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handoutMasterIdLst>
    <p:handoutMasterId r:id="rId79"/>
  </p:handoutMasterIdLst>
  <p:sldIdLst>
    <p:sldId id="256" r:id="rId2"/>
    <p:sldId id="311" r:id="rId3"/>
    <p:sldId id="312"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09" r:id="rId75"/>
    <p:sldId id="310" r:id="rId76"/>
    <p:sldId id="333" r:id="rId7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4" autoAdjust="0"/>
    <p:restoredTop sz="86542" autoAdjust="0"/>
  </p:normalViewPr>
  <p:slideViewPr>
    <p:cSldViewPr snapToObjects="1">
      <p:cViewPr>
        <p:scale>
          <a:sx n="75" d="100"/>
          <a:sy n="75" d="100"/>
        </p:scale>
        <p:origin x="-2874" y="-10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488"/>
    </p:cViewPr>
  </p:sorterViewPr>
  <p:notesViewPr>
    <p:cSldViewPr snapToObjects="1">
      <p:cViewPr>
        <p:scale>
          <a:sx n="100" d="100"/>
          <a:sy n="100" d="100"/>
        </p:scale>
        <p:origin x="-2700" y="36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ヒラギノ角ゴ Pro W3" charset="-128"/>
                <a:cs typeface="+mn-cs"/>
              </a:defRPr>
            </a:lvl1pPr>
          </a:lstStyle>
          <a:p>
            <a:pPr>
              <a:defRPr/>
            </a:pPr>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ea typeface="ヒラギノ角ゴ Pro W3" charset="-128"/>
                <a:cs typeface="+mn-cs"/>
              </a:defRPr>
            </a:lvl1pPr>
          </a:lstStyle>
          <a:p>
            <a:pPr>
              <a:defRPr/>
            </a:pPr>
            <a:fld id="{DA0225EA-0128-497B-BCEB-79BEC3CFD9A3}" type="datetimeFigureOut">
              <a:rPr lang="en-CA"/>
              <a:pPr>
                <a:defRPr/>
              </a:pPr>
              <a:t>2014-01-29</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ヒラギノ角ゴ Pro W3" charset="-128"/>
                <a:cs typeface="+mn-cs"/>
              </a:defRPr>
            </a:lvl1pPr>
          </a:lstStyle>
          <a:p>
            <a:pPr>
              <a:defRPr/>
            </a:pPr>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ea typeface="ヒラギノ角ゴ Pro W3" charset="-128"/>
                <a:cs typeface="+mn-cs"/>
              </a:defRPr>
            </a:lvl1pPr>
          </a:lstStyle>
          <a:p>
            <a:pPr>
              <a:defRPr/>
            </a:pPr>
            <a:fld id="{FF7AC458-9C06-46AD-9E42-F894E2578E97}" type="slidenum">
              <a:rPr lang="en-CA"/>
              <a:pPr>
                <a:defRPr/>
              </a:pPr>
              <a:t>‹#›</a:t>
            </a:fld>
            <a:endParaRPr lang="en-CA"/>
          </a:p>
        </p:txBody>
      </p:sp>
    </p:spTree>
    <p:extLst>
      <p:ext uri="{BB962C8B-B14F-4D97-AF65-F5344CB8AC3E}">
        <p14:creationId xmlns:p14="http://schemas.microsoft.com/office/powerpoint/2010/main" val="35329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ヒラギノ角ゴ Pro W3" charset="-128"/>
                <a:cs typeface="+mn-cs"/>
              </a:defRPr>
            </a:lvl1pPr>
          </a:lstStyle>
          <a:p>
            <a:pPr>
              <a:defRPr/>
            </a:pPr>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ea typeface="ヒラギノ角ゴ Pro W3" charset="-128"/>
                <a:cs typeface="+mn-cs"/>
              </a:defRPr>
            </a:lvl1pPr>
          </a:lstStyle>
          <a:p>
            <a:pPr>
              <a:defRPr/>
            </a:pPr>
            <a:fld id="{2F6A4BB7-BCF4-4F72-B23E-5A57079F2951}" type="datetimeFigureOut">
              <a:rPr lang="en-CA"/>
              <a:pPr>
                <a:defRPr/>
              </a:pPr>
              <a:t>2014-01-29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ヒラギノ角ゴ Pro W3" charset="-128"/>
                <a:cs typeface="+mn-cs"/>
              </a:defRPr>
            </a:lvl1pPr>
          </a:lstStyle>
          <a:p>
            <a:pPr>
              <a:defRPr/>
            </a:pPr>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ea typeface="ヒラギノ角ゴ Pro W3" charset="-128"/>
                <a:cs typeface="+mn-cs"/>
              </a:defRPr>
            </a:lvl1pPr>
          </a:lstStyle>
          <a:p>
            <a:pPr>
              <a:defRPr/>
            </a:pPr>
            <a:fld id="{ED4DB197-42CF-479D-837A-7C7690B4A2B0}" type="slidenum">
              <a:rPr lang="en-CA"/>
              <a:pPr>
                <a:defRPr/>
              </a:pPr>
              <a:t>‹#›</a:t>
            </a:fld>
            <a:endParaRPr lang="en-CA"/>
          </a:p>
        </p:txBody>
      </p:sp>
    </p:spTree>
    <p:extLst>
      <p:ext uri="{BB962C8B-B14F-4D97-AF65-F5344CB8AC3E}">
        <p14:creationId xmlns:p14="http://schemas.microsoft.com/office/powerpoint/2010/main" val="205351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xfrm>
            <a:off x="409575" y="4416425"/>
            <a:ext cx="6119813"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000" b="1" dirty="0" smtClean="0"/>
              <a:t>Ce jeu est destiné aux employés qui ont participé à la formation sur le Code de conduite de EDSC et sert à mobiliser le personnel, tester leurs connaissances et promouvoir la discussion entre le gestionnaire et les employés. Ce jeu peut être joué en équipes ou individuellement, selon la taille du groupe.</a:t>
            </a:r>
          </a:p>
          <a:p>
            <a:endParaRPr lang="fr-CA" sz="1000" b="1" dirty="0" smtClean="0"/>
          </a:p>
          <a:p>
            <a:r>
              <a:rPr lang="fr-CA" sz="1000" b="1" dirty="0" smtClean="0"/>
              <a:t>Avant de jouer :</a:t>
            </a:r>
          </a:p>
          <a:p>
            <a:r>
              <a:rPr lang="en-US" sz="1000" dirty="0" smtClean="0"/>
              <a:t>-</a:t>
            </a:r>
            <a:r>
              <a:rPr lang="fr-CA" sz="1000" dirty="0" smtClean="0"/>
              <a:t>Réservez une salle où vous pourrez avoir accès à un ordinateur portable et à un projecteur équipé d’un écran (ou faites une demande pour obtenir un ordinateur portable ou un projecteur s’il n’y en a pas dans la salle que vous avez réservée).</a:t>
            </a:r>
          </a:p>
          <a:p>
            <a:pPr eaLnBrk="1" hangingPunct="1"/>
            <a:r>
              <a:rPr lang="en-US" sz="1000" dirty="0" smtClean="0"/>
              <a:t>-</a:t>
            </a:r>
            <a:r>
              <a:rPr lang="fr-CA" sz="1000" dirty="0" smtClean="0"/>
              <a:t>Testez la musique des diapositives 3 et 74 en cliquant sur l’icône audio. </a:t>
            </a:r>
          </a:p>
          <a:p>
            <a:pPr eaLnBrk="1" hangingPunct="1"/>
            <a:r>
              <a:rPr lang="en-US" sz="1000" dirty="0" smtClean="0"/>
              <a:t>-</a:t>
            </a:r>
            <a:r>
              <a:rPr lang="fr-CA" sz="1000" dirty="0" smtClean="0"/>
              <a:t>Apportez du papier, des marqueurs et une calculatrice pour que les joueurs individuels ou les équipes participantes puissent noter leur score.</a:t>
            </a:r>
          </a:p>
          <a:p>
            <a:endParaRPr lang="fr-CA" sz="1000" b="1" dirty="0" smtClean="0"/>
          </a:p>
          <a:p>
            <a:r>
              <a:rPr lang="fr-CA" sz="1000" b="1" dirty="0" smtClean="0"/>
              <a:t>Pour jouer :</a:t>
            </a:r>
          </a:p>
          <a:p>
            <a:r>
              <a:rPr lang="fr-CA" sz="1000" dirty="0" smtClean="0"/>
              <a:t>-Afficher la présentation PowerPoint en plein écran en démarrant le diaporama ou en cliquant sur la touche F5.</a:t>
            </a:r>
          </a:p>
          <a:p>
            <a:r>
              <a:rPr lang="fr-CA" sz="1000" dirty="0" smtClean="0"/>
              <a:t>-Utilisez la barre d’espace ou la souris pour faire avancer la diapositive jusqu’au tableau de jeu (acétate 3).</a:t>
            </a:r>
          </a:p>
          <a:p>
            <a:r>
              <a:rPr lang="fr-CA" sz="1000" dirty="0" smtClean="0"/>
              <a:t>-Le joueurs sélectionnent à tour de rôle une catégorie et une somme d’argent.</a:t>
            </a:r>
          </a:p>
          <a:p>
            <a:r>
              <a:rPr lang="fr-CA" sz="1000" dirty="0" smtClean="0"/>
              <a:t>-Cliquez sur l’hyperlien de la somme d’argent pour vous rendre à la diapositive liée à cette question.</a:t>
            </a:r>
          </a:p>
          <a:p>
            <a:r>
              <a:rPr lang="fr-CA" sz="1000" dirty="0" smtClean="0"/>
              <a:t>-Les questions apparaîtront sous forme de réponses.</a:t>
            </a:r>
          </a:p>
          <a:p>
            <a:r>
              <a:rPr lang="fr-CA" sz="1000" dirty="0" smtClean="0"/>
              <a:t>-Les réponses doivent être exprimées sous forme de questions.</a:t>
            </a:r>
          </a:p>
          <a:p>
            <a:r>
              <a:rPr lang="fr-CA" sz="1000" dirty="0" smtClean="0"/>
              <a:t>-Utilisez la barre d’espace ou la souris pour passer à la diapositive de la question suivante.</a:t>
            </a:r>
          </a:p>
          <a:p>
            <a:r>
              <a:rPr lang="fr-CA" sz="1000" dirty="0" smtClean="0"/>
              <a:t>-Si le joueur donne la bonne réponse, il peut jouer une autre fois.</a:t>
            </a:r>
          </a:p>
          <a:p>
            <a:r>
              <a:rPr lang="fr-CA" sz="1000" dirty="0" smtClean="0"/>
              <a:t>-Si le joueur donne une mauvaise réponse, le joueur suivant peut essayer de répondre à cette même question ou jouer une autre fois. </a:t>
            </a:r>
          </a:p>
          <a:p>
            <a:r>
              <a:rPr lang="fr-CA" sz="1000" dirty="0" smtClean="0"/>
              <a:t>-Pour retourner au tableau de jeu, cliquez sur la marque </a:t>
            </a:r>
            <a:r>
              <a:rPr lang="fr-CA" sz="1000" baseline="0" dirty="0" smtClean="0"/>
              <a:t>de RHDCC (en bas à droite)</a:t>
            </a:r>
            <a:r>
              <a:rPr lang="fr-CA" sz="1000" dirty="0" smtClean="0"/>
              <a:t>.</a:t>
            </a:r>
          </a:p>
          <a:p>
            <a:r>
              <a:rPr lang="fr-CA" sz="1000" dirty="0" smtClean="0"/>
              <a:t>-Lorsque le temps accordé au jeu s’est écoulé ou qu’il ne reste plus de questions, sélectionnez « Q et R finales ».</a:t>
            </a:r>
          </a:p>
          <a:p>
            <a:r>
              <a:rPr lang="fr-CA" sz="1000" dirty="0" smtClean="0"/>
              <a:t>-Les joueurs placent leurs paris sur les sommes qu’ils ont accumulées au cours du jeu.</a:t>
            </a:r>
          </a:p>
          <a:p>
            <a:r>
              <a:rPr lang="en-US" sz="1000" dirty="0" smtClean="0"/>
              <a:t>-</a:t>
            </a:r>
            <a:r>
              <a:rPr lang="fr-CA" sz="1000" dirty="0" smtClean="0"/>
              <a:t>Cliquez une fois  pour faire apparaître la question finale.</a:t>
            </a:r>
          </a:p>
          <a:p>
            <a:r>
              <a:rPr lang="fr-CA" sz="1000" dirty="0" smtClean="0"/>
              <a:t>-Lisez la question finale, puis cliquez sur l’Icône audio dans le coin inférieur gauche de l’écran pour démarrer un morceau de musique chronométré (environ 30 secondes).</a:t>
            </a:r>
          </a:p>
          <a:p>
            <a:r>
              <a:rPr lang="en-US" sz="1000" dirty="0" smtClean="0"/>
              <a:t>-</a:t>
            </a:r>
            <a:r>
              <a:rPr lang="fr-CA" sz="1000" dirty="0" smtClean="0"/>
              <a:t>Si le joueur répond correctement à la question finale, le montant de la somme pariée est ajoutée au pointage total du joueur (en dollars).</a:t>
            </a:r>
          </a:p>
          <a:p>
            <a:r>
              <a:rPr lang="en-US" sz="1000" dirty="0" smtClean="0"/>
              <a:t>-</a:t>
            </a:r>
            <a:r>
              <a:rPr lang="fr-CA" sz="1000" dirty="0" smtClean="0"/>
              <a:t>Si le joueur donne une mauvaise réponse, le montant de la somme pariée est soustraite du pointage total du joueur (en dollars).</a:t>
            </a:r>
          </a:p>
          <a:p>
            <a:r>
              <a:rPr lang="fr-CA" sz="1000" dirty="0" smtClean="0"/>
              <a:t>-Le gagnant est la personne qui a accumulé la somme la plus élevée. </a:t>
            </a:r>
          </a:p>
        </p:txBody>
      </p:sp>
      <p:sp>
        <p:nvSpPr>
          <p:cNvPr id="4" name="Slide Number Placeholder 3"/>
          <p:cNvSpPr>
            <a:spLocks noGrp="1"/>
          </p:cNvSpPr>
          <p:nvPr>
            <p:ph type="sldNum" sz="quarter" idx="5"/>
          </p:nvPr>
        </p:nvSpPr>
        <p:spPr/>
        <p:txBody>
          <a:bodyPr/>
          <a:lstStyle/>
          <a:p>
            <a:pPr>
              <a:defRPr/>
            </a:pPr>
            <a:fld id="{5680BCBF-3C56-4B06-ABE2-8D12656F046A}" type="slidenum">
              <a:rPr lang="en-CA" smtClean="0"/>
              <a:pPr>
                <a:defRPr/>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F65DD86A-97AB-4D87-8A7B-7C0F5651FB86}" type="slidenum">
              <a:rPr lang="en-CA" smtClean="0"/>
              <a:pPr>
                <a:defRPr/>
              </a:pPr>
              <a:t>13</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Quelles sont les cinq valeurs du secteur public?</a:t>
            </a:r>
          </a:p>
          <a:p>
            <a:endParaRPr lang="en-CA" dirty="0" smtClean="0"/>
          </a:p>
        </p:txBody>
      </p:sp>
      <p:sp>
        <p:nvSpPr>
          <p:cNvPr id="4" name="Slide Number Placeholder 3"/>
          <p:cNvSpPr>
            <a:spLocks noGrp="1"/>
          </p:cNvSpPr>
          <p:nvPr>
            <p:ph type="sldNum" sz="quarter" idx="5"/>
          </p:nvPr>
        </p:nvSpPr>
        <p:spPr/>
        <p:txBody>
          <a:bodyPr/>
          <a:lstStyle/>
          <a:p>
            <a:pPr>
              <a:defRPr/>
            </a:pPr>
            <a:fld id="{F4B98723-58B8-4E6A-908E-5C9B9B73C80E}" type="slidenum">
              <a:rPr lang="en-CA" smtClean="0"/>
              <a:pPr>
                <a:defRPr/>
              </a:pPr>
              <a:t>14</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Quelles sont les comportements attendus?</a:t>
            </a:r>
          </a:p>
          <a:p>
            <a:endParaRPr lang="en-CA" dirty="0" smtClean="0"/>
          </a:p>
        </p:txBody>
      </p:sp>
      <p:sp>
        <p:nvSpPr>
          <p:cNvPr id="4" name="Slide Number Placeholder 3"/>
          <p:cNvSpPr>
            <a:spLocks noGrp="1"/>
          </p:cNvSpPr>
          <p:nvPr>
            <p:ph type="sldNum" sz="quarter" idx="5"/>
          </p:nvPr>
        </p:nvSpPr>
        <p:spPr/>
        <p:txBody>
          <a:bodyPr/>
          <a:lstStyle/>
          <a:p>
            <a:pPr>
              <a:defRPr/>
            </a:pPr>
            <a:fld id="{1937AB4A-BA6D-4ED0-B3DE-9576FDA9AEE0}" type="slidenum">
              <a:rPr lang="en-CA" smtClean="0"/>
              <a:pPr>
                <a:defRPr/>
              </a:pPr>
              <a:t>16</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D4DB197-42CF-479D-837A-7C7690B4A2B0}" type="slidenum">
              <a:rPr lang="en-CA" smtClean="0"/>
              <a:pPr>
                <a:defRPr/>
              </a:pPr>
              <a:t>17</a:t>
            </a:fld>
            <a:endParaRPr lang="en-CA"/>
          </a:p>
        </p:txBody>
      </p:sp>
    </p:spTree>
    <p:extLst>
      <p:ext uri="{BB962C8B-B14F-4D97-AF65-F5344CB8AC3E}">
        <p14:creationId xmlns:p14="http://schemas.microsoft.com/office/powerpoint/2010/main" val="178183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Réponse: </a:t>
            </a:r>
            <a:r>
              <a:rPr lang="fr-CA" smtClean="0"/>
              <a:t>Qu’est-ce qu’une condition d’emploi?</a:t>
            </a:r>
          </a:p>
          <a:p>
            <a:endParaRPr lang="en-CA" smtClean="0"/>
          </a:p>
        </p:txBody>
      </p:sp>
      <p:sp>
        <p:nvSpPr>
          <p:cNvPr id="4" name="Slide Number Placeholder 3"/>
          <p:cNvSpPr>
            <a:spLocks noGrp="1"/>
          </p:cNvSpPr>
          <p:nvPr>
            <p:ph type="sldNum" sz="quarter" idx="5"/>
          </p:nvPr>
        </p:nvSpPr>
        <p:spPr/>
        <p:txBody>
          <a:bodyPr/>
          <a:lstStyle/>
          <a:p>
            <a:pPr>
              <a:defRPr/>
            </a:pPr>
            <a:fld id="{F2B1BDAF-B880-4B0E-809C-B4FA9F0C583F}" type="slidenum">
              <a:rPr lang="en-CA" smtClean="0"/>
              <a:pPr>
                <a:defRPr/>
              </a:pPr>
              <a:t>18</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Politique sur les conflits d’intérêts et l’après-mandat? </a:t>
            </a:r>
          </a:p>
          <a:p>
            <a:endParaRPr lang="en-CA" dirty="0" smtClean="0"/>
          </a:p>
        </p:txBody>
      </p:sp>
      <p:sp>
        <p:nvSpPr>
          <p:cNvPr id="4" name="Slide Number Placeholder 3"/>
          <p:cNvSpPr>
            <a:spLocks noGrp="1"/>
          </p:cNvSpPr>
          <p:nvPr>
            <p:ph type="sldNum" sz="quarter" idx="5"/>
          </p:nvPr>
        </p:nvSpPr>
        <p:spPr/>
        <p:txBody>
          <a:bodyPr/>
          <a:lstStyle/>
          <a:p>
            <a:pPr>
              <a:defRPr/>
            </a:pPr>
            <a:fld id="{DCE7061A-DDD6-40DD-B95F-BBBBE86119B2}" type="slidenum">
              <a:rPr lang="en-CA" smtClean="0"/>
              <a:pPr>
                <a:defRPr/>
              </a:pPr>
              <a:t>20</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 sont les lignes directrices sur la conduite professionnelle </a:t>
            </a:r>
            <a:r>
              <a:rPr lang="fr-CA" strike="noStrike" dirty="0" smtClean="0"/>
              <a:t>de</a:t>
            </a:r>
            <a:r>
              <a:rPr lang="fr-CA" strike="noStrike" baseline="0" dirty="0" smtClean="0"/>
              <a:t> </a:t>
            </a:r>
            <a:r>
              <a:rPr lang="fr-CA" dirty="0" smtClean="0"/>
              <a:t>Service Canada et du Programme du travail?</a:t>
            </a:r>
          </a:p>
          <a:p>
            <a:endParaRPr lang="en-CA" dirty="0" smtClean="0"/>
          </a:p>
        </p:txBody>
      </p:sp>
      <p:sp>
        <p:nvSpPr>
          <p:cNvPr id="4" name="Slide Number Placeholder 3"/>
          <p:cNvSpPr>
            <a:spLocks noGrp="1"/>
          </p:cNvSpPr>
          <p:nvPr>
            <p:ph type="sldNum" sz="quarter" idx="5"/>
          </p:nvPr>
        </p:nvSpPr>
        <p:spPr/>
        <p:txBody>
          <a:bodyPr/>
          <a:lstStyle/>
          <a:p>
            <a:pPr>
              <a:defRPr/>
            </a:pPr>
            <a:fld id="{53B9024A-C30D-4F2C-B09A-65E2AB8CB80F}" type="slidenum">
              <a:rPr lang="en-CA" smtClean="0"/>
              <a:pPr>
                <a:defRPr/>
              </a:pPr>
              <a:t>22</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36B8AB06-9DEC-4547-925C-8F71F09006A6}" type="slidenum">
              <a:rPr lang="en-CA" smtClean="0"/>
              <a:pPr>
                <a:defRPr/>
              </a:pPr>
              <a:t>23</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valeur de l’intégrité?</a:t>
            </a:r>
          </a:p>
          <a:p>
            <a:endParaRPr lang="en-CA" dirty="0" smtClean="0"/>
          </a:p>
        </p:txBody>
      </p:sp>
      <p:sp>
        <p:nvSpPr>
          <p:cNvPr id="4" name="Slide Number Placeholder 3"/>
          <p:cNvSpPr>
            <a:spLocks noGrp="1"/>
          </p:cNvSpPr>
          <p:nvPr>
            <p:ph type="sldNum" sz="quarter" idx="5"/>
          </p:nvPr>
        </p:nvSpPr>
        <p:spPr/>
        <p:txBody>
          <a:bodyPr/>
          <a:lstStyle/>
          <a:p>
            <a:pPr>
              <a:defRPr/>
            </a:pPr>
            <a:fld id="{6ED51AA4-F9D4-4E71-9017-6623EB084DA1}" type="slidenum">
              <a:rPr lang="en-CA" smtClean="0"/>
              <a:pPr>
                <a:defRPr/>
              </a:pPr>
              <a:t>24</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a:t>
            </a:r>
            <a:r>
              <a:rPr lang="fr-CA" baseline="0" dirty="0" smtClean="0"/>
              <a:t> valeur du</a:t>
            </a:r>
            <a:r>
              <a:rPr lang="fr-CA" dirty="0" smtClean="0"/>
              <a:t> respect envers les personnes?</a:t>
            </a:r>
          </a:p>
          <a:p>
            <a:endParaRPr lang="en-CA" dirty="0" smtClean="0"/>
          </a:p>
        </p:txBody>
      </p:sp>
      <p:sp>
        <p:nvSpPr>
          <p:cNvPr id="4" name="Slide Number Placeholder 3"/>
          <p:cNvSpPr>
            <a:spLocks noGrp="1"/>
          </p:cNvSpPr>
          <p:nvPr>
            <p:ph type="sldNum" sz="quarter" idx="5"/>
          </p:nvPr>
        </p:nvSpPr>
        <p:spPr/>
        <p:txBody>
          <a:bodyPr/>
          <a:lstStyle/>
          <a:p>
            <a:pPr>
              <a:defRPr/>
            </a:pPr>
            <a:fld id="{E2B644EE-5188-4D0B-8880-6A0E3D9A385C}" type="slidenum">
              <a:rPr lang="en-CA" smtClean="0"/>
              <a:pPr>
                <a:defRPr/>
              </a:pPr>
              <a:t>26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b="1" dirty="0" smtClean="0"/>
              <a:t>Rencontrez nos champions!</a:t>
            </a:r>
          </a:p>
          <a:p>
            <a:endParaRPr lang="fr-FR" b="1" dirty="0" smtClean="0"/>
          </a:p>
          <a:p>
            <a:r>
              <a:rPr lang="fr-FR" b="1" dirty="0" smtClean="0"/>
              <a:t>Vincent DaLuz</a:t>
            </a:r>
          </a:p>
          <a:p>
            <a:r>
              <a:rPr lang="fr-FR" b="1" dirty="0" smtClean="0"/>
              <a:t>Dirigeant principal de la vérification de la Direction générale des services de vérification interne</a:t>
            </a:r>
            <a:br>
              <a:rPr lang="fr-FR" b="1" dirty="0" smtClean="0"/>
            </a:br>
            <a:r>
              <a:rPr lang="fr-FR" b="1" dirty="0" smtClean="0"/>
              <a:t>Ressources humaines et Développement des compétences</a:t>
            </a:r>
          </a:p>
          <a:p>
            <a:endParaRPr lang="fr-FR" dirty="0" smtClean="0"/>
          </a:p>
          <a:p>
            <a:r>
              <a:rPr lang="fr-FR" i="1" dirty="0" smtClean="0"/>
              <a:t>« J’étais très heureux que le sous-ministre me demande de tenir le rôle de champion des valeurs et de l’éthique pour le Ministère, aux côtés de ma </a:t>
            </a:r>
            <a:r>
              <a:rPr lang="fr-FR" i="1" dirty="0" err="1" smtClean="0"/>
              <a:t>co</a:t>
            </a:r>
            <a:r>
              <a:rPr lang="fr-FR" i="1" dirty="0" smtClean="0"/>
              <a:t>-championne, Cheryl Fisher. J’estime depuis toujours que les valeurs et l’éthique constituent la pierre angulaire de la fonction publique. Nos valeurs nous guident au moment de prendre des décisions difficiles, et elles sont tout aussi importantes dans notre prise de décisions quotidiennes. »</a:t>
            </a:r>
          </a:p>
          <a:p>
            <a:r>
              <a:rPr lang="fr-FR" dirty="0" smtClean="0"/>
              <a:t/>
            </a:r>
            <a:br>
              <a:rPr lang="fr-FR" dirty="0" smtClean="0"/>
            </a:br>
            <a:r>
              <a:rPr lang="fr-FR" dirty="0" smtClean="0"/>
              <a:t>M. Vincent DaLuz est le dirigeant principal de la vérification de Ressources humaines et Développement des compétences (RHDC). Dans ce rôle, il est responsable de fournir au sous-ministre de RHDC une évaluation indépendante et l’assurance de l’efficacité et de la pertinence du processus de gestion de risques, de contrôle et de gouvernance au sein du Ministère.</a:t>
            </a:r>
          </a:p>
          <a:p>
            <a:endParaRPr lang="fr-FR" dirty="0" smtClean="0"/>
          </a:p>
          <a:p>
            <a:r>
              <a:rPr lang="fr-FR" dirty="0" smtClean="0"/>
              <a:t>M. DaLuz s’est joint à RHDC en 2010, après avoir assumé le poste de dirigeant principal de la vérification et de l’évaluation à Patrimoine canadien pendant six ans. À Patrimoine canadien, il était responsable des fonctions de vérification, d’évaluation et de gestion de risques. Avant de se joindre à la fonction publique fédérale, il a œuvré dans le secteur public et en comptabilité publique pendant plus de 25 ans. Pendant ces années, il a acquis de l’expérience dans toutes les facettes de la gestion, des finances, de la comptabilité et de la vérification.</a:t>
            </a:r>
          </a:p>
          <a:p>
            <a:endParaRPr lang="fr-FR" dirty="0" smtClean="0"/>
          </a:p>
          <a:p>
            <a:r>
              <a:rPr lang="fr-FR" dirty="0" smtClean="0"/>
              <a:t>M. DaLuz est comptable agréé. Il détient un baccalauréat en mathématiques de l’Université de Waterloo. </a:t>
            </a:r>
          </a:p>
          <a:p>
            <a:r>
              <a:rPr lang="fr-FR" dirty="0" smtClean="0"/>
              <a:t/>
            </a:r>
            <a:br>
              <a:rPr lang="fr-FR" dirty="0" smtClean="0"/>
            </a:br>
            <a:r>
              <a:rPr lang="fr-FR" b="1" dirty="0" smtClean="0"/>
              <a:t>Cheryl Fisher</a:t>
            </a:r>
          </a:p>
          <a:p>
            <a:r>
              <a:rPr lang="fr-FR" b="1" dirty="0" smtClean="0"/>
              <a:t>Directrice générale principale</a:t>
            </a:r>
            <a:br>
              <a:rPr lang="fr-FR" b="1" dirty="0" smtClean="0"/>
            </a:br>
            <a:r>
              <a:rPr lang="fr-FR" b="1" dirty="0" smtClean="0"/>
              <a:t>Direction générale de la gestion des services</a:t>
            </a:r>
          </a:p>
          <a:p>
            <a:endParaRPr lang="fr-FR" dirty="0" smtClean="0"/>
          </a:p>
          <a:p>
            <a:r>
              <a:rPr lang="fr-FR" i="1" dirty="0" smtClean="0"/>
              <a:t>« Je suis heureuse d’être la </a:t>
            </a:r>
            <a:r>
              <a:rPr lang="fr-FR" i="1" dirty="0" err="1" smtClean="0"/>
              <a:t>co</a:t>
            </a:r>
            <a:r>
              <a:rPr lang="fr-FR" i="1" dirty="0" smtClean="0"/>
              <a:t>-championne des valeurs et de l’éthique, aux côtés de notre champion ministériel, Vincent DaLuz. J’estime qu’à titre de fonctionnaires, les valeurs et l’éthique doivent guider toutes nos actions et décisions. Une forte culture en valeurs et éthique sert de fondement pour une fonction publique forte et résiliente. En cette année de lancement du nouveau Code de valeurs et d’éthique du secteur public, saisissons l’occasion pour songer à notre engagement envers les valeurs et l’éthique, puis le réaffirmer, pour nous guider dans nos actions quotidiennes. »</a:t>
            </a:r>
            <a:r>
              <a:rPr lang="fr-FR" dirty="0" smtClean="0"/>
              <a:t> </a:t>
            </a:r>
          </a:p>
          <a:p>
            <a:endParaRPr lang="fr-FR" dirty="0" smtClean="0"/>
          </a:p>
          <a:p>
            <a:r>
              <a:rPr lang="fr-FR" dirty="0" smtClean="0"/>
              <a:t>Cheryl Fisher est directrice générale principale de la Direction générale de la gestion des services. À titre de responsable des politiques en matière de services, de partenariats et du rendement, Cheryl fournit les orientations fonctionnelles et politiques stratégiques pour Service Canada. Cheryl dirige la Vision de Service Canada 2018, les politiques en matière de prestation de services et de stratégies de services en collaboration avec des partenaires gouvernementaux aux échelles provinciale et fédérale, et elle fournit une orientation en matière de planification ministérielle et de gestion du rendement pour Service Canada. </a:t>
            </a:r>
          </a:p>
          <a:p>
            <a:endParaRPr lang="fr-FR" dirty="0" smtClean="0"/>
          </a:p>
          <a:p>
            <a:r>
              <a:rPr lang="fr-FR" dirty="0" smtClean="0"/>
              <a:t>Mme Fisher s’est jointe à RHDDC en 2010 à titre de membre de la Direction générale des services aux citoyens de Service Canada. Avant de s’y joindre, elle était directrice générale des Systèmes et services de dotation de la Commission de la fonction publique. Mme Fisher a joint les rangs de la fonction publique en 1982, après avoir obtenu son diplôme de l’Université de Carleton. Elle a assumé des postes de leadership en programmes et en prestation de services dans de nombreux ministères, y compris le Ministère de la Justice, le Solliciteur général Canada, l’Agence du revenu du Canada, Développement des ressources humaines Canada et la Commission de la fonction publique.</a:t>
            </a:r>
          </a:p>
          <a:p>
            <a:endParaRPr lang="fr-FR" dirty="0" smtClean="0"/>
          </a:p>
          <a:p>
            <a:r>
              <a:rPr lang="fr-FR" dirty="0" smtClean="0"/>
              <a:t>Mme Fisher est championne de la Direction générale de la gestion des services dans le cadre de la Campagne de charité en milieu de travail du gouvernement du Canada (CCMTGC) et </a:t>
            </a:r>
            <a:r>
              <a:rPr lang="fr-FR" dirty="0" err="1" smtClean="0"/>
              <a:t>co</a:t>
            </a:r>
            <a:r>
              <a:rPr lang="fr-FR" dirty="0" smtClean="0"/>
              <a:t>-championne des valeurs et de l’éthique de RHDC.</a:t>
            </a:r>
          </a:p>
          <a:p>
            <a:endParaRPr lang="en-CA" dirty="0" smtClean="0"/>
          </a:p>
        </p:txBody>
      </p:sp>
      <p:sp>
        <p:nvSpPr>
          <p:cNvPr id="4" name="Slide Number Placeholder 3"/>
          <p:cNvSpPr>
            <a:spLocks noGrp="1"/>
          </p:cNvSpPr>
          <p:nvPr>
            <p:ph type="sldNum" sz="quarter" idx="5"/>
          </p:nvPr>
        </p:nvSpPr>
        <p:spPr/>
        <p:txBody>
          <a:bodyPr/>
          <a:lstStyle/>
          <a:p>
            <a:pPr>
              <a:defRPr/>
            </a:pPr>
            <a:fld id="{1C6EA22E-2895-4730-9736-DBE94C55103C}"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valeur</a:t>
            </a:r>
            <a:r>
              <a:rPr lang="fr-CA" baseline="0" dirty="0" smtClean="0"/>
              <a:t> de </a:t>
            </a:r>
            <a:r>
              <a:rPr lang="fr-CA" dirty="0" smtClean="0"/>
              <a:t>l’intendance?</a:t>
            </a:r>
          </a:p>
          <a:p>
            <a:endParaRPr lang="en-CA" dirty="0" smtClean="0"/>
          </a:p>
        </p:txBody>
      </p:sp>
      <p:sp>
        <p:nvSpPr>
          <p:cNvPr id="4" name="Slide Number Placeholder 3"/>
          <p:cNvSpPr>
            <a:spLocks noGrp="1"/>
          </p:cNvSpPr>
          <p:nvPr>
            <p:ph type="sldNum" sz="quarter" idx="5"/>
          </p:nvPr>
        </p:nvSpPr>
        <p:spPr/>
        <p:txBody>
          <a:bodyPr/>
          <a:lstStyle/>
          <a:p>
            <a:pPr>
              <a:defRPr/>
            </a:pPr>
            <a:fld id="{3C68E46D-F7FD-4553-AA00-92EBC0F14BE2}" type="slidenum">
              <a:rPr lang="en-CA" smtClean="0"/>
              <a:pPr>
                <a:defRPr/>
              </a:pPr>
              <a:t>28</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valeur de l’excellence?</a:t>
            </a:r>
          </a:p>
          <a:p>
            <a:endParaRPr lang="en-CA" dirty="0" smtClean="0"/>
          </a:p>
        </p:txBody>
      </p:sp>
      <p:sp>
        <p:nvSpPr>
          <p:cNvPr id="4" name="Slide Number Placeholder 3"/>
          <p:cNvSpPr>
            <a:spLocks noGrp="1"/>
          </p:cNvSpPr>
          <p:nvPr>
            <p:ph type="sldNum" sz="quarter" idx="5"/>
          </p:nvPr>
        </p:nvSpPr>
        <p:spPr/>
        <p:txBody>
          <a:bodyPr/>
          <a:lstStyle/>
          <a:p>
            <a:pPr>
              <a:defRPr/>
            </a:pPr>
            <a:fld id="{7A213DD9-8525-4C01-94B0-73E8C07C3A3F}" type="slidenum">
              <a:rPr lang="en-CA" smtClean="0"/>
              <a:pPr>
                <a:defRPr/>
              </a:pPr>
              <a:t>30</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Réponse: </a:t>
            </a:r>
            <a:r>
              <a:rPr lang="fr-CA" smtClean="0"/>
              <a:t>Qu’est-ce que le respect de la démocratie?</a:t>
            </a:r>
          </a:p>
          <a:p>
            <a:endParaRPr lang="en-CA" smtClean="0"/>
          </a:p>
        </p:txBody>
      </p:sp>
      <p:sp>
        <p:nvSpPr>
          <p:cNvPr id="4" name="Slide Number Placeholder 3"/>
          <p:cNvSpPr>
            <a:spLocks noGrp="1"/>
          </p:cNvSpPr>
          <p:nvPr>
            <p:ph type="sldNum" sz="quarter" idx="5"/>
          </p:nvPr>
        </p:nvSpPr>
        <p:spPr/>
        <p:txBody>
          <a:bodyPr/>
          <a:lstStyle/>
          <a:p>
            <a:pPr>
              <a:defRPr/>
            </a:pPr>
            <a:fld id="{121367BC-BE65-4195-9553-088A2DDA4532}" type="slidenum">
              <a:rPr lang="en-CA" smtClean="0"/>
              <a:pPr>
                <a:defRPr/>
              </a:pPr>
              <a:t>32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4A5816EE-2591-48B2-AA4D-38032BEF01E3}" type="slidenum">
              <a:rPr lang="en-CA" smtClean="0"/>
              <a:pPr>
                <a:defRPr/>
              </a:pPr>
              <a:t>33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valeur de l’intégrité?</a:t>
            </a:r>
          </a:p>
          <a:p>
            <a:endParaRPr lang="en-CA" dirty="0" smtClean="0"/>
          </a:p>
        </p:txBody>
      </p:sp>
      <p:sp>
        <p:nvSpPr>
          <p:cNvPr id="4" name="Slide Number Placeholder 3"/>
          <p:cNvSpPr>
            <a:spLocks noGrp="1"/>
          </p:cNvSpPr>
          <p:nvPr>
            <p:ph type="sldNum" sz="quarter" idx="5"/>
          </p:nvPr>
        </p:nvSpPr>
        <p:spPr/>
        <p:txBody>
          <a:bodyPr/>
          <a:lstStyle/>
          <a:p>
            <a:pPr>
              <a:defRPr/>
            </a:pPr>
            <a:fld id="{D4AD922A-0913-4499-BD93-2E07E3DB202C}" type="slidenum">
              <a:rPr lang="en-CA" smtClean="0"/>
              <a:pPr>
                <a:defRPr/>
              </a:pPr>
              <a:t>34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valeur de l’intendance?</a:t>
            </a:r>
          </a:p>
          <a:p>
            <a:endParaRPr lang="en-CA" dirty="0" smtClean="0"/>
          </a:p>
        </p:txBody>
      </p:sp>
      <p:sp>
        <p:nvSpPr>
          <p:cNvPr id="4" name="Slide Number Placeholder 3"/>
          <p:cNvSpPr>
            <a:spLocks noGrp="1"/>
          </p:cNvSpPr>
          <p:nvPr>
            <p:ph type="sldNum" sz="quarter" idx="5"/>
          </p:nvPr>
        </p:nvSpPr>
        <p:spPr/>
        <p:txBody>
          <a:bodyPr/>
          <a:lstStyle/>
          <a:p>
            <a:pPr>
              <a:defRPr/>
            </a:pPr>
            <a:fld id="{41D6D7B9-92EE-4639-854F-11D321283CEE}" type="slidenum">
              <a:rPr lang="en-CA" smtClean="0"/>
              <a:pPr>
                <a:defRPr/>
              </a:pPr>
              <a:t>36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a:t>
            </a:r>
            <a:r>
              <a:rPr lang="fr-CA" baseline="0" dirty="0" smtClean="0"/>
              <a:t> valeur du </a:t>
            </a:r>
            <a:r>
              <a:rPr lang="fr-CA" dirty="0" smtClean="0"/>
              <a:t>respect de la démocratie?</a:t>
            </a:r>
          </a:p>
          <a:p>
            <a:endParaRPr lang="en-CA" dirty="0" smtClean="0"/>
          </a:p>
        </p:txBody>
      </p:sp>
      <p:sp>
        <p:nvSpPr>
          <p:cNvPr id="4" name="Slide Number Placeholder 3"/>
          <p:cNvSpPr>
            <a:spLocks noGrp="1"/>
          </p:cNvSpPr>
          <p:nvPr>
            <p:ph type="sldNum" sz="quarter" idx="5"/>
          </p:nvPr>
        </p:nvSpPr>
        <p:spPr/>
        <p:txBody>
          <a:bodyPr/>
          <a:lstStyle/>
          <a:p>
            <a:pPr>
              <a:defRPr/>
            </a:pPr>
            <a:fld id="{078A7517-A0D2-468B-A67B-6DD2947C47AA}" type="slidenum">
              <a:rPr lang="en-CA" smtClean="0"/>
              <a:pPr>
                <a:defRPr/>
              </a:pPr>
              <a:t>38</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Réponse: </a:t>
            </a:r>
            <a:r>
              <a:rPr lang="fr-CA" smtClean="0"/>
              <a:t>Que sont les trois campagnes de charité de collecte de dons bénéficiant d’un soutien officiel dans le milieu de travail?</a:t>
            </a:r>
          </a:p>
          <a:p>
            <a:endParaRPr lang="en-CA" smtClean="0"/>
          </a:p>
        </p:txBody>
      </p:sp>
      <p:sp>
        <p:nvSpPr>
          <p:cNvPr id="4" name="Slide Number Placeholder 3"/>
          <p:cNvSpPr>
            <a:spLocks noGrp="1"/>
          </p:cNvSpPr>
          <p:nvPr>
            <p:ph type="sldNum" sz="quarter" idx="5"/>
          </p:nvPr>
        </p:nvSpPr>
        <p:spPr/>
        <p:txBody>
          <a:bodyPr/>
          <a:lstStyle/>
          <a:p>
            <a:pPr>
              <a:defRPr/>
            </a:pPr>
            <a:fld id="{D77C90BB-63FE-4F54-AD64-832B6281617A}" type="slidenum">
              <a:rPr lang="en-CA" smtClean="0"/>
              <a:pPr>
                <a:defRPr/>
              </a:pPr>
              <a:t>40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en-US" dirty="0" err="1" smtClean="0"/>
              <a:t>Qu’est-ce</a:t>
            </a:r>
            <a:r>
              <a:rPr lang="en-US" dirty="0" smtClean="0"/>
              <a:t> </a:t>
            </a:r>
            <a:r>
              <a:rPr lang="en-US" dirty="0" err="1" smtClean="0"/>
              <a:t>qu’un</a:t>
            </a:r>
            <a:r>
              <a:rPr lang="en-US" dirty="0" smtClean="0"/>
              <a:t> </a:t>
            </a:r>
            <a:r>
              <a:rPr lang="fr-CA" dirty="0" smtClean="0"/>
              <a:t>conflit d’intérêt?</a:t>
            </a:r>
          </a:p>
          <a:p>
            <a:endParaRPr lang="en-CA" dirty="0" smtClean="0"/>
          </a:p>
        </p:txBody>
      </p:sp>
      <p:sp>
        <p:nvSpPr>
          <p:cNvPr id="4" name="Slide Number Placeholder 3"/>
          <p:cNvSpPr>
            <a:spLocks noGrp="1"/>
          </p:cNvSpPr>
          <p:nvPr>
            <p:ph type="sldNum" sz="quarter" idx="5"/>
          </p:nvPr>
        </p:nvSpPr>
        <p:spPr/>
        <p:txBody>
          <a:bodyPr/>
          <a:lstStyle/>
          <a:p>
            <a:pPr>
              <a:defRPr/>
            </a:pPr>
            <a:fld id="{2D1D7CB6-ADFB-4B4C-9143-9F8A8A300125}" type="slidenum">
              <a:rPr lang="en-CA" smtClean="0"/>
              <a:pPr>
                <a:defRPr/>
              </a:pPr>
              <a:t>42</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A8479788-147C-4B64-BDCE-CF89207D30D4}" type="slidenum">
              <a:rPr lang="en-CA" smtClean="0"/>
              <a:pPr>
                <a:defRPr/>
              </a:pPr>
              <a:t>43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CA" dirty="0" smtClean="0"/>
              <a:t>Note pour le présentateur </a:t>
            </a:r>
            <a:r>
              <a:rPr lang="en-US" dirty="0" smtClean="0"/>
              <a:t>: </a:t>
            </a:r>
            <a:r>
              <a:rPr lang="fr-CA" dirty="0" smtClean="0"/>
              <a:t>Que ferait le SMA à ma place</a:t>
            </a:r>
            <a:r>
              <a:rPr lang="en-US" dirty="0" smtClean="0"/>
              <a:t>? (SMA – Sous-</a:t>
            </a:r>
            <a:r>
              <a:rPr lang="en-US" dirty="0" err="1" smtClean="0"/>
              <a:t>ministre</a:t>
            </a:r>
            <a:r>
              <a:rPr lang="en-US" dirty="0" smtClean="0"/>
              <a:t> </a:t>
            </a:r>
            <a:r>
              <a:rPr lang="en-US" dirty="0" err="1" smtClean="0"/>
              <a:t>adjoint</a:t>
            </a:r>
            <a:r>
              <a:rPr lang="en-US" dirty="0" smtClean="0"/>
              <a:t>(e))</a:t>
            </a:r>
            <a:endParaRPr lang="en-CA" dirty="0" smtClean="0"/>
          </a:p>
        </p:txBody>
      </p:sp>
      <p:sp>
        <p:nvSpPr>
          <p:cNvPr id="4" name="Slide Number Placeholder 3"/>
          <p:cNvSpPr>
            <a:spLocks noGrp="1"/>
          </p:cNvSpPr>
          <p:nvPr>
            <p:ph type="sldNum" sz="quarter" idx="5"/>
          </p:nvPr>
        </p:nvSpPr>
        <p:spPr/>
        <p:txBody>
          <a:bodyPr/>
          <a:lstStyle/>
          <a:p>
            <a:pPr>
              <a:defRPr/>
            </a:pPr>
            <a:fld id="{A7BADF13-99F0-4B9D-A08A-38831EE2FC73}"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qu’une divulgation d’un acte répréhensible?</a:t>
            </a:r>
          </a:p>
          <a:p>
            <a:endParaRPr lang="en-CA" dirty="0" smtClean="0"/>
          </a:p>
        </p:txBody>
      </p:sp>
      <p:sp>
        <p:nvSpPr>
          <p:cNvPr id="4" name="Slide Number Placeholder 3"/>
          <p:cNvSpPr>
            <a:spLocks noGrp="1"/>
          </p:cNvSpPr>
          <p:nvPr>
            <p:ph type="sldNum" sz="quarter" idx="5"/>
          </p:nvPr>
        </p:nvSpPr>
        <p:spPr/>
        <p:txBody>
          <a:bodyPr/>
          <a:lstStyle/>
          <a:p>
            <a:pPr>
              <a:defRPr/>
            </a:pPr>
            <a:fld id="{6618A21A-269E-4CB0-8A56-08EC63ADB41A}" type="slidenum">
              <a:rPr lang="en-CA" smtClean="0"/>
              <a:pPr>
                <a:defRPr/>
              </a:pPr>
              <a:t>44</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qu’un manquement de</a:t>
            </a:r>
            <a:r>
              <a:rPr lang="fr-CA" baseline="0" dirty="0" smtClean="0"/>
              <a:t> la valeur du </a:t>
            </a:r>
            <a:r>
              <a:rPr lang="fr-CA" dirty="0" smtClean="0"/>
              <a:t>respect de la démocratie et de votre devoir de loyauté</a:t>
            </a:r>
            <a:r>
              <a:rPr lang="en-US" dirty="0" smtClean="0"/>
              <a:t>?</a:t>
            </a:r>
          </a:p>
          <a:p>
            <a:endParaRPr lang="en-CA" dirty="0" smtClean="0"/>
          </a:p>
        </p:txBody>
      </p:sp>
      <p:sp>
        <p:nvSpPr>
          <p:cNvPr id="4" name="Slide Number Placeholder 3"/>
          <p:cNvSpPr>
            <a:spLocks noGrp="1"/>
          </p:cNvSpPr>
          <p:nvPr>
            <p:ph type="sldNum" sz="quarter" idx="5"/>
          </p:nvPr>
        </p:nvSpPr>
        <p:spPr/>
        <p:txBody>
          <a:bodyPr/>
          <a:lstStyle/>
          <a:p>
            <a:pPr>
              <a:defRPr/>
            </a:pPr>
            <a:fld id="{140F7DB5-2505-4217-8FE0-47B3082EF4B2}" type="slidenum">
              <a:rPr lang="en-CA" smtClean="0"/>
              <a:pPr>
                <a:defRPr/>
              </a:pPr>
              <a:t>46</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 </a:t>
            </a:r>
            <a:r>
              <a:rPr lang="fr-CA" dirty="0" smtClean="0"/>
              <a:t>Qu’est-ce qu’un acte répréhensible</a:t>
            </a:r>
            <a:r>
              <a:rPr lang="en-US" dirty="0" smtClean="0"/>
              <a:t>?</a:t>
            </a:r>
            <a:r>
              <a:rPr lang="fr-FR" dirty="0" smtClean="0"/>
              <a:t> </a:t>
            </a:r>
            <a:endParaRPr lang="en-US" dirty="0" smtClean="0"/>
          </a:p>
          <a:p>
            <a:r>
              <a:rPr lang="en-US" dirty="0" smtClean="0"/>
              <a:t>Remarque : </a:t>
            </a:r>
            <a:r>
              <a:rPr lang="fr-CA" dirty="0" smtClean="0"/>
              <a:t>Tel que défini </a:t>
            </a:r>
            <a:r>
              <a:rPr lang="en-US" dirty="0" smtClean="0"/>
              <a:t>par la </a:t>
            </a:r>
            <a:r>
              <a:rPr lang="fr-FR" i="1" dirty="0" smtClean="0"/>
              <a:t>Loi sur la protection des fonctionnaires divulgateurs d’actes répréhensibles</a:t>
            </a:r>
            <a:r>
              <a:rPr lang="fr-FR" dirty="0" smtClean="0"/>
              <a:t>.</a:t>
            </a:r>
            <a:endParaRPr lang="en-US" dirty="0" smtClean="0"/>
          </a:p>
          <a:p>
            <a:endParaRPr lang="en-CA" dirty="0" smtClean="0"/>
          </a:p>
        </p:txBody>
      </p:sp>
      <p:sp>
        <p:nvSpPr>
          <p:cNvPr id="4" name="Slide Number Placeholder 3"/>
          <p:cNvSpPr>
            <a:spLocks noGrp="1"/>
          </p:cNvSpPr>
          <p:nvPr>
            <p:ph type="sldNum" sz="quarter" idx="5"/>
          </p:nvPr>
        </p:nvSpPr>
        <p:spPr/>
        <p:txBody>
          <a:bodyPr/>
          <a:lstStyle/>
          <a:p>
            <a:pPr>
              <a:defRPr/>
            </a:pPr>
            <a:fld id="{A80D5D97-68B5-472B-B2DD-2934E75F8A79}" type="slidenum">
              <a:rPr lang="en-CA" smtClean="0"/>
              <a:pPr>
                <a:defRPr/>
              </a:pPr>
              <a:t>48</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Remarque : </a:t>
            </a:r>
            <a:r>
              <a:rPr lang="fr-CA" dirty="0" smtClean="0"/>
              <a:t>Tel que défini </a:t>
            </a:r>
            <a:r>
              <a:rPr lang="en-US" dirty="0" smtClean="0"/>
              <a:t>par la </a:t>
            </a:r>
            <a:r>
              <a:rPr lang="fr-FR" i="1" dirty="0" smtClean="0"/>
              <a:t>Loi sur la protection des fonctionnaires divulgateurs d’actes répréhensibles</a:t>
            </a:r>
            <a:r>
              <a:rPr lang="fr-FR" dirty="0" smtClean="0"/>
              <a:t>.</a:t>
            </a:r>
            <a:r>
              <a:rPr lang="en-CA" dirty="0" smtClean="0"/>
              <a:t> </a:t>
            </a:r>
            <a:endParaRPr lang="en-US" dirty="0" smtClean="0"/>
          </a:p>
        </p:txBody>
      </p:sp>
      <p:sp>
        <p:nvSpPr>
          <p:cNvPr id="4" name="Slide Number Placeholder 3"/>
          <p:cNvSpPr>
            <a:spLocks noGrp="1"/>
          </p:cNvSpPr>
          <p:nvPr>
            <p:ph type="sldNum" sz="quarter" idx="5"/>
          </p:nvPr>
        </p:nvSpPr>
        <p:spPr/>
        <p:txBody>
          <a:bodyPr/>
          <a:lstStyle/>
          <a:p>
            <a:pPr>
              <a:defRPr/>
            </a:pPr>
            <a:fld id="{9E5CE980-4603-4159-8EBE-4E67C52F5226}" type="slidenum">
              <a:rPr lang="en-CA" smtClean="0"/>
              <a:pPr>
                <a:defRPr/>
              </a:pPr>
              <a:t>49</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Qui sont votre superviseur immédiat, ou l’agent principal de la divulgation (SMA de la Direction générale des services d’intégrité), ou le commissaire à l’intégrité du secteur public?</a:t>
            </a:r>
          </a:p>
          <a:p>
            <a:endParaRPr lang="en-CA" dirty="0" smtClean="0"/>
          </a:p>
        </p:txBody>
      </p:sp>
      <p:sp>
        <p:nvSpPr>
          <p:cNvPr id="4" name="Slide Number Placeholder 3"/>
          <p:cNvSpPr>
            <a:spLocks noGrp="1"/>
          </p:cNvSpPr>
          <p:nvPr>
            <p:ph type="sldNum" sz="quarter" idx="5"/>
          </p:nvPr>
        </p:nvSpPr>
        <p:spPr/>
        <p:txBody>
          <a:bodyPr/>
          <a:lstStyle/>
          <a:p>
            <a:pPr>
              <a:defRPr/>
            </a:pPr>
            <a:fld id="{0A8ADE0C-887C-4ADE-852D-14058656637D}" type="slidenum">
              <a:rPr lang="en-CA" smtClean="0"/>
              <a:pPr>
                <a:defRPr/>
              </a:pPr>
              <a:t>50</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7B7329AB-DE31-4E9E-A2CB-5EC51E078921}" type="slidenum">
              <a:rPr lang="en-CA" smtClean="0"/>
              <a:pPr>
                <a:defRPr/>
              </a:pPr>
              <a:t>51</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Qui est le commissaire à l’intégrité du secteur public?</a:t>
            </a:r>
          </a:p>
          <a:p>
            <a:endParaRPr lang="en-CA" dirty="0" smtClean="0"/>
          </a:p>
        </p:txBody>
      </p:sp>
      <p:sp>
        <p:nvSpPr>
          <p:cNvPr id="4" name="Slide Number Placeholder 3"/>
          <p:cNvSpPr>
            <a:spLocks noGrp="1"/>
          </p:cNvSpPr>
          <p:nvPr>
            <p:ph type="sldNum" sz="quarter" idx="5"/>
          </p:nvPr>
        </p:nvSpPr>
        <p:spPr/>
        <p:txBody>
          <a:bodyPr/>
          <a:lstStyle/>
          <a:p>
            <a:pPr>
              <a:defRPr/>
            </a:pPr>
            <a:fld id="{062DAC7E-55FE-4906-8825-CDC70A36DBCC}" type="slidenum">
              <a:rPr lang="en-CA" smtClean="0"/>
              <a:pPr>
                <a:defRPr/>
              </a:pPr>
              <a:t>52</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a:t>
            </a:r>
            <a:r>
              <a:rPr lang="fr-CA" smtClean="0"/>
              <a:t>valeur</a:t>
            </a:r>
            <a:r>
              <a:rPr lang="fr-CA" baseline="0" smtClean="0"/>
              <a:t> de </a:t>
            </a:r>
            <a:r>
              <a:rPr lang="fr-CA" smtClean="0"/>
              <a:t>l’intégrité</a:t>
            </a:r>
            <a:r>
              <a:rPr lang="fr-CA" dirty="0" smtClean="0"/>
              <a:t>?</a:t>
            </a:r>
          </a:p>
          <a:p>
            <a:endParaRPr lang="en-CA" dirty="0" smtClean="0"/>
          </a:p>
        </p:txBody>
      </p:sp>
      <p:sp>
        <p:nvSpPr>
          <p:cNvPr id="4" name="Slide Number Placeholder 3"/>
          <p:cNvSpPr>
            <a:spLocks noGrp="1"/>
          </p:cNvSpPr>
          <p:nvPr>
            <p:ph type="sldNum" sz="quarter" idx="5"/>
          </p:nvPr>
        </p:nvSpPr>
        <p:spPr/>
        <p:txBody>
          <a:bodyPr/>
          <a:lstStyle/>
          <a:p>
            <a:pPr>
              <a:defRPr/>
            </a:pPr>
            <a:fld id="{D055D0E8-1637-4B0B-A52C-7D040735B2FA}" type="slidenum">
              <a:rPr lang="en-CA" smtClean="0"/>
              <a:pPr>
                <a:defRPr/>
              </a:pPr>
              <a:t>54</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valeur</a:t>
            </a:r>
            <a:r>
              <a:rPr lang="fr-CA" baseline="0" dirty="0" smtClean="0"/>
              <a:t> de </a:t>
            </a:r>
            <a:r>
              <a:rPr lang="fr-CA" dirty="0" smtClean="0"/>
              <a:t>l’intendance?</a:t>
            </a:r>
          </a:p>
          <a:p>
            <a:endParaRPr lang="en-CA" dirty="0" smtClean="0"/>
          </a:p>
        </p:txBody>
      </p:sp>
      <p:sp>
        <p:nvSpPr>
          <p:cNvPr id="4" name="Slide Number Placeholder 3"/>
          <p:cNvSpPr>
            <a:spLocks noGrp="1"/>
          </p:cNvSpPr>
          <p:nvPr>
            <p:ph type="sldNum" sz="quarter" idx="5"/>
          </p:nvPr>
        </p:nvSpPr>
        <p:spPr/>
        <p:txBody>
          <a:bodyPr/>
          <a:lstStyle/>
          <a:p>
            <a:pPr>
              <a:defRPr/>
            </a:pPr>
            <a:fld id="{1DC50001-E3A1-4A27-8A0B-7706B45698AA}" type="slidenum">
              <a:rPr lang="en-CA" smtClean="0"/>
              <a:pPr>
                <a:defRPr/>
              </a:pPr>
              <a:t>56</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a:t>
            </a:r>
            <a:r>
              <a:rPr lang="fr-CA" baseline="0" dirty="0" smtClean="0"/>
              <a:t> valeur du </a:t>
            </a:r>
            <a:r>
              <a:rPr lang="fr-CA" dirty="0" smtClean="0"/>
              <a:t>respect de la démocratie?</a:t>
            </a:r>
          </a:p>
        </p:txBody>
      </p:sp>
      <p:sp>
        <p:nvSpPr>
          <p:cNvPr id="4" name="Slide Number Placeholder 3"/>
          <p:cNvSpPr>
            <a:spLocks noGrp="1"/>
          </p:cNvSpPr>
          <p:nvPr>
            <p:ph type="sldNum" sz="quarter" idx="5"/>
          </p:nvPr>
        </p:nvSpPr>
        <p:spPr/>
        <p:txBody>
          <a:bodyPr/>
          <a:lstStyle/>
          <a:p>
            <a:pPr>
              <a:defRPr/>
            </a:pPr>
            <a:fld id="{A4148ECE-066B-4D37-88B9-D730EED86C79}" type="slidenum">
              <a:rPr lang="en-CA" smtClean="0"/>
              <a:pPr>
                <a:defRPr/>
              </a:pPr>
              <a:t>58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le 2 avril 2012?</a:t>
            </a:r>
          </a:p>
          <a:p>
            <a:endParaRPr lang="en-CA" dirty="0" smtClean="0"/>
          </a:p>
        </p:txBody>
      </p:sp>
      <p:sp>
        <p:nvSpPr>
          <p:cNvPr id="4" name="Slide Number Placeholder 3"/>
          <p:cNvSpPr>
            <a:spLocks noGrp="1"/>
          </p:cNvSpPr>
          <p:nvPr>
            <p:ph type="sldNum" sz="quarter" idx="5"/>
          </p:nvPr>
        </p:nvSpPr>
        <p:spPr/>
        <p:txBody>
          <a:bodyPr/>
          <a:lstStyle/>
          <a:p>
            <a:pPr>
              <a:defRPr/>
            </a:pPr>
            <a:fld id="{B818B61C-E908-4727-85BA-711F83E264F1}"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valeur l’excellence?</a:t>
            </a:r>
          </a:p>
          <a:p>
            <a:endParaRPr lang="en-CA" dirty="0" smtClean="0"/>
          </a:p>
        </p:txBody>
      </p:sp>
      <p:sp>
        <p:nvSpPr>
          <p:cNvPr id="4" name="Slide Number Placeholder 3"/>
          <p:cNvSpPr>
            <a:spLocks noGrp="1"/>
          </p:cNvSpPr>
          <p:nvPr>
            <p:ph type="sldNum" sz="quarter" idx="5"/>
          </p:nvPr>
        </p:nvSpPr>
        <p:spPr/>
        <p:txBody>
          <a:bodyPr/>
          <a:lstStyle/>
          <a:p>
            <a:pPr>
              <a:defRPr/>
            </a:pPr>
            <a:fld id="{CDA265E4-7AA1-4F12-BA5E-9039125E8E28}" type="slidenum">
              <a:rPr lang="en-CA" smtClean="0"/>
              <a:pPr>
                <a:defRPr/>
              </a:pPr>
              <a:t>60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err="1" smtClean="0"/>
              <a:t>Réponse</a:t>
            </a:r>
            <a:r>
              <a:rPr lang="en-US" dirty="0" smtClean="0"/>
              <a:t>: </a:t>
            </a:r>
            <a:r>
              <a:rPr lang="fr-CA" dirty="0" smtClean="0"/>
              <a:t>Qu’est-ce que la valeur du respect envers les personnes?</a:t>
            </a:r>
          </a:p>
        </p:txBody>
      </p:sp>
      <p:sp>
        <p:nvSpPr>
          <p:cNvPr id="4" name="Slide Number Placeholder 3"/>
          <p:cNvSpPr>
            <a:spLocks noGrp="1"/>
          </p:cNvSpPr>
          <p:nvPr>
            <p:ph type="sldNum" sz="quarter" idx="5"/>
          </p:nvPr>
        </p:nvSpPr>
        <p:spPr/>
        <p:txBody>
          <a:bodyPr/>
          <a:lstStyle/>
          <a:p>
            <a:pPr>
              <a:defRPr/>
            </a:pPr>
            <a:fld id="{BEB6003F-9407-4F60-BF8E-5644E6FE511D}" type="slidenum">
              <a:rPr lang="en-CA" smtClean="0"/>
              <a:pPr>
                <a:defRPr/>
              </a:pPr>
              <a:t>62</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D4DB197-42CF-479D-837A-7C7690B4A2B0}" type="slidenum">
              <a:rPr lang="en-CA" smtClean="0"/>
              <a:pPr>
                <a:defRPr/>
              </a:pPr>
              <a:t>63</a:t>
            </a:fld>
            <a:endParaRPr lang="en-CA"/>
          </a:p>
        </p:txBody>
      </p:sp>
    </p:spTree>
    <p:extLst>
      <p:ext uri="{BB962C8B-B14F-4D97-AF65-F5344CB8AC3E}">
        <p14:creationId xmlns:p14="http://schemas.microsoft.com/office/powerpoint/2010/main" val="1754071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Réponse : Qu’est-ce que le harcèlement?</a:t>
            </a:r>
          </a:p>
        </p:txBody>
      </p:sp>
      <p:sp>
        <p:nvSpPr>
          <p:cNvPr id="4" name="Slide Number Placeholder 3"/>
          <p:cNvSpPr>
            <a:spLocks noGrp="1"/>
          </p:cNvSpPr>
          <p:nvPr>
            <p:ph type="sldNum" sz="quarter" idx="5"/>
          </p:nvPr>
        </p:nvSpPr>
        <p:spPr/>
        <p:txBody>
          <a:bodyPr/>
          <a:lstStyle/>
          <a:p>
            <a:pPr>
              <a:defRPr/>
            </a:pPr>
            <a:fld id="{6F34D018-DBDB-44D0-B7CA-78F41EB32333}" type="slidenum">
              <a:rPr lang="en-CA" smtClean="0"/>
              <a:pPr>
                <a:defRPr/>
              </a:pPr>
              <a:t>64</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8782CB53-82ED-48F4-90E8-3240B85E2497}" type="slidenum">
              <a:rPr lang="en-CA" smtClean="0"/>
              <a:pPr>
                <a:defRPr/>
              </a:pPr>
              <a:t>65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smtClean="0"/>
              <a:t>Réponse : Qu’est-ce que la neutralité politique ou l’impartialité politique?</a:t>
            </a:r>
          </a:p>
        </p:txBody>
      </p:sp>
      <p:sp>
        <p:nvSpPr>
          <p:cNvPr id="4" name="Slide Number Placeholder 3"/>
          <p:cNvSpPr>
            <a:spLocks noGrp="1"/>
          </p:cNvSpPr>
          <p:nvPr>
            <p:ph type="sldNum" sz="quarter" idx="5"/>
          </p:nvPr>
        </p:nvSpPr>
        <p:spPr/>
        <p:txBody>
          <a:bodyPr/>
          <a:lstStyle/>
          <a:p>
            <a:pPr>
              <a:defRPr/>
            </a:pPr>
            <a:fld id="{51E1E0A3-2164-4D22-88EA-D76856814F03}" type="slidenum">
              <a:rPr lang="en-CA" smtClean="0"/>
              <a:pPr>
                <a:defRPr/>
              </a:pPr>
              <a:t>66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Autres réponses possibles :</a:t>
            </a:r>
          </a:p>
          <a:p>
            <a:r>
              <a:rPr lang="fr-CA" smtClean="0"/>
              <a:t>Qu’est-ce que la neutralité politique?</a:t>
            </a:r>
          </a:p>
        </p:txBody>
      </p:sp>
      <p:sp>
        <p:nvSpPr>
          <p:cNvPr id="4" name="Slide Number Placeholder 3"/>
          <p:cNvSpPr>
            <a:spLocks noGrp="1"/>
          </p:cNvSpPr>
          <p:nvPr>
            <p:ph type="sldNum" sz="quarter" idx="5"/>
          </p:nvPr>
        </p:nvSpPr>
        <p:spPr/>
        <p:txBody>
          <a:bodyPr/>
          <a:lstStyle/>
          <a:p>
            <a:pPr>
              <a:defRPr/>
            </a:pPr>
            <a:fld id="{CED257D1-A03C-4483-901F-1293685A7FB6}" type="slidenum">
              <a:rPr lang="en-CA" smtClean="0"/>
              <a:pPr>
                <a:defRPr/>
              </a:pPr>
              <a:t>67</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smtClean="0"/>
              <a:t>Réponse : Qu’est-ce que la Commission de la fonction publique?</a:t>
            </a:r>
          </a:p>
        </p:txBody>
      </p:sp>
      <p:sp>
        <p:nvSpPr>
          <p:cNvPr id="4" name="Slide Number Placeholder 3"/>
          <p:cNvSpPr>
            <a:spLocks noGrp="1"/>
          </p:cNvSpPr>
          <p:nvPr>
            <p:ph type="sldNum" sz="quarter" idx="5"/>
          </p:nvPr>
        </p:nvSpPr>
        <p:spPr/>
        <p:txBody>
          <a:bodyPr/>
          <a:lstStyle/>
          <a:p>
            <a:pPr>
              <a:defRPr/>
            </a:pPr>
            <a:fld id="{0128CFF3-8962-4D45-B74F-2135961D2E34}" type="slidenum">
              <a:rPr lang="en-CA" smtClean="0"/>
              <a:pPr>
                <a:defRPr/>
              </a:pPr>
              <a:t>68</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87B8476-97CA-418B-80F3-0D112DDC4F96}" type="slidenum">
              <a:rPr lang="en-CA" smtClean="0"/>
              <a:pPr>
                <a:defRPr/>
              </a:pPr>
              <a:t>69</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smtClean="0"/>
              <a:t>Réponse : Qu’est-ce que le mérite?</a:t>
            </a:r>
          </a:p>
        </p:txBody>
      </p:sp>
      <p:sp>
        <p:nvSpPr>
          <p:cNvPr id="4" name="Slide Number Placeholder 3"/>
          <p:cNvSpPr>
            <a:spLocks noGrp="1"/>
          </p:cNvSpPr>
          <p:nvPr>
            <p:ph type="sldNum" sz="quarter" idx="5"/>
          </p:nvPr>
        </p:nvSpPr>
        <p:spPr/>
        <p:txBody>
          <a:bodyPr/>
          <a:lstStyle/>
          <a:p>
            <a:pPr>
              <a:defRPr/>
            </a:pPr>
            <a:fld id="{936AEE35-590A-42E9-8F22-CD4F83A1942E}" type="slidenum">
              <a:rPr lang="en-CA" smtClean="0"/>
              <a:pPr>
                <a:defRPr/>
              </a:pPr>
              <a:t>70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le Code d valeurs et d’éthique du secteur public?</a:t>
            </a:r>
          </a:p>
          <a:p>
            <a:endParaRPr lang="en-CA" dirty="0" smtClean="0"/>
          </a:p>
        </p:txBody>
      </p:sp>
      <p:sp>
        <p:nvSpPr>
          <p:cNvPr id="4" name="Slide Number Placeholder 3"/>
          <p:cNvSpPr>
            <a:spLocks noGrp="1"/>
          </p:cNvSpPr>
          <p:nvPr>
            <p:ph type="sldNum" sz="quarter" idx="5"/>
          </p:nvPr>
        </p:nvSpPr>
        <p:spPr/>
        <p:txBody>
          <a:bodyPr/>
          <a:lstStyle/>
          <a:p>
            <a:pPr>
              <a:defRPr/>
            </a:pPr>
            <a:fld id="{8870B0C9-F62B-46E8-A9CF-5B4FF63DA99B}" type="slidenum">
              <a:rPr lang="en-CA" smtClean="0"/>
              <a:pPr>
                <a:defRPr/>
              </a:pPr>
              <a:t>6</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Réponse : Qu’est-ce que « La paix, ordre et bon gouvernement »?</a:t>
            </a:r>
          </a:p>
        </p:txBody>
      </p:sp>
      <p:sp>
        <p:nvSpPr>
          <p:cNvPr id="4" name="Slide Number Placeholder 3"/>
          <p:cNvSpPr>
            <a:spLocks noGrp="1"/>
          </p:cNvSpPr>
          <p:nvPr>
            <p:ph type="sldNum" sz="quarter" idx="5"/>
          </p:nvPr>
        </p:nvSpPr>
        <p:spPr/>
        <p:txBody>
          <a:bodyPr/>
          <a:lstStyle/>
          <a:p>
            <a:pPr>
              <a:defRPr/>
            </a:pPr>
            <a:fld id="{CD6DBFA7-34C6-4CB3-8C90-2EF5CC8046CB}" type="slidenum">
              <a:rPr lang="en-CA" smtClean="0"/>
              <a:pPr>
                <a:defRPr/>
              </a:pPr>
              <a:t>72</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smtClean="0"/>
              <a:t>Réponse: Qu’est-ce que le conflit d’intérêt et l’après-mandat?</a:t>
            </a:r>
          </a:p>
          <a:p>
            <a:endParaRPr lang="en-CA" dirty="0" smtClean="0"/>
          </a:p>
        </p:txBody>
      </p:sp>
      <p:sp>
        <p:nvSpPr>
          <p:cNvPr id="4" name="Slide Number Placeholder 3"/>
          <p:cNvSpPr>
            <a:spLocks noGrp="1"/>
          </p:cNvSpPr>
          <p:nvPr>
            <p:ph type="sldNum" sz="quarter" idx="5"/>
          </p:nvPr>
        </p:nvSpPr>
        <p:spPr/>
        <p:txBody>
          <a:bodyPr/>
          <a:lstStyle/>
          <a:p>
            <a:pPr>
              <a:defRPr/>
            </a:pPr>
            <a:fld id="{C5CA7B86-0839-4B9E-B806-4D3CE42EF3DA}" type="slidenum">
              <a:rPr lang="en-CA" smtClean="0"/>
              <a:pPr>
                <a:defRPr/>
              </a:pPr>
              <a:t>74</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9711A7EA-1CFC-4000-B5F6-B2130A3B5580}" type="slidenum">
              <a:rPr lang="en-CA" smtClean="0"/>
              <a:pPr eaLnBrk="1" hangingPunct="1"/>
              <a:t>75</a:t>
            </a:fld>
            <a:endParaRPr lang="en-C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smtClean="0"/>
              <a:t>Si vous aimeriez obtenir plus d’informations, ainsi que des outils ou des ressources concernant les valeurs et l’éthique, vous pouvez visiter le site Web du Bureau des valeurs et de l’éthique au lien ci-dessus, qui est accessible via le site </a:t>
            </a:r>
            <a:r>
              <a:rPr lang="fr-CA" dirty="0" err="1" smtClean="0"/>
              <a:t>iService</a:t>
            </a:r>
            <a:r>
              <a:rPr lang="fr-CA" dirty="0" smtClean="0"/>
              <a:t>.</a:t>
            </a:r>
          </a:p>
          <a:p>
            <a:r>
              <a:rPr lang="fr-CA" dirty="0" smtClean="0"/>
              <a:t>Sur ce site, vous trouverez des liens qui mènent au Code de valeurs et d’éthique du secteur public, au Code de conduite de RHDCC, aux Lignes directrices sur la conduite professionnelle à Service Canada, et aux Lignes directrices sur la conduite professionnelle à Travail Canada.</a:t>
            </a:r>
          </a:p>
          <a:p>
            <a:r>
              <a:rPr lang="fr-CA" dirty="0" smtClean="0"/>
              <a:t>Vous y trouverez également des coordonnées, des études de cas, des articles, des questions et des réponses, ainsi que des renseignements sur les endroits où trouver de l’aide ou sur la façon de faire une divulgation. </a:t>
            </a:r>
          </a:p>
          <a:p>
            <a:endParaRPr lang="fr-CA" dirty="0" smtClean="0"/>
          </a:p>
          <a:p>
            <a:r>
              <a:rPr lang="fr-CA" dirty="0" smtClean="0">
                <a:solidFill>
                  <a:srgbClr val="FF0000"/>
                </a:solidFill>
              </a:rPr>
              <a:t>*S’il y a une connexion intranet, cliquez sur le lien et montrez le site aux participants.</a:t>
            </a:r>
          </a:p>
          <a:p>
            <a:endParaRPr lang="en-US" dirty="0" smtClean="0">
              <a:solidFill>
                <a:srgbClr val="FF0000"/>
              </a:solidFill>
            </a:endParaRPr>
          </a:p>
          <a:p>
            <a:endParaRPr lang="en-US"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241040CD-184F-4DFB-9D0E-A637C8A2705C}" type="slidenum">
              <a:rPr lang="en-CA" smtClean="0"/>
              <a:pPr>
                <a:defRPr/>
              </a:pPr>
              <a:t>76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smtClean="0"/>
              <a:t>Réponse </a:t>
            </a:r>
            <a:r>
              <a:rPr lang="en-US" dirty="0" smtClean="0"/>
              <a:t>: </a:t>
            </a:r>
            <a:r>
              <a:rPr lang="fr-CA" dirty="0" smtClean="0"/>
              <a:t>Qu’est-ce qu’un Code de conduite organisationnel ou ministériel?</a:t>
            </a:r>
          </a:p>
          <a:p>
            <a:endParaRPr lang="en-CA"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4B24B5D6-D424-481D-8756-BAE76B26E711}" type="slidenum">
              <a:rPr lang="en-CA" smtClean="0"/>
              <a:pPr>
                <a:defRPr/>
              </a:pPr>
              <a:t>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D4DB197-42CF-479D-837A-7C7690B4A2B0}" type="slidenum">
              <a:rPr lang="en-CA" smtClean="0"/>
              <a:pPr>
                <a:defRPr/>
              </a:pPr>
              <a:t>9</a:t>
            </a:fld>
            <a:endParaRPr lang="en-CA"/>
          </a:p>
        </p:txBody>
      </p:sp>
    </p:spTree>
    <p:extLst>
      <p:ext uri="{BB962C8B-B14F-4D97-AF65-F5344CB8AC3E}">
        <p14:creationId xmlns:p14="http://schemas.microsoft.com/office/powerpoint/2010/main" val="1970866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 sont les valeurs de l’intégrité, l’intendance et l’excellence?</a:t>
            </a:r>
          </a:p>
          <a:p>
            <a:endParaRPr lang="en-CA" dirty="0" smtClean="0"/>
          </a:p>
        </p:txBody>
      </p:sp>
      <p:sp>
        <p:nvSpPr>
          <p:cNvPr id="4" name="Slide Number Placeholder 3"/>
          <p:cNvSpPr>
            <a:spLocks noGrp="1"/>
          </p:cNvSpPr>
          <p:nvPr>
            <p:ph type="sldNum" sz="quarter" idx="5"/>
          </p:nvPr>
        </p:nvSpPr>
        <p:spPr/>
        <p:txBody>
          <a:bodyPr/>
          <a:lstStyle/>
          <a:p>
            <a:pPr>
              <a:defRPr/>
            </a:pPr>
            <a:fld id="{A1675756-16D7-47F7-BDFB-C513C55A3A76}" type="slidenum">
              <a:rPr lang="en-CA" smtClean="0"/>
              <a:pPr>
                <a:defRPr/>
              </a:pPr>
              <a:t>10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Réponse</a:t>
            </a:r>
            <a:r>
              <a:rPr lang="en-US" dirty="0" smtClean="0"/>
              <a:t>: </a:t>
            </a:r>
            <a:r>
              <a:rPr lang="fr-CA" dirty="0" smtClean="0"/>
              <a:t>Qu’est-ce que la </a:t>
            </a:r>
            <a:r>
              <a:rPr lang="fr-CA" i="1" dirty="0" smtClean="0"/>
              <a:t>Loi sur la protection des fonctionnaires divulgateurs d’actes répréhensibles (LPFDAR)</a:t>
            </a:r>
            <a:r>
              <a:rPr lang="fr-CA" dirty="0" smtClean="0"/>
              <a:t>?</a:t>
            </a:r>
          </a:p>
          <a:p>
            <a:endParaRPr lang="en-CA" dirty="0" smtClean="0"/>
          </a:p>
        </p:txBody>
      </p:sp>
      <p:sp>
        <p:nvSpPr>
          <p:cNvPr id="4" name="Slide Number Placeholder 3"/>
          <p:cNvSpPr>
            <a:spLocks noGrp="1"/>
          </p:cNvSpPr>
          <p:nvPr>
            <p:ph type="sldNum" sz="quarter" idx="5"/>
          </p:nvPr>
        </p:nvSpPr>
        <p:spPr/>
        <p:txBody>
          <a:bodyPr/>
          <a:lstStyle/>
          <a:p>
            <a:pPr>
              <a:defRPr/>
            </a:pPr>
            <a:fld id="{2E0484CE-0438-482A-B2A2-24B19E261C33}" type="slidenum">
              <a:rPr lang="en-CA" smtClean="0"/>
              <a:pPr>
                <a:defRPr/>
              </a:pPr>
              <a:t>12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EA2D46-E641-4A14-B0D9-8E4D7808F732}"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EE60C-1038-4107-A4D5-76083C093F85}" type="slidenum">
              <a:rPr lang="en-US"/>
              <a:pPr>
                <a:defRPr/>
              </a:pPr>
              <a:t>‹#›</a:t>
            </a:fld>
            <a:endParaRPr lang="en-US"/>
          </a:p>
        </p:txBody>
      </p:sp>
    </p:spTree>
    <p:extLst>
      <p:ext uri="{BB962C8B-B14F-4D97-AF65-F5344CB8AC3E}">
        <p14:creationId xmlns:p14="http://schemas.microsoft.com/office/powerpoint/2010/main" val="198565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F7602B-85CF-420C-8635-D88FCC99C2BD}"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A05032-373A-4B03-9FED-B090C7107D9C}" type="slidenum">
              <a:rPr lang="en-US"/>
              <a:pPr>
                <a:defRPr/>
              </a:pPr>
              <a:t>‹#›</a:t>
            </a:fld>
            <a:endParaRPr lang="en-US"/>
          </a:p>
        </p:txBody>
      </p:sp>
    </p:spTree>
    <p:extLst>
      <p:ext uri="{BB962C8B-B14F-4D97-AF65-F5344CB8AC3E}">
        <p14:creationId xmlns:p14="http://schemas.microsoft.com/office/powerpoint/2010/main" val="64388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5EEA1E-93B8-48B4-974D-789DA6E3E45B}"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B63B3A-6DFB-476F-8976-1CD2A50F3C46}" type="slidenum">
              <a:rPr lang="en-US"/>
              <a:pPr>
                <a:defRPr/>
              </a:pPr>
              <a:t>‹#›</a:t>
            </a:fld>
            <a:endParaRPr lang="en-US"/>
          </a:p>
        </p:txBody>
      </p:sp>
    </p:spTree>
    <p:extLst>
      <p:ext uri="{BB962C8B-B14F-4D97-AF65-F5344CB8AC3E}">
        <p14:creationId xmlns:p14="http://schemas.microsoft.com/office/powerpoint/2010/main" val="2892019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BCDE819-646D-4B40-8EB7-364344571961}" type="slidenum">
              <a:rPr lang="en-US"/>
              <a:pPr>
                <a:defRPr/>
              </a:pPr>
              <a:t>‹#›</a:t>
            </a:fld>
            <a:endParaRPr lang="en-US"/>
          </a:p>
        </p:txBody>
      </p:sp>
    </p:spTree>
    <p:extLst>
      <p:ext uri="{BB962C8B-B14F-4D97-AF65-F5344CB8AC3E}">
        <p14:creationId xmlns:p14="http://schemas.microsoft.com/office/powerpoint/2010/main" val="195619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4E4FA7-64E1-48B3-9649-72185B357EB1}"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47DFCF-7A42-456C-A7EA-437D7E69141B}" type="slidenum">
              <a:rPr lang="en-US"/>
              <a:pPr>
                <a:defRPr/>
              </a:pPr>
              <a:t>‹#›</a:t>
            </a:fld>
            <a:endParaRPr lang="en-US"/>
          </a:p>
        </p:txBody>
      </p:sp>
    </p:spTree>
    <p:extLst>
      <p:ext uri="{BB962C8B-B14F-4D97-AF65-F5344CB8AC3E}">
        <p14:creationId xmlns:p14="http://schemas.microsoft.com/office/powerpoint/2010/main" val="125705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AC8A0D-FBEB-4F1E-A57B-EAB5B1AA76D8}"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68149-DD08-4018-9711-2AB5ABD9A817}" type="slidenum">
              <a:rPr lang="en-US"/>
              <a:pPr>
                <a:defRPr/>
              </a:pPr>
              <a:t>‹#›</a:t>
            </a:fld>
            <a:endParaRPr lang="en-US"/>
          </a:p>
        </p:txBody>
      </p:sp>
    </p:spTree>
    <p:extLst>
      <p:ext uri="{BB962C8B-B14F-4D97-AF65-F5344CB8AC3E}">
        <p14:creationId xmlns:p14="http://schemas.microsoft.com/office/powerpoint/2010/main" val="370088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D0DB52-D039-49F1-B7FE-823C6FC19FC9}"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1EE8DC-AF65-492F-9383-E87EF0D74A11}" type="slidenum">
              <a:rPr lang="en-US"/>
              <a:pPr>
                <a:defRPr/>
              </a:pPr>
              <a:t>‹#›</a:t>
            </a:fld>
            <a:endParaRPr lang="en-US"/>
          </a:p>
        </p:txBody>
      </p:sp>
    </p:spTree>
    <p:extLst>
      <p:ext uri="{BB962C8B-B14F-4D97-AF65-F5344CB8AC3E}">
        <p14:creationId xmlns:p14="http://schemas.microsoft.com/office/powerpoint/2010/main" val="420700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A0B21-7DCC-49E6-B7EC-F89D4404B55B}" type="datetime1">
              <a:rPr lang="en-US"/>
              <a:pPr>
                <a:defRPr/>
              </a:pPr>
              <a:t>1/29/2014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737ABD-D7C8-49FA-95E9-CD0F4776B3E8}" type="slidenum">
              <a:rPr lang="en-US"/>
              <a:pPr>
                <a:defRPr/>
              </a:pPr>
              <a:t>‹#›</a:t>
            </a:fld>
            <a:endParaRPr lang="en-US"/>
          </a:p>
        </p:txBody>
      </p:sp>
    </p:spTree>
    <p:extLst>
      <p:ext uri="{BB962C8B-B14F-4D97-AF65-F5344CB8AC3E}">
        <p14:creationId xmlns:p14="http://schemas.microsoft.com/office/powerpoint/2010/main" val="197009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321693-7B7A-4A6E-84A4-DC87D40879E3}" type="datetime1">
              <a:rPr lang="en-US"/>
              <a:pPr>
                <a:defRPr/>
              </a:pPr>
              <a:t>1/29/2014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B89339-5CB0-44E8-8E70-6678027DBDBF}" type="slidenum">
              <a:rPr lang="en-US"/>
              <a:pPr>
                <a:defRPr/>
              </a:pPr>
              <a:t>‹#›</a:t>
            </a:fld>
            <a:endParaRPr lang="en-US"/>
          </a:p>
        </p:txBody>
      </p:sp>
    </p:spTree>
    <p:extLst>
      <p:ext uri="{BB962C8B-B14F-4D97-AF65-F5344CB8AC3E}">
        <p14:creationId xmlns:p14="http://schemas.microsoft.com/office/powerpoint/2010/main" val="388432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9C80C6-9BA7-4A82-932D-9E31C4366B3D}" type="datetime1">
              <a:rPr lang="en-US"/>
              <a:pPr>
                <a:defRPr/>
              </a:pPr>
              <a:t>1/29/2014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0A46C3-A714-4E3F-A16B-1AA4AD623630}" type="slidenum">
              <a:rPr lang="en-US"/>
              <a:pPr>
                <a:defRPr/>
              </a:pPr>
              <a:t>‹#›</a:t>
            </a:fld>
            <a:endParaRPr lang="en-US"/>
          </a:p>
        </p:txBody>
      </p:sp>
    </p:spTree>
    <p:extLst>
      <p:ext uri="{BB962C8B-B14F-4D97-AF65-F5344CB8AC3E}">
        <p14:creationId xmlns:p14="http://schemas.microsoft.com/office/powerpoint/2010/main" val="173274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5DC801-8905-4441-A692-C7BCDFF98192}"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6ADBAC-5649-475B-A25F-83AFAE79EB47}" type="slidenum">
              <a:rPr lang="en-US"/>
              <a:pPr>
                <a:defRPr/>
              </a:pPr>
              <a:t>‹#›</a:t>
            </a:fld>
            <a:endParaRPr lang="en-US"/>
          </a:p>
        </p:txBody>
      </p:sp>
    </p:spTree>
    <p:extLst>
      <p:ext uri="{BB962C8B-B14F-4D97-AF65-F5344CB8AC3E}">
        <p14:creationId xmlns:p14="http://schemas.microsoft.com/office/powerpoint/2010/main" val="68528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57EC0F-6510-4E01-B617-56B788AB63C8}"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ADDC76-2CA1-4249-A3A9-25C5D1F089AF}" type="slidenum">
              <a:rPr lang="en-US"/>
              <a:pPr>
                <a:defRPr/>
              </a:pPr>
              <a:t>‹#›</a:t>
            </a:fld>
            <a:endParaRPr lang="en-US"/>
          </a:p>
        </p:txBody>
      </p:sp>
    </p:spTree>
    <p:extLst>
      <p:ext uri="{BB962C8B-B14F-4D97-AF65-F5344CB8AC3E}">
        <p14:creationId xmlns:p14="http://schemas.microsoft.com/office/powerpoint/2010/main" val="34972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ヒラギノ角ゴ Pro W3" charset="-128"/>
                <a:cs typeface="+mn-cs"/>
              </a:defRPr>
            </a:lvl1pPr>
          </a:lstStyle>
          <a:p>
            <a:pPr>
              <a:defRPr/>
            </a:pPr>
            <a:fld id="{97F69B7A-C693-49C1-B9CD-011353E789D5}" type="datetime1">
              <a:rPr lang="en-US"/>
              <a:pPr>
                <a:defRPr/>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ヒラギノ角ゴ Pro W3"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ヒラギノ角ゴ Pro W3" charset="-128"/>
                <a:cs typeface="+mn-cs"/>
              </a:defRPr>
            </a:lvl1pPr>
          </a:lstStyle>
          <a:p>
            <a:pPr>
              <a:defRPr/>
            </a:pPr>
            <a:fld id="{528E6CEF-A8B8-40F0-8CBB-03A2510B76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slide" Target="slide12.xml"/><Relationship Id="rId18" Type="http://schemas.openxmlformats.org/officeDocument/2006/relationships/slide" Target="slide16.xml"/><Relationship Id="rId26" Type="http://schemas.openxmlformats.org/officeDocument/2006/relationships/slide" Target="slide20.xml"/><Relationship Id="rId39" Type="http://schemas.openxmlformats.org/officeDocument/2006/relationships/slide" Target="slide64.xml"/><Relationship Id="rId3" Type="http://schemas.openxmlformats.org/officeDocument/2006/relationships/audio" Target="../media/media1.mp3"/><Relationship Id="rId21" Type="http://schemas.openxmlformats.org/officeDocument/2006/relationships/slide" Target="slide46.xml"/><Relationship Id="rId34" Type="http://schemas.openxmlformats.org/officeDocument/2006/relationships/slide" Target="slide54.xml"/><Relationship Id="rId42" Type="http://schemas.openxmlformats.org/officeDocument/2006/relationships/slide" Target="slide66.xml"/><Relationship Id="rId7" Type="http://schemas.openxmlformats.org/officeDocument/2006/relationships/oleObject" Target="../embeddings/Microsoft_Word_97_-_2003_Document1.doc"/><Relationship Id="rId12" Type="http://schemas.openxmlformats.org/officeDocument/2006/relationships/slide" Target="slide10.xml"/><Relationship Id="rId17" Type="http://schemas.openxmlformats.org/officeDocument/2006/relationships/slide" Target="slide44.xml"/><Relationship Id="rId25" Type="http://schemas.openxmlformats.org/officeDocument/2006/relationships/slide" Target="slide48.xml"/><Relationship Id="rId33" Type="http://schemas.openxmlformats.org/officeDocument/2006/relationships/slide" Target="slide74.xml"/><Relationship Id="rId38" Type="http://schemas.openxmlformats.org/officeDocument/2006/relationships/slide" Target="slide62.xml"/><Relationship Id="rId2" Type="http://schemas.microsoft.com/office/2007/relationships/media" Target="../media/media1.mp3"/><Relationship Id="rId16" Type="http://schemas.openxmlformats.org/officeDocument/2006/relationships/slide" Target="slide24.xml"/><Relationship Id="rId20" Type="http://schemas.openxmlformats.org/officeDocument/2006/relationships/slide" Target="slide36.xml"/><Relationship Id="rId29" Type="http://schemas.openxmlformats.org/officeDocument/2006/relationships/slide" Target="slide22.xml"/><Relationship Id="rId41" Type="http://schemas.openxmlformats.org/officeDocument/2006/relationships/slide" Target="slide68.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slide" Target="slide8.xml"/><Relationship Id="rId24" Type="http://schemas.openxmlformats.org/officeDocument/2006/relationships/slide" Target="slide38.xml"/><Relationship Id="rId32" Type="http://schemas.openxmlformats.org/officeDocument/2006/relationships/slide" Target="slide52.xml"/><Relationship Id="rId37" Type="http://schemas.openxmlformats.org/officeDocument/2006/relationships/slide" Target="slide56.xml"/><Relationship Id="rId40" Type="http://schemas.openxmlformats.org/officeDocument/2006/relationships/slide" Target="slide70.xml"/><Relationship Id="rId45" Type="http://schemas.openxmlformats.org/officeDocument/2006/relationships/image" Target="../media/image2.png"/><Relationship Id="rId5" Type="http://schemas.openxmlformats.org/officeDocument/2006/relationships/notesSlide" Target="../notesSlides/notesSlide3.xml"/><Relationship Id="rId15" Type="http://schemas.openxmlformats.org/officeDocument/2006/relationships/slide" Target="slide34.xml"/><Relationship Id="rId23" Type="http://schemas.openxmlformats.org/officeDocument/2006/relationships/slide" Target="slide28.xml"/><Relationship Id="rId28" Type="http://schemas.openxmlformats.org/officeDocument/2006/relationships/slide" Target="slide50.xml"/><Relationship Id="rId36" Type="http://schemas.openxmlformats.org/officeDocument/2006/relationships/slide" Target="slide58.xml"/><Relationship Id="rId10" Type="http://schemas.openxmlformats.org/officeDocument/2006/relationships/slide" Target="slide6.xml"/><Relationship Id="rId19" Type="http://schemas.openxmlformats.org/officeDocument/2006/relationships/slide" Target="slide26.xml"/><Relationship Id="rId31" Type="http://schemas.openxmlformats.org/officeDocument/2006/relationships/slide" Target="slide42.xml"/><Relationship Id="rId44"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slide" Target="slide4.xml"/><Relationship Id="rId14" Type="http://schemas.openxmlformats.org/officeDocument/2006/relationships/slide" Target="slide14.xml"/><Relationship Id="rId22" Type="http://schemas.openxmlformats.org/officeDocument/2006/relationships/slide" Target="slide18.xml"/><Relationship Id="rId27" Type="http://schemas.openxmlformats.org/officeDocument/2006/relationships/slide" Target="slide40.xml"/><Relationship Id="rId30" Type="http://schemas.openxmlformats.org/officeDocument/2006/relationships/slide" Target="slide32.xml"/><Relationship Id="rId35" Type="http://schemas.openxmlformats.org/officeDocument/2006/relationships/slide" Target="slide60.xml"/><Relationship Id="rId43" Type="http://schemas.openxmlformats.org/officeDocument/2006/relationships/slide" Target="slide7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notesSlide" Target="../notesSlides/notesSlide51.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hyperlink" Target="http://iservice.prv/fra/si/ve/index.shtml"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2206770"/>
            <a:ext cx="9144000" cy="4571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spcBef>
                <a:spcPct val="50000"/>
              </a:spcBef>
              <a:buClr>
                <a:srgbClr val="FF0000"/>
              </a:buClr>
              <a:buFont typeface="Wingdings" pitchFamily="2" charset="2"/>
              <a:buNone/>
            </a:pPr>
            <a:endParaRPr lang="en-CA">
              <a:latin typeface="Calibr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4" y="1256772"/>
            <a:ext cx="8352928"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6"/>
          <p:cNvSpPr txBox="1">
            <a:spLocks noChangeArrowheads="1"/>
          </p:cNvSpPr>
          <p:nvPr/>
        </p:nvSpPr>
        <p:spPr bwMode="auto">
          <a:xfrm>
            <a:off x="5148064" y="6093296"/>
            <a:ext cx="3818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1200" b="1" dirty="0" err="1" smtClean="0"/>
              <a:t>Une</a:t>
            </a:r>
            <a:r>
              <a:rPr lang="en-US" sz="1200" b="1" dirty="0" smtClean="0"/>
              <a:t> </a:t>
            </a:r>
            <a:r>
              <a:rPr lang="en-US" sz="1200" b="1" dirty="0" err="1" smtClean="0"/>
              <a:t>création</a:t>
            </a:r>
            <a:r>
              <a:rPr lang="en-US" sz="1200" b="1" dirty="0" smtClean="0"/>
              <a:t> de Service Canada/</a:t>
            </a:r>
            <a:r>
              <a:rPr lang="en-US" sz="1200" b="1" dirty="0" err="1" smtClean="0"/>
              <a:t>Emploi</a:t>
            </a:r>
            <a:r>
              <a:rPr lang="en-US" sz="1200" b="1" dirty="0" smtClean="0"/>
              <a:t> et </a:t>
            </a:r>
            <a:r>
              <a:rPr lang="en-US" sz="1200" b="1" dirty="0" err="1" smtClean="0"/>
              <a:t>Développement</a:t>
            </a:r>
            <a:r>
              <a:rPr lang="en-US" sz="1200" b="1" dirty="0" smtClean="0"/>
              <a:t> social Canada, </a:t>
            </a:r>
            <a:r>
              <a:rPr lang="en-US" sz="1200" b="1" dirty="0" err="1" smtClean="0"/>
              <a:t>Région</a:t>
            </a:r>
            <a:r>
              <a:rPr lang="en-US" sz="1200" b="1" dirty="0" smtClean="0"/>
              <a:t> </a:t>
            </a:r>
            <a:r>
              <a:rPr lang="en-US" sz="1200" b="1" dirty="0"/>
              <a:t>Ontario </a:t>
            </a:r>
            <a:endParaRPr lang="en-CA" sz="1200" b="1"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48680"/>
            <a:ext cx="6324328"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83568" y="2849862"/>
            <a:ext cx="8051363" cy="2782300"/>
          </a:xfrm>
          <a:prstGeom prst="rect">
            <a:avLst/>
          </a:prstGeom>
        </p:spPr>
        <p:style>
          <a:lnRef idx="2">
            <a:schemeClr val="dk1"/>
          </a:lnRef>
          <a:fillRef idx="1003">
            <a:schemeClr val="lt1"/>
          </a:fillRef>
          <a:effectRef idx="0">
            <a:schemeClr val="dk1"/>
          </a:effectRef>
          <a:fontRef idx="minor">
            <a:schemeClr val="dk1"/>
          </a:fontRef>
        </p:style>
        <p:txBody>
          <a:bodyPr wrap="square">
            <a:spAutoFit/>
          </a:bodyPr>
          <a:lstStyle/>
          <a:p>
            <a:pPr algn="ctr" defTabSz="914400">
              <a:lnSpc>
                <a:spcPct val="90000"/>
              </a:lnSpc>
              <a:spcBef>
                <a:spcPct val="20000"/>
              </a:spcBef>
              <a:buClr>
                <a:srgbClr val="FF0000"/>
              </a:buClr>
            </a:pPr>
            <a:r>
              <a:rPr lang="fr-CA" sz="2800" b="1" dirty="0" smtClean="0">
                <a:solidFill>
                  <a:schemeClr val="tx1"/>
                </a:solidFill>
                <a:latin typeface="Arial" pitchFamily="34" charset="0"/>
                <a:cs typeface="Arial" pitchFamily="34" charset="0"/>
              </a:rPr>
              <a:t>Code de conduite de EDSC</a:t>
            </a:r>
          </a:p>
          <a:p>
            <a:pPr algn="ctr" defTabSz="914400">
              <a:lnSpc>
                <a:spcPct val="90000"/>
              </a:lnSpc>
              <a:spcBef>
                <a:spcPct val="20000"/>
              </a:spcBef>
              <a:buClr>
                <a:srgbClr val="FF0000"/>
              </a:buClr>
            </a:pPr>
            <a:endParaRPr lang="fr-CA" sz="2800" b="1" dirty="0">
              <a:solidFill>
                <a:schemeClr val="tx1"/>
              </a:solidFill>
              <a:latin typeface="Arial" pitchFamily="34" charset="0"/>
              <a:cs typeface="Arial" pitchFamily="34" charset="0"/>
            </a:endParaRPr>
          </a:p>
          <a:p>
            <a:pPr algn="ctr" defTabSz="914400">
              <a:lnSpc>
                <a:spcPct val="90000"/>
              </a:lnSpc>
              <a:spcBef>
                <a:spcPct val="20000"/>
              </a:spcBef>
              <a:buClr>
                <a:srgbClr val="FF0000"/>
              </a:buClr>
            </a:pPr>
            <a:endParaRPr lang="fr-CA" sz="2800" b="1" dirty="0" smtClean="0">
              <a:solidFill>
                <a:schemeClr val="tx1"/>
              </a:solidFill>
              <a:latin typeface="Arial" pitchFamily="34" charset="0"/>
              <a:cs typeface="Arial" pitchFamily="34" charset="0"/>
            </a:endParaRPr>
          </a:p>
          <a:p>
            <a:pPr algn="ctr" defTabSz="914400">
              <a:lnSpc>
                <a:spcPct val="90000"/>
              </a:lnSpc>
              <a:spcBef>
                <a:spcPct val="20000"/>
              </a:spcBef>
              <a:buClr>
                <a:srgbClr val="FF0000"/>
              </a:buClr>
            </a:pPr>
            <a:endParaRPr lang="fr-CA" sz="2800" b="1" dirty="0" smtClean="0">
              <a:solidFill>
                <a:schemeClr val="tx1"/>
              </a:solidFill>
              <a:latin typeface="Arial" pitchFamily="34" charset="0"/>
              <a:cs typeface="Arial" pitchFamily="34" charset="0"/>
            </a:endParaRPr>
          </a:p>
          <a:p>
            <a:pPr lvl="0" algn="ctr" defTabSz="914400">
              <a:lnSpc>
                <a:spcPct val="90000"/>
              </a:lnSpc>
              <a:spcBef>
                <a:spcPct val="20000"/>
              </a:spcBef>
              <a:buClr>
                <a:srgbClr val="FF0000"/>
              </a:buClr>
            </a:pPr>
            <a:endParaRPr lang="fr-CA" sz="2000" dirty="0" smtClean="0">
              <a:solidFill>
                <a:prstClr val="white"/>
              </a:solidFill>
              <a:latin typeface="Calibri"/>
              <a:ea typeface="+mn-ea"/>
              <a:cs typeface="+mn-cs"/>
            </a:endParaRPr>
          </a:p>
          <a:p>
            <a:pPr lvl="0" algn="ctr" defTabSz="914400">
              <a:lnSpc>
                <a:spcPct val="90000"/>
              </a:lnSpc>
              <a:spcBef>
                <a:spcPct val="20000"/>
              </a:spcBef>
              <a:buClr>
                <a:srgbClr val="FF0000"/>
              </a:buClr>
            </a:pPr>
            <a:endParaRPr lang="en-CA" sz="2000" b="1" dirty="0" smtClean="0">
              <a:solidFill>
                <a:prstClr val="white"/>
              </a:solidFill>
              <a:latin typeface="Calibri"/>
              <a:ea typeface="+mn-ea"/>
              <a:cs typeface="+mn-cs"/>
            </a:endParaRPr>
          </a:p>
          <a:p>
            <a:pPr lvl="0" algn="ctr" defTabSz="914400">
              <a:lnSpc>
                <a:spcPct val="90000"/>
              </a:lnSpc>
              <a:spcBef>
                <a:spcPct val="20000"/>
              </a:spcBef>
              <a:buClr>
                <a:srgbClr val="FF0000"/>
              </a:buClr>
            </a:pPr>
            <a:endParaRPr lang="en-CA" sz="1200" b="1" dirty="0">
              <a:solidFill>
                <a:prstClr val="white"/>
              </a:solidFill>
              <a:latin typeface="Calibri"/>
              <a:ea typeface="+mn-ea"/>
              <a:cs typeface="+mn-cs"/>
            </a:endParaRPr>
          </a:p>
        </p:txBody>
      </p:sp>
      <p:sp>
        <p:nvSpPr>
          <p:cNvPr id="12" name="Rectangle 11"/>
          <p:cNvSpPr/>
          <p:nvPr/>
        </p:nvSpPr>
        <p:spPr>
          <a:xfrm>
            <a:off x="1520197" y="3573016"/>
            <a:ext cx="6580195" cy="1754326"/>
          </a:xfrm>
          <a:prstGeom prst="rect">
            <a:avLst/>
          </a:prstGeom>
          <a:scene3d>
            <a:camera prst="isometricOffAxis1Right"/>
            <a:lightRig rig="threePt" dir="t"/>
          </a:scene3d>
        </p:spPr>
        <p:txBody>
          <a:bodyPr wrap="square">
            <a:spAutoFit/>
          </a:bodyPr>
          <a:lstStyle/>
          <a:p>
            <a:pPr lvl="0" algn="ctr"/>
            <a:r>
              <a:rPr lang="en-CA" sz="5400" b="1" cap="all" dirty="0" err="1" smtClean="0">
                <a:ln w="0"/>
                <a:solidFill>
                  <a:srgbClr val="FF0000"/>
                </a:solidFill>
                <a:effectLst>
                  <a:reflection blurRad="12700" stA="50000" endPos="50000" dist="5000" dir="5400000" sy="-100000" rotWithShape="0"/>
                </a:effectLst>
                <a:latin typeface="Arial" charset="0"/>
                <a:ea typeface="ヒラギノ角ゴ Pro W3" charset="-128"/>
                <a:cs typeface="+mn-cs"/>
              </a:rPr>
              <a:t>Démystifier</a:t>
            </a:r>
            <a:r>
              <a:rPr lang="en-CA" sz="5400" b="1" cap="all" dirty="0" smtClean="0">
                <a:ln w="0"/>
                <a:solidFill>
                  <a:srgbClr val="FF0000"/>
                </a:solidFill>
                <a:effectLst>
                  <a:reflection blurRad="12700" stA="50000" endPos="50000" dist="5000" dir="5400000" sy="-100000" rotWithShape="0"/>
                </a:effectLst>
                <a:latin typeface="Arial" charset="0"/>
                <a:ea typeface="ヒラギノ角ゴ Pro W3" charset="-128"/>
                <a:cs typeface="+mn-cs"/>
              </a:rPr>
              <a:t> le </a:t>
            </a:r>
            <a:r>
              <a:rPr lang="en-CA" sz="5400" b="1" cap="all" dirty="0">
                <a:ln w="0"/>
                <a:solidFill>
                  <a:srgbClr val="FF0000"/>
                </a:solidFill>
                <a:effectLst>
                  <a:reflection blurRad="12700" stA="50000" endPos="50000" dist="5000" dir="5400000" sy="-100000" rotWithShape="0"/>
                </a:effectLst>
                <a:latin typeface="Arial" charset="0"/>
                <a:ea typeface="ヒラギノ角ゴ Pro W3" charset="-128"/>
                <a:cs typeface="+mn-cs"/>
              </a:rPr>
              <a:t>Code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dirty="0" smtClean="0">
                <a:ea typeface="ヒラギノ角ゴ Pro W3"/>
                <a:cs typeface="ヒラギノ角ゴ Pro W3"/>
              </a:rPr>
              <a:t>Q: 400 $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endParaRPr lang="en-US" b="1" dirty="0" smtClean="0">
              <a:ea typeface="ヒラギノ角ゴ Pro W3"/>
              <a:cs typeface="ヒラギノ角ゴ Pro W3"/>
            </a:endParaRPr>
          </a:p>
        </p:txBody>
      </p:sp>
      <p:sp>
        <p:nvSpPr>
          <p:cNvPr id="12291" name="Text Box 4"/>
          <p:cNvSpPr txBox="1">
            <a:spLocks noChangeArrowheads="1"/>
          </p:cNvSpPr>
          <p:nvPr/>
        </p:nvSpPr>
        <p:spPr bwMode="auto">
          <a:xfrm>
            <a:off x="1042988" y="1916113"/>
            <a:ext cx="756126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La nouvelle version du Code </a:t>
            </a:r>
            <a:r>
              <a:rPr lang="fr-CA" sz="3600" dirty="0" smtClean="0"/>
              <a:t>de </a:t>
            </a:r>
            <a:r>
              <a:rPr lang="fr-CA" sz="3600" dirty="0"/>
              <a:t>valeurs et </a:t>
            </a:r>
            <a:r>
              <a:rPr lang="fr-CA" sz="3600" dirty="0" smtClean="0"/>
              <a:t>d’éthique du secteur </a:t>
            </a:r>
            <a:r>
              <a:rPr lang="fr-CA" sz="3600" dirty="0"/>
              <a:t>public a redéfini les valeurs « éthiques » et « professionnelles » pour qu’elles incluent ces nouvelles valeurs.</a:t>
            </a:r>
          </a:p>
        </p:txBody>
      </p:sp>
      <p:sp>
        <p:nvSpPr>
          <p:cNvPr id="1229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dirty="0" smtClean="0">
                <a:ea typeface="ヒラギノ角ゴ Pro W3"/>
                <a:cs typeface="ヒラギノ角ゴ Pro W3"/>
              </a:rPr>
              <a:t>R: 400 $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endParaRPr lang="en-US" b="1" dirty="0" smtClean="0">
              <a:ea typeface="ヒラギノ角ゴ Pro W3"/>
              <a:cs typeface="ヒラギノ角ゴ Pro W3"/>
            </a:endParaRPr>
          </a:p>
        </p:txBody>
      </p:sp>
      <p:sp>
        <p:nvSpPr>
          <p:cNvPr id="13315" name="Text Box 4"/>
          <p:cNvSpPr txBox="1">
            <a:spLocks noChangeArrowheads="1"/>
          </p:cNvSpPr>
          <p:nvPr/>
        </p:nvSpPr>
        <p:spPr bwMode="auto">
          <a:xfrm>
            <a:off x="1427163" y="2708275"/>
            <a:ext cx="72635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 sont </a:t>
            </a:r>
            <a:r>
              <a:rPr lang="fr-CA" sz="3600" dirty="0" smtClean="0"/>
              <a:t>les valeurs de l’intégrité</a:t>
            </a:r>
            <a:r>
              <a:rPr lang="fr-CA" sz="3600" dirty="0"/>
              <a:t>, </a:t>
            </a:r>
            <a:endParaRPr lang="fr-CA" sz="3600" dirty="0" smtClean="0"/>
          </a:p>
          <a:p>
            <a:pPr eaLnBrk="1" hangingPunct="1"/>
            <a:r>
              <a:rPr lang="fr-CA" sz="3600" dirty="0" smtClean="0"/>
              <a:t>l’intendance</a:t>
            </a:r>
            <a:r>
              <a:rPr lang="fr-CA" sz="3600" dirty="0"/>
              <a:t> </a:t>
            </a:r>
            <a:r>
              <a:rPr lang="fr-CA" sz="3600" dirty="0" smtClean="0"/>
              <a:t>et </a:t>
            </a:r>
            <a:r>
              <a:rPr lang="fr-CA" sz="3600" dirty="0"/>
              <a:t>l’excellence?</a:t>
            </a:r>
          </a:p>
        </p:txBody>
      </p:sp>
      <p:sp>
        <p:nvSpPr>
          <p:cNvPr id="1331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dirty="0" smtClean="0">
                <a:ea typeface="ヒラギノ角ゴ Pro W3"/>
                <a:cs typeface="ヒラギノ角ゴ Pro W3"/>
              </a:rPr>
              <a:t>Q: 500 $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endParaRPr lang="en-US" b="1" dirty="0" smtClean="0">
              <a:ea typeface="ヒラギノ角ゴ Pro W3"/>
              <a:cs typeface="ヒラギノ角ゴ Pro W3"/>
            </a:endParaRPr>
          </a:p>
        </p:txBody>
      </p:sp>
      <p:sp>
        <p:nvSpPr>
          <p:cNvPr id="14339" name="Text Box 4"/>
          <p:cNvSpPr txBox="1">
            <a:spLocks noChangeArrowheads="1"/>
          </p:cNvSpPr>
          <p:nvPr/>
        </p:nvSpPr>
        <p:spPr bwMode="auto">
          <a:xfrm>
            <a:off x="857250" y="2565400"/>
            <a:ext cx="75311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Cette loi exige que le Conseil du Trésor établisse un c</a:t>
            </a:r>
            <a:r>
              <a:rPr lang="fr-CA" sz="3600" dirty="0" smtClean="0"/>
              <a:t>ode </a:t>
            </a:r>
            <a:r>
              <a:rPr lang="fr-CA" sz="3600" dirty="0"/>
              <a:t>de conduite qui s’applique à </a:t>
            </a:r>
            <a:r>
              <a:rPr lang="fr-CA" sz="3600" dirty="0" smtClean="0"/>
              <a:t>l’ensemble du secteur </a:t>
            </a:r>
            <a:r>
              <a:rPr lang="fr-CA" sz="3600" dirty="0"/>
              <a:t>public.</a:t>
            </a:r>
          </a:p>
        </p:txBody>
      </p:sp>
      <p:sp>
        <p:nvSpPr>
          <p:cNvPr id="1434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smtClean="0">
                <a:ea typeface="ヒラギノ角ゴ Pro W3"/>
                <a:cs typeface="ヒラギノ角ゴ Pro W3"/>
              </a:rPr>
              <a:t>R: 500 $ </a:t>
            </a:r>
            <a:r>
              <a:rPr lang="fr-CA" b="1" smtClean="0">
                <a:ea typeface="ヒラギノ角ゴ Pro W3"/>
                <a:cs typeface="ヒラギノ角ゴ Pro W3"/>
              </a:rPr>
              <a:t>Histoire des Valeurs </a:t>
            </a:r>
            <a:br>
              <a:rPr lang="fr-CA" b="1" smtClean="0">
                <a:ea typeface="ヒラギノ角ゴ Pro W3"/>
                <a:cs typeface="ヒラギノ角ゴ Pro W3"/>
              </a:rPr>
            </a:br>
            <a:r>
              <a:rPr lang="fr-CA" b="1" smtClean="0">
                <a:ea typeface="ヒラギノ角ゴ Pro W3"/>
                <a:cs typeface="ヒラギノ角ゴ Pro W3"/>
              </a:rPr>
              <a:t>et de l’éthique</a:t>
            </a:r>
            <a:endParaRPr lang="en-US" b="1" smtClean="0">
              <a:ea typeface="ヒラギノ角ゴ Pro W3"/>
              <a:cs typeface="ヒラギノ角ゴ Pro W3"/>
            </a:endParaRPr>
          </a:p>
        </p:txBody>
      </p:sp>
      <p:sp>
        <p:nvSpPr>
          <p:cNvPr id="15363" name="Text Box 4"/>
          <p:cNvSpPr txBox="1">
            <a:spLocks noChangeArrowheads="1"/>
          </p:cNvSpPr>
          <p:nvPr/>
        </p:nvSpPr>
        <p:spPr bwMode="auto">
          <a:xfrm>
            <a:off x="755650" y="2708275"/>
            <a:ext cx="76327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a:t>Qu’est-ce que la </a:t>
            </a:r>
            <a:r>
              <a:rPr lang="fr-CA" sz="3600" i="1"/>
              <a:t>Loi sur la protection des fonctionnaires divulgateurs d’actes répréhensibles (LPFDAR)</a:t>
            </a:r>
            <a:r>
              <a:rPr lang="fr-CA" sz="3600"/>
              <a:t>?</a:t>
            </a:r>
          </a:p>
        </p:txBody>
      </p:sp>
      <p:sp>
        <p:nvSpPr>
          <p:cNvPr id="1536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r-CA" b="1" smtClean="0">
                <a:ea typeface="ヒラギノ角ゴ Pro W3"/>
                <a:cs typeface="ヒラギノ角ゴ Pro W3"/>
              </a:rPr>
              <a:t>Q: 100 $ Code de conduite</a:t>
            </a:r>
          </a:p>
        </p:txBody>
      </p:sp>
      <p:sp>
        <p:nvSpPr>
          <p:cNvPr id="16387" name="Text Box 4"/>
          <p:cNvSpPr txBox="1">
            <a:spLocks noChangeArrowheads="1"/>
          </p:cNvSpPr>
          <p:nvPr/>
        </p:nvSpPr>
        <p:spPr bwMode="auto">
          <a:xfrm>
            <a:off x="971600" y="2276475"/>
            <a:ext cx="7089601"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Respect de la démocratie, respect </a:t>
            </a:r>
            <a:r>
              <a:rPr lang="fr-CA" sz="3600" dirty="0" smtClean="0"/>
              <a:t>envers les </a:t>
            </a:r>
            <a:r>
              <a:rPr lang="fr-CA" sz="3600" dirty="0"/>
              <a:t>personnes, l’intégrité, l’intendance et  l’excellence</a:t>
            </a:r>
          </a:p>
        </p:txBody>
      </p:sp>
      <p:sp>
        <p:nvSpPr>
          <p:cNvPr id="1638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CA" b="1" smtClean="0">
                <a:ea typeface="ヒラギノ角ゴ Pro W3"/>
                <a:cs typeface="ヒラギノ角ゴ Pro W3"/>
              </a:rPr>
              <a:t>R: 100 $ Code de conduite</a:t>
            </a:r>
            <a:endParaRPr lang="en-US" b="1" smtClean="0">
              <a:ea typeface="ヒラギノ角ゴ Pro W3"/>
              <a:cs typeface="ヒラギノ角ゴ Pro W3"/>
            </a:endParaRPr>
          </a:p>
        </p:txBody>
      </p:sp>
      <p:sp>
        <p:nvSpPr>
          <p:cNvPr id="17411" name="Text Box 4"/>
          <p:cNvSpPr txBox="1">
            <a:spLocks noChangeArrowheads="1"/>
          </p:cNvSpPr>
          <p:nvPr/>
        </p:nvSpPr>
        <p:spPr bwMode="auto">
          <a:xfrm>
            <a:off x="1116013" y="2724150"/>
            <a:ext cx="71580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a:t>Quelles sont les cinq valeurs du secteur public?</a:t>
            </a:r>
          </a:p>
        </p:txBody>
      </p:sp>
      <p:sp>
        <p:nvSpPr>
          <p:cNvPr id="1741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A" b="1" smtClean="0">
                <a:ea typeface="ヒラギノ角ゴ Pro W3"/>
                <a:cs typeface="ヒラギノ角ゴ Pro W3"/>
              </a:rPr>
              <a:t>Q: 200 $ Code de conduite</a:t>
            </a:r>
            <a:endParaRPr lang="en-US" b="1" smtClean="0">
              <a:ea typeface="ヒラギノ角ゴ Pro W3"/>
              <a:cs typeface="ヒラギノ角ゴ Pro W3"/>
            </a:endParaRPr>
          </a:p>
        </p:txBody>
      </p:sp>
      <p:sp>
        <p:nvSpPr>
          <p:cNvPr id="18435" name="Text Box 4"/>
          <p:cNvSpPr txBox="1">
            <a:spLocks noChangeArrowheads="1"/>
          </p:cNvSpPr>
          <p:nvPr/>
        </p:nvSpPr>
        <p:spPr bwMode="auto">
          <a:xfrm>
            <a:off x="587375" y="1700213"/>
            <a:ext cx="80645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400" dirty="0"/>
              <a:t>Les fonctionnaires sont tenus </a:t>
            </a:r>
            <a:r>
              <a:rPr lang="fr-CA" sz="3400" dirty="0" smtClean="0"/>
              <a:t>de respecter </a:t>
            </a:r>
            <a:r>
              <a:rPr lang="fr-CA" sz="3400" dirty="0"/>
              <a:t>la démocratie canadienne, de respecter la dignité humaine, de servir l’intérêt public, d’utiliser les ressources de </a:t>
            </a:r>
            <a:r>
              <a:rPr lang="fr-CA" sz="3400" dirty="0" smtClean="0"/>
              <a:t>façon responsable</a:t>
            </a:r>
            <a:r>
              <a:rPr lang="fr-CA" sz="3400" dirty="0"/>
              <a:t>, et de faire preuve d’excellence professionnelle en faisant ces choses.</a:t>
            </a:r>
          </a:p>
        </p:txBody>
      </p:sp>
      <p:sp>
        <p:nvSpPr>
          <p:cNvPr id="1843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r-CA" b="1" smtClean="0">
                <a:ea typeface="ヒラギノ角ゴ Pro W3"/>
                <a:cs typeface="ヒラギノ角ゴ Pro W3"/>
              </a:rPr>
              <a:t>R: 200 $ Code de conduite</a:t>
            </a:r>
            <a:endParaRPr lang="en-US" b="1" smtClean="0">
              <a:ea typeface="ヒラギノ角ゴ Pro W3"/>
              <a:cs typeface="ヒラギノ角ゴ Pro W3"/>
            </a:endParaRPr>
          </a:p>
        </p:txBody>
      </p:sp>
      <p:sp>
        <p:nvSpPr>
          <p:cNvPr id="19459" name="Text Box 4"/>
          <p:cNvSpPr txBox="1">
            <a:spLocks noChangeArrowheads="1"/>
          </p:cNvSpPr>
          <p:nvPr/>
        </p:nvSpPr>
        <p:spPr bwMode="auto">
          <a:xfrm>
            <a:off x="1259633" y="2636838"/>
            <a:ext cx="74271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smtClean="0"/>
              <a:t>Quels </a:t>
            </a:r>
            <a:r>
              <a:rPr lang="fr-CA" sz="3600" dirty="0"/>
              <a:t>sont les </a:t>
            </a:r>
            <a:r>
              <a:rPr lang="fr-CA" sz="3600" dirty="0" smtClean="0"/>
              <a:t>comportements attendus?</a:t>
            </a:r>
            <a:endParaRPr lang="fr-CA" dirty="0"/>
          </a:p>
        </p:txBody>
      </p:sp>
      <p:sp>
        <p:nvSpPr>
          <p:cNvPr id="1946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CA" b="1" smtClean="0">
                <a:ea typeface="ヒラギノ角ゴ Pro W3"/>
                <a:cs typeface="ヒラギノ角ゴ Pro W3"/>
              </a:rPr>
              <a:t>Q: 300 $ Code de conduite</a:t>
            </a:r>
            <a:endParaRPr lang="en-US" b="1" smtClean="0">
              <a:ea typeface="ヒラギノ角ゴ Pro W3"/>
              <a:cs typeface="ヒラギノ角ゴ Pro W3"/>
            </a:endParaRPr>
          </a:p>
        </p:txBody>
      </p:sp>
      <p:sp>
        <p:nvSpPr>
          <p:cNvPr id="20483" name="Text Box 4"/>
          <p:cNvSpPr txBox="1">
            <a:spLocks noChangeArrowheads="1"/>
          </p:cNvSpPr>
          <p:nvPr/>
        </p:nvSpPr>
        <p:spPr bwMode="auto">
          <a:xfrm>
            <a:off x="755650" y="2362200"/>
            <a:ext cx="7859142"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À cause de cette condition, les employés sont censés respecter et représenter les valeurs et l’éthique s’ils souhaitent conserver leur emploi au sein de la fonction publique.</a:t>
            </a:r>
          </a:p>
        </p:txBody>
      </p:sp>
      <p:sp>
        <p:nvSpPr>
          <p:cNvPr id="2048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r-CA" b="1" smtClean="0">
                <a:ea typeface="ヒラギノ角ゴ Pro W3"/>
                <a:cs typeface="ヒラギノ角ゴ Pro W3"/>
              </a:rPr>
              <a:t>R: 300 $ Code de conduite</a:t>
            </a:r>
            <a:endParaRPr lang="en-US" b="1" smtClean="0">
              <a:ea typeface="ヒラギノ角ゴ Pro W3"/>
              <a:cs typeface="ヒラギノ角ゴ Pro W3"/>
            </a:endParaRPr>
          </a:p>
        </p:txBody>
      </p:sp>
      <p:sp>
        <p:nvSpPr>
          <p:cNvPr id="21507" name="Text Box 4"/>
          <p:cNvSpPr txBox="1">
            <a:spLocks noChangeArrowheads="1"/>
          </p:cNvSpPr>
          <p:nvPr/>
        </p:nvSpPr>
        <p:spPr bwMode="auto">
          <a:xfrm>
            <a:off x="971550" y="2686050"/>
            <a:ext cx="7750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a:t>Qu’est-ce qu’une condition d’emploi?</a:t>
            </a:r>
          </a:p>
        </p:txBody>
      </p:sp>
      <p:sp>
        <p:nvSpPr>
          <p:cNvPr id="2150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7463"/>
            <a:ext cx="8229600" cy="1143001"/>
          </a:xfrm>
        </p:spPr>
        <p:txBody>
          <a:bodyPr/>
          <a:lstStyle/>
          <a:p>
            <a:r>
              <a:rPr lang="en-US" b="1" smtClean="0">
                <a:ea typeface="ヒラギノ角ゴ Pro W3"/>
                <a:cs typeface="ヒラギノ角ゴ Pro W3"/>
              </a:rPr>
              <a:t>Rencontrez nos champions</a:t>
            </a:r>
          </a:p>
        </p:txBody>
      </p:sp>
      <p:sp>
        <p:nvSpPr>
          <p:cNvPr id="4099"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4101"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90588"/>
            <a:ext cx="18002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500438"/>
            <a:ext cx="1655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8"/>
          <p:cNvSpPr txBox="1">
            <a:spLocks noChangeArrowheads="1"/>
          </p:cNvSpPr>
          <p:nvPr/>
        </p:nvSpPr>
        <p:spPr bwMode="auto">
          <a:xfrm>
            <a:off x="2268538" y="890588"/>
            <a:ext cx="6418262" cy="2538412"/>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FR" sz="1700" dirty="0" smtClean="0"/>
              <a:t>« J’estime </a:t>
            </a:r>
            <a:r>
              <a:rPr lang="fr-FR" sz="1700" dirty="0"/>
              <a:t>depuis toujours que les valeurs et l’éthique constituent la pierre angulaire de la fonction publique. Nos valeurs nous guident au moment de prendre des décisions difficiles, et elles sont tout aussi importantes dans notre prise de décisions quotidiennes. »</a:t>
            </a:r>
            <a:r>
              <a:rPr lang="fr-FR" dirty="0"/>
              <a:t/>
            </a:r>
            <a:br>
              <a:rPr lang="fr-FR" dirty="0"/>
            </a:br>
            <a:endParaRPr lang="en-US" b="1" dirty="0"/>
          </a:p>
          <a:p>
            <a:pPr eaLnBrk="1" hangingPunct="1"/>
            <a:r>
              <a:rPr lang="en-US" sz="1700" b="1" dirty="0"/>
              <a:t>Vincent </a:t>
            </a:r>
            <a:r>
              <a:rPr lang="en-US" sz="1700" b="1" dirty="0" err="1"/>
              <a:t>DaLuz</a:t>
            </a:r>
            <a:endParaRPr lang="en-US" sz="1700" b="1" dirty="0"/>
          </a:p>
          <a:p>
            <a:pPr eaLnBrk="1" hangingPunct="1"/>
            <a:r>
              <a:rPr lang="en-US" sz="1300" b="1" dirty="0"/>
              <a:t>Champion des </a:t>
            </a:r>
            <a:r>
              <a:rPr lang="en-US" sz="1300" b="1" dirty="0" err="1"/>
              <a:t>valeurs</a:t>
            </a:r>
            <a:r>
              <a:rPr lang="en-US" sz="1300" b="1" dirty="0"/>
              <a:t> et de </a:t>
            </a:r>
            <a:r>
              <a:rPr lang="en-US" sz="1300" b="1" dirty="0" err="1"/>
              <a:t>l’éthique</a:t>
            </a:r>
            <a:endParaRPr lang="en-US" sz="1300" b="1" dirty="0"/>
          </a:p>
          <a:p>
            <a:pPr eaLnBrk="1" hangingPunct="1"/>
            <a:r>
              <a:rPr lang="fr-FR" sz="1300" b="1" dirty="0"/>
              <a:t>Dirigeant principal de la vérification de la Direction générale des services de </a:t>
            </a:r>
            <a:r>
              <a:rPr lang="fr-FR" sz="1300" b="1" dirty="0" smtClean="0"/>
              <a:t>vérification interne</a:t>
            </a:r>
            <a:endParaRPr lang="en-CA" sz="1300" dirty="0"/>
          </a:p>
        </p:txBody>
      </p:sp>
      <p:sp>
        <p:nvSpPr>
          <p:cNvPr id="10" name="TextBox 9"/>
          <p:cNvSpPr txBox="1"/>
          <p:nvPr/>
        </p:nvSpPr>
        <p:spPr>
          <a:xfrm>
            <a:off x="323850" y="3492500"/>
            <a:ext cx="6624638" cy="2292350"/>
          </a:xfrm>
          <a:prstGeom prst="rect">
            <a:avLst/>
          </a:prstGeom>
          <a:solidFill>
            <a:schemeClr val="bg1">
              <a:lumMod val="85000"/>
              <a:alpha val="20000"/>
            </a:schemeClr>
          </a:solidFill>
        </p:spPr>
        <p:txBody>
          <a:bodyPr>
            <a:spAutoFit/>
          </a:bodyPr>
          <a:lstStyle/>
          <a:p>
            <a:pPr>
              <a:defRPr/>
            </a:pPr>
            <a:r>
              <a:rPr lang="fr-FR" sz="1700" dirty="0"/>
              <a:t>« En cette année de lancement du nouveau Code de valeurs et d’éthique du secteur public, saisissons l’occasion pour songer à notre engagement envers les valeurs et l’éthique, puis le réaffirmer, pour nous guider dans nos actions quotidiennes. »</a:t>
            </a:r>
            <a:r>
              <a:rPr lang="en-CA" dirty="0"/>
              <a:t/>
            </a:r>
            <a:br>
              <a:rPr lang="en-CA" dirty="0"/>
            </a:br>
            <a:endParaRPr lang="en-CA" dirty="0"/>
          </a:p>
          <a:p>
            <a:pPr>
              <a:defRPr/>
            </a:pPr>
            <a:r>
              <a:rPr lang="en-US" b="1" dirty="0"/>
              <a:t>Cheryl Fisher</a:t>
            </a:r>
          </a:p>
          <a:p>
            <a:pPr>
              <a:defRPr/>
            </a:pPr>
            <a:r>
              <a:rPr lang="en-US" sz="1300" b="1" dirty="0"/>
              <a:t>Co-</a:t>
            </a:r>
            <a:r>
              <a:rPr lang="en-US" sz="1300" b="1" dirty="0" err="1"/>
              <a:t>championne</a:t>
            </a:r>
            <a:r>
              <a:rPr lang="en-US" sz="1300" b="1" dirty="0"/>
              <a:t> des </a:t>
            </a:r>
            <a:r>
              <a:rPr lang="en-US" sz="1300" b="1" dirty="0" err="1"/>
              <a:t>valeurs</a:t>
            </a:r>
            <a:r>
              <a:rPr lang="en-US" sz="1300" b="1" dirty="0"/>
              <a:t> et de </a:t>
            </a:r>
            <a:r>
              <a:rPr lang="en-US" sz="1300" b="1" dirty="0" err="1"/>
              <a:t>l’éthique</a:t>
            </a:r>
            <a:endParaRPr lang="en-US" sz="1300" b="1" dirty="0"/>
          </a:p>
          <a:p>
            <a:pPr>
              <a:defRPr/>
            </a:pPr>
            <a:r>
              <a:rPr lang="fr-FR" sz="1300" b="1" dirty="0"/>
              <a:t>Directrice générale principale</a:t>
            </a:r>
            <a:br>
              <a:rPr lang="fr-FR" sz="1300" b="1" dirty="0"/>
            </a:br>
            <a:r>
              <a:rPr lang="fr-FR" sz="1300" b="1" dirty="0"/>
              <a:t>Direction générale de la gestion des services</a:t>
            </a:r>
            <a:endParaRPr lang="fr-FR" sz="1300" dirty="0"/>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CA" b="1" smtClean="0">
                <a:ea typeface="ヒラギノ角ゴ Pro W3"/>
                <a:cs typeface="ヒラギノ角ゴ Pro W3"/>
              </a:rPr>
              <a:t>Q: 400 $ Code de conduite</a:t>
            </a:r>
            <a:endParaRPr lang="en-US" b="1" smtClean="0">
              <a:ea typeface="ヒラギノ角ゴ Pro W3"/>
              <a:cs typeface="ヒラギノ角ゴ Pro W3"/>
            </a:endParaRPr>
          </a:p>
        </p:txBody>
      </p:sp>
      <p:sp>
        <p:nvSpPr>
          <p:cNvPr id="22531" name="Text Box 4"/>
          <p:cNvSpPr txBox="1">
            <a:spLocks noChangeArrowheads="1"/>
          </p:cNvSpPr>
          <p:nvPr/>
        </p:nvSpPr>
        <p:spPr bwMode="auto">
          <a:xfrm>
            <a:off x="1475656" y="2276475"/>
            <a:ext cx="669674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Le Code de </a:t>
            </a:r>
            <a:r>
              <a:rPr lang="fr-CA" sz="3600" dirty="0" smtClean="0"/>
              <a:t>conduite d’ESDC intègre </a:t>
            </a:r>
            <a:r>
              <a:rPr lang="fr-CA" sz="3600" dirty="0"/>
              <a:t>le Code </a:t>
            </a:r>
            <a:r>
              <a:rPr lang="fr-CA" sz="3600" dirty="0" smtClean="0"/>
              <a:t>de </a:t>
            </a:r>
            <a:r>
              <a:rPr lang="fr-CA" sz="3600" dirty="0"/>
              <a:t>valeurs et </a:t>
            </a:r>
            <a:r>
              <a:rPr lang="fr-CA" sz="3600" dirty="0" smtClean="0"/>
              <a:t>d’éthique du secteur </a:t>
            </a:r>
            <a:r>
              <a:rPr lang="fr-CA" sz="3600" dirty="0"/>
              <a:t>public, et cette politique.</a:t>
            </a:r>
          </a:p>
        </p:txBody>
      </p:sp>
      <p:sp>
        <p:nvSpPr>
          <p:cNvPr id="2253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CA" b="1" smtClean="0">
                <a:ea typeface="ヒラギノ角ゴ Pro W3"/>
                <a:cs typeface="ヒラギノ角ゴ Pro W3"/>
              </a:rPr>
              <a:t>R: 400 $ Code de conduite</a:t>
            </a:r>
            <a:endParaRPr lang="en-US" b="1" smtClean="0">
              <a:ea typeface="ヒラギノ角ゴ Pro W3"/>
              <a:cs typeface="ヒラギノ角ゴ Pro W3"/>
            </a:endParaRPr>
          </a:p>
        </p:txBody>
      </p:sp>
      <p:sp>
        <p:nvSpPr>
          <p:cNvPr id="23555" name="Text Box 4"/>
          <p:cNvSpPr txBox="1">
            <a:spLocks noChangeArrowheads="1"/>
          </p:cNvSpPr>
          <p:nvPr/>
        </p:nvSpPr>
        <p:spPr bwMode="auto">
          <a:xfrm>
            <a:off x="900113" y="2420938"/>
            <a:ext cx="7632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a:t>Qu’est-ce que la Politique sur les conflits d’intérêts et l’après-mandat? </a:t>
            </a:r>
            <a:endParaRPr lang="fr-CA"/>
          </a:p>
        </p:txBody>
      </p:sp>
      <p:sp>
        <p:nvSpPr>
          <p:cNvPr id="2355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CA" b="1" smtClean="0">
                <a:ea typeface="ヒラギノ角ゴ Pro W3"/>
                <a:cs typeface="ヒラギノ角ゴ Pro W3"/>
              </a:rPr>
              <a:t>Q: 500 $ Code de conduite</a:t>
            </a:r>
            <a:endParaRPr lang="en-US" b="1" smtClean="0">
              <a:ea typeface="ヒラギノ角ゴ Pro W3"/>
              <a:cs typeface="ヒラギノ角ゴ Pro W3"/>
            </a:endParaRPr>
          </a:p>
        </p:txBody>
      </p:sp>
      <p:sp>
        <p:nvSpPr>
          <p:cNvPr id="24579" name="Text Box 4"/>
          <p:cNvSpPr txBox="1">
            <a:spLocks noChangeArrowheads="1"/>
          </p:cNvSpPr>
          <p:nvPr/>
        </p:nvSpPr>
        <p:spPr bwMode="auto">
          <a:xfrm>
            <a:off x="1143000" y="2133600"/>
            <a:ext cx="710088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S’il y a un conflit entre le Code de conduite </a:t>
            </a:r>
            <a:r>
              <a:rPr lang="fr-CA" sz="3600" dirty="0" smtClean="0"/>
              <a:t>d’EDSC </a:t>
            </a:r>
            <a:r>
              <a:rPr lang="fr-CA" sz="3600" dirty="0"/>
              <a:t>et </a:t>
            </a:r>
            <a:r>
              <a:rPr lang="fr-CA" sz="3600" dirty="0" smtClean="0"/>
              <a:t>cet outil, </a:t>
            </a:r>
            <a:r>
              <a:rPr lang="fr-CA" sz="3600" dirty="0"/>
              <a:t>le Code de conduite </a:t>
            </a:r>
            <a:r>
              <a:rPr lang="fr-CA" sz="3600" dirty="0" smtClean="0"/>
              <a:t>d’EDSC </a:t>
            </a:r>
            <a:r>
              <a:rPr lang="fr-CA" sz="3600" dirty="0"/>
              <a:t>l’emportera, dans la mesure du conflit.</a:t>
            </a:r>
          </a:p>
          <a:p>
            <a:pPr eaLnBrk="1" hangingPunct="1"/>
            <a:endParaRPr lang="fr-CA" dirty="0"/>
          </a:p>
        </p:txBody>
      </p:sp>
      <p:sp>
        <p:nvSpPr>
          <p:cNvPr id="2458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CA" b="1" smtClean="0">
                <a:ea typeface="ヒラギノ角ゴ Pro W3"/>
                <a:cs typeface="ヒラギノ角ゴ Pro W3"/>
              </a:rPr>
              <a:t>R: 500 $ Code de conduite</a:t>
            </a:r>
            <a:endParaRPr lang="en-US" b="1" smtClean="0">
              <a:ea typeface="ヒラギノ角ゴ Pro W3"/>
              <a:cs typeface="ヒラギノ角ゴ Pro W3"/>
            </a:endParaRPr>
          </a:p>
        </p:txBody>
      </p:sp>
      <p:sp>
        <p:nvSpPr>
          <p:cNvPr id="25603" name="Text Box 4"/>
          <p:cNvSpPr txBox="1">
            <a:spLocks noChangeArrowheads="1"/>
          </p:cNvSpPr>
          <p:nvPr/>
        </p:nvSpPr>
        <p:spPr bwMode="auto">
          <a:xfrm>
            <a:off x="609600" y="2571750"/>
            <a:ext cx="7923213"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smtClean="0"/>
              <a:t>Quelles </a:t>
            </a:r>
            <a:r>
              <a:rPr lang="fr-CA" sz="3600" dirty="0"/>
              <a:t>sont les lignes directrices sur la conduite </a:t>
            </a:r>
            <a:r>
              <a:rPr lang="fr-CA" sz="3600" dirty="0" smtClean="0"/>
              <a:t>professionnelle de Service </a:t>
            </a:r>
            <a:r>
              <a:rPr lang="fr-CA" sz="3600" dirty="0"/>
              <a:t>Canada et du Programme du travail?</a:t>
            </a:r>
            <a:endParaRPr lang="fr-CA" dirty="0"/>
          </a:p>
        </p:txBody>
      </p:sp>
      <p:sp>
        <p:nvSpPr>
          <p:cNvPr id="2560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fr-CA" b="1" smtClean="0">
                <a:ea typeface="ヒラギノ角ゴ Pro W3"/>
                <a:cs typeface="ヒラギノ角ゴ Pro W3"/>
              </a:rPr>
              <a:t>Q: 100 $ Valeurs</a:t>
            </a:r>
          </a:p>
        </p:txBody>
      </p:sp>
      <p:sp>
        <p:nvSpPr>
          <p:cNvPr id="26627" name="Text Box 4"/>
          <p:cNvSpPr txBox="1">
            <a:spLocks noChangeArrowheads="1"/>
          </p:cNvSpPr>
          <p:nvPr/>
        </p:nvSpPr>
        <p:spPr bwMode="auto">
          <a:xfrm>
            <a:off x="971600" y="1773238"/>
            <a:ext cx="748883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La valeur qui constitue la pierre angulaire de la bonne gouvernance et de la démocratie, </a:t>
            </a:r>
            <a:r>
              <a:rPr lang="fr-CA" sz="3600" dirty="0" smtClean="0"/>
              <a:t>tout en encourageant les fonctionnaires à appliquer </a:t>
            </a:r>
            <a:r>
              <a:rPr lang="fr-CA" sz="3600" dirty="0"/>
              <a:t>les normes d’éthique les plus rigoureuses.</a:t>
            </a:r>
            <a:endParaRPr lang="fr-CA" dirty="0"/>
          </a:p>
        </p:txBody>
      </p:sp>
      <p:sp>
        <p:nvSpPr>
          <p:cNvPr id="2662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r-CA" b="1" smtClean="0">
                <a:ea typeface="ヒラギノ角ゴ Pro W3"/>
                <a:cs typeface="ヒラギノ角ゴ Pro W3"/>
              </a:rPr>
              <a:t>R: 100 $ Valeurs</a:t>
            </a:r>
            <a:endParaRPr lang="en-US" b="1" smtClean="0">
              <a:ea typeface="ヒラギノ角ゴ Pro W3"/>
              <a:cs typeface="ヒラギノ角ゴ Pro W3"/>
            </a:endParaRPr>
          </a:p>
        </p:txBody>
      </p:sp>
      <p:sp>
        <p:nvSpPr>
          <p:cNvPr id="27651" name="Text Box 4"/>
          <p:cNvSpPr txBox="1">
            <a:spLocks noChangeArrowheads="1"/>
          </p:cNvSpPr>
          <p:nvPr/>
        </p:nvSpPr>
        <p:spPr bwMode="auto">
          <a:xfrm>
            <a:off x="1619250" y="3048000"/>
            <a:ext cx="62595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dirty="0"/>
              <a:t>Qu’est-ce </a:t>
            </a:r>
            <a:r>
              <a:rPr lang="fr-CA" sz="3600" dirty="0" smtClean="0"/>
              <a:t>que la valeur de </a:t>
            </a:r>
            <a:r>
              <a:rPr lang="fr-CA" sz="3600" dirty="0"/>
              <a:t>l’intégrité?</a:t>
            </a:r>
            <a:endParaRPr lang="fr-CA" dirty="0"/>
          </a:p>
        </p:txBody>
      </p:sp>
      <p:sp>
        <p:nvSpPr>
          <p:cNvPr id="2765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CA" b="1" smtClean="0">
                <a:ea typeface="ヒラギノ角ゴ Pro W3"/>
                <a:cs typeface="ヒラギノ角ゴ Pro W3"/>
              </a:rPr>
              <a:t>Q: 200 $ Valeurs</a:t>
            </a:r>
          </a:p>
        </p:txBody>
      </p:sp>
      <p:sp>
        <p:nvSpPr>
          <p:cNvPr id="28675" name="Text Box 4"/>
          <p:cNvSpPr txBox="1">
            <a:spLocks noChangeArrowheads="1"/>
          </p:cNvSpPr>
          <p:nvPr/>
        </p:nvSpPr>
        <p:spPr bwMode="auto">
          <a:xfrm>
            <a:off x="900113" y="2636838"/>
            <a:ext cx="79946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Cette valeur </a:t>
            </a:r>
            <a:r>
              <a:rPr lang="fr-CA" sz="3600" dirty="0" smtClean="0"/>
              <a:t>favorise </a:t>
            </a:r>
            <a:r>
              <a:rPr lang="fr-CA" sz="3600" dirty="0"/>
              <a:t>l’engagement, </a:t>
            </a:r>
            <a:br>
              <a:rPr lang="fr-CA" sz="3600" dirty="0"/>
            </a:br>
            <a:r>
              <a:rPr lang="fr-CA" sz="3600" dirty="0" smtClean="0"/>
              <a:t>un esprit d’ouverture et </a:t>
            </a:r>
            <a:r>
              <a:rPr lang="fr-CA" sz="3600" dirty="0"/>
              <a:t>la transparence.</a:t>
            </a:r>
            <a:endParaRPr lang="fr-CA" dirty="0"/>
          </a:p>
        </p:txBody>
      </p:sp>
      <p:sp>
        <p:nvSpPr>
          <p:cNvPr id="2867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r-CA" b="1" smtClean="0">
                <a:ea typeface="ヒラギノ角ゴ Pro W3"/>
                <a:cs typeface="ヒラギノ角ゴ Pro W3"/>
              </a:rPr>
              <a:t>R: 200 $ Valeurs</a:t>
            </a:r>
            <a:endParaRPr lang="en-US" b="1" smtClean="0">
              <a:ea typeface="ヒラギノ角ゴ Pro W3"/>
              <a:cs typeface="ヒラギノ角ゴ Pro W3"/>
            </a:endParaRPr>
          </a:p>
        </p:txBody>
      </p:sp>
      <p:sp>
        <p:nvSpPr>
          <p:cNvPr id="29699" name="Text Box 4"/>
          <p:cNvSpPr txBox="1">
            <a:spLocks noChangeArrowheads="1"/>
          </p:cNvSpPr>
          <p:nvPr/>
        </p:nvSpPr>
        <p:spPr bwMode="auto">
          <a:xfrm>
            <a:off x="1331913" y="2636838"/>
            <a:ext cx="66944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que le respect </a:t>
            </a:r>
            <a:r>
              <a:rPr lang="fr-CA" sz="3600" dirty="0" smtClean="0"/>
              <a:t>envers les </a:t>
            </a:r>
            <a:r>
              <a:rPr lang="fr-CA" sz="3600" dirty="0"/>
              <a:t>personnes?</a:t>
            </a:r>
            <a:endParaRPr lang="fr-CA" dirty="0"/>
          </a:p>
        </p:txBody>
      </p:sp>
      <p:sp>
        <p:nvSpPr>
          <p:cNvPr id="2970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CA" b="1" smtClean="0">
                <a:ea typeface="ヒラギノ角ゴ Pro W3"/>
                <a:cs typeface="ヒラギノ角ゴ Pro W3"/>
              </a:rPr>
              <a:t>Q: 300 $ Valeurs</a:t>
            </a:r>
            <a:endParaRPr lang="en-US" b="1" smtClean="0">
              <a:ea typeface="ヒラギノ角ゴ Pro W3"/>
              <a:cs typeface="ヒラギノ角ゴ Pro W3"/>
            </a:endParaRPr>
          </a:p>
        </p:txBody>
      </p:sp>
      <p:sp>
        <p:nvSpPr>
          <p:cNvPr id="30723" name="Text Box 4"/>
          <p:cNvSpPr txBox="1">
            <a:spLocks noChangeArrowheads="1"/>
          </p:cNvSpPr>
          <p:nvPr/>
        </p:nvSpPr>
        <p:spPr bwMode="auto">
          <a:xfrm>
            <a:off x="683568" y="1897063"/>
            <a:ext cx="770485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200" dirty="0"/>
              <a:t>La valeur qui encourage les fonctionnaires à prendre des mesures pour respecter l’environnement (p. ex. en utilisant moins de papier) et adopter de bonnes pratiques de tenue de dossiers.</a:t>
            </a:r>
          </a:p>
        </p:txBody>
      </p:sp>
      <p:sp>
        <p:nvSpPr>
          <p:cNvPr id="3072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328"/>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CA" b="1" smtClean="0">
                <a:ea typeface="ヒラギノ角ゴ Pro W3"/>
                <a:cs typeface="ヒラギノ角ゴ Pro W3"/>
              </a:rPr>
              <a:t>R: 300 $ Valeurs</a:t>
            </a:r>
            <a:endParaRPr lang="en-US" b="1" smtClean="0">
              <a:ea typeface="ヒラギノ角ゴ Pro W3"/>
              <a:cs typeface="ヒラギノ角ゴ Pro W3"/>
            </a:endParaRPr>
          </a:p>
        </p:txBody>
      </p:sp>
      <p:sp>
        <p:nvSpPr>
          <p:cNvPr id="31747" name="Text Box 4"/>
          <p:cNvSpPr txBox="1">
            <a:spLocks noChangeArrowheads="1"/>
          </p:cNvSpPr>
          <p:nvPr/>
        </p:nvSpPr>
        <p:spPr bwMode="auto">
          <a:xfrm>
            <a:off x="1452563" y="2759075"/>
            <a:ext cx="65611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dirty="0"/>
              <a:t>Qu’est-ce que </a:t>
            </a:r>
            <a:r>
              <a:rPr lang="fr-CA" sz="3600" dirty="0" smtClean="0"/>
              <a:t>la valeur de l’intendance</a:t>
            </a:r>
            <a:r>
              <a:rPr lang="fr-CA" sz="3600" dirty="0"/>
              <a:t>?</a:t>
            </a:r>
            <a:endParaRPr lang="fr-CA" dirty="0"/>
          </a:p>
        </p:txBody>
      </p:sp>
      <p:sp>
        <p:nvSpPr>
          <p:cNvPr id="3174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99392"/>
            <a:ext cx="8769349" cy="1286842"/>
          </a:xfrm>
        </p:spPr>
        <p:txBody>
          <a:bodyPr/>
          <a:lstStyle/>
          <a:p>
            <a:pPr>
              <a:lnSpc>
                <a:spcPts val="6000"/>
              </a:lnSpc>
            </a:pPr>
            <a:r>
              <a:rPr lang="en-US" sz="4500" i="1" dirty="0" err="1">
                <a:solidFill>
                  <a:srgbClr val="FF0000"/>
                </a:solidFill>
                <a:effectLst>
                  <a:outerShdw blurRad="38100" dist="38100" dir="2700000" algn="tl">
                    <a:srgbClr val="000000">
                      <a:alpha val="43137"/>
                    </a:srgbClr>
                  </a:outerShdw>
                </a:effectLst>
                <a:latin typeface="Bernard MT Condensed" pitchFamily="18" charset="0"/>
                <a:ea typeface="ヒラギノ角ゴ Pro W3"/>
                <a:cs typeface="ヒラギノ角ゴ Pro W3"/>
              </a:rPr>
              <a:t>Démystifier</a:t>
            </a:r>
            <a:r>
              <a:rPr lang="en-US" sz="4500" i="1" dirty="0">
                <a:solidFill>
                  <a:srgbClr val="FF0000"/>
                </a:solidFill>
                <a:effectLst>
                  <a:outerShdw blurRad="38100" dist="38100" dir="2700000" algn="tl">
                    <a:srgbClr val="000000">
                      <a:alpha val="43137"/>
                    </a:srgbClr>
                  </a:outerShdw>
                </a:effectLst>
                <a:latin typeface="Bernard MT Condensed" pitchFamily="18" charset="0"/>
                <a:ea typeface="ヒラギノ角ゴ Pro W3"/>
                <a:cs typeface="ヒラギノ角ゴ Pro W3"/>
              </a:rPr>
              <a:t> le </a:t>
            </a:r>
            <a:r>
              <a:rPr lang="en-US" sz="4500" i="1" dirty="0" smtClean="0">
                <a:solidFill>
                  <a:srgbClr val="FF0000"/>
                </a:solidFill>
                <a:effectLst>
                  <a:outerShdw blurRad="38100" dist="38100" dir="2700000" algn="tl">
                    <a:srgbClr val="000000">
                      <a:alpha val="43137"/>
                    </a:srgbClr>
                  </a:outerShdw>
                </a:effectLst>
                <a:latin typeface="Bernard MT Condensed" pitchFamily="18" charset="0"/>
                <a:ea typeface="ヒラギノ角ゴ Pro W3"/>
                <a:cs typeface="ヒラギノ角ゴ Pro W3"/>
              </a:rPr>
              <a:t>Code - Tableau de </a:t>
            </a:r>
            <a:r>
              <a:rPr lang="en-US" sz="4500" i="1" dirty="0" err="1" smtClean="0">
                <a:solidFill>
                  <a:srgbClr val="FF0000"/>
                </a:solidFill>
                <a:effectLst>
                  <a:outerShdw blurRad="38100" dist="38100" dir="2700000" algn="tl">
                    <a:srgbClr val="000000">
                      <a:alpha val="43137"/>
                    </a:srgbClr>
                  </a:outerShdw>
                </a:effectLst>
                <a:latin typeface="Bernard MT Condensed" pitchFamily="18" charset="0"/>
                <a:ea typeface="ヒラギノ角ゴ Pro W3"/>
                <a:cs typeface="ヒラギノ角ゴ Pro W3"/>
              </a:rPr>
              <a:t>jeu</a:t>
            </a:r>
            <a:endParaRPr lang="en-US" sz="4500" i="1" dirty="0" smtClean="0">
              <a:solidFill>
                <a:srgbClr val="FF0000"/>
              </a:solidFill>
              <a:effectLst>
                <a:outerShdw blurRad="38100" dist="38100" dir="2700000" algn="tl">
                  <a:srgbClr val="000000">
                    <a:alpha val="43137"/>
                  </a:srgbClr>
                </a:outerShdw>
              </a:effectLst>
              <a:latin typeface="Bernard MT Condensed" pitchFamily="18" charset="0"/>
              <a:ea typeface="ヒラギノ角ゴ Pro W3"/>
              <a:cs typeface="ヒラギノ角ゴ Pro W3"/>
            </a:endParaRPr>
          </a:p>
        </p:txBody>
      </p:sp>
      <p:graphicFrame>
        <p:nvGraphicFramePr>
          <p:cNvPr id="2051" name="Object 3"/>
          <p:cNvGraphicFramePr>
            <a:graphicFrameLocks noGrp="1" noChangeAspect="1"/>
          </p:cNvGraphicFramePr>
          <p:nvPr>
            <p:ph type="tbl" idx="1"/>
          </p:nvPr>
        </p:nvGraphicFramePr>
        <p:xfrm>
          <a:off x="325438" y="1047750"/>
          <a:ext cx="8443912" cy="4419600"/>
        </p:xfrm>
        <a:graphic>
          <a:graphicData uri="http://schemas.openxmlformats.org/presentationml/2006/ole">
            <mc:AlternateContent xmlns:mc="http://schemas.openxmlformats.org/markup-compatibility/2006">
              <mc:Choice xmlns:v="urn:schemas-microsoft-com:vml" Requires="v">
                <p:oleObj spid="_x0000_s5245" name="Document" r:id="rId7" imgW="9783636" imgH="5121362" progId="Word.Document.8">
                  <p:embed/>
                </p:oleObj>
              </mc:Choice>
              <mc:Fallback>
                <p:oleObj name="Document" r:id="rId7" imgW="9783636" imgH="5121362" progId="Word.Document.8">
                  <p:embed/>
                  <p:pic>
                    <p:nvPicPr>
                      <p:cNvPr id="0"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438" y="1047750"/>
                        <a:ext cx="8443912" cy="4419600"/>
                      </a:xfrm>
                      <a:prstGeom prst="rect">
                        <a:avLst/>
                      </a:prstGeom>
                      <a:noFill/>
                      <a:ln>
                        <a:noFill/>
                      </a:ln>
                      <a:extLst/>
                    </p:spPr>
                  </p:pic>
                </p:oleObj>
              </mc:Fallback>
            </mc:AlternateContent>
          </a:graphicData>
        </a:graphic>
      </p:graphicFrame>
      <p:sp>
        <p:nvSpPr>
          <p:cNvPr id="2052" name="Text Box 4"/>
          <p:cNvSpPr txBox="1">
            <a:spLocks noChangeArrowheads="1"/>
          </p:cNvSpPr>
          <p:nvPr/>
        </p:nvSpPr>
        <p:spPr bwMode="auto">
          <a:xfrm>
            <a:off x="395288" y="1047750"/>
            <a:ext cx="1106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1600" dirty="0" smtClean="0">
                <a:solidFill>
                  <a:schemeClr val="bg2"/>
                </a:solidFill>
              </a:rPr>
              <a:t>Historique</a:t>
            </a:r>
          </a:p>
          <a:p>
            <a:pPr eaLnBrk="1" hangingPunct="1"/>
            <a:r>
              <a:rPr lang="fr-CA" sz="1600" dirty="0" smtClean="0">
                <a:solidFill>
                  <a:schemeClr val="bg2"/>
                </a:solidFill>
              </a:rPr>
              <a:t>des V&amp;E</a:t>
            </a:r>
            <a:endParaRPr lang="fr-CA" sz="1600" dirty="0"/>
          </a:p>
        </p:txBody>
      </p:sp>
      <p:sp>
        <p:nvSpPr>
          <p:cNvPr id="2053" name="Text Box 5"/>
          <p:cNvSpPr txBox="1">
            <a:spLocks noChangeArrowheads="1"/>
          </p:cNvSpPr>
          <p:nvPr/>
        </p:nvSpPr>
        <p:spPr bwMode="auto">
          <a:xfrm>
            <a:off x="1395413" y="1047750"/>
            <a:ext cx="1447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1600">
                <a:solidFill>
                  <a:schemeClr val="bg2"/>
                </a:solidFill>
              </a:rPr>
              <a:t>Code de </a:t>
            </a:r>
            <a:r>
              <a:rPr lang="en-US" sz="1700">
                <a:solidFill>
                  <a:schemeClr val="bg2"/>
                </a:solidFill>
              </a:rPr>
              <a:t>conduite</a:t>
            </a:r>
            <a:endParaRPr lang="en-US" sz="1700"/>
          </a:p>
        </p:txBody>
      </p:sp>
      <p:sp>
        <p:nvSpPr>
          <p:cNvPr id="2054" name="Text Box 6"/>
          <p:cNvSpPr txBox="1">
            <a:spLocks noChangeArrowheads="1"/>
          </p:cNvSpPr>
          <p:nvPr/>
        </p:nvSpPr>
        <p:spPr bwMode="auto">
          <a:xfrm>
            <a:off x="2870200" y="1196975"/>
            <a:ext cx="863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1600">
                <a:solidFill>
                  <a:schemeClr val="bg2"/>
                </a:solidFill>
              </a:rPr>
              <a:t>Valeurs</a:t>
            </a:r>
            <a:endParaRPr lang="en-US" sz="1600"/>
          </a:p>
        </p:txBody>
      </p:sp>
      <p:sp>
        <p:nvSpPr>
          <p:cNvPr id="2055" name="Text Box 7"/>
          <p:cNvSpPr txBox="1">
            <a:spLocks noChangeArrowheads="1"/>
          </p:cNvSpPr>
          <p:nvPr/>
        </p:nvSpPr>
        <p:spPr bwMode="auto">
          <a:xfrm>
            <a:off x="3995738" y="1196975"/>
            <a:ext cx="8794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1600" dirty="0">
                <a:solidFill>
                  <a:schemeClr val="bg2"/>
                </a:solidFill>
              </a:rPr>
              <a:t>Éthique</a:t>
            </a:r>
            <a:endParaRPr lang="fr-CA" sz="1600" dirty="0"/>
          </a:p>
        </p:txBody>
      </p:sp>
      <p:sp>
        <p:nvSpPr>
          <p:cNvPr id="2056" name="Text Box 8"/>
          <p:cNvSpPr txBox="1">
            <a:spLocks noChangeArrowheads="1"/>
          </p:cNvSpPr>
          <p:nvPr/>
        </p:nvSpPr>
        <p:spPr bwMode="auto">
          <a:xfrm>
            <a:off x="5074010" y="1013247"/>
            <a:ext cx="120577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1700" dirty="0">
                <a:solidFill>
                  <a:schemeClr val="bg2"/>
                </a:solidFill>
              </a:rPr>
              <a:t>Que ferait </a:t>
            </a:r>
            <a:endParaRPr lang="fr-CA" sz="1700" dirty="0" smtClean="0">
              <a:solidFill>
                <a:schemeClr val="bg2"/>
              </a:solidFill>
            </a:endParaRPr>
          </a:p>
          <a:p>
            <a:pPr algn="ctr" eaLnBrk="1" hangingPunct="1"/>
            <a:r>
              <a:rPr lang="fr-CA" sz="1700" dirty="0" smtClean="0">
                <a:solidFill>
                  <a:schemeClr val="bg2"/>
                </a:solidFill>
              </a:rPr>
              <a:t>le SMA?</a:t>
            </a:r>
            <a:endParaRPr lang="fr-CA" sz="1700" dirty="0"/>
          </a:p>
        </p:txBody>
      </p:sp>
      <p:sp>
        <p:nvSpPr>
          <p:cNvPr id="5129" name="Text Box 9"/>
          <p:cNvSpPr txBox="1">
            <a:spLocks noChangeArrowheads="1"/>
          </p:cNvSpPr>
          <p:nvPr/>
        </p:nvSpPr>
        <p:spPr bwMode="auto">
          <a:xfrm>
            <a:off x="395288" y="190817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dirty="0">
                <a:hlinkClick r:id="rId9" action="ppaction://hlinksldjump"/>
              </a:rPr>
              <a:t>Q à 100$</a:t>
            </a:r>
            <a:endParaRPr lang="en-US" dirty="0"/>
          </a:p>
        </p:txBody>
      </p:sp>
      <p:sp>
        <p:nvSpPr>
          <p:cNvPr id="5130" name="Text Box 11"/>
          <p:cNvSpPr txBox="1">
            <a:spLocks noChangeArrowheads="1"/>
          </p:cNvSpPr>
          <p:nvPr/>
        </p:nvSpPr>
        <p:spPr bwMode="auto">
          <a:xfrm>
            <a:off x="395288" y="255587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a:hlinkClick r:id="rId10" action="ppaction://hlinksldjump"/>
              </a:rPr>
              <a:t>Q à 200$</a:t>
            </a:r>
            <a:endParaRPr lang="en-US"/>
          </a:p>
        </p:txBody>
      </p:sp>
      <p:sp>
        <p:nvSpPr>
          <p:cNvPr id="5131" name="Text Box 12"/>
          <p:cNvSpPr txBox="1">
            <a:spLocks noChangeArrowheads="1"/>
          </p:cNvSpPr>
          <p:nvPr/>
        </p:nvSpPr>
        <p:spPr bwMode="auto">
          <a:xfrm>
            <a:off x="395288" y="3213100"/>
            <a:ext cx="113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a:hlinkClick r:id="rId11" action="ppaction://hlinksldjump"/>
              </a:rPr>
              <a:t>Q à 300$</a:t>
            </a:r>
            <a:endParaRPr lang="en-US"/>
          </a:p>
        </p:txBody>
      </p:sp>
      <p:sp>
        <p:nvSpPr>
          <p:cNvPr id="5132" name="Text Box 13"/>
          <p:cNvSpPr txBox="1">
            <a:spLocks noChangeArrowheads="1"/>
          </p:cNvSpPr>
          <p:nvPr/>
        </p:nvSpPr>
        <p:spPr bwMode="auto">
          <a:xfrm>
            <a:off x="395288" y="39338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a:hlinkClick r:id="rId12" action="ppaction://hlinksldjump"/>
              </a:rPr>
              <a:t>Q à 400$</a:t>
            </a:r>
            <a:endParaRPr lang="en-US"/>
          </a:p>
        </p:txBody>
      </p:sp>
      <p:sp>
        <p:nvSpPr>
          <p:cNvPr id="5133" name="Text Box 14"/>
          <p:cNvSpPr txBox="1">
            <a:spLocks noChangeArrowheads="1"/>
          </p:cNvSpPr>
          <p:nvPr/>
        </p:nvSpPr>
        <p:spPr bwMode="auto">
          <a:xfrm>
            <a:off x="395288" y="45815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a:hlinkClick r:id="rId13" action="ppaction://hlinksldjump"/>
              </a:rPr>
              <a:t>Q à 500$</a:t>
            </a:r>
            <a:endParaRPr lang="en-US"/>
          </a:p>
        </p:txBody>
      </p:sp>
      <p:sp>
        <p:nvSpPr>
          <p:cNvPr id="5134" name="Rectangle 15"/>
          <p:cNvSpPr>
            <a:spLocks noChangeArrowheads="1"/>
          </p:cNvSpPr>
          <p:nvPr/>
        </p:nvSpPr>
        <p:spPr bwMode="auto">
          <a:xfrm>
            <a:off x="1562100" y="1908175"/>
            <a:ext cx="11350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14" action="ppaction://hlinksldjump"/>
              </a:rPr>
              <a:t>Q à 100$</a:t>
            </a:r>
            <a:endParaRPr lang="en-US"/>
          </a:p>
        </p:txBody>
      </p:sp>
      <p:sp>
        <p:nvSpPr>
          <p:cNvPr id="5135" name="Rectangle 16"/>
          <p:cNvSpPr>
            <a:spLocks noChangeArrowheads="1"/>
          </p:cNvSpPr>
          <p:nvPr/>
        </p:nvSpPr>
        <p:spPr bwMode="auto">
          <a:xfrm>
            <a:off x="3924300" y="1916113"/>
            <a:ext cx="1133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15" action="ppaction://hlinksldjump"/>
              </a:rPr>
              <a:t>Q à 100$</a:t>
            </a:r>
            <a:endParaRPr lang="en-US"/>
          </a:p>
        </p:txBody>
      </p:sp>
      <p:sp>
        <p:nvSpPr>
          <p:cNvPr id="5136" name="Rectangle 17"/>
          <p:cNvSpPr>
            <a:spLocks noChangeArrowheads="1"/>
          </p:cNvSpPr>
          <p:nvPr/>
        </p:nvSpPr>
        <p:spPr bwMode="auto">
          <a:xfrm>
            <a:off x="2771775" y="190817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16" action="ppaction://hlinksldjump"/>
              </a:rPr>
              <a:t>Q à 100$</a:t>
            </a:r>
            <a:endParaRPr lang="en-US"/>
          </a:p>
        </p:txBody>
      </p:sp>
      <p:sp>
        <p:nvSpPr>
          <p:cNvPr id="5137" name="Rectangle 18"/>
          <p:cNvSpPr>
            <a:spLocks noChangeArrowheads="1"/>
          </p:cNvSpPr>
          <p:nvPr/>
        </p:nvSpPr>
        <p:spPr bwMode="auto">
          <a:xfrm>
            <a:off x="5076825" y="1930400"/>
            <a:ext cx="113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17" action="ppaction://hlinksldjump"/>
              </a:rPr>
              <a:t>Q à 100$</a:t>
            </a:r>
            <a:endParaRPr lang="en-US"/>
          </a:p>
        </p:txBody>
      </p:sp>
      <p:sp>
        <p:nvSpPr>
          <p:cNvPr id="5138" name="Rectangle 19"/>
          <p:cNvSpPr>
            <a:spLocks noChangeArrowheads="1"/>
          </p:cNvSpPr>
          <p:nvPr/>
        </p:nvSpPr>
        <p:spPr bwMode="auto">
          <a:xfrm>
            <a:off x="1562100" y="2560638"/>
            <a:ext cx="11350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18" action="ppaction://hlinksldjump"/>
              </a:rPr>
              <a:t>Q à 200$</a:t>
            </a:r>
            <a:endParaRPr lang="en-US"/>
          </a:p>
        </p:txBody>
      </p:sp>
      <p:sp>
        <p:nvSpPr>
          <p:cNvPr id="5139" name="Rectangle 20"/>
          <p:cNvSpPr>
            <a:spLocks noChangeArrowheads="1"/>
          </p:cNvSpPr>
          <p:nvPr/>
        </p:nvSpPr>
        <p:spPr bwMode="auto">
          <a:xfrm>
            <a:off x="2771775" y="2565400"/>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19" action="ppaction://hlinksldjump"/>
              </a:rPr>
              <a:t>Q à 200$</a:t>
            </a:r>
            <a:endParaRPr lang="en-US"/>
          </a:p>
        </p:txBody>
      </p:sp>
      <p:sp>
        <p:nvSpPr>
          <p:cNvPr id="5140" name="Rectangle 21"/>
          <p:cNvSpPr>
            <a:spLocks noChangeArrowheads="1"/>
          </p:cNvSpPr>
          <p:nvPr/>
        </p:nvSpPr>
        <p:spPr bwMode="auto">
          <a:xfrm>
            <a:off x="3924300" y="2565400"/>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0" action="ppaction://hlinksldjump"/>
              </a:rPr>
              <a:t>Q à 200$</a:t>
            </a:r>
            <a:endParaRPr lang="en-US"/>
          </a:p>
        </p:txBody>
      </p:sp>
      <p:sp>
        <p:nvSpPr>
          <p:cNvPr id="5141" name="Rectangle 22"/>
          <p:cNvSpPr>
            <a:spLocks noChangeArrowheads="1"/>
          </p:cNvSpPr>
          <p:nvPr/>
        </p:nvSpPr>
        <p:spPr bwMode="auto">
          <a:xfrm>
            <a:off x="5076825" y="2565400"/>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1" action="ppaction://hlinksldjump"/>
              </a:rPr>
              <a:t>Q à 200$</a:t>
            </a:r>
            <a:endParaRPr lang="en-US" dirty="0"/>
          </a:p>
        </p:txBody>
      </p:sp>
      <p:sp>
        <p:nvSpPr>
          <p:cNvPr id="5142" name="Rectangle 23"/>
          <p:cNvSpPr>
            <a:spLocks noChangeArrowheads="1"/>
          </p:cNvSpPr>
          <p:nvPr/>
        </p:nvSpPr>
        <p:spPr bwMode="auto">
          <a:xfrm>
            <a:off x="1562100" y="3213100"/>
            <a:ext cx="11350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2" action="ppaction://hlinksldjump"/>
              </a:rPr>
              <a:t>Q à 300$</a:t>
            </a:r>
            <a:endParaRPr lang="en-US"/>
          </a:p>
        </p:txBody>
      </p:sp>
      <p:sp>
        <p:nvSpPr>
          <p:cNvPr id="5143" name="Rectangle 24"/>
          <p:cNvSpPr>
            <a:spLocks noChangeArrowheads="1"/>
          </p:cNvSpPr>
          <p:nvPr/>
        </p:nvSpPr>
        <p:spPr bwMode="auto">
          <a:xfrm>
            <a:off x="2771775" y="3213100"/>
            <a:ext cx="113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3" action="ppaction://hlinksldjump"/>
              </a:rPr>
              <a:t>Q à 300$</a:t>
            </a:r>
            <a:endParaRPr lang="en-US"/>
          </a:p>
        </p:txBody>
      </p:sp>
      <p:sp>
        <p:nvSpPr>
          <p:cNvPr id="5144" name="Rectangle 25"/>
          <p:cNvSpPr>
            <a:spLocks noChangeArrowheads="1"/>
          </p:cNvSpPr>
          <p:nvPr/>
        </p:nvSpPr>
        <p:spPr bwMode="auto">
          <a:xfrm>
            <a:off x="3924300" y="3213100"/>
            <a:ext cx="113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4" action="ppaction://hlinksldjump"/>
              </a:rPr>
              <a:t>Q à 300$</a:t>
            </a:r>
            <a:endParaRPr lang="en-US"/>
          </a:p>
        </p:txBody>
      </p:sp>
      <p:sp>
        <p:nvSpPr>
          <p:cNvPr id="5145" name="Rectangle 26"/>
          <p:cNvSpPr>
            <a:spLocks noChangeArrowheads="1"/>
          </p:cNvSpPr>
          <p:nvPr/>
        </p:nvSpPr>
        <p:spPr bwMode="auto">
          <a:xfrm>
            <a:off x="5076825" y="3213100"/>
            <a:ext cx="113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5" action="ppaction://hlinksldjump"/>
              </a:rPr>
              <a:t>Q à 300$</a:t>
            </a:r>
            <a:endParaRPr lang="en-US"/>
          </a:p>
        </p:txBody>
      </p:sp>
      <p:sp>
        <p:nvSpPr>
          <p:cNvPr id="5146" name="Rectangle 27"/>
          <p:cNvSpPr>
            <a:spLocks noChangeArrowheads="1"/>
          </p:cNvSpPr>
          <p:nvPr/>
        </p:nvSpPr>
        <p:spPr bwMode="auto">
          <a:xfrm>
            <a:off x="1562100" y="3933825"/>
            <a:ext cx="11350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6" action="ppaction://hlinksldjump"/>
              </a:rPr>
              <a:t>Q à 400$</a:t>
            </a:r>
            <a:endParaRPr lang="en-US"/>
          </a:p>
        </p:txBody>
      </p:sp>
      <p:sp>
        <p:nvSpPr>
          <p:cNvPr id="5147" name="Rectangle 28"/>
          <p:cNvSpPr>
            <a:spLocks noChangeArrowheads="1"/>
          </p:cNvSpPr>
          <p:nvPr/>
        </p:nvSpPr>
        <p:spPr bwMode="auto">
          <a:xfrm>
            <a:off x="2771775" y="39338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6" action="ppaction://hlinksldjump"/>
              </a:rPr>
              <a:t>Q à 400$</a:t>
            </a:r>
            <a:endParaRPr lang="en-US"/>
          </a:p>
        </p:txBody>
      </p:sp>
      <p:sp>
        <p:nvSpPr>
          <p:cNvPr id="5148" name="Rectangle 29"/>
          <p:cNvSpPr>
            <a:spLocks noChangeArrowheads="1"/>
          </p:cNvSpPr>
          <p:nvPr/>
        </p:nvSpPr>
        <p:spPr bwMode="auto">
          <a:xfrm>
            <a:off x="3924300" y="39338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7" action="ppaction://hlinksldjump"/>
              </a:rPr>
              <a:t>Q à 400$</a:t>
            </a:r>
            <a:endParaRPr lang="en-US"/>
          </a:p>
        </p:txBody>
      </p:sp>
      <p:sp>
        <p:nvSpPr>
          <p:cNvPr id="5149" name="Rectangle 30"/>
          <p:cNvSpPr>
            <a:spLocks noChangeArrowheads="1"/>
          </p:cNvSpPr>
          <p:nvPr/>
        </p:nvSpPr>
        <p:spPr bwMode="auto">
          <a:xfrm>
            <a:off x="5076825" y="39338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8" action="ppaction://hlinksldjump"/>
              </a:rPr>
              <a:t>Q à 400$</a:t>
            </a:r>
            <a:endParaRPr lang="en-US"/>
          </a:p>
        </p:txBody>
      </p:sp>
      <p:sp>
        <p:nvSpPr>
          <p:cNvPr id="5150" name="Rectangle 31"/>
          <p:cNvSpPr>
            <a:spLocks noChangeArrowheads="1"/>
          </p:cNvSpPr>
          <p:nvPr/>
        </p:nvSpPr>
        <p:spPr bwMode="auto">
          <a:xfrm>
            <a:off x="1547813" y="45815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29" action="ppaction://hlinksldjump"/>
              </a:rPr>
              <a:t>Q à 500$</a:t>
            </a:r>
            <a:endParaRPr lang="en-US"/>
          </a:p>
        </p:txBody>
      </p:sp>
      <p:sp>
        <p:nvSpPr>
          <p:cNvPr id="5151" name="Rectangle 32"/>
          <p:cNvSpPr>
            <a:spLocks noChangeArrowheads="1"/>
          </p:cNvSpPr>
          <p:nvPr/>
        </p:nvSpPr>
        <p:spPr bwMode="auto">
          <a:xfrm>
            <a:off x="2771775" y="45815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0" action="ppaction://hlinksldjump"/>
              </a:rPr>
              <a:t>Q à 500$</a:t>
            </a:r>
            <a:endParaRPr lang="en-US"/>
          </a:p>
        </p:txBody>
      </p:sp>
      <p:sp>
        <p:nvSpPr>
          <p:cNvPr id="5152" name="Rectangle 33"/>
          <p:cNvSpPr>
            <a:spLocks noChangeArrowheads="1"/>
          </p:cNvSpPr>
          <p:nvPr/>
        </p:nvSpPr>
        <p:spPr bwMode="auto">
          <a:xfrm>
            <a:off x="3924300" y="45815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1" action="ppaction://hlinksldjump"/>
              </a:rPr>
              <a:t>Q à 500$</a:t>
            </a:r>
            <a:endParaRPr lang="en-US"/>
          </a:p>
        </p:txBody>
      </p:sp>
      <p:sp>
        <p:nvSpPr>
          <p:cNvPr id="5153" name="Rectangle 34"/>
          <p:cNvSpPr>
            <a:spLocks noChangeArrowheads="1"/>
          </p:cNvSpPr>
          <p:nvPr/>
        </p:nvSpPr>
        <p:spPr bwMode="auto">
          <a:xfrm>
            <a:off x="5076825" y="45815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2" action="ppaction://hlinksldjump"/>
              </a:rPr>
              <a:t>Q à 500$</a:t>
            </a:r>
            <a:endParaRPr lang="en-US"/>
          </a:p>
        </p:txBody>
      </p:sp>
      <p:sp>
        <p:nvSpPr>
          <p:cNvPr id="5154" name="Text Box 47"/>
          <p:cNvSpPr txBox="1">
            <a:spLocks noChangeArrowheads="1"/>
          </p:cNvSpPr>
          <p:nvPr/>
        </p:nvSpPr>
        <p:spPr bwMode="auto">
          <a:xfrm>
            <a:off x="3729722" y="5300663"/>
            <a:ext cx="1467068" cy="36933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dirty="0" smtClean="0">
                <a:hlinkClick r:id="rId33" action="ppaction://hlinksldjump"/>
              </a:rPr>
              <a:t>Q et R finale</a:t>
            </a:r>
            <a:endParaRPr lang="en-US" dirty="0"/>
          </a:p>
        </p:txBody>
      </p:sp>
      <p:sp>
        <p:nvSpPr>
          <p:cNvPr id="515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8" name="Text Box 8"/>
          <p:cNvSpPr txBox="1">
            <a:spLocks noChangeArrowheads="1"/>
          </p:cNvSpPr>
          <p:nvPr/>
        </p:nvSpPr>
        <p:spPr bwMode="auto">
          <a:xfrm>
            <a:off x="6227763" y="1223963"/>
            <a:ext cx="10906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1700" dirty="0" err="1">
                <a:solidFill>
                  <a:schemeClr val="bg2"/>
                </a:solidFill>
              </a:rPr>
              <a:t>Valeurs</a:t>
            </a:r>
            <a:r>
              <a:rPr lang="en-US" sz="1700" dirty="0">
                <a:solidFill>
                  <a:schemeClr val="bg2"/>
                </a:solidFill>
              </a:rPr>
              <a:t> II</a:t>
            </a:r>
            <a:endParaRPr lang="en-US" sz="1400" dirty="0"/>
          </a:p>
        </p:txBody>
      </p:sp>
      <p:sp>
        <p:nvSpPr>
          <p:cNvPr id="5159" name="Rectangle 18"/>
          <p:cNvSpPr>
            <a:spLocks noChangeArrowheads="1"/>
          </p:cNvSpPr>
          <p:nvPr/>
        </p:nvSpPr>
        <p:spPr bwMode="auto">
          <a:xfrm>
            <a:off x="6234113" y="1916113"/>
            <a:ext cx="1133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4" action="ppaction://hlinksldjump"/>
              </a:rPr>
              <a:t>Q à 100$</a:t>
            </a:r>
            <a:endParaRPr lang="en-US"/>
          </a:p>
        </p:txBody>
      </p:sp>
      <p:sp>
        <p:nvSpPr>
          <p:cNvPr id="5160" name="Rectangle 18"/>
          <p:cNvSpPr>
            <a:spLocks noChangeArrowheads="1"/>
          </p:cNvSpPr>
          <p:nvPr/>
        </p:nvSpPr>
        <p:spPr bwMode="auto">
          <a:xfrm>
            <a:off x="6227763" y="39338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5" action="ppaction://hlinksldjump"/>
              </a:rPr>
              <a:t>Q à 400$</a:t>
            </a:r>
            <a:endParaRPr lang="en-US"/>
          </a:p>
        </p:txBody>
      </p:sp>
      <p:sp>
        <p:nvSpPr>
          <p:cNvPr id="5161" name="Rectangle 18"/>
          <p:cNvSpPr>
            <a:spLocks noChangeArrowheads="1"/>
          </p:cNvSpPr>
          <p:nvPr/>
        </p:nvSpPr>
        <p:spPr bwMode="auto">
          <a:xfrm>
            <a:off x="6227763" y="3213100"/>
            <a:ext cx="113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6" action="ppaction://hlinksldjump"/>
              </a:rPr>
              <a:t>Q à 300$</a:t>
            </a:r>
            <a:endParaRPr lang="en-US"/>
          </a:p>
        </p:txBody>
      </p:sp>
      <p:sp>
        <p:nvSpPr>
          <p:cNvPr id="5162" name="Rectangle 18"/>
          <p:cNvSpPr>
            <a:spLocks noChangeArrowheads="1"/>
          </p:cNvSpPr>
          <p:nvPr/>
        </p:nvSpPr>
        <p:spPr bwMode="auto">
          <a:xfrm>
            <a:off x="6227763" y="2565400"/>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7" action="ppaction://hlinksldjump"/>
              </a:rPr>
              <a:t>Q à 200$</a:t>
            </a:r>
            <a:endParaRPr lang="en-US"/>
          </a:p>
        </p:txBody>
      </p:sp>
      <p:sp>
        <p:nvSpPr>
          <p:cNvPr id="5163" name="Rectangle 18"/>
          <p:cNvSpPr>
            <a:spLocks noChangeArrowheads="1"/>
          </p:cNvSpPr>
          <p:nvPr/>
        </p:nvSpPr>
        <p:spPr bwMode="auto">
          <a:xfrm>
            <a:off x="6227763" y="45815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8" action="ppaction://hlinksldjump"/>
              </a:rPr>
              <a:t>Q à 500$</a:t>
            </a:r>
            <a:endParaRPr lang="en-US"/>
          </a:p>
        </p:txBody>
      </p:sp>
      <p:sp>
        <p:nvSpPr>
          <p:cNvPr id="44" name="Text Box 8"/>
          <p:cNvSpPr txBox="1">
            <a:spLocks noChangeArrowheads="1"/>
          </p:cNvSpPr>
          <p:nvPr/>
        </p:nvSpPr>
        <p:spPr bwMode="auto">
          <a:xfrm>
            <a:off x="7380288" y="1219200"/>
            <a:ext cx="1143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1700">
                <a:solidFill>
                  <a:schemeClr val="bg2"/>
                </a:solidFill>
              </a:rPr>
              <a:t>Pot-pourri</a:t>
            </a:r>
            <a:endParaRPr lang="en-US" sz="1400"/>
          </a:p>
        </p:txBody>
      </p:sp>
      <p:sp>
        <p:nvSpPr>
          <p:cNvPr id="5165" name="Rectangle 18"/>
          <p:cNvSpPr>
            <a:spLocks noChangeArrowheads="1"/>
          </p:cNvSpPr>
          <p:nvPr/>
        </p:nvSpPr>
        <p:spPr bwMode="auto">
          <a:xfrm>
            <a:off x="7385050" y="1916113"/>
            <a:ext cx="1133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39" action="ppaction://hlinksldjump"/>
              </a:rPr>
              <a:t>Q à 100$</a:t>
            </a:r>
            <a:endParaRPr lang="en-US"/>
          </a:p>
        </p:txBody>
      </p:sp>
      <p:sp>
        <p:nvSpPr>
          <p:cNvPr id="5166" name="Rectangle 18"/>
          <p:cNvSpPr>
            <a:spLocks noChangeArrowheads="1"/>
          </p:cNvSpPr>
          <p:nvPr/>
        </p:nvSpPr>
        <p:spPr bwMode="auto">
          <a:xfrm>
            <a:off x="7380288" y="39338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40" action="ppaction://hlinksldjump"/>
              </a:rPr>
              <a:t>Q à 400$</a:t>
            </a:r>
            <a:endParaRPr lang="en-US"/>
          </a:p>
        </p:txBody>
      </p:sp>
      <p:sp>
        <p:nvSpPr>
          <p:cNvPr id="5167" name="Rectangle 18"/>
          <p:cNvSpPr>
            <a:spLocks noChangeArrowheads="1"/>
          </p:cNvSpPr>
          <p:nvPr/>
        </p:nvSpPr>
        <p:spPr bwMode="auto">
          <a:xfrm>
            <a:off x="7380288" y="3213100"/>
            <a:ext cx="113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41" action="ppaction://hlinksldjump"/>
              </a:rPr>
              <a:t>Q à 300$</a:t>
            </a:r>
            <a:endParaRPr lang="en-US"/>
          </a:p>
        </p:txBody>
      </p:sp>
      <p:sp>
        <p:nvSpPr>
          <p:cNvPr id="5168" name="Rectangle 18"/>
          <p:cNvSpPr>
            <a:spLocks noChangeArrowheads="1"/>
          </p:cNvSpPr>
          <p:nvPr/>
        </p:nvSpPr>
        <p:spPr bwMode="auto">
          <a:xfrm>
            <a:off x="7380288" y="2565400"/>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42" action="ppaction://hlinksldjump"/>
              </a:rPr>
              <a:t>Q à 200$</a:t>
            </a:r>
            <a:endParaRPr lang="en-US"/>
          </a:p>
        </p:txBody>
      </p:sp>
      <p:sp>
        <p:nvSpPr>
          <p:cNvPr id="5169" name="Rectangle 18"/>
          <p:cNvSpPr>
            <a:spLocks noChangeArrowheads="1"/>
          </p:cNvSpPr>
          <p:nvPr/>
        </p:nvSpPr>
        <p:spPr bwMode="auto">
          <a:xfrm>
            <a:off x="7380288" y="4581525"/>
            <a:ext cx="1133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hlinkClick r:id="rId43" action="ppaction://hlinksldjump"/>
              </a:rPr>
              <a:t>Q à 500$</a:t>
            </a:r>
            <a:endParaRPr lang="en-US"/>
          </a:p>
        </p:txBody>
      </p:sp>
      <p:pic>
        <p:nvPicPr>
          <p:cNvPr id="5170" name="HrsdcCodeOfConductFinalQAMusic.mp3">
            <a:hlinkClick r:id="" action="ppaction://media"/>
          </p:cNvPr>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1331913" y="5300663"/>
            <a:ext cx="411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HrsdcCodeOfConductFinalQAMusic.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44"/>
          <a:stretch>
            <a:fillRect/>
          </a:stretch>
        </p:blipFill>
        <p:spPr>
          <a:xfrm>
            <a:off x="1238672" y="5301209"/>
            <a:ext cx="504056" cy="504056"/>
          </a:xfrm>
          <a:prstGeom prst="rect">
            <a:avLst/>
          </a:prstGeom>
        </p:spPr>
      </p:pic>
      <p:pic>
        <p:nvPicPr>
          <p:cNvPr id="53" name="Picture 2"/>
          <p:cNvPicPr>
            <a:picLocks noChangeAspect="1" noChangeArrowheads="1"/>
          </p:cNvPicPr>
          <p:nvPr/>
        </p:nvPicPr>
        <p:blipFill rotWithShape="1">
          <a:blip r:embed="rId45">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3000" fill="hold"/>
                                        <p:tgtEl>
                                          <p:spTgt spid="2051"/>
                                        </p:tgtEl>
                                        <p:attrNameLst>
                                          <p:attrName>ppt_x</p:attrName>
                                        </p:attrNameLst>
                                      </p:cBhvr>
                                      <p:tavLst>
                                        <p:tav tm="0">
                                          <p:val>
                                            <p:strVal val="#ppt_x"/>
                                          </p:val>
                                        </p:tav>
                                        <p:tav tm="100000">
                                          <p:val>
                                            <p:strVal val="#ppt_x"/>
                                          </p:val>
                                        </p:tav>
                                      </p:tavLst>
                                    </p:anim>
                                    <p:anim calcmode="lin" valueType="num">
                                      <p:cBhvr additive="base">
                                        <p:cTn id="8" dur="3000" fill="hold"/>
                                        <p:tgtEl>
                                          <p:spTgt spid="2051"/>
                                        </p:tgtEl>
                                        <p:attrNameLst>
                                          <p:attrName>ppt_y</p:attrName>
                                        </p:attrNameLst>
                                      </p:cBhvr>
                                      <p:tavLst>
                                        <p:tav tm="0">
                                          <p:val>
                                            <p:strVal val="1+#ppt_h/2"/>
                                          </p:val>
                                        </p:tav>
                                        <p:tav tm="100000">
                                          <p:val>
                                            <p:strVal val="#ppt_y"/>
                                          </p:val>
                                        </p:tav>
                                      </p:tavLst>
                                    </p:anim>
                                  </p:childTnLst>
                                </p:cTn>
                              </p:par>
                              <p:par>
                                <p:cTn id="9" presetID="15" presetClass="entr" presetSubtype="0" fill="hold" grpId="0" nodeType="withEffect">
                                  <p:stCondLst>
                                    <p:cond delay="300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2000" fill="hold"/>
                                        <p:tgtEl>
                                          <p:spTgt spid="2050"/>
                                        </p:tgtEl>
                                        <p:attrNameLst>
                                          <p:attrName>ppt_w</p:attrName>
                                        </p:attrNameLst>
                                      </p:cBhvr>
                                      <p:tavLst>
                                        <p:tav tm="0">
                                          <p:val>
                                            <p:fltVal val="0"/>
                                          </p:val>
                                        </p:tav>
                                        <p:tav tm="100000">
                                          <p:val>
                                            <p:strVal val="#ppt_w"/>
                                          </p:val>
                                        </p:tav>
                                      </p:tavLst>
                                    </p:anim>
                                    <p:anim calcmode="lin" valueType="num">
                                      <p:cBhvr>
                                        <p:cTn id="12" dur="2000" fill="hold"/>
                                        <p:tgtEl>
                                          <p:spTgt spid="2050"/>
                                        </p:tgtEl>
                                        <p:attrNameLst>
                                          <p:attrName>ppt_h</p:attrName>
                                        </p:attrNameLst>
                                      </p:cBhvr>
                                      <p:tavLst>
                                        <p:tav tm="0">
                                          <p:val>
                                            <p:fltVal val="0"/>
                                          </p:val>
                                        </p:tav>
                                        <p:tav tm="100000">
                                          <p:val>
                                            <p:strVal val="#ppt_h"/>
                                          </p:val>
                                        </p:tav>
                                      </p:tavLst>
                                    </p:anim>
                                    <p:anim calcmode="lin" valueType="num">
                                      <p:cBhvr>
                                        <p:cTn id="13" dur="2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2050"/>
                                        </p:tgtEl>
                                        <p:attrNameLst>
                                          <p:attrName>ppt_y</p:attrName>
                                        </p:attrNameLst>
                                      </p:cBhvr>
                                      <p:tavLst>
                                        <p:tav tm="0" fmla="#ppt_y+(sin(-2*pi*(1-$))*-#ppt_x+cos(-2*pi*(1-$))*(1-#ppt_y))*(1-$)">
                                          <p:val>
                                            <p:fltVal val="0"/>
                                          </p:val>
                                        </p:tav>
                                        <p:tav tm="100000">
                                          <p:val>
                                            <p:fltVal val="1"/>
                                          </p:val>
                                        </p:tav>
                                      </p:tavLst>
                                    </p:anim>
                                  </p:childTnLst>
                                </p:cTn>
                              </p:par>
                              <p:par>
                                <p:cTn id="15" presetID="2" presetClass="entr" presetSubtype="8" fill="hold" grpId="0" nodeType="withEffect">
                                  <p:stCondLst>
                                    <p:cond delay="520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2000" fill="hold"/>
                                        <p:tgtEl>
                                          <p:spTgt spid="2052"/>
                                        </p:tgtEl>
                                        <p:attrNameLst>
                                          <p:attrName>ppt_x</p:attrName>
                                        </p:attrNameLst>
                                      </p:cBhvr>
                                      <p:tavLst>
                                        <p:tav tm="0">
                                          <p:val>
                                            <p:strVal val="0-#ppt_w/2"/>
                                          </p:val>
                                        </p:tav>
                                        <p:tav tm="100000">
                                          <p:val>
                                            <p:strVal val="#ppt_x"/>
                                          </p:val>
                                        </p:tav>
                                      </p:tavLst>
                                    </p:anim>
                                    <p:anim calcmode="lin" valueType="num">
                                      <p:cBhvr additive="base">
                                        <p:cTn id="18" dur="2000" fill="hold"/>
                                        <p:tgtEl>
                                          <p:spTgt spid="205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7500"/>
                                  </p:stCondLst>
                                  <p:childTnLst>
                                    <p:set>
                                      <p:cBhvr>
                                        <p:cTn id="20" dur="1" fill="hold">
                                          <p:stCondLst>
                                            <p:cond delay="0"/>
                                          </p:stCondLst>
                                        </p:cTn>
                                        <p:tgtEl>
                                          <p:spTgt spid="2053">
                                            <p:txEl>
                                              <p:pRg st="0" end="0"/>
                                            </p:txEl>
                                          </p:spTgt>
                                        </p:tgtEl>
                                        <p:attrNameLst>
                                          <p:attrName>style.visibility</p:attrName>
                                        </p:attrNameLst>
                                      </p:cBhvr>
                                      <p:to>
                                        <p:strVal val="visible"/>
                                      </p:to>
                                    </p:set>
                                    <p:anim calcmode="lin" valueType="num">
                                      <p:cBhvr additive="base">
                                        <p:cTn id="21" dur="2000" fill="hold"/>
                                        <p:tgtEl>
                                          <p:spTgt spid="2053">
                                            <p:txEl>
                                              <p:pRg st="0" end="0"/>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2053">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9700"/>
                                  </p:stCondLst>
                                  <p:childTnLst>
                                    <p:set>
                                      <p:cBhvr>
                                        <p:cTn id="24" dur="1" fill="hold">
                                          <p:stCondLst>
                                            <p:cond delay="0"/>
                                          </p:stCondLst>
                                        </p:cTn>
                                        <p:tgtEl>
                                          <p:spTgt spid="2054">
                                            <p:txEl>
                                              <p:pRg st="0" end="0"/>
                                            </p:txEl>
                                          </p:spTgt>
                                        </p:tgtEl>
                                        <p:attrNameLst>
                                          <p:attrName>style.visibility</p:attrName>
                                        </p:attrNameLst>
                                      </p:cBhvr>
                                      <p:to>
                                        <p:strVal val="visible"/>
                                      </p:to>
                                    </p:set>
                                    <p:anim calcmode="lin" valueType="num">
                                      <p:cBhvr additive="base">
                                        <p:cTn id="25" dur="2000" fill="hold"/>
                                        <p:tgtEl>
                                          <p:spTgt spid="2054">
                                            <p:txEl>
                                              <p:pRg st="0" end="0"/>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05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11900"/>
                                  </p:stCondLst>
                                  <p:childTnLst>
                                    <p:set>
                                      <p:cBhvr>
                                        <p:cTn id="28" dur="1" fill="hold">
                                          <p:stCondLst>
                                            <p:cond delay="0"/>
                                          </p:stCondLst>
                                        </p:cTn>
                                        <p:tgtEl>
                                          <p:spTgt spid="2055">
                                            <p:txEl>
                                              <p:pRg st="0" end="0"/>
                                            </p:txEl>
                                          </p:spTgt>
                                        </p:tgtEl>
                                        <p:attrNameLst>
                                          <p:attrName>style.visibility</p:attrName>
                                        </p:attrNameLst>
                                      </p:cBhvr>
                                      <p:to>
                                        <p:strVal val="visible"/>
                                      </p:to>
                                    </p:set>
                                    <p:anim calcmode="lin" valueType="num">
                                      <p:cBhvr additive="base">
                                        <p:cTn id="29" dur="2000" fill="hold"/>
                                        <p:tgtEl>
                                          <p:spTgt spid="2055">
                                            <p:txEl>
                                              <p:pRg st="0" end="0"/>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2055">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4100"/>
                                  </p:stCondLst>
                                  <p:childTnLst>
                                    <p:set>
                                      <p:cBhvr>
                                        <p:cTn id="32" dur="1" fill="hold">
                                          <p:stCondLst>
                                            <p:cond delay="0"/>
                                          </p:stCondLst>
                                        </p:cTn>
                                        <p:tgtEl>
                                          <p:spTgt spid="2056">
                                            <p:txEl>
                                              <p:pRg st="0" end="0"/>
                                            </p:txEl>
                                          </p:spTgt>
                                        </p:tgtEl>
                                        <p:attrNameLst>
                                          <p:attrName>style.visibility</p:attrName>
                                        </p:attrNameLst>
                                      </p:cBhvr>
                                      <p:to>
                                        <p:strVal val="visible"/>
                                      </p:to>
                                    </p:set>
                                    <p:anim calcmode="lin" valueType="num">
                                      <p:cBhvr additive="base">
                                        <p:cTn id="33" dur="2000" fill="hold"/>
                                        <p:tgtEl>
                                          <p:spTgt spid="2056">
                                            <p:txEl>
                                              <p:pRg st="0" end="0"/>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2056">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4100"/>
                                  </p:stCondLst>
                                  <p:childTnLst>
                                    <p:set>
                                      <p:cBhvr>
                                        <p:cTn id="36" dur="1" fill="hold">
                                          <p:stCondLst>
                                            <p:cond delay="0"/>
                                          </p:stCondLst>
                                        </p:cTn>
                                        <p:tgtEl>
                                          <p:spTgt spid="2056">
                                            <p:txEl>
                                              <p:pRg st="1" end="1"/>
                                            </p:txEl>
                                          </p:spTgt>
                                        </p:tgtEl>
                                        <p:attrNameLst>
                                          <p:attrName>style.visibility</p:attrName>
                                        </p:attrNameLst>
                                      </p:cBhvr>
                                      <p:to>
                                        <p:strVal val="visible"/>
                                      </p:to>
                                    </p:set>
                                    <p:anim calcmode="lin" valueType="num">
                                      <p:cBhvr additive="base">
                                        <p:cTn id="37" dur="2000" fill="hold"/>
                                        <p:tgtEl>
                                          <p:spTgt spid="2056">
                                            <p:txEl>
                                              <p:pRg st="1" end="1"/>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2056">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6400"/>
                                  </p:stCondLst>
                                  <p:childTnLst>
                                    <p:set>
                                      <p:cBhvr>
                                        <p:cTn id="40" dur="1" fill="hold">
                                          <p:stCondLst>
                                            <p:cond delay="0"/>
                                          </p:stCondLst>
                                        </p:cTn>
                                        <p:tgtEl>
                                          <p:spTgt spid="38">
                                            <p:txEl>
                                              <p:pRg st="0" end="0"/>
                                            </p:txEl>
                                          </p:spTgt>
                                        </p:tgtEl>
                                        <p:attrNameLst>
                                          <p:attrName>style.visibility</p:attrName>
                                        </p:attrNameLst>
                                      </p:cBhvr>
                                      <p:to>
                                        <p:strVal val="visible"/>
                                      </p:to>
                                    </p:set>
                                    <p:anim calcmode="lin" valueType="num">
                                      <p:cBhvr additive="base">
                                        <p:cTn id="41" dur="20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3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18800"/>
                                  </p:stCondLst>
                                  <p:childTnLst>
                                    <p:set>
                                      <p:cBhvr>
                                        <p:cTn id="44" dur="1" fill="hold">
                                          <p:stCondLst>
                                            <p:cond delay="0"/>
                                          </p:stCondLst>
                                        </p:cTn>
                                        <p:tgtEl>
                                          <p:spTgt spid="44">
                                            <p:txEl>
                                              <p:pRg st="0" end="0"/>
                                            </p:txEl>
                                          </p:spTgt>
                                        </p:tgtEl>
                                        <p:attrNameLst>
                                          <p:attrName>style.visibility</p:attrName>
                                        </p:attrNameLst>
                                      </p:cBhvr>
                                      <p:to>
                                        <p:strVal val="visible"/>
                                      </p:to>
                                    </p:set>
                                    <p:anim calcmode="lin" valueType="num">
                                      <p:cBhvr additive="base">
                                        <p:cTn id="45" dur="20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44">
                                            <p:txEl>
                                              <p:pRg st="0" end="0"/>
                                            </p:txEl>
                                          </p:spTgt>
                                        </p:tgtEl>
                                        <p:attrNameLst>
                                          <p:attrName>ppt_y</p:attrName>
                                        </p:attrNameLst>
                                      </p:cBhvr>
                                      <p:tavLst>
                                        <p:tav tm="0">
                                          <p:val>
                                            <p:strVal val="#ppt_y"/>
                                          </p:val>
                                        </p:tav>
                                        <p:tav tm="100000">
                                          <p:val>
                                            <p:strVal val="#ppt_y"/>
                                          </p:val>
                                        </p:tav>
                                      </p:tavLst>
                                    </p:anim>
                                  </p:childTnLst>
                                </p:cTn>
                              </p:par>
                              <p:par>
                                <p:cTn id="47" presetID="1" presetClass="mediacall" presetSubtype="0" fill="hold" nodeType="withEffect">
                                  <p:stCondLst>
                                    <p:cond delay="0"/>
                                  </p:stCondLst>
                                  <p:childTnLst>
                                    <p:cmd type="call" cmd="playFrom(0.0)">
                                      <p:cBhvr>
                                        <p:cTn id="48" dur="38580" fill="hold"/>
                                        <p:tgtEl>
                                          <p:spTgt spid="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51"/>
                </p:tgtEl>
              </p:cMediaNode>
            </p:audio>
          </p:childTnLst>
        </p:cTn>
      </p:par>
    </p:tnLst>
    <p:bldLst>
      <p:bldP spid="2050" grpId="0" autoUpdateAnimBg="0"/>
      <p:bldP spid="2052" grpId="0" autoUpdateAnimBg="0"/>
      <p:bldP spid="2053" grpId="0" build="p" autoUpdateAnimBg="0"/>
      <p:bldP spid="2054" grpId="0" build="p" autoUpdateAnimBg="0"/>
      <p:bldP spid="2055" grpId="0" build="p" autoUpdateAnimBg="0"/>
      <p:bldP spid="2056" grpId="0" build="p" autoUpdateAnimBg="0"/>
      <p:bldP spid="38" grpId="0" build="p" autoUpdateAnimBg="0"/>
      <p:bldP spid="44"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fr-CA" b="1" smtClean="0">
                <a:ea typeface="ヒラギノ角ゴ Pro W3"/>
                <a:cs typeface="ヒラギノ角ゴ Pro W3"/>
              </a:rPr>
              <a:t>Q: 400 $ Valeurs</a:t>
            </a:r>
            <a:endParaRPr lang="en-US" b="1" smtClean="0">
              <a:ea typeface="ヒラギノ角ゴ Pro W3"/>
              <a:cs typeface="ヒラギノ角ゴ Pro W3"/>
            </a:endParaRPr>
          </a:p>
        </p:txBody>
      </p:sp>
      <p:sp>
        <p:nvSpPr>
          <p:cNvPr id="32771" name="Text Box 4"/>
          <p:cNvSpPr txBox="1">
            <a:spLocks noChangeArrowheads="1"/>
          </p:cNvSpPr>
          <p:nvPr/>
        </p:nvSpPr>
        <p:spPr bwMode="auto">
          <a:xfrm>
            <a:off x="1258888" y="1916113"/>
            <a:ext cx="67675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La valeur qui favorise une culture de travail d’équipe, </a:t>
            </a:r>
            <a:r>
              <a:rPr lang="fr-CA" sz="3600" dirty="0" smtClean="0"/>
              <a:t>démontre </a:t>
            </a:r>
            <a:r>
              <a:rPr lang="fr-CA" sz="3600" dirty="0"/>
              <a:t>un apprentissage continu et </a:t>
            </a:r>
            <a:r>
              <a:rPr lang="fr-CA" sz="3600" dirty="0" smtClean="0"/>
              <a:t>s’adapte aux besoins changeant à l’aide d’innovations</a:t>
            </a:r>
            <a:endParaRPr lang="fr-CA" dirty="0"/>
          </a:p>
        </p:txBody>
      </p:sp>
      <p:sp>
        <p:nvSpPr>
          <p:cNvPr id="3277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CA" b="1" smtClean="0">
                <a:ea typeface="ヒラギノ角ゴ Pro W3"/>
                <a:cs typeface="ヒラギノ角ゴ Pro W3"/>
              </a:rPr>
              <a:t>R: 400 $ Valeurs</a:t>
            </a:r>
            <a:endParaRPr lang="en-US" b="1" smtClean="0">
              <a:ea typeface="ヒラギノ角ゴ Pro W3"/>
              <a:cs typeface="ヒラギノ角ゴ Pro W3"/>
            </a:endParaRPr>
          </a:p>
        </p:txBody>
      </p:sp>
      <p:sp>
        <p:nvSpPr>
          <p:cNvPr id="33795" name="Text Box 4"/>
          <p:cNvSpPr txBox="1">
            <a:spLocks noChangeArrowheads="1"/>
          </p:cNvSpPr>
          <p:nvPr/>
        </p:nvSpPr>
        <p:spPr bwMode="auto">
          <a:xfrm>
            <a:off x="1331913" y="2781300"/>
            <a:ext cx="69103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dirty="0"/>
              <a:t>Qu’est-ce que </a:t>
            </a:r>
            <a:r>
              <a:rPr lang="fr-CA" sz="3600" dirty="0" smtClean="0"/>
              <a:t>la valeur l’excellence</a:t>
            </a:r>
            <a:r>
              <a:rPr lang="fr-CA" sz="3600" dirty="0"/>
              <a:t>?</a:t>
            </a:r>
            <a:endParaRPr lang="fr-CA" dirty="0"/>
          </a:p>
        </p:txBody>
      </p:sp>
      <p:sp>
        <p:nvSpPr>
          <p:cNvPr id="3379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fr-CA" b="1" smtClean="0">
                <a:ea typeface="ヒラギノ角ゴ Pro W3"/>
                <a:cs typeface="ヒラギノ角ゴ Pro W3"/>
              </a:rPr>
              <a:t>Q: 500 $ Valeurs</a:t>
            </a:r>
            <a:endParaRPr lang="en-US" b="1" smtClean="0">
              <a:ea typeface="ヒラギノ角ゴ Pro W3"/>
              <a:cs typeface="ヒラギノ角ゴ Pro W3"/>
            </a:endParaRPr>
          </a:p>
        </p:txBody>
      </p:sp>
      <p:sp>
        <p:nvSpPr>
          <p:cNvPr id="34819" name="Text Box 4"/>
          <p:cNvSpPr txBox="1">
            <a:spLocks noChangeArrowheads="1"/>
          </p:cNvSpPr>
          <p:nvPr/>
        </p:nvSpPr>
        <p:spPr bwMode="auto">
          <a:xfrm>
            <a:off x="762000" y="2362200"/>
            <a:ext cx="762635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La valeur qui aide les fonctionnaires à communiquer aux décideurs les informations les plus véridiques, les plus complètes et les plus impartiales possibles </a:t>
            </a:r>
            <a:endParaRPr lang="fr-CA" dirty="0"/>
          </a:p>
        </p:txBody>
      </p:sp>
      <p:sp>
        <p:nvSpPr>
          <p:cNvPr id="3482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r-CA" b="1" smtClean="0">
                <a:ea typeface="ヒラギノ角ゴ Pro W3"/>
                <a:cs typeface="ヒラギノ角ゴ Pro W3"/>
              </a:rPr>
              <a:t>R: 500 $ Valeurs</a:t>
            </a:r>
            <a:endParaRPr lang="en-US" b="1" smtClean="0">
              <a:ea typeface="ヒラギノ角ゴ Pro W3"/>
              <a:cs typeface="ヒラギノ角ゴ Pro W3"/>
            </a:endParaRPr>
          </a:p>
        </p:txBody>
      </p:sp>
      <p:sp>
        <p:nvSpPr>
          <p:cNvPr id="35843" name="Text Box 4"/>
          <p:cNvSpPr txBox="1">
            <a:spLocks noChangeArrowheads="1"/>
          </p:cNvSpPr>
          <p:nvPr/>
        </p:nvSpPr>
        <p:spPr bwMode="auto">
          <a:xfrm>
            <a:off x="1187450" y="2924175"/>
            <a:ext cx="68389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que </a:t>
            </a:r>
            <a:r>
              <a:rPr lang="fr-CA" sz="3600" dirty="0" smtClean="0"/>
              <a:t>la valeur du </a:t>
            </a:r>
            <a:r>
              <a:rPr lang="fr-CA" sz="3600" dirty="0"/>
              <a:t>respect de la démocratie?</a:t>
            </a:r>
            <a:endParaRPr lang="fr-CA" dirty="0"/>
          </a:p>
        </p:txBody>
      </p:sp>
      <p:sp>
        <p:nvSpPr>
          <p:cNvPr id="3584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r-CA" b="1" smtClean="0">
                <a:ea typeface="ヒラギノ角ゴ Pro W3"/>
                <a:cs typeface="ヒラギノ角ゴ Pro W3"/>
              </a:rPr>
              <a:t>Q: 100 $ Éthique</a:t>
            </a:r>
          </a:p>
        </p:txBody>
      </p:sp>
      <p:sp>
        <p:nvSpPr>
          <p:cNvPr id="36867" name="Text Box 4"/>
          <p:cNvSpPr txBox="1">
            <a:spLocks noChangeArrowheads="1"/>
          </p:cNvSpPr>
          <p:nvPr/>
        </p:nvSpPr>
        <p:spPr bwMode="auto">
          <a:xfrm>
            <a:off x="869950" y="1989138"/>
            <a:ext cx="7744842"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L’utilisation de votre pièce d’identité </a:t>
            </a:r>
            <a:r>
              <a:rPr lang="fr-CA" sz="3600" dirty="0" smtClean="0"/>
              <a:t> officielle </a:t>
            </a:r>
            <a:r>
              <a:rPr lang="fr-CA" sz="3600" dirty="0"/>
              <a:t>ou de votre titre d’emploi pour obtenir des avantages de nature privée ou personnelle ou des honneurs constitue </a:t>
            </a:r>
            <a:r>
              <a:rPr lang="fr-CA" sz="3600" dirty="0" smtClean="0"/>
              <a:t>un manquement à </a:t>
            </a:r>
            <a:r>
              <a:rPr lang="fr-CA" sz="3600" dirty="0"/>
              <a:t>cette valeur.</a:t>
            </a:r>
            <a:endParaRPr lang="fr-CA" dirty="0"/>
          </a:p>
        </p:txBody>
      </p:sp>
      <p:sp>
        <p:nvSpPr>
          <p:cNvPr id="3686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r-CA" b="1" smtClean="0">
                <a:ea typeface="ヒラギノ角ゴ Pro W3"/>
                <a:cs typeface="ヒラギノ角ゴ Pro W3"/>
              </a:rPr>
              <a:t>R: 100 $ Éthique</a:t>
            </a:r>
            <a:endParaRPr lang="en-US" b="1" smtClean="0">
              <a:ea typeface="ヒラギノ角ゴ Pro W3"/>
              <a:cs typeface="ヒラギノ角ゴ Pro W3"/>
            </a:endParaRPr>
          </a:p>
        </p:txBody>
      </p:sp>
      <p:sp>
        <p:nvSpPr>
          <p:cNvPr id="37891" name="Text Box 4"/>
          <p:cNvSpPr txBox="1">
            <a:spLocks noChangeArrowheads="1"/>
          </p:cNvSpPr>
          <p:nvPr/>
        </p:nvSpPr>
        <p:spPr bwMode="auto">
          <a:xfrm>
            <a:off x="564574" y="3048000"/>
            <a:ext cx="78021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dirty="0"/>
              <a:t>Qu’est-ce que </a:t>
            </a:r>
            <a:r>
              <a:rPr lang="fr-CA" sz="3600" dirty="0" smtClean="0"/>
              <a:t>la valeur de l’intégrité</a:t>
            </a:r>
            <a:r>
              <a:rPr lang="fr-CA" sz="3600" dirty="0"/>
              <a:t>?</a:t>
            </a:r>
          </a:p>
        </p:txBody>
      </p:sp>
      <p:sp>
        <p:nvSpPr>
          <p:cNvPr id="3789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r-CA" b="1" smtClean="0">
                <a:ea typeface="ヒラギノ角ゴ Pro W3"/>
                <a:cs typeface="ヒラギノ角ゴ Pro W3"/>
              </a:rPr>
              <a:t>Q: 200 $ Éthique</a:t>
            </a:r>
            <a:endParaRPr lang="en-US" b="1" smtClean="0">
              <a:ea typeface="ヒラギノ角ゴ Pro W3"/>
              <a:cs typeface="ヒラギノ角ゴ Pro W3"/>
            </a:endParaRPr>
          </a:p>
        </p:txBody>
      </p:sp>
      <p:sp>
        <p:nvSpPr>
          <p:cNvPr id="38915" name="Text Box 4"/>
          <p:cNvSpPr txBox="1">
            <a:spLocks noChangeArrowheads="1"/>
          </p:cNvSpPr>
          <p:nvPr/>
        </p:nvSpPr>
        <p:spPr bwMode="auto">
          <a:xfrm>
            <a:off x="1066800" y="2492375"/>
            <a:ext cx="73215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L’utilisation des biens et des ressources du gouvernement à des fins personnelles constitue </a:t>
            </a:r>
            <a:r>
              <a:rPr lang="fr-CA" sz="3600" dirty="0" smtClean="0"/>
              <a:t>un manquement à cette </a:t>
            </a:r>
            <a:r>
              <a:rPr lang="fr-CA" sz="3600" dirty="0"/>
              <a:t>valeur.</a:t>
            </a:r>
            <a:endParaRPr lang="fr-CA" dirty="0"/>
          </a:p>
        </p:txBody>
      </p:sp>
      <p:sp>
        <p:nvSpPr>
          <p:cNvPr id="3891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r-CA" b="1" smtClean="0">
                <a:ea typeface="ヒラギノ角ゴ Pro W3"/>
                <a:cs typeface="ヒラギノ角ゴ Pro W3"/>
              </a:rPr>
              <a:t>R: 200 $ Éthique</a:t>
            </a:r>
            <a:endParaRPr lang="en-US" b="1" smtClean="0">
              <a:ea typeface="ヒラギノ角ゴ Pro W3"/>
              <a:cs typeface="ヒラギノ角ゴ Pro W3"/>
            </a:endParaRPr>
          </a:p>
        </p:txBody>
      </p:sp>
      <p:sp>
        <p:nvSpPr>
          <p:cNvPr id="39939" name="Text Box 4"/>
          <p:cNvSpPr txBox="1">
            <a:spLocks noChangeArrowheads="1"/>
          </p:cNvSpPr>
          <p:nvPr/>
        </p:nvSpPr>
        <p:spPr bwMode="auto">
          <a:xfrm>
            <a:off x="477460" y="2971800"/>
            <a:ext cx="84176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dirty="0"/>
              <a:t>Qu’est-ce que </a:t>
            </a:r>
            <a:r>
              <a:rPr lang="fr-CA" sz="3600" dirty="0" smtClean="0"/>
              <a:t>la valeur de l’intendance</a:t>
            </a:r>
            <a:r>
              <a:rPr lang="fr-CA" sz="3600" dirty="0"/>
              <a:t>?</a:t>
            </a:r>
          </a:p>
        </p:txBody>
      </p:sp>
      <p:sp>
        <p:nvSpPr>
          <p:cNvPr id="3994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CA" b="1" smtClean="0">
                <a:ea typeface="ヒラギノ角ゴ Pro W3"/>
                <a:cs typeface="ヒラギノ角ゴ Pro W3"/>
              </a:rPr>
              <a:t>Q: 300 $ Éthique</a:t>
            </a:r>
            <a:endParaRPr lang="en-US" b="1" smtClean="0">
              <a:ea typeface="ヒラギノ角ゴ Pro W3"/>
              <a:cs typeface="ヒラギノ角ゴ Pro W3"/>
            </a:endParaRPr>
          </a:p>
        </p:txBody>
      </p:sp>
      <p:sp>
        <p:nvSpPr>
          <p:cNvPr id="40963" name="Text Box 4"/>
          <p:cNvSpPr txBox="1">
            <a:spLocks noChangeArrowheads="1"/>
          </p:cNvSpPr>
          <p:nvPr/>
        </p:nvSpPr>
        <p:spPr bwMode="auto">
          <a:xfrm>
            <a:off x="708621" y="1988840"/>
            <a:ext cx="76327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L’utilisation des médias sociaux pour critiquer publiquement le gouvernement du Canada, </a:t>
            </a:r>
            <a:r>
              <a:rPr lang="fr-CA" sz="3600" dirty="0" smtClean="0"/>
              <a:t>EDSC ou </a:t>
            </a:r>
            <a:r>
              <a:rPr lang="fr-CA" sz="3600" dirty="0"/>
              <a:t>ses politiques constitue </a:t>
            </a:r>
            <a:r>
              <a:rPr lang="fr-CA" sz="3600" dirty="0" smtClean="0"/>
              <a:t>un manquement à </a:t>
            </a:r>
            <a:r>
              <a:rPr lang="fr-CA" sz="3600" dirty="0"/>
              <a:t>cette valeur.</a:t>
            </a:r>
          </a:p>
        </p:txBody>
      </p:sp>
      <p:sp>
        <p:nvSpPr>
          <p:cNvPr id="4096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r-CA" b="1" smtClean="0">
                <a:ea typeface="ヒラギノ角ゴ Pro W3"/>
                <a:cs typeface="ヒラギノ角ゴ Pro W3"/>
              </a:rPr>
              <a:t>R: 300 $ Éthique</a:t>
            </a:r>
            <a:endParaRPr lang="en-US" b="1" smtClean="0">
              <a:ea typeface="ヒラギノ角ゴ Pro W3"/>
              <a:cs typeface="ヒラギノ角ゴ Pro W3"/>
            </a:endParaRPr>
          </a:p>
        </p:txBody>
      </p:sp>
      <p:sp>
        <p:nvSpPr>
          <p:cNvPr id="41987" name="Text Box 4"/>
          <p:cNvSpPr txBox="1">
            <a:spLocks noChangeArrowheads="1"/>
          </p:cNvSpPr>
          <p:nvPr/>
        </p:nvSpPr>
        <p:spPr bwMode="auto">
          <a:xfrm>
            <a:off x="1371600" y="2743200"/>
            <a:ext cx="665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que </a:t>
            </a:r>
            <a:r>
              <a:rPr lang="fr-CA" sz="3600" dirty="0" smtClean="0"/>
              <a:t>la valeur du </a:t>
            </a:r>
            <a:r>
              <a:rPr lang="fr-CA" sz="3600" dirty="0"/>
              <a:t>respect de la démocratie?</a:t>
            </a:r>
          </a:p>
        </p:txBody>
      </p:sp>
      <p:sp>
        <p:nvSpPr>
          <p:cNvPr id="4198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ea typeface="ヒラギノ角ゴ Pro W3"/>
                <a:cs typeface="ヒラギノ角ゴ Pro W3"/>
              </a:rPr>
              <a:t>Q: 100 $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p>
        </p:txBody>
      </p:sp>
      <p:sp>
        <p:nvSpPr>
          <p:cNvPr id="6147" name="Text Box 5"/>
          <p:cNvSpPr txBox="1">
            <a:spLocks noChangeArrowheads="1"/>
          </p:cNvSpPr>
          <p:nvPr/>
        </p:nvSpPr>
        <p:spPr bwMode="auto">
          <a:xfrm>
            <a:off x="1285875" y="2565400"/>
            <a:ext cx="71739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Le Code de conduite </a:t>
            </a:r>
            <a:r>
              <a:rPr lang="fr-CA" sz="3600" dirty="0" smtClean="0"/>
              <a:t>d’EDSC </a:t>
            </a:r>
            <a:r>
              <a:rPr lang="fr-CA" sz="3600" dirty="0"/>
              <a:t>est entré en vigueur à cette date.</a:t>
            </a:r>
            <a:endParaRPr lang="fr-CA" dirty="0"/>
          </a:p>
        </p:txBody>
      </p:sp>
      <p:sp>
        <p:nvSpPr>
          <p:cNvPr id="614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88224"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r-CA" b="1" smtClean="0">
                <a:ea typeface="ヒラギノ角ゴ Pro W3"/>
                <a:cs typeface="ヒラギノ角ゴ Pro W3"/>
              </a:rPr>
              <a:t>Q: 400 $ Éthique</a:t>
            </a:r>
            <a:endParaRPr lang="en-US" b="1" smtClean="0">
              <a:ea typeface="ヒラギノ角ゴ Pro W3"/>
              <a:cs typeface="ヒラギノ角ゴ Pro W3"/>
            </a:endParaRPr>
          </a:p>
        </p:txBody>
      </p:sp>
      <p:sp>
        <p:nvSpPr>
          <p:cNvPr id="43011" name="Text Box 4"/>
          <p:cNvSpPr txBox="1">
            <a:spLocks noChangeArrowheads="1"/>
          </p:cNvSpPr>
          <p:nvPr/>
        </p:nvSpPr>
        <p:spPr bwMode="auto">
          <a:xfrm>
            <a:off x="898525" y="2006600"/>
            <a:ext cx="7561263"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Le Fonds du coquelicot, la Campagne de charité en milieu de travail du gouvernement du Canada (CCMTGC), et les collectes de sang de la </a:t>
            </a:r>
            <a:r>
              <a:rPr lang="fr-CA" sz="3600" dirty="0" smtClean="0"/>
              <a:t>Croix-Rouge </a:t>
            </a:r>
            <a:r>
              <a:rPr lang="fr-CA" sz="3600" dirty="0"/>
              <a:t>canadienne</a:t>
            </a:r>
            <a:endParaRPr lang="fr-CA" dirty="0"/>
          </a:p>
        </p:txBody>
      </p:sp>
      <p:sp>
        <p:nvSpPr>
          <p:cNvPr id="4301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r-CA" b="1" smtClean="0">
                <a:ea typeface="ヒラギノ角ゴ Pro W3"/>
                <a:cs typeface="ヒラギノ角ゴ Pro W3"/>
              </a:rPr>
              <a:t>R: 400 $ Éthique</a:t>
            </a:r>
            <a:endParaRPr lang="en-US" b="1" smtClean="0">
              <a:ea typeface="ヒラギノ角ゴ Pro W3"/>
              <a:cs typeface="ヒラギノ角ゴ Pro W3"/>
            </a:endParaRPr>
          </a:p>
        </p:txBody>
      </p:sp>
      <p:sp>
        <p:nvSpPr>
          <p:cNvPr id="44035" name="Text Box 4"/>
          <p:cNvSpPr txBox="1">
            <a:spLocks noChangeArrowheads="1"/>
          </p:cNvSpPr>
          <p:nvPr/>
        </p:nvSpPr>
        <p:spPr bwMode="auto">
          <a:xfrm>
            <a:off x="873125" y="2276475"/>
            <a:ext cx="78025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smtClean="0"/>
              <a:t>Quelles </a:t>
            </a:r>
            <a:r>
              <a:rPr lang="fr-CA" sz="3600" dirty="0"/>
              <a:t>sont les trois campagnes de charité </a:t>
            </a:r>
            <a:r>
              <a:rPr lang="fr-CA" sz="3600" dirty="0" smtClean="0"/>
              <a:t>officiellement supportées dans le </a:t>
            </a:r>
            <a:r>
              <a:rPr lang="fr-CA" sz="3600" dirty="0"/>
              <a:t>milieu de travail?</a:t>
            </a:r>
            <a:endParaRPr lang="fr-CA" dirty="0"/>
          </a:p>
        </p:txBody>
      </p:sp>
      <p:sp>
        <p:nvSpPr>
          <p:cNvPr id="4403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CA" b="1" smtClean="0">
                <a:ea typeface="ヒラギノ角ゴ Pro W3"/>
                <a:cs typeface="ヒラギノ角ゴ Pro W3"/>
              </a:rPr>
              <a:t>Q: 500 $ Éthique</a:t>
            </a:r>
            <a:endParaRPr lang="en-US" b="1" smtClean="0">
              <a:ea typeface="ヒラギノ角ゴ Pro W3"/>
              <a:cs typeface="ヒラギノ角ゴ Pro W3"/>
            </a:endParaRPr>
          </a:p>
        </p:txBody>
      </p:sp>
      <p:sp>
        <p:nvSpPr>
          <p:cNvPr id="45059" name="Text Box 4"/>
          <p:cNvSpPr txBox="1">
            <a:spLocks noChangeArrowheads="1"/>
          </p:cNvSpPr>
          <p:nvPr/>
        </p:nvSpPr>
        <p:spPr bwMode="auto">
          <a:xfrm>
            <a:off x="838200" y="1984375"/>
            <a:ext cx="7848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Des intérêts </a:t>
            </a:r>
            <a:r>
              <a:rPr lang="fr-CA" sz="3600" dirty="0" smtClean="0"/>
              <a:t>privées </a:t>
            </a:r>
            <a:r>
              <a:rPr lang="fr-CA" sz="3600" dirty="0"/>
              <a:t>susceptibles </a:t>
            </a:r>
            <a:r>
              <a:rPr lang="fr-CA" sz="3600" dirty="0" smtClean="0"/>
              <a:t>d’influencer indûment l’exercice </a:t>
            </a:r>
            <a:r>
              <a:rPr lang="fr-CA" sz="3600" dirty="0"/>
              <a:t>des tâches et des responsabilités officielles d’un </a:t>
            </a:r>
            <a:r>
              <a:rPr lang="fr-CA" sz="3600" dirty="0" smtClean="0"/>
              <a:t>fonctionnaire</a:t>
            </a:r>
            <a:endParaRPr lang="fr-CA" dirty="0"/>
          </a:p>
        </p:txBody>
      </p:sp>
      <p:sp>
        <p:nvSpPr>
          <p:cNvPr id="4506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r-CA" b="1" smtClean="0">
                <a:ea typeface="ヒラギノ角ゴ Pro W3"/>
                <a:cs typeface="ヒラギノ角ゴ Pro W3"/>
              </a:rPr>
              <a:t>R: 500 $ Éthique</a:t>
            </a:r>
            <a:endParaRPr lang="en-US" b="1" smtClean="0">
              <a:ea typeface="ヒラギノ角ゴ Pro W3"/>
              <a:cs typeface="ヒラギノ角ゴ Pro W3"/>
            </a:endParaRPr>
          </a:p>
        </p:txBody>
      </p:sp>
      <p:sp>
        <p:nvSpPr>
          <p:cNvPr id="46083" name="Text Box 4"/>
          <p:cNvSpPr txBox="1">
            <a:spLocks noChangeArrowheads="1"/>
          </p:cNvSpPr>
          <p:nvPr/>
        </p:nvSpPr>
        <p:spPr bwMode="auto">
          <a:xfrm>
            <a:off x="1116013" y="2852738"/>
            <a:ext cx="69123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smtClean="0"/>
              <a:t>Qu’est-ce qu’un conflit </a:t>
            </a:r>
            <a:r>
              <a:rPr lang="fr-CA" sz="3600" dirty="0"/>
              <a:t>d’intérêt?</a:t>
            </a:r>
            <a:endParaRPr lang="fr-CA" dirty="0"/>
          </a:p>
        </p:txBody>
      </p:sp>
      <p:sp>
        <p:nvSpPr>
          <p:cNvPr id="4608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smtClean="0">
                <a:ea typeface="ヒラギノ角ゴ Pro W3"/>
                <a:cs typeface="ヒラギノ角ゴ Pro W3"/>
              </a:rPr>
              <a:t>Q: 100 $ </a:t>
            </a:r>
            <a:r>
              <a:rPr lang="fr-CA" b="1" dirty="0" smtClean="0">
                <a:ea typeface="ヒラギノ角ゴ Pro W3"/>
                <a:cs typeface="ヒラギノ角ゴ Pro W3"/>
              </a:rPr>
              <a:t>Que ferait le SMA?</a:t>
            </a:r>
          </a:p>
        </p:txBody>
      </p:sp>
      <p:sp>
        <p:nvSpPr>
          <p:cNvPr id="47107" name="Text Box 4"/>
          <p:cNvSpPr txBox="1">
            <a:spLocks noChangeArrowheads="1"/>
          </p:cNvSpPr>
          <p:nvPr/>
        </p:nvSpPr>
        <p:spPr bwMode="auto">
          <a:xfrm>
            <a:off x="900113" y="2276475"/>
            <a:ext cx="75596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L’acte de </a:t>
            </a:r>
            <a:r>
              <a:rPr lang="fr-CA" sz="3600" dirty="0" smtClean="0"/>
              <a:t>soulever un manquement sérieux du </a:t>
            </a:r>
            <a:r>
              <a:rPr lang="fr-CA" sz="3600" dirty="0"/>
              <a:t>Code de conduite, un abus des fonds gouvernementaux, ou un cas grave de mauvaise gestion. </a:t>
            </a:r>
          </a:p>
        </p:txBody>
      </p:sp>
      <p:sp>
        <p:nvSpPr>
          <p:cNvPr id="4710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dirty="0" smtClean="0">
                <a:ea typeface="ヒラギノ角ゴ Pro W3"/>
                <a:cs typeface="ヒラギノ角ゴ Pro W3"/>
              </a:rPr>
              <a:t>R: 100 $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48131" name="Text Box 4"/>
          <p:cNvSpPr txBox="1">
            <a:spLocks noChangeArrowheads="1"/>
          </p:cNvSpPr>
          <p:nvPr/>
        </p:nvSpPr>
        <p:spPr bwMode="auto">
          <a:xfrm>
            <a:off x="1057275" y="2781300"/>
            <a:ext cx="71866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a:t>
            </a:r>
            <a:r>
              <a:rPr lang="fr-CA" sz="3600" dirty="0" smtClean="0"/>
              <a:t>qu’une </a:t>
            </a:r>
            <a:r>
              <a:rPr lang="fr-CA" sz="3600" dirty="0"/>
              <a:t>divulgation d’un acte répréhensible?</a:t>
            </a:r>
            <a:endParaRPr lang="fr-CA" dirty="0"/>
          </a:p>
        </p:txBody>
      </p:sp>
      <p:sp>
        <p:nvSpPr>
          <p:cNvPr id="4813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dirty="0" smtClean="0">
                <a:ea typeface="ヒラギノ角ゴ Pro W3"/>
                <a:cs typeface="ヒラギノ角ゴ Pro W3"/>
              </a:rPr>
              <a:t>Q: 200 $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49155" name="Text Box 4"/>
          <p:cNvSpPr txBox="1">
            <a:spLocks noChangeArrowheads="1"/>
          </p:cNvSpPr>
          <p:nvPr/>
        </p:nvSpPr>
        <p:spPr bwMode="auto">
          <a:xfrm>
            <a:off x="855663" y="1957388"/>
            <a:ext cx="7532687"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Lorsque vous envoyez un « </a:t>
            </a:r>
            <a:r>
              <a:rPr lang="fr-CA" sz="3600" dirty="0" err="1"/>
              <a:t>tweet</a:t>
            </a:r>
            <a:r>
              <a:rPr lang="fr-CA" sz="3600" dirty="0"/>
              <a:t> » pour exprimer vos sentiments ou affichez quelque chose en ligne </a:t>
            </a:r>
            <a:r>
              <a:rPr lang="fr-CA" sz="3600" dirty="0" smtClean="0"/>
              <a:t>concernant un </a:t>
            </a:r>
            <a:r>
              <a:rPr lang="fr-CA" sz="3600" dirty="0"/>
              <a:t>changement </a:t>
            </a:r>
            <a:r>
              <a:rPr lang="fr-CA" sz="3600" dirty="0" smtClean="0"/>
              <a:t>politique </a:t>
            </a:r>
            <a:r>
              <a:rPr lang="fr-CA" sz="3600" dirty="0"/>
              <a:t>avec lequel vous n’êtes </a:t>
            </a:r>
            <a:r>
              <a:rPr lang="fr-CA" sz="3600" dirty="0" smtClean="0"/>
              <a:t>pas </a:t>
            </a:r>
            <a:r>
              <a:rPr lang="fr-CA" sz="3600" dirty="0"/>
              <a:t>d’accord</a:t>
            </a:r>
            <a:endParaRPr lang="fr-CA" dirty="0"/>
          </a:p>
        </p:txBody>
      </p:sp>
      <p:sp>
        <p:nvSpPr>
          <p:cNvPr id="4915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88224"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1" dirty="0" smtClean="0">
                <a:ea typeface="ヒラギノ角ゴ Pro W3"/>
                <a:cs typeface="ヒラギノ角ゴ Pro W3"/>
              </a:rPr>
              <a:t>R: 200 $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50179" name="Text Box 4"/>
          <p:cNvSpPr txBox="1">
            <a:spLocks noChangeArrowheads="1"/>
          </p:cNvSpPr>
          <p:nvPr/>
        </p:nvSpPr>
        <p:spPr bwMode="auto">
          <a:xfrm>
            <a:off x="1258888" y="2565400"/>
            <a:ext cx="72009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a:t>
            </a:r>
            <a:r>
              <a:rPr lang="fr-CA" sz="3600" dirty="0" smtClean="0"/>
              <a:t>qu’un manquement de la valeur du </a:t>
            </a:r>
            <a:r>
              <a:rPr lang="fr-CA" sz="3600" dirty="0"/>
              <a:t>respect de la démocratie et de votre </a:t>
            </a:r>
            <a:r>
              <a:rPr lang="fr-CA" sz="3600" dirty="0" smtClean="0"/>
              <a:t>devoir de loyauté</a:t>
            </a:r>
            <a:r>
              <a:rPr lang="en-US" sz="3600" dirty="0"/>
              <a:t>?</a:t>
            </a:r>
            <a:endParaRPr lang="en-US" dirty="0"/>
          </a:p>
        </p:txBody>
      </p:sp>
      <p:sp>
        <p:nvSpPr>
          <p:cNvPr id="5018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dirty="0" smtClean="0">
                <a:ea typeface="ヒラギノ角ゴ Pro W3"/>
                <a:cs typeface="ヒラギノ角ゴ Pro W3"/>
              </a:rPr>
              <a:t>Q: 300 $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51203" name="Text Box 4"/>
          <p:cNvSpPr txBox="1">
            <a:spLocks noChangeArrowheads="1"/>
          </p:cNvSpPr>
          <p:nvPr/>
        </p:nvSpPr>
        <p:spPr bwMode="auto">
          <a:xfrm>
            <a:off x="818580" y="1599074"/>
            <a:ext cx="76327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smtClean="0"/>
              <a:t>Un manquement à une </a:t>
            </a:r>
            <a:r>
              <a:rPr lang="fr-CA" sz="3600" dirty="0"/>
              <a:t>loi ou </a:t>
            </a:r>
            <a:r>
              <a:rPr lang="fr-CA" sz="3600" dirty="0" smtClean="0"/>
              <a:t>un </a:t>
            </a:r>
            <a:r>
              <a:rPr lang="fr-CA" sz="3600" dirty="0"/>
              <a:t>règlement fédéral ou provincial, </a:t>
            </a:r>
            <a:r>
              <a:rPr lang="fr-FR" sz="3600" dirty="0"/>
              <a:t>l’usage abusif des fonds ou des biens </a:t>
            </a:r>
            <a:r>
              <a:rPr lang="fr-FR" sz="3600" dirty="0" smtClean="0"/>
              <a:t>publics</a:t>
            </a:r>
            <a:r>
              <a:rPr lang="fr-CA" sz="3600" dirty="0" smtClean="0"/>
              <a:t>,</a:t>
            </a:r>
            <a:r>
              <a:rPr lang="fr-FR" sz="3600" dirty="0"/>
              <a:t> les cas graves de mauvaise gestion dans le secteur public</a:t>
            </a:r>
            <a:r>
              <a:rPr lang="fr-CA" sz="3600" dirty="0" smtClean="0"/>
              <a:t> </a:t>
            </a:r>
            <a:r>
              <a:rPr lang="fr-CA" sz="3600" dirty="0"/>
              <a:t>ou </a:t>
            </a:r>
            <a:r>
              <a:rPr lang="fr-CA" sz="3600" dirty="0" smtClean="0"/>
              <a:t>une </a:t>
            </a:r>
            <a:r>
              <a:rPr lang="fr-FR" sz="3600" dirty="0" smtClean="0"/>
              <a:t>contravention </a:t>
            </a:r>
            <a:r>
              <a:rPr lang="fr-FR" sz="3600" dirty="0"/>
              <a:t>grave d’un code de conduite </a:t>
            </a:r>
            <a:endParaRPr lang="fr-CA" dirty="0"/>
          </a:p>
        </p:txBody>
      </p:sp>
      <p:sp>
        <p:nvSpPr>
          <p:cNvPr id="5120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dirty="0" smtClean="0">
                <a:ea typeface="ヒラギノ角ゴ Pro W3"/>
                <a:cs typeface="ヒラギノ角ゴ Pro W3"/>
              </a:rPr>
              <a:t>R: 300 $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52227" name="Text Box 4"/>
          <p:cNvSpPr txBox="1">
            <a:spLocks noChangeArrowheads="1"/>
          </p:cNvSpPr>
          <p:nvPr/>
        </p:nvSpPr>
        <p:spPr bwMode="auto">
          <a:xfrm>
            <a:off x="2051050" y="3048000"/>
            <a:ext cx="5257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a:t>Qu’est-ce qu’un acte répréhensible</a:t>
            </a:r>
            <a:r>
              <a:rPr lang="en-US" sz="3600"/>
              <a:t>?</a:t>
            </a:r>
            <a:endParaRPr lang="en-US"/>
          </a:p>
        </p:txBody>
      </p:sp>
      <p:sp>
        <p:nvSpPr>
          <p:cNvPr id="5222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smtClean="0">
                <a:ea typeface="ヒラギノ角ゴ Pro W3"/>
                <a:cs typeface="ヒラギノ角ゴ Pro W3"/>
              </a:rPr>
              <a:t>R: 100 $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endParaRPr lang="en-US" b="1" dirty="0" smtClean="0">
              <a:ea typeface="ヒラギノ角ゴ Pro W3"/>
              <a:cs typeface="ヒラギノ角ゴ Pro W3"/>
            </a:endParaRPr>
          </a:p>
        </p:txBody>
      </p:sp>
      <p:sp>
        <p:nvSpPr>
          <p:cNvPr id="7171" name="Text Box 4"/>
          <p:cNvSpPr txBox="1">
            <a:spLocks noChangeArrowheads="1"/>
          </p:cNvSpPr>
          <p:nvPr/>
        </p:nvSpPr>
        <p:spPr bwMode="auto">
          <a:xfrm>
            <a:off x="1116013" y="2863850"/>
            <a:ext cx="73326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a:t>Qu’est-ce que le 2 avril 2012?</a:t>
            </a:r>
            <a:endParaRPr lang="fr-CA"/>
          </a:p>
        </p:txBody>
      </p:sp>
      <p:sp>
        <p:nvSpPr>
          <p:cNvPr id="717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b="1" dirty="0" smtClean="0">
                <a:ea typeface="ヒラギノ角ゴ Pro W3"/>
                <a:cs typeface="ヒラギノ角ゴ Pro W3"/>
              </a:rPr>
              <a:t>Q: 400 $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53251" name="Text Box 4"/>
          <p:cNvSpPr txBox="1">
            <a:spLocks noChangeArrowheads="1"/>
          </p:cNvSpPr>
          <p:nvPr/>
        </p:nvSpPr>
        <p:spPr bwMode="auto">
          <a:xfrm>
            <a:off x="898525" y="2060575"/>
            <a:ext cx="74898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Si vous </a:t>
            </a:r>
            <a:r>
              <a:rPr lang="fr-CA" sz="3600" dirty="0" smtClean="0"/>
              <a:t>détenez de l’information qui peut indiquer un manquement sérieux du </a:t>
            </a:r>
            <a:r>
              <a:rPr lang="fr-CA" sz="3600" dirty="0"/>
              <a:t>Code, vous </a:t>
            </a:r>
            <a:r>
              <a:rPr lang="fr-CA" sz="3600" dirty="0" smtClean="0"/>
              <a:t>pouvez communiquer avec ces personnes  sans </a:t>
            </a:r>
            <a:r>
              <a:rPr lang="fr-CA" sz="3600" dirty="0"/>
              <a:t>crainte de </a:t>
            </a:r>
            <a:r>
              <a:rPr lang="fr-CA" sz="3600" dirty="0" smtClean="0"/>
              <a:t>représailles</a:t>
            </a:r>
            <a:endParaRPr lang="fr-CA" dirty="0"/>
          </a:p>
        </p:txBody>
      </p:sp>
      <p:sp>
        <p:nvSpPr>
          <p:cNvPr id="5325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dirty="0" smtClean="0">
                <a:ea typeface="ヒラギノ角ゴ Pro W3"/>
                <a:cs typeface="ヒラギノ角ゴ Pro W3"/>
              </a:rPr>
              <a:t>R: 400 $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54275" name="Text Box 4"/>
          <p:cNvSpPr txBox="1">
            <a:spLocks noChangeArrowheads="1"/>
          </p:cNvSpPr>
          <p:nvPr/>
        </p:nvSpPr>
        <p:spPr bwMode="auto">
          <a:xfrm>
            <a:off x="827088" y="1957388"/>
            <a:ext cx="7704137"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Qui </a:t>
            </a:r>
            <a:r>
              <a:rPr lang="fr-CA" sz="3600" dirty="0" smtClean="0"/>
              <a:t>est votre </a:t>
            </a:r>
            <a:r>
              <a:rPr lang="fr-CA" sz="3600" dirty="0"/>
              <a:t>superviseur immédiat, </a:t>
            </a:r>
            <a:r>
              <a:rPr lang="fr-CA" sz="3600" dirty="0" smtClean="0"/>
              <a:t>l’agent </a:t>
            </a:r>
            <a:r>
              <a:rPr lang="fr-CA" sz="3600" dirty="0"/>
              <a:t>principal de la divulgation (SMA de la Direction générale des services d’intégrité), ou le commissaire à l’intégrité du secteur public?</a:t>
            </a:r>
            <a:endParaRPr lang="fr-CA" dirty="0"/>
          </a:p>
        </p:txBody>
      </p:sp>
      <p:sp>
        <p:nvSpPr>
          <p:cNvPr id="5427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dirty="0" smtClean="0">
                <a:ea typeface="ヒラギノ角ゴ Pro W3"/>
                <a:cs typeface="ヒラギノ角ゴ Pro W3"/>
              </a:rPr>
              <a:t>Q: 500 $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55299" name="Text Box 4"/>
          <p:cNvSpPr txBox="1">
            <a:spLocks noChangeArrowheads="1"/>
          </p:cNvSpPr>
          <p:nvPr/>
        </p:nvSpPr>
        <p:spPr bwMode="auto">
          <a:xfrm>
            <a:off x="1042988" y="2205038"/>
            <a:ext cx="74898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Les plaintes </a:t>
            </a:r>
            <a:r>
              <a:rPr lang="fr-CA" sz="3600" dirty="0" smtClean="0"/>
              <a:t>de représailles</a:t>
            </a:r>
            <a:r>
              <a:rPr lang="fr-CA" sz="3600" dirty="0"/>
              <a:t>, </a:t>
            </a:r>
            <a:r>
              <a:rPr lang="fr-CA" sz="3600" dirty="0" smtClean="0"/>
              <a:t>à la suite d’une divulgation d’acte répréhensible doivent être </a:t>
            </a:r>
            <a:r>
              <a:rPr lang="fr-CA" sz="3600" dirty="0"/>
              <a:t>adressées à cette personne.</a:t>
            </a:r>
            <a:endParaRPr lang="fr-CA" dirty="0"/>
          </a:p>
        </p:txBody>
      </p:sp>
      <p:sp>
        <p:nvSpPr>
          <p:cNvPr id="5530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dirty="0" smtClean="0">
                <a:ea typeface="ヒラギノ角ゴ Pro W3"/>
                <a:cs typeface="ヒラギノ角ゴ Pro W3"/>
              </a:rPr>
              <a:t>R: 500 $ </a:t>
            </a:r>
            <a:r>
              <a:rPr lang="fr-CA" b="1" dirty="0" smtClean="0">
                <a:ea typeface="ヒラギノ角ゴ Pro W3"/>
                <a:cs typeface="ヒラギノ角ゴ Pro W3"/>
              </a:rPr>
              <a:t>Que ferait le SMA?</a:t>
            </a:r>
            <a:endParaRPr lang="en-US" b="1" dirty="0" smtClean="0">
              <a:ea typeface="ヒラギノ角ゴ Pro W3"/>
              <a:cs typeface="ヒラギノ角ゴ Pro W3"/>
            </a:endParaRPr>
          </a:p>
        </p:txBody>
      </p:sp>
      <p:sp>
        <p:nvSpPr>
          <p:cNvPr id="56323" name="Text Box 4"/>
          <p:cNvSpPr txBox="1">
            <a:spLocks noChangeArrowheads="1"/>
          </p:cNvSpPr>
          <p:nvPr/>
        </p:nvSpPr>
        <p:spPr bwMode="auto">
          <a:xfrm>
            <a:off x="1042988" y="2781300"/>
            <a:ext cx="7273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Qui est le commissaire à l’intégrité du secteur public?</a:t>
            </a:r>
            <a:endParaRPr lang="fr-CA" dirty="0"/>
          </a:p>
        </p:txBody>
      </p:sp>
      <p:sp>
        <p:nvSpPr>
          <p:cNvPr id="5632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b="1" smtClean="0">
                <a:ea typeface="ヒラギノ角ゴ Pro W3"/>
                <a:cs typeface="ヒラギノ角ゴ Pro W3"/>
              </a:rPr>
              <a:t>Q: 100 $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57347" name="Text Box 4"/>
          <p:cNvSpPr txBox="1">
            <a:spLocks noChangeArrowheads="1"/>
          </p:cNvSpPr>
          <p:nvPr/>
        </p:nvSpPr>
        <p:spPr bwMode="auto">
          <a:xfrm>
            <a:off x="755650" y="1844675"/>
            <a:ext cx="75612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Lorsque vous demandez à votre collègue, un </a:t>
            </a:r>
            <a:r>
              <a:rPr lang="fr-CA" sz="3600" dirty="0" smtClean="0"/>
              <a:t>agent de prestation en assurance-emploi </a:t>
            </a:r>
            <a:r>
              <a:rPr lang="fr-CA" sz="3600" dirty="0"/>
              <a:t>(</a:t>
            </a:r>
            <a:r>
              <a:rPr lang="fr-CA" sz="3600" dirty="0" smtClean="0"/>
              <a:t>AE), de </a:t>
            </a:r>
            <a:r>
              <a:rPr lang="fr-CA" sz="3600" dirty="0"/>
              <a:t>vérifier l’état de la demande d’AE de votre frère, vous commettez </a:t>
            </a:r>
            <a:r>
              <a:rPr lang="fr-CA" sz="3600" dirty="0" smtClean="0"/>
              <a:t>un manquement </a:t>
            </a:r>
            <a:r>
              <a:rPr lang="fr-CA" sz="3600" dirty="0"/>
              <a:t>de cette valeur.</a:t>
            </a:r>
            <a:endParaRPr lang="fr-CA" dirty="0"/>
          </a:p>
        </p:txBody>
      </p:sp>
      <p:sp>
        <p:nvSpPr>
          <p:cNvPr id="5734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smtClean="0">
                <a:ea typeface="ヒラギノ角ゴ Pro W3"/>
                <a:cs typeface="ヒラギノ角ゴ Pro W3"/>
              </a:rPr>
              <a:t>R: 100 $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58371" name="Text Box 4"/>
          <p:cNvSpPr txBox="1">
            <a:spLocks noChangeArrowheads="1"/>
          </p:cNvSpPr>
          <p:nvPr/>
        </p:nvSpPr>
        <p:spPr bwMode="auto">
          <a:xfrm>
            <a:off x="1042988" y="2781300"/>
            <a:ext cx="7273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dirty="0"/>
              <a:t>Qu’est-ce </a:t>
            </a:r>
            <a:r>
              <a:rPr lang="fr-CA" sz="3600" dirty="0" smtClean="0"/>
              <a:t>que la valeur de </a:t>
            </a:r>
            <a:r>
              <a:rPr lang="fr-CA" sz="3600" dirty="0"/>
              <a:t>l’intégrité?</a:t>
            </a:r>
          </a:p>
        </p:txBody>
      </p:sp>
      <p:sp>
        <p:nvSpPr>
          <p:cNvPr id="5837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smtClean="0">
                <a:ea typeface="ヒラギノ角ゴ Pro W3"/>
                <a:cs typeface="ヒラギノ角ゴ Pro W3"/>
              </a:rPr>
              <a:t>Q: 200 $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59395" name="Text Box 4"/>
          <p:cNvSpPr txBox="1">
            <a:spLocks noChangeArrowheads="1"/>
          </p:cNvSpPr>
          <p:nvPr/>
        </p:nvSpPr>
        <p:spPr bwMode="auto">
          <a:xfrm>
            <a:off x="900113" y="1844675"/>
            <a:ext cx="7416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Lorsqu’un chef d’équipe imprime au travail des </a:t>
            </a:r>
            <a:r>
              <a:rPr lang="fr-CA" sz="3600" dirty="0" smtClean="0"/>
              <a:t>circulaires </a:t>
            </a:r>
            <a:r>
              <a:rPr lang="fr-CA" sz="3600" dirty="0"/>
              <a:t>qu’il compte afficher dans son quartier pour annoncer une vente de garage, il ne tient pas compte de cette valeur.</a:t>
            </a:r>
            <a:endParaRPr lang="fr-CA" dirty="0"/>
          </a:p>
        </p:txBody>
      </p:sp>
      <p:sp>
        <p:nvSpPr>
          <p:cNvPr id="5939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smtClean="0">
                <a:ea typeface="ヒラギノ角ゴ Pro W3"/>
                <a:cs typeface="ヒラギノ角ゴ Pro W3"/>
              </a:rPr>
              <a:t>R: 200 $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60419" name="Text Box 4"/>
          <p:cNvSpPr txBox="1">
            <a:spLocks noChangeArrowheads="1"/>
          </p:cNvSpPr>
          <p:nvPr/>
        </p:nvSpPr>
        <p:spPr bwMode="auto">
          <a:xfrm>
            <a:off x="1042988" y="2781300"/>
            <a:ext cx="7273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dirty="0"/>
              <a:t>Qu’est-ce </a:t>
            </a:r>
            <a:r>
              <a:rPr lang="fr-CA" sz="3600" dirty="0" smtClean="0"/>
              <a:t>que la valeur de </a:t>
            </a:r>
            <a:r>
              <a:rPr lang="fr-CA" sz="3600" dirty="0"/>
              <a:t>l’intendance?</a:t>
            </a:r>
          </a:p>
        </p:txBody>
      </p:sp>
      <p:sp>
        <p:nvSpPr>
          <p:cNvPr id="6042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smtClean="0">
                <a:ea typeface="ヒラギノ角ゴ Pro W3"/>
                <a:cs typeface="ヒラギノ角ゴ Pro W3"/>
              </a:rPr>
              <a:t>Q: 300 $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61443" name="Text Box 4"/>
          <p:cNvSpPr txBox="1">
            <a:spLocks noChangeArrowheads="1"/>
          </p:cNvSpPr>
          <p:nvPr/>
        </p:nvSpPr>
        <p:spPr bwMode="auto">
          <a:xfrm>
            <a:off x="1042988" y="1844675"/>
            <a:ext cx="72739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Lorsqu’un consultant principal en expertise opérationnelle procède à une analyse approfondie et donne des conseils à un directeur pour </a:t>
            </a:r>
            <a:r>
              <a:rPr lang="fr-CA" sz="3600" dirty="0" smtClean="0"/>
              <a:t>qu’il puisse prendre une décision, il </a:t>
            </a:r>
            <a:r>
              <a:rPr lang="fr-CA" sz="3600" dirty="0"/>
              <a:t>respecte cette valeur.</a:t>
            </a:r>
            <a:endParaRPr lang="fr-CA" dirty="0"/>
          </a:p>
        </p:txBody>
      </p:sp>
      <p:sp>
        <p:nvSpPr>
          <p:cNvPr id="6144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smtClean="0">
                <a:ea typeface="ヒラギノ角ゴ Pro W3"/>
                <a:cs typeface="ヒラギノ角ゴ Pro W3"/>
              </a:rPr>
              <a:t>R: 300 $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62467" name="Text Box 4"/>
          <p:cNvSpPr txBox="1">
            <a:spLocks noChangeArrowheads="1"/>
          </p:cNvSpPr>
          <p:nvPr/>
        </p:nvSpPr>
        <p:spPr bwMode="auto">
          <a:xfrm>
            <a:off x="1401763" y="2708275"/>
            <a:ext cx="7273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que </a:t>
            </a:r>
            <a:r>
              <a:rPr lang="fr-CA" sz="3600" dirty="0" smtClean="0"/>
              <a:t>la valeur du </a:t>
            </a:r>
            <a:r>
              <a:rPr lang="fr-CA" sz="3600" dirty="0"/>
              <a:t>respect de la démocratie?</a:t>
            </a:r>
          </a:p>
        </p:txBody>
      </p:sp>
      <p:sp>
        <p:nvSpPr>
          <p:cNvPr id="6246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smtClean="0">
                <a:ea typeface="ヒラギノ角ゴ Pro W3"/>
                <a:cs typeface="ヒラギノ角ゴ Pro W3"/>
              </a:rPr>
              <a:t>Q: 200 $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endParaRPr lang="en-US" b="1" dirty="0" smtClean="0">
              <a:ea typeface="ヒラギノ角ゴ Pro W3"/>
              <a:cs typeface="ヒラギノ角ゴ Pro W3"/>
            </a:endParaRPr>
          </a:p>
        </p:txBody>
      </p:sp>
      <p:sp>
        <p:nvSpPr>
          <p:cNvPr id="8195" name="Text Box 4"/>
          <p:cNvSpPr txBox="1">
            <a:spLocks noChangeArrowheads="1"/>
          </p:cNvSpPr>
          <p:nvPr/>
        </p:nvSpPr>
        <p:spPr bwMode="auto">
          <a:xfrm>
            <a:off x="838200" y="2205038"/>
            <a:ext cx="7621588"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Le Conseil du Trésor a établi ce code comme une exigence découlant de la </a:t>
            </a:r>
            <a:r>
              <a:rPr lang="fr-FR" sz="3600" i="1" dirty="0"/>
              <a:t>Loi sur la protection des fonctionnaires divulgateurs d’actes répréhensibles</a:t>
            </a:r>
            <a:r>
              <a:rPr lang="fr-CA" sz="3600" dirty="0"/>
              <a:t>.</a:t>
            </a:r>
          </a:p>
        </p:txBody>
      </p:sp>
      <p:sp>
        <p:nvSpPr>
          <p:cNvPr id="819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 name="Rectangle 6">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smtClean="0">
                <a:ea typeface="ヒラギノ角ゴ Pro W3"/>
                <a:cs typeface="ヒラギノ角ゴ Pro W3"/>
              </a:rPr>
              <a:t>Q: 400 $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63491" name="Text Box 4"/>
          <p:cNvSpPr txBox="1">
            <a:spLocks noChangeArrowheads="1"/>
          </p:cNvSpPr>
          <p:nvPr/>
        </p:nvSpPr>
        <p:spPr bwMode="auto">
          <a:xfrm>
            <a:off x="1042988" y="1773238"/>
            <a:ext cx="727392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Lorsqu’un agent de services aux citoyens </a:t>
            </a:r>
            <a:r>
              <a:rPr lang="fr-CA" sz="3600" dirty="0" smtClean="0"/>
              <a:t>réfléchit continuellement à des </a:t>
            </a:r>
            <a:r>
              <a:rPr lang="fr-CA" sz="3600" dirty="0"/>
              <a:t>moyens d’améliorer les services offerts aux clients, </a:t>
            </a:r>
            <a:r>
              <a:rPr lang="fr-CA" sz="3600" dirty="0" smtClean="0"/>
              <a:t>partage ses </a:t>
            </a:r>
            <a:r>
              <a:rPr lang="fr-CA" sz="3600" dirty="0"/>
              <a:t>idées, et favorise le travail d’équipe, il </a:t>
            </a:r>
            <a:r>
              <a:rPr lang="fr-CA" sz="3600" dirty="0" smtClean="0"/>
              <a:t>respecte cette </a:t>
            </a:r>
            <a:r>
              <a:rPr lang="fr-CA" sz="3600" dirty="0"/>
              <a:t>valeur.</a:t>
            </a:r>
            <a:endParaRPr lang="fr-CA" dirty="0"/>
          </a:p>
        </p:txBody>
      </p:sp>
      <p:sp>
        <p:nvSpPr>
          <p:cNvPr id="6349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smtClean="0">
                <a:ea typeface="ヒラギノ角ゴ Pro W3"/>
                <a:cs typeface="ヒラギノ角ゴ Pro W3"/>
              </a:rPr>
              <a:t>R: 400 $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64515" name="Text Box 4"/>
          <p:cNvSpPr txBox="1">
            <a:spLocks noChangeArrowheads="1"/>
          </p:cNvSpPr>
          <p:nvPr/>
        </p:nvSpPr>
        <p:spPr bwMode="auto">
          <a:xfrm>
            <a:off x="1042988" y="2781300"/>
            <a:ext cx="7273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dirty="0"/>
              <a:t>Qu’est-ce </a:t>
            </a:r>
            <a:r>
              <a:rPr lang="fr-CA" sz="3600" dirty="0" smtClean="0"/>
              <a:t>que la valeur de </a:t>
            </a:r>
            <a:r>
              <a:rPr lang="fr-CA" sz="3600" dirty="0"/>
              <a:t>l’excellence?</a:t>
            </a:r>
          </a:p>
        </p:txBody>
      </p:sp>
      <p:sp>
        <p:nvSpPr>
          <p:cNvPr id="6451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smtClean="0">
                <a:ea typeface="ヒラギノ角ゴ Pro W3"/>
                <a:cs typeface="ヒラギノ角ゴ Pro W3"/>
              </a:rPr>
              <a:t>Q: 500 $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65539" name="Text Box 4"/>
          <p:cNvSpPr txBox="1">
            <a:spLocks noChangeArrowheads="1"/>
          </p:cNvSpPr>
          <p:nvPr/>
        </p:nvSpPr>
        <p:spPr bwMode="auto">
          <a:xfrm>
            <a:off x="1038225" y="1484313"/>
            <a:ext cx="727392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Lorsqu’un agent de programmes collabore </a:t>
            </a:r>
            <a:r>
              <a:rPr lang="fr-CA" sz="3600" dirty="0" smtClean="0"/>
              <a:t>et consulte avec </a:t>
            </a:r>
            <a:r>
              <a:rPr lang="fr-CA" sz="3600" dirty="0"/>
              <a:t>tous les membres de son équipe </a:t>
            </a:r>
            <a:r>
              <a:rPr lang="fr-CA" sz="3600" dirty="0" smtClean="0"/>
              <a:t>afin </a:t>
            </a:r>
            <a:r>
              <a:rPr lang="fr-CA" sz="3600" dirty="0"/>
              <a:t>de s’assurer que les suggestions de tout le monde ont été prises en considération, il </a:t>
            </a:r>
            <a:r>
              <a:rPr lang="fr-CA" sz="3600" dirty="0" smtClean="0"/>
              <a:t>respecte </a:t>
            </a:r>
            <a:r>
              <a:rPr lang="fr-CA" sz="3600" dirty="0"/>
              <a:t>cette valeur.</a:t>
            </a:r>
            <a:endParaRPr lang="fr-CA" dirty="0"/>
          </a:p>
        </p:txBody>
      </p:sp>
      <p:sp>
        <p:nvSpPr>
          <p:cNvPr id="6554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smtClean="0">
                <a:ea typeface="ヒラギノ角ゴ Pro W3"/>
                <a:cs typeface="ヒラギノ角ゴ Pro W3"/>
              </a:rPr>
              <a:t>R: 500 $ </a:t>
            </a:r>
            <a:r>
              <a:rPr lang="fr-CA" b="1" smtClean="0">
                <a:ea typeface="ヒラギノ角ゴ Pro W3"/>
                <a:cs typeface="ヒラギノ角ゴ Pro W3"/>
              </a:rPr>
              <a:t>Valeurs II</a:t>
            </a:r>
            <a:endParaRPr lang="en-US" b="1" smtClean="0">
              <a:ea typeface="ヒラギノ角ゴ Pro W3"/>
              <a:cs typeface="ヒラギノ角ゴ Pro W3"/>
            </a:endParaRPr>
          </a:p>
        </p:txBody>
      </p:sp>
      <p:sp>
        <p:nvSpPr>
          <p:cNvPr id="66563" name="Text Box 4"/>
          <p:cNvSpPr txBox="1">
            <a:spLocks noChangeArrowheads="1"/>
          </p:cNvSpPr>
          <p:nvPr/>
        </p:nvSpPr>
        <p:spPr bwMode="auto">
          <a:xfrm>
            <a:off x="1401763" y="2781300"/>
            <a:ext cx="7273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que </a:t>
            </a:r>
            <a:r>
              <a:rPr lang="fr-CA" sz="3600" dirty="0" smtClean="0"/>
              <a:t>la valeur du </a:t>
            </a:r>
            <a:r>
              <a:rPr lang="fr-CA" sz="3600" dirty="0"/>
              <a:t>respect </a:t>
            </a:r>
            <a:r>
              <a:rPr lang="fr-CA" sz="3600" dirty="0" smtClean="0"/>
              <a:t>envers les personnes</a:t>
            </a:r>
            <a:r>
              <a:rPr lang="fr-CA" sz="3600" dirty="0"/>
              <a:t>?</a:t>
            </a:r>
          </a:p>
        </p:txBody>
      </p:sp>
      <p:sp>
        <p:nvSpPr>
          <p:cNvPr id="6656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smtClean="0">
                <a:ea typeface="ヒラギノ角ゴ Pro W3"/>
                <a:cs typeface="ヒラギノ角ゴ Pro W3"/>
              </a:rPr>
              <a:t>Q: 100 $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67587" name="Text Box 4"/>
          <p:cNvSpPr txBox="1">
            <a:spLocks noChangeArrowheads="1"/>
          </p:cNvSpPr>
          <p:nvPr/>
        </p:nvSpPr>
        <p:spPr bwMode="auto">
          <a:xfrm>
            <a:off x="1258888" y="2251075"/>
            <a:ext cx="75628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Un comportement </a:t>
            </a:r>
            <a:r>
              <a:rPr lang="fr-CA" sz="3600" dirty="0" smtClean="0"/>
              <a:t>offensant qu’une personne savait </a:t>
            </a:r>
            <a:r>
              <a:rPr lang="fr-CA" sz="3600" dirty="0"/>
              <a:t>ou aurait dû savoir serait injurieux ou </a:t>
            </a:r>
            <a:r>
              <a:rPr lang="fr-CA" sz="3600" dirty="0" smtClean="0"/>
              <a:t>nuisible</a:t>
            </a:r>
            <a:endParaRPr lang="fr-CA" sz="3600" dirty="0"/>
          </a:p>
          <a:p>
            <a:pPr eaLnBrk="1" hangingPunct="1"/>
            <a:endParaRPr lang="fr-CA" dirty="0">
              <a:solidFill>
                <a:srgbClr val="FF0000"/>
              </a:solidFill>
            </a:endParaRPr>
          </a:p>
        </p:txBody>
      </p:sp>
      <p:sp>
        <p:nvSpPr>
          <p:cNvPr id="6758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smtClean="0">
                <a:ea typeface="ヒラギノ角ゴ Pro W3"/>
                <a:cs typeface="ヒラギノ角ゴ Pro W3"/>
              </a:rPr>
              <a:t>R: 100 $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68611" name="Text Box 4"/>
          <p:cNvSpPr txBox="1">
            <a:spLocks noChangeArrowheads="1"/>
          </p:cNvSpPr>
          <p:nvPr/>
        </p:nvSpPr>
        <p:spPr bwMode="auto">
          <a:xfrm>
            <a:off x="827088" y="2800350"/>
            <a:ext cx="75612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fr-CA" sz="3600"/>
              <a:t>Qu’est-ce que le harcèlement?</a:t>
            </a:r>
            <a:endParaRPr lang="fr-CA"/>
          </a:p>
        </p:txBody>
      </p:sp>
      <p:sp>
        <p:nvSpPr>
          <p:cNvPr id="6861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b="1" smtClean="0">
                <a:ea typeface="ヒラギノ角ゴ Pro W3"/>
                <a:cs typeface="ヒラギノ角ゴ Pro W3"/>
              </a:rPr>
              <a:t>Q: 200 $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69635" name="Text Box 4"/>
          <p:cNvSpPr txBox="1">
            <a:spLocks noChangeArrowheads="1"/>
          </p:cNvSpPr>
          <p:nvPr/>
        </p:nvSpPr>
        <p:spPr bwMode="auto">
          <a:xfrm>
            <a:off x="1063625" y="1812925"/>
            <a:ext cx="727392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lvl="0"/>
            <a:r>
              <a:rPr lang="fr-CA" sz="3600" dirty="0" smtClean="0"/>
              <a:t>Une qualité primordiale d’un fonctionnaire d’ assurer la confiance du public dans la capacité de servir l’intérêt public, </a:t>
            </a:r>
            <a:r>
              <a:rPr lang="fr-CA" sz="3600" dirty="0"/>
              <a:t>sans favoriser un agenda ou parti politique </a:t>
            </a:r>
            <a:endParaRPr lang="en-CA" sz="3600" dirty="0"/>
          </a:p>
          <a:p>
            <a:r>
              <a:rPr lang="fr-CA" sz="3600" dirty="0"/>
              <a:t> </a:t>
            </a:r>
            <a:endParaRPr lang="en-CA" sz="3600" dirty="0"/>
          </a:p>
          <a:p>
            <a:pPr eaLnBrk="1" hangingPunct="1"/>
            <a:r>
              <a:rPr lang="fr-CA" sz="3600" dirty="0" smtClean="0"/>
              <a:t> </a:t>
            </a:r>
            <a:endParaRPr lang="fr-CA" dirty="0"/>
          </a:p>
        </p:txBody>
      </p:sp>
      <p:sp>
        <p:nvSpPr>
          <p:cNvPr id="6963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smtClean="0">
                <a:ea typeface="ヒラギノ角ゴ Pro W3"/>
                <a:cs typeface="ヒラギノ角ゴ Pro W3"/>
              </a:rPr>
              <a:t>R: 200 $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70659" name="Text Box 4"/>
          <p:cNvSpPr txBox="1">
            <a:spLocks noChangeArrowheads="1"/>
          </p:cNvSpPr>
          <p:nvPr/>
        </p:nvSpPr>
        <p:spPr bwMode="auto">
          <a:xfrm>
            <a:off x="1690688" y="2708275"/>
            <a:ext cx="7273925"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que l’impartialité politique?</a:t>
            </a:r>
            <a:endParaRPr lang="fr-CA" dirty="0"/>
          </a:p>
        </p:txBody>
      </p:sp>
      <p:sp>
        <p:nvSpPr>
          <p:cNvPr id="7066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smtClean="0">
                <a:ea typeface="ヒラギノ角ゴ Pro W3"/>
                <a:cs typeface="ヒラギノ角ゴ Pro W3"/>
              </a:rPr>
              <a:t>Q: 300 $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71683" name="Text Box 4"/>
          <p:cNvSpPr txBox="1">
            <a:spLocks noChangeArrowheads="1"/>
          </p:cNvSpPr>
          <p:nvPr/>
        </p:nvSpPr>
        <p:spPr bwMode="auto">
          <a:xfrm>
            <a:off x="1116013" y="1773238"/>
            <a:ext cx="727392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Un employé </a:t>
            </a:r>
            <a:r>
              <a:rPr lang="fr-CA" sz="3600" dirty="0" smtClean="0"/>
              <a:t>d’EDSC qui souhaite </a:t>
            </a:r>
            <a:r>
              <a:rPr lang="fr-CA" sz="3600" dirty="0"/>
              <a:t>se présenter comme candidat à </a:t>
            </a:r>
            <a:r>
              <a:rPr lang="fr-CA" sz="3600" dirty="0" smtClean="0"/>
              <a:t>une élection fédérale, provinciale, territoriale </a:t>
            </a:r>
            <a:r>
              <a:rPr lang="fr-CA" sz="3600" dirty="0"/>
              <a:t>ou </a:t>
            </a:r>
            <a:r>
              <a:rPr lang="fr-CA" sz="3600" dirty="0" smtClean="0"/>
              <a:t>municipale </a:t>
            </a:r>
            <a:r>
              <a:rPr lang="fr-CA" sz="3600" dirty="0"/>
              <a:t>doit obtenir la permission de cet organisme.</a:t>
            </a:r>
            <a:endParaRPr lang="fr-CA" dirty="0"/>
          </a:p>
        </p:txBody>
      </p:sp>
      <p:sp>
        <p:nvSpPr>
          <p:cNvPr id="7168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b="1" smtClean="0">
                <a:ea typeface="ヒラギノ角ゴ Pro W3"/>
                <a:cs typeface="ヒラギノ角ゴ Pro W3"/>
              </a:rPr>
              <a:t>R: 300 $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72707" name="Text Box 4"/>
          <p:cNvSpPr txBox="1">
            <a:spLocks noChangeArrowheads="1"/>
          </p:cNvSpPr>
          <p:nvPr/>
        </p:nvSpPr>
        <p:spPr bwMode="auto">
          <a:xfrm>
            <a:off x="1042988" y="2781300"/>
            <a:ext cx="7273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a:t>Qu’est-ce que la Commission de la fonction publique?</a:t>
            </a:r>
            <a:endParaRPr lang="fr-CA"/>
          </a:p>
        </p:txBody>
      </p:sp>
      <p:sp>
        <p:nvSpPr>
          <p:cNvPr id="7270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dirty="0" smtClean="0">
                <a:ea typeface="ヒラギノ角ゴ Pro W3"/>
                <a:cs typeface="ヒラギノ角ゴ Pro W3"/>
              </a:rPr>
              <a:t>R: 200 $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endParaRPr lang="en-US" b="1" dirty="0" smtClean="0">
              <a:ea typeface="ヒラギノ角ゴ Pro W3"/>
              <a:cs typeface="ヒラギノ角ゴ Pro W3"/>
            </a:endParaRPr>
          </a:p>
        </p:txBody>
      </p:sp>
      <p:sp>
        <p:nvSpPr>
          <p:cNvPr id="9219" name="Text Box 4"/>
          <p:cNvSpPr txBox="1">
            <a:spLocks noChangeArrowheads="1"/>
          </p:cNvSpPr>
          <p:nvPr/>
        </p:nvSpPr>
        <p:spPr bwMode="auto">
          <a:xfrm>
            <a:off x="1116013" y="2708275"/>
            <a:ext cx="72723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que le </a:t>
            </a:r>
            <a:r>
              <a:rPr lang="fr-CA" sz="3600" dirty="0" smtClean="0"/>
              <a:t>Code de valeurs </a:t>
            </a:r>
            <a:r>
              <a:rPr lang="fr-CA" sz="3600" dirty="0"/>
              <a:t>et </a:t>
            </a:r>
            <a:r>
              <a:rPr lang="fr-CA" sz="3600" dirty="0" smtClean="0"/>
              <a:t>d’éthique du secteur </a:t>
            </a:r>
            <a:r>
              <a:rPr lang="fr-CA" sz="3600" dirty="0"/>
              <a:t>public?</a:t>
            </a:r>
            <a:endParaRPr lang="fr-CA" dirty="0"/>
          </a:p>
        </p:txBody>
      </p:sp>
      <p:sp>
        <p:nvSpPr>
          <p:cNvPr id="922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1" smtClean="0">
                <a:ea typeface="ヒラギノ角ゴ Pro W3"/>
                <a:cs typeface="ヒラギノ角ゴ Pro W3"/>
              </a:rPr>
              <a:t>Q: 400 $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73731" name="Text Box 4"/>
          <p:cNvSpPr txBox="1">
            <a:spLocks noChangeArrowheads="1"/>
          </p:cNvSpPr>
          <p:nvPr/>
        </p:nvSpPr>
        <p:spPr bwMode="auto">
          <a:xfrm>
            <a:off x="898525" y="1557338"/>
            <a:ext cx="7489825"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La justification des décisions de dotation et de nomination dans la fonction publique, </a:t>
            </a:r>
            <a:r>
              <a:rPr lang="fr-CA" sz="3600" dirty="0" smtClean="0"/>
              <a:t>définie </a:t>
            </a:r>
            <a:r>
              <a:rPr lang="fr-CA" sz="3600" dirty="0"/>
              <a:t>plus précisément </a:t>
            </a:r>
            <a:r>
              <a:rPr lang="fr-CA" sz="3600" dirty="0" smtClean="0"/>
              <a:t>par des </a:t>
            </a:r>
            <a:r>
              <a:rPr lang="fr-CA" sz="3600" dirty="0"/>
              <a:t>qualifications susceptibles de répondre aux exigences opérationnelles et aux besoins organisationnels futurs.</a:t>
            </a:r>
            <a:endParaRPr lang="fr-CA" dirty="0"/>
          </a:p>
        </p:txBody>
      </p:sp>
      <p:sp>
        <p:nvSpPr>
          <p:cNvPr id="7373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b="1" smtClean="0">
                <a:ea typeface="ヒラギノ角ゴ Pro W3"/>
                <a:cs typeface="ヒラギノ角ゴ Pro W3"/>
              </a:rPr>
              <a:t>R: 400 $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74755" name="Text Box 4"/>
          <p:cNvSpPr txBox="1">
            <a:spLocks noChangeArrowheads="1"/>
          </p:cNvSpPr>
          <p:nvPr/>
        </p:nvSpPr>
        <p:spPr bwMode="auto">
          <a:xfrm>
            <a:off x="1978025" y="2781300"/>
            <a:ext cx="7273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a:t>Qu’est-ce que le mérite?</a:t>
            </a:r>
            <a:endParaRPr lang="fr-CA"/>
          </a:p>
        </p:txBody>
      </p:sp>
      <p:sp>
        <p:nvSpPr>
          <p:cNvPr id="7475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b="1" smtClean="0">
                <a:ea typeface="ヒラギノ角ゴ Pro W3"/>
                <a:cs typeface="ヒラギノ角ゴ Pro W3"/>
              </a:rPr>
              <a:t>Q: 500 $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75779" name="Text Box 4"/>
          <p:cNvSpPr txBox="1">
            <a:spLocks noChangeArrowheads="1"/>
          </p:cNvSpPr>
          <p:nvPr/>
        </p:nvSpPr>
        <p:spPr bwMode="auto">
          <a:xfrm>
            <a:off x="1042988" y="2349500"/>
            <a:ext cx="727392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a:t>La version canadienne de la devise américaine : « La vie, la liberté et la quête du bonheur ».</a:t>
            </a:r>
            <a:endParaRPr lang="fr-CA"/>
          </a:p>
        </p:txBody>
      </p:sp>
      <p:sp>
        <p:nvSpPr>
          <p:cNvPr id="75780"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b="1" smtClean="0">
                <a:ea typeface="ヒラギノ角ゴ Pro W3"/>
                <a:cs typeface="ヒラギノ角ゴ Pro W3"/>
              </a:rPr>
              <a:t>R: 500 $ </a:t>
            </a:r>
            <a:r>
              <a:rPr lang="fr-CA" b="1" smtClean="0">
                <a:ea typeface="ヒラギノ角ゴ Pro W3"/>
                <a:cs typeface="ヒラギノ角ゴ Pro W3"/>
              </a:rPr>
              <a:t>Pot-pourri</a:t>
            </a:r>
            <a:endParaRPr lang="en-US" b="1" smtClean="0">
              <a:ea typeface="ヒラギノ角ゴ Pro W3"/>
              <a:cs typeface="ヒラギノ角ゴ Pro W3"/>
            </a:endParaRPr>
          </a:p>
        </p:txBody>
      </p:sp>
      <p:sp>
        <p:nvSpPr>
          <p:cNvPr id="76803" name="Text Box 4"/>
          <p:cNvSpPr txBox="1">
            <a:spLocks noChangeArrowheads="1"/>
          </p:cNvSpPr>
          <p:nvPr/>
        </p:nvSpPr>
        <p:spPr bwMode="auto">
          <a:xfrm>
            <a:off x="1042988" y="2636838"/>
            <a:ext cx="7273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que « La paix, </a:t>
            </a:r>
            <a:r>
              <a:rPr lang="fr-CA" sz="3600" dirty="0" smtClean="0"/>
              <a:t>ordre </a:t>
            </a:r>
            <a:r>
              <a:rPr lang="fr-CA" sz="3600" dirty="0"/>
              <a:t>et </a:t>
            </a:r>
            <a:r>
              <a:rPr lang="fr-CA" sz="3600" dirty="0" smtClean="0"/>
              <a:t>bon </a:t>
            </a:r>
            <a:r>
              <a:rPr lang="fr-CA" sz="3600" dirty="0"/>
              <a:t>gouvernement »?</a:t>
            </a:r>
            <a:endParaRPr lang="fr-CA" dirty="0"/>
          </a:p>
        </p:txBody>
      </p:sp>
      <p:sp>
        <p:nvSpPr>
          <p:cNvPr id="7680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2"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r>
              <a:rPr lang="en-US" sz="5400" b="1" smtClean="0">
                <a:ea typeface="ヒラギノ角ゴ Pro W3"/>
                <a:cs typeface="ヒラギノ角ゴ Pro W3"/>
              </a:rPr>
              <a:t>Question finale</a:t>
            </a:r>
            <a:endParaRPr lang="en-US" b="1" smtClean="0">
              <a:ea typeface="ヒラギノ角ゴ Pro W3"/>
              <a:cs typeface="ヒラギノ角ゴ Pro W3"/>
            </a:endParaRPr>
          </a:p>
        </p:txBody>
      </p:sp>
      <p:sp>
        <p:nvSpPr>
          <p:cNvPr id="56324" name="Text Box 3"/>
          <p:cNvSpPr txBox="1">
            <a:spLocks noChangeArrowheads="1"/>
          </p:cNvSpPr>
          <p:nvPr/>
        </p:nvSpPr>
        <p:spPr bwMode="auto">
          <a:xfrm>
            <a:off x="1116013" y="1700213"/>
            <a:ext cx="73437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FR" sz="3600" dirty="0" smtClean="0"/>
              <a:t>Le </a:t>
            </a:r>
            <a:r>
              <a:rPr lang="fr-FR" sz="3600" dirty="0"/>
              <a:t>futur emploi d’un employé sur le point de prendre sa retraite qui révèle un risque de conflit d’intérêt réel, apparent ou potentiel avec ses responsabilités précédentes</a:t>
            </a:r>
            <a:endParaRPr lang="fr-CA" dirty="0"/>
          </a:p>
        </p:txBody>
      </p:sp>
      <p:sp>
        <p:nvSpPr>
          <p:cNvPr id="77829" name="Line 5"/>
          <p:cNvSpPr>
            <a:spLocks noChangeShapeType="1"/>
          </p:cNvSpPr>
          <p:nvPr/>
        </p:nvSpPr>
        <p:spPr bwMode="auto">
          <a:xfrm>
            <a:off x="1" y="6238875"/>
            <a:ext cx="6558280" cy="2929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7" name="HrsdcCodeOfConductFinalQAMusic.mp3">
            <a:hlinkClick r:id="" action="ppaction://media"/>
          </p:cNvPr>
          <p:cNvPicPr>
            <a:picLocks noChangeAspect="1"/>
          </p:cNvPicPr>
          <p:nvPr>
            <a:audioFile r:link="rId1"/>
            <p:extLst>
              <p:ext uri="{DAA4B4D4-6D71-4841-9C94-3DE7FCFB9230}">
                <p14:media xmlns:p14="http://schemas.microsoft.com/office/powerpoint/2010/main" r:embed="rId2">
                  <p14:trim end="5248.4038"/>
                </p14:media>
              </p:ext>
            </p:extLst>
          </p:nvPr>
        </p:nvPicPr>
        <p:blipFill>
          <a:blip r:embed="rId5"/>
          <a:stretch>
            <a:fillRect/>
          </a:stretch>
        </p:blipFill>
        <p:spPr>
          <a:xfrm>
            <a:off x="1187624" y="5013176"/>
            <a:ext cx="609600" cy="609600"/>
          </a:xfrm>
          <a:prstGeom prst="rect">
            <a:avLst/>
          </a:prstGeom>
        </p:spPr>
      </p:pic>
      <p:sp>
        <p:nvSpPr>
          <p:cNvPr id="8" name="Rectangle 7">
            <a:hlinkClick r:id="rId6"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331"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bldLst>
      <p:bldP spid="563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5400" b="1" smtClean="0">
                <a:ea typeface="ヒラギノ角ゴ Pro W3"/>
                <a:cs typeface="ヒラギノ角ゴ Pro W3"/>
              </a:rPr>
              <a:t>R</a:t>
            </a:r>
            <a:r>
              <a:rPr lang="fr-CA" sz="5400" b="1" smtClean="0">
                <a:ea typeface="ヒラギノ角ゴ Pro W3"/>
                <a:cs typeface="ヒラギノ角ゴ Pro W3"/>
              </a:rPr>
              <a:t>éponse</a:t>
            </a:r>
            <a:r>
              <a:rPr lang="en-US" sz="5400" b="1" smtClean="0">
                <a:ea typeface="ヒラギノ角ゴ Pro W3"/>
                <a:cs typeface="ヒラギノ角ゴ Pro W3"/>
              </a:rPr>
              <a:t> finale</a:t>
            </a:r>
            <a:endParaRPr lang="en-US" b="1" smtClean="0">
              <a:ea typeface="ヒラギノ角ゴ Pro W3"/>
              <a:cs typeface="ヒラギノ角ゴ Pro W3"/>
            </a:endParaRPr>
          </a:p>
        </p:txBody>
      </p:sp>
      <p:sp>
        <p:nvSpPr>
          <p:cNvPr id="78851" name="Text Box 3"/>
          <p:cNvSpPr txBox="1">
            <a:spLocks noChangeArrowheads="1"/>
          </p:cNvSpPr>
          <p:nvPr/>
        </p:nvSpPr>
        <p:spPr bwMode="auto">
          <a:xfrm>
            <a:off x="1260475" y="2636838"/>
            <a:ext cx="7559675"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4400"/>
              <a:t>Qu’est-ce que le conflit d’intérêt et l’après-mandat?</a:t>
            </a:r>
          </a:p>
        </p:txBody>
      </p:sp>
      <p:sp>
        <p:nvSpPr>
          <p:cNvPr id="78852"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549275"/>
            <a:ext cx="8229600" cy="1366838"/>
          </a:xfrm>
        </p:spPr>
        <p:txBody>
          <a:bodyPr/>
          <a:lstStyle/>
          <a:p>
            <a:r>
              <a:rPr lang="fr-CA" sz="5400" b="1" smtClean="0">
                <a:ea typeface="ヒラギノ角ゴ Pro W3"/>
                <a:cs typeface="ヒラギノ角ゴ Pro W3"/>
              </a:rPr>
              <a:t>Bureau des valeurs </a:t>
            </a:r>
            <a:br>
              <a:rPr lang="fr-CA" sz="5400" b="1" smtClean="0">
                <a:ea typeface="ヒラギノ角ゴ Pro W3"/>
                <a:cs typeface="ヒラギノ角ゴ Pro W3"/>
              </a:rPr>
            </a:br>
            <a:r>
              <a:rPr lang="fr-CA" sz="5400" b="1" smtClean="0">
                <a:ea typeface="ヒラギノ角ゴ Pro W3"/>
                <a:cs typeface="ヒラギノ角ゴ Pro W3"/>
              </a:rPr>
              <a:t>et de l’éthique</a:t>
            </a:r>
            <a:endParaRPr lang="fr-CA" b="1" smtClean="0">
              <a:ea typeface="ヒラギノ角ゴ Pro W3"/>
              <a:cs typeface="ヒラギノ角ゴ Pro W3"/>
            </a:endParaRPr>
          </a:p>
        </p:txBody>
      </p:sp>
      <p:sp>
        <p:nvSpPr>
          <p:cNvPr id="79875" name="Text Box 3"/>
          <p:cNvSpPr txBox="1">
            <a:spLocks noChangeArrowheads="1"/>
          </p:cNvSpPr>
          <p:nvPr/>
        </p:nvSpPr>
        <p:spPr bwMode="auto">
          <a:xfrm>
            <a:off x="465138" y="2762250"/>
            <a:ext cx="82216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3600">
                <a:hlinkClick r:id="rId3"/>
              </a:rPr>
              <a:t>http://iservice.prv/fra/si/ve/index.shtml</a:t>
            </a:r>
            <a:r>
              <a:rPr lang="en-US" sz="3600"/>
              <a:t> </a:t>
            </a:r>
          </a:p>
        </p:txBody>
      </p:sp>
      <p:sp>
        <p:nvSpPr>
          <p:cNvPr id="79876"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4"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smtClean="0">
                <a:ea typeface="ヒラギノ角ゴ Pro W3"/>
                <a:cs typeface="ヒラギノ角ゴ Pro W3"/>
              </a:rPr>
              <a:t>Q: 300 $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endParaRPr lang="en-US" b="1" dirty="0" smtClean="0">
              <a:ea typeface="ヒラギノ角ゴ Pro W3"/>
              <a:cs typeface="ヒラギノ角ゴ Pro W3"/>
            </a:endParaRPr>
          </a:p>
        </p:txBody>
      </p:sp>
      <p:sp>
        <p:nvSpPr>
          <p:cNvPr id="10243" name="Text Box 4"/>
          <p:cNvSpPr txBox="1">
            <a:spLocks noChangeArrowheads="1"/>
          </p:cNvSpPr>
          <p:nvPr/>
        </p:nvSpPr>
        <p:spPr bwMode="auto">
          <a:xfrm>
            <a:off x="838200" y="1628775"/>
            <a:ext cx="75501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La </a:t>
            </a:r>
            <a:r>
              <a:rPr lang="fr-CA" sz="3600" i="1" dirty="0"/>
              <a:t>Loi sur la protection des fonctionnaires divulgateurs d’actes répréhensibles </a:t>
            </a:r>
            <a:r>
              <a:rPr lang="fr-CA" sz="3600" dirty="0"/>
              <a:t>exige </a:t>
            </a:r>
            <a:r>
              <a:rPr lang="fr-CA" sz="3600" dirty="0" smtClean="0"/>
              <a:t>qu’il soit établi par les organismes </a:t>
            </a:r>
            <a:r>
              <a:rPr lang="fr-CA" sz="3600" dirty="0"/>
              <a:t>du secteur public </a:t>
            </a:r>
            <a:r>
              <a:rPr lang="fr-CA" sz="3600" dirty="0" smtClean="0"/>
              <a:t>pour </a:t>
            </a:r>
            <a:r>
              <a:rPr lang="fr-CA" sz="3600" dirty="0"/>
              <a:t>leurs employés, conformément au </a:t>
            </a:r>
            <a:r>
              <a:rPr lang="fr-CA" sz="3600" dirty="0" smtClean="0"/>
              <a:t>Code </a:t>
            </a:r>
            <a:r>
              <a:rPr lang="fr-CA" sz="3600" dirty="0"/>
              <a:t>de conduite du Conseil du T</a:t>
            </a:r>
            <a:r>
              <a:rPr lang="fr-CA" sz="3600" dirty="0" smtClean="0"/>
              <a:t>résor</a:t>
            </a:r>
            <a:r>
              <a:rPr lang="fr-CA" sz="3600" dirty="0"/>
              <a:t>.</a:t>
            </a:r>
          </a:p>
        </p:txBody>
      </p:sp>
      <p:sp>
        <p:nvSpPr>
          <p:cNvPr id="10244"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ea typeface="ヒラギノ角ゴ Pro W3"/>
                <a:cs typeface="ヒラギノ角ゴ Pro W3"/>
              </a:rPr>
              <a:t>R: 300 $ </a:t>
            </a:r>
            <a:r>
              <a:rPr lang="fr-CA" b="1" dirty="0" smtClean="0">
                <a:ea typeface="ヒラギノ角ゴ Pro W3"/>
                <a:cs typeface="ヒラギノ角ゴ Pro W3"/>
              </a:rPr>
              <a:t>Historique des Valeurs </a:t>
            </a:r>
            <a:br>
              <a:rPr lang="fr-CA" b="1" dirty="0" smtClean="0">
                <a:ea typeface="ヒラギノ角ゴ Pro W3"/>
                <a:cs typeface="ヒラギノ角ゴ Pro W3"/>
              </a:rPr>
            </a:br>
            <a:r>
              <a:rPr lang="fr-CA" b="1" dirty="0" smtClean="0">
                <a:ea typeface="ヒラギノ角ゴ Pro W3"/>
                <a:cs typeface="ヒラギノ角ゴ Pro W3"/>
              </a:rPr>
              <a:t>et de l’éthique</a:t>
            </a:r>
            <a:endParaRPr lang="en-US" b="1" dirty="0" smtClean="0">
              <a:ea typeface="ヒラギノ角ゴ Pro W3"/>
              <a:cs typeface="ヒラギノ角ゴ Pro W3"/>
            </a:endParaRPr>
          </a:p>
        </p:txBody>
      </p:sp>
      <p:sp>
        <p:nvSpPr>
          <p:cNvPr id="11267" name="Text Box 4"/>
          <p:cNvSpPr txBox="1">
            <a:spLocks noChangeArrowheads="1"/>
          </p:cNvSpPr>
          <p:nvPr/>
        </p:nvSpPr>
        <p:spPr bwMode="auto">
          <a:xfrm>
            <a:off x="971600" y="2420938"/>
            <a:ext cx="7200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fr-CA" sz="3600" dirty="0"/>
              <a:t>Qu’est-ce qu’un </a:t>
            </a:r>
            <a:r>
              <a:rPr lang="fr-CA" sz="3600" dirty="0" smtClean="0"/>
              <a:t>Code de conduite </a:t>
            </a:r>
            <a:r>
              <a:rPr lang="fr-CA" sz="3600" dirty="0"/>
              <a:t>organisationnel ou ministériel?</a:t>
            </a:r>
            <a:endParaRPr lang="fr-CA" dirty="0"/>
          </a:p>
        </p:txBody>
      </p:sp>
      <p:sp>
        <p:nvSpPr>
          <p:cNvPr id="11268"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 name="Rectangle 5">
            <a:hlinkClick r:id="rId3" action="ppaction://hlinksldjump"/>
          </p:cNvPr>
          <p:cNvSpPr/>
          <p:nvPr/>
        </p:nvSpPr>
        <p:spPr>
          <a:xfrm>
            <a:off x="6516216" y="5569392"/>
            <a:ext cx="2098576"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Retour au tableau de jeu</a:t>
            </a:r>
            <a:endParaRPr lang="en-CA" sz="1400"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 r="41848" b="17805"/>
          <a:stretch/>
        </p:blipFill>
        <p:spPr bwMode="auto">
          <a:xfrm>
            <a:off x="6436201" y="6093295"/>
            <a:ext cx="21785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5232</TotalTime>
  <Words>3353</Words>
  <Application>Microsoft Office PowerPoint</Application>
  <PresentationFormat>On-screen Show (4:3)</PresentationFormat>
  <Paragraphs>429</Paragraphs>
  <Slides>76</Slides>
  <Notes>53</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Document</vt:lpstr>
      <vt:lpstr>PowerPoint Presentation</vt:lpstr>
      <vt:lpstr>Rencontrez nos champions</vt:lpstr>
      <vt:lpstr>Démystifier le Code - Tableau de jeu</vt:lpstr>
      <vt:lpstr>Q: 100 $ Historique des Valeurs  et de l’éthique</vt:lpstr>
      <vt:lpstr>R: 100 $ Historique des Valeurs  et de l’éthique</vt:lpstr>
      <vt:lpstr>Q: 200 $ Historique des Valeurs  et de l’éthique</vt:lpstr>
      <vt:lpstr>R: 200 $ Historique des Valeurs  et de l’éthique</vt:lpstr>
      <vt:lpstr>Q: 300 $ Historique des Valeurs  et de l’éthique</vt:lpstr>
      <vt:lpstr>R: 300 $ Historique des Valeurs  et de l’éthique</vt:lpstr>
      <vt:lpstr>Q: 400 $ Historique des Valeurs  et de l’éthique</vt:lpstr>
      <vt:lpstr>R: 400 $ Historique des Valeurs  et de l’éthique</vt:lpstr>
      <vt:lpstr>Q: 500 $ Historique des Valeurs  et de l’éthique</vt:lpstr>
      <vt:lpstr>R: 500 $ Histoire des Valeurs  et de l’éthique</vt:lpstr>
      <vt:lpstr>Q: 100 $ Code de conduite</vt:lpstr>
      <vt:lpstr>R: 100 $ Code de conduite</vt:lpstr>
      <vt:lpstr>Q: 200 $ Code de conduite</vt:lpstr>
      <vt:lpstr>R: 200 $ Code de conduite</vt:lpstr>
      <vt:lpstr>Q: 300 $ Code de conduite</vt:lpstr>
      <vt:lpstr>R: 300 $ Code de conduite</vt:lpstr>
      <vt:lpstr>Q: 400 $ Code de conduite</vt:lpstr>
      <vt:lpstr>R: 400 $ Code de conduite</vt:lpstr>
      <vt:lpstr>Q: 500 $ Code de conduite</vt:lpstr>
      <vt:lpstr>R: 500 $ Code de conduite</vt:lpstr>
      <vt:lpstr>Q: 100 $ Valeurs</vt:lpstr>
      <vt:lpstr>R: 100 $ Valeurs</vt:lpstr>
      <vt:lpstr>Q: 200 $ Valeurs</vt:lpstr>
      <vt:lpstr>R: 200 $ Valeurs</vt:lpstr>
      <vt:lpstr>Q: 300 $ Valeurs</vt:lpstr>
      <vt:lpstr>R: 300 $ Valeurs</vt:lpstr>
      <vt:lpstr>Q: 400 $ Valeurs</vt:lpstr>
      <vt:lpstr>R: 400 $ Valeurs</vt:lpstr>
      <vt:lpstr>Q: 500 $ Valeurs</vt:lpstr>
      <vt:lpstr>R: 500 $ Valeurs</vt:lpstr>
      <vt:lpstr>Q: 100 $ Éthique</vt:lpstr>
      <vt:lpstr>R: 100 $ Éthique</vt:lpstr>
      <vt:lpstr>Q: 200 $ Éthique</vt:lpstr>
      <vt:lpstr>R: 200 $ Éthique</vt:lpstr>
      <vt:lpstr>Q: 300 $ Éthique</vt:lpstr>
      <vt:lpstr>R: 300 $ Éthique</vt:lpstr>
      <vt:lpstr>Q: 400 $ Éthique</vt:lpstr>
      <vt:lpstr>R: 400 $ Éthique</vt:lpstr>
      <vt:lpstr>Q: 500 $ Éthique</vt:lpstr>
      <vt:lpstr>R: 500 $ Éthique</vt:lpstr>
      <vt:lpstr>Q: 100 $ Que ferait le SMA?</vt:lpstr>
      <vt:lpstr>R: 100 $ Que ferait le SMA?</vt:lpstr>
      <vt:lpstr>Q: 200 $ Que ferait le SMA?</vt:lpstr>
      <vt:lpstr>R: 200 $ Que ferait le SMA?</vt:lpstr>
      <vt:lpstr>Q: 300 $ Que ferait le SMA?</vt:lpstr>
      <vt:lpstr>R: 300 $ Que ferait le SMA?</vt:lpstr>
      <vt:lpstr>Q: 400 $ Que ferait le SMA?</vt:lpstr>
      <vt:lpstr>R: 400 $ Que ferait le SMA?</vt:lpstr>
      <vt:lpstr>Q: 500 $ Que ferait le SMA?</vt:lpstr>
      <vt:lpstr>R: 500 $ Que ferait le SMA?</vt:lpstr>
      <vt:lpstr>Q: 100 $ Valeurs II</vt:lpstr>
      <vt:lpstr>R: 100 $ Valeurs II</vt:lpstr>
      <vt:lpstr>Q: 200 $ Valeurs II</vt:lpstr>
      <vt:lpstr>R: 200 $ Valeurs II</vt:lpstr>
      <vt:lpstr>Q: 300 $ Valeurs II</vt:lpstr>
      <vt:lpstr>R: 300 $ Valeurs II</vt:lpstr>
      <vt:lpstr>Q: 400 $ Valeurs II</vt:lpstr>
      <vt:lpstr>R: 400 $ Valeurs II</vt:lpstr>
      <vt:lpstr>Q: 500 $ Valeurs II</vt:lpstr>
      <vt:lpstr>R: 500 $ Valeurs II</vt:lpstr>
      <vt:lpstr>Q: 100 $ Pot-pourri</vt:lpstr>
      <vt:lpstr>R: 100 $ Pot-pourri</vt:lpstr>
      <vt:lpstr>Q: 200 $ Pot-pourri</vt:lpstr>
      <vt:lpstr>R: 200 $ Pot-pourri</vt:lpstr>
      <vt:lpstr>Q: 300 $ Pot-pourri</vt:lpstr>
      <vt:lpstr>R: 300 $ Pot-pourri</vt:lpstr>
      <vt:lpstr>Q: 400 $ Pot-pourri</vt:lpstr>
      <vt:lpstr>R: 400 $ Pot-pourri</vt:lpstr>
      <vt:lpstr>Q: 500 $ Pot-pourri</vt:lpstr>
      <vt:lpstr>R: 500 $ Pot-pourri</vt:lpstr>
      <vt:lpstr>Question finale</vt:lpstr>
      <vt:lpstr>Réponse finale</vt:lpstr>
      <vt:lpstr>Bureau des valeurs  et de l’éthique</vt:lpstr>
    </vt:vector>
  </TitlesOfParts>
  <Manager>Planning Unit</Manager>
  <Company>SSB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HRSDC Code of Conduct As and Qs Game</dc:title>
  <dc:subject>Code of Conduct</dc:subject>
  <dc:creator>Canas, Cristina [ON]</dc:creator>
  <cp:keywords>V&amp;E</cp:keywords>
  <dc:description>FINAL. Music by Cristina Canas. Translation #71007</dc:description>
  <cp:lastModifiedBy>Lau, Catrion [NC]</cp:lastModifiedBy>
  <cp:revision>179</cp:revision>
  <cp:lastPrinted>2014-01-20T17:40:44Z</cp:lastPrinted>
  <dcterms:created xsi:type="dcterms:W3CDTF">2012-04-05T15:07:55Z</dcterms:created>
  <dcterms:modified xsi:type="dcterms:W3CDTF">2014-01-29T21:02:59Z</dcterms:modified>
  <cp:category>StratMgmt; ValuesAndEthics</cp:category>
</cp:coreProperties>
</file>