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2"/>
  </p:notesMasterIdLst>
  <p:handoutMasterIdLst>
    <p:handoutMasterId r:id="rId23"/>
  </p:handoutMasterIdLst>
  <p:sldIdLst>
    <p:sldId id="256" r:id="rId5"/>
    <p:sldId id="258" r:id="rId6"/>
    <p:sldId id="259" r:id="rId7"/>
    <p:sldId id="260" r:id="rId8"/>
    <p:sldId id="261" r:id="rId9"/>
    <p:sldId id="262" r:id="rId10"/>
    <p:sldId id="263" r:id="rId11"/>
    <p:sldId id="264" r:id="rId12"/>
    <p:sldId id="265" r:id="rId13"/>
    <p:sldId id="266" r:id="rId14"/>
    <p:sldId id="267" r:id="rId15"/>
    <p:sldId id="273" r:id="rId16"/>
    <p:sldId id="268" r:id="rId17"/>
    <p:sldId id="269" r:id="rId18"/>
    <p:sldId id="270" r:id="rId19"/>
    <p:sldId id="271" r:id="rId20"/>
    <p:sldId id="272" r:id="rId21"/>
  </p:sldIdLst>
  <p:sldSz cx="9144000" cy="6858000" type="screen4x3"/>
  <p:notesSz cx="6954838"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932" userDrawn="1">
          <p15:clr>
            <a:srgbClr val="A4A3A4"/>
          </p15:clr>
        </p15:guide>
        <p15:guide id="2" pos="219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eh, Jasmine" initials="JC" lastIdx="3" clrIdx="0"/>
</p:cmAuthorLst>
</file>

<file path=ppt/presProps.xml><?xml version="1.0" encoding="utf-8"?>
<p:presentationPr xmlns:a="http://schemas.openxmlformats.org/drawingml/2006/main" xmlns:r="http://schemas.openxmlformats.org/officeDocument/2006/relationships" xmlns:p="http://schemas.openxmlformats.org/presentationml/2006/main">
  <p:prnPr/>
  <p:clrMru>
    <a:srgbClr val="73B632"/>
    <a:srgbClr val="C3D941"/>
    <a:srgbClr val="7A82AA"/>
    <a:srgbClr val="8E2B3F"/>
    <a:srgbClr val="9DB8C1"/>
    <a:srgbClr val="99CCCC"/>
    <a:srgbClr val="9EB8C1"/>
    <a:srgbClr val="CB415F"/>
    <a:srgbClr val="9FB8C1"/>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4217" autoAdjust="0"/>
    <p:restoredTop sz="94660"/>
  </p:normalViewPr>
  <p:slideViewPr>
    <p:cSldViewPr snapToGrid="0" snapToObjects="1">
      <p:cViewPr varScale="1">
        <p:scale>
          <a:sx n="111" d="100"/>
          <a:sy n="111" d="100"/>
        </p:scale>
        <p:origin x="-240" y="-78"/>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0"/>
    </p:cViewPr>
  </p:sorterViewPr>
  <p:notesViewPr>
    <p:cSldViewPr snapToGrid="0" snapToObjects="1">
      <p:cViewPr varScale="1">
        <p:scale>
          <a:sx n="109" d="100"/>
          <a:sy n="109" d="100"/>
        </p:scale>
        <p:origin x="-4264" y="-120"/>
      </p:cViewPr>
      <p:guideLst>
        <p:guide orient="horz" pos="2932"/>
        <p:guide pos="219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763" cy="465455"/>
          </a:xfrm>
          <a:prstGeom prst="rect">
            <a:avLst/>
          </a:prstGeom>
        </p:spPr>
        <p:txBody>
          <a:bodyPr vert="horz" lIns="92930" tIns="46465" rIns="92930" bIns="46465" rtlCol="0"/>
          <a:lstStyle>
            <a:lvl1pPr algn="l">
              <a:defRPr sz="1200"/>
            </a:lvl1pPr>
          </a:lstStyle>
          <a:p>
            <a:endParaRPr lang="en-US" dirty="0"/>
          </a:p>
        </p:txBody>
      </p:sp>
      <p:sp>
        <p:nvSpPr>
          <p:cNvPr id="3" name="Date Placeholder 2"/>
          <p:cNvSpPr>
            <a:spLocks noGrp="1"/>
          </p:cNvSpPr>
          <p:nvPr>
            <p:ph type="dt" sz="quarter" idx="1"/>
          </p:nvPr>
        </p:nvSpPr>
        <p:spPr>
          <a:xfrm>
            <a:off x="3939466" y="0"/>
            <a:ext cx="3013763" cy="465455"/>
          </a:xfrm>
          <a:prstGeom prst="rect">
            <a:avLst/>
          </a:prstGeom>
        </p:spPr>
        <p:txBody>
          <a:bodyPr vert="horz" lIns="92930" tIns="46465" rIns="92930" bIns="46465" rtlCol="0"/>
          <a:lstStyle>
            <a:lvl1pPr algn="r">
              <a:defRPr sz="1200"/>
            </a:lvl1pPr>
          </a:lstStyle>
          <a:p>
            <a:fld id="{7BB3B464-A0C6-764B-8B7D-CC3A5D5F841C}" type="datetimeFigureOut">
              <a:rPr lang="en-US" smtClean="0"/>
              <a:t>3/6/2018</a:t>
            </a:fld>
            <a:endParaRPr lang="en-US" dirty="0"/>
          </a:p>
        </p:txBody>
      </p:sp>
      <p:sp>
        <p:nvSpPr>
          <p:cNvPr id="4" name="Footer Placeholder 3"/>
          <p:cNvSpPr>
            <a:spLocks noGrp="1"/>
          </p:cNvSpPr>
          <p:nvPr>
            <p:ph type="ftr" sz="quarter" idx="2"/>
          </p:nvPr>
        </p:nvSpPr>
        <p:spPr>
          <a:xfrm>
            <a:off x="0" y="8842029"/>
            <a:ext cx="3013763" cy="465455"/>
          </a:xfrm>
          <a:prstGeom prst="rect">
            <a:avLst/>
          </a:prstGeom>
        </p:spPr>
        <p:txBody>
          <a:bodyPr vert="horz" lIns="92930" tIns="46465" rIns="92930" bIns="46465"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39466" y="8842029"/>
            <a:ext cx="3013763" cy="465455"/>
          </a:xfrm>
          <a:prstGeom prst="rect">
            <a:avLst/>
          </a:prstGeom>
        </p:spPr>
        <p:txBody>
          <a:bodyPr vert="horz" lIns="92930" tIns="46465" rIns="92930" bIns="46465" rtlCol="0" anchor="b"/>
          <a:lstStyle>
            <a:lvl1pPr algn="r">
              <a:defRPr sz="1200"/>
            </a:lvl1pPr>
          </a:lstStyle>
          <a:p>
            <a:fld id="{BB2D69E1-F766-AB44-BBE1-F5D3CEF68BCE}" type="slidenum">
              <a:rPr lang="en-US" smtClean="0"/>
              <a:t>‹#›</a:t>
            </a:fld>
            <a:endParaRPr lang="en-US" dirty="0"/>
          </a:p>
        </p:txBody>
      </p:sp>
    </p:spTree>
    <p:extLst>
      <p:ext uri="{BB962C8B-B14F-4D97-AF65-F5344CB8AC3E}">
        <p14:creationId xmlns:p14="http://schemas.microsoft.com/office/powerpoint/2010/main" val="3146843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763" cy="465455"/>
          </a:xfrm>
          <a:prstGeom prst="rect">
            <a:avLst/>
          </a:prstGeom>
        </p:spPr>
        <p:txBody>
          <a:bodyPr vert="horz" lIns="92930" tIns="46465" rIns="92930" bIns="46465" rtlCol="0"/>
          <a:lstStyle>
            <a:lvl1pPr algn="l">
              <a:defRPr sz="1200"/>
            </a:lvl1pPr>
          </a:lstStyle>
          <a:p>
            <a:endParaRPr lang="en-US" dirty="0"/>
          </a:p>
        </p:txBody>
      </p:sp>
      <p:sp>
        <p:nvSpPr>
          <p:cNvPr id="3" name="Date Placeholder 2"/>
          <p:cNvSpPr>
            <a:spLocks noGrp="1"/>
          </p:cNvSpPr>
          <p:nvPr>
            <p:ph type="dt" idx="1"/>
          </p:nvPr>
        </p:nvSpPr>
        <p:spPr>
          <a:xfrm>
            <a:off x="3939466" y="0"/>
            <a:ext cx="3013763" cy="465455"/>
          </a:xfrm>
          <a:prstGeom prst="rect">
            <a:avLst/>
          </a:prstGeom>
        </p:spPr>
        <p:txBody>
          <a:bodyPr vert="horz" lIns="92930" tIns="46465" rIns="92930" bIns="46465" rtlCol="0"/>
          <a:lstStyle>
            <a:lvl1pPr algn="r">
              <a:defRPr sz="1200"/>
            </a:lvl1pPr>
          </a:lstStyle>
          <a:p>
            <a:fld id="{55E170DB-2E2A-104B-9BB0-AFA82AC7F894}" type="datetimeFigureOut">
              <a:rPr lang="en-US" smtClean="0"/>
              <a:t>3/6/2018</a:t>
            </a:fld>
            <a:endParaRPr lang="en-US" dirty="0"/>
          </a:p>
        </p:txBody>
      </p:sp>
      <p:sp>
        <p:nvSpPr>
          <p:cNvPr id="4" name="Slide Image Placeholder 3"/>
          <p:cNvSpPr>
            <a:spLocks noGrp="1" noRot="1" noChangeAspect="1"/>
          </p:cNvSpPr>
          <p:nvPr>
            <p:ph type="sldImg" idx="2"/>
          </p:nvPr>
        </p:nvSpPr>
        <p:spPr>
          <a:xfrm>
            <a:off x="1150938" y="698500"/>
            <a:ext cx="4652962" cy="3490913"/>
          </a:xfrm>
          <a:prstGeom prst="rect">
            <a:avLst/>
          </a:prstGeom>
          <a:noFill/>
          <a:ln w="12700">
            <a:solidFill>
              <a:prstClr val="black"/>
            </a:solidFill>
          </a:ln>
        </p:spPr>
        <p:txBody>
          <a:bodyPr vert="horz" lIns="92930" tIns="46465" rIns="92930" bIns="46465" rtlCol="0" anchor="ctr"/>
          <a:lstStyle/>
          <a:p>
            <a:endParaRPr lang="en-US" dirty="0"/>
          </a:p>
        </p:txBody>
      </p:sp>
      <p:sp>
        <p:nvSpPr>
          <p:cNvPr id="5" name="Notes Placeholder 4"/>
          <p:cNvSpPr>
            <a:spLocks noGrp="1"/>
          </p:cNvSpPr>
          <p:nvPr>
            <p:ph type="body" sz="quarter" idx="3"/>
          </p:nvPr>
        </p:nvSpPr>
        <p:spPr>
          <a:xfrm>
            <a:off x="695484" y="4421823"/>
            <a:ext cx="5563870" cy="4189095"/>
          </a:xfrm>
          <a:prstGeom prst="rect">
            <a:avLst/>
          </a:prstGeom>
        </p:spPr>
        <p:txBody>
          <a:bodyPr vert="horz" lIns="92930" tIns="46465" rIns="92930" bIns="46465" rtlCol="0"/>
          <a:lstStyle/>
          <a:p>
            <a:pPr lvl="0"/>
            <a:r>
              <a:rPr lang="fr-CA" smtClean="0"/>
              <a:t>Click to edit Master text styles</a:t>
            </a:r>
          </a:p>
          <a:p>
            <a:pPr lvl="1"/>
            <a:r>
              <a:rPr lang="fr-CA" smtClean="0"/>
              <a:t>Second level</a:t>
            </a:r>
          </a:p>
          <a:p>
            <a:pPr lvl="2"/>
            <a:r>
              <a:rPr lang="fr-CA" smtClean="0"/>
              <a:t>Third level</a:t>
            </a:r>
          </a:p>
          <a:p>
            <a:pPr lvl="3"/>
            <a:r>
              <a:rPr lang="fr-CA" smtClean="0"/>
              <a:t>Fourth level</a:t>
            </a:r>
          </a:p>
          <a:p>
            <a:pPr lvl="4"/>
            <a:r>
              <a:rPr lang="fr-CA" smtClean="0"/>
              <a:t>Fifth level</a:t>
            </a:r>
            <a:endParaRPr lang="en-US"/>
          </a:p>
        </p:txBody>
      </p:sp>
      <p:sp>
        <p:nvSpPr>
          <p:cNvPr id="6" name="Footer Placeholder 5"/>
          <p:cNvSpPr>
            <a:spLocks noGrp="1"/>
          </p:cNvSpPr>
          <p:nvPr>
            <p:ph type="ftr" sz="quarter" idx="4"/>
          </p:nvPr>
        </p:nvSpPr>
        <p:spPr>
          <a:xfrm>
            <a:off x="0" y="8842029"/>
            <a:ext cx="3013763" cy="465455"/>
          </a:xfrm>
          <a:prstGeom prst="rect">
            <a:avLst/>
          </a:prstGeom>
        </p:spPr>
        <p:txBody>
          <a:bodyPr vert="horz" lIns="92930" tIns="46465" rIns="92930" bIns="46465"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9466" y="8842029"/>
            <a:ext cx="3013763" cy="465455"/>
          </a:xfrm>
          <a:prstGeom prst="rect">
            <a:avLst/>
          </a:prstGeom>
        </p:spPr>
        <p:txBody>
          <a:bodyPr vert="horz" lIns="92930" tIns="46465" rIns="92930" bIns="46465" rtlCol="0" anchor="b"/>
          <a:lstStyle>
            <a:lvl1pPr algn="r">
              <a:defRPr sz="1200"/>
            </a:lvl1pPr>
          </a:lstStyle>
          <a:p>
            <a:fld id="{F8388A4E-02B6-B348-A9C6-C9848B6DDFFF}" type="slidenum">
              <a:rPr lang="en-US" smtClean="0"/>
              <a:t>‹#›</a:t>
            </a:fld>
            <a:endParaRPr lang="en-US" dirty="0"/>
          </a:p>
        </p:txBody>
      </p:sp>
    </p:spTree>
    <p:extLst>
      <p:ext uri="{BB962C8B-B14F-4D97-AF65-F5344CB8AC3E}">
        <p14:creationId xmlns:p14="http://schemas.microsoft.com/office/powerpoint/2010/main" val="121888656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388A4E-02B6-B348-A9C6-C9848B6DDFFF}" type="slidenum">
              <a:rPr lang="en-US" smtClean="0"/>
              <a:t>1</a:t>
            </a:fld>
            <a:endParaRPr lang="en-US" dirty="0"/>
          </a:p>
        </p:txBody>
      </p:sp>
    </p:spTree>
    <p:extLst>
      <p:ext uri="{BB962C8B-B14F-4D97-AF65-F5344CB8AC3E}">
        <p14:creationId xmlns:p14="http://schemas.microsoft.com/office/powerpoint/2010/main" val="11229056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627661D6-1594-4500-A4DB-D71628EFF357}" type="slidenum">
              <a:rPr lang="en-CA" smtClean="0"/>
              <a:t>7</a:t>
            </a:fld>
            <a:endParaRPr lang="en-CA" dirty="0"/>
          </a:p>
        </p:txBody>
      </p:sp>
    </p:spTree>
    <p:extLst>
      <p:ext uri="{BB962C8B-B14F-4D97-AF65-F5344CB8AC3E}">
        <p14:creationId xmlns:p14="http://schemas.microsoft.com/office/powerpoint/2010/main" val="13280828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627661D6-1594-4500-A4DB-D71628EFF357}" type="slidenum">
              <a:rPr lang="en-CA" smtClean="0"/>
              <a:t>8</a:t>
            </a:fld>
            <a:endParaRPr lang="en-CA" dirty="0"/>
          </a:p>
        </p:txBody>
      </p:sp>
    </p:spTree>
    <p:extLst>
      <p:ext uri="{BB962C8B-B14F-4D97-AF65-F5344CB8AC3E}">
        <p14:creationId xmlns:p14="http://schemas.microsoft.com/office/powerpoint/2010/main" val="27276682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627661D6-1594-4500-A4DB-D71628EFF357}" type="slidenum">
              <a:rPr lang="en-CA" smtClean="0"/>
              <a:t>13</a:t>
            </a:fld>
            <a:endParaRPr lang="en-CA" dirty="0"/>
          </a:p>
        </p:txBody>
      </p:sp>
    </p:spTree>
    <p:extLst>
      <p:ext uri="{BB962C8B-B14F-4D97-AF65-F5344CB8AC3E}">
        <p14:creationId xmlns:p14="http://schemas.microsoft.com/office/powerpoint/2010/main" val="17200655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627661D6-1594-4500-A4DB-D71628EFF357}" type="slidenum">
              <a:rPr lang="en-CA" smtClean="0"/>
              <a:t>17</a:t>
            </a:fld>
            <a:endParaRPr lang="en-CA" dirty="0"/>
          </a:p>
        </p:txBody>
      </p:sp>
    </p:spTree>
    <p:extLst>
      <p:ext uri="{BB962C8B-B14F-4D97-AF65-F5344CB8AC3E}">
        <p14:creationId xmlns:p14="http://schemas.microsoft.com/office/powerpoint/2010/main" val="402851184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756728" y="2482273"/>
            <a:ext cx="4069326" cy="1893454"/>
          </a:xfrm>
        </p:spPr>
        <p:txBody>
          <a:bodyPr>
            <a:normAutofit/>
          </a:bodyPr>
          <a:lstStyle>
            <a:lvl1pPr algn="r">
              <a:defRPr sz="3600" b="1" i="0">
                <a:solidFill>
                  <a:srgbClr val="7A82AA"/>
                </a:solidFill>
                <a:latin typeface="Aria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3729182" y="4375728"/>
            <a:ext cx="5096872" cy="622085"/>
          </a:xfrm>
        </p:spPr>
        <p:txBody>
          <a:bodyPr>
            <a:normAutofit/>
          </a:bodyPr>
          <a:lstStyle>
            <a:lvl1pPr marL="0" indent="0" algn="r">
              <a:buNone/>
              <a:defRPr sz="2400">
                <a:solidFill>
                  <a:schemeClr val="tx1"/>
                </a:solidFill>
                <a:latin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3" name="Rectangle 22"/>
          <p:cNvSpPr/>
          <p:nvPr userDrawn="1"/>
        </p:nvSpPr>
        <p:spPr>
          <a:xfrm>
            <a:off x="1" y="5935090"/>
            <a:ext cx="9144000" cy="170436"/>
          </a:xfrm>
          <a:prstGeom prst="rect">
            <a:avLst/>
          </a:prstGeom>
          <a:solidFill>
            <a:srgbClr val="7A82A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6" name="Rectangle 15"/>
          <p:cNvSpPr/>
          <p:nvPr userDrawn="1"/>
        </p:nvSpPr>
        <p:spPr bwMode="grayWhite">
          <a:xfrm>
            <a:off x="0" y="173183"/>
            <a:ext cx="9144000" cy="598415"/>
          </a:xfrm>
          <a:prstGeom prst="rect">
            <a:avLst/>
          </a:prstGeom>
          <a:solidFill>
            <a:srgbClr val="7A82A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8E2B3F"/>
              </a:solidFill>
            </a:endParaRPr>
          </a:p>
        </p:txBody>
      </p:sp>
      <p:sp>
        <p:nvSpPr>
          <p:cNvPr id="15" name="Rectangle 14"/>
          <p:cNvSpPr/>
          <p:nvPr userDrawn="1"/>
        </p:nvSpPr>
        <p:spPr>
          <a:xfrm>
            <a:off x="0" y="0"/>
            <a:ext cx="9144000" cy="173182"/>
          </a:xfrm>
          <a:prstGeom prst="rect">
            <a:avLst/>
          </a:prstGeom>
          <a:solidFill>
            <a:srgbClr val="73B63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12"/>
          </p:nvPr>
        </p:nvSpPr>
        <p:spPr bwMode="black">
          <a:xfrm>
            <a:off x="168528" y="335311"/>
            <a:ext cx="2133600" cy="365125"/>
          </a:xfrm>
          <a:prstGeom prst="rect">
            <a:avLst/>
          </a:prstGeom>
        </p:spPr>
        <p:txBody>
          <a:bodyPr/>
          <a:lstStyle>
            <a:lvl1pPr>
              <a:defRPr>
                <a:solidFill>
                  <a:schemeClr val="bg1"/>
                </a:solidFill>
                <a:latin typeface="Arial"/>
              </a:defRPr>
            </a:lvl1pPr>
          </a:lstStyle>
          <a:p>
            <a:pPr algn="l"/>
            <a:fld id="{3A4242CF-B5B5-1C46-9D8F-6755BC64D01F}" type="slidenum">
              <a:rPr lang="en-US" smtClean="0"/>
              <a:pPr algn="l"/>
              <a:t>‹#›</a:t>
            </a:fld>
            <a:endParaRPr lang="en-US" dirty="0"/>
          </a:p>
        </p:txBody>
      </p:sp>
      <p:sp>
        <p:nvSpPr>
          <p:cNvPr id="13" name="TextBox 12"/>
          <p:cNvSpPr txBox="1"/>
          <p:nvPr userDrawn="1"/>
        </p:nvSpPr>
        <p:spPr bwMode="black">
          <a:xfrm>
            <a:off x="2202250" y="416942"/>
            <a:ext cx="6623807" cy="307777"/>
          </a:xfrm>
          <a:prstGeom prst="rect">
            <a:avLst/>
          </a:prstGeom>
          <a:noFill/>
        </p:spPr>
        <p:txBody>
          <a:bodyPr wrap="square" rtlCol="0">
            <a:spAutoFit/>
          </a:bodyPr>
          <a:lstStyle/>
          <a:p>
            <a:pPr algn="r"/>
            <a:r>
              <a:rPr lang="fr-CA" sz="1400" cap="all" noProof="0" dirty="0" smtClean="0">
                <a:solidFill>
                  <a:schemeClr val="bg1"/>
                </a:solidFill>
                <a:latin typeface="Arial Narrow"/>
                <a:cs typeface="Arial Narrow"/>
              </a:rPr>
              <a:t>Maintenant et demain </a:t>
            </a:r>
            <a:r>
              <a:rPr lang="fr-CA" sz="1400" b="1" i="0" cap="all" noProof="0" dirty="0" smtClean="0">
                <a:solidFill>
                  <a:schemeClr val="bg1"/>
                </a:solidFill>
                <a:latin typeface="Arial Narrow"/>
                <a:cs typeface="Arial Narrow"/>
              </a:rPr>
              <a:t>l’excellence dans tout ce que nous entreprenons</a:t>
            </a:r>
            <a:endParaRPr lang="fr-CA" sz="1400" b="1" i="0" cap="all" noProof="0" dirty="0">
              <a:solidFill>
                <a:schemeClr val="bg1"/>
              </a:solidFill>
              <a:latin typeface="Arial Narrow"/>
              <a:cs typeface="Arial Narrow"/>
            </a:endParaRPr>
          </a:p>
        </p:txBody>
      </p:sp>
      <p:pic>
        <p:nvPicPr>
          <p:cNvPr id="5" name="Picture 4" descr="VERT_F.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8321" y="919815"/>
            <a:ext cx="4245864" cy="4953000"/>
          </a:xfrm>
          <a:prstGeom prst="rect">
            <a:avLst/>
          </a:prstGeom>
        </p:spPr>
      </p:pic>
      <p:sp>
        <p:nvSpPr>
          <p:cNvPr id="24" name="Rectangle 23"/>
          <p:cNvSpPr/>
          <p:nvPr userDrawn="1"/>
        </p:nvSpPr>
        <p:spPr>
          <a:xfrm>
            <a:off x="0" y="5854273"/>
            <a:ext cx="9144001" cy="80815"/>
          </a:xfrm>
          <a:prstGeom prst="rect">
            <a:avLst/>
          </a:prstGeom>
          <a:solidFill>
            <a:srgbClr val="73B63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8" name="Picture 7" descr="Ligne formée de différentes silhouettes illustrant différents métiers et différentes catégories d'âge." title="Silhouette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651309" y="4888692"/>
            <a:ext cx="6270736" cy="992792"/>
          </a:xfrm>
          <a:prstGeom prst="rect">
            <a:avLst/>
          </a:prstGeom>
        </p:spPr>
      </p:pic>
    </p:spTree>
    <p:extLst>
      <p:ext uri="{BB962C8B-B14F-4D97-AF65-F5344CB8AC3E}">
        <p14:creationId xmlns:p14="http://schemas.microsoft.com/office/powerpoint/2010/main" val="36051040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483303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2066316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TextBox 7"/>
          <p:cNvSpPr txBox="1"/>
          <p:nvPr userDrawn="1"/>
        </p:nvSpPr>
        <p:spPr>
          <a:xfrm>
            <a:off x="630381" y="74166"/>
            <a:ext cx="184666" cy="369332"/>
          </a:xfrm>
          <a:prstGeom prst="rect">
            <a:avLst/>
          </a:prstGeom>
          <a:noFill/>
        </p:spPr>
        <p:txBody>
          <a:bodyPr wrap="none" rtlCol="0">
            <a:spAutoFit/>
          </a:bodyPr>
          <a:lstStyle/>
          <a:p>
            <a:endParaRPr lang="en-US" dirty="0">
              <a:solidFill>
                <a:srgbClr val="73B632"/>
              </a:solidFill>
            </a:endParaRPr>
          </a:p>
        </p:txBody>
      </p:sp>
    </p:spTree>
    <p:extLst>
      <p:ext uri="{BB962C8B-B14F-4D97-AF65-F5344CB8AC3E}">
        <p14:creationId xmlns:p14="http://schemas.microsoft.com/office/powerpoint/2010/main" val="8526927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39193636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3995812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992176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3941668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9836217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1"/>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645021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Drag picture to placeholder or click icon to add</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591127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909638"/>
            <a:ext cx="8229600" cy="1143000"/>
          </a:xfrm>
          <a:prstGeom prst="rect">
            <a:avLst/>
          </a:prstGeom>
        </p:spPr>
        <p:txBody>
          <a:bodyPr vert="horz" lIns="91440" tIns="45720" rIns="91440" bIns="45720" rtlCol="0" anchor="ctr">
            <a:normAutofit/>
          </a:bodyPr>
          <a:lstStyle/>
          <a:p>
            <a:r>
              <a:rPr lang="fr-CA" noProof="0" dirty="0" smtClean="0"/>
              <a:t>Click to </a:t>
            </a:r>
            <a:r>
              <a:rPr lang="fr-CA" noProof="0" dirty="0" err="1" smtClean="0"/>
              <a:t>edit</a:t>
            </a:r>
            <a:r>
              <a:rPr lang="fr-CA" noProof="0" dirty="0" smtClean="0"/>
              <a:t> Master </a:t>
            </a:r>
            <a:r>
              <a:rPr lang="fr-CA" noProof="0" dirty="0" err="1" smtClean="0"/>
              <a:t>title</a:t>
            </a:r>
            <a:r>
              <a:rPr lang="fr-CA" noProof="0" dirty="0" smtClean="0"/>
              <a:t> style</a:t>
            </a:r>
            <a:endParaRPr lang="fr-CA" noProof="0" dirty="0"/>
          </a:p>
        </p:txBody>
      </p:sp>
      <p:sp>
        <p:nvSpPr>
          <p:cNvPr id="3" name="Text Placeholder 2"/>
          <p:cNvSpPr>
            <a:spLocks noGrp="1"/>
          </p:cNvSpPr>
          <p:nvPr>
            <p:ph type="body" idx="1"/>
          </p:nvPr>
        </p:nvSpPr>
        <p:spPr>
          <a:xfrm>
            <a:off x="457200" y="2055091"/>
            <a:ext cx="8229600" cy="3659909"/>
          </a:xfrm>
          <a:prstGeom prst="rect">
            <a:avLst/>
          </a:prstGeom>
        </p:spPr>
        <p:txBody>
          <a:bodyPr vert="horz" lIns="91440" tIns="45720" rIns="91440" bIns="45720" rtlCol="0">
            <a:normAutofit/>
          </a:bodyPr>
          <a:lstStyle/>
          <a:p>
            <a:pPr lvl="0"/>
            <a:r>
              <a:rPr lang="fr-CA" noProof="0" dirty="0" smtClean="0"/>
              <a:t>Click to </a:t>
            </a:r>
            <a:r>
              <a:rPr lang="fr-CA" noProof="0" dirty="0" err="1" smtClean="0"/>
              <a:t>edit</a:t>
            </a:r>
            <a:r>
              <a:rPr lang="fr-CA" noProof="0" dirty="0" smtClean="0"/>
              <a:t> Master </a:t>
            </a:r>
            <a:r>
              <a:rPr lang="fr-CA" noProof="0" dirty="0" err="1" smtClean="0"/>
              <a:t>text</a:t>
            </a:r>
            <a:r>
              <a:rPr lang="fr-CA" noProof="0" dirty="0" smtClean="0"/>
              <a:t> styles</a:t>
            </a:r>
          </a:p>
          <a:p>
            <a:pPr lvl="1"/>
            <a:r>
              <a:rPr lang="fr-CA" noProof="0" dirty="0" smtClean="0"/>
              <a:t>Second </a:t>
            </a:r>
            <a:r>
              <a:rPr lang="fr-CA" noProof="0" dirty="0" err="1" smtClean="0"/>
              <a:t>level</a:t>
            </a:r>
            <a:endParaRPr lang="fr-CA" noProof="0" dirty="0" smtClean="0"/>
          </a:p>
          <a:p>
            <a:pPr lvl="2"/>
            <a:r>
              <a:rPr lang="fr-CA" noProof="0" dirty="0" err="1" smtClean="0"/>
              <a:t>Third</a:t>
            </a:r>
            <a:r>
              <a:rPr lang="fr-CA" noProof="0" dirty="0" smtClean="0"/>
              <a:t> </a:t>
            </a:r>
            <a:r>
              <a:rPr lang="fr-CA" noProof="0" dirty="0" err="1" smtClean="0"/>
              <a:t>level</a:t>
            </a:r>
            <a:endParaRPr lang="fr-CA" noProof="0" dirty="0" smtClean="0"/>
          </a:p>
          <a:p>
            <a:pPr lvl="3"/>
            <a:r>
              <a:rPr lang="fr-CA" noProof="0" dirty="0" err="1" smtClean="0"/>
              <a:t>Fourth</a:t>
            </a:r>
            <a:r>
              <a:rPr lang="fr-CA" noProof="0" dirty="0" smtClean="0"/>
              <a:t> </a:t>
            </a:r>
            <a:r>
              <a:rPr lang="fr-CA" noProof="0" dirty="0" err="1" smtClean="0"/>
              <a:t>level</a:t>
            </a:r>
            <a:endParaRPr lang="fr-CA" noProof="0" dirty="0" smtClean="0"/>
          </a:p>
          <a:p>
            <a:pPr lvl="4"/>
            <a:r>
              <a:rPr lang="fr-CA" noProof="0" dirty="0" err="1" smtClean="0"/>
              <a:t>Fifth</a:t>
            </a:r>
            <a:r>
              <a:rPr lang="fr-CA" noProof="0" dirty="0" smtClean="0"/>
              <a:t> </a:t>
            </a:r>
            <a:r>
              <a:rPr lang="fr-CA" noProof="0" dirty="0" err="1" smtClean="0"/>
              <a:t>level</a:t>
            </a:r>
            <a:endParaRPr lang="fr-CA" noProof="0" dirty="0"/>
          </a:p>
        </p:txBody>
      </p:sp>
      <p:sp>
        <p:nvSpPr>
          <p:cNvPr id="7" name="Rectangle 6"/>
          <p:cNvSpPr/>
          <p:nvPr/>
        </p:nvSpPr>
        <p:spPr bwMode="grayWhite">
          <a:xfrm>
            <a:off x="0" y="173183"/>
            <a:ext cx="9144000" cy="598415"/>
          </a:xfrm>
          <a:prstGeom prst="rect">
            <a:avLst/>
          </a:prstGeom>
          <a:solidFill>
            <a:srgbClr val="7A82A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CA" noProof="0" dirty="0"/>
          </a:p>
        </p:txBody>
      </p:sp>
      <p:sp>
        <p:nvSpPr>
          <p:cNvPr id="8" name="Rectangle 7"/>
          <p:cNvSpPr/>
          <p:nvPr userDrawn="1"/>
        </p:nvSpPr>
        <p:spPr>
          <a:xfrm>
            <a:off x="1" y="1"/>
            <a:ext cx="9144000" cy="173182"/>
          </a:xfrm>
          <a:prstGeom prst="rect">
            <a:avLst/>
          </a:prstGeom>
          <a:solidFill>
            <a:srgbClr val="73B63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CA" noProof="0" dirty="0">
              <a:solidFill>
                <a:srgbClr val="73B632"/>
              </a:solidFill>
            </a:endParaRPr>
          </a:p>
        </p:txBody>
      </p:sp>
      <p:sp>
        <p:nvSpPr>
          <p:cNvPr id="9" name="TextBox 8"/>
          <p:cNvSpPr txBox="1"/>
          <p:nvPr/>
        </p:nvSpPr>
        <p:spPr bwMode="black">
          <a:xfrm>
            <a:off x="2202250" y="416942"/>
            <a:ext cx="6623807" cy="307777"/>
          </a:xfrm>
          <a:prstGeom prst="rect">
            <a:avLst/>
          </a:prstGeom>
          <a:noFill/>
        </p:spPr>
        <p:txBody>
          <a:bodyPr wrap="square" rtlCol="0">
            <a:spAutoFit/>
          </a:bodyPr>
          <a:lstStyle/>
          <a:p>
            <a:pPr algn="r"/>
            <a:r>
              <a:rPr lang="fr-CA" sz="1400" cap="all" noProof="0" dirty="0" smtClean="0">
                <a:solidFill>
                  <a:schemeClr val="bg1"/>
                </a:solidFill>
                <a:latin typeface="Arial Narrow"/>
                <a:cs typeface="Arial Narrow"/>
              </a:rPr>
              <a:t>Maintenant et demain </a:t>
            </a:r>
            <a:r>
              <a:rPr lang="fr-CA" sz="1400" b="1" i="0" cap="all" noProof="0" dirty="0" smtClean="0">
                <a:solidFill>
                  <a:schemeClr val="bg1"/>
                </a:solidFill>
                <a:latin typeface="Arial Narrow"/>
                <a:cs typeface="Arial Narrow"/>
              </a:rPr>
              <a:t>l’excellence dans tout ce que nous entreprenons</a:t>
            </a:r>
            <a:endParaRPr lang="fr-CA" sz="1400" b="1" i="0" cap="all" noProof="0" dirty="0">
              <a:solidFill>
                <a:schemeClr val="bg1"/>
              </a:solidFill>
              <a:latin typeface="Arial Narrow"/>
              <a:cs typeface="Arial Narrow"/>
            </a:endParaRPr>
          </a:p>
        </p:txBody>
      </p:sp>
      <p:sp>
        <p:nvSpPr>
          <p:cNvPr id="11" name="Rectangle 10"/>
          <p:cNvSpPr/>
          <p:nvPr/>
        </p:nvSpPr>
        <p:spPr>
          <a:xfrm>
            <a:off x="1" y="5935090"/>
            <a:ext cx="9144000" cy="170436"/>
          </a:xfrm>
          <a:prstGeom prst="rect">
            <a:avLst/>
          </a:prstGeom>
          <a:solidFill>
            <a:srgbClr val="7A82A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CA" noProof="0" dirty="0"/>
          </a:p>
        </p:txBody>
      </p:sp>
      <p:sp>
        <p:nvSpPr>
          <p:cNvPr id="12" name="Rectangle 11"/>
          <p:cNvSpPr/>
          <p:nvPr/>
        </p:nvSpPr>
        <p:spPr>
          <a:xfrm>
            <a:off x="0" y="5854273"/>
            <a:ext cx="9144001" cy="80815"/>
          </a:xfrm>
          <a:prstGeom prst="rect">
            <a:avLst/>
          </a:prstGeom>
          <a:solidFill>
            <a:srgbClr val="73B63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CA" noProof="0" dirty="0">
              <a:solidFill>
                <a:srgbClr val="73B632"/>
              </a:solidFill>
            </a:endParaRPr>
          </a:p>
        </p:txBody>
      </p:sp>
      <p:sp>
        <p:nvSpPr>
          <p:cNvPr id="13" name="Slide Number Placeholder 5"/>
          <p:cNvSpPr txBox="1">
            <a:spLocks/>
          </p:cNvSpPr>
          <p:nvPr/>
        </p:nvSpPr>
        <p:spPr bwMode="black">
          <a:xfrm>
            <a:off x="168528" y="335311"/>
            <a:ext cx="2133600" cy="365125"/>
          </a:xfrm>
          <a:prstGeom prst="rect">
            <a:avLst/>
          </a:prstGeom>
        </p:spPr>
        <p:txBody>
          <a:bodyPr/>
          <a:lstStyle>
            <a:defPPr>
              <a:defRPr lang="en-US"/>
            </a:defPPr>
            <a:lvl1pPr marL="0" algn="l" defTabSz="457200" rtl="0" eaLnBrk="1" latinLnBrk="0" hangingPunct="1">
              <a:defRPr sz="1800" kern="1200">
                <a:solidFill>
                  <a:schemeClr val="bg1"/>
                </a:solidFill>
                <a:latin typeface="Arial"/>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A4242CF-B5B5-1C46-9D8F-6755BC64D01F}" type="slidenum">
              <a:rPr lang="fr-CA" noProof="0" smtClean="0"/>
              <a:pPr/>
              <a:t>‹#›</a:t>
            </a:fld>
            <a:endParaRPr lang="fr-CA" noProof="0" dirty="0"/>
          </a:p>
        </p:txBody>
      </p:sp>
      <p:pic>
        <p:nvPicPr>
          <p:cNvPr id="15" name="Picture 14" descr="Emploi et Développement social Canada - Employment and Social Develpment Canada - Canada" title="Image de marque du Ministère et logo Canada"/>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0" y="6341918"/>
            <a:ext cx="9140952" cy="496824"/>
          </a:xfrm>
          <a:prstGeom prst="rect">
            <a:avLst/>
          </a:prstGeom>
        </p:spPr>
      </p:pic>
    </p:spTree>
    <p:extLst>
      <p:ext uri="{BB962C8B-B14F-4D97-AF65-F5344CB8AC3E}">
        <p14:creationId xmlns:p14="http://schemas.microsoft.com/office/powerpoint/2010/main" val="15533403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3600" b="1" i="0" kern="1200">
          <a:solidFill>
            <a:srgbClr val="7A82AA"/>
          </a:solidFill>
          <a:latin typeface="Arial"/>
          <a:ea typeface="+mj-ea"/>
          <a:cs typeface="Arial"/>
        </a:defRPr>
      </a:lvl1pPr>
    </p:titleStyle>
    <p:bodyStyle>
      <a:lvl1pPr marL="342900" indent="-342900" algn="l" defTabSz="457200" rtl="0" eaLnBrk="1" latinLnBrk="0" hangingPunct="1">
        <a:spcBef>
          <a:spcPct val="20000"/>
        </a:spcBef>
        <a:buClr>
          <a:srgbClr val="7A82AA"/>
        </a:buClr>
        <a:buFont typeface="Arial"/>
        <a:buChar char="•"/>
        <a:defRPr sz="3200" kern="1200">
          <a:solidFill>
            <a:schemeClr val="tx1"/>
          </a:solidFill>
          <a:latin typeface="Arial"/>
          <a:ea typeface="+mn-ea"/>
          <a:cs typeface="Arial"/>
        </a:defRPr>
      </a:lvl1pPr>
      <a:lvl2pPr marL="742950" indent="-285750" algn="l" defTabSz="457200" rtl="0" eaLnBrk="1" latinLnBrk="0" hangingPunct="1">
        <a:spcBef>
          <a:spcPct val="20000"/>
        </a:spcBef>
        <a:buClr>
          <a:srgbClr val="7A82AA"/>
        </a:buClr>
        <a:buFont typeface="Arial"/>
        <a:buChar char="–"/>
        <a:defRPr sz="2800" kern="1200">
          <a:solidFill>
            <a:schemeClr val="tx1"/>
          </a:solidFill>
          <a:latin typeface="Arial"/>
          <a:ea typeface="+mn-ea"/>
          <a:cs typeface="Arial"/>
        </a:defRPr>
      </a:lvl2pPr>
      <a:lvl3pPr marL="1143000" indent="-228600" algn="l" defTabSz="457200" rtl="0" eaLnBrk="1" latinLnBrk="0" hangingPunct="1">
        <a:spcBef>
          <a:spcPct val="20000"/>
        </a:spcBef>
        <a:buClr>
          <a:srgbClr val="7A82AA"/>
        </a:buClr>
        <a:buFont typeface="Arial"/>
        <a:buChar char="•"/>
        <a:defRPr sz="2400" kern="1200">
          <a:solidFill>
            <a:schemeClr val="tx1"/>
          </a:solidFill>
          <a:latin typeface="Arial"/>
          <a:ea typeface="+mn-ea"/>
          <a:cs typeface="Arial"/>
        </a:defRPr>
      </a:lvl3pPr>
      <a:lvl4pPr marL="1600200" indent="-228600" algn="l" defTabSz="457200" rtl="0" eaLnBrk="1" latinLnBrk="0" hangingPunct="1">
        <a:spcBef>
          <a:spcPct val="20000"/>
        </a:spcBef>
        <a:buClr>
          <a:srgbClr val="7A82AA"/>
        </a:buClr>
        <a:buFont typeface="Arial"/>
        <a:buChar char="–"/>
        <a:defRPr sz="2000" kern="1200">
          <a:solidFill>
            <a:schemeClr val="tx1"/>
          </a:solidFill>
          <a:latin typeface="Arial"/>
          <a:ea typeface="+mn-ea"/>
          <a:cs typeface="Arial"/>
        </a:defRPr>
      </a:lvl4pPr>
      <a:lvl5pPr marL="2057400" indent="-228600" algn="l" defTabSz="457200" rtl="0" eaLnBrk="1" latinLnBrk="0" hangingPunct="1">
        <a:spcBef>
          <a:spcPct val="20000"/>
        </a:spcBef>
        <a:buClr>
          <a:srgbClr val="7A82AA"/>
        </a:buClr>
        <a:buFont typeface="Arial"/>
        <a:buChar char="»"/>
        <a:defRPr sz="20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iservice.prv/fra/si/ve/code_de_conduite/code_de_conduite.shtml" TargetMode="External"/><Relationship Id="rId2" Type="http://schemas.openxmlformats.org/officeDocument/2006/relationships/hyperlink" Target="http://www.tbs-sct.gc.ca/pol/doc-fra.aspx?id=25049" TargetMode="External"/><Relationship Id="rId1" Type="http://schemas.openxmlformats.org/officeDocument/2006/relationships/slideLayout" Target="../slideLayouts/slideLayout2.xml"/><Relationship Id="rId4" Type="http://schemas.openxmlformats.org/officeDocument/2006/relationships/hyperlink" Target="http://iservice.prv/fra/si/ve/comms/docs/des_infractions_au_code_de_conduite.pdf"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pslreb-crtefp.gc.ca/decisions/fulltext/2011-43_f.asp"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tbs-sct.gc.ca/pol/doc-fra.aspx?id=25049" TargetMode="External"/><Relationship Id="rId2" Type="http://schemas.openxmlformats.org/officeDocument/2006/relationships/hyperlink" Target="http://iservice.prv/fra/si/ve/code_de_conduite/code_de_conduite.shtml" TargetMode="External"/><Relationship Id="rId1" Type="http://schemas.openxmlformats.org/officeDocument/2006/relationships/slideLayout" Target="../slideLayouts/slideLayout2.xml"/><Relationship Id="rId6" Type="http://schemas.openxmlformats.org/officeDocument/2006/relationships/slide" Target="slide15.xml"/><Relationship Id="rId5" Type="http://schemas.openxmlformats.org/officeDocument/2006/relationships/slide" Target="slide10.xml"/><Relationship Id="rId4" Type="http://schemas.openxmlformats.org/officeDocument/2006/relationships/slide" Target="slide9.xml"/></Relationships>
</file>

<file path=ppt/slides/_rels/slide15.xml.rels><?xml version="1.0" encoding="UTF-8" standalone="yes"?>
<Relationships xmlns="http://schemas.openxmlformats.org/package/2006/relationships"><Relationship Id="rId3" Type="http://schemas.openxmlformats.org/officeDocument/2006/relationships/hyperlink" Target="http://lois-laws.justice.gc.ca/fra/lois/P-31.9/index.html" TargetMode="External"/><Relationship Id="rId2" Type="http://schemas.openxmlformats.org/officeDocument/2006/relationships/hyperlink" Target="https://www.psic-ispc.gc.ca/sites/default/files/guide_divulgation_f_web.pdf" TargetMode="External"/><Relationship Id="rId1" Type="http://schemas.openxmlformats.org/officeDocument/2006/relationships/slideLayout" Target="../slideLayouts/slideLayout2.xml"/><Relationship Id="rId5" Type="http://schemas.openxmlformats.org/officeDocument/2006/relationships/hyperlink" Target="http://www.psic-ispc.gc.ca/fra/ressources/formulaire-de-divulgation-pour-les-employes-du-secteur-public-federal-et-membres-de-la" TargetMode="External"/><Relationship Id="rId4" Type="http://schemas.openxmlformats.org/officeDocument/2006/relationships/hyperlink" Target="http://forms-formulaires.prv/lc/apps/EForms/pdf/fr/ESDC-HRB5037.pdf"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iservice.prv/fra/si/ve/divulgation/agent_superieur_divulgation.shtml" TargetMode="External"/><Relationship Id="rId2" Type="http://schemas.openxmlformats.org/officeDocument/2006/relationships/hyperlink" Target="http://forms-formulaires.prv/lc/apps/EForms/pdf/fr/ESDC-HRB5037.pdf" TargetMode="External"/><Relationship Id="rId1" Type="http://schemas.openxmlformats.org/officeDocument/2006/relationships/slideLayout" Target="../slideLayouts/slideLayout2.xml"/><Relationship Id="rId5" Type="http://schemas.openxmlformats.org/officeDocument/2006/relationships/hyperlink" Target="http://www.psic-ispc.gc.ca/fra/notre-sujet/coordonnees-du-commissariat" TargetMode="External"/><Relationship Id="rId4" Type="http://schemas.openxmlformats.org/officeDocument/2006/relationships/hyperlink" Target="http://www.psic-ispc.gc.ca/fra/ressources/formulaire-de-divulgation-pour-les-employes-du-secteur-public-federal-et-membres-de-la"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iservice.prv/fra/si/ve/abus_fraudes/index.s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hyperlink" Target="https://vimeo.com/129982078" TargetMode="External"/><Relationship Id="rId4" Type="http://schemas.openxmlformats.org/officeDocument/2006/relationships/hyperlink" Target="https://vimeo.com/album/3439338/video/129982077"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canada.ca/fr/secretariat-conseil-tresor/services/valeurs-ethique/protection-divulgateurs/loi-protection-fonctionnaires-divulgateurs-actes-reprehensibles-renseignements-intention-employes.html" TargetMode="External"/><Relationship Id="rId7" Type="http://schemas.openxmlformats.org/officeDocument/2006/relationships/hyperlink" Target="https://www.canada.ca/fr/secretariat-conseil-tresor/services/valeurs-ethique/protection-divulgateurs/loi-protection-fonctionnaires-divulgateurs-actes-reprehensibles-renseignements-intention-employes.html#q5" TargetMode="External"/><Relationship Id="rId2" Type="http://schemas.openxmlformats.org/officeDocument/2006/relationships/hyperlink" Target="http://lois-laws.justice.gc.ca/fra/lois/P-31.9/index.html" TargetMode="External"/><Relationship Id="rId1" Type="http://schemas.openxmlformats.org/officeDocument/2006/relationships/slideLayout" Target="../slideLayouts/slideLayout2.xml"/><Relationship Id="rId6" Type="http://schemas.openxmlformats.org/officeDocument/2006/relationships/hyperlink" Target="https://www.canada.ca/fr/secretariat-conseil-tresor/services/valeurs-ethique/protection-divulgateurs/loi-protection-fonctionnaires-divulgateurs-actes-reprehensibles-renseignements-intention-employes.html#q4" TargetMode="External"/><Relationship Id="rId5" Type="http://schemas.openxmlformats.org/officeDocument/2006/relationships/hyperlink" Target="https://www.canada.ca/fr/secretariat-conseil-tresor/services/valeurs-ethique/protection-divulgateurs/loi-protection-fonctionnaires-divulgateurs-actes-reprehensibles-renseignements-intention-employes.html#q3" TargetMode="External"/><Relationship Id="rId4" Type="http://schemas.openxmlformats.org/officeDocument/2006/relationships/hyperlink" Target="https://www.canada.ca/fr/secretariat-conseil-tresor/services/valeurs-ethique/protection-divulgateurs/loi-protection-fonctionnaires-divulgateurs-actes-reprehensibles-renseignements-intention-employes.html#q2"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lois-laws.justice.gc.ca/fra/lois/P-31.9/index.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tbs-sct.gc.ca/pol/doc-fra.aspx?id=25049" TargetMode="External"/><Relationship Id="rId2" Type="http://schemas.openxmlformats.org/officeDocument/2006/relationships/hyperlink" Target="http://lois-laws.justice.gc.ca/fra/lois/P-31.9/index.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132728" y="1908000"/>
            <a:ext cx="4885765" cy="1893454"/>
          </a:xfrm>
        </p:spPr>
        <p:txBody>
          <a:bodyPr>
            <a:normAutofit fontScale="90000"/>
          </a:bodyPr>
          <a:lstStyle/>
          <a:p>
            <a:r>
              <a:rPr lang="fr-CA" dirty="0" smtClean="0">
                <a:solidFill>
                  <a:schemeClr val="tx1"/>
                </a:solidFill>
              </a:rPr>
              <a:t>Sensibilisation à la fraude </a:t>
            </a:r>
            <a:r>
              <a:rPr lang="fr-CA" smtClean="0">
                <a:solidFill>
                  <a:schemeClr val="tx1"/>
                </a:solidFill>
              </a:rPr>
              <a:t>à EDSC: </a:t>
            </a:r>
            <a:r>
              <a:rPr lang="fr-CA" dirty="0" smtClean="0">
                <a:solidFill>
                  <a:schemeClr val="tx1"/>
                </a:solidFill>
              </a:rPr>
              <a:t>Comment la prévenir, la détecter et la contrer</a:t>
            </a:r>
            <a:endParaRPr lang="fr-CA" dirty="0">
              <a:solidFill>
                <a:schemeClr val="tx1"/>
              </a:solidFill>
            </a:endParaRPr>
          </a:p>
        </p:txBody>
      </p:sp>
      <p:sp>
        <p:nvSpPr>
          <p:cNvPr id="3" name="Subtitle 2"/>
          <p:cNvSpPr>
            <a:spLocks noGrp="1"/>
          </p:cNvSpPr>
          <p:nvPr>
            <p:ph type="subTitle" idx="1"/>
          </p:nvPr>
        </p:nvSpPr>
        <p:spPr>
          <a:xfrm>
            <a:off x="3729182" y="4032000"/>
            <a:ext cx="5096872" cy="622085"/>
          </a:xfrm>
        </p:spPr>
        <p:txBody>
          <a:bodyPr>
            <a:normAutofit fontScale="77500" lnSpcReduction="20000"/>
          </a:bodyPr>
          <a:lstStyle/>
          <a:p>
            <a:r>
              <a:rPr lang="fr-CA" dirty="0"/>
              <a:t>Direction générale des services </a:t>
            </a:r>
            <a:r>
              <a:rPr lang="fr-CA" dirty="0" smtClean="0"/>
              <a:t>d’intégrité</a:t>
            </a:r>
            <a:endParaRPr lang="fr-CA" dirty="0" smtClean="0">
              <a:solidFill>
                <a:schemeClr val="tx1"/>
              </a:solidFill>
            </a:endParaRPr>
          </a:p>
          <a:p>
            <a:r>
              <a:rPr lang="fr-CA" dirty="0"/>
              <a:t> </a:t>
            </a:r>
            <a:r>
              <a:rPr lang="fr-CA" dirty="0" smtClean="0"/>
              <a:t> Mars 2018</a:t>
            </a:r>
            <a:endParaRPr lang="fr-CA" dirty="0">
              <a:solidFill>
                <a:schemeClr val="tx1"/>
              </a:solidFill>
            </a:endParaRPr>
          </a:p>
        </p:txBody>
      </p:sp>
    </p:spTree>
    <p:extLst>
      <p:ext uri="{BB962C8B-B14F-4D97-AF65-F5344CB8AC3E}">
        <p14:creationId xmlns:p14="http://schemas.microsoft.com/office/powerpoint/2010/main" val="13834836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384287" y="901024"/>
            <a:ext cx="8229600" cy="858202"/>
          </a:xfrm>
        </p:spPr>
        <p:txBody>
          <a:bodyPr>
            <a:normAutofit/>
          </a:bodyPr>
          <a:lstStyle/>
          <a:p>
            <a:r>
              <a:rPr lang="fr-FR" sz="3400" dirty="0"/>
              <a:t>À quoi ressemble la fraude?</a:t>
            </a:r>
            <a:endParaRPr lang="fr-CA" sz="3400" dirty="0"/>
          </a:p>
        </p:txBody>
      </p:sp>
      <p:sp>
        <p:nvSpPr>
          <p:cNvPr id="8" name="Content Placeholder 7"/>
          <p:cNvSpPr>
            <a:spLocks noGrp="1"/>
          </p:cNvSpPr>
          <p:nvPr>
            <p:ph idx="1"/>
          </p:nvPr>
        </p:nvSpPr>
        <p:spPr>
          <a:xfrm>
            <a:off x="384287" y="1739348"/>
            <a:ext cx="8759713" cy="3675692"/>
          </a:xfrm>
        </p:spPr>
        <p:txBody>
          <a:bodyPr>
            <a:noAutofit/>
          </a:bodyPr>
          <a:lstStyle/>
          <a:p>
            <a:pPr marL="0" indent="0">
              <a:spcAft>
                <a:spcPts val="200"/>
              </a:spcAft>
              <a:buNone/>
            </a:pPr>
            <a:r>
              <a:rPr lang="fr-FR" sz="2000" b="1" dirty="0"/>
              <a:t>La fraude peut prendre plusieurs formes:</a:t>
            </a:r>
            <a:endParaRPr lang="fr-CA" sz="2000" b="1" dirty="0" smtClean="0"/>
          </a:p>
          <a:p>
            <a:pPr>
              <a:spcAft>
                <a:spcPts val="200"/>
              </a:spcAft>
            </a:pPr>
            <a:r>
              <a:rPr lang="fr-CA" sz="2000" dirty="0" smtClean="0"/>
              <a:t>Présenter de fausses demandes de remboursement de frais de voyage (p. ex. demander le remboursement d’un repas qui a été offert dans le cadre d’une conférence).</a:t>
            </a:r>
          </a:p>
          <a:p>
            <a:pPr>
              <a:spcAft>
                <a:spcPts val="200"/>
              </a:spcAft>
            </a:pPr>
            <a:r>
              <a:rPr lang="fr-CA" sz="2000" dirty="0" smtClean="0"/>
              <a:t>Dépouiller les avis de décès pour se servir de l’identité d’une personne décédée en vue d’obtenir des prestations.</a:t>
            </a:r>
          </a:p>
          <a:p>
            <a:pPr>
              <a:spcAft>
                <a:spcPts val="200"/>
              </a:spcAft>
            </a:pPr>
            <a:r>
              <a:rPr lang="fr-CA" sz="2000" dirty="0" smtClean="0"/>
              <a:t>Encaisser le chèque de prestations d’une personne décédée.</a:t>
            </a:r>
          </a:p>
          <a:p>
            <a:pPr>
              <a:spcAft>
                <a:spcPts val="200"/>
              </a:spcAft>
            </a:pPr>
            <a:r>
              <a:rPr lang="fr-CA" sz="2000" dirty="0" smtClean="0"/>
              <a:t>Installer un virus sur des serveurs d’EDSC pour produire de fausses demandes et verser de fausses prestations.</a:t>
            </a:r>
          </a:p>
          <a:p>
            <a:pPr>
              <a:spcAft>
                <a:spcPts val="200"/>
              </a:spcAft>
            </a:pPr>
            <a:r>
              <a:rPr lang="fr-CA" sz="2000" dirty="0" smtClean="0"/>
              <a:t>Demander de l’information au-delà des renseignements nécessaires et s’en servir pour commettre un acte répréhensible.  </a:t>
            </a:r>
          </a:p>
          <a:p>
            <a:pPr marL="0" indent="0">
              <a:buNone/>
            </a:pPr>
            <a:endParaRPr lang="fr-CA" sz="400" b="1" dirty="0" smtClean="0"/>
          </a:p>
          <a:p>
            <a:pPr marL="0" indent="0">
              <a:buNone/>
            </a:pPr>
            <a:endParaRPr lang="fr-CA" sz="1500" b="1" dirty="0" smtClean="0"/>
          </a:p>
        </p:txBody>
      </p:sp>
    </p:spTree>
    <p:extLst>
      <p:ext uri="{BB962C8B-B14F-4D97-AF65-F5344CB8AC3E}">
        <p14:creationId xmlns:p14="http://schemas.microsoft.com/office/powerpoint/2010/main" val="3427991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7906" y="909638"/>
            <a:ext cx="8633012" cy="1143000"/>
          </a:xfrm>
        </p:spPr>
        <p:txBody>
          <a:bodyPr>
            <a:noAutofit/>
          </a:bodyPr>
          <a:lstStyle/>
          <a:p>
            <a:r>
              <a:rPr lang="fr-CA" sz="2600" dirty="0" smtClean="0"/>
              <a:t>Conséquences des fraudes et des actes répréhensibles commis à EDSC pour les particuliers </a:t>
            </a:r>
            <a:endParaRPr lang="fr-CA" sz="2600" dirty="0"/>
          </a:p>
        </p:txBody>
      </p:sp>
      <p:sp>
        <p:nvSpPr>
          <p:cNvPr id="3" name="Content Placeholder 2"/>
          <p:cNvSpPr>
            <a:spLocks noGrp="1"/>
          </p:cNvSpPr>
          <p:nvPr>
            <p:ph idx="1"/>
          </p:nvPr>
        </p:nvSpPr>
        <p:spPr>
          <a:xfrm>
            <a:off x="457200" y="2072958"/>
            <a:ext cx="8229600" cy="3661325"/>
          </a:xfrm>
        </p:spPr>
        <p:txBody>
          <a:bodyPr>
            <a:normAutofit fontScale="92500"/>
          </a:bodyPr>
          <a:lstStyle/>
          <a:p>
            <a:pPr>
              <a:spcAft>
                <a:spcPts val="500"/>
              </a:spcAft>
            </a:pPr>
            <a:r>
              <a:rPr lang="fr-CA" sz="1800" dirty="0" smtClean="0"/>
              <a:t>Commettre des fraudes ou des actes répréhensibles est une violation du </a:t>
            </a:r>
            <a:r>
              <a:rPr lang="fr-CA" sz="1800" u="sng" dirty="0">
                <a:solidFill>
                  <a:srgbClr val="73B632"/>
                </a:solidFill>
                <a:hlinkClick r:id="rId2"/>
              </a:rPr>
              <a:t>Code de valeurs et </a:t>
            </a:r>
            <a:r>
              <a:rPr lang="fr-CA" sz="1800" u="sng" dirty="0" smtClean="0">
                <a:solidFill>
                  <a:srgbClr val="73B632"/>
                </a:solidFill>
                <a:hlinkClick r:id="rId2"/>
              </a:rPr>
              <a:t>d’éthique </a:t>
            </a:r>
            <a:r>
              <a:rPr lang="fr-CA" sz="1800" u="sng" dirty="0">
                <a:solidFill>
                  <a:srgbClr val="73B632"/>
                </a:solidFill>
                <a:hlinkClick r:id="rId2"/>
              </a:rPr>
              <a:t>du secteur </a:t>
            </a:r>
            <a:r>
              <a:rPr lang="fr-CA" sz="1800" u="sng" dirty="0" smtClean="0">
                <a:solidFill>
                  <a:srgbClr val="73B632"/>
                </a:solidFill>
                <a:hlinkClick r:id="rId2"/>
              </a:rPr>
              <a:t>public</a:t>
            </a:r>
            <a:r>
              <a:rPr lang="fr-CA" sz="1800" dirty="0" smtClean="0"/>
              <a:t> et du </a:t>
            </a:r>
            <a:r>
              <a:rPr lang="fr-CA" sz="1800" u="sng" dirty="0" smtClean="0">
                <a:solidFill>
                  <a:srgbClr val="73B632"/>
                </a:solidFill>
                <a:hlinkClick r:id="rId3"/>
              </a:rPr>
              <a:t>Code de conduite d’EDSC</a:t>
            </a:r>
            <a:r>
              <a:rPr lang="fr-CA" sz="1800" dirty="0" smtClean="0"/>
              <a:t>.</a:t>
            </a:r>
          </a:p>
          <a:p>
            <a:pPr>
              <a:spcAft>
                <a:spcPts val="500"/>
              </a:spcAft>
            </a:pPr>
            <a:r>
              <a:rPr lang="fr-CA" sz="1800" dirty="0" smtClean="0"/>
              <a:t>Conformément au Code de valeurs et d’éthique du secteur </a:t>
            </a:r>
            <a:r>
              <a:rPr lang="fr-CA" sz="1800" dirty="0"/>
              <a:t>public, </a:t>
            </a:r>
            <a:r>
              <a:rPr lang="fr-CA" sz="1800" dirty="0" smtClean="0"/>
              <a:t>« tout </a:t>
            </a:r>
            <a:r>
              <a:rPr lang="fr-CA" sz="1800" dirty="0"/>
              <a:t>manquement aux valeurs ou aux comportements attendus peut entraîner des mesures disciplinaires pouvant aller </a:t>
            </a:r>
            <a:r>
              <a:rPr lang="fr-CA" sz="1800" dirty="0" smtClean="0"/>
              <a:t>jusqu’au congédiement ».</a:t>
            </a:r>
          </a:p>
          <a:p>
            <a:r>
              <a:rPr lang="fr-CA" sz="1800" dirty="0" smtClean="0"/>
              <a:t>Selon le Code de conduite d’EDSC et le document</a:t>
            </a:r>
            <a:r>
              <a:rPr lang="fr-CA" sz="1800" dirty="0" smtClean="0">
                <a:hlinkClick r:id="rId4"/>
              </a:rPr>
              <a:t> </a:t>
            </a:r>
            <a:r>
              <a:rPr lang="fr-CA" sz="1800" u="sng" dirty="0" smtClean="0">
                <a:solidFill>
                  <a:srgbClr val="73B632"/>
                </a:solidFill>
                <a:hlinkClick r:id="rId4"/>
              </a:rPr>
              <a:t>5 choses que vous devriez savoir au sujet des infractions au Code de conduite</a:t>
            </a:r>
            <a:r>
              <a:rPr lang="fr-CA" sz="1800" dirty="0" smtClean="0"/>
              <a:t>, les conséquences peuvent comprendre les suivantes</a:t>
            </a:r>
            <a:r>
              <a:rPr lang="fr-CA" sz="1800" dirty="0"/>
              <a:t> </a:t>
            </a:r>
            <a:r>
              <a:rPr lang="fr-CA" sz="1800" dirty="0" smtClean="0"/>
              <a:t>:</a:t>
            </a:r>
          </a:p>
          <a:p>
            <a:pPr lvl="1"/>
            <a:r>
              <a:rPr lang="fr-CA" sz="1800" dirty="0" smtClean="0"/>
              <a:t>lettre de réprimande</a:t>
            </a:r>
          </a:p>
          <a:p>
            <a:pPr lvl="1"/>
            <a:r>
              <a:rPr lang="fr-CA" sz="1800" dirty="0" smtClean="0"/>
              <a:t>suspension sans rémunération</a:t>
            </a:r>
          </a:p>
          <a:p>
            <a:pPr lvl="1"/>
            <a:r>
              <a:rPr lang="fr-CA" sz="1800" dirty="0" smtClean="0"/>
              <a:t>rétrogradation</a:t>
            </a:r>
          </a:p>
          <a:p>
            <a:pPr lvl="1"/>
            <a:r>
              <a:rPr lang="fr-CA" sz="1800" dirty="0" smtClean="0"/>
              <a:t>congédiement</a:t>
            </a:r>
          </a:p>
          <a:p>
            <a:endParaRPr lang="fr-CA" dirty="0"/>
          </a:p>
        </p:txBody>
      </p:sp>
    </p:spTree>
    <p:extLst>
      <p:ext uri="{BB962C8B-B14F-4D97-AF65-F5344CB8AC3E}">
        <p14:creationId xmlns:p14="http://schemas.microsoft.com/office/powerpoint/2010/main" val="29180665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25990"/>
            <a:ext cx="8229600" cy="1143000"/>
          </a:xfrm>
        </p:spPr>
        <p:txBody>
          <a:bodyPr>
            <a:noAutofit/>
          </a:bodyPr>
          <a:lstStyle/>
          <a:p>
            <a:r>
              <a:rPr lang="fr-CA" sz="2800" dirty="0"/>
              <a:t>Conséquences des fraudes et des actes répréhensibles commis à EDSC pour les particuliers </a:t>
            </a:r>
            <a:r>
              <a:rPr lang="en-CA" sz="2800" dirty="0" smtClean="0"/>
              <a:t>(</a:t>
            </a:r>
            <a:r>
              <a:rPr lang="en-CA" sz="2800" dirty="0"/>
              <a:t>Cont.)</a:t>
            </a:r>
          </a:p>
        </p:txBody>
      </p:sp>
      <p:sp>
        <p:nvSpPr>
          <p:cNvPr id="3" name="Content Placeholder 2"/>
          <p:cNvSpPr>
            <a:spLocks noGrp="1"/>
          </p:cNvSpPr>
          <p:nvPr>
            <p:ph idx="1"/>
          </p:nvPr>
        </p:nvSpPr>
        <p:spPr>
          <a:xfrm>
            <a:off x="457200" y="2453730"/>
            <a:ext cx="8229600" cy="3460687"/>
          </a:xfrm>
        </p:spPr>
        <p:txBody>
          <a:bodyPr>
            <a:normAutofit lnSpcReduction="10000"/>
          </a:bodyPr>
          <a:lstStyle/>
          <a:p>
            <a:pPr marL="0" indent="0">
              <a:lnSpc>
                <a:spcPct val="120000"/>
              </a:lnSpc>
              <a:spcAft>
                <a:spcPts val="500"/>
              </a:spcAft>
              <a:buNone/>
            </a:pPr>
            <a:r>
              <a:rPr lang="en-CA" sz="2400" b="1" dirty="0" smtClean="0">
                <a:latin typeface="Arial" panose="020B0604020202020204" pitchFamily="34" charset="0"/>
                <a:cs typeface="Arial" panose="020B0604020202020204" pitchFamily="34" charset="0"/>
                <a:hlinkClick r:id="rId2"/>
              </a:rPr>
              <a:t>Un </a:t>
            </a:r>
            <a:r>
              <a:rPr lang="en-CA" sz="2400" b="1" dirty="0" err="1" smtClean="0">
                <a:latin typeface="Arial" panose="020B0604020202020204" pitchFamily="34" charset="0"/>
                <a:cs typeface="Arial" panose="020B0604020202020204" pitchFamily="34" charset="0"/>
                <a:hlinkClick r:id="rId2"/>
              </a:rPr>
              <a:t>exemple</a:t>
            </a:r>
            <a:r>
              <a:rPr lang="en-CA" sz="2400" b="1" dirty="0" smtClean="0">
                <a:latin typeface="Arial" panose="020B0604020202020204" pitchFamily="34" charset="0"/>
                <a:cs typeface="Arial" panose="020B0604020202020204" pitchFamily="34" charset="0"/>
                <a:hlinkClick r:id="rId2"/>
              </a:rPr>
              <a:t> </a:t>
            </a:r>
            <a:r>
              <a:rPr lang="en-CA" sz="2400" b="1" dirty="0" err="1" smtClean="0">
                <a:latin typeface="Arial" panose="020B0604020202020204" pitchFamily="34" charset="0"/>
                <a:cs typeface="Arial" panose="020B0604020202020204" pitchFamily="34" charset="0"/>
                <a:hlinkClick r:id="rId2"/>
              </a:rPr>
              <a:t>d’EDSC</a:t>
            </a:r>
            <a:r>
              <a:rPr lang="en-CA" sz="2400" b="1" dirty="0" smtClean="0">
                <a:latin typeface="Arial" panose="020B0604020202020204" pitchFamily="34" charset="0"/>
                <a:cs typeface="Arial" panose="020B0604020202020204" pitchFamily="34" charset="0"/>
                <a:hlinkClick r:id="rId2"/>
              </a:rPr>
              <a:t>: </a:t>
            </a:r>
            <a:endParaRPr lang="en-CA" sz="2400" b="1" dirty="0">
              <a:latin typeface="Arial" panose="020B0604020202020204" pitchFamily="34" charset="0"/>
              <a:cs typeface="Arial" panose="020B0604020202020204" pitchFamily="34" charset="0"/>
            </a:endParaRPr>
          </a:p>
          <a:p>
            <a:pPr>
              <a:lnSpc>
                <a:spcPct val="120000"/>
              </a:lnSpc>
              <a:spcAft>
                <a:spcPts val="500"/>
              </a:spcAft>
            </a:pPr>
            <a:r>
              <a:rPr lang="fr-FR" sz="2200" dirty="0"/>
              <a:t>Au cours de plusieurs années, un employé d'EDSC a accédé délibérément, et à plusieurs reprises, à des bases de données au travail pour son gain personnel et celui de ses amis.</a:t>
            </a:r>
          </a:p>
          <a:p>
            <a:pPr>
              <a:lnSpc>
                <a:spcPct val="120000"/>
              </a:lnSpc>
              <a:spcAft>
                <a:spcPts val="500"/>
              </a:spcAft>
            </a:pPr>
            <a:r>
              <a:rPr lang="fr-FR" sz="2200" b="1" dirty="0" smtClean="0"/>
              <a:t>Conséquences</a:t>
            </a:r>
            <a:r>
              <a:rPr lang="fr-FR" sz="2200" b="1" dirty="0"/>
              <a:t>: </a:t>
            </a:r>
            <a:r>
              <a:rPr lang="fr-FR" sz="2200" dirty="0"/>
              <a:t>Le statut de sécurité de l'employé (fiabilité) a été révoqué. Il a aussi été suspendu puis licencié de son emploi.</a:t>
            </a:r>
            <a:endParaRPr lang="en-CA" sz="2200" dirty="0"/>
          </a:p>
        </p:txBody>
      </p:sp>
    </p:spTree>
    <p:extLst>
      <p:ext uri="{BB962C8B-B14F-4D97-AF65-F5344CB8AC3E}">
        <p14:creationId xmlns:p14="http://schemas.microsoft.com/office/powerpoint/2010/main" val="16301773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06094"/>
            <a:ext cx="8229600" cy="1143000"/>
          </a:xfrm>
        </p:spPr>
        <p:txBody>
          <a:bodyPr>
            <a:normAutofit/>
          </a:bodyPr>
          <a:lstStyle/>
          <a:p>
            <a:r>
              <a:rPr lang="fr-CA" sz="3200" dirty="0" smtClean="0"/>
              <a:t>Conséquences des fraudes pour un organisme</a:t>
            </a:r>
            <a:endParaRPr lang="fr-CA" sz="3200" dirty="0"/>
          </a:p>
        </p:txBody>
      </p:sp>
      <p:sp>
        <p:nvSpPr>
          <p:cNvPr id="3" name="Content Placeholder 2"/>
          <p:cNvSpPr>
            <a:spLocks noGrp="1"/>
          </p:cNvSpPr>
          <p:nvPr>
            <p:ph idx="1"/>
          </p:nvPr>
        </p:nvSpPr>
        <p:spPr>
          <a:xfrm>
            <a:off x="457200" y="2049094"/>
            <a:ext cx="8229600" cy="3659909"/>
          </a:xfrm>
        </p:spPr>
        <p:txBody>
          <a:bodyPr>
            <a:noAutofit/>
          </a:bodyPr>
          <a:lstStyle/>
          <a:p>
            <a:pPr marL="0" indent="0">
              <a:buNone/>
            </a:pPr>
            <a:endParaRPr lang="fr-CA" sz="300" b="1" dirty="0" smtClean="0"/>
          </a:p>
          <a:p>
            <a:pPr>
              <a:spcAft>
                <a:spcPts val="500"/>
              </a:spcAft>
            </a:pPr>
            <a:r>
              <a:rPr lang="fr-CA" sz="2000" dirty="0" smtClean="0">
                <a:latin typeface="Arial" panose="020B0604020202020204" pitchFamily="34" charset="0"/>
                <a:cs typeface="Arial" panose="020B0604020202020204" pitchFamily="34" charset="0"/>
              </a:rPr>
              <a:t>La réputation de l’organisme peut être ternie; </a:t>
            </a:r>
            <a:endParaRPr lang="fr-CA" sz="300" dirty="0" smtClean="0">
              <a:latin typeface="Arial" panose="020B0604020202020204" pitchFamily="34" charset="0"/>
              <a:cs typeface="Arial" panose="020B0604020202020204" pitchFamily="34" charset="0"/>
            </a:endParaRPr>
          </a:p>
          <a:p>
            <a:pPr>
              <a:spcAft>
                <a:spcPts val="500"/>
              </a:spcAft>
            </a:pPr>
            <a:r>
              <a:rPr lang="fr-CA" sz="2000" dirty="0" smtClean="0">
                <a:latin typeface="Arial" panose="020B0604020202020204" pitchFamily="34" charset="0"/>
                <a:cs typeface="Arial" panose="020B0604020202020204" pitchFamily="34" charset="0"/>
              </a:rPr>
              <a:t>Le moral des employés s’en ressent, ce qui entraîne une baisse de la motivation et de la productivité;</a:t>
            </a:r>
            <a:endParaRPr lang="fr-CA" sz="300" dirty="0" smtClean="0">
              <a:latin typeface="Arial" panose="020B0604020202020204" pitchFamily="34" charset="0"/>
              <a:cs typeface="Arial" panose="020B0604020202020204" pitchFamily="34" charset="0"/>
            </a:endParaRPr>
          </a:p>
          <a:p>
            <a:pPr>
              <a:spcAft>
                <a:spcPts val="500"/>
              </a:spcAft>
            </a:pPr>
            <a:r>
              <a:rPr lang="fr-CA" sz="2000" dirty="0">
                <a:latin typeface="Arial" panose="020B0604020202020204" pitchFamily="34" charset="0"/>
                <a:cs typeface="Arial" panose="020B0604020202020204" pitchFamily="34" charset="0"/>
              </a:rPr>
              <a:t>La capacité </a:t>
            </a:r>
            <a:r>
              <a:rPr lang="fr-CA" sz="2000" dirty="0" smtClean="0">
                <a:latin typeface="Arial" panose="020B0604020202020204" pitchFamily="34" charset="0"/>
                <a:cs typeface="Arial" panose="020B0604020202020204" pitchFamily="34" charset="0"/>
              </a:rPr>
              <a:t>de l’organisme de continuer d’atteindre ses objectifs opérationnels, de maintenir ses partenariats et de conserver la confiance du public est compromise;</a:t>
            </a:r>
            <a:endParaRPr lang="fr-CA" sz="300" dirty="0" smtClean="0">
              <a:latin typeface="Arial" panose="020B0604020202020204" pitchFamily="34" charset="0"/>
              <a:cs typeface="Arial" panose="020B0604020202020204" pitchFamily="34" charset="0"/>
            </a:endParaRPr>
          </a:p>
          <a:p>
            <a:pPr>
              <a:spcAft>
                <a:spcPts val="500"/>
              </a:spcAft>
            </a:pPr>
            <a:r>
              <a:rPr lang="fr-CA" sz="2000" dirty="0" smtClean="0">
                <a:latin typeface="Arial" panose="020B0604020202020204" pitchFamily="34" charset="0"/>
                <a:cs typeface="Arial" panose="020B0604020202020204" pitchFamily="34" charset="0"/>
              </a:rPr>
              <a:t>L’organisme subit des pettes financières directes;</a:t>
            </a:r>
            <a:endParaRPr lang="fr-CA" sz="300" dirty="0" smtClean="0">
              <a:latin typeface="Arial" panose="020B0604020202020204" pitchFamily="34" charset="0"/>
              <a:cs typeface="Arial" panose="020B0604020202020204" pitchFamily="34" charset="0"/>
            </a:endParaRPr>
          </a:p>
          <a:p>
            <a:pPr>
              <a:spcAft>
                <a:spcPts val="500"/>
              </a:spcAft>
            </a:pPr>
            <a:r>
              <a:rPr lang="fr-CA" sz="2000" dirty="0" smtClean="0">
                <a:latin typeface="Arial" panose="020B0604020202020204" pitchFamily="34" charset="0"/>
                <a:cs typeface="Arial" panose="020B0604020202020204" pitchFamily="34" charset="0"/>
              </a:rPr>
              <a:t>Des coûts supplémentaires sont engagés pour une enquête/des mesures pour contrer la fraude. </a:t>
            </a:r>
          </a:p>
          <a:p>
            <a:pPr marL="0" indent="0">
              <a:buNone/>
            </a:pPr>
            <a:endParaRPr lang="fr-CA" sz="3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834436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20651"/>
            <a:ext cx="8229600" cy="1143000"/>
          </a:xfrm>
        </p:spPr>
        <p:txBody>
          <a:bodyPr>
            <a:normAutofit/>
          </a:bodyPr>
          <a:lstStyle/>
          <a:p>
            <a:r>
              <a:rPr lang="fr-CA" sz="3200" dirty="0" smtClean="0"/>
              <a:t>Votre rôle dans la prévention de la fraude</a:t>
            </a:r>
            <a:endParaRPr lang="fr-CA" sz="3200" dirty="0"/>
          </a:p>
        </p:txBody>
      </p:sp>
      <p:sp>
        <p:nvSpPr>
          <p:cNvPr id="3" name="Content Placeholder 2"/>
          <p:cNvSpPr>
            <a:spLocks noGrp="1"/>
          </p:cNvSpPr>
          <p:nvPr>
            <p:ph idx="1"/>
          </p:nvPr>
        </p:nvSpPr>
        <p:spPr>
          <a:xfrm>
            <a:off x="457200" y="1872211"/>
            <a:ext cx="8399721" cy="4131024"/>
          </a:xfrm>
        </p:spPr>
        <p:txBody>
          <a:bodyPr>
            <a:normAutofit fontScale="40000" lnSpcReduction="20000"/>
          </a:bodyPr>
          <a:lstStyle/>
          <a:p>
            <a:pPr>
              <a:spcAft>
                <a:spcPts val="500"/>
              </a:spcAft>
            </a:pPr>
            <a:r>
              <a:rPr lang="fr-CA" sz="4500" b="1" dirty="0" smtClean="0"/>
              <a:t>Misez sur la sensibilisation! Démystifiez la fraude: </a:t>
            </a:r>
            <a:r>
              <a:rPr lang="fr-CA" sz="4500" dirty="0" smtClean="0"/>
              <a:t>discutez de la fraude et des actes répréhensibles, des défis et des réussites.</a:t>
            </a:r>
          </a:p>
          <a:p>
            <a:pPr>
              <a:spcAft>
                <a:spcPts val="500"/>
              </a:spcAft>
            </a:pPr>
            <a:r>
              <a:rPr lang="fr-CA" sz="4500" dirty="0" smtClean="0"/>
              <a:t>Connaissez </a:t>
            </a:r>
            <a:r>
              <a:rPr lang="fr-CA" sz="4500" b="1" dirty="0" smtClean="0"/>
              <a:t>vos rôles et vos responsabilités</a:t>
            </a:r>
            <a:r>
              <a:rPr lang="fr-CA" sz="4500" dirty="0" smtClean="0"/>
              <a:t>, y compris les comportements attendus au quotidien. Reportez-vous au </a:t>
            </a:r>
            <a:r>
              <a:rPr lang="fr-CA" sz="4500" u="sng" dirty="0" smtClean="0">
                <a:solidFill>
                  <a:srgbClr val="73B632"/>
                </a:solidFill>
                <a:hlinkClick r:id="rId2"/>
              </a:rPr>
              <a:t>Code de conduite d’EDSC</a:t>
            </a:r>
            <a:r>
              <a:rPr lang="fr-CA" sz="4500" dirty="0" smtClean="0"/>
              <a:t>, au </a:t>
            </a:r>
            <a:r>
              <a:rPr lang="fr-CA" sz="4500" u="sng" dirty="0" smtClean="0">
                <a:solidFill>
                  <a:srgbClr val="73B632"/>
                </a:solidFill>
                <a:hlinkClick r:id="rId3"/>
              </a:rPr>
              <a:t>Code de valeurs et d’éthique du secteur public</a:t>
            </a:r>
            <a:r>
              <a:rPr lang="fr-CA" sz="4500" dirty="0" smtClean="0"/>
              <a:t>, aux politiques et aux procédures de votre équipe, à votre description de poste et à vos objectifs annuels de rendement. </a:t>
            </a:r>
          </a:p>
          <a:p>
            <a:pPr>
              <a:spcAft>
                <a:spcPts val="500"/>
              </a:spcAft>
            </a:pPr>
            <a:r>
              <a:rPr lang="fr-CA" sz="4500" dirty="0" smtClean="0"/>
              <a:t>Sachez comment prévenir et détecter la fraude en reconnaissant ce qui pourrait être une fraude interne et comment une fraude pourrait se produire dans votre environnement de travail (p. ex. programmes, services, processus stratégiques et contrôles). Reportez-vous aux </a:t>
            </a:r>
            <a:r>
              <a:rPr lang="fr-CA" sz="4500" u="sng" dirty="0" smtClean="0">
                <a:solidFill>
                  <a:srgbClr val="73B632"/>
                </a:solidFill>
                <a:hlinkClick r:id="rId4" action="ppaction://hlinksldjump"/>
              </a:rPr>
              <a:t>indicateurs comportementaux de la fraude</a:t>
            </a:r>
            <a:r>
              <a:rPr lang="fr-CA" sz="4500" dirty="0" smtClean="0"/>
              <a:t> et aux </a:t>
            </a:r>
            <a:r>
              <a:rPr lang="fr-CA" sz="4500" u="sng" dirty="0" smtClean="0">
                <a:solidFill>
                  <a:srgbClr val="73B632"/>
                </a:solidFill>
                <a:hlinkClick r:id="rId5" action="ppaction://hlinksldjump"/>
              </a:rPr>
              <a:t>exemples de fraude à EDSC</a:t>
            </a:r>
            <a:r>
              <a:rPr lang="fr-CA" sz="4500" dirty="0" smtClean="0"/>
              <a:t>.</a:t>
            </a:r>
          </a:p>
          <a:p>
            <a:pPr>
              <a:spcAft>
                <a:spcPts val="500"/>
              </a:spcAft>
            </a:pPr>
            <a:r>
              <a:rPr lang="fr-CA" sz="4500" dirty="0" smtClean="0"/>
              <a:t>Sachez quoi faire si vous soupçonnez une fraude. La meilleure méthode de détection de la fraude est le SIGNALEMENT. Reportez-vous aux </a:t>
            </a:r>
            <a:r>
              <a:rPr lang="fr-CA" sz="4500" u="sng" dirty="0">
                <a:solidFill>
                  <a:srgbClr val="73B632"/>
                </a:solidFill>
                <a:hlinkClick r:id="rId6" action="ppaction://hlinksldjump"/>
              </a:rPr>
              <a:t>processus de divulgation</a:t>
            </a:r>
            <a:r>
              <a:rPr lang="fr-CA" sz="4500" dirty="0" smtClean="0"/>
              <a:t> pour signaler une fraude soupçonnée</a:t>
            </a:r>
            <a:r>
              <a:rPr lang="fr-CA" sz="4500" dirty="0"/>
              <a:t>.</a:t>
            </a:r>
            <a:r>
              <a:rPr lang="fr-CA" sz="4500" dirty="0" smtClean="0"/>
              <a:t> </a:t>
            </a:r>
            <a:endParaRPr lang="fr-CA" sz="4500" dirty="0"/>
          </a:p>
        </p:txBody>
      </p:sp>
    </p:spTree>
    <p:extLst>
      <p:ext uri="{BB962C8B-B14F-4D97-AF65-F5344CB8AC3E}">
        <p14:creationId xmlns:p14="http://schemas.microsoft.com/office/powerpoint/2010/main" val="31277181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99935"/>
            <a:ext cx="8686800" cy="1208388"/>
          </a:xfrm>
        </p:spPr>
        <p:txBody>
          <a:bodyPr>
            <a:normAutofit/>
          </a:bodyPr>
          <a:lstStyle/>
          <a:p>
            <a:r>
              <a:rPr lang="fr-CA" sz="2400" dirty="0"/>
              <a:t>P</a:t>
            </a:r>
            <a:r>
              <a:rPr lang="fr-CA" sz="2400" dirty="0" smtClean="0"/>
              <a:t>rocessus </a:t>
            </a:r>
            <a:r>
              <a:rPr lang="fr-CA" sz="2400" dirty="0"/>
              <a:t>à suivre à </a:t>
            </a:r>
            <a:r>
              <a:rPr lang="fr-CA" sz="2400" dirty="0" smtClean="0"/>
              <a:t>EDSC pour divulguer des cas possibles de fraude et d’acte répréhensible</a:t>
            </a:r>
            <a:endParaRPr lang="fr-CA" sz="2400" dirty="0"/>
          </a:p>
        </p:txBody>
      </p:sp>
      <p:sp>
        <p:nvSpPr>
          <p:cNvPr id="3" name="Content Placeholder 2"/>
          <p:cNvSpPr>
            <a:spLocks noGrp="1"/>
          </p:cNvSpPr>
          <p:nvPr>
            <p:ph idx="1"/>
          </p:nvPr>
        </p:nvSpPr>
        <p:spPr>
          <a:xfrm>
            <a:off x="457200" y="1750999"/>
            <a:ext cx="8516471" cy="3791774"/>
          </a:xfrm>
        </p:spPr>
        <p:txBody>
          <a:bodyPr>
            <a:noAutofit/>
          </a:bodyPr>
          <a:lstStyle/>
          <a:p>
            <a:pPr marL="0" indent="0">
              <a:spcBef>
                <a:spcPts val="384"/>
              </a:spcBef>
              <a:buNone/>
            </a:pPr>
            <a:r>
              <a:rPr lang="fr-CA" sz="1500" b="1" dirty="0" smtClean="0"/>
              <a:t>Étape 1: Faire une recherche</a:t>
            </a:r>
          </a:p>
          <a:p>
            <a:pPr>
              <a:spcBef>
                <a:spcPts val="384"/>
              </a:spcBef>
            </a:pPr>
            <a:r>
              <a:rPr lang="fr-FR" sz="1500" dirty="0"/>
              <a:t>Consultez une source fiable, comme votre gestionnaire ou un agent de la sécurité régionale. </a:t>
            </a:r>
            <a:endParaRPr lang="fr-CA" sz="1500" dirty="0" smtClean="0"/>
          </a:p>
          <a:p>
            <a:pPr>
              <a:spcBef>
                <a:spcPts val="384"/>
              </a:spcBef>
            </a:pPr>
            <a:r>
              <a:rPr lang="fr-CA" sz="1500" dirty="0" smtClean="0"/>
              <a:t>Consultez le </a:t>
            </a:r>
            <a:r>
              <a:rPr lang="fr-CA" sz="1500" u="sng" dirty="0">
                <a:solidFill>
                  <a:srgbClr val="73B632"/>
                </a:solidFill>
                <a:hlinkClick r:id="rId2"/>
              </a:rPr>
              <a:t>Guide de prise de décision du Commissariat à l’intégrité du secteur public du Canada</a:t>
            </a:r>
            <a:r>
              <a:rPr lang="fr-CA" sz="1500" dirty="0"/>
              <a:t> pour </a:t>
            </a:r>
            <a:r>
              <a:rPr lang="fr-CA" sz="1500" dirty="0" smtClean="0"/>
              <a:t>confirmer que le geste qui a fait naître vos soupçons est une fraude ou un acte répréhensible. </a:t>
            </a:r>
          </a:p>
          <a:p>
            <a:pPr>
              <a:spcBef>
                <a:spcPts val="384"/>
              </a:spcBef>
            </a:pPr>
            <a:r>
              <a:rPr lang="fr-CA" sz="1500" dirty="0" smtClean="0"/>
              <a:t>Consultez la </a:t>
            </a:r>
            <a:r>
              <a:rPr lang="fr-CA" sz="1500" u="sng" dirty="0">
                <a:solidFill>
                  <a:srgbClr val="73B632"/>
                </a:solidFill>
                <a:hlinkClick r:id="rId3"/>
              </a:rPr>
              <a:t>LPFDAR</a:t>
            </a:r>
            <a:r>
              <a:rPr lang="fr-CA" sz="1500" dirty="0" smtClean="0"/>
              <a:t>. VOUS ÊTES PROTÉGÉ(E) si vous divulguez une fraude possible!</a:t>
            </a:r>
          </a:p>
          <a:p>
            <a:pPr marL="0" indent="0">
              <a:spcBef>
                <a:spcPts val="384"/>
              </a:spcBef>
              <a:buNone/>
            </a:pPr>
            <a:endParaRPr lang="fr-CA" sz="500" dirty="0" smtClean="0"/>
          </a:p>
          <a:p>
            <a:pPr marL="0" indent="0">
              <a:spcBef>
                <a:spcPts val="384"/>
              </a:spcBef>
              <a:buNone/>
            </a:pPr>
            <a:r>
              <a:rPr lang="fr-CA" sz="1500" b="1" dirty="0" smtClean="0"/>
              <a:t>Étape</a:t>
            </a:r>
            <a:r>
              <a:rPr lang="fr-CA" sz="1500" b="1" dirty="0"/>
              <a:t> </a:t>
            </a:r>
            <a:r>
              <a:rPr lang="fr-CA" sz="1500" b="1" dirty="0" smtClean="0"/>
              <a:t>2: Remplir un formulaire</a:t>
            </a:r>
          </a:p>
          <a:p>
            <a:pPr>
              <a:spcBef>
                <a:spcPts val="384"/>
              </a:spcBef>
            </a:pPr>
            <a:r>
              <a:rPr lang="fr-CA" sz="1500" dirty="0" smtClean="0"/>
              <a:t>Remplissez le formulaire de divulgation de votre choix:</a:t>
            </a:r>
          </a:p>
          <a:p>
            <a:pPr lvl="1">
              <a:spcBef>
                <a:spcPts val="384"/>
              </a:spcBef>
            </a:pPr>
            <a:r>
              <a:rPr lang="fr-CA" sz="1500" dirty="0" smtClean="0"/>
              <a:t>Le </a:t>
            </a:r>
            <a:r>
              <a:rPr lang="fr-CA" sz="1500" u="sng" dirty="0" smtClean="0">
                <a:solidFill>
                  <a:srgbClr val="73B632"/>
                </a:solidFill>
                <a:hlinkClick r:id="rId4"/>
              </a:rPr>
              <a:t>Formulaire de divulgation en vertu de la LPFDAR (HRB5037)</a:t>
            </a:r>
            <a:r>
              <a:rPr lang="fr-CA" sz="1500" dirty="0" smtClean="0"/>
              <a:t> d’EDSC, ou </a:t>
            </a:r>
          </a:p>
          <a:p>
            <a:pPr lvl="1">
              <a:spcBef>
                <a:spcPts val="384"/>
              </a:spcBef>
            </a:pPr>
            <a:r>
              <a:rPr lang="fr-CA" sz="1500" dirty="0" smtClean="0"/>
              <a:t>Le </a:t>
            </a:r>
            <a:r>
              <a:rPr lang="fr-CA" sz="1500" u="sng" dirty="0">
                <a:solidFill>
                  <a:srgbClr val="73B632"/>
                </a:solidFill>
                <a:hlinkClick r:id="rId5"/>
              </a:rPr>
              <a:t>Formulaire de divulgation pour les employés du secteur public fédéral et membres de la </a:t>
            </a:r>
            <a:r>
              <a:rPr lang="fr-CA" sz="1500" u="sng" dirty="0" smtClean="0">
                <a:solidFill>
                  <a:srgbClr val="73B632"/>
                </a:solidFill>
                <a:hlinkClick r:id="rId5"/>
              </a:rPr>
              <a:t>GRC</a:t>
            </a:r>
            <a:r>
              <a:rPr lang="fr-CA" sz="1500" dirty="0">
                <a:hlinkClick r:id="rId5"/>
              </a:rPr>
              <a:t> </a:t>
            </a:r>
            <a:r>
              <a:rPr lang="fr-CA" sz="1500" dirty="0" smtClean="0"/>
              <a:t>du Commissariat à l’intégrité.</a:t>
            </a:r>
          </a:p>
          <a:p>
            <a:pPr marL="0" indent="0">
              <a:spcBef>
                <a:spcPts val="384"/>
              </a:spcBef>
              <a:buNone/>
            </a:pPr>
            <a:endParaRPr lang="fr-CA" sz="500" b="1" dirty="0" smtClean="0"/>
          </a:p>
          <a:p>
            <a:pPr marL="0" indent="0">
              <a:spcBef>
                <a:spcPts val="384"/>
              </a:spcBef>
              <a:buNone/>
            </a:pPr>
            <a:r>
              <a:rPr lang="fr-CA" sz="1500" b="1" dirty="0" smtClean="0"/>
              <a:t>Étape 3: Transmettre le formulaire</a:t>
            </a:r>
          </a:p>
          <a:p>
            <a:pPr>
              <a:spcBef>
                <a:spcPts val="384"/>
              </a:spcBef>
            </a:pPr>
            <a:r>
              <a:rPr lang="fr-CA" sz="1500" dirty="0" smtClean="0"/>
              <a:t>Remettez le formulaire à votre superviseur, gestionnaire, à l’agent supérieur en </a:t>
            </a:r>
            <a:r>
              <a:rPr lang="fr-CA" sz="1500" dirty="0"/>
              <a:t>matière de </a:t>
            </a:r>
            <a:r>
              <a:rPr lang="fr-CA" sz="1500" dirty="0" smtClean="0"/>
              <a:t>divulgation d’EDSC ou au </a:t>
            </a:r>
            <a:r>
              <a:rPr lang="fr-CA" sz="1500" dirty="0">
                <a:latin typeface="Arial" panose="020B0604020202020204" pitchFamily="34" charset="0"/>
                <a:cs typeface="Arial" panose="020B0604020202020204" pitchFamily="34" charset="0"/>
              </a:rPr>
              <a:t>Commissariat à </a:t>
            </a:r>
            <a:r>
              <a:rPr lang="fr-CA" sz="1500" dirty="0" smtClean="0">
                <a:latin typeface="Arial" panose="020B0604020202020204" pitchFamily="34" charset="0"/>
                <a:cs typeface="Arial" panose="020B0604020202020204" pitchFamily="34" charset="0"/>
              </a:rPr>
              <a:t>l’intégrité </a:t>
            </a:r>
            <a:r>
              <a:rPr lang="fr-CA" sz="1500" dirty="0">
                <a:latin typeface="Arial" panose="020B0604020202020204" pitchFamily="34" charset="0"/>
                <a:cs typeface="Arial" panose="020B0604020202020204" pitchFamily="34" charset="0"/>
              </a:rPr>
              <a:t>du secteur public du </a:t>
            </a:r>
            <a:r>
              <a:rPr lang="fr-CA" sz="1500" dirty="0" smtClean="0">
                <a:latin typeface="Arial" panose="020B0604020202020204" pitchFamily="34" charset="0"/>
                <a:cs typeface="Arial" panose="020B0604020202020204" pitchFamily="34" charset="0"/>
              </a:rPr>
              <a:t>Canada</a:t>
            </a:r>
            <a:r>
              <a:rPr lang="fr-CA" sz="1500" dirty="0" smtClean="0"/>
              <a:t>, selon le cas</a:t>
            </a:r>
            <a:endParaRPr lang="fr-CA" sz="1500" dirty="0"/>
          </a:p>
        </p:txBody>
      </p:sp>
    </p:spTree>
    <p:extLst>
      <p:ext uri="{BB962C8B-B14F-4D97-AF65-F5344CB8AC3E}">
        <p14:creationId xmlns:p14="http://schemas.microsoft.com/office/powerpoint/2010/main" val="39526252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12045"/>
            <a:ext cx="8686800" cy="1143000"/>
          </a:xfrm>
        </p:spPr>
        <p:txBody>
          <a:bodyPr>
            <a:normAutofit/>
          </a:bodyPr>
          <a:lstStyle/>
          <a:p>
            <a:r>
              <a:rPr lang="fr-CA" sz="2400" dirty="0"/>
              <a:t>P</a:t>
            </a:r>
            <a:r>
              <a:rPr lang="fr-CA" sz="2400" dirty="0" smtClean="0"/>
              <a:t>rocessus </a:t>
            </a:r>
            <a:r>
              <a:rPr lang="fr-CA" sz="2400" dirty="0"/>
              <a:t>à suivre à EDSC pour divulguer des cas possibles de fraude et d’acte répréhensible</a:t>
            </a:r>
          </a:p>
        </p:txBody>
      </p:sp>
      <p:sp>
        <p:nvSpPr>
          <p:cNvPr id="3" name="Content Placeholder 2"/>
          <p:cNvSpPr>
            <a:spLocks noGrp="1"/>
          </p:cNvSpPr>
          <p:nvPr>
            <p:ph idx="1"/>
          </p:nvPr>
        </p:nvSpPr>
        <p:spPr>
          <a:xfrm>
            <a:off x="457199" y="1919167"/>
            <a:ext cx="8749553" cy="3659909"/>
          </a:xfrm>
        </p:spPr>
        <p:txBody>
          <a:bodyPr>
            <a:noAutofit/>
          </a:bodyPr>
          <a:lstStyle/>
          <a:p>
            <a:pPr marL="0" indent="0">
              <a:spcBef>
                <a:spcPts val="24"/>
              </a:spcBef>
              <a:buNone/>
            </a:pPr>
            <a:r>
              <a:rPr lang="fr-CA" sz="1500" b="1" dirty="0" smtClean="0"/>
              <a:t>Étape</a:t>
            </a:r>
            <a:r>
              <a:rPr lang="fr-CA" sz="1500" b="1" dirty="0"/>
              <a:t> </a:t>
            </a:r>
            <a:r>
              <a:rPr lang="fr-CA" sz="1500" b="1" dirty="0" smtClean="0"/>
              <a:t>3 </a:t>
            </a:r>
            <a:r>
              <a:rPr lang="fr-CA" sz="1500" b="1" dirty="0"/>
              <a:t>: </a:t>
            </a:r>
            <a:r>
              <a:rPr lang="fr-CA" sz="1500" b="1" dirty="0" smtClean="0"/>
              <a:t>Transmettre </a:t>
            </a:r>
            <a:r>
              <a:rPr lang="fr-CA" sz="1500" b="1" dirty="0"/>
              <a:t>le formulaire </a:t>
            </a:r>
            <a:r>
              <a:rPr lang="fr-CA" sz="1500" b="1" dirty="0" smtClean="0"/>
              <a:t>(suite)</a:t>
            </a:r>
          </a:p>
          <a:p>
            <a:pPr marL="0" indent="0">
              <a:spcBef>
                <a:spcPts val="384"/>
              </a:spcBef>
              <a:buNone/>
            </a:pPr>
            <a:endParaRPr lang="fr-CA" sz="500" b="1" dirty="0" smtClean="0"/>
          </a:p>
          <a:p>
            <a:pPr>
              <a:spcBef>
                <a:spcPts val="24"/>
              </a:spcBef>
            </a:pPr>
            <a:r>
              <a:rPr lang="fr-CA" sz="1500" dirty="0" smtClean="0"/>
              <a:t>Pour soumettre le </a:t>
            </a:r>
            <a:r>
              <a:rPr lang="fr-CA" sz="1500" u="sng" dirty="0" smtClean="0">
                <a:solidFill>
                  <a:srgbClr val="73B632"/>
                </a:solidFill>
                <a:hlinkClick r:id="rId2"/>
              </a:rPr>
              <a:t>Formulaire de divulgation d’EDSC</a:t>
            </a:r>
            <a:r>
              <a:rPr lang="fr-CA" sz="1500" dirty="0" smtClean="0">
                <a:solidFill>
                  <a:srgbClr val="73B632"/>
                </a:solidFill>
              </a:rPr>
              <a:t> </a:t>
            </a:r>
            <a:r>
              <a:rPr lang="fr-CA" sz="1500" dirty="0" smtClean="0"/>
              <a:t>à l’agent supérieur en matière de divulgation du Ministère, le transmettre par courriel (NC-MIN-DIVULGATION_DISCLOSURE-GD) ou en personne ou par la poste à l’adresse suivante :</a:t>
            </a:r>
          </a:p>
          <a:p>
            <a:pPr marL="0" indent="0">
              <a:spcBef>
                <a:spcPts val="384"/>
              </a:spcBef>
              <a:buNone/>
            </a:pPr>
            <a:r>
              <a:rPr lang="fr-CA" sz="1500" dirty="0" smtClean="0"/>
              <a:t>	</a:t>
            </a:r>
            <a:r>
              <a:rPr lang="fr-CA" sz="1500" u="sng" dirty="0" smtClean="0">
                <a:solidFill>
                  <a:srgbClr val="73B632"/>
                </a:solidFill>
                <a:hlinkClick r:id="rId3"/>
              </a:rPr>
              <a:t>Agent supérieur en matière de divulgation</a:t>
            </a:r>
            <a:r>
              <a:rPr lang="fr-CA" sz="1500" dirty="0" smtClean="0">
                <a:hlinkClick r:id="rId3"/>
              </a:rPr>
              <a:t> d’EDSC</a:t>
            </a:r>
            <a:r>
              <a:rPr lang="fr-CA" sz="1500" dirty="0" smtClean="0"/>
              <a:t>, Travail et Service Canada</a:t>
            </a:r>
          </a:p>
          <a:p>
            <a:pPr marL="0" indent="0">
              <a:spcBef>
                <a:spcPts val="384"/>
              </a:spcBef>
              <a:buNone/>
            </a:pPr>
            <a:r>
              <a:rPr lang="fr-CA" sz="1500" dirty="0" smtClean="0"/>
              <a:t>	Place du Portage, Phase II, 165, rue Hôtel-de-Ville, arrêt postal L804</a:t>
            </a:r>
          </a:p>
          <a:p>
            <a:pPr marL="0" indent="0">
              <a:spcBef>
                <a:spcPts val="384"/>
              </a:spcBef>
              <a:buNone/>
            </a:pPr>
            <a:r>
              <a:rPr lang="fr-CA" sz="1500" dirty="0" smtClean="0"/>
              <a:t>	Gatineau (Québec) K1A 0J9</a:t>
            </a:r>
          </a:p>
          <a:p>
            <a:pPr marL="0" indent="0">
              <a:spcBef>
                <a:spcPts val="384"/>
              </a:spcBef>
              <a:buNone/>
            </a:pPr>
            <a:endParaRPr lang="fr-CA" sz="500" dirty="0" smtClean="0"/>
          </a:p>
          <a:p>
            <a:pPr>
              <a:spcBef>
                <a:spcPts val="24"/>
              </a:spcBef>
            </a:pPr>
            <a:r>
              <a:rPr lang="fr-CA" sz="1500" dirty="0" smtClean="0"/>
              <a:t>Pour soumettre le </a:t>
            </a:r>
            <a:r>
              <a:rPr lang="fr-CA" sz="1500" u="sng" dirty="0" smtClean="0">
                <a:solidFill>
                  <a:srgbClr val="73B632"/>
                </a:solidFill>
                <a:hlinkClick r:id="rId4"/>
              </a:rPr>
              <a:t>Formulaire de divulgation du Commissariat à l’intégrité</a:t>
            </a:r>
            <a:r>
              <a:rPr lang="fr-CA" sz="1500" dirty="0" smtClean="0">
                <a:hlinkClick r:id="rId4"/>
              </a:rPr>
              <a:t> </a:t>
            </a:r>
            <a:r>
              <a:rPr lang="fr-CA" sz="1500" dirty="0" smtClean="0"/>
              <a:t>au Commissariat à l’intégrité, le transmettre par télécopieur sécurisé (613-946-2151) ou en personne ou par la poste à l’adresse suivante :</a:t>
            </a:r>
          </a:p>
          <a:p>
            <a:pPr marL="0" indent="0">
              <a:spcBef>
                <a:spcPts val="384"/>
              </a:spcBef>
              <a:buNone/>
            </a:pPr>
            <a:r>
              <a:rPr lang="fr-CA" sz="1500" dirty="0" smtClean="0"/>
              <a:t>	</a:t>
            </a:r>
            <a:r>
              <a:rPr lang="fr-CA" sz="1500" u="sng" dirty="0" smtClean="0">
                <a:solidFill>
                  <a:srgbClr val="73B632"/>
                </a:solidFill>
                <a:hlinkClick r:id="rId5"/>
              </a:rPr>
              <a:t>Commissariat à l’intégrité du secteur public du Canada</a:t>
            </a:r>
            <a:endParaRPr lang="fr-CA" sz="1500" dirty="0" smtClean="0"/>
          </a:p>
          <a:p>
            <a:pPr marL="0" indent="0">
              <a:spcBef>
                <a:spcPts val="384"/>
              </a:spcBef>
              <a:buNone/>
            </a:pPr>
            <a:r>
              <a:rPr lang="fr-CA" sz="1500" dirty="0" smtClean="0"/>
              <a:t>	60, rue </a:t>
            </a:r>
            <a:r>
              <a:rPr lang="fr-CA" sz="1500" dirty="0" err="1" smtClean="0"/>
              <a:t>Queen</a:t>
            </a:r>
            <a:r>
              <a:rPr lang="fr-CA" sz="1500" dirty="0" smtClean="0"/>
              <a:t>, 7</a:t>
            </a:r>
            <a:r>
              <a:rPr lang="fr-CA" sz="1500" baseline="30000" dirty="0" smtClean="0"/>
              <a:t>e</a:t>
            </a:r>
            <a:r>
              <a:rPr lang="fr-CA" sz="1500" dirty="0" smtClean="0"/>
              <a:t> étage, Ottawa (Ontario) K1P 5Y7 </a:t>
            </a:r>
          </a:p>
          <a:p>
            <a:pPr marL="0" indent="0">
              <a:buNone/>
            </a:pPr>
            <a:endParaRPr lang="en-CA" sz="1600" dirty="0" smtClean="0"/>
          </a:p>
        </p:txBody>
      </p:sp>
    </p:spTree>
    <p:extLst>
      <p:ext uri="{BB962C8B-B14F-4D97-AF65-F5344CB8AC3E}">
        <p14:creationId xmlns:p14="http://schemas.microsoft.com/office/powerpoint/2010/main" val="27502458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6593" y="1420471"/>
            <a:ext cx="7432522" cy="3429412"/>
          </a:xfrm>
        </p:spPr>
        <p:txBody>
          <a:bodyPr>
            <a:normAutofit fontScale="25000" lnSpcReduction="20000"/>
          </a:bodyPr>
          <a:lstStyle/>
          <a:p>
            <a:pPr marL="457200" lvl="1" indent="0">
              <a:buNone/>
            </a:pPr>
            <a:endParaRPr lang="fr-CA" sz="3200" b="1" dirty="0" smtClean="0"/>
          </a:p>
          <a:p>
            <a:pPr marL="0" lvl="1" indent="0">
              <a:buNone/>
            </a:pPr>
            <a:r>
              <a:rPr lang="fr-CA" sz="12800" b="1" dirty="0" smtClean="0"/>
              <a:t>Pour en savoir plus, consultez notre page iService sur </a:t>
            </a:r>
            <a:r>
              <a:rPr lang="fr-CA" sz="12800" b="1" u="sng" dirty="0" smtClean="0">
                <a:solidFill>
                  <a:srgbClr val="73B632"/>
                </a:solidFill>
                <a:hlinkClick r:id="rId3"/>
              </a:rPr>
              <a:t>les </a:t>
            </a:r>
            <a:r>
              <a:rPr lang="fr-CA" sz="12800" b="1" u="sng" dirty="0">
                <a:solidFill>
                  <a:srgbClr val="73B632"/>
                </a:solidFill>
                <a:hlinkClick r:id="rId3"/>
              </a:rPr>
              <a:t>actes répréhensibles et la </a:t>
            </a:r>
            <a:r>
              <a:rPr lang="fr-CA" sz="12800" b="1" u="sng" dirty="0" smtClean="0">
                <a:solidFill>
                  <a:srgbClr val="73B632"/>
                </a:solidFill>
                <a:hlinkClick r:id="rId3"/>
              </a:rPr>
              <a:t>fraude</a:t>
            </a:r>
            <a:endParaRPr lang="fr-CA" sz="12800" b="1" u="sng" dirty="0">
              <a:solidFill>
                <a:srgbClr val="73B632"/>
              </a:solidFill>
            </a:endParaRPr>
          </a:p>
          <a:p>
            <a:pPr marL="0" lvl="1" indent="0">
              <a:buNone/>
            </a:pPr>
            <a:endParaRPr lang="fr-CA" sz="3200" dirty="0" smtClean="0"/>
          </a:p>
          <a:p>
            <a:pPr indent="0">
              <a:buNone/>
            </a:pPr>
            <a:endParaRPr lang="fr-CA" sz="2200" dirty="0" smtClean="0">
              <a:solidFill>
                <a:schemeClr val="tx2"/>
              </a:solidFill>
            </a:endParaRPr>
          </a:p>
          <a:p>
            <a:pPr indent="0">
              <a:buNone/>
            </a:pPr>
            <a:endParaRPr lang="fr-CA" sz="2200" dirty="0">
              <a:solidFill>
                <a:schemeClr val="tx2"/>
              </a:solidFill>
            </a:endParaRPr>
          </a:p>
          <a:p>
            <a:pPr indent="0">
              <a:buNone/>
            </a:pPr>
            <a:endParaRPr lang="fr-CA" sz="2200" dirty="0" smtClean="0">
              <a:solidFill>
                <a:schemeClr val="tx2"/>
              </a:solidFill>
            </a:endParaRPr>
          </a:p>
          <a:p>
            <a:pPr indent="0">
              <a:buNone/>
            </a:pPr>
            <a:endParaRPr lang="fr-CA" b="1" u="sng" dirty="0" smtClean="0">
              <a:solidFill>
                <a:srgbClr val="73B632"/>
              </a:solidFill>
            </a:endParaRPr>
          </a:p>
          <a:p>
            <a:pPr marL="0" indent="0">
              <a:buNone/>
            </a:pPr>
            <a:endParaRPr lang="fr-CA" sz="8000" b="1" u="sng" dirty="0" smtClean="0">
              <a:solidFill>
                <a:srgbClr val="73B632"/>
              </a:solidFill>
            </a:endParaRPr>
          </a:p>
          <a:p>
            <a:pPr marL="0" indent="0">
              <a:buNone/>
            </a:pPr>
            <a:r>
              <a:rPr lang="fr-CA" sz="8000" dirty="0" smtClean="0">
                <a:solidFill>
                  <a:srgbClr val="73B632"/>
                </a:solidFill>
              </a:rPr>
              <a:t>	</a:t>
            </a:r>
            <a:r>
              <a:rPr lang="fr-CA" sz="8000" u="sng" dirty="0" smtClean="0">
                <a:solidFill>
                  <a:srgbClr val="73B632"/>
                </a:solidFill>
                <a:hlinkClick r:id="rId4"/>
              </a:rPr>
              <a:t>Démystifier la fraude et la corruption : Qui, quoi et pourquoi</a:t>
            </a:r>
            <a:r>
              <a:rPr lang="fr-CA" sz="8000" u="sng" dirty="0">
                <a:solidFill>
                  <a:srgbClr val="73B632"/>
                </a:solidFill>
                <a:hlinkClick r:id="rId4"/>
              </a:rPr>
              <a:t>?</a:t>
            </a:r>
            <a:endParaRPr lang="fr-CA" sz="8000" u="sng" dirty="0" smtClean="0">
              <a:solidFill>
                <a:srgbClr val="73B632"/>
              </a:solidFill>
            </a:endParaRPr>
          </a:p>
          <a:p>
            <a:pPr marL="0" indent="0">
              <a:buNone/>
            </a:pPr>
            <a:r>
              <a:rPr lang="fr-CA" altLang="en-US" sz="8000" dirty="0" smtClean="0">
                <a:solidFill>
                  <a:srgbClr val="73B632"/>
                </a:solidFill>
              </a:rPr>
              <a:t>	</a:t>
            </a:r>
            <a:r>
              <a:rPr lang="fr-CA" altLang="en-US" sz="8000" u="sng" dirty="0" smtClean="0">
                <a:solidFill>
                  <a:srgbClr val="73B632"/>
                </a:solidFill>
                <a:hlinkClick r:id="rId5"/>
              </a:rPr>
              <a:t>Démystifier la fraude et la corruption :</a:t>
            </a:r>
            <a:r>
              <a:rPr lang="fr-CA" altLang="en-US" sz="8000" u="sng" dirty="0">
                <a:solidFill>
                  <a:srgbClr val="73B632"/>
                </a:solidFill>
                <a:hlinkClick r:id="rId5"/>
              </a:rPr>
              <a:t> </a:t>
            </a:r>
            <a:r>
              <a:rPr lang="fr-CA" altLang="en-US" sz="8000" u="sng" dirty="0" smtClean="0">
                <a:solidFill>
                  <a:srgbClr val="73B632"/>
                </a:solidFill>
                <a:hlinkClick r:id="rId5"/>
              </a:rPr>
              <a:t>Qu’est-ce que je </a:t>
            </a:r>
            <a:r>
              <a:rPr lang="fr-CA" altLang="en-US" sz="8000" dirty="0" smtClean="0">
                <a:solidFill>
                  <a:srgbClr val="73B632"/>
                </a:solidFill>
              </a:rPr>
              <a:t>	</a:t>
            </a:r>
            <a:r>
              <a:rPr lang="fr-CA" altLang="en-US" sz="8000" u="sng" dirty="0" smtClean="0">
                <a:solidFill>
                  <a:srgbClr val="73B632"/>
                </a:solidFill>
                <a:hlinkClick r:id="rId5"/>
              </a:rPr>
              <a:t>devrais faire?</a:t>
            </a:r>
            <a:endParaRPr lang="fr-CA" sz="8000" dirty="0" smtClean="0">
              <a:solidFill>
                <a:schemeClr val="tx2"/>
              </a:solidFill>
            </a:endParaRPr>
          </a:p>
          <a:p>
            <a:pPr lvl="1"/>
            <a:endParaRPr lang="fr-CA" dirty="0" smtClean="0">
              <a:solidFill>
                <a:srgbClr val="FF0000"/>
              </a:solidFill>
            </a:endParaRPr>
          </a:p>
          <a:p>
            <a:endParaRPr lang="fr-CA" dirty="0" smtClean="0">
              <a:solidFill>
                <a:srgbClr val="FF0000"/>
              </a:solidFill>
            </a:endParaRPr>
          </a:p>
          <a:p>
            <a:pPr lvl="1"/>
            <a:endParaRPr lang="fr-CA" dirty="0">
              <a:solidFill>
                <a:srgbClr val="FF0000"/>
              </a:solidFill>
            </a:endParaRPr>
          </a:p>
        </p:txBody>
      </p:sp>
      <p:pic>
        <p:nvPicPr>
          <p:cNvPr id="4" name="Picture 3"/>
          <p:cNvPicPr>
            <a:picLocks noChangeAspect="1"/>
          </p:cNvPicPr>
          <p:nvPr/>
        </p:nvPicPr>
        <p:blipFill>
          <a:blip r:embed="rId6" cstate="print">
            <a:grayscl/>
            <a:extLst>
              <a:ext uri="{28A0092B-C50C-407E-A947-70E740481C1C}">
                <a14:useLocalDpi xmlns:a14="http://schemas.microsoft.com/office/drawing/2010/main" val="0"/>
              </a:ext>
            </a:extLst>
          </a:blip>
          <a:stretch>
            <a:fillRect/>
          </a:stretch>
        </p:blipFill>
        <p:spPr>
          <a:xfrm>
            <a:off x="314844" y="3563220"/>
            <a:ext cx="1003856" cy="1097203"/>
          </a:xfrm>
          <a:prstGeom prst="rect">
            <a:avLst/>
          </a:prstGeom>
        </p:spPr>
      </p:pic>
    </p:spTree>
    <p:extLst>
      <p:ext uri="{BB962C8B-B14F-4D97-AF65-F5344CB8AC3E}">
        <p14:creationId xmlns:p14="http://schemas.microsoft.com/office/powerpoint/2010/main" val="14410952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dirty="0" smtClean="0"/>
              <a:t>Aperçu</a:t>
            </a:r>
            <a:endParaRPr lang="fr-CA" dirty="0"/>
          </a:p>
        </p:txBody>
      </p:sp>
      <p:sp>
        <p:nvSpPr>
          <p:cNvPr id="3" name="Content Placeholder 2"/>
          <p:cNvSpPr>
            <a:spLocks noGrp="1"/>
          </p:cNvSpPr>
          <p:nvPr>
            <p:ph idx="1"/>
          </p:nvPr>
        </p:nvSpPr>
        <p:spPr>
          <a:xfrm>
            <a:off x="457200" y="1969634"/>
            <a:ext cx="8229600" cy="3659909"/>
          </a:xfrm>
        </p:spPr>
        <p:txBody>
          <a:bodyPr>
            <a:normAutofit/>
          </a:bodyPr>
          <a:lstStyle/>
          <a:p>
            <a:pPr>
              <a:spcAft>
                <a:spcPts val="300"/>
              </a:spcAft>
            </a:pPr>
            <a:r>
              <a:rPr lang="fr-CA" sz="2000" dirty="0" smtClean="0"/>
              <a:t>Le présent document a pour objet d’aider le personnel d’EDSC à apprendre à prévenir la fraude, à la détecter quand elle se produit et à la contrer de manière appropriée. </a:t>
            </a:r>
            <a:endParaRPr lang="fr-CA" sz="500" dirty="0" smtClean="0"/>
          </a:p>
          <a:p>
            <a:r>
              <a:rPr lang="fr-CA" sz="2000" dirty="0" smtClean="0"/>
              <a:t>Vous y trouverez des renseignements sur les éléments suivants :</a:t>
            </a:r>
          </a:p>
          <a:p>
            <a:pPr lvl="1"/>
            <a:r>
              <a:rPr lang="fr-CA" sz="1600" dirty="0" smtClean="0"/>
              <a:t>La </a:t>
            </a:r>
            <a:r>
              <a:rPr lang="fr-CA" sz="1600" b="1" dirty="0" smtClean="0"/>
              <a:t>Loi sur la protection des fonctionnaires divulgateurs d’actes répréhensibles (LPFDAR)</a:t>
            </a:r>
            <a:endParaRPr lang="fr-CA" sz="1600" dirty="0" smtClean="0"/>
          </a:p>
          <a:p>
            <a:pPr lvl="1"/>
            <a:r>
              <a:rPr lang="fr-CA" sz="1600" dirty="0" smtClean="0"/>
              <a:t>La définition de </a:t>
            </a:r>
            <a:r>
              <a:rPr lang="fr-CA" sz="1600" b="1" dirty="0" smtClean="0"/>
              <a:t>fraude</a:t>
            </a:r>
          </a:p>
          <a:p>
            <a:pPr lvl="1"/>
            <a:r>
              <a:rPr lang="fr-CA" sz="1600" dirty="0" smtClean="0"/>
              <a:t>Comment la fraude se produit</a:t>
            </a:r>
          </a:p>
          <a:p>
            <a:pPr lvl="1"/>
            <a:r>
              <a:rPr lang="fr-CA" sz="1600" dirty="0" smtClean="0"/>
              <a:t>À quelle fréquence la fraude se produit</a:t>
            </a:r>
          </a:p>
          <a:p>
            <a:pPr lvl="1"/>
            <a:r>
              <a:rPr lang="fr-CA" sz="1600" dirty="0" smtClean="0"/>
              <a:t>Les indicateurs de la fraude</a:t>
            </a:r>
          </a:p>
          <a:p>
            <a:pPr lvl="1"/>
            <a:r>
              <a:rPr lang="fr-CA" sz="1600" dirty="0" smtClean="0"/>
              <a:t>Les processus et mesures de contrôle pour prévenir la fraude </a:t>
            </a:r>
          </a:p>
          <a:p>
            <a:pPr marL="0" indent="0">
              <a:buNone/>
            </a:pPr>
            <a:endParaRPr lang="fr-CA" dirty="0"/>
          </a:p>
        </p:txBody>
      </p:sp>
    </p:spTree>
    <p:extLst>
      <p:ext uri="{BB962C8B-B14F-4D97-AF65-F5344CB8AC3E}">
        <p14:creationId xmlns:p14="http://schemas.microsoft.com/office/powerpoint/2010/main" val="25484817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64000"/>
            <a:ext cx="8229600" cy="1143000"/>
          </a:xfrm>
        </p:spPr>
        <p:txBody>
          <a:bodyPr>
            <a:normAutofit/>
          </a:bodyPr>
          <a:lstStyle/>
          <a:p>
            <a:r>
              <a:rPr lang="fr-CA" sz="2800" dirty="0" smtClean="0"/>
              <a:t>La Loi sur la protection des fonctionnaires divulgateurs d’actes répréhensibles (LPFDAR)</a:t>
            </a:r>
            <a:endParaRPr lang="fr-CA" sz="2800" dirty="0"/>
          </a:p>
        </p:txBody>
      </p:sp>
      <p:sp>
        <p:nvSpPr>
          <p:cNvPr id="3" name="Content Placeholder 2"/>
          <p:cNvSpPr>
            <a:spLocks noGrp="1"/>
          </p:cNvSpPr>
          <p:nvPr>
            <p:ph idx="1"/>
          </p:nvPr>
        </p:nvSpPr>
        <p:spPr>
          <a:xfrm>
            <a:off x="457199" y="2016000"/>
            <a:ext cx="8543365" cy="3860665"/>
          </a:xfrm>
        </p:spPr>
        <p:txBody>
          <a:bodyPr>
            <a:noAutofit/>
          </a:bodyPr>
          <a:lstStyle/>
          <a:p>
            <a:pPr>
              <a:spcAft>
                <a:spcPts val="500"/>
              </a:spcAft>
            </a:pPr>
            <a:r>
              <a:rPr lang="fr-CA" sz="1800" dirty="0" smtClean="0"/>
              <a:t>La </a:t>
            </a:r>
            <a:r>
              <a:rPr lang="fr-CA" sz="1800" u="sng" dirty="0" smtClean="0">
                <a:solidFill>
                  <a:srgbClr val="73B632"/>
                </a:solidFill>
                <a:hlinkClick r:id="rId2"/>
              </a:rPr>
              <a:t>LPFDAR</a:t>
            </a:r>
            <a:r>
              <a:rPr lang="fr-CA" sz="1800" dirty="0" smtClean="0"/>
              <a:t> encourage les fonctionnaires qui pensent qu’un acte répréhensible ou une fraude a eu lieu ou est sur le point de se produire dans le milieu de travail à le signaler. </a:t>
            </a:r>
          </a:p>
          <a:p>
            <a:r>
              <a:rPr lang="fr-CA" sz="1800" dirty="0" smtClean="0"/>
              <a:t>Ce que vous devez savoir:</a:t>
            </a:r>
          </a:p>
          <a:p>
            <a:pPr lvl="1"/>
            <a:r>
              <a:rPr lang="fr-CA" sz="1600" dirty="0" smtClean="0"/>
              <a:t>Familiarisez-vous avec les principales dispositions de la </a:t>
            </a:r>
            <a:r>
              <a:rPr lang="fr-CA" sz="1600" u="sng" dirty="0">
                <a:solidFill>
                  <a:srgbClr val="73B632"/>
                </a:solidFill>
                <a:hlinkClick r:id="rId3"/>
              </a:rPr>
              <a:t>Loi</a:t>
            </a:r>
            <a:r>
              <a:rPr lang="fr-CA" sz="1600" dirty="0"/>
              <a:t> </a:t>
            </a:r>
            <a:r>
              <a:rPr lang="fr-CA" sz="1600" dirty="0" smtClean="0"/>
              <a:t>– ses mécanismes de divulgation, ses dispositions sur la protection des renseignements personnels et ses mesures de </a:t>
            </a:r>
            <a:r>
              <a:rPr lang="fr-CA" sz="1600" dirty="0"/>
              <a:t>p</a:t>
            </a:r>
            <a:r>
              <a:rPr lang="fr-CA" sz="1600" dirty="0" smtClean="0"/>
              <a:t>rotection </a:t>
            </a:r>
            <a:r>
              <a:rPr lang="fr-CA" sz="1600" dirty="0"/>
              <a:t>contre les </a:t>
            </a:r>
            <a:r>
              <a:rPr lang="fr-CA" sz="1600" dirty="0" smtClean="0"/>
              <a:t>représailles.</a:t>
            </a:r>
          </a:p>
          <a:p>
            <a:pPr lvl="1"/>
            <a:r>
              <a:rPr lang="fr-CA" sz="1600" dirty="0" smtClean="0"/>
              <a:t>Sachez ce qui constitue un </a:t>
            </a:r>
            <a:r>
              <a:rPr lang="fr-CA" sz="1600" u="sng" dirty="0">
                <a:solidFill>
                  <a:srgbClr val="73B632"/>
                </a:solidFill>
                <a:hlinkClick r:id="rId4"/>
              </a:rPr>
              <a:t>acte </a:t>
            </a:r>
            <a:r>
              <a:rPr lang="fr-CA" sz="1600" u="sng" dirty="0" smtClean="0">
                <a:solidFill>
                  <a:srgbClr val="73B632"/>
                </a:solidFill>
                <a:hlinkClick r:id="rId4"/>
              </a:rPr>
              <a:t>répréhensible</a:t>
            </a:r>
            <a:r>
              <a:rPr lang="fr-CA" sz="1600" dirty="0" smtClean="0">
                <a:solidFill>
                  <a:srgbClr val="73B632"/>
                </a:solidFill>
                <a:hlinkClick r:id="rId4"/>
              </a:rPr>
              <a:t> </a:t>
            </a:r>
            <a:r>
              <a:rPr lang="fr-CA" sz="1600" dirty="0" smtClean="0"/>
              <a:t>en vertu de la Loi.</a:t>
            </a:r>
          </a:p>
          <a:p>
            <a:pPr lvl="1"/>
            <a:r>
              <a:rPr lang="fr-CA" sz="1600" dirty="0" smtClean="0"/>
              <a:t>Comprenez vos </a:t>
            </a:r>
            <a:r>
              <a:rPr lang="fr-CA" sz="1600" u="sng" dirty="0" smtClean="0">
                <a:solidFill>
                  <a:srgbClr val="73B632"/>
                </a:solidFill>
                <a:hlinkClick r:id="rId5"/>
              </a:rPr>
              <a:t>choix</a:t>
            </a:r>
            <a:r>
              <a:rPr lang="fr-CA" sz="1600" dirty="0" smtClean="0"/>
              <a:t> lorsqu’il s’agit de faire une divulgation protégée.</a:t>
            </a:r>
          </a:p>
          <a:p>
            <a:pPr lvl="1"/>
            <a:r>
              <a:rPr lang="fr-CA" sz="1600" dirty="0" smtClean="0"/>
              <a:t>Sachez </a:t>
            </a:r>
            <a:r>
              <a:rPr lang="fr-CA" sz="1600" u="sng" dirty="0">
                <a:solidFill>
                  <a:srgbClr val="73B632"/>
                </a:solidFill>
                <a:hlinkClick r:id="rId6"/>
              </a:rPr>
              <a:t>quoi faire</a:t>
            </a:r>
            <a:r>
              <a:rPr lang="fr-CA" sz="1600" dirty="0">
                <a:solidFill>
                  <a:srgbClr val="73B632"/>
                </a:solidFill>
                <a:hlinkClick r:id="rId6"/>
              </a:rPr>
              <a:t> </a:t>
            </a:r>
            <a:r>
              <a:rPr lang="fr-CA" sz="1600" dirty="0" smtClean="0"/>
              <a:t>si vous pensez être la cible de représailles. </a:t>
            </a:r>
          </a:p>
          <a:p>
            <a:pPr lvl="1"/>
            <a:r>
              <a:rPr lang="fr-CA" sz="1600" dirty="0" smtClean="0"/>
              <a:t>Sachez où obtenir un complément </a:t>
            </a:r>
            <a:r>
              <a:rPr lang="fr-CA" sz="1600" u="sng" dirty="0" smtClean="0">
                <a:solidFill>
                  <a:srgbClr val="73B632"/>
                </a:solidFill>
                <a:hlinkClick r:id="rId7"/>
              </a:rPr>
              <a:t>d’information et des conseils</a:t>
            </a:r>
            <a:r>
              <a:rPr lang="fr-CA" sz="1600" dirty="0" smtClean="0">
                <a:hlinkClick r:id="rId7"/>
              </a:rPr>
              <a:t>.</a:t>
            </a:r>
            <a:endParaRPr lang="fr-CA" sz="1600" dirty="0"/>
          </a:p>
        </p:txBody>
      </p:sp>
    </p:spTree>
    <p:extLst>
      <p:ext uri="{BB962C8B-B14F-4D97-AF65-F5344CB8AC3E}">
        <p14:creationId xmlns:p14="http://schemas.microsoft.com/office/powerpoint/2010/main" val="12138717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dirty="0" smtClean="0"/>
              <a:t>Qu’est qu’une fraude?</a:t>
            </a:r>
            <a:endParaRPr lang="fr-CA" dirty="0"/>
          </a:p>
        </p:txBody>
      </p:sp>
      <p:sp>
        <p:nvSpPr>
          <p:cNvPr id="3" name="Content Placeholder 2"/>
          <p:cNvSpPr>
            <a:spLocks noGrp="1"/>
          </p:cNvSpPr>
          <p:nvPr>
            <p:ph idx="1"/>
          </p:nvPr>
        </p:nvSpPr>
        <p:spPr/>
        <p:txBody>
          <a:bodyPr>
            <a:normAutofit fontScale="62500" lnSpcReduction="20000"/>
          </a:bodyPr>
          <a:lstStyle/>
          <a:p>
            <a:pPr>
              <a:spcAft>
                <a:spcPts val="500"/>
              </a:spcAft>
            </a:pPr>
            <a:r>
              <a:rPr lang="fr-CA" dirty="0" smtClean="0"/>
              <a:t>En droit, </a:t>
            </a:r>
            <a:r>
              <a:rPr lang="fr-CA" dirty="0"/>
              <a:t>une fraude est une tromperie délibérée visant à obtenir un gain injuste ou illégal ou à priver une victime </a:t>
            </a:r>
            <a:r>
              <a:rPr lang="fr-CA" dirty="0" smtClean="0"/>
              <a:t>d’un </a:t>
            </a:r>
            <a:r>
              <a:rPr lang="fr-CA" dirty="0"/>
              <a:t>droit reconnu par la loi</a:t>
            </a:r>
            <a:r>
              <a:rPr lang="fr-CA" dirty="0" smtClean="0"/>
              <a:t>. </a:t>
            </a:r>
          </a:p>
          <a:p>
            <a:pPr>
              <a:spcAft>
                <a:spcPts val="500"/>
              </a:spcAft>
            </a:pPr>
            <a:r>
              <a:rPr lang="fr-CA" dirty="0" smtClean="0"/>
              <a:t>La haute direction d’EDSC reconnaît que la définition de la fraude ne devrait pas se limiter à sa définition en droit. Par conséquent, la notion de </a:t>
            </a:r>
            <a:r>
              <a:rPr lang="fr-CA" dirty="0"/>
              <a:t>fraude inclut toutes les activités supposant, de la part </a:t>
            </a:r>
            <a:r>
              <a:rPr lang="fr-CA" dirty="0" smtClean="0"/>
              <a:t>d’une </a:t>
            </a:r>
            <a:r>
              <a:rPr lang="fr-CA" dirty="0"/>
              <a:t>personne ou </a:t>
            </a:r>
            <a:r>
              <a:rPr lang="fr-CA" dirty="0" smtClean="0"/>
              <a:t>d’une </a:t>
            </a:r>
            <a:r>
              <a:rPr lang="fr-CA" dirty="0"/>
              <a:t>organisation, un acte répréhensible </a:t>
            </a:r>
            <a:r>
              <a:rPr lang="fr-CA" dirty="0" smtClean="0"/>
              <a:t>qui </a:t>
            </a:r>
            <a:r>
              <a:rPr lang="fr-CA" dirty="0"/>
              <a:t>entraîne une perte financière, une atteinte à la réputation, une fausse déclaration, un abus ou des menaces pour la sécurité </a:t>
            </a:r>
            <a:r>
              <a:rPr lang="fr-CA" dirty="0" smtClean="0"/>
              <a:t>de l’information ou la sécurité personnelle</a:t>
            </a:r>
            <a:r>
              <a:rPr lang="fr-CA" dirty="0"/>
              <a:t>. </a:t>
            </a:r>
            <a:endParaRPr lang="fr-CA" dirty="0" smtClean="0"/>
          </a:p>
          <a:p>
            <a:pPr>
              <a:spcAft>
                <a:spcPts val="500"/>
              </a:spcAft>
            </a:pPr>
            <a:r>
              <a:rPr lang="fr-CA" dirty="0" smtClean="0"/>
              <a:t>Il faut savoir que la selon la </a:t>
            </a:r>
            <a:r>
              <a:rPr lang="fr-CA" u="sng" dirty="0" smtClean="0">
                <a:solidFill>
                  <a:srgbClr val="73B632"/>
                </a:solidFill>
                <a:hlinkClick r:id="rId2"/>
              </a:rPr>
              <a:t>LPFDAR</a:t>
            </a:r>
            <a:r>
              <a:rPr lang="fr-CA" dirty="0" smtClean="0"/>
              <a:t>, un acte répréhensible peut s’accompagner ou non d’actes frauduleux.</a:t>
            </a:r>
            <a:endParaRPr lang="fr-CA" sz="2900" dirty="0"/>
          </a:p>
        </p:txBody>
      </p:sp>
    </p:spTree>
    <p:extLst>
      <p:ext uri="{BB962C8B-B14F-4D97-AF65-F5344CB8AC3E}">
        <p14:creationId xmlns:p14="http://schemas.microsoft.com/office/powerpoint/2010/main" val="2100349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dirty="0" smtClean="0"/>
              <a:t>Qu’est-ce qu’un acte répréhensible?</a:t>
            </a:r>
            <a:endParaRPr lang="fr-CA" dirty="0"/>
          </a:p>
        </p:txBody>
      </p:sp>
      <p:sp>
        <p:nvSpPr>
          <p:cNvPr id="3" name="Content Placeholder 2"/>
          <p:cNvSpPr>
            <a:spLocks noGrp="1"/>
          </p:cNvSpPr>
          <p:nvPr>
            <p:ph idx="1"/>
          </p:nvPr>
        </p:nvSpPr>
        <p:spPr>
          <a:xfrm>
            <a:off x="457200" y="2055091"/>
            <a:ext cx="8346558" cy="3984202"/>
          </a:xfrm>
        </p:spPr>
        <p:txBody>
          <a:bodyPr>
            <a:normAutofit fontScale="47500" lnSpcReduction="20000"/>
          </a:bodyPr>
          <a:lstStyle/>
          <a:p>
            <a:pPr>
              <a:spcAft>
                <a:spcPts val="500"/>
              </a:spcAft>
            </a:pPr>
            <a:r>
              <a:rPr lang="fr-CA" sz="3800" dirty="0" smtClean="0"/>
              <a:t>Les actes répréhensibles sont </a:t>
            </a:r>
            <a:r>
              <a:rPr lang="fr-CA" sz="3800" dirty="0"/>
              <a:t>d</a:t>
            </a:r>
            <a:r>
              <a:rPr lang="fr-CA" sz="3800" dirty="0" smtClean="0"/>
              <a:t>es </a:t>
            </a:r>
            <a:r>
              <a:rPr lang="fr-CA" sz="3800" dirty="0"/>
              <a:t>actes commis par des employés </a:t>
            </a:r>
            <a:r>
              <a:rPr lang="fr-CA" sz="3800" dirty="0" smtClean="0"/>
              <a:t>d’EDSC </a:t>
            </a:r>
            <a:r>
              <a:rPr lang="fr-CA" sz="3800" dirty="0"/>
              <a:t>ou des tiers assujettis à </a:t>
            </a:r>
            <a:r>
              <a:rPr lang="fr-CA" sz="3800" dirty="0" smtClean="0"/>
              <a:t>des obligations contractuelles qui</a:t>
            </a:r>
            <a:r>
              <a:rPr lang="fr-CA" sz="3800" dirty="0"/>
              <a:t>, en raison de leur nature, pourraient entraîner de graves </a:t>
            </a:r>
            <a:r>
              <a:rPr lang="fr-CA" sz="3800" dirty="0" smtClean="0"/>
              <a:t>conséquences, </a:t>
            </a:r>
            <a:r>
              <a:rPr lang="fr-CA" sz="3800" dirty="0"/>
              <a:t>comme la suspension ou la résiliation de </a:t>
            </a:r>
            <a:r>
              <a:rPr lang="fr-CA" sz="3800" dirty="0" smtClean="0"/>
              <a:t>l’emploi/d’un </a:t>
            </a:r>
            <a:r>
              <a:rPr lang="fr-CA" sz="3800" dirty="0"/>
              <a:t>contrat ou des poursuites </a:t>
            </a:r>
            <a:r>
              <a:rPr lang="fr-CA" sz="3800" dirty="0" smtClean="0"/>
              <a:t>judiciaires.</a:t>
            </a:r>
          </a:p>
          <a:p>
            <a:r>
              <a:rPr lang="fr-CA" sz="3800" dirty="0" smtClean="0"/>
              <a:t>Selon la </a:t>
            </a:r>
            <a:r>
              <a:rPr lang="fr-CA" sz="3800" u="sng" dirty="0" smtClean="0">
                <a:solidFill>
                  <a:srgbClr val="73B632"/>
                </a:solidFill>
                <a:hlinkClick r:id="rId2"/>
              </a:rPr>
              <a:t>LPFDAR</a:t>
            </a:r>
            <a:r>
              <a:rPr lang="fr-CA" sz="3800" dirty="0" smtClean="0"/>
              <a:t>, les actes suivants sont des actes répréhensibles dans le secteur public :</a:t>
            </a:r>
          </a:p>
          <a:p>
            <a:pPr marL="627063" indent="-179388">
              <a:spcBef>
                <a:spcPts val="0"/>
              </a:spcBef>
              <a:buFont typeface="Calibri" panose="020F0502020204030204" pitchFamily="34" charset="0"/>
              <a:buChar char="̶"/>
            </a:pPr>
            <a:r>
              <a:rPr lang="fr-FR" sz="3400" dirty="0"/>
              <a:t>la contravention </a:t>
            </a:r>
            <a:r>
              <a:rPr lang="fr-FR" sz="3400" dirty="0" smtClean="0"/>
              <a:t>d’une </a:t>
            </a:r>
            <a:r>
              <a:rPr lang="fr-FR" sz="3400" dirty="0"/>
              <a:t>loi fédérale ou </a:t>
            </a:r>
            <a:r>
              <a:rPr lang="fr-FR" sz="3400" dirty="0" smtClean="0"/>
              <a:t>d’une loi provinciale </a:t>
            </a:r>
            <a:r>
              <a:rPr lang="fr-FR" sz="3400" dirty="0"/>
              <a:t>ou </a:t>
            </a:r>
            <a:r>
              <a:rPr lang="fr-FR" sz="3400" dirty="0" smtClean="0"/>
              <a:t>territoriale ou d’un </a:t>
            </a:r>
            <a:r>
              <a:rPr lang="fr-FR" sz="3400" dirty="0"/>
              <a:t>règlement pris sous leur </a:t>
            </a:r>
            <a:r>
              <a:rPr lang="fr-FR" sz="3400" dirty="0" smtClean="0"/>
              <a:t>régime;</a:t>
            </a:r>
          </a:p>
          <a:p>
            <a:pPr marL="627063" indent="-179388">
              <a:spcBef>
                <a:spcPts val="0"/>
              </a:spcBef>
              <a:buFont typeface="Calibri" panose="020F0502020204030204" pitchFamily="34" charset="0"/>
              <a:buChar char="̶"/>
            </a:pPr>
            <a:r>
              <a:rPr lang="fr-FR" sz="3400" dirty="0" smtClean="0"/>
              <a:t>l’usage abusif des fonds ou des biens publics;</a:t>
            </a:r>
            <a:endParaRPr lang="fr-CA" sz="3400" dirty="0" smtClean="0"/>
          </a:p>
          <a:p>
            <a:pPr marL="627063" indent="-179388">
              <a:spcBef>
                <a:spcPts val="0"/>
              </a:spcBef>
              <a:buFont typeface="Calibri" panose="020F0502020204030204" pitchFamily="34" charset="0"/>
              <a:buChar char="̶"/>
            </a:pPr>
            <a:r>
              <a:rPr lang="fr-FR" sz="3400" dirty="0" smtClean="0"/>
              <a:t>les cas graves de mauvaise gestion;</a:t>
            </a:r>
            <a:endParaRPr lang="fr-CA" sz="3400" dirty="0" smtClean="0"/>
          </a:p>
          <a:p>
            <a:pPr marL="627063" indent="-179388">
              <a:spcBef>
                <a:spcPts val="0"/>
              </a:spcBef>
              <a:buFont typeface="Calibri" panose="020F0502020204030204" pitchFamily="34" charset="0"/>
              <a:buChar char="̶"/>
            </a:pPr>
            <a:r>
              <a:rPr lang="fr-FR" sz="3400" dirty="0" smtClean="0"/>
              <a:t>le fait de causer — par action ou omission — un risque grave et précis pour la vie, la santé ou la sécurité humaines ou pour l’environnement;</a:t>
            </a:r>
            <a:endParaRPr lang="fr-CA" sz="3400" dirty="0" smtClean="0"/>
          </a:p>
          <a:p>
            <a:pPr marL="627063" indent="-179388">
              <a:spcBef>
                <a:spcPts val="0"/>
              </a:spcBef>
              <a:buFont typeface="Calibri" panose="020F0502020204030204" pitchFamily="34" charset="0"/>
              <a:buChar char="̶"/>
            </a:pPr>
            <a:r>
              <a:rPr lang="fr-FR" sz="3400" dirty="0" smtClean="0"/>
              <a:t>la contravention grave du </a:t>
            </a:r>
            <a:r>
              <a:rPr lang="fr-CA" sz="3400" u="sng" dirty="0" smtClean="0">
                <a:solidFill>
                  <a:srgbClr val="73B632"/>
                </a:solidFill>
                <a:hlinkClick r:id="rId3"/>
              </a:rPr>
              <a:t>Code de valeurs et d’éthique du secteur public</a:t>
            </a:r>
            <a:r>
              <a:rPr lang="fr-FR" sz="3400" dirty="0">
                <a:hlinkClick r:id="rId3"/>
              </a:rPr>
              <a:t> </a:t>
            </a:r>
            <a:r>
              <a:rPr lang="fr-FR" sz="3400" dirty="0" smtClean="0"/>
              <a:t>ou du Code de conduite de l’organisme;</a:t>
            </a:r>
            <a:endParaRPr lang="fr-CA" sz="3400" dirty="0" smtClean="0"/>
          </a:p>
          <a:p>
            <a:pPr marL="627063" indent="-179388">
              <a:spcBef>
                <a:spcPts val="0"/>
              </a:spcBef>
              <a:buFont typeface="Calibri" panose="020F0502020204030204" pitchFamily="34" charset="0"/>
              <a:buChar char="̶"/>
            </a:pPr>
            <a:r>
              <a:rPr lang="fr-FR" sz="3400" dirty="0" smtClean="0"/>
              <a:t>le fait de sciemment ordonner ou conseiller à une personne de commettre l’un de ces actes répréhensibles.</a:t>
            </a:r>
            <a:endParaRPr lang="fr-CA" sz="3400" dirty="0"/>
          </a:p>
        </p:txBody>
      </p:sp>
    </p:spTree>
    <p:extLst>
      <p:ext uri="{BB962C8B-B14F-4D97-AF65-F5344CB8AC3E}">
        <p14:creationId xmlns:p14="http://schemas.microsoft.com/office/powerpoint/2010/main" val="39651652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dirty="0" smtClean="0"/>
              <a:t>La fraude est-elle fréquente?</a:t>
            </a:r>
            <a:endParaRPr lang="fr-CA" dirty="0"/>
          </a:p>
        </p:txBody>
      </p:sp>
      <p:sp>
        <p:nvSpPr>
          <p:cNvPr id="3" name="Content Placeholder 2"/>
          <p:cNvSpPr>
            <a:spLocks noGrp="1"/>
          </p:cNvSpPr>
          <p:nvPr>
            <p:ph idx="1"/>
          </p:nvPr>
        </p:nvSpPr>
        <p:spPr/>
        <p:txBody>
          <a:bodyPr>
            <a:noAutofit/>
          </a:bodyPr>
          <a:lstStyle/>
          <a:p>
            <a:pPr>
              <a:spcAft>
                <a:spcPts val="500"/>
              </a:spcAft>
            </a:pPr>
            <a:r>
              <a:rPr lang="fr-CA" sz="2000" dirty="0" smtClean="0"/>
              <a:t>De manière générale, la fraude est largement reconnue comme une préoccupation de premier plan et elle est courante dans le secteur public comme dans le secteur privé. </a:t>
            </a:r>
            <a:endParaRPr lang="fr-CA" sz="300" dirty="0" smtClean="0"/>
          </a:p>
          <a:p>
            <a:pPr>
              <a:spcAft>
                <a:spcPts val="500"/>
              </a:spcAft>
            </a:pPr>
            <a:r>
              <a:rPr lang="fr-CA" sz="2000" dirty="0"/>
              <a:t>Le </a:t>
            </a:r>
            <a:r>
              <a:rPr lang="fr-FR" sz="2000" dirty="0"/>
              <a:t>Centre antifraude du Canada </a:t>
            </a:r>
            <a:r>
              <a:rPr lang="fr-CA" sz="2000" dirty="0"/>
              <a:t>(2018) a estimé, qu’entre janvier 2014 et décembre 2017, les Canadiens et les Canadiennes ont perdu plus de 400 millions de dollars à cause de fraudeurs </a:t>
            </a:r>
            <a:r>
              <a:rPr lang="fr-FR" sz="2000" dirty="0"/>
              <a:t>pour des fraudes reliées au marketing de masse ainsi que la fraude d'identification </a:t>
            </a:r>
            <a:r>
              <a:rPr lang="fr-FR" sz="2000"/>
              <a:t>seulement</a:t>
            </a:r>
            <a:r>
              <a:rPr lang="fr-FR" sz="2000" smtClean="0"/>
              <a:t>.</a:t>
            </a:r>
            <a:endParaRPr lang="fr-CA" sz="300" dirty="0" smtClean="0"/>
          </a:p>
          <a:p>
            <a:pPr>
              <a:spcAft>
                <a:spcPts val="500"/>
              </a:spcAft>
            </a:pPr>
            <a:r>
              <a:rPr lang="fr-CA" sz="2000" dirty="0" smtClean="0"/>
              <a:t>Et à EDSC? Ça arrive! Toutefois, la majorité des gens </a:t>
            </a:r>
            <a:r>
              <a:rPr lang="fr-CA" sz="2000" u="sng" dirty="0" smtClean="0"/>
              <a:t>ne commet pas</a:t>
            </a:r>
            <a:r>
              <a:rPr lang="fr-CA" sz="2000" dirty="0" smtClean="0"/>
              <a:t> et </a:t>
            </a:r>
            <a:r>
              <a:rPr lang="fr-CA" sz="2000" u="sng" dirty="0" smtClean="0"/>
              <a:t>ne commettra pas</a:t>
            </a:r>
            <a:r>
              <a:rPr lang="fr-CA" sz="2000" dirty="0" smtClean="0"/>
              <a:t> de fraude. </a:t>
            </a:r>
            <a:endParaRPr lang="fr-CA" sz="2000" dirty="0"/>
          </a:p>
        </p:txBody>
      </p:sp>
    </p:spTree>
    <p:extLst>
      <p:ext uri="{BB962C8B-B14F-4D97-AF65-F5344CB8AC3E}">
        <p14:creationId xmlns:p14="http://schemas.microsoft.com/office/powerpoint/2010/main" val="32873559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r-CA" sz="3400" dirty="0" smtClean="0"/>
              <a:t>Comment une fraude se produit-elle?</a:t>
            </a:r>
            <a:endParaRPr lang="fr-CA" sz="3400" dirty="0"/>
          </a:p>
        </p:txBody>
      </p:sp>
      <p:sp>
        <p:nvSpPr>
          <p:cNvPr id="3" name="Content Placeholder 2"/>
          <p:cNvSpPr>
            <a:spLocks noGrp="1"/>
          </p:cNvSpPr>
          <p:nvPr>
            <p:ph idx="1"/>
          </p:nvPr>
        </p:nvSpPr>
        <p:spPr>
          <a:xfrm>
            <a:off x="457200" y="1908000"/>
            <a:ext cx="4436076" cy="3952602"/>
          </a:xfrm>
        </p:spPr>
        <p:txBody>
          <a:bodyPr>
            <a:normAutofit fontScale="92500"/>
          </a:bodyPr>
          <a:lstStyle/>
          <a:p>
            <a:pPr marL="0" indent="0">
              <a:buNone/>
            </a:pPr>
            <a:r>
              <a:rPr lang="fr-CA" sz="2600" b="1" dirty="0" smtClean="0"/>
              <a:t>Le triangle de la fraude </a:t>
            </a:r>
          </a:p>
          <a:p>
            <a:pPr marL="0" indent="0">
              <a:buNone/>
            </a:pPr>
            <a:endParaRPr lang="fr-CA" sz="600" b="1" dirty="0" smtClean="0"/>
          </a:p>
          <a:p>
            <a:pPr>
              <a:spcAft>
                <a:spcPts val="500"/>
              </a:spcAft>
            </a:pPr>
            <a:r>
              <a:rPr lang="fr-CA" sz="2200" dirty="0" smtClean="0"/>
              <a:t>Le triangle de la fraude repose sur l’hypothèse selon laquelle la fraude sera vraisemblablement le résultat d’une combinaison de trois facteurs : la pression, l’occasion et la rationalisation.</a:t>
            </a:r>
            <a:endParaRPr lang="fr-CA" sz="600" dirty="0" smtClean="0"/>
          </a:p>
          <a:p>
            <a:pPr>
              <a:spcAft>
                <a:spcPts val="500"/>
              </a:spcAft>
            </a:pPr>
            <a:r>
              <a:rPr lang="fr-CA" sz="2200" dirty="0" smtClean="0"/>
              <a:t>Les trois conditions doivent être réunies simultanément pour que quelqu’un commette une fraude. </a:t>
            </a:r>
            <a:endParaRPr lang="fr-CA" sz="2200" dirty="0"/>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08043" y="1908000"/>
            <a:ext cx="4248819" cy="384913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023512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dirty="0" smtClean="0"/>
              <a:t>Qui commet des fraudes?</a:t>
            </a:r>
            <a:endParaRPr lang="fr-CA" dirty="0"/>
          </a:p>
        </p:txBody>
      </p:sp>
      <p:sp>
        <p:nvSpPr>
          <p:cNvPr id="3" name="Content Placeholder 2"/>
          <p:cNvSpPr>
            <a:spLocks noGrp="1"/>
          </p:cNvSpPr>
          <p:nvPr>
            <p:ph idx="1"/>
          </p:nvPr>
        </p:nvSpPr>
        <p:spPr>
          <a:xfrm>
            <a:off x="457199" y="2055091"/>
            <a:ext cx="8444753" cy="3659909"/>
          </a:xfrm>
        </p:spPr>
        <p:txBody>
          <a:bodyPr>
            <a:normAutofit/>
          </a:bodyPr>
          <a:lstStyle/>
          <a:p>
            <a:pPr>
              <a:spcAft>
                <a:spcPts val="500"/>
              </a:spcAft>
            </a:pPr>
            <a:r>
              <a:rPr lang="fr-CA" sz="2400" dirty="0" smtClean="0"/>
              <a:t>Des citoyens </a:t>
            </a:r>
            <a:endParaRPr lang="fr-CA" sz="500" dirty="0" smtClean="0"/>
          </a:p>
          <a:p>
            <a:pPr>
              <a:spcAft>
                <a:spcPts val="500"/>
              </a:spcAft>
            </a:pPr>
            <a:r>
              <a:rPr lang="fr-CA" sz="2400" dirty="0" smtClean="0"/>
              <a:t>Employés à tous les paliers organisationnels</a:t>
            </a:r>
            <a:endParaRPr lang="fr-CA" sz="500" dirty="0" smtClean="0"/>
          </a:p>
          <a:p>
            <a:pPr>
              <a:spcAft>
                <a:spcPts val="500"/>
              </a:spcAft>
            </a:pPr>
            <a:r>
              <a:rPr lang="fr-CA" sz="2400" dirty="0" smtClean="0"/>
              <a:t>Des personnes de tous âges, de toutes origines ethniques, religions, habilités, de tous niveaux de scolarité et de toutes catégories de revenu</a:t>
            </a:r>
            <a:endParaRPr lang="fr-CA" sz="500" dirty="0" smtClean="0"/>
          </a:p>
          <a:p>
            <a:pPr>
              <a:spcAft>
                <a:spcPts val="500"/>
              </a:spcAft>
            </a:pPr>
            <a:r>
              <a:rPr lang="fr-CA" sz="2400" dirty="0" smtClean="0"/>
              <a:t>Dans toutes les régions</a:t>
            </a:r>
            <a:endParaRPr lang="fr-CA" sz="2400" dirty="0"/>
          </a:p>
        </p:txBody>
      </p:sp>
      <p:pic>
        <p:nvPicPr>
          <p:cNvPr id="1028" name="Picture 4" descr="C:\Users\jasmine.ceh\AppData\Local\Microsoft\Windows\Temporary Internet Files\Content.IE5\5H6A2GJ3\blog-commenting[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71882" y="4320987"/>
            <a:ext cx="3030070" cy="16136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246085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6188" y="804600"/>
            <a:ext cx="8758518" cy="1143000"/>
          </a:xfrm>
        </p:spPr>
        <p:txBody>
          <a:bodyPr>
            <a:normAutofit/>
          </a:bodyPr>
          <a:lstStyle/>
          <a:p>
            <a:r>
              <a:rPr lang="fr-CA" dirty="0" smtClean="0"/>
              <a:t>Des indicateurs comportementaux</a:t>
            </a:r>
            <a:endParaRPr lang="fr-CA" dirty="0"/>
          </a:p>
        </p:txBody>
      </p:sp>
      <p:sp>
        <p:nvSpPr>
          <p:cNvPr id="3" name="Content Placeholder 2"/>
          <p:cNvSpPr>
            <a:spLocks noGrp="1"/>
          </p:cNvSpPr>
          <p:nvPr>
            <p:ph idx="1"/>
          </p:nvPr>
        </p:nvSpPr>
        <p:spPr>
          <a:xfrm>
            <a:off x="457200" y="1868557"/>
            <a:ext cx="8229600" cy="3846443"/>
          </a:xfrm>
        </p:spPr>
        <p:txBody>
          <a:bodyPr>
            <a:normAutofit fontScale="47500" lnSpcReduction="20000"/>
          </a:bodyPr>
          <a:lstStyle/>
          <a:p>
            <a:pPr>
              <a:spcAft>
                <a:spcPts val="500"/>
              </a:spcAft>
            </a:pPr>
            <a:r>
              <a:rPr lang="fr-CA" sz="4200" dirty="0" smtClean="0"/>
              <a:t>Les signaux d’alarme n’indiquent pas nécessairement la culpabilité ou l’innocence; mais ils peuvent être des indicateurs possibles d’une fraude. Il peut s’agir d’une déviation par rapport à une activité normale ou d’un comportement inhabituel qui indique qu’un complément d’information est peut-être nécessaire. </a:t>
            </a:r>
          </a:p>
          <a:p>
            <a:r>
              <a:rPr lang="fr-CA" sz="4200" dirty="0" smtClean="0"/>
              <a:t>Indicateurs courants :</a:t>
            </a:r>
          </a:p>
          <a:p>
            <a:pPr marL="740664" indent="-283464">
              <a:spcBef>
                <a:spcPts val="480"/>
              </a:spcBef>
              <a:buSzPts val="2000"/>
              <a:buFont typeface="Arial" panose="020B0604020202020204" pitchFamily="34" charset="0"/>
              <a:buChar char="–"/>
            </a:pPr>
            <a:r>
              <a:rPr lang="fr-CA" sz="3400" dirty="0" smtClean="0">
                <a:solidFill>
                  <a:srgbClr val="000000"/>
                </a:solidFill>
                <a:latin typeface="Arial" panose="020B0604020202020204" pitchFamily="34" charset="0"/>
                <a:cs typeface="Arial" panose="020B0604020202020204" pitchFamily="34" charset="0"/>
              </a:rPr>
              <a:t>Réticence à partager des fonctions</a:t>
            </a:r>
            <a:endParaRPr lang="fr-CA" sz="3400" dirty="0"/>
          </a:p>
          <a:p>
            <a:pPr marL="740664" indent="-283464">
              <a:spcBef>
                <a:spcPts val="480"/>
              </a:spcBef>
              <a:buSzPts val="2000"/>
              <a:buFont typeface="Arial" panose="020B0604020202020204" pitchFamily="34" charset="0"/>
              <a:buChar char="–"/>
            </a:pPr>
            <a:r>
              <a:rPr lang="fr-CA" sz="3400" dirty="0" smtClean="0">
                <a:solidFill>
                  <a:srgbClr val="000000"/>
                </a:solidFill>
                <a:latin typeface="Arial" panose="020B0604020202020204" pitchFamily="34" charset="0"/>
                <a:cs typeface="Arial" panose="020B0604020202020204" pitchFamily="34" charset="0"/>
              </a:rPr>
              <a:t>Refus de prendre des congés</a:t>
            </a:r>
            <a:endParaRPr lang="fr-CA" sz="3400" dirty="0"/>
          </a:p>
          <a:p>
            <a:pPr marL="740664" indent="-283464">
              <a:spcBef>
                <a:spcPts val="480"/>
              </a:spcBef>
              <a:buSzPts val="2000"/>
              <a:buFont typeface="Arial" panose="020B0604020202020204" pitchFamily="34" charset="0"/>
              <a:buChar char="–"/>
            </a:pPr>
            <a:r>
              <a:rPr lang="fr-CA" sz="3400" dirty="0" smtClean="0">
                <a:solidFill>
                  <a:srgbClr val="000000"/>
                </a:solidFill>
                <a:latin typeface="Arial" panose="020B0604020202020204" pitchFamily="34" charset="0"/>
                <a:cs typeface="Arial" panose="020B0604020202020204" pitchFamily="34" charset="0"/>
              </a:rPr>
              <a:t>Refus de mettre en œuvre des contrôles internes</a:t>
            </a:r>
            <a:endParaRPr lang="fr-CA" sz="3400" dirty="0"/>
          </a:p>
          <a:p>
            <a:pPr marL="740664" indent="-283464">
              <a:spcBef>
                <a:spcPts val="480"/>
              </a:spcBef>
              <a:buSzPts val="2000"/>
              <a:buFont typeface="Arial" panose="020B0604020202020204" pitchFamily="34" charset="0"/>
              <a:buChar char="–"/>
            </a:pPr>
            <a:r>
              <a:rPr lang="fr-CA" sz="3400" dirty="0" smtClean="0">
                <a:solidFill>
                  <a:srgbClr val="000000"/>
                </a:solidFill>
                <a:latin typeface="Arial" panose="020B0604020202020204" pitchFamily="34" charset="0"/>
                <a:cs typeface="Arial" panose="020B0604020202020204" pitchFamily="34" charset="0"/>
              </a:rPr>
              <a:t>Association inhabituellement étroite avec un fournisseur ou un client</a:t>
            </a:r>
            <a:endParaRPr lang="fr-CA" sz="3400" dirty="0"/>
          </a:p>
          <a:p>
            <a:pPr marL="740664" indent="-283464">
              <a:spcBef>
                <a:spcPts val="480"/>
              </a:spcBef>
              <a:buSzPts val="2000"/>
              <a:buFont typeface="Arial" panose="020B0604020202020204" pitchFamily="34" charset="0"/>
              <a:buChar char="–"/>
            </a:pPr>
            <a:r>
              <a:rPr lang="fr-CA" sz="3400" dirty="0" smtClean="0">
                <a:solidFill>
                  <a:srgbClr val="000000"/>
                </a:solidFill>
                <a:latin typeface="Arial" panose="020B0604020202020204" pitchFamily="34" charset="0"/>
                <a:cs typeface="Arial" panose="020B0604020202020204" pitchFamily="34" charset="0"/>
              </a:rPr>
              <a:t>Problèmes de contrôle excessif</a:t>
            </a:r>
            <a:endParaRPr lang="fr-CA" sz="3400" dirty="0"/>
          </a:p>
          <a:p>
            <a:pPr marL="740664" indent="-283464">
              <a:spcBef>
                <a:spcPts val="480"/>
              </a:spcBef>
              <a:buSzPts val="2000"/>
              <a:buFont typeface="Arial" panose="020B0604020202020204" pitchFamily="34" charset="0"/>
              <a:buChar char="–"/>
            </a:pPr>
            <a:r>
              <a:rPr lang="fr-CA" sz="3400" dirty="0" smtClean="0">
                <a:solidFill>
                  <a:srgbClr val="000000"/>
                </a:solidFill>
                <a:latin typeface="Arial" panose="020B0604020202020204" pitchFamily="34" charset="0"/>
                <a:cs typeface="Arial" panose="020B0604020202020204" pitchFamily="34" charset="0"/>
              </a:rPr>
              <a:t>Défaut de tenir des dossiers ou de fournir des reçus</a:t>
            </a:r>
            <a:endParaRPr lang="fr-CA" sz="3400" dirty="0"/>
          </a:p>
          <a:p>
            <a:pPr marL="740664" indent="-283464">
              <a:spcBef>
                <a:spcPts val="480"/>
              </a:spcBef>
              <a:buSzPts val="2000"/>
              <a:buFont typeface="Arial" panose="020B0604020202020204" pitchFamily="34" charset="0"/>
              <a:buChar char="–"/>
            </a:pPr>
            <a:r>
              <a:rPr lang="fr-CA" sz="3400" dirty="0" smtClean="0">
                <a:solidFill>
                  <a:srgbClr val="000000"/>
                </a:solidFill>
                <a:latin typeface="Arial" panose="020B0604020202020204" pitchFamily="34" charset="0"/>
                <a:cs typeface="Arial" panose="020B0604020202020204" pitchFamily="34" charset="0"/>
              </a:rPr>
              <a:t>Niveau de vie apparemment supérieur à ses moyens</a:t>
            </a:r>
            <a:endParaRPr lang="fr-CA" sz="3400" dirty="0"/>
          </a:p>
          <a:p>
            <a:pPr marL="740664" indent="-283464">
              <a:spcBef>
                <a:spcPts val="480"/>
              </a:spcBef>
              <a:buSzPts val="2000"/>
              <a:buFont typeface="Arial" panose="020B0604020202020204" pitchFamily="34" charset="0"/>
              <a:buChar char="–"/>
            </a:pPr>
            <a:r>
              <a:rPr lang="fr-CA" sz="3400" dirty="0" smtClean="0">
                <a:solidFill>
                  <a:srgbClr val="000000"/>
                </a:solidFill>
                <a:latin typeface="Arial" panose="020B0604020202020204" pitchFamily="34" charset="0"/>
                <a:cs typeface="Arial" panose="020B0604020202020204" pitchFamily="34" charset="0"/>
              </a:rPr>
              <a:t>Problèmes de dépendance</a:t>
            </a:r>
            <a:endParaRPr lang="fr-CA" sz="3400" dirty="0">
              <a:effectLst/>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88746" y="940400"/>
            <a:ext cx="957080" cy="683491"/>
          </a:xfrm>
          <a:prstGeom prst="rect">
            <a:avLst/>
          </a:prstGeom>
        </p:spPr>
      </p:pic>
    </p:spTree>
    <p:extLst>
      <p:ext uri="{BB962C8B-B14F-4D97-AF65-F5344CB8AC3E}">
        <p14:creationId xmlns:p14="http://schemas.microsoft.com/office/powerpoint/2010/main" val="168231933"/>
      </p:ext>
    </p:extLst>
  </p:cSld>
  <p:clrMapOvr>
    <a:masterClrMapping/>
  </p:clrMapOvr>
  <p:timing>
    <p:tnLst>
      <p:par>
        <p:cTn id="1" dur="indefinite" restart="never" nodeType="tmRoot"/>
      </p:par>
    </p:tnLst>
  </p:timing>
</p:sld>
</file>

<file path=ppt/theme/theme1.xml><?xml version="1.0" encoding="utf-8"?>
<a:theme xmlns:a="http://schemas.openxmlformats.org/drawingml/2006/main" name="Department_ESDC_F">
  <a:themeElements>
    <a:clrScheme name="Custom 9">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3BA123"/>
      </a:hlink>
      <a:folHlink>
        <a:srgbClr val="B26B0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0E7976E1C682A4589E29132EC1F2425" ma:contentTypeVersion="16" ma:contentTypeDescription="Create a new document." ma:contentTypeScope="" ma:versionID="65ca5835d90cd873ba91ed346e2bd62f">
  <xsd:schema xmlns:xsd="http://www.w3.org/2001/XMLSchema" xmlns:xs="http://www.w3.org/2001/XMLSchema" xmlns:p="http://schemas.microsoft.com/office/2006/metadata/properties" xmlns:ns1="http://schemas.microsoft.com/sharepoint/v3" xmlns:ns2="http://schemas.microsoft.com/sharepoint/v4" xmlns:ns3="d1177fe6-1a15-439b-862f-08f55a88d49f" xmlns:ns4="http://schemas.microsoft.com/sharepoint/v3/fields" xmlns:ns5="eb5dc33c-deb1-45e1-aa59-a6733762557f" targetNamespace="http://schemas.microsoft.com/office/2006/metadata/properties" ma:root="true" ma:fieldsID="41e009497a7da528365ff9d2f24e33c8" ns1:_="" ns2:_="" ns3:_="" ns4:_="" ns5:_="">
    <xsd:import namespace="http://schemas.microsoft.com/sharepoint/v3"/>
    <xsd:import namespace="http://schemas.microsoft.com/sharepoint/v4"/>
    <xsd:import namespace="d1177fe6-1a15-439b-862f-08f55a88d49f"/>
    <xsd:import namespace="http://schemas.microsoft.com/sharepoint/v3/fields"/>
    <xsd:import namespace="eb5dc33c-deb1-45e1-aa59-a6733762557f"/>
    <xsd:element name="properties">
      <xsd:complexType>
        <xsd:sequence>
          <xsd:element name="documentManagement">
            <xsd:complexType>
              <xsd:all>
                <xsd:element ref="ns1:EmailSender" minOccurs="0"/>
                <xsd:element ref="ns1:EmailTo" minOccurs="0"/>
                <xsd:element ref="ns1:EmailCc" minOccurs="0"/>
                <xsd:element ref="ns1:EmailFrom" minOccurs="0"/>
                <xsd:element ref="ns1:EmailSubject" minOccurs="0"/>
                <xsd:element ref="ns2:EmailHeaders" minOccurs="0"/>
                <xsd:element ref="ns3:Relevant_x0020_Date" minOccurs="0"/>
                <xsd:element ref="ns3:Source" minOccurs="0"/>
                <xsd:element ref="ns3:Project" minOccurs="0"/>
                <xsd:element ref="ns4:_Status" minOccurs="0"/>
                <xsd:element ref="ns5:Project_x0020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EmailSender" ma:index="8" nillable="true" ma:displayName="E-Mail Sender" ma:hidden="true" ma:internalName="EmailSender">
      <xsd:simpleType>
        <xsd:restriction base="dms:Note">
          <xsd:maxLength value="255"/>
        </xsd:restriction>
      </xsd:simpleType>
    </xsd:element>
    <xsd:element name="EmailTo" ma:index="9" nillable="true" ma:displayName="E-Mail To" ma:hidden="true" ma:internalName="EmailTo">
      <xsd:simpleType>
        <xsd:restriction base="dms:Note">
          <xsd:maxLength value="255"/>
        </xsd:restriction>
      </xsd:simpleType>
    </xsd:element>
    <xsd:element name="EmailCc" ma:index="10" nillable="true" ma:displayName="E-Mail Cc" ma:hidden="true" ma:internalName="EmailCc">
      <xsd:simpleType>
        <xsd:restriction base="dms:Note">
          <xsd:maxLength value="255"/>
        </xsd:restriction>
      </xsd:simpleType>
    </xsd:element>
    <xsd:element name="EmailFrom" ma:index="11" nillable="true" ma:displayName="E-Mail From" ma:hidden="true" ma:internalName="EmailFrom">
      <xsd:simpleType>
        <xsd:restriction base="dms:Text"/>
      </xsd:simpleType>
    </xsd:element>
    <xsd:element name="EmailSubject" ma:index="12" nillable="true" ma:displayName="E-Mail Subject" ma:hidden="true" ma:internalName="EmailSubjec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EmailHeaders" ma:index="13" nillable="true" ma:displayName="E-Mail Headers" ma:hidden="true" ma:internalName="EmailHeaders">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1177fe6-1a15-439b-862f-08f55a88d49f" elementFormDefault="qualified">
    <xsd:import namespace="http://schemas.microsoft.com/office/2006/documentManagement/types"/>
    <xsd:import namespace="http://schemas.microsoft.com/office/infopath/2007/PartnerControls"/>
    <xsd:element name="Relevant_x0020_Date" ma:index="14" nillable="true" ma:displayName="Relevant Date" ma:format="DateOnly" ma:internalName="Relevant_x0020_Date">
      <xsd:simpleType>
        <xsd:restriction base="dms:DateTime"/>
      </xsd:simpleType>
    </xsd:element>
    <xsd:element name="Source" ma:index="15" nillable="true" ma:displayName="Source" ma:internalName="Source">
      <xsd:simpleType>
        <xsd:restriction base="dms:Text">
          <xsd:maxLength value="255"/>
        </xsd:restriction>
      </xsd:simpleType>
    </xsd:element>
    <xsd:element name="Project" ma:index="17" nillable="true" ma:displayName="Project" ma:format="Dropdown" ma:internalName="Project">
      <xsd:simpleType>
        <xsd:restriction base="dms:Choice">
          <xsd:enumeration value="7-Dialogue Session"/>
          <xsd:enumeration value="6-Fraud Prevention Month"/>
          <xsd:enumeration value="5-Real Cases"/>
          <xsd:enumeration value="4-Comm Activities"/>
          <xsd:enumeration value="3-Code Conduct Toolkit Additions"/>
          <xsd:enumeration value="2-iService Content Dev"/>
          <xsd:enumeration value="1-Overarching / Strategic"/>
          <xsd:enumeration value="Other"/>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Status" ma:index="18" nillable="true" ma:displayName="DocStatus" ma:format="Dropdown" ma:internalName="_Status">
      <xsd:simpleType>
        <xsd:union memberTypes="dms:Text">
          <xsd:simpleType>
            <xsd:restriction base="dms:Choice">
              <xsd:enumeration value="1. Draft"/>
              <xsd:enumeration value="2. Reviewed"/>
              <xsd:enumeration value="3. On Hold"/>
              <xsd:enumeration value="4. Approved"/>
              <xsd:enumeration value="5. Final"/>
              <xsd:enumeration value="6. IRBV"/>
              <xsd:enumeration value="7. Discarded"/>
              <xsd:enumeration value="8. Research"/>
            </xsd:restriction>
          </xsd:simpleType>
        </xsd:union>
      </xsd:simpleType>
    </xsd:element>
  </xsd:schema>
  <xsd:schema xmlns:xsd="http://www.w3.org/2001/XMLSchema" xmlns:xs="http://www.w3.org/2001/XMLSchema" xmlns:dms="http://schemas.microsoft.com/office/2006/documentManagement/types" xmlns:pc="http://schemas.microsoft.com/office/infopath/2007/PartnerControls" targetNamespace="eb5dc33c-deb1-45e1-aa59-a6733762557f" elementFormDefault="qualified">
    <xsd:import namespace="http://schemas.microsoft.com/office/2006/documentManagement/types"/>
    <xsd:import namespace="http://schemas.microsoft.com/office/infopath/2007/PartnerControls"/>
    <xsd:element name="Project_x0020_Activity" ma:index="19" nillable="true" ma:displayName="Project Activity" ma:internalName="Project_x0020_Activity">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16" ma:displayName="Comments"/>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ma:displayName="DocStatus"/>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ource xmlns="d1177fe6-1a15-439b-862f-08f55a88d49f" xsi:nil="true"/>
    <EmailTo xmlns="http://schemas.microsoft.com/sharepoint/v3" xsi:nil="true"/>
    <EmailHeaders xmlns="http://schemas.microsoft.com/sharepoint/v4" xsi:nil="true"/>
    <Project xmlns="d1177fe6-1a15-439b-862f-08f55a88d49f">6-Fraud Prevention Month</Project>
    <_Status xmlns="http://schemas.microsoft.com/sharepoint/v3/fields" xsi:nil="true"/>
    <EmailSender xmlns="http://schemas.microsoft.com/sharepoint/v3" xsi:nil="true"/>
    <EmailFrom xmlns="http://schemas.microsoft.com/sharepoint/v3" xsi:nil="true"/>
    <Project_x0020_Activity xmlns="eb5dc33c-deb1-45e1-aa59-a6733762557f">Fraud Prevention Month 2018</Project_x0020_Activity>
    <EmailSubject xmlns="http://schemas.microsoft.com/sharepoint/v3" xsi:nil="true"/>
    <EmailCc xmlns="http://schemas.microsoft.com/sharepoint/v3" xsi:nil="true"/>
    <Relevant_x0020_Date xmlns="d1177fe6-1a15-439b-862f-08f55a88d49f"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8A78237-DBDC-4228-AE9E-E88FAE88D3A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sharepoint/v4"/>
    <ds:schemaRef ds:uri="d1177fe6-1a15-439b-862f-08f55a88d49f"/>
    <ds:schemaRef ds:uri="http://schemas.microsoft.com/sharepoint/v3/fields"/>
    <ds:schemaRef ds:uri="eb5dc33c-deb1-45e1-aa59-a6733762557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30AC367-5CFA-4AD8-BA44-18716EA62D13}">
  <ds:schemaRefs>
    <ds:schemaRef ds:uri="http://schemas.microsoft.com/office/2006/documentManagement/types"/>
    <ds:schemaRef ds:uri="http://schemas.microsoft.com/office/2006/metadata/properties"/>
    <ds:schemaRef ds:uri="http://purl.org/dc/terms/"/>
    <ds:schemaRef ds:uri="http://schemas.openxmlformats.org/package/2006/metadata/core-properties"/>
    <ds:schemaRef ds:uri="http://schemas.microsoft.com/office/infopath/2007/PartnerControls"/>
    <ds:schemaRef ds:uri="http://purl.org/dc/elements/1.1/"/>
    <ds:schemaRef ds:uri="http://schemas.microsoft.com/sharepoint/v3"/>
    <ds:schemaRef ds:uri="eb5dc33c-deb1-45e1-aa59-a6733762557f"/>
    <ds:schemaRef ds:uri="http://schemas.microsoft.com/sharepoint/v3/fields"/>
    <ds:schemaRef ds:uri="d1177fe6-1a15-439b-862f-08f55a88d49f"/>
    <ds:schemaRef ds:uri="http://schemas.microsoft.com/sharepoint/v4"/>
    <ds:schemaRef ds:uri="http://www.w3.org/XML/1998/namespace"/>
    <ds:schemaRef ds:uri="http://purl.org/dc/dcmitype/"/>
  </ds:schemaRefs>
</ds:datastoreItem>
</file>

<file path=customXml/itemProps3.xml><?xml version="1.0" encoding="utf-8"?>
<ds:datastoreItem xmlns:ds="http://schemas.openxmlformats.org/officeDocument/2006/customXml" ds:itemID="{7FC8BB9E-EF44-40FE-A1EE-8CE79289439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Department_ESDC_F.potm</Template>
  <TotalTime>1122</TotalTime>
  <Words>911</Words>
  <Application>Microsoft Office PowerPoint</Application>
  <PresentationFormat>On-screen Show (4:3)</PresentationFormat>
  <Paragraphs>129</Paragraphs>
  <Slides>17</Slides>
  <Notes>5</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Department_ESDC_F</vt:lpstr>
      <vt:lpstr>Sensibilisation à la fraude à EDSC: Comment la prévenir, la détecter et la contrer</vt:lpstr>
      <vt:lpstr>Aperçu</vt:lpstr>
      <vt:lpstr>La Loi sur la protection des fonctionnaires divulgateurs d’actes répréhensibles (LPFDAR)</vt:lpstr>
      <vt:lpstr>Qu’est qu’une fraude?</vt:lpstr>
      <vt:lpstr>Qu’est-ce qu’un acte répréhensible?</vt:lpstr>
      <vt:lpstr>La fraude est-elle fréquente?</vt:lpstr>
      <vt:lpstr>Comment une fraude se produit-elle?</vt:lpstr>
      <vt:lpstr>Qui commet des fraudes?</vt:lpstr>
      <vt:lpstr>Des indicateurs comportementaux</vt:lpstr>
      <vt:lpstr>À quoi ressemble la fraude?</vt:lpstr>
      <vt:lpstr>Conséquences des fraudes et des actes répréhensibles commis à EDSC pour les particuliers </vt:lpstr>
      <vt:lpstr>Conséquences des fraudes et des actes répréhensibles commis à EDSC pour les particuliers (Cont.)</vt:lpstr>
      <vt:lpstr>Conséquences des fraudes pour un organisme</vt:lpstr>
      <vt:lpstr>Votre rôle dans la prévention de la fraude</vt:lpstr>
      <vt:lpstr>Processus à suivre à EDSC pour divulguer des cas possibles de fraude et d’acte répréhensible</vt:lpstr>
      <vt:lpstr>Processus à suivre à EDSC pour divulguer des cas possibles de fraude et d’acte répréhensible</vt:lpstr>
      <vt:lpstr>PowerPoint Presentation</vt:lpstr>
    </vt:vector>
  </TitlesOfParts>
  <Company>GoC / GdC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ANNEX A - FR - PowerPoint Presentation (Fraud Awareness at ESDC)</dc:title>
  <dc:creator>Shchepanek, Greg [NC]</dc:creator>
  <cp:lastModifiedBy>Ceh, Jasmine</cp:lastModifiedBy>
  <cp:revision>96</cp:revision>
  <cp:lastPrinted>2018-01-26T15:28:13Z</cp:lastPrinted>
  <dcterms:created xsi:type="dcterms:W3CDTF">2015-12-30T14:36:46Z</dcterms:created>
  <dcterms:modified xsi:type="dcterms:W3CDTF">2018-03-06T14:58:04Z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0x01010080E7976E1C682A4589E29132EC1F2425</vt:lpwstr>
  </property>
</Properties>
</file>