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60" r:id="rId3"/>
    <p:sldId id="257" r:id="rId4"/>
    <p:sldId id="269" r:id="rId5"/>
    <p:sldId id="267" r:id="rId6"/>
    <p:sldId id="270" r:id="rId7"/>
    <p:sldId id="266" r:id="rId8"/>
    <p:sldId id="264" r:id="rId9"/>
    <p:sldId id="268"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3" autoAdjust="0"/>
    <p:restoredTop sz="84543" autoAdjust="0"/>
  </p:normalViewPr>
  <p:slideViewPr>
    <p:cSldViewPr snapToGrid="0">
      <p:cViewPr varScale="1">
        <p:scale>
          <a:sx n="60" d="100"/>
          <a:sy n="60" d="100"/>
        </p:scale>
        <p:origin x="387" y="60"/>
      </p:cViewPr>
      <p:guideLst/>
    </p:cSldViewPr>
  </p:slideViewPr>
  <p:notesTextViewPr>
    <p:cViewPr>
      <p:scale>
        <a:sx n="1" d="1"/>
        <a:sy n="1" d="1"/>
      </p:scale>
      <p:origin x="0" y="0"/>
    </p:cViewPr>
  </p:notesTextViewPr>
  <p:notesViewPr>
    <p:cSldViewPr snapToGrid="0">
      <p:cViewPr varScale="1">
        <p:scale>
          <a:sx n="54" d="100"/>
          <a:sy n="54" d="100"/>
        </p:scale>
        <p:origin x="2889"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959AE59-FDA4-41B5-9C4D-CF6603689D18}" type="datetimeFigureOut">
              <a:rPr lang="en-CA" smtClean="0"/>
              <a:t>17/10/2019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D12E04B-1A37-42C4-A9BA-663F130C4164}" type="slidenum">
              <a:rPr lang="en-CA" smtClean="0"/>
              <a:t>‹#›</a:t>
            </a:fld>
            <a:endParaRPr lang="en-CA"/>
          </a:p>
        </p:txBody>
      </p:sp>
    </p:spTree>
    <p:extLst>
      <p:ext uri="{BB962C8B-B14F-4D97-AF65-F5344CB8AC3E}">
        <p14:creationId xmlns:p14="http://schemas.microsoft.com/office/powerpoint/2010/main" val="1198398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965" y="1124258"/>
            <a:ext cx="5584825" cy="3141662"/>
          </a:xfrm>
        </p:spPr>
      </p:sp>
      <p:sp>
        <p:nvSpPr>
          <p:cNvPr id="3" name="Espace réservé des commentaires 2"/>
          <p:cNvSpPr>
            <a:spLocks noGrp="1"/>
          </p:cNvSpPr>
          <p:nvPr>
            <p:ph type="body" idx="1"/>
          </p:nvPr>
        </p:nvSpPr>
        <p:spPr>
          <a:xfrm>
            <a:off x="702310" y="4480004"/>
            <a:ext cx="5618480" cy="4147942"/>
          </a:xfrm>
        </p:spPr>
        <p:txBody>
          <a:bodyPr/>
          <a:lstStyle/>
          <a:p>
            <a:r>
              <a:rPr lang="en-CA" sz="1200" b="1" dirty="0" err="1" smtClean="0"/>
              <a:t>C’est</a:t>
            </a:r>
            <a:r>
              <a:rPr lang="en-CA" sz="1200" b="1" dirty="0" smtClean="0"/>
              <a:t> avec </a:t>
            </a:r>
            <a:r>
              <a:rPr lang="en-CA" sz="1200" b="1" dirty="0" err="1" smtClean="0"/>
              <a:t>plaisir</a:t>
            </a:r>
            <a:r>
              <a:rPr lang="en-CA" sz="1200" b="1" dirty="0" smtClean="0"/>
              <a:t> </a:t>
            </a:r>
            <a:r>
              <a:rPr lang="en-CA" b="1" dirty="0" smtClean="0"/>
              <a:t>que je </a:t>
            </a:r>
            <a:r>
              <a:rPr lang="en-CA" sz="1200" b="1" dirty="0" err="1" smtClean="0"/>
              <a:t>vous</a:t>
            </a:r>
            <a:r>
              <a:rPr lang="en-CA" sz="1200" b="1" dirty="0" smtClean="0"/>
              <a:t> </a:t>
            </a:r>
            <a:r>
              <a:rPr lang="en-CA" sz="1200" b="1" dirty="0" err="1" smtClean="0"/>
              <a:t>présente</a:t>
            </a:r>
            <a:r>
              <a:rPr lang="en-CA" sz="1200" b="1" dirty="0" smtClean="0"/>
              <a:t> </a:t>
            </a:r>
            <a:r>
              <a:rPr lang="en-CA" sz="1200" b="1" baseline="0" dirty="0" smtClean="0"/>
              <a:t>le Programme de </a:t>
            </a:r>
            <a:r>
              <a:rPr lang="en-CA" sz="1200" b="1" baseline="0" dirty="0" err="1" smtClean="0"/>
              <a:t>soutien</a:t>
            </a:r>
            <a:r>
              <a:rPr lang="en-CA" sz="1200" b="1" baseline="0" dirty="0" smtClean="0"/>
              <a:t> par les pairs </a:t>
            </a:r>
            <a:r>
              <a:rPr lang="en-CA" sz="1200" b="1" baseline="0" dirty="0" err="1" smtClean="0"/>
              <a:t>d’EDSC</a:t>
            </a:r>
            <a:endParaRPr lang="en-CA" sz="1200" b="1" baseline="0" dirty="0" smtClean="0"/>
          </a:p>
          <a:p>
            <a:endParaRPr lang="fr-FR" sz="1200" dirty="0" smtClean="0"/>
          </a:p>
          <a:p>
            <a:r>
              <a:rPr lang="fr-FR" sz="1200" dirty="0"/>
              <a:t>Le PSP constitue l’une des activités prévues dans le Cadre </a:t>
            </a:r>
            <a:r>
              <a:rPr lang="fr-FR" sz="1200" dirty="0" smtClean="0"/>
              <a:t>intégré</a:t>
            </a:r>
            <a:r>
              <a:rPr lang="fr-FR" sz="1200" strike="noStrike" baseline="0" dirty="0" smtClean="0">
                <a:solidFill>
                  <a:srgbClr val="C00000"/>
                </a:solidFill>
              </a:rPr>
              <a:t> </a:t>
            </a:r>
            <a:r>
              <a:rPr lang="fr-FR" sz="1200" u="none" strike="noStrike" baseline="0" dirty="0" smtClean="0"/>
              <a:t>sur la </a:t>
            </a:r>
            <a:r>
              <a:rPr lang="fr-FR" sz="1200" dirty="0" smtClean="0"/>
              <a:t>santé </a:t>
            </a:r>
            <a:r>
              <a:rPr lang="fr-FR" sz="1200" dirty="0"/>
              <a:t>mentale </a:t>
            </a:r>
            <a:r>
              <a:rPr lang="fr-FR" sz="1200" dirty="0" smtClean="0"/>
              <a:t>d’EDSC</a:t>
            </a:r>
            <a:r>
              <a:rPr lang="fr-FR" sz="1200" dirty="0"/>
              <a:t>, qui a pour but de favoriser la santé et la sécurité </a:t>
            </a:r>
            <a:r>
              <a:rPr lang="fr-FR" sz="1200" dirty="0" smtClean="0"/>
              <a:t>psychologique </a:t>
            </a:r>
            <a:r>
              <a:rPr lang="fr-FR" sz="1200" dirty="0"/>
              <a:t>au travail et d’encourager les employés et les gestionnaires </a:t>
            </a:r>
            <a:r>
              <a:rPr lang="fr-FR" sz="1200" dirty="0" smtClean="0"/>
              <a:t>d</a:t>
            </a:r>
            <a:r>
              <a:rPr lang="en-CA" sz="1200" dirty="0" smtClean="0"/>
              <a:t>’</a:t>
            </a:r>
            <a:r>
              <a:rPr lang="fr-FR" sz="1200" dirty="0" smtClean="0"/>
              <a:t>aborder </a:t>
            </a:r>
            <a:r>
              <a:rPr lang="fr-FR" sz="1200" dirty="0"/>
              <a:t>ouvertement les préoccupations en matière de santé mentale. </a:t>
            </a:r>
          </a:p>
          <a:p>
            <a:endParaRPr lang="fr-FR" sz="1200" dirty="0"/>
          </a:p>
          <a:p>
            <a:r>
              <a:rPr lang="fr-FR" sz="1200" dirty="0" smtClean="0"/>
              <a:t>Si vous êtes intéressé à connaitre les détails entourant le Cadre intégré</a:t>
            </a:r>
            <a:r>
              <a:rPr lang="fr-FR" sz="1200" strike="noStrike" baseline="0" dirty="0" smtClean="0">
                <a:solidFill>
                  <a:srgbClr val="C00000"/>
                </a:solidFill>
              </a:rPr>
              <a:t> </a:t>
            </a:r>
            <a:r>
              <a:rPr lang="fr-FR" sz="1200" u="none" strike="noStrike" baseline="0" dirty="0" smtClean="0"/>
              <a:t>sur la </a:t>
            </a:r>
            <a:r>
              <a:rPr lang="fr-FR" sz="1200" dirty="0" smtClean="0"/>
              <a:t>santé mentale d’EDSC je vous invite à visiter la page web sur la santé mentale en</a:t>
            </a:r>
            <a:r>
              <a:rPr lang="fr-FR" sz="1200" baseline="0" dirty="0" smtClean="0"/>
              <a:t> </a:t>
            </a:r>
            <a:r>
              <a:rPr lang="fr-FR" sz="1200" dirty="0" smtClean="0"/>
              <a:t>milieu</a:t>
            </a:r>
            <a:r>
              <a:rPr lang="fr-FR" sz="1200" baseline="0" dirty="0" smtClean="0"/>
              <a:t> de travail disponible sur </a:t>
            </a:r>
            <a:r>
              <a:rPr lang="fr-FR" sz="1200" baseline="0" dirty="0" err="1" smtClean="0"/>
              <a:t>iService</a:t>
            </a:r>
            <a:r>
              <a:rPr lang="fr-FR" sz="1200" baseline="0" dirty="0" smtClean="0"/>
              <a:t>.</a:t>
            </a:r>
            <a:endParaRPr lang="fr-FR" sz="1200" dirty="0"/>
          </a:p>
          <a:p>
            <a:endParaRPr lang="fr-FR" sz="1200" dirty="0"/>
          </a:p>
          <a:p>
            <a:endParaRPr lang="en-CA" sz="1200" dirty="0"/>
          </a:p>
        </p:txBody>
      </p:sp>
      <p:sp>
        <p:nvSpPr>
          <p:cNvPr id="4" name="Espace réservé du numéro de diapositive 3"/>
          <p:cNvSpPr>
            <a:spLocks noGrp="1"/>
          </p:cNvSpPr>
          <p:nvPr>
            <p:ph type="sldNum" sz="quarter" idx="10"/>
          </p:nvPr>
        </p:nvSpPr>
        <p:spPr/>
        <p:txBody>
          <a:bodyPr/>
          <a:lstStyle/>
          <a:p>
            <a:fld id="{7E9DD9FA-9A84-E143-86E3-47119075FC69}" type="slidenum">
              <a:rPr lang="en-US" smtClean="0"/>
              <a:t>1</a:t>
            </a:fld>
            <a:endParaRPr lang="en-US" smtClean="0"/>
          </a:p>
        </p:txBody>
      </p:sp>
    </p:spTree>
    <p:extLst>
      <p:ext uri="{BB962C8B-B14F-4D97-AF65-F5344CB8AC3E}">
        <p14:creationId xmlns:p14="http://schemas.microsoft.com/office/powerpoint/2010/main" val="123085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1209675"/>
            <a:ext cx="5684838" cy="3197225"/>
          </a:xfrm>
        </p:spPr>
      </p:sp>
      <p:sp>
        <p:nvSpPr>
          <p:cNvPr id="3" name="Notes Placeholder 2"/>
          <p:cNvSpPr>
            <a:spLocks noGrp="1"/>
          </p:cNvSpPr>
          <p:nvPr>
            <p:ph type="body" idx="1"/>
          </p:nvPr>
        </p:nvSpPr>
        <p:spPr>
          <a:xfrm>
            <a:off x="736451" y="4407278"/>
            <a:ext cx="5719273" cy="4504634"/>
          </a:xfrm>
        </p:spPr>
        <p:txBody>
          <a:bodyPr/>
          <a:lstStyle/>
          <a:p>
            <a:pPr defTabSz="933237">
              <a:defRPr/>
            </a:pPr>
            <a:r>
              <a:rPr lang="fr-FR" dirty="0">
                <a:solidFill>
                  <a:srgbClr val="000000"/>
                </a:solidFill>
                <a:latin typeface="Times New Roman" panose="02020603050405020304" pitchFamily="18" charset="0"/>
                <a:cs typeface="Times New Roman" panose="02020603050405020304" pitchFamily="18" charset="0"/>
              </a:rPr>
              <a:t>L’objectif du </a:t>
            </a:r>
            <a:r>
              <a:rPr lang="fr-FR" b="1" dirty="0">
                <a:solidFill>
                  <a:srgbClr val="000000"/>
                </a:solidFill>
                <a:latin typeface="Times New Roman" panose="02020603050405020304" pitchFamily="18" charset="0"/>
                <a:cs typeface="Times New Roman" panose="02020603050405020304" pitchFamily="18" charset="0"/>
              </a:rPr>
              <a:t>Programme de soutien par les pairs </a:t>
            </a:r>
            <a:r>
              <a:rPr lang="fr-FR" dirty="0">
                <a:solidFill>
                  <a:srgbClr val="000000"/>
                </a:solidFill>
                <a:latin typeface="Times New Roman" panose="02020603050405020304" pitchFamily="18" charset="0"/>
                <a:cs typeface="Times New Roman" panose="02020603050405020304" pitchFamily="18" charset="0"/>
              </a:rPr>
              <a:t>est de soutenir et d’encourager les employés composant avec des problèmes de santé mentale, qu’ils soient personnels ou liés à un proche, afin qu’ils puissent trouver leur propre voie vers le rétablissement. </a:t>
            </a:r>
          </a:p>
          <a:p>
            <a:pPr defTabSz="933237">
              <a:defRPr/>
            </a:pPr>
            <a:endParaRPr lang="fr-FR" dirty="0">
              <a:solidFill>
                <a:srgbClr val="000000"/>
              </a:solidFill>
              <a:latin typeface="Times New Roman" panose="02020603050405020304" pitchFamily="18" charset="0"/>
              <a:cs typeface="Times New Roman" panose="02020603050405020304" pitchFamily="18" charset="0"/>
            </a:endParaRPr>
          </a:p>
          <a:p>
            <a:r>
              <a:rPr lang="fr-CA" dirty="0">
                <a:latin typeface="Times New Roman" panose="02020603050405020304" pitchFamily="18" charset="0"/>
                <a:cs typeface="Times New Roman" panose="02020603050405020304" pitchFamily="18" charset="0"/>
              </a:rPr>
              <a:t>Le soutien par les pairs est l’utilisation de l’expérience vécue </a:t>
            </a:r>
            <a:r>
              <a:rPr lang="fr-CA" dirty="0" smtClean="0">
                <a:latin typeface="Times New Roman" panose="02020603050405020304" pitchFamily="18" charset="0"/>
                <a:cs typeface="Times New Roman" panose="02020603050405020304" pitchFamily="18" charset="0"/>
              </a:rPr>
              <a:t>d’une situation liée à la santé mentale pour aider d’autres personnes qui traversent des situations semblables en fournissant </a:t>
            </a:r>
            <a:r>
              <a:rPr lang="fr-CA" dirty="0">
                <a:latin typeface="Times New Roman" panose="02020603050405020304" pitchFamily="18" charset="0"/>
                <a:cs typeface="Times New Roman" panose="02020603050405020304" pitchFamily="18" charset="0"/>
              </a:rPr>
              <a:t>un soutien social et émotionnel. </a:t>
            </a:r>
          </a:p>
          <a:p>
            <a:endParaRPr lang="fr-FR" dirty="0">
              <a:solidFill>
                <a:srgbClr val="000000"/>
              </a:solidFill>
              <a:latin typeface="Times New Roman" panose="02020603050405020304" pitchFamily="18" charset="0"/>
              <a:cs typeface="Times New Roman" panose="02020603050405020304" pitchFamily="18" charset="0"/>
            </a:endParaRPr>
          </a:p>
          <a:p>
            <a:pPr defTabSz="933237">
              <a:defRPr/>
            </a:pPr>
            <a:r>
              <a:rPr lang="fr-FR" dirty="0">
                <a:solidFill>
                  <a:srgbClr val="000000"/>
                </a:solidFill>
                <a:latin typeface="Times New Roman" panose="02020603050405020304" pitchFamily="18" charset="0"/>
                <a:cs typeface="Times New Roman" panose="02020603050405020304" pitchFamily="18" charset="0"/>
              </a:rPr>
              <a:t>Le programme est </a:t>
            </a:r>
            <a:r>
              <a:rPr lang="fr-FR" b="1" dirty="0">
                <a:solidFill>
                  <a:srgbClr val="000000"/>
                </a:solidFill>
                <a:latin typeface="Times New Roman" panose="02020603050405020304" pitchFamily="18" charset="0"/>
                <a:cs typeface="Times New Roman" panose="02020603050405020304" pitchFamily="18" charset="0"/>
              </a:rPr>
              <a:t>confidentiel</a:t>
            </a:r>
            <a:r>
              <a:rPr lang="fr-FR" dirty="0">
                <a:solidFill>
                  <a:srgbClr val="000000"/>
                </a:solidFill>
                <a:latin typeface="Times New Roman" panose="02020603050405020304" pitchFamily="18" charset="0"/>
                <a:cs typeface="Times New Roman" panose="02020603050405020304" pitchFamily="18" charset="0"/>
              </a:rPr>
              <a:t>, </a:t>
            </a:r>
            <a:r>
              <a:rPr lang="fr-FR" b="1" dirty="0">
                <a:solidFill>
                  <a:srgbClr val="000000"/>
                </a:solidFill>
                <a:latin typeface="Times New Roman" panose="02020603050405020304" pitchFamily="18" charset="0"/>
                <a:cs typeface="Times New Roman" panose="02020603050405020304" pitchFamily="18" charset="0"/>
              </a:rPr>
              <a:t>volontaire</a:t>
            </a:r>
            <a:r>
              <a:rPr lang="fr-FR" dirty="0">
                <a:solidFill>
                  <a:srgbClr val="000000"/>
                </a:solidFill>
                <a:latin typeface="Times New Roman" panose="02020603050405020304" pitchFamily="18" charset="0"/>
                <a:cs typeface="Times New Roman" panose="02020603050405020304" pitchFamily="18" charset="0"/>
              </a:rPr>
              <a:t> et </a:t>
            </a:r>
            <a:r>
              <a:rPr lang="fr-FR" b="1" dirty="0">
                <a:solidFill>
                  <a:srgbClr val="000000"/>
                </a:solidFill>
                <a:latin typeface="Times New Roman" panose="02020603050405020304" pitchFamily="18" charset="0"/>
                <a:cs typeface="Times New Roman" panose="02020603050405020304" pitchFamily="18" charset="0"/>
              </a:rPr>
              <a:t>non clinique </a:t>
            </a:r>
            <a:r>
              <a:rPr lang="fr-FR" u="sng" dirty="0">
                <a:solidFill>
                  <a:srgbClr val="000000"/>
                </a:solidFill>
                <a:latin typeface="Times New Roman" panose="02020603050405020304" pitchFamily="18" charset="0"/>
                <a:cs typeface="Times New Roman" panose="02020603050405020304" pitchFamily="18" charset="0"/>
              </a:rPr>
              <a:t>pour tous les employés du Ministère </a:t>
            </a:r>
            <a:r>
              <a:rPr lang="fr-FR" dirty="0">
                <a:solidFill>
                  <a:srgbClr val="000000"/>
                </a:solidFill>
                <a:latin typeface="Times New Roman" panose="02020603050405020304" pitchFamily="18" charset="0"/>
                <a:cs typeface="Times New Roman" panose="02020603050405020304" pitchFamily="18" charset="0"/>
              </a:rPr>
              <a:t>- les étudiants, les employés occasionnels et les employés nommés pour une période déterminée ou indéterminée, et ce, peu importe leur groupe et niveau, qu’ils soient présents au travail ou absents en congé payé ou sans solde.</a:t>
            </a:r>
          </a:p>
          <a:p>
            <a:endParaRPr lang="fr-FR" dirty="0">
              <a:latin typeface="Times New Roman" panose="02020603050405020304" pitchFamily="18" charset="0"/>
              <a:cs typeface="Times New Roman" panose="02020603050405020304" pitchFamily="18" charset="0"/>
            </a:endParaRPr>
          </a:p>
          <a:p>
            <a:pPr defTabSz="486040">
              <a:defRPr/>
            </a:pPr>
            <a:r>
              <a:rPr lang="fr-CA" dirty="0" smtClean="0">
                <a:latin typeface="Times New Roman" panose="02020603050405020304" pitchFamily="18" charset="0"/>
                <a:cs typeface="Times New Roman" panose="02020603050405020304" pitchFamily="18" charset="0"/>
              </a:rPr>
              <a:t>Il </a:t>
            </a:r>
            <a:r>
              <a:rPr lang="fr-CA" dirty="0">
                <a:latin typeface="Times New Roman" panose="02020603050405020304" pitchFamily="18" charset="0"/>
                <a:cs typeface="Times New Roman" panose="02020603050405020304" pitchFamily="18" charset="0"/>
              </a:rPr>
              <a:t>s’agit d’un complément, et non d’un remplacement, aux services professionnels de soins médicaux et cliniques.</a:t>
            </a:r>
            <a:endParaRPr lang="en-CA" dirty="0">
              <a:latin typeface="Times New Roman" panose="02020603050405020304" pitchFamily="18" charset="0"/>
              <a:cs typeface="Times New Roman" panose="02020603050405020304" pitchFamily="18" charset="0"/>
            </a:endParaRPr>
          </a:p>
          <a:p>
            <a:pPr defTabSz="486040">
              <a:defRPr/>
            </a:pPr>
            <a:endParaRPr lang="fr-FR" dirty="0">
              <a:latin typeface="Times New Roman" panose="02020603050405020304" pitchFamily="18" charset="0"/>
              <a:cs typeface="Times New Roman" panose="02020603050405020304" pitchFamily="18" charset="0"/>
            </a:endParaRPr>
          </a:p>
          <a:p>
            <a:pPr defTabSz="486040">
              <a:defRPr/>
            </a:pP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defTabSz="486040">
              <a:defRPr/>
            </a:pPr>
            <a:endParaRPr lang="en-CA" dirty="0">
              <a:latin typeface="Times New Roman" panose="02020603050405020304" pitchFamily="18" charset="0"/>
              <a:cs typeface="Times New Roman" panose="02020603050405020304" pitchFamily="18" charset="0"/>
            </a:endParaRPr>
          </a:p>
          <a:p>
            <a:pPr defTabSz="486040">
              <a:defRPr/>
            </a:pPr>
            <a:endParaRPr lang="en-CA"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smtClean="0"/>
          </a:p>
        </p:txBody>
      </p:sp>
    </p:spTree>
    <p:extLst>
      <p:ext uri="{BB962C8B-B14F-4D97-AF65-F5344CB8AC3E}">
        <p14:creationId xmlns:p14="http://schemas.microsoft.com/office/powerpoint/2010/main" val="409384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pPr lvl="0"/>
            <a:r>
              <a:rPr lang="fr-CA" sz="1200" dirty="0" smtClean="0">
                <a:latin typeface="Times New Roman" panose="02020603050405020304" pitchFamily="18" charset="0"/>
                <a:cs typeface="Times New Roman" panose="02020603050405020304" pitchFamily="18" charset="0"/>
              </a:rPr>
              <a:t>Il s’agit d’une personne qui a acquis de l’expérience soit </a:t>
            </a:r>
          </a:p>
          <a:p>
            <a:pPr marL="171450" lvl="0" indent="-171450">
              <a:buFont typeface="Arial" panose="020B0604020202020204" pitchFamily="34" charset="0"/>
              <a:buChar char="•"/>
            </a:pPr>
            <a:r>
              <a:rPr lang="fr-CA" sz="1200" dirty="0" smtClean="0">
                <a:latin typeface="Times New Roman" panose="02020603050405020304" pitchFamily="18" charset="0"/>
                <a:cs typeface="Times New Roman" panose="02020603050405020304" pitchFamily="18" charset="0"/>
              </a:rPr>
              <a:t>En vivant un problème de santé mentale et qui a réussi à s’en sortir</a:t>
            </a:r>
            <a:r>
              <a:rPr lang="fr-CA" sz="1200" baseline="0" dirty="0" smtClean="0">
                <a:latin typeface="Times New Roman" panose="02020603050405020304" pitchFamily="18" charset="0"/>
                <a:cs typeface="Times New Roman" panose="02020603050405020304" pitchFamily="18" charset="0"/>
              </a:rPr>
              <a:t> et/ou </a:t>
            </a:r>
          </a:p>
          <a:p>
            <a:pPr marL="171450" lvl="0" indent="-171450">
              <a:buFont typeface="Arial" panose="020B0604020202020204" pitchFamily="34" charset="0"/>
              <a:buChar char="•"/>
            </a:pPr>
            <a:r>
              <a:rPr lang="fr-CA" sz="1200" baseline="0" dirty="0" smtClean="0">
                <a:latin typeface="Times New Roman" panose="02020603050405020304" pitchFamily="18" charset="0"/>
                <a:cs typeface="Times New Roman" panose="02020603050405020304" pitchFamily="18" charset="0"/>
              </a:rPr>
              <a:t>soutenu </a:t>
            </a:r>
            <a:r>
              <a:rPr kumimoji="0" lang="fr-CA" sz="1200" b="0" i="0" u="none" strike="noStrike" kern="1200" cap="none" spc="0" normalizeH="0" baseline="0" dirty="0" smtClean="0">
                <a:ln>
                  <a:noFill/>
                </a:ln>
                <a:solidFill>
                  <a:prstClr val="black"/>
                </a:solidFill>
                <a:effectLst/>
                <a:uLnTx/>
                <a:uFillTx/>
                <a:latin typeface="+mn-lt"/>
                <a:ea typeface="+mn-ea"/>
                <a:cs typeface="+mn-cs"/>
              </a:rPr>
              <a:t>au</a:t>
            </a:r>
            <a:r>
              <a:rPr lang="fr-CA" sz="1200" baseline="0" dirty="0" smtClean="0">
                <a:latin typeface="Times New Roman" panose="02020603050405020304" pitchFamily="18" charset="0"/>
                <a:cs typeface="Times New Roman" panose="02020603050405020304" pitchFamily="18" charset="0"/>
              </a:rPr>
              <a:t> quotidien un membre de sa famille ou un être cher aux prises avec des difficultés liées à la santé mentale.</a:t>
            </a:r>
            <a:endParaRPr lang="en-CA" sz="1200" dirty="0" smtClean="0">
              <a:latin typeface="Times New Roman" panose="02020603050405020304" pitchFamily="18" charset="0"/>
              <a:cs typeface="Times New Roman" panose="02020603050405020304" pitchFamily="18" charset="0"/>
            </a:endParaRPr>
          </a:p>
          <a:p>
            <a:pPr lvl="0"/>
            <a:endParaRPr lang="en-CA" sz="1200" dirty="0" smtClean="0">
              <a:latin typeface="Times New Roman" panose="02020603050405020304" pitchFamily="18" charset="0"/>
              <a:cs typeface="Times New Roman" panose="02020603050405020304" pitchFamily="18" charset="0"/>
            </a:endParaRPr>
          </a:p>
          <a:p>
            <a:pPr lvl="0"/>
            <a:r>
              <a:rPr lang="fr-FR" sz="1200" dirty="0" smtClean="0">
                <a:latin typeface="Times New Roman" panose="02020603050405020304" pitchFamily="18" charset="0"/>
                <a:cs typeface="Times New Roman" panose="02020603050405020304" pitchFamily="18" charset="0"/>
              </a:rPr>
              <a:t>C’est un employé qui se porte </a:t>
            </a:r>
            <a:r>
              <a:rPr lang="fr-FR" sz="1200" b="1" dirty="0" smtClean="0">
                <a:solidFill>
                  <a:schemeClr val="accent6">
                    <a:lumMod val="75000"/>
                  </a:schemeClr>
                </a:solidFill>
                <a:latin typeface="Times New Roman" panose="02020603050405020304" pitchFamily="18" charset="0"/>
                <a:cs typeface="Times New Roman" panose="02020603050405020304" pitchFamily="18" charset="0"/>
              </a:rPr>
              <a:t>volontaire</a:t>
            </a:r>
            <a:r>
              <a:rPr lang="fr-FR" sz="1200" dirty="0" smtClean="0">
                <a:latin typeface="Times New Roman" panose="02020603050405020304" pitchFamily="18" charset="0"/>
                <a:cs typeface="Times New Roman" panose="02020603050405020304" pitchFamily="18" charset="0"/>
              </a:rPr>
              <a:t> pour offrir son soutien à</a:t>
            </a:r>
            <a:r>
              <a:rPr lang="fr-FR" sz="1200" baseline="0" dirty="0" smtClean="0">
                <a:latin typeface="Times New Roman" panose="02020603050405020304" pitchFamily="18" charset="0"/>
                <a:cs typeface="Times New Roman" panose="02020603050405020304" pitchFamily="18" charset="0"/>
              </a:rPr>
              <a:t> d</a:t>
            </a:r>
            <a:r>
              <a:rPr lang="fr-FR" sz="1200" dirty="0" smtClean="0">
                <a:latin typeface="Times New Roman" panose="02020603050405020304" pitchFamily="18" charset="0"/>
                <a:cs typeface="Times New Roman" panose="02020603050405020304" pitchFamily="18" charset="0"/>
              </a:rPr>
              <a:t>es collègues d’EDSC;</a:t>
            </a:r>
          </a:p>
          <a:p>
            <a:pPr lvl="0"/>
            <a:endParaRPr lang="fr-FR" sz="1200" dirty="0" smtClean="0">
              <a:latin typeface="Times New Roman" panose="02020603050405020304" pitchFamily="18" charset="0"/>
              <a:cs typeface="Times New Roman" panose="02020603050405020304" pitchFamily="18" charset="0"/>
            </a:endParaRPr>
          </a:p>
          <a:p>
            <a:pPr lvl="0"/>
            <a:r>
              <a:rPr lang="fr-FR" sz="1200" dirty="0" smtClean="0">
                <a:latin typeface="Times New Roman" panose="02020603050405020304" pitchFamily="18" charset="0"/>
                <a:cs typeface="Times New Roman" panose="02020603050405020304" pitchFamily="18" charset="0"/>
              </a:rPr>
              <a:t>Il a été choisi à travers un processus de sélection ministériel et a réussi la formation obligatoire sur </a:t>
            </a:r>
            <a:r>
              <a:rPr lang="fr-FR" sz="1200" b="1" dirty="0" smtClean="0">
                <a:solidFill>
                  <a:schemeClr val="accent6">
                    <a:lumMod val="75000"/>
                  </a:schemeClr>
                </a:solidFill>
                <a:latin typeface="Times New Roman" panose="02020603050405020304" pitchFamily="18" charset="0"/>
                <a:cs typeface="Times New Roman" panose="02020603050405020304" pitchFamily="18" charset="0"/>
              </a:rPr>
              <a:t>le soutien par les pairs</a:t>
            </a:r>
            <a:r>
              <a:rPr lang="fr-FR" sz="1200" dirty="0" smtClean="0">
                <a:latin typeface="Times New Roman" panose="02020603050405020304" pitchFamily="18" charset="0"/>
                <a:cs typeface="Times New Roman" panose="02020603050405020304" pitchFamily="18" charset="0"/>
              </a:rPr>
              <a:t>.</a:t>
            </a:r>
          </a:p>
          <a:p>
            <a:pPr lvl="0"/>
            <a:endParaRPr lang="fr-FR" sz="1200" dirty="0" smtClean="0">
              <a:latin typeface="Times New Roman" panose="02020603050405020304" pitchFamily="18" charset="0"/>
              <a:cs typeface="Times New Roman" panose="02020603050405020304" pitchFamily="18" charset="0"/>
            </a:endParaRPr>
          </a:p>
          <a:p>
            <a:pPr defTabSz="933237">
              <a:defRPr/>
            </a:pPr>
            <a:r>
              <a:rPr lang="fr-CA" sz="1200" dirty="0" smtClean="0">
                <a:latin typeface="Times New Roman" panose="02020603050405020304" pitchFamily="18" charset="0"/>
                <a:cs typeface="Times New Roman" panose="02020603050405020304" pitchFamily="18" charset="0"/>
              </a:rPr>
              <a:t>Lorsqu’on choisi</a:t>
            </a:r>
            <a:r>
              <a:rPr lang="fr-CA" sz="1200" baseline="0" dirty="0" smtClean="0">
                <a:latin typeface="Times New Roman" panose="02020603050405020304" pitchFamily="18" charset="0"/>
                <a:cs typeface="Times New Roman" panose="02020603050405020304" pitchFamily="18" charset="0"/>
              </a:rPr>
              <a:t>t </a:t>
            </a:r>
            <a:r>
              <a:rPr lang="fr-CA" sz="1200" dirty="0" smtClean="0">
                <a:latin typeface="Times New Roman" panose="02020603050405020304" pitchFamily="18" charset="0"/>
                <a:cs typeface="Times New Roman" panose="02020603050405020304" pitchFamily="18" charset="0"/>
              </a:rPr>
              <a:t>d’entamer une relation avec un pair aidant, on</a:t>
            </a:r>
            <a:r>
              <a:rPr lang="fr-CA" sz="1200" baseline="0" dirty="0" smtClean="0">
                <a:latin typeface="Times New Roman" panose="02020603050405020304" pitchFamily="18" charset="0"/>
                <a:cs typeface="Times New Roman" panose="02020603050405020304" pitchFamily="18" charset="0"/>
              </a:rPr>
              <a:t> a accès </a:t>
            </a:r>
            <a:r>
              <a:rPr lang="fr-CA" sz="1200" dirty="0" smtClean="0">
                <a:latin typeface="Times New Roman" panose="02020603050405020304" pitchFamily="18" charset="0"/>
                <a:cs typeface="Times New Roman" panose="02020603050405020304" pitchFamily="18" charset="0"/>
              </a:rPr>
              <a:t>à une relation privée et confidentielle basée sur le soutien et la compréhension d’un pair qui a vécu une épreuve similaire. </a:t>
            </a:r>
          </a:p>
          <a:p>
            <a:pPr defTabSz="933237">
              <a:defRPr/>
            </a:pPr>
            <a:endParaRPr lang="fr-CA" sz="1200" dirty="0" smtClean="0">
              <a:latin typeface="Times New Roman" panose="02020603050405020304" pitchFamily="18" charset="0"/>
              <a:cs typeface="Times New Roman" panose="02020603050405020304" pitchFamily="18" charset="0"/>
            </a:endParaRPr>
          </a:p>
          <a:p>
            <a:pPr defTabSz="933237">
              <a:defRPr/>
            </a:pPr>
            <a:r>
              <a:rPr lang="fr-CA" sz="1200" dirty="0" smtClean="0">
                <a:latin typeface="Times New Roman" panose="02020603050405020304" pitchFamily="18" charset="0"/>
                <a:cs typeface="Times New Roman" panose="02020603050405020304" pitchFamily="18" charset="0"/>
              </a:rPr>
              <a:t>Le pair aidant écoute sans jugement</a:t>
            </a:r>
            <a:r>
              <a:rPr lang="fr-CA" sz="1200" baseline="0" dirty="0" smtClean="0">
                <a:latin typeface="Times New Roman" panose="02020603050405020304" pitchFamily="18" charset="0"/>
                <a:cs typeface="Times New Roman" panose="02020603050405020304" pitchFamily="18" charset="0"/>
              </a:rPr>
              <a:t> et </a:t>
            </a:r>
            <a:r>
              <a:rPr lang="fr-CA" sz="1200" dirty="0" smtClean="0">
                <a:latin typeface="Times New Roman" panose="02020603050405020304" pitchFamily="18" charset="0"/>
                <a:cs typeface="Times New Roman" panose="02020603050405020304" pitchFamily="18" charset="0"/>
              </a:rPr>
              <a:t>se sert de son expérience personnelle et de ses compétences acquises pour </a:t>
            </a:r>
            <a:r>
              <a:rPr lang="fr-CA" sz="1200" b="1" dirty="0" smtClean="0">
                <a:latin typeface="Times New Roman" panose="02020603050405020304" pitchFamily="18" charset="0"/>
                <a:cs typeface="Times New Roman" panose="02020603050405020304" pitchFamily="18" charset="0"/>
              </a:rPr>
              <a:t>nous</a:t>
            </a:r>
            <a:r>
              <a:rPr lang="fr-CA" sz="1200" dirty="0" smtClean="0">
                <a:latin typeface="Times New Roman" panose="02020603050405020304" pitchFamily="18" charset="0"/>
                <a:cs typeface="Times New Roman" panose="02020603050405020304" pitchFamily="18" charset="0"/>
              </a:rPr>
              <a:t> aider à surmonter </a:t>
            </a:r>
            <a:r>
              <a:rPr lang="fr-CA" sz="1200" b="1" dirty="0" smtClean="0">
                <a:latin typeface="Times New Roman" panose="02020603050405020304" pitchFamily="18" charset="0"/>
                <a:cs typeface="Times New Roman" panose="02020603050405020304" pitchFamily="18" charset="0"/>
              </a:rPr>
              <a:t>nos</a:t>
            </a:r>
            <a:r>
              <a:rPr lang="fr-CA" sz="1200" baseline="0" dirty="0" smtClean="0">
                <a:latin typeface="Times New Roman" panose="02020603050405020304" pitchFamily="18" charset="0"/>
                <a:cs typeface="Times New Roman" panose="02020603050405020304" pitchFamily="18" charset="0"/>
              </a:rPr>
              <a:t> difficultés.  </a:t>
            </a:r>
          </a:p>
          <a:p>
            <a:pPr defTabSz="933237">
              <a:defRPr/>
            </a:pPr>
            <a:endParaRPr lang="fr-CA" sz="1200" baseline="0" dirty="0" smtClean="0">
              <a:latin typeface="Times New Roman" panose="02020603050405020304" pitchFamily="18" charset="0"/>
              <a:cs typeface="Times New Roman" panose="02020603050405020304" pitchFamily="18" charset="0"/>
            </a:endParaRPr>
          </a:p>
          <a:p>
            <a:pPr defTabSz="933237">
              <a:defRPr/>
            </a:pPr>
            <a:r>
              <a:rPr lang="fr-CA" sz="1200" baseline="0" dirty="0" smtClean="0">
                <a:latin typeface="Times New Roman" panose="02020603050405020304" pitchFamily="18" charset="0"/>
                <a:cs typeface="Times New Roman" panose="02020603050405020304" pitchFamily="18" charset="0"/>
              </a:rPr>
              <a:t>Il apporte </a:t>
            </a:r>
            <a:r>
              <a:rPr lang="fr-CA" sz="1200" dirty="0" smtClean="0">
                <a:latin typeface="Times New Roman" panose="02020603050405020304" pitchFamily="18" charset="0"/>
                <a:cs typeface="Times New Roman" panose="02020603050405020304" pitchFamily="18" charset="0"/>
              </a:rPr>
              <a:t>un sentiment de réconfort et des encouragements. </a:t>
            </a:r>
          </a:p>
          <a:p>
            <a:pPr defTabSz="933237">
              <a:defRPr/>
            </a:pPr>
            <a:endParaRPr lang="fr-CA" sz="120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Le soutien pas les pairs peut avoir lieu durant les pauses et les temps de dîner, et si nécessaire, avant ou après les heures de bureau / selon la disponibilité du pair aidant et de l’employé. Bien que certaines discussions puissent avoir lieu durant les heures de travail, ceci doit être fait raisonnablement. </a:t>
            </a:r>
          </a:p>
          <a:p>
            <a:pPr defTabSz="933237">
              <a:defRPr/>
            </a:pPr>
            <a:endParaRPr lang="en-CA" sz="1200" dirty="0" smtClean="0">
              <a:latin typeface="Times New Roman" panose="02020603050405020304" pitchFamily="18" charset="0"/>
              <a:cs typeface="Times New Roman" panose="02020603050405020304" pitchFamily="18" charset="0"/>
            </a:endParaRPr>
          </a:p>
          <a:p>
            <a:r>
              <a:rPr lang="fr-FR" sz="1200" b="1" dirty="0" smtClean="0">
                <a:latin typeface="Times New Roman" panose="02020603050405020304" pitchFamily="18" charset="0"/>
                <a:cs typeface="Times New Roman" panose="02020603050405020304" pitchFamily="18" charset="0"/>
              </a:rPr>
              <a:t>Note: </a:t>
            </a:r>
          </a:p>
          <a:p>
            <a:r>
              <a:rPr lang="fr-CA" sz="1200" b="1" kern="1200" dirty="0" smtClean="0">
                <a:solidFill>
                  <a:schemeClr val="tx1"/>
                </a:solidFill>
                <a:effectLst/>
                <a:latin typeface="Times New Roman" panose="02020603050405020304" pitchFamily="18" charset="0"/>
                <a:ea typeface="+mn-ea"/>
                <a:cs typeface="Times New Roman" panose="02020603050405020304" pitchFamily="18" charset="0"/>
              </a:rPr>
              <a:t>Si vous êtes un pair aidant et faites la présentation, mentionnez pourquoi vous vous êtes impliqué dans le Programme de soutien par les pairs. </a:t>
            </a:r>
          </a:p>
          <a:p>
            <a:endParaRPr lang="fr-FR" sz="1200" b="1"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latin typeface="Times New Roman" panose="02020603050405020304" pitchFamily="18" charset="0"/>
                <a:cs typeface="Times New Roman" panose="02020603050405020304" pitchFamily="18" charset="0"/>
              </a:rPr>
              <a:t>Je m</a:t>
            </a:r>
            <a:r>
              <a:rPr lang="en-CA" sz="1200" b="1" dirty="0" smtClean="0">
                <a:latin typeface="Times New Roman" panose="02020603050405020304" pitchFamily="18" charset="0"/>
                <a:cs typeface="Times New Roman" panose="02020603050405020304" pitchFamily="18" charset="0"/>
              </a:rPr>
              <a:t>’</a:t>
            </a:r>
            <a:r>
              <a:rPr lang="en-CA" sz="1200" b="1" dirty="0" err="1" smtClean="0">
                <a:latin typeface="Times New Roman" panose="02020603050405020304" pitchFamily="18" charset="0"/>
                <a:cs typeface="Times New Roman" panose="02020603050405020304" pitchFamily="18" charset="0"/>
              </a:rPr>
              <a:t>investis</a:t>
            </a:r>
            <a:r>
              <a:rPr lang="en-CA" sz="1200" b="1" dirty="0" smtClean="0">
                <a:latin typeface="Times New Roman" panose="02020603050405020304" pitchFamily="18" charset="0"/>
                <a:cs typeface="Times New Roman" panose="02020603050405020304" pitchFamily="18" charset="0"/>
              </a:rPr>
              <a:t> </a:t>
            </a:r>
            <a:r>
              <a:rPr lang="en-CA" sz="1200" b="1" dirty="0" err="1" smtClean="0">
                <a:latin typeface="Times New Roman" panose="02020603050405020304" pitchFamily="18" charset="0"/>
                <a:cs typeface="Times New Roman" panose="02020603050405020304" pitchFamily="18" charset="0"/>
              </a:rPr>
              <a:t>comme</a:t>
            </a:r>
            <a:r>
              <a:rPr lang="en-CA" sz="1200" b="1" dirty="0" smtClean="0">
                <a:latin typeface="Times New Roman" panose="02020603050405020304" pitchFamily="18" charset="0"/>
                <a:cs typeface="Times New Roman" panose="02020603050405020304" pitchFamily="18" charset="0"/>
              </a:rPr>
              <a:t> pair </a:t>
            </a:r>
            <a:r>
              <a:rPr lang="en-CA" sz="1200" b="1" dirty="0" err="1" smtClean="0">
                <a:latin typeface="Times New Roman" panose="02020603050405020304" pitchFamily="18" charset="0"/>
                <a:cs typeface="Times New Roman" panose="02020603050405020304" pitchFamily="18" charset="0"/>
              </a:rPr>
              <a:t>aidant</a:t>
            </a:r>
            <a:r>
              <a:rPr lang="en-CA" sz="1200" b="1" dirty="0" smtClean="0">
                <a:latin typeface="Times New Roman" panose="02020603050405020304" pitchFamily="18" charset="0"/>
                <a:cs typeface="Times New Roman" panose="02020603050405020304" pitchFamily="18" charset="0"/>
              </a:rPr>
              <a:t> </a:t>
            </a:r>
            <a:r>
              <a:rPr lang="en-CA" sz="1200" b="1" dirty="0" err="1" smtClean="0">
                <a:latin typeface="Times New Roman" panose="02020603050405020304" pitchFamily="18" charset="0"/>
                <a:cs typeface="Times New Roman" panose="02020603050405020304" pitchFamily="18" charset="0"/>
              </a:rPr>
              <a:t>parce</a:t>
            </a:r>
            <a:r>
              <a:rPr lang="en-CA" sz="1200" b="1" dirty="0" smtClean="0">
                <a:latin typeface="Times New Roman" panose="02020603050405020304" pitchFamily="18" charset="0"/>
                <a:cs typeface="Times New Roman" panose="02020603050405020304" pitchFamily="18" charset="0"/>
              </a:rPr>
              <a:t> que… </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le pair </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aidant</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ajoute</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pourquoi</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il</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est</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devenu</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pair-</a:t>
            </a:r>
            <a:r>
              <a:rPr lang="en-CA" sz="1200" b="1" i="1" u="sng" dirty="0" err="1" smtClean="0">
                <a:solidFill>
                  <a:schemeClr val="accent6">
                    <a:lumMod val="60000"/>
                    <a:lumOff val="40000"/>
                  </a:schemeClr>
                </a:solidFill>
                <a:latin typeface="Times New Roman" panose="02020603050405020304" pitchFamily="18" charset="0"/>
                <a:cs typeface="Times New Roman" panose="02020603050405020304" pitchFamily="18" charset="0"/>
              </a:rPr>
              <a:t>aidant</a:t>
            </a:r>
            <a:r>
              <a:rPr lang="en-CA"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rPr>
              <a:t>, comment</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une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telle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relation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d’entraide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l’aurait</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aidé</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à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surmonter</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une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situation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liée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à la santé </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mentale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Mini-</a:t>
            </a:r>
            <a:r>
              <a:rPr lang="en-CA" sz="1200" b="1" i="1" u="sng" baseline="0" dirty="0" err="1" smtClean="0">
                <a:solidFill>
                  <a:schemeClr val="accent6">
                    <a:lumMod val="60000"/>
                    <a:lumOff val="40000"/>
                  </a:schemeClr>
                </a:solidFill>
                <a:latin typeface="Times New Roman" panose="02020603050405020304" pitchFamily="18" charset="0"/>
                <a:cs typeface="Times New Roman" panose="02020603050405020304" pitchFamily="18" charset="0"/>
              </a:rPr>
              <a:t>témoignage</a:t>
            </a:r>
            <a:r>
              <a:rPr lang="en-CA" sz="1200" b="1" i="1" u="sng" baseline="0" dirty="0" smtClean="0">
                <a:solidFill>
                  <a:schemeClr val="accent6">
                    <a:lumMod val="60000"/>
                    <a:lumOff val="40000"/>
                  </a:schemeClr>
                </a:solidFill>
                <a:latin typeface="Times New Roman" panose="02020603050405020304" pitchFamily="18" charset="0"/>
                <a:cs typeface="Times New Roman" panose="02020603050405020304" pitchFamily="18" charset="0"/>
              </a:rPr>
              <a:t> ( +- 3 minutes)</a:t>
            </a:r>
            <a:endParaRPr lang="fr-FR" sz="1200" b="1" i="1" u="sng"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lvl="0"/>
            <a:endParaRPr lang="fr-FR" sz="1200" dirty="0" smtClean="0">
              <a:latin typeface="Times New Roman" panose="02020603050405020304" pitchFamily="18" charset="0"/>
              <a:cs typeface="Times New Roman" panose="02020603050405020304" pitchFamily="18" charset="0"/>
            </a:endParaRPr>
          </a:p>
          <a:p>
            <a:pPr lvl="0"/>
            <a:endParaRPr lang="en-CA"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3</a:t>
            </a:fld>
            <a:endParaRPr lang="en-US" smtClean="0"/>
          </a:p>
        </p:txBody>
      </p:sp>
    </p:spTree>
    <p:extLst>
      <p:ext uri="{BB962C8B-B14F-4D97-AF65-F5344CB8AC3E}">
        <p14:creationId xmlns:p14="http://schemas.microsoft.com/office/powerpoint/2010/main" val="306511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60961" y="4407278"/>
            <a:ext cx="6896100" cy="4645282"/>
          </a:xfrm>
        </p:spPr>
        <p:txBody>
          <a:bodyPr/>
          <a:lstStyle/>
          <a:p>
            <a:r>
              <a:rPr lang="fr-FR" sz="1100" dirty="0"/>
              <a:t>La santé mentale signifie avoir un équilibre entre tous les aspects de sa vie. Parfois, la balance penche un peu trop dans une direction et il est nécessaire de la réajuster. </a:t>
            </a:r>
            <a:r>
              <a:rPr lang="fr-FR" sz="1100" b="1" dirty="0" smtClean="0"/>
              <a:t>Notre</a:t>
            </a:r>
            <a:r>
              <a:rPr lang="fr-FR" sz="1100" dirty="0" smtClean="0"/>
              <a:t> </a:t>
            </a:r>
            <a:r>
              <a:rPr lang="fr-FR" sz="1100" dirty="0"/>
              <a:t>équilibre personnel est unique et le défi </a:t>
            </a:r>
            <a:r>
              <a:rPr lang="fr-FR" sz="1100" dirty="0" smtClean="0"/>
              <a:t>est </a:t>
            </a:r>
            <a:r>
              <a:rPr lang="fr-FR" sz="1100" dirty="0"/>
              <a:t>de rester en santé mentalement en gardant cet équilibre. </a:t>
            </a:r>
            <a:endParaRPr lang="fr-FR" sz="1100" dirty="0" smtClean="0"/>
          </a:p>
          <a:p>
            <a:r>
              <a:rPr lang="fr-FR" sz="1100" dirty="0" smtClean="0"/>
              <a:t>Il </a:t>
            </a:r>
            <a:r>
              <a:rPr lang="fr-FR" sz="1100" dirty="0"/>
              <a:t>est possible d’intervenir à tout moment pour revenir vers un état de santé plus fonctionnel. </a:t>
            </a:r>
          </a:p>
          <a:p>
            <a:endParaRPr lang="fr-FR" sz="1100" dirty="0" smtClean="0"/>
          </a:p>
          <a:p>
            <a:r>
              <a:rPr lang="fr-FR" sz="1100" dirty="0" smtClean="0"/>
              <a:t>Des difficultés</a:t>
            </a:r>
            <a:r>
              <a:rPr lang="fr-FR" sz="1100" baseline="0" dirty="0" smtClean="0"/>
              <a:t> de la vie peuvent faire que nous sommes touchés par un problème de santé mentale (une séparation/divorce; un stress important, un conflit au travail; la perte d'un être cher, etc.)</a:t>
            </a:r>
          </a:p>
          <a:p>
            <a:endParaRPr lang="fr-FR" sz="1100" dirty="0" smtClean="0"/>
          </a:p>
          <a:p>
            <a:r>
              <a:rPr lang="fr-FR" sz="1100" b="1" i="1" dirty="0" smtClean="0"/>
              <a:t>Cliquez sur le lien du Continuum</a:t>
            </a:r>
            <a:r>
              <a:rPr lang="fr-FR" sz="1100" b="1" i="1" baseline="0" dirty="0" smtClean="0"/>
              <a:t> de la santé mentale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smtClean="0">
                <a:ln>
                  <a:noFill/>
                </a:ln>
                <a:solidFill>
                  <a:prstClr val="black"/>
                </a:solidFill>
                <a:effectLst/>
                <a:uLnTx/>
                <a:uFillTx/>
              </a:rPr>
              <a:t>Le Continuum de la santé mentale est un outil pour mieux se connaître et permet d’évaluer rapidement son niveau de bien-être et de trouver des stratégies efficaces pour demeurer en santé ou pour améliorer sa santé.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smtClean="0">
              <a:ln>
                <a:noFill/>
              </a:ln>
              <a:solidFill>
                <a:prstClr val="black"/>
              </a:solidFill>
              <a:effectLst/>
              <a:uLnTx/>
              <a:uFillTx/>
            </a:endParaRPr>
          </a:p>
          <a:p>
            <a:r>
              <a:rPr lang="fr-FR" sz="1100" dirty="0"/>
              <a:t>Le continuum décrit 4 étapes différentes entre les deux extrêmes: en bonne santé et </a:t>
            </a:r>
            <a:r>
              <a:rPr lang="fr-FR" sz="1100" dirty="0" smtClean="0"/>
              <a:t>la maladie.</a:t>
            </a:r>
            <a:r>
              <a:rPr lang="fr-FR" sz="1100" dirty="0"/>
              <a:t/>
            </a:r>
            <a:br>
              <a:rPr lang="fr-FR" sz="1100" dirty="0"/>
            </a:br>
            <a:r>
              <a:rPr lang="fr-FR" sz="1100" dirty="0"/>
              <a:t/>
            </a:r>
            <a:br>
              <a:rPr lang="fr-FR" sz="1100" dirty="0"/>
            </a:br>
            <a:r>
              <a:rPr lang="fr-FR" sz="1100" dirty="0"/>
              <a:t>Notre position dans le continuum peut changer avec le temps (jours, semaines, mois) ou en fonction des circonstances de la vie. C’est comme un jongleur avec de nombreuses balles, chaque balle </a:t>
            </a:r>
            <a:r>
              <a:rPr lang="fr-FR" sz="1100" dirty="0" smtClean="0"/>
              <a:t>représente </a:t>
            </a:r>
            <a:r>
              <a:rPr lang="fr-FR" sz="1100" dirty="0"/>
              <a:t>un aspect de votre vie.</a:t>
            </a:r>
            <a:br>
              <a:rPr lang="fr-FR" sz="1100" dirty="0"/>
            </a:br>
            <a:r>
              <a:rPr lang="fr-FR" sz="1100" dirty="0"/>
              <a:t/>
            </a:r>
            <a:br>
              <a:rPr lang="fr-FR" sz="1100" dirty="0"/>
            </a:br>
            <a:r>
              <a:rPr lang="fr-FR" sz="1100" dirty="0"/>
              <a:t>En vert, tout va bien et les balles vont à un rythme soutenu.</a:t>
            </a:r>
            <a:br>
              <a:rPr lang="fr-FR" sz="1100" dirty="0"/>
            </a:br>
            <a:r>
              <a:rPr lang="fr-FR" sz="1100" dirty="0"/>
              <a:t>Lorsque vous êtes en jaune, le rythme est </a:t>
            </a:r>
            <a:r>
              <a:rPr lang="fr-FR" sz="1100" dirty="0" smtClean="0"/>
              <a:t>irrégulier, mais </a:t>
            </a:r>
            <a:r>
              <a:rPr lang="fr-FR" sz="1100" dirty="0"/>
              <a:t>les balles restent en l'air</a:t>
            </a:r>
            <a:br>
              <a:rPr lang="fr-FR" sz="1100" dirty="0"/>
            </a:br>
            <a:r>
              <a:rPr lang="fr-FR" sz="1100" dirty="0"/>
              <a:t>Quand vous êtes en orange, une balle tombe</a:t>
            </a:r>
            <a:br>
              <a:rPr lang="fr-FR" sz="1100" dirty="0"/>
            </a:br>
            <a:r>
              <a:rPr lang="fr-FR" sz="1100" dirty="0"/>
              <a:t>E</a:t>
            </a:r>
            <a:r>
              <a:rPr lang="fr-FR" sz="1100" dirty="0" smtClean="0"/>
              <a:t>n </a:t>
            </a:r>
            <a:r>
              <a:rPr lang="fr-FR" sz="1100" dirty="0"/>
              <a:t>rouge… plusieurs balles tombent au sol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smtClean="0"/>
              <a:t>Le continuum peut vous aider à reconnaître les signes d’une bonne ou d’une mauvaise santé mentale et à trouver des stratégies pour rester en santé ou pour la retrouver.</a:t>
            </a:r>
          </a:p>
          <a:p>
            <a:endParaRPr lang="fr-FR" sz="1100" dirty="0" smtClean="0"/>
          </a:p>
          <a:p>
            <a:r>
              <a:rPr lang="fr-FR" sz="1100" dirty="0" smtClean="0"/>
              <a:t>Le </a:t>
            </a:r>
            <a:r>
              <a:rPr lang="fr-FR" sz="1100" dirty="0"/>
              <a:t>plus tôt on agit, le mieux c’est!</a:t>
            </a:r>
            <a:endParaRPr lang="en-CA" sz="1100" dirty="0"/>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smtClean="0"/>
          </a:p>
        </p:txBody>
      </p:sp>
    </p:spTree>
    <p:extLst>
      <p:ext uri="{BB962C8B-B14F-4D97-AF65-F5344CB8AC3E}">
        <p14:creationId xmlns:p14="http://schemas.microsoft.com/office/powerpoint/2010/main" val="375048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aseline="0" dirty="0" err="1" smtClean="0">
                <a:latin typeface="Times New Roman" panose="02020603050405020304" pitchFamily="18" charset="0"/>
                <a:cs typeface="Times New Roman" panose="02020603050405020304" pitchFamily="18" charset="0"/>
              </a:rPr>
              <a:t>Lorsqu’on</a:t>
            </a:r>
            <a:r>
              <a:rPr lang="en-CA" sz="1200" baseline="0" dirty="0" smtClean="0">
                <a:latin typeface="Times New Roman" panose="02020603050405020304" pitchFamily="18" charset="0"/>
                <a:cs typeface="Times New Roman" panose="02020603050405020304" pitchFamily="18" charset="0"/>
              </a:rPr>
              <a:t> utilise </a:t>
            </a:r>
            <a:r>
              <a:rPr lang="en-CA" sz="1200" baseline="0" dirty="0" err="1" smtClean="0">
                <a:latin typeface="Times New Roman" panose="02020603050405020304" pitchFamily="18" charset="0"/>
                <a:cs typeface="Times New Roman" panose="02020603050405020304" pitchFamily="18" charset="0"/>
              </a:rPr>
              <a:t>une</a:t>
            </a:r>
            <a:r>
              <a:rPr lang="en-CA" sz="1200" baseline="0" dirty="0" smtClean="0">
                <a:latin typeface="Times New Roman" panose="02020603050405020304" pitchFamily="18" charset="0"/>
                <a:cs typeface="Times New Roman" panose="02020603050405020304" pitchFamily="18" charset="0"/>
              </a:rPr>
              <a:t> crème </a:t>
            </a:r>
            <a:r>
              <a:rPr lang="en-CA" sz="1200" baseline="0" dirty="0" err="1" smtClean="0">
                <a:latin typeface="Times New Roman" panose="02020603050405020304" pitchFamily="18" charset="0"/>
                <a:cs typeface="Times New Roman" panose="02020603050405020304" pitchFamily="18" charset="0"/>
              </a:rPr>
              <a:t>hydratante</a:t>
            </a:r>
            <a:r>
              <a:rPr lang="en-CA" sz="1200" baseline="0" dirty="0" smtClean="0">
                <a:latin typeface="Times New Roman" panose="02020603050405020304" pitchFamily="18" charset="0"/>
                <a:cs typeface="Times New Roman" panose="02020603050405020304" pitchFamily="18" charset="0"/>
              </a:rPr>
              <a:t> pour le </a:t>
            </a:r>
            <a:r>
              <a:rPr lang="en-CA" sz="1200" baseline="0" dirty="0" err="1" smtClean="0">
                <a:latin typeface="Times New Roman" panose="02020603050405020304" pitchFamily="18" charset="0"/>
                <a:cs typeface="Times New Roman" panose="02020603050405020304" pitchFamily="18" charset="0"/>
              </a:rPr>
              <a:t>soin</a:t>
            </a:r>
            <a:r>
              <a:rPr lang="en-CA" sz="1200" baseline="0" dirty="0" smtClean="0">
                <a:latin typeface="Times New Roman" panose="02020603050405020304" pitchFamily="18" charset="0"/>
                <a:cs typeface="Times New Roman" panose="02020603050405020304" pitchFamily="18" charset="0"/>
              </a:rPr>
              <a:t> du visage on </a:t>
            </a:r>
            <a:r>
              <a:rPr lang="en-CA" sz="1200" baseline="0" dirty="0" err="1" smtClean="0">
                <a:latin typeface="Times New Roman" panose="02020603050405020304" pitchFamily="18" charset="0"/>
                <a:cs typeface="Times New Roman" panose="02020603050405020304" pitchFamily="18" charset="0"/>
              </a:rPr>
              <a:t>s’attend</a:t>
            </a:r>
            <a:r>
              <a:rPr lang="en-CA" sz="1200" baseline="0" dirty="0" smtClean="0">
                <a:latin typeface="Times New Roman" panose="02020603050405020304" pitchFamily="18" charset="0"/>
                <a:cs typeface="Times New Roman" panose="02020603050405020304" pitchFamily="18" charset="0"/>
              </a:rPr>
              <a:t> à </a:t>
            </a:r>
            <a:r>
              <a:rPr lang="en-CA" sz="1200" baseline="0" dirty="0" err="1" smtClean="0">
                <a:latin typeface="Times New Roman" panose="02020603050405020304" pitchFamily="18" charset="0"/>
                <a:cs typeface="Times New Roman" panose="02020603050405020304" pitchFamily="18" charset="0"/>
              </a:rPr>
              <a:t>différends</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avantages</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tel</a:t>
            </a:r>
            <a:r>
              <a:rPr lang="en-CA" sz="1200" baseline="0" dirty="0" smtClean="0">
                <a:latin typeface="Times New Roman" panose="02020603050405020304" pitchFamily="18" charset="0"/>
                <a:cs typeface="Times New Roman" panose="02020603050405020304" pitchFamily="18" charset="0"/>
              </a:rPr>
              <a:t> que </a:t>
            </a:r>
            <a:r>
              <a:rPr lang="en-CA" sz="1200" baseline="0" dirty="0" err="1" smtClean="0">
                <a:latin typeface="Times New Roman" panose="02020603050405020304" pitchFamily="18" charset="0"/>
                <a:cs typeface="Times New Roman" panose="02020603050405020304" pitchFamily="18" charset="0"/>
              </a:rPr>
              <a:t>protéger</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notre</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peau</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prévenir</a:t>
            </a:r>
            <a:r>
              <a:rPr lang="en-CA" sz="1200" baseline="0" dirty="0" smtClean="0">
                <a:latin typeface="Times New Roman" panose="02020603050405020304" pitchFamily="18" charset="0"/>
                <a:cs typeface="Times New Roman" panose="02020603050405020304" pitchFamily="18" charset="0"/>
              </a:rPr>
              <a:t> les </a:t>
            </a:r>
            <a:r>
              <a:rPr lang="en-CA" sz="1200" baseline="0" dirty="0" err="1" smtClean="0">
                <a:latin typeface="Times New Roman" panose="02020603050405020304" pitchFamily="18" charset="0"/>
                <a:cs typeface="Times New Roman" panose="02020603050405020304" pitchFamily="18" charset="0"/>
              </a:rPr>
              <a:t>signes</a:t>
            </a:r>
            <a:r>
              <a:rPr lang="en-CA" sz="1200" baseline="0" dirty="0" smtClean="0">
                <a:latin typeface="Times New Roman" panose="02020603050405020304" pitchFamily="18" charset="0"/>
                <a:cs typeface="Times New Roman" panose="02020603050405020304" pitchFamily="18" charset="0"/>
              </a:rPr>
              <a:t> de </a:t>
            </a:r>
            <a:r>
              <a:rPr lang="en-CA" sz="1200" baseline="0" dirty="0" err="1" smtClean="0">
                <a:latin typeface="Times New Roman" panose="02020603050405020304" pitchFamily="18" charset="0"/>
                <a:cs typeface="Times New Roman" panose="02020603050405020304" pitchFamily="18" charset="0"/>
              </a:rPr>
              <a:t>vieillissement</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avoir</a:t>
            </a:r>
            <a:r>
              <a:rPr lang="en-CA" sz="1200" baseline="0" dirty="0" smtClean="0">
                <a:latin typeface="Times New Roman" panose="02020603050405020304" pitchFamily="18" charset="0"/>
                <a:cs typeface="Times New Roman" panose="02020603050405020304" pitchFamily="18" charset="0"/>
              </a:rPr>
              <a:t> un </a:t>
            </a:r>
            <a:r>
              <a:rPr lang="en-CA" sz="1200" baseline="0" dirty="0" err="1" smtClean="0">
                <a:latin typeface="Times New Roman" panose="02020603050405020304" pitchFamily="18" charset="0"/>
                <a:cs typeface="Times New Roman" panose="02020603050405020304" pitchFamily="18" charset="0"/>
              </a:rPr>
              <a:t>teint</a:t>
            </a:r>
            <a:r>
              <a:rPr lang="en-CA" sz="1200" baseline="0" dirty="0" smtClean="0">
                <a:latin typeface="Times New Roman" panose="02020603050405020304" pitchFamily="18" charset="0"/>
                <a:cs typeface="Times New Roman" panose="02020603050405020304" pitchFamily="18" charset="0"/>
              </a:rPr>
              <a:t> plus </a:t>
            </a:r>
            <a:r>
              <a:rPr lang="en-CA" sz="1200" baseline="0" dirty="0" err="1" smtClean="0">
                <a:latin typeface="Times New Roman" panose="02020603050405020304" pitchFamily="18" charset="0"/>
                <a:cs typeface="Times New Roman" panose="02020603050405020304" pitchFamily="18" charset="0"/>
              </a:rPr>
              <a:t>radieux</a:t>
            </a:r>
            <a:r>
              <a:rPr lang="en-CA" sz="1200" baseline="0" dirty="0" smtClean="0">
                <a:latin typeface="Times New Roman" panose="02020603050405020304" pitchFamily="18" charset="0"/>
                <a:cs typeface="Times New Roman" panose="02020603050405020304" pitchFamily="18" charset="0"/>
              </a:rPr>
              <a:t>, etc..</a:t>
            </a:r>
          </a:p>
          <a:p>
            <a:endParaRPr lang="en-CA" sz="1200" baseline="0" dirty="0" smtClean="0">
              <a:latin typeface="Times New Roman" panose="02020603050405020304" pitchFamily="18" charset="0"/>
              <a:cs typeface="Times New Roman" panose="02020603050405020304" pitchFamily="18" charset="0"/>
            </a:endParaRPr>
          </a:p>
          <a:p>
            <a:r>
              <a:rPr lang="en-CA" sz="1200" baseline="0" dirty="0" err="1" smtClean="0">
                <a:latin typeface="Times New Roman" panose="02020603050405020304" pitchFamily="18" charset="0"/>
                <a:cs typeface="Times New Roman" panose="02020603050405020304" pitchFamily="18" charset="0"/>
              </a:rPr>
              <a:t>Lorsque</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l’on</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pratique</a:t>
            </a:r>
            <a:r>
              <a:rPr lang="en-CA" sz="1200" baseline="0" dirty="0" smtClean="0">
                <a:latin typeface="Times New Roman" panose="02020603050405020304" pitchFamily="18" charset="0"/>
                <a:cs typeface="Times New Roman" panose="02020603050405020304" pitchFamily="18" charset="0"/>
              </a:rPr>
              <a:t> des </a:t>
            </a:r>
            <a:r>
              <a:rPr lang="en-CA" sz="1200" baseline="0" dirty="0" err="1" smtClean="0">
                <a:latin typeface="Times New Roman" panose="02020603050405020304" pitchFamily="18" charset="0"/>
                <a:cs typeface="Times New Roman" panose="02020603050405020304" pitchFamily="18" charset="0"/>
              </a:rPr>
              <a:t>exercices</a:t>
            </a:r>
            <a:r>
              <a:rPr lang="en-CA" sz="1200" baseline="0" dirty="0" smtClean="0">
                <a:latin typeface="Times New Roman" panose="02020603050405020304" pitchFamily="18" charset="0"/>
                <a:cs typeface="Times New Roman" panose="02020603050405020304" pitchFamily="18" charset="0"/>
              </a:rPr>
              <a:t> physiques, les </a:t>
            </a:r>
            <a:r>
              <a:rPr lang="en-CA" sz="1200" baseline="0" dirty="0" err="1" smtClean="0">
                <a:latin typeface="Times New Roman" panose="02020603050405020304" pitchFamily="18" charset="0"/>
                <a:cs typeface="Times New Roman" panose="02020603050405020304" pitchFamily="18" charset="0"/>
              </a:rPr>
              <a:t>bienfaits</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sont</a:t>
            </a:r>
            <a:r>
              <a:rPr lang="en-CA" sz="1200" baseline="0" dirty="0" smtClean="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en-CA" sz="1200" baseline="0" dirty="0" err="1" smtClean="0">
                <a:latin typeface="Times New Roman" panose="02020603050405020304" pitchFamily="18" charset="0"/>
                <a:cs typeface="Times New Roman" panose="02020603050405020304" pitchFamily="18" charset="0"/>
              </a:rPr>
              <a:t>Réduction</a:t>
            </a:r>
            <a:r>
              <a:rPr lang="en-CA" sz="1200" baseline="0" dirty="0" smtClean="0">
                <a:latin typeface="Times New Roman" panose="02020603050405020304" pitchFamily="18" charset="0"/>
                <a:cs typeface="Times New Roman" panose="02020603050405020304" pitchFamily="18" charset="0"/>
              </a:rPr>
              <a:t> des </a:t>
            </a:r>
            <a:r>
              <a:rPr lang="en-CA" sz="1200" baseline="0" dirty="0" err="1" smtClean="0">
                <a:latin typeface="Times New Roman" panose="02020603050405020304" pitchFamily="18" charset="0"/>
                <a:cs typeface="Times New Roman" panose="02020603050405020304" pitchFamily="18" charset="0"/>
              </a:rPr>
              <a:t>risques</a:t>
            </a:r>
            <a:r>
              <a:rPr lang="en-CA" sz="1200" baseline="0" dirty="0" smtClean="0">
                <a:latin typeface="Times New Roman" panose="02020603050405020304" pitchFamily="18" charset="0"/>
                <a:cs typeface="Times New Roman" panose="02020603050405020304" pitchFamily="18" charset="0"/>
              </a:rPr>
              <a:t> de </a:t>
            </a:r>
            <a:r>
              <a:rPr lang="en-CA" sz="1200" baseline="0" dirty="0" err="1" smtClean="0">
                <a:latin typeface="Times New Roman" panose="02020603050405020304" pitchFamily="18" charset="0"/>
                <a:cs typeface="Times New Roman" panose="02020603050405020304" pitchFamily="18" charset="0"/>
              </a:rPr>
              <a:t>crise</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cardiaque</a:t>
            </a:r>
            <a:endParaRPr lang="en-CA" sz="1200" baseline="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CA" sz="1200" baseline="0" dirty="0" smtClean="0">
                <a:latin typeface="Times New Roman" panose="02020603050405020304" pitchFamily="18" charset="0"/>
                <a:cs typeface="Times New Roman" panose="02020603050405020304" pitchFamily="18" charset="0"/>
              </a:rPr>
              <a:t>Augmentation du bon cholesterol</a:t>
            </a:r>
          </a:p>
          <a:p>
            <a:pPr marL="171450" indent="-171450">
              <a:buFont typeface="Arial" panose="020B0604020202020204" pitchFamily="34" charset="0"/>
              <a:buChar char="•"/>
            </a:pPr>
            <a:r>
              <a:rPr lang="en-CA" sz="1200" baseline="0" dirty="0" err="1" smtClean="0">
                <a:latin typeface="Times New Roman" panose="02020603050405020304" pitchFamily="18" charset="0"/>
                <a:cs typeface="Times New Roman" panose="02020603050405020304" pitchFamily="18" charset="0"/>
              </a:rPr>
              <a:t>Dimiution</a:t>
            </a:r>
            <a:r>
              <a:rPr lang="en-CA" sz="1200" baseline="0" dirty="0" smtClean="0">
                <a:latin typeface="Times New Roman" panose="02020603050405020304" pitchFamily="18" charset="0"/>
                <a:cs typeface="Times New Roman" panose="02020603050405020304" pitchFamily="18" charset="0"/>
              </a:rPr>
              <a:t> de la tension </a:t>
            </a:r>
            <a:r>
              <a:rPr lang="en-CA" sz="1200" baseline="0" dirty="0" err="1" smtClean="0">
                <a:latin typeface="Times New Roman" panose="02020603050405020304" pitchFamily="18" charset="0"/>
                <a:cs typeface="Times New Roman" panose="02020603050405020304" pitchFamily="18" charset="0"/>
              </a:rPr>
              <a:t>artérielle</a:t>
            </a:r>
            <a:endParaRPr lang="en-CA" sz="1200" baseline="0"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CA" sz="1200" baseline="0" dirty="0" err="1" smtClean="0">
                <a:latin typeface="Times New Roman" panose="02020603050405020304" pitchFamily="18" charset="0"/>
                <a:cs typeface="Times New Roman" panose="02020603050405020304" pitchFamily="18" charset="0"/>
              </a:rPr>
              <a:t>Meilleur</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contrôle</a:t>
            </a:r>
            <a:r>
              <a:rPr lang="en-CA" sz="1200" baseline="0" dirty="0" smtClean="0">
                <a:latin typeface="Times New Roman" panose="02020603050405020304" pitchFamily="18" charset="0"/>
                <a:cs typeface="Times New Roman" panose="02020603050405020304" pitchFamily="18" charset="0"/>
              </a:rPr>
              <a:t> du </a:t>
            </a:r>
            <a:r>
              <a:rPr lang="en-CA" sz="1200" baseline="0" dirty="0" err="1" smtClean="0">
                <a:latin typeface="Times New Roman" panose="02020603050405020304" pitchFamily="18" charset="0"/>
                <a:cs typeface="Times New Roman" panose="02020603050405020304" pitchFamily="18" charset="0"/>
              </a:rPr>
              <a:t>poids</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niveau</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d’éngergie</a:t>
            </a:r>
            <a:r>
              <a:rPr lang="en-CA" sz="1200" baseline="0" dirty="0" smtClean="0">
                <a:latin typeface="Times New Roman" panose="02020603050405020304" pitchFamily="18" charset="0"/>
                <a:cs typeface="Times New Roman" panose="02020603050405020304" pitchFamily="18" charset="0"/>
              </a:rPr>
              <a:t>, etc…</a:t>
            </a:r>
          </a:p>
          <a:p>
            <a:endParaRPr lang="en-CA" sz="1200" b="1" baseline="0" dirty="0" smtClean="0">
              <a:latin typeface="Times New Roman" panose="02020603050405020304" pitchFamily="18" charset="0"/>
              <a:cs typeface="Times New Roman" panose="02020603050405020304" pitchFamily="18" charset="0"/>
            </a:endParaRPr>
          </a:p>
          <a:p>
            <a:r>
              <a:rPr lang="en-CA" sz="1200" b="1" baseline="0" dirty="0" err="1" smtClean="0">
                <a:latin typeface="Times New Roman" panose="02020603050405020304" pitchFamily="18" charset="0"/>
                <a:cs typeface="Times New Roman" panose="02020603050405020304" pitchFamily="18" charset="0"/>
              </a:rPr>
              <a:t>Vous</a:t>
            </a:r>
            <a:r>
              <a:rPr lang="en-CA" sz="1200" b="1" baseline="0" dirty="0" smtClean="0">
                <a:latin typeface="Times New Roman" panose="02020603050405020304" pitchFamily="18" charset="0"/>
                <a:cs typeface="Times New Roman" panose="02020603050405020304" pitchFamily="18" charset="0"/>
              </a:rPr>
              <a:t> </a:t>
            </a:r>
            <a:r>
              <a:rPr lang="en-CA" sz="1200" b="1" baseline="0" dirty="0" err="1" smtClean="0">
                <a:latin typeface="Times New Roman" panose="02020603050405020304" pitchFamily="18" charset="0"/>
                <a:cs typeface="Times New Roman" panose="02020603050405020304" pitchFamily="18" charset="0"/>
              </a:rPr>
              <a:t>avez</a:t>
            </a:r>
            <a:r>
              <a:rPr lang="en-CA" sz="1200" b="1" baseline="0" dirty="0" smtClean="0">
                <a:latin typeface="Times New Roman" panose="02020603050405020304" pitchFamily="18" charset="0"/>
                <a:cs typeface="Times New Roman" panose="02020603050405020304" pitchFamily="18" charset="0"/>
              </a:rPr>
              <a:t> </a:t>
            </a:r>
            <a:r>
              <a:rPr lang="en-CA" sz="1200" b="1" baseline="0" dirty="0" err="1" smtClean="0">
                <a:latin typeface="Times New Roman" panose="02020603050405020304" pitchFamily="18" charset="0"/>
                <a:cs typeface="Times New Roman" panose="02020603050405020304" pitchFamily="18" charset="0"/>
              </a:rPr>
              <a:t>ici</a:t>
            </a:r>
            <a:r>
              <a:rPr lang="en-CA" sz="1200" b="1" baseline="0" dirty="0" smtClean="0">
                <a:latin typeface="Times New Roman" panose="02020603050405020304" pitchFamily="18" charset="0"/>
                <a:cs typeface="Times New Roman" panose="02020603050405020304" pitchFamily="18" charset="0"/>
              </a:rPr>
              <a:t> </a:t>
            </a:r>
            <a:r>
              <a:rPr lang="en-CA" sz="1200" b="1" baseline="0" dirty="0" err="1" smtClean="0">
                <a:latin typeface="Times New Roman" panose="02020603050405020304" pitchFamily="18" charset="0"/>
                <a:cs typeface="Times New Roman" panose="02020603050405020304" pitchFamily="18" charset="0"/>
              </a:rPr>
              <a:t>quelques</a:t>
            </a:r>
            <a:r>
              <a:rPr lang="en-CA" sz="1200" b="1" baseline="0" dirty="0" smtClean="0">
                <a:latin typeface="Times New Roman" panose="02020603050405020304" pitchFamily="18" charset="0"/>
                <a:cs typeface="Times New Roman" panose="02020603050405020304" pitchFamily="18" charset="0"/>
              </a:rPr>
              <a:t> </a:t>
            </a:r>
            <a:r>
              <a:rPr lang="en-CA" sz="1200" b="1" baseline="0" dirty="0" err="1" smtClean="0">
                <a:latin typeface="Times New Roman" panose="02020603050405020304" pitchFamily="18" charset="0"/>
                <a:cs typeface="Times New Roman" panose="02020603050405020304" pitchFamily="18" charset="0"/>
              </a:rPr>
              <a:t>avantages</a:t>
            </a:r>
            <a:r>
              <a:rPr lang="en-CA" sz="1200" b="1" baseline="0" dirty="0" smtClean="0">
                <a:latin typeface="Times New Roman" panose="02020603050405020304" pitchFamily="18" charset="0"/>
                <a:cs typeface="Times New Roman" panose="02020603050405020304" pitchFamily="18" charset="0"/>
              </a:rPr>
              <a:t> que </a:t>
            </a:r>
            <a:r>
              <a:rPr lang="en-CA" sz="1200" b="1" baseline="0" dirty="0" err="1" smtClean="0">
                <a:latin typeface="Times New Roman" panose="02020603050405020304" pitchFamily="18" charset="0"/>
                <a:cs typeface="Times New Roman" panose="02020603050405020304" pitchFamily="18" charset="0"/>
              </a:rPr>
              <a:t>vous</a:t>
            </a:r>
            <a:r>
              <a:rPr lang="en-CA" sz="1200" b="1" baseline="0" dirty="0" smtClean="0">
                <a:latin typeface="Times New Roman" panose="02020603050405020304" pitchFamily="18" charset="0"/>
                <a:cs typeface="Times New Roman" panose="02020603050405020304" pitchFamily="18" charset="0"/>
              </a:rPr>
              <a:t> </a:t>
            </a:r>
            <a:r>
              <a:rPr lang="en-CA" sz="1200" b="1" baseline="0" dirty="0" err="1" smtClean="0">
                <a:latin typeface="Times New Roman" panose="02020603050405020304" pitchFamily="18" charset="0"/>
                <a:cs typeface="Times New Roman" panose="02020603050405020304" pitchFamily="18" charset="0"/>
              </a:rPr>
              <a:t>pourriez</a:t>
            </a:r>
            <a:r>
              <a:rPr lang="en-CA" sz="1200" b="1" baseline="0" dirty="0" smtClean="0">
                <a:latin typeface="Times New Roman" panose="02020603050405020304" pitchFamily="18" charset="0"/>
                <a:cs typeface="Times New Roman" panose="02020603050405020304" pitchFamily="18" charset="0"/>
              </a:rPr>
              <a:t> </a:t>
            </a:r>
            <a:r>
              <a:rPr lang="en-CA" sz="1200" b="1" baseline="0" dirty="0" err="1" smtClean="0">
                <a:latin typeface="Times New Roman" panose="02020603050405020304" pitchFamily="18" charset="0"/>
                <a:cs typeface="Times New Roman" panose="02020603050405020304" pitchFamily="18" charset="0"/>
              </a:rPr>
              <a:t>tirer</a:t>
            </a:r>
            <a:r>
              <a:rPr lang="en-CA" sz="1200" b="1" baseline="0" dirty="0" smtClean="0">
                <a:latin typeface="Times New Roman" panose="02020603050405020304" pitchFamily="18" charset="0"/>
                <a:cs typeface="Times New Roman" panose="02020603050405020304" pitchFamily="18" charset="0"/>
              </a:rPr>
              <a:t> de faire </a:t>
            </a:r>
            <a:r>
              <a:rPr lang="en-CA" sz="1200" b="1" baseline="0" dirty="0" err="1" smtClean="0">
                <a:latin typeface="Times New Roman" panose="02020603050405020304" pitchFamily="18" charset="0"/>
                <a:cs typeface="Times New Roman" panose="02020603050405020304" pitchFamily="18" charset="0"/>
              </a:rPr>
              <a:t>appel</a:t>
            </a:r>
            <a:r>
              <a:rPr lang="en-CA" sz="1200" b="1" baseline="0" dirty="0" smtClean="0">
                <a:latin typeface="Times New Roman" panose="02020603050405020304" pitchFamily="18" charset="0"/>
                <a:cs typeface="Times New Roman" panose="02020603050405020304" pitchFamily="18" charset="0"/>
              </a:rPr>
              <a:t> à un pair </a:t>
            </a:r>
            <a:r>
              <a:rPr lang="en-CA" sz="1200" b="1" baseline="0" dirty="0" err="1" smtClean="0">
                <a:latin typeface="Times New Roman" panose="02020603050405020304" pitchFamily="18" charset="0"/>
                <a:cs typeface="Times New Roman" panose="02020603050405020304" pitchFamily="18" charset="0"/>
              </a:rPr>
              <a:t>aidant</a:t>
            </a:r>
            <a:endParaRPr lang="en-CA" sz="1200" b="1" baseline="0" dirty="0" smtClean="0">
              <a:latin typeface="Times New Roman" panose="02020603050405020304" pitchFamily="18" charset="0"/>
              <a:cs typeface="Times New Roman" panose="02020603050405020304" pitchFamily="18" charset="0"/>
            </a:endParaRPr>
          </a:p>
          <a:p>
            <a:endParaRPr lang="en-CA" sz="12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409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latin typeface="Times New Roman" panose="02020603050405020304" pitchFamily="18" charset="0"/>
                <a:cs typeface="Times New Roman" panose="02020603050405020304" pitchFamily="18" charset="0"/>
              </a:rPr>
              <a:t>La confidentialité est primordiale au succès du PSP</a:t>
            </a:r>
            <a:r>
              <a:rPr lang="fr-FR" dirty="0" smtClean="0">
                <a:latin typeface="Times New Roman" panose="02020603050405020304" pitchFamily="18" charset="0"/>
                <a:cs typeface="Times New Roman" panose="02020603050405020304" pitchFamily="18" charset="0"/>
              </a:rPr>
              <a:t>. Une règle de base de confidentialité s’applique à toutes les activités entourant les pairs aidants ainsi qu’à toutes les personnes impliquées dans le PSP : les noms des pairs et les détails spécifiques concernant les conversations et les interactions sont tenus confidentiels.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smtClean="0">
              <a:latin typeface="Times New Roman" panose="02020603050405020304" pitchFamily="18" charset="0"/>
              <a:cs typeface="Times New Roman" panose="02020603050405020304" pitchFamily="18" charset="0"/>
            </a:endParaRPr>
          </a:p>
          <a:p>
            <a:r>
              <a:rPr lang="fr-FR" sz="1200" dirty="0" smtClean="0">
                <a:latin typeface="Times New Roman" panose="02020603050405020304" pitchFamily="18" charset="0"/>
                <a:cs typeface="Times New Roman" panose="02020603050405020304" pitchFamily="18" charset="0"/>
              </a:rPr>
              <a:t>Les pairs aidants doivent respecter un guide de conduite rigoureux qui contient des attentes en matière de confidentialité, conformes aux politiques actuelles d’EDSC sur la protection de la vie privée. </a:t>
            </a:r>
          </a:p>
          <a:p>
            <a:endParaRPr lang="fr-FR" sz="1200" dirty="0" smtClean="0">
              <a:latin typeface="Times New Roman" panose="02020603050405020304" pitchFamily="18" charset="0"/>
              <a:cs typeface="Times New Roman" panose="02020603050405020304" pitchFamily="18" charset="0"/>
            </a:endParaRPr>
          </a:p>
          <a:p>
            <a:pPr defTabSz="476230">
              <a:defRPr/>
            </a:pPr>
            <a:r>
              <a:rPr lang="fr-FR" sz="1200" dirty="0" smtClean="0">
                <a:latin typeface="Times New Roman" panose="02020603050405020304" pitchFamily="18" charset="0"/>
                <a:cs typeface="Times New Roman" panose="02020603050405020304" pitchFamily="18" charset="0"/>
              </a:rPr>
              <a:t>La responsabilité du Programme de soutien par les pairs relève</a:t>
            </a:r>
            <a:r>
              <a:rPr lang="fr-FR" sz="1200" baseline="0" dirty="0" smtClean="0">
                <a:latin typeface="Times New Roman" panose="02020603050405020304" pitchFamily="18" charset="0"/>
                <a:cs typeface="Times New Roman" panose="02020603050405020304" pitchFamily="18" charset="0"/>
              </a:rPr>
              <a:t> de la direction générale des ressources humaines. </a:t>
            </a:r>
          </a:p>
          <a:p>
            <a:pPr defTabSz="476230">
              <a:defRPr/>
            </a:pPr>
            <a:r>
              <a:rPr lang="fr-FR" sz="1200" dirty="0" smtClean="0">
                <a:latin typeface="Times New Roman" panose="02020603050405020304" pitchFamily="18" charset="0"/>
                <a:cs typeface="Times New Roman" panose="02020603050405020304" pitchFamily="18" charset="0"/>
              </a:rPr>
              <a:t>Le guide de conduite </a:t>
            </a:r>
            <a:r>
              <a:rPr lang="fr-FR" sz="1200" dirty="0">
                <a:latin typeface="Times New Roman" panose="02020603050405020304" pitchFamily="18" charset="0"/>
                <a:cs typeface="Times New Roman" panose="02020603050405020304" pitchFamily="18" charset="0"/>
              </a:rPr>
              <a:t>relative au soutien par les pairs </a:t>
            </a:r>
            <a:r>
              <a:rPr lang="fr-FR" sz="1200" dirty="0" smtClean="0">
                <a:latin typeface="Times New Roman" panose="02020603050405020304" pitchFamily="18" charset="0"/>
                <a:cs typeface="Times New Roman" panose="02020603050405020304" pitchFamily="18" charset="0"/>
              </a:rPr>
              <a:t>est appliqué </a:t>
            </a:r>
            <a:r>
              <a:rPr lang="fr-FR" sz="1200" dirty="0">
                <a:latin typeface="Times New Roman" panose="02020603050405020304" pitchFamily="18" charset="0"/>
                <a:cs typeface="Times New Roman" panose="02020603050405020304" pitchFamily="18" charset="0"/>
              </a:rPr>
              <a:t>par </a:t>
            </a:r>
            <a:r>
              <a:rPr lang="fr-FR" sz="1200" dirty="0" smtClean="0">
                <a:latin typeface="Times New Roman" panose="02020603050405020304" pitchFamily="18" charset="0"/>
                <a:cs typeface="Times New Roman" panose="02020603050405020304" pitchFamily="18" charset="0"/>
              </a:rPr>
              <a:t>le Bureau de gestion </a:t>
            </a:r>
            <a:r>
              <a:rPr lang="fr-FR" sz="1200" dirty="0">
                <a:latin typeface="Times New Roman" panose="02020603050405020304" pitchFamily="18" charset="0"/>
                <a:cs typeface="Times New Roman" panose="02020603050405020304" pitchFamily="18" charset="0"/>
              </a:rPr>
              <a:t>du Programme </a:t>
            </a:r>
            <a:r>
              <a:rPr lang="fr-FR" sz="1200" dirty="0" smtClean="0">
                <a:latin typeface="Times New Roman" panose="02020603050405020304" pitchFamily="18" charset="0"/>
                <a:cs typeface="Times New Roman" panose="02020603050405020304" pitchFamily="18" charset="0"/>
              </a:rPr>
              <a:t>et </a:t>
            </a:r>
            <a:r>
              <a:rPr lang="fr-FR" sz="1200" dirty="0">
                <a:latin typeface="Times New Roman" panose="02020603050405020304" pitchFamily="18" charset="0"/>
                <a:cs typeface="Times New Roman" panose="02020603050405020304" pitchFamily="18" charset="0"/>
              </a:rPr>
              <a:t>non </a:t>
            </a:r>
            <a:r>
              <a:rPr lang="fr-FR" sz="1200" dirty="0" smtClean="0">
                <a:latin typeface="Times New Roman" panose="02020603050405020304" pitchFamily="18" charset="0"/>
                <a:cs typeface="Times New Roman" panose="02020603050405020304" pitchFamily="18" charset="0"/>
              </a:rPr>
              <a:t>par </a:t>
            </a:r>
            <a:r>
              <a:rPr lang="fr-FR" sz="1200" dirty="0">
                <a:latin typeface="Times New Roman" panose="02020603050405020304" pitchFamily="18" charset="0"/>
                <a:cs typeface="Times New Roman" panose="02020603050405020304" pitchFamily="18" charset="0"/>
              </a:rPr>
              <a:t>le gestionnaire de </a:t>
            </a:r>
            <a:r>
              <a:rPr lang="fr-FR" sz="1200" dirty="0" smtClean="0">
                <a:latin typeface="Times New Roman" panose="02020603050405020304" pitchFamily="18" charset="0"/>
                <a:cs typeface="Times New Roman" panose="02020603050405020304" pitchFamily="18" charset="0"/>
              </a:rPr>
              <a:t>l’employé.</a:t>
            </a:r>
          </a:p>
          <a:p>
            <a:pPr defTabSz="476230">
              <a:defRPr/>
            </a:pPr>
            <a:r>
              <a:rPr lang="fr-FR" sz="1200" dirty="0" smtClean="0">
                <a:latin typeface="Times New Roman" panose="02020603050405020304" pitchFamily="18" charset="0"/>
                <a:cs typeface="Times New Roman" panose="02020603050405020304" pitchFamily="18" charset="0"/>
              </a:rPr>
              <a:t>En </a:t>
            </a:r>
            <a:r>
              <a:rPr lang="fr-FR" sz="1200" dirty="0">
                <a:latin typeface="Times New Roman" panose="02020603050405020304" pitchFamily="18" charset="0"/>
                <a:cs typeface="Times New Roman" panose="02020603050405020304" pitchFamily="18" charset="0"/>
              </a:rPr>
              <a:t>cas de </a:t>
            </a:r>
            <a:r>
              <a:rPr lang="fr-FR" sz="1200" dirty="0" smtClean="0">
                <a:latin typeface="Times New Roman" panose="02020603050405020304" pitchFamily="18" charset="0"/>
                <a:cs typeface="Times New Roman" panose="02020603050405020304" pitchFamily="18" charset="0"/>
              </a:rPr>
              <a:t>non-respect</a:t>
            </a:r>
            <a:r>
              <a:rPr lang="fr-FR" sz="1200" dirty="0">
                <a:latin typeface="Times New Roman" panose="02020603050405020304" pitchFamily="18" charset="0"/>
                <a:cs typeface="Times New Roman" panose="02020603050405020304" pitchFamily="18" charset="0"/>
              </a:rPr>
              <a:t>, </a:t>
            </a:r>
            <a:r>
              <a:rPr kumimoji="0" lang="fr-F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cela peut aller jusqu’à l’annulation du statut de pair aidant.</a:t>
            </a:r>
          </a:p>
          <a:p>
            <a:pPr defTabSz="476230">
              <a:defRPr/>
            </a:pPr>
            <a:endParaRPr kumimoji="0" lang="fr-FR"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r>
              <a:rPr lang="en-CA" sz="1200" b="1" dirty="0" smtClean="0">
                <a:latin typeface="Times New Roman" panose="02020603050405020304" pitchFamily="18" charset="0"/>
                <a:cs typeface="Times New Roman" panose="02020603050405020304" pitchFamily="18" charset="0"/>
              </a:rPr>
              <a:t>SI</a:t>
            </a:r>
            <a:r>
              <a:rPr lang="en-CA" sz="1200" b="1" baseline="0" dirty="0" smtClean="0">
                <a:latin typeface="Times New Roman" panose="02020603050405020304" pitchFamily="18" charset="0"/>
                <a:cs typeface="Times New Roman" panose="02020603050405020304" pitchFamily="18" charset="0"/>
              </a:rPr>
              <a:t> LA QUESTION EST POSÉE: QUAND LA PAIRE AIDANCE DOIT ELLE AVOIR LIEU?</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Les discussions de soutien par les pairs ont lieu durant les pauses, la période de dîner ou avant/après les heures de travail.</a:t>
            </a:r>
          </a:p>
          <a:p>
            <a:r>
              <a:rPr lang="fr-CA" sz="1200" kern="1200" dirty="0" smtClean="0">
                <a:solidFill>
                  <a:schemeClr val="tx1"/>
                </a:solidFill>
                <a:effectLst/>
                <a:latin typeface="+mn-lt"/>
                <a:ea typeface="+mn-ea"/>
                <a:cs typeface="+mn-cs"/>
              </a:rPr>
              <a:t>Dans le cas où l’employé aurait besoin de soutien immédiat, il peut s’avérer nécessaire que le superviseur soit avisé que l’employé quittera son poste de travail pour une certaine période. Mentionner un « besoin de soutien par les pairs » devrait être suffisant et ne devrait pas faire l’objet de questionnements supplémentaires de la part du superviseur; tout comme lorsqu’un employé consulte le PAE ou le BGIC.</a:t>
            </a:r>
            <a:endParaRPr lang="en-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endParaRPr lang="fr-CA" sz="1200" kern="1200" noProof="0" dirty="0" smtClean="0">
              <a:solidFill>
                <a:schemeClr val="tx1"/>
              </a:solidFill>
              <a:effectLst/>
              <a:latin typeface="+mn-lt"/>
              <a:ea typeface="+mn-ea"/>
              <a:cs typeface="+mn-cs"/>
            </a:endParaRPr>
          </a:p>
          <a:p>
            <a:r>
              <a:rPr lang="fr-CA" sz="1200" baseline="0" noProof="0" dirty="0" smtClean="0">
                <a:latin typeface="Times New Roman" panose="02020603050405020304" pitchFamily="18" charset="0"/>
                <a:cs typeface="Times New Roman" panose="02020603050405020304" pitchFamily="18" charset="0"/>
              </a:rPr>
              <a:t>Certaines discussions peuvent avoir lieu durant les heures de travail, cependant, ceci doit être fait de façon raisonnable afin d’avoir le moins d’impact possible sur les opérations.</a:t>
            </a:r>
          </a:p>
          <a:p>
            <a:endParaRPr lang="en-CA"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DD9FA-9A84-E143-86E3-47119075FC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47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962025"/>
            <a:ext cx="6146800" cy="3457575"/>
          </a:xfrm>
        </p:spPr>
      </p:sp>
      <p:sp>
        <p:nvSpPr>
          <p:cNvPr id="3" name="Notes Placeholder 2"/>
          <p:cNvSpPr>
            <a:spLocks noGrp="1"/>
          </p:cNvSpPr>
          <p:nvPr>
            <p:ph type="body" idx="1"/>
          </p:nvPr>
        </p:nvSpPr>
        <p:spPr/>
        <p:txBody>
          <a:bodyPr/>
          <a:lstStyle/>
          <a:p>
            <a:pPr>
              <a:buFont typeface="Arial" panose="020B0604020202020204" pitchFamily="34" charset="0"/>
              <a:buNone/>
            </a:pPr>
            <a:r>
              <a:rPr lang="fr-FR" dirty="0" smtClean="0"/>
              <a:t>Le PAE procure aux employés un accès confidentiel à un soutien clinique. Dans le cadre du PAE, l’employé fait l’objet d’une évaluation préliminaire en fonction de ses besoins, et ensuite, d’une consultation plus approfondie auprès d’un conseiller ou d’un psychologue selon son besoin. </a:t>
            </a:r>
          </a:p>
          <a:p>
            <a:pPr>
              <a:buFont typeface="Arial" panose="020B0604020202020204" pitchFamily="34" charset="0"/>
              <a:buNone/>
            </a:pPr>
            <a:endParaRPr lang="fr-FR" dirty="0" smtClean="0"/>
          </a:p>
          <a:p>
            <a:pPr>
              <a:buFont typeface="Arial" panose="020B0604020202020204" pitchFamily="34" charset="0"/>
              <a:buNone/>
            </a:pPr>
            <a:r>
              <a:rPr lang="fr-FR" dirty="0" smtClean="0"/>
              <a:t>Le PSP fournit une intervention </a:t>
            </a:r>
            <a:r>
              <a:rPr lang="fr-FR" b="1" dirty="0" smtClean="0"/>
              <a:t>non clinique</a:t>
            </a:r>
            <a:r>
              <a:rPr lang="fr-FR" dirty="0" smtClean="0"/>
              <a:t>. Le pair aidant n’est ni conseiller ni professionnel de la santé. Il n’a pas pour rôle de formuler des recommandations, mais d’écouter et d’amener la personne à se reprendre en main et à s’en sortir. </a:t>
            </a:r>
          </a:p>
          <a:p>
            <a:pPr>
              <a:buFont typeface="Arial" panose="020B0604020202020204" pitchFamily="34" charset="0"/>
              <a:buNone/>
            </a:pPr>
            <a:endParaRPr lang="fr-FR" dirty="0" smtClean="0"/>
          </a:p>
          <a:p>
            <a:pPr>
              <a:buFont typeface="Arial" panose="020B0604020202020204" pitchFamily="34" charset="0"/>
              <a:buNone/>
            </a:pPr>
            <a:r>
              <a:rPr lang="fr-FR" dirty="0" smtClean="0"/>
              <a:t>Un pair aidant est là pour inspirer l’espoir en l’avenir, car il a vécu des difficultés semblables. </a:t>
            </a:r>
          </a:p>
          <a:p>
            <a:pPr>
              <a:buFont typeface="Arial" panose="020B0604020202020204" pitchFamily="34" charset="0"/>
              <a:buNone/>
            </a:pPr>
            <a:endParaRPr lang="fr-FR" dirty="0" smtClean="0"/>
          </a:p>
          <a:p>
            <a:pPr>
              <a:buFont typeface="Arial" panose="020B0604020202020204" pitchFamily="34" charset="0"/>
              <a:buNone/>
            </a:pPr>
            <a:r>
              <a:rPr lang="fr-FR" dirty="0" smtClean="0"/>
              <a:t>Le pair aidant est une oreille attentive qui nous </a:t>
            </a:r>
            <a:r>
              <a:rPr lang="en-CA" dirty="0" err="1" smtClean="0"/>
              <a:t>écoute</a:t>
            </a:r>
            <a:r>
              <a:rPr lang="en-CA" baseline="0" dirty="0" smtClean="0"/>
              <a:t> sans </a:t>
            </a:r>
            <a:r>
              <a:rPr lang="en-CA" baseline="0" dirty="0" err="1" smtClean="0"/>
              <a:t>jugement</a:t>
            </a:r>
            <a:r>
              <a:rPr lang="en-CA" baseline="0" dirty="0" smtClean="0"/>
              <a:t>.</a:t>
            </a:r>
          </a:p>
          <a:p>
            <a:pPr>
              <a:buFont typeface="Arial" panose="020B0604020202020204" pitchFamily="34" charset="0"/>
              <a:buNone/>
            </a:pPr>
            <a:endParaRPr lang="en-CA" baseline="0" dirty="0" smtClean="0"/>
          </a:p>
          <a:p>
            <a:pPr>
              <a:buFont typeface="Arial" panose="020B0604020202020204" pitchFamily="34" charset="0"/>
              <a:buNone/>
            </a:pPr>
            <a:r>
              <a:rPr lang="fr-FR" sz="12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Le</a:t>
            </a:r>
            <a:r>
              <a:rPr lang="fr-FR" sz="1200" baseline="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PSP peut très bien être un soutien complémentaire au PAE.  Les deux programmes peu</a:t>
            </a:r>
            <a:r>
              <a:rPr lang="fr-FR" sz="12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vent être utilisés en même temps</a:t>
            </a:r>
            <a:r>
              <a:rPr lang="fr-FR" sz="1200" baseline="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ou séparément selon notre besoin</a:t>
            </a:r>
            <a:r>
              <a:rPr lang="fr-FR" sz="1200" dirty="0" smtClean="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fr-FR" dirty="0" smtClean="0"/>
          </a:p>
          <a:p>
            <a:pPr>
              <a:buFont typeface="Arial" panose="020B0604020202020204" pitchFamily="34" charset="0"/>
              <a:buNone/>
            </a:pPr>
            <a:endParaRPr lang="fr-FR" dirty="0" smtClean="0"/>
          </a:p>
          <a:p>
            <a:pPr>
              <a:buFont typeface="Arial" panose="020B0604020202020204" pitchFamily="34" charset="0"/>
              <a:buNone/>
            </a:pPr>
            <a:endParaRPr lang="fr-FR" dirty="0" smtClean="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9DCEC-1B52-47FF-ABB0-AF0D4162750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5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4063" y="1209675"/>
            <a:ext cx="5684837" cy="3197225"/>
          </a:xfrm>
        </p:spPr>
      </p:sp>
      <p:sp>
        <p:nvSpPr>
          <p:cNvPr id="3" name="Notes Placeholder 2"/>
          <p:cNvSpPr>
            <a:spLocks noGrp="1"/>
          </p:cNvSpPr>
          <p:nvPr>
            <p:ph type="body" idx="1"/>
          </p:nvPr>
        </p:nvSpPr>
        <p:spPr>
          <a:xfrm>
            <a:off x="736451" y="4407278"/>
            <a:ext cx="5719273" cy="4504634"/>
          </a:xfrm>
        </p:spPr>
        <p:txBody>
          <a:bodyPr/>
          <a:lstStyle/>
          <a:p>
            <a:r>
              <a:rPr lang="fr-CA" dirty="0" smtClean="0"/>
              <a:t>Une liste des pairs aidants est accessible</a:t>
            </a:r>
            <a:r>
              <a:rPr lang="fr-CA" baseline="0" dirty="0" smtClean="0"/>
              <a:t> sur </a:t>
            </a:r>
            <a:r>
              <a:rPr lang="fr-CA" dirty="0" err="1" smtClean="0"/>
              <a:t>iService</a:t>
            </a:r>
            <a:r>
              <a:rPr lang="fr-CA" dirty="0"/>
              <a:t>. </a:t>
            </a:r>
            <a:endParaRPr lang="fr-CA" dirty="0" smtClean="0"/>
          </a:p>
          <a:p>
            <a:r>
              <a:rPr lang="fr-CA" b="1" dirty="0" smtClean="0"/>
              <a:t>SI VOUS LE DÉSIREZ,</a:t>
            </a:r>
            <a:r>
              <a:rPr lang="fr-CA" b="1" baseline="0" dirty="0" smtClean="0"/>
              <a:t> VOUS POUVEZ CLIQUER SUR LE LIEN ET FAIRE LA DÉMONSTRATION DE L’OUTIL DE RECHERCHE D’UN PAIR AIDANT.</a:t>
            </a:r>
            <a:endParaRPr lang="en-CA" b="1" dirty="0"/>
          </a:p>
          <a:p>
            <a:r>
              <a:rPr lang="fr-CA" dirty="0"/>
              <a:t> </a:t>
            </a:r>
            <a:endParaRPr lang="en-CA" dirty="0"/>
          </a:p>
          <a:p>
            <a:r>
              <a:rPr lang="fr-CA" dirty="0"/>
              <a:t>C’est l’employé qui sélectionne le pair aidant avec qui il prendra contact. Il est fort probable que l’employé cherchera un pair aidant qui a vécu une expérience semblable; toutefois, il n’existe aucune règle pour déterminer qui peut soutenir qui. </a:t>
            </a:r>
            <a:endParaRPr lang="fr-CA" dirty="0" smtClean="0"/>
          </a:p>
          <a:p>
            <a:endParaRPr lang="fr-CA" dirty="0" smtClean="0"/>
          </a:p>
          <a:p>
            <a:r>
              <a:rPr lang="fr-CA" dirty="0" smtClean="0"/>
              <a:t>L’employé </a:t>
            </a:r>
            <a:r>
              <a:rPr lang="fr-CA" dirty="0"/>
              <a:t>peut choisir le pair aidant selon l’expérience vécue, mais il peut également appliquer tout critère qui pourrait le mettre plus à l’aise de se </a:t>
            </a:r>
            <a:endParaRPr lang="fr-CA" dirty="0" smtClean="0"/>
          </a:p>
          <a:p>
            <a:r>
              <a:rPr lang="fr-CA" dirty="0" smtClean="0"/>
              <a:t>confier </a:t>
            </a:r>
            <a:r>
              <a:rPr lang="fr-CA" dirty="0"/>
              <a:t>: </a:t>
            </a:r>
            <a:r>
              <a:rPr lang="fr-CA" dirty="0" smtClean="0"/>
              <a:t>tel que le sexe ou le genre, l’âge, le lieu </a:t>
            </a:r>
            <a:r>
              <a:rPr lang="fr-CA" dirty="0"/>
              <a:t>de travail, </a:t>
            </a:r>
            <a:r>
              <a:rPr lang="fr-CA" dirty="0" smtClean="0"/>
              <a:t>la langue maternelle, le </a:t>
            </a:r>
            <a:r>
              <a:rPr lang="fr-CA" dirty="0"/>
              <a:t>rôle </a:t>
            </a:r>
            <a:r>
              <a:rPr lang="fr-CA" dirty="0" smtClean="0"/>
              <a:t>dans l’organisation</a:t>
            </a:r>
            <a:r>
              <a:rPr lang="fr-CA" dirty="0"/>
              <a:t>, </a:t>
            </a:r>
            <a:r>
              <a:rPr lang="fr-CA" dirty="0" smtClean="0"/>
              <a:t>l’appartenance</a:t>
            </a:r>
            <a:r>
              <a:rPr lang="fr-CA" baseline="0" dirty="0" smtClean="0"/>
              <a:t> à un gro</a:t>
            </a:r>
            <a:r>
              <a:rPr lang="fr-CA" dirty="0" smtClean="0"/>
              <a:t>upe </a:t>
            </a:r>
            <a:r>
              <a:rPr lang="fr-CA" dirty="0"/>
              <a:t>visé par l’équité en matière d’emploi, etc. </a:t>
            </a:r>
            <a:endParaRPr lang="en-CA" dirty="0"/>
          </a:p>
          <a:p>
            <a:endParaRPr lang="fr-FR" dirty="0" smtClean="0"/>
          </a:p>
          <a:p>
            <a:r>
              <a:rPr lang="fr-FR" dirty="0" smtClean="0"/>
              <a:t>Vous pouvez prendre contact avec n’importe quel pair aidant, peu importe la ville ou la province où vous habitez.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 soutien par les pairs peut se faire virtuellement. Un pair aidant peut être contacté par téléphone, par Skype ou par courriel.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prstClr val="black"/>
                </a:solidFill>
                <a:effectLst/>
                <a:uLnTx/>
                <a:uFillTx/>
                <a:latin typeface="+mn-lt"/>
                <a:ea typeface="+mn-ea"/>
                <a:cs typeface="+mn-cs"/>
              </a:rPr>
              <a:t>Le PSP est un programme national : les pairs aidants n'ont pas de territoire désigné ou d’attachement régional.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Il n’y a aucun formulaire à remplir.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fr-CA" dirty="0" smtClean="0"/>
              <a:t>Vous le choisissez et le contactez</a:t>
            </a:r>
            <a:r>
              <a:rPr lang="fr-CA" baseline="0" dirty="0" smtClean="0"/>
              <a:t> </a:t>
            </a:r>
            <a:r>
              <a:rPr lang="fr-CA" dirty="0" smtClean="0"/>
              <a:t>directement </a:t>
            </a:r>
            <a:r>
              <a:rPr lang="fr-CA" dirty="0"/>
              <a:t>en toute confidentialité. </a:t>
            </a:r>
          </a:p>
          <a:p>
            <a:endParaRPr lang="en-CA" dirty="0"/>
          </a:p>
          <a:p>
            <a:r>
              <a:rPr lang="fr-CA" b="1" dirty="0"/>
              <a:t> </a:t>
            </a:r>
            <a:endParaRPr lang="en-CA" dirty="0"/>
          </a:p>
          <a:p>
            <a:r>
              <a:rPr lang="fr-CA" b="1" dirty="0"/>
              <a:t> </a:t>
            </a:r>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smtClean="0"/>
          </a:p>
        </p:txBody>
      </p:sp>
    </p:spTree>
    <p:extLst>
      <p:ext uri="{BB962C8B-B14F-4D97-AF65-F5344CB8AC3E}">
        <p14:creationId xmlns:p14="http://schemas.microsoft.com/office/powerpoint/2010/main" val="273045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cs typeface="Verdana"/>
              </a:rPr>
              <a:t>Autres</a:t>
            </a:r>
            <a:r>
              <a:rPr lang="fr-FR" sz="1200" baseline="0" dirty="0" smtClean="0">
                <a:cs typeface="Verdana"/>
              </a:rPr>
              <a:t> que le PSP et le PAE, i</a:t>
            </a:r>
            <a:r>
              <a:rPr lang="fr-FR" sz="1200" dirty="0" smtClean="0">
                <a:cs typeface="Verdana"/>
              </a:rPr>
              <a:t>l existe plusieurs services pour vous aider au ministère.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cs typeface="Verdana"/>
              </a:rPr>
              <a:t>Consultez la section </a:t>
            </a:r>
            <a:r>
              <a:rPr lang="fr-FR" sz="1200" b="1" u="sng" dirty="0" smtClean="0">
                <a:cs typeface="Verdana"/>
              </a:rPr>
              <a:t>DES SERVICES POUR</a:t>
            </a:r>
            <a:r>
              <a:rPr lang="fr-FR" sz="1200" b="1" u="sng" baseline="0" dirty="0" smtClean="0">
                <a:cs typeface="Verdana"/>
              </a:rPr>
              <a:t> VOUS AIDER</a:t>
            </a:r>
            <a:r>
              <a:rPr lang="fr-FR" sz="1200" b="1" u="sng" dirty="0" smtClean="0">
                <a:cs typeface="Verdana"/>
              </a:rPr>
              <a:t> </a:t>
            </a:r>
            <a:r>
              <a:rPr lang="fr-FR" sz="1200" dirty="0" smtClean="0">
                <a:cs typeface="Verdana"/>
              </a:rPr>
              <a:t>sur le</a:t>
            </a:r>
            <a:r>
              <a:rPr lang="fr-FR" sz="1200" baseline="0" dirty="0" smtClean="0">
                <a:cs typeface="Verdana"/>
              </a:rPr>
              <a:t> site de L</a:t>
            </a:r>
            <a:r>
              <a:rPr lang="fr-FR" sz="1200" dirty="0" smtClean="0">
                <a:cs typeface="Verdana"/>
              </a:rPr>
              <a:t>a santé mentale en milieu de travail sur </a:t>
            </a:r>
            <a:r>
              <a:rPr lang="fr-FR" sz="1200" dirty="0" err="1" smtClean="0">
                <a:cs typeface="Verdana"/>
              </a:rPr>
              <a:t>iService</a:t>
            </a:r>
            <a:r>
              <a:rPr lang="fr-FR" sz="1200" dirty="0" smtClean="0">
                <a:cs typeface="Verdana"/>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cs typeface="Verdana"/>
              </a:rPr>
              <a:t>En cliquant sur chacun</a:t>
            </a:r>
            <a:r>
              <a:rPr lang="fr-FR" sz="1200" baseline="0" dirty="0" smtClean="0">
                <a:cs typeface="Verdana"/>
              </a:rPr>
              <a:t> des cercles, vous obtenez les renseignements relatifs à chacun des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cs typeface="Verdana"/>
            </a:endParaRPr>
          </a:p>
          <a:p>
            <a:r>
              <a:rPr lang="fr-CA" dirty="0" smtClean="0"/>
              <a:t>Parmi les services</a:t>
            </a:r>
            <a:r>
              <a:rPr lang="fr-CA" baseline="0" dirty="0" smtClean="0"/>
              <a:t> offerts, certains sont des services en ligne alors que d’autres sont en personne.</a:t>
            </a:r>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smtClean="0">
                <a:cs typeface="Verdana"/>
              </a:rPr>
              <a:t>SI</a:t>
            </a:r>
            <a:r>
              <a:rPr lang="fr-FR" sz="1200" b="1" baseline="0" dirty="0" smtClean="0">
                <a:cs typeface="Verdana"/>
              </a:rPr>
              <a:t> VOUS ÊTES CONFORTABLE ET QUE LE TEMPS LE PERMET: cliquer sur l’hyperlien et donner un aperçu des services offerts.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baseline="0" dirty="0" smtClean="0">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cs typeface="Verdana"/>
              </a:rPr>
              <a:t>PÉRIODE DE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cs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smtClean="0">
                <a:cs typeface="Verdana"/>
              </a:rPr>
              <a:t>MERCI.</a:t>
            </a:r>
            <a:endParaRPr lang="fr-FR" sz="1200" dirty="0" smtClean="0">
              <a:cs typeface="Verdana"/>
            </a:endParaRPr>
          </a:p>
          <a:p>
            <a:endParaRPr lang="fr-FR"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dirty="0" smtClean="0"/>
          </a:p>
        </p:txBody>
      </p:sp>
    </p:spTree>
    <p:extLst>
      <p:ext uri="{BB962C8B-B14F-4D97-AF65-F5344CB8AC3E}">
        <p14:creationId xmlns:p14="http://schemas.microsoft.com/office/powerpoint/2010/main" val="105790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17/10/2019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26691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17/10/2019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76477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17/10/2019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1965808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1100" b="0" i="1">
                <a:latin typeface="Verdana"/>
                <a:cs typeface="Verdana"/>
              </a:defRPr>
            </a:lvl1pPr>
          </a:lstStyle>
          <a:p>
            <a:r>
              <a:rPr lang="en-US" dirty="0" err="1" smtClean="0"/>
              <a:t>Lorem</a:t>
            </a:r>
            <a:r>
              <a:rPr lang="en-US" dirty="0" smtClean="0"/>
              <a:t> </a:t>
            </a:r>
            <a:r>
              <a:rPr lang="en-US" dirty="0" err="1" smtClean="0"/>
              <a:t>ipsum</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Tree>
    <p:extLst>
      <p:ext uri="{BB962C8B-B14F-4D97-AF65-F5344CB8AC3E}">
        <p14:creationId xmlns:p14="http://schemas.microsoft.com/office/powerpoint/2010/main" val="228194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4D5355-65D7-0D4C-B310-E31A1CB8889D}" type="datetime1">
              <a:rPr lang="en-US" smtClean="0"/>
              <a:t>10/17/2019</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31900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DBAA61-CEB9-4ACF-BBCD-B1A871A9E5A8}" type="datetimeFigureOut">
              <a:rPr lang="en-CA" smtClean="0"/>
              <a:t>17/10/2019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80096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DBAA61-CEB9-4ACF-BBCD-B1A871A9E5A8}" type="datetimeFigureOut">
              <a:rPr lang="en-CA" smtClean="0"/>
              <a:t>17/10/2019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173869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7DBAA61-CEB9-4ACF-BBCD-B1A871A9E5A8}" type="datetimeFigureOut">
              <a:rPr lang="en-CA" smtClean="0"/>
              <a:t>17/10/2019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00221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7DBAA61-CEB9-4ACF-BBCD-B1A871A9E5A8}" type="datetimeFigureOut">
              <a:rPr lang="en-CA" smtClean="0"/>
              <a:t>17/10/2019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35216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7DBAA61-CEB9-4ACF-BBCD-B1A871A9E5A8}" type="datetimeFigureOut">
              <a:rPr lang="en-CA" smtClean="0"/>
              <a:t>17/10/2019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2785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BAA61-CEB9-4ACF-BBCD-B1A871A9E5A8}" type="datetimeFigureOut">
              <a:rPr lang="en-CA" smtClean="0"/>
              <a:t>17/10/2019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418708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BAA61-CEB9-4ACF-BBCD-B1A871A9E5A8}" type="datetimeFigureOut">
              <a:rPr lang="en-CA" smtClean="0"/>
              <a:t>17/10/2019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415097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BAA61-CEB9-4ACF-BBCD-B1A871A9E5A8}" type="datetimeFigureOut">
              <a:rPr lang="en-CA" smtClean="0"/>
              <a:t>17/10/2019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B4E001-F0F8-4989-A4D2-9AB7C6E8B5FE}" type="slidenum">
              <a:rPr lang="en-CA" smtClean="0"/>
              <a:t>‹#›</a:t>
            </a:fld>
            <a:endParaRPr lang="en-CA"/>
          </a:p>
        </p:txBody>
      </p:sp>
    </p:spTree>
    <p:extLst>
      <p:ext uri="{BB962C8B-B14F-4D97-AF65-F5344CB8AC3E}">
        <p14:creationId xmlns:p14="http://schemas.microsoft.com/office/powerpoint/2010/main" val="15809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BAA61-CEB9-4ACF-BBCD-B1A871A9E5A8}" type="datetimeFigureOut">
              <a:rPr lang="en-CA" smtClean="0"/>
              <a:t>17/10/2019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4E001-F0F8-4989-A4D2-9AB7C6E8B5FE}" type="slidenum">
              <a:rPr lang="en-CA" smtClean="0"/>
              <a:t>‹#›</a:t>
            </a:fld>
            <a:endParaRPr lang="en-CA"/>
          </a:p>
        </p:txBody>
      </p:sp>
    </p:spTree>
    <p:extLst>
      <p:ext uri="{BB962C8B-B14F-4D97-AF65-F5344CB8AC3E}">
        <p14:creationId xmlns:p14="http://schemas.microsoft.com/office/powerpoint/2010/main" val="90167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7.xml"/><Relationship Id="rId7"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notesSlide" Target="../notesSlides/notesSlide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2.xml"/><Relationship Id="rId5" Type="http://schemas.openxmlformats.org/officeDocument/2006/relationships/tags" Target="../tags/tag1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hyperlink" Target="http://iservice.prv/fra/rh/smmt/docs/sante_mentale_outil_favoriser_conscience_soi.pdf" TargetMode="External"/><Relationship Id="rId3" Type="http://schemas.openxmlformats.org/officeDocument/2006/relationships/tags" Target="../tags/tag18.xml"/><Relationship Id="rId7" Type="http://schemas.openxmlformats.org/officeDocument/2006/relationships/notesSlide" Target="../notesSlides/notesSlide4.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2.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5.xml"/><Relationship Id="rId4"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notesSlide" Target="../notesSlides/notesSlide7.xml"/><Relationship Id="rId5" Type="http://schemas.openxmlformats.org/officeDocument/2006/relationships/tags" Target="../tags/tag31.xml"/><Relationship Id="rId10" Type="http://schemas.openxmlformats.org/officeDocument/2006/relationships/slideLayout" Target="../slideLayouts/slideLayout12.xml"/><Relationship Id="rId4" Type="http://schemas.openxmlformats.org/officeDocument/2006/relationships/tags" Target="../tags/tag30.xml"/><Relationship Id="rId9" Type="http://schemas.openxmlformats.org/officeDocument/2006/relationships/tags" Target="../tags/tag35.xml"/></Relationships>
</file>

<file path=ppt/slides/_rels/slide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hyperlink" Target="http://iservice.prv/fra/rh/smmt/biographie_pair_aidant.shtml" TargetMode="External"/><Relationship Id="rId5" Type="http://schemas.openxmlformats.org/officeDocument/2006/relationships/tags" Target="../tags/tag40.xml"/><Relationship Id="rId10" Type="http://schemas.openxmlformats.org/officeDocument/2006/relationships/notesSlide" Target="../notesSlides/notesSlide8.xml"/><Relationship Id="rId4" Type="http://schemas.openxmlformats.org/officeDocument/2006/relationships/tags" Target="../tags/tag39.xml"/><Relationship Id="rId9" Type="http://schemas.openxmlformats.org/officeDocument/2006/relationships/slideLayout" Target="../slideLayouts/slideLayout12.xml"/><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6.xml"/><Relationship Id="rId7" Type="http://schemas.openxmlformats.org/officeDocument/2006/relationships/hyperlink" Target="http://iservice.prv/fra/rh/smmt/services.shtml" TargetMode="Externa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custDataLst>
              <p:tags r:id="rId1"/>
            </p:custDataLst>
          </p:nvPr>
        </p:nvSpPr>
        <p:spPr>
          <a:xfrm>
            <a:off x="6333565" y="3160059"/>
            <a:ext cx="5071309" cy="3248623"/>
          </a:xfrm>
        </p:spPr>
        <p:txBody>
          <a:bodyPr>
            <a:normAutofit fontScale="90000"/>
          </a:bodyPr>
          <a:lstStyle/>
          <a:p>
            <a:pPr algn="ctr"/>
            <a:r>
              <a:rPr lang="fr-FR" sz="3100" b="1" dirty="0" smtClean="0">
                <a:solidFill>
                  <a:schemeClr val="accent5">
                    <a:lumMod val="50000"/>
                  </a:schemeClr>
                </a:solidFill>
                <a:latin typeface="Verdana"/>
                <a:cs typeface="Verdana"/>
              </a:rPr>
              <a:t/>
            </a:r>
            <a:br>
              <a:rPr lang="fr-FR" sz="3100" b="1" dirty="0" smtClean="0">
                <a:solidFill>
                  <a:schemeClr val="accent5">
                    <a:lumMod val="50000"/>
                  </a:schemeClr>
                </a:solidFill>
                <a:latin typeface="Verdana"/>
                <a:cs typeface="Verdana"/>
              </a:rPr>
            </a:br>
            <a:r>
              <a:rPr lang="fr-FR" sz="4000" b="1" dirty="0" smtClean="0">
                <a:latin typeface="+mn-lt"/>
                <a:cs typeface="Verdana"/>
              </a:rPr>
              <a:t>Programme </a:t>
            </a:r>
            <a:r>
              <a:rPr lang="fr-FR" sz="4000" b="1" dirty="0">
                <a:latin typeface="+mn-lt"/>
                <a:cs typeface="Verdana"/>
              </a:rPr>
              <a:t>de soutien</a:t>
            </a:r>
            <a:br>
              <a:rPr lang="fr-FR" sz="4000" b="1" dirty="0">
                <a:latin typeface="+mn-lt"/>
                <a:cs typeface="Verdana"/>
              </a:rPr>
            </a:br>
            <a:r>
              <a:rPr lang="fr-FR" sz="4000" b="1" dirty="0">
                <a:latin typeface="+mn-lt"/>
                <a:cs typeface="Verdana"/>
              </a:rPr>
              <a:t>par les pairs </a:t>
            </a:r>
            <a:br>
              <a:rPr lang="fr-FR" sz="4000" b="1" dirty="0">
                <a:latin typeface="+mn-lt"/>
                <a:cs typeface="Verdana"/>
              </a:rPr>
            </a:br>
            <a:r>
              <a:rPr lang="fr-FR" sz="4000" b="1" dirty="0">
                <a:latin typeface="+mn-lt"/>
                <a:cs typeface="Verdana"/>
              </a:rPr>
              <a:t>en santé mentale</a:t>
            </a:r>
            <a:br>
              <a:rPr lang="fr-FR" sz="4000" b="1" dirty="0">
                <a:latin typeface="+mn-lt"/>
                <a:cs typeface="Verdana"/>
              </a:rPr>
            </a:br>
            <a:r>
              <a:rPr lang="fr-FR" sz="4000" b="1" dirty="0">
                <a:latin typeface="+mn-lt"/>
                <a:cs typeface="Verdana"/>
              </a:rPr>
              <a:t>en milieu de travail </a:t>
            </a:r>
            <a:r>
              <a:rPr lang="fr-FR" sz="4000" b="1" dirty="0" smtClean="0">
                <a:latin typeface="+mn-lt"/>
                <a:cs typeface="Verdana"/>
              </a:rPr>
              <a:t>d’EDSC</a:t>
            </a:r>
            <a:r>
              <a:rPr lang="fr-FR" sz="3100" b="1" dirty="0" smtClean="0">
                <a:latin typeface="Verdana"/>
                <a:cs typeface="Verdana"/>
              </a:rPr>
              <a:t/>
            </a:r>
            <a:br>
              <a:rPr lang="fr-FR" sz="3100" b="1" dirty="0" smtClean="0">
                <a:latin typeface="Verdana"/>
                <a:cs typeface="Verdana"/>
              </a:rPr>
            </a:br>
            <a:r>
              <a:rPr lang="fr-FR" sz="3100" b="1" dirty="0">
                <a:latin typeface="Verdana"/>
                <a:cs typeface="Verdana"/>
              </a:rPr>
              <a:t/>
            </a:r>
            <a:br>
              <a:rPr lang="fr-FR" sz="3100" b="1" dirty="0">
                <a:latin typeface="Verdana"/>
                <a:cs typeface="Verdana"/>
              </a:rPr>
            </a:br>
            <a:r>
              <a:rPr lang="fr-FR" sz="2000" b="1" dirty="0">
                <a:latin typeface="Verdana"/>
                <a:cs typeface="Verdana"/>
              </a:rPr>
              <a:t/>
            </a:r>
            <a:br>
              <a:rPr lang="fr-FR" sz="2000" b="1" dirty="0">
                <a:latin typeface="Verdana"/>
                <a:cs typeface="Verdana"/>
              </a:rPr>
            </a:br>
            <a:r>
              <a:rPr lang="fr-FR" sz="2000" b="1" dirty="0">
                <a:latin typeface="Verdana"/>
                <a:cs typeface="Verdana"/>
              </a:rPr>
              <a:t/>
            </a:r>
            <a:br>
              <a:rPr lang="fr-FR" sz="2000" b="1" dirty="0">
                <a:latin typeface="Verdana"/>
                <a:cs typeface="Verdana"/>
              </a:rPr>
            </a:br>
            <a:r>
              <a:rPr lang="fr-FR" sz="2000" b="1" dirty="0">
                <a:latin typeface="Verdana"/>
                <a:cs typeface="Verdana"/>
              </a:rPr>
              <a:t/>
            </a:r>
            <a:br>
              <a:rPr lang="fr-FR" sz="2000" b="1" dirty="0">
                <a:latin typeface="Verdana"/>
                <a:cs typeface="Verdana"/>
              </a:rPr>
            </a:br>
            <a:endParaRPr lang="fr-FR" sz="2400" dirty="0">
              <a:latin typeface="Verdana"/>
              <a:cs typeface="Verdana"/>
            </a:endParaRPr>
          </a:p>
        </p:txBody>
      </p:sp>
      <p:sp>
        <p:nvSpPr>
          <p:cNvPr id="3" name="TextBox 2"/>
          <p:cNvSpPr txBox="1"/>
          <p:nvPr>
            <p:custDataLst>
              <p:tags r:id="rId2"/>
            </p:custDataLst>
          </p:nvPr>
        </p:nvSpPr>
        <p:spPr>
          <a:xfrm>
            <a:off x="0" y="0"/>
            <a:ext cx="3810000" cy="1270000"/>
          </a:xfrm>
          <a:prstGeom prst="rect">
            <a:avLst/>
          </a:prstGeom>
          <a:noFill/>
        </p:spPr>
        <p:txBody>
          <a:bodyPr vert="horz" rtlCol="0">
            <a:spAutoFit/>
          </a:bodyPr>
          <a:lstStyle/>
          <a:p>
            <a:endParaRPr lang="en-CA"/>
          </a:p>
        </p:txBody>
      </p:sp>
      <p:sp>
        <p:nvSpPr>
          <p:cNvPr id="4" name="TextBox 3"/>
          <p:cNvSpPr txBox="1"/>
          <p:nvPr>
            <p:custDataLst>
              <p:tags r:id="rId3"/>
            </p:custDataLst>
          </p:nvPr>
        </p:nvSpPr>
        <p:spPr>
          <a:xfrm>
            <a:off x="0" y="0"/>
            <a:ext cx="3810000" cy="1270000"/>
          </a:xfrm>
          <a:prstGeom prst="rect">
            <a:avLst/>
          </a:prstGeom>
          <a:noFill/>
        </p:spPr>
        <p:txBody>
          <a:bodyPr vert="horz" rtlCol="0">
            <a:spAutoFit/>
          </a:bodyPr>
          <a:lstStyle/>
          <a:p>
            <a:endParaRPr lang="en-CA"/>
          </a:p>
        </p:txBody>
      </p:sp>
      <p:sp>
        <p:nvSpPr>
          <p:cNvPr id="5" name="TextBox 4"/>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91405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660395"/>
            <a:ext cx="11062251" cy="1303867"/>
          </a:xfrm>
        </p:spPr>
        <p:txBody>
          <a:bodyPr vert="horz" lIns="91440" tIns="421200" rIns="91440" bIns="45720" rtlCol="0" anchor="ctr" anchorCtr="0">
            <a:noAutofit/>
          </a:bodyPr>
          <a:lstStyle/>
          <a:p>
            <a:pPr algn="ctr"/>
            <a:r>
              <a:rPr lang="fr-FR" b="1" dirty="0" smtClean="0">
                <a:latin typeface="+mn-lt"/>
                <a:cs typeface="Verdana"/>
              </a:rPr>
              <a:t>LE PROGRAMME DE SOUTIEN PAR LES PAIRS</a:t>
            </a:r>
            <a:br>
              <a:rPr lang="fr-FR" b="1" dirty="0" smtClean="0">
                <a:latin typeface="+mn-lt"/>
                <a:cs typeface="Verdana"/>
              </a:rPr>
            </a:br>
            <a:endParaRPr lang="fr-FR" sz="4800" b="1" dirty="0">
              <a:latin typeface="+mn-lt"/>
              <a:cs typeface="Verdana"/>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596348" y="1495288"/>
            <a:ext cx="10969112" cy="4893647"/>
          </a:xfrm>
          <a:prstGeom prst="rect">
            <a:avLst/>
          </a:prstGeom>
          <a:noFill/>
        </p:spPr>
        <p:txBody>
          <a:bodyPr wrap="square" rtlCol="0">
            <a:spAutoFit/>
          </a:bodyPr>
          <a:lstStyle/>
          <a:p>
            <a:pPr lvl="1"/>
            <a:endParaRPr lang="fr-FR" sz="3200" dirty="0" smtClean="0">
              <a:cs typeface="Verdana"/>
            </a:endParaRPr>
          </a:p>
          <a:p>
            <a:pPr lvl="1"/>
            <a:r>
              <a:rPr lang="fr-FR" sz="3200" dirty="0" smtClean="0">
                <a:cs typeface="Verdana"/>
              </a:rPr>
              <a:t>Un </a:t>
            </a:r>
            <a:r>
              <a:rPr lang="fr-FR" sz="3200" dirty="0">
                <a:cs typeface="Verdana"/>
              </a:rPr>
              <a:t>service de soutien en santé mentale </a:t>
            </a:r>
            <a:r>
              <a:rPr lang="fr-FR" sz="3200" b="1" dirty="0" smtClean="0">
                <a:solidFill>
                  <a:schemeClr val="accent6">
                    <a:lumMod val="75000"/>
                  </a:schemeClr>
                </a:solidFill>
                <a:cs typeface="Verdana"/>
              </a:rPr>
              <a:t>confidentiel</a:t>
            </a:r>
            <a:r>
              <a:rPr lang="fr-FR" sz="3200" dirty="0" smtClean="0">
                <a:cs typeface="Verdana"/>
              </a:rPr>
              <a:t>, </a:t>
            </a:r>
            <a:r>
              <a:rPr lang="fr-FR" sz="3200" b="1" dirty="0">
                <a:solidFill>
                  <a:schemeClr val="accent6">
                    <a:lumMod val="75000"/>
                  </a:schemeClr>
                </a:solidFill>
                <a:cs typeface="Verdana"/>
              </a:rPr>
              <a:t>volontaire</a:t>
            </a:r>
            <a:r>
              <a:rPr lang="fr-FR" sz="3200" dirty="0">
                <a:cs typeface="Verdana"/>
              </a:rPr>
              <a:t> </a:t>
            </a:r>
            <a:r>
              <a:rPr lang="fr-FR" sz="3200" dirty="0" smtClean="0">
                <a:cs typeface="Verdana"/>
              </a:rPr>
              <a:t>et</a:t>
            </a:r>
            <a:r>
              <a:rPr lang="fr-FR" sz="3200" b="1" dirty="0" smtClean="0">
                <a:solidFill>
                  <a:schemeClr val="accent1">
                    <a:lumMod val="75000"/>
                  </a:schemeClr>
                </a:solidFill>
                <a:cs typeface="Verdana"/>
              </a:rPr>
              <a:t> </a:t>
            </a:r>
            <a:r>
              <a:rPr lang="fr-FR" sz="3200" b="1" dirty="0" smtClean="0">
                <a:solidFill>
                  <a:schemeClr val="accent6">
                    <a:lumMod val="75000"/>
                  </a:schemeClr>
                </a:solidFill>
                <a:cs typeface="Verdana"/>
              </a:rPr>
              <a:t>non clinique </a:t>
            </a:r>
            <a:r>
              <a:rPr lang="fr-FR" sz="3200" dirty="0" smtClean="0">
                <a:cs typeface="Verdana"/>
              </a:rPr>
              <a:t>pour </a:t>
            </a:r>
            <a:r>
              <a:rPr lang="fr-FR" sz="3200" b="1" dirty="0" smtClean="0">
                <a:cs typeface="Verdana"/>
              </a:rPr>
              <a:t>tous les employés du ministère</a:t>
            </a:r>
            <a:r>
              <a:rPr lang="fr-FR" sz="3200" dirty="0" smtClean="0">
                <a:cs typeface="Verdana"/>
              </a:rPr>
              <a:t>.</a:t>
            </a:r>
          </a:p>
          <a:p>
            <a:pPr lvl="1"/>
            <a:endParaRPr lang="fr-FR" sz="3200" b="1" dirty="0" smtClean="0"/>
          </a:p>
          <a:p>
            <a:pPr lvl="1"/>
            <a:r>
              <a:rPr lang="fr-FR" sz="3200" b="1" dirty="0" smtClean="0"/>
              <a:t>Objectif :</a:t>
            </a:r>
            <a:endParaRPr lang="fr-FR" sz="3200" b="1" dirty="0"/>
          </a:p>
          <a:p>
            <a:pPr marL="914400" lvl="1" indent="-457200">
              <a:buFont typeface="Wingdings" panose="05000000000000000000" pitchFamily="2" charset="2"/>
              <a:buChar char="v"/>
            </a:pPr>
            <a:r>
              <a:rPr lang="fr-FR" sz="3200" dirty="0" smtClean="0"/>
              <a:t>soutenir </a:t>
            </a:r>
            <a:r>
              <a:rPr lang="fr-FR" sz="3200" dirty="0"/>
              <a:t>et </a:t>
            </a:r>
            <a:r>
              <a:rPr lang="fr-FR" sz="3200" dirty="0" smtClean="0"/>
              <a:t>outiller </a:t>
            </a:r>
            <a:r>
              <a:rPr lang="fr-FR" sz="3200" dirty="0"/>
              <a:t>les employés aux prises </a:t>
            </a:r>
            <a:r>
              <a:rPr lang="fr-FR" sz="3200" dirty="0" smtClean="0"/>
              <a:t/>
            </a:r>
            <a:br>
              <a:rPr lang="fr-FR" sz="3200" dirty="0" smtClean="0"/>
            </a:br>
            <a:r>
              <a:rPr lang="fr-FR" sz="3200" dirty="0" smtClean="0"/>
              <a:t>avec </a:t>
            </a:r>
            <a:r>
              <a:rPr lang="fr-FR" sz="3200" dirty="0"/>
              <a:t>des enjeux reliés à la santé </a:t>
            </a:r>
            <a:r>
              <a:rPr lang="fr-FR" sz="3200" dirty="0" smtClean="0"/>
              <a:t>mentale.</a:t>
            </a:r>
            <a:endParaRPr lang="fr-FR" sz="3200" dirty="0" smtClean="0">
              <a:cs typeface="Verdana"/>
            </a:endParaRPr>
          </a:p>
          <a:p>
            <a:pPr lvl="1"/>
            <a:endParaRPr lang="fr-FR" sz="2800" b="1" dirty="0" smtClean="0">
              <a:solidFill>
                <a:schemeClr val="accent1">
                  <a:lumMod val="75000"/>
                </a:schemeClr>
              </a:solidFill>
              <a:cs typeface="Verdana"/>
            </a:endParaRPr>
          </a:p>
          <a:p>
            <a:endParaRPr lang="fr-FR" sz="2800" dirty="0">
              <a:cs typeface="Verdana"/>
            </a:endParaRPr>
          </a:p>
        </p:txBody>
      </p:sp>
      <p:pic>
        <p:nvPicPr>
          <p:cNvPr id="4" name="Picture 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9206815" y="3773651"/>
            <a:ext cx="2155449" cy="1931057"/>
          </a:xfrm>
          <a:prstGeom prst="rect">
            <a:avLst/>
          </a:prstGeom>
        </p:spPr>
      </p:pic>
      <p:cxnSp>
        <p:nvCxnSpPr>
          <p:cNvPr id="13" name="Straight Connector 12"/>
          <p:cNvCxnSpPr/>
          <p:nvPr>
            <p:custDataLst>
              <p:tags r:id="rId5"/>
            </p:custDataLst>
          </p:nvPr>
        </p:nvCxnSpPr>
        <p:spPr>
          <a:xfrm>
            <a:off x="1066800" y="149528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6"/>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326177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423333"/>
            <a:ext cx="11062251" cy="1303867"/>
          </a:xfrm>
        </p:spPr>
        <p:txBody>
          <a:bodyPr vert="horz" lIns="91440" tIns="421200" rIns="91440" bIns="45720" rtlCol="0" anchor="ctr" anchorCtr="0">
            <a:noAutofit/>
          </a:bodyPr>
          <a:lstStyle/>
          <a:p>
            <a:pPr algn="ctr"/>
            <a:r>
              <a:rPr lang="fr-FR" b="1" dirty="0" smtClean="0">
                <a:latin typeface="+mn-lt"/>
                <a:cs typeface="Verdana"/>
              </a:rPr>
              <a:t>QU’EST-CE QU’UN PAIR AIDANT ?</a:t>
            </a:r>
            <a:r>
              <a:rPr lang="fr-FR" sz="4800" b="1" dirty="0" smtClean="0">
                <a:latin typeface="+mn-lt"/>
                <a:cs typeface="Verdana"/>
              </a:rPr>
              <a:t/>
            </a:r>
            <a:br>
              <a:rPr lang="fr-FR" sz="4800" b="1" dirty="0" smtClean="0">
                <a:latin typeface="+mn-lt"/>
                <a:cs typeface="Verdana"/>
              </a:rPr>
            </a:br>
            <a:endParaRPr lang="fr-FR" sz="4800" b="1" dirty="0">
              <a:latin typeface="+mn-lt"/>
              <a:cs typeface="Verdana"/>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863600" y="1495288"/>
            <a:ext cx="10794999" cy="4401205"/>
          </a:xfrm>
          <a:prstGeom prst="rect">
            <a:avLst/>
          </a:prstGeom>
          <a:noFill/>
        </p:spPr>
        <p:txBody>
          <a:bodyPr wrap="square" rtlCol="0">
            <a:spAutoFit/>
          </a:bodyPr>
          <a:lstStyle/>
          <a:p>
            <a:pPr lvl="1"/>
            <a:endParaRPr lang="fr-FR" sz="2800" b="1" dirty="0" smtClean="0">
              <a:solidFill>
                <a:schemeClr val="accent1">
                  <a:lumMod val="75000"/>
                </a:schemeClr>
              </a:solidFill>
              <a:cs typeface="Verdana"/>
            </a:endParaRPr>
          </a:p>
          <a:p>
            <a:pPr lvl="1"/>
            <a:r>
              <a:rPr lang="fr-FR" sz="3200" b="1" dirty="0" smtClean="0">
                <a:cs typeface="Verdana"/>
              </a:rPr>
              <a:t>C’est un employé d’EDSC qui : </a:t>
            </a:r>
          </a:p>
          <a:p>
            <a:pPr lvl="1"/>
            <a:endParaRPr lang="fr-FR" sz="3200" dirty="0" smtClean="0">
              <a:cs typeface="Verdana"/>
            </a:endParaRPr>
          </a:p>
          <a:p>
            <a:pPr marL="914400" lvl="1" indent="-457200">
              <a:buFont typeface="Wingdings" panose="05000000000000000000" pitchFamily="2" charset="2"/>
              <a:buChar char="Ø"/>
            </a:pPr>
            <a:r>
              <a:rPr lang="fr-FR" sz="3200" dirty="0"/>
              <a:t>a déjà vécu une </a:t>
            </a:r>
            <a:r>
              <a:rPr lang="fr-FR" sz="3200" b="1" dirty="0">
                <a:solidFill>
                  <a:schemeClr val="accent6">
                    <a:lumMod val="75000"/>
                  </a:schemeClr>
                </a:solidFill>
                <a:cs typeface="Verdana"/>
              </a:rPr>
              <a:t>situation liée à la santé </a:t>
            </a:r>
            <a:r>
              <a:rPr lang="fr-FR" sz="3200" b="1" dirty="0" smtClean="0">
                <a:solidFill>
                  <a:schemeClr val="accent6">
                    <a:lumMod val="75000"/>
                  </a:schemeClr>
                </a:solidFill>
                <a:cs typeface="Verdana"/>
              </a:rPr>
              <a:t>mentale </a:t>
            </a:r>
            <a:r>
              <a:rPr lang="fr-FR" sz="2800" dirty="0">
                <a:solidFill>
                  <a:prstClr val="black"/>
                </a:solidFill>
              </a:rPr>
              <a:t>et </a:t>
            </a:r>
            <a:r>
              <a:rPr lang="fr-FR" sz="3200" dirty="0"/>
              <a:t>s’en est sorti; </a:t>
            </a:r>
          </a:p>
          <a:p>
            <a:pPr marL="914400" lvl="1" indent="-457200">
              <a:buFont typeface="Wingdings" panose="05000000000000000000" pitchFamily="2" charset="2"/>
              <a:buChar char="Ø"/>
            </a:pPr>
            <a:r>
              <a:rPr lang="fr-FR" sz="3200" dirty="0" smtClean="0"/>
              <a:t>se </a:t>
            </a:r>
            <a:r>
              <a:rPr lang="fr-FR" sz="3200" dirty="0"/>
              <a:t>porte </a:t>
            </a:r>
            <a:r>
              <a:rPr lang="fr-FR" sz="3200" b="1" dirty="0">
                <a:solidFill>
                  <a:schemeClr val="accent6">
                    <a:lumMod val="75000"/>
                  </a:schemeClr>
                </a:solidFill>
                <a:cs typeface="Verdana"/>
              </a:rPr>
              <a:t>volontaire</a:t>
            </a:r>
            <a:r>
              <a:rPr lang="fr-FR" sz="3200" dirty="0"/>
              <a:t> pour soutenir ses collègues </a:t>
            </a:r>
            <a:r>
              <a:rPr lang="fr-FR" sz="3200" dirty="0" smtClean="0"/>
              <a:t>d’EDSC;</a:t>
            </a:r>
            <a:endParaRPr lang="fr-FR" sz="3200" dirty="0"/>
          </a:p>
          <a:p>
            <a:pPr marL="914400" lvl="1" indent="-457200">
              <a:buFont typeface="Wingdings" panose="05000000000000000000" pitchFamily="2" charset="2"/>
              <a:buChar char="Ø"/>
            </a:pPr>
            <a:r>
              <a:rPr lang="fr-FR" sz="3200" dirty="0" smtClean="0"/>
              <a:t> a réussi la formation obligatoire sur </a:t>
            </a:r>
            <a:br>
              <a:rPr lang="fr-FR" sz="3200" dirty="0" smtClean="0"/>
            </a:br>
            <a:r>
              <a:rPr lang="fr-FR" sz="3200" b="1" dirty="0" smtClean="0">
                <a:solidFill>
                  <a:schemeClr val="accent6">
                    <a:lumMod val="75000"/>
                  </a:schemeClr>
                </a:solidFill>
                <a:cs typeface="Verdana"/>
              </a:rPr>
              <a:t>le </a:t>
            </a:r>
            <a:r>
              <a:rPr lang="fr-FR" sz="3200" b="1" dirty="0">
                <a:solidFill>
                  <a:schemeClr val="accent6">
                    <a:lumMod val="75000"/>
                  </a:schemeClr>
                </a:solidFill>
                <a:cs typeface="Verdana"/>
              </a:rPr>
              <a:t>soutien par les pairs</a:t>
            </a:r>
            <a:r>
              <a:rPr lang="fr-FR" sz="3200" dirty="0" smtClean="0"/>
              <a:t>.</a:t>
            </a:r>
            <a:endParaRPr lang="fr-FR" sz="3200" dirty="0" smtClean="0">
              <a:cs typeface="Verdana"/>
            </a:endParaRPr>
          </a:p>
          <a:p>
            <a:endParaRPr lang="fr-FR" sz="2800" dirty="0">
              <a:cs typeface="Verdana"/>
            </a:endParaRPr>
          </a:p>
        </p:txBody>
      </p:sp>
      <p:pic>
        <p:nvPicPr>
          <p:cNvPr id="4" name="Picture 3"/>
          <p:cNvPicPr>
            <a:picLocks noChangeAspect="1"/>
          </p:cNvPicPr>
          <p:nvPr>
            <p:custDataLst>
              <p:tags r:id="rId4"/>
            </p:custDataLst>
          </p:nvPr>
        </p:nvPicPr>
        <p:blipFill>
          <a:blip r:embed="rId8"/>
          <a:stretch>
            <a:fillRect/>
          </a:stretch>
        </p:blipFill>
        <p:spPr>
          <a:xfrm>
            <a:off x="9480206" y="3911600"/>
            <a:ext cx="2034461" cy="2196570"/>
          </a:xfrm>
          <a:prstGeom prst="rect">
            <a:avLst/>
          </a:prstGeom>
        </p:spPr>
      </p:pic>
      <p:cxnSp>
        <p:nvCxnSpPr>
          <p:cNvPr id="10" name="Straight Connector 9"/>
          <p:cNvCxnSpPr/>
          <p:nvPr>
            <p:custDataLst>
              <p:tags r:id="rId5"/>
            </p:custDataLst>
          </p:nvPr>
        </p:nvCxnSpPr>
        <p:spPr>
          <a:xfrm>
            <a:off x="1066800" y="149528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27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152406"/>
            <a:ext cx="11062251" cy="1219200"/>
          </a:xfrm>
        </p:spPr>
        <p:txBody>
          <a:bodyPr vert="horz" lIns="91440" tIns="421200" rIns="91440" bIns="45720" rtlCol="0" anchor="ctr" anchorCtr="0">
            <a:noAutofit/>
          </a:bodyPr>
          <a:lstStyle/>
          <a:p>
            <a:pPr algn="ctr"/>
            <a:r>
              <a:rPr lang="fr-FR" sz="4000" b="1" dirty="0">
                <a:latin typeface="+mn-lt"/>
                <a:ea typeface="Times New Roman" panose="02020603050405020304" pitchFamily="18" charset="0"/>
              </a:rPr>
              <a:t>POURQUOI AVOIR RECOURS À UN PAIR AIDANT </a:t>
            </a:r>
            <a:r>
              <a:rPr lang="fr-FR" sz="4000" b="1" dirty="0" smtClean="0">
                <a:latin typeface="+mn-lt"/>
                <a:ea typeface="Times New Roman" panose="02020603050405020304" pitchFamily="18" charset="0"/>
              </a:rPr>
              <a:t>?</a:t>
            </a:r>
            <a:endParaRPr lang="en-CA" sz="4000" dirty="0">
              <a:latin typeface="+mn-lt"/>
              <a:ea typeface="Times New Roman" panose="02020603050405020304" pitchFamily="18" charset="0"/>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795868" y="1608668"/>
            <a:ext cx="10862731" cy="4031873"/>
          </a:xfrm>
          <a:prstGeom prst="rect">
            <a:avLst/>
          </a:prstGeom>
          <a:noFill/>
        </p:spPr>
        <p:txBody>
          <a:bodyPr wrap="square" rtlCol="0">
            <a:spAutoFit/>
          </a:bodyPr>
          <a:lstStyle/>
          <a:p>
            <a:r>
              <a:rPr lang="fr-FR" sz="3200" b="1" dirty="0" smtClean="0">
                <a:latin typeface="Calibri" panose="020F0502020204030204" pitchFamily="34" charset="0"/>
                <a:ea typeface="Times New Roman" panose="02020603050405020304" pitchFamily="18" charset="0"/>
              </a:rPr>
              <a:t>Parce </a:t>
            </a:r>
            <a:r>
              <a:rPr lang="fr-FR" sz="3200" b="1" dirty="0">
                <a:latin typeface="Calibri" panose="020F0502020204030204" pitchFamily="34" charset="0"/>
                <a:ea typeface="Times New Roman" panose="02020603050405020304" pitchFamily="18" charset="0"/>
              </a:rPr>
              <a:t>que </a:t>
            </a:r>
            <a:r>
              <a:rPr lang="fr-FR" sz="3200" b="1" dirty="0" smtClean="0">
                <a:latin typeface="Calibri" panose="020F0502020204030204" pitchFamily="34" charset="0"/>
                <a:ea typeface="Times New Roman" panose="02020603050405020304" pitchFamily="18" charset="0"/>
              </a:rPr>
              <a:t>:</a:t>
            </a:r>
            <a:endParaRPr lang="en-CA" sz="3200" dirty="0">
              <a:latin typeface="Calibri" panose="020F0502020204030204" pitchFamily="34" charset="0"/>
              <a:ea typeface="Times New Roman" panose="02020603050405020304" pitchFamily="18" charset="0"/>
            </a:endParaRPr>
          </a:p>
          <a:p>
            <a:pPr marL="914400" lvl="1" indent="-457200">
              <a:buFont typeface="Wingdings" panose="05000000000000000000" pitchFamily="2" charset="2"/>
              <a:buChar char="v"/>
            </a:pPr>
            <a:r>
              <a:rPr lang="fr-FR" sz="3200" dirty="0"/>
              <a:t>tu as envie d’échanger dans un espace </a:t>
            </a:r>
            <a:r>
              <a:rPr lang="fr-FR" sz="3200" dirty="0" smtClean="0"/>
              <a:t>sécuritaire </a:t>
            </a:r>
            <a:r>
              <a:rPr lang="fr-FR" sz="3200" dirty="0"/>
              <a:t>et de te sentir </a:t>
            </a:r>
            <a:r>
              <a:rPr lang="fr-FR" sz="3200" dirty="0" smtClean="0"/>
              <a:t>écouté, sans </a:t>
            </a:r>
            <a:r>
              <a:rPr lang="fr-FR" sz="3200" dirty="0"/>
              <a:t>jugement, sur des défis qui se </a:t>
            </a:r>
            <a:r>
              <a:rPr lang="fr-FR" sz="3200" dirty="0" smtClean="0"/>
              <a:t>passent </a:t>
            </a:r>
            <a:br>
              <a:rPr lang="fr-FR" sz="3200" dirty="0" smtClean="0"/>
            </a:br>
            <a:r>
              <a:rPr lang="fr-FR" sz="3200" dirty="0" smtClean="0"/>
              <a:t>dans </a:t>
            </a:r>
            <a:r>
              <a:rPr lang="fr-FR" sz="3200" dirty="0"/>
              <a:t>ta </a:t>
            </a:r>
            <a:r>
              <a:rPr lang="fr-FR" sz="3200" dirty="0" smtClean="0"/>
              <a:t>vie;</a:t>
            </a:r>
            <a:endParaRPr lang="fr-FR" sz="3200" dirty="0"/>
          </a:p>
          <a:p>
            <a:pPr marL="914400" lvl="1" indent="-457200">
              <a:buFont typeface="Wingdings" panose="05000000000000000000" pitchFamily="2" charset="2"/>
              <a:buChar char="v"/>
            </a:pPr>
            <a:r>
              <a:rPr lang="fr-FR" sz="3200" dirty="0" smtClean="0"/>
              <a:t>tu </a:t>
            </a:r>
            <a:r>
              <a:rPr lang="fr-FR" sz="3200" dirty="0"/>
              <a:t>as le sentiment </a:t>
            </a:r>
            <a:r>
              <a:rPr lang="fr-CA" sz="3200" dirty="0"/>
              <a:t>d’être dépassé </a:t>
            </a:r>
            <a:r>
              <a:rPr lang="fr-CA" sz="3200" dirty="0" smtClean="0"/>
              <a:t>;</a:t>
            </a:r>
            <a:endParaRPr lang="en-CA" sz="3200" dirty="0"/>
          </a:p>
          <a:p>
            <a:pPr marL="914400" lvl="1" indent="-457200">
              <a:buFont typeface="Wingdings" panose="05000000000000000000" pitchFamily="2" charset="2"/>
              <a:buChar char="v"/>
            </a:pPr>
            <a:r>
              <a:rPr lang="fr-FR" sz="3200" dirty="0"/>
              <a:t>t</a:t>
            </a:r>
            <a:r>
              <a:rPr lang="fr-FR" sz="3200" dirty="0" smtClean="0"/>
              <a:t>u </a:t>
            </a:r>
            <a:r>
              <a:rPr lang="fr-FR" sz="3200" dirty="0"/>
              <a:t>observes des changements dans ton </a:t>
            </a:r>
            <a:r>
              <a:rPr lang="fr-FR" sz="3200" dirty="0" smtClean="0"/>
              <a:t/>
            </a:r>
            <a:br>
              <a:rPr lang="fr-FR" sz="3200" dirty="0" smtClean="0"/>
            </a:br>
            <a:r>
              <a:rPr lang="fr-FR" sz="3200" dirty="0" smtClean="0"/>
              <a:t>humeur et tes comportements tels que </a:t>
            </a:r>
            <a:br>
              <a:rPr lang="fr-FR" sz="3200" dirty="0" smtClean="0"/>
            </a:br>
            <a:r>
              <a:rPr lang="fr-FR" sz="3200" dirty="0" smtClean="0"/>
              <a:t>décrits dans le </a:t>
            </a:r>
            <a:r>
              <a:rPr lang="fr-FR" sz="3200" dirty="0" smtClean="0">
                <a:hlinkClick r:id="rId8"/>
              </a:rPr>
              <a:t>Continuum de la santé mentale</a:t>
            </a:r>
            <a:r>
              <a:rPr lang="fr-FR" sz="3200" dirty="0" smtClean="0"/>
              <a:t>.</a:t>
            </a:r>
            <a:r>
              <a:rPr lang="fr-FR" sz="32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CA" sz="36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9188545" y="3252449"/>
            <a:ext cx="2160366" cy="2247499"/>
          </a:xfrm>
          <a:prstGeom prst="rect">
            <a:avLst/>
          </a:prstGeom>
        </p:spPr>
      </p:pic>
      <p:cxnSp>
        <p:nvCxnSpPr>
          <p:cNvPr id="8" name="Straight Connector 7"/>
          <p:cNvCxnSpPr/>
          <p:nvPr>
            <p:custDataLst>
              <p:tags r:id="rId5"/>
            </p:custDataLst>
          </p:nvPr>
        </p:nvCxnSpPr>
        <p:spPr>
          <a:xfrm>
            <a:off x="931336" y="149528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77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1501054" y="387429"/>
            <a:ext cx="9284418" cy="665162"/>
          </a:xfrm>
        </p:spPr>
        <p:txBody>
          <a:bodyPr vert="horz" lIns="91440" tIns="421200" rIns="91440" bIns="45720" rtlCol="0" anchor="ctr" anchorCtr="0">
            <a:noAutofit/>
          </a:bodyPr>
          <a:lstStyle/>
          <a:p>
            <a:pPr algn="ctr"/>
            <a:r>
              <a:rPr lang="fr-FR" b="1" dirty="0" smtClean="0">
                <a:latin typeface="+mn-lt"/>
                <a:ea typeface="Times New Roman" panose="02020603050405020304" pitchFamily="18" charset="0"/>
              </a:rPr>
              <a:t>QUELQUES AVANTAGES</a:t>
            </a:r>
            <a:r>
              <a:rPr lang="fr-FR" sz="3200" b="1" dirty="0" smtClean="0">
                <a:latin typeface="+mn-lt"/>
                <a:ea typeface="Times New Roman" panose="02020603050405020304" pitchFamily="18" charset="0"/>
              </a:rPr>
              <a:t/>
            </a:r>
            <a:br>
              <a:rPr lang="fr-FR" sz="3200" b="1" dirty="0" smtClean="0">
                <a:latin typeface="+mn-lt"/>
                <a:ea typeface="Times New Roman" panose="02020603050405020304" pitchFamily="18" charset="0"/>
              </a:rPr>
            </a:br>
            <a:endParaRPr lang="fr-FR" sz="3200" b="1" dirty="0">
              <a:latin typeface="+mn-lt"/>
              <a:ea typeface="Times New Roman" panose="02020603050405020304" pitchFamily="18" charset="0"/>
            </a:endParaRPr>
          </a:p>
        </p:txBody>
      </p:sp>
      <p:sp>
        <p:nvSpPr>
          <p:cNvPr id="3" name="TextBox 2"/>
          <p:cNvSpPr txBox="1"/>
          <p:nvPr>
            <p:custDataLst>
              <p:tags r:id="rId2"/>
            </p:custDataLst>
          </p:nvPr>
        </p:nvSpPr>
        <p:spPr>
          <a:xfrm>
            <a:off x="980104" y="1292532"/>
            <a:ext cx="10187768" cy="5124480"/>
          </a:xfrm>
          <a:prstGeom prst="rect">
            <a:avLst/>
          </a:prstGeom>
          <a:noFill/>
        </p:spPr>
        <p:txBody>
          <a:bodyPr wrap="square" rtlCol="0">
            <a:spAutoFit/>
          </a:bodyPr>
          <a:lstStyle/>
          <a:p>
            <a:pPr lvl="0"/>
            <a:r>
              <a:rPr lang="fr-FR" sz="2800" b="1" dirty="0" smtClean="0">
                <a:effectLst>
                  <a:outerShdw blurRad="38100" dist="38100" dir="2700000" algn="tl">
                    <a:srgbClr val="000000">
                      <a:alpha val="43137"/>
                    </a:srgbClr>
                  </a:outerShdw>
                </a:effectLst>
                <a:cs typeface="Verdana"/>
              </a:rPr>
              <a:t>Voici quelques avantages clés que vous pourriez tirer de l’appui d’un </a:t>
            </a:r>
            <a:r>
              <a:rPr lang="fr-FR" sz="2800" b="1" dirty="0" smtClean="0">
                <a:effectLst>
                  <a:outerShdw blurRad="38100" dist="38100" dir="2700000" algn="tl">
                    <a:srgbClr val="000000">
                      <a:alpha val="43137"/>
                    </a:srgbClr>
                  </a:outerShdw>
                </a:effectLst>
                <a:cs typeface="Verdana"/>
              </a:rPr>
              <a:t>pair aidant:</a:t>
            </a:r>
            <a:endParaRPr lang="fr-FR" sz="2800" b="1" dirty="0">
              <a:cs typeface="Verdan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100" dirty="0">
              <a:solidFill>
                <a:prstClr val="black"/>
              </a:solidFill>
              <a:latin typeface="Calibri" panose="020F0502020204030204"/>
              <a:cs typeface="Verdan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800" i="0" u="none" strike="noStrike" kern="1200" cap="none" spc="0" normalizeH="0" baseline="0" noProof="0" dirty="0" smtClean="0">
                <a:ln>
                  <a:noFill/>
                </a:ln>
                <a:solidFill>
                  <a:prstClr val="black"/>
                </a:solidFill>
                <a:effectLst/>
                <a:uLnTx/>
                <a:uFillTx/>
                <a:latin typeface="Calibri" panose="020F0502020204030204"/>
                <a:cs typeface="Verdana"/>
              </a:rPr>
              <a:t>Sentiment d’appartenance sociale.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2800" dirty="0" smtClean="0">
                <a:solidFill>
                  <a:prstClr val="black"/>
                </a:solidFill>
                <a:latin typeface="Calibri" panose="020F0502020204030204"/>
                <a:cs typeface="Verdana"/>
              </a:rPr>
              <a:t>Diminution du sentiment de perte de contrôle.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2800" dirty="0" smtClean="0">
                <a:solidFill>
                  <a:prstClr val="black"/>
                </a:solidFill>
                <a:latin typeface="Calibri" panose="020F0502020204030204"/>
                <a:cs typeface="Verdana"/>
              </a:rPr>
              <a:t>Réaliser que ce que vous vivez n’est pas unique et qu’il y a de l’espoir pour le rétablissement.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2800" dirty="0" smtClean="0">
                <a:solidFill>
                  <a:prstClr val="black"/>
                </a:solidFill>
                <a:latin typeface="Calibri" panose="020F0502020204030204"/>
                <a:cs typeface="Verdana"/>
              </a:rPr>
              <a:t>Élaborer un nouveau récit pour expliquer (aux collègues et au superviseur) ce qui me pose un défi.</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FR" sz="2800" dirty="0" smtClean="0">
                <a:solidFill>
                  <a:prstClr val="black"/>
                </a:solidFill>
                <a:latin typeface="Calibri" panose="020F0502020204030204"/>
                <a:cs typeface="Verdana"/>
              </a:rPr>
              <a:t>Augmentation de la confiance en soi.</a:t>
            </a:r>
            <a:br>
              <a:rPr lang="fr-FR" sz="2800" dirty="0" smtClean="0">
                <a:solidFill>
                  <a:prstClr val="black"/>
                </a:solidFill>
                <a:latin typeface="Calibri" panose="020F0502020204030204"/>
                <a:cs typeface="Verdana"/>
              </a:rPr>
            </a:br>
            <a:endParaRPr lang="fr-FR" sz="2800" dirty="0" smtClean="0">
              <a:solidFill>
                <a:prstClr val="black"/>
              </a:solidFill>
              <a:latin typeface="Calibri" panose="020F0502020204030204"/>
              <a:cs typeface="Verdana"/>
            </a:endParaRPr>
          </a:p>
          <a:p>
            <a:pPr marR="0" lvl="0" algn="l" defTabSz="914400" rtl="0" eaLnBrk="1" fontAlgn="auto" latinLnBrk="0" hangingPunct="1">
              <a:lnSpc>
                <a:spcPct val="100000"/>
              </a:lnSpc>
              <a:spcBef>
                <a:spcPts val="0"/>
              </a:spcBef>
              <a:spcAft>
                <a:spcPts val="0"/>
              </a:spcAft>
              <a:buClrTx/>
              <a:buSzTx/>
              <a:tabLst/>
              <a:defRPr/>
            </a:pPr>
            <a:r>
              <a:rPr kumimoji="0" lang="fr-FR" i="0" u="none" strike="noStrike" kern="1200" cap="none" spc="0" normalizeH="0" baseline="0" noProof="0" dirty="0" smtClean="0">
                <a:ln>
                  <a:noFill/>
                </a:ln>
                <a:solidFill>
                  <a:prstClr val="black"/>
                </a:solidFill>
                <a:effectLst/>
                <a:uLnTx/>
                <a:uFillTx/>
                <a:latin typeface="Calibri" panose="020F0502020204030204"/>
                <a:cs typeface="Verdana"/>
              </a:rPr>
              <a:t>* Référence disponible sur demande</a:t>
            </a:r>
            <a:endParaRPr kumimoji="0" lang="fr-FR" i="0" u="none" strike="noStrike" kern="1200" cap="none" spc="0" normalizeH="0" baseline="0" noProof="0" dirty="0">
              <a:ln>
                <a:noFill/>
              </a:ln>
              <a:solidFill>
                <a:prstClr val="black"/>
              </a:solidFill>
              <a:effectLst/>
              <a:uLnTx/>
              <a:uFillTx/>
              <a:latin typeface="Calibri" panose="020F0502020204030204"/>
              <a:cs typeface="Verdan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Verdana"/>
            </a:endParaRPr>
          </a:p>
        </p:txBody>
      </p:sp>
      <p:cxnSp>
        <p:nvCxnSpPr>
          <p:cNvPr id="6" name="Straight Connector 5"/>
          <p:cNvCxnSpPr/>
          <p:nvPr>
            <p:custDataLst>
              <p:tags r:id="rId3"/>
            </p:custDataLst>
          </p:nvPr>
        </p:nvCxnSpPr>
        <p:spPr>
          <a:xfrm>
            <a:off x="931336" y="104810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205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1501054" y="387429"/>
            <a:ext cx="9284418" cy="665162"/>
          </a:xfrm>
        </p:spPr>
        <p:txBody>
          <a:bodyPr vert="horz" lIns="91440" tIns="421200" rIns="91440" bIns="45720" rtlCol="0" anchor="ctr" anchorCtr="0">
            <a:noAutofit/>
          </a:bodyPr>
          <a:lstStyle/>
          <a:p>
            <a:pPr algn="ctr"/>
            <a:r>
              <a:rPr lang="fr-FR" b="1" dirty="0" smtClean="0">
                <a:latin typeface="+mn-lt"/>
                <a:ea typeface="Times New Roman" panose="02020603050405020304" pitchFamily="18" charset="0"/>
              </a:rPr>
              <a:t>STRICTEMENT CONFIDENTIEL</a:t>
            </a:r>
            <a:r>
              <a:rPr lang="fr-FR" sz="3200" b="1" dirty="0" smtClean="0">
                <a:latin typeface="+mn-lt"/>
                <a:ea typeface="Times New Roman" panose="02020603050405020304" pitchFamily="18" charset="0"/>
              </a:rPr>
              <a:t/>
            </a:r>
            <a:br>
              <a:rPr lang="fr-FR" sz="3200" b="1" dirty="0" smtClean="0">
                <a:latin typeface="+mn-lt"/>
                <a:ea typeface="Times New Roman" panose="02020603050405020304" pitchFamily="18" charset="0"/>
              </a:rPr>
            </a:br>
            <a:endParaRPr lang="fr-FR" sz="3200" b="1" dirty="0">
              <a:latin typeface="+mn-lt"/>
              <a:ea typeface="Times New Roman" panose="02020603050405020304" pitchFamily="18" charset="0"/>
            </a:endParaRPr>
          </a:p>
        </p:txBody>
      </p:sp>
      <p:sp>
        <p:nvSpPr>
          <p:cNvPr id="3" name="TextBox 2"/>
          <p:cNvSpPr txBox="1"/>
          <p:nvPr>
            <p:custDataLst>
              <p:tags r:id="rId2"/>
            </p:custDataLst>
          </p:nvPr>
        </p:nvSpPr>
        <p:spPr>
          <a:xfrm>
            <a:off x="877253" y="1292532"/>
            <a:ext cx="10645877" cy="5155257"/>
          </a:xfrm>
          <a:prstGeom prst="rect">
            <a:avLst/>
          </a:prstGeom>
          <a:noFill/>
        </p:spPr>
        <p:txBody>
          <a:bodyPr wrap="square" rtlCol="0">
            <a:spAutoFit/>
          </a:bodyPr>
          <a:lstStyle/>
          <a:p>
            <a:pPr lvl="0" algn="ctr"/>
            <a:r>
              <a:rPr lang="en-CA" sz="3200" b="1" i="1" dirty="0">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La </a:t>
            </a:r>
            <a:r>
              <a:rPr lang="en-CA" sz="3200" b="1" i="1" dirty="0" err="1">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confidentialité</a:t>
            </a:r>
            <a:r>
              <a:rPr lang="en-CA" sz="3200" b="1" i="1" dirty="0">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en-CA" sz="3200" b="1" i="1" dirty="0" err="1">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est</a:t>
            </a:r>
            <a:r>
              <a:rPr lang="en-CA" sz="3200" b="1" i="1" dirty="0">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la </a:t>
            </a:r>
            <a:r>
              <a:rPr lang="en-CA" sz="3200" b="1" i="1" dirty="0" err="1">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pierre</a:t>
            </a:r>
            <a:r>
              <a:rPr lang="en-CA" sz="3200" b="1" i="1" dirty="0">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en-CA" sz="3200" b="1" i="1" dirty="0" err="1">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angulaire</a:t>
            </a:r>
            <a:r>
              <a:rPr lang="en-CA" sz="3200" b="1" i="1" dirty="0">
                <a:solidFill>
                  <a:srgbClr val="ED7D31">
                    <a:lumMod val="75000"/>
                  </a:srgb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du programme !</a:t>
            </a:r>
            <a:endParaRPr lang="fr-FR" sz="2800" b="1" i="1" dirty="0">
              <a:solidFill>
                <a:srgbClr val="ED7D31">
                  <a:lumMod val="75000"/>
                </a:srgbClr>
              </a:solidFill>
              <a:effectLst>
                <a:outerShdw blurRad="38100" dist="38100" dir="2700000" algn="tl">
                  <a:srgbClr val="000000">
                    <a:alpha val="43137"/>
                  </a:srgbClr>
                </a:outerShdw>
              </a:effectLst>
              <a:cs typeface="Verdan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fr-FR" sz="1100" dirty="0">
              <a:solidFill>
                <a:prstClr val="black"/>
              </a:solidFill>
              <a:latin typeface="Calibri" panose="020F0502020204030204"/>
              <a:cs typeface="Verdan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Verdana"/>
              </a:rPr>
              <a:t>Conversation </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Verdana"/>
              </a:rPr>
              <a:t>confidentielle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dans un contexte </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Verdana"/>
              </a:rPr>
              <a:t>entièrement privé</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 </a:t>
            </a:r>
            <a:endParaRPr kumimoji="0" lang="fr-CA" sz="2800" b="0" i="0" u="none" strike="noStrike" kern="1200" cap="none" spc="0" normalizeH="0" baseline="0" noProof="0" dirty="0">
              <a:ln>
                <a:noFill/>
              </a:ln>
              <a:solidFill>
                <a:prstClr val="black"/>
              </a:solidFill>
              <a:effectLst/>
              <a:uLnTx/>
              <a:uFillTx/>
              <a:latin typeface="Calibri" panose="020F0502020204030204"/>
              <a:ea typeface="+mn-ea"/>
              <a:cs typeface="Verdan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Lignes directrices </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Verdana"/>
              </a:rPr>
              <a:t>strictes</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 de la conduite relative au soutien par les pairs </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Verdana"/>
              </a:rPr>
              <a:t>Attentes et responsabilités claires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concernant la confidentialité;</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Respect des politiques </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mn-ea"/>
                <a:cs typeface="Verdana"/>
              </a:rPr>
              <a:t>d’EDSC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en matière de protection de la vie privée.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050" b="0" i="0" u="none" strike="noStrike" kern="1200" cap="none" spc="0" normalizeH="0" baseline="0" noProof="0" dirty="0">
              <a:ln>
                <a:noFill/>
              </a:ln>
              <a:solidFill>
                <a:prstClr val="black"/>
              </a:solidFill>
              <a:effectLst/>
              <a:uLnTx/>
              <a:uFillTx/>
              <a:latin typeface="Calibri" panose="020F0502020204030204"/>
              <a:ea typeface="+mn-ea"/>
              <a:cs typeface="Verdana"/>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rPr>
              <a:t>Contrôle d’application par le </a:t>
            </a: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Verdana"/>
              </a:rPr>
              <a:t>Bureau </a:t>
            </a: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Verdana"/>
              </a:rPr>
              <a:t>de gestion du Programme de soutien par les </a:t>
            </a: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Verdana"/>
              </a:rPr>
              <a:t>pairs</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mn-ea"/>
                <a:cs typeface="Verdana"/>
              </a:rPr>
              <a:t> qui relève de la Direction générale des</a:t>
            </a:r>
            <a:r>
              <a:rPr kumimoji="0" lang="fr-FR" sz="2800" b="0" i="0" u="none" strike="noStrike" kern="1200" cap="none" spc="0" normalizeH="0" noProof="0" dirty="0" smtClean="0">
                <a:ln>
                  <a:noFill/>
                </a:ln>
                <a:solidFill>
                  <a:prstClr val="black"/>
                </a:solidFill>
                <a:effectLst/>
                <a:uLnTx/>
                <a:uFillTx/>
                <a:latin typeface="Calibri" panose="020F0502020204030204"/>
                <a:ea typeface="+mn-ea"/>
                <a:cs typeface="Verdana"/>
              </a:rPr>
              <a:t> services de ressources humaines</a:t>
            </a:r>
            <a:r>
              <a:rPr kumimoji="0" lang="fr-FR" sz="2800" b="0" i="0" u="none" strike="noStrike" kern="1200" cap="none" spc="0" normalizeH="0" baseline="0" noProof="0" dirty="0" smtClean="0">
                <a:ln>
                  <a:noFill/>
                </a:ln>
                <a:solidFill>
                  <a:prstClr val="black"/>
                </a:solidFill>
                <a:effectLst/>
                <a:uLnTx/>
                <a:uFillTx/>
                <a:latin typeface="Calibri" panose="020F0502020204030204"/>
                <a:ea typeface="+mn-ea"/>
                <a:cs typeface="Verdana"/>
              </a:rPr>
              <a:t>.</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Verdan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Verdana"/>
              <a:ea typeface="+mn-ea"/>
              <a:cs typeface="Verdana"/>
            </a:endParaRPr>
          </a:p>
        </p:txBody>
      </p:sp>
      <p:cxnSp>
        <p:nvCxnSpPr>
          <p:cNvPr id="6" name="Straight Connector 5"/>
          <p:cNvCxnSpPr/>
          <p:nvPr>
            <p:custDataLst>
              <p:tags r:id="rId3"/>
            </p:custDataLst>
          </p:nvPr>
        </p:nvCxnSpPr>
        <p:spPr>
          <a:xfrm>
            <a:off x="931336" y="1048108"/>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634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405282" y="281353"/>
            <a:ext cx="11313994"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PROGRAMME D’AIDE AUX EMPLOYÉS (PAE) versus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Calibri" panose="020F0502020204030204"/>
                <a:ea typeface="+mn-ea"/>
                <a:cs typeface="+mn-cs"/>
              </a:rPr>
              <a:t>PROGRAMME DE SOUTIEN PAR LES PAIRS (PSP)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p:cNvGraphicFramePr>
            <a:graphicFrameLocks noGrp="1"/>
          </p:cNvGraphicFramePr>
          <p:nvPr>
            <p:custDataLst>
              <p:tags r:id="rId2"/>
            </p:custDataLst>
            <p:extLst>
              <p:ext uri="{D42A27DB-BD31-4B8C-83A1-F6EECF244321}">
                <p14:modId xmlns:p14="http://schemas.microsoft.com/office/powerpoint/2010/main" val="3324371355"/>
              </p:ext>
            </p:extLst>
          </p:nvPr>
        </p:nvGraphicFramePr>
        <p:xfrm>
          <a:off x="846671" y="1299707"/>
          <a:ext cx="10295464" cy="4765374"/>
        </p:xfrm>
        <a:graphic>
          <a:graphicData uri="http://schemas.openxmlformats.org/drawingml/2006/table">
            <a:tbl>
              <a:tblPr firstRow="1" bandRow="1">
                <a:tableStyleId>{5C22544A-7EE6-4342-B048-85BDC9FD1C3A}</a:tableStyleId>
              </a:tblPr>
              <a:tblGrid>
                <a:gridCol w="5069867">
                  <a:extLst>
                    <a:ext uri="{9D8B030D-6E8A-4147-A177-3AD203B41FA5}">
                      <a16:colId xmlns:a16="http://schemas.microsoft.com/office/drawing/2014/main" val="2629338798"/>
                    </a:ext>
                  </a:extLst>
                </a:gridCol>
                <a:gridCol w="5225597">
                  <a:extLst>
                    <a:ext uri="{9D8B030D-6E8A-4147-A177-3AD203B41FA5}">
                      <a16:colId xmlns:a16="http://schemas.microsoft.com/office/drawing/2014/main" val="4165680135"/>
                    </a:ext>
                  </a:extLst>
                </a:gridCol>
              </a:tblGrid>
              <a:tr h="490291">
                <a:tc>
                  <a:txBody>
                    <a:bodyPr/>
                    <a:lstStyle/>
                    <a:p>
                      <a:pPr algn="ctr"/>
                      <a:r>
                        <a:rPr lang="en-CA" sz="2800" dirty="0" smtClean="0"/>
                        <a:t>PAE</a:t>
                      </a:r>
                      <a:endParaRPr lang="en-CA" sz="2800" dirty="0"/>
                    </a:p>
                  </a:txBody>
                  <a:tcPr>
                    <a:solidFill>
                      <a:srgbClr val="33CCCC"/>
                    </a:solidFill>
                  </a:tcPr>
                </a:tc>
                <a:tc>
                  <a:txBody>
                    <a:bodyPr/>
                    <a:lstStyle/>
                    <a:p>
                      <a:pPr algn="ctr"/>
                      <a:r>
                        <a:rPr lang="en-CA" sz="2800" dirty="0" smtClean="0"/>
                        <a:t>PSP</a:t>
                      </a:r>
                      <a:endParaRPr lang="en-CA" sz="2800" dirty="0"/>
                    </a:p>
                  </a:txBody>
                  <a:tcPr>
                    <a:solidFill>
                      <a:srgbClr val="33CCCC"/>
                    </a:solidFill>
                  </a:tcPr>
                </a:tc>
                <a:extLst>
                  <a:ext uri="{0D108BD9-81ED-4DB2-BD59-A6C34878D82A}">
                    <a16:rowId xmlns:a16="http://schemas.microsoft.com/office/drawing/2014/main" val="1388006928"/>
                  </a:ext>
                </a:extLst>
              </a:tr>
              <a:tr h="720680">
                <a:tc>
                  <a:txBody>
                    <a:bodyPr/>
                    <a:lstStyle/>
                    <a:p>
                      <a:r>
                        <a:rPr lang="fr-CA" sz="2000" kern="1200" dirty="0" smtClean="0">
                          <a:solidFill>
                            <a:schemeClr val="dk1"/>
                          </a:solidFill>
                          <a:latin typeface="+mn-lt"/>
                          <a:ea typeface="+mn-ea"/>
                          <a:cs typeface="+mn-cs"/>
                        </a:rPr>
                        <a:t>Le clinicien peut ne pas avoir vécu la même difficulté que vous vivez</a:t>
                      </a:r>
                      <a:endParaRPr lang="fr-FR" sz="2000" kern="1200" dirty="0">
                        <a:solidFill>
                          <a:schemeClr val="dk1"/>
                        </a:solidFill>
                        <a:latin typeface="+mn-lt"/>
                        <a:ea typeface="+mn-ea"/>
                        <a:cs typeface="+mn-cs"/>
                      </a:endParaRPr>
                    </a:p>
                  </a:txBody>
                  <a:tcPr>
                    <a:solidFill>
                      <a:srgbClr val="BFF0EF"/>
                    </a:solidFill>
                  </a:tcPr>
                </a:tc>
                <a:tc>
                  <a:txBody>
                    <a:bodyPr/>
                    <a:lstStyle/>
                    <a:p>
                      <a:r>
                        <a:rPr lang="en-CA" sz="2000" dirty="0" smtClean="0"/>
                        <a:t>Le pair</a:t>
                      </a:r>
                      <a:r>
                        <a:rPr lang="en-CA" sz="2000" baseline="0" dirty="0" smtClean="0"/>
                        <a:t> </a:t>
                      </a:r>
                      <a:r>
                        <a:rPr lang="en-CA" sz="2000" baseline="0" dirty="0" err="1" smtClean="0"/>
                        <a:t>aidant</a:t>
                      </a:r>
                      <a:r>
                        <a:rPr lang="en-CA" sz="2000" dirty="0" smtClean="0"/>
                        <a:t> </a:t>
                      </a:r>
                      <a:r>
                        <a:rPr lang="fr-FR" sz="2000" dirty="0" smtClean="0"/>
                        <a:t>a une expérience similaire</a:t>
                      </a:r>
                      <a:endParaRPr lang="en-CA" sz="2000" dirty="0"/>
                    </a:p>
                  </a:txBody>
                  <a:tcPr>
                    <a:solidFill>
                      <a:srgbClr val="BFF0EF"/>
                    </a:solidFill>
                  </a:tcPr>
                </a:tc>
                <a:extLst>
                  <a:ext uri="{0D108BD9-81ED-4DB2-BD59-A6C34878D82A}">
                    <a16:rowId xmlns:a16="http://schemas.microsoft.com/office/drawing/2014/main" val="2479275139"/>
                  </a:ext>
                </a:extLst>
              </a:tr>
              <a:tr h="762339">
                <a:tc>
                  <a:txBody>
                    <a:bodyPr/>
                    <a:lstStyle/>
                    <a:p>
                      <a:r>
                        <a:rPr lang="fr-FR" sz="2000" dirty="0" smtClean="0"/>
                        <a:t>Cadre clinique formel, réunions programmées et nombre de séances déterminé</a:t>
                      </a:r>
                      <a:endParaRPr lang="fr-FR" sz="2000" dirty="0"/>
                    </a:p>
                  </a:txBody>
                  <a:tcPr>
                    <a:solidFill>
                      <a:srgbClr val="BFF0EF"/>
                    </a:solidFill>
                  </a:tcPr>
                </a:tc>
                <a:tc>
                  <a:txBody>
                    <a:bodyPr/>
                    <a:lstStyle/>
                    <a:p>
                      <a:r>
                        <a:rPr lang="fr-FR" sz="2000" dirty="0" smtClean="0"/>
                        <a:t>Cadre informel,</a:t>
                      </a:r>
                      <a:r>
                        <a:rPr lang="fr-FR" sz="2000" baseline="0" dirty="0" smtClean="0"/>
                        <a:t> sans </a:t>
                      </a:r>
                      <a:r>
                        <a:rPr lang="fr-FR" sz="2000" dirty="0" smtClean="0"/>
                        <a:t>nombre prédéterminé d'interactions</a:t>
                      </a:r>
                      <a:endParaRPr lang="fr-FR" sz="2000" dirty="0"/>
                    </a:p>
                  </a:txBody>
                  <a:tcPr>
                    <a:solidFill>
                      <a:srgbClr val="BFF0EF"/>
                    </a:solidFill>
                  </a:tcPr>
                </a:tc>
                <a:extLst>
                  <a:ext uri="{0D108BD9-81ED-4DB2-BD59-A6C34878D82A}">
                    <a16:rowId xmlns:a16="http://schemas.microsoft.com/office/drawing/2014/main" val="1654481797"/>
                  </a:ext>
                </a:extLst>
              </a:tr>
              <a:tr h="1060358">
                <a:tc>
                  <a:txBody>
                    <a:bodyPr/>
                    <a:lstStyle/>
                    <a:p>
                      <a:r>
                        <a:rPr lang="fr-FR" sz="2000" dirty="0" smtClean="0"/>
                        <a:t>Soutien clinique avec un thérapeute ou un psychologue</a:t>
                      </a:r>
                      <a:endParaRPr lang="fr-FR" sz="2000" dirty="0"/>
                    </a:p>
                  </a:txBody>
                  <a:tcPr>
                    <a:solidFill>
                      <a:srgbClr val="BFF0EF"/>
                    </a:solidFill>
                  </a:tcPr>
                </a:tc>
                <a:tc>
                  <a:txBody>
                    <a:bodyPr/>
                    <a:lstStyle/>
                    <a:p>
                      <a:r>
                        <a:rPr lang="fr-FR" sz="2000" dirty="0" smtClean="0"/>
                        <a:t>Soutien non clinique dans le but d'écouter et d'amener la personne à prendre en main son rétablissement</a:t>
                      </a:r>
                      <a:endParaRPr lang="fr-FR" sz="2000" dirty="0"/>
                    </a:p>
                  </a:txBody>
                  <a:tcPr>
                    <a:solidFill>
                      <a:srgbClr val="BFF0EF"/>
                    </a:solidFill>
                  </a:tcPr>
                </a:tc>
                <a:extLst>
                  <a:ext uri="{0D108BD9-81ED-4DB2-BD59-A6C34878D82A}">
                    <a16:rowId xmlns:a16="http://schemas.microsoft.com/office/drawing/2014/main" val="2369417311"/>
                  </a:ext>
                </a:extLst>
              </a:tr>
              <a:tr h="951741">
                <a:tc>
                  <a:txBody>
                    <a:bodyPr/>
                    <a:lstStyle/>
                    <a:p>
                      <a:r>
                        <a:rPr lang="fr-FR" sz="2000" dirty="0" smtClean="0"/>
                        <a:t>Basé sur des options de traitement avec le rétablissement comme objectif</a:t>
                      </a:r>
                    </a:p>
                    <a:p>
                      <a:endParaRPr lang="en-CA" sz="2000" dirty="0"/>
                    </a:p>
                  </a:txBody>
                  <a:tcPr>
                    <a:solidFill>
                      <a:srgbClr val="BFF0EF"/>
                    </a:solidFill>
                  </a:tcPr>
                </a:tc>
                <a:tc>
                  <a:txBody>
                    <a:bodyPr/>
                    <a:lstStyle/>
                    <a:p>
                      <a:r>
                        <a:rPr lang="fr-FR" sz="2000" dirty="0" smtClean="0"/>
                        <a:t>Basé sur l'espoir avec le rétablissement comme objectif</a:t>
                      </a:r>
                    </a:p>
                    <a:p>
                      <a:endParaRPr lang="en-CA" sz="2000" dirty="0"/>
                    </a:p>
                  </a:txBody>
                  <a:tcPr>
                    <a:solidFill>
                      <a:srgbClr val="BFF0EF"/>
                    </a:solidFill>
                  </a:tcPr>
                </a:tc>
                <a:extLst>
                  <a:ext uri="{0D108BD9-81ED-4DB2-BD59-A6C34878D82A}">
                    <a16:rowId xmlns:a16="http://schemas.microsoft.com/office/drawing/2014/main" val="465664029"/>
                  </a:ext>
                </a:extLst>
              </a:tr>
              <a:tr h="697997">
                <a:tc>
                  <a:txBody>
                    <a:bodyPr/>
                    <a:lstStyle/>
                    <a:p>
                      <a:r>
                        <a:rPr lang="en-CA" sz="2000" dirty="0" err="1" smtClean="0"/>
                        <a:t>Thérapie</a:t>
                      </a:r>
                      <a:endParaRPr lang="en-CA" sz="2000" dirty="0"/>
                    </a:p>
                  </a:txBody>
                  <a:tcPr>
                    <a:solidFill>
                      <a:srgbClr val="BFF0EF"/>
                    </a:solidFill>
                  </a:tcPr>
                </a:tc>
                <a:tc>
                  <a:txBody>
                    <a:bodyPr/>
                    <a:lstStyle/>
                    <a:p>
                      <a:r>
                        <a:rPr lang="en-CA" sz="2000" dirty="0" err="1" smtClean="0"/>
                        <a:t>Thérapeutique</a:t>
                      </a:r>
                      <a:r>
                        <a:rPr lang="en-CA" sz="2000" dirty="0" smtClean="0"/>
                        <a:t>, </a:t>
                      </a:r>
                      <a:r>
                        <a:rPr lang="en-CA" sz="2000" dirty="0" err="1" smtClean="0"/>
                        <a:t>mais</a:t>
                      </a:r>
                      <a:r>
                        <a:rPr lang="en-CA" sz="2000" dirty="0" smtClean="0"/>
                        <a:t> sans </a:t>
                      </a:r>
                      <a:r>
                        <a:rPr lang="en-CA" sz="2000" dirty="0" err="1" smtClean="0"/>
                        <a:t>thérapie</a:t>
                      </a:r>
                      <a:endParaRPr lang="en-CA" sz="2000" dirty="0"/>
                    </a:p>
                  </a:txBody>
                  <a:tcPr>
                    <a:solidFill>
                      <a:srgbClr val="BFF0EF"/>
                    </a:solidFill>
                  </a:tcPr>
                </a:tc>
                <a:extLst>
                  <a:ext uri="{0D108BD9-81ED-4DB2-BD59-A6C34878D82A}">
                    <a16:rowId xmlns:a16="http://schemas.microsoft.com/office/drawing/2014/main" val="1732540109"/>
                  </a:ext>
                </a:extLst>
              </a:tr>
            </a:tbl>
          </a:graphicData>
        </a:graphic>
      </p:graphicFrame>
      <p:sp>
        <p:nvSpPr>
          <p:cNvPr id="3" name="TextBox 2"/>
          <p:cNvSpPr txBox="1"/>
          <p:nvPr>
            <p:custDataLst>
              <p:tags r:id="rId3"/>
            </p:custDataLst>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custDataLst>
              <p:tags r:id="rId4"/>
            </p:custDataLst>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custDataLst>
              <p:tags r:id="rId5"/>
            </p:custDataLst>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custDataLst>
              <p:tags r:id="rId6"/>
            </p:custDataLst>
          </p:nvPr>
        </p:nvSpPr>
        <p:spPr>
          <a:xfrm>
            <a:off x="269530" y="-94472"/>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p:custDataLst>
              <p:tags r:id="rId7"/>
            </p:custDataLst>
          </p:nvPr>
        </p:nvCxnSpPr>
        <p:spPr>
          <a:xfrm>
            <a:off x="846671" y="1139696"/>
            <a:ext cx="102954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8"/>
            </p:custDataLst>
          </p:nvPr>
        </p:nvSpPr>
        <p:spPr>
          <a:xfrm>
            <a:off x="0" y="0"/>
            <a:ext cx="3810000" cy="1270000"/>
          </a:xfrm>
          <a:prstGeom prst="rect">
            <a:avLst/>
          </a:prstGeom>
          <a:noFill/>
        </p:spPr>
        <p:txBody>
          <a:bodyPr vert="horz" rtlCol="0">
            <a:spAutoFit/>
          </a:bodyPr>
          <a:lstStyle/>
          <a:p>
            <a:endParaRPr lang="fr-FR"/>
          </a:p>
        </p:txBody>
      </p:sp>
      <p:sp>
        <p:nvSpPr>
          <p:cNvPr id="10" name="TextBox 9"/>
          <p:cNvSpPr txBox="1"/>
          <p:nvPr>
            <p:custDataLst>
              <p:tags r:id="rId9"/>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2412987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custDataLst>
              <p:tags r:id="rId1"/>
            </p:custDataLst>
          </p:nvPr>
        </p:nvSpPr>
        <p:spPr>
          <a:xfrm>
            <a:off x="596348" y="118539"/>
            <a:ext cx="11062251" cy="1303867"/>
          </a:xfrm>
        </p:spPr>
        <p:txBody>
          <a:bodyPr vert="horz" lIns="91440" tIns="421200" rIns="91440" bIns="45720" rtlCol="0" anchor="ctr" anchorCtr="0">
            <a:noAutofit/>
          </a:bodyPr>
          <a:lstStyle/>
          <a:p>
            <a:pPr algn="ctr"/>
            <a:r>
              <a:rPr lang="fr-FR" b="1" dirty="0" smtClean="0">
                <a:latin typeface="+mn-lt"/>
                <a:ea typeface="Times New Roman" panose="02020603050405020304" pitchFamily="18" charset="0"/>
              </a:rPr>
              <a:t>POUR JOINDRE </a:t>
            </a:r>
            <a:r>
              <a:rPr lang="fr-FR" b="1" dirty="0">
                <a:latin typeface="+mn-lt"/>
                <a:ea typeface="Times New Roman" panose="02020603050405020304" pitchFamily="18" charset="0"/>
              </a:rPr>
              <a:t>UN PAIR </a:t>
            </a:r>
            <a:r>
              <a:rPr lang="fr-FR" b="1" dirty="0" smtClean="0">
                <a:latin typeface="+mn-lt"/>
                <a:ea typeface="Times New Roman" panose="02020603050405020304" pitchFamily="18" charset="0"/>
              </a:rPr>
              <a:t>AIDANT</a:t>
            </a:r>
            <a:endParaRPr lang="en-CA" dirty="0">
              <a:latin typeface="+mn-lt"/>
              <a:ea typeface="Times New Roman" panose="02020603050405020304" pitchFamily="18" charset="0"/>
            </a:endParaRPr>
          </a:p>
        </p:txBody>
      </p:sp>
      <p:sp>
        <p:nvSpPr>
          <p:cNvPr id="3" name="TextBox 2"/>
          <p:cNvSpPr txBox="1"/>
          <p:nvPr>
            <p:custDataLst>
              <p:tags r:id="rId2"/>
            </p:custDataLst>
          </p:nvPr>
        </p:nvSpPr>
        <p:spPr>
          <a:xfrm>
            <a:off x="2754062" y="1592184"/>
            <a:ext cx="8904537" cy="1015663"/>
          </a:xfrm>
          <a:prstGeom prst="rect">
            <a:avLst/>
          </a:prstGeom>
          <a:noFill/>
        </p:spPr>
        <p:txBody>
          <a:bodyPr wrap="square" rtlCol="0">
            <a:spAutoFit/>
          </a:bodyPr>
          <a:lstStyle/>
          <a:p>
            <a:endParaRPr lang="fr-FR" sz="1200" b="1" dirty="0" smtClean="0">
              <a:latin typeface="Verdana"/>
              <a:cs typeface="Verdana"/>
            </a:endParaRPr>
          </a:p>
          <a:p>
            <a:endParaRPr lang="fr-FR" sz="1200" b="1" dirty="0">
              <a:latin typeface="Verdana"/>
              <a:cs typeface="Verdana"/>
            </a:endParaRPr>
          </a:p>
          <a:p>
            <a:endParaRPr lang="fr-FR" sz="1200" b="1" dirty="0" smtClean="0">
              <a:latin typeface="Verdana"/>
              <a:cs typeface="Verdana"/>
            </a:endParaRPr>
          </a:p>
          <a:p>
            <a:endParaRPr lang="fr-FR" sz="1200" b="1" dirty="0">
              <a:latin typeface="Verdana"/>
              <a:cs typeface="Verdana"/>
            </a:endParaRPr>
          </a:p>
          <a:p>
            <a:endParaRPr lang="fr-FR" sz="1200" dirty="0">
              <a:latin typeface="Verdana"/>
              <a:cs typeface="Verdana"/>
            </a:endParaRPr>
          </a:p>
        </p:txBody>
      </p:sp>
      <p:sp>
        <p:nvSpPr>
          <p:cNvPr id="2" name="TextBox 1"/>
          <p:cNvSpPr txBox="1"/>
          <p:nvPr>
            <p:custDataLst>
              <p:tags r:id="rId3"/>
            </p:custDataLst>
          </p:nvPr>
        </p:nvSpPr>
        <p:spPr>
          <a:xfrm>
            <a:off x="596348" y="1495288"/>
            <a:ext cx="10765916" cy="5016758"/>
          </a:xfrm>
          <a:prstGeom prst="rect">
            <a:avLst/>
          </a:prstGeom>
          <a:noFill/>
        </p:spPr>
        <p:txBody>
          <a:bodyPr wrap="square" rtlCol="0">
            <a:spAutoFit/>
          </a:bodyPr>
          <a:lstStyle/>
          <a:p>
            <a:pPr algn="ctr"/>
            <a:endParaRPr lang="en-CA" sz="3200" b="1" dirty="0" smtClean="0">
              <a:latin typeface="Calibri" panose="020F0502020204030204" pitchFamily="34" charset="0"/>
              <a:ea typeface="Times New Roman" panose="02020603050405020304" pitchFamily="18" charset="0"/>
            </a:endParaRPr>
          </a:p>
          <a:p>
            <a:pPr algn="ctr"/>
            <a:r>
              <a:rPr lang="en-CA" sz="3200" dirty="0" err="1" smtClean="0">
                <a:latin typeface="Calibri" panose="020F0502020204030204" pitchFamily="34" charset="0"/>
                <a:ea typeface="Times New Roman" panose="02020603050405020304" pitchFamily="18" charset="0"/>
              </a:rPr>
              <a:t>Visitez</a:t>
            </a:r>
            <a:r>
              <a:rPr lang="en-CA" sz="3200" dirty="0" smtClean="0">
                <a:latin typeface="Calibri" panose="020F0502020204030204" pitchFamily="34" charset="0"/>
                <a:ea typeface="Times New Roman" panose="02020603050405020304" pitchFamily="18" charset="0"/>
              </a:rPr>
              <a:t> le </a:t>
            </a:r>
            <a:r>
              <a:rPr lang="en-CA" sz="3200" b="1" u="sng" dirty="0" err="1" smtClean="0">
                <a:solidFill>
                  <a:srgbClr val="0000FF"/>
                </a:solidFill>
                <a:latin typeface="Calibri" panose="020F0502020204030204" pitchFamily="34" charset="0"/>
                <a:ea typeface="Times New Roman" panose="02020603050405020304" pitchFamily="18" charset="0"/>
                <a:hlinkClick r:id="rId11"/>
              </a:rPr>
              <a:t>iservice.prv</a:t>
            </a:r>
            <a:r>
              <a:rPr lang="en-CA" sz="3200" b="1" u="sng" dirty="0" smtClean="0">
                <a:solidFill>
                  <a:srgbClr val="0000FF"/>
                </a:solidFill>
                <a:latin typeface="Calibri" panose="020F0502020204030204" pitchFamily="34" charset="0"/>
                <a:ea typeface="Times New Roman" panose="02020603050405020304" pitchFamily="18" charset="0"/>
                <a:hlinkClick r:id="rId11"/>
              </a:rPr>
              <a:t>/</a:t>
            </a:r>
            <a:r>
              <a:rPr lang="en-CA" sz="3200" b="1" u="sng" dirty="0" err="1" smtClean="0">
                <a:solidFill>
                  <a:srgbClr val="0000FF"/>
                </a:solidFill>
                <a:latin typeface="Calibri" panose="020F0502020204030204" pitchFamily="34" charset="0"/>
                <a:ea typeface="Times New Roman" panose="02020603050405020304" pitchFamily="18" charset="0"/>
                <a:hlinkClick r:id="rId11"/>
              </a:rPr>
              <a:t>pairBio</a:t>
            </a:r>
            <a:r>
              <a:rPr lang="en-CA" sz="3200" b="1" dirty="0" smtClean="0">
                <a:latin typeface="Calibri" panose="020F0502020204030204" pitchFamily="34" charset="0"/>
                <a:ea typeface="Times New Roman" panose="02020603050405020304" pitchFamily="18" charset="0"/>
              </a:rPr>
              <a:t> </a:t>
            </a:r>
            <a:r>
              <a:rPr lang="en-CA" sz="3200" dirty="0" smtClean="0">
                <a:latin typeface="Calibri" panose="020F0502020204030204" pitchFamily="34" charset="0"/>
                <a:ea typeface="Times New Roman" panose="02020603050405020304" pitchFamily="18" charset="0"/>
              </a:rPr>
              <a:t>pour consulter les biographies et </a:t>
            </a:r>
            <a:r>
              <a:rPr lang="en-CA" sz="3200" dirty="0" err="1" smtClean="0">
                <a:latin typeface="Calibri" panose="020F0502020204030204" pitchFamily="34" charset="0"/>
                <a:ea typeface="Times New Roman" panose="02020603050405020304" pitchFamily="18" charset="0"/>
              </a:rPr>
              <a:t>communiquez</a:t>
            </a:r>
            <a:r>
              <a:rPr lang="en-CA" sz="3200" dirty="0" smtClean="0">
                <a:latin typeface="Calibri" panose="020F0502020204030204" pitchFamily="34" charset="0"/>
                <a:ea typeface="Times New Roman" panose="02020603050405020304" pitchFamily="18" charset="0"/>
              </a:rPr>
              <a:t> avec </a:t>
            </a:r>
            <a:r>
              <a:rPr lang="en-CA" sz="3200" dirty="0" err="1" smtClean="0">
                <a:latin typeface="Calibri" panose="020F0502020204030204" pitchFamily="34" charset="0"/>
                <a:ea typeface="Times New Roman" panose="02020603050405020304" pitchFamily="18" charset="0"/>
              </a:rPr>
              <a:t>eux</a:t>
            </a:r>
            <a:r>
              <a:rPr lang="en-CA" sz="3200" dirty="0" smtClean="0">
                <a:latin typeface="Calibri" panose="020F0502020204030204" pitchFamily="34" charset="0"/>
                <a:ea typeface="Times New Roman" panose="02020603050405020304" pitchFamily="18" charset="0"/>
              </a:rPr>
              <a:t> par </a:t>
            </a:r>
            <a:r>
              <a:rPr lang="en-CA" sz="3200" dirty="0" err="1" smtClean="0">
                <a:latin typeface="Calibri" panose="020F0502020204030204" pitchFamily="34" charset="0"/>
                <a:ea typeface="Times New Roman" panose="02020603050405020304" pitchFamily="18" charset="0"/>
              </a:rPr>
              <a:t>l’un</a:t>
            </a:r>
            <a:r>
              <a:rPr lang="en-CA" sz="3200" dirty="0" smtClean="0">
                <a:latin typeface="Calibri" panose="020F0502020204030204" pitchFamily="34" charset="0"/>
                <a:ea typeface="Times New Roman" panose="02020603050405020304" pitchFamily="18" charset="0"/>
              </a:rPr>
              <a:t> des </a:t>
            </a:r>
            <a:r>
              <a:rPr lang="en-CA" sz="3200" dirty="0" err="1" smtClean="0">
                <a:latin typeface="Calibri" panose="020F0502020204030204" pitchFamily="34" charset="0"/>
                <a:ea typeface="Times New Roman" panose="02020603050405020304" pitchFamily="18" charset="0"/>
              </a:rPr>
              <a:t>moyens</a:t>
            </a:r>
            <a:r>
              <a:rPr lang="en-CA" sz="3200" dirty="0" smtClean="0">
                <a:latin typeface="Calibri" panose="020F0502020204030204" pitchFamily="34" charset="0"/>
                <a:ea typeface="Times New Roman" panose="02020603050405020304" pitchFamily="18" charset="0"/>
              </a:rPr>
              <a:t> </a:t>
            </a:r>
            <a:r>
              <a:rPr lang="en-CA" sz="3200" dirty="0" err="1" smtClean="0">
                <a:latin typeface="Calibri" panose="020F0502020204030204" pitchFamily="34" charset="0"/>
                <a:ea typeface="Times New Roman" panose="02020603050405020304" pitchFamily="18" charset="0"/>
              </a:rPr>
              <a:t>suivants</a:t>
            </a:r>
            <a:r>
              <a:rPr lang="en-CA" sz="3200" dirty="0" smtClean="0">
                <a:latin typeface="Calibri" panose="020F0502020204030204" pitchFamily="34" charset="0"/>
                <a:ea typeface="Times New Roman" panose="02020603050405020304" pitchFamily="18" charset="0"/>
              </a:rPr>
              <a:t> : </a:t>
            </a:r>
          </a:p>
          <a:p>
            <a:pPr algn="ctr"/>
            <a:endParaRPr lang="en-CA" sz="3200" b="1" dirty="0">
              <a:latin typeface="Calibri" panose="020F0502020204030204" pitchFamily="34" charset="0"/>
              <a:ea typeface="Times New Roman" panose="02020603050405020304" pitchFamily="18" charset="0"/>
            </a:endParaRPr>
          </a:p>
          <a:p>
            <a:pPr algn="ctr"/>
            <a:endParaRPr lang="en-CA" sz="3200" b="1" dirty="0" smtClean="0">
              <a:latin typeface="Calibri" panose="020F0502020204030204" pitchFamily="34" charset="0"/>
              <a:ea typeface="Times New Roman" panose="02020603050405020304" pitchFamily="18" charset="0"/>
            </a:endParaRPr>
          </a:p>
          <a:p>
            <a:pPr algn="ctr"/>
            <a:endParaRPr lang="en-CA" sz="3200" b="1" dirty="0">
              <a:latin typeface="Calibri" panose="020F0502020204030204" pitchFamily="34" charset="0"/>
              <a:ea typeface="Times New Roman" panose="02020603050405020304" pitchFamily="18" charset="0"/>
            </a:endParaRPr>
          </a:p>
          <a:p>
            <a:pPr algn="ctr"/>
            <a:endParaRPr lang="en-CA" sz="3200" b="1" dirty="0" smtClean="0">
              <a:latin typeface="Calibri" panose="020F0502020204030204" pitchFamily="34" charset="0"/>
              <a:ea typeface="Times New Roman" panose="02020603050405020304" pitchFamily="18" charset="0"/>
            </a:endParaRPr>
          </a:p>
          <a:p>
            <a:pPr algn="ctr"/>
            <a:endParaRPr lang="fr-FR" sz="3200" b="1" dirty="0" smtClean="0">
              <a:latin typeface="Calibri" panose="020F0502020204030204" pitchFamily="34" charset="0"/>
              <a:ea typeface="Times New Roman" panose="02020603050405020304" pitchFamily="18" charset="0"/>
            </a:endParaRPr>
          </a:p>
          <a:p>
            <a:pPr algn="ctr"/>
            <a:r>
              <a:rPr lang="fr-FR" sz="3200" b="1" dirty="0" smtClean="0">
                <a:latin typeface="Calibri" panose="020F0502020204030204" pitchFamily="34" charset="0"/>
                <a:ea typeface="Times New Roman" panose="02020603050405020304" pitchFamily="18" charset="0"/>
              </a:rPr>
              <a:t>Quelle </a:t>
            </a:r>
            <a:r>
              <a:rPr lang="fr-FR" sz="3200" b="1" dirty="0">
                <a:latin typeface="Calibri" panose="020F0502020204030204" pitchFamily="34" charset="0"/>
                <a:ea typeface="Times New Roman" panose="02020603050405020304" pitchFamily="18" charset="0"/>
              </a:rPr>
              <a:t>que soit la région géographique !</a:t>
            </a:r>
          </a:p>
          <a:p>
            <a:pPr algn="ctr"/>
            <a:endParaRPr lang="en-CA" sz="3200" b="1" dirty="0" smtClean="0">
              <a:latin typeface="Calibri" panose="020F0502020204030204" pitchFamily="34" charset="0"/>
              <a:ea typeface="Times New Roman" panose="02020603050405020304" pitchFamily="18" charset="0"/>
            </a:endParaRPr>
          </a:p>
        </p:txBody>
      </p:sp>
      <p:pic>
        <p:nvPicPr>
          <p:cNvPr id="4" name="Picture 3"/>
          <p:cNvPicPr>
            <a:picLocks noChangeAspect="1"/>
          </p:cNvPicPr>
          <p:nvPr>
            <p:custDataLst>
              <p:tags r:id="rId4"/>
            </p:custDataLst>
          </p:nvPr>
        </p:nvPicPr>
        <p:blipFill>
          <a:blip r:embed="rId12"/>
          <a:stretch>
            <a:fillRect/>
          </a:stretch>
        </p:blipFill>
        <p:spPr>
          <a:xfrm>
            <a:off x="1683802" y="3399131"/>
            <a:ext cx="2007674" cy="1717907"/>
          </a:xfrm>
          <a:prstGeom prst="rect">
            <a:avLst/>
          </a:prstGeom>
        </p:spPr>
      </p:pic>
      <p:pic>
        <p:nvPicPr>
          <p:cNvPr id="7" name="Picture 6"/>
          <p:cNvPicPr>
            <a:picLocks noChangeAspect="1"/>
          </p:cNvPicPr>
          <p:nvPr>
            <p:custDataLst>
              <p:tags r:id="rId5"/>
            </p:custDataLst>
          </p:nvPr>
        </p:nvPicPr>
        <p:blipFill>
          <a:blip r:embed="rId13"/>
          <a:stretch>
            <a:fillRect/>
          </a:stretch>
        </p:blipFill>
        <p:spPr>
          <a:xfrm>
            <a:off x="4875217" y="3399132"/>
            <a:ext cx="1933575" cy="1734314"/>
          </a:xfrm>
          <a:prstGeom prst="rect">
            <a:avLst/>
          </a:prstGeom>
        </p:spPr>
      </p:pic>
      <p:pic>
        <p:nvPicPr>
          <p:cNvPr id="8" name="Picture 7"/>
          <p:cNvPicPr>
            <a:picLocks noChangeAspect="1"/>
          </p:cNvPicPr>
          <p:nvPr>
            <p:custDataLst>
              <p:tags r:id="rId6"/>
            </p:custDataLst>
          </p:nvPr>
        </p:nvPicPr>
        <p:blipFill>
          <a:blip r:embed="rId14"/>
          <a:stretch>
            <a:fillRect/>
          </a:stretch>
        </p:blipFill>
        <p:spPr>
          <a:xfrm>
            <a:off x="7992533" y="3399132"/>
            <a:ext cx="2065867" cy="1761236"/>
          </a:xfrm>
          <a:prstGeom prst="rect">
            <a:avLst/>
          </a:prstGeom>
        </p:spPr>
      </p:pic>
      <p:cxnSp>
        <p:nvCxnSpPr>
          <p:cNvPr id="9" name="Straight Connector 8"/>
          <p:cNvCxnSpPr/>
          <p:nvPr>
            <p:custDataLst>
              <p:tags r:id="rId7"/>
            </p:custDataLst>
          </p:nvPr>
        </p:nvCxnSpPr>
        <p:spPr>
          <a:xfrm>
            <a:off x="787400" y="1495288"/>
            <a:ext cx="104267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8"/>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43722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ABCE2B6B-7FFE-FA46-BED3-31567387080B}" type="slidenum">
              <a:rPr lang="en-US" smtClean="0"/>
              <a:t>9</a:t>
            </a:fld>
            <a:endParaRPr lang="en-US" smtClean="0"/>
          </a:p>
        </p:txBody>
      </p:sp>
      <p:sp>
        <p:nvSpPr>
          <p:cNvPr id="5" name="Title 1"/>
          <p:cNvSpPr>
            <a:spLocks noGrp="1"/>
          </p:cNvSpPr>
          <p:nvPr>
            <p:ph type="title" idx="4294967295"/>
            <p:custDataLst>
              <p:tags r:id="rId2"/>
            </p:custDataLst>
          </p:nvPr>
        </p:nvSpPr>
        <p:spPr>
          <a:xfrm>
            <a:off x="2064774" y="339213"/>
            <a:ext cx="8141264" cy="990564"/>
          </a:xfrm>
        </p:spPr>
        <p:txBody>
          <a:bodyPr vert="horz" lIns="91440" tIns="421200" rIns="91440" bIns="45720" rtlCol="0" anchor="ctr" anchorCtr="0">
            <a:noAutofit/>
          </a:bodyPr>
          <a:lstStyle/>
          <a:p>
            <a:pPr marL="0" marR="0" indent="-228600" algn="ctr">
              <a:spcBef>
                <a:spcPts val="0"/>
              </a:spcBef>
              <a:spcAft>
                <a:spcPts val="0"/>
              </a:spcAft>
            </a:pPr>
            <a:r>
              <a:rPr lang="fr-FR" sz="4000" b="1" dirty="0" smtClean="0">
                <a:latin typeface="+mn-lt"/>
                <a:ea typeface="Calibri" panose="020F0502020204030204" pitchFamily="34" charset="0"/>
                <a:cs typeface="Times New Roman" panose="02020603050405020304" pitchFamily="18" charset="0"/>
                <a:hlinkClick r:id="rId7"/>
              </a:rPr>
              <a:t>DES SERVICES POUR VOUS AIDER !</a:t>
            </a:r>
            <a:r>
              <a:rPr lang="fr-FR" sz="4000" b="1" dirty="0" smtClean="0">
                <a:latin typeface="+mn-lt"/>
                <a:cs typeface="Verdana"/>
                <a:hlinkClick r:id="rId7"/>
              </a:rPr>
              <a:t/>
            </a:r>
            <a:br>
              <a:rPr lang="fr-FR" sz="4000" b="1" dirty="0" smtClean="0">
                <a:latin typeface="+mn-lt"/>
                <a:cs typeface="Verdana"/>
                <a:hlinkClick r:id="rId7"/>
              </a:rPr>
            </a:br>
            <a:endParaRPr lang="fr-FR" sz="4000" b="1" dirty="0">
              <a:latin typeface="+mn-lt"/>
              <a:cs typeface="Verdana"/>
            </a:endParaRPr>
          </a:p>
        </p:txBody>
      </p:sp>
      <p:cxnSp>
        <p:nvCxnSpPr>
          <p:cNvPr id="7" name="Straight Connector 6"/>
          <p:cNvCxnSpPr/>
          <p:nvPr>
            <p:custDataLst>
              <p:tags r:id="rId3"/>
            </p:custDataLst>
          </p:nvPr>
        </p:nvCxnSpPr>
        <p:spPr>
          <a:xfrm flipV="1">
            <a:off x="1756726" y="1041400"/>
            <a:ext cx="9081054" cy="47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custDataLst>
              <p:tags r:id="rId4"/>
            </p:custDataLst>
          </p:nvPr>
        </p:nvPicPr>
        <p:blipFill>
          <a:blip r:embed="rId8"/>
          <a:stretch>
            <a:fillRect/>
          </a:stretch>
        </p:blipFill>
        <p:spPr>
          <a:xfrm>
            <a:off x="3485646" y="1198913"/>
            <a:ext cx="5501941" cy="4917715"/>
          </a:xfrm>
          <a:prstGeom prst="rect">
            <a:avLst/>
          </a:prstGeom>
        </p:spPr>
      </p:pic>
    </p:spTree>
    <p:extLst>
      <p:ext uri="{BB962C8B-B14F-4D97-AF65-F5344CB8AC3E}">
        <p14:creationId xmlns:p14="http://schemas.microsoft.com/office/powerpoint/2010/main" val="5582920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1724</Words>
  <Application>Microsoft Office PowerPoint</Application>
  <PresentationFormat>Widescreen</PresentationFormat>
  <Paragraphs>192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Times New Roman</vt:lpstr>
      <vt:lpstr>Trebuchet MS</vt:lpstr>
      <vt:lpstr>Verdana</vt:lpstr>
      <vt:lpstr>Wingdings</vt:lpstr>
      <vt:lpstr>Office Theme</vt:lpstr>
      <vt:lpstr> Programme de soutien par les pairs  en santé mentale en milieu de travail d’EDSC     </vt:lpstr>
      <vt:lpstr>LE PROGRAMME DE SOUTIEN PAR LES PAIRS </vt:lpstr>
      <vt:lpstr>QU’EST-CE QU’UN PAIR AIDANT ? </vt:lpstr>
      <vt:lpstr>POURQUOI AVOIR RECOURS À UN PAIR AIDANT ?</vt:lpstr>
      <vt:lpstr>QUELQUES AVANTAGES </vt:lpstr>
      <vt:lpstr>STRICTEMENT CONFIDENTIEL </vt:lpstr>
      <vt:lpstr>PowerPoint Presentation</vt:lpstr>
      <vt:lpstr>POUR JOINDRE UN PAIR AIDANT</vt:lpstr>
      <vt:lpstr>DES SERVICES POUR VOUS AIDER ! </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le Programme de Soutien par les pairs</dc:title>
  <dc:creator>Mc Fadden, Sonia SJ [NC]</dc:creator>
  <cp:lastModifiedBy>Lepine, Edith E</cp:lastModifiedBy>
  <cp:revision>104</cp:revision>
  <cp:lastPrinted>2019-09-05T20:04:22Z</cp:lastPrinted>
  <dcterms:created xsi:type="dcterms:W3CDTF">2019-06-06T18:37:30Z</dcterms:created>
  <dcterms:modified xsi:type="dcterms:W3CDTF">2019-10-17T19:16:04Z</dcterms:modified>
</cp:coreProperties>
</file>