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handoutMasterIdLst>
    <p:handoutMasterId r:id="rId24"/>
  </p:handoutMasterIdLst>
  <p:sldIdLst>
    <p:sldId id="256" r:id="rId2"/>
    <p:sldId id="257" r:id="rId3"/>
    <p:sldId id="258" r:id="rId4"/>
    <p:sldId id="272" r:id="rId5"/>
    <p:sldId id="259" r:id="rId6"/>
    <p:sldId id="260" r:id="rId7"/>
    <p:sldId id="273" r:id="rId8"/>
    <p:sldId id="261" r:id="rId9"/>
    <p:sldId id="262" r:id="rId10"/>
    <p:sldId id="263" r:id="rId11"/>
    <p:sldId id="264" r:id="rId12"/>
    <p:sldId id="265" r:id="rId13"/>
    <p:sldId id="266" r:id="rId14"/>
    <p:sldId id="276" r:id="rId15"/>
    <p:sldId id="275" r:id="rId16"/>
    <p:sldId id="267" r:id="rId17"/>
    <p:sldId id="268" r:id="rId18"/>
    <p:sldId id="269" r:id="rId19"/>
    <p:sldId id="270" r:id="rId20"/>
    <p:sldId id="274" r:id="rId21"/>
    <p:sldId id="271" r:id="rId22"/>
  </p:sldIdLst>
  <p:sldSz cx="9144000" cy="6858000" type="screen4x3"/>
  <p:notesSz cx="7023100" cy="93091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32">
          <p15:clr>
            <a:srgbClr val="A4A3A4"/>
          </p15:clr>
        </p15:guide>
        <p15:guide id="2" pos="2212">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B632"/>
    <a:srgbClr val="7A82AA"/>
    <a:srgbClr val="219B9B"/>
    <a:srgbClr val="21959B"/>
    <a:srgbClr val="209298"/>
    <a:srgbClr val="1A6880"/>
    <a:srgbClr val="00589A"/>
    <a:srgbClr val="0000FF"/>
    <a:srgbClr val="BAE18F"/>
    <a:srgbClr val="C3D941"/>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9677" autoAdjust="0"/>
    <p:restoredTop sz="94660" autoAdjust="0"/>
  </p:normalViewPr>
  <p:slideViewPr>
    <p:cSldViewPr snapToGrid="0" snapToObjects="1">
      <p:cViewPr varScale="1">
        <p:scale>
          <a:sx n="85" d="100"/>
          <a:sy n="85" d="100"/>
        </p:scale>
        <p:origin x="1291" y="53"/>
      </p:cViewPr>
      <p:guideLst>
        <p:guide orient="horz" pos="2160"/>
        <p:guide pos="2880"/>
      </p:guideLst>
    </p:cSldViewPr>
  </p:slideViewPr>
  <p:outlineViewPr>
    <p:cViewPr>
      <p:scale>
        <a:sx n="33" d="100"/>
        <a:sy n="33" d="100"/>
      </p:scale>
      <p:origin x="0" y="1722"/>
    </p:cViewPr>
  </p:outlineViewPr>
  <p:notesTextViewPr>
    <p:cViewPr>
      <p:scale>
        <a:sx n="100" d="100"/>
        <a:sy n="100" d="100"/>
      </p:scale>
      <p:origin x="0" y="0"/>
    </p:cViewPr>
  </p:notesTextViewPr>
  <p:notesViewPr>
    <p:cSldViewPr snapToGrid="0" snapToObjects="1">
      <p:cViewPr varScale="1">
        <p:scale>
          <a:sx n="109" d="100"/>
          <a:sy n="109" d="100"/>
        </p:scale>
        <p:origin x="-4264" y="-120"/>
      </p:cViewPr>
      <p:guideLst>
        <p:guide orient="horz" pos="2932"/>
        <p:guide pos="2212"/>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7BB3B464-A0C6-764B-8B7D-CC3A5D5F841C}" type="datetimeFigureOut">
              <a:rPr lang="en-US" smtClean="0"/>
              <a:t>2/27/2019</a:t>
            </a:fld>
            <a:endParaRPr lang="en-US"/>
          </a:p>
        </p:txBody>
      </p:sp>
      <p:sp>
        <p:nvSpPr>
          <p:cNvPr id="4" name="Footer Placeholder 3"/>
          <p:cNvSpPr>
            <a:spLocks noGrp="1"/>
          </p:cNvSpPr>
          <p:nvPr>
            <p:ph type="ftr" sz="quarter" idx="2"/>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29"/>
            <a:ext cx="3043343" cy="465455"/>
          </a:xfrm>
          <a:prstGeom prst="rect">
            <a:avLst/>
          </a:prstGeom>
        </p:spPr>
        <p:txBody>
          <a:bodyPr vert="horz" lIns="93324" tIns="46662" rIns="93324" bIns="46662" rtlCol="0" anchor="b"/>
          <a:lstStyle>
            <a:lvl1pPr algn="r">
              <a:defRPr sz="1200"/>
            </a:lvl1pPr>
          </a:lstStyle>
          <a:p>
            <a:fld id="{BB2D69E1-F766-AB44-BBE1-F5D3CEF68BCE}" type="slidenum">
              <a:rPr lang="en-US" smtClean="0"/>
              <a:t>‹#›</a:t>
            </a:fld>
            <a:endParaRPr lang="en-US"/>
          </a:p>
        </p:txBody>
      </p:sp>
    </p:spTree>
    <p:extLst>
      <p:ext uri="{BB962C8B-B14F-4D97-AF65-F5344CB8AC3E}">
        <p14:creationId xmlns:p14="http://schemas.microsoft.com/office/powerpoint/2010/main" val="31468438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vl1pPr>
          </a:lstStyle>
          <a:p>
            <a:fld id="{55E170DB-2E2A-104B-9BB0-AFA82AC7F894}" type="datetimeFigureOut">
              <a:rPr lang="en-US" smtClean="0"/>
              <a:t>2/27/2019</a:t>
            </a:fld>
            <a:endParaRPr lang="en-US"/>
          </a:p>
        </p:txBody>
      </p:sp>
      <p:sp>
        <p:nvSpPr>
          <p:cNvPr id="4" name="Slide Image Placeholder 3"/>
          <p:cNvSpPr>
            <a:spLocks noGrp="1" noRot="1" noChangeAspect="1"/>
          </p:cNvSpPr>
          <p:nvPr>
            <p:ph type="sldImg" idx="2"/>
          </p:nvPr>
        </p:nvSpPr>
        <p:spPr>
          <a:xfrm>
            <a:off x="1184275" y="698500"/>
            <a:ext cx="4654550" cy="3490913"/>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lstStyle/>
          <a:p>
            <a:pPr lvl="0"/>
            <a:r>
              <a:rPr lang="fr-CA" smtClean="0"/>
              <a:t>Click to edit Master text styles</a:t>
            </a:r>
          </a:p>
          <a:p>
            <a:pPr lvl="1"/>
            <a:r>
              <a:rPr lang="fr-CA" smtClean="0"/>
              <a:t>Second level</a:t>
            </a:r>
          </a:p>
          <a:p>
            <a:pPr lvl="2"/>
            <a:r>
              <a:rPr lang="fr-CA" smtClean="0"/>
              <a:t>Third level</a:t>
            </a:r>
          </a:p>
          <a:p>
            <a:pPr lvl="3"/>
            <a:r>
              <a:rPr lang="fr-CA" smtClean="0"/>
              <a:t>Fourth level</a:t>
            </a:r>
          </a:p>
          <a:p>
            <a:pPr lvl="4"/>
            <a:r>
              <a:rPr lang="fr-CA" smtClean="0"/>
              <a:t>Fifth level</a:t>
            </a:r>
            <a:endParaRPr lang="en-US"/>
          </a:p>
        </p:txBody>
      </p:sp>
      <p:sp>
        <p:nvSpPr>
          <p:cNvPr id="6" name="Footer Placeholder 5"/>
          <p:cNvSpPr>
            <a:spLocks noGrp="1"/>
          </p:cNvSpPr>
          <p:nvPr>
            <p:ph type="ftr" sz="quarter" idx="4"/>
          </p:nvPr>
        </p:nvSpPr>
        <p:spPr>
          <a:xfrm>
            <a:off x="0" y="8842029"/>
            <a:ext cx="3043343" cy="465455"/>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29"/>
            <a:ext cx="3043343" cy="465455"/>
          </a:xfrm>
          <a:prstGeom prst="rect">
            <a:avLst/>
          </a:prstGeom>
        </p:spPr>
        <p:txBody>
          <a:bodyPr vert="horz" lIns="93324" tIns="46662" rIns="93324" bIns="46662" rtlCol="0" anchor="b"/>
          <a:lstStyle>
            <a:lvl1pPr algn="r">
              <a:defRPr sz="1200"/>
            </a:lvl1pPr>
          </a:lstStyle>
          <a:p>
            <a:fld id="{F8388A4E-02B6-B348-A9C6-C9848B6DDFFF}" type="slidenum">
              <a:rPr lang="en-US" smtClean="0"/>
              <a:t>‹#›</a:t>
            </a:fld>
            <a:endParaRPr lang="en-US"/>
          </a:p>
        </p:txBody>
      </p:sp>
    </p:spTree>
    <p:extLst>
      <p:ext uri="{BB962C8B-B14F-4D97-AF65-F5344CB8AC3E}">
        <p14:creationId xmlns:p14="http://schemas.microsoft.com/office/powerpoint/2010/main" val="1218886560"/>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8388A4E-02B6-B348-A9C6-C9848B6DDFFF}" type="slidenum">
              <a:rPr lang="en-US" smtClean="0"/>
              <a:t>1</a:t>
            </a:fld>
            <a:endParaRPr lang="en-US"/>
          </a:p>
        </p:txBody>
      </p:sp>
    </p:spTree>
    <p:extLst>
      <p:ext uri="{BB962C8B-B14F-4D97-AF65-F5344CB8AC3E}">
        <p14:creationId xmlns:p14="http://schemas.microsoft.com/office/powerpoint/2010/main" val="112290569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756728" y="2482273"/>
            <a:ext cx="4069326" cy="1893454"/>
          </a:xfrm>
        </p:spPr>
        <p:txBody>
          <a:bodyPr>
            <a:normAutofit/>
          </a:bodyPr>
          <a:lstStyle>
            <a:lvl1pPr algn="r">
              <a:defRPr sz="3600" b="1" i="0">
                <a:solidFill>
                  <a:srgbClr val="7A82AA"/>
                </a:solidFill>
                <a:latin typeface="Aria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3729182" y="4375728"/>
            <a:ext cx="5096872" cy="622085"/>
          </a:xfrm>
        </p:spPr>
        <p:txBody>
          <a:bodyPr>
            <a:normAutofit/>
          </a:bodyPr>
          <a:lstStyle>
            <a:lvl1pPr marL="0" indent="0" algn="r">
              <a:buNone/>
              <a:defRPr sz="2400">
                <a:solidFill>
                  <a:schemeClr val="tx1"/>
                </a:solidFill>
                <a:latin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23" name="Rectangle 22"/>
          <p:cNvSpPr/>
          <p:nvPr userDrawn="1"/>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ectangle 15"/>
          <p:cNvSpPr/>
          <p:nvPr userDrawn="1"/>
        </p:nvSpPr>
        <p:spPr bwMode="grayWhite">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solidFill>
                <a:srgbClr val="8E2B3F"/>
              </a:solidFill>
            </a:endParaRPr>
          </a:p>
        </p:txBody>
      </p:sp>
      <p:sp>
        <p:nvSpPr>
          <p:cNvPr id="15" name="Rectangle 14"/>
          <p:cNvSpPr/>
          <p:nvPr userDrawn="1"/>
        </p:nvSpPr>
        <p:spPr>
          <a:xfrm>
            <a:off x="0" y="0"/>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12"/>
          </p:nvPr>
        </p:nvSpPr>
        <p:spPr bwMode="black">
          <a:xfrm>
            <a:off x="168528" y="335311"/>
            <a:ext cx="2133600" cy="365125"/>
          </a:xfrm>
          <a:prstGeom prst="rect">
            <a:avLst/>
          </a:prstGeom>
        </p:spPr>
        <p:txBody>
          <a:bodyPr/>
          <a:lstStyle>
            <a:lvl1pPr>
              <a:defRPr>
                <a:solidFill>
                  <a:schemeClr val="bg1"/>
                </a:solidFill>
                <a:latin typeface="Arial"/>
              </a:defRPr>
            </a:lvl1pPr>
          </a:lstStyle>
          <a:p>
            <a:pPr algn="l"/>
            <a:fld id="{3A4242CF-B5B5-1C46-9D8F-6755BC64D01F}" type="slidenum">
              <a:rPr lang="en-US" smtClean="0"/>
              <a:pPr algn="l"/>
              <a:t>‹#›</a:t>
            </a:fld>
            <a:endParaRPr lang="en-US" dirty="0"/>
          </a:p>
        </p:txBody>
      </p:sp>
      <p:sp>
        <p:nvSpPr>
          <p:cNvPr id="13" name="TextBox 12"/>
          <p:cNvSpPr txBox="1"/>
          <p:nvPr userDrawn="1"/>
        </p:nvSpPr>
        <p:spPr bwMode="black">
          <a:xfrm>
            <a:off x="2202250" y="416942"/>
            <a:ext cx="6623807" cy="307777"/>
          </a:xfrm>
          <a:prstGeom prst="rect">
            <a:avLst/>
          </a:prstGeom>
          <a:noFill/>
        </p:spPr>
        <p:txBody>
          <a:bodyPr wrap="square" rtlCol="0">
            <a:spAutoFit/>
          </a:bodyPr>
          <a:lstStyle/>
          <a:p>
            <a:pPr algn="r"/>
            <a:r>
              <a:rPr lang="en-US" sz="1400" cap="all" dirty="0" err="1" smtClean="0">
                <a:solidFill>
                  <a:schemeClr val="bg1"/>
                </a:solidFill>
                <a:latin typeface="Arial Narrow"/>
                <a:cs typeface="Arial Narrow"/>
              </a:rPr>
              <a:t>Maintenant</a:t>
            </a:r>
            <a:r>
              <a:rPr lang="en-US" sz="1400" cap="all" dirty="0" smtClean="0">
                <a:solidFill>
                  <a:schemeClr val="bg1"/>
                </a:solidFill>
                <a:latin typeface="Arial Narrow"/>
                <a:cs typeface="Arial Narrow"/>
              </a:rPr>
              <a:t> et </a:t>
            </a:r>
            <a:r>
              <a:rPr lang="en-US" sz="1400" cap="all" dirty="0" err="1" smtClean="0">
                <a:solidFill>
                  <a:schemeClr val="bg1"/>
                </a:solidFill>
                <a:latin typeface="Arial Narrow"/>
                <a:cs typeface="Arial Narrow"/>
              </a:rPr>
              <a:t>demain</a:t>
            </a:r>
            <a:r>
              <a:rPr lang="en-US" sz="140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l’excellence</a:t>
            </a:r>
            <a:r>
              <a:rPr lang="en-US" sz="1400" b="1" i="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dans</a:t>
            </a:r>
            <a:r>
              <a:rPr lang="en-US" sz="1400" b="1" i="0" cap="all" dirty="0" smtClean="0">
                <a:solidFill>
                  <a:schemeClr val="bg1"/>
                </a:solidFill>
                <a:latin typeface="Arial Narrow"/>
                <a:cs typeface="Arial Narrow"/>
              </a:rPr>
              <a:t> tout </a:t>
            </a:r>
            <a:r>
              <a:rPr lang="en-US" sz="1400" b="1" i="0" cap="all" dirty="0" err="1" smtClean="0">
                <a:solidFill>
                  <a:schemeClr val="bg1"/>
                </a:solidFill>
                <a:latin typeface="Arial Narrow"/>
                <a:cs typeface="Arial Narrow"/>
              </a:rPr>
              <a:t>ce</a:t>
            </a:r>
            <a:r>
              <a:rPr lang="en-US" sz="1400" b="1" i="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que</a:t>
            </a:r>
            <a:r>
              <a:rPr lang="en-US" sz="1400" b="1" i="0" cap="all" dirty="0" smtClean="0">
                <a:solidFill>
                  <a:schemeClr val="bg1"/>
                </a:solidFill>
                <a:latin typeface="Arial Narrow"/>
                <a:cs typeface="Arial Narrow"/>
              </a:rPr>
              <a:t> nous </a:t>
            </a:r>
            <a:r>
              <a:rPr lang="en-US" sz="1400" b="1" i="0" cap="all" dirty="0" err="1" smtClean="0">
                <a:solidFill>
                  <a:schemeClr val="bg1"/>
                </a:solidFill>
                <a:latin typeface="Arial Narrow"/>
                <a:cs typeface="Arial Narrow"/>
              </a:rPr>
              <a:t>entreprenons</a:t>
            </a:r>
            <a:endParaRPr lang="en-US" sz="1400" b="1" i="0" cap="all" dirty="0">
              <a:solidFill>
                <a:schemeClr val="bg1"/>
              </a:solidFill>
              <a:latin typeface="Arial Narrow"/>
              <a:cs typeface="Arial Narrow"/>
            </a:endParaRPr>
          </a:p>
        </p:txBody>
      </p:sp>
      <p:pic>
        <p:nvPicPr>
          <p:cNvPr id="5" name="Picture 4" descr="VERT_F.png"/>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48321" y="919815"/>
            <a:ext cx="4245864" cy="4953000"/>
          </a:xfrm>
          <a:prstGeom prst="rect">
            <a:avLst/>
          </a:prstGeom>
        </p:spPr>
      </p:pic>
      <p:sp>
        <p:nvSpPr>
          <p:cNvPr id="24" name="Rectangle 23"/>
          <p:cNvSpPr/>
          <p:nvPr userDrawn="1"/>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8" name="Picture 7" descr="Ligne formée de différentes silhouettes illustrant différents métiers et différentes catégories d'âge." title="Silhouettes"/>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2651309" y="4888692"/>
            <a:ext cx="6270736" cy="992792"/>
          </a:xfrm>
          <a:prstGeom prst="rect">
            <a:avLst/>
          </a:prstGeom>
        </p:spPr>
      </p:pic>
    </p:spTree>
    <p:extLst>
      <p:ext uri="{BB962C8B-B14F-4D97-AF65-F5344CB8AC3E}">
        <p14:creationId xmlns:p14="http://schemas.microsoft.com/office/powerpoint/2010/main" val="360510404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7483303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066316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TextBox 7"/>
          <p:cNvSpPr txBox="1"/>
          <p:nvPr userDrawn="1"/>
        </p:nvSpPr>
        <p:spPr>
          <a:xfrm>
            <a:off x="630381" y="74166"/>
            <a:ext cx="184666" cy="369332"/>
          </a:xfrm>
          <a:prstGeom prst="rect">
            <a:avLst/>
          </a:prstGeom>
          <a:noFill/>
        </p:spPr>
        <p:txBody>
          <a:bodyPr wrap="none" rtlCol="0">
            <a:spAutoFit/>
          </a:bodyPr>
          <a:lstStyle/>
          <a:p>
            <a:endParaRPr lang="en-US" dirty="0">
              <a:solidFill>
                <a:srgbClr val="73B632"/>
              </a:solidFill>
            </a:endParaRPr>
          </a:p>
        </p:txBody>
      </p:sp>
    </p:spTree>
    <p:extLst>
      <p:ext uri="{BB962C8B-B14F-4D97-AF65-F5344CB8AC3E}">
        <p14:creationId xmlns:p14="http://schemas.microsoft.com/office/powerpoint/2010/main" val="852692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3919363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3995812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7" y="153511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7"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40992176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39416684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6217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1"/>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2"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450210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591127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909638"/>
            <a:ext cx="8229600" cy="1143000"/>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457200" y="2055091"/>
            <a:ext cx="8229600" cy="3659909"/>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Rectangle 6"/>
          <p:cNvSpPr/>
          <p:nvPr/>
        </p:nvSpPr>
        <p:spPr bwMode="grayWhite">
          <a:xfrm>
            <a:off x="0" y="173183"/>
            <a:ext cx="9144000" cy="598415"/>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userDrawn="1"/>
        </p:nvSpPr>
        <p:spPr>
          <a:xfrm>
            <a:off x="1" y="1"/>
            <a:ext cx="9144000" cy="17318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
        <p:nvSpPr>
          <p:cNvPr id="9" name="TextBox 8"/>
          <p:cNvSpPr txBox="1"/>
          <p:nvPr/>
        </p:nvSpPr>
        <p:spPr bwMode="black">
          <a:xfrm>
            <a:off x="2202250" y="416942"/>
            <a:ext cx="6623807" cy="307777"/>
          </a:xfrm>
          <a:prstGeom prst="rect">
            <a:avLst/>
          </a:prstGeom>
          <a:noFill/>
        </p:spPr>
        <p:txBody>
          <a:bodyPr wrap="square" rtlCol="0">
            <a:spAutoFit/>
          </a:bodyPr>
          <a:lstStyle/>
          <a:p>
            <a:pPr algn="r"/>
            <a:r>
              <a:rPr lang="en-US" sz="1400" cap="all" dirty="0" err="1" smtClean="0">
                <a:solidFill>
                  <a:schemeClr val="bg1"/>
                </a:solidFill>
                <a:latin typeface="Arial Narrow"/>
                <a:cs typeface="Arial Narrow"/>
              </a:rPr>
              <a:t>Maintenant</a:t>
            </a:r>
            <a:r>
              <a:rPr lang="en-US" sz="1400" cap="all" dirty="0" smtClean="0">
                <a:solidFill>
                  <a:schemeClr val="bg1"/>
                </a:solidFill>
                <a:latin typeface="Arial Narrow"/>
                <a:cs typeface="Arial Narrow"/>
              </a:rPr>
              <a:t> et </a:t>
            </a:r>
            <a:r>
              <a:rPr lang="en-US" sz="1400" cap="all" dirty="0" err="1" smtClean="0">
                <a:solidFill>
                  <a:schemeClr val="bg1"/>
                </a:solidFill>
                <a:latin typeface="Arial Narrow"/>
                <a:cs typeface="Arial Narrow"/>
              </a:rPr>
              <a:t>demain</a:t>
            </a:r>
            <a:r>
              <a:rPr lang="en-US" sz="140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l’excellence</a:t>
            </a:r>
            <a:r>
              <a:rPr lang="en-US" sz="1400" b="1" i="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dans</a:t>
            </a:r>
            <a:r>
              <a:rPr lang="en-US" sz="1400" b="1" i="0" cap="all" dirty="0" smtClean="0">
                <a:solidFill>
                  <a:schemeClr val="bg1"/>
                </a:solidFill>
                <a:latin typeface="Arial Narrow"/>
                <a:cs typeface="Arial Narrow"/>
              </a:rPr>
              <a:t> tout </a:t>
            </a:r>
            <a:r>
              <a:rPr lang="en-US" sz="1400" b="1" i="0" cap="all" dirty="0" err="1" smtClean="0">
                <a:solidFill>
                  <a:schemeClr val="bg1"/>
                </a:solidFill>
                <a:latin typeface="Arial Narrow"/>
                <a:cs typeface="Arial Narrow"/>
              </a:rPr>
              <a:t>ce</a:t>
            </a:r>
            <a:r>
              <a:rPr lang="en-US" sz="1400" b="1" i="0" cap="all" dirty="0" smtClean="0">
                <a:solidFill>
                  <a:schemeClr val="bg1"/>
                </a:solidFill>
                <a:latin typeface="Arial Narrow"/>
                <a:cs typeface="Arial Narrow"/>
              </a:rPr>
              <a:t> </a:t>
            </a:r>
            <a:r>
              <a:rPr lang="en-US" sz="1400" b="1" i="0" cap="all" dirty="0" err="1" smtClean="0">
                <a:solidFill>
                  <a:schemeClr val="bg1"/>
                </a:solidFill>
                <a:latin typeface="Arial Narrow"/>
                <a:cs typeface="Arial Narrow"/>
              </a:rPr>
              <a:t>que</a:t>
            </a:r>
            <a:r>
              <a:rPr lang="en-US" sz="1400" b="1" i="0" cap="all" dirty="0" smtClean="0">
                <a:solidFill>
                  <a:schemeClr val="bg1"/>
                </a:solidFill>
                <a:latin typeface="Arial Narrow"/>
                <a:cs typeface="Arial Narrow"/>
              </a:rPr>
              <a:t> nous </a:t>
            </a:r>
            <a:r>
              <a:rPr lang="en-US" sz="1400" b="1" i="0" cap="all" dirty="0" err="1" smtClean="0">
                <a:solidFill>
                  <a:schemeClr val="bg1"/>
                </a:solidFill>
                <a:latin typeface="Arial Narrow"/>
                <a:cs typeface="Arial Narrow"/>
              </a:rPr>
              <a:t>entreprenons</a:t>
            </a:r>
            <a:endParaRPr lang="en-US" sz="1400" b="1" i="0" cap="all" dirty="0">
              <a:solidFill>
                <a:schemeClr val="bg1"/>
              </a:solidFill>
              <a:latin typeface="Arial Narrow"/>
              <a:cs typeface="Arial Narrow"/>
            </a:endParaRPr>
          </a:p>
        </p:txBody>
      </p:sp>
      <p:sp>
        <p:nvSpPr>
          <p:cNvPr id="11" name="Rectangle 10"/>
          <p:cNvSpPr/>
          <p:nvPr/>
        </p:nvSpPr>
        <p:spPr>
          <a:xfrm>
            <a:off x="1" y="5935090"/>
            <a:ext cx="9144000" cy="170436"/>
          </a:xfrm>
          <a:prstGeom prst="rect">
            <a:avLst/>
          </a:prstGeom>
          <a:solidFill>
            <a:srgbClr val="7A82AA"/>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0" y="5854273"/>
            <a:ext cx="9144001" cy="8081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rgbClr val="73B632"/>
              </a:solidFill>
            </a:endParaRPr>
          </a:p>
        </p:txBody>
      </p:sp>
      <p:sp>
        <p:nvSpPr>
          <p:cNvPr id="13" name="Slide Number Placeholder 5"/>
          <p:cNvSpPr txBox="1">
            <a:spLocks/>
          </p:cNvSpPr>
          <p:nvPr/>
        </p:nvSpPr>
        <p:spPr bwMode="black">
          <a:xfrm>
            <a:off x="168528" y="335311"/>
            <a:ext cx="2133600" cy="365125"/>
          </a:xfrm>
          <a:prstGeom prst="rect">
            <a:avLst/>
          </a:prstGeom>
        </p:spPr>
        <p:txBody>
          <a:bodyPr/>
          <a:lstStyle>
            <a:defPPr>
              <a:defRPr lang="en-US"/>
            </a:defPPr>
            <a:lvl1pPr marL="0" algn="l" defTabSz="457200" rtl="0" eaLnBrk="1" latinLnBrk="0" hangingPunct="1">
              <a:defRPr sz="1800" kern="1200">
                <a:solidFill>
                  <a:schemeClr val="bg1"/>
                </a:solidFill>
                <a:latin typeface="Arial"/>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3A4242CF-B5B5-1C46-9D8F-6755BC64D01F}" type="slidenum">
              <a:rPr lang="en-US" smtClean="0"/>
              <a:pPr/>
              <a:t>‹#›</a:t>
            </a:fld>
            <a:endParaRPr lang="en-US" dirty="0"/>
          </a:p>
        </p:txBody>
      </p:sp>
      <p:pic>
        <p:nvPicPr>
          <p:cNvPr id="15" name="Picture 14" descr="Emploi et Développement social Canada - Employment and Social Develpment Canada - Canada" title="Image de marque du Ministère et logo Canada"/>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0" y="6341918"/>
            <a:ext cx="9140952" cy="496824"/>
          </a:xfrm>
          <a:prstGeom prst="rect">
            <a:avLst/>
          </a:prstGeom>
        </p:spPr>
      </p:pic>
    </p:spTree>
    <p:extLst>
      <p:ext uri="{BB962C8B-B14F-4D97-AF65-F5344CB8AC3E}">
        <p14:creationId xmlns:p14="http://schemas.microsoft.com/office/powerpoint/2010/main" val="1553340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457200" rtl="0" eaLnBrk="1" latinLnBrk="0" hangingPunct="1">
        <a:spcBef>
          <a:spcPct val="0"/>
        </a:spcBef>
        <a:buNone/>
        <a:defRPr sz="3600" b="1" i="0" kern="1200">
          <a:solidFill>
            <a:srgbClr val="7A82AA"/>
          </a:solidFill>
          <a:latin typeface="Arial"/>
          <a:ea typeface="+mj-ea"/>
          <a:cs typeface="Arial"/>
        </a:defRPr>
      </a:lvl1pPr>
    </p:titleStyle>
    <p:body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6.xml"/><Relationship Id="rId1" Type="http://schemas.openxmlformats.org/officeDocument/2006/relationships/tags" Target="../tags/tag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3" Type="http://schemas.openxmlformats.org/officeDocument/2006/relationships/hyperlink" Target="http://iservice.prv/fra/rh/smmt/index.shtml" TargetMode="External"/><Relationship Id="rId2" Type="http://schemas.openxmlformats.org/officeDocument/2006/relationships/slideLayout" Target="../slideLayouts/slideLayout6.xml"/><Relationship Id="rId1" Type="http://schemas.openxmlformats.org/officeDocument/2006/relationships/tags" Target="../tags/tag14.xml"/><Relationship Id="rId6" Type="http://schemas.openxmlformats.org/officeDocument/2006/relationships/hyperlink" Target="file:///\\hrdc-drhc\org\Collaboration\SR10218794\Sante_mentale_fev2016.wmv" TargetMode="External"/><Relationship Id="rId5" Type="http://schemas.openxmlformats.org/officeDocument/2006/relationships/hyperlink" Target="http://iservice.prv/fra/rh/smmt/outils_et_ressources/passeport.shtml" TargetMode="External"/><Relationship Id="rId4" Type="http://schemas.openxmlformats.org/officeDocument/2006/relationships/hyperlink" Target="http://iservice.prv/fra/rh/smmt/outils_et_ressources/formation_apprentissage.shtml" TargetMode="External"/></Relationships>
</file>

<file path=ppt/slides/_rels/slide16.xml.rels><?xml version="1.0" encoding="UTF-8" standalone="yes"?>
<Relationships xmlns="http://schemas.openxmlformats.org/package/2006/relationships"><Relationship Id="rId3" Type="http://schemas.openxmlformats.org/officeDocument/2006/relationships/tags" Target="../tags/tag17.xml"/><Relationship Id="rId7" Type="http://schemas.microsoft.com/office/2007/relationships/hdphoto" Target="../media/hdphoto2.wdp"/><Relationship Id="rId2" Type="http://schemas.openxmlformats.org/officeDocument/2006/relationships/tags" Target="../tags/tag16.xml"/><Relationship Id="rId1" Type="http://schemas.openxmlformats.org/officeDocument/2006/relationships/tags" Target="../tags/tag15.xml"/><Relationship Id="rId6" Type="http://schemas.openxmlformats.org/officeDocument/2006/relationships/image" Target="../media/image15.jpeg"/><Relationship Id="rId5" Type="http://schemas.openxmlformats.org/officeDocument/2006/relationships/hyperlink" Target="http://iservice.prv/fra/rh/smmt/outils_et_ressources/passeport.shtml" TargetMode="External"/><Relationship Id="rId4"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19.xml"/><Relationship Id="rId1" Type="http://schemas.openxmlformats.org/officeDocument/2006/relationships/tags" Target="../tags/tag18.xml"/><Relationship Id="rId5" Type="http://schemas.openxmlformats.org/officeDocument/2006/relationships/image" Target="../media/image16.JPG"/><Relationship Id="rId4" Type="http://schemas.openxmlformats.org/officeDocument/2006/relationships/hyperlink" Target="http://iservice.prv/fra/rh/bgic/index.shtml" TargetMode="External"/></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17.JPG"/><Relationship Id="rId5" Type="http://schemas.openxmlformats.org/officeDocument/2006/relationships/hyperlink" Target="iservice.prv/SanteMentale" TargetMode="External"/><Relationship Id="rId4" Type="http://schemas.openxmlformats.org/officeDocument/2006/relationships/hyperlink" Target="http://iservice.prv/fra/rh/pae/index.shtml" TargetMode="External"/></Relationships>
</file>

<file path=ppt/slides/_rels/slide19.xml.rels><?xml version="1.0" encoding="UTF-8" standalone="yes"?>
<Relationships xmlns="http://schemas.openxmlformats.org/package/2006/relationships"><Relationship Id="rId8" Type="http://schemas.openxmlformats.org/officeDocument/2006/relationships/image" Target="../media/image19.gif"/><Relationship Id="rId3" Type="http://schemas.openxmlformats.org/officeDocument/2006/relationships/tags" Target="../tags/tag24.xml"/><Relationship Id="rId7" Type="http://schemas.openxmlformats.org/officeDocument/2006/relationships/hyperlink" Target="http://esdc.prv/fr/intersection/index.shtml" TargetMode="Externa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image" Target="../media/image18.png"/><Relationship Id="rId5" Type="http://schemas.openxmlformats.org/officeDocument/2006/relationships/slideLayout" Target="../slideLayouts/slideLayout6.xml"/><Relationship Id="rId4" Type="http://schemas.openxmlformats.org/officeDocument/2006/relationships/tags" Target="../tags/tag25.xml"/></Relationships>
</file>

<file path=ppt/slides/_rels/slide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xml"/><Relationship Id="rId1" Type="http://schemas.openxmlformats.org/officeDocument/2006/relationships/tags" Target="../tags/tag1.xml"/><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hyperlink" Target="NA-MH_WORKSHOP-ATELIER_SM-GD" TargetMode="Externa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xml"/><Relationship Id="rId1" Type="http://schemas.openxmlformats.org/officeDocument/2006/relationships/tags" Target="../tags/tag3.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slideLayout" Target="../slideLayouts/slideLayout6.xml"/><Relationship Id="rId1" Type="http://schemas.openxmlformats.org/officeDocument/2006/relationships/tags" Target="../tags/tag5.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6.xml"/><Relationship Id="rId1" Type="http://schemas.openxmlformats.org/officeDocument/2006/relationships/tags" Target="../tags/tag6.xml"/><Relationship Id="rId4" Type="http://schemas.microsoft.com/office/2007/relationships/hdphoto" Target="../media/hdphoto1.wdp"/></Relationships>
</file>

<file path=ppt/slides/_rels/slide7.xml.rels><?xml version="1.0" encoding="UTF-8" standalone="yes"?>
<Relationships xmlns="http://schemas.openxmlformats.org/package/2006/relationships"><Relationship Id="rId3" Type="http://schemas.openxmlformats.org/officeDocument/2006/relationships/hyperlink" Target="http://www.gcpedia.gc.ca/gcwiki/index.php?title=Objectif%202020/ChampionsF&amp;amp;setlang=fr&amp;amp;uselang=fr#Emploi_et_D.C3.A9veloppement_social_Canada" TargetMode="External"/><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jpeg"/></Relationships>
</file>

<file path=ppt/slides/_rels/slide8.xml.rels><?xml version="1.0" encoding="UTF-8" standalone="yes"?>
<Relationships xmlns="http://schemas.openxmlformats.org/package/2006/relationships"><Relationship Id="rId3" Type="http://schemas.openxmlformats.org/officeDocument/2006/relationships/hyperlink" Target="http://iservice.prv/fra/rh/smmt/docs/DGSRH_cadre_sante_mentale_travail.pdf" TargetMode="External"/><Relationship Id="rId2" Type="http://schemas.openxmlformats.org/officeDocument/2006/relationships/slideLayout" Target="../slideLayouts/slideLayout6.xml"/><Relationship Id="rId1" Type="http://schemas.openxmlformats.org/officeDocument/2006/relationships/tags" Target="../tags/tag7.xml"/><Relationship Id="rId4" Type="http://schemas.openxmlformats.org/officeDocument/2006/relationships/image" Target="../media/image11.png"/></Relationships>
</file>

<file path=ppt/slides/_rels/slide9.xml.rels><?xml version="1.0" encoding="UTF-8" standalone="yes"?>
<Relationships xmlns="http://schemas.openxmlformats.org/package/2006/relationships"><Relationship Id="rId3" Type="http://schemas.openxmlformats.org/officeDocument/2006/relationships/tags" Target="../tags/tag10.xml"/><Relationship Id="rId7" Type="http://schemas.openxmlformats.org/officeDocument/2006/relationships/image" Target="../media/image14.jp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13.jpg"/><Relationship Id="rId5" Type="http://schemas.openxmlformats.org/officeDocument/2006/relationships/image" Target="../media/image12.jpg"/><Relationship Id="rId4"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274954" y="2227003"/>
            <a:ext cx="4551100" cy="1893454"/>
          </a:xfrm>
        </p:spPr>
        <p:txBody>
          <a:bodyPr>
            <a:normAutofit fontScale="90000"/>
          </a:bodyPr>
          <a:lstStyle/>
          <a:p>
            <a:r>
              <a:rPr lang="fr-CA" dirty="0">
                <a:solidFill>
                  <a:srgbClr val="73B632"/>
                </a:solidFill>
                <a:sym typeface="Calibri"/>
              </a:rPr>
              <a:t>En route vers </a:t>
            </a:r>
            <a:r>
              <a:rPr lang="fr-CA" dirty="0" smtClean="0">
                <a:solidFill>
                  <a:srgbClr val="73B632"/>
                </a:solidFill>
                <a:sym typeface="Calibri"/>
              </a:rPr>
              <a:t/>
            </a:r>
            <a:br>
              <a:rPr lang="fr-CA" dirty="0" smtClean="0">
                <a:solidFill>
                  <a:srgbClr val="73B632"/>
                </a:solidFill>
                <a:sym typeface="Calibri"/>
              </a:rPr>
            </a:br>
            <a:r>
              <a:rPr lang="fr-CA" dirty="0" smtClean="0">
                <a:solidFill>
                  <a:srgbClr val="73B632"/>
                </a:solidFill>
                <a:sym typeface="Calibri"/>
              </a:rPr>
              <a:t>la santé </a:t>
            </a:r>
            <a:r>
              <a:rPr lang="fr-CA" dirty="0">
                <a:solidFill>
                  <a:srgbClr val="73B632"/>
                </a:solidFill>
                <a:sym typeface="Calibri"/>
              </a:rPr>
              <a:t>mentale </a:t>
            </a:r>
            <a:r>
              <a:rPr lang="fr-CA" dirty="0" smtClean="0">
                <a:solidFill>
                  <a:srgbClr val="73B632"/>
                </a:solidFill>
                <a:sym typeface="Calibri"/>
              </a:rPr>
              <a:t/>
            </a:r>
            <a:br>
              <a:rPr lang="fr-CA" dirty="0" smtClean="0">
                <a:solidFill>
                  <a:srgbClr val="73B632"/>
                </a:solidFill>
                <a:sym typeface="Calibri"/>
              </a:rPr>
            </a:br>
            <a:r>
              <a:rPr lang="fr-CA" dirty="0" smtClean="0">
                <a:solidFill>
                  <a:srgbClr val="73B632"/>
                </a:solidFill>
                <a:sym typeface="Calibri"/>
              </a:rPr>
              <a:t>en milieu </a:t>
            </a:r>
            <a:r>
              <a:rPr lang="fr-CA" dirty="0">
                <a:solidFill>
                  <a:srgbClr val="73B632"/>
                </a:solidFill>
                <a:sym typeface="Calibri"/>
              </a:rPr>
              <a:t>de travail</a:t>
            </a:r>
            <a:r>
              <a:rPr lang="fr-CA" sz="3200" b="0" dirty="0">
                <a:solidFill>
                  <a:srgbClr val="73B632"/>
                </a:solidFill>
                <a:latin typeface="Calibri"/>
                <a:ea typeface="Calibri"/>
                <a:cs typeface="Calibri"/>
                <a:sym typeface="Calibri"/>
              </a:rPr>
              <a:t/>
            </a:r>
            <a:br>
              <a:rPr lang="fr-CA" sz="3200" b="0" dirty="0">
                <a:solidFill>
                  <a:srgbClr val="73B632"/>
                </a:solidFill>
                <a:latin typeface="Calibri"/>
                <a:ea typeface="Calibri"/>
                <a:cs typeface="Calibri"/>
                <a:sym typeface="Calibri"/>
              </a:rPr>
            </a:br>
            <a:endParaRPr lang="en-US" dirty="0">
              <a:solidFill>
                <a:srgbClr val="73B632"/>
              </a:solidFill>
            </a:endParaRPr>
          </a:p>
        </p:txBody>
      </p:sp>
      <p:sp>
        <p:nvSpPr>
          <p:cNvPr id="3" name="Subtitle 2"/>
          <p:cNvSpPr>
            <a:spLocks noGrp="1"/>
          </p:cNvSpPr>
          <p:nvPr>
            <p:ph type="subTitle" idx="1"/>
          </p:nvPr>
        </p:nvSpPr>
        <p:spPr>
          <a:xfrm>
            <a:off x="3729182" y="4064685"/>
            <a:ext cx="5096872" cy="622085"/>
          </a:xfrm>
        </p:spPr>
        <p:txBody>
          <a:bodyPr>
            <a:normAutofit fontScale="77500" lnSpcReduction="20000"/>
          </a:bodyPr>
          <a:lstStyle/>
          <a:p>
            <a:r>
              <a:rPr lang="fr-CA" b="1" dirty="0">
                <a:latin typeface="Calibri" pitchFamily="34" charset="0"/>
                <a:ea typeface="Calibri"/>
                <a:cs typeface="Calibri" pitchFamily="34" charset="0"/>
                <a:sym typeface="Calibri"/>
              </a:rPr>
              <a:t>Aperçu du Cadre intégré sur la </a:t>
            </a:r>
            <a:endParaRPr lang="fr-CA" b="1" dirty="0" smtClean="0">
              <a:latin typeface="Calibri" pitchFamily="34" charset="0"/>
              <a:ea typeface="Calibri"/>
              <a:cs typeface="Calibri" pitchFamily="34" charset="0"/>
              <a:sym typeface="Calibri"/>
            </a:endParaRPr>
          </a:p>
          <a:p>
            <a:r>
              <a:rPr lang="fr-CA" b="1" dirty="0" smtClean="0">
                <a:latin typeface="Calibri" pitchFamily="34" charset="0"/>
                <a:ea typeface="Calibri"/>
                <a:cs typeface="Calibri" pitchFamily="34" charset="0"/>
                <a:sym typeface="Calibri"/>
              </a:rPr>
              <a:t>santé </a:t>
            </a:r>
            <a:r>
              <a:rPr lang="fr-CA" b="1" dirty="0">
                <a:latin typeface="Calibri" pitchFamily="34" charset="0"/>
                <a:ea typeface="Calibri"/>
                <a:cs typeface="Calibri" pitchFamily="34" charset="0"/>
                <a:sym typeface="Calibri"/>
              </a:rPr>
              <a:t>mentale en milieu </a:t>
            </a:r>
            <a:r>
              <a:rPr lang="fr-CA" b="1">
                <a:latin typeface="Calibri" pitchFamily="34" charset="0"/>
                <a:ea typeface="Calibri"/>
                <a:cs typeface="Calibri" pitchFamily="34" charset="0"/>
                <a:sym typeface="Calibri"/>
              </a:rPr>
              <a:t>de </a:t>
            </a:r>
            <a:r>
              <a:rPr lang="fr-CA" b="1" smtClean="0">
                <a:latin typeface="Calibri" pitchFamily="34" charset="0"/>
                <a:ea typeface="Calibri"/>
                <a:cs typeface="Calibri" pitchFamily="34" charset="0"/>
                <a:sym typeface="Calibri"/>
              </a:rPr>
              <a:t>travail (2015)</a:t>
            </a:r>
            <a:endParaRPr lang="fr-CA" b="1" dirty="0">
              <a:latin typeface="Calibri" pitchFamily="34" charset="0"/>
              <a:ea typeface="Calibri"/>
              <a:cs typeface="Calibri" pitchFamily="34" charset="0"/>
              <a:sym typeface="Calibri"/>
            </a:endParaRPr>
          </a:p>
          <a:p>
            <a:endParaRPr lang="en-US" dirty="0">
              <a:solidFill>
                <a:schemeClr val="tx1"/>
              </a:solidFill>
            </a:endParaRPr>
          </a:p>
        </p:txBody>
      </p:sp>
    </p:spTree>
    <p:extLst>
      <p:ext uri="{BB962C8B-B14F-4D97-AF65-F5344CB8AC3E}">
        <p14:creationId xmlns:p14="http://schemas.microsoft.com/office/powerpoint/2010/main" val="13834836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1977" y="734782"/>
            <a:ext cx="9217624" cy="1143000"/>
          </a:xfrm>
        </p:spPr>
        <p:txBody>
          <a:bodyPr>
            <a:normAutofit/>
          </a:bodyPr>
          <a:lstStyle/>
          <a:p>
            <a:r>
              <a:rPr lang="fr-CA" sz="2500" dirty="0">
                <a:solidFill>
                  <a:srgbClr val="73B632"/>
                </a:solidFill>
              </a:rPr>
              <a:t>Quels secteurs nécessitent une attention particulière?</a:t>
            </a:r>
            <a:endParaRPr lang="en-CA" sz="2500" dirty="0">
              <a:solidFill>
                <a:srgbClr val="73B632"/>
              </a:solidFill>
            </a:endParaRPr>
          </a:p>
        </p:txBody>
      </p:sp>
      <p:graphicFrame>
        <p:nvGraphicFramePr>
          <p:cNvPr id="4" name="Table 3"/>
          <p:cNvGraphicFramePr>
            <a:graphicFrameLocks noGrp="1"/>
          </p:cNvGraphicFramePr>
          <p:nvPr>
            <p:custDataLst>
              <p:tags r:id="rId1"/>
            </p:custDataLst>
            <p:extLst>
              <p:ext uri="{D42A27DB-BD31-4B8C-83A1-F6EECF244321}">
                <p14:modId xmlns:p14="http://schemas.microsoft.com/office/powerpoint/2010/main" val="3355561308"/>
              </p:ext>
            </p:extLst>
          </p:nvPr>
        </p:nvGraphicFramePr>
        <p:xfrm>
          <a:off x="366648" y="1755395"/>
          <a:ext cx="8286290" cy="3627952"/>
        </p:xfrm>
        <a:graphic>
          <a:graphicData uri="http://schemas.openxmlformats.org/drawingml/2006/table">
            <a:tbl>
              <a:tblPr firstRow="1" bandRow="1"/>
              <a:tblGrid>
                <a:gridCol w="8286290">
                  <a:extLst>
                    <a:ext uri="{9D8B030D-6E8A-4147-A177-3AD203B41FA5}">
                      <a16:colId xmlns:a16="http://schemas.microsoft.com/office/drawing/2014/main" val="20000"/>
                    </a:ext>
                  </a:extLst>
                </a:gridCol>
              </a:tblGrid>
              <a:tr h="55001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noProof="0" dirty="0" smtClean="0">
                          <a:solidFill>
                            <a:schemeClr val="bg1"/>
                          </a:solidFill>
                        </a:rPr>
                        <a:t>Compréhension de ce </a:t>
                      </a:r>
                      <a:r>
                        <a:rPr lang="fr-CA" sz="1600" baseline="0" noProof="0" dirty="0" smtClean="0">
                          <a:solidFill>
                            <a:schemeClr val="bg1"/>
                          </a:solidFill>
                        </a:rPr>
                        <a:t>qu’est la santé mentale </a:t>
                      </a:r>
                      <a:r>
                        <a:rPr lang="fr-CA" sz="1600" noProof="0" dirty="0" smtClean="0">
                          <a:solidFill>
                            <a:schemeClr val="bg1"/>
                          </a:solidFill>
                        </a:rPr>
                        <a:t>(pas</a:t>
                      </a:r>
                      <a:r>
                        <a:rPr lang="fr-CA" sz="1600" baseline="0" noProof="0" dirty="0" smtClean="0">
                          <a:solidFill>
                            <a:schemeClr val="bg1"/>
                          </a:solidFill>
                        </a:rPr>
                        <a:t> seulement la maladie mentale</a:t>
                      </a:r>
                      <a:r>
                        <a:rPr lang="fr-CA" sz="1600" noProof="0" dirty="0" smtClean="0">
                          <a:solidFill>
                            <a:schemeClr val="bg1"/>
                          </a:solidFill>
                        </a:rPr>
                        <a:t>),</a:t>
                      </a:r>
                      <a:r>
                        <a:rPr lang="fr-CA" sz="1600" baseline="0" noProof="0" dirty="0" smtClean="0">
                          <a:solidFill>
                            <a:schemeClr val="bg1"/>
                          </a:solidFill>
                        </a:rPr>
                        <a:t> afin de se défaire des préjugés.</a:t>
                      </a:r>
                      <a:endParaRPr lang="fr-CA" sz="1600" noProof="0" dirty="0" smtClean="0">
                        <a:solidFill>
                          <a:schemeClr val="bg1"/>
                        </a:solidFill>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3B632"/>
                    </a:solidFill>
                  </a:tcPr>
                </a:tc>
                <a:extLst>
                  <a:ext uri="{0D108BD9-81ED-4DB2-BD59-A6C34878D82A}">
                    <a16:rowId xmlns:a16="http://schemas.microsoft.com/office/drawing/2014/main" val="10000"/>
                  </a:ext>
                </a:extLst>
              </a:tr>
              <a:tr h="426182">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noProof="0" dirty="0" smtClean="0"/>
                        <a:t>Sensibilisation</a:t>
                      </a:r>
                      <a:r>
                        <a:rPr lang="fr-CA" sz="1600" baseline="0" noProof="0" dirty="0" smtClean="0"/>
                        <a:t> en ce qui a trait à la manière de prendre soin de sa propre santé mentale.</a:t>
                      </a:r>
                      <a:endParaRPr lang="fr-CA" sz="1600" noProof="0" dirty="0" smtClean="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5001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noProof="0" dirty="0" smtClean="0">
                          <a:solidFill>
                            <a:schemeClr val="bg1"/>
                          </a:solidFill>
                        </a:rPr>
                        <a:t>Perception qu’il s’agit d’un signe de faiblesse que de demander de l’aide.</a:t>
                      </a: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3B632"/>
                    </a:solidFill>
                  </a:tcPr>
                </a:tc>
                <a:extLst>
                  <a:ext uri="{0D108BD9-81ED-4DB2-BD59-A6C34878D82A}">
                    <a16:rowId xmlns:a16="http://schemas.microsoft.com/office/drawing/2014/main" val="10002"/>
                  </a:ext>
                </a:extLst>
              </a:tr>
              <a:tr h="322339">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noProof="0" dirty="0" smtClean="0"/>
                        <a:t>Compétences</a:t>
                      </a:r>
                      <a:r>
                        <a:rPr lang="fr-CA" sz="1600" baseline="0" noProof="0" dirty="0" smtClean="0"/>
                        <a:t> et confiance</a:t>
                      </a:r>
                      <a:r>
                        <a:rPr lang="fr-CA" sz="1600" noProof="0" dirty="0" smtClean="0"/>
                        <a:t> pour offrir</a:t>
                      </a:r>
                      <a:r>
                        <a:rPr lang="fr-CA" sz="1600" baseline="0" noProof="0" dirty="0" smtClean="0"/>
                        <a:t> de l’aide à un collègue qui semble avoir des problèmes.</a:t>
                      </a:r>
                      <a:endParaRPr lang="fr-CA" sz="1600" noProof="0" dirty="0" smtClean="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5001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noProof="0" dirty="0" smtClean="0">
                          <a:solidFill>
                            <a:schemeClr val="bg1"/>
                          </a:solidFill>
                        </a:rPr>
                        <a:t>Préparation des employés qui accèdent à des fonctions de gestionnaire, en</a:t>
                      </a:r>
                      <a:r>
                        <a:rPr lang="fr-CA" sz="1600" baseline="0" noProof="0" dirty="0" smtClean="0">
                          <a:solidFill>
                            <a:schemeClr val="bg1"/>
                          </a:solidFill>
                        </a:rPr>
                        <a:t> particulier</a:t>
                      </a:r>
                      <a:r>
                        <a:rPr lang="fr-CA" sz="1600" noProof="0" dirty="0" smtClean="0">
                          <a:solidFill>
                            <a:schemeClr val="bg1"/>
                          </a:solidFill>
                        </a:rPr>
                        <a:t> du point de vue des compétences en relations</a:t>
                      </a:r>
                      <a:r>
                        <a:rPr lang="fr-CA" sz="1600" baseline="0" noProof="0" dirty="0" smtClean="0">
                          <a:solidFill>
                            <a:schemeClr val="bg1"/>
                          </a:solidFill>
                        </a:rPr>
                        <a:t> humaines.</a:t>
                      </a:r>
                      <a:endParaRPr lang="fr-CA" sz="1600" noProof="0" dirty="0" smtClean="0">
                        <a:solidFill>
                          <a:schemeClr val="bg1"/>
                        </a:solidFill>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3B632"/>
                    </a:solidFill>
                  </a:tcPr>
                </a:tc>
                <a:extLst>
                  <a:ext uri="{0D108BD9-81ED-4DB2-BD59-A6C34878D82A}">
                    <a16:rowId xmlns:a16="http://schemas.microsoft.com/office/drawing/2014/main" val="10004"/>
                  </a:ext>
                </a:extLst>
              </a:tr>
              <a:tr h="55001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noProof="0" dirty="0" smtClean="0"/>
                        <a:t>Capacité des gestionnaires de cerner rapidement</a:t>
                      </a:r>
                      <a:r>
                        <a:rPr lang="fr-CA" sz="1600" baseline="0" noProof="0" dirty="0" smtClean="0"/>
                        <a:t> les problèmes en milieu de travail et d’en favoriser la résolution.</a:t>
                      </a:r>
                      <a:endParaRPr lang="fr-CA" sz="1600" noProof="0" dirty="0" smtClean="0"/>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550010">
                <a:tc>
                  <a:txBody>
                    <a:bodyPr/>
                    <a:lstStyle/>
                    <a:p>
                      <a:pPr marL="2857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CA" sz="1600" noProof="0" dirty="0" smtClean="0">
                          <a:solidFill>
                            <a:schemeClr val="bg1"/>
                          </a:solidFill>
                        </a:rPr>
                        <a:t>Formation</a:t>
                      </a:r>
                      <a:r>
                        <a:rPr lang="fr-CA" sz="1600" baseline="0" noProof="0" dirty="0" smtClean="0">
                          <a:solidFill>
                            <a:schemeClr val="bg1"/>
                          </a:solidFill>
                        </a:rPr>
                        <a:t> pour tous les employés et possibilités d’apprentissage spécialisées pour les gestionnaires et les cadres.</a:t>
                      </a:r>
                      <a:endParaRPr lang="fr-CA" sz="1600" noProof="0" dirty="0" smtClean="0">
                        <a:solidFill>
                          <a:schemeClr val="bg1"/>
                        </a:solidFill>
                      </a:endParaRPr>
                    </a:p>
                  </a:txBody>
                  <a:tcPr anchor="ctr">
                    <a:lnL w="12700" cmpd="sng">
                      <a:noFill/>
                      <a:prstDash val="solid"/>
                    </a:lnL>
                    <a:lnR w="12700" cmpd="sng">
                      <a:noFill/>
                      <a:prstDash val="solid"/>
                    </a:lnR>
                    <a:lnT w="12700" cmpd="sng">
                      <a:noFill/>
                      <a:prstDash val="solid"/>
                    </a:lnT>
                    <a:lnB w="12700" cmpd="sng">
                      <a:noFill/>
                      <a:prstDash val="solid"/>
                    </a:lnB>
                    <a:lnTlToBr w="12700" cmpd="sng">
                      <a:noFill/>
                      <a:prstDash val="solid"/>
                    </a:lnTlToBr>
                    <a:lnBlToTr w="12700" cmpd="sng">
                      <a:noFill/>
                      <a:prstDash val="solid"/>
                    </a:lnBlToTr>
                    <a:solidFill>
                      <a:srgbClr val="73B632"/>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37677073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698" y="913271"/>
            <a:ext cx="8229600" cy="1143000"/>
          </a:xfrm>
        </p:spPr>
        <p:txBody>
          <a:bodyPr>
            <a:normAutofit/>
          </a:bodyPr>
          <a:lstStyle/>
          <a:p>
            <a:r>
              <a:rPr lang="fr-CA" sz="3100" dirty="0">
                <a:solidFill>
                  <a:srgbClr val="73B632"/>
                </a:solidFill>
              </a:rPr>
              <a:t>Cadre intégré sur la santé </a:t>
            </a:r>
            <a:r>
              <a:rPr lang="fr-CA" sz="3100" dirty="0" smtClean="0">
                <a:solidFill>
                  <a:srgbClr val="73B632"/>
                </a:solidFill>
              </a:rPr>
              <a:t>mentale</a:t>
            </a:r>
            <a:r>
              <a:rPr lang="fr-CA" sz="3100" dirty="0">
                <a:solidFill>
                  <a:srgbClr val="73B632"/>
                </a:solidFill>
              </a:rPr>
              <a:t> </a:t>
            </a:r>
            <a:r>
              <a:rPr lang="fr-CA" sz="3100" dirty="0" smtClean="0">
                <a:solidFill>
                  <a:srgbClr val="73B632"/>
                </a:solidFill>
              </a:rPr>
              <a:t>d’EDSC</a:t>
            </a:r>
            <a:r>
              <a:rPr lang="fr-CA" dirty="0">
                <a:solidFill>
                  <a:srgbClr val="73B632"/>
                </a:solidFill>
              </a:rPr>
              <a:t/>
            </a:r>
            <a:br>
              <a:rPr lang="fr-CA" dirty="0">
                <a:solidFill>
                  <a:srgbClr val="73B632"/>
                </a:solidFill>
              </a:rPr>
            </a:br>
            <a:endParaRPr lang="en-CA" dirty="0">
              <a:solidFill>
                <a:srgbClr val="73B632"/>
              </a:solidFill>
            </a:endParaRPr>
          </a:p>
        </p:txBody>
      </p:sp>
      <p:sp>
        <p:nvSpPr>
          <p:cNvPr id="4" name="Rectangle 3"/>
          <p:cNvSpPr/>
          <p:nvPr/>
        </p:nvSpPr>
        <p:spPr>
          <a:xfrm>
            <a:off x="315882" y="1487025"/>
            <a:ext cx="8313763" cy="830997"/>
          </a:xfrm>
          <a:prstGeom prst="rect">
            <a:avLst/>
          </a:prstGeom>
        </p:spPr>
        <p:txBody>
          <a:bodyPr wrap="square">
            <a:spAutoFit/>
          </a:bodyPr>
          <a:lstStyle/>
          <a:p>
            <a:r>
              <a:rPr lang="fr-CA" sz="1600" b="1" dirty="0" smtClean="0"/>
              <a:t>Le Cadre </a:t>
            </a:r>
            <a:r>
              <a:rPr lang="fr-CA" sz="1600" b="1" dirty="0"/>
              <a:t>établit une vision </a:t>
            </a:r>
            <a:r>
              <a:rPr lang="fr-CA" sz="1600" b="1" dirty="0" smtClean="0"/>
              <a:t>dont l’objectif est d’offrir un </a:t>
            </a:r>
            <a:r>
              <a:rPr lang="fr-CA" sz="1600" b="1" dirty="0"/>
              <a:t>milieu de travail qui favorise la santé et la sécurité psychologiques et qui encourage les employés et les gestionnaires à aborder ouvertement les préoccupations en matière de santé </a:t>
            </a:r>
            <a:r>
              <a:rPr lang="fr-CA" sz="1600" b="1" dirty="0" smtClean="0"/>
              <a:t>mentale.</a:t>
            </a:r>
            <a:endParaRPr lang="en-CA" sz="1600" b="1" dirty="0"/>
          </a:p>
        </p:txBody>
      </p:sp>
      <p:grpSp>
        <p:nvGrpSpPr>
          <p:cNvPr id="5" name="Group 4"/>
          <p:cNvGrpSpPr/>
          <p:nvPr/>
        </p:nvGrpSpPr>
        <p:grpSpPr>
          <a:xfrm>
            <a:off x="639271" y="2426539"/>
            <a:ext cx="7727894" cy="3273525"/>
            <a:chOff x="1043608" y="1667643"/>
            <a:chExt cx="7272808" cy="3273525"/>
          </a:xfrm>
        </p:grpSpPr>
        <p:sp>
          <p:nvSpPr>
            <p:cNvPr id="6" name="Rectangle 5"/>
            <p:cNvSpPr/>
            <p:nvPr/>
          </p:nvSpPr>
          <p:spPr>
            <a:xfrm>
              <a:off x="1043608" y="1992589"/>
              <a:ext cx="2330971" cy="1173151"/>
            </a:xfrm>
            <a:prstGeom prst="rect">
              <a:avLst/>
            </a:prstGeom>
            <a:noFill/>
            <a:ln w="31750">
              <a:solidFill>
                <a:srgbClr val="00589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solidFill>
                  <a:srgbClr val="0070C0"/>
                </a:solidFill>
              </a:endParaRPr>
            </a:p>
          </p:txBody>
        </p:sp>
        <p:sp>
          <p:nvSpPr>
            <p:cNvPr id="7" name="TextBox 6"/>
            <p:cNvSpPr txBox="1"/>
            <p:nvPr/>
          </p:nvSpPr>
          <p:spPr>
            <a:xfrm>
              <a:off x="1083248" y="2007963"/>
              <a:ext cx="1925746" cy="307777"/>
            </a:xfrm>
            <a:prstGeom prst="rect">
              <a:avLst/>
            </a:prstGeom>
            <a:noFill/>
          </p:spPr>
          <p:txBody>
            <a:bodyPr wrap="square" rtlCol="0">
              <a:spAutoFit/>
            </a:bodyPr>
            <a:lstStyle/>
            <a:p>
              <a:r>
                <a:rPr lang="fr-CA" sz="1400" b="1" cap="small" dirty="0">
                  <a:latin typeface="Arial Narrow" panose="020B0606020202030204" pitchFamily="34" charset="0"/>
                </a:rPr>
                <a:t>p</a:t>
              </a:r>
              <a:r>
                <a:rPr lang="fr-CA" sz="1400" b="1" cap="small" dirty="0" smtClean="0">
                  <a:latin typeface="Arial Narrow" panose="020B0606020202030204" pitchFamily="34" charset="0"/>
                </a:rPr>
                <a:t>romouvoir</a:t>
              </a:r>
              <a:endParaRPr lang="fr-CA" sz="1400" b="1" cap="small" dirty="0">
                <a:latin typeface="Arial Narrow" panose="020B0606020202030204" pitchFamily="34" charset="0"/>
              </a:endParaRPr>
            </a:p>
          </p:txBody>
        </p:sp>
        <p:sp>
          <p:nvSpPr>
            <p:cNvPr id="8" name="TextBox 7"/>
            <p:cNvSpPr txBox="1"/>
            <p:nvPr/>
          </p:nvSpPr>
          <p:spPr>
            <a:xfrm>
              <a:off x="1083249" y="2216795"/>
              <a:ext cx="2192320" cy="430887"/>
            </a:xfrm>
            <a:prstGeom prst="rect">
              <a:avLst/>
            </a:prstGeom>
            <a:noFill/>
          </p:spPr>
          <p:txBody>
            <a:bodyPr wrap="square" rtlCol="0">
              <a:spAutoFit/>
            </a:bodyPr>
            <a:lstStyle/>
            <a:p>
              <a:r>
                <a:rPr lang="fr-CA" sz="1050" dirty="0" smtClean="0">
                  <a:latin typeface="Arial Narrow" panose="020B0606020202030204" pitchFamily="34" charset="0"/>
                </a:rPr>
                <a:t>Favoriser la compréhension, la sensibilisation et l’acceptation.</a:t>
              </a:r>
              <a:endParaRPr lang="fr-CA" sz="1050" dirty="0">
                <a:latin typeface="Arial Narrow" panose="020B0606020202030204" pitchFamily="34" charset="0"/>
              </a:endParaRPr>
            </a:p>
          </p:txBody>
        </p:sp>
        <p:sp>
          <p:nvSpPr>
            <p:cNvPr id="9" name="TextBox 8"/>
            <p:cNvSpPr txBox="1"/>
            <p:nvPr/>
          </p:nvSpPr>
          <p:spPr>
            <a:xfrm>
              <a:off x="3529511" y="2209448"/>
              <a:ext cx="2281855" cy="900246"/>
            </a:xfrm>
            <a:prstGeom prst="rect">
              <a:avLst/>
            </a:prstGeom>
            <a:noFill/>
            <a:ln>
              <a:noFill/>
            </a:ln>
          </p:spPr>
          <p:txBody>
            <a:bodyPr wrap="square" rtlCol="0">
              <a:spAutoFit/>
            </a:bodyPr>
            <a:lstStyle/>
            <a:p>
              <a:r>
                <a:rPr lang="fr-CA" sz="1050" dirty="0" smtClean="0">
                  <a:latin typeface="Arial Narrow" panose="020B0606020202030204" pitchFamily="34" charset="0"/>
                </a:rPr>
                <a:t>Donner aux gestionnaires et aux cadres supérieurs les outils qui leur permettent, de façon proactive, d’aider les employés à maintenir une bonne santé mentale et de traiter les problèmes de santé mentale.</a:t>
              </a:r>
              <a:endParaRPr lang="fr-CA" sz="1050" dirty="0">
                <a:latin typeface="Arial Narrow" panose="020B0606020202030204" pitchFamily="34" charset="0"/>
              </a:endParaRPr>
            </a:p>
          </p:txBody>
        </p:sp>
        <p:sp>
          <p:nvSpPr>
            <p:cNvPr id="10" name="Rectangle 9"/>
            <p:cNvSpPr/>
            <p:nvPr/>
          </p:nvSpPr>
          <p:spPr>
            <a:xfrm>
              <a:off x="3491880" y="1999870"/>
              <a:ext cx="2376264" cy="1165870"/>
            </a:xfrm>
            <a:prstGeom prst="rect">
              <a:avLst/>
            </a:prstGeom>
            <a:noFill/>
            <a:ln w="31750">
              <a:solidFill>
                <a:srgbClr val="00589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1" name="TextBox 10"/>
            <p:cNvSpPr txBox="1"/>
            <p:nvPr/>
          </p:nvSpPr>
          <p:spPr>
            <a:xfrm>
              <a:off x="3533758" y="1999871"/>
              <a:ext cx="1948640" cy="307777"/>
            </a:xfrm>
            <a:prstGeom prst="rect">
              <a:avLst/>
            </a:prstGeom>
            <a:noFill/>
          </p:spPr>
          <p:txBody>
            <a:bodyPr wrap="square" rtlCol="0">
              <a:spAutoFit/>
            </a:bodyPr>
            <a:lstStyle/>
            <a:p>
              <a:r>
                <a:rPr lang="fr-CA" sz="1400" b="1" cap="small" dirty="0">
                  <a:latin typeface="Arial Narrow" panose="020B0606020202030204" pitchFamily="34" charset="0"/>
                </a:rPr>
                <a:t>p</a:t>
              </a:r>
              <a:r>
                <a:rPr lang="fr-CA" sz="1400" b="1" cap="small" dirty="0" smtClean="0">
                  <a:latin typeface="Arial Narrow" panose="020B0606020202030204" pitchFamily="34" charset="0"/>
                </a:rPr>
                <a:t>révenir</a:t>
              </a:r>
              <a:endParaRPr lang="fr-CA" sz="1200" b="1" cap="small" dirty="0">
                <a:latin typeface="Arial Narrow" panose="020B0606020202030204" pitchFamily="34" charset="0"/>
              </a:endParaRPr>
            </a:p>
          </p:txBody>
        </p:sp>
        <p:sp>
          <p:nvSpPr>
            <p:cNvPr id="12" name="Rectangle 11"/>
            <p:cNvSpPr/>
            <p:nvPr/>
          </p:nvSpPr>
          <p:spPr>
            <a:xfrm>
              <a:off x="5978148" y="1999871"/>
              <a:ext cx="2338268" cy="1165869"/>
            </a:xfrm>
            <a:prstGeom prst="rect">
              <a:avLst/>
            </a:prstGeom>
            <a:noFill/>
            <a:ln w="31750">
              <a:solidFill>
                <a:srgbClr val="00589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3" name="TextBox 12"/>
            <p:cNvSpPr txBox="1"/>
            <p:nvPr/>
          </p:nvSpPr>
          <p:spPr>
            <a:xfrm>
              <a:off x="6012160" y="2245618"/>
              <a:ext cx="2268349" cy="738664"/>
            </a:xfrm>
            <a:prstGeom prst="rect">
              <a:avLst/>
            </a:prstGeom>
            <a:noFill/>
          </p:spPr>
          <p:txBody>
            <a:bodyPr wrap="square" rtlCol="0">
              <a:spAutoFit/>
            </a:bodyPr>
            <a:lstStyle/>
            <a:p>
              <a:r>
                <a:rPr lang="fr-CA" sz="1050" dirty="0" smtClean="0">
                  <a:latin typeface="Arial Narrow" panose="020B0606020202030204" pitchFamily="34" charset="0"/>
                </a:rPr>
                <a:t>Élaborer des mécanismes de soutien à l’intention des employés et des gestionnaires qui sont aux prises avec des problèmes de santé mentale.</a:t>
              </a:r>
              <a:endParaRPr lang="fr-CA" sz="1050" dirty="0">
                <a:latin typeface="Arial Narrow" panose="020B0606020202030204" pitchFamily="34" charset="0"/>
              </a:endParaRPr>
            </a:p>
          </p:txBody>
        </p:sp>
        <p:sp>
          <p:nvSpPr>
            <p:cNvPr id="14" name="TextBox 13"/>
            <p:cNvSpPr txBox="1"/>
            <p:nvPr/>
          </p:nvSpPr>
          <p:spPr>
            <a:xfrm>
              <a:off x="6012160" y="2019857"/>
              <a:ext cx="1833380" cy="307777"/>
            </a:xfrm>
            <a:prstGeom prst="rect">
              <a:avLst/>
            </a:prstGeom>
            <a:noFill/>
          </p:spPr>
          <p:txBody>
            <a:bodyPr wrap="square" rtlCol="0">
              <a:spAutoFit/>
            </a:bodyPr>
            <a:lstStyle/>
            <a:p>
              <a:r>
                <a:rPr lang="fr-CA" sz="1400" b="1" cap="small" dirty="0">
                  <a:latin typeface="Arial Narrow" panose="020B0606020202030204" pitchFamily="34" charset="0"/>
                </a:rPr>
                <a:t>r</a:t>
              </a:r>
              <a:r>
                <a:rPr lang="fr-CA" sz="1400" b="1" cap="small" dirty="0" smtClean="0">
                  <a:latin typeface="Arial Narrow" panose="020B0606020202030204" pitchFamily="34" charset="0"/>
                </a:rPr>
                <a:t>ésoudre</a:t>
              </a:r>
              <a:endParaRPr lang="fr-CA" sz="1400" b="1" cap="small" dirty="0">
                <a:latin typeface="Arial Narrow" panose="020B0606020202030204" pitchFamily="34" charset="0"/>
              </a:endParaRPr>
            </a:p>
          </p:txBody>
        </p:sp>
        <p:sp>
          <p:nvSpPr>
            <p:cNvPr id="15" name="TextBox 14"/>
            <p:cNvSpPr txBox="1"/>
            <p:nvPr/>
          </p:nvSpPr>
          <p:spPr>
            <a:xfrm>
              <a:off x="1175352" y="1667643"/>
              <a:ext cx="6935379" cy="307777"/>
            </a:xfrm>
            <a:prstGeom prst="rect">
              <a:avLst/>
            </a:prstGeom>
            <a:noFill/>
          </p:spPr>
          <p:txBody>
            <a:bodyPr wrap="square" rtlCol="0">
              <a:spAutoFit/>
            </a:bodyPr>
            <a:lstStyle/>
            <a:p>
              <a:pPr algn="ctr"/>
              <a:r>
                <a:rPr lang="fr-CA" sz="1400" b="1" dirty="0" smtClean="0">
                  <a:latin typeface="Arial Narrow" panose="020B0606020202030204" pitchFamily="34" charset="0"/>
                  <a:ea typeface="Arial Unicode MS" panose="020B0604020202020204" pitchFamily="34" charset="-128"/>
                  <a:cs typeface="Arial Unicode MS" panose="020B0604020202020204" pitchFamily="34" charset="-128"/>
                </a:rPr>
                <a:t>LE CADRE EST AXÉ SUR TROIS PILIERS</a:t>
              </a:r>
              <a:endParaRPr lang="fr-CA" sz="1400" b="1" dirty="0">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16" name="TextBox 15"/>
            <p:cNvSpPr txBox="1"/>
            <p:nvPr/>
          </p:nvSpPr>
          <p:spPr>
            <a:xfrm>
              <a:off x="1175352" y="3223693"/>
              <a:ext cx="6935379" cy="307777"/>
            </a:xfrm>
            <a:prstGeom prst="rect">
              <a:avLst/>
            </a:prstGeom>
            <a:noFill/>
          </p:spPr>
          <p:txBody>
            <a:bodyPr wrap="square" rtlCol="0">
              <a:spAutoFit/>
            </a:bodyPr>
            <a:lstStyle/>
            <a:p>
              <a:pPr algn="ctr"/>
              <a:r>
                <a:rPr lang="fr-CA" sz="1400" b="1" dirty="0" smtClean="0">
                  <a:latin typeface="Arial Narrow" panose="020B0606020202030204" pitchFamily="34" charset="0"/>
                  <a:ea typeface="Arial Unicode MS" panose="020B0604020202020204" pitchFamily="34" charset="-128"/>
                  <a:cs typeface="Arial Unicode MS" panose="020B0604020202020204" pitchFamily="34" charset="-128"/>
                </a:rPr>
                <a:t>LES RÉSULTATS ATTENDUS</a:t>
              </a:r>
              <a:endParaRPr lang="fr-CA" sz="1400" b="1" dirty="0">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17" name="TextBox 16"/>
            <p:cNvSpPr txBox="1"/>
            <p:nvPr/>
          </p:nvSpPr>
          <p:spPr>
            <a:xfrm>
              <a:off x="1043608" y="4510281"/>
              <a:ext cx="7272807" cy="430887"/>
            </a:xfrm>
            <a:prstGeom prst="rect">
              <a:avLst/>
            </a:prstGeom>
            <a:noFill/>
            <a:ln w="31750">
              <a:solidFill>
                <a:srgbClr val="00589A"/>
              </a:solidFill>
              <a:miter lim="800000"/>
            </a:ln>
          </p:spPr>
          <p:txBody>
            <a:bodyPr wrap="square" rtlCol="0">
              <a:spAutoFit/>
            </a:bodyPr>
            <a:lstStyle/>
            <a:p>
              <a:pPr algn="ctr"/>
              <a:r>
                <a:rPr lang="fr-CA" sz="1050" dirty="0" smtClean="0">
                  <a:latin typeface="Arial Narrow" panose="020B0606020202030204" pitchFamily="34" charset="0"/>
                </a:rPr>
                <a:t>Une </a:t>
              </a:r>
              <a:r>
                <a:rPr lang="fr-CA" sz="1050" b="1" dirty="0" smtClean="0">
                  <a:latin typeface="Arial Narrow" panose="020B0606020202030204" pitchFamily="34" charset="0"/>
                </a:rPr>
                <a:t>réduction de la stigmatisation </a:t>
              </a:r>
              <a:r>
                <a:rPr lang="fr-CA" sz="1050" dirty="0" smtClean="0">
                  <a:latin typeface="Arial Narrow" panose="020B0606020202030204" pitchFamily="34" charset="0"/>
                </a:rPr>
                <a:t>associée à la recherche d’aide ou aux discussions concernant </a:t>
              </a:r>
            </a:p>
            <a:p>
              <a:pPr algn="ctr"/>
              <a:r>
                <a:rPr lang="fr-CA" sz="1050" dirty="0" smtClean="0">
                  <a:latin typeface="Arial Narrow" panose="020B0606020202030204" pitchFamily="34" charset="0"/>
                </a:rPr>
                <a:t>les problèmes de santé mentale entre les gestionnaires et les employés.</a:t>
              </a:r>
              <a:endParaRPr lang="fr-CA" sz="1050" dirty="0">
                <a:latin typeface="Arial Narrow" panose="020B0606020202030204" pitchFamily="34" charset="0"/>
              </a:endParaRPr>
            </a:p>
          </p:txBody>
        </p:sp>
        <p:sp>
          <p:nvSpPr>
            <p:cNvPr id="18" name="TextBox 17"/>
            <p:cNvSpPr txBox="1"/>
            <p:nvPr/>
          </p:nvSpPr>
          <p:spPr>
            <a:xfrm>
              <a:off x="1079380" y="3590121"/>
              <a:ext cx="2258963" cy="738664"/>
            </a:xfrm>
            <a:prstGeom prst="rect">
              <a:avLst/>
            </a:prstGeom>
            <a:noFill/>
          </p:spPr>
          <p:txBody>
            <a:bodyPr wrap="square" rtlCol="0">
              <a:spAutoFit/>
            </a:bodyPr>
            <a:lstStyle/>
            <a:p>
              <a:r>
                <a:rPr lang="fr-CA" sz="1050" dirty="0" smtClean="0">
                  <a:latin typeface="Arial Narrow" panose="020B0606020202030204" pitchFamily="34" charset="0"/>
                </a:rPr>
                <a:t>Les </a:t>
              </a:r>
              <a:r>
                <a:rPr lang="fr-CA" sz="1050" b="1" dirty="0" smtClean="0">
                  <a:latin typeface="Arial Narrow" panose="020B0606020202030204" pitchFamily="34" charset="0"/>
                </a:rPr>
                <a:t>employés</a:t>
              </a:r>
              <a:r>
                <a:rPr lang="fr-CA" sz="1050" dirty="0" smtClean="0">
                  <a:latin typeface="Arial Narrow" panose="020B0606020202030204" pitchFamily="34" charset="0"/>
                </a:rPr>
                <a:t> de tous les échelons peuvent reconnaître leur propre niveau de stress et </a:t>
              </a:r>
            </a:p>
            <a:p>
              <a:r>
                <a:rPr lang="fr-CA" sz="1050" dirty="0" smtClean="0">
                  <a:latin typeface="Arial Narrow" panose="020B0606020202030204" pitchFamily="34" charset="0"/>
                </a:rPr>
                <a:t>les facteurs qui leur causent du stress, et savent comment et où trouver de l’aide.</a:t>
              </a:r>
              <a:endParaRPr lang="fr-CA" sz="1050" dirty="0">
                <a:latin typeface="Arial Narrow" panose="020B0606020202030204" pitchFamily="34" charset="0"/>
              </a:endParaRPr>
            </a:p>
          </p:txBody>
        </p:sp>
        <p:sp>
          <p:nvSpPr>
            <p:cNvPr id="19" name="TextBox 18"/>
            <p:cNvSpPr txBox="1"/>
            <p:nvPr/>
          </p:nvSpPr>
          <p:spPr>
            <a:xfrm>
              <a:off x="3522342" y="3608881"/>
              <a:ext cx="2188709" cy="577081"/>
            </a:xfrm>
            <a:prstGeom prst="rect">
              <a:avLst/>
            </a:prstGeom>
            <a:noFill/>
          </p:spPr>
          <p:txBody>
            <a:bodyPr wrap="square" rtlCol="0">
              <a:spAutoFit/>
            </a:bodyPr>
            <a:lstStyle/>
            <a:p>
              <a:r>
                <a:rPr lang="fr-CA" sz="1050" dirty="0" smtClean="0">
                  <a:latin typeface="Arial Narrow" panose="020B0606020202030204" pitchFamily="34" charset="0"/>
                </a:rPr>
                <a:t>Les </a:t>
              </a:r>
              <a:r>
                <a:rPr lang="fr-CA" sz="1050" b="1" dirty="0" smtClean="0">
                  <a:latin typeface="Arial Narrow" panose="020B0606020202030204" pitchFamily="34" charset="0"/>
                </a:rPr>
                <a:t>gestionnaires </a:t>
              </a:r>
              <a:r>
                <a:rPr lang="fr-CA" sz="1050" dirty="0" smtClean="0">
                  <a:latin typeface="Arial Narrow" panose="020B0606020202030204" pitchFamily="34" charset="0"/>
                </a:rPr>
                <a:t>peuvent réagir aux problèmes de santé mentale et soutenir les employés.</a:t>
              </a:r>
              <a:endParaRPr lang="fr-CA" sz="1050" dirty="0">
                <a:latin typeface="Arial Narrow" panose="020B0606020202030204" pitchFamily="34" charset="0"/>
              </a:endParaRPr>
            </a:p>
          </p:txBody>
        </p:sp>
        <p:sp>
          <p:nvSpPr>
            <p:cNvPr id="20" name="TextBox 19"/>
            <p:cNvSpPr txBox="1"/>
            <p:nvPr/>
          </p:nvSpPr>
          <p:spPr>
            <a:xfrm>
              <a:off x="6000994" y="3598213"/>
              <a:ext cx="2061458" cy="738664"/>
            </a:xfrm>
            <a:prstGeom prst="rect">
              <a:avLst/>
            </a:prstGeom>
            <a:noFill/>
            <a:ln>
              <a:noFill/>
            </a:ln>
          </p:spPr>
          <p:txBody>
            <a:bodyPr wrap="square" rtlCol="0">
              <a:spAutoFit/>
            </a:bodyPr>
            <a:lstStyle/>
            <a:p>
              <a:r>
                <a:rPr lang="fr-CA" sz="1050" dirty="0" smtClean="0">
                  <a:latin typeface="Arial Narrow" panose="020B0606020202030204" pitchFamily="34" charset="0"/>
                </a:rPr>
                <a:t>La </a:t>
              </a:r>
              <a:r>
                <a:rPr lang="fr-CA" sz="1050" b="1" dirty="0" smtClean="0">
                  <a:latin typeface="Arial Narrow" panose="020B0606020202030204" pitchFamily="34" charset="0"/>
                </a:rPr>
                <a:t>haute direction </a:t>
              </a:r>
              <a:r>
                <a:rPr lang="fr-CA" sz="1050" dirty="0" smtClean="0">
                  <a:latin typeface="Arial Narrow" panose="020B0606020202030204" pitchFamily="34" charset="0"/>
                </a:rPr>
                <a:t>soutient le rétablissement afin de garder les gens en santé au travail et faciliter le retour au travail.</a:t>
              </a:r>
              <a:endParaRPr lang="fr-CA" sz="1050" dirty="0">
                <a:latin typeface="Arial Narrow" panose="020B0606020202030204" pitchFamily="34" charset="0"/>
              </a:endParaRPr>
            </a:p>
          </p:txBody>
        </p:sp>
        <p:sp>
          <p:nvSpPr>
            <p:cNvPr id="21" name="Rectangle 20"/>
            <p:cNvSpPr/>
            <p:nvPr/>
          </p:nvSpPr>
          <p:spPr>
            <a:xfrm>
              <a:off x="1043608" y="3531471"/>
              <a:ext cx="2330971" cy="833634"/>
            </a:xfrm>
            <a:prstGeom prst="rect">
              <a:avLst/>
            </a:prstGeom>
            <a:noFill/>
            <a:ln w="31750">
              <a:solidFill>
                <a:srgbClr val="00589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2" name="Rectangle 21"/>
            <p:cNvSpPr/>
            <p:nvPr/>
          </p:nvSpPr>
          <p:spPr>
            <a:xfrm>
              <a:off x="3491880" y="3531471"/>
              <a:ext cx="2376264" cy="833634"/>
            </a:xfrm>
            <a:prstGeom prst="rect">
              <a:avLst/>
            </a:prstGeom>
            <a:noFill/>
            <a:ln w="31750">
              <a:solidFill>
                <a:srgbClr val="00589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3" name="Rectangle 22"/>
            <p:cNvSpPr/>
            <p:nvPr/>
          </p:nvSpPr>
          <p:spPr>
            <a:xfrm>
              <a:off x="5979785" y="3531471"/>
              <a:ext cx="2336631" cy="833633"/>
            </a:xfrm>
            <a:prstGeom prst="rect">
              <a:avLst/>
            </a:prstGeom>
            <a:noFill/>
            <a:ln w="31750">
              <a:solidFill>
                <a:srgbClr val="00589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grpSp>
    </p:spTree>
    <p:extLst>
      <p:ext uri="{BB962C8B-B14F-4D97-AF65-F5344CB8AC3E}">
        <p14:creationId xmlns:p14="http://schemas.microsoft.com/office/powerpoint/2010/main" val="198413831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2464" y="864629"/>
            <a:ext cx="8229600" cy="974746"/>
          </a:xfrm>
        </p:spPr>
        <p:txBody>
          <a:bodyPr>
            <a:normAutofit/>
          </a:bodyPr>
          <a:lstStyle/>
          <a:p>
            <a:r>
              <a:rPr lang="fr-CA" sz="3200" dirty="0">
                <a:solidFill>
                  <a:srgbClr val="73B632"/>
                </a:solidFill>
              </a:rPr>
              <a:t>Éléments d’un milieu de travail sain</a:t>
            </a:r>
            <a:endParaRPr lang="fr-CA" sz="3200" i="1" dirty="0">
              <a:solidFill>
                <a:srgbClr val="73B632"/>
              </a:solidFill>
            </a:endParaRPr>
          </a:p>
        </p:txBody>
      </p:sp>
      <p:sp>
        <p:nvSpPr>
          <p:cNvPr id="3" name="Rectangle 2"/>
          <p:cNvSpPr/>
          <p:nvPr/>
        </p:nvSpPr>
        <p:spPr>
          <a:xfrm>
            <a:off x="417562" y="1671200"/>
            <a:ext cx="8123582" cy="646331"/>
          </a:xfrm>
          <a:prstGeom prst="rect">
            <a:avLst/>
          </a:prstGeom>
        </p:spPr>
        <p:txBody>
          <a:bodyPr wrap="square">
            <a:spAutoFit/>
          </a:bodyPr>
          <a:lstStyle/>
          <a:p>
            <a:r>
              <a:rPr lang="fr-CA" b="1" dirty="0"/>
              <a:t>Le Cadre </a:t>
            </a:r>
            <a:r>
              <a:rPr lang="fr-CA" b="1" dirty="0" smtClean="0"/>
              <a:t>identifie cinq </a:t>
            </a:r>
            <a:r>
              <a:rPr lang="fr-CA" b="1" dirty="0"/>
              <a:t>facteurs qui </a:t>
            </a:r>
            <a:r>
              <a:rPr lang="fr-CA" b="1" dirty="0" smtClean="0"/>
              <a:t>ont une influence positive ou négative sur </a:t>
            </a:r>
          </a:p>
          <a:p>
            <a:r>
              <a:rPr lang="fr-CA" b="1" dirty="0" smtClean="0"/>
              <a:t>la culture organisationnelle.</a:t>
            </a:r>
            <a:endParaRPr lang="en-CA" b="1" dirty="0"/>
          </a:p>
        </p:txBody>
      </p:sp>
      <p:grpSp>
        <p:nvGrpSpPr>
          <p:cNvPr id="28" name="Group 27"/>
          <p:cNvGrpSpPr/>
          <p:nvPr/>
        </p:nvGrpSpPr>
        <p:grpSpPr>
          <a:xfrm>
            <a:off x="1076941" y="2613217"/>
            <a:ext cx="6840760" cy="1944217"/>
            <a:chOff x="1076941" y="2697887"/>
            <a:chExt cx="6840760" cy="1944217"/>
          </a:xfrm>
        </p:grpSpPr>
        <p:sp>
          <p:nvSpPr>
            <p:cNvPr id="16" name="Pentagon 15"/>
            <p:cNvSpPr/>
            <p:nvPr/>
          </p:nvSpPr>
          <p:spPr>
            <a:xfrm rot="5400000">
              <a:off x="6513545" y="2733891"/>
              <a:ext cx="1440160" cy="1368152"/>
            </a:xfrm>
            <a:prstGeom prst="homePlate">
              <a:avLst>
                <a:gd name="adj" fmla="val 26484"/>
              </a:avLst>
            </a:prstGeom>
            <a:noFill/>
            <a:ln w="57150">
              <a:gradFill>
                <a:gsLst>
                  <a:gs pos="0">
                    <a:srgbClr val="F78D8D"/>
                  </a:gs>
                  <a:gs pos="100000">
                    <a:srgbClr val="EABCA6"/>
                  </a:gs>
                  <a:gs pos="100000">
                    <a:schemeClr val="accent1">
                      <a:tint val="23500"/>
                      <a:satMod val="160000"/>
                    </a:schemeClr>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7" name="Pentagon 16"/>
            <p:cNvSpPr/>
            <p:nvPr/>
          </p:nvSpPr>
          <p:spPr>
            <a:xfrm rot="5400000">
              <a:off x="5145393" y="2733891"/>
              <a:ext cx="1440160" cy="1368152"/>
            </a:xfrm>
            <a:prstGeom prst="homePlate">
              <a:avLst>
                <a:gd name="adj" fmla="val 26484"/>
              </a:avLst>
            </a:prstGeom>
            <a:noFill/>
            <a:ln w="57150">
              <a:gradFill>
                <a:gsLst>
                  <a:gs pos="42000">
                    <a:srgbClr val="F8B286"/>
                  </a:gs>
                  <a:gs pos="0">
                    <a:srgbClr val="F38F57">
                      <a:lumMod val="64000"/>
                      <a:lumOff val="36000"/>
                    </a:srgbClr>
                  </a:gs>
                  <a:gs pos="100000">
                    <a:schemeClr val="accent6">
                      <a:lumMod val="40000"/>
                      <a:lumOff val="60000"/>
                    </a:schemeClr>
                  </a:gs>
                  <a:gs pos="100000">
                    <a:schemeClr val="accent1">
                      <a:tint val="44500"/>
                      <a:satMod val="160000"/>
                    </a:scheme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8" name="Pentagon 17"/>
            <p:cNvSpPr/>
            <p:nvPr/>
          </p:nvSpPr>
          <p:spPr>
            <a:xfrm rot="5400000">
              <a:off x="3777241" y="2733891"/>
              <a:ext cx="1440160" cy="1368152"/>
            </a:xfrm>
            <a:prstGeom prst="homePlate">
              <a:avLst>
                <a:gd name="adj" fmla="val 26484"/>
              </a:avLst>
            </a:prstGeom>
            <a:noFill/>
            <a:ln w="57150">
              <a:gradFill>
                <a:gsLst>
                  <a:gs pos="0">
                    <a:srgbClr val="F38F57">
                      <a:lumMod val="48000"/>
                      <a:lumOff val="52000"/>
                    </a:srgbClr>
                  </a:gs>
                  <a:gs pos="100000">
                    <a:srgbClr val="FFE181">
                      <a:lumMod val="97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19" name="Pentagon 18"/>
            <p:cNvSpPr/>
            <p:nvPr/>
          </p:nvSpPr>
          <p:spPr>
            <a:xfrm rot="5400000">
              <a:off x="2400681" y="2733892"/>
              <a:ext cx="1440160" cy="1368152"/>
            </a:xfrm>
            <a:prstGeom prst="homePlate">
              <a:avLst>
                <a:gd name="adj" fmla="val 26484"/>
              </a:avLst>
            </a:prstGeom>
            <a:noFill/>
            <a:ln w="57150">
              <a:gradFill>
                <a:gsLst>
                  <a:gs pos="0">
                    <a:srgbClr val="FFE181"/>
                  </a:gs>
                  <a:gs pos="100000">
                    <a:srgbClr val="92C4B1">
                      <a:lumMod val="47000"/>
                      <a:lumOff val="53000"/>
                    </a:srgbClr>
                  </a:gs>
                </a:gsLst>
                <a:lin ang="54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0" name="Pentagon 19"/>
            <p:cNvSpPr/>
            <p:nvPr/>
          </p:nvSpPr>
          <p:spPr>
            <a:xfrm rot="5400000">
              <a:off x="1040937" y="2733892"/>
              <a:ext cx="1440160" cy="1368152"/>
            </a:xfrm>
            <a:prstGeom prst="homePlate">
              <a:avLst>
                <a:gd name="adj" fmla="val 26484"/>
              </a:avLst>
            </a:prstGeom>
            <a:noFill/>
            <a:ln w="57150">
              <a:gradFill>
                <a:gsLst>
                  <a:gs pos="77000">
                    <a:srgbClr val="87D75F">
                      <a:lumMod val="74000"/>
                      <a:lumOff val="26000"/>
                    </a:srgbClr>
                  </a:gs>
                  <a:gs pos="0">
                    <a:srgbClr val="97CDBB">
                      <a:lumMod val="63000"/>
                      <a:lumOff val="37000"/>
                    </a:srgbClr>
                  </a:gs>
                </a:gsLst>
                <a:lin ang="5400000" scaled="0"/>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1" name="TextBox 20"/>
            <p:cNvSpPr txBox="1"/>
            <p:nvPr/>
          </p:nvSpPr>
          <p:spPr>
            <a:xfrm>
              <a:off x="1100310" y="2929276"/>
              <a:ext cx="1302698" cy="646331"/>
            </a:xfrm>
            <a:prstGeom prst="rect">
              <a:avLst/>
            </a:prstGeom>
            <a:noFill/>
          </p:spPr>
          <p:txBody>
            <a:bodyPr wrap="square" rtlCol="0">
              <a:spAutoFit/>
            </a:bodyPr>
            <a:lstStyle/>
            <a:p>
              <a:pPr algn="ctr"/>
              <a:r>
                <a:rPr lang="fr-CA" sz="1200" b="1" cap="small" dirty="0">
                  <a:latin typeface="Arial Narrow" panose="020B0606020202030204" pitchFamily="34" charset="0"/>
                  <a:ea typeface="Arial Unicode MS" panose="020B0604020202020204" pitchFamily="34" charset="-128"/>
                  <a:cs typeface="Arial Unicode MS" panose="020B0604020202020204" pitchFamily="34" charset="-128"/>
                </a:rPr>
                <a:t>e</a:t>
              </a:r>
              <a:r>
                <a:rPr lang="fr-CA" sz="1200" b="1" cap="small" dirty="0" smtClean="0">
                  <a:latin typeface="Arial Narrow" panose="020B0606020202030204" pitchFamily="34" charset="0"/>
                  <a:ea typeface="Arial Unicode MS" panose="020B0604020202020204" pitchFamily="34" charset="-128"/>
                  <a:cs typeface="Arial Unicode MS" panose="020B0604020202020204" pitchFamily="34" charset="-128"/>
                </a:rPr>
                <a:t>ngagement et perfectionnement des employés</a:t>
              </a:r>
              <a:endParaRPr lang="fr-CA" sz="1200" b="1" cap="small" dirty="0">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22" name="TextBox 21"/>
            <p:cNvSpPr txBox="1"/>
            <p:nvPr/>
          </p:nvSpPr>
          <p:spPr>
            <a:xfrm>
              <a:off x="2459145" y="2929276"/>
              <a:ext cx="1302698" cy="646331"/>
            </a:xfrm>
            <a:prstGeom prst="rect">
              <a:avLst/>
            </a:prstGeom>
            <a:noFill/>
          </p:spPr>
          <p:txBody>
            <a:bodyPr wrap="square" rtlCol="0">
              <a:spAutoFit/>
            </a:bodyPr>
            <a:lstStyle/>
            <a:p>
              <a:pPr algn="ctr"/>
              <a:r>
                <a:rPr lang="fr-CA" sz="1200" b="1" cap="small" dirty="0" smtClean="0">
                  <a:latin typeface="Arial Narrow" panose="020B0606020202030204" pitchFamily="34" charset="0"/>
                  <a:ea typeface="Arial Unicode MS" panose="020B0604020202020204" pitchFamily="34" charset="-128"/>
                  <a:cs typeface="Arial Unicode MS" panose="020B0604020202020204" pitchFamily="34" charset="-128"/>
                </a:rPr>
                <a:t>santé et sécurité en milieu de travail</a:t>
              </a:r>
              <a:endParaRPr lang="fr-CA" sz="1200" b="1" cap="small" dirty="0">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23" name="TextBox 22"/>
            <p:cNvSpPr txBox="1"/>
            <p:nvPr/>
          </p:nvSpPr>
          <p:spPr>
            <a:xfrm>
              <a:off x="3836614" y="2929276"/>
              <a:ext cx="1302698" cy="646331"/>
            </a:xfrm>
            <a:prstGeom prst="rect">
              <a:avLst/>
            </a:prstGeom>
            <a:noFill/>
          </p:spPr>
          <p:txBody>
            <a:bodyPr wrap="square" rtlCol="0">
              <a:spAutoFit/>
            </a:bodyPr>
            <a:lstStyle/>
            <a:p>
              <a:pPr algn="ctr"/>
              <a:r>
                <a:rPr lang="fr-CA" sz="1200" b="1" cap="small" dirty="0" smtClean="0">
                  <a:latin typeface="Arial Narrow" panose="020B0606020202030204" pitchFamily="34" charset="0"/>
                  <a:ea typeface="Arial Unicode MS" panose="020B0604020202020204" pitchFamily="34" charset="-128"/>
                  <a:cs typeface="Arial Unicode MS" panose="020B0604020202020204" pitchFamily="34" charset="-128"/>
                </a:rPr>
                <a:t>contenu et caractéristiques du travail</a:t>
              </a:r>
              <a:endParaRPr lang="fr-CA" sz="1200" b="1" cap="small" dirty="0">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24" name="TextBox 23"/>
            <p:cNvSpPr txBox="1"/>
            <p:nvPr/>
          </p:nvSpPr>
          <p:spPr>
            <a:xfrm>
              <a:off x="5219728" y="2917163"/>
              <a:ext cx="1302698" cy="646331"/>
            </a:xfrm>
            <a:prstGeom prst="rect">
              <a:avLst/>
            </a:prstGeom>
            <a:noFill/>
          </p:spPr>
          <p:txBody>
            <a:bodyPr wrap="square" rtlCol="0">
              <a:spAutoFit/>
            </a:bodyPr>
            <a:lstStyle/>
            <a:p>
              <a:pPr algn="ctr"/>
              <a:r>
                <a:rPr lang="fr-CA" sz="1200" b="1" cap="small" dirty="0" smtClean="0">
                  <a:latin typeface="Arial Narrow" panose="020B0606020202030204" pitchFamily="34" charset="0"/>
                  <a:ea typeface="Arial Unicode MS" panose="020B0604020202020204" pitchFamily="34" charset="-128"/>
                  <a:cs typeface="Arial Unicode MS" panose="020B0604020202020204" pitchFamily="34" charset="-128"/>
                </a:rPr>
                <a:t>consignes claires de la part de la direction</a:t>
              </a:r>
              <a:endParaRPr lang="fr-CA" sz="1200" b="1" cap="small" dirty="0">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25" name="TextBox 24"/>
            <p:cNvSpPr txBox="1"/>
            <p:nvPr/>
          </p:nvSpPr>
          <p:spPr>
            <a:xfrm>
              <a:off x="6572918" y="2929276"/>
              <a:ext cx="1302698" cy="646331"/>
            </a:xfrm>
            <a:prstGeom prst="rect">
              <a:avLst/>
            </a:prstGeom>
            <a:noFill/>
          </p:spPr>
          <p:txBody>
            <a:bodyPr wrap="square" rtlCol="0">
              <a:spAutoFit/>
            </a:bodyPr>
            <a:lstStyle/>
            <a:p>
              <a:pPr algn="ctr"/>
              <a:r>
                <a:rPr lang="fr-CA" sz="1200" b="1" cap="small" dirty="0">
                  <a:latin typeface="Arial Narrow" panose="020B0606020202030204" pitchFamily="34" charset="0"/>
                  <a:ea typeface="Arial Unicode MS" panose="020B0604020202020204" pitchFamily="34" charset="-128"/>
                  <a:cs typeface="Arial Unicode MS" panose="020B0604020202020204" pitchFamily="34" charset="-128"/>
                </a:rPr>
                <a:t>a</a:t>
              </a:r>
              <a:r>
                <a:rPr lang="fr-CA" sz="1200" b="1" cap="small" dirty="0" smtClean="0">
                  <a:latin typeface="Arial Narrow" panose="020B0606020202030204" pitchFamily="34" charset="0"/>
                  <a:ea typeface="Arial Unicode MS" panose="020B0604020202020204" pitchFamily="34" charset="-128"/>
                  <a:cs typeface="Arial Unicode MS" panose="020B0604020202020204" pitchFamily="34" charset="-128"/>
                </a:rPr>
                <a:t>ppui </a:t>
              </a:r>
            </a:p>
            <a:p>
              <a:pPr algn="ctr"/>
              <a:r>
                <a:rPr lang="fr-CA" sz="1200" b="1" cap="small" dirty="0" smtClean="0">
                  <a:latin typeface="Arial Narrow" panose="020B0606020202030204" pitchFamily="34" charset="0"/>
                  <a:ea typeface="Arial Unicode MS" panose="020B0604020202020204" pitchFamily="34" charset="-128"/>
                  <a:cs typeface="Arial Unicode MS" panose="020B0604020202020204" pitchFamily="34" charset="-128"/>
                </a:rPr>
                <a:t>et </a:t>
              </a:r>
            </a:p>
            <a:p>
              <a:pPr algn="ctr"/>
              <a:r>
                <a:rPr lang="fr-CA" sz="1200" b="1" cap="small" dirty="0" smtClean="0">
                  <a:latin typeface="Arial Narrow" panose="020B0606020202030204" pitchFamily="34" charset="0"/>
                  <a:ea typeface="Arial Unicode MS" panose="020B0604020202020204" pitchFamily="34" charset="-128"/>
                  <a:cs typeface="Arial Unicode MS" panose="020B0604020202020204" pitchFamily="34" charset="-128"/>
                </a:rPr>
                <a:t>équilibre</a:t>
              </a:r>
              <a:endParaRPr lang="fr-CA" sz="1200" b="1" cap="small" dirty="0">
                <a:latin typeface="Arial Narrow" panose="020B0606020202030204" pitchFamily="34" charset="0"/>
                <a:ea typeface="Arial Unicode MS" panose="020B0604020202020204" pitchFamily="34" charset="-128"/>
                <a:cs typeface="Arial Unicode MS" panose="020B0604020202020204" pitchFamily="34" charset="-128"/>
              </a:endParaRPr>
            </a:p>
          </p:txBody>
        </p:sp>
        <p:sp>
          <p:nvSpPr>
            <p:cNvPr id="26" name="Rectangle 25"/>
            <p:cNvSpPr/>
            <p:nvPr/>
          </p:nvSpPr>
          <p:spPr>
            <a:xfrm>
              <a:off x="1076941" y="3778008"/>
              <a:ext cx="6840760" cy="864096"/>
            </a:xfrm>
            <a:prstGeom prst="rect">
              <a:avLst/>
            </a:prstGeom>
            <a:solidFill>
              <a:schemeClr val="bg1"/>
            </a:solidFill>
            <a:ln w="57150" cmpd="sng">
              <a:solidFill>
                <a:schemeClr val="bg1">
                  <a:lumMod val="65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A"/>
            </a:p>
          </p:txBody>
        </p:sp>
        <p:sp>
          <p:nvSpPr>
            <p:cNvPr id="27" name="TextBox 26"/>
            <p:cNvSpPr txBox="1"/>
            <p:nvPr/>
          </p:nvSpPr>
          <p:spPr>
            <a:xfrm>
              <a:off x="1774201" y="3822708"/>
              <a:ext cx="5427524" cy="738664"/>
            </a:xfrm>
            <a:prstGeom prst="rect">
              <a:avLst/>
            </a:prstGeom>
            <a:noFill/>
          </p:spPr>
          <p:txBody>
            <a:bodyPr wrap="square" rtlCol="0">
              <a:spAutoFit/>
            </a:bodyPr>
            <a:lstStyle/>
            <a:p>
              <a:pPr algn="ctr"/>
              <a:r>
                <a:rPr lang="fr-CA" sz="1400" b="1" dirty="0" smtClean="0">
                  <a:latin typeface="Arial Narrow" panose="020B0606020202030204" pitchFamily="34" charset="0"/>
                  <a:ea typeface="Arial Unicode MS" panose="020B0604020202020204" pitchFamily="34" charset="-128"/>
                  <a:cs typeface="Arial Unicode MS" panose="020B0604020202020204" pitchFamily="34" charset="-128"/>
                </a:rPr>
                <a:t>CULTURE ORGANISATIONNELLE</a:t>
              </a:r>
            </a:p>
            <a:p>
              <a:pPr algn="ctr"/>
              <a:r>
                <a:rPr lang="fr-CA" sz="1400" cap="small" dirty="0" smtClean="0">
                  <a:latin typeface="Arial Narrow" panose="020B0606020202030204" pitchFamily="34" charset="0"/>
                  <a:ea typeface="Arial Unicode MS" panose="020B0604020202020204" pitchFamily="34" charset="-128"/>
                  <a:cs typeface="Arial Unicode MS" panose="020B0604020202020204" pitchFamily="34" charset="-128"/>
                </a:rPr>
                <a:t>créer une culture organisationnelle qui soutien la santé mentale en milieu de travail est une </a:t>
              </a:r>
              <a:r>
                <a:rPr lang="fr-CA" sz="1400" b="1" cap="small" dirty="0" smtClean="0">
                  <a:latin typeface="Arial Narrow" panose="020B0606020202030204" pitchFamily="34" charset="0"/>
                  <a:ea typeface="Arial Unicode MS" panose="020B0604020202020204" pitchFamily="34" charset="-128"/>
                  <a:cs typeface="Arial Unicode MS" panose="020B0604020202020204" pitchFamily="34" charset="-128"/>
                </a:rPr>
                <a:t>responsabilité partagée.</a:t>
              </a:r>
            </a:p>
          </p:txBody>
        </p:sp>
      </p:grpSp>
      <p:sp>
        <p:nvSpPr>
          <p:cNvPr id="7" name="Oval Callout 6"/>
          <p:cNvSpPr/>
          <p:nvPr>
            <p:custDataLst>
              <p:tags r:id="rId1"/>
            </p:custDataLst>
          </p:nvPr>
        </p:nvSpPr>
        <p:spPr>
          <a:xfrm>
            <a:off x="4249126" y="4777573"/>
            <a:ext cx="4529666" cy="1262142"/>
          </a:xfrm>
          <a:prstGeom prst="wedgeEllipseCallout">
            <a:avLst>
              <a:gd name="adj1" fmla="val -33135"/>
              <a:gd name="adj2" fmla="val -77459"/>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400" dirty="0"/>
          </a:p>
        </p:txBody>
      </p:sp>
      <p:sp>
        <p:nvSpPr>
          <p:cNvPr id="6" name="TextBox 5"/>
          <p:cNvSpPr txBox="1"/>
          <p:nvPr/>
        </p:nvSpPr>
        <p:spPr>
          <a:xfrm>
            <a:off x="4479353" y="4999253"/>
            <a:ext cx="4142712" cy="954107"/>
          </a:xfrm>
          <a:prstGeom prst="rect">
            <a:avLst/>
          </a:prstGeom>
          <a:noFill/>
        </p:spPr>
        <p:txBody>
          <a:bodyPr wrap="square" rtlCol="0">
            <a:spAutoFit/>
          </a:bodyPr>
          <a:lstStyle/>
          <a:p>
            <a:pPr algn="ctr"/>
            <a:r>
              <a:rPr lang="fr-CA" sz="1400" b="1" dirty="0">
                <a:solidFill>
                  <a:schemeClr val="bg1"/>
                </a:solidFill>
                <a:latin typeface="+mj-lt"/>
                <a:ea typeface="Verdana" panose="020B0604030504040204" pitchFamily="34" charset="0"/>
                <a:cs typeface="Verdana" panose="020B0604030504040204" pitchFamily="34" charset="0"/>
              </a:rPr>
              <a:t>N</a:t>
            </a:r>
            <a:r>
              <a:rPr lang="fr-CA" sz="1400" b="1" dirty="0" smtClean="0">
                <a:solidFill>
                  <a:schemeClr val="bg1"/>
                </a:solidFill>
                <a:latin typeface="+mj-lt"/>
                <a:ea typeface="Verdana" panose="020B0604030504040204" pitchFamily="34" charset="0"/>
                <a:cs typeface="Verdana" panose="020B0604030504040204" pitchFamily="34" charset="0"/>
              </a:rPr>
              <a:t>ous </a:t>
            </a:r>
            <a:r>
              <a:rPr lang="fr-CA" sz="1400" b="1" dirty="0">
                <a:solidFill>
                  <a:schemeClr val="bg1"/>
                </a:solidFill>
                <a:latin typeface="+mj-lt"/>
                <a:ea typeface="Verdana" panose="020B0604030504040204" pitchFamily="34" charset="0"/>
                <a:cs typeface="Verdana" panose="020B0604030504040204" pitchFamily="34" charset="0"/>
              </a:rPr>
              <a:t>exerçons </a:t>
            </a:r>
            <a:r>
              <a:rPr lang="fr-CA" sz="1400" b="1" dirty="0" smtClean="0">
                <a:solidFill>
                  <a:schemeClr val="bg1"/>
                </a:solidFill>
                <a:latin typeface="+mj-lt"/>
                <a:ea typeface="Verdana" panose="020B0604030504040204" pitchFamily="34" charset="0"/>
                <a:cs typeface="Verdana" panose="020B0604030504040204" pitchFamily="34" charset="0"/>
              </a:rPr>
              <a:t>tous une </a:t>
            </a:r>
            <a:r>
              <a:rPr lang="fr-CA" sz="1400" b="1" dirty="0">
                <a:solidFill>
                  <a:schemeClr val="bg1"/>
                </a:solidFill>
                <a:latin typeface="+mj-lt"/>
                <a:ea typeface="Verdana" panose="020B0604030504040204" pitchFamily="34" charset="0"/>
                <a:cs typeface="Verdana" panose="020B0604030504040204" pitchFamily="34" charset="0"/>
              </a:rPr>
              <a:t>influence sur </a:t>
            </a:r>
            <a:r>
              <a:rPr lang="fr-CA" sz="1400" b="1" dirty="0" smtClean="0">
                <a:solidFill>
                  <a:schemeClr val="bg1"/>
                </a:solidFill>
                <a:latin typeface="+mj-lt"/>
                <a:ea typeface="Verdana" panose="020B0604030504040204" pitchFamily="34" charset="0"/>
                <a:cs typeface="Verdana" panose="020B0604030504040204" pitchFamily="34" charset="0"/>
              </a:rPr>
              <a:t>la culture</a:t>
            </a:r>
            <a:r>
              <a:rPr lang="fr-CA" sz="1400" b="1" dirty="0">
                <a:solidFill>
                  <a:schemeClr val="bg1"/>
                </a:solidFill>
                <a:latin typeface="+mj-lt"/>
                <a:ea typeface="Verdana" panose="020B0604030504040204" pitchFamily="34" charset="0"/>
                <a:cs typeface="Verdana" panose="020B0604030504040204" pitchFamily="34" charset="0"/>
              </a:rPr>
              <a:t> </a:t>
            </a:r>
            <a:r>
              <a:rPr lang="fr-CA" sz="1400" b="1" dirty="0" smtClean="0">
                <a:solidFill>
                  <a:schemeClr val="bg1"/>
                </a:solidFill>
                <a:latin typeface="+mj-lt"/>
                <a:ea typeface="Verdana" panose="020B0604030504040204" pitchFamily="34" charset="0"/>
                <a:cs typeface="Verdana" panose="020B0604030504040204" pitchFamily="34" charset="0"/>
              </a:rPr>
              <a:t>organisationnelle de notre milieu de travail.</a:t>
            </a:r>
          </a:p>
          <a:p>
            <a:pPr algn="ctr"/>
            <a:r>
              <a:rPr lang="fr-CA" sz="1400" b="1" dirty="0" smtClean="0">
                <a:solidFill>
                  <a:schemeClr val="bg1"/>
                </a:solidFill>
                <a:latin typeface="+mj-lt"/>
                <a:ea typeface="Verdana" panose="020B0604030504040204" pitchFamily="34" charset="0"/>
                <a:cs typeface="Verdana" panose="020B0604030504040204" pitchFamily="34" charset="0"/>
              </a:rPr>
              <a:t>La </a:t>
            </a:r>
            <a:r>
              <a:rPr lang="fr-CA" sz="1400" b="1" dirty="0">
                <a:solidFill>
                  <a:schemeClr val="bg1"/>
                </a:solidFill>
                <a:latin typeface="+mj-lt"/>
                <a:ea typeface="Verdana" panose="020B0604030504040204" pitchFamily="34" charset="0"/>
                <a:cs typeface="Verdana" panose="020B0604030504040204" pitchFamily="34" charset="0"/>
              </a:rPr>
              <a:t>question est  la suivante : le faisons‐nous positivement ou négativement</a:t>
            </a:r>
            <a:r>
              <a:rPr lang="fr-CA" sz="1400" b="1" dirty="0" smtClean="0">
                <a:solidFill>
                  <a:schemeClr val="bg1"/>
                </a:solidFill>
                <a:latin typeface="+mj-lt"/>
                <a:ea typeface="Verdana" panose="020B0604030504040204" pitchFamily="34" charset="0"/>
                <a:cs typeface="Verdana" panose="020B0604030504040204" pitchFamily="34" charset="0"/>
              </a:rPr>
              <a:t>?</a:t>
            </a:r>
            <a:endParaRPr lang="en-CA" sz="1400" b="1" dirty="0">
              <a:solidFill>
                <a:schemeClr val="bg1"/>
              </a:solidFill>
              <a:latin typeface="+mj-lt"/>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824687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Pentagon 27"/>
          <p:cNvSpPr/>
          <p:nvPr/>
        </p:nvSpPr>
        <p:spPr>
          <a:xfrm>
            <a:off x="311966" y="3429896"/>
            <a:ext cx="4485945" cy="1916660"/>
          </a:xfrm>
          <a:prstGeom prst="homePlate">
            <a:avLst>
              <a:gd name="adj" fmla="val 24650"/>
            </a:avLst>
          </a:prstGeom>
          <a:solidFill>
            <a:srgbClr val="7A82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7" name="Pentagon 26"/>
          <p:cNvSpPr/>
          <p:nvPr/>
        </p:nvSpPr>
        <p:spPr>
          <a:xfrm>
            <a:off x="311966" y="2054668"/>
            <a:ext cx="4485945" cy="935972"/>
          </a:xfrm>
          <a:prstGeom prst="homePlate">
            <a:avLst/>
          </a:prstGeom>
          <a:solidFill>
            <a:srgbClr val="7A82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2" name="Title 1"/>
          <p:cNvSpPr>
            <a:spLocks noGrp="1"/>
          </p:cNvSpPr>
          <p:nvPr>
            <p:ph type="title"/>
          </p:nvPr>
        </p:nvSpPr>
        <p:spPr>
          <a:xfrm>
            <a:off x="210572" y="819857"/>
            <a:ext cx="8682005" cy="1143000"/>
          </a:xfrm>
        </p:spPr>
        <p:txBody>
          <a:bodyPr>
            <a:normAutofit/>
          </a:bodyPr>
          <a:lstStyle/>
          <a:p>
            <a:r>
              <a:rPr lang="fr-CA" sz="2800" dirty="0">
                <a:solidFill>
                  <a:srgbClr val="73B632"/>
                </a:solidFill>
                <a:ea typeface="Calibri" panose="020F0502020204030204" pitchFamily="34" charset="0"/>
                <a:cs typeface="Calibri" panose="020F0502020204030204" pitchFamily="34" charset="0"/>
              </a:rPr>
              <a:t>Plan d’action triennal : aperçu des activités</a:t>
            </a:r>
            <a:endParaRPr lang="en-CA" sz="2800" dirty="0">
              <a:solidFill>
                <a:srgbClr val="73B632"/>
              </a:solidFill>
            </a:endParaRPr>
          </a:p>
        </p:txBody>
      </p:sp>
      <p:sp>
        <p:nvSpPr>
          <p:cNvPr id="4" name="Content Placeholder 2"/>
          <p:cNvSpPr txBox="1">
            <a:spLocks/>
          </p:cNvSpPr>
          <p:nvPr>
            <p:custDataLst>
              <p:tags r:id="rId1"/>
            </p:custDataLst>
          </p:nvPr>
        </p:nvSpPr>
        <p:spPr>
          <a:xfrm>
            <a:off x="-66414" y="1562307"/>
            <a:ext cx="4585251" cy="4321657"/>
          </a:xfrm>
          <a:prstGeom prst="rect">
            <a:avLst/>
          </a:prstGeom>
        </p:spPr>
        <p:txBody>
          <a:bodyPr>
            <a:noAutofit/>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458788" indent="-285750">
              <a:spcBef>
                <a:spcPts val="600"/>
              </a:spcBef>
              <a:buFont typeface="Arial" panose="020B0604020202020204" pitchFamily="34" charset="0"/>
              <a:buChar char="•"/>
              <a:defRPr/>
            </a:pPr>
            <a:endParaRPr lang="fr-CA" sz="1600" dirty="0">
              <a:solidFill>
                <a:schemeClr val="dk1"/>
              </a:solidFill>
              <a:latin typeface="Arial" panose="020B0604020202020204" pitchFamily="34" charset="0"/>
              <a:ea typeface="Calibri"/>
              <a:cs typeface="Arial" panose="020B0604020202020204" pitchFamily="34" charset="0"/>
            </a:endParaRPr>
          </a:p>
        </p:txBody>
      </p:sp>
      <p:sp>
        <p:nvSpPr>
          <p:cNvPr id="11" name="Pentagon 10"/>
          <p:cNvSpPr/>
          <p:nvPr/>
        </p:nvSpPr>
        <p:spPr>
          <a:xfrm>
            <a:off x="5088367" y="2054668"/>
            <a:ext cx="3865852" cy="935972"/>
          </a:xfrm>
          <a:prstGeom prst="homePlate">
            <a:avLst>
              <a:gd name="adj" fmla="val 0"/>
            </a:avLst>
          </a:prstGeom>
          <a:solidFill>
            <a:srgbClr val="73B63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5" name="TextBox 4"/>
          <p:cNvSpPr txBox="1"/>
          <p:nvPr/>
        </p:nvSpPr>
        <p:spPr>
          <a:xfrm>
            <a:off x="5114353" y="2236387"/>
            <a:ext cx="3663267" cy="569387"/>
          </a:xfrm>
          <a:prstGeom prst="rect">
            <a:avLst/>
          </a:prstGeom>
          <a:noFill/>
        </p:spPr>
        <p:txBody>
          <a:bodyPr wrap="square" rtlCol="0">
            <a:spAutoFit/>
          </a:bodyPr>
          <a:lstStyle/>
          <a:p>
            <a:pPr marL="171450" indent="-171450">
              <a:spcAft>
                <a:spcPts val="600"/>
              </a:spcAft>
              <a:buFont typeface="Arial" panose="020B0604020202020204" pitchFamily="34" charset="0"/>
              <a:buChar char="•"/>
            </a:pPr>
            <a:r>
              <a:rPr lang="fr-CA" sz="1300" b="1" dirty="0">
                <a:solidFill>
                  <a:schemeClr val="bg1"/>
                </a:solidFill>
                <a:cs typeface="Arial" panose="020B0604020202020204" pitchFamily="34" charset="0"/>
              </a:rPr>
              <a:t>Offrir diverses options d’apprentissage.</a:t>
            </a:r>
          </a:p>
          <a:p>
            <a:pPr marL="171450" indent="-171450">
              <a:spcAft>
                <a:spcPts val="600"/>
              </a:spcAft>
              <a:buFont typeface="Arial" panose="020B0604020202020204" pitchFamily="34" charset="0"/>
              <a:buChar char="•"/>
            </a:pPr>
            <a:r>
              <a:rPr lang="fr-CA" sz="1300" b="1" dirty="0">
                <a:solidFill>
                  <a:schemeClr val="bg1"/>
                </a:solidFill>
                <a:cs typeface="Arial" panose="020B0604020202020204" pitchFamily="34" charset="0"/>
              </a:rPr>
              <a:t>Fournir des ressources et outils libre-service</a:t>
            </a:r>
            <a:r>
              <a:rPr lang="fr-CA" sz="1300" b="1" dirty="0" smtClean="0">
                <a:solidFill>
                  <a:schemeClr val="bg1"/>
                </a:solidFill>
                <a:cs typeface="Arial" panose="020B0604020202020204" pitchFamily="34" charset="0"/>
              </a:rPr>
              <a:t>.</a:t>
            </a:r>
            <a:endParaRPr lang="fr-CA" sz="1300" b="1" dirty="0">
              <a:solidFill>
                <a:schemeClr val="bg1"/>
              </a:solidFill>
              <a:cs typeface="Arial" panose="020B0604020202020204" pitchFamily="34" charset="0"/>
            </a:endParaRPr>
          </a:p>
        </p:txBody>
      </p:sp>
      <p:sp>
        <p:nvSpPr>
          <p:cNvPr id="7" name="TextBox 6"/>
          <p:cNvSpPr txBox="1"/>
          <p:nvPr/>
        </p:nvSpPr>
        <p:spPr>
          <a:xfrm>
            <a:off x="311968" y="2189824"/>
            <a:ext cx="4186290" cy="646331"/>
          </a:xfrm>
          <a:prstGeom prst="rect">
            <a:avLst/>
          </a:prstGeom>
          <a:noFill/>
        </p:spPr>
        <p:txBody>
          <a:bodyPr wrap="square" rtlCol="0">
            <a:spAutoFit/>
          </a:bodyPr>
          <a:lstStyle/>
          <a:p>
            <a:r>
              <a:rPr lang="fr-CA" b="1" dirty="0" smtClean="0">
                <a:solidFill>
                  <a:schemeClr val="bg1"/>
                </a:solidFill>
              </a:rPr>
              <a:t>Favoriser </a:t>
            </a:r>
            <a:r>
              <a:rPr lang="fr-CA" b="1" dirty="0">
                <a:solidFill>
                  <a:schemeClr val="bg1"/>
                </a:solidFill>
              </a:rPr>
              <a:t>la compréhension, </a:t>
            </a:r>
            <a:endParaRPr lang="fr-CA" b="1" dirty="0" smtClean="0">
              <a:solidFill>
                <a:schemeClr val="bg1"/>
              </a:solidFill>
            </a:endParaRPr>
          </a:p>
          <a:p>
            <a:r>
              <a:rPr lang="fr-CA" b="1" dirty="0" smtClean="0">
                <a:solidFill>
                  <a:schemeClr val="bg1"/>
                </a:solidFill>
              </a:rPr>
              <a:t>la </a:t>
            </a:r>
            <a:r>
              <a:rPr lang="fr-CA" b="1" dirty="0">
                <a:solidFill>
                  <a:schemeClr val="bg1"/>
                </a:solidFill>
              </a:rPr>
              <a:t>sensibilisation </a:t>
            </a:r>
            <a:r>
              <a:rPr lang="fr-CA" b="1" dirty="0" smtClean="0">
                <a:solidFill>
                  <a:schemeClr val="bg1"/>
                </a:solidFill>
              </a:rPr>
              <a:t>et l’acceptation.</a:t>
            </a:r>
            <a:endParaRPr lang="fr-CA" b="1" dirty="0">
              <a:solidFill>
                <a:schemeClr val="bg1"/>
              </a:solidFill>
            </a:endParaRPr>
          </a:p>
        </p:txBody>
      </p:sp>
      <p:sp>
        <p:nvSpPr>
          <p:cNvPr id="8" name="TextBox 7"/>
          <p:cNvSpPr txBox="1"/>
          <p:nvPr/>
        </p:nvSpPr>
        <p:spPr>
          <a:xfrm>
            <a:off x="311967" y="3560256"/>
            <a:ext cx="4186291" cy="1661993"/>
          </a:xfrm>
          <a:prstGeom prst="rect">
            <a:avLst/>
          </a:prstGeom>
          <a:noFill/>
        </p:spPr>
        <p:txBody>
          <a:bodyPr wrap="square" rtlCol="0">
            <a:spAutoFit/>
          </a:bodyPr>
          <a:lstStyle/>
          <a:p>
            <a:pPr>
              <a:spcAft>
                <a:spcPts val="600"/>
              </a:spcAft>
            </a:pPr>
            <a:r>
              <a:rPr lang="fr-CA" b="1" dirty="0">
                <a:solidFill>
                  <a:schemeClr val="bg1"/>
                </a:solidFill>
              </a:rPr>
              <a:t>Outiller les gestionnaires afin qu’ils agissent de manière proactive </a:t>
            </a:r>
            <a:r>
              <a:rPr lang="fr-CA" b="1" dirty="0" smtClean="0">
                <a:solidFill>
                  <a:schemeClr val="bg1"/>
                </a:solidFill>
              </a:rPr>
              <a:t>pour :</a:t>
            </a:r>
            <a:endParaRPr lang="fr-CA" b="1" dirty="0">
              <a:solidFill>
                <a:schemeClr val="bg1"/>
              </a:solidFill>
            </a:endParaRPr>
          </a:p>
          <a:p>
            <a:pPr marL="285750" indent="-285750">
              <a:spcAft>
                <a:spcPts val="600"/>
              </a:spcAft>
              <a:buFont typeface="Arial" panose="020B0604020202020204" pitchFamily="34" charset="0"/>
              <a:buChar char="•"/>
            </a:pPr>
            <a:r>
              <a:rPr lang="fr-CA" sz="1400" b="1" dirty="0" smtClean="0">
                <a:solidFill>
                  <a:schemeClr val="bg1"/>
                </a:solidFill>
              </a:rPr>
              <a:t>répondre adéquatement aux </a:t>
            </a:r>
            <a:r>
              <a:rPr lang="fr-CA" sz="1400" b="1" dirty="0">
                <a:solidFill>
                  <a:schemeClr val="bg1"/>
                </a:solidFill>
              </a:rPr>
              <a:t>problèmes de santé </a:t>
            </a:r>
            <a:r>
              <a:rPr lang="fr-CA" sz="1400" b="1" dirty="0" smtClean="0">
                <a:solidFill>
                  <a:schemeClr val="bg1"/>
                </a:solidFill>
              </a:rPr>
              <a:t>mentale qui surviennent en milieu de travail;</a:t>
            </a:r>
          </a:p>
          <a:p>
            <a:pPr marL="285750" indent="-285750">
              <a:spcAft>
                <a:spcPts val="600"/>
              </a:spcAft>
              <a:buFont typeface="Arial" panose="020B0604020202020204" pitchFamily="34" charset="0"/>
              <a:buChar char="•"/>
            </a:pPr>
            <a:r>
              <a:rPr lang="fr-CA" sz="1400" b="1" dirty="0">
                <a:solidFill>
                  <a:schemeClr val="bg1"/>
                </a:solidFill>
              </a:rPr>
              <a:t>aider les employés à se maintenir en               bonne santé mentale</a:t>
            </a:r>
            <a:r>
              <a:rPr lang="fr-CA" sz="1400" b="1" dirty="0" smtClean="0">
                <a:solidFill>
                  <a:schemeClr val="bg1"/>
                </a:solidFill>
              </a:rPr>
              <a:t>.</a:t>
            </a:r>
            <a:endParaRPr lang="fr-CA" sz="1400" b="1" dirty="0">
              <a:solidFill>
                <a:schemeClr val="bg1"/>
              </a:solidFill>
            </a:endParaRPr>
          </a:p>
        </p:txBody>
      </p:sp>
      <p:sp>
        <p:nvSpPr>
          <p:cNvPr id="39" name="Pentagon 38"/>
          <p:cNvSpPr/>
          <p:nvPr/>
        </p:nvSpPr>
        <p:spPr>
          <a:xfrm>
            <a:off x="5114353" y="3429896"/>
            <a:ext cx="3865852" cy="1916660"/>
          </a:xfrm>
          <a:prstGeom prst="homePlate">
            <a:avLst>
              <a:gd name="adj" fmla="val 0"/>
            </a:avLst>
          </a:prstGeom>
          <a:solidFill>
            <a:srgbClr val="73B63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40" name="TextBox 39"/>
          <p:cNvSpPr txBox="1"/>
          <p:nvPr/>
        </p:nvSpPr>
        <p:spPr>
          <a:xfrm>
            <a:off x="5114353" y="3495520"/>
            <a:ext cx="3829108" cy="2108269"/>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fr-CA" sz="1300" b="1" dirty="0">
                <a:solidFill>
                  <a:schemeClr val="bg1"/>
                </a:solidFill>
              </a:rPr>
              <a:t>Renforcer l’encadrement pour résoudre les conflits  </a:t>
            </a:r>
            <a:r>
              <a:rPr lang="fr-CA" sz="1300" b="1" dirty="0" smtClean="0">
                <a:solidFill>
                  <a:schemeClr val="bg1"/>
                </a:solidFill>
              </a:rPr>
              <a:t>qui </a:t>
            </a:r>
            <a:r>
              <a:rPr lang="fr-CA" sz="1300" b="1" dirty="0">
                <a:solidFill>
                  <a:schemeClr val="bg1"/>
                </a:solidFill>
              </a:rPr>
              <a:t>mettent en jeu un problème de santé mentale.</a:t>
            </a:r>
          </a:p>
          <a:p>
            <a:pPr marL="171450" lvl="0" indent="-171450">
              <a:spcAft>
                <a:spcPts val="600"/>
              </a:spcAft>
              <a:buFont typeface="Arial" panose="020B0604020202020204" pitchFamily="34" charset="0"/>
              <a:buChar char="•"/>
            </a:pPr>
            <a:r>
              <a:rPr lang="fr-CA" sz="1300" b="1" dirty="0">
                <a:solidFill>
                  <a:schemeClr val="bg1"/>
                </a:solidFill>
              </a:rPr>
              <a:t>Établir des tribunes pour partager les meilleures pratiques de gestion et obtenir de l’aide (apprentissage par l’action).</a:t>
            </a:r>
          </a:p>
          <a:p>
            <a:pPr marL="171450" lvl="0" indent="-171450">
              <a:spcAft>
                <a:spcPts val="600"/>
              </a:spcAft>
              <a:buFont typeface="Arial" panose="020B0604020202020204" pitchFamily="34" charset="0"/>
              <a:buChar char="•"/>
            </a:pPr>
            <a:r>
              <a:rPr lang="fr-CA" sz="1300" b="1" dirty="0">
                <a:solidFill>
                  <a:schemeClr val="bg1"/>
                </a:solidFill>
              </a:rPr>
              <a:t>Utiliser et promouvoir les services de conseils aux gestionnaires du Programme d’aide aux employés pour avoir accès à des experts en santé mentale</a:t>
            </a:r>
            <a:r>
              <a:rPr lang="fr-CA" sz="1300" b="1" dirty="0" smtClean="0">
                <a:solidFill>
                  <a:schemeClr val="bg1"/>
                </a:solidFill>
              </a:rPr>
              <a:t>.</a:t>
            </a:r>
            <a:endParaRPr lang="fr-CA" sz="1300" b="1" dirty="0">
              <a:solidFill>
                <a:schemeClr val="bg1"/>
              </a:solidFill>
            </a:endParaRPr>
          </a:p>
          <a:p>
            <a:pPr marL="171450" indent="-171450">
              <a:spcAft>
                <a:spcPts val="600"/>
              </a:spcAft>
              <a:buFont typeface="Arial" panose="020B0604020202020204" pitchFamily="34" charset="0"/>
              <a:buChar char="•"/>
            </a:pPr>
            <a:endParaRPr lang="fr-CA" sz="1200" b="1" dirty="0">
              <a:solidFill>
                <a:schemeClr val="bg1"/>
              </a:solidFill>
            </a:endParaRPr>
          </a:p>
        </p:txBody>
      </p:sp>
    </p:spTree>
    <p:extLst>
      <p:ext uri="{BB962C8B-B14F-4D97-AF65-F5344CB8AC3E}">
        <p14:creationId xmlns:p14="http://schemas.microsoft.com/office/powerpoint/2010/main" val="2911428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entagon 2"/>
          <p:cNvSpPr/>
          <p:nvPr/>
        </p:nvSpPr>
        <p:spPr>
          <a:xfrm>
            <a:off x="311966" y="3388629"/>
            <a:ext cx="4485945" cy="1957915"/>
          </a:xfrm>
          <a:prstGeom prst="homePlate">
            <a:avLst>
              <a:gd name="adj" fmla="val 22345"/>
            </a:avLst>
          </a:prstGeom>
          <a:solidFill>
            <a:srgbClr val="7A82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4" name="TextBox 3"/>
          <p:cNvSpPr txBox="1"/>
          <p:nvPr/>
        </p:nvSpPr>
        <p:spPr>
          <a:xfrm>
            <a:off x="301208" y="3554041"/>
            <a:ext cx="4249270" cy="1600438"/>
          </a:xfrm>
          <a:prstGeom prst="rect">
            <a:avLst/>
          </a:prstGeom>
          <a:noFill/>
        </p:spPr>
        <p:txBody>
          <a:bodyPr wrap="square" rtlCol="0">
            <a:spAutoFit/>
          </a:bodyPr>
          <a:lstStyle/>
          <a:p>
            <a:pPr>
              <a:spcAft>
                <a:spcPts val="600"/>
              </a:spcAft>
            </a:pPr>
            <a:r>
              <a:rPr lang="fr-CA" b="1" dirty="0" smtClean="0">
                <a:solidFill>
                  <a:schemeClr val="bg1"/>
                </a:solidFill>
              </a:rPr>
              <a:t>Se donner les moyens nécessaires :</a:t>
            </a:r>
            <a:endParaRPr lang="fr-CA" b="1" dirty="0">
              <a:solidFill>
                <a:schemeClr val="bg1"/>
              </a:solidFill>
            </a:endParaRPr>
          </a:p>
          <a:p>
            <a:pPr marL="285750" indent="-285750">
              <a:spcAft>
                <a:spcPts val="600"/>
              </a:spcAft>
              <a:buFont typeface="Arial" panose="020B0604020202020204" pitchFamily="34" charset="0"/>
              <a:buChar char="•"/>
            </a:pPr>
            <a:r>
              <a:rPr lang="fr-CA" sz="1400" b="1" dirty="0">
                <a:solidFill>
                  <a:schemeClr val="bg1"/>
                </a:solidFill>
              </a:rPr>
              <a:t>p</a:t>
            </a:r>
            <a:r>
              <a:rPr lang="fr-CA" sz="1400" b="1" dirty="0" smtClean="0">
                <a:solidFill>
                  <a:schemeClr val="bg1"/>
                </a:solidFill>
              </a:rPr>
              <a:t>our aider les employés à comprendre  ce </a:t>
            </a:r>
            <a:r>
              <a:rPr lang="fr-CA" sz="1400" b="1" dirty="0">
                <a:solidFill>
                  <a:schemeClr val="bg1"/>
                </a:solidFill>
              </a:rPr>
              <a:t>qu’ils doivent faire pour prendre mieux soin d’eux</a:t>
            </a:r>
            <a:r>
              <a:rPr lang="fr-CA" sz="1400" b="1" dirty="0" smtClean="0">
                <a:solidFill>
                  <a:schemeClr val="bg1"/>
                </a:solidFill>
              </a:rPr>
              <a:t>;</a:t>
            </a:r>
            <a:endParaRPr lang="fr-CA" sz="1200" b="1" dirty="0">
              <a:solidFill>
                <a:schemeClr val="bg1"/>
              </a:solidFill>
            </a:endParaRPr>
          </a:p>
          <a:p>
            <a:pPr marL="285750" indent="-285750">
              <a:spcAft>
                <a:spcPts val="600"/>
              </a:spcAft>
              <a:buFont typeface="Arial" panose="020B0604020202020204" pitchFamily="34" charset="0"/>
              <a:buChar char="•"/>
            </a:pPr>
            <a:r>
              <a:rPr lang="fr-CA" sz="1400" b="1" dirty="0">
                <a:solidFill>
                  <a:schemeClr val="bg1"/>
                </a:solidFill>
              </a:rPr>
              <a:t>p</a:t>
            </a:r>
            <a:r>
              <a:rPr lang="fr-CA" sz="1400" b="1" dirty="0" smtClean="0">
                <a:solidFill>
                  <a:schemeClr val="bg1"/>
                </a:solidFill>
              </a:rPr>
              <a:t>our aider </a:t>
            </a:r>
            <a:r>
              <a:rPr lang="fr-CA" sz="1400" b="1" dirty="0">
                <a:solidFill>
                  <a:schemeClr val="bg1"/>
                </a:solidFill>
              </a:rPr>
              <a:t>les employés qui s’absentent de temps à autre en raison de maladie épisodique, ou qui reviennent au travail après un congé de maladie</a:t>
            </a:r>
            <a:r>
              <a:rPr lang="fr-CA" sz="1400" b="1" dirty="0" smtClean="0">
                <a:solidFill>
                  <a:schemeClr val="bg1"/>
                </a:solidFill>
              </a:rPr>
              <a:t>.</a:t>
            </a:r>
            <a:endParaRPr lang="fr-CA" sz="1400" b="1" dirty="0">
              <a:solidFill>
                <a:schemeClr val="bg1"/>
              </a:solidFill>
            </a:endParaRPr>
          </a:p>
        </p:txBody>
      </p:sp>
      <p:sp>
        <p:nvSpPr>
          <p:cNvPr id="5" name="Pentagon 4"/>
          <p:cNvSpPr/>
          <p:nvPr/>
        </p:nvSpPr>
        <p:spPr>
          <a:xfrm>
            <a:off x="5088367" y="3367775"/>
            <a:ext cx="3934252" cy="1978769"/>
          </a:xfrm>
          <a:prstGeom prst="homePlate">
            <a:avLst>
              <a:gd name="adj" fmla="val 0"/>
            </a:avLst>
          </a:prstGeom>
          <a:solidFill>
            <a:srgbClr val="73B63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6" name="TextBox 5"/>
          <p:cNvSpPr txBox="1"/>
          <p:nvPr/>
        </p:nvSpPr>
        <p:spPr>
          <a:xfrm>
            <a:off x="5072182" y="3505237"/>
            <a:ext cx="3950437" cy="1723549"/>
          </a:xfrm>
          <a:prstGeom prst="rect">
            <a:avLst/>
          </a:prstGeom>
          <a:noFill/>
        </p:spPr>
        <p:txBody>
          <a:bodyPr wrap="square" rtlCol="0">
            <a:spAutoFit/>
          </a:bodyPr>
          <a:lstStyle/>
          <a:p>
            <a:pPr marL="171450" lvl="0" indent="-171450">
              <a:spcAft>
                <a:spcPts val="600"/>
              </a:spcAft>
              <a:buFont typeface="Arial" panose="020B0604020202020204" pitchFamily="34" charset="0"/>
              <a:buChar char="•"/>
            </a:pPr>
            <a:r>
              <a:rPr lang="fr-CA" sz="1200" b="1" dirty="0">
                <a:solidFill>
                  <a:schemeClr val="bg1"/>
                </a:solidFill>
              </a:rPr>
              <a:t>Offrir des ateliers sur la résilience personnelle.</a:t>
            </a:r>
          </a:p>
          <a:p>
            <a:pPr marL="171450" lvl="0" indent="-171450">
              <a:spcAft>
                <a:spcPts val="600"/>
              </a:spcAft>
              <a:buFont typeface="Arial" panose="020B0604020202020204" pitchFamily="34" charset="0"/>
              <a:buChar char="•"/>
            </a:pPr>
            <a:r>
              <a:rPr lang="fr-CA" sz="1200" b="1" dirty="0">
                <a:solidFill>
                  <a:schemeClr val="bg1"/>
                </a:solidFill>
              </a:rPr>
              <a:t>M</a:t>
            </a:r>
            <a:r>
              <a:rPr lang="fr-CA" sz="1200" b="1" dirty="0" smtClean="0">
                <a:solidFill>
                  <a:schemeClr val="bg1"/>
                </a:solidFill>
              </a:rPr>
              <a:t>ettre en œuvre des initiatives </a:t>
            </a:r>
            <a:r>
              <a:rPr lang="fr-CA" sz="1200" b="1" dirty="0">
                <a:solidFill>
                  <a:schemeClr val="bg1"/>
                </a:solidFill>
              </a:rPr>
              <a:t>de soutien par les pairs : réseaux </a:t>
            </a:r>
            <a:r>
              <a:rPr lang="fr-CA" sz="1200" b="1" dirty="0" smtClean="0">
                <a:solidFill>
                  <a:schemeClr val="bg1"/>
                </a:solidFill>
              </a:rPr>
              <a:t>d’aide réunissant des personnes qui ont vécu une expérience particulière.</a:t>
            </a:r>
            <a:endParaRPr lang="fr-CA" sz="1200" b="1" dirty="0">
              <a:solidFill>
                <a:schemeClr val="bg1"/>
              </a:solidFill>
            </a:endParaRPr>
          </a:p>
          <a:p>
            <a:pPr marL="171450" lvl="0" indent="-171450">
              <a:spcAft>
                <a:spcPts val="600"/>
              </a:spcAft>
              <a:buFont typeface="Arial" panose="020B0604020202020204" pitchFamily="34" charset="0"/>
              <a:buChar char="•"/>
            </a:pPr>
            <a:r>
              <a:rPr lang="fr-CA" sz="1200" b="1" dirty="0">
                <a:solidFill>
                  <a:schemeClr val="bg1"/>
                </a:solidFill>
              </a:rPr>
              <a:t>Renforcer la compréhension de l’obligation de prendre des mesures d’adaptation et de la planification du retour au travail, et améliorer les services de conseils intégrés des ressources humaines  pour les gestionnaires</a:t>
            </a:r>
            <a:r>
              <a:rPr lang="fr-CA" sz="1200" b="1" dirty="0" smtClean="0">
                <a:solidFill>
                  <a:schemeClr val="bg1"/>
                </a:solidFill>
              </a:rPr>
              <a:t>.</a:t>
            </a:r>
            <a:endParaRPr lang="fr-CA" sz="1200" b="1" dirty="0">
              <a:solidFill>
                <a:schemeClr val="bg1"/>
              </a:solidFill>
            </a:endParaRPr>
          </a:p>
        </p:txBody>
      </p:sp>
      <p:sp>
        <p:nvSpPr>
          <p:cNvPr id="7" name="Pentagon 6"/>
          <p:cNvSpPr/>
          <p:nvPr/>
        </p:nvSpPr>
        <p:spPr>
          <a:xfrm>
            <a:off x="311966" y="2089694"/>
            <a:ext cx="4485945" cy="890162"/>
          </a:xfrm>
          <a:prstGeom prst="homePlate">
            <a:avLst/>
          </a:prstGeom>
          <a:solidFill>
            <a:srgbClr val="7A82A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8" name="TextBox 7"/>
          <p:cNvSpPr txBox="1"/>
          <p:nvPr/>
        </p:nvSpPr>
        <p:spPr>
          <a:xfrm>
            <a:off x="311966" y="2214997"/>
            <a:ext cx="4229323" cy="646331"/>
          </a:xfrm>
          <a:prstGeom prst="rect">
            <a:avLst/>
          </a:prstGeom>
          <a:noFill/>
        </p:spPr>
        <p:txBody>
          <a:bodyPr wrap="square" rtlCol="0">
            <a:spAutoFit/>
          </a:bodyPr>
          <a:lstStyle/>
          <a:p>
            <a:r>
              <a:rPr lang="fr-CA" b="1" dirty="0">
                <a:solidFill>
                  <a:schemeClr val="bg1"/>
                </a:solidFill>
              </a:rPr>
              <a:t>Centrer nos efforts sur la santé et </a:t>
            </a:r>
          </a:p>
          <a:p>
            <a:r>
              <a:rPr lang="fr-CA" b="1" dirty="0" smtClean="0">
                <a:solidFill>
                  <a:schemeClr val="bg1"/>
                </a:solidFill>
              </a:rPr>
              <a:t>la </a:t>
            </a:r>
            <a:r>
              <a:rPr lang="fr-CA" b="1" dirty="0">
                <a:solidFill>
                  <a:schemeClr val="bg1"/>
                </a:solidFill>
              </a:rPr>
              <a:t>sécurité au </a:t>
            </a:r>
            <a:r>
              <a:rPr lang="fr-CA" b="1" dirty="0" smtClean="0">
                <a:solidFill>
                  <a:schemeClr val="bg1"/>
                </a:solidFill>
              </a:rPr>
              <a:t>travail.</a:t>
            </a:r>
            <a:endParaRPr lang="fr-CA" b="1" dirty="0">
              <a:solidFill>
                <a:schemeClr val="bg1"/>
              </a:solidFill>
            </a:endParaRPr>
          </a:p>
        </p:txBody>
      </p:sp>
      <p:sp>
        <p:nvSpPr>
          <p:cNvPr id="9" name="Pentagon 8"/>
          <p:cNvSpPr/>
          <p:nvPr/>
        </p:nvSpPr>
        <p:spPr>
          <a:xfrm>
            <a:off x="5088367" y="2089694"/>
            <a:ext cx="3865852" cy="890162"/>
          </a:xfrm>
          <a:prstGeom prst="homePlate">
            <a:avLst>
              <a:gd name="adj" fmla="val 0"/>
            </a:avLst>
          </a:prstGeom>
          <a:solidFill>
            <a:srgbClr val="73B632"/>
          </a:solidFill>
          <a:ln>
            <a:noFill/>
          </a:ln>
          <a:effectLst>
            <a:outerShdw blurRad="50800" dist="38100" dir="2700000" algn="tl"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dirty="0"/>
          </a:p>
        </p:txBody>
      </p:sp>
      <p:sp>
        <p:nvSpPr>
          <p:cNvPr id="10" name="TextBox 9"/>
          <p:cNvSpPr txBox="1"/>
          <p:nvPr/>
        </p:nvSpPr>
        <p:spPr>
          <a:xfrm>
            <a:off x="5064091" y="2197274"/>
            <a:ext cx="3934252" cy="646331"/>
          </a:xfrm>
          <a:prstGeom prst="rect">
            <a:avLst/>
          </a:prstGeom>
          <a:noFill/>
        </p:spPr>
        <p:txBody>
          <a:bodyPr wrap="square" rtlCol="0">
            <a:spAutoFit/>
          </a:bodyPr>
          <a:lstStyle/>
          <a:p>
            <a:pPr marL="171450" lvl="0" indent="-171450">
              <a:buFont typeface="Arial" panose="020B0604020202020204" pitchFamily="34" charset="0"/>
              <a:buChar char="•"/>
            </a:pPr>
            <a:r>
              <a:rPr lang="fr-FR" sz="1200" b="1" dirty="0">
                <a:solidFill>
                  <a:schemeClr val="bg1"/>
                </a:solidFill>
              </a:rPr>
              <a:t>Définir de manière proactive les postes présentant des risques psychologiques élevés et mettre en œuvre des mesures pour réduire et prévenir ces risques</a:t>
            </a:r>
            <a:r>
              <a:rPr lang="fr-FR" sz="1200" b="1" dirty="0" smtClean="0">
                <a:solidFill>
                  <a:schemeClr val="bg1"/>
                </a:solidFill>
              </a:rPr>
              <a:t>.</a:t>
            </a:r>
            <a:endParaRPr lang="fr-CA" sz="1200" b="1" dirty="0">
              <a:solidFill>
                <a:schemeClr val="bg1"/>
              </a:solidFill>
            </a:endParaRPr>
          </a:p>
        </p:txBody>
      </p:sp>
      <p:sp>
        <p:nvSpPr>
          <p:cNvPr id="13" name="Title 1"/>
          <p:cNvSpPr>
            <a:spLocks noGrp="1"/>
          </p:cNvSpPr>
          <p:nvPr>
            <p:ph type="title"/>
          </p:nvPr>
        </p:nvSpPr>
        <p:spPr>
          <a:xfrm>
            <a:off x="210572" y="819857"/>
            <a:ext cx="8682005" cy="1143000"/>
          </a:xfrm>
        </p:spPr>
        <p:txBody>
          <a:bodyPr>
            <a:normAutofit/>
          </a:bodyPr>
          <a:lstStyle/>
          <a:p>
            <a:r>
              <a:rPr lang="fr-CA" sz="2800" dirty="0">
                <a:solidFill>
                  <a:srgbClr val="73B632"/>
                </a:solidFill>
                <a:ea typeface="Calibri" panose="020F0502020204030204" pitchFamily="34" charset="0"/>
                <a:cs typeface="Calibri" panose="020F0502020204030204" pitchFamily="34" charset="0"/>
              </a:rPr>
              <a:t>Plan d’action triennal : aperçu des </a:t>
            </a:r>
            <a:r>
              <a:rPr lang="fr-CA" sz="2800" dirty="0" smtClean="0">
                <a:solidFill>
                  <a:srgbClr val="73B632"/>
                </a:solidFill>
                <a:ea typeface="Calibri" panose="020F0502020204030204" pitchFamily="34" charset="0"/>
                <a:cs typeface="Calibri" panose="020F0502020204030204" pitchFamily="34" charset="0"/>
              </a:rPr>
              <a:t>activités </a:t>
            </a:r>
            <a:r>
              <a:rPr lang="fr-CA" sz="2400" dirty="0" smtClean="0">
                <a:solidFill>
                  <a:srgbClr val="73B632"/>
                </a:solidFill>
                <a:ea typeface="Calibri" panose="020F0502020204030204" pitchFamily="34" charset="0"/>
                <a:cs typeface="Calibri" panose="020F0502020204030204" pitchFamily="34" charset="0"/>
              </a:rPr>
              <a:t>(suite)</a:t>
            </a:r>
            <a:endParaRPr lang="en-CA" sz="2800" dirty="0">
              <a:solidFill>
                <a:srgbClr val="73B632"/>
              </a:solidFill>
            </a:endParaRPr>
          </a:p>
        </p:txBody>
      </p:sp>
    </p:spTree>
    <p:extLst>
      <p:ext uri="{BB962C8B-B14F-4D97-AF65-F5344CB8AC3E}">
        <p14:creationId xmlns:p14="http://schemas.microsoft.com/office/powerpoint/2010/main" val="40455447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5904" y="1102537"/>
            <a:ext cx="8229600" cy="1143000"/>
          </a:xfrm>
        </p:spPr>
        <p:txBody>
          <a:bodyPr>
            <a:noAutofit/>
          </a:bodyPr>
          <a:lstStyle/>
          <a:p>
            <a:pPr marL="203200" lvl="1">
              <a:spcBef>
                <a:spcPts val="640"/>
              </a:spcBef>
            </a:pPr>
            <a:r>
              <a:rPr lang="fr-CA" sz="3200" b="1" dirty="0">
                <a:solidFill>
                  <a:srgbClr val="73B632"/>
                </a:solidFill>
              </a:rPr>
              <a:t>Aperçu des </a:t>
            </a:r>
            <a:r>
              <a:rPr lang="fr-CA" sz="3200" b="1" dirty="0" smtClean="0">
                <a:solidFill>
                  <a:srgbClr val="73B632"/>
                </a:solidFill>
              </a:rPr>
              <a:t>activités: qu’est-ce </a:t>
            </a:r>
            <a:r>
              <a:rPr lang="fr-CA" sz="3200" b="1" dirty="0">
                <a:solidFill>
                  <a:srgbClr val="73B632"/>
                </a:solidFill>
              </a:rPr>
              <a:t>qui a été fait à ce jour?</a:t>
            </a:r>
            <a:r>
              <a:rPr lang="en-US" sz="3200" b="1" dirty="0">
                <a:solidFill>
                  <a:srgbClr val="73B632"/>
                </a:solidFill>
              </a:rPr>
              <a:t/>
            </a:r>
            <a:br>
              <a:rPr lang="en-US" sz="3200" b="1" dirty="0">
                <a:solidFill>
                  <a:srgbClr val="73B632"/>
                </a:solidFill>
              </a:rPr>
            </a:br>
            <a:endParaRPr lang="en-CA" sz="3200" dirty="0">
              <a:solidFill>
                <a:srgbClr val="73B632"/>
              </a:solidFill>
            </a:endParaRPr>
          </a:p>
        </p:txBody>
      </p:sp>
      <p:sp>
        <p:nvSpPr>
          <p:cNvPr id="3" name="Text Placeholder 2"/>
          <p:cNvSpPr txBox="1">
            <a:spLocks/>
          </p:cNvSpPr>
          <p:nvPr>
            <p:custDataLst>
              <p:tags r:id="rId1"/>
            </p:custDataLst>
          </p:nvPr>
        </p:nvSpPr>
        <p:spPr>
          <a:xfrm>
            <a:off x="251460" y="1891342"/>
            <a:ext cx="8634356" cy="5370043"/>
          </a:xfrm>
          <a:prstGeom prst="rect">
            <a:avLst/>
          </a:prstGeom>
          <a:noFill/>
        </p:spPr>
        <p:txBody>
          <a:bodyPr/>
          <a:lstStyle>
            <a:lvl1pPr marL="228600" indent="-228600" algn="l" rtl="0" eaLnBrk="1" fontAlgn="base" hangingPunct="1">
              <a:spcBef>
                <a:spcPct val="20000"/>
              </a:spcBef>
              <a:spcAft>
                <a:spcPct val="0"/>
              </a:spcAft>
              <a:buClr>
                <a:srgbClr val="003478"/>
              </a:buClr>
              <a:buFont typeface="Wingdings" pitchFamily="2" charset="2"/>
              <a:buChar char="§"/>
              <a:defRPr sz="2800">
                <a:solidFill>
                  <a:schemeClr val="tx1"/>
                </a:solidFill>
                <a:latin typeface="+mn-lt"/>
                <a:ea typeface="+mn-ea"/>
                <a:cs typeface="+mn-cs"/>
              </a:defRPr>
            </a:lvl1pPr>
            <a:lvl2pPr marL="685800" indent="-285750" algn="l" rtl="0" eaLnBrk="1" fontAlgn="base" hangingPunct="1">
              <a:spcBef>
                <a:spcPct val="20000"/>
              </a:spcBef>
              <a:spcAft>
                <a:spcPct val="0"/>
              </a:spcAft>
              <a:buClr>
                <a:srgbClr val="003478"/>
              </a:buClr>
              <a:buChar char="–"/>
              <a:defRPr sz="2800">
                <a:solidFill>
                  <a:schemeClr val="tx1"/>
                </a:solidFill>
                <a:latin typeface="+mn-lt"/>
              </a:defRPr>
            </a:lvl2pPr>
            <a:lvl3pPr marL="1143000" indent="-228600" algn="l" rtl="0" eaLnBrk="1" fontAlgn="base" hangingPunct="1">
              <a:spcBef>
                <a:spcPct val="20000"/>
              </a:spcBef>
              <a:spcAft>
                <a:spcPct val="0"/>
              </a:spcAft>
              <a:buClr>
                <a:srgbClr val="003478"/>
              </a:buClr>
              <a:buChar char="•"/>
              <a:defRPr sz="2400">
                <a:solidFill>
                  <a:schemeClr val="tx1"/>
                </a:solidFill>
                <a:latin typeface="+mn-lt"/>
              </a:defRPr>
            </a:lvl3pPr>
            <a:lvl4pPr marL="1600200" indent="-228600" algn="l" rtl="0" eaLnBrk="1" fontAlgn="base" hangingPunct="1">
              <a:spcBef>
                <a:spcPct val="20000"/>
              </a:spcBef>
              <a:spcAft>
                <a:spcPct val="0"/>
              </a:spcAft>
              <a:buClr>
                <a:srgbClr val="003478"/>
              </a:buClr>
              <a:buChar char="–"/>
              <a:defRPr sz="2000">
                <a:solidFill>
                  <a:schemeClr val="tx1"/>
                </a:solidFill>
                <a:latin typeface="+mn-lt"/>
              </a:defRPr>
            </a:lvl4pPr>
            <a:lvl5pPr marL="2057400" indent="-228600" algn="l" rtl="0" eaLnBrk="1" fontAlgn="base" hangingPunct="1">
              <a:spcBef>
                <a:spcPct val="20000"/>
              </a:spcBef>
              <a:spcAft>
                <a:spcPct val="0"/>
              </a:spcAft>
              <a:buClr>
                <a:srgbClr val="003478"/>
              </a:buClr>
              <a:buChar char="»"/>
              <a:defRPr sz="2000">
                <a:solidFill>
                  <a:schemeClr val="tx1"/>
                </a:solidFill>
                <a:latin typeface="+mn-lt"/>
              </a:defRPr>
            </a:lvl5pPr>
            <a:lvl6pPr marL="2514600" indent="-228600" algn="l" rtl="0" eaLnBrk="1" fontAlgn="base" hangingPunct="1">
              <a:spcBef>
                <a:spcPct val="20000"/>
              </a:spcBef>
              <a:spcAft>
                <a:spcPct val="0"/>
              </a:spcAft>
              <a:buClr>
                <a:srgbClr val="003366"/>
              </a:buClr>
              <a:buChar char="»"/>
              <a:defRPr sz="2000">
                <a:solidFill>
                  <a:schemeClr val="tx1"/>
                </a:solidFill>
                <a:latin typeface="+mn-lt"/>
              </a:defRPr>
            </a:lvl6pPr>
            <a:lvl7pPr marL="2971800" indent="-228600" algn="l" rtl="0" eaLnBrk="1" fontAlgn="base" hangingPunct="1">
              <a:spcBef>
                <a:spcPct val="20000"/>
              </a:spcBef>
              <a:spcAft>
                <a:spcPct val="0"/>
              </a:spcAft>
              <a:buClr>
                <a:srgbClr val="003366"/>
              </a:buClr>
              <a:buChar char="»"/>
              <a:defRPr sz="2000">
                <a:solidFill>
                  <a:schemeClr val="tx1"/>
                </a:solidFill>
                <a:latin typeface="+mn-lt"/>
              </a:defRPr>
            </a:lvl7pPr>
            <a:lvl8pPr marL="3429000" indent="-228600" algn="l" rtl="0" eaLnBrk="1" fontAlgn="base" hangingPunct="1">
              <a:spcBef>
                <a:spcPct val="20000"/>
              </a:spcBef>
              <a:spcAft>
                <a:spcPct val="0"/>
              </a:spcAft>
              <a:buClr>
                <a:srgbClr val="003366"/>
              </a:buClr>
              <a:buChar char="»"/>
              <a:defRPr sz="2000">
                <a:solidFill>
                  <a:schemeClr val="tx1"/>
                </a:solidFill>
                <a:latin typeface="+mn-lt"/>
              </a:defRPr>
            </a:lvl8pPr>
            <a:lvl9pPr marL="3886200" indent="-228600" algn="l" rtl="0" eaLnBrk="1" fontAlgn="base" hangingPunct="1">
              <a:spcBef>
                <a:spcPct val="20000"/>
              </a:spcBef>
              <a:spcAft>
                <a:spcPct val="0"/>
              </a:spcAft>
              <a:buClr>
                <a:srgbClr val="003366"/>
              </a:buClr>
              <a:buChar char="»"/>
              <a:defRPr sz="2000">
                <a:solidFill>
                  <a:schemeClr val="tx1"/>
                </a:solidFill>
                <a:latin typeface="+mn-lt"/>
              </a:defRPr>
            </a:lvl9pPr>
          </a:lstStyle>
          <a:p>
            <a:endParaRPr lang="en-CA" sz="800" kern="0" dirty="0" smtClean="0"/>
          </a:p>
          <a:p>
            <a:pPr marL="381000" lvl="1">
              <a:buFont typeface="Arial" panose="020B0604020202020204" pitchFamily="34" charset="0"/>
              <a:buChar char="•"/>
            </a:pPr>
            <a:r>
              <a:rPr lang="fr-FR" sz="1700" dirty="0" smtClean="0"/>
              <a:t>Création d’un Comité de travail composé de gestionnaires, d’employés et de professionnels des ressources humaines , dans le but d’assurer la mise en œuvre des livrables.</a:t>
            </a:r>
          </a:p>
          <a:p>
            <a:pPr marL="838200" lvl="2" indent="-285750">
              <a:buFont typeface="Arial" panose="020B0604020202020204" pitchFamily="34" charset="0"/>
              <a:buChar char="•"/>
            </a:pPr>
            <a:r>
              <a:rPr lang="fr-FR" sz="1400" kern="0" dirty="0"/>
              <a:t>P</a:t>
            </a:r>
            <a:r>
              <a:rPr lang="fr-FR" sz="1400" kern="0" dirty="0" smtClean="0"/>
              <a:t>résidé par Sara Filbee, Sous-ministre adjointe, Service Canada, Région de l’Atlantique et Championne de la santé mentale.</a:t>
            </a:r>
          </a:p>
          <a:p>
            <a:pPr marL="838200" lvl="2" indent="-285750">
              <a:buFont typeface="Arial" panose="020B0604020202020204" pitchFamily="34" charset="0"/>
              <a:buChar char="•"/>
            </a:pPr>
            <a:r>
              <a:rPr lang="fr-FR" sz="1400" kern="0" dirty="0" smtClean="0"/>
              <a:t>Soutenu par Lori Sterling, Sous-ministre du Travail et Marraine de la santé mentale.</a:t>
            </a:r>
            <a:endParaRPr lang="fr-FR" sz="1400" kern="0" dirty="0"/>
          </a:p>
          <a:p>
            <a:pPr marL="723900" lvl="2" indent="-171450">
              <a:buFont typeface="Arial" panose="020B0604020202020204" pitchFamily="34" charset="0"/>
              <a:buChar char="•"/>
            </a:pPr>
            <a:endParaRPr lang="fr-FR" sz="400" kern="0" dirty="0" smtClean="0"/>
          </a:p>
          <a:p>
            <a:pPr marL="381000" lvl="1">
              <a:buFont typeface="Arial" panose="020B0604020202020204" pitchFamily="34" charset="0"/>
              <a:buChar char="•"/>
            </a:pPr>
            <a:r>
              <a:rPr lang="fr-FR" sz="1700" kern="0" dirty="0" smtClean="0"/>
              <a:t>Lancement d’une section dédiée à la </a:t>
            </a:r>
            <a:r>
              <a:rPr lang="fr-FR" sz="1700" kern="0" dirty="0" smtClean="0">
                <a:hlinkClick r:id="rId3"/>
              </a:rPr>
              <a:t>santé mentale sur </a:t>
            </a:r>
            <a:r>
              <a:rPr lang="fr-FR" sz="1700" kern="0" dirty="0" err="1" smtClean="0">
                <a:hlinkClick r:id="rId3"/>
              </a:rPr>
              <a:t>iService</a:t>
            </a:r>
            <a:r>
              <a:rPr lang="fr-FR" sz="1700" kern="0" dirty="0" smtClean="0">
                <a:hlinkClick r:id="rId3"/>
              </a:rPr>
              <a:t>.</a:t>
            </a:r>
            <a:endParaRPr lang="fr-FR" sz="1700" kern="0" dirty="0" smtClean="0"/>
          </a:p>
          <a:p>
            <a:pPr marL="381000" lvl="1">
              <a:buFont typeface="Arial" panose="020B0604020202020204" pitchFamily="34" charset="0"/>
              <a:buChar char="•"/>
            </a:pPr>
            <a:r>
              <a:rPr lang="fr-FR" sz="1700" kern="0" dirty="0" smtClean="0"/>
              <a:t>Développement d’un menu de </a:t>
            </a:r>
            <a:r>
              <a:rPr lang="fr-FR" sz="1700" kern="0" dirty="0" smtClean="0">
                <a:hlinkClick r:id="rId4"/>
              </a:rPr>
              <a:t>possibilités d’apprentissage</a:t>
            </a:r>
            <a:r>
              <a:rPr lang="fr-FR" sz="1700" kern="0" dirty="0" smtClean="0"/>
              <a:t> pour les employés, les gestionnaires et les exécutifs via des cours en ligne et des cours en classe.</a:t>
            </a:r>
            <a:endParaRPr lang="fr-FR" sz="800" kern="0" dirty="0" smtClean="0"/>
          </a:p>
          <a:p>
            <a:pPr marL="381000" lvl="1">
              <a:buFont typeface="Arial" panose="020B0604020202020204" pitchFamily="34" charset="0"/>
              <a:buChar char="•"/>
            </a:pPr>
            <a:r>
              <a:rPr lang="fr-FR" sz="1700" kern="0" dirty="0" smtClean="0"/>
              <a:t>Publication du </a:t>
            </a:r>
            <a:r>
              <a:rPr lang="fr-FR" sz="1700" u="sng" kern="0" dirty="0" smtClean="0">
                <a:solidFill>
                  <a:srgbClr val="0000FF"/>
                </a:solidFill>
                <a:hlinkClick r:id="rId5"/>
              </a:rPr>
              <a:t>Passeport de la santé mentale</a:t>
            </a:r>
            <a:r>
              <a:rPr lang="fr-FR" sz="1700" b="1" u="sng" kern="0" dirty="0" smtClean="0">
                <a:solidFill>
                  <a:srgbClr val="0000FF"/>
                </a:solidFill>
              </a:rPr>
              <a:t>.</a:t>
            </a:r>
          </a:p>
          <a:p>
            <a:pPr marL="381000" lvl="1">
              <a:buFont typeface="Arial" panose="020B0604020202020204" pitchFamily="34" charset="0"/>
              <a:buChar char="•"/>
            </a:pPr>
            <a:r>
              <a:rPr lang="fr-FR" sz="1700" kern="0" dirty="0"/>
              <a:t>Publication d’articles, de blogs et production d’une </a:t>
            </a:r>
            <a:r>
              <a:rPr lang="fr-FR" sz="1700" kern="0" dirty="0" smtClean="0">
                <a:hlinkClick r:id="rId6" action="ppaction://hlinkfile"/>
              </a:rPr>
              <a:t>vidéo</a:t>
            </a:r>
            <a:r>
              <a:rPr lang="fr-FR" sz="1700" kern="0" dirty="0" smtClean="0"/>
              <a:t>.</a:t>
            </a:r>
            <a:endParaRPr lang="fr-FR" sz="1700" kern="0" dirty="0"/>
          </a:p>
          <a:p>
            <a:pPr marL="381000" lvl="1">
              <a:buFont typeface="Arial" panose="020B0604020202020204" pitchFamily="34" charset="0"/>
              <a:buChar char="•"/>
            </a:pPr>
            <a:r>
              <a:rPr lang="fr-FR" sz="1700" kern="0" dirty="0"/>
              <a:t>…et plus à venir!</a:t>
            </a:r>
          </a:p>
          <a:p>
            <a:pPr marL="365125" lvl="1" indent="-269875">
              <a:buFont typeface="Arial" panose="020B0604020202020204" pitchFamily="34" charset="0"/>
              <a:buChar char="•"/>
            </a:pPr>
            <a:endParaRPr lang="fr-CA" sz="800" kern="0" dirty="0" smtClean="0"/>
          </a:p>
          <a:p>
            <a:pPr marL="0" lvl="5" indent="0" fontAlgn="auto">
              <a:spcBef>
                <a:spcPts val="0"/>
              </a:spcBef>
              <a:spcAft>
                <a:spcPts val="0"/>
              </a:spcAft>
              <a:buClr>
                <a:srgbClr val="000000"/>
              </a:buClr>
              <a:buSzPct val="100000"/>
              <a:buFontTx/>
              <a:buNone/>
            </a:pPr>
            <a:endParaRPr lang="fr-CA" sz="1600" kern="0" dirty="0">
              <a:solidFill>
                <a:srgbClr val="000000"/>
              </a:solidFill>
              <a:latin typeface="Calibri"/>
              <a:ea typeface="Calibri"/>
              <a:cs typeface="Calibri"/>
              <a:sym typeface="Calibri"/>
            </a:endParaRPr>
          </a:p>
        </p:txBody>
      </p:sp>
    </p:spTree>
    <p:extLst>
      <p:ext uri="{BB962C8B-B14F-4D97-AF65-F5344CB8AC3E}">
        <p14:creationId xmlns:p14="http://schemas.microsoft.com/office/powerpoint/2010/main" val="250660462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hlinkClick r:id="rId5"/>
          </p:cNvPr>
          <p:cNvPicPr>
            <a:picLocks noChangeAspect="1"/>
          </p:cNvPicPr>
          <p:nvPr/>
        </p:nvPicPr>
        <p:blipFill>
          <a:blip r:embed="rId6">
            <a:extLst>
              <a:ext uri="{BEBA8EAE-BF5A-486C-A8C5-ECC9F3942E4B}">
                <a14:imgProps xmlns:a14="http://schemas.microsoft.com/office/drawing/2010/main">
                  <a14:imgLayer r:embed="rId7">
                    <a14:imgEffect>
                      <a14:sharpenSoften amount="49000"/>
                    </a14:imgEffect>
                    <a14:imgEffect>
                      <a14:colorTemperature colorTemp="6625"/>
                    </a14:imgEffect>
                    <a14:imgEffect>
                      <a14:saturation sat="120000"/>
                    </a14:imgEffect>
                    <a14:imgEffect>
                      <a14:brightnessContrast contrast="-30000"/>
                    </a14:imgEffect>
                  </a14:imgLayer>
                </a14:imgProps>
              </a:ext>
              <a:ext uri="{28A0092B-C50C-407E-A947-70E740481C1C}">
                <a14:useLocalDpi xmlns:a14="http://schemas.microsoft.com/office/drawing/2010/main" val="0"/>
              </a:ext>
            </a:extLst>
          </a:blip>
          <a:stretch>
            <a:fillRect/>
          </a:stretch>
        </p:blipFill>
        <p:spPr>
          <a:xfrm>
            <a:off x="416740" y="1668402"/>
            <a:ext cx="2575919" cy="3893947"/>
          </a:xfrm>
          <a:prstGeom prst="rect">
            <a:avLst/>
          </a:prstGeom>
          <a:ln w="19050">
            <a:solidFill>
              <a:schemeClr val="bg1">
                <a:lumMod val="75000"/>
              </a:schemeClr>
            </a:solidFill>
          </a:ln>
          <a:effectLst>
            <a:outerShdw blurRad="50800" dist="114300" dir="2700000" algn="tl" rotWithShape="0">
              <a:prstClr val="black">
                <a:alpha val="40000"/>
              </a:prstClr>
            </a:outerShdw>
          </a:effectLst>
        </p:spPr>
      </p:pic>
      <p:sp>
        <p:nvSpPr>
          <p:cNvPr id="2" name="Title 1"/>
          <p:cNvSpPr>
            <a:spLocks noGrp="1"/>
          </p:cNvSpPr>
          <p:nvPr>
            <p:ph type="title"/>
          </p:nvPr>
        </p:nvSpPr>
        <p:spPr>
          <a:xfrm>
            <a:off x="457200" y="681999"/>
            <a:ext cx="8229600" cy="1143000"/>
          </a:xfrm>
        </p:spPr>
        <p:txBody>
          <a:bodyPr>
            <a:normAutofit/>
          </a:bodyPr>
          <a:lstStyle/>
          <a:p>
            <a:r>
              <a:rPr lang="fr-CA" sz="3200" dirty="0">
                <a:solidFill>
                  <a:srgbClr val="73B632"/>
                </a:solidFill>
                <a:ea typeface="Calibri" panose="020F0502020204030204" pitchFamily="34" charset="0"/>
                <a:cs typeface="Calibri" panose="020F0502020204030204" pitchFamily="34" charset="0"/>
              </a:rPr>
              <a:t>Comment pouvez-vous contribuer?</a:t>
            </a:r>
            <a:endParaRPr lang="en-CA" sz="3200" dirty="0">
              <a:solidFill>
                <a:srgbClr val="73B632"/>
              </a:solidFill>
            </a:endParaRPr>
          </a:p>
        </p:txBody>
      </p:sp>
      <p:sp>
        <p:nvSpPr>
          <p:cNvPr id="4" name="Oval Callout 3"/>
          <p:cNvSpPr/>
          <p:nvPr>
            <p:custDataLst>
              <p:tags r:id="rId1"/>
            </p:custDataLst>
          </p:nvPr>
        </p:nvSpPr>
        <p:spPr>
          <a:xfrm>
            <a:off x="3604592" y="1821053"/>
            <a:ext cx="3736331" cy="1860824"/>
          </a:xfrm>
          <a:prstGeom prst="wedgeEllipseCallout">
            <a:avLst>
              <a:gd name="adj1" fmla="val -56688"/>
              <a:gd name="adj2" fmla="val 11896"/>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buSzPct val="100000"/>
            </a:pPr>
            <a:r>
              <a:rPr lang="fr-CA"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Montrez l’exemple en </a:t>
            </a:r>
            <a:r>
              <a:rPr lang="fr-CA" sz="2000" b="1" dirty="0">
                <a:solidFill>
                  <a:schemeClr val="bg1"/>
                </a:solidFill>
                <a:latin typeface="Verdana" panose="020B0604030504040204" pitchFamily="34" charset="0"/>
                <a:ea typeface="Verdana" panose="020B0604030504040204" pitchFamily="34" charset="0"/>
                <a:cs typeface="Verdana" panose="020B0604030504040204" pitchFamily="34" charset="0"/>
              </a:rPr>
              <a:t>prenant soin de </a:t>
            </a:r>
          </a:p>
          <a:p>
            <a:pPr marL="0" lvl="2" algn="ctr">
              <a:buSzPct val="100000"/>
            </a:pPr>
            <a:r>
              <a:rPr lang="fr-CA" sz="20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vous-même.</a:t>
            </a:r>
            <a:endParaRPr lang="fr-CA" sz="1200" b="1" dirty="0" smtClean="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Cloud Callout 6"/>
          <p:cNvSpPr/>
          <p:nvPr>
            <p:custDataLst>
              <p:tags r:id="rId2"/>
            </p:custDataLst>
          </p:nvPr>
        </p:nvSpPr>
        <p:spPr>
          <a:xfrm>
            <a:off x="3128324" y="3917493"/>
            <a:ext cx="3081976" cy="1152128"/>
          </a:xfrm>
          <a:prstGeom prst="cloudCallout">
            <a:avLst>
              <a:gd name="adj1" fmla="val -60564"/>
              <a:gd name="adj2" fmla="val -25279"/>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200" b="1" dirty="0" smtClean="0">
                <a:latin typeface="Verdana" panose="020B0604030504040204" pitchFamily="34" charset="0"/>
                <a:ea typeface="Verdana" panose="020B0604030504040204" pitchFamily="34" charset="0"/>
                <a:cs typeface="Verdana" panose="020B0604030504040204" pitchFamily="34" charset="0"/>
              </a:rPr>
              <a:t>Dans quel état de santé mentale </a:t>
            </a:r>
          </a:p>
          <a:p>
            <a:pPr algn="ctr"/>
            <a:r>
              <a:rPr lang="fr-CA" sz="1200" b="1" dirty="0" smtClean="0">
                <a:latin typeface="Verdana" panose="020B0604030504040204" pitchFamily="34" charset="0"/>
                <a:ea typeface="Verdana" panose="020B0604030504040204" pitchFamily="34" charset="0"/>
                <a:cs typeface="Verdana" panose="020B0604030504040204" pitchFamily="34" charset="0"/>
              </a:rPr>
              <a:t>suis-je aujourd’hui?</a:t>
            </a:r>
            <a:endParaRPr lang="fr-CA" sz="1200" b="1" dirty="0">
              <a:latin typeface="Verdana" panose="020B0604030504040204" pitchFamily="34" charset="0"/>
              <a:ea typeface="Verdana" panose="020B0604030504040204" pitchFamily="34" charset="0"/>
              <a:cs typeface="Verdana" panose="020B0604030504040204" pitchFamily="34" charset="0"/>
            </a:endParaRPr>
          </a:p>
        </p:txBody>
      </p:sp>
      <p:sp>
        <p:nvSpPr>
          <p:cNvPr id="9" name="Cloud Callout 8"/>
          <p:cNvSpPr/>
          <p:nvPr>
            <p:custDataLst>
              <p:tags r:id="rId3"/>
            </p:custDataLst>
          </p:nvPr>
        </p:nvSpPr>
        <p:spPr>
          <a:xfrm>
            <a:off x="5598870" y="4493557"/>
            <a:ext cx="3523051" cy="1541133"/>
          </a:xfrm>
          <a:prstGeom prst="cloudCallout">
            <a:avLst>
              <a:gd name="adj1" fmla="val -38029"/>
              <a:gd name="adj2" fmla="val -62426"/>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1600" b="1" dirty="0"/>
          </a:p>
        </p:txBody>
      </p:sp>
      <p:sp>
        <p:nvSpPr>
          <p:cNvPr id="5" name="TextBox 4"/>
          <p:cNvSpPr txBox="1"/>
          <p:nvPr/>
        </p:nvSpPr>
        <p:spPr>
          <a:xfrm>
            <a:off x="5873112" y="4891882"/>
            <a:ext cx="2935622" cy="984885"/>
          </a:xfrm>
          <a:prstGeom prst="rect">
            <a:avLst/>
          </a:prstGeom>
          <a:noFill/>
        </p:spPr>
        <p:txBody>
          <a:bodyPr wrap="square" rtlCol="0">
            <a:spAutoFit/>
          </a:bodyPr>
          <a:lstStyle/>
          <a:p>
            <a:pPr algn="ctr"/>
            <a:r>
              <a:rPr lang="fr-CA"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Quel </a:t>
            </a:r>
            <a:r>
              <a:rPr lang="fr-CA" sz="1400" b="1" dirty="0">
                <a:solidFill>
                  <a:schemeClr val="bg1"/>
                </a:solidFill>
                <a:latin typeface="Verdana" panose="020B0604030504040204" pitchFamily="34" charset="0"/>
                <a:ea typeface="Verdana" panose="020B0604030504040204" pitchFamily="34" charset="0"/>
                <a:cs typeface="Verdana" panose="020B0604030504040204" pitchFamily="34" charset="0"/>
              </a:rPr>
              <a:t>facteur de santé mentale au travail puis-je </a:t>
            </a:r>
            <a:r>
              <a:rPr lang="fr-CA"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influencer aujourd’hui</a:t>
            </a:r>
            <a:r>
              <a:rPr lang="fr-CA" sz="1400" b="1" dirty="0">
                <a:solidFill>
                  <a:schemeClr val="bg1"/>
                </a:solidFill>
                <a:latin typeface="Verdana" panose="020B0604030504040204" pitchFamily="34" charset="0"/>
                <a:ea typeface="Verdana" panose="020B0604030504040204" pitchFamily="34" charset="0"/>
                <a:cs typeface="Verdana" panose="020B0604030504040204" pitchFamily="34" charset="0"/>
              </a:rPr>
              <a:t>?</a:t>
            </a:r>
            <a:endParaRPr lang="en-CA"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fr-CA" sz="1600"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71631481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texte 2"/>
          <p:cNvSpPr txBox="1">
            <a:spLocks/>
          </p:cNvSpPr>
          <p:nvPr>
            <p:custDataLst>
              <p:tags r:id="rId1"/>
            </p:custDataLst>
          </p:nvPr>
        </p:nvSpPr>
        <p:spPr>
          <a:xfrm>
            <a:off x="147469" y="1762264"/>
            <a:ext cx="5029056" cy="3467659"/>
          </a:xfrm>
          <a:prstGeom prst="rect">
            <a:avLst/>
          </a:prstGeom>
        </p:spPr>
        <p:txBody>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90525" lvl="3" indent="-285750">
              <a:spcBef>
                <a:spcPts val="0"/>
              </a:spcBef>
              <a:buSzPct val="100000"/>
              <a:buFont typeface="Arial" panose="020B0604020202020204" pitchFamily="34" charset="0"/>
              <a:buChar char="•"/>
            </a:pPr>
            <a:r>
              <a:rPr lang="fr-CA" sz="1600" dirty="0" smtClean="0">
                <a:solidFill>
                  <a:schemeClr val="dk1"/>
                </a:solidFill>
                <a:latin typeface="+mj-lt"/>
                <a:ea typeface="Calibri"/>
                <a:cs typeface="Arial" panose="020B0604020202020204" pitchFamily="34" charset="0"/>
              </a:rPr>
              <a:t>Si vous le souhaitez, discutez de vos préoccupations avec votre gestionnaire pour connaître le soutien  qu’il pourrait vous offrir (p. </a:t>
            </a:r>
            <a:r>
              <a:rPr lang="fr-CA" sz="1600" dirty="0">
                <a:solidFill>
                  <a:schemeClr val="dk1"/>
                </a:solidFill>
                <a:latin typeface="+mj-lt"/>
                <a:ea typeface="Calibri"/>
                <a:cs typeface="Arial" panose="020B0604020202020204" pitchFamily="34" charset="0"/>
              </a:rPr>
              <a:t>e</a:t>
            </a:r>
            <a:r>
              <a:rPr lang="fr-CA" sz="1600" dirty="0" smtClean="0">
                <a:solidFill>
                  <a:schemeClr val="dk1"/>
                </a:solidFill>
                <a:latin typeface="+mj-lt"/>
                <a:ea typeface="Calibri"/>
                <a:cs typeface="Arial" panose="020B0604020202020204" pitchFamily="34" charset="0"/>
              </a:rPr>
              <a:t>x. ajuster votre charge de travail, mieux assurer votre sécurité au travail, offrir un nouveau régime de travail réaliste sur le plan </a:t>
            </a:r>
            <a:br>
              <a:rPr lang="fr-CA" sz="1600" dirty="0" smtClean="0">
                <a:solidFill>
                  <a:schemeClr val="dk1"/>
                </a:solidFill>
                <a:latin typeface="+mj-lt"/>
                <a:ea typeface="Calibri"/>
                <a:cs typeface="Arial" panose="020B0604020202020204" pitchFamily="34" charset="0"/>
              </a:rPr>
            </a:br>
            <a:r>
              <a:rPr lang="fr-CA" sz="1600" dirty="0" smtClean="0">
                <a:solidFill>
                  <a:schemeClr val="dk1"/>
                </a:solidFill>
                <a:latin typeface="+mj-lt"/>
                <a:ea typeface="Calibri"/>
                <a:cs typeface="Arial" panose="020B0604020202020204" pitchFamily="34" charset="0"/>
              </a:rPr>
              <a:t>opérationnel, etc.).</a:t>
            </a:r>
          </a:p>
          <a:p>
            <a:pPr marL="447675" lvl="3" indent="-342900">
              <a:spcBef>
                <a:spcPts val="0"/>
              </a:spcBef>
              <a:buSzPct val="100000"/>
              <a:buFont typeface="Wingdings" panose="05000000000000000000" pitchFamily="2" charset="2"/>
              <a:buChar char="Ø"/>
            </a:pPr>
            <a:endParaRPr lang="fr-CA" sz="1600" dirty="0" smtClean="0">
              <a:solidFill>
                <a:schemeClr val="dk1"/>
              </a:solidFill>
              <a:latin typeface="+mj-lt"/>
              <a:ea typeface="Calibri"/>
              <a:cs typeface="Arial" panose="020B0604020202020204" pitchFamily="34" charset="0"/>
            </a:endParaRPr>
          </a:p>
          <a:p>
            <a:pPr marL="390525" lvl="3" indent="-285750">
              <a:spcBef>
                <a:spcPts val="0"/>
              </a:spcBef>
              <a:buSzPct val="100000"/>
              <a:buFont typeface="Arial" panose="020B0604020202020204" pitchFamily="34" charset="0"/>
              <a:buChar char="•"/>
            </a:pPr>
            <a:r>
              <a:rPr lang="fr-CA" sz="1600" dirty="0" smtClean="0">
                <a:solidFill>
                  <a:schemeClr val="dk1"/>
                </a:solidFill>
                <a:latin typeface="+mj-lt"/>
                <a:ea typeface="Calibri"/>
                <a:cs typeface="Arial" panose="020B0604020202020204" pitchFamily="34" charset="0"/>
              </a:rPr>
              <a:t>Tirez profit des services du </a:t>
            </a:r>
            <a:r>
              <a:rPr lang="fr-CA" sz="1600" dirty="0" smtClean="0">
                <a:solidFill>
                  <a:schemeClr val="dk1"/>
                </a:solidFill>
                <a:latin typeface="+mj-lt"/>
                <a:ea typeface="Calibri"/>
                <a:cs typeface="Arial" panose="020B0604020202020204" pitchFamily="34" charset="0"/>
                <a:hlinkClick r:id="rId4"/>
              </a:rPr>
              <a:t>Bureau de la gestion informelle des conflits</a:t>
            </a:r>
            <a:r>
              <a:rPr lang="fr-CA" sz="1600" dirty="0" smtClean="0">
                <a:solidFill>
                  <a:schemeClr val="dk1"/>
                </a:solidFill>
                <a:latin typeface="+mj-lt"/>
                <a:ea typeface="Calibri"/>
                <a:cs typeface="Arial" panose="020B0604020202020204" pitchFamily="34" charset="0"/>
              </a:rPr>
              <a:t> </a:t>
            </a:r>
            <a:r>
              <a:rPr lang="fr-CA" sz="1600" dirty="0">
                <a:solidFill>
                  <a:schemeClr val="dk1"/>
                </a:solidFill>
                <a:latin typeface="+mj-lt"/>
                <a:ea typeface="Calibri"/>
                <a:cs typeface="Arial" panose="020B0604020202020204" pitchFamily="34" charset="0"/>
              </a:rPr>
              <a:t>p</a:t>
            </a:r>
            <a:r>
              <a:rPr lang="fr-CA" sz="1600" dirty="0" smtClean="0">
                <a:solidFill>
                  <a:schemeClr val="dk1"/>
                </a:solidFill>
                <a:latin typeface="+mj-lt"/>
                <a:ea typeface="Calibri"/>
                <a:cs typeface="Arial" panose="020B0604020202020204" pitchFamily="34" charset="0"/>
              </a:rPr>
              <a:t>our vous préparer à des discussions de nature délicate avec un collègue ou un superviseur ou suggérez que les services du bureau soient impliqués afin de faciliter la discussion comme telle.</a:t>
            </a:r>
          </a:p>
          <a:p>
            <a:pPr marL="447675" lvl="3" indent="-342900">
              <a:spcBef>
                <a:spcPts val="0"/>
              </a:spcBef>
              <a:buSzPct val="100000"/>
              <a:buFont typeface="Arial"/>
              <a:buNone/>
            </a:pPr>
            <a:endParaRPr lang="fr-CA" sz="1600" dirty="0" smtClean="0">
              <a:solidFill>
                <a:schemeClr val="dk1"/>
              </a:solidFill>
              <a:latin typeface="+mj-lt"/>
              <a:ea typeface="Calibri"/>
              <a:cs typeface="Arial" panose="020B0604020202020204" pitchFamily="34" charset="0"/>
            </a:endParaRPr>
          </a:p>
          <a:p>
            <a:pPr marL="0" lvl="2" indent="0">
              <a:spcBef>
                <a:spcPts val="0"/>
              </a:spcBef>
              <a:buSzPct val="100000"/>
              <a:buFont typeface="Arial"/>
              <a:buNone/>
            </a:pPr>
            <a:r>
              <a:rPr lang="en-CA" sz="1600" dirty="0" smtClean="0">
                <a:solidFill>
                  <a:schemeClr val="dk1"/>
                </a:solidFill>
                <a:latin typeface="+mj-lt"/>
                <a:ea typeface="Calibri"/>
                <a:cs typeface="Calibri"/>
              </a:rPr>
              <a:t/>
            </a:r>
            <a:br>
              <a:rPr lang="en-CA" sz="1600" dirty="0" smtClean="0">
                <a:solidFill>
                  <a:schemeClr val="dk1"/>
                </a:solidFill>
                <a:latin typeface="+mj-lt"/>
                <a:ea typeface="Calibri"/>
                <a:cs typeface="Calibri"/>
              </a:rPr>
            </a:br>
            <a:endParaRPr lang="en-CA" sz="1600" dirty="0" smtClean="0">
              <a:solidFill>
                <a:schemeClr val="dk1"/>
              </a:solidFill>
              <a:latin typeface="+mj-lt"/>
              <a:ea typeface="Calibri"/>
              <a:cs typeface="Calibri"/>
            </a:endParaRPr>
          </a:p>
          <a:p>
            <a:pPr marL="342900" lvl="2" indent="-342900">
              <a:spcBef>
                <a:spcPts val="640"/>
              </a:spcBef>
              <a:buSzPct val="100000"/>
            </a:pPr>
            <a:endParaRPr lang="en-CA" sz="1600" dirty="0" smtClean="0">
              <a:solidFill>
                <a:schemeClr val="dk1"/>
              </a:solidFill>
              <a:latin typeface="+mj-lt"/>
              <a:ea typeface="Calibri"/>
              <a:cs typeface="Calibri"/>
            </a:endParaRPr>
          </a:p>
          <a:p>
            <a:pPr marL="342900" lvl="2" indent="-342900">
              <a:spcBef>
                <a:spcPts val="640"/>
              </a:spcBef>
              <a:buSzPct val="100000"/>
            </a:pPr>
            <a:endParaRPr lang="en-CA" sz="1600" dirty="0">
              <a:solidFill>
                <a:schemeClr val="dk1"/>
              </a:solidFill>
              <a:latin typeface="+mj-lt"/>
              <a:ea typeface="Calibri"/>
              <a:cs typeface="Calibri"/>
            </a:endParaRPr>
          </a:p>
        </p:txBody>
      </p:sp>
      <p:sp>
        <p:nvSpPr>
          <p:cNvPr id="8" name="Oval Callout 7"/>
          <p:cNvSpPr/>
          <p:nvPr>
            <p:custDataLst>
              <p:tags r:id="rId2"/>
            </p:custDataLst>
          </p:nvPr>
        </p:nvSpPr>
        <p:spPr>
          <a:xfrm>
            <a:off x="5088364" y="1993086"/>
            <a:ext cx="3818569" cy="2079381"/>
          </a:xfrm>
          <a:prstGeom prst="wedgeEllipseCallout">
            <a:avLst>
              <a:gd name="adj1" fmla="val -52408"/>
              <a:gd name="adj2" fmla="val -42773"/>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b="1" dirty="0" smtClean="0">
                <a:latin typeface="Verdana" panose="020B0604030504040204" pitchFamily="34" charset="0"/>
                <a:ea typeface="Verdana" panose="020B0604030504040204" pitchFamily="34" charset="0"/>
                <a:cs typeface="Verdana" panose="020B0604030504040204" pitchFamily="34" charset="0"/>
              </a:rPr>
              <a:t>Demandez de l’aide!</a:t>
            </a:r>
            <a:endParaRPr lang="fr-CA" dirty="0">
              <a:latin typeface="Verdana" panose="020B0604030504040204" pitchFamily="34" charset="0"/>
              <a:ea typeface="Verdana" panose="020B0604030504040204" pitchFamily="34" charset="0"/>
              <a:cs typeface="Verdana" panose="020B0604030504040204" pitchFamily="34" charset="0"/>
            </a:endParaRPr>
          </a:p>
          <a:p>
            <a:pPr algn="ctr"/>
            <a:r>
              <a:rPr lang="fr-CA" dirty="0" smtClean="0">
                <a:latin typeface="Verdana" panose="020B0604030504040204" pitchFamily="34" charset="0"/>
                <a:ea typeface="Verdana" panose="020B0604030504040204" pitchFamily="34" charset="0"/>
                <a:cs typeface="Verdana" panose="020B0604030504040204" pitchFamily="34" charset="0"/>
              </a:rPr>
              <a:t>Ce n’est pas un signe de faiblesse : c’est un signe de courage!</a:t>
            </a:r>
            <a:endParaRPr lang="en-CA" dirty="0">
              <a:latin typeface="Verdana" panose="020B0604030504040204" pitchFamily="34" charset="0"/>
              <a:ea typeface="Verdana" panose="020B0604030504040204" pitchFamily="34" charset="0"/>
              <a:cs typeface="Verdana" panose="020B0604030504040204" pitchFamily="34" charset="0"/>
            </a:endParaRPr>
          </a:p>
        </p:txBody>
      </p:sp>
      <p:sp>
        <p:nvSpPr>
          <p:cNvPr id="10" name="Title 1"/>
          <p:cNvSpPr txBox="1">
            <a:spLocks/>
          </p:cNvSpPr>
          <p:nvPr/>
        </p:nvSpPr>
        <p:spPr>
          <a:xfrm>
            <a:off x="311972" y="774550"/>
            <a:ext cx="9380668" cy="1123935"/>
          </a:xfrm>
          <a:prstGeom prst="rect">
            <a:avLst/>
          </a:prstGeom>
        </p:spPr>
        <p:txBody>
          <a:bodyPr vert="horz" lIns="91440" tIns="45720" rIns="91440" bIns="45720" rtlCol="0" anchor="ctr">
            <a:normAutofit/>
          </a:bodyPr>
          <a:lstStyle>
            <a:lvl1pPr algn="l" defTabSz="457200" rtl="0" eaLnBrk="1" latinLnBrk="0" hangingPunct="1">
              <a:spcBef>
                <a:spcPct val="0"/>
              </a:spcBef>
              <a:buNone/>
              <a:defRPr sz="3600" b="1" i="0" kern="1200">
                <a:solidFill>
                  <a:srgbClr val="7A82AA"/>
                </a:solidFill>
                <a:latin typeface="Arial"/>
                <a:ea typeface="+mj-ea"/>
                <a:cs typeface="Arial"/>
              </a:defRPr>
            </a:lvl1pPr>
          </a:lstStyle>
          <a:p>
            <a:r>
              <a:rPr lang="fr-CA" sz="3200" dirty="0" smtClean="0">
                <a:solidFill>
                  <a:srgbClr val="73B632"/>
                </a:solidFill>
                <a:ea typeface="Calibri" panose="020F0502020204030204" pitchFamily="34" charset="0"/>
                <a:cs typeface="Calibri" panose="020F0502020204030204" pitchFamily="34" charset="0"/>
              </a:rPr>
              <a:t>Comment pouvez-vous contribuer? </a:t>
            </a:r>
            <a:r>
              <a:rPr lang="fr-CA" sz="2400" dirty="0" smtClean="0">
                <a:solidFill>
                  <a:srgbClr val="73B632"/>
                </a:solidFill>
                <a:ea typeface="Calibri" panose="020F0502020204030204" pitchFamily="34" charset="0"/>
                <a:cs typeface="Calibri" panose="020F0502020204030204" pitchFamily="34" charset="0"/>
              </a:rPr>
              <a:t>(suite)</a:t>
            </a:r>
            <a:endParaRPr lang="en-CA" sz="2400" dirty="0">
              <a:solidFill>
                <a:srgbClr val="73B632"/>
              </a:solidFill>
            </a:endParaRPr>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046006" y="4261969"/>
            <a:ext cx="2009129" cy="1535973"/>
          </a:xfrm>
          <a:prstGeom prst="rect">
            <a:avLst/>
          </a:prstGeom>
        </p:spPr>
      </p:pic>
    </p:spTree>
    <p:extLst>
      <p:ext uri="{BB962C8B-B14F-4D97-AF65-F5344CB8AC3E}">
        <p14:creationId xmlns:p14="http://schemas.microsoft.com/office/powerpoint/2010/main" val="328778409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1972" y="774550"/>
            <a:ext cx="9380668" cy="1123935"/>
          </a:xfrm>
        </p:spPr>
        <p:txBody>
          <a:bodyPr>
            <a:normAutofit/>
          </a:bodyPr>
          <a:lstStyle/>
          <a:p>
            <a:r>
              <a:rPr lang="fr-CA" sz="3200" dirty="0">
                <a:solidFill>
                  <a:srgbClr val="73B632"/>
                </a:solidFill>
                <a:ea typeface="Calibri" panose="020F0502020204030204" pitchFamily="34" charset="0"/>
                <a:cs typeface="Calibri" panose="020F0502020204030204" pitchFamily="34" charset="0"/>
              </a:rPr>
              <a:t>Comment pouvez-vous contribuer? </a:t>
            </a:r>
            <a:r>
              <a:rPr lang="fr-CA" sz="2400" dirty="0">
                <a:solidFill>
                  <a:srgbClr val="73B632"/>
                </a:solidFill>
                <a:ea typeface="Calibri" panose="020F0502020204030204" pitchFamily="34" charset="0"/>
                <a:cs typeface="Calibri" panose="020F0502020204030204" pitchFamily="34" charset="0"/>
              </a:rPr>
              <a:t>(suite)</a:t>
            </a:r>
            <a:endParaRPr lang="en-CA" sz="2400" dirty="0">
              <a:solidFill>
                <a:srgbClr val="73B632"/>
              </a:solidFill>
            </a:endParaRPr>
          </a:p>
        </p:txBody>
      </p:sp>
      <p:sp>
        <p:nvSpPr>
          <p:cNvPr id="3" name="Rectangle 2"/>
          <p:cNvSpPr/>
          <p:nvPr/>
        </p:nvSpPr>
        <p:spPr>
          <a:xfrm>
            <a:off x="457199" y="1898486"/>
            <a:ext cx="8229601" cy="877163"/>
          </a:xfrm>
          <a:prstGeom prst="rect">
            <a:avLst/>
          </a:prstGeom>
        </p:spPr>
        <p:txBody>
          <a:bodyPr wrap="square">
            <a:spAutoFit/>
          </a:bodyPr>
          <a:lstStyle/>
          <a:p>
            <a:pPr marL="390150" lvl="3" indent="-285750">
              <a:buClr>
                <a:srgbClr val="7A82AA"/>
              </a:buClr>
              <a:buFont typeface="Arial" panose="020B0604020202020204" pitchFamily="34" charset="0"/>
              <a:buChar char="•"/>
            </a:pPr>
            <a:r>
              <a:rPr lang="fr-CA" sz="1700" dirty="0">
                <a:ea typeface="Calibri"/>
                <a:cs typeface="Arial" panose="020B0604020202020204" pitchFamily="34" charset="0"/>
              </a:rPr>
              <a:t>Faites appel aux services du </a:t>
            </a:r>
            <a:r>
              <a:rPr lang="fr-CA" sz="1700" dirty="0">
                <a:ea typeface="Calibri"/>
                <a:cs typeface="Arial" panose="020B0604020202020204" pitchFamily="34" charset="0"/>
                <a:hlinkClick r:id="rId4"/>
              </a:rPr>
              <a:t>Programme d’aide aux employés</a:t>
            </a:r>
            <a:r>
              <a:rPr lang="fr-CA" sz="1700" dirty="0">
                <a:solidFill>
                  <a:schemeClr val="dk1"/>
                </a:solidFill>
                <a:ea typeface="Calibri"/>
                <a:cs typeface="Arial" panose="020B0604020202020204" pitchFamily="34" charset="0"/>
              </a:rPr>
              <a:t> pour faire la lumière sur les situations difficiles qui peuvent survenir dans votre vie personnelle ou au travail et pour devenir mieux outillé pour composer harmonieusement avec celles-ci.</a:t>
            </a:r>
          </a:p>
        </p:txBody>
      </p:sp>
      <p:sp>
        <p:nvSpPr>
          <p:cNvPr id="4" name="Espace réservé du texte 2"/>
          <p:cNvSpPr txBox="1">
            <a:spLocks/>
          </p:cNvSpPr>
          <p:nvPr>
            <p:custDataLst>
              <p:tags r:id="rId1"/>
            </p:custDataLst>
          </p:nvPr>
        </p:nvSpPr>
        <p:spPr>
          <a:xfrm>
            <a:off x="4705814" y="2925747"/>
            <a:ext cx="4114800" cy="3417243"/>
          </a:xfrm>
          <a:prstGeom prst="rect">
            <a:avLst/>
          </a:prstGeom>
        </p:spPr>
        <p:txBody>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342900" lvl="2" indent="-342900">
              <a:spcBef>
                <a:spcPts val="0"/>
              </a:spcBef>
              <a:buSzPct val="100000"/>
            </a:pPr>
            <a:r>
              <a:rPr lang="fr-CA" sz="1700" dirty="0" smtClean="0">
                <a:solidFill>
                  <a:schemeClr val="dk1"/>
                </a:solidFill>
                <a:latin typeface="+mn-lt"/>
                <a:ea typeface="Calibri"/>
                <a:cs typeface="Arial" panose="020B0604020202020204" pitchFamily="34" charset="0"/>
              </a:rPr>
              <a:t>Tirez avantage des possibilités d’apprentissage liées à la santé mentale en discutant de votre plan d’apprentissage avec votre gestionnaire – voir le site </a:t>
            </a:r>
            <a:r>
              <a:rPr lang="fr-FR" sz="1700" dirty="0" err="1" smtClean="0">
                <a:latin typeface="+mn-lt"/>
                <a:hlinkClick r:id="rId5" action="ppaction://hlinkfile"/>
              </a:rPr>
              <a:t>iservice.prv</a:t>
            </a:r>
            <a:r>
              <a:rPr lang="fr-FR" sz="1700" dirty="0" smtClean="0">
                <a:latin typeface="+mn-lt"/>
                <a:hlinkClick r:id="rId5" action="ppaction://hlinkfile"/>
              </a:rPr>
              <a:t>/</a:t>
            </a:r>
            <a:r>
              <a:rPr lang="fr-FR" sz="1700" dirty="0" err="1" smtClean="0">
                <a:latin typeface="+mn-lt"/>
                <a:hlinkClick r:id="rId5" action="ppaction://hlinkfile"/>
              </a:rPr>
              <a:t>SanteMentale</a:t>
            </a:r>
            <a:r>
              <a:rPr lang="fr-FR" sz="1700" dirty="0" smtClean="0">
                <a:latin typeface="+mn-lt"/>
              </a:rPr>
              <a:t> </a:t>
            </a:r>
            <a:r>
              <a:rPr lang="fr-CA" sz="1700" dirty="0" smtClean="0">
                <a:latin typeface="+mn-lt"/>
              </a:rPr>
              <a:t>pour une liste à jour des possibilités</a:t>
            </a:r>
            <a:r>
              <a:rPr lang="fr-CA" sz="1700" dirty="0" smtClean="0">
                <a:solidFill>
                  <a:schemeClr val="dk1"/>
                </a:solidFill>
                <a:latin typeface="+mn-lt"/>
                <a:ea typeface="Calibri"/>
                <a:cs typeface="Arial" panose="020B0604020202020204" pitchFamily="34" charset="0"/>
              </a:rPr>
              <a:t>.</a:t>
            </a:r>
          </a:p>
          <a:p>
            <a:pPr marL="0" lvl="2" indent="0">
              <a:spcBef>
                <a:spcPts val="0"/>
              </a:spcBef>
              <a:buSzPct val="100000"/>
              <a:buFont typeface="Arial"/>
              <a:buNone/>
            </a:pPr>
            <a:endParaRPr lang="fr-CA" sz="1700" dirty="0" smtClean="0">
              <a:solidFill>
                <a:schemeClr val="dk1"/>
              </a:solidFill>
              <a:latin typeface="+mn-lt"/>
              <a:ea typeface="Calibri"/>
              <a:cs typeface="Arial" panose="020B0604020202020204" pitchFamily="34" charset="0"/>
            </a:endParaRPr>
          </a:p>
          <a:p>
            <a:pPr marL="342900" lvl="2" indent="-342900">
              <a:spcBef>
                <a:spcPts val="0"/>
              </a:spcBef>
              <a:buSzPct val="100000"/>
            </a:pPr>
            <a:r>
              <a:rPr lang="fr-CA" sz="1700" dirty="0" smtClean="0">
                <a:solidFill>
                  <a:schemeClr val="dk1"/>
                </a:solidFill>
                <a:latin typeface="+mn-lt"/>
                <a:ea typeface="Calibri"/>
                <a:cs typeface="Arial" panose="020B0604020202020204" pitchFamily="34" charset="0"/>
              </a:rPr>
              <a:t>Mettez en pratique ce que vous avez appris dans votre travail quotidien et soyez un agent de changement!</a:t>
            </a:r>
            <a:r>
              <a:rPr lang="en-CA" sz="1600" dirty="0" smtClean="0">
                <a:solidFill>
                  <a:schemeClr val="dk1"/>
                </a:solidFill>
                <a:latin typeface="+mn-lt"/>
                <a:ea typeface="Calibri"/>
                <a:cs typeface="Calibri"/>
              </a:rPr>
              <a:t/>
            </a:r>
            <a:br>
              <a:rPr lang="en-CA" sz="1600" dirty="0" smtClean="0">
                <a:solidFill>
                  <a:schemeClr val="dk1"/>
                </a:solidFill>
                <a:latin typeface="+mn-lt"/>
                <a:ea typeface="Calibri"/>
                <a:cs typeface="Calibri"/>
              </a:rPr>
            </a:br>
            <a:endParaRPr lang="en-CA" sz="1600" dirty="0" smtClean="0">
              <a:solidFill>
                <a:schemeClr val="dk1"/>
              </a:solidFill>
              <a:latin typeface="+mn-lt"/>
              <a:ea typeface="Calibri"/>
              <a:cs typeface="Calibri"/>
            </a:endParaRPr>
          </a:p>
          <a:p>
            <a:pPr marL="342900" lvl="2" indent="-342900">
              <a:spcBef>
                <a:spcPts val="640"/>
              </a:spcBef>
              <a:buSzPct val="100000"/>
            </a:pPr>
            <a:endParaRPr lang="en-CA" sz="800" dirty="0" smtClean="0">
              <a:solidFill>
                <a:schemeClr val="dk1"/>
              </a:solidFill>
              <a:latin typeface="+mn-lt"/>
              <a:ea typeface="Calibri"/>
              <a:cs typeface="Calibri"/>
            </a:endParaRPr>
          </a:p>
          <a:p>
            <a:pPr marL="342900" lvl="2" indent="-342900">
              <a:spcBef>
                <a:spcPts val="640"/>
              </a:spcBef>
              <a:buSzPct val="100000"/>
            </a:pPr>
            <a:endParaRPr lang="en-CA" sz="1800" dirty="0">
              <a:solidFill>
                <a:schemeClr val="dk1"/>
              </a:solidFill>
              <a:latin typeface="+mn-lt"/>
              <a:ea typeface="Calibri"/>
              <a:cs typeface="Calibri"/>
            </a:endParaRPr>
          </a:p>
        </p:txBody>
      </p:sp>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92" y="2914621"/>
            <a:ext cx="3787073" cy="2840306"/>
          </a:xfrm>
          <a:prstGeom prst="rect">
            <a:avLst/>
          </a:prstGeom>
        </p:spPr>
      </p:pic>
      <p:sp>
        <p:nvSpPr>
          <p:cNvPr id="6" name="Oval Callout 5"/>
          <p:cNvSpPr/>
          <p:nvPr>
            <p:custDataLst>
              <p:tags r:id="rId2"/>
            </p:custDataLst>
          </p:nvPr>
        </p:nvSpPr>
        <p:spPr>
          <a:xfrm>
            <a:off x="2514599" y="3109545"/>
            <a:ext cx="2401229" cy="898877"/>
          </a:xfrm>
          <a:prstGeom prst="wedgeEllipseCallout">
            <a:avLst>
              <a:gd name="adj1" fmla="val -50481"/>
              <a:gd name="adj2" fmla="val 77001"/>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2000" b="1" dirty="0" smtClean="0">
                <a:latin typeface="Verdana" panose="020B0604030504040204" pitchFamily="34" charset="0"/>
                <a:ea typeface="Verdana" panose="020B0604030504040204" pitchFamily="34" charset="0"/>
                <a:cs typeface="Verdana" panose="020B0604030504040204" pitchFamily="34" charset="0"/>
              </a:rPr>
              <a:t>Apprenez!</a:t>
            </a:r>
            <a:endParaRPr lang="en-CA" sz="20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791944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33054" y="689312"/>
            <a:ext cx="8385717" cy="1143000"/>
          </a:xfrm>
        </p:spPr>
        <p:txBody>
          <a:bodyPr>
            <a:normAutofit/>
          </a:bodyPr>
          <a:lstStyle/>
          <a:p>
            <a:r>
              <a:rPr lang="fr-CA" sz="3200" dirty="0" smtClean="0">
                <a:solidFill>
                  <a:srgbClr val="73B632"/>
                </a:solidFill>
                <a:ea typeface="Calibri" panose="020F0502020204030204" pitchFamily="34" charset="0"/>
                <a:cs typeface="Calibri" panose="020F0502020204030204" pitchFamily="34" charset="0"/>
              </a:rPr>
              <a:t>Comment pouvez-vous contribuer? </a:t>
            </a:r>
            <a:r>
              <a:rPr lang="fr-CA" sz="2400" dirty="0" smtClean="0">
                <a:solidFill>
                  <a:srgbClr val="73B632"/>
                </a:solidFill>
                <a:ea typeface="Calibri" panose="020F0502020204030204" pitchFamily="34" charset="0"/>
                <a:cs typeface="Calibri" panose="020F0502020204030204" pitchFamily="34" charset="0"/>
              </a:rPr>
              <a:t>(suite)</a:t>
            </a:r>
            <a:endParaRPr lang="en-CA" sz="2400" dirty="0">
              <a:solidFill>
                <a:srgbClr val="73B632"/>
              </a:solidFill>
            </a:endParaRPr>
          </a:p>
        </p:txBody>
      </p:sp>
      <p:pic>
        <p:nvPicPr>
          <p:cNvPr id="5" name="Picture 4"/>
          <p:cNvPicPr>
            <a:picLocks noChangeAspect="1" noChangeArrowheads="1"/>
          </p:cNvPicPr>
          <p:nvPr>
            <p:custDataLst>
              <p:tags r:id="rId1"/>
            </p:custDataLst>
          </p:nvPr>
        </p:nvPicPr>
        <p:blipFill rotWithShape="1">
          <a:blip r:embed="rId6">
            <a:extLst>
              <a:ext uri="{28A0092B-C50C-407E-A947-70E740481C1C}">
                <a14:useLocalDpi xmlns:a14="http://schemas.microsoft.com/office/drawing/2010/main" val="0"/>
              </a:ext>
            </a:extLst>
          </a:blip>
          <a:srcRect l="9337" t="39375" r="46972" b="48054"/>
          <a:stretch/>
        </p:blipFill>
        <p:spPr bwMode="auto">
          <a:xfrm>
            <a:off x="4385731" y="1963085"/>
            <a:ext cx="4304779" cy="7741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Espace réservé du texte 2"/>
          <p:cNvSpPr txBox="1">
            <a:spLocks/>
          </p:cNvSpPr>
          <p:nvPr>
            <p:custDataLst>
              <p:tags r:id="rId2"/>
            </p:custDataLst>
          </p:nvPr>
        </p:nvSpPr>
        <p:spPr>
          <a:xfrm>
            <a:off x="-330495" y="2081017"/>
            <a:ext cx="4052679" cy="4071200"/>
          </a:xfrm>
          <a:prstGeom prst="rect">
            <a:avLst/>
          </a:prstGeom>
        </p:spPr>
        <p:txBody>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lvl="2" indent="0" algn="ctr">
              <a:spcBef>
                <a:spcPts val="0"/>
              </a:spcBef>
              <a:buSzPct val="100000"/>
              <a:buFont typeface="Arial"/>
              <a:buNone/>
            </a:pPr>
            <a:r>
              <a:rPr lang="fr-CA" sz="2000" b="1" dirty="0" smtClean="0">
                <a:solidFill>
                  <a:schemeClr val="dk1"/>
                </a:solidFill>
                <a:latin typeface="+mn-lt"/>
                <a:ea typeface="Calibri"/>
                <a:cs typeface="Arial" panose="020B0604020202020204" pitchFamily="34" charset="0"/>
              </a:rPr>
              <a:t>Supprimez-vous </a:t>
            </a:r>
          </a:p>
          <a:p>
            <a:pPr marL="0" lvl="2" indent="0" algn="ctr">
              <a:spcBef>
                <a:spcPts val="0"/>
              </a:spcBef>
              <a:buSzPct val="100000"/>
              <a:buFont typeface="Arial"/>
              <a:buNone/>
            </a:pPr>
            <a:r>
              <a:rPr lang="fr-CA" sz="2000" b="1" dirty="0" smtClean="0">
                <a:solidFill>
                  <a:schemeClr val="dk1"/>
                </a:solidFill>
                <a:latin typeface="+mn-lt"/>
                <a:ea typeface="Calibri"/>
                <a:cs typeface="Arial" panose="020B0604020202020204" pitchFamily="34" charset="0"/>
              </a:rPr>
              <a:t>automatiquement </a:t>
            </a:r>
          </a:p>
          <a:p>
            <a:pPr marL="0" lvl="2" indent="0" algn="ctr">
              <a:spcBef>
                <a:spcPts val="0"/>
              </a:spcBef>
              <a:buSzPct val="100000"/>
              <a:buFont typeface="Arial"/>
              <a:buNone/>
            </a:pPr>
            <a:r>
              <a:rPr lang="fr-CA" sz="2000" b="1" dirty="0" smtClean="0">
                <a:solidFill>
                  <a:schemeClr val="dk1"/>
                </a:solidFill>
                <a:latin typeface="+mn-lt"/>
                <a:ea typeface="Calibri"/>
                <a:cs typeface="Arial" panose="020B0604020202020204" pitchFamily="34" charset="0"/>
              </a:rPr>
              <a:t>les courriels </a:t>
            </a:r>
          </a:p>
          <a:p>
            <a:pPr marL="0" lvl="2" indent="0" algn="ctr">
              <a:spcBef>
                <a:spcPts val="0"/>
              </a:spcBef>
              <a:buSzPct val="100000"/>
              <a:buFont typeface="Arial"/>
              <a:buNone/>
            </a:pPr>
            <a:r>
              <a:rPr lang="fr-CA" sz="2000" b="1" dirty="0" smtClean="0">
                <a:solidFill>
                  <a:schemeClr val="dk1"/>
                </a:solidFill>
                <a:latin typeface="+mn-lt"/>
                <a:ea typeface="Calibri"/>
                <a:cs typeface="Arial" panose="020B0604020202020204" pitchFamily="34" charset="0"/>
              </a:rPr>
              <a:t>que vous recevez </a:t>
            </a:r>
          </a:p>
          <a:p>
            <a:pPr marL="0" lvl="2" indent="0" algn="ctr">
              <a:spcBef>
                <a:spcPts val="0"/>
              </a:spcBef>
              <a:buSzPct val="100000"/>
              <a:buFont typeface="Arial"/>
              <a:buNone/>
            </a:pPr>
            <a:r>
              <a:rPr lang="fr-CA" sz="2000" b="1" dirty="0" smtClean="0">
                <a:solidFill>
                  <a:schemeClr val="dk1"/>
                </a:solidFill>
                <a:latin typeface="+mn-lt"/>
                <a:ea typeface="Calibri"/>
                <a:cs typeface="Arial" panose="020B0604020202020204" pitchFamily="34" charset="0"/>
              </a:rPr>
              <a:t>d’</a:t>
            </a:r>
            <a:r>
              <a:rPr lang="fr-CA" sz="2000" b="1" dirty="0" smtClean="0">
                <a:solidFill>
                  <a:schemeClr val="dk1"/>
                </a:solidFill>
                <a:latin typeface="+mn-lt"/>
                <a:ea typeface="Calibri"/>
                <a:cs typeface="Arial" panose="020B0604020202020204" pitchFamily="34" charset="0"/>
                <a:hlinkClick r:id="rId7"/>
              </a:rPr>
              <a:t>Intersection</a:t>
            </a:r>
            <a:r>
              <a:rPr lang="fr-CA" sz="2000" b="1" dirty="0" smtClean="0">
                <a:solidFill>
                  <a:schemeClr val="dk1"/>
                </a:solidFill>
                <a:latin typeface="+mn-lt"/>
                <a:ea typeface="Calibri"/>
                <a:cs typeface="Arial" panose="020B0604020202020204" pitchFamily="34" charset="0"/>
              </a:rPr>
              <a:t> et </a:t>
            </a:r>
          </a:p>
          <a:p>
            <a:pPr marL="0" lvl="2" indent="0" algn="ctr">
              <a:spcBef>
                <a:spcPts val="0"/>
              </a:spcBef>
              <a:buSzPct val="100000"/>
              <a:buFont typeface="Arial"/>
              <a:buNone/>
            </a:pPr>
            <a:r>
              <a:rPr lang="fr-CA" sz="2000" b="1" dirty="0" smtClean="0">
                <a:solidFill>
                  <a:schemeClr val="dk1"/>
                </a:solidFill>
                <a:latin typeface="+mn-lt"/>
                <a:ea typeface="Calibri"/>
                <a:cs typeface="Arial" panose="020B0604020202020204" pitchFamily="34" charset="0"/>
              </a:rPr>
              <a:t>de </a:t>
            </a:r>
            <a:r>
              <a:rPr lang="fr-CA" sz="2000" b="1" dirty="0" err="1" smtClean="0">
                <a:solidFill>
                  <a:schemeClr val="dk1"/>
                </a:solidFill>
                <a:latin typeface="+mn-lt"/>
                <a:ea typeface="Calibri"/>
                <a:cs typeface="Arial" panose="020B0604020202020204" pitchFamily="34" charset="0"/>
              </a:rPr>
              <a:t>CommsCorporate</a:t>
            </a:r>
            <a:r>
              <a:rPr lang="fr-CA" sz="2000" b="1" dirty="0" smtClean="0">
                <a:solidFill>
                  <a:schemeClr val="dk1"/>
                </a:solidFill>
                <a:latin typeface="+mn-lt"/>
                <a:ea typeface="Calibri"/>
                <a:cs typeface="Arial" panose="020B0604020202020204" pitchFamily="34" charset="0"/>
              </a:rPr>
              <a:t>?</a:t>
            </a:r>
          </a:p>
          <a:p>
            <a:pPr marL="0" lvl="2" indent="0" algn="ctr">
              <a:spcBef>
                <a:spcPts val="0"/>
              </a:spcBef>
              <a:buSzPct val="100000"/>
              <a:buFont typeface="Arial"/>
              <a:buNone/>
            </a:pPr>
            <a:endParaRPr lang="fr-CA" sz="1600" i="1" dirty="0">
              <a:solidFill>
                <a:schemeClr val="dk1"/>
              </a:solidFill>
              <a:latin typeface="+mn-lt"/>
              <a:ea typeface="Calibri"/>
              <a:cs typeface="Arial" panose="020B0604020202020204" pitchFamily="34" charset="0"/>
            </a:endParaRPr>
          </a:p>
          <a:p>
            <a:pPr marL="0" lvl="2" indent="0" algn="ctr">
              <a:spcBef>
                <a:spcPts val="0"/>
              </a:spcBef>
              <a:buSzPct val="100000"/>
              <a:buFont typeface="Arial"/>
              <a:buNone/>
            </a:pPr>
            <a:r>
              <a:rPr lang="en-CA" sz="1800" dirty="0" smtClean="0">
                <a:solidFill>
                  <a:schemeClr val="dk1"/>
                </a:solidFill>
                <a:latin typeface="+mn-lt"/>
                <a:ea typeface="Calibri"/>
                <a:cs typeface="Calibri"/>
              </a:rPr>
              <a:t/>
            </a:r>
            <a:br>
              <a:rPr lang="en-CA" sz="1800" dirty="0" smtClean="0">
                <a:solidFill>
                  <a:schemeClr val="dk1"/>
                </a:solidFill>
                <a:latin typeface="+mn-lt"/>
                <a:ea typeface="Calibri"/>
                <a:cs typeface="Calibri"/>
              </a:rPr>
            </a:br>
            <a:endParaRPr lang="en-CA" sz="1800" dirty="0" smtClean="0">
              <a:solidFill>
                <a:schemeClr val="dk1"/>
              </a:solidFill>
              <a:latin typeface="+mn-lt"/>
              <a:ea typeface="Calibri"/>
              <a:cs typeface="Calibri"/>
            </a:endParaRPr>
          </a:p>
          <a:p>
            <a:pPr marL="342900" lvl="2" indent="-342900">
              <a:spcBef>
                <a:spcPts val="640"/>
              </a:spcBef>
              <a:buSzPct val="100000"/>
            </a:pPr>
            <a:endParaRPr lang="en-CA" sz="800" dirty="0">
              <a:solidFill>
                <a:schemeClr val="dk1"/>
              </a:solidFill>
              <a:latin typeface="Calibri"/>
              <a:ea typeface="Calibri"/>
              <a:cs typeface="Calibri"/>
            </a:endParaRPr>
          </a:p>
        </p:txBody>
      </p:sp>
      <p:sp>
        <p:nvSpPr>
          <p:cNvPr id="9" name="Flowchart: Alternate Process 8"/>
          <p:cNvSpPr/>
          <p:nvPr>
            <p:custDataLst>
              <p:tags r:id="rId3"/>
            </p:custDataLst>
          </p:nvPr>
        </p:nvSpPr>
        <p:spPr>
          <a:xfrm>
            <a:off x="315190" y="4829410"/>
            <a:ext cx="8673630" cy="724720"/>
          </a:xfrm>
          <a:prstGeom prst="flowChartAlternateProcess">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166688" algn="ctr">
              <a:buSzPct val="100000"/>
            </a:pPr>
            <a:r>
              <a:rPr lang="fr-CA" sz="1400" b="1" dirty="0">
                <a:solidFill>
                  <a:schemeClr val="bg1"/>
                </a:solidFill>
                <a:latin typeface="Verdana" panose="020B0604030504040204" pitchFamily="34" charset="0"/>
                <a:ea typeface="Verdana" panose="020B0604030504040204" pitchFamily="34" charset="0"/>
                <a:cs typeface="Verdana" panose="020B0604030504040204" pitchFamily="34" charset="0"/>
              </a:rPr>
              <a:t>Lisez les communiqués sur la santé </a:t>
            </a:r>
            <a:r>
              <a:rPr lang="fr-CA"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mentale.</a:t>
            </a:r>
          </a:p>
          <a:p>
            <a:pPr marL="0" lvl="2" indent="166688" algn="ctr">
              <a:buSzPct val="100000"/>
            </a:pPr>
            <a:r>
              <a:rPr lang="fr-CA" sz="1400" b="1" dirty="0">
                <a:solidFill>
                  <a:schemeClr val="bg1"/>
                </a:solidFill>
                <a:latin typeface="Verdana" panose="020B0604030504040204" pitchFamily="34" charset="0"/>
                <a:ea typeface="Verdana" panose="020B0604030504040204" pitchFamily="34" charset="0"/>
                <a:cs typeface="Verdana" panose="020B0604030504040204" pitchFamily="34" charset="0"/>
              </a:rPr>
              <a:t>I</a:t>
            </a:r>
            <a:r>
              <a:rPr lang="fr-CA"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ls </a:t>
            </a:r>
            <a:r>
              <a:rPr lang="fr-CA" sz="1400" b="1" dirty="0">
                <a:solidFill>
                  <a:schemeClr val="bg1"/>
                </a:solidFill>
                <a:latin typeface="Verdana" panose="020B0604030504040204" pitchFamily="34" charset="0"/>
                <a:ea typeface="Verdana" panose="020B0604030504040204" pitchFamily="34" charset="0"/>
                <a:cs typeface="Verdana" panose="020B0604030504040204" pitchFamily="34" charset="0"/>
              </a:rPr>
              <a:t>pourraient vous être utiles ou l’être à quelqu’un que vous connaissez!</a:t>
            </a:r>
            <a:endParaRPr lang="en-CA"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4" name="Picture 3">
            <a:hlinkClick r:id="rId7"/>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603101" y="2759386"/>
            <a:ext cx="2046949" cy="472372"/>
          </a:xfrm>
          <a:prstGeom prst="rect">
            <a:avLst/>
          </a:prstGeom>
        </p:spPr>
      </p:pic>
      <p:sp>
        <p:nvSpPr>
          <p:cNvPr id="7" name="Cloud Callout 6"/>
          <p:cNvSpPr/>
          <p:nvPr>
            <p:custDataLst>
              <p:tags r:id="rId4"/>
            </p:custDataLst>
          </p:nvPr>
        </p:nvSpPr>
        <p:spPr>
          <a:xfrm>
            <a:off x="3030928" y="3132477"/>
            <a:ext cx="3081976" cy="1165897"/>
          </a:xfrm>
          <a:prstGeom prst="cloudCallout">
            <a:avLst>
              <a:gd name="adj1" fmla="val -56626"/>
              <a:gd name="adj2" fmla="val -77865"/>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indent="0" algn="ctr">
              <a:spcBef>
                <a:spcPts val="0"/>
              </a:spcBef>
              <a:buSzPct val="100000"/>
              <a:buFont typeface="Arial"/>
              <a:buNone/>
            </a:pPr>
            <a:endParaRPr lang="fr-CA"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3" name="TextBox 2"/>
          <p:cNvSpPr txBox="1"/>
          <p:nvPr/>
        </p:nvSpPr>
        <p:spPr>
          <a:xfrm>
            <a:off x="3459382" y="3339577"/>
            <a:ext cx="2289801" cy="1121238"/>
          </a:xfrm>
          <a:prstGeom prst="rect">
            <a:avLst/>
          </a:prstGeom>
          <a:noFill/>
        </p:spPr>
        <p:txBody>
          <a:bodyPr wrap="square" rtlCol="0">
            <a:spAutoFit/>
          </a:bodyPr>
          <a:lstStyle/>
          <a:p>
            <a:pPr marL="0" lvl="2" indent="0" algn="ctr">
              <a:spcBef>
                <a:spcPts val="0"/>
              </a:spcBef>
              <a:buSzPct val="100000"/>
              <a:buFont typeface="Arial"/>
              <a:buNone/>
            </a:pPr>
            <a:r>
              <a:rPr lang="fr-CA" sz="1200" b="1" dirty="0">
                <a:solidFill>
                  <a:schemeClr val="bg1"/>
                </a:solidFill>
                <a:latin typeface="Verdana" panose="020B0604030504040204" pitchFamily="34" charset="0"/>
                <a:ea typeface="Verdana" panose="020B0604030504040204" pitchFamily="34" charset="0"/>
                <a:cs typeface="Verdana" panose="020B0604030504040204" pitchFamily="34" charset="0"/>
              </a:rPr>
              <a:t>Nous sommes nombreux à le faire… </a:t>
            </a:r>
          </a:p>
          <a:p>
            <a:pPr marL="0" lvl="2" indent="0" algn="ctr">
              <a:spcBef>
                <a:spcPts val="0"/>
              </a:spcBef>
              <a:buSzPct val="100000"/>
              <a:buFont typeface="Arial"/>
              <a:buNone/>
            </a:pPr>
            <a:r>
              <a:rPr lang="fr-CA" sz="1200" b="1" dirty="0">
                <a:solidFill>
                  <a:schemeClr val="bg1"/>
                </a:solidFill>
                <a:latin typeface="Verdana" panose="020B0604030504040204" pitchFamily="34" charset="0"/>
                <a:ea typeface="Verdana" panose="020B0604030504040204" pitchFamily="34" charset="0"/>
                <a:cs typeface="Verdana" panose="020B0604030504040204" pitchFamily="34" charset="0"/>
              </a:rPr>
              <a:t>mais nous perdons au change!</a:t>
            </a:r>
            <a:endParaRPr lang="fr-CA" sz="105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endParaRPr lang="fr-CA" dirty="0"/>
          </a:p>
        </p:txBody>
      </p:sp>
    </p:spTree>
    <p:extLst>
      <p:ext uri="{BB962C8B-B14F-4D97-AF65-F5344CB8AC3E}">
        <p14:creationId xmlns:p14="http://schemas.microsoft.com/office/powerpoint/2010/main" val="38538505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60377" y="736238"/>
            <a:ext cx="3480099" cy="1143000"/>
          </a:xfrm>
        </p:spPr>
        <p:txBody>
          <a:bodyPr>
            <a:normAutofit fontScale="90000"/>
          </a:bodyPr>
          <a:lstStyle/>
          <a:p>
            <a:r>
              <a:rPr lang="fr-CA" dirty="0" smtClean="0">
                <a:solidFill>
                  <a:srgbClr val="73B632"/>
                </a:solidFill>
              </a:rPr>
              <a:t>Points à aborder</a:t>
            </a:r>
            <a:endParaRPr lang="en-US" dirty="0">
              <a:solidFill>
                <a:srgbClr val="73B632"/>
              </a:solidFill>
            </a:endParaRPr>
          </a:p>
        </p:txBody>
      </p:sp>
      <p:sp>
        <p:nvSpPr>
          <p:cNvPr id="4" name="Content Placeholder 2"/>
          <p:cNvSpPr>
            <a:spLocks noGrp="1"/>
          </p:cNvSpPr>
          <p:nvPr>
            <p:ph idx="1"/>
            <p:custDataLst>
              <p:tags r:id="rId1"/>
            </p:custDataLst>
          </p:nvPr>
        </p:nvSpPr>
        <p:spPr>
          <a:xfrm>
            <a:off x="467544" y="1804076"/>
            <a:ext cx="5906278" cy="2628876"/>
          </a:xfrm>
          <a:scene3d>
            <a:camera prst="orthographicFront"/>
            <a:lightRig rig="threePt" dir="t"/>
          </a:scene3d>
          <a:sp3d>
            <a:bevelT w="165100" prst="coolSlant"/>
          </a:sp3d>
        </p:spPr>
        <p:txBody>
          <a:bodyPr>
            <a:noAutofit/>
          </a:bodyPr>
          <a:lstStyle/>
          <a:p>
            <a:pPr>
              <a:buFont typeface="Arial" panose="020B0604020202020204" pitchFamily="34" charset="0"/>
              <a:buChar char="•"/>
            </a:pPr>
            <a:r>
              <a:rPr lang="fr-CA" sz="2000" dirty="0" smtClean="0">
                <a:latin typeface="+mn-lt"/>
                <a:cs typeface="Arial" panose="020B0604020202020204" pitchFamily="34" charset="0"/>
              </a:rPr>
              <a:t>Qu’est-ce </a:t>
            </a:r>
            <a:r>
              <a:rPr lang="fr-CA" sz="2000" dirty="0">
                <a:latin typeface="+mn-lt"/>
                <a:cs typeface="Arial" panose="020B0604020202020204" pitchFamily="34" charset="0"/>
              </a:rPr>
              <a:t>que la santé mentale</a:t>
            </a:r>
            <a:r>
              <a:rPr lang="fr-CA" sz="2000" dirty="0" smtClean="0">
                <a:latin typeface="+mn-lt"/>
                <a:cs typeface="Arial" panose="020B0604020202020204" pitchFamily="34" charset="0"/>
              </a:rPr>
              <a:t>? </a:t>
            </a:r>
          </a:p>
          <a:p>
            <a:pPr>
              <a:spcBef>
                <a:spcPts val="600"/>
              </a:spcBef>
              <a:spcAft>
                <a:spcPts val="600"/>
              </a:spcAft>
              <a:buFont typeface="Arial" panose="020B0604020202020204" pitchFamily="34" charset="0"/>
              <a:buChar char="•"/>
            </a:pPr>
            <a:r>
              <a:rPr lang="fr-CA" sz="2000" dirty="0" smtClean="0">
                <a:latin typeface="+mn-lt"/>
                <a:cs typeface="Arial" panose="020B0604020202020204" pitchFamily="34" charset="0"/>
              </a:rPr>
              <a:t>En quoi est-elle liée au milieu de travail?</a:t>
            </a:r>
          </a:p>
          <a:p>
            <a:pPr>
              <a:spcBef>
                <a:spcPts val="600"/>
              </a:spcBef>
              <a:spcAft>
                <a:spcPts val="600"/>
              </a:spcAft>
              <a:buFont typeface="Arial" panose="020B0604020202020204" pitchFamily="34" charset="0"/>
              <a:buChar char="•"/>
            </a:pPr>
            <a:r>
              <a:rPr lang="fr-CA" sz="2000" dirty="0" smtClean="0">
                <a:latin typeface="+mn-lt"/>
                <a:cs typeface="Arial" panose="020B0604020202020204" pitchFamily="34" charset="0"/>
              </a:rPr>
              <a:t>Quelle est l’approche d’EDSC</a:t>
            </a:r>
            <a:r>
              <a:rPr lang="fr-CA" sz="2000" dirty="0">
                <a:latin typeface="+mn-lt"/>
                <a:cs typeface="Arial" panose="020B0604020202020204" pitchFamily="34" charset="0"/>
              </a:rPr>
              <a:t> </a:t>
            </a:r>
            <a:r>
              <a:rPr lang="fr-CA" sz="2000" dirty="0" smtClean="0">
                <a:latin typeface="+mn-lt"/>
                <a:cs typeface="Arial" panose="020B0604020202020204" pitchFamily="34" charset="0"/>
              </a:rPr>
              <a:t>à cet égard? </a:t>
            </a:r>
          </a:p>
          <a:p>
            <a:pPr>
              <a:spcBef>
                <a:spcPts val="600"/>
              </a:spcBef>
              <a:spcAft>
                <a:spcPts val="600"/>
              </a:spcAft>
              <a:buFont typeface="Arial" panose="020B0604020202020204" pitchFamily="34" charset="0"/>
              <a:buChar char="•"/>
            </a:pPr>
            <a:r>
              <a:rPr lang="fr-CA" sz="2000" dirty="0" smtClean="0">
                <a:latin typeface="+mn-lt"/>
                <a:cs typeface="Arial" panose="020B0604020202020204" pitchFamily="34" charset="0"/>
              </a:rPr>
              <a:t>Que pouvez-vous en retirer? </a:t>
            </a:r>
          </a:p>
          <a:p>
            <a:pPr>
              <a:spcBef>
                <a:spcPts val="600"/>
              </a:spcBef>
              <a:spcAft>
                <a:spcPts val="600"/>
              </a:spcAft>
              <a:buFont typeface="Arial" panose="020B0604020202020204" pitchFamily="34" charset="0"/>
              <a:buChar char="•"/>
            </a:pPr>
            <a:r>
              <a:rPr lang="fr-CA" sz="2000" dirty="0" smtClean="0">
                <a:latin typeface="+mn-lt"/>
                <a:cs typeface="Arial" panose="020B0604020202020204" pitchFamily="34" charset="0"/>
              </a:rPr>
              <a:t>Que pouvez-vous faire pour favoriser une culture organisationnelle sûre et ouverte sur le plan psychologique?</a:t>
            </a:r>
          </a:p>
          <a:p>
            <a:pPr>
              <a:buFont typeface="Arial" panose="020B0604020202020204" pitchFamily="34" charset="0"/>
              <a:buChar char="•"/>
            </a:pPr>
            <a:endParaRPr lang="fr-CA" sz="2000" dirty="0">
              <a:latin typeface="+mn-lt"/>
              <a:cs typeface="Arial" panose="020B0604020202020204" pitchFamily="34" charset="0"/>
            </a:endParaRPr>
          </a:p>
          <a:p>
            <a:pPr>
              <a:buFont typeface="Arial" panose="020B0604020202020204" pitchFamily="34" charset="0"/>
              <a:buChar char="•"/>
            </a:pPr>
            <a:endParaRPr lang="fr-CA" sz="2000" dirty="0" smtClean="0">
              <a:latin typeface="+mn-lt"/>
              <a:cs typeface="Arial" panose="020B0604020202020204" pitchFamily="34" charset="0"/>
            </a:endParaRPr>
          </a:p>
        </p:txBody>
      </p:sp>
      <p:sp>
        <p:nvSpPr>
          <p:cNvPr id="6" name="Rounded Rectangle 5"/>
          <p:cNvSpPr/>
          <p:nvPr>
            <p:custDataLst>
              <p:tags r:id="rId2"/>
            </p:custDataLst>
          </p:nvPr>
        </p:nvSpPr>
        <p:spPr>
          <a:xfrm>
            <a:off x="467544" y="4793724"/>
            <a:ext cx="8352928" cy="877078"/>
          </a:xfrm>
          <a:prstGeom prst="roundRect">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smtClean="0">
                <a:solidFill>
                  <a:schemeClr val="bg1"/>
                </a:solidFill>
                <a:latin typeface="Verdana" panose="020B0604030504040204" pitchFamily="34" charset="0"/>
                <a:ea typeface="Verdana" panose="020B0604030504040204" pitchFamily="34" charset="0"/>
                <a:cs typeface="Verdana" panose="020B0604030504040204" pitchFamily="34" charset="0"/>
              </a:rPr>
              <a:t>Mais surtout, il s’agit de commencer aujourd’hui à parler de la santé mentale au travail et de susciter des discussions continues dans votre équipe!</a:t>
            </a:r>
            <a:endParaRPr lang="fr-CA" sz="14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162594" y="1122219"/>
            <a:ext cx="2725553" cy="2509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352106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08526"/>
            <a:ext cx="8229600" cy="1143000"/>
          </a:xfrm>
        </p:spPr>
        <p:txBody>
          <a:bodyPr>
            <a:normAutofit/>
          </a:bodyPr>
          <a:lstStyle/>
          <a:p>
            <a:r>
              <a:rPr lang="fr-CA" dirty="0" smtClean="0">
                <a:solidFill>
                  <a:srgbClr val="73B632"/>
                </a:solidFill>
                <a:ea typeface="Calibri" panose="020F0502020204030204" pitchFamily="34" charset="0"/>
                <a:cs typeface="Calibri" panose="020F0502020204030204" pitchFamily="34" charset="0"/>
              </a:rPr>
              <a:t>…mais surtout…PARLEZ-EN!</a:t>
            </a:r>
            <a:endParaRPr lang="en-CA" dirty="0">
              <a:solidFill>
                <a:srgbClr val="73B632"/>
              </a:solidFill>
            </a:endParaRPr>
          </a:p>
        </p:txBody>
      </p:sp>
      <p:pic>
        <p:nvPicPr>
          <p:cNvPr id="3074" name="Picture 2" descr="La description suit imm&amp;eacute;diatement l'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1404" y="2349137"/>
            <a:ext cx="7101164" cy="253613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09878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903249" y="3903887"/>
            <a:ext cx="7649735" cy="1015663"/>
          </a:xfrm>
          <a:prstGeom prst="rect">
            <a:avLst/>
          </a:prstGeom>
        </p:spPr>
        <p:txBody>
          <a:bodyPr wrap="square">
            <a:spAutoFit/>
          </a:bodyPr>
          <a:lstStyle/>
          <a:p>
            <a:pPr marL="0" lvl="2" indent="0" algn="ctr">
              <a:spcBef>
                <a:spcPts val="0"/>
              </a:spcBef>
              <a:buSzPct val="100000"/>
              <a:buNone/>
            </a:pPr>
            <a:r>
              <a:rPr lang="fr-CA" sz="2000" dirty="0">
                <a:solidFill>
                  <a:schemeClr val="dk1"/>
                </a:solidFill>
                <a:ea typeface="Calibri"/>
                <a:cs typeface="Calibri"/>
              </a:rPr>
              <a:t>Pour des informations ou des commentaires, </a:t>
            </a:r>
          </a:p>
          <a:p>
            <a:pPr marL="0" lvl="2" indent="0" algn="ctr">
              <a:spcBef>
                <a:spcPts val="0"/>
              </a:spcBef>
              <a:buSzPct val="100000"/>
              <a:buNone/>
            </a:pPr>
            <a:r>
              <a:rPr lang="fr-CA" sz="2000" dirty="0">
                <a:solidFill>
                  <a:schemeClr val="dk1"/>
                </a:solidFill>
                <a:ea typeface="Calibri"/>
                <a:cs typeface="Calibri"/>
              </a:rPr>
              <a:t>vous pouvez communiquer avec le comité chargé de la mise en œuvre à l’adresse suivante :</a:t>
            </a:r>
          </a:p>
        </p:txBody>
      </p:sp>
      <p:sp>
        <p:nvSpPr>
          <p:cNvPr id="4" name="Rectangle 3"/>
          <p:cNvSpPr/>
          <p:nvPr/>
        </p:nvSpPr>
        <p:spPr>
          <a:xfrm>
            <a:off x="2683038" y="4890477"/>
            <a:ext cx="4090158" cy="400110"/>
          </a:xfrm>
          <a:prstGeom prst="rect">
            <a:avLst/>
          </a:prstGeom>
        </p:spPr>
        <p:txBody>
          <a:bodyPr wrap="none">
            <a:spAutoFit/>
          </a:bodyPr>
          <a:lstStyle/>
          <a:p>
            <a:pPr marL="0" lvl="2" indent="0" algn="ctr">
              <a:spcBef>
                <a:spcPts val="0"/>
              </a:spcBef>
              <a:buSzPct val="100000"/>
              <a:buNone/>
            </a:pPr>
            <a:r>
              <a:rPr lang="en-CA" sz="2000" dirty="0">
                <a:ea typeface="Calibri"/>
                <a:cs typeface="Calibri"/>
                <a:hlinkClick r:id="rId2" action="ppaction://hlinkfile"/>
              </a:rPr>
              <a:t>NA-MH_WORKSHOP-ATELIER_SM-GD</a:t>
            </a:r>
            <a:endParaRPr lang="fr-CA" sz="2000" dirty="0">
              <a:solidFill>
                <a:schemeClr val="dk1"/>
              </a:solidFill>
              <a:ea typeface="Calibri"/>
              <a:cs typeface="Calibri"/>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154724" y="1275940"/>
            <a:ext cx="3106813" cy="2717478"/>
          </a:xfrm>
          <a:prstGeom prst="rect">
            <a:avLst/>
          </a:prstGeom>
        </p:spPr>
      </p:pic>
    </p:spTree>
    <p:extLst>
      <p:ext uri="{BB962C8B-B14F-4D97-AF65-F5344CB8AC3E}">
        <p14:creationId xmlns:p14="http://schemas.microsoft.com/office/powerpoint/2010/main" val="25339560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7454" y="668909"/>
            <a:ext cx="8229600" cy="1143000"/>
          </a:xfrm>
        </p:spPr>
        <p:txBody>
          <a:bodyPr>
            <a:normAutofit/>
          </a:bodyPr>
          <a:lstStyle/>
          <a:p>
            <a:r>
              <a:rPr lang="fr-CA" sz="3200" dirty="0">
                <a:solidFill>
                  <a:srgbClr val="73B632"/>
                </a:solidFill>
              </a:rPr>
              <a:t>Qu’est-ce que la santé mentale?</a:t>
            </a:r>
            <a:endParaRPr lang="en-US" sz="3200" dirty="0">
              <a:solidFill>
                <a:srgbClr val="73B632"/>
              </a:solidFill>
            </a:endParaRPr>
          </a:p>
        </p:txBody>
      </p:sp>
      <p:sp>
        <p:nvSpPr>
          <p:cNvPr id="3" name="TextBox 2"/>
          <p:cNvSpPr txBox="1"/>
          <p:nvPr/>
        </p:nvSpPr>
        <p:spPr>
          <a:xfrm>
            <a:off x="315190" y="83436"/>
            <a:ext cx="184666" cy="369332"/>
          </a:xfrm>
          <a:prstGeom prst="rect">
            <a:avLst/>
          </a:prstGeom>
          <a:noFill/>
        </p:spPr>
        <p:txBody>
          <a:bodyPr wrap="none" rtlCol="0">
            <a:spAutoFit/>
          </a:bodyPr>
          <a:lstStyle/>
          <a:p>
            <a:endParaRPr lang="en-US" dirty="0"/>
          </a:p>
        </p:txBody>
      </p:sp>
      <p:sp>
        <p:nvSpPr>
          <p:cNvPr id="8" name="Flowchart: Alternate Process 7"/>
          <p:cNvSpPr/>
          <p:nvPr>
            <p:custDataLst>
              <p:tags r:id="rId1"/>
            </p:custDataLst>
          </p:nvPr>
        </p:nvSpPr>
        <p:spPr>
          <a:xfrm>
            <a:off x="315190" y="4964882"/>
            <a:ext cx="8673630" cy="724720"/>
          </a:xfrm>
          <a:prstGeom prst="flowChartAlternateProcess">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400" b="1" dirty="0" smtClean="0">
                <a:latin typeface="Verdana" panose="020B0604030504040204" pitchFamily="34" charset="0"/>
                <a:ea typeface="Verdana" panose="020B0604030504040204" pitchFamily="34" charset="0"/>
                <a:cs typeface="Verdana" panose="020B0604030504040204" pitchFamily="34" charset="0"/>
              </a:rPr>
              <a:t>Nous avons tous un état de santé mentale tout comme un état de santé physique.</a:t>
            </a:r>
            <a:endParaRPr lang="fr-CA" sz="1400" b="1" dirty="0">
              <a:latin typeface="Verdana" panose="020B0604030504040204" pitchFamily="34" charset="0"/>
              <a:ea typeface="Verdana" panose="020B0604030504040204" pitchFamily="34" charset="0"/>
              <a:cs typeface="Verdana" panose="020B0604030504040204" pitchFamily="34" charset="0"/>
            </a:endParaRPr>
          </a:p>
          <a:p>
            <a:pPr algn="ctr"/>
            <a:r>
              <a:rPr lang="fr-CA" sz="1400" b="1" dirty="0" smtClean="0">
                <a:latin typeface="Verdana" panose="020B0604030504040204" pitchFamily="34" charset="0"/>
                <a:ea typeface="Verdana" panose="020B0604030504040204" pitchFamily="34" charset="0"/>
                <a:cs typeface="Verdana" panose="020B0604030504040204" pitchFamily="34" charset="0"/>
              </a:rPr>
              <a:t>Quel est votre état de santé mentale aujourd’hui?</a:t>
            </a:r>
            <a:endParaRPr lang="en-CA" sz="1400" b="1" dirty="0">
              <a:latin typeface="Verdana" panose="020B0604030504040204" pitchFamily="34" charset="0"/>
              <a:ea typeface="Verdana" panose="020B0604030504040204" pitchFamily="34" charset="0"/>
              <a:cs typeface="Verdana" panose="020B0604030504040204" pitchFamily="34" charset="0"/>
            </a:endParaRPr>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89789" y="1603163"/>
            <a:ext cx="631507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ounded Rectangular Callout 6"/>
          <p:cNvSpPr/>
          <p:nvPr>
            <p:custDataLst>
              <p:tags r:id="rId2"/>
            </p:custDataLst>
          </p:nvPr>
        </p:nvSpPr>
        <p:spPr>
          <a:xfrm>
            <a:off x="6972597" y="1715589"/>
            <a:ext cx="2016224" cy="3030582"/>
          </a:xfrm>
          <a:prstGeom prst="wedgeRoundRectCallout">
            <a:avLst>
              <a:gd name="adj1" fmla="val -74215"/>
              <a:gd name="adj2" fmla="val -36696"/>
              <a:gd name="adj3" fmla="val 16667"/>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CA" sz="1100" b="1" dirty="0" smtClean="0">
                <a:latin typeface="Verdana" panose="020B0604030504040204" pitchFamily="34" charset="0"/>
                <a:ea typeface="Verdana" panose="020B0604030504040204" pitchFamily="34" charset="0"/>
                <a:cs typeface="Verdana" panose="020B0604030504040204" pitchFamily="34" charset="0"/>
              </a:rPr>
              <a:t>La santé mentale et la maladie mentale ne sont pas des synonymes.</a:t>
            </a:r>
          </a:p>
          <a:p>
            <a:pPr algn="ctr"/>
            <a:endParaRPr lang="fr-CA" sz="1100" b="1" dirty="0">
              <a:latin typeface="Verdana" panose="020B0604030504040204" pitchFamily="34" charset="0"/>
              <a:ea typeface="Verdana" panose="020B0604030504040204" pitchFamily="34" charset="0"/>
              <a:cs typeface="Verdana" panose="020B0604030504040204" pitchFamily="34" charset="0"/>
            </a:endParaRPr>
          </a:p>
          <a:p>
            <a:pPr algn="ctr"/>
            <a:r>
              <a:rPr lang="fr-CA" sz="1100" b="1" dirty="0" smtClean="0">
                <a:latin typeface="Verdana" panose="020B0604030504040204" pitchFamily="34" charset="0"/>
                <a:ea typeface="Verdana" panose="020B0604030504040204" pitchFamily="34" charset="0"/>
                <a:cs typeface="Verdana" panose="020B0604030504040204" pitchFamily="34" charset="0"/>
              </a:rPr>
              <a:t>La maladie mentale est un état de la santé mentale. </a:t>
            </a:r>
          </a:p>
          <a:p>
            <a:pPr algn="ctr"/>
            <a:r>
              <a:rPr lang="fr-CA" sz="1100" b="1" dirty="0" smtClean="0">
                <a:latin typeface="Verdana" panose="020B0604030504040204" pitchFamily="34" charset="0"/>
                <a:ea typeface="Verdana" panose="020B0604030504040204" pitchFamily="34" charset="0"/>
                <a:cs typeface="Verdana" panose="020B0604030504040204" pitchFamily="34" charset="0"/>
              </a:rPr>
              <a:t/>
            </a:r>
            <a:br>
              <a:rPr lang="fr-CA" sz="1100" b="1" dirty="0" smtClean="0">
                <a:latin typeface="Verdana" panose="020B0604030504040204" pitchFamily="34" charset="0"/>
                <a:ea typeface="Verdana" panose="020B0604030504040204" pitchFamily="34" charset="0"/>
                <a:cs typeface="Verdana" panose="020B0604030504040204" pitchFamily="34" charset="0"/>
              </a:rPr>
            </a:br>
            <a:r>
              <a:rPr lang="fr-CA" sz="1100" b="1" dirty="0" smtClean="0">
                <a:latin typeface="Verdana" panose="020B0604030504040204" pitchFamily="34" charset="0"/>
                <a:ea typeface="Verdana" panose="020B0604030504040204" pitchFamily="34" charset="0"/>
                <a:cs typeface="Verdana" panose="020B0604030504040204" pitchFamily="34" charset="0"/>
              </a:rPr>
              <a:t>S’intéresser à la santé mentale ne consiste pas seulement à aborder la question de la maladie mentale.</a:t>
            </a:r>
          </a:p>
        </p:txBody>
      </p:sp>
    </p:spTree>
    <p:extLst>
      <p:ext uri="{BB962C8B-B14F-4D97-AF65-F5344CB8AC3E}">
        <p14:creationId xmlns:p14="http://schemas.microsoft.com/office/powerpoint/2010/main" val="204897572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t="12171" b="15165"/>
          <a:stretch/>
        </p:blipFill>
        <p:spPr bwMode="auto">
          <a:xfrm>
            <a:off x="728663" y="2168435"/>
            <a:ext cx="7686675" cy="15849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Oval Callout 4"/>
          <p:cNvSpPr/>
          <p:nvPr/>
        </p:nvSpPr>
        <p:spPr>
          <a:xfrm>
            <a:off x="2588633" y="3945471"/>
            <a:ext cx="5406018" cy="1090079"/>
          </a:xfrm>
          <a:prstGeom prst="wedgeEllipseCallout">
            <a:avLst>
              <a:gd name="adj1" fmla="val -44340"/>
              <a:gd name="adj2" fmla="val -77488"/>
            </a:avLst>
          </a:prstGeom>
          <a:solidFill>
            <a:srgbClr val="7A82AA"/>
          </a:solidFill>
          <a:ln>
            <a:solidFill>
              <a:srgbClr val="7A82A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2" algn="ctr">
              <a:buSzPct val="100000"/>
            </a:pPr>
            <a:endParaRPr lang="en-CA" sz="13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p:txBody>
      </p:sp>
      <p:sp>
        <p:nvSpPr>
          <p:cNvPr id="7" name="Title 1"/>
          <p:cNvSpPr>
            <a:spLocks noGrp="1"/>
          </p:cNvSpPr>
          <p:nvPr>
            <p:ph type="title"/>
          </p:nvPr>
        </p:nvSpPr>
        <p:spPr>
          <a:xfrm>
            <a:off x="448719" y="1025435"/>
            <a:ext cx="7997818" cy="1143000"/>
          </a:xfrm>
        </p:spPr>
        <p:txBody>
          <a:bodyPr>
            <a:normAutofit/>
          </a:bodyPr>
          <a:lstStyle/>
          <a:p>
            <a:pPr algn="ctr"/>
            <a:r>
              <a:rPr lang="fr-CA" sz="2800" dirty="0" smtClean="0">
                <a:solidFill>
                  <a:srgbClr val="73B632"/>
                </a:solidFill>
              </a:rPr>
              <a:t>Les problèmes de santé mentale et la maladie mentale affectent tout le monde…</a:t>
            </a:r>
            <a:endParaRPr lang="en-CA" sz="2800" dirty="0">
              <a:solidFill>
                <a:srgbClr val="73B632"/>
              </a:solidFill>
            </a:endParaRPr>
          </a:p>
        </p:txBody>
      </p:sp>
      <p:sp>
        <p:nvSpPr>
          <p:cNvPr id="2" name="TextBox 1"/>
          <p:cNvSpPr txBox="1"/>
          <p:nvPr/>
        </p:nvSpPr>
        <p:spPr>
          <a:xfrm>
            <a:off x="3138651" y="4236720"/>
            <a:ext cx="4526280" cy="923330"/>
          </a:xfrm>
          <a:prstGeom prst="rect">
            <a:avLst/>
          </a:prstGeom>
          <a:noFill/>
        </p:spPr>
        <p:txBody>
          <a:bodyPr wrap="square" rtlCol="0">
            <a:spAutoFit/>
          </a:bodyPr>
          <a:lstStyle/>
          <a:p>
            <a:pPr marL="0" lvl="2" algn="ctr"/>
            <a:r>
              <a:rPr lang="fr-CA" sz="1200" b="1" dirty="0">
                <a:solidFill>
                  <a:schemeClr val="bg1"/>
                </a:solidFill>
                <a:latin typeface="Verdana" panose="020B0604030504040204" pitchFamily="34" charset="0"/>
                <a:ea typeface="Verdana" panose="020B0604030504040204" pitchFamily="34" charset="0"/>
                <a:cs typeface="Verdana" panose="020B0604030504040204" pitchFamily="34" charset="0"/>
              </a:rPr>
              <a:t>À EDSC ce sont 49% des dossiers d’invalidité qui sont liés à un problème de santé mentale ou à une maladie mentale.</a:t>
            </a:r>
            <a:endParaRPr lang="en-CA" sz="1200" b="1" dirty="0">
              <a:solidFill>
                <a:schemeClr val="bg1"/>
              </a:solidFill>
              <a:latin typeface="Verdana" panose="020B0604030504040204" pitchFamily="34" charset="0"/>
              <a:ea typeface="Verdana" panose="020B0604030504040204" pitchFamily="34" charset="0"/>
              <a:cs typeface="Verdana" panose="020B0604030504040204" pitchFamily="34" charset="0"/>
            </a:endParaRPr>
          </a:p>
          <a:p>
            <a:pPr algn="ctr"/>
            <a:endParaRPr lang="fr-CA" dirty="0"/>
          </a:p>
        </p:txBody>
      </p:sp>
      <p:sp>
        <p:nvSpPr>
          <p:cNvPr id="4" name="TextBox 3"/>
          <p:cNvSpPr txBox="1"/>
          <p:nvPr/>
        </p:nvSpPr>
        <p:spPr>
          <a:xfrm>
            <a:off x="667204" y="5413572"/>
            <a:ext cx="8782232" cy="415498"/>
          </a:xfrm>
          <a:prstGeom prst="rect">
            <a:avLst/>
          </a:prstGeom>
          <a:noFill/>
        </p:spPr>
        <p:txBody>
          <a:bodyPr wrap="square" rtlCol="0">
            <a:spAutoFit/>
          </a:bodyPr>
          <a:lstStyle/>
          <a:p>
            <a:r>
              <a:rPr lang="fr-CA" sz="700" baseline="30000" dirty="0" smtClean="0"/>
              <a:t>1 </a:t>
            </a:r>
            <a:r>
              <a:rPr lang="fr-CA" sz="700" dirty="0" err="1" smtClean="0"/>
              <a:t>Sairanen</a:t>
            </a:r>
            <a:r>
              <a:rPr lang="fr-CA" sz="700" dirty="0" smtClean="0"/>
              <a:t>, S., </a:t>
            </a:r>
            <a:r>
              <a:rPr lang="fr-CA" sz="700" dirty="0" err="1" smtClean="0"/>
              <a:t>Matzanka</a:t>
            </a:r>
            <a:r>
              <a:rPr lang="fr-CA" sz="700" dirty="0" smtClean="0"/>
              <a:t>, D., &amp; </a:t>
            </a:r>
            <a:r>
              <a:rPr lang="fr-CA" sz="700" dirty="0" err="1" smtClean="0"/>
              <a:t>Smeall</a:t>
            </a:r>
            <a:r>
              <a:rPr lang="fr-CA" sz="700" dirty="0" smtClean="0"/>
              <a:t>, D. (2011). The business case: </a:t>
            </a:r>
            <a:r>
              <a:rPr lang="fr-CA" sz="700" dirty="0" err="1" smtClean="0"/>
              <a:t>Collaborating</a:t>
            </a:r>
            <a:r>
              <a:rPr lang="fr-CA" sz="700" dirty="0" smtClean="0"/>
              <a:t> to </a:t>
            </a:r>
            <a:r>
              <a:rPr lang="fr-CA" sz="700" dirty="0" err="1" smtClean="0"/>
              <a:t>heal</a:t>
            </a:r>
            <a:r>
              <a:rPr lang="fr-CA" sz="700" dirty="0" smtClean="0"/>
              <a:t> </a:t>
            </a:r>
            <a:r>
              <a:rPr lang="fr-CA" sz="700" dirty="0" err="1" smtClean="0"/>
              <a:t>employees</a:t>
            </a:r>
            <a:r>
              <a:rPr lang="fr-CA" sz="700" dirty="0" smtClean="0"/>
              <a:t> </a:t>
            </a:r>
            <a:r>
              <a:rPr lang="fr-CA" sz="700" dirty="0" err="1" smtClean="0"/>
              <a:t>maintin</a:t>
            </a:r>
            <a:r>
              <a:rPr lang="fr-CA" sz="700" dirty="0" smtClean="0"/>
              <a:t> </a:t>
            </a:r>
            <a:r>
              <a:rPr lang="fr-CA" sz="700" dirty="0" err="1" smtClean="0"/>
              <a:t>their</a:t>
            </a:r>
            <a:r>
              <a:rPr lang="fr-CA" sz="700" dirty="0" smtClean="0"/>
              <a:t> mental </a:t>
            </a:r>
            <a:r>
              <a:rPr lang="fr-CA" sz="700" dirty="0" err="1" smtClean="0"/>
              <a:t>well-being</a:t>
            </a:r>
            <a:r>
              <a:rPr lang="fr-CA" sz="700" dirty="0" smtClean="0"/>
              <a:t>. Healthcare </a:t>
            </a:r>
            <a:r>
              <a:rPr lang="fr-CA" sz="700" dirty="0" err="1" smtClean="0"/>
              <a:t>Papers</a:t>
            </a:r>
            <a:r>
              <a:rPr lang="fr-CA" sz="700" dirty="0" smtClean="0"/>
              <a:t>, 11, 78-84.</a:t>
            </a:r>
          </a:p>
          <a:p>
            <a:r>
              <a:rPr lang="fr-CA" sz="700" baseline="30000" dirty="0" smtClean="0"/>
              <a:t>2 </a:t>
            </a:r>
            <a:r>
              <a:rPr lang="fr-CA" sz="700" dirty="0" err="1" smtClean="0"/>
              <a:t>Smetaning</a:t>
            </a:r>
            <a:r>
              <a:rPr lang="fr-CA" sz="700" dirty="0" smtClean="0"/>
              <a:t>, P., </a:t>
            </a:r>
            <a:r>
              <a:rPr lang="fr-CA" sz="700" dirty="0" err="1" smtClean="0"/>
              <a:t>Stiff</a:t>
            </a:r>
            <a:r>
              <a:rPr lang="fr-CA" sz="700" dirty="0" smtClean="0"/>
              <a:t>,  d., </a:t>
            </a:r>
            <a:r>
              <a:rPr lang="fr-CA" sz="700" dirty="0" err="1" smtClean="0"/>
              <a:t>Briante</a:t>
            </a:r>
            <a:r>
              <a:rPr lang="fr-CA" sz="700" dirty="0" smtClean="0"/>
              <a:t>, C., Adair, C., Ahmad, S., &amp; Khan, M. (2011). The life and </a:t>
            </a:r>
            <a:r>
              <a:rPr lang="fr-CA" sz="700" dirty="0" err="1" smtClean="0"/>
              <a:t>economic</a:t>
            </a:r>
            <a:r>
              <a:rPr lang="fr-CA" sz="700" dirty="0" smtClean="0"/>
              <a:t> impact of major mental </a:t>
            </a:r>
            <a:r>
              <a:rPr lang="fr-CA" sz="700" dirty="0" err="1" smtClean="0"/>
              <a:t>illnesses</a:t>
            </a:r>
            <a:r>
              <a:rPr lang="fr-CA" sz="700" dirty="0" smtClean="0"/>
              <a:t> in Canada: 2011 to 2014. </a:t>
            </a:r>
            <a:r>
              <a:rPr lang="fr-CA" sz="700" dirty="0" err="1" smtClean="0"/>
              <a:t>RiskAnalytica</a:t>
            </a:r>
            <a:r>
              <a:rPr lang="fr-CA" sz="700" dirty="0" smtClean="0"/>
              <a:t>, on </a:t>
            </a:r>
            <a:r>
              <a:rPr lang="fr-CA" sz="700" dirty="0" err="1" smtClean="0"/>
              <a:t>behalf</a:t>
            </a:r>
            <a:r>
              <a:rPr lang="fr-CA" sz="700" dirty="0" smtClean="0"/>
              <a:t> of the Mental </a:t>
            </a:r>
            <a:r>
              <a:rPr lang="fr-CA" sz="700" dirty="0" err="1" smtClean="0"/>
              <a:t>Health</a:t>
            </a:r>
            <a:r>
              <a:rPr lang="fr-CA" sz="700" dirty="0" smtClean="0"/>
              <a:t> Commission of Canada.</a:t>
            </a:r>
          </a:p>
          <a:p>
            <a:r>
              <a:rPr lang="fr-CA" sz="700" baseline="30000" dirty="0" smtClean="0"/>
              <a:t>3 </a:t>
            </a:r>
            <a:r>
              <a:rPr lang="fr-CA" sz="700" dirty="0" smtClean="0"/>
              <a:t>Ibid. </a:t>
            </a:r>
            <a:endParaRPr lang="fr-CA" sz="700" dirty="0"/>
          </a:p>
        </p:txBody>
      </p:sp>
      <p:cxnSp>
        <p:nvCxnSpPr>
          <p:cNvPr id="8" name="Straight Connector 7"/>
          <p:cNvCxnSpPr/>
          <p:nvPr/>
        </p:nvCxnSpPr>
        <p:spPr>
          <a:xfrm>
            <a:off x="752939" y="5397388"/>
            <a:ext cx="1723224" cy="0"/>
          </a:xfrm>
          <a:prstGeom prst="line">
            <a:avLst/>
          </a:prstGeom>
          <a:ln w="6350">
            <a:solidFill>
              <a:schemeClr val="tx1"/>
            </a:solidFill>
            <a:miter lim="800000"/>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847592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2556" y="737360"/>
            <a:ext cx="8341212" cy="1143000"/>
          </a:xfrm>
        </p:spPr>
        <p:txBody>
          <a:bodyPr>
            <a:normAutofit/>
          </a:bodyPr>
          <a:lstStyle/>
          <a:p>
            <a:r>
              <a:rPr lang="fr-CA" sz="3200" dirty="0">
                <a:solidFill>
                  <a:srgbClr val="73B632"/>
                </a:solidFill>
              </a:rPr>
              <a:t>En quoi la santé mentale est-elle liée au milieu de travail?</a:t>
            </a:r>
            <a:endParaRPr lang="en-CA" sz="3200" dirty="0">
              <a:solidFill>
                <a:srgbClr val="73B632"/>
              </a:solidFill>
            </a:endParaRPr>
          </a:p>
        </p:txBody>
      </p:sp>
      <p:sp>
        <p:nvSpPr>
          <p:cNvPr id="3" name="Content Placeholder 2"/>
          <p:cNvSpPr txBox="1">
            <a:spLocks/>
          </p:cNvSpPr>
          <p:nvPr>
            <p:custDataLst>
              <p:tags r:id="rId1"/>
            </p:custDataLst>
          </p:nvPr>
        </p:nvSpPr>
        <p:spPr>
          <a:xfrm>
            <a:off x="323672" y="1912634"/>
            <a:ext cx="8207847" cy="1529814"/>
          </a:xfrm>
          <a:prstGeom prst="rect">
            <a:avLst/>
          </a:prstGeom>
          <a:noFill/>
          <a:ln>
            <a:noFill/>
          </a:ln>
        </p:spPr>
        <p:txBody>
          <a:bodyPr lIns="91425" tIns="91425" rIns="91425" bIns="91425" anchor="t" anchorCtr="0">
            <a:noAutofit/>
          </a:bodyPr>
          <a:lstStyle>
            <a:defPPr marR="0" algn="l" rtl="0">
              <a:lnSpc>
                <a:spcPct val="100000"/>
              </a:lnSpc>
              <a:spcBef>
                <a:spcPts val="0"/>
              </a:spcBef>
              <a:spcAft>
                <a:spcPts val="0"/>
              </a:spcAft>
            </a:defPPr>
            <a:lvl1pPr marL="342900" marR="0" indent="-139700" algn="l" rtl="0">
              <a:lnSpc>
                <a:spcPct val="100000"/>
              </a:lnSpc>
              <a:spcBef>
                <a:spcPts val="64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1pPr>
            <a:lvl2pPr marL="742950" marR="0" indent="-107950" algn="l" rtl="0">
              <a:lnSpc>
                <a:spcPct val="100000"/>
              </a:lnSpc>
              <a:spcBef>
                <a:spcPts val="56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2pPr>
            <a:lvl3pPr marL="1143000" marR="0" indent="-76200" algn="l" rtl="0">
              <a:lnSpc>
                <a:spcPct val="100000"/>
              </a:lnSpc>
              <a:spcBef>
                <a:spcPts val="48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3pPr>
            <a:lvl4pPr marL="1600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4pPr>
            <a:lvl5pPr marL="20574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5pPr>
            <a:lvl6pPr marL="25146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6pPr>
            <a:lvl7pPr marL="29718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7pPr>
            <a:lvl8pPr marL="34290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8pPr>
            <a:lvl9pPr marL="3886200" marR="0" indent="-101600" algn="l" rtl="0">
              <a:lnSpc>
                <a:spcPct val="100000"/>
              </a:lnSpc>
              <a:spcBef>
                <a:spcPts val="400"/>
              </a:spcBef>
              <a:spcAft>
                <a:spcPts val="0"/>
              </a:spcAft>
              <a:buClr>
                <a:schemeClr val="dk1"/>
              </a:buClr>
              <a:buFont typeface="Arial"/>
              <a:buChar char="•"/>
              <a:defRPr sz="1400" b="0" i="0" u="none" strike="noStrike" cap="none" baseline="0">
                <a:solidFill>
                  <a:srgbClr val="000000"/>
                </a:solidFill>
                <a:latin typeface="Arial"/>
                <a:ea typeface="Arial"/>
                <a:cs typeface="Arial"/>
                <a:sym typeface="Arial"/>
                <a:rtl val="0"/>
              </a:defRPr>
            </a:lvl9pPr>
          </a:lstStyle>
          <a:p>
            <a:pPr marL="285750" indent="-285750">
              <a:buFont typeface="Arial" panose="020B0604020202020204" pitchFamily="34" charset="0"/>
              <a:buChar char="•"/>
            </a:pPr>
            <a:r>
              <a:rPr lang="fr-CA" sz="1600" dirty="0">
                <a:latin typeface="+mn-lt"/>
                <a:cs typeface="Arial" panose="020B0604020202020204" pitchFamily="34" charset="0"/>
              </a:rPr>
              <a:t>Pour conserver la santé, notamment la santé mentale, il faut atteindre </a:t>
            </a:r>
            <a:r>
              <a:rPr lang="fr-CA" sz="1600" dirty="0" smtClean="0">
                <a:latin typeface="+mn-lt"/>
                <a:cs typeface="Arial" panose="020B0604020202020204" pitchFamily="34" charset="0"/>
              </a:rPr>
              <a:t>un </a:t>
            </a:r>
            <a:r>
              <a:rPr lang="fr-CA" sz="1600" dirty="0">
                <a:latin typeface="+mn-lt"/>
                <a:cs typeface="Arial" panose="020B0604020202020204" pitchFamily="34" charset="0"/>
              </a:rPr>
              <a:t>équilibre </a:t>
            </a:r>
            <a:r>
              <a:rPr lang="fr-CA" sz="1600" dirty="0">
                <a:latin typeface="+mn-lt"/>
              </a:rPr>
              <a:t>que de nombreux facteurs peuvent influencer – le milieu de travail, l’environnement familial,              les finances et d’autres circonstances de la vie – et qui peut s’avérer fragile.</a:t>
            </a:r>
          </a:p>
          <a:p>
            <a:pPr marL="285750" indent="-285750">
              <a:buFont typeface="Arial" panose="020B0604020202020204" pitchFamily="34" charset="0"/>
              <a:buChar char="•"/>
            </a:pPr>
            <a:r>
              <a:rPr lang="fr-CA" sz="1600" dirty="0">
                <a:latin typeface="+mn-lt"/>
                <a:cs typeface="Arial" panose="020B0604020202020204" pitchFamily="34" charset="0"/>
              </a:rPr>
              <a:t>Des pratiques inefficaces en milieu de travail peuvent contribuer à la </a:t>
            </a:r>
            <a:r>
              <a:rPr lang="fr-CA" sz="1600" dirty="0" smtClean="0">
                <a:latin typeface="+mn-lt"/>
                <a:cs typeface="Arial" panose="020B0604020202020204" pitchFamily="34" charset="0"/>
              </a:rPr>
              <a:t>maladie. Les </a:t>
            </a:r>
            <a:r>
              <a:rPr lang="fr-CA" sz="1600" dirty="0">
                <a:latin typeface="+mn-lt"/>
                <a:cs typeface="Arial" panose="020B0604020202020204" pitchFamily="34" charset="0"/>
              </a:rPr>
              <a:t>employeurs exercent donc une influence sur la santé mentale.</a:t>
            </a:r>
            <a:endParaRPr lang="fr-CA" sz="1600" dirty="0">
              <a:latin typeface="+mn-lt"/>
            </a:endParaRPr>
          </a:p>
          <a:p>
            <a:pPr marL="285750" indent="-285750">
              <a:buFont typeface="Arial" panose="020B0604020202020204" pitchFamily="34" charset="0"/>
              <a:buChar char="•"/>
            </a:pPr>
            <a:endParaRPr lang="fr-CA" sz="1600" dirty="0">
              <a:latin typeface="+mn-lt"/>
            </a:endParaRPr>
          </a:p>
          <a:p>
            <a:pPr marL="203200" indent="0">
              <a:buClrTx/>
              <a:buNone/>
            </a:pPr>
            <a:r>
              <a:rPr lang="fr-CA" sz="1600" dirty="0">
                <a:solidFill>
                  <a:srgbClr val="FFC000"/>
                </a:solidFill>
                <a:latin typeface="+mn-lt"/>
              </a:rPr>
              <a:t/>
            </a:r>
            <a:br>
              <a:rPr lang="fr-CA" sz="1600" dirty="0">
                <a:solidFill>
                  <a:srgbClr val="FFC000"/>
                </a:solidFill>
                <a:latin typeface="+mn-lt"/>
              </a:rPr>
            </a:br>
            <a:endParaRPr lang="fr-CA" sz="1600" dirty="0" smtClean="0">
              <a:solidFill>
                <a:srgbClr val="FFC000"/>
              </a:solidFill>
              <a:latin typeface="+mn-lt"/>
            </a:endParaRPr>
          </a:p>
          <a:p>
            <a:pPr marL="534988" indent="-331788">
              <a:buFont typeface="Wingdings" panose="05000000000000000000" pitchFamily="2" charset="2"/>
              <a:buChar char="§"/>
            </a:pPr>
            <a:endParaRPr lang="fr-CA" sz="1600" dirty="0" smtClean="0">
              <a:solidFill>
                <a:srgbClr val="FFC000"/>
              </a:solidFill>
              <a:latin typeface="+mn-lt"/>
            </a:endParaRPr>
          </a:p>
          <a:p>
            <a:pPr>
              <a:buFont typeface="Wingdings" panose="05000000000000000000" pitchFamily="2" charset="2"/>
              <a:buChar char="§"/>
            </a:pPr>
            <a:endParaRPr lang="fr-CA" sz="1600" dirty="0" smtClean="0">
              <a:latin typeface="+mn-lt"/>
            </a:endParaRPr>
          </a:p>
          <a:p>
            <a:pPr marL="0" indent="0">
              <a:buFont typeface="Arial"/>
              <a:buNone/>
            </a:pPr>
            <a:endParaRPr lang="fr-CA" sz="1600" dirty="0" smtClean="0">
              <a:latin typeface="+mn-lt"/>
            </a:endParaRPr>
          </a:p>
        </p:txBody>
      </p:sp>
      <p:sp>
        <p:nvSpPr>
          <p:cNvPr id="7" name="TextBox 6"/>
          <p:cNvSpPr txBox="1"/>
          <p:nvPr/>
        </p:nvSpPr>
        <p:spPr>
          <a:xfrm>
            <a:off x="3630705" y="3367141"/>
            <a:ext cx="5142155" cy="2385268"/>
          </a:xfrm>
          <a:prstGeom prst="rect">
            <a:avLst/>
          </a:prstGeom>
          <a:noFill/>
        </p:spPr>
        <p:txBody>
          <a:bodyPr wrap="square" rtlCol="0">
            <a:spAutoFit/>
          </a:bodyPr>
          <a:lstStyle/>
          <a:p>
            <a:pPr marL="285750" indent="-285750">
              <a:spcAft>
                <a:spcPts val="600"/>
              </a:spcAft>
              <a:buFont typeface="Arial" panose="020B0604020202020204" pitchFamily="34" charset="0"/>
              <a:buChar char="•"/>
            </a:pPr>
            <a:r>
              <a:rPr lang="fr-CA" sz="1600" dirty="0" smtClean="0"/>
              <a:t>Toutefois, la santé est la responsabilité de tous, et les organisations ne peuvent pas être tenues de prendre en charge la santé des employés. </a:t>
            </a:r>
          </a:p>
          <a:p>
            <a:pPr marL="285750" indent="-285750">
              <a:spcAft>
                <a:spcPts val="600"/>
              </a:spcAft>
              <a:buFont typeface="Arial" panose="020B0604020202020204" pitchFamily="34" charset="0"/>
              <a:buChar char="•"/>
            </a:pPr>
            <a:r>
              <a:rPr lang="fr-CA" sz="1600" dirty="0" smtClean="0"/>
              <a:t>Le </a:t>
            </a:r>
            <a:r>
              <a:rPr lang="fr-CA" sz="1600" dirty="0"/>
              <a:t>milieu de travail est une communauté dans laquelle les employés de tous les niveaux peuvent s’appuyer </a:t>
            </a:r>
            <a:r>
              <a:rPr lang="fr-CA" sz="1600" dirty="0" smtClean="0"/>
              <a:t>    les </a:t>
            </a:r>
            <a:r>
              <a:rPr lang="fr-CA" sz="1600" dirty="0"/>
              <a:t>uns les autres pour demeurer en santé, obtenir le soutien nécessaire pour participer activement aux activités du milieu de travail et être en mesure de </a:t>
            </a:r>
            <a:r>
              <a:rPr lang="fr-CA" sz="1600" dirty="0" smtClean="0"/>
              <a:t>   mieux </a:t>
            </a:r>
            <a:r>
              <a:rPr lang="fr-CA" sz="1600" dirty="0"/>
              <a:t>gérer les défis de la vie. </a:t>
            </a: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140" y="3442448"/>
            <a:ext cx="3270440" cy="2189626"/>
          </a:xfrm>
          <a:prstGeom prst="rect">
            <a:avLst/>
          </a:prstGeom>
        </p:spPr>
      </p:pic>
    </p:spTree>
    <p:extLst>
      <p:ext uri="{BB962C8B-B14F-4D97-AF65-F5344CB8AC3E}">
        <p14:creationId xmlns:p14="http://schemas.microsoft.com/office/powerpoint/2010/main" val="27647423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90369"/>
            <a:ext cx="8229600" cy="1143000"/>
          </a:xfrm>
        </p:spPr>
        <p:txBody>
          <a:bodyPr>
            <a:normAutofit/>
          </a:bodyPr>
          <a:lstStyle/>
          <a:p>
            <a:r>
              <a:rPr lang="fr-CA" sz="3200" dirty="0">
                <a:solidFill>
                  <a:srgbClr val="73B632"/>
                </a:solidFill>
              </a:rPr>
              <a:t>Le contexte canadien</a:t>
            </a:r>
            <a:endParaRPr lang="en-CA" sz="3200" dirty="0">
              <a:solidFill>
                <a:srgbClr val="73B632"/>
              </a:solidFill>
            </a:endParaRPr>
          </a:p>
        </p:txBody>
      </p:sp>
      <p:pic>
        <p:nvPicPr>
          <p:cNvPr id="3" name="Picture 3"/>
          <p:cNvPicPr>
            <a:picLocks noChangeAspect="1" noChangeArrowheads="1"/>
          </p:cNvPicPr>
          <p:nvPr/>
        </p:nvPicPr>
        <p:blipFill rotWithShape="1">
          <a:blip r:embed="rId3">
            <a:extLst>
              <a:ext uri="{BEBA8EAE-BF5A-486C-A8C5-ECC9F3942E4B}">
                <a14:imgProps xmlns:a14="http://schemas.microsoft.com/office/drawing/2010/main">
                  <a14:imgLayer r:embed="rId4">
                    <a14:imgEffect>
                      <a14:sharpenSoften amount="100000"/>
                    </a14:imgEffect>
                  </a14:imgLayer>
                </a14:imgProps>
              </a:ext>
              <a:ext uri="{28A0092B-C50C-407E-A947-70E740481C1C}">
                <a14:useLocalDpi xmlns:a14="http://schemas.microsoft.com/office/drawing/2010/main" val="0"/>
              </a:ext>
            </a:extLst>
          </a:blip>
          <a:srcRect l="47290" t="24353" r="23691" b="9525"/>
          <a:stretch/>
        </p:blipFill>
        <p:spPr bwMode="auto">
          <a:xfrm>
            <a:off x="875676" y="1933369"/>
            <a:ext cx="2560067" cy="3291515"/>
          </a:xfrm>
          <a:prstGeom prst="rect">
            <a:avLst/>
          </a:prstGeom>
          <a:ln w="0" cap="sq">
            <a:noFill/>
            <a:prstDash val="solid"/>
            <a:miter lim="800000"/>
          </a:ln>
          <a:effectLst>
            <a:outerShdw blurRad="50800" dist="101600" dir="2700000" sx="102000" sy="102000" algn="tl" rotWithShape="0">
              <a:prstClr val="black">
                <a:alpha val="40000"/>
              </a:prstClr>
            </a:outerShdw>
          </a:effectLst>
          <a:scene3d>
            <a:camera prst="perspectiveFront" fov="5400000"/>
            <a:lightRig rig="threePt" dir="t">
              <a:rot lat="0" lon="0" rev="2100000"/>
            </a:lightRig>
          </a:scene3d>
          <a:sp3d extrusionH="25400">
            <a:extrusionClr>
              <a:srgbClr val="000000"/>
            </a:extrusionClr>
          </a:sp3d>
        </p:spPr>
        <p:style>
          <a:lnRef idx="3">
            <a:schemeClr val="lt1"/>
          </a:lnRef>
          <a:fillRef idx="1">
            <a:schemeClr val="accent1"/>
          </a:fillRef>
          <a:effectRef idx="1">
            <a:schemeClr val="accent1"/>
          </a:effectRef>
          <a:fontRef idx="minor">
            <a:schemeClr val="lt1"/>
          </a:fontRef>
        </p:style>
      </p:pic>
      <p:sp>
        <p:nvSpPr>
          <p:cNvPr id="4" name="Content Placeholder 2"/>
          <p:cNvSpPr txBox="1">
            <a:spLocks/>
          </p:cNvSpPr>
          <p:nvPr>
            <p:custDataLst>
              <p:tags r:id="rId1"/>
            </p:custDataLst>
          </p:nvPr>
        </p:nvSpPr>
        <p:spPr>
          <a:xfrm>
            <a:off x="3875632" y="2060848"/>
            <a:ext cx="4834880" cy="3565343"/>
          </a:xfrm>
          <a:prstGeom prst="rect">
            <a:avLst/>
          </a:prstGeom>
        </p:spPr>
        <p:txBody>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534988" indent="-331788">
              <a:buFont typeface="Arial" panose="020B0604020202020204" pitchFamily="34" charset="0"/>
              <a:buChar char="•"/>
            </a:pPr>
            <a:r>
              <a:rPr lang="fr-CA" sz="2000" dirty="0" smtClean="0">
                <a:latin typeface="+mn-lt"/>
              </a:rPr>
              <a:t>2013 : Lancement de la « Norme nationale du Canada sur la santé et la sécurité psychologiques en milieu de travail » norme d’application volontaire.</a:t>
            </a:r>
          </a:p>
          <a:p>
            <a:pPr marL="203200" indent="0">
              <a:buFont typeface="Arial"/>
              <a:buNone/>
            </a:pPr>
            <a:endParaRPr lang="fr-CA" sz="2000" dirty="0" smtClean="0">
              <a:latin typeface="+mn-lt"/>
            </a:endParaRPr>
          </a:p>
          <a:p>
            <a:pPr marL="534988" indent="-331788">
              <a:buFont typeface="Arial" panose="020B0604020202020204" pitchFamily="34" charset="0"/>
              <a:buChar char="•"/>
            </a:pPr>
            <a:r>
              <a:rPr lang="fr-CA" sz="2000" dirty="0" smtClean="0">
                <a:latin typeface="+mn-lt"/>
              </a:rPr>
              <a:t>La Norme précise les éléments de la culture d’une organisation qui peuvent influer positivement ou négativement sur notre santé mentale.</a:t>
            </a:r>
          </a:p>
        </p:txBody>
      </p:sp>
    </p:spTree>
    <p:extLst>
      <p:ext uri="{BB962C8B-B14F-4D97-AF65-F5344CB8AC3E}">
        <p14:creationId xmlns:p14="http://schemas.microsoft.com/office/powerpoint/2010/main" val="276983129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42325" y="1756375"/>
            <a:ext cx="1130419" cy="14524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itle 1"/>
          <p:cNvSpPr>
            <a:spLocks noGrp="1"/>
          </p:cNvSpPr>
          <p:nvPr>
            <p:ph type="title"/>
          </p:nvPr>
        </p:nvSpPr>
        <p:spPr>
          <a:xfrm>
            <a:off x="195942" y="957368"/>
            <a:ext cx="8276253" cy="696632"/>
          </a:xfrm>
        </p:spPr>
        <p:txBody>
          <a:bodyPr>
            <a:noAutofit/>
          </a:bodyPr>
          <a:lstStyle/>
          <a:p>
            <a:r>
              <a:rPr lang="en-CA" sz="2800" dirty="0" err="1" smtClean="0">
                <a:solidFill>
                  <a:srgbClr val="73B632"/>
                </a:solidFill>
              </a:rPr>
              <a:t>Dans</a:t>
            </a:r>
            <a:r>
              <a:rPr lang="en-CA" sz="2800" dirty="0" smtClean="0">
                <a:solidFill>
                  <a:srgbClr val="73B632"/>
                </a:solidFill>
              </a:rPr>
              <a:t> la mire de la </a:t>
            </a:r>
            <a:r>
              <a:rPr lang="en-CA" sz="2800" dirty="0" err="1">
                <a:solidFill>
                  <a:srgbClr val="73B632"/>
                </a:solidFill>
              </a:rPr>
              <a:t>f</a:t>
            </a:r>
            <a:r>
              <a:rPr lang="en-CA" sz="2800" dirty="0" err="1" smtClean="0">
                <a:solidFill>
                  <a:srgbClr val="73B632"/>
                </a:solidFill>
              </a:rPr>
              <a:t>onction</a:t>
            </a:r>
            <a:r>
              <a:rPr lang="en-CA" sz="2800" dirty="0" smtClean="0">
                <a:solidFill>
                  <a:srgbClr val="73B632"/>
                </a:solidFill>
              </a:rPr>
              <a:t> </a:t>
            </a:r>
            <a:r>
              <a:rPr lang="en-CA" sz="2800" dirty="0" err="1" smtClean="0">
                <a:solidFill>
                  <a:srgbClr val="73B632"/>
                </a:solidFill>
              </a:rPr>
              <a:t>publique</a:t>
            </a:r>
            <a:r>
              <a:rPr lang="en-CA" sz="2800" dirty="0" smtClean="0">
                <a:solidFill>
                  <a:srgbClr val="73B632"/>
                </a:solidFill>
              </a:rPr>
              <a:t> </a:t>
            </a:r>
            <a:r>
              <a:rPr lang="en-CA" sz="2800" dirty="0" err="1" smtClean="0">
                <a:solidFill>
                  <a:srgbClr val="73B632"/>
                </a:solidFill>
              </a:rPr>
              <a:t>fédérale</a:t>
            </a:r>
            <a:endParaRPr lang="en-CA" sz="2800" dirty="0">
              <a:solidFill>
                <a:srgbClr val="73B632"/>
              </a:solidFill>
            </a:endParaRPr>
          </a:p>
        </p:txBody>
      </p:sp>
      <p:sp>
        <p:nvSpPr>
          <p:cNvPr id="3" name="Content Placeholder 2"/>
          <p:cNvSpPr>
            <a:spLocks noGrp="1"/>
          </p:cNvSpPr>
          <p:nvPr>
            <p:ph idx="1"/>
          </p:nvPr>
        </p:nvSpPr>
        <p:spPr>
          <a:xfrm>
            <a:off x="333377" y="1756375"/>
            <a:ext cx="7508948" cy="4123744"/>
          </a:xfrm>
        </p:spPr>
        <p:txBody>
          <a:bodyPr>
            <a:normAutofit fontScale="92500" lnSpcReduction="10000"/>
          </a:bodyPr>
          <a:lstStyle/>
          <a:p>
            <a:r>
              <a:rPr lang="en-CA" sz="1900" dirty="0" smtClean="0">
                <a:latin typeface="+mn-lt"/>
              </a:rPr>
              <a:t>Le </a:t>
            </a:r>
            <a:r>
              <a:rPr lang="en-CA" sz="1900" dirty="0" err="1">
                <a:latin typeface="+mn-lt"/>
              </a:rPr>
              <a:t>g</a:t>
            </a:r>
            <a:r>
              <a:rPr lang="en-CA" sz="1900" dirty="0" err="1" smtClean="0">
                <a:latin typeface="+mn-lt"/>
              </a:rPr>
              <a:t>reffier</a:t>
            </a:r>
            <a:r>
              <a:rPr lang="en-CA" sz="1900" dirty="0" smtClean="0">
                <a:latin typeface="+mn-lt"/>
              </a:rPr>
              <a:t> du </a:t>
            </a:r>
            <a:r>
              <a:rPr lang="en-CA" sz="1900" dirty="0" err="1" smtClean="0">
                <a:latin typeface="+mn-lt"/>
              </a:rPr>
              <a:t>Conseil</a:t>
            </a:r>
            <a:r>
              <a:rPr lang="en-CA" sz="1900" dirty="0" smtClean="0">
                <a:latin typeface="+mn-lt"/>
              </a:rPr>
              <a:t> </a:t>
            </a:r>
            <a:r>
              <a:rPr lang="en-CA" sz="1900" dirty="0" err="1" smtClean="0">
                <a:latin typeface="+mn-lt"/>
              </a:rPr>
              <a:t>privé</a:t>
            </a:r>
            <a:r>
              <a:rPr lang="en-CA" sz="1900" dirty="0" smtClean="0">
                <a:latin typeface="+mn-lt"/>
              </a:rPr>
              <a:t>, </a:t>
            </a:r>
            <a:r>
              <a:rPr lang="en-CA" sz="1900" dirty="0" err="1" smtClean="0">
                <a:latin typeface="+mn-lt"/>
              </a:rPr>
              <a:t>ainsi</a:t>
            </a:r>
            <a:r>
              <a:rPr lang="en-CA" sz="1900" dirty="0" smtClean="0">
                <a:latin typeface="+mn-lt"/>
              </a:rPr>
              <a:t> </a:t>
            </a:r>
            <a:r>
              <a:rPr lang="en-CA" sz="1900" dirty="0" err="1" smtClean="0">
                <a:latin typeface="+mn-lt"/>
              </a:rPr>
              <a:t>que</a:t>
            </a:r>
            <a:r>
              <a:rPr lang="en-CA" sz="1900" dirty="0" smtClean="0">
                <a:latin typeface="+mn-lt"/>
              </a:rPr>
              <a:t> son </a:t>
            </a:r>
            <a:r>
              <a:rPr lang="en-CA" sz="1900" dirty="0" err="1" smtClean="0">
                <a:latin typeface="+mn-lt"/>
              </a:rPr>
              <a:t>prédécesseur</a:t>
            </a:r>
            <a:r>
              <a:rPr lang="en-CA" sz="1900" dirty="0" smtClean="0">
                <a:latin typeface="+mn-lt"/>
              </a:rPr>
              <a:t>, </a:t>
            </a:r>
            <a:r>
              <a:rPr lang="en-CA" sz="1900" dirty="0" err="1" smtClean="0">
                <a:latin typeface="+mn-lt"/>
              </a:rPr>
              <a:t>ont</a:t>
            </a:r>
            <a:r>
              <a:rPr lang="en-CA" sz="1900" dirty="0" smtClean="0">
                <a:latin typeface="+mn-lt"/>
              </a:rPr>
              <a:t> </a:t>
            </a:r>
            <a:r>
              <a:rPr lang="en-CA" sz="1900" dirty="0" err="1" smtClean="0">
                <a:latin typeface="+mn-lt"/>
              </a:rPr>
              <a:t>identifié</a:t>
            </a:r>
            <a:r>
              <a:rPr lang="en-CA" sz="1900" dirty="0" smtClean="0">
                <a:latin typeface="+mn-lt"/>
              </a:rPr>
              <a:t> la santé </a:t>
            </a:r>
            <a:r>
              <a:rPr lang="en-CA" sz="1900" dirty="0" err="1" smtClean="0">
                <a:latin typeface="+mn-lt"/>
              </a:rPr>
              <a:t>mentale</a:t>
            </a:r>
            <a:r>
              <a:rPr lang="en-CA" sz="1900" dirty="0" smtClean="0">
                <a:latin typeface="+mn-lt"/>
              </a:rPr>
              <a:t> </a:t>
            </a:r>
            <a:r>
              <a:rPr lang="en-CA" sz="1900" dirty="0" err="1" smtClean="0">
                <a:latin typeface="+mn-lt"/>
              </a:rPr>
              <a:t>en</a:t>
            </a:r>
            <a:r>
              <a:rPr lang="en-CA" sz="1900" dirty="0" smtClean="0">
                <a:latin typeface="+mn-lt"/>
              </a:rPr>
              <a:t> milieu de travail </a:t>
            </a:r>
            <a:r>
              <a:rPr lang="en-CA" sz="1900" dirty="0" err="1" smtClean="0">
                <a:latin typeface="+mn-lt"/>
              </a:rPr>
              <a:t>comme</a:t>
            </a:r>
            <a:r>
              <a:rPr lang="en-CA" sz="1900" dirty="0" smtClean="0">
                <a:latin typeface="+mn-lt"/>
              </a:rPr>
              <a:t> </a:t>
            </a:r>
            <a:r>
              <a:rPr lang="en-CA" sz="1900" dirty="0" err="1" smtClean="0">
                <a:latin typeface="+mn-lt"/>
              </a:rPr>
              <a:t>étant</a:t>
            </a:r>
            <a:r>
              <a:rPr lang="en-CA" sz="1900" dirty="0" smtClean="0">
                <a:latin typeface="+mn-lt"/>
              </a:rPr>
              <a:t> </a:t>
            </a:r>
            <a:r>
              <a:rPr lang="en-CA" sz="1900" dirty="0" err="1" smtClean="0">
                <a:latin typeface="+mn-lt"/>
              </a:rPr>
              <a:t>une</a:t>
            </a:r>
            <a:r>
              <a:rPr lang="en-CA" sz="1900" dirty="0" smtClean="0">
                <a:latin typeface="+mn-lt"/>
              </a:rPr>
              <a:t> </a:t>
            </a:r>
            <a:r>
              <a:rPr lang="en-CA" sz="1900" dirty="0" err="1" smtClean="0">
                <a:latin typeface="+mn-lt"/>
              </a:rPr>
              <a:t>priorité</a:t>
            </a:r>
            <a:r>
              <a:rPr lang="en-CA" sz="1900" dirty="0">
                <a:latin typeface="+mn-lt"/>
              </a:rPr>
              <a:t> </a:t>
            </a:r>
            <a:r>
              <a:rPr lang="en-CA" sz="1900" dirty="0" err="1" smtClean="0">
                <a:latin typeface="+mn-lt"/>
              </a:rPr>
              <a:t>ministérielle</a:t>
            </a:r>
            <a:r>
              <a:rPr lang="en-CA" sz="1900" dirty="0" smtClean="0">
                <a:latin typeface="+mn-lt"/>
              </a:rPr>
              <a:t> pour </a:t>
            </a:r>
            <a:r>
              <a:rPr lang="en-CA" sz="1900" dirty="0" err="1" smtClean="0">
                <a:latin typeface="+mn-lt"/>
              </a:rPr>
              <a:t>l’ensemble</a:t>
            </a:r>
            <a:r>
              <a:rPr lang="en-CA" sz="1900" dirty="0" smtClean="0">
                <a:latin typeface="+mn-lt"/>
              </a:rPr>
              <a:t> de la </a:t>
            </a:r>
            <a:r>
              <a:rPr lang="en-CA" sz="1900" dirty="0" err="1" smtClean="0">
                <a:latin typeface="+mn-lt"/>
              </a:rPr>
              <a:t>fonction</a:t>
            </a:r>
            <a:r>
              <a:rPr lang="en-CA" sz="1900" dirty="0" smtClean="0">
                <a:latin typeface="+mn-lt"/>
              </a:rPr>
              <a:t> </a:t>
            </a:r>
            <a:r>
              <a:rPr lang="en-CA" sz="1900" dirty="0" err="1" smtClean="0">
                <a:latin typeface="+mn-lt"/>
              </a:rPr>
              <a:t>publique</a:t>
            </a:r>
            <a:r>
              <a:rPr lang="en-CA" sz="1900" dirty="0" smtClean="0">
                <a:latin typeface="+mn-lt"/>
              </a:rPr>
              <a:t>.</a:t>
            </a:r>
          </a:p>
          <a:p>
            <a:pPr marL="0" indent="0">
              <a:buNone/>
            </a:pPr>
            <a:endParaRPr lang="en-CA" sz="900" dirty="0">
              <a:latin typeface="+mn-lt"/>
            </a:endParaRPr>
          </a:p>
          <a:p>
            <a:r>
              <a:rPr lang="fr-FR" sz="1900" dirty="0">
                <a:latin typeface="+mn-lt"/>
              </a:rPr>
              <a:t>En mars 2015, </a:t>
            </a:r>
            <a:r>
              <a:rPr lang="fr-FR" sz="1900" dirty="0" smtClean="0">
                <a:latin typeface="+mn-lt"/>
              </a:rPr>
              <a:t>le Conseil </a:t>
            </a:r>
            <a:r>
              <a:rPr lang="fr-FR" sz="1900" dirty="0">
                <a:latin typeface="+mn-lt"/>
              </a:rPr>
              <a:t>du </a:t>
            </a:r>
            <a:r>
              <a:rPr lang="fr-FR" sz="1900" dirty="0" smtClean="0">
                <a:latin typeface="+mn-lt"/>
              </a:rPr>
              <a:t>Trésor (CT) </a:t>
            </a:r>
            <a:r>
              <a:rPr lang="fr-FR" sz="1900" dirty="0">
                <a:latin typeface="+mn-lt"/>
              </a:rPr>
              <a:t>et l’Alliance de la fonction publique du </a:t>
            </a:r>
            <a:r>
              <a:rPr lang="fr-FR" sz="1900" dirty="0" smtClean="0">
                <a:latin typeface="+mn-lt"/>
              </a:rPr>
              <a:t>Canada ont mis sur </a:t>
            </a:r>
            <a:r>
              <a:rPr lang="fr-FR" sz="1900" dirty="0">
                <a:latin typeface="+mn-lt"/>
              </a:rPr>
              <a:t>pied un groupe de travail mixte chargé de se pencher sur la </a:t>
            </a:r>
            <a:r>
              <a:rPr lang="fr-FR" sz="1900" dirty="0" smtClean="0">
                <a:latin typeface="+mn-lt"/>
              </a:rPr>
              <a:t>question </a:t>
            </a:r>
            <a:r>
              <a:rPr lang="fr-FR" sz="1900" dirty="0">
                <a:latin typeface="+mn-lt"/>
              </a:rPr>
              <a:t>de la santé mentale dans la fonction publique. </a:t>
            </a:r>
            <a:endParaRPr lang="fr-FR" sz="1900" dirty="0" smtClean="0">
              <a:latin typeface="+mn-lt"/>
            </a:endParaRPr>
          </a:p>
          <a:p>
            <a:endParaRPr lang="en-CA" sz="2000" dirty="0" smtClean="0">
              <a:latin typeface="+mn-lt"/>
            </a:endParaRPr>
          </a:p>
          <a:p>
            <a:pPr marL="0" indent="0">
              <a:buNone/>
            </a:pPr>
            <a:r>
              <a:rPr lang="en-CA" sz="2000" dirty="0">
                <a:latin typeface="+mn-lt"/>
              </a:rPr>
              <a:t> </a:t>
            </a:r>
            <a:r>
              <a:rPr lang="en-CA" sz="2000" dirty="0" smtClean="0">
                <a:latin typeface="+mn-lt"/>
              </a:rPr>
              <a:t>      </a:t>
            </a:r>
            <a:br>
              <a:rPr lang="en-CA" sz="2000" dirty="0" smtClean="0">
                <a:latin typeface="+mn-lt"/>
              </a:rPr>
            </a:br>
            <a:endParaRPr lang="en-CA" sz="2000" dirty="0" smtClean="0">
              <a:latin typeface="+mn-lt"/>
            </a:endParaRPr>
          </a:p>
          <a:p>
            <a:r>
              <a:rPr lang="en-CA" sz="1900" dirty="0" err="1" smtClean="0">
                <a:latin typeface="+mn-lt"/>
              </a:rPr>
              <a:t>En</a:t>
            </a:r>
            <a:r>
              <a:rPr lang="en-CA" sz="1900" dirty="0" smtClean="0">
                <a:latin typeface="+mn-lt"/>
              </a:rPr>
              <a:t> </a:t>
            </a:r>
            <a:r>
              <a:rPr lang="en-CA" sz="1900" dirty="0" err="1" smtClean="0">
                <a:latin typeface="+mn-lt"/>
              </a:rPr>
              <a:t>juillet</a:t>
            </a:r>
            <a:r>
              <a:rPr lang="en-CA" sz="1900" dirty="0" smtClean="0">
                <a:latin typeface="+mn-lt"/>
              </a:rPr>
              <a:t> 2016, le CT </a:t>
            </a:r>
            <a:r>
              <a:rPr lang="en-CA" sz="1900" dirty="0" err="1" smtClean="0">
                <a:latin typeface="+mn-lt"/>
              </a:rPr>
              <a:t>débute</a:t>
            </a:r>
            <a:r>
              <a:rPr lang="en-CA" sz="1900" dirty="0" smtClean="0">
                <a:latin typeface="+mn-lt"/>
              </a:rPr>
              <a:t> </a:t>
            </a:r>
            <a:r>
              <a:rPr lang="en-CA" sz="1900" dirty="0" err="1" smtClean="0">
                <a:latin typeface="+mn-lt"/>
              </a:rPr>
              <a:t>une</a:t>
            </a:r>
            <a:r>
              <a:rPr lang="en-CA" sz="1900" dirty="0" smtClean="0">
                <a:latin typeface="+mn-lt"/>
              </a:rPr>
              <a:t> consultation </a:t>
            </a:r>
            <a:r>
              <a:rPr lang="en-CA" sz="1900" dirty="0" err="1" smtClean="0">
                <a:latin typeface="+mn-lt"/>
              </a:rPr>
              <a:t>auprès</a:t>
            </a:r>
            <a:r>
              <a:rPr lang="en-CA" sz="1900" dirty="0" smtClean="0">
                <a:latin typeface="+mn-lt"/>
              </a:rPr>
              <a:t> des </a:t>
            </a:r>
            <a:r>
              <a:rPr lang="en-CA" sz="1900" dirty="0" err="1" smtClean="0">
                <a:latin typeface="+mn-lt"/>
              </a:rPr>
              <a:t>fonctionnaires</a:t>
            </a:r>
            <a:r>
              <a:rPr lang="en-CA" sz="1900" dirty="0" smtClean="0">
                <a:latin typeface="+mn-lt"/>
              </a:rPr>
              <a:t> </a:t>
            </a:r>
            <a:r>
              <a:rPr lang="en-CA" sz="1900" dirty="0" err="1" smtClean="0">
                <a:latin typeface="+mn-lt"/>
              </a:rPr>
              <a:t>fédéraux</a:t>
            </a:r>
            <a:r>
              <a:rPr lang="en-CA" sz="1900" dirty="0" smtClean="0">
                <a:latin typeface="+mn-lt"/>
              </a:rPr>
              <a:t> au </a:t>
            </a:r>
            <a:r>
              <a:rPr lang="en-CA" sz="1900" dirty="0" err="1" smtClean="0">
                <a:latin typeface="+mn-lt"/>
              </a:rPr>
              <a:t>sujet</a:t>
            </a:r>
            <a:r>
              <a:rPr lang="en-CA" sz="1900" dirty="0" smtClean="0">
                <a:latin typeface="+mn-lt"/>
              </a:rPr>
              <a:t> </a:t>
            </a:r>
            <a:r>
              <a:rPr lang="en-CA" sz="1900" dirty="0" err="1" smtClean="0">
                <a:latin typeface="+mn-lt"/>
              </a:rPr>
              <a:t>d’une</a:t>
            </a:r>
            <a:r>
              <a:rPr lang="en-CA" sz="1900" dirty="0" smtClean="0">
                <a:latin typeface="+mn-lt"/>
              </a:rPr>
              <a:t> </a:t>
            </a:r>
            <a:r>
              <a:rPr lang="en-CA" sz="1900" dirty="0" err="1" smtClean="0">
                <a:latin typeface="+mn-lt"/>
              </a:rPr>
              <a:t>stratégie</a:t>
            </a:r>
            <a:r>
              <a:rPr lang="en-CA" sz="1900" dirty="0" smtClean="0">
                <a:latin typeface="+mn-lt"/>
              </a:rPr>
              <a:t> de santé </a:t>
            </a:r>
            <a:r>
              <a:rPr lang="en-CA" sz="1900" dirty="0" err="1" smtClean="0">
                <a:latin typeface="+mn-lt"/>
              </a:rPr>
              <a:t>mentale</a:t>
            </a:r>
            <a:r>
              <a:rPr lang="en-CA" sz="1900" dirty="0" smtClean="0">
                <a:latin typeface="+mn-lt"/>
              </a:rPr>
              <a:t> pour le </a:t>
            </a:r>
            <a:r>
              <a:rPr lang="en-CA" sz="1900" dirty="0" err="1" smtClean="0">
                <a:latin typeface="+mn-lt"/>
              </a:rPr>
              <a:t>gouvernement</a:t>
            </a:r>
            <a:r>
              <a:rPr lang="en-CA" sz="1900" dirty="0" smtClean="0">
                <a:latin typeface="+mn-lt"/>
              </a:rPr>
              <a:t>.</a:t>
            </a:r>
          </a:p>
          <a:p>
            <a:endParaRPr lang="en-CA" sz="900" dirty="0" smtClean="0">
              <a:latin typeface="+mn-lt"/>
            </a:endParaRPr>
          </a:p>
          <a:p>
            <a:r>
              <a:rPr lang="en-CA" sz="1900" dirty="0" smtClean="0">
                <a:latin typeface="+mn-lt"/>
              </a:rPr>
              <a:t>Le momentum se </a:t>
            </a:r>
            <a:r>
              <a:rPr lang="en-CA" sz="1900" dirty="0" err="1" smtClean="0">
                <a:latin typeface="+mn-lt"/>
              </a:rPr>
              <a:t>poursuit</a:t>
            </a:r>
            <a:r>
              <a:rPr lang="en-CA" sz="1900" dirty="0" smtClean="0">
                <a:latin typeface="+mn-lt"/>
              </a:rPr>
              <a:t> </a:t>
            </a:r>
            <a:r>
              <a:rPr lang="en-CA" sz="1900" dirty="0" err="1" smtClean="0">
                <a:latin typeface="+mn-lt"/>
              </a:rPr>
              <a:t>en</a:t>
            </a:r>
            <a:r>
              <a:rPr lang="en-CA" sz="1900" dirty="0" smtClean="0">
                <a:latin typeface="+mn-lt"/>
              </a:rPr>
              <a:t> </a:t>
            </a:r>
            <a:r>
              <a:rPr lang="en-CA" sz="1900" dirty="0" err="1" smtClean="0">
                <a:latin typeface="+mn-lt"/>
              </a:rPr>
              <a:t>vue</a:t>
            </a:r>
            <a:r>
              <a:rPr lang="en-CA" sz="1900" dirty="0" smtClean="0">
                <a:latin typeface="+mn-lt"/>
              </a:rPr>
              <a:t> de </a:t>
            </a:r>
            <a:r>
              <a:rPr lang="en-CA" sz="1900" dirty="0" err="1" smtClean="0">
                <a:latin typeface="+mn-lt"/>
              </a:rPr>
              <a:t>créer</a:t>
            </a:r>
            <a:r>
              <a:rPr lang="en-CA" sz="1900" dirty="0">
                <a:latin typeface="+mn-lt"/>
              </a:rPr>
              <a:t> </a:t>
            </a:r>
            <a:r>
              <a:rPr lang="en-CA" sz="1900" dirty="0" smtClean="0">
                <a:latin typeface="+mn-lt"/>
              </a:rPr>
              <a:t>des organisations                à plus haut </a:t>
            </a:r>
            <a:r>
              <a:rPr lang="en-CA" sz="1900" dirty="0" err="1" smtClean="0">
                <a:latin typeface="+mn-lt"/>
              </a:rPr>
              <a:t>rendement</a:t>
            </a:r>
            <a:r>
              <a:rPr lang="en-CA" sz="1900" dirty="0" smtClean="0">
                <a:latin typeface="+mn-lt"/>
              </a:rPr>
              <a:t> à travers </a:t>
            </a:r>
            <a:r>
              <a:rPr lang="en-CA" sz="1900" dirty="0" err="1" smtClean="0">
                <a:latin typeface="+mn-lt"/>
              </a:rPr>
              <a:t>Objectif</a:t>
            </a:r>
            <a:r>
              <a:rPr lang="en-CA" sz="1900" dirty="0" smtClean="0">
                <a:latin typeface="+mn-lt"/>
              </a:rPr>
              <a:t> 2020.</a:t>
            </a:r>
            <a:endParaRPr lang="en-CA" sz="1700" dirty="0" smtClean="0">
              <a:latin typeface="+mn-lt"/>
            </a:endParaRPr>
          </a:p>
        </p:txBody>
      </p:sp>
      <p:sp>
        <p:nvSpPr>
          <p:cNvPr id="8" name="Rounded Rectangle 7"/>
          <p:cNvSpPr/>
          <p:nvPr/>
        </p:nvSpPr>
        <p:spPr>
          <a:xfrm>
            <a:off x="780693" y="3632950"/>
            <a:ext cx="7587673" cy="606006"/>
          </a:xfrm>
          <a:prstGeom prst="roundRect">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CA" sz="1600" b="1" dirty="0" smtClean="0">
                <a:latin typeface="Verdana" panose="020B0604030504040204" pitchFamily="34" charset="0"/>
                <a:ea typeface="Verdana" panose="020B0604030504040204" pitchFamily="34" charset="0"/>
                <a:cs typeface="Verdana" panose="020B0604030504040204" pitchFamily="34" charset="0"/>
              </a:rPr>
              <a:t>“</a:t>
            </a:r>
            <a:r>
              <a:rPr lang="en-CA" sz="1600" b="1" dirty="0" err="1" smtClean="0">
                <a:latin typeface="Verdana" panose="020B0604030504040204" pitchFamily="34" charset="0"/>
                <a:ea typeface="Verdana" panose="020B0604030504040204" pitchFamily="34" charset="0"/>
                <a:cs typeface="Verdana" panose="020B0604030504040204" pitchFamily="34" charset="0"/>
              </a:rPr>
              <a:t>Créer</a:t>
            </a:r>
            <a:r>
              <a:rPr lang="en-CA" sz="1600" b="1" dirty="0" smtClean="0">
                <a:latin typeface="Verdana" panose="020B0604030504040204" pitchFamily="34" charset="0"/>
                <a:ea typeface="Verdana" panose="020B0604030504040204" pitchFamily="34" charset="0"/>
                <a:cs typeface="Verdana" panose="020B0604030504040204" pitchFamily="34" charset="0"/>
              </a:rPr>
              <a:t> </a:t>
            </a:r>
            <a:r>
              <a:rPr lang="en-CA" sz="1600" b="1" dirty="0" err="1" smtClean="0">
                <a:latin typeface="Verdana" panose="020B0604030504040204" pitchFamily="34" charset="0"/>
                <a:ea typeface="Verdana" panose="020B0604030504040204" pitchFamily="34" charset="0"/>
                <a:cs typeface="Verdana" panose="020B0604030504040204" pitchFamily="34" charset="0"/>
              </a:rPr>
              <a:t>une</a:t>
            </a:r>
            <a:r>
              <a:rPr lang="en-CA" sz="1600" b="1" dirty="0" smtClean="0">
                <a:latin typeface="Verdana" panose="020B0604030504040204" pitchFamily="34" charset="0"/>
                <a:ea typeface="Verdana" panose="020B0604030504040204" pitchFamily="34" charset="0"/>
                <a:cs typeface="Verdana" panose="020B0604030504040204" pitchFamily="34" charset="0"/>
              </a:rPr>
              <a:t> culture </a:t>
            </a:r>
            <a:r>
              <a:rPr lang="en-CA" sz="1600" b="1" dirty="0" err="1" smtClean="0">
                <a:latin typeface="Verdana" panose="020B0604030504040204" pitchFamily="34" charset="0"/>
                <a:ea typeface="Verdana" panose="020B0604030504040204" pitchFamily="34" charset="0"/>
                <a:cs typeface="Verdana" panose="020B0604030504040204" pitchFamily="34" charset="0"/>
              </a:rPr>
              <a:t>d’humanité</a:t>
            </a:r>
            <a:r>
              <a:rPr lang="en-CA" sz="1600" b="1" dirty="0" smtClean="0">
                <a:latin typeface="Verdana" panose="020B0604030504040204" pitchFamily="34" charset="0"/>
                <a:ea typeface="Verdana" panose="020B0604030504040204" pitchFamily="34" charset="0"/>
                <a:cs typeface="Verdana" panose="020B0604030504040204" pitchFamily="34" charset="0"/>
              </a:rPr>
              <a:t>, de compassion et de justice” </a:t>
            </a:r>
            <a:endParaRPr lang="en-CA" sz="1600" b="1" dirty="0">
              <a:latin typeface="Verdana" panose="020B0604030504040204" pitchFamily="34" charset="0"/>
              <a:ea typeface="Verdana" panose="020B0604030504040204" pitchFamily="34" charset="0"/>
              <a:cs typeface="Verdana" panose="020B0604030504040204" pitchFamily="34" charset="0"/>
            </a:endParaRPr>
          </a:p>
        </p:txBody>
      </p:sp>
      <p:pic>
        <p:nvPicPr>
          <p:cNvPr id="2050" name="Picture 2" descr="Objectif 2020">
            <a:hlinkClick r:id="rId3" tooltip="Objectif 2020"/>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82344" y="5104108"/>
            <a:ext cx="1919962" cy="617132"/>
          </a:xfrm>
          <a:prstGeom prst="rect">
            <a:avLst/>
          </a:prstGeom>
          <a:noFill/>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117157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3086" y="796427"/>
            <a:ext cx="8229600" cy="1143000"/>
          </a:xfrm>
        </p:spPr>
        <p:txBody>
          <a:bodyPr>
            <a:normAutofit/>
          </a:bodyPr>
          <a:lstStyle/>
          <a:p>
            <a:r>
              <a:rPr lang="fr-CA" sz="3200" dirty="0">
                <a:solidFill>
                  <a:srgbClr val="73B632"/>
                </a:solidFill>
              </a:rPr>
              <a:t>Qu’avons-nous fait à EDSC?</a:t>
            </a:r>
            <a:endParaRPr lang="en-CA" sz="3200" dirty="0">
              <a:solidFill>
                <a:srgbClr val="73B632"/>
              </a:solidFill>
            </a:endParaRPr>
          </a:p>
        </p:txBody>
      </p:sp>
      <p:sp>
        <p:nvSpPr>
          <p:cNvPr id="3" name="Content Placeholder 2"/>
          <p:cNvSpPr txBox="1">
            <a:spLocks/>
          </p:cNvSpPr>
          <p:nvPr>
            <p:custDataLst>
              <p:tags r:id="rId1"/>
            </p:custDataLst>
          </p:nvPr>
        </p:nvSpPr>
        <p:spPr>
          <a:xfrm>
            <a:off x="457200" y="1798239"/>
            <a:ext cx="4814047" cy="3634373"/>
          </a:xfrm>
          <a:prstGeom prst="rect">
            <a:avLst/>
          </a:prstGeom>
        </p:spPr>
        <p:txBody>
          <a:bodyPr/>
          <a:lstStyle>
            <a:lvl1pPr marL="342900" indent="-342900" algn="l" defTabSz="457200" rtl="0" eaLnBrk="1" latinLnBrk="0" hangingPunct="1">
              <a:spcBef>
                <a:spcPct val="20000"/>
              </a:spcBef>
              <a:buClr>
                <a:srgbClr val="7A82AA"/>
              </a:buClr>
              <a:buFont typeface="Arial"/>
              <a:buChar char="•"/>
              <a:defRPr sz="3200" kern="1200">
                <a:solidFill>
                  <a:schemeClr val="tx1"/>
                </a:solidFill>
                <a:latin typeface="Arial"/>
                <a:ea typeface="+mn-ea"/>
                <a:cs typeface="Arial"/>
              </a:defRPr>
            </a:lvl1pPr>
            <a:lvl2pPr marL="742950" indent="-285750" algn="l" defTabSz="457200" rtl="0" eaLnBrk="1" latinLnBrk="0" hangingPunct="1">
              <a:spcBef>
                <a:spcPct val="20000"/>
              </a:spcBef>
              <a:buClr>
                <a:srgbClr val="7A82AA"/>
              </a:buClr>
              <a:buFont typeface="Arial"/>
              <a:buChar char="–"/>
              <a:defRPr sz="2800" kern="1200">
                <a:solidFill>
                  <a:schemeClr val="tx1"/>
                </a:solidFill>
                <a:latin typeface="Arial"/>
                <a:ea typeface="+mn-ea"/>
                <a:cs typeface="Arial"/>
              </a:defRPr>
            </a:lvl2pPr>
            <a:lvl3pPr marL="1143000" indent="-228600" algn="l" defTabSz="457200" rtl="0" eaLnBrk="1" latinLnBrk="0" hangingPunct="1">
              <a:spcBef>
                <a:spcPct val="20000"/>
              </a:spcBef>
              <a:buClr>
                <a:srgbClr val="7A82AA"/>
              </a:buClr>
              <a:buFont typeface="Arial"/>
              <a:buChar char="•"/>
              <a:defRPr sz="2400" kern="1200">
                <a:solidFill>
                  <a:schemeClr val="tx1"/>
                </a:solidFill>
                <a:latin typeface="Arial"/>
                <a:ea typeface="+mn-ea"/>
                <a:cs typeface="Arial"/>
              </a:defRPr>
            </a:lvl3pPr>
            <a:lvl4pPr marL="16002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4pPr>
            <a:lvl5pPr marL="2057400" indent="-228600" algn="l" defTabSz="457200" rtl="0" eaLnBrk="1" latinLnBrk="0" hangingPunct="1">
              <a:spcBef>
                <a:spcPct val="20000"/>
              </a:spcBef>
              <a:buClr>
                <a:srgbClr val="7A82AA"/>
              </a:buClr>
              <a:buFont typeface="Arial"/>
              <a:buChar char="»"/>
              <a:defRPr sz="20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buFont typeface="Arial" panose="020B0604020202020204" pitchFamily="34" charset="0"/>
              <a:buChar char="•"/>
            </a:pPr>
            <a:r>
              <a:rPr lang="fr-CA" sz="2000" dirty="0" smtClean="0">
                <a:latin typeface="+mn-lt"/>
                <a:sym typeface="Calibri"/>
              </a:rPr>
              <a:t>En décembre 2014, le Comité de gestion ministérielle a approuvé l’élaboration du Cadre intégré sur la santé mentale en milieu de travail et a demandé la production d’un plan d’action triennal (de 2015 à 2018).</a:t>
            </a:r>
          </a:p>
          <a:p>
            <a:pPr marL="0" indent="0">
              <a:buNone/>
            </a:pPr>
            <a:endParaRPr lang="fr-CA" sz="800" dirty="0" smtClean="0">
              <a:latin typeface="+mn-lt"/>
              <a:sym typeface="Calibri"/>
            </a:endParaRPr>
          </a:p>
          <a:p>
            <a:r>
              <a:rPr lang="fr-CA" sz="2000" dirty="0" smtClean="0">
                <a:latin typeface="+mn-lt"/>
                <a:sym typeface="Calibri"/>
              </a:rPr>
              <a:t>Le Cadre a été lancé en mai 2015.</a:t>
            </a:r>
          </a:p>
          <a:p>
            <a:pPr marL="0" indent="0">
              <a:buNone/>
            </a:pPr>
            <a:endParaRPr lang="fr-CA" sz="800" dirty="0" smtClean="0">
              <a:latin typeface="+mn-lt"/>
              <a:sym typeface="Calibri"/>
            </a:endParaRPr>
          </a:p>
          <a:p>
            <a:r>
              <a:rPr lang="fr-CA" sz="2000" dirty="0" smtClean="0">
                <a:latin typeface="+mn-lt"/>
                <a:sym typeface="Calibri"/>
              </a:rPr>
              <a:t>Les hauts fonctionnaires d’EDSC comptent maintenant des objectifs liés à la santé mentale en milieu de travail dans leur entente de rendement. </a:t>
            </a:r>
            <a:endParaRPr lang="fr-CA" sz="2000" dirty="0">
              <a:latin typeface="+mn-lt"/>
              <a:sym typeface="Calibri"/>
            </a:endParaRPr>
          </a:p>
        </p:txBody>
      </p:sp>
      <p:pic>
        <p:nvPicPr>
          <p:cNvPr id="4" name="Picture 2">
            <a:hlinkClick r:id="rId3"/>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31481" t="10477" r="32383" b="6122"/>
          <a:stretch/>
        </p:blipFill>
        <p:spPr bwMode="auto">
          <a:xfrm>
            <a:off x="6083684" y="1825215"/>
            <a:ext cx="2409002" cy="3580420"/>
          </a:xfrm>
          <a:prstGeom prst="rect">
            <a:avLst/>
          </a:prstGeom>
          <a:ln w="19050" cmpd="sng">
            <a:solidFill>
              <a:schemeClr val="bg1">
                <a:lumMod val="85000"/>
              </a:schemeClr>
            </a:solidFill>
            <a:miter lim="800000"/>
            <a:headEnd/>
            <a:tailEnd/>
          </a:ln>
          <a:effectLst>
            <a:outerShdw blurRad="50800" dist="190500" dir="2700000" algn="tl" rotWithShape="0">
              <a:prstClr val="black">
                <a:alpha val="40000"/>
              </a:prstClr>
            </a:outerShdw>
          </a:effectLst>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23324935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Flowchart: Alternate Process 4"/>
          <p:cNvSpPr/>
          <p:nvPr>
            <p:custDataLst>
              <p:tags r:id="rId1"/>
            </p:custDataLst>
          </p:nvPr>
        </p:nvSpPr>
        <p:spPr>
          <a:xfrm>
            <a:off x="255343" y="3037445"/>
            <a:ext cx="8582957" cy="1494512"/>
          </a:xfrm>
          <a:prstGeom prst="flowChartAlternateProcess">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451100" lvl="1" indent="-225425"/>
            <a:endParaRPr lang="fr-CA" sz="1600" b="1" dirty="0" smtClean="0"/>
          </a:p>
          <a:p>
            <a:pPr marL="2606675" lvl="1" indent="-225425"/>
            <a:endParaRPr lang="fr-CA" sz="1400" dirty="0"/>
          </a:p>
          <a:p>
            <a:pPr marL="284163" lvl="3"/>
            <a:endParaRPr lang="en-CA" sz="1600" dirty="0"/>
          </a:p>
        </p:txBody>
      </p:sp>
      <p:sp>
        <p:nvSpPr>
          <p:cNvPr id="2" name="Title 1"/>
          <p:cNvSpPr>
            <a:spLocks noGrp="1"/>
          </p:cNvSpPr>
          <p:nvPr>
            <p:ph type="title"/>
          </p:nvPr>
        </p:nvSpPr>
        <p:spPr>
          <a:xfrm>
            <a:off x="155438" y="809946"/>
            <a:ext cx="8229600" cy="1143000"/>
          </a:xfrm>
        </p:spPr>
        <p:txBody>
          <a:bodyPr>
            <a:normAutofit/>
          </a:bodyPr>
          <a:lstStyle/>
          <a:p>
            <a:r>
              <a:rPr lang="fr-CA" sz="2800" dirty="0">
                <a:solidFill>
                  <a:srgbClr val="73B632"/>
                </a:solidFill>
              </a:rPr>
              <a:t>Comment le Cadre </a:t>
            </a:r>
            <a:r>
              <a:rPr lang="fr-CA" sz="2800" dirty="0" err="1">
                <a:solidFill>
                  <a:srgbClr val="73B632"/>
                </a:solidFill>
              </a:rPr>
              <a:t>a-t-il</a:t>
            </a:r>
            <a:r>
              <a:rPr lang="fr-CA" sz="2800" dirty="0">
                <a:solidFill>
                  <a:srgbClr val="73B632"/>
                </a:solidFill>
              </a:rPr>
              <a:t> été élaboré?</a:t>
            </a:r>
            <a:br>
              <a:rPr lang="fr-CA" sz="2800" dirty="0">
                <a:solidFill>
                  <a:srgbClr val="73B632"/>
                </a:solidFill>
              </a:rPr>
            </a:br>
            <a:endParaRPr lang="en-CA" sz="2800" dirty="0">
              <a:solidFill>
                <a:srgbClr val="73B632"/>
              </a:solidFill>
            </a:endParaRPr>
          </a:p>
        </p:txBody>
      </p:sp>
      <p:sp>
        <p:nvSpPr>
          <p:cNvPr id="3" name="Rounded Rectangle 2"/>
          <p:cNvSpPr/>
          <p:nvPr>
            <p:custDataLst>
              <p:tags r:id="rId2"/>
            </p:custDataLst>
          </p:nvPr>
        </p:nvSpPr>
        <p:spPr>
          <a:xfrm>
            <a:off x="255343" y="1579698"/>
            <a:ext cx="8448390" cy="1274070"/>
          </a:xfrm>
          <a:prstGeom prst="roundRect">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80963" lvl="1" indent="-177800">
              <a:buFont typeface="Arial" panose="020B0604020202020204" pitchFamily="34" charset="0"/>
              <a:buChar char="•"/>
            </a:pPr>
            <a:endParaRPr lang="fr-CA" sz="1400" dirty="0" smtClean="0"/>
          </a:p>
        </p:txBody>
      </p:sp>
      <p:sp>
        <p:nvSpPr>
          <p:cNvPr id="8" name="Flowchart: Alternate Process 7"/>
          <p:cNvSpPr/>
          <p:nvPr>
            <p:custDataLst>
              <p:tags r:id="rId3"/>
            </p:custDataLst>
          </p:nvPr>
        </p:nvSpPr>
        <p:spPr>
          <a:xfrm>
            <a:off x="255343" y="4714836"/>
            <a:ext cx="8448390" cy="1031974"/>
          </a:xfrm>
          <a:prstGeom prst="flowChartAlternateProcess">
            <a:avLst/>
          </a:prstGeom>
          <a:solidFill>
            <a:srgbClr val="73B6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indent="-276225"/>
            <a:endParaRPr lang="fr-CA" sz="1400" dirty="0"/>
          </a:p>
        </p:txBody>
      </p:sp>
      <p:sp>
        <p:nvSpPr>
          <p:cNvPr id="7" name="TextBox 6"/>
          <p:cNvSpPr txBox="1"/>
          <p:nvPr/>
        </p:nvSpPr>
        <p:spPr>
          <a:xfrm>
            <a:off x="139851" y="1734971"/>
            <a:ext cx="5766098" cy="984885"/>
          </a:xfrm>
          <a:prstGeom prst="rect">
            <a:avLst/>
          </a:prstGeom>
          <a:noFill/>
        </p:spPr>
        <p:txBody>
          <a:bodyPr wrap="square" rtlCol="0">
            <a:spAutoFit/>
          </a:bodyPr>
          <a:lstStyle/>
          <a:p>
            <a:pPr lvl="1" indent="-277812"/>
            <a:r>
              <a:rPr lang="fr-CA" sz="1600" b="1" dirty="0">
                <a:solidFill>
                  <a:schemeClr val="bg1"/>
                </a:solidFill>
              </a:rPr>
              <a:t>Nous avons mis sur pied un comité directeur :</a:t>
            </a:r>
          </a:p>
          <a:p>
            <a:pPr marL="538163" lvl="2" indent="-177800">
              <a:buFont typeface="Arial" panose="020B0604020202020204" pitchFamily="34" charset="0"/>
              <a:buChar char="•"/>
            </a:pPr>
            <a:r>
              <a:rPr lang="fr-CA" sz="1400" dirty="0">
                <a:solidFill>
                  <a:schemeClr val="bg1"/>
                </a:solidFill>
              </a:rPr>
              <a:t>Comité coprésidé par deux </a:t>
            </a:r>
            <a:r>
              <a:rPr lang="fr-CA" sz="1400" dirty="0" smtClean="0">
                <a:solidFill>
                  <a:schemeClr val="bg1"/>
                </a:solidFill>
              </a:rPr>
              <a:t>sous-ministres adjoints.</a:t>
            </a:r>
          </a:p>
          <a:p>
            <a:pPr marL="538163" lvl="2" indent="-177800">
              <a:buFont typeface="Arial" panose="020B0604020202020204" pitchFamily="34" charset="0"/>
              <a:buChar char="•"/>
            </a:pPr>
            <a:r>
              <a:rPr lang="fr-CA" sz="1400" dirty="0">
                <a:solidFill>
                  <a:schemeClr val="bg1"/>
                </a:solidFill>
              </a:rPr>
              <a:t>Comité prévoyant la participation </a:t>
            </a:r>
            <a:r>
              <a:rPr lang="fr-CA" sz="1400" dirty="0" smtClean="0">
                <a:solidFill>
                  <a:schemeClr val="bg1"/>
                </a:solidFill>
              </a:rPr>
              <a:t>d’employés</a:t>
            </a:r>
            <a:r>
              <a:rPr lang="fr-CA" sz="1400" dirty="0">
                <a:solidFill>
                  <a:schemeClr val="bg1"/>
                </a:solidFill>
              </a:rPr>
              <a:t>, </a:t>
            </a:r>
            <a:r>
              <a:rPr lang="fr-CA" sz="1400" dirty="0" smtClean="0">
                <a:solidFill>
                  <a:schemeClr val="bg1"/>
                </a:solidFill>
              </a:rPr>
              <a:t>de gestionnaires et de </a:t>
            </a:r>
            <a:r>
              <a:rPr lang="fr-CA" sz="1400" dirty="0">
                <a:solidFill>
                  <a:schemeClr val="bg1"/>
                </a:solidFill>
              </a:rPr>
              <a:t>cadres </a:t>
            </a:r>
            <a:r>
              <a:rPr lang="fr-CA" sz="1400" dirty="0" smtClean="0">
                <a:solidFill>
                  <a:schemeClr val="bg1"/>
                </a:solidFill>
              </a:rPr>
              <a:t>de l’ensemble d’EDSC </a:t>
            </a:r>
            <a:r>
              <a:rPr lang="fr-CA" sz="1400" dirty="0">
                <a:solidFill>
                  <a:schemeClr val="bg1"/>
                </a:solidFill>
              </a:rPr>
              <a:t>avec l’appui des ressources humaines</a:t>
            </a:r>
            <a:r>
              <a:rPr lang="fr-CA" sz="1400" dirty="0" smtClean="0">
                <a:solidFill>
                  <a:schemeClr val="bg1"/>
                </a:solidFill>
              </a:rPr>
              <a:t>.</a:t>
            </a:r>
            <a:endParaRPr lang="fr-CA" sz="1400" dirty="0">
              <a:solidFill>
                <a:schemeClr val="bg1"/>
              </a:solidFill>
            </a:endParaRPr>
          </a:p>
        </p:txBody>
      </p:sp>
      <p:sp>
        <p:nvSpPr>
          <p:cNvPr id="10" name="TextBox 9"/>
          <p:cNvSpPr txBox="1"/>
          <p:nvPr/>
        </p:nvSpPr>
        <p:spPr>
          <a:xfrm>
            <a:off x="190002" y="4750691"/>
            <a:ext cx="5038207" cy="1261884"/>
          </a:xfrm>
          <a:prstGeom prst="rect">
            <a:avLst/>
          </a:prstGeom>
          <a:noFill/>
        </p:spPr>
        <p:txBody>
          <a:bodyPr wrap="square" rtlCol="0">
            <a:spAutoFit/>
          </a:bodyPr>
          <a:lstStyle/>
          <a:p>
            <a:pPr lvl="1" indent="-276225"/>
            <a:r>
              <a:rPr lang="fr-CA" sz="1600" b="1" dirty="0">
                <a:solidFill>
                  <a:schemeClr val="bg1"/>
                </a:solidFill>
              </a:rPr>
              <a:t>Nous avons consulté des intervenants clés : </a:t>
            </a:r>
          </a:p>
          <a:p>
            <a:pPr marL="539750" lvl="2" indent="-177800">
              <a:buFont typeface="Arial" panose="020B0604020202020204" pitchFamily="34" charset="0"/>
              <a:buChar char="•"/>
            </a:pPr>
            <a:r>
              <a:rPr lang="fr-CA" sz="1400" dirty="0" smtClean="0">
                <a:solidFill>
                  <a:schemeClr val="bg1"/>
                </a:solidFill>
              </a:rPr>
              <a:t>Employés</a:t>
            </a:r>
            <a:endParaRPr lang="fr-CA" sz="1400" dirty="0">
              <a:solidFill>
                <a:schemeClr val="bg1"/>
              </a:solidFill>
            </a:endParaRPr>
          </a:p>
          <a:p>
            <a:pPr marL="539750" lvl="2" indent="-177800">
              <a:buFont typeface="Arial" panose="020B0604020202020204" pitchFamily="34" charset="0"/>
              <a:buChar char="•"/>
            </a:pPr>
            <a:r>
              <a:rPr lang="fr-CA" sz="1400" dirty="0" smtClean="0">
                <a:solidFill>
                  <a:schemeClr val="bg1"/>
                </a:solidFill>
              </a:rPr>
              <a:t>Gestionnaires</a:t>
            </a:r>
            <a:endParaRPr lang="fr-CA" sz="1400" dirty="0">
              <a:solidFill>
                <a:schemeClr val="bg1"/>
              </a:solidFill>
            </a:endParaRPr>
          </a:p>
          <a:p>
            <a:pPr marL="539750" lvl="2" indent="-177800">
              <a:buFont typeface="Arial" panose="020B0604020202020204" pitchFamily="34" charset="0"/>
              <a:buChar char="•"/>
            </a:pPr>
            <a:r>
              <a:rPr lang="fr-CA" sz="1400" dirty="0">
                <a:solidFill>
                  <a:schemeClr val="bg1"/>
                </a:solidFill>
              </a:rPr>
              <a:t>Agents de </a:t>
            </a:r>
            <a:r>
              <a:rPr lang="fr-CA" sz="1400" dirty="0" smtClean="0">
                <a:solidFill>
                  <a:schemeClr val="bg1"/>
                </a:solidFill>
              </a:rPr>
              <a:t>négociation</a:t>
            </a:r>
            <a:endParaRPr lang="fr-CA" sz="1400" dirty="0">
              <a:solidFill>
                <a:schemeClr val="bg1"/>
              </a:solidFill>
            </a:endParaRPr>
          </a:p>
          <a:p>
            <a:endParaRPr lang="fr-CA" dirty="0">
              <a:solidFill>
                <a:schemeClr val="bg1"/>
              </a:solidFill>
            </a:endParaRPr>
          </a:p>
        </p:txBody>
      </p:sp>
      <p:sp>
        <p:nvSpPr>
          <p:cNvPr id="11" name="Rounded Rectangle 10"/>
          <p:cNvSpPr/>
          <p:nvPr/>
        </p:nvSpPr>
        <p:spPr>
          <a:xfrm>
            <a:off x="255344" y="3037445"/>
            <a:ext cx="2665656" cy="1494512"/>
          </a:xfrm>
          <a:prstGeom prst="roundRect">
            <a:avLst/>
          </a:prstGeom>
          <a:blipFill>
            <a:blip r:embed="rId5"/>
            <a:stretch>
              <a:fillRect/>
            </a:stretch>
          </a:blip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3" name="Rectangle 12"/>
          <p:cNvSpPr/>
          <p:nvPr/>
        </p:nvSpPr>
        <p:spPr>
          <a:xfrm>
            <a:off x="2722323" y="3037445"/>
            <a:ext cx="990300" cy="1494512"/>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2" name="TextBox 11"/>
          <p:cNvSpPr txBox="1"/>
          <p:nvPr/>
        </p:nvSpPr>
        <p:spPr>
          <a:xfrm>
            <a:off x="2645203" y="3166541"/>
            <a:ext cx="6609075" cy="1200329"/>
          </a:xfrm>
          <a:prstGeom prst="rect">
            <a:avLst/>
          </a:prstGeom>
          <a:noFill/>
        </p:spPr>
        <p:txBody>
          <a:bodyPr wrap="square" rtlCol="0">
            <a:spAutoFit/>
          </a:bodyPr>
          <a:lstStyle/>
          <a:p>
            <a:r>
              <a:rPr lang="fr-CA" sz="1600" b="1" dirty="0" smtClean="0">
                <a:solidFill>
                  <a:srgbClr val="FFFFFF"/>
                </a:solidFill>
              </a:rPr>
              <a:t>     Nous </a:t>
            </a:r>
            <a:r>
              <a:rPr lang="fr-CA" sz="1600" b="1" dirty="0">
                <a:solidFill>
                  <a:srgbClr val="FFFFFF"/>
                </a:solidFill>
              </a:rPr>
              <a:t>nous sommes renseignés :</a:t>
            </a:r>
          </a:p>
          <a:p>
            <a:pPr marL="742950" lvl="1" indent="-285750">
              <a:buSzPts val="1400"/>
              <a:buFont typeface="Arial" panose="020B0604020202020204" pitchFamily="34" charset="0"/>
              <a:buChar char="•"/>
            </a:pPr>
            <a:r>
              <a:rPr lang="fr-CA" sz="1400" dirty="0">
                <a:solidFill>
                  <a:srgbClr val="FFFFFF"/>
                </a:solidFill>
              </a:rPr>
              <a:t>Étude des résultats du Sondage auprès des fonctionnaires fédéraux, du sondage de l’APEX sur la santé mentale des EX et d’autres recherches.</a:t>
            </a:r>
          </a:p>
          <a:p>
            <a:pPr marL="742950" lvl="1" indent="-285750">
              <a:buSzPts val="1400"/>
              <a:buFont typeface="Arial" panose="020B0604020202020204" pitchFamily="34" charset="0"/>
              <a:buChar char="•"/>
            </a:pPr>
            <a:r>
              <a:rPr lang="fr-CA" sz="1400" dirty="0">
                <a:solidFill>
                  <a:srgbClr val="FFFFFF"/>
                </a:solidFill>
              </a:rPr>
              <a:t>Étude de la Norme pour guider l’élaboration du Cadre.</a:t>
            </a:r>
          </a:p>
          <a:p>
            <a:pPr marL="742950" lvl="1" indent="-285750">
              <a:buSzPts val="1400"/>
              <a:buFont typeface="Arial" panose="020B0604020202020204" pitchFamily="34" charset="0"/>
              <a:buChar char="•"/>
            </a:pPr>
            <a:r>
              <a:rPr lang="fr-CA" sz="1400" dirty="0">
                <a:solidFill>
                  <a:srgbClr val="FFFFFF"/>
                </a:solidFill>
              </a:rPr>
              <a:t>Recherches sur les meilleures pratiques dans les secteurs privé et public</a:t>
            </a:r>
            <a:r>
              <a:rPr lang="fr-CA" sz="1400" dirty="0" smtClean="0">
                <a:solidFill>
                  <a:srgbClr val="FFFFFF"/>
                </a:solidFill>
              </a:rPr>
              <a:t>.</a:t>
            </a:r>
            <a:endParaRPr lang="fr-CA" sz="1400" dirty="0">
              <a:solidFill>
                <a:srgbClr val="FFFFFF"/>
              </a:solidFill>
            </a:endParaRPr>
          </a:p>
        </p:txBody>
      </p:sp>
      <p:sp>
        <p:nvSpPr>
          <p:cNvPr id="15" name="Rounded Rectangle 14"/>
          <p:cNvSpPr/>
          <p:nvPr/>
        </p:nvSpPr>
        <p:spPr>
          <a:xfrm>
            <a:off x="4944532" y="4714836"/>
            <a:ext cx="3893767" cy="1031974"/>
          </a:xfrm>
          <a:prstGeom prst="roundRect">
            <a:avLst/>
          </a:prstGeom>
          <a:blipFill>
            <a:blip r:embed="rId6"/>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4" name="Rectangle 13"/>
          <p:cNvSpPr/>
          <p:nvPr/>
        </p:nvSpPr>
        <p:spPr>
          <a:xfrm>
            <a:off x="4186906" y="4714836"/>
            <a:ext cx="956594" cy="1031974"/>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6" name="Rounded Rectangle 15"/>
          <p:cNvSpPr/>
          <p:nvPr/>
        </p:nvSpPr>
        <p:spPr>
          <a:xfrm>
            <a:off x="6038077" y="1579698"/>
            <a:ext cx="2665656" cy="1277346"/>
          </a:xfrm>
          <a:prstGeom prst="roundRect">
            <a:avLst/>
          </a:prstGeom>
          <a:blipFill>
            <a:blip r:embed="rId7"/>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
        <p:nvSpPr>
          <p:cNvPr id="17" name="Rectangle 16"/>
          <p:cNvSpPr/>
          <p:nvPr/>
        </p:nvSpPr>
        <p:spPr>
          <a:xfrm>
            <a:off x="5928856" y="1579698"/>
            <a:ext cx="253992" cy="1277345"/>
          </a:xfrm>
          <a:prstGeom prst="rect">
            <a:avLst/>
          </a:prstGeom>
          <a:solidFill>
            <a:srgbClr val="73B63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fr-CA"/>
          </a:p>
        </p:txBody>
      </p:sp>
    </p:spTree>
    <p:extLst>
      <p:ext uri="{BB962C8B-B14F-4D97-AF65-F5344CB8AC3E}">
        <p14:creationId xmlns:p14="http://schemas.microsoft.com/office/powerpoint/2010/main" val="1219943862"/>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NUM" val="3"/>
</p:tagLst>
</file>

<file path=ppt/tags/tag10.xml><?xml version="1.0" encoding="utf-8"?>
<p:tagLst xmlns:a="http://schemas.openxmlformats.org/drawingml/2006/main" xmlns:r="http://schemas.openxmlformats.org/officeDocument/2006/relationships" xmlns:p="http://schemas.openxmlformats.org/presentationml/2006/main">
  <p:tag name="NUM" val="7"/>
</p:tagLst>
</file>

<file path=ppt/tags/tag11.xml><?xml version="1.0" encoding="utf-8"?>
<p:tagLst xmlns:a="http://schemas.openxmlformats.org/drawingml/2006/main" xmlns:r="http://schemas.openxmlformats.org/officeDocument/2006/relationships" xmlns:p="http://schemas.openxmlformats.org/presentationml/2006/main">
  <p:tag name="NUM" val="5"/>
</p:tagLst>
</file>

<file path=ppt/tags/tag12.xml><?xml version="1.0" encoding="utf-8"?>
<p:tagLst xmlns:a="http://schemas.openxmlformats.org/drawingml/2006/main" xmlns:r="http://schemas.openxmlformats.org/officeDocument/2006/relationships" xmlns:p="http://schemas.openxmlformats.org/presentationml/2006/main">
  <p:tag name="NUM" val="9"/>
</p:tagLst>
</file>

<file path=ppt/tags/tag13.xml><?xml version="1.0" encoding="utf-8"?>
<p:tagLst xmlns:a="http://schemas.openxmlformats.org/drawingml/2006/main" xmlns:r="http://schemas.openxmlformats.org/officeDocument/2006/relationships" xmlns:p="http://schemas.openxmlformats.org/presentationml/2006/main">
  <p:tag name="NUM" val="2"/>
</p:tagLst>
</file>

<file path=ppt/tags/tag14.xml><?xml version="1.0" encoding="utf-8"?>
<p:tagLst xmlns:a="http://schemas.openxmlformats.org/drawingml/2006/main" xmlns:r="http://schemas.openxmlformats.org/officeDocument/2006/relationships" xmlns:p="http://schemas.openxmlformats.org/presentationml/2006/main">
  <p:tag name="NUM" val="1"/>
</p:tagLst>
</file>

<file path=ppt/tags/tag15.xml><?xml version="1.0" encoding="utf-8"?>
<p:tagLst xmlns:a="http://schemas.openxmlformats.org/drawingml/2006/main" xmlns:r="http://schemas.openxmlformats.org/officeDocument/2006/relationships" xmlns:p="http://schemas.openxmlformats.org/presentationml/2006/main">
  <p:tag name="NUM" val="4"/>
</p:tagLst>
</file>

<file path=ppt/tags/tag16.xml><?xml version="1.0" encoding="utf-8"?>
<p:tagLst xmlns:a="http://schemas.openxmlformats.org/drawingml/2006/main" xmlns:r="http://schemas.openxmlformats.org/officeDocument/2006/relationships" xmlns:p="http://schemas.openxmlformats.org/presentationml/2006/main">
  <p:tag name="NUM" val="5"/>
</p:tagLst>
</file>

<file path=ppt/tags/tag17.xml><?xml version="1.0" encoding="utf-8"?>
<p:tagLst xmlns:a="http://schemas.openxmlformats.org/drawingml/2006/main" xmlns:r="http://schemas.openxmlformats.org/officeDocument/2006/relationships" xmlns:p="http://schemas.openxmlformats.org/presentationml/2006/main">
  <p:tag name="NUM" val="6"/>
</p:tagLst>
</file>

<file path=ppt/tags/tag18.xml><?xml version="1.0" encoding="utf-8"?>
<p:tagLst xmlns:a="http://schemas.openxmlformats.org/drawingml/2006/main" xmlns:r="http://schemas.openxmlformats.org/officeDocument/2006/relationships" xmlns:p="http://schemas.openxmlformats.org/presentationml/2006/main">
  <p:tag name="NUM" val="2"/>
</p:tagLst>
</file>

<file path=ppt/tags/tag19.xml><?xml version="1.0" encoding="utf-8"?>
<p:tagLst xmlns:a="http://schemas.openxmlformats.org/drawingml/2006/main" xmlns:r="http://schemas.openxmlformats.org/officeDocument/2006/relationships" xmlns:p="http://schemas.openxmlformats.org/presentationml/2006/main">
  <p:tag name="NUM" val="4"/>
</p:tagLst>
</file>

<file path=ppt/tags/tag2.xml><?xml version="1.0" encoding="utf-8"?>
<p:tagLst xmlns:a="http://schemas.openxmlformats.org/drawingml/2006/main" xmlns:r="http://schemas.openxmlformats.org/officeDocument/2006/relationships" xmlns:p="http://schemas.openxmlformats.org/presentationml/2006/main">
  <p:tag name="NUM" val="1"/>
</p:tagLst>
</file>

<file path=ppt/tags/tag20.xml><?xml version="1.0" encoding="utf-8"?>
<p:tagLst xmlns:a="http://schemas.openxmlformats.org/drawingml/2006/main" xmlns:r="http://schemas.openxmlformats.org/officeDocument/2006/relationships" xmlns:p="http://schemas.openxmlformats.org/presentationml/2006/main">
  <p:tag name="NUM" val="3"/>
</p:tagLst>
</file>

<file path=ppt/tags/tag21.xml><?xml version="1.0" encoding="utf-8"?>
<p:tagLst xmlns:a="http://schemas.openxmlformats.org/drawingml/2006/main" xmlns:r="http://schemas.openxmlformats.org/officeDocument/2006/relationships" xmlns:p="http://schemas.openxmlformats.org/presentationml/2006/main">
  <p:tag name="NUM" val="5"/>
</p:tagLst>
</file>

<file path=ppt/tags/tag22.xml><?xml version="1.0" encoding="utf-8"?>
<p:tagLst xmlns:a="http://schemas.openxmlformats.org/drawingml/2006/main" xmlns:r="http://schemas.openxmlformats.org/officeDocument/2006/relationships" xmlns:p="http://schemas.openxmlformats.org/presentationml/2006/main">
  <p:tag name="NUM" val="7"/>
</p:tagLst>
</file>

<file path=ppt/tags/tag23.xml><?xml version="1.0" encoding="utf-8"?>
<p:tagLst xmlns:a="http://schemas.openxmlformats.org/drawingml/2006/main" xmlns:r="http://schemas.openxmlformats.org/officeDocument/2006/relationships" xmlns:p="http://schemas.openxmlformats.org/presentationml/2006/main">
  <p:tag name="NUM" val="2"/>
</p:tagLst>
</file>

<file path=ppt/tags/tag24.xml><?xml version="1.0" encoding="utf-8"?>
<p:tagLst xmlns:a="http://schemas.openxmlformats.org/drawingml/2006/main" xmlns:r="http://schemas.openxmlformats.org/officeDocument/2006/relationships" xmlns:p="http://schemas.openxmlformats.org/presentationml/2006/main">
  <p:tag name="NUM" val="3"/>
</p:tagLst>
</file>

<file path=ppt/tags/tag25.xml><?xml version="1.0" encoding="utf-8"?>
<p:tagLst xmlns:a="http://schemas.openxmlformats.org/drawingml/2006/main" xmlns:r="http://schemas.openxmlformats.org/officeDocument/2006/relationships" xmlns:p="http://schemas.openxmlformats.org/presentationml/2006/main">
  <p:tag name="NUM" val="5"/>
</p:tagLst>
</file>

<file path=ppt/tags/tag3.xml><?xml version="1.0" encoding="utf-8"?>
<p:tagLst xmlns:a="http://schemas.openxmlformats.org/drawingml/2006/main" xmlns:r="http://schemas.openxmlformats.org/officeDocument/2006/relationships" xmlns:p="http://schemas.openxmlformats.org/presentationml/2006/main">
  <p:tag name="NUM" val="3"/>
</p:tagLst>
</file>

<file path=ppt/tags/tag4.xml><?xml version="1.0" encoding="utf-8"?>
<p:tagLst xmlns:a="http://schemas.openxmlformats.org/drawingml/2006/main" xmlns:r="http://schemas.openxmlformats.org/officeDocument/2006/relationships" xmlns:p="http://schemas.openxmlformats.org/presentationml/2006/main">
  <p:tag name="NUM" val="5"/>
</p:tagLst>
</file>

<file path=ppt/tags/tag5.xml><?xml version="1.0" encoding="utf-8"?>
<p:tagLst xmlns:a="http://schemas.openxmlformats.org/drawingml/2006/main" xmlns:r="http://schemas.openxmlformats.org/officeDocument/2006/relationships" xmlns:p="http://schemas.openxmlformats.org/presentationml/2006/main">
  <p:tag name="NUM" val="4"/>
</p:tagLst>
</file>

<file path=ppt/tags/tag6.xml><?xml version="1.0" encoding="utf-8"?>
<p:tagLst xmlns:a="http://schemas.openxmlformats.org/drawingml/2006/main" xmlns:r="http://schemas.openxmlformats.org/officeDocument/2006/relationships" xmlns:p="http://schemas.openxmlformats.org/presentationml/2006/main">
  <p:tag name="NUM" val="2"/>
</p:tagLst>
</file>

<file path=ppt/tags/tag7.xml><?xml version="1.0" encoding="utf-8"?>
<p:tagLst xmlns:a="http://schemas.openxmlformats.org/drawingml/2006/main" xmlns:r="http://schemas.openxmlformats.org/officeDocument/2006/relationships" xmlns:p="http://schemas.openxmlformats.org/presentationml/2006/main">
  <p:tag name="NUM" val="2"/>
</p:tagLst>
</file>

<file path=ppt/tags/tag8.xml><?xml version="1.0" encoding="utf-8"?>
<p:tagLst xmlns:a="http://schemas.openxmlformats.org/drawingml/2006/main" xmlns:r="http://schemas.openxmlformats.org/officeDocument/2006/relationships" xmlns:p="http://schemas.openxmlformats.org/presentationml/2006/main">
  <p:tag name="NUM" val="5"/>
</p:tagLst>
</file>

<file path=ppt/tags/tag9.xml><?xml version="1.0" encoding="utf-8"?>
<p:tagLst xmlns:a="http://schemas.openxmlformats.org/drawingml/2006/main" xmlns:r="http://schemas.openxmlformats.org/officeDocument/2006/relationships" xmlns:p="http://schemas.openxmlformats.org/presentationml/2006/main">
  <p:tag name="NUM" val="3"/>
</p:tagLst>
</file>

<file path=ppt/theme/theme1.xml><?xml version="1.0" encoding="utf-8"?>
<a:theme xmlns:a="http://schemas.openxmlformats.org/drawingml/2006/main" name="Department_ESDC_F">
  <a:themeElements>
    <a:clrScheme name="ESDC-EDSC">
      <a:dk1>
        <a:sysClr val="windowText" lastClr="000000"/>
      </a:dk1>
      <a:lt1>
        <a:sysClr val="window" lastClr="FFFFFF"/>
      </a:lt1>
      <a:dk2>
        <a:srgbClr val="1F497D"/>
      </a:dk2>
      <a:lt2>
        <a:srgbClr val="9EB8C1"/>
      </a:lt2>
      <a:accent1>
        <a:srgbClr val="1C5F5F"/>
      </a:accent1>
      <a:accent2>
        <a:srgbClr val="CB415F"/>
      </a:accent2>
      <a:accent3>
        <a:srgbClr val="C3BF5A"/>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Department_ESDC_F.potm</Template>
  <TotalTime>2261</TotalTime>
  <Words>1740</Words>
  <Application>Microsoft Office PowerPoint</Application>
  <PresentationFormat>On-screen Show (4:3)</PresentationFormat>
  <Paragraphs>171</Paragraphs>
  <Slides>21</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Arial Unicode MS</vt:lpstr>
      <vt:lpstr>Arial</vt:lpstr>
      <vt:lpstr>Arial Narrow</vt:lpstr>
      <vt:lpstr>Calibri</vt:lpstr>
      <vt:lpstr>Verdana</vt:lpstr>
      <vt:lpstr>Wingdings</vt:lpstr>
      <vt:lpstr>Department_ESDC_F</vt:lpstr>
      <vt:lpstr>En route vers  la santé mentale  en milieu de travail </vt:lpstr>
      <vt:lpstr>Points à aborder</vt:lpstr>
      <vt:lpstr>Qu’est-ce que la santé mentale?</vt:lpstr>
      <vt:lpstr>Les problèmes de santé mentale et la maladie mentale affectent tout le monde…</vt:lpstr>
      <vt:lpstr>En quoi la santé mentale est-elle liée au milieu de travail?</vt:lpstr>
      <vt:lpstr>Le contexte canadien</vt:lpstr>
      <vt:lpstr>Dans la mire de la fonction publique fédérale</vt:lpstr>
      <vt:lpstr>Qu’avons-nous fait à EDSC?</vt:lpstr>
      <vt:lpstr>Comment le Cadre a-t-il été élaboré? </vt:lpstr>
      <vt:lpstr>Quels secteurs nécessitent une attention particulière?</vt:lpstr>
      <vt:lpstr>Cadre intégré sur la santé mentale d’EDSC </vt:lpstr>
      <vt:lpstr>Éléments d’un milieu de travail sain</vt:lpstr>
      <vt:lpstr>Plan d’action triennal : aperçu des activités</vt:lpstr>
      <vt:lpstr>Plan d’action triennal : aperçu des activités (suite)</vt:lpstr>
      <vt:lpstr>Aperçu des activités: qu’est-ce qui a été fait à ce jour? </vt:lpstr>
      <vt:lpstr>Comment pouvez-vous contribuer?</vt:lpstr>
      <vt:lpstr>PowerPoint Presentation</vt:lpstr>
      <vt:lpstr>Comment pouvez-vous contribuer? (suite)</vt:lpstr>
      <vt:lpstr>Comment pouvez-vous contribuer? (suite)</vt:lpstr>
      <vt:lpstr>…mais surtout…PARLEZ-EN!</vt:lpstr>
      <vt:lpstr>PowerPoint Presentation</vt:lpstr>
    </vt:vector>
  </TitlesOfParts>
  <Company>GoC / GdC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Presentation</dc:title>
  <dc:creator>Shchepanek, Greg [NC]</dc:creator>
  <cp:lastModifiedBy>Potter, Stephanie M. S [NC]</cp:lastModifiedBy>
  <cp:revision>145</cp:revision>
  <cp:lastPrinted>2016-04-19T18:29:46Z</cp:lastPrinted>
  <dcterms:created xsi:type="dcterms:W3CDTF">2015-12-30T14:36:46Z</dcterms:created>
  <dcterms:modified xsi:type="dcterms:W3CDTF">2019-02-27T20:35:57Z</dcterms:modified>
</cp:coreProperties>
</file>