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9" r:id="rId6"/>
    <p:sldId id="266" r:id="rId7"/>
    <p:sldId id="267" r:id="rId8"/>
    <p:sldId id="277" r:id="rId9"/>
    <p:sldId id="272" r:id="rId10"/>
    <p:sldId id="260" r:id="rId11"/>
    <p:sldId id="271" r:id="rId12"/>
    <p:sldId id="274" r:id="rId13"/>
    <p:sldId id="270" r:id="rId14"/>
    <p:sldId id="276" r:id="rId15"/>
    <p:sldId id="264"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A02C"/>
    <a:srgbClr val="73B632"/>
    <a:srgbClr val="737BA5"/>
    <a:srgbClr val="7A82AA"/>
    <a:srgbClr val="C3D941"/>
    <a:srgbClr val="8E2B3F"/>
    <a:srgbClr val="9DB8C1"/>
    <a:srgbClr val="99CCCC"/>
    <a:srgbClr val="9E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94660"/>
  </p:normalViewPr>
  <p:slideViewPr>
    <p:cSldViewPr snapToGrid="0" snapToObjects="1">
      <p:cViewPr>
        <p:scale>
          <a:sx n="88" d="100"/>
          <a:sy n="88" d="100"/>
        </p:scale>
        <p:origin x="-1781" y="-8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3" d="100"/>
          <a:sy n="63" d="100"/>
        </p:scale>
        <p:origin x="2558"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906F0C0-A11A-4195-9A6A-E6B7A41916FF}" type="datetimeFigureOut">
              <a:rPr lang="en-CA" smtClean="0"/>
              <a:pPr/>
              <a:t>17/05/2016</a:t>
            </a:fld>
            <a:endParaRPr lang="en-C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B7AD446F-ED9A-43E5-B2D5-E8B5E62FA1F5}" type="slidenum">
              <a:rPr lang="en-CA" smtClean="0"/>
              <a:pPr/>
              <a:t>‹#›</a:t>
            </a:fld>
            <a:endParaRPr lang="en-CA"/>
          </a:p>
        </p:txBody>
      </p:sp>
    </p:spTree>
    <p:extLst>
      <p:ext uri="{BB962C8B-B14F-4D97-AF65-F5344CB8AC3E}">
        <p14:creationId xmlns:p14="http://schemas.microsoft.com/office/powerpoint/2010/main" val="1261768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1</a:t>
            </a:fld>
            <a:endParaRPr lang="en-CA"/>
          </a:p>
        </p:txBody>
      </p:sp>
    </p:spTree>
    <p:extLst>
      <p:ext uri="{BB962C8B-B14F-4D97-AF65-F5344CB8AC3E}">
        <p14:creationId xmlns:p14="http://schemas.microsoft.com/office/powerpoint/2010/main" val="2427086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10</a:t>
            </a:fld>
            <a:endParaRPr lang="en-CA"/>
          </a:p>
        </p:txBody>
      </p:sp>
    </p:spTree>
    <p:extLst>
      <p:ext uri="{BB962C8B-B14F-4D97-AF65-F5344CB8AC3E}">
        <p14:creationId xmlns:p14="http://schemas.microsoft.com/office/powerpoint/2010/main" val="3896649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11</a:t>
            </a:fld>
            <a:endParaRPr lang="en-CA"/>
          </a:p>
        </p:txBody>
      </p:sp>
    </p:spTree>
    <p:extLst>
      <p:ext uri="{BB962C8B-B14F-4D97-AF65-F5344CB8AC3E}">
        <p14:creationId xmlns:p14="http://schemas.microsoft.com/office/powerpoint/2010/main" val="3814316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12</a:t>
            </a:fld>
            <a:endParaRPr lang="en-CA"/>
          </a:p>
        </p:txBody>
      </p:sp>
    </p:spTree>
    <p:extLst>
      <p:ext uri="{BB962C8B-B14F-4D97-AF65-F5344CB8AC3E}">
        <p14:creationId xmlns:p14="http://schemas.microsoft.com/office/powerpoint/2010/main" val="2505782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2</a:t>
            </a:fld>
            <a:endParaRPr lang="en-CA"/>
          </a:p>
        </p:txBody>
      </p:sp>
    </p:spTree>
    <p:extLst>
      <p:ext uri="{BB962C8B-B14F-4D97-AF65-F5344CB8AC3E}">
        <p14:creationId xmlns:p14="http://schemas.microsoft.com/office/powerpoint/2010/main" val="91435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3</a:t>
            </a:fld>
            <a:endParaRPr lang="en-CA"/>
          </a:p>
        </p:txBody>
      </p:sp>
    </p:spTree>
    <p:extLst>
      <p:ext uri="{BB962C8B-B14F-4D97-AF65-F5344CB8AC3E}">
        <p14:creationId xmlns:p14="http://schemas.microsoft.com/office/powerpoint/2010/main" val="3383991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4</a:t>
            </a:fld>
            <a:endParaRPr lang="en-CA"/>
          </a:p>
        </p:txBody>
      </p:sp>
    </p:spTree>
    <p:extLst>
      <p:ext uri="{BB962C8B-B14F-4D97-AF65-F5344CB8AC3E}">
        <p14:creationId xmlns:p14="http://schemas.microsoft.com/office/powerpoint/2010/main" val="4140523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5</a:t>
            </a:fld>
            <a:endParaRPr lang="en-CA"/>
          </a:p>
        </p:txBody>
      </p:sp>
    </p:spTree>
    <p:extLst>
      <p:ext uri="{BB962C8B-B14F-4D97-AF65-F5344CB8AC3E}">
        <p14:creationId xmlns:p14="http://schemas.microsoft.com/office/powerpoint/2010/main" val="477630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6</a:t>
            </a:fld>
            <a:endParaRPr lang="en-CA"/>
          </a:p>
        </p:txBody>
      </p:sp>
    </p:spTree>
    <p:extLst>
      <p:ext uri="{BB962C8B-B14F-4D97-AF65-F5344CB8AC3E}">
        <p14:creationId xmlns:p14="http://schemas.microsoft.com/office/powerpoint/2010/main" val="3263753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7</a:t>
            </a:fld>
            <a:endParaRPr lang="en-CA"/>
          </a:p>
        </p:txBody>
      </p:sp>
    </p:spTree>
    <p:extLst>
      <p:ext uri="{BB962C8B-B14F-4D97-AF65-F5344CB8AC3E}">
        <p14:creationId xmlns:p14="http://schemas.microsoft.com/office/powerpoint/2010/main" val="397712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B7AD446F-ED9A-43E5-B2D5-E8B5E62FA1F5}" type="slidenum">
              <a:rPr lang="en-CA" smtClean="0"/>
              <a:pPr/>
              <a:t>8</a:t>
            </a:fld>
            <a:endParaRPr lang="en-CA"/>
          </a:p>
        </p:txBody>
      </p:sp>
    </p:spTree>
    <p:extLst>
      <p:ext uri="{BB962C8B-B14F-4D97-AF65-F5344CB8AC3E}">
        <p14:creationId xmlns:p14="http://schemas.microsoft.com/office/powerpoint/2010/main" val="145272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7AD446F-ED9A-43E5-B2D5-E8B5E62FA1F5}" type="slidenum">
              <a:rPr lang="en-CA" smtClean="0"/>
              <a:pPr/>
              <a:t>9</a:t>
            </a:fld>
            <a:endParaRPr lang="en-CA"/>
          </a:p>
        </p:txBody>
      </p:sp>
    </p:spTree>
    <p:extLst>
      <p:ext uri="{BB962C8B-B14F-4D97-AF65-F5344CB8AC3E}">
        <p14:creationId xmlns:p14="http://schemas.microsoft.com/office/powerpoint/2010/main" val="29357149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13" name="Rectangle 12"/>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userDrawn="1"/>
        </p:nvSpPr>
        <p:spPr bwMode="black">
          <a:xfrm>
            <a:off x="2202250" y="416942"/>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pic>
        <p:nvPicPr>
          <p:cNvPr id="18" name="Picture 17" descr="VERT_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8321" y="919815"/>
            <a:ext cx="4245864" cy="4953000"/>
          </a:xfrm>
          <a:prstGeom prst="rect">
            <a:avLst/>
          </a:prstGeom>
        </p:spPr>
      </p:pic>
      <p:pic>
        <p:nvPicPr>
          <p:cNvPr id="19" name="Picture 18" descr="Ligne formée de différentes silhouettes illustrant différents métiers et différentes catégories d'âge." title="Silhouette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51309" y="4888692"/>
            <a:ext cx="6270736" cy="992792"/>
          </a:xfrm>
          <a:prstGeom prst="rect">
            <a:avLst/>
          </a:prstGeom>
        </p:spPr>
      </p:pic>
    </p:spTree>
    <p:extLst>
      <p:ext uri="{BB962C8B-B14F-4D97-AF65-F5344CB8AC3E}">
        <p14:creationId xmlns:p14="http://schemas.microsoft.com/office/powerpoint/2010/main" val="3605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Box 4"/>
          <p:cNvSpPr txBox="1"/>
          <p:nvPr userDrawn="1"/>
        </p:nvSpPr>
        <p:spPr bwMode="black">
          <a:xfrm>
            <a:off x="2202250" y="416942"/>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spTree>
    <p:extLst>
      <p:ext uri="{BB962C8B-B14F-4D97-AF65-F5344CB8AC3E}">
        <p14:creationId xmlns:p14="http://schemas.microsoft.com/office/powerpoint/2010/main" val="85269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1 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Escadre des études Enseignement des langues secondes (ELS)</a:t>
            </a:r>
          </a:p>
          <a:p>
            <a:pPr lvl="1"/>
            <a:r>
              <a:rPr lang="en-US" smtClean="0"/>
              <a:t>Deuxième niveau</a:t>
            </a:r>
          </a:p>
          <a:p>
            <a:pPr lvl="2"/>
            <a:r>
              <a:rPr lang="en-US" smtClean="0"/>
              <a:t>Troisième niveau</a:t>
            </a:r>
          </a:p>
          <a:p>
            <a:pPr lvl="3"/>
            <a:r>
              <a:rPr lang="en-US" smtClean="0"/>
              <a:t>Quatrième niveau</a:t>
            </a:r>
          </a:p>
          <a:p>
            <a:pPr lvl="4"/>
            <a:r>
              <a:rPr lang="en-US" smtClean="0"/>
              <a:t>Quelle est notre situation?</a:t>
            </a:r>
            <a:endParaRPr lang="en-US" dirty="0"/>
          </a:p>
        </p:txBody>
      </p:sp>
      <p:sp>
        <p:nvSpPr>
          <p:cNvPr id="7" name="Rectangle 6"/>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5" name="Picture 14" descr="Emploi et Développement social Canada - Employment and Social Develpment Canada - Canada" title="Image de marque du Ministère et logo Canada"/>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341918"/>
            <a:ext cx="9140952" cy="4968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hyperlink" Target="http://iservice.prv/eng/hr/transformation/tpa/index.shtml" TargetMode="Externa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hyperlink" Target="https://papp.csps-efpc.gc.ca/Saba/Web_wdk/Main/index/preloginSocial.rdf?locale=fr_CA" TargetMode="Externa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hyperlink" Target="http://www.tpsgc-pwgsc.gc.ca/remuneration-compensation/index-fra.html" TargetMode="Externa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4456256" y="1284790"/>
            <a:ext cx="4595148" cy="2024831"/>
          </a:xfrm>
        </p:spPr>
        <p:txBody>
          <a:bodyPr>
            <a:noAutofit/>
          </a:bodyPr>
          <a:lstStyle/>
          <a:p>
            <a:pPr algn="ctr"/>
            <a:r>
              <a:rPr lang="fr-CA" sz="2200" dirty="0" smtClean="0">
                <a:solidFill>
                  <a:schemeClr val="tx1"/>
                </a:solidFill>
              </a:rPr>
              <a:t>Déclaration </a:t>
            </a:r>
            <a:r>
              <a:rPr lang="fr-CA" sz="2200" smtClean="0">
                <a:solidFill>
                  <a:schemeClr val="tx1"/>
                </a:solidFill>
              </a:rPr>
              <a:t>des heures (feuilles </a:t>
            </a:r>
            <a:r>
              <a:rPr lang="fr-CA" sz="2200" dirty="0" smtClean="0">
                <a:solidFill>
                  <a:schemeClr val="tx1"/>
                </a:solidFill>
              </a:rPr>
              <a:t>de temps) </a:t>
            </a:r>
            <a:br>
              <a:rPr lang="fr-CA" sz="2200" dirty="0" smtClean="0">
                <a:solidFill>
                  <a:schemeClr val="tx1"/>
                </a:solidFill>
              </a:rPr>
            </a:br>
            <a:r>
              <a:rPr lang="fr-CA" sz="2200" dirty="0" smtClean="0">
                <a:solidFill>
                  <a:schemeClr val="tx1"/>
                </a:solidFill>
              </a:rPr>
              <a:t>dans le libre‐service de Phénix pour les employés/gestionnaires</a:t>
            </a:r>
            <a:r>
              <a:rPr lang="en-US" sz="2200" dirty="0">
                <a:solidFill>
                  <a:schemeClr val="tx1"/>
                </a:solidFill>
              </a:rPr>
              <a:t/>
            </a:r>
            <a:br>
              <a:rPr lang="en-US" sz="2200" dirty="0">
                <a:solidFill>
                  <a:schemeClr val="tx1"/>
                </a:solidFill>
              </a:rPr>
            </a:br>
            <a:endParaRPr lang="en-US" sz="2200" dirty="0">
              <a:solidFill>
                <a:schemeClr val="tx1"/>
              </a:solidFill>
            </a:endParaRPr>
          </a:p>
        </p:txBody>
      </p:sp>
      <p:sp>
        <p:nvSpPr>
          <p:cNvPr id="3" name="Subtitle 2"/>
          <p:cNvSpPr>
            <a:spLocks noGrp="1"/>
          </p:cNvSpPr>
          <p:nvPr>
            <p:ph type="subTitle" idx="1"/>
            <p:custDataLst>
              <p:tags r:id="rId2"/>
            </p:custDataLst>
          </p:nvPr>
        </p:nvSpPr>
        <p:spPr>
          <a:xfrm>
            <a:off x="3057832" y="4375728"/>
            <a:ext cx="5768222" cy="622085"/>
          </a:xfrm>
        </p:spPr>
        <p:txBody>
          <a:bodyPr>
            <a:normAutofit fontScale="55000" lnSpcReduction="20000"/>
          </a:bodyPr>
          <a:lstStyle/>
          <a:p>
            <a:r>
              <a:rPr lang="fr-CA" i="1" dirty="0" smtClean="0"/>
              <a:t>À utiliser avec la formation sur Phénix pour les employés et les gestionnaires</a:t>
            </a:r>
            <a:endParaRPr lang="fr-CA" b="1" i="1" dirty="0" smtClean="0"/>
          </a:p>
          <a:p>
            <a:r>
              <a:rPr lang="fr-CA" b="1" dirty="0" smtClean="0">
                <a:solidFill>
                  <a:srgbClr val="C00000"/>
                </a:solidFill>
              </a:rPr>
              <a:t>Le 12 avril 2016, v03E</a:t>
            </a:r>
            <a:endParaRPr lang="fr-CA" b="1" dirty="0">
              <a:solidFill>
                <a:srgbClr val="C00000"/>
              </a:solidFill>
            </a:endParaRPr>
          </a:p>
        </p:txBody>
      </p:sp>
      <p:sp>
        <p:nvSpPr>
          <p:cNvPr id="5" name="TextBox 4"/>
          <p:cNvSpPr txBox="1"/>
          <p:nvPr>
            <p:custDataLst>
              <p:tags r:id="rId3"/>
            </p:custDataLst>
          </p:nvPr>
        </p:nvSpPr>
        <p:spPr>
          <a:xfrm>
            <a:off x="7044870" y="819150"/>
            <a:ext cx="1608133" cy="369332"/>
          </a:xfrm>
          <a:prstGeom prst="rect">
            <a:avLst/>
          </a:prstGeom>
          <a:noFill/>
        </p:spPr>
        <p:txBody>
          <a:bodyPr wrap="none" rtlCol="0">
            <a:spAutoFit/>
          </a:bodyPr>
          <a:lstStyle/>
          <a:p>
            <a:r>
              <a:rPr lang="fr-CA" b="1" dirty="0" smtClean="0">
                <a:latin typeface="Arial" panose="020B0604020202020204" pitchFamily="34" charset="0"/>
                <a:cs typeface="Arial" panose="020B0604020202020204" pitchFamily="34" charset="0"/>
              </a:rPr>
              <a:t>Non classifié</a:t>
            </a:r>
            <a:endParaRPr lang="fr-CA" b="1" dirty="0">
              <a:latin typeface="Arial" panose="020B0604020202020204" pitchFamily="34" charset="0"/>
              <a:cs typeface="Arial" panose="020B0604020202020204" pitchFamily="34" charset="0"/>
            </a:endParaRPr>
          </a:p>
        </p:txBody>
      </p:sp>
      <p:sp>
        <p:nvSpPr>
          <p:cNvPr id="6" name="TextBox 5"/>
          <p:cNvSpPr txBox="1"/>
          <p:nvPr>
            <p:custDataLst>
              <p:tags r:id="rId4"/>
            </p:custDataLst>
          </p:nvPr>
        </p:nvSpPr>
        <p:spPr>
          <a:xfrm>
            <a:off x="5030914" y="3364082"/>
            <a:ext cx="3890260" cy="1031051"/>
          </a:xfrm>
          <a:prstGeom prst="rect">
            <a:avLst/>
          </a:prstGeom>
          <a:noFill/>
        </p:spPr>
        <p:txBody>
          <a:bodyPr wrap="square" rtlCol="0">
            <a:spAutoFit/>
          </a:bodyPr>
          <a:lstStyle/>
          <a:p>
            <a:pPr algn="r">
              <a:lnSpc>
                <a:spcPct val="80000"/>
              </a:lnSpc>
            </a:pPr>
            <a:r>
              <a:rPr lang="fr-CA" sz="6000" u="sng" spc="200" dirty="0" smtClean="0">
                <a:latin typeface="Univers" pitchFamily="34" charset="0"/>
                <a:cs typeface="Aharoni" panose="02010803020104030203" pitchFamily="2" charset="-79"/>
              </a:rPr>
              <a:t>phénix</a:t>
            </a:r>
          </a:p>
          <a:p>
            <a:pPr algn="r">
              <a:lnSpc>
                <a:spcPct val="80000"/>
              </a:lnSpc>
              <a:spcBef>
                <a:spcPct val="20000"/>
              </a:spcBef>
              <a:buClr>
                <a:srgbClr val="7A82AA"/>
              </a:buClr>
            </a:pPr>
            <a:r>
              <a:rPr lang="fr-CA" sz="1300" dirty="0">
                <a:solidFill>
                  <a:srgbClr val="AA3436"/>
                </a:solidFill>
                <a:latin typeface="Arial"/>
                <a:cs typeface="Arial"/>
              </a:rPr>
              <a:t>Votre système de paie</a:t>
            </a:r>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9"/>
            <a:ext cx="8229600" cy="476102"/>
          </a:xfrm>
        </p:spPr>
        <p:txBody>
          <a:bodyPr>
            <a:noAutofit/>
          </a:bodyPr>
          <a:lstStyle/>
          <a:p>
            <a:r>
              <a:rPr lang="fr-CA" sz="2400" dirty="0" smtClean="0"/>
              <a:t>Information additionnelle pour les gestionnaires</a:t>
            </a:r>
            <a:endParaRPr lang="fr-CA" sz="1600" dirty="0"/>
          </a:p>
        </p:txBody>
      </p:sp>
      <p:sp>
        <p:nvSpPr>
          <p:cNvPr id="3" name="Content Placeholder 2"/>
          <p:cNvSpPr>
            <a:spLocks noGrp="1"/>
          </p:cNvSpPr>
          <p:nvPr>
            <p:ph idx="1"/>
            <p:custDataLst>
              <p:tags r:id="rId2"/>
            </p:custDataLst>
          </p:nvPr>
        </p:nvSpPr>
        <p:spPr>
          <a:xfrm>
            <a:off x="428324" y="1514233"/>
            <a:ext cx="8229600" cy="3495917"/>
          </a:xfrm>
        </p:spPr>
        <p:txBody>
          <a:bodyPr>
            <a:noAutofit/>
          </a:bodyPr>
          <a:lstStyle/>
          <a:p>
            <a:pPr>
              <a:spcBef>
                <a:spcPts val="0"/>
              </a:spcBef>
              <a:buFont typeface="Wingdings" panose="05000000000000000000" pitchFamily="2" charset="2"/>
              <a:buChar char="§"/>
            </a:pPr>
            <a:r>
              <a:rPr lang="fr-CA" sz="2100" dirty="0" smtClean="0"/>
              <a:t>Phénix permet aux gestionnaires de saisir des heures au nom d’employés. </a:t>
            </a:r>
          </a:p>
          <a:p>
            <a:pPr>
              <a:spcBef>
                <a:spcPts val="0"/>
              </a:spcBef>
              <a:buFont typeface="Wingdings" panose="05000000000000000000" pitchFamily="2" charset="2"/>
              <a:buChar char="§"/>
            </a:pPr>
            <a:r>
              <a:rPr lang="fr-CA" sz="2100" dirty="0" smtClean="0"/>
              <a:t>Un employé doit quand même mettre à jour le nom du gestionnaire (art. 34) pour permettre au gestionnaire de saisir ces renseignements et donner son approbation.  </a:t>
            </a:r>
          </a:p>
          <a:p>
            <a:pPr>
              <a:spcBef>
                <a:spcPts val="0"/>
              </a:spcBef>
              <a:buFont typeface="Wingdings" panose="05000000000000000000" pitchFamily="2" charset="2"/>
              <a:buChar char="§"/>
            </a:pPr>
            <a:r>
              <a:rPr lang="fr-CA" sz="2100" dirty="0" smtClean="0"/>
              <a:t>Il est important de noter que, même si c’est le gestionnaire qui saisit les heures, son approbation est quand même requise.</a:t>
            </a:r>
          </a:p>
          <a:p>
            <a:pPr>
              <a:spcBef>
                <a:spcPts val="0"/>
              </a:spcBef>
              <a:buFont typeface="Wingdings" panose="05000000000000000000" pitchFamily="2" charset="2"/>
              <a:buChar char="§"/>
            </a:pPr>
            <a:r>
              <a:rPr lang="fr-CA" sz="2100" dirty="0" smtClean="0"/>
              <a:t>Il incombe au gestionnaire d’aller approuver les heures après les avoir entrées pour un employé; l’approbation ne s’effectue pas automatiquement. </a:t>
            </a:r>
            <a:endParaRPr lang="fr-CA" sz="2100" dirty="0"/>
          </a:p>
        </p:txBody>
      </p:sp>
      <p:sp>
        <p:nvSpPr>
          <p:cNvPr id="5" name="TextBox 4"/>
          <p:cNvSpPr txBox="1"/>
          <p:nvPr>
            <p:custDataLst>
              <p:tags r:id="rId3"/>
            </p:custDataLst>
          </p:nvPr>
        </p:nvSpPr>
        <p:spPr>
          <a:xfrm>
            <a:off x="399449" y="5130173"/>
            <a:ext cx="8287351" cy="523220"/>
          </a:xfrm>
          <a:prstGeom prst="rect">
            <a:avLst/>
          </a:prstGeom>
          <a:solidFill>
            <a:schemeClr val="bg1">
              <a:lumMod val="85000"/>
            </a:schemeClr>
          </a:solidFill>
          <a:ln w="12700">
            <a:solidFill>
              <a:srgbClr val="73B632"/>
            </a:solidFill>
          </a:ln>
        </p:spPr>
        <p:txBody>
          <a:bodyPr wrap="square" rtlCol="0">
            <a:spAutoFit/>
          </a:bodyPr>
          <a:lstStyle/>
          <a:p>
            <a:pPr algn="ctr"/>
            <a:r>
              <a:rPr lang="fr-CA" sz="1400" b="1" i="1" dirty="0"/>
              <a:t>Dans le cas </a:t>
            </a:r>
            <a:r>
              <a:rPr lang="fr-CA" sz="1400" b="1" i="1" dirty="0" smtClean="0"/>
              <a:t>d’une </a:t>
            </a:r>
            <a:r>
              <a:rPr lang="fr-CA" sz="1400" b="1" i="1" dirty="0"/>
              <a:t>entrée faite par un gestionnaire au nom </a:t>
            </a:r>
            <a:r>
              <a:rPr lang="fr-CA" sz="1400" b="1" i="1" dirty="0" smtClean="0"/>
              <a:t>d’un </a:t>
            </a:r>
            <a:r>
              <a:rPr lang="fr-CA" sz="1400" b="1" i="1" dirty="0"/>
              <a:t>employé, une mise à jour pour le lendemain est quand même nécessaire avant que le gestionnaire puisse donner son approbation</a:t>
            </a:r>
            <a:r>
              <a:rPr lang="fr-CA" sz="1400" b="1" i="1" dirty="0" smtClean="0"/>
              <a:t>.</a:t>
            </a:r>
            <a:endParaRPr lang="fr-CA" sz="1400" b="1" i="1" dirty="0"/>
          </a:p>
        </p:txBody>
      </p:sp>
    </p:spTree>
    <p:extLst>
      <p:ext uri="{BB962C8B-B14F-4D97-AF65-F5344CB8AC3E}">
        <p14:creationId xmlns:p14="http://schemas.microsoft.com/office/powerpoint/2010/main" val="3318089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28323" y="895546"/>
            <a:ext cx="8229600" cy="603315"/>
          </a:xfrm>
        </p:spPr>
        <p:txBody>
          <a:bodyPr>
            <a:normAutofit/>
          </a:bodyPr>
          <a:lstStyle/>
          <a:p>
            <a:r>
              <a:rPr lang="en-US" sz="2400" dirty="0" err="1" smtClean="0"/>
              <a:t>Restez</a:t>
            </a:r>
            <a:r>
              <a:rPr lang="en-US" sz="2400" dirty="0" smtClean="0"/>
              <a:t> </a:t>
            </a:r>
            <a:r>
              <a:rPr lang="en-US" sz="2400" dirty="0" err="1" smtClean="0"/>
              <a:t>informés</a:t>
            </a:r>
            <a:endParaRPr lang="en-CA" sz="2400" dirty="0"/>
          </a:p>
        </p:txBody>
      </p:sp>
      <p:sp>
        <p:nvSpPr>
          <p:cNvPr id="4" name="TextBox 3"/>
          <p:cNvSpPr txBox="1"/>
          <p:nvPr>
            <p:custDataLst>
              <p:tags r:id="rId2"/>
            </p:custDataLst>
          </p:nvPr>
        </p:nvSpPr>
        <p:spPr>
          <a:xfrm>
            <a:off x="428323" y="1823721"/>
            <a:ext cx="8287351" cy="3570208"/>
          </a:xfrm>
          <a:prstGeom prst="rect">
            <a:avLst/>
          </a:prstGeom>
          <a:solidFill>
            <a:schemeClr val="bg1">
              <a:lumMod val="85000"/>
            </a:schemeClr>
          </a:solidFill>
          <a:ln w="12700">
            <a:solidFill>
              <a:srgbClr val="73B632"/>
            </a:solidFill>
          </a:ln>
        </p:spPr>
        <p:txBody>
          <a:bodyPr wrap="square" rtlCol="0">
            <a:spAutoFit/>
          </a:bodyPr>
          <a:lstStyle/>
          <a:p>
            <a:pPr marL="342900" indent="-342900">
              <a:buFont typeface="Wingdings" panose="05000000000000000000" pitchFamily="2" charset="2"/>
              <a:buChar char="§"/>
            </a:pPr>
            <a:r>
              <a:rPr lang="fr-CA" sz="2000" dirty="0" smtClean="0">
                <a:latin typeface="Arial" panose="020B0604020202020204" pitchFamily="34" charset="0"/>
                <a:cs typeface="Arial" panose="020B0604020202020204" pitchFamily="34" charset="0"/>
              </a:rPr>
              <a:t>Le site</a:t>
            </a:r>
            <a:r>
              <a:rPr lang="fr-CA" sz="2000" dirty="0" smtClean="0">
                <a:solidFill>
                  <a:srgbClr val="FF0000"/>
                </a:solidFill>
                <a:latin typeface="Arial" panose="020B0604020202020204" pitchFamily="34" charset="0"/>
                <a:cs typeface="Arial" panose="020B0604020202020204" pitchFamily="34" charset="0"/>
              </a:rPr>
              <a:t> </a:t>
            </a:r>
            <a:r>
              <a:rPr lang="fr-CA" sz="2000" dirty="0" err="1" smtClean="0">
                <a:solidFill>
                  <a:srgbClr val="FF0000"/>
                </a:solidFill>
                <a:latin typeface="Arial" panose="020B0604020202020204" pitchFamily="34" charset="0"/>
                <a:cs typeface="Arial" panose="020B0604020202020204" pitchFamily="34" charset="0"/>
                <a:hlinkClick r:id="rId5"/>
              </a:rPr>
              <a:t>iService</a:t>
            </a:r>
            <a:r>
              <a:rPr lang="fr-CA" sz="2000" dirty="0" smtClean="0">
                <a:solidFill>
                  <a:srgbClr val="FF0000"/>
                </a:solidFill>
                <a:latin typeface="Arial" panose="020B0604020202020204" pitchFamily="34" charset="0"/>
                <a:cs typeface="Arial" panose="020B0604020202020204" pitchFamily="34" charset="0"/>
                <a:hlinkClick r:id="rId5"/>
              </a:rPr>
              <a:t> de l’ITAP</a:t>
            </a:r>
            <a:r>
              <a:rPr lang="fr-CA" sz="2000" dirty="0" smtClean="0">
                <a:latin typeface="Arial" panose="020B0604020202020204" pitchFamily="34" charset="0"/>
                <a:cs typeface="Arial" panose="020B0604020202020204" pitchFamily="34" charset="0"/>
              </a:rPr>
              <a:t> ainsi que la </a:t>
            </a:r>
            <a:r>
              <a:rPr lang="fr-CA" sz="2000" u="sng" dirty="0" smtClean="0">
                <a:solidFill>
                  <a:srgbClr val="FF0000"/>
                </a:solidFill>
                <a:latin typeface="Arial" panose="020B0604020202020204" pitchFamily="34" charset="0"/>
                <a:cs typeface="Arial" panose="020B0604020202020204" pitchFamily="34" charset="0"/>
              </a:rPr>
              <a:t>section </a:t>
            </a:r>
            <a:r>
              <a:rPr lang="fr-CA" sz="2000" u="sng" dirty="0" err="1" smtClean="0">
                <a:solidFill>
                  <a:srgbClr val="FF0000"/>
                </a:solidFill>
                <a:latin typeface="Arial" panose="020B0604020202020204" pitchFamily="34" charset="0"/>
                <a:cs typeface="Arial" panose="020B0604020202020204" pitchFamily="34" charset="0"/>
              </a:rPr>
              <a:t>maSGE</a:t>
            </a:r>
            <a:r>
              <a:rPr lang="fr-CA" sz="2000" u="sng" dirty="0" smtClean="0">
                <a:solidFill>
                  <a:srgbClr val="FF0000"/>
                </a:solidFill>
                <a:latin typeface="Arial" panose="020B0604020202020204" pitchFamily="34" charset="0"/>
                <a:cs typeface="Arial" panose="020B0604020202020204" pitchFamily="34" charset="0"/>
              </a:rPr>
              <a:t> (</a:t>
            </a:r>
            <a:r>
              <a:rPr lang="fr-CA" sz="2000" u="sng" dirty="0" err="1" smtClean="0">
                <a:solidFill>
                  <a:srgbClr val="FF0000"/>
                </a:solidFill>
                <a:latin typeface="Arial" panose="020B0604020202020204" pitchFamily="34" charset="0"/>
                <a:cs typeface="Arial" panose="020B0604020202020204" pitchFamily="34" charset="0"/>
              </a:rPr>
              <a:t>PeopleSoft</a:t>
            </a:r>
            <a:r>
              <a:rPr lang="fr-CA" sz="2000" u="sng" dirty="0" smtClean="0">
                <a:solidFill>
                  <a:srgbClr val="FF0000"/>
                </a:solidFill>
                <a:latin typeface="Arial" panose="020B0604020202020204" pitchFamily="34" charset="0"/>
                <a:cs typeface="Arial" panose="020B0604020202020204" pitchFamily="34" charset="0"/>
              </a:rPr>
              <a:t>)</a:t>
            </a:r>
            <a:r>
              <a:rPr lang="fr-CA" sz="2000" dirty="0" smtClean="0">
                <a:solidFill>
                  <a:srgbClr val="FF0000"/>
                </a:solidFill>
                <a:latin typeface="Arial" panose="020B0604020202020204" pitchFamily="34" charset="0"/>
                <a:cs typeface="Arial" panose="020B0604020202020204" pitchFamily="34" charset="0"/>
              </a:rPr>
              <a:t> </a:t>
            </a:r>
            <a:r>
              <a:rPr lang="fr-CA" sz="2000" dirty="0" smtClean="0">
                <a:latin typeface="Arial" panose="020B0604020202020204" pitchFamily="34" charset="0"/>
                <a:cs typeface="Arial" panose="020B0604020202020204" pitchFamily="34" charset="0"/>
              </a:rPr>
              <a:t>continueront à être mis à jour. Des renseignements importants et des outils seront ajoutés à mesure qu’ils deviennent disponibles.</a:t>
            </a:r>
          </a:p>
          <a:p>
            <a:pPr marL="342900" indent="-342900">
              <a:buFont typeface="Wingdings" panose="05000000000000000000" pitchFamily="2" charset="2"/>
              <a:buChar char="§"/>
            </a:pPr>
            <a:endParaRPr lang="fr-CA" sz="1200" dirty="0" smtClean="0">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fr-CA" sz="2000" dirty="0" smtClean="0">
                <a:latin typeface="Arial" panose="020B0604020202020204" pitchFamily="34" charset="0"/>
                <a:cs typeface="Arial" panose="020B0604020202020204" pitchFamily="34" charset="0"/>
              </a:rPr>
              <a:t>Les leçons apprises et les pratiques exemplaires provenant de la formation et des communications en cours sur la Transformation </a:t>
            </a:r>
            <a:r>
              <a:rPr lang="fr-CA" sz="2000" dirty="0">
                <a:latin typeface="Arial" panose="020B0604020202020204" pitchFamily="34" charset="0"/>
                <a:cs typeface="Arial" panose="020B0604020202020204" pitchFamily="34" charset="0"/>
              </a:rPr>
              <a:t>de la paye </a:t>
            </a:r>
            <a:r>
              <a:rPr lang="fr-CA" sz="2000" dirty="0" smtClean="0">
                <a:latin typeface="Arial" panose="020B0604020202020204" pitchFamily="34" charset="0"/>
                <a:cs typeface="Arial" panose="020B0604020202020204" pitchFamily="34" charset="0"/>
              </a:rPr>
              <a:t>et Phénix, et la mise en œuvre de </a:t>
            </a:r>
            <a:r>
              <a:rPr lang="fr-CA" sz="2000" dirty="0" err="1" smtClean="0">
                <a:latin typeface="Arial" panose="020B0604020202020204" pitchFamily="34" charset="0"/>
                <a:cs typeface="Arial" panose="020B0604020202020204" pitchFamily="34" charset="0"/>
              </a:rPr>
              <a:t>maSGE</a:t>
            </a:r>
            <a:r>
              <a:rPr lang="fr-CA" sz="2000" dirty="0" smtClean="0">
                <a:latin typeface="Arial" panose="020B0604020202020204" pitchFamily="34" charset="0"/>
                <a:cs typeface="Arial" panose="020B0604020202020204" pitchFamily="34" charset="0"/>
              </a:rPr>
              <a:t> (</a:t>
            </a:r>
            <a:r>
              <a:rPr lang="fr-CA" sz="2000" dirty="0" err="1" smtClean="0">
                <a:latin typeface="Arial" panose="020B0604020202020204" pitchFamily="34" charset="0"/>
                <a:cs typeface="Arial" panose="020B0604020202020204" pitchFamily="34" charset="0"/>
              </a:rPr>
              <a:t>PeopleSoft</a:t>
            </a:r>
            <a:r>
              <a:rPr lang="fr-CA" sz="2000" dirty="0" smtClean="0">
                <a:latin typeface="Arial" panose="020B0604020202020204" pitchFamily="34" charset="0"/>
                <a:cs typeface="Arial" panose="020B0604020202020204" pitchFamily="34" charset="0"/>
              </a:rPr>
              <a:t>) et </a:t>
            </a:r>
            <a:r>
              <a:rPr lang="fr-CA" sz="2000" dirty="0" err="1" smtClean="0">
                <a:latin typeface="Arial" panose="020B0604020202020204" pitchFamily="34" charset="0"/>
                <a:cs typeface="Arial" panose="020B0604020202020204" pitchFamily="34" charset="0"/>
              </a:rPr>
              <a:t>maSGE</a:t>
            </a:r>
            <a:r>
              <a:rPr lang="fr-CA" sz="2000" dirty="0" smtClean="0">
                <a:latin typeface="Arial" panose="020B0604020202020204" pitchFamily="34" charset="0"/>
                <a:cs typeface="Arial" panose="020B0604020202020204" pitchFamily="34" charset="0"/>
              </a:rPr>
              <a:t> (SAP), sont utilisées pour orienter nos stratégies de communication, de participation, de gestion du changement de formation.</a:t>
            </a:r>
          </a:p>
          <a:p>
            <a:endParaRPr lang="fr-CA" sz="1400" b="1" i="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256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793117"/>
            <a:ext cx="8229600" cy="460647"/>
          </a:xfrm>
        </p:spPr>
        <p:txBody>
          <a:bodyPr>
            <a:normAutofit/>
          </a:bodyPr>
          <a:lstStyle/>
          <a:p>
            <a:r>
              <a:rPr lang="fr-CA" sz="2400" dirty="0" smtClean="0"/>
              <a:t>Annexe A : Guide – </a:t>
            </a:r>
            <a:r>
              <a:rPr lang="fr-CA" sz="2400" dirty="0" err="1" smtClean="0"/>
              <a:t>maSGE</a:t>
            </a:r>
            <a:r>
              <a:rPr lang="fr-CA" sz="2400" dirty="0" smtClean="0"/>
              <a:t> (</a:t>
            </a:r>
            <a:r>
              <a:rPr lang="fr-CA" sz="2400" dirty="0" err="1" smtClean="0"/>
              <a:t>PeopleSoft</a:t>
            </a:r>
            <a:r>
              <a:rPr lang="fr-CA" sz="2400" dirty="0" smtClean="0"/>
              <a:t>) et Phénix</a:t>
            </a:r>
            <a:endParaRPr lang="fr-CA" sz="2400" dirty="0"/>
          </a:p>
        </p:txBody>
      </p:sp>
      <p:graphicFrame>
        <p:nvGraphicFramePr>
          <p:cNvPr id="4" name="Table 3"/>
          <p:cNvGraphicFramePr>
            <a:graphicFrameLocks noGrp="1"/>
          </p:cNvGraphicFramePr>
          <p:nvPr>
            <p:custDataLst>
              <p:tags r:id="rId2"/>
            </p:custDataLst>
            <p:extLst>
              <p:ext uri="{D42A27DB-BD31-4B8C-83A1-F6EECF244321}">
                <p14:modId xmlns:p14="http://schemas.microsoft.com/office/powerpoint/2010/main" val="2697931207"/>
              </p:ext>
            </p:extLst>
          </p:nvPr>
        </p:nvGraphicFramePr>
        <p:xfrm>
          <a:off x="885524" y="1295093"/>
          <a:ext cx="7055318" cy="4518738"/>
        </p:xfrm>
        <a:graphic>
          <a:graphicData uri="http://schemas.openxmlformats.org/drawingml/2006/table">
            <a:tbl>
              <a:tblPr firstRow="1" bandRow="1">
                <a:tableStyleId>{5C22544A-7EE6-4342-B048-85BDC9FD1C3A}</a:tableStyleId>
              </a:tblPr>
              <a:tblGrid>
                <a:gridCol w="4572000"/>
                <a:gridCol w="1400476"/>
                <a:gridCol w="1082842"/>
              </a:tblGrid>
              <a:tr h="4697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CA" noProof="0" dirty="0" smtClean="0"/>
                        <a:t>Opération </a:t>
                      </a:r>
                      <a:endParaRPr lang="fr-CA" noProof="0" dirty="0"/>
                    </a:p>
                  </a:txBody>
                  <a:tcPr anchor="ctr">
                    <a:solidFill>
                      <a:srgbClr val="73B632"/>
                    </a:solidFill>
                  </a:tcPr>
                </a:tc>
                <a:tc>
                  <a:txBody>
                    <a:bodyPr/>
                    <a:lstStyle/>
                    <a:p>
                      <a:pPr algn="ctr"/>
                      <a:r>
                        <a:rPr lang="fr-CA" noProof="0" dirty="0" err="1" smtClean="0"/>
                        <a:t>maSGE</a:t>
                      </a:r>
                      <a:r>
                        <a:rPr lang="fr-CA" noProof="0" dirty="0" smtClean="0"/>
                        <a:t> </a:t>
                      </a:r>
                    </a:p>
                    <a:p>
                      <a:pPr algn="ctr"/>
                      <a:r>
                        <a:rPr lang="fr-CA" noProof="0" dirty="0" smtClean="0"/>
                        <a:t>(</a:t>
                      </a:r>
                      <a:r>
                        <a:rPr lang="fr-CA" noProof="0" dirty="0" err="1" smtClean="0"/>
                        <a:t>PeopleSoft</a:t>
                      </a:r>
                      <a:r>
                        <a:rPr lang="fr-CA" noProof="0" dirty="0" smtClean="0"/>
                        <a:t>)</a:t>
                      </a:r>
                      <a:endParaRPr lang="fr-CA" sz="1600" noProof="0" dirty="0"/>
                    </a:p>
                  </a:txBody>
                  <a:tcPr anchor="ctr">
                    <a:solidFill>
                      <a:srgbClr val="73B632"/>
                    </a:solidFill>
                  </a:tcPr>
                </a:tc>
                <a:tc>
                  <a:txBody>
                    <a:bodyPr/>
                    <a:lstStyle/>
                    <a:p>
                      <a:pPr algn="ctr"/>
                      <a:r>
                        <a:rPr lang="fr-CA" sz="1600" noProof="0" dirty="0" smtClean="0"/>
                        <a:t>Phénix</a:t>
                      </a:r>
                      <a:endParaRPr lang="fr-CA" sz="1600" noProof="0" dirty="0"/>
                    </a:p>
                  </a:txBody>
                  <a:tcPr anchor="ctr">
                    <a:solidFill>
                      <a:srgbClr val="73B632"/>
                    </a:solidFill>
                  </a:tcPr>
                </a:tc>
              </a:tr>
              <a:tr h="237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Consulter les renseignements sur la paye</a:t>
                      </a:r>
                    </a:p>
                  </a:txBody>
                  <a:tcPr anchor="ctr"/>
                </a:tc>
                <a:tc>
                  <a:txBody>
                    <a:bodyPr/>
                    <a:lstStyle/>
                    <a:p>
                      <a:pPr algn="ct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r h="2835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Modifier des données personnelles </a:t>
                      </a:r>
                    </a:p>
                  </a:txBody>
                  <a:tcPr anchor="ct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c>
                  <a:txBody>
                    <a:bodyPr/>
                    <a:lstStyle/>
                    <a:p>
                      <a:pPr algn="ctr"/>
                      <a:endParaRPr lang="fr-CA" sz="1600" noProof="0" dirty="0">
                        <a:solidFill>
                          <a:schemeClr val="bg2">
                            <a:lumMod val="50000"/>
                          </a:schemeClr>
                        </a:solidFill>
                      </a:endParaRPr>
                    </a:p>
                  </a:txBody>
                  <a:tcPr/>
                </a:tc>
              </a:tr>
              <a:tr h="282804">
                <a:tc>
                  <a:txBody>
                    <a:bodyPr/>
                    <a:lstStyle/>
                    <a:p>
                      <a:pPr algn="l"/>
                      <a:r>
                        <a:rPr lang="fr-CA" sz="1350" b="1" i="0" u="none" strike="noStrike" kern="1200" baseline="0" noProof="0" dirty="0" smtClean="0">
                          <a:solidFill>
                            <a:schemeClr val="dk1"/>
                          </a:solidFill>
                          <a:latin typeface="+mn-lt"/>
                          <a:ea typeface="+mn-ea"/>
                          <a:cs typeface="+mn-cs"/>
                        </a:rPr>
                        <a:t>Entrer des heures pour la paye pour services supplémentaires (heures supplémentaires) – argent </a:t>
                      </a:r>
                      <a:endParaRPr lang="fr-CA" sz="1350" b="1" noProof="0" dirty="0"/>
                    </a:p>
                  </a:txBody>
                  <a:tcPr anchor="ctr"/>
                </a:tc>
                <a:tc>
                  <a:txBody>
                    <a:bodyPr/>
                    <a:lstStyle/>
                    <a:p>
                      <a:pPr algn="ct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r h="263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Entrer des heures pour la paye pour services supplémentaires (heures supplémentaires) – heures</a:t>
                      </a:r>
                    </a:p>
                  </a:txBody>
                  <a:tcPr anchor="ct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c>
                  <a:txBody>
                    <a:bodyPr/>
                    <a:lstStyle/>
                    <a:p>
                      <a:pPr algn="ctr"/>
                      <a:endParaRPr lang="fr-CA" sz="1600" noProof="0" dirty="0">
                        <a:solidFill>
                          <a:schemeClr val="bg2">
                            <a:lumMod val="50000"/>
                          </a:schemeClr>
                        </a:solidFill>
                      </a:endParaRPr>
                    </a:p>
                  </a:txBody>
                  <a:tcPr/>
                </a:tc>
              </a:tr>
              <a:tr h="2724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Modifier des renseignements pour le dépôt direct </a:t>
                      </a:r>
                    </a:p>
                  </a:txBody>
                  <a:tcPr anchor="ctr"/>
                </a:tc>
                <a:tc>
                  <a:txBody>
                    <a:bodyPr/>
                    <a:lstStyle/>
                    <a:p>
                      <a:pPr algn="ct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r h="3186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Commencer, arrêter et modifier des retenues volontaires </a:t>
                      </a:r>
                    </a:p>
                  </a:txBody>
                  <a:tcPr anchor="ctr"/>
                </a:tc>
                <a:tc>
                  <a:txBody>
                    <a:bodyPr/>
                    <a:lstStyle/>
                    <a:p>
                      <a:pPr algn="ct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r h="348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Activer/désactiver/modifier la protection du Régime de soins de santé de la fonction publique</a:t>
                      </a:r>
                    </a:p>
                  </a:txBody>
                  <a:tcPr anchor="ctr"/>
                </a:tc>
                <a:tc>
                  <a:txBody>
                    <a:bodyPr/>
                    <a:lstStyle/>
                    <a:p>
                      <a:pPr algn="ct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r h="3582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Entrer un congé sans solde de 5 jours ou moins</a:t>
                      </a:r>
                    </a:p>
                  </a:txBody>
                  <a:tcPr anchor="ct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c>
                  <a:txBody>
                    <a:bodyPr/>
                    <a:lstStyle/>
                    <a:p>
                      <a:pPr algn="ctr"/>
                      <a:endParaRPr lang="fr-CA" sz="1600" noProof="0" dirty="0">
                        <a:solidFill>
                          <a:schemeClr val="bg2">
                            <a:lumMod val="50000"/>
                          </a:schemeClr>
                        </a:solidFill>
                      </a:endParaRPr>
                    </a:p>
                  </a:txBody>
                  <a:tcPr/>
                </a:tc>
              </a:tr>
              <a:tr h="207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Modifier l’horaire de travail </a:t>
                      </a:r>
                      <a:endParaRPr lang="fr-CA" sz="1350" b="1" noProof="0" dirty="0"/>
                    </a:p>
                  </a:txBody>
                  <a:tcPr anchor="ct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c>
                  <a:txBody>
                    <a:bodyPr/>
                    <a:lstStyle/>
                    <a:p>
                      <a:pPr algn="ctr"/>
                      <a:endParaRPr lang="fr-CA" sz="1600" noProof="0" dirty="0">
                        <a:solidFill>
                          <a:schemeClr val="bg2">
                            <a:lumMod val="50000"/>
                          </a:schemeClr>
                        </a:solidFill>
                      </a:endParaRPr>
                    </a:p>
                  </a:txBody>
                  <a:tcPr/>
                </a:tc>
              </a:tr>
              <a:tr h="3289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350" b="1" i="0" u="none" strike="noStrike" kern="1200" baseline="0" noProof="0" dirty="0" smtClean="0">
                          <a:solidFill>
                            <a:schemeClr val="dk1"/>
                          </a:solidFill>
                          <a:latin typeface="+mn-lt"/>
                          <a:ea typeface="+mn-ea"/>
                          <a:cs typeface="+mn-cs"/>
                        </a:rPr>
                        <a:t>Entrer les heures travaillées (feuilles de temps) </a:t>
                      </a:r>
                      <a:endParaRPr lang="fr-CA" sz="1350" b="1" noProof="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CA" sz="1600" noProof="0" dirty="0">
                        <a:solidFill>
                          <a:schemeClr val="bg2">
                            <a:lumMod val="50000"/>
                          </a:schemeClr>
                        </a:solidFill>
                      </a:endParaRPr>
                    </a:p>
                  </a:txBody>
                  <a:tcPr/>
                </a:tc>
                <a:tc>
                  <a:txBody>
                    <a:bodyPr/>
                    <a:lstStyle/>
                    <a:p>
                      <a:pPr marL="285750" indent="-285750" algn="ctr">
                        <a:buFont typeface="Wingdings" panose="05000000000000000000" pitchFamily="2" charset="2"/>
                        <a:buChar char="ü"/>
                      </a:pPr>
                      <a:r>
                        <a:rPr lang="fr-CA" sz="1600" noProof="0" dirty="0" smtClean="0">
                          <a:solidFill>
                            <a:schemeClr val="bg2">
                              <a:lumMod val="50000"/>
                            </a:schemeClr>
                          </a:solidFill>
                        </a:rPr>
                        <a:t> </a:t>
                      </a:r>
                      <a:endParaRPr lang="fr-CA" sz="1600" noProof="0" dirty="0">
                        <a:solidFill>
                          <a:schemeClr val="bg2">
                            <a:lumMod val="50000"/>
                          </a:schemeClr>
                        </a:solidFill>
                      </a:endParaRPr>
                    </a:p>
                  </a:txBody>
                  <a:tcPr/>
                </a:tc>
              </a:tr>
            </a:tbl>
          </a:graphicData>
        </a:graphic>
      </p:graphicFrame>
    </p:spTree>
    <p:extLst>
      <p:ext uri="{BB962C8B-B14F-4D97-AF65-F5344CB8AC3E}">
        <p14:creationId xmlns:p14="http://schemas.microsoft.com/office/powerpoint/2010/main" val="2278998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595071"/>
          </a:xfrm>
        </p:spPr>
        <p:txBody>
          <a:bodyPr>
            <a:normAutofit/>
          </a:bodyPr>
          <a:lstStyle/>
          <a:p>
            <a:r>
              <a:rPr lang="fr-CA" sz="2400" dirty="0" smtClean="0"/>
              <a:t>Phénix, votre nouveau système de paye</a:t>
            </a:r>
            <a:endParaRPr lang="fr-CA" sz="2400" dirty="0"/>
          </a:p>
        </p:txBody>
      </p:sp>
      <p:sp>
        <p:nvSpPr>
          <p:cNvPr id="3" name="Content Placeholder 2"/>
          <p:cNvSpPr>
            <a:spLocks noGrp="1"/>
          </p:cNvSpPr>
          <p:nvPr>
            <p:ph idx="1"/>
            <p:custDataLst>
              <p:tags r:id="rId2"/>
            </p:custDataLst>
          </p:nvPr>
        </p:nvSpPr>
        <p:spPr>
          <a:xfrm>
            <a:off x="457200" y="1643605"/>
            <a:ext cx="8229600" cy="3214145"/>
          </a:xfrm>
        </p:spPr>
        <p:txBody>
          <a:bodyPr>
            <a:normAutofit fontScale="55000" lnSpcReduction="20000"/>
          </a:bodyPr>
          <a:lstStyle/>
          <a:p>
            <a:pPr>
              <a:buFont typeface="Wingdings" panose="05000000000000000000" pitchFamily="2" charset="2"/>
              <a:buChar char="§"/>
            </a:pPr>
            <a:r>
              <a:rPr lang="fr-CA" dirty="0" smtClean="0"/>
              <a:t>Phénix est le nouveau système de paye mis en place au gouvernement du Canada dans le cadre de la Transformation de l’administration de la paye. Il remplacera le système actuel datant d’une quarantaine d’années, qui est de plus en plus difficile à entretenir et qui repose sur une technologie désuète, ce qui compromet la viabilité de l’administration de la paye. </a:t>
            </a:r>
          </a:p>
          <a:p>
            <a:pPr>
              <a:buFont typeface="Wingdings" panose="05000000000000000000" pitchFamily="2" charset="2"/>
              <a:buChar char="§"/>
            </a:pPr>
            <a:endParaRPr lang="fr-CA" sz="1500" dirty="0" smtClean="0"/>
          </a:p>
          <a:p>
            <a:pPr>
              <a:buFont typeface="Wingdings" panose="05000000000000000000" pitchFamily="2" charset="2"/>
              <a:buChar char="§"/>
            </a:pPr>
            <a:r>
              <a:rPr lang="fr-CA" dirty="0" smtClean="0"/>
              <a:t>Phénix comprend des fonctions libre‐service nouvelles ou améliorées pour répondre au besoin croissant de disposer de meilleurs outils et de plus de souplesse dans la façon de travailler </a:t>
            </a:r>
            <a:r>
              <a:rPr lang="en-CA" dirty="0" smtClean="0"/>
              <a:t>– </a:t>
            </a:r>
            <a:r>
              <a:rPr lang="fr-CA" dirty="0" smtClean="0"/>
              <a:t>voir le guide à l’</a:t>
            </a:r>
            <a:r>
              <a:rPr lang="fr-CA" i="1" dirty="0" smtClean="0"/>
              <a:t>annexe A : </a:t>
            </a:r>
            <a:r>
              <a:rPr lang="fr-CA" i="1" dirty="0" err="1" smtClean="0"/>
              <a:t>maSGE</a:t>
            </a:r>
            <a:r>
              <a:rPr lang="fr-CA" i="1" dirty="0" smtClean="0"/>
              <a:t> (</a:t>
            </a:r>
            <a:r>
              <a:rPr lang="fr-CA" i="1" dirty="0" err="1" smtClean="0"/>
              <a:t>PeopleSoft</a:t>
            </a:r>
            <a:r>
              <a:rPr lang="fr-CA" i="1" dirty="0" smtClean="0"/>
              <a:t>) et Phénix</a:t>
            </a:r>
            <a:r>
              <a:rPr lang="fr-CA" dirty="0" smtClean="0"/>
              <a:t>.</a:t>
            </a:r>
          </a:p>
          <a:p>
            <a:pPr>
              <a:buFont typeface="Wingdings" panose="05000000000000000000" pitchFamily="2" charset="2"/>
              <a:buChar char="§"/>
            </a:pPr>
            <a:endParaRPr lang="fr-CA" sz="1500" dirty="0" smtClean="0"/>
          </a:p>
          <a:p>
            <a:pPr>
              <a:buFont typeface="Wingdings" panose="05000000000000000000" pitchFamily="2" charset="2"/>
              <a:buChar char="§"/>
            </a:pPr>
            <a:r>
              <a:rPr lang="fr-CA" dirty="0" smtClean="0"/>
              <a:t>On recommande aux employés et aux gestionnaires de disposer d’un compte actif de l’École de la fonction publique du Canada (</a:t>
            </a:r>
            <a:r>
              <a:rPr lang="fr-CA" dirty="0" err="1" smtClean="0"/>
              <a:t>MonDossier</a:t>
            </a:r>
            <a:r>
              <a:rPr lang="fr-CA" dirty="0" smtClean="0"/>
              <a:t>) et d’accéder à la formation offerte sur le libre‐service de Phénix.</a:t>
            </a:r>
            <a:endParaRPr lang="fr-CA" dirty="0"/>
          </a:p>
        </p:txBody>
      </p:sp>
      <p:sp>
        <p:nvSpPr>
          <p:cNvPr id="4" name="TextBox 3"/>
          <p:cNvSpPr txBox="1"/>
          <p:nvPr>
            <p:custDataLst>
              <p:tags r:id="rId3"/>
            </p:custDataLst>
          </p:nvPr>
        </p:nvSpPr>
        <p:spPr>
          <a:xfrm>
            <a:off x="457200" y="4806400"/>
            <a:ext cx="8558981" cy="923330"/>
          </a:xfrm>
          <a:prstGeom prst="rect">
            <a:avLst/>
          </a:prstGeom>
          <a:solidFill>
            <a:schemeClr val="bg1">
              <a:lumMod val="85000"/>
            </a:schemeClr>
          </a:solidFill>
          <a:ln w="12700">
            <a:solidFill>
              <a:srgbClr val="73B632"/>
            </a:solidFill>
          </a:ln>
        </p:spPr>
        <p:txBody>
          <a:bodyPr wrap="square" rtlCol="0">
            <a:spAutoFit/>
          </a:bodyPr>
          <a:lstStyle/>
          <a:p>
            <a:pPr algn="ctr"/>
            <a:r>
              <a:rPr lang="fr-CA" b="1" i="1" dirty="0" smtClean="0"/>
              <a:t>Phénix sera mis en œuvre à EDSC à compter du 25 avril 2016.</a:t>
            </a:r>
          </a:p>
          <a:p>
            <a:pPr algn="ctr"/>
            <a:r>
              <a:rPr lang="fr-CA" b="1" i="1" dirty="0" smtClean="0"/>
              <a:t>Pour accéder à la formation sur le libre‐service de Phénix, veuillez suivre ces </a:t>
            </a:r>
            <a:r>
              <a:rPr lang="en-CA" b="1" i="1" u="sng" dirty="0">
                <a:hlinkClick r:id="rId6"/>
              </a:rPr>
              <a:t>instructions</a:t>
            </a:r>
            <a:r>
              <a:rPr lang="fr-CA" b="1" i="1" dirty="0" smtClean="0"/>
              <a:t>.</a:t>
            </a:r>
            <a:endParaRPr lang="fr-CA" b="1" i="1" dirty="0"/>
          </a:p>
        </p:txBody>
      </p:sp>
    </p:spTree>
    <p:extLst>
      <p:ext uri="{BB962C8B-B14F-4D97-AF65-F5344CB8AC3E}">
        <p14:creationId xmlns:p14="http://schemas.microsoft.com/office/powerpoint/2010/main" val="2900450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199" y="735366"/>
            <a:ext cx="8229600" cy="595071"/>
          </a:xfrm>
          <a:noFill/>
        </p:spPr>
        <p:txBody>
          <a:bodyPr>
            <a:normAutofit/>
          </a:bodyPr>
          <a:lstStyle/>
          <a:p>
            <a:r>
              <a:rPr lang="fr-CA" sz="2400" dirty="0" smtClean="0"/>
              <a:t>Feuilles de temps (déclaration des heures)</a:t>
            </a:r>
            <a:endParaRPr lang="fr-CA" sz="2400" dirty="0">
              <a:solidFill>
                <a:srgbClr val="FF0000"/>
              </a:solidFill>
            </a:endParaRPr>
          </a:p>
        </p:txBody>
      </p:sp>
      <p:sp>
        <p:nvSpPr>
          <p:cNvPr id="3" name="Content Placeholder 2"/>
          <p:cNvSpPr>
            <a:spLocks noGrp="1"/>
          </p:cNvSpPr>
          <p:nvPr>
            <p:ph idx="1"/>
            <p:custDataLst>
              <p:tags r:id="rId2"/>
            </p:custDataLst>
          </p:nvPr>
        </p:nvSpPr>
        <p:spPr>
          <a:xfrm>
            <a:off x="121674" y="1281267"/>
            <a:ext cx="8758376" cy="3476866"/>
          </a:xfrm>
        </p:spPr>
        <p:txBody>
          <a:bodyPr>
            <a:noAutofit/>
          </a:bodyPr>
          <a:lstStyle/>
          <a:p>
            <a:pPr>
              <a:lnSpc>
                <a:spcPct val="90000"/>
              </a:lnSpc>
              <a:spcBef>
                <a:spcPts val="0"/>
              </a:spcBef>
              <a:buFont typeface="Wingdings" panose="05000000000000000000" pitchFamily="2" charset="2"/>
              <a:buChar char="§"/>
            </a:pPr>
            <a:r>
              <a:rPr lang="fr-CA" sz="1900" dirty="0" smtClean="0"/>
              <a:t>Certains employés devaient soumettre des formulaires de feuille de temps (ou feuille de présence) à la Rémunération aux deux semaines.</a:t>
            </a:r>
          </a:p>
          <a:p>
            <a:pPr marL="0" indent="0">
              <a:lnSpc>
                <a:spcPct val="90000"/>
              </a:lnSpc>
              <a:spcBef>
                <a:spcPts val="0"/>
              </a:spcBef>
              <a:buNone/>
            </a:pPr>
            <a:endParaRPr lang="fr-CA" sz="1900" dirty="0" smtClean="0"/>
          </a:p>
          <a:p>
            <a:pPr>
              <a:lnSpc>
                <a:spcPct val="90000"/>
              </a:lnSpc>
              <a:spcBef>
                <a:spcPts val="0"/>
              </a:spcBef>
              <a:buFont typeface="Wingdings" panose="05000000000000000000" pitchFamily="2" charset="2"/>
              <a:buChar char="§"/>
            </a:pPr>
            <a:r>
              <a:rPr lang="fr-CA" sz="1900" dirty="0" smtClean="0"/>
              <a:t>Les employés utilisant des feuilles de temps, comme les employés travaillant « selon les besoins », certains employés occasionnels ou nommés pour une période déterminée, et les employés participant à un programme de réadaptation approuvé (PRA) de la Sun Life ou de l’Industrielle Alliance </a:t>
            </a:r>
            <a:r>
              <a:rPr lang="fr-CA" sz="1900" b="1" u="sng" dirty="0" smtClean="0"/>
              <a:t>doivent maintenant</a:t>
            </a:r>
            <a:r>
              <a:rPr lang="fr-CA" sz="1900" b="1" dirty="0" smtClean="0"/>
              <a:t> </a:t>
            </a:r>
            <a:r>
              <a:rPr lang="fr-CA" sz="1900" dirty="0" smtClean="0"/>
              <a:t>utiliser le libre‐service pour les employés (LSE) de Phénix afin d’exécuter cette fonction </a:t>
            </a:r>
            <a:r>
              <a:rPr lang="fr-CA" sz="1900" u="sng" dirty="0" smtClean="0"/>
              <a:t>aux deux semaines</a:t>
            </a:r>
            <a:r>
              <a:rPr lang="fr-CA" sz="1900" dirty="0" smtClean="0"/>
              <a:t>.</a:t>
            </a:r>
          </a:p>
          <a:p>
            <a:pPr>
              <a:lnSpc>
                <a:spcPct val="90000"/>
              </a:lnSpc>
              <a:spcBef>
                <a:spcPts val="0"/>
              </a:spcBef>
              <a:buFont typeface="Wingdings" panose="05000000000000000000" pitchFamily="2" charset="2"/>
              <a:buChar char="§"/>
            </a:pPr>
            <a:endParaRPr lang="fr-CA" sz="1900" kern="0" dirty="0" smtClean="0"/>
          </a:p>
          <a:p>
            <a:pPr>
              <a:lnSpc>
                <a:spcPct val="90000"/>
              </a:lnSpc>
              <a:spcBef>
                <a:spcPts val="0"/>
              </a:spcBef>
              <a:buFont typeface="Wingdings" panose="05000000000000000000" pitchFamily="2" charset="2"/>
              <a:buChar char="§"/>
            </a:pPr>
            <a:r>
              <a:rPr lang="fr-CA" sz="1900" dirty="0" smtClean="0"/>
              <a:t>Les gestionnaires dotés de pouvoirs au titre de l’article 34 </a:t>
            </a:r>
            <a:r>
              <a:rPr lang="fr-CA" sz="1900" b="1" u="sng" dirty="0" smtClean="0"/>
              <a:t>doivent maintenant</a:t>
            </a:r>
            <a:r>
              <a:rPr lang="fr-CA" sz="1900" dirty="0" smtClean="0"/>
              <a:t> utiliser le libre‐service pour les gestionnaires (LSG) de Phénix pour approuver les entrées des feuilles de temps des employés </a:t>
            </a:r>
            <a:r>
              <a:rPr lang="fr-CA" sz="1900" u="sng" dirty="0" smtClean="0"/>
              <a:t>aux deux semaines</a:t>
            </a:r>
            <a:r>
              <a:rPr lang="fr-CA" sz="1900" dirty="0" smtClean="0"/>
              <a:t>.</a:t>
            </a:r>
            <a:endParaRPr lang="fr-CA" sz="1900" dirty="0"/>
          </a:p>
        </p:txBody>
      </p:sp>
      <p:sp>
        <p:nvSpPr>
          <p:cNvPr id="5" name="TextBox 4"/>
          <p:cNvSpPr txBox="1"/>
          <p:nvPr>
            <p:custDataLst>
              <p:tags r:id="rId3"/>
            </p:custDataLst>
          </p:nvPr>
        </p:nvSpPr>
        <p:spPr>
          <a:xfrm>
            <a:off x="121675" y="5288413"/>
            <a:ext cx="8953500" cy="460639"/>
          </a:xfrm>
          <a:prstGeom prst="rect">
            <a:avLst/>
          </a:prstGeom>
          <a:solidFill>
            <a:schemeClr val="bg1">
              <a:lumMod val="85000"/>
            </a:schemeClr>
          </a:solidFill>
          <a:ln w="12700">
            <a:solidFill>
              <a:srgbClr val="73B632"/>
            </a:solidFill>
          </a:ln>
        </p:spPr>
        <p:txBody>
          <a:bodyPr wrap="square" rtlCol="0">
            <a:spAutoFit/>
          </a:bodyPr>
          <a:lstStyle/>
          <a:p>
            <a:pPr algn="ctr">
              <a:lnSpc>
                <a:spcPts val="1400"/>
              </a:lnSpc>
            </a:pPr>
            <a:r>
              <a:rPr lang="fr-CA" sz="1600" b="1" i="1" dirty="0" smtClean="0"/>
              <a:t>Nouvelles exigences pour les employés qui doivent remplir des feuilles de temps et pour leurs gestionnaires (art. 34).</a:t>
            </a:r>
            <a:endParaRPr lang="fr-CA" sz="1600" b="1" i="1" dirty="0"/>
          </a:p>
        </p:txBody>
      </p:sp>
    </p:spTree>
    <p:extLst>
      <p:ext uri="{BB962C8B-B14F-4D97-AF65-F5344CB8AC3E}">
        <p14:creationId xmlns:p14="http://schemas.microsoft.com/office/powerpoint/2010/main" val="3318089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834102"/>
            <a:ext cx="8229600" cy="476009"/>
          </a:xfrm>
        </p:spPr>
        <p:txBody>
          <a:bodyPr>
            <a:noAutofit/>
          </a:bodyPr>
          <a:lstStyle/>
          <a:p>
            <a:r>
              <a:rPr lang="fr-CA" sz="2400" dirty="0" smtClean="0"/>
              <a:t>Exigences relatives aux feuilles de temps dans Phénix</a:t>
            </a:r>
            <a:endParaRPr lang="fr-CA" sz="1800" dirty="0"/>
          </a:p>
        </p:txBody>
      </p:sp>
      <p:sp>
        <p:nvSpPr>
          <p:cNvPr id="3" name="Content Placeholder 2"/>
          <p:cNvSpPr>
            <a:spLocks noGrp="1"/>
          </p:cNvSpPr>
          <p:nvPr>
            <p:ph idx="1"/>
            <p:custDataLst>
              <p:tags r:id="rId2"/>
            </p:custDataLst>
          </p:nvPr>
        </p:nvSpPr>
        <p:spPr>
          <a:xfrm>
            <a:off x="247649" y="1527080"/>
            <a:ext cx="8791575" cy="3092545"/>
          </a:xfrm>
        </p:spPr>
        <p:txBody>
          <a:bodyPr>
            <a:noAutofit/>
          </a:bodyPr>
          <a:lstStyle/>
          <a:p>
            <a:pPr lvl="0">
              <a:spcBef>
                <a:spcPts val="0"/>
              </a:spcBef>
              <a:buFont typeface="Wingdings" panose="05000000000000000000" pitchFamily="2" charset="2"/>
              <a:buChar char="§"/>
            </a:pPr>
            <a:r>
              <a:rPr lang="fr-CA" sz="2000" b="1" u="sng" dirty="0" smtClean="0"/>
              <a:t>Il est essentiel </a:t>
            </a:r>
            <a:r>
              <a:rPr lang="fr-CA" sz="2000" dirty="0" smtClean="0"/>
              <a:t>que l’employé et son gestionnaire (art. 34) soient au courant des exigences concernant l’entrée d’information dans les feuilles de temps et leur approbation dans Phénix.</a:t>
            </a:r>
          </a:p>
          <a:p>
            <a:pPr lvl="0">
              <a:spcBef>
                <a:spcPts val="0"/>
              </a:spcBef>
              <a:buFont typeface="Wingdings" panose="05000000000000000000" pitchFamily="2" charset="2"/>
              <a:buChar char="§"/>
            </a:pPr>
            <a:endParaRPr lang="fr-CA" sz="2000" dirty="0" smtClean="0"/>
          </a:p>
          <a:p>
            <a:pPr marL="702000" lvl="0">
              <a:spcBef>
                <a:spcPts val="0"/>
              </a:spcBef>
              <a:buFont typeface="Courier New" panose="02070309020205020404" pitchFamily="49" charset="0"/>
              <a:buChar char="o"/>
            </a:pPr>
            <a:r>
              <a:rPr lang="fr-CA" sz="2000" dirty="0" smtClean="0"/>
              <a:t>Les entrées et l’approbation doivent avoir lieu avant l’échéance* prévue aux deux semaines.</a:t>
            </a:r>
          </a:p>
          <a:p>
            <a:pPr marL="702000" lvl="0">
              <a:spcBef>
                <a:spcPts val="0"/>
              </a:spcBef>
              <a:buFont typeface="Courier New" panose="02070309020205020404" pitchFamily="49" charset="0"/>
              <a:buChar char="o"/>
            </a:pPr>
            <a:endParaRPr lang="fr-CA" sz="2000" dirty="0" smtClean="0"/>
          </a:p>
          <a:p>
            <a:pPr marL="702000" lvl="0">
              <a:spcBef>
                <a:spcPts val="0"/>
              </a:spcBef>
              <a:buFont typeface="Courier New" panose="02070309020205020404" pitchFamily="49" charset="0"/>
              <a:buChar char="o"/>
            </a:pPr>
            <a:r>
              <a:rPr lang="fr-CA" sz="2000" dirty="0" smtClean="0"/>
              <a:t>Si les entrées </a:t>
            </a:r>
            <a:r>
              <a:rPr lang="fr-CA" sz="2000" b="1" u="sng" dirty="0" smtClean="0"/>
              <a:t>ET</a:t>
            </a:r>
            <a:r>
              <a:rPr lang="fr-CA" sz="2000" dirty="0" smtClean="0"/>
              <a:t> l’approbation n’ont pas lieu avant l’échéance (date/heure)*, l’employé </a:t>
            </a:r>
            <a:r>
              <a:rPr lang="fr-CA" sz="2000" b="1" u="sng" dirty="0" smtClean="0"/>
              <a:t>ne recevra pas la paye</a:t>
            </a:r>
            <a:r>
              <a:rPr lang="fr-CA" sz="2000" dirty="0" smtClean="0"/>
              <a:t> qui lui est due à la date où elle est payable.</a:t>
            </a:r>
          </a:p>
          <a:p>
            <a:pPr lvl="0">
              <a:spcBef>
                <a:spcPts val="0"/>
              </a:spcBef>
              <a:buFont typeface="Wingdings" panose="05000000000000000000" pitchFamily="2" charset="2"/>
              <a:buChar char="§"/>
            </a:pPr>
            <a:endParaRPr lang="fr-CA" sz="2000" dirty="0"/>
          </a:p>
        </p:txBody>
      </p:sp>
      <p:sp>
        <p:nvSpPr>
          <p:cNvPr id="5" name="TextBox 4"/>
          <p:cNvSpPr txBox="1"/>
          <p:nvPr>
            <p:custDataLst>
              <p:tags r:id="rId3"/>
            </p:custDataLst>
          </p:nvPr>
        </p:nvSpPr>
        <p:spPr>
          <a:xfrm>
            <a:off x="247650" y="4891751"/>
            <a:ext cx="8791575" cy="738664"/>
          </a:xfrm>
          <a:prstGeom prst="rect">
            <a:avLst/>
          </a:prstGeom>
          <a:solidFill>
            <a:schemeClr val="bg1">
              <a:lumMod val="85000"/>
            </a:schemeClr>
          </a:solidFill>
          <a:ln w="12700">
            <a:solidFill>
              <a:srgbClr val="73B632"/>
            </a:solidFill>
          </a:ln>
        </p:spPr>
        <p:txBody>
          <a:bodyPr wrap="square" rtlCol="0">
            <a:spAutoFit/>
          </a:bodyPr>
          <a:lstStyle/>
          <a:p>
            <a:pPr lvl="0" algn="ctr"/>
            <a:r>
              <a:rPr lang="fr-CA" sz="1400" b="1" i="1" dirty="0" smtClean="0"/>
              <a:t>*Note : Si les entrées du sommaire des heures et l’approbation n’ont pas lieu avant la date/heure limite, les employés doivent </a:t>
            </a:r>
            <a:r>
              <a:rPr lang="fr-CA" sz="1400" b="1" i="1" u="sng" dirty="0" smtClean="0"/>
              <a:t>se faire offrir</a:t>
            </a:r>
            <a:r>
              <a:rPr lang="fr-CA" sz="1400" b="1" i="1" dirty="0" smtClean="0"/>
              <a:t> une </a:t>
            </a:r>
            <a:r>
              <a:rPr lang="fr-CA" sz="1400" b="1" i="1" u="sng" dirty="0" smtClean="0">
                <a:solidFill>
                  <a:srgbClr val="0000FF"/>
                </a:solidFill>
              </a:rPr>
              <a:t>avance de salaire d’urgence</a:t>
            </a:r>
            <a:r>
              <a:rPr lang="fr-CA" sz="1400" b="1" i="1" dirty="0" smtClean="0"/>
              <a:t> (ASU). Veuillez consulter </a:t>
            </a:r>
            <a:r>
              <a:rPr lang="fr-CA" sz="1400" b="1" i="1" u="sng" dirty="0" err="1" smtClean="0">
                <a:solidFill>
                  <a:srgbClr val="0000FF"/>
                </a:solidFill>
              </a:rPr>
              <a:t>iService</a:t>
            </a:r>
            <a:r>
              <a:rPr lang="fr-CA" sz="1400" b="1" i="1" dirty="0" smtClean="0"/>
              <a:t> pour avoir de l’information sur la manière de lancer le processus des ASU. </a:t>
            </a:r>
            <a:endParaRPr lang="fr-CA" sz="1400" b="1" i="1" dirty="0"/>
          </a:p>
        </p:txBody>
      </p:sp>
    </p:spTree>
    <p:extLst>
      <p:ext uri="{BB962C8B-B14F-4D97-AF65-F5344CB8AC3E}">
        <p14:creationId xmlns:p14="http://schemas.microsoft.com/office/powerpoint/2010/main" val="3318089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834102"/>
            <a:ext cx="8229600" cy="476009"/>
          </a:xfrm>
        </p:spPr>
        <p:txBody>
          <a:bodyPr>
            <a:noAutofit/>
          </a:bodyPr>
          <a:lstStyle/>
          <a:p>
            <a:r>
              <a:rPr lang="fr-CA" sz="2400" dirty="0" smtClean="0"/>
              <a:t>Horaires </a:t>
            </a:r>
            <a:r>
              <a:rPr lang="fr-CA" sz="2400" dirty="0" err="1" smtClean="0"/>
              <a:t>maSGE</a:t>
            </a:r>
            <a:r>
              <a:rPr lang="fr-CA" sz="2400" dirty="0" smtClean="0"/>
              <a:t> (</a:t>
            </a:r>
            <a:r>
              <a:rPr lang="fr-CA" sz="2400" dirty="0" err="1" smtClean="0"/>
              <a:t>PeopleSoft</a:t>
            </a:r>
            <a:r>
              <a:rPr lang="fr-CA" sz="2400" dirty="0" smtClean="0"/>
              <a:t>)</a:t>
            </a:r>
            <a:endParaRPr lang="fr-CA" sz="1800" dirty="0"/>
          </a:p>
        </p:txBody>
      </p:sp>
      <p:sp>
        <p:nvSpPr>
          <p:cNvPr id="3" name="Content Placeholder 2"/>
          <p:cNvSpPr>
            <a:spLocks noGrp="1"/>
          </p:cNvSpPr>
          <p:nvPr>
            <p:ph idx="1"/>
            <p:custDataLst>
              <p:tags r:id="rId2"/>
            </p:custDataLst>
          </p:nvPr>
        </p:nvSpPr>
        <p:spPr>
          <a:xfrm>
            <a:off x="247650" y="1267608"/>
            <a:ext cx="8686800" cy="4338214"/>
          </a:xfrm>
        </p:spPr>
        <p:txBody>
          <a:bodyPr>
            <a:noAutofit/>
          </a:bodyPr>
          <a:lstStyle/>
          <a:p>
            <a:pPr lvl="0">
              <a:spcBef>
                <a:spcPts val="0"/>
              </a:spcBef>
              <a:buFont typeface="Wingdings" panose="05000000000000000000" pitchFamily="2" charset="2"/>
              <a:buChar char="§"/>
            </a:pPr>
            <a:r>
              <a:rPr lang="fr-CA" sz="1650" dirty="0" smtClean="0"/>
              <a:t>Le gestionnaire a la responsabilité de valider ou de créer des horaires pour tous les employés dans </a:t>
            </a:r>
            <a:r>
              <a:rPr lang="fr-CA" sz="1650" dirty="0" err="1" smtClean="0"/>
              <a:t>maSGE</a:t>
            </a:r>
            <a:r>
              <a:rPr lang="fr-CA" sz="1650" dirty="0" smtClean="0"/>
              <a:t> (</a:t>
            </a:r>
            <a:r>
              <a:rPr lang="fr-CA" sz="1650" dirty="0" err="1" smtClean="0"/>
              <a:t>PeopleSoft</a:t>
            </a:r>
            <a:r>
              <a:rPr lang="fr-CA" sz="1650" dirty="0" smtClean="0"/>
              <a:t>), qui seront transférés vers Phénix avec l’intégration.</a:t>
            </a:r>
          </a:p>
          <a:p>
            <a:pPr lvl="0">
              <a:spcBef>
                <a:spcPts val="0"/>
              </a:spcBef>
              <a:buFont typeface="Wingdings" panose="05000000000000000000" pitchFamily="2" charset="2"/>
              <a:buChar char="§"/>
            </a:pPr>
            <a:endParaRPr lang="fr-CA" sz="1650" dirty="0" smtClean="0"/>
          </a:p>
          <a:p>
            <a:pPr lvl="0">
              <a:spcBef>
                <a:spcPts val="0"/>
              </a:spcBef>
              <a:buFont typeface="Wingdings" panose="05000000000000000000" pitchFamily="2" charset="2"/>
              <a:buChar char="§"/>
            </a:pPr>
            <a:r>
              <a:rPr lang="fr-CA" sz="1650" dirty="0" smtClean="0"/>
              <a:t>Il est particulièrement important pour le gestionnaire de continuer à revoir les horaires des employés qui doivent soumettre des feuilles de temps aux deux semaines dans Phénix.</a:t>
            </a:r>
          </a:p>
          <a:p>
            <a:pPr marL="702000" lvl="0">
              <a:spcBef>
                <a:spcPts val="0"/>
              </a:spcBef>
              <a:buFont typeface="Courier New" panose="02070309020205020404" pitchFamily="49" charset="0"/>
              <a:buChar char="o"/>
            </a:pPr>
            <a:r>
              <a:rPr lang="fr-CA" sz="1650" dirty="0" smtClean="0"/>
              <a:t>Pour la majorité des employés qui ont un </a:t>
            </a:r>
            <a:r>
              <a:rPr lang="fr-CA" sz="1650" b="1" dirty="0" smtClean="0"/>
              <a:t>horaire standard</a:t>
            </a:r>
            <a:r>
              <a:rPr lang="fr-CA" sz="1650" dirty="0" smtClean="0"/>
              <a:t> (p. ex. temps plein, 37,5 heures par semaine, 7,5 par jour, du lundi au vendredi), un </a:t>
            </a:r>
            <a:r>
              <a:rPr lang="fr-CA" sz="1650" b="1" dirty="0" smtClean="0"/>
              <a:t>horaire par défaut</a:t>
            </a:r>
            <a:r>
              <a:rPr lang="fr-CA" sz="1650" dirty="0" smtClean="0"/>
              <a:t> est attribué automatiquement.</a:t>
            </a:r>
          </a:p>
          <a:p>
            <a:pPr marL="702000" lvl="0">
              <a:spcBef>
                <a:spcPts val="0"/>
              </a:spcBef>
              <a:buFont typeface="Courier New" panose="02070309020205020404" pitchFamily="49" charset="0"/>
              <a:buChar char="o"/>
            </a:pPr>
            <a:r>
              <a:rPr lang="fr-CA" sz="1650" dirty="0" smtClean="0"/>
              <a:t>Pour les employés qui soumettent des feuilles de temps et qui ont un </a:t>
            </a:r>
            <a:r>
              <a:rPr lang="fr-CA" sz="1650" b="1" dirty="0" smtClean="0"/>
              <a:t>horaire non standard</a:t>
            </a:r>
            <a:r>
              <a:rPr lang="fr-CA" sz="1650" dirty="0" smtClean="0"/>
              <a:t>, les gestionnaires doivent consigner et attribuer un horaire de travail dans </a:t>
            </a:r>
            <a:r>
              <a:rPr lang="fr-CA" sz="1650" dirty="0" err="1" smtClean="0"/>
              <a:t>maSGE</a:t>
            </a:r>
            <a:r>
              <a:rPr lang="fr-CA" sz="1650" dirty="0" smtClean="0"/>
              <a:t> (</a:t>
            </a:r>
            <a:r>
              <a:rPr lang="fr-CA" sz="1650" dirty="0" err="1" smtClean="0"/>
              <a:t>PeopleSoft</a:t>
            </a:r>
            <a:r>
              <a:rPr lang="fr-CA" sz="1650" dirty="0" smtClean="0"/>
              <a:t>) en utilisant l’option relative à l’horaire </a:t>
            </a:r>
            <a:r>
              <a:rPr lang="fr-CA" sz="1650" b="1" dirty="0" smtClean="0"/>
              <a:t>prédéfini </a:t>
            </a:r>
            <a:r>
              <a:rPr lang="fr-CA" sz="1650" dirty="0" smtClean="0"/>
              <a:t>ou </a:t>
            </a:r>
            <a:r>
              <a:rPr lang="fr-CA" sz="1650" b="1" dirty="0" smtClean="0"/>
              <a:t>personnel</a:t>
            </a:r>
            <a:r>
              <a:rPr lang="fr-CA" sz="1650" dirty="0" smtClean="0"/>
              <a:t>.</a:t>
            </a:r>
            <a:endParaRPr lang="fr-CA" sz="1650" b="1" dirty="0" smtClean="0"/>
          </a:p>
          <a:p>
            <a:pPr marL="702000">
              <a:spcBef>
                <a:spcPts val="0"/>
              </a:spcBef>
              <a:buFont typeface="Courier New" panose="02070309020205020404" pitchFamily="49" charset="0"/>
              <a:buChar char="o"/>
            </a:pPr>
            <a:r>
              <a:rPr lang="fr-CA" sz="1650" i="1" dirty="0" smtClean="0"/>
              <a:t>Les horaires des employés </a:t>
            </a:r>
            <a:r>
              <a:rPr lang="fr-CA" sz="1650" dirty="0" smtClean="0"/>
              <a:t>« </a:t>
            </a:r>
            <a:r>
              <a:rPr lang="fr-CA" sz="1650" i="1" dirty="0" smtClean="0"/>
              <a:t>selon les besoins</a:t>
            </a:r>
            <a:r>
              <a:rPr lang="fr-CA" sz="1650" dirty="0" smtClean="0"/>
              <a:t> » </a:t>
            </a:r>
            <a:r>
              <a:rPr lang="fr-CA" sz="1650" b="1" dirty="0" smtClean="0"/>
              <a:t>ne</a:t>
            </a:r>
            <a:r>
              <a:rPr lang="fr-CA" sz="1650" dirty="0" smtClean="0"/>
              <a:t> seront </a:t>
            </a:r>
            <a:r>
              <a:rPr lang="fr-CA" sz="1650" b="1" dirty="0" smtClean="0"/>
              <a:t>pas</a:t>
            </a:r>
            <a:r>
              <a:rPr lang="fr-CA" sz="1650" dirty="0" smtClean="0"/>
              <a:t> transférés dans Phénix puisque </a:t>
            </a:r>
            <a:r>
              <a:rPr lang="fr-CA" sz="1650" b="1" u="sng" dirty="0" smtClean="0"/>
              <a:t>ces employés ne sont pas censés avoir d’horaire de travail</a:t>
            </a:r>
            <a:r>
              <a:rPr lang="fr-CA" sz="1650" dirty="0" smtClean="0"/>
              <a:t>.</a:t>
            </a:r>
          </a:p>
          <a:p>
            <a:pPr marL="702000">
              <a:spcBef>
                <a:spcPts val="0"/>
              </a:spcBef>
              <a:buFont typeface="Courier New" panose="02070309020205020404" pitchFamily="49" charset="0"/>
              <a:buChar char="o"/>
            </a:pPr>
            <a:r>
              <a:rPr lang="fr-CA" sz="1650" dirty="0" smtClean="0"/>
              <a:t>Dans le cas d’employés participant à un programme de réadaptation approuvé (PRA), un horaire de réadaptation par défaut se créera automatiquement. L’horaire de réadaptation par défaut </a:t>
            </a:r>
            <a:r>
              <a:rPr lang="fr-CA" sz="1650" b="1" dirty="0" smtClean="0"/>
              <a:t>ne doit pas être modifié</a:t>
            </a:r>
            <a:r>
              <a:rPr lang="fr-CA" sz="1650" dirty="0" smtClean="0"/>
              <a:t>.</a:t>
            </a:r>
            <a:endParaRPr lang="fr-CA" sz="1650" dirty="0">
              <a:solidFill>
                <a:srgbClr val="FF0000"/>
              </a:solidFill>
            </a:endParaRPr>
          </a:p>
        </p:txBody>
      </p:sp>
    </p:spTree>
    <p:extLst>
      <p:ext uri="{BB962C8B-B14F-4D97-AF65-F5344CB8AC3E}">
        <p14:creationId xmlns:p14="http://schemas.microsoft.com/office/powerpoint/2010/main" val="930408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199" y="757536"/>
            <a:ext cx="8229600" cy="595071"/>
          </a:xfrm>
        </p:spPr>
        <p:txBody>
          <a:bodyPr>
            <a:normAutofit/>
          </a:bodyPr>
          <a:lstStyle/>
          <a:p>
            <a:r>
              <a:rPr lang="fr-CA" sz="2400" dirty="0" smtClean="0"/>
              <a:t>Échéances pour les feuilles de temps</a:t>
            </a:r>
            <a:endParaRPr lang="fr-CA" sz="2400" dirty="0"/>
          </a:p>
        </p:txBody>
      </p:sp>
      <p:sp>
        <p:nvSpPr>
          <p:cNvPr id="3" name="Content Placeholder 2"/>
          <p:cNvSpPr>
            <a:spLocks noGrp="1"/>
          </p:cNvSpPr>
          <p:nvPr>
            <p:ph idx="1"/>
            <p:custDataLst>
              <p:tags r:id="rId2"/>
            </p:custDataLst>
          </p:nvPr>
        </p:nvSpPr>
        <p:spPr>
          <a:xfrm>
            <a:off x="457199" y="1224788"/>
            <a:ext cx="8229600" cy="3478142"/>
          </a:xfrm>
        </p:spPr>
        <p:txBody>
          <a:bodyPr>
            <a:noAutofit/>
          </a:bodyPr>
          <a:lstStyle/>
          <a:p>
            <a:pPr marL="457200" lvl="0" indent="-457200">
              <a:lnSpc>
                <a:spcPct val="92000"/>
              </a:lnSpc>
              <a:spcBef>
                <a:spcPts val="0"/>
              </a:spcBef>
              <a:buFont typeface="+mj-lt"/>
              <a:buAutoNum type="arabicPeriod"/>
            </a:pPr>
            <a:r>
              <a:rPr lang="fr-CA" sz="1650" dirty="0" smtClean="0"/>
              <a:t>Les employés doivent finaliser leurs entrées dans la feuille de temps </a:t>
            </a:r>
            <a:r>
              <a:rPr lang="fr-CA" sz="1650" b="1" u="sng" dirty="0" smtClean="0"/>
              <a:t>au plus tard</a:t>
            </a:r>
            <a:r>
              <a:rPr lang="fr-CA" sz="1650" dirty="0" smtClean="0"/>
              <a:t> pour 19 </a:t>
            </a:r>
            <a:r>
              <a:rPr lang="fr-CA" sz="1650" dirty="0"/>
              <a:t>h, heure normale de </a:t>
            </a:r>
            <a:r>
              <a:rPr lang="fr-CA" sz="1650" dirty="0" smtClean="0"/>
              <a:t>l’Est, le vendredi* </a:t>
            </a:r>
            <a:r>
              <a:rPr lang="fr-CA" sz="1650" b="1" u="sng" dirty="0" smtClean="0"/>
              <a:t>de chaque semaine de paye</a:t>
            </a:r>
            <a:r>
              <a:rPr lang="fr-CA" sz="1650" dirty="0"/>
              <a:t>.</a:t>
            </a:r>
            <a:endParaRPr lang="fr-CA" sz="1650" dirty="0" smtClean="0"/>
          </a:p>
          <a:p>
            <a:pPr marL="514350" lvl="0" indent="-514350">
              <a:lnSpc>
                <a:spcPct val="92000"/>
              </a:lnSpc>
              <a:spcBef>
                <a:spcPts val="0"/>
              </a:spcBef>
              <a:buFont typeface="+mj-lt"/>
              <a:buAutoNum type="arabicPeriod"/>
            </a:pPr>
            <a:r>
              <a:rPr lang="fr-CA" sz="1650" dirty="0" smtClean="0"/>
              <a:t>L’employé et le gestionnaire (art. 34) doivent toujours prévoir une mise à jour jusqu’au lendemain.</a:t>
            </a:r>
          </a:p>
          <a:p>
            <a:pPr marL="514350" lvl="0" indent="-514350">
              <a:lnSpc>
                <a:spcPct val="92000"/>
              </a:lnSpc>
              <a:spcBef>
                <a:spcPts val="0"/>
              </a:spcBef>
              <a:buFont typeface="+mj-lt"/>
              <a:buAutoNum type="arabicPeriod"/>
            </a:pPr>
            <a:r>
              <a:rPr lang="fr-CA" sz="1650" dirty="0" smtClean="0"/>
              <a:t>Le gestionnaire (art. 34) doit donner son approbation </a:t>
            </a:r>
            <a:r>
              <a:rPr lang="fr-CA" sz="1650" b="1" u="sng" dirty="0" smtClean="0"/>
              <a:t>au plus tard </a:t>
            </a:r>
            <a:r>
              <a:rPr lang="fr-CA" sz="1650" dirty="0" smtClean="0"/>
              <a:t>pour 14 h, heure normale de l’Est, le lundi* </a:t>
            </a:r>
            <a:r>
              <a:rPr lang="fr-CA" sz="1650" b="1" u="sng" dirty="0" smtClean="0"/>
              <a:t>suivant chaque semaine de paye</a:t>
            </a:r>
            <a:r>
              <a:rPr lang="fr-CA" sz="1650" dirty="0" smtClean="0"/>
              <a:t>.</a:t>
            </a:r>
          </a:p>
          <a:p>
            <a:pPr marL="514350" indent="-514350">
              <a:lnSpc>
                <a:spcPct val="92000"/>
              </a:lnSpc>
              <a:spcBef>
                <a:spcPts val="0"/>
              </a:spcBef>
              <a:buFont typeface="+mj-lt"/>
              <a:buAutoNum type="arabicPeriod"/>
            </a:pPr>
            <a:r>
              <a:rPr lang="fr-CA" sz="1650" dirty="0" smtClean="0"/>
              <a:t>Les employés et les gestionnaires sont encouragés à s’occuper des entrées dans les feuilles de temps régulièrement pendant les deux semaines travaillées (ou calculées comme étant travaillées), au lieu d’attendre juste avant l’échéance.</a:t>
            </a:r>
          </a:p>
          <a:p>
            <a:pPr marL="514350" lvl="0" indent="-514350">
              <a:lnSpc>
                <a:spcPct val="92000"/>
              </a:lnSpc>
              <a:spcBef>
                <a:spcPts val="0"/>
              </a:spcBef>
              <a:buFont typeface="+mj-lt"/>
              <a:buAutoNum type="arabicPeriod"/>
            </a:pPr>
            <a:r>
              <a:rPr lang="fr-CA" sz="1650" dirty="0" smtClean="0"/>
              <a:t>Voir l’</a:t>
            </a:r>
            <a:r>
              <a:rPr lang="fr-CA" sz="1650" i="1" dirty="0" smtClean="0"/>
              <a:t>annexe B, Échéances pour les feuilles de temps – Entrées et approbation – calendrier 2016 d’EDSC</a:t>
            </a:r>
            <a:r>
              <a:rPr lang="fr-CA" sz="1650" dirty="0" smtClean="0"/>
              <a:t>.</a:t>
            </a:r>
          </a:p>
          <a:p>
            <a:pPr marL="1170000" lvl="0">
              <a:lnSpc>
                <a:spcPct val="92000"/>
              </a:lnSpc>
              <a:spcBef>
                <a:spcPts val="0"/>
              </a:spcBef>
              <a:buFont typeface="Courier New" panose="02070309020205020404" pitchFamily="49" charset="0"/>
              <a:buChar char="o"/>
            </a:pPr>
            <a:r>
              <a:rPr lang="fr-CA" sz="1650" dirty="0" smtClean="0"/>
              <a:t>Certaines dates pourraient être modifiées et un calendrier à jour sera affiché (voir </a:t>
            </a:r>
            <a:r>
              <a:rPr lang="fr-CA" sz="1600" b="1" dirty="0" smtClean="0">
                <a:solidFill>
                  <a:schemeClr val="accent2"/>
                </a:solidFill>
              </a:rPr>
              <a:t>lien</a:t>
            </a:r>
            <a:r>
              <a:rPr lang="fr-CA" sz="1650" dirty="0" smtClean="0"/>
              <a:t>). Consultez cette page fréquemment pour connaître les changements à mesure qu’ils sont affichés.</a:t>
            </a:r>
            <a:endParaRPr lang="fr-CA" sz="1650" dirty="0" smtClean="0">
              <a:solidFill>
                <a:srgbClr val="0000FF"/>
              </a:solidFill>
            </a:endParaRPr>
          </a:p>
          <a:p>
            <a:pPr>
              <a:lnSpc>
                <a:spcPct val="92000"/>
              </a:lnSpc>
            </a:pPr>
            <a:endParaRPr lang="fr-CA" sz="1650" dirty="0" smtClean="0"/>
          </a:p>
          <a:p>
            <a:pPr>
              <a:lnSpc>
                <a:spcPct val="92000"/>
              </a:lnSpc>
            </a:pPr>
            <a:endParaRPr lang="fr-CA" sz="1650" dirty="0" smtClean="0"/>
          </a:p>
          <a:p>
            <a:pPr>
              <a:lnSpc>
                <a:spcPct val="92000"/>
              </a:lnSpc>
            </a:pPr>
            <a:endParaRPr lang="fr-CA" sz="1650" dirty="0"/>
          </a:p>
        </p:txBody>
      </p:sp>
      <p:sp>
        <p:nvSpPr>
          <p:cNvPr id="5" name="TextBox 4"/>
          <p:cNvSpPr txBox="1"/>
          <p:nvPr>
            <p:custDataLst>
              <p:tags r:id="rId3"/>
            </p:custDataLst>
          </p:nvPr>
        </p:nvSpPr>
        <p:spPr>
          <a:xfrm>
            <a:off x="190500" y="5313567"/>
            <a:ext cx="8867775" cy="492443"/>
          </a:xfrm>
          <a:prstGeom prst="rect">
            <a:avLst/>
          </a:prstGeom>
          <a:solidFill>
            <a:schemeClr val="bg1">
              <a:lumMod val="85000"/>
            </a:schemeClr>
          </a:solidFill>
          <a:ln w="12700">
            <a:solidFill>
              <a:srgbClr val="73B632"/>
            </a:solidFill>
          </a:ln>
        </p:spPr>
        <p:txBody>
          <a:bodyPr wrap="square" rtlCol="0">
            <a:spAutoFit/>
          </a:bodyPr>
          <a:lstStyle/>
          <a:p>
            <a:r>
              <a:rPr lang="fr-CA" sz="1300" b="1" i="1" u="sng" dirty="0" smtClean="0"/>
              <a:t>Note</a:t>
            </a:r>
            <a:r>
              <a:rPr lang="fr-CA" sz="1300" i="1" dirty="0" smtClean="0"/>
              <a:t> : Dans le cas de congés fériés qui correspondent à un vendredi ou un lundi, il se peut que l’échéance pour les entrées ou l’approbation soit ajustée.</a:t>
            </a:r>
            <a:endParaRPr lang="fr-CA" sz="1300" i="1" dirty="0"/>
          </a:p>
        </p:txBody>
      </p:sp>
    </p:spTree>
    <p:extLst>
      <p:ext uri="{BB962C8B-B14F-4D97-AF65-F5344CB8AC3E}">
        <p14:creationId xmlns:p14="http://schemas.microsoft.com/office/powerpoint/2010/main" val="3327859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216815" y="824797"/>
            <a:ext cx="8927185" cy="504383"/>
          </a:xfrm>
        </p:spPr>
        <p:txBody>
          <a:bodyPr>
            <a:noAutofit/>
          </a:bodyPr>
          <a:lstStyle/>
          <a:p>
            <a:r>
              <a:rPr lang="fr-CA" sz="2000" dirty="0" smtClean="0"/>
              <a:t>Employés participant à un programme de réadaptation approuvé (PRA) </a:t>
            </a:r>
            <a:endParaRPr lang="fr-CA" sz="2000" dirty="0"/>
          </a:p>
        </p:txBody>
      </p:sp>
      <p:sp>
        <p:nvSpPr>
          <p:cNvPr id="3" name="Content Placeholder 2"/>
          <p:cNvSpPr>
            <a:spLocks noGrp="1"/>
          </p:cNvSpPr>
          <p:nvPr>
            <p:ph idx="1"/>
            <p:custDataLst>
              <p:tags r:id="rId2"/>
            </p:custDataLst>
          </p:nvPr>
        </p:nvSpPr>
        <p:spPr>
          <a:xfrm>
            <a:off x="457200" y="1278463"/>
            <a:ext cx="8229600" cy="4062952"/>
          </a:xfrm>
        </p:spPr>
        <p:txBody>
          <a:bodyPr>
            <a:noAutofit/>
          </a:bodyPr>
          <a:lstStyle/>
          <a:p>
            <a:pPr marL="0" indent="0">
              <a:lnSpc>
                <a:spcPct val="95000"/>
              </a:lnSpc>
              <a:spcBef>
                <a:spcPts val="0"/>
              </a:spcBef>
              <a:buNone/>
            </a:pPr>
            <a:r>
              <a:rPr lang="fr-CA" sz="1550" dirty="0" smtClean="0"/>
              <a:t>Un programme de réadaptation approuvé (PRA) facilite le retour d’un employé au travail en lui donnant la possibilité d’augmenter progressivement ses heures de travail jusqu’à ce qu’il soit apte, d’un point de vue médical, à reprendre un horaire régulier. </a:t>
            </a:r>
            <a:r>
              <a:rPr lang="fr-CA" sz="1550" b="1" u="sng" dirty="0" smtClean="0"/>
              <a:t>Si un employé participant à un PRA soumet actuellement des feuilles de temps</a:t>
            </a:r>
            <a:r>
              <a:rPr lang="fr-CA" sz="1550" dirty="0" smtClean="0"/>
              <a:t> :</a:t>
            </a:r>
          </a:p>
          <a:p>
            <a:pPr marL="0" indent="0">
              <a:lnSpc>
                <a:spcPct val="95000"/>
              </a:lnSpc>
              <a:spcBef>
                <a:spcPts val="0"/>
              </a:spcBef>
              <a:buNone/>
            </a:pPr>
            <a:endParaRPr lang="fr-CA" sz="1550" dirty="0" smtClean="0"/>
          </a:p>
          <a:p>
            <a:pPr lvl="0">
              <a:lnSpc>
                <a:spcPct val="95000"/>
              </a:lnSpc>
              <a:spcBef>
                <a:spcPts val="0"/>
              </a:spcBef>
              <a:buFont typeface="+mj-lt"/>
              <a:buAutoNum type="arabicPeriod"/>
            </a:pPr>
            <a:r>
              <a:rPr lang="fr-CA" sz="1550" dirty="0" smtClean="0"/>
              <a:t>L’employé sera aussi tenu de saisir les heures travaillées dans le libre‐service pour les employés </a:t>
            </a:r>
            <a:r>
              <a:rPr lang="fr-CA" sz="1550" dirty="0"/>
              <a:t>(LSE) de </a:t>
            </a:r>
            <a:r>
              <a:rPr lang="fr-CA" sz="1550" dirty="0" smtClean="0"/>
              <a:t>Phénix et le gestionnaire (art. 34) devra donner son approbation avant l’échéance prévue, et ce en tout temps et aux deux semaines (jusqu’à la reprise de l’horaire régulier).</a:t>
            </a:r>
          </a:p>
          <a:p>
            <a:pPr lvl="0">
              <a:lnSpc>
                <a:spcPct val="95000"/>
              </a:lnSpc>
              <a:spcBef>
                <a:spcPts val="0"/>
              </a:spcBef>
              <a:buFont typeface="+mj-lt"/>
              <a:buAutoNum type="arabicPeriod"/>
            </a:pPr>
            <a:endParaRPr lang="fr-CA" sz="1550" dirty="0" smtClean="0"/>
          </a:p>
          <a:p>
            <a:pPr lvl="0">
              <a:lnSpc>
                <a:spcPct val="95000"/>
              </a:lnSpc>
              <a:spcBef>
                <a:spcPts val="0"/>
              </a:spcBef>
              <a:buFont typeface="+mj-lt"/>
              <a:buAutoNum type="arabicPeriod"/>
            </a:pPr>
            <a:r>
              <a:rPr lang="fr-CA" sz="1550" dirty="0" smtClean="0"/>
              <a:t>Phénix ne prélèvera pas automatiquement les cotisations de retraite et au titre du régime de prestations supplémentaires de décès (PSD). </a:t>
            </a:r>
          </a:p>
          <a:p>
            <a:pPr marL="594000" lvl="0">
              <a:lnSpc>
                <a:spcPct val="95000"/>
              </a:lnSpc>
              <a:spcBef>
                <a:spcPts val="0"/>
              </a:spcBef>
              <a:buFont typeface="Courier New" panose="02070309020205020404" pitchFamily="49" charset="0"/>
              <a:buChar char="o"/>
            </a:pPr>
            <a:r>
              <a:rPr lang="fr-CA" sz="1550" dirty="0" smtClean="0"/>
              <a:t>Pour ces cotisations, il n’y aura pas de déductions automatiques de la paye des employés. </a:t>
            </a:r>
          </a:p>
          <a:p>
            <a:pPr marL="594000" lvl="0">
              <a:lnSpc>
                <a:spcPct val="95000"/>
              </a:lnSpc>
              <a:spcBef>
                <a:spcPts val="0"/>
              </a:spcBef>
              <a:buFont typeface="Courier New" panose="02070309020205020404" pitchFamily="49" charset="0"/>
              <a:buChar char="o"/>
            </a:pPr>
            <a:r>
              <a:rPr lang="fr-CA" sz="1550" dirty="0" smtClean="0"/>
              <a:t>Pour continuer à payer des cotisations de retraite et au régime de PSD pendant un PRA, les employés doivent communiquer avec le </a:t>
            </a:r>
            <a:r>
              <a:rPr lang="en-CA" sz="1600" b="1" u="sng" dirty="0" smtClean="0">
                <a:solidFill>
                  <a:srgbClr val="0000FF"/>
                </a:solidFill>
                <a:hlinkClick r:id="rId6"/>
              </a:rPr>
              <a:t>Centre des pensions</a:t>
            </a:r>
            <a:r>
              <a:rPr lang="fr-CA" sz="1550" dirty="0" smtClean="0"/>
              <a:t>, pour prendre des dispositions afin que les déductions soient faites.</a:t>
            </a:r>
          </a:p>
          <a:p>
            <a:pPr marL="594000" lvl="0">
              <a:lnSpc>
                <a:spcPct val="95000"/>
              </a:lnSpc>
              <a:spcBef>
                <a:spcPts val="0"/>
              </a:spcBef>
              <a:buFont typeface="Courier New" panose="02070309020205020404" pitchFamily="49" charset="0"/>
              <a:buChar char="o"/>
            </a:pPr>
            <a:endParaRPr lang="fr-CA" sz="1550" dirty="0"/>
          </a:p>
        </p:txBody>
      </p:sp>
      <p:sp>
        <p:nvSpPr>
          <p:cNvPr id="4" name="TextBox 3"/>
          <p:cNvSpPr txBox="1"/>
          <p:nvPr>
            <p:custDataLst>
              <p:tags r:id="rId3"/>
            </p:custDataLst>
          </p:nvPr>
        </p:nvSpPr>
        <p:spPr>
          <a:xfrm>
            <a:off x="216815" y="5244918"/>
            <a:ext cx="8710875" cy="553998"/>
          </a:xfrm>
          <a:prstGeom prst="rect">
            <a:avLst/>
          </a:prstGeom>
          <a:solidFill>
            <a:schemeClr val="bg1">
              <a:lumMod val="85000"/>
            </a:schemeClr>
          </a:solidFill>
          <a:ln w="12700">
            <a:solidFill>
              <a:srgbClr val="73B632"/>
            </a:solidFill>
          </a:ln>
        </p:spPr>
        <p:txBody>
          <a:bodyPr wrap="square" rtlCol="0">
            <a:spAutoFit/>
          </a:bodyPr>
          <a:lstStyle/>
          <a:p>
            <a:pPr algn="ctr"/>
            <a:r>
              <a:rPr lang="fr-CA" sz="1500" b="1" i="1" dirty="0" smtClean="0"/>
              <a:t>D’autres renseignements sur les implications possibles de Phénix pour les employés participant à un PRA seront fournis sous peu.</a:t>
            </a:r>
            <a:endParaRPr lang="fr-CA" sz="1500" b="1" i="1" dirty="0">
              <a:solidFill>
                <a:srgbClr val="0000FF"/>
              </a:solidFill>
            </a:endParaRPr>
          </a:p>
        </p:txBody>
      </p:sp>
    </p:spTree>
    <p:extLst>
      <p:ext uri="{BB962C8B-B14F-4D97-AF65-F5344CB8AC3E}">
        <p14:creationId xmlns:p14="http://schemas.microsoft.com/office/powerpoint/2010/main" val="3884823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88537" y="779155"/>
            <a:ext cx="8880048" cy="325272"/>
          </a:xfrm>
        </p:spPr>
        <p:txBody>
          <a:bodyPr>
            <a:noAutofit/>
          </a:bodyPr>
          <a:lstStyle/>
          <a:p>
            <a:r>
              <a:rPr lang="fr-CA" sz="2200" dirty="0"/>
              <a:t>D</a:t>
            </a:r>
            <a:r>
              <a:rPr lang="fr-CA" sz="2200" dirty="0" smtClean="0"/>
              <a:t>éclaration des heures– Rôles et responsabilités – Employés</a:t>
            </a:r>
            <a:endParaRPr lang="fr-CA" sz="2200" dirty="0"/>
          </a:p>
        </p:txBody>
      </p:sp>
      <p:graphicFrame>
        <p:nvGraphicFramePr>
          <p:cNvPr id="6" name="Table 5"/>
          <p:cNvGraphicFramePr>
            <a:graphicFrameLocks noGrp="1"/>
          </p:cNvGraphicFramePr>
          <p:nvPr>
            <p:custDataLst>
              <p:tags r:id="rId2"/>
            </p:custDataLst>
            <p:extLst>
              <p:ext uri="{D42A27DB-BD31-4B8C-83A1-F6EECF244321}">
                <p14:modId xmlns:p14="http://schemas.microsoft.com/office/powerpoint/2010/main" val="2999838628"/>
              </p:ext>
            </p:extLst>
          </p:nvPr>
        </p:nvGraphicFramePr>
        <p:xfrm>
          <a:off x="0" y="1165926"/>
          <a:ext cx="9144000" cy="5556266"/>
        </p:xfrm>
        <a:graphic>
          <a:graphicData uri="http://schemas.openxmlformats.org/drawingml/2006/table">
            <a:tbl>
              <a:tblPr firstRow="1" bandRow="1">
                <a:tableStyleId>{5C22544A-7EE6-4342-B048-85BDC9FD1C3A}</a:tableStyleId>
              </a:tblPr>
              <a:tblGrid>
                <a:gridCol w="671794"/>
                <a:gridCol w="1144589"/>
                <a:gridCol w="7327617"/>
              </a:tblGrid>
              <a:tr h="333942">
                <a:tc>
                  <a:txBody>
                    <a:bodyPr/>
                    <a:lstStyle/>
                    <a:p>
                      <a:pPr algn="ctr"/>
                      <a:r>
                        <a:rPr lang="fr-CA" sz="1400" b="1" noProof="0" dirty="0" smtClean="0">
                          <a:latin typeface="Calibri Light" panose="020F0302020204030204" pitchFamily="34" charset="0"/>
                        </a:rPr>
                        <a:t>Étape</a:t>
                      </a:r>
                      <a:endParaRPr lang="fr-CA" sz="1400" b="1" noProof="0" dirty="0">
                        <a:latin typeface="Calibri Light" panose="020F0302020204030204" pitchFamily="34" charset="0"/>
                      </a:endParaRPr>
                    </a:p>
                  </a:txBody>
                  <a:tcPr anchor="ctr">
                    <a:solidFill>
                      <a:srgbClr val="73B632"/>
                    </a:solidFill>
                  </a:tcPr>
                </a:tc>
                <a:tc>
                  <a:txBody>
                    <a:bodyPr/>
                    <a:lstStyle/>
                    <a:p>
                      <a:pPr algn="ctr"/>
                      <a:r>
                        <a:rPr lang="fr-CA" sz="1400" b="1" noProof="0" dirty="0" smtClean="0">
                          <a:latin typeface="Calibri Light" panose="020F0302020204030204" pitchFamily="34" charset="0"/>
                        </a:rPr>
                        <a:t>Processus</a:t>
                      </a:r>
                      <a:endParaRPr lang="fr-CA" sz="1400" b="1" noProof="0" dirty="0">
                        <a:latin typeface="Calibri Light" panose="020F0302020204030204" pitchFamily="34" charset="0"/>
                      </a:endParaRPr>
                    </a:p>
                  </a:txBody>
                  <a:tcPr anchor="ctr">
                    <a:solidFill>
                      <a:srgbClr val="73B632"/>
                    </a:solidFill>
                  </a:tcPr>
                </a:tc>
                <a:tc>
                  <a:txBody>
                    <a:bodyPr/>
                    <a:lstStyle/>
                    <a:p>
                      <a:pPr algn="ctr"/>
                      <a:r>
                        <a:rPr lang="fr-CA" sz="1600" noProof="0" dirty="0" smtClean="0"/>
                        <a:t>Exigences en date du 25 avril 2016</a:t>
                      </a:r>
                      <a:endParaRPr lang="fr-CA" sz="1400" b="1" noProof="0" dirty="0">
                        <a:latin typeface="Calibri Light" panose="020F0302020204030204" pitchFamily="34" charset="0"/>
                      </a:endParaRPr>
                    </a:p>
                  </a:txBody>
                  <a:tcPr anchor="ctr">
                    <a:solidFill>
                      <a:srgbClr val="73B632"/>
                    </a:solidFill>
                  </a:tcPr>
                </a:tc>
              </a:tr>
              <a:tr h="280258">
                <a:tc>
                  <a:txBody>
                    <a:bodyPr/>
                    <a:lstStyle/>
                    <a:p>
                      <a:pPr algn="ctr"/>
                      <a:r>
                        <a:rPr lang="fr-CA" sz="1800" noProof="0" dirty="0" smtClean="0">
                          <a:solidFill>
                            <a:schemeClr val="bg1"/>
                          </a:solidFill>
                        </a:rPr>
                        <a:t>1</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latin typeface="+mn-lt"/>
                        </a:rPr>
                        <a:t>Ouvrir une session dans Phénix</a:t>
                      </a:r>
                      <a:endParaRPr lang="fr-CA" sz="900" b="1" noProof="0" dirty="0">
                        <a:latin typeface="+mn-lt"/>
                      </a:endParaRPr>
                    </a:p>
                  </a:txBody>
                  <a:tcPr anchor="ctr"/>
                </a:tc>
                <a:tc>
                  <a:txBody>
                    <a:bodyPr/>
                    <a:lstStyle/>
                    <a:p>
                      <a:pPr marL="108000" indent="-108000">
                        <a:lnSpc>
                          <a:spcPct val="95000"/>
                        </a:lnSpc>
                        <a:spcBef>
                          <a:spcPts val="0"/>
                        </a:spcBef>
                        <a:spcAft>
                          <a:spcPts val="0"/>
                        </a:spcAft>
                        <a:buFont typeface="+mj-lt"/>
                        <a:buAutoNum type="arabicPeriod"/>
                      </a:pPr>
                      <a:r>
                        <a:rPr lang="fr-CA" sz="900" baseline="0" noProof="0" dirty="0" smtClean="0"/>
                        <a:t>  </a:t>
                      </a:r>
                      <a:r>
                        <a:rPr lang="fr-CA" sz="900" noProof="0" dirty="0" smtClean="0"/>
                        <a:t>Connectez‐vous à Phénix à partir de l’application Web de la rémunération, en employant votre fichier </a:t>
                      </a:r>
                      <a:r>
                        <a:rPr lang="fr-CA" sz="900" noProof="0" dirty="0" err="1" smtClean="0"/>
                        <a:t>maClé</a:t>
                      </a:r>
                      <a:r>
                        <a:rPr lang="fr-CA" sz="900" noProof="0" dirty="0" smtClean="0"/>
                        <a:t> et votre mot de passe connexe.</a:t>
                      </a:r>
                    </a:p>
                    <a:p>
                      <a:pPr marL="108000" indent="-108000">
                        <a:lnSpc>
                          <a:spcPct val="95000"/>
                        </a:lnSpc>
                        <a:spcBef>
                          <a:spcPts val="0"/>
                        </a:spcBef>
                        <a:spcAft>
                          <a:spcPts val="0"/>
                        </a:spcAft>
                        <a:buFont typeface="+mj-lt"/>
                        <a:buAutoNum type="arabicPeriod"/>
                      </a:pPr>
                      <a:r>
                        <a:rPr lang="fr-CA" sz="900" noProof="0" dirty="0" smtClean="0">
                          <a:solidFill>
                            <a:srgbClr val="000000"/>
                          </a:solidFill>
                          <a:latin typeface="+mn-lt"/>
                          <a:cs typeface="Arial" panose="020B0604020202020204" pitchFamily="34" charset="0"/>
                        </a:rPr>
                        <a:t>  Dans l’application Web de la rémunération, choisissez le système de paye Phénix.</a:t>
                      </a:r>
                    </a:p>
                  </a:txBody>
                  <a:tcPr anchor="ctr"/>
                </a:tc>
              </a:tr>
              <a:tr h="334887">
                <a:tc>
                  <a:txBody>
                    <a:bodyPr/>
                    <a:lstStyle/>
                    <a:p>
                      <a:pPr algn="ctr"/>
                      <a:r>
                        <a:rPr lang="fr-CA" sz="1800" noProof="0" dirty="0" smtClean="0">
                          <a:solidFill>
                            <a:schemeClr val="bg1"/>
                          </a:solidFill>
                        </a:rPr>
                        <a:t>2</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latin typeface="+mn-lt"/>
                        </a:rPr>
                        <a:t>Accéder au libre‐service</a:t>
                      </a:r>
                      <a:endParaRPr lang="fr-CA" sz="900" b="1" noProof="0" dirty="0">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900" noProof="0" dirty="0" smtClean="0"/>
                        <a:t>Choisissez </a:t>
                      </a:r>
                      <a:r>
                        <a:rPr lang="fr-CA" sz="900" b="1" noProof="0" dirty="0" smtClean="0"/>
                        <a:t>Menu principal</a:t>
                      </a:r>
                      <a:r>
                        <a:rPr lang="fr-CA" sz="900" noProof="0" dirty="0" smtClean="0"/>
                        <a:t>, puis </a:t>
                      </a:r>
                      <a:r>
                        <a:rPr lang="fr-CA" sz="900" b="1" noProof="0" dirty="0" smtClean="0"/>
                        <a:t>Libre‐service</a:t>
                      </a:r>
                      <a:r>
                        <a:rPr lang="fr-CA" sz="900" noProof="0" dirty="0" smtClean="0"/>
                        <a:t>.</a:t>
                      </a:r>
                      <a:endParaRPr lang="fr-CA" sz="900" noProof="0" dirty="0"/>
                    </a:p>
                  </a:txBody>
                  <a:tcPr anchor="ctr"/>
                </a:tc>
              </a:tr>
              <a:tr h="393131">
                <a:tc>
                  <a:txBody>
                    <a:bodyPr/>
                    <a:lstStyle/>
                    <a:p>
                      <a:pPr algn="ctr"/>
                      <a:r>
                        <a:rPr lang="fr-CA" sz="1800" noProof="0" dirty="0" smtClean="0">
                          <a:solidFill>
                            <a:schemeClr val="bg1"/>
                          </a:solidFill>
                        </a:rPr>
                        <a:t>3</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kern="1200" noProof="0" dirty="0" smtClean="0">
                          <a:solidFill>
                            <a:schemeClr val="dk1"/>
                          </a:solidFill>
                          <a:effectLst/>
                          <a:latin typeface="+mn-lt"/>
                          <a:ea typeface="+mn-ea"/>
                          <a:cs typeface="+mn-cs"/>
                        </a:rPr>
                        <a:t>Mettre à jour</a:t>
                      </a:r>
                      <a:r>
                        <a:rPr lang="fr-CA" sz="900" b="1" kern="1200" baseline="0" noProof="0" dirty="0" smtClean="0">
                          <a:solidFill>
                            <a:schemeClr val="dk1"/>
                          </a:solidFill>
                          <a:effectLst/>
                          <a:latin typeface="+mn-lt"/>
                          <a:ea typeface="+mn-ea"/>
                          <a:cs typeface="+mn-cs"/>
                        </a:rPr>
                        <a:t> le nom du g</a:t>
                      </a:r>
                      <a:r>
                        <a:rPr lang="fr-CA" sz="900" b="1" kern="1200" noProof="0" dirty="0" smtClean="0">
                          <a:solidFill>
                            <a:schemeClr val="dk1"/>
                          </a:solidFill>
                          <a:effectLst/>
                          <a:latin typeface="+mn-lt"/>
                          <a:ea typeface="+mn-ea"/>
                          <a:cs typeface="+mn-cs"/>
                        </a:rPr>
                        <a:t>estionnaire délégué (art. 34)</a:t>
                      </a:r>
                      <a:endParaRPr lang="fr-CA" sz="900" b="1" noProof="0" dirty="0">
                        <a:latin typeface="+mn-lt"/>
                      </a:endParaRPr>
                    </a:p>
                  </a:txBody>
                  <a:tcPr anchor="ctr"/>
                </a:tc>
                <a:tc>
                  <a:txBody>
                    <a:bodyPr/>
                    <a:lstStyle/>
                    <a:p>
                      <a:pPr>
                        <a:lnSpc>
                          <a:spcPct val="95000"/>
                        </a:lnSpc>
                        <a:spcBef>
                          <a:spcPts val="0"/>
                        </a:spcBef>
                        <a:spcAft>
                          <a:spcPts val="0"/>
                        </a:spcAft>
                      </a:pPr>
                      <a:r>
                        <a:rPr lang="fr-CA" sz="900" kern="1200" noProof="0" dirty="0" smtClean="0">
                          <a:solidFill>
                            <a:schemeClr val="dk1"/>
                          </a:solidFill>
                          <a:effectLst/>
                          <a:latin typeface="+mn-lt"/>
                          <a:ea typeface="+mn-ea"/>
                          <a:cs typeface="+mn-cs"/>
                        </a:rPr>
                        <a:t>Il est important de saisir correctement et de</a:t>
                      </a:r>
                      <a:r>
                        <a:rPr lang="fr-CA" sz="900" kern="1200" baseline="0" noProof="0" dirty="0" smtClean="0">
                          <a:solidFill>
                            <a:schemeClr val="dk1"/>
                          </a:solidFill>
                          <a:effectLst/>
                          <a:latin typeface="+mn-lt"/>
                          <a:ea typeface="+mn-ea"/>
                          <a:cs typeface="+mn-cs"/>
                        </a:rPr>
                        <a:t> tenir à jour</a:t>
                      </a:r>
                      <a:r>
                        <a:rPr lang="fr-CA" sz="900" kern="1200" noProof="0" dirty="0" smtClean="0">
                          <a:solidFill>
                            <a:schemeClr val="dk1"/>
                          </a:solidFill>
                          <a:effectLst/>
                          <a:latin typeface="+mn-lt"/>
                          <a:ea typeface="+mn-ea"/>
                          <a:cs typeface="+mn-cs"/>
                        </a:rPr>
                        <a:t> les renseignements sur la relation</a:t>
                      </a:r>
                      <a:r>
                        <a:rPr lang="fr-CA" sz="900" kern="1200" baseline="0" noProof="0" dirty="0" smtClean="0">
                          <a:solidFill>
                            <a:schemeClr val="dk1"/>
                          </a:solidFill>
                          <a:effectLst/>
                          <a:latin typeface="+mn-lt"/>
                          <a:ea typeface="+mn-ea"/>
                          <a:cs typeface="+mn-cs"/>
                        </a:rPr>
                        <a:t> </a:t>
                      </a:r>
                      <a:r>
                        <a:rPr lang="fr-CA" sz="900" kern="1200" noProof="0" dirty="0" smtClean="0">
                          <a:solidFill>
                            <a:schemeClr val="dk1"/>
                          </a:solidFill>
                          <a:effectLst/>
                          <a:latin typeface="+mn-lt"/>
                          <a:ea typeface="+mn-ea"/>
                          <a:cs typeface="+mn-cs"/>
                        </a:rPr>
                        <a:t>gestionnaire (art. 34)/employé dans Phénix. </a:t>
                      </a:r>
                    </a:p>
                    <a:p>
                      <a:pPr marL="171450" indent="-171450">
                        <a:lnSpc>
                          <a:spcPct val="95000"/>
                        </a:lnSpc>
                        <a:spcBef>
                          <a:spcPts val="0"/>
                        </a:spcBef>
                        <a:spcAft>
                          <a:spcPts val="0"/>
                        </a:spcAft>
                        <a:buFont typeface="Wingdings" panose="05000000000000000000" pitchFamily="2" charset="2"/>
                        <a:buChar char="v"/>
                      </a:pPr>
                      <a:r>
                        <a:rPr lang="fr-CA" sz="900" kern="1200" noProof="0" dirty="0" smtClean="0">
                          <a:solidFill>
                            <a:schemeClr val="dk1"/>
                          </a:solidFill>
                          <a:effectLst/>
                          <a:latin typeface="+mn-lt"/>
                          <a:ea typeface="+mn-ea"/>
                          <a:cs typeface="+mn-cs"/>
                        </a:rPr>
                        <a:t>Il incombe à tous les employés de mettre à jour la relation gestionnaire (art. 34)/employé. </a:t>
                      </a:r>
                    </a:p>
                    <a:p>
                      <a:pPr marL="171450" marR="0" indent="-171450" algn="l" defTabSz="914400" rtl="0" eaLnBrk="1" fontAlgn="auto" latinLnBrk="0" hangingPunct="1">
                        <a:lnSpc>
                          <a:spcPct val="95000"/>
                        </a:lnSpc>
                        <a:spcBef>
                          <a:spcPts val="0"/>
                        </a:spcBef>
                        <a:spcAft>
                          <a:spcPts val="0"/>
                        </a:spcAft>
                        <a:buClrTx/>
                        <a:buSzTx/>
                        <a:buFont typeface="Wingdings" panose="05000000000000000000" pitchFamily="2" charset="2"/>
                        <a:buChar char="v"/>
                        <a:tabLst/>
                        <a:defRPr/>
                      </a:pPr>
                      <a:r>
                        <a:rPr lang="fr-CA" sz="900" kern="1200" noProof="0" dirty="0" smtClean="0">
                          <a:solidFill>
                            <a:schemeClr val="dk1"/>
                          </a:solidFill>
                          <a:effectLst/>
                          <a:latin typeface="+mn-lt"/>
                          <a:ea typeface="+mn-ea"/>
                          <a:cs typeface="+mn-cs"/>
                        </a:rPr>
                        <a:t>Les gestionnaires (art. 34) ne pourront effectuer aucune activité dans Phénix, comme approuver des heures payables ou mettre à jour des horaires de travail, tant que les renseignements sur cette relation de travail ne seront pas saisis correctement dans le système. </a:t>
                      </a:r>
                    </a:p>
                  </a:txBody>
                  <a:tcPr anchor="ctr"/>
                </a:tc>
              </a:tr>
              <a:tr h="0">
                <a:tc>
                  <a:txBody>
                    <a:bodyPr/>
                    <a:lstStyle/>
                    <a:p>
                      <a:pPr algn="ctr"/>
                      <a:r>
                        <a:rPr lang="fr-CA" sz="1800" noProof="0" dirty="0" smtClean="0">
                          <a:solidFill>
                            <a:schemeClr val="bg1"/>
                          </a:solidFill>
                        </a:rPr>
                        <a:t>4</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latin typeface="+mn-lt"/>
                        </a:rPr>
                        <a:t>Accéder à Déclaration heures travail</a:t>
                      </a:r>
                      <a:endParaRPr lang="fr-CA" sz="900" b="1" noProof="0" dirty="0">
                        <a:latin typeface="+mn-lt"/>
                      </a:endParaRPr>
                    </a:p>
                  </a:txBody>
                  <a:tcPr anchor="ctr"/>
                </a:tc>
                <a:tc>
                  <a:txBody>
                    <a:bodyPr/>
                    <a:lstStyle/>
                    <a:p>
                      <a:pPr>
                        <a:lnSpc>
                          <a:spcPct val="95000"/>
                        </a:lnSpc>
                        <a:spcBef>
                          <a:spcPts val="0"/>
                        </a:spcBef>
                        <a:spcAft>
                          <a:spcPts val="0"/>
                        </a:spcAft>
                      </a:pPr>
                      <a:r>
                        <a:rPr lang="fr-CA" sz="900" noProof="0" dirty="0" smtClean="0"/>
                        <a:t>Sélectionnez </a:t>
                      </a:r>
                      <a:r>
                        <a:rPr lang="fr-CA" sz="900" b="1" noProof="0" dirty="0" smtClean="0"/>
                        <a:t>Déclaration heures travail</a:t>
                      </a:r>
                      <a:r>
                        <a:rPr lang="fr-CA" sz="900" noProof="0" dirty="0" smtClean="0"/>
                        <a:t>, puis </a:t>
                      </a:r>
                      <a:r>
                        <a:rPr lang="fr-CA" sz="900" b="1" noProof="0" dirty="0" smtClean="0"/>
                        <a:t>Déclaration heures</a:t>
                      </a:r>
                      <a:r>
                        <a:rPr lang="fr-CA" sz="900" noProof="0" dirty="0" smtClean="0"/>
                        <a:t>.</a:t>
                      </a:r>
                      <a:endParaRPr lang="fr-CA" sz="900" noProof="0" dirty="0">
                        <a:latin typeface="+mn-lt"/>
                      </a:endParaRPr>
                    </a:p>
                  </a:txBody>
                  <a:tcPr anchor="ctr"/>
                </a:tc>
              </a:tr>
              <a:tr h="321064">
                <a:tc>
                  <a:txBody>
                    <a:bodyPr/>
                    <a:lstStyle/>
                    <a:p>
                      <a:pPr algn="ctr"/>
                      <a:r>
                        <a:rPr lang="fr-CA" sz="1800" noProof="0" dirty="0" smtClean="0">
                          <a:solidFill>
                            <a:schemeClr val="bg1"/>
                          </a:solidFill>
                        </a:rPr>
                        <a:t>5</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t>Sélectionner le gestionnaire délégué (art. 34)</a:t>
                      </a:r>
                      <a:endParaRPr lang="fr-CA" sz="900" b="1" noProof="0" dirty="0">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900" noProof="0" dirty="0" smtClean="0"/>
                        <a:t>Sélectionnez la page du </a:t>
                      </a:r>
                      <a:r>
                        <a:rPr lang="fr-CA" sz="900" b="1" noProof="0" dirty="0" err="1" smtClean="0"/>
                        <a:t>Gest</a:t>
                      </a:r>
                      <a:r>
                        <a:rPr lang="fr-CA" sz="900" b="1" noProof="0" dirty="0" smtClean="0"/>
                        <a:t>. délégué art. 34</a:t>
                      </a:r>
                      <a:r>
                        <a:rPr lang="fr-CA" sz="900" noProof="0" dirty="0" smtClean="0"/>
                        <a:t> pour identifier le gestionnaire qui approuve vos heures.</a:t>
                      </a:r>
                      <a:r>
                        <a:rPr lang="fr-CA" sz="900" noProof="0" dirty="0" smtClean="0">
                          <a:latin typeface="+mn-lt"/>
                        </a:rPr>
                        <a:t> Phénix soumettra à ce gestionnaire toutes les entrées que vous ferez et qui doivent être approuvées.</a:t>
                      </a:r>
                    </a:p>
                  </a:txBody>
                  <a:tcPr anchor="ctr"/>
                </a:tc>
              </a:tr>
              <a:tr h="464460">
                <a:tc>
                  <a:txBody>
                    <a:bodyPr/>
                    <a:lstStyle/>
                    <a:p>
                      <a:pPr algn="ctr"/>
                      <a:r>
                        <a:rPr lang="fr-CA" sz="1800" noProof="0" dirty="0" smtClean="0">
                          <a:solidFill>
                            <a:schemeClr val="bg1"/>
                          </a:solidFill>
                        </a:rPr>
                        <a:t>6</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t>Utiliser la liste des travaux</a:t>
                      </a:r>
                      <a:endParaRPr lang="fr-CA" sz="900" b="1" noProof="0" dirty="0">
                        <a:latin typeface="+mn-lt"/>
                      </a:endParaRPr>
                    </a:p>
                  </a:txBody>
                  <a:tcPr anchor="ctr"/>
                </a:tc>
                <a:tc>
                  <a:txBody>
                    <a:bodyPr/>
                    <a:lstStyle/>
                    <a:p>
                      <a:pPr>
                        <a:lnSpc>
                          <a:spcPct val="95000"/>
                        </a:lnSpc>
                        <a:spcBef>
                          <a:spcPts val="0"/>
                        </a:spcBef>
                        <a:spcAft>
                          <a:spcPts val="0"/>
                        </a:spcAft>
                        <a:buNone/>
                      </a:pPr>
                      <a:r>
                        <a:rPr lang="fr-CA" sz="900" noProof="0" dirty="0" smtClean="0"/>
                        <a:t>La </a:t>
                      </a:r>
                      <a:r>
                        <a:rPr lang="fr-CA" sz="900" b="1" noProof="0" dirty="0" smtClean="0"/>
                        <a:t>liste de travaux </a:t>
                      </a:r>
                      <a:r>
                        <a:rPr lang="fr-CA" sz="900" noProof="0" dirty="0" smtClean="0"/>
                        <a:t>est une liste organisée d’éléments qui requièrent votre attention.</a:t>
                      </a:r>
                      <a:r>
                        <a:rPr lang="fr-CA" sz="900" noProof="0" dirty="0" smtClean="0">
                          <a:latin typeface="+mn-lt"/>
                        </a:rPr>
                        <a:t> Avantages de la liste des travaux :</a:t>
                      </a:r>
                      <a:endParaRPr lang="fr-CA" sz="900" b="1" u="sng" noProof="0" dirty="0" smtClean="0">
                        <a:latin typeface="+mn-lt"/>
                      </a:endParaRPr>
                    </a:p>
                    <a:p>
                      <a:pPr marL="171450" indent="-171450">
                        <a:lnSpc>
                          <a:spcPct val="95000"/>
                        </a:lnSpc>
                        <a:spcBef>
                          <a:spcPts val="0"/>
                        </a:spcBef>
                        <a:spcAft>
                          <a:spcPts val="0"/>
                        </a:spcAft>
                        <a:buFont typeface="Wingdings" pitchFamily="2" charset="2"/>
                        <a:buChar char="v"/>
                      </a:pPr>
                      <a:r>
                        <a:rPr lang="fr-CA" sz="900" noProof="0" dirty="0" smtClean="0">
                          <a:latin typeface="+mn-lt"/>
                        </a:rPr>
                        <a:t>Elle vous permet de passer le menu et d’aller directement au bon écran dans Phénix.</a:t>
                      </a:r>
                    </a:p>
                    <a:p>
                      <a:pPr marL="171450" indent="-171450">
                        <a:lnSpc>
                          <a:spcPct val="95000"/>
                        </a:lnSpc>
                        <a:spcBef>
                          <a:spcPts val="0"/>
                        </a:spcBef>
                        <a:spcAft>
                          <a:spcPts val="0"/>
                        </a:spcAft>
                        <a:buFont typeface="Wingdings" pitchFamily="2" charset="2"/>
                        <a:buChar char="v"/>
                      </a:pPr>
                      <a:r>
                        <a:rPr lang="fr-CA" sz="900" noProof="0" dirty="0" smtClean="0">
                          <a:latin typeface="+mn-lt"/>
                        </a:rPr>
                        <a:t>Elle est utile pour les tâches régulières comme saisir les heures ou consulter votre talon de paye.</a:t>
                      </a:r>
                    </a:p>
                    <a:p>
                      <a:pPr marL="171450" indent="-171450">
                        <a:lnSpc>
                          <a:spcPct val="95000"/>
                        </a:lnSpc>
                        <a:spcBef>
                          <a:spcPts val="0"/>
                        </a:spcBef>
                        <a:spcAft>
                          <a:spcPts val="0"/>
                        </a:spcAft>
                        <a:buFont typeface="Wingdings" pitchFamily="2" charset="2"/>
                        <a:buChar char="v"/>
                      </a:pPr>
                      <a:r>
                        <a:rPr lang="fr-CA" sz="900" noProof="0" dirty="0" smtClean="0"/>
                        <a:t>Les éléments de la liste des travaux sont créés lorsque le gestionnaire (art. 34) refoule des heures entrées, p. ex. si l’entrée en question doit être clarifiée ou corrigée.</a:t>
                      </a:r>
                    </a:p>
                    <a:p>
                      <a:pPr marL="171450" indent="-171450">
                        <a:lnSpc>
                          <a:spcPct val="95000"/>
                        </a:lnSpc>
                        <a:spcBef>
                          <a:spcPts val="0"/>
                        </a:spcBef>
                        <a:spcAft>
                          <a:spcPts val="0"/>
                        </a:spcAft>
                        <a:buFont typeface="Wingdings" pitchFamily="2" charset="2"/>
                        <a:buChar char="v"/>
                      </a:pPr>
                      <a:r>
                        <a:rPr lang="fr-CA" sz="900" noProof="0" dirty="0" smtClean="0"/>
                        <a:t>Un sommaire des éléments de la liste des travaux s’affiche.</a:t>
                      </a:r>
                      <a:endParaRPr lang="fr-CA" sz="900" noProof="0" dirty="0"/>
                    </a:p>
                  </a:txBody>
                  <a:tcPr anchor="ctr"/>
                </a:tc>
              </a:tr>
              <a:tr h="778373">
                <a:tc>
                  <a:txBody>
                    <a:bodyPr/>
                    <a:lstStyle/>
                    <a:p>
                      <a:pPr algn="ctr"/>
                      <a:r>
                        <a:rPr lang="fr-CA" sz="1800" noProof="0" dirty="0" smtClean="0">
                          <a:solidFill>
                            <a:schemeClr val="bg1"/>
                          </a:solidFill>
                        </a:rPr>
                        <a:t>7</a:t>
                      </a:r>
                      <a:endParaRPr lang="fr-CA" sz="18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t>Utiliser la page Feuille temps</a:t>
                      </a:r>
                      <a:endParaRPr lang="fr-CA" sz="900" b="1" noProof="0" dirty="0">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900" i="1" noProof="0" dirty="0" smtClean="0"/>
                        <a:t>Utilisez la page </a:t>
                      </a:r>
                      <a:r>
                        <a:rPr lang="fr-CA" sz="900" b="1" i="1" noProof="0" dirty="0" smtClean="0"/>
                        <a:t>Feuille temps</a:t>
                      </a:r>
                      <a:r>
                        <a:rPr lang="fr-CA" sz="900" i="1" noProof="0" dirty="0" smtClean="0"/>
                        <a:t> pour consigner des détails sur vos</a:t>
                      </a:r>
                      <a:r>
                        <a:rPr lang="fr-CA" sz="900" i="1" baseline="0" noProof="0" dirty="0" smtClean="0"/>
                        <a:t> </a:t>
                      </a:r>
                      <a:r>
                        <a:rPr lang="fr-CA" sz="900" i="1" noProof="0" dirty="0" smtClean="0"/>
                        <a:t>heures et tâches.</a:t>
                      </a:r>
                      <a:r>
                        <a:rPr lang="fr-CA" sz="900" i="1" noProof="0" dirty="0" smtClean="0">
                          <a:latin typeface="+mn-lt"/>
                          <a:cs typeface="Arial" pitchFamily="34" charset="0"/>
                        </a:rPr>
                        <a:t> Vous pouvez consigner l’information pour une journée, une semaine ou une période en particulier.</a:t>
                      </a:r>
                    </a:p>
                    <a:p>
                      <a:pPr marL="171450" indent="-171450">
                        <a:lnSpc>
                          <a:spcPct val="95000"/>
                        </a:lnSpc>
                        <a:spcBef>
                          <a:spcPts val="0"/>
                        </a:spcBef>
                        <a:spcAft>
                          <a:spcPts val="0"/>
                        </a:spcAft>
                        <a:buFont typeface="Wingdings" pitchFamily="2" charset="2"/>
                        <a:buChar char="v"/>
                      </a:pPr>
                      <a:r>
                        <a:rPr lang="fr-CA" sz="900" noProof="0" dirty="0" smtClean="0"/>
                        <a:t>Vous pouvez choisir le mode de visualisation que vous préférez lorsque vous remplissez votre feuille de temps,</a:t>
                      </a:r>
                      <a:r>
                        <a:rPr lang="fr-CA" sz="900" baseline="0" noProof="0" dirty="0" smtClean="0"/>
                        <a:t> en utilisant </a:t>
                      </a:r>
                      <a:r>
                        <a:rPr lang="fr-CA" sz="900" b="1" noProof="0" dirty="0" smtClean="0"/>
                        <a:t>Affichage par (champ)</a:t>
                      </a:r>
                      <a:r>
                        <a:rPr lang="fr-CA" sz="900" noProof="0" dirty="0" smtClean="0"/>
                        <a:t>.</a:t>
                      </a:r>
                      <a:endParaRPr lang="fr-CA" sz="900" noProof="0" dirty="0" smtClean="0">
                        <a:latin typeface="+mn-lt"/>
                        <a:cs typeface="Arial" pitchFamily="34" charset="0"/>
                      </a:endParaRPr>
                    </a:p>
                    <a:p>
                      <a:pPr marL="171450" indent="-171450">
                        <a:lnSpc>
                          <a:spcPct val="95000"/>
                        </a:lnSpc>
                        <a:spcBef>
                          <a:spcPts val="0"/>
                        </a:spcBef>
                        <a:spcAft>
                          <a:spcPts val="0"/>
                        </a:spcAft>
                        <a:buFont typeface="Wingdings" pitchFamily="2" charset="2"/>
                        <a:buChar char="v"/>
                      </a:pPr>
                      <a:r>
                        <a:rPr lang="fr-CA" sz="900" noProof="0" dirty="0" smtClean="0"/>
                        <a:t>Entrez la </a:t>
                      </a:r>
                      <a:r>
                        <a:rPr lang="fr-CA" sz="900" b="1" noProof="0" dirty="0" smtClean="0"/>
                        <a:t>date </a:t>
                      </a:r>
                      <a:r>
                        <a:rPr lang="fr-CA" sz="900" noProof="0" dirty="0" smtClean="0"/>
                        <a:t>à laquelle vous voulez que votre horaire commence,</a:t>
                      </a:r>
                      <a:r>
                        <a:rPr lang="fr-CA" sz="900" noProof="0" dirty="0" smtClean="0">
                          <a:latin typeface="+mn-lt"/>
                          <a:cs typeface="Arial" pitchFamily="34" charset="0"/>
                        </a:rPr>
                        <a:t> Cliquez sur le symbole permettant de rafraîchir l’écran pour mettre à jour le calendrier.</a:t>
                      </a:r>
                    </a:p>
                    <a:p>
                      <a:pPr marL="171450" indent="-171450">
                        <a:lnSpc>
                          <a:spcPct val="95000"/>
                        </a:lnSpc>
                        <a:spcBef>
                          <a:spcPts val="0"/>
                        </a:spcBef>
                        <a:spcAft>
                          <a:spcPts val="0"/>
                        </a:spcAft>
                        <a:buFont typeface="Wingdings" pitchFamily="2" charset="2"/>
                        <a:buChar char="v"/>
                      </a:pPr>
                      <a:r>
                        <a:rPr lang="fr-CA" sz="900" noProof="0" dirty="0" smtClean="0"/>
                        <a:t>Servez‐vous du bouton </a:t>
                      </a:r>
                      <a:r>
                        <a:rPr lang="fr-CA" sz="900" b="1" noProof="0" dirty="0" smtClean="0"/>
                        <a:t>Enregistrer </a:t>
                      </a:r>
                      <a:r>
                        <a:rPr lang="fr-CA" sz="900" noProof="0" dirty="0" smtClean="0"/>
                        <a:t>lorsque vous voulez arrêter la saisie d’heures, pour</a:t>
                      </a:r>
                      <a:r>
                        <a:rPr lang="fr-CA" sz="900" baseline="0" noProof="0" dirty="0" smtClean="0"/>
                        <a:t> </a:t>
                      </a:r>
                      <a:r>
                        <a:rPr lang="fr-CA" sz="900" noProof="0" dirty="0" smtClean="0"/>
                        <a:t>finir cette activité plus tard.</a:t>
                      </a:r>
                      <a:endParaRPr lang="fr-CA" sz="900" b="1" noProof="0" dirty="0" smtClean="0">
                        <a:latin typeface="+mn-lt"/>
                        <a:cs typeface="Arial" pitchFamily="34" charset="0"/>
                      </a:endParaRPr>
                    </a:p>
                    <a:p>
                      <a:pPr marL="171450" indent="-171450">
                        <a:lnSpc>
                          <a:spcPct val="95000"/>
                        </a:lnSpc>
                        <a:spcBef>
                          <a:spcPts val="0"/>
                        </a:spcBef>
                        <a:spcAft>
                          <a:spcPts val="0"/>
                        </a:spcAft>
                        <a:buFont typeface="Wingdings" pitchFamily="2" charset="2"/>
                        <a:buChar char="v"/>
                      </a:pPr>
                      <a:r>
                        <a:rPr lang="fr-CA" sz="900" noProof="0" dirty="0" smtClean="0"/>
                        <a:t>Utiliser le bouton </a:t>
                      </a:r>
                      <a:r>
                        <a:rPr lang="fr-CA" sz="900" b="1" noProof="0" dirty="0" smtClean="0"/>
                        <a:t>Soumettre</a:t>
                      </a:r>
                      <a:r>
                        <a:rPr lang="fr-CA" sz="900" noProof="0" dirty="0" smtClean="0"/>
                        <a:t> pour sauvegarder et soumettre vos entrées.</a:t>
                      </a:r>
                    </a:p>
                    <a:p>
                      <a:pPr marL="171450" indent="-171450">
                        <a:lnSpc>
                          <a:spcPct val="95000"/>
                        </a:lnSpc>
                        <a:spcBef>
                          <a:spcPts val="0"/>
                        </a:spcBef>
                        <a:spcAft>
                          <a:spcPts val="0"/>
                        </a:spcAft>
                        <a:buFont typeface="Wingdings" pitchFamily="2" charset="2"/>
                        <a:buChar char="v"/>
                      </a:pPr>
                      <a:endParaRPr lang="fr-CA" sz="900" noProof="0" dirty="0" smtClean="0">
                        <a:latin typeface="+mn-lt"/>
                        <a:cs typeface="Arial" pitchFamily="34" charset="0"/>
                      </a:endParaRPr>
                    </a:p>
                    <a:p>
                      <a:pPr marL="0" marR="0" indent="0" algn="l" defTabSz="914400" rtl="0" eaLnBrk="1" fontAlgn="auto" latinLnBrk="0" hangingPunct="1">
                        <a:lnSpc>
                          <a:spcPct val="95000"/>
                        </a:lnSpc>
                        <a:spcBef>
                          <a:spcPts val="0"/>
                        </a:spcBef>
                        <a:spcAft>
                          <a:spcPts val="0"/>
                        </a:spcAft>
                        <a:buClrTx/>
                        <a:buSzTx/>
                        <a:buFont typeface="Wingdings" pitchFamily="2" charset="2"/>
                        <a:buNone/>
                        <a:tabLst/>
                        <a:defRPr/>
                      </a:pPr>
                      <a:r>
                        <a:rPr lang="fr-CA" sz="900" noProof="0" dirty="0" smtClean="0"/>
                        <a:t>Note : Le système affichera un message d’erreur si des champs sont incomplets, si des entrées ne sont pas reconnues ou ne correspondent pas à des valeurs permises, et vérifiera les entrées en fonction des règles applicables pour calculer les heures payables en vue de l’approbation du gestionnaire.</a:t>
                      </a:r>
                      <a:endParaRPr lang="fr-CA" sz="900" b="0" noProof="0" dirty="0" smtClean="0">
                        <a:latin typeface="+mn-lt"/>
                      </a:endParaRPr>
                    </a:p>
                  </a:txBody>
                  <a:tcPr anchor="ctr"/>
                </a:tc>
              </a:tr>
              <a:tr h="644414">
                <a:tc>
                  <a:txBody>
                    <a:bodyPr/>
                    <a:lstStyle/>
                    <a:p>
                      <a:pPr algn="ctr"/>
                      <a:r>
                        <a:rPr lang="fr-CA" sz="2000" noProof="0" dirty="0" smtClean="0">
                          <a:solidFill>
                            <a:schemeClr val="bg1"/>
                          </a:solidFill>
                        </a:rPr>
                        <a:t>8</a:t>
                      </a:r>
                      <a:endParaRPr lang="fr-CA" sz="2000" noProof="0" dirty="0">
                        <a:solidFill>
                          <a:schemeClr val="bg1"/>
                        </a:solidFill>
                      </a:endParaRPr>
                    </a:p>
                  </a:txBody>
                  <a:tcPr anchor="ctr">
                    <a:solidFill>
                      <a:srgbClr val="73B632"/>
                    </a:solidFill>
                  </a:tcPr>
                </a:tc>
                <a:tc>
                  <a:txBody>
                    <a:bodyPr/>
                    <a:lstStyle/>
                    <a:p>
                      <a:pPr algn="ctr">
                        <a:lnSpc>
                          <a:spcPct val="95000"/>
                        </a:lnSpc>
                      </a:pPr>
                      <a:r>
                        <a:rPr lang="fr-CA" sz="900" b="1" noProof="0" dirty="0" smtClean="0"/>
                        <a:t>Approbation du gestionnaire</a:t>
                      </a:r>
                      <a:endParaRPr lang="fr-CA" sz="900" b="1" noProof="0" dirty="0">
                        <a:latin typeface="+mn-lt"/>
                      </a:endParaRPr>
                    </a:p>
                  </a:txBody>
                  <a:tcPr anchor="ctr"/>
                </a:tc>
                <a:tc>
                  <a:txBody>
                    <a:bodyPr/>
                    <a:lstStyle/>
                    <a:p>
                      <a:pPr marL="0">
                        <a:lnSpc>
                          <a:spcPct val="95000"/>
                        </a:lnSpc>
                        <a:spcBef>
                          <a:spcPts val="0"/>
                        </a:spcBef>
                        <a:spcAft>
                          <a:spcPts val="0"/>
                        </a:spcAft>
                        <a:buNone/>
                      </a:pPr>
                      <a:r>
                        <a:rPr lang="fr-CA" sz="900" b="1" noProof="0" dirty="0" smtClean="0">
                          <a:latin typeface="+mn-lt"/>
                        </a:rPr>
                        <a:t>Votre gestionnaire peut faire ce qui suit :</a:t>
                      </a:r>
                    </a:p>
                    <a:p>
                      <a:pPr marL="171450" indent="-171450">
                        <a:lnSpc>
                          <a:spcPct val="95000"/>
                        </a:lnSpc>
                        <a:spcBef>
                          <a:spcPts val="0"/>
                        </a:spcBef>
                        <a:spcAft>
                          <a:spcPts val="0"/>
                        </a:spcAft>
                        <a:buFont typeface="Wingdings" pitchFamily="2" charset="2"/>
                        <a:buChar char="v"/>
                      </a:pPr>
                      <a:r>
                        <a:rPr lang="fr-CA" sz="900" noProof="0" dirty="0" smtClean="0">
                          <a:latin typeface="+mn-lt"/>
                        </a:rPr>
                        <a:t>Approuver l’entrée;</a:t>
                      </a:r>
                    </a:p>
                    <a:p>
                      <a:pPr marL="171450" indent="-171450">
                        <a:lnSpc>
                          <a:spcPct val="95000"/>
                        </a:lnSpc>
                        <a:spcBef>
                          <a:spcPts val="0"/>
                        </a:spcBef>
                        <a:spcAft>
                          <a:spcPts val="0"/>
                        </a:spcAft>
                        <a:buFont typeface="Wingdings" pitchFamily="2" charset="2"/>
                        <a:buChar char="v"/>
                      </a:pPr>
                      <a:r>
                        <a:rPr lang="fr-CA" sz="900" noProof="0" dirty="0" smtClean="0">
                          <a:latin typeface="+mn-lt"/>
                        </a:rPr>
                        <a:t>Refuser l’entrée;</a:t>
                      </a:r>
                    </a:p>
                    <a:p>
                      <a:pPr marL="171450" indent="-171450">
                        <a:lnSpc>
                          <a:spcPct val="95000"/>
                        </a:lnSpc>
                        <a:spcBef>
                          <a:spcPts val="0"/>
                        </a:spcBef>
                        <a:spcAft>
                          <a:spcPts val="0"/>
                        </a:spcAft>
                        <a:buFont typeface="Wingdings" pitchFamily="2" charset="2"/>
                        <a:buChar char="v"/>
                      </a:pPr>
                      <a:r>
                        <a:rPr lang="fr-CA" sz="900" noProof="0" dirty="0" smtClean="0"/>
                        <a:t>« Refouler » l’entrée (ce qui peut signifier qu’une clarification ou une correction est nécessaire).</a:t>
                      </a:r>
                      <a:endParaRPr lang="fr-CA" sz="900" noProof="0" dirty="0" smtClean="0">
                        <a:latin typeface="+mn-lt"/>
                      </a:endParaRPr>
                    </a:p>
                  </a:txBody>
                  <a:tcPr anchor="ctr"/>
                </a:tc>
              </a:tr>
            </a:tbl>
          </a:graphicData>
        </a:graphic>
      </p:graphicFrame>
      <p:sp>
        <p:nvSpPr>
          <p:cNvPr id="3" name="ZoneTexte 2"/>
          <p:cNvSpPr txBox="1"/>
          <p:nvPr/>
        </p:nvSpPr>
        <p:spPr>
          <a:xfrm>
            <a:off x="0" y="0"/>
            <a:ext cx="3810000" cy="1270000"/>
          </a:xfrm>
          <a:prstGeom prst="rect">
            <a:avLst/>
          </a:prstGeom>
          <a:noFill/>
        </p:spPr>
        <p:txBody>
          <a:bodyPr vert="horz" rtlCol="0">
            <a:spAutoFit/>
          </a:bodyPr>
          <a:lstStyle/>
          <a:p>
            <a:endParaRPr lang="fr-CA"/>
          </a:p>
        </p:txBody>
      </p:sp>
    </p:spTree>
    <p:extLst>
      <p:ext uri="{BB962C8B-B14F-4D97-AF65-F5344CB8AC3E}">
        <p14:creationId xmlns:p14="http://schemas.microsoft.com/office/powerpoint/2010/main" val="3318089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 y="779155"/>
            <a:ext cx="9144000" cy="325272"/>
          </a:xfrm>
        </p:spPr>
        <p:txBody>
          <a:bodyPr>
            <a:noAutofit/>
          </a:bodyPr>
          <a:lstStyle/>
          <a:p>
            <a:r>
              <a:rPr lang="fr-CA" sz="2100" dirty="0" smtClean="0"/>
              <a:t>Approbation des heures – Rôles et responsabilités – Gestionnaires</a:t>
            </a:r>
            <a:endParaRPr lang="fr-CA" sz="2100" dirty="0"/>
          </a:p>
        </p:txBody>
      </p:sp>
      <p:graphicFrame>
        <p:nvGraphicFramePr>
          <p:cNvPr id="6" name="Table 5"/>
          <p:cNvGraphicFramePr>
            <a:graphicFrameLocks noGrp="1"/>
          </p:cNvGraphicFramePr>
          <p:nvPr>
            <p:custDataLst>
              <p:tags r:id="rId2"/>
            </p:custDataLst>
            <p:extLst>
              <p:ext uri="{D42A27DB-BD31-4B8C-83A1-F6EECF244321}">
                <p14:modId xmlns:p14="http://schemas.microsoft.com/office/powerpoint/2010/main" val="2326997943"/>
              </p:ext>
            </p:extLst>
          </p:nvPr>
        </p:nvGraphicFramePr>
        <p:xfrm>
          <a:off x="0" y="1184009"/>
          <a:ext cx="9144000" cy="6132762"/>
        </p:xfrm>
        <a:graphic>
          <a:graphicData uri="http://schemas.openxmlformats.org/drawingml/2006/table">
            <a:tbl>
              <a:tblPr firstRow="1" bandRow="1">
                <a:tableStyleId>{5C22544A-7EE6-4342-B048-85BDC9FD1C3A}</a:tableStyleId>
              </a:tblPr>
              <a:tblGrid>
                <a:gridCol w="671794"/>
                <a:gridCol w="1199004"/>
                <a:gridCol w="7273202"/>
              </a:tblGrid>
              <a:tr h="333942">
                <a:tc>
                  <a:txBody>
                    <a:bodyPr/>
                    <a:lstStyle/>
                    <a:p>
                      <a:pPr algn="ctr">
                        <a:lnSpc>
                          <a:spcPct val="95000"/>
                        </a:lnSpc>
                      </a:pPr>
                      <a:r>
                        <a:rPr lang="en-US" sz="1400" b="1" dirty="0" smtClean="0">
                          <a:latin typeface="Calibri Light" panose="020F0302020204030204" pitchFamily="34" charset="0"/>
                        </a:rPr>
                        <a:t>Étape</a:t>
                      </a:r>
                      <a:endParaRPr lang="en-CA" sz="1400" b="1" dirty="0">
                        <a:latin typeface="Calibri Light" panose="020F0302020204030204" pitchFamily="34" charset="0"/>
                      </a:endParaRPr>
                    </a:p>
                  </a:txBody>
                  <a:tcPr anchor="ctr">
                    <a:solidFill>
                      <a:srgbClr val="73B632"/>
                    </a:solidFill>
                  </a:tcPr>
                </a:tc>
                <a:tc>
                  <a:txBody>
                    <a:bodyPr/>
                    <a:lstStyle/>
                    <a:p>
                      <a:pPr algn="ctr">
                        <a:lnSpc>
                          <a:spcPct val="95000"/>
                        </a:lnSpc>
                      </a:pPr>
                      <a:r>
                        <a:rPr lang="fr-CA" sz="1400" b="1" noProof="0" dirty="0" smtClean="0">
                          <a:latin typeface="Calibri Light" panose="020F0302020204030204" pitchFamily="34" charset="0"/>
                        </a:rPr>
                        <a:t>Processus</a:t>
                      </a:r>
                      <a:endParaRPr lang="fr-CA" sz="1400" b="1" noProof="0" dirty="0">
                        <a:latin typeface="Calibri Light" panose="020F0302020204030204" pitchFamily="34" charset="0"/>
                      </a:endParaRPr>
                    </a:p>
                  </a:txBody>
                  <a:tcPr anchor="ctr">
                    <a:solidFill>
                      <a:srgbClr val="73B632"/>
                    </a:solidFill>
                  </a:tcPr>
                </a:tc>
                <a:tc>
                  <a:txBody>
                    <a:bodyPr/>
                    <a:lstStyle/>
                    <a:p>
                      <a:pPr algn="ctr">
                        <a:lnSpc>
                          <a:spcPct val="95000"/>
                        </a:lnSpc>
                      </a:pPr>
                      <a:r>
                        <a:rPr lang="fr-CA" sz="1600" noProof="0" dirty="0" smtClean="0"/>
                        <a:t>Exigences en date du 25 avril 2016</a:t>
                      </a:r>
                      <a:endParaRPr lang="fr-CA" sz="1400" b="1" noProof="0" dirty="0">
                        <a:latin typeface="Calibri Light" panose="020F0302020204030204" pitchFamily="34" charset="0"/>
                      </a:endParaRPr>
                    </a:p>
                  </a:txBody>
                  <a:tcPr anchor="ctr">
                    <a:solidFill>
                      <a:srgbClr val="73B632"/>
                    </a:solidFill>
                  </a:tcPr>
                </a:tc>
              </a:tr>
              <a:tr h="280258">
                <a:tc>
                  <a:txBody>
                    <a:bodyPr/>
                    <a:lstStyle/>
                    <a:p>
                      <a:pPr algn="ctr">
                        <a:lnSpc>
                          <a:spcPct val="95000"/>
                        </a:lnSpc>
                      </a:pPr>
                      <a:r>
                        <a:rPr lang="en-US" sz="1800" dirty="0" smtClean="0">
                          <a:solidFill>
                            <a:schemeClr val="bg1"/>
                          </a:solidFill>
                        </a:rPr>
                        <a:t>1</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Faire un rappel aux employés</a:t>
                      </a:r>
                      <a:endParaRPr lang="fr-CA" sz="1000" b="1" noProof="0" dirty="0">
                        <a:solidFill>
                          <a:schemeClr val="tx1"/>
                        </a:solidFill>
                        <a:latin typeface="+mn-lt"/>
                      </a:endParaRPr>
                    </a:p>
                  </a:txBody>
                  <a:tcPr anchor="ctr"/>
                </a:tc>
                <a:tc>
                  <a:txBody>
                    <a:bodyPr/>
                    <a:lstStyle/>
                    <a:p>
                      <a:pPr>
                        <a:lnSpc>
                          <a:spcPct val="95000"/>
                        </a:lnSpc>
                      </a:pPr>
                      <a:r>
                        <a:rPr lang="fr-CA" sz="1000" b="0" i="0" u="none" strike="noStrike" kern="1200" baseline="0" noProof="0" dirty="0" smtClean="0">
                          <a:solidFill>
                            <a:schemeClr val="tx1"/>
                          </a:solidFill>
                          <a:latin typeface="+mn-lt"/>
                          <a:ea typeface="+mn-ea"/>
                          <a:cs typeface="+mn-cs"/>
                        </a:rPr>
                        <a:t>Rappeler à tous les employés de mettre à jour les renseignements sur la relation gestionnaire (art. 34)/employé dans Phénix dès qu’un employé est embauché, change de poste ou commence à relever d’un autre gestionnaire (art. 34). </a:t>
                      </a:r>
                      <a:endParaRPr lang="fr-CA" sz="1000" noProof="0" dirty="0" smtClean="0">
                        <a:solidFill>
                          <a:schemeClr val="tx1"/>
                        </a:solidFill>
                        <a:latin typeface="+mn-lt"/>
                        <a:cs typeface="Arial" panose="020B0604020202020204" pitchFamily="34" charset="0"/>
                      </a:endParaRPr>
                    </a:p>
                  </a:txBody>
                  <a:tcPr anchor="ctr"/>
                </a:tc>
              </a:tr>
              <a:tr h="214335">
                <a:tc>
                  <a:txBody>
                    <a:bodyPr/>
                    <a:lstStyle/>
                    <a:p>
                      <a:pPr algn="ctr">
                        <a:lnSpc>
                          <a:spcPct val="95000"/>
                        </a:lnSpc>
                      </a:pPr>
                      <a:r>
                        <a:rPr lang="en-US" sz="1800" dirty="0" smtClean="0">
                          <a:solidFill>
                            <a:schemeClr val="bg1"/>
                          </a:solidFill>
                        </a:rPr>
                        <a:t>2</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Ouvrir</a:t>
                      </a:r>
                      <a:r>
                        <a:rPr lang="fr-CA" sz="1000" b="1" baseline="0" noProof="0" dirty="0" smtClean="0">
                          <a:solidFill>
                            <a:schemeClr val="tx1"/>
                          </a:solidFill>
                          <a:latin typeface="+mn-lt"/>
                        </a:rPr>
                        <a:t> une</a:t>
                      </a:r>
                      <a:r>
                        <a:rPr lang="fr-CA" sz="1000" b="1" noProof="0" dirty="0" smtClean="0">
                          <a:solidFill>
                            <a:schemeClr val="tx1"/>
                          </a:solidFill>
                          <a:latin typeface="+mn-lt"/>
                        </a:rPr>
                        <a:t> session dans Phénix</a:t>
                      </a:r>
                      <a:endParaRPr lang="fr-CA" sz="1000" b="1" noProof="0" dirty="0">
                        <a:solidFill>
                          <a:schemeClr val="tx1"/>
                        </a:solidFill>
                        <a:latin typeface="+mn-lt"/>
                      </a:endParaRPr>
                    </a:p>
                  </a:txBody>
                  <a:tcPr anchor="ctr"/>
                </a:tc>
                <a:tc>
                  <a:txBody>
                    <a:bodyPr/>
                    <a:lstStyle/>
                    <a:p>
                      <a:pPr marL="108000" indent="-108000">
                        <a:lnSpc>
                          <a:spcPct val="95000"/>
                        </a:lnSpc>
                        <a:spcBef>
                          <a:spcPts val="0"/>
                        </a:spcBef>
                        <a:spcAft>
                          <a:spcPts val="0"/>
                        </a:spcAft>
                        <a:buFont typeface="+mj-lt"/>
                        <a:buAutoNum type="arabicPeriod"/>
                      </a:pPr>
                      <a:r>
                        <a:rPr lang="fr-CA" sz="1000" noProof="0" dirty="0" smtClean="0"/>
                        <a:t> Connectez‐vous à Phénix à partir de l’application Web de la rémunération, en employant votre fichier </a:t>
                      </a:r>
                      <a:r>
                        <a:rPr lang="fr-CA" sz="1000" noProof="0" dirty="0" err="1" smtClean="0"/>
                        <a:t>maClé</a:t>
                      </a:r>
                      <a:r>
                        <a:rPr lang="fr-CA" sz="1000" noProof="0" dirty="0" smtClean="0"/>
                        <a:t> et votre mot de passe     connexe.</a:t>
                      </a:r>
                    </a:p>
                    <a:p>
                      <a:pPr marL="108000" indent="-108000">
                        <a:lnSpc>
                          <a:spcPct val="95000"/>
                        </a:lnSpc>
                        <a:spcBef>
                          <a:spcPts val="0"/>
                        </a:spcBef>
                        <a:spcAft>
                          <a:spcPts val="0"/>
                        </a:spcAft>
                        <a:buFont typeface="+mj-lt"/>
                        <a:buAutoNum type="arabicPeriod"/>
                      </a:pPr>
                      <a:r>
                        <a:rPr lang="fr-CA" sz="1000" noProof="0" dirty="0" smtClean="0">
                          <a:solidFill>
                            <a:schemeClr val="tx1"/>
                          </a:solidFill>
                          <a:latin typeface="+mn-lt"/>
                          <a:cs typeface="Arial" panose="020B0604020202020204" pitchFamily="34" charset="0"/>
                        </a:rPr>
                        <a:t>  Dans l’application Web de la rémunération, choisissez le système de paye Phénix.</a:t>
                      </a:r>
                    </a:p>
                  </a:txBody>
                  <a:tcPr anchor="ctr"/>
                </a:tc>
              </a:tr>
              <a:tr h="393131">
                <a:tc>
                  <a:txBody>
                    <a:bodyPr/>
                    <a:lstStyle/>
                    <a:p>
                      <a:pPr algn="ctr">
                        <a:lnSpc>
                          <a:spcPct val="95000"/>
                        </a:lnSpc>
                      </a:pPr>
                      <a:r>
                        <a:rPr lang="en-US" sz="1800" dirty="0" smtClean="0">
                          <a:solidFill>
                            <a:schemeClr val="bg1"/>
                          </a:solidFill>
                        </a:rPr>
                        <a:t>3</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Accéder au libre‐service pour les gestionnaires</a:t>
                      </a:r>
                      <a:endParaRPr lang="fr-CA" sz="1000" b="1" noProof="0" dirty="0">
                        <a:solidFill>
                          <a:schemeClr val="tx1"/>
                        </a:solidFill>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1000" noProof="0" dirty="0" smtClean="0"/>
                        <a:t>Choisissez </a:t>
                      </a:r>
                      <a:r>
                        <a:rPr lang="fr-CA" sz="1000" b="1" noProof="0" dirty="0" smtClean="0"/>
                        <a:t>Menu principal</a:t>
                      </a:r>
                      <a:r>
                        <a:rPr lang="fr-CA" sz="1000" noProof="0" dirty="0" smtClean="0"/>
                        <a:t>, puis </a:t>
                      </a:r>
                      <a:r>
                        <a:rPr lang="fr-CA" sz="1000" b="1" noProof="0" dirty="0" smtClean="0"/>
                        <a:t>Libre‐service </a:t>
                      </a:r>
                      <a:r>
                        <a:rPr lang="fr-CA" sz="1000" noProof="0" dirty="0" smtClean="0"/>
                        <a:t>pour les gestionnaires.</a:t>
                      </a:r>
                      <a:endParaRPr lang="fr-CA" sz="1000" noProof="0" dirty="0"/>
                    </a:p>
                  </a:txBody>
                  <a:tcPr anchor="ctr"/>
                </a:tc>
              </a:tr>
              <a:tr h="0">
                <a:tc>
                  <a:txBody>
                    <a:bodyPr/>
                    <a:lstStyle/>
                    <a:p>
                      <a:pPr algn="ctr">
                        <a:lnSpc>
                          <a:spcPct val="95000"/>
                        </a:lnSpc>
                      </a:pPr>
                      <a:r>
                        <a:rPr lang="en-US" sz="1800" dirty="0" smtClean="0">
                          <a:solidFill>
                            <a:schemeClr val="bg1"/>
                          </a:solidFill>
                        </a:rPr>
                        <a:t>4</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t>Utiliser la liste des travaux</a:t>
                      </a:r>
                      <a:endParaRPr lang="fr-CA" sz="1000" b="1" noProof="0" dirty="0">
                        <a:solidFill>
                          <a:schemeClr val="tx1"/>
                        </a:solidFill>
                        <a:latin typeface="+mn-lt"/>
                      </a:endParaRPr>
                    </a:p>
                  </a:txBody>
                  <a:tcPr anchor="ctr"/>
                </a:tc>
                <a:tc>
                  <a:txBody>
                    <a:bodyPr/>
                    <a:lstStyle/>
                    <a:p>
                      <a:pPr marL="0" lvl="1" indent="0">
                        <a:lnSpc>
                          <a:spcPct val="95000"/>
                        </a:lnSpc>
                        <a:buSzTx/>
                        <a:buNone/>
                      </a:pPr>
                      <a:r>
                        <a:rPr lang="fr-CA" sz="1000" b="1" u="sng" noProof="0" dirty="0" smtClean="0"/>
                        <a:t>En tant que gestionnaire délégataire des pouvoirs prévus à l’article 34</a:t>
                      </a:r>
                      <a:r>
                        <a:rPr lang="fr-CA" sz="1000" noProof="0" dirty="0" smtClean="0"/>
                        <a:t> , vous pouvez examiner et approuver les entrées d’heures payables à partir de la liste des travaux.</a:t>
                      </a:r>
                      <a:r>
                        <a:rPr lang="fr-CA" sz="1000" noProof="0" dirty="0" smtClean="0">
                          <a:solidFill>
                            <a:schemeClr val="tx1"/>
                          </a:solidFill>
                          <a:latin typeface="+mn-lt"/>
                        </a:rPr>
                        <a:t> Vous recevrez un élément dans la liste des travaux dans les cas suivants :</a:t>
                      </a:r>
                    </a:p>
                    <a:p>
                      <a:pPr marL="171450" indent="-171450">
                        <a:lnSpc>
                          <a:spcPct val="95000"/>
                        </a:lnSpc>
                        <a:buFont typeface="Wingdings" panose="05000000000000000000" pitchFamily="2" charset="2"/>
                        <a:buChar char="v"/>
                      </a:pPr>
                      <a:r>
                        <a:rPr lang="fr-CA" sz="1000" noProof="0" dirty="0" smtClean="0">
                          <a:solidFill>
                            <a:schemeClr val="tx1"/>
                          </a:solidFill>
                          <a:latin typeface="+mn-lt"/>
                        </a:rPr>
                        <a:t>Une entrée (heures) est reçue aux fins d’approbation en vertu de l’article 34.</a:t>
                      </a:r>
                    </a:p>
                    <a:p>
                      <a:pPr marL="171450" indent="-171450">
                        <a:lnSpc>
                          <a:spcPct val="95000"/>
                        </a:lnSpc>
                        <a:buFont typeface="Wingdings" panose="05000000000000000000" pitchFamily="2" charset="2"/>
                        <a:buChar char="v"/>
                      </a:pPr>
                      <a:r>
                        <a:rPr lang="fr-CA" sz="1000" noProof="0" dirty="0" smtClean="0">
                          <a:solidFill>
                            <a:schemeClr val="tx1"/>
                          </a:solidFill>
                          <a:latin typeface="+mn-lt"/>
                        </a:rPr>
                        <a:t>L’agent d’autorisation en vertu de l’article 33 (Finances) </a:t>
                      </a:r>
                      <a:r>
                        <a:rPr lang="fr-CA" sz="1000" baseline="0" noProof="0" dirty="0" smtClean="0">
                          <a:solidFill>
                            <a:schemeClr val="tx1"/>
                          </a:solidFill>
                          <a:latin typeface="+mn-lt"/>
                        </a:rPr>
                        <a:t>« </a:t>
                      </a:r>
                      <a:r>
                        <a:rPr lang="fr-CA" sz="1000" noProof="0" dirty="0" smtClean="0">
                          <a:solidFill>
                            <a:schemeClr val="tx1"/>
                          </a:solidFill>
                          <a:latin typeface="+mn-lt"/>
                        </a:rPr>
                        <a:t>refoule » une demande approuvée pour des heures payables.</a:t>
                      </a:r>
                    </a:p>
                    <a:p>
                      <a:pPr marL="171450" indent="-171450">
                        <a:lnSpc>
                          <a:spcPct val="95000"/>
                        </a:lnSpc>
                        <a:buFont typeface="Wingdings" panose="05000000000000000000" pitchFamily="2" charset="2"/>
                        <a:buChar char="v"/>
                      </a:pPr>
                      <a:r>
                        <a:rPr lang="fr-CA" sz="1000" noProof="0" dirty="0" smtClean="0">
                          <a:solidFill>
                            <a:schemeClr val="tx1"/>
                          </a:solidFill>
                          <a:latin typeface="+mn-lt"/>
                        </a:rPr>
                        <a:t>Vos propres heures payables sont « refoulées » par la direction.</a:t>
                      </a:r>
                      <a:endParaRPr lang="fr-CA" sz="1000" noProof="0" dirty="0">
                        <a:solidFill>
                          <a:schemeClr val="tx1"/>
                        </a:solidFill>
                        <a:latin typeface="+mn-lt"/>
                      </a:endParaRPr>
                    </a:p>
                  </a:txBody>
                  <a:tcPr anchor="ctr"/>
                </a:tc>
              </a:tr>
              <a:tr h="321064">
                <a:tc>
                  <a:txBody>
                    <a:bodyPr/>
                    <a:lstStyle/>
                    <a:p>
                      <a:pPr algn="ctr">
                        <a:lnSpc>
                          <a:spcPct val="95000"/>
                        </a:lnSpc>
                      </a:pPr>
                      <a:r>
                        <a:rPr lang="en-US" sz="1800" dirty="0" smtClean="0">
                          <a:solidFill>
                            <a:schemeClr val="bg1"/>
                          </a:solidFill>
                        </a:rPr>
                        <a:t>5</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Accéder à Approbation heures/exceptions</a:t>
                      </a:r>
                      <a:endParaRPr lang="fr-CA" sz="1000" b="1" noProof="0" dirty="0">
                        <a:solidFill>
                          <a:schemeClr val="tx1"/>
                        </a:solidFill>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1000" noProof="0" dirty="0" smtClean="0"/>
                        <a:t>Sélectionnez </a:t>
                      </a:r>
                      <a:r>
                        <a:rPr lang="fr-CA" sz="1000" b="1" noProof="0" dirty="0" smtClean="0"/>
                        <a:t>Gestion temps</a:t>
                      </a:r>
                      <a:r>
                        <a:rPr lang="fr-CA" sz="1000" b="0" noProof="0" dirty="0" smtClean="0"/>
                        <a:t>, puis</a:t>
                      </a:r>
                      <a:r>
                        <a:rPr lang="fr-CA" sz="1000" b="1" noProof="0" dirty="0" smtClean="0"/>
                        <a:t> Approbation heures/exceptions.</a:t>
                      </a:r>
                      <a:endParaRPr lang="fr-CA" sz="1000" b="1" noProof="0" dirty="0" smtClean="0">
                        <a:solidFill>
                          <a:schemeClr val="tx1"/>
                        </a:solidFill>
                        <a:latin typeface="+mn-lt"/>
                        <a:cs typeface="Arial" pitchFamily="34" charset="0"/>
                      </a:endParaRPr>
                    </a:p>
                  </a:txBody>
                  <a:tcPr anchor="ctr"/>
                </a:tc>
              </a:tr>
              <a:tr h="464460">
                <a:tc>
                  <a:txBody>
                    <a:bodyPr/>
                    <a:lstStyle/>
                    <a:p>
                      <a:pPr algn="ctr">
                        <a:lnSpc>
                          <a:spcPct val="95000"/>
                        </a:lnSpc>
                      </a:pPr>
                      <a:r>
                        <a:rPr lang="en-US" sz="1800" dirty="0" smtClean="0">
                          <a:solidFill>
                            <a:schemeClr val="bg1"/>
                          </a:solidFill>
                        </a:rPr>
                        <a:t>6</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Approbation heures payables</a:t>
                      </a:r>
                      <a:endParaRPr lang="fr-CA" sz="1000" b="1" noProof="0" dirty="0">
                        <a:solidFill>
                          <a:schemeClr val="tx1"/>
                        </a:solidFill>
                        <a:latin typeface="+mn-lt"/>
                      </a:endParaRPr>
                    </a:p>
                  </a:txBody>
                  <a:tcPr anchor="ctr"/>
                </a:tc>
                <a:tc>
                  <a:txBody>
                    <a:bodyPr/>
                    <a:lstStyle/>
                    <a:p>
                      <a:pPr marL="0">
                        <a:lnSpc>
                          <a:spcPct val="95000"/>
                        </a:lnSpc>
                        <a:buNone/>
                      </a:pPr>
                      <a:r>
                        <a:rPr lang="fr-CA" sz="1000" noProof="0" dirty="0" smtClean="0">
                          <a:solidFill>
                            <a:schemeClr val="tx1"/>
                          </a:solidFill>
                          <a:latin typeface="+mn-lt"/>
                        </a:rPr>
                        <a:t>Vous pouvez approuver les heures saisies par les employés pour déterminer le montant payable. Allez à la page </a:t>
                      </a:r>
                      <a:r>
                        <a:rPr lang="fr-CA" sz="1000" b="1" noProof="0" dirty="0" smtClean="0">
                          <a:solidFill>
                            <a:schemeClr val="tx1"/>
                          </a:solidFill>
                          <a:latin typeface="+mn-lt"/>
                        </a:rPr>
                        <a:t>Approbation</a:t>
                      </a:r>
                      <a:r>
                        <a:rPr lang="fr-CA" sz="1000" b="1" baseline="0" noProof="0" dirty="0" smtClean="0">
                          <a:solidFill>
                            <a:schemeClr val="tx1"/>
                          </a:solidFill>
                          <a:latin typeface="+mn-lt"/>
                        </a:rPr>
                        <a:t> heures payables </a:t>
                      </a:r>
                      <a:r>
                        <a:rPr lang="fr-CA" sz="1000" noProof="0" dirty="0" smtClean="0">
                          <a:solidFill>
                            <a:schemeClr val="tx1"/>
                          </a:solidFill>
                          <a:latin typeface="+mn-lt"/>
                        </a:rPr>
                        <a:t>et suivez les étapes ci‐dessous :</a:t>
                      </a:r>
                      <a:endParaRPr lang="fr-CA" sz="1000" b="1" noProof="0" dirty="0" smtClean="0">
                        <a:solidFill>
                          <a:schemeClr val="tx1"/>
                        </a:solidFill>
                        <a:latin typeface="+mn-lt"/>
                      </a:endParaRPr>
                    </a:p>
                    <a:p>
                      <a:pPr marL="171450" indent="-171450">
                        <a:lnSpc>
                          <a:spcPct val="95000"/>
                        </a:lnSpc>
                        <a:buFont typeface="Wingdings" pitchFamily="2" charset="2"/>
                        <a:buChar char="v"/>
                      </a:pPr>
                      <a:r>
                        <a:rPr lang="fr-CA" sz="1000" b="1" noProof="0" dirty="0" smtClean="0"/>
                        <a:t>Approuver</a:t>
                      </a:r>
                      <a:r>
                        <a:rPr lang="fr-CA" sz="1000" noProof="0" dirty="0" smtClean="0"/>
                        <a:t> : L’entrée est approuvée et envoyée aux services de la paye aux fins de traitement.</a:t>
                      </a:r>
                      <a:endParaRPr lang="fr-CA" sz="1000" b="1" noProof="0" dirty="0" smtClean="0">
                        <a:solidFill>
                          <a:schemeClr val="tx1"/>
                        </a:solidFill>
                        <a:latin typeface="+mn-lt"/>
                      </a:endParaRPr>
                    </a:p>
                    <a:p>
                      <a:pPr marL="171450" indent="-171450">
                        <a:lnSpc>
                          <a:spcPct val="95000"/>
                        </a:lnSpc>
                        <a:buFont typeface="Wingdings" pitchFamily="2" charset="2"/>
                        <a:buChar char="v"/>
                      </a:pPr>
                      <a:r>
                        <a:rPr lang="fr-CA" sz="1000" b="1" noProof="0" dirty="0" smtClean="0"/>
                        <a:t>Refuser</a:t>
                      </a:r>
                      <a:r>
                        <a:rPr lang="fr-CA" sz="1000" noProof="0" dirty="0" smtClean="0"/>
                        <a:t> : L’entrée refusée est supprimée de Phénix et un élément dans la liste des travaux est envoyé à l’employé.</a:t>
                      </a:r>
                      <a:endParaRPr lang="fr-CA" sz="1000" b="1" noProof="0" dirty="0" smtClean="0">
                        <a:solidFill>
                          <a:schemeClr val="tx1"/>
                        </a:solidFill>
                        <a:latin typeface="+mn-lt"/>
                      </a:endParaRPr>
                    </a:p>
                    <a:p>
                      <a:pPr marL="171450" indent="-171450">
                        <a:lnSpc>
                          <a:spcPct val="95000"/>
                        </a:lnSpc>
                        <a:buFont typeface="Wingdings" pitchFamily="2" charset="2"/>
                        <a:buChar char="v"/>
                      </a:pPr>
                      <a:r>
                        <a:rPr lang="fr-CA" sz="1000" b="1" noProof="0" dirty="0" smtClean="0"/>
                        <a:t>Refouler</a:t>
                      </a:r>
                      <a:r>
                        <a:rPr lang="fr-CA" sz="1000" noProof="0" dirty="0" smtClean="0"/>
                        <a:t> : L’entrée refoulée doit être corrigée par l’employé ou le gestionnaire à la page </a:t>
                      </a:r>
                      <a:r>
                        <a:rPr lang="fr-CA" sz="1000" b="1" noProof="0" dirty="0" smtClean="0"/>
                        <a:t>Feuille temps</a:t>
                      </a:r>
                      <a:r>
                        <a:rPr lang="fr-CA" sz="1000" noProof="0" dirty="0" smtClean="0"/>
                        <a:t>.</a:t>
                      </a:r>
                      <a:endParaRPr lang="fr-CA" sz="1000" noProof="0" dirty="0" smtClean="0">
                        <a:solidFill>
                          <a:schemeClr val="tx1"/>
                        </a:solidFill>
                        <a:latin typeface="+mn-lt"/>
                      </a:endParaRPr>
                    </a:p>
                  </a:txBody>
                  <a:tcPr anchor="ctr"/>
                </a:tc>
              </a:tr>
              <a:tr h="778373">
                <a:tc>
                  <a:txBody>
                    <a:bodyPr/>
                    <a:lstStyle/>
                    <a:p>
                      <a:pPr algn="ctr">
                        <a:lnSpc>
                          <a:spcPct val="95000"/>
                        </a:lnSpc>
                      </a:pPr>
                      <a:r>
                        <a:rPr lang="en-US" sz="1800" dirty="0" smtClean="0">
                          <a:solidFill>
                            <a:schemeClr val="bg1"/>
                          </a:solidFill>
                        </a:rPr>
                        <a:t>7</a:t>
                      </a:r>
                      <a:endParaRPr lang="en-CA" sz="1800" dirty="0">
                        <a:solidFill>
                          <a:schemeClr val="bg1"/>
                        </a:solidFill>
                      </a:endParaRPr>
                    </a:p>
                  </a:txBody>
                  <a:tcPr anchor="ctr">
                    <a:solidFill>
                      <a:srgbClr val="73B632"/>
                    </a:solidFill>
                  </a:tcPr>
                </a:tc>
                <a:tc>
                  <a:txBody>
                    <a:bodyPr/>
                    <a:lstStyle/>
                    <a:p>
                      <a:pPr algn="ctr">
                        <a:lnSpc>
                          <a:spcPct val="95000"/>
                        </a:lnSpc>
                      </a:pPr>
                      <a:r>
                        <a:rPr lang="fr-CA" sz="1000" b="1" noProof="0" dirty="0" smtClean="0">
                          <a:solidFill>
                            <a:schemeClr val="tx1"/>
                          </a:solidFill>
                          <a:latin typeface="+mn-lt"/>
                        </a:rPr>
                        <a:t>Approbation exceptions</a:t>
                      </a:r>
                      <a:endParaRPr lang="fr-CA" sz="1000" b="1" noProof="0" dirty="0">
                        <a:solidFill>
                          <a:schemeClr val="tx1"/>
                        </a:solidFill>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1000" noProof="0" dirty="0" smtClean="0"/>
                        <a:t>Allez à la page des </a:t>
                      </a:r>
                      <a:r>
                        <a:rPr lang="fr-CA" sz="1000" b="1" noProof="0" dirty="0" smtClean="0"/>
                        <a:t>exceptions</a:t>
                      </a:r>
                      <a:r>
                        <a:rPr lang="fr-CA" sz="1000" noProof="0" dirty="0" smtClean="0"/>
                        <a:t> pour voir les exceptions relatives aux heures entrées et régler ces cas.</a:t>
                      </a:r>
                      <a:r>
                        <a:rPr lang="fr-CA" sz="1000" noProof="0" dirty="0" smtClean="0">
                          <a:solidFill>
                            <a:schemeClr val="tx1"/>
                          </a:solidFill>
                          <a:latin typeface="+mn-lt"/>
                          <a:cs typeface="Arial" pitchFamily="34" charset="0"/>
                        </a:rPr>
                        <a:t> Une exception est créée lorsqu’une entrée (p. ex. heures) est incorrecte ou non conforme aux règles du système.</a:t>
                      </a:r>
                    </a:p>
                    <a:p>
                      <a:pPr marL="171450" indent="-171450">
                        <a:lnSpc>
                          <a:spcPct val="95000"/>
                        </a:lnSpc>
                        <a:buFont typeface="Wingdings" panose="05000000000000000000" pitchFamily="2" charset="2"/>
                        <a:buChar char="v"/>
                      </a:pPr>
                      <a:r>
                        <a:rPr lang="fr-CA" sz="1000" noProof="0" dirty="0" smtClean="0">
                          <a:solidFill>
                            <a:schemeClr val="tx1"/>
                          </a:solidFill>
                        </a:rPr>
                        <a:t>Vous pouvez approuver une exception. Lorsque l’exception approuvée est traitée de nouveau au moyen</a:t>
                      </a:r>
                      <a:r>
                        <a:rPr lang="fr-CA" sz="1000" baseline="0" noProof="0" dirty="0" smtClean="0">
                          <a:solidFill>
                            <a:schemeClr val="tx1"/>
                          </a:solidFill>
                        </a:rPr>
                        <a:t> de</a:t>
                      </a:r>
                      <a:r>
                        <a:rPr lang="fr-CA" sz="1000" noProof="0" dirty="0" smtClean="0">
                          <a:solidFill>
                            <a:schemeClr val="tx1"/>
                          </a:solidFill>
                        </a:rPr>
                        <a:t> </a:t>
                      </a:r>
                      <a:r>
                        <a:rPr lang="fr-CA" sz="1000" b="0" noProof="0" dirty="0" smtClean="0">
                          <a:solidFill>
                            <a:schemeClr val="tx1"/>
                          </a:solidFill>
                        </a:rPr>
                        <a:t>l’Administration du temps</a:t>
                      </a:r>
                      <a:r>
                        <a:rPr lang="fr-CA" sz="1000" noProof="0" dirty="0" smtClean="0">
                          <a:solidFill>
                            <a:schemeClr val="tx1"/>
                          </a:solidFill>
                        </a:rPr>
                        <a:t>, des heures payables seront produites.</a:t>
                      </a:r>
                    </a:p>
                    <a:p>
                      <a:pPr marL="171450" indent="-171450">
                        <a:lnSpc>
                          <a:spcPct val="95000"/>
                        </a:lnSpc>
                        <a:buFont typeface="Wingdings" panose="05000000000000000000" pitchFamily="2" charset="2"/>
                        <a:buChar char="v"/>
                      </a:pPr>
                      <a:r>
                        <a:rPr lang="fr-CA" sz="1000" noProof="0" dirty="0" smtClean="0">
                          <a:solidFill>
                            <a:schemeClr val="tx1"/>
                          </a:solidFill>
                        </a:rPr>
                        <a:t>Ou alors, vous ou l’employé pouvez corriger l’exception, et lorsqu’elle sera traitée de nouveau au moyen</a:t>
                      </a:r>
                      <a:r>
                        <a:rPr lang="fr-CA" sz="1000" baseline="0" noProof="0" dirty="0" smtClean="0">
                          <a:solidFill>
                            <a:schemeClr val="tx1"/>
                          </a:solidFill>
                        </a:rPr>
                        <a:t> de</a:t>
                      </a:r>
                      <a:r>
                        <a:rPr lang="fr-CA" sz="1000" noProof="0" dirty="0" smtClean="0">
                          <a:solidFill>
                            <a:schemeClr val="tx1"/>
                          </a:solidFill>
                        </a:rPr>
                        <a:t> l’Administration du temps, l’entrée ne s’affichera plus comme une exception.</a:t>
                      </a:r>
                    </a:p>
                    <a:p>
                      <a:pPr marL="171450" indent="-171450">
                        <a:lnSpc>
                          <a:spcPct val="95000"/>
                        </a:lnSpc>
                        <a:buFont typeface="Wingdings" panose="05000000000000000000" pitchFamily="2" charset="2"/>
                        <a:buChar char="v"/>
                      </a:pPr>
                      <a:r>
                        <a:rPr lang="fr-CA" sz="1000" noProof="0" dirty="0" smtClean="0">
                          <a:solidFill>
                            <a:schemeClr val="tx1"/>
                          </a:solidFill>
                        </a:rPr>
                        <a:t>Les exceptions de</a:t>
                      </a:r>
                      <a:r>
                        <a:rPr lang="fr-CA" sz="1000" baseline="0" noProof="0" dirty="0" smtClean="0">
                          <a:solidFill>
                            <a:schemeClr val="tx1"/>
                          </a:solidFill>
                        </a:rPr>
                        <a:t> niveau </a:t>
                      </a:r>
                      <a:r>
                        <a:rPr lang="fr-CA" sz="1000" b="1" noProof="0" dirty="0" smtClean="0">
                          <a:solidFill>
                            <a:schemeClr val="tx1"/>
                          </a:solidFill>
                        </a:rPr>
                        <a:t>faible</a:t>
                      </a:r>
                      <a:r>
                        <a:rPr lang="fr-CA" sz="1000" noProof="0" dirty="0" smtClean="0">
                          <a:solidFill>
                            <a:schemeClr val="tx1"/>
                          </a:solidFill>
                        </a:rPr>
                        <a:t> ou </a:t>
                      </a:r>
                      <a:r>
                        <a:rPr lang="fr-CA" sz="1000" b="1" noProof="0" dirty="0" smtClean="0">
                          <a:solidFill>
                            <a:schemeClr val="tx1"/>
                          </a:solidFill>
                        </a:rPr>
                        <a:t>moyen </a:t>
                      </a:r>
                      <a:r>
                        <a:rPr lang="fr-CA" sz="1000" b="0" noProof="0" dirty="0" smtClean="0">
                          <a:solidFill>
                            <a:schemeClr val="tx1"/>
                          </a:solidFill>
                        </a:rPr>
                        <a:t>deviendront</a:t>
                      </a:r>
                      <a:r>
                        <a:rPr lang="fr-CA" sz="1000" b="0" baseline="0" noProof="0" dirty="0" smtClean="0">
                          <a:solidFill>
                            <a:schemeClr val="tx1"/>
                          </a:solidFill>
                        </a:rPr>
                        <a:t> des heures payables, mais elles demeureront également dans le tableau des exceptions jusqu’à ce qu’elles soient permises ou jusqu’à ce que la situation soit réglée</a:t>
                      </a:r>
                      <a:r>
                        <a:rPr lang="fr-CA" sz="1000" noProof="0" dirty="0" smtClean="0">
                          <a:solidFill>
                            <a:schemeClr val="tx1"/>
                          </a:solidFill>
                        </a:rPr>
                        <a:t>.</a:t>
                      </a:r>
                      <a:r>
                        <a:rPr lang="fr-CA" sz="1000" noProof="0" dirty="0" smtClean="0">
                          <a:solidFill>
                            <a:schemeClr val="tx1"/>
                          </a:solidFill>
                          <a:latin typeface="+mn-lt"/>
                          <a:cs typeface="Arial" pitchFamily="34" charset="0"/>
                        </a:rPr>
                        <a:t>  </a:t>
                      </a:r>
                    </a:p>
                  </a:txBody>
                  <a:tcPr anchor="ctr"/>
                </a:tc>
              </a:tr>
              <a:tr h="437122">
                <a:tc>
                  <a:txBody>
                    <a:bodyPr/>
                    <a:lstStyle/>
                    <a:p>
                      <a:pPr algn="ctr">
                        <a:lnSpc>
                          <a:spcPct val="95000"/>
                        </a:lnSpc>
                      </a:pPr>
                      <a:r>
                        <a:rPr lang="en-US" sz="1400" i="1" dirty="0" smtClean="0">
                          <a:solidFill>
                            <a:schemeClr val="bg1"/>
                          </a:solidFill>
                        </a:rPr>
                        <a:t>Note </a:t>
                      </a:r>
                      <a:endParaRPr lang="en-CA" sz="1600" i="1" dirty="0">
                        <a:solidFill>
                          <a:schemeClr val="bg1"/>
                        </a:solidFill>
                      </a:endParaRPr>
                    </a:p>
                  </a:txBody>
                  <a:tcPr anchor="ctr">
                    <a:solidFill>
                      <a:srgbClr val="73B632"/>
                    </a:solidFill>
                  </a:tcPr>
                </a:tc>
                <a:tc>
                  <a:txBody>
                    <a:bodyPr/>
                    <a:lstStyle/>
                    <a:p>
                      <a:pPr algn="ctr">
                        <a:lnSpc>
                          <a:spcPct val="95000"/>
                        </a:lnSpc>
                      </a:pPr>
                      <a:r>
                        <a:rPr lang="fr-CA" sz="1000" b="1" i="1" u="sng" noProof="0" dirty="0" smtClean="0">
                          <a:solidFill>
                            <a:srgbClr val="FF0000"/>
                          </a:solidFill>
                          <a:latin typeface="+mn-lt"/>
                        </a:rPr>
                        <a:t>Si</a:t>
                      </a:r>
                      <a:r>
                        <a:rPr lang="fr-CA" sz="1000" b="1" noProof="0" dirty="0" smtClean="0">
                          <a:solidFill>
                            <a:srgbClr val="FF0000"/>
                          </a:solidFill>
                          <a:latin typeface="+mn-lt"/>
                        </a:rPr>
                        <a:t> le gestionnaire</a:t>
                      </a:r>
                      <a:r>
                        <a:rPr lang="fr-CA" sz="1000" b="1" baseline="0" noProof="0" dirty="0" smtClean="0">
                          <a:solidFill>
                            <a:srgbClr val="FF0000"/>
                          </a:solidFill>
                          <a:latin typeface="+mn-lt"/>
                        </a:rPr>
                        <a:t> fait des entrées pour l’employé</a:t>
                      </a:r>
                      <a:endParaRPr lang="fr-CA" sz="1000" b="1" noProof="0" dirty="0">
                        <a:solidFill>
                          <a:srgbClr val="FF0000"/>
                        </a:solidFill>
                        <a:latin typeface="+mn-lt"/>
                      </a:endParaRPr>
                    </a:p>
                  </a:txBody>
                  <a:tcPr anchor="ctr"/>
                </a:tc>
                <a:tc>
                  <a:txBody>
                    <a:bodyPr/>
                    <a:lstStyle/>
                    <a:p>
                      <a:pPr marL="0" marR="0" indent="0" algn="l" defTabSz="914400" rtl="0" eaLnBrk="1" fontAlgn="auto" latinLnBrk="0" hangingPunct="1">
                        <a:lnSpc>
                          <a:spcPct val="95000"/>
                        </a:lnSpc>
                        <a:spcBef>
                          <a:spcPts val="0"/>
                        </a:spcBef>
                        <a:spcAft>
                          <a:spcPts val="0"/>
                        </a:spcAft>
                        <a:buClrTx/>
                        <a:buSzTx/>
                        <a:buFontTx/>
                        <a:buNone/>
                        <a:tabLst/>
                        <a:defRPr/>
                      </a:pPr>
                      <a:r>
                        <a:rPr lang="fr-CA" sz="1000" noProof="0" dirty="0" smtClean="0">
                          <a:solidFill>
                            <a:srgbClr val="FF0000"/>
                          </a:solidFill>
                          <a:latin typeface="+mn-lt"/>
                          <a:cs typeface="Arial" pitchFamily="34" charset="0"/>
                        </a:rPr>
                        <a:t>À</a:t>
                      </a:r>
                      <a:r>
                        <a:rPr lang="fr-CA" sz="1000" baseline="0" noProof="0" dirty="0" smtClean="0">
                          <a:solidFill>
                            <a:srgbClr val="FF0000"/>
                          </a:solidFill>
                          <a:latin typeface="+mn-lt"/>
                          <a:cs typeface="Arial" pitchFamily="34" charset="0"/>
                        </a:rPr>
                        <a:t> partir de </a:t>
                      </a:r>
                      <a:r>
                        <a:rPr lang="fr-CA" sz="1000" b="1" baseline="0" noProof="0" dirty="0" smtClean="0">
                          <a:solidFill>
                            <a:srgbClr val="FF0000"/>
                          </a:solidFill>
                          <a:latin typeface="+mn-lt"/>
                          <a:cs typeface="Arial" pitchFamily="34" charset="0"/>
                        </a:rPr>
                        <a:t>Gestion temps</a:t>
                      </a:r>
                      <a:r>
                        <a:rPr lang="fr-CA" sz="1000" b="0" baseline="0" noProof="0" dirty="0" smtClean="0">
                          <a:solidFill>
                            <a:srgbClr val="FF0000"/>
                          </a:solidFill>
                          <a:latin typeface="+mn-lt"/>
                          <a:cs typeface="Arial" pitchFamily="34" charset="0"/>
                        </a:rPr>
                        <a:t>, choisissez </a:t>
                      </a:r>
                      <a:r>
                        <a:rPr lang="fr-CA" sz="1000" b="1" baseline="0" noProof="0" dirty="0" smtClean="0">
                          <a:solidFill>
                            <a:srgbClr val="FF0000"/>
                          </a:solidFill>
                          <a:latin typeface="+mn-lt"/>
                          <a:cs typeface="Arial" pitchFamily="34" charset="0"/>
                        </a:rPr>
                        <a:t>Déclaration heures </a:t>
                      </a:r>
                      <a:r>
                        <a:rPr lang="fr-CA" sz="1000" b="0" baseline="0" noProof="0" dirty="0" smtClean="0">
                          <a:solidFill>
                            <a:srgbClr val="FF0000"/>
                          </a:solidFill>
                          <a:latin typeface="+mn-lt"/>
                          <a:cs typeface="Arial" pitchFamily="34" charset="0"/>
                        </a:rPr>
                        <a:t>puis</a:t>
                      </a:r>
                      <a:r>
                        <a:rPr lang="fr-CA" sz="1000" baseline="0" noProof="0" dirty="0" smtClean="0">
                          <a:solidFill>
                            <a:srgbClr val="FF0000"/>
                          </a:solidFill>
                          <a:latin typeface="+mn-lt"/>
                          <a:cs typeface="Arial" pitchFamily="34" charset="0"/>
                        </a:rPr>
                        <a:t> </a:t>
                      </a:r>
                      <a:r>
                        <a:rPr lang="fr-CA" sz="1000" b="1" baseline="0" noProof="0" dirty="0" smtClean="0">
                          <a:solidFill>
                            <a:srgbClr val="FF0000"/>
                          </a:solidFill>
                          <a:latin typeface="+mn-lt"/>
                          <a:cs typeface="Arial" pitchFamily="34" charset="0"/>
                        </a:rPr>
                        <a:t>Feuille temps</a:t>
                      </a:r>
                      <a:r>
                        <a:rPr lang="fr-CA" sz="1000" baseline="0" noProof="0" dirty="0" smtClean="0">
                          <a:solidFill>
                            <a:srgbClr val="FF0000"/>
                          </a:solidFill>
                          <a:latin typeface="+mn-lt"/>
                          <a:cs typeface="Arial" pitchFamily="34" charset="0"/>
                        </a:rPr>
                        <a:t> pour déclarer et enregistrer des heures au nom d’un employé</a:t>
                      </a:r>
                      <a:r>
                        <a:rPr lang="fr-CA" sz="1000" noProof="0" dirty="0" smtClean="0">
                          <a:solidFill>
                            <a:srgbClr val="FF0000"/>
                          </a:solidFill>
                          <a:latin typeface="+mn-lt"/>
                          <a:cs typeface="Arial" pitchFamily="34" charset="0"/>
                        </a:rPr>
                        <a:t>.  </a:t>
                      </a:r>
                    </a:p>
                    <a:p>
                      <a:pPr marL="171450" marR="0" indent="-171450" algn="l" defTabSz="914400" rtl="0" eaLnBrk="1" fontAlgn="auto" latinLnBrk="0" hangingPunct="1">
                        <a:lnSpc>
                          <a:spcPct val="95000"/>
                        </a:lnSpc>
                        <a:spcBef>
                          <a:spcPts val="0"/>
                        </a:spcBef>
                        <a:spcAft>
                          <a:spcPts val="0"/>
                        </a:spcAft>
                        <a:buClrTx/>
                        <a:buSzTx/>
                        <a:buFont typeface="Wingdings" panose="05000000000000000000" pitchFamily="2" charset="2"/>
                        <a:buChar char="v"/>
                        <a:tabLst/>
                        <a:defRPr/>
                      </a:pPr>
                      <a:r>
                        <a:rPr lang="fr-CA" sz="1000" noProof="0" dirty="0" smtClean="0">
                          <a:solidFill>
                            <a:srgbClr val="FF0000"/>
                          </a:solidFill>
                          <a:latin typeface="+mn-lt"/>
                          <a:cs typeface="Arial" pitchFamily="34" charset="0"/>
                        </a:rPr>
                        <a:t>Vous</a:t>
                      </a:r>
                      <a:r>
                        <a:rPr lang="fr-CA" sz="1000" baseline="0" noProof="0" dirty="0" smtClean="0">
                          <a:solidFill>
                            <a:srgbClr val="FF0000"/>
                          </a:solidFill>
                          <a:latin typeface="+mn-lt"/>
                          <a:cs typeface="Arial" pitchFamily="34" charset="0"/>
                        </a:rPr>
                        <a:t> pouvez déclarer du temps positif et une rémunération pour services supplémentaires si l’employé ne peut pas accéder au libre‐service de Phénix. </a:t>
                      </a:r>
                    </a:p>
                    <a:p>
                      <a:pPr marL="171450" marR="0" indent="-171450" algn="l" defTabSz="914400" rtl="0" eaLnBrk="1" fontAlgn="auto" latinLnBrk="0" hangingPunct="1">
                        <a:lnSpc>
                          <a:spcPct val="95000"/>
                        </a:lnSpc>
                        <a:spcBef>
                          <a:spcPts val="0"/>
                        </a:spcBef>
                        <a:spcAft>
                          <a:spcPts val="0"/>
                        </a:spcAft>
                        <a:buClrTx/>
                        <a:buSzTx/>
                        <a:buFont typeface="Wingdings" panose="05000000000000000000" pitchFamily="2" charset="2"/>
                        <a:buChar char="v"/>
                        <a:tabLst/>
                        <a:defRPr/>
                      </a:pPr>
                      <a:r>
                        <a:rPr lang="fr-CA" sz="1000" b="0" noProof="0" dirty="0" smtClean="0">
                          <a:solidFill>
                            <a:srgbClr val="FF0000"/>
                          </a:solidFill>
                        </a:rPr>
                        <a:t>Dans le cas d’une entrée faite par un gestionnaire au nom d’un employé, </a:t>
                      </a:r>
                      <a:r>
                        <a:rPr lang="fr-CA" sz="1000" b="1" noProof="0" dirty="0" smtClean="0">
                          <a:solidFill>
                            <a:srgbClr val="FF0000"/>
                          </a:solidFill>
                        </a:rPr>
                        <a:t>une</a:t>
                      </a:r>
                      <a:r>
                        <a:rPr lang="fr-CA" sz="1000" b="1" baseline="0" noProof="0" dirty="0" smtClean="0">
                          <a:solidFill>
                            <a:srgbClr val="FF0000"/>
                          </a:solidFill>
                        </a:rPr>
                        <a:t> mise à jour pour le lendemain est quand même nécessaire avant que le gestionnaire puisse donner son approbation</a:t>
                      </a:r>
                      <a:r>
                        <a:rPr lang="fr-CA" sz="1000" b="0" noProof="0" dirty="0" smtClean="0">
                          <a:solidFill>
                            <a:srgbClr val="FF0000"/>
                          </a:solidFill>
                        </a:rPr>
                        <a:t>.</a:t>
                      </a:r>
                    </a:p>
                  </a:txBody>
                  <a:tcPr anchor="ctr"/>
                </a:tc>
              </a:tr>
            </a:tbl>
          </a:graphicData>
        </a:graphic>
      </p:graphicFrame>
    </p:spTree>
    <p:extLst>
      <p:ext uri="{BB962C8B-B14F-4D97-AF65-F5344CB8AC3E}">
        <p14:creationId xmlns:p14="http://schemas.microsoft.com/office/powerpoint/2010/main" val="13291500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PowerPoint ESDC English">
  <a:themeElements>
    <a:clrScheme name="ESDC-EDSC">
      <a:dk1>
        <a:sysClr val="windowText" lastClr="000000"/>
      </a:dk1>
      <a:lt1>
        <a:sysClr val="window" lastClr="FFFFFF"/>
      </a:lt1>
      <a:dk2>
        <a:srgbClr val="1F497D"/>
      </a:dk2>
      <a:lt2>
        <a:srgbClr val="9EB8C1"/>
      </a:lt2>
      <a:accent1>
        <a:srgbClr val="1C5F5F"/>
      </a:accent1>
      <a:accent2>
        <a:srgbClr val="CB415F"/>
      </a:accent2>
      <a:accent3>
        <a:srgbClr val="C3BF5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ESDC PowerPoint  English Template</TxtResumeE>
    <ChLocationEmplacement xmlns="4f810ac0-7940-4b47-8510-ccc18747f341">Client Library / Bibliothèque client</ChLocationEmplacement>
    <TxtResumeF xmlns="4f810ac0-7940-4b47-8510-ccc18747f341">Gabarit PowerPoint anglais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Props1.xml><?xml version="1.0" encoding="utf-8"?>
<ds:datastoreItem xmlns:ds="http://schemas.openxmlformats.org/officeDocument/2006/customXml" ds:itemID="{0AF25501-4ACD-489D-8EDF-79D286689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77D44-EFC9-45A0-A838-FEC625C64848}">
  <ds:schemaRefs>
    <ds:schemaRef ds:uri="http://schemas.microsoft.com/sharepoint/v3/contenttype/forms"/>
  </ds:schemaRefs>
</ds:datastoreItem>
</file>

<file path=customXml/itemProps3.xml><?xml version="1.0" encoding="utf-8"?>
<ds:datastoreItem xmlns:ds="http://schemas.openxmlformats.org/officeDocument/2006/customXml" ds:itemID="{7B5A069E-F52C-4612-8196-B4C5BE4C24DC}">
  <ds:schemaRefs>
    <ds:schemaRef ds:uri="http://schemas.microsoft.com/sharepoint/v3"/>
    <ds:schemaRef ds:uri="http://purl.org/dc/terms/"/>
    <ds:schemaRef ds:uri="aeabe285-28c2-4b4a-a8cd-631679229c94"/>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dcmitype/"/>
    <ds:schemaRef ds:uri="http://schemas.microsoft.com/sharepoint/v4"/>
    <ds:schemaRef ds:uri="4f810ac0-7940-4b47-8510-ccc18747f34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presentation_template_esdc</Template>
  <TotalTime>933</TotalTime>
  <Words>1020</Words>
  <Application>Microsoft Office PowerPoint</Application>
  <PresentationFormat>On-screen Show (4:3)</PresentationFormat>
  <Paragraphs>185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 PowerPoint ESDC English</vt:lpstr>
      <vt:lpstr>Déclaration des heures (feuilles de temps)  dans le libre‐service de Phénix pour les employés/gestionnaires </vt:lpstr>
      <vt:lpstr>Phénix, votre nouveau système de paye</vt:lpstr>
      <vt:lpstr>Feuilles de temps (déclaration des heures)</vt:lpstr>
      <vt:lpstr>Exigences relatives aux feuilles de temps dans Phénix</vt:lpstr>
      <vt:lpstr>Horaires maSGE (PeopleSoft)</vt:lpstr>
      <vt:lpstr>Échéances pour les feuilles de temps</vt:lpstr>
      <vt:lpstr>Employés participant à un programme de réadaptation approuvé (PRA) </vt:lpstr>
      <vt:lpstr>Déclaration des heures– Rôles et responsabilités – Employés</vt:lpstr>
      <vt:lpstr>Approbation des heures – Rôles et responsabilités – Gestionnaires</vt:lpstr>
      <vt:lpstr>Information additionnelle pour les gestionnaires</vt:lpstr>
      <vt:lpstr>Restez informés</vt:lpstr>
      <vt:lpstr>Annexe A : Guide – maSGE (PeopleSoft) et Phénix</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Dziak, Joseph [NC]</dc:creator>
  <cp:lastModifiedBy>Cousineau, Julie [NC]</cp:lastModifiedBy>
  <cp:revision>195</cp:revision>
  <cp:lastPrinted>2016-05-10T15:49:18Z</cp:lastPrinted>
  <dcterms:created xsi:type="dcterms:W3CDTF">2016-04-07T18:07:54Z</dcterms:created>
  <dcterms:modified xsi:type="dcterms:W3CDTF">2016-05-17T13:43:27Z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