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74" r:id="rId6"/>
  </p:sldMasterIdLst>
  <p:notesMasterIdLst>
    <p:notesMasterId r:id="rId68"/>
  </p:notesMasterIdLst>
  <p:sldIdLst>
    <p:sldId id="256" r:id="rId7"/>
    <p:sldId id="259" r:id="rId8"/>
    <p:sldId id="338" r:id="rId9"/>
    <p:sldId id="335" r:id="rId10"/>
    <p:sldId id="339" r:id="rId11"/>
    <p:sldId id="262" r:id="rId12"/>
    <p:sldId id="261" r:id="rId13"/>
    <p:sldId id="329"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50" r:id="rId31"/>
    <p:sldId id="283" r:id="rId32"/>
    <p:sldId id="284" r:id="rId33"/>
    <p:sldId id="285" r:id="rId34"/>
    <p:sldId id="331" r:id="rId35"/>
    <p:sldId id="330" r:id="rId36"/>
    <p:sldId id="287" r:id="rId37"/>
    <p:sldId id="288" r:id="rId38"/>
    <p:sldId id="336" r:id="rId39"/>
    <p:sldId id="289" r:id="rId40"/>
    <p:sldId id="295" r:id="rId41"/>
    <p:sldId id="296" r:id="rId42"/>
    <p:sldId id="297" r:id="rId43"/>
    <p:sldId id="298" r:id="rId44"/>
    <p:sldId id="300" r:id="rId45"/>
    <p:sldId id="344" r:id="rId46"/>
    <p:sldId id="302" r:id="rId47"/>
    <p:sldId id="346" r:id="rId48"/>
    <p:sldId id="345" r:id="rId49"/>
    <p:sldId id="305" r:id="rId50"/>
    <p:sldId id="347" r:id="rId51"/>
    <p:sldId id="351" r:id="rId52"/>
    <p:sldId id="307" r:id="rId53"/>
    <p:sldId id="308" r:id="rId54"/>
    <p:sldId id="309" r:id="rId55"/>
    <p:sldId id="310" r:id="rId56"/>
    <p:sldId id="312" r:id="rId57"/>
    <p:sldId id="314" r:id="rId58"/>
    <p:sldId id="315" r:id="rId59"/>
    <p:sldId id="316" r:id="rId60"/>
    <p:sldId id="317" r:id="rId61"/>
    <p:sldId id="318" r:id="rId62"/>
    <p:sldId id="319" r:id="rId63"/>
    <p:sldId id="321" r:id="rId64"/>
    <p:sldId id="322" r:id="rId65"/>
    <p:sldId id="328" r:id="rId66"/>
    <p:sldId id="325" r:id="rId67"/>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faillie, Eveline E [NC]" initials="VEE[" lastIdx="7" clrIdx="0">
    <p:extLst>
      <p:ext uri="{19B8F6BF-5375-455C-9EA6-DF929625EA0E}">
        <p15:presenceInfo xmlns:p15="http://schemas.microsoft.com/office/powerpoint/2012/main" userId="S-1-5-21-2836628367-1582996139-4062659285-419547" providerId="AD"/>
      </p:ext>
    </p:extLst>
  </p:cmAuthor>
  <p:cmAuthor id="2" name="De Montigny, Audrey" initials="DMA" lastIdx="20" clrIdx="1">
    <p:extLst>
      <p:ext uri="{19B8F6BF-5375-455C-9EA6-DF929625EA0E}">
        <p15:presenceInfo xmlns:p15="http://schemas.microsoft.com/office/powerpoint/2012/main" userId="S-1-5-21-2836628367-1582996139-4062659285-6181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537" autoAdjust="0"/>
  </p:normalViewPr>
  <p:slideViewPr>
    <p:cSldViewPr snapToGrid="0" snapToObjects="1">
      <p:cViewPr varScale="1">
        <p:scale>
          <a:sx n="110" d="100"/>
          <a:sy n="110" d="100"/>
        </p:scale>
        <p:origin x="917" y="67"/>
      </p:cViewPr>
      <p:guideLst>
        <p:guide orient="horz" pos="1620"/>
        <p:guide pos="2880"/>
      </p:guideLst>
    </p:cSldViewPr>
  </p:slideViewPr>
  <p:outlineViewPr>
    <p:cViewPr>
      <p:scale>
        <a:sx n="33" d="100"/>
        <a:sy n="33" d="100"/>
      </p:scale>
      <p:origin x="0" y="55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1542A-908E-4D0E-92D0-9889119C57EE}"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en-US"/>
        </a:p>
      </dgm:t>
    </dgm:pt>
    <dgm:pt modelId="{362F6F19-0A5A-4CAF-97D2-50AB9000CDBE}">
      <dgm:prSet phldrT="[Text]" custT="1"/>
      <dgm:spPr/>
      <dgm:t>
        <a:bodyPr/>
        <a:lstStyle/>
        <a:p>
          <a:r>
            <a:rPr lang="en-US" sz="1300" dirty="0" smtClean="0"/>
            <a:t>1) </a:t>
          </a:r>
          <a:r>
            <a:rPr lang="en-US" sz="1300" dirty="0" err="1" smtClean="0"/>
            <a:t>Préparez</a:t>
          </a:r>
          <a:r>
            <a:rPr lang="en-US" sz="1300" dirty="0" smtClean="0"/>
            <a:t> la discussion</a:t>
          </a:r>
          <a:endParaRPr lang="en-US" sz="1300" dirty="0"/>
        </a:p>
      </dgm:t>
    </dgm:pt>
    <dgm:pt modelId="{D9563250-98CF-45B4-B6F7-57DF0F6215A0}" type="parTrans" cxnId="{8DAE5887-32EE-4019-BFBD-DC1216F510D0}">
      <dgm:prSet/>
      <dgm:spPr/>
      <dgm:t>
        <a:bodyPr/>
        <a:lstStyle/>
        <a:p>
          <a:endParaRPr lang="en-US"/>
        </a:p>
      </dgm:t>
    </dgm:pt>
    <dgm:pt modelId="{50D20C8A-E14C-40E4-BB6E-E6C1FE0E6029}" type="sibTrans" cxnId="{8DAE5887-32EE-4019-BFBD-DC1216F510D0}">
      <dgm:prSet/>
      <dgm:spPr/>
      <dgm:t>
        <a:bodyPr/>
        <a:lstStyle/>
        <a:p>
          <a:endParaRPr lang="en-US"/>
        </a:p>
      </dgm:t>
    </dgm:pt>
    <dgm:pt modelId="{94E22AA1-E839-4F84-9E69-89B9D02F9206}">
      <dgm:prSet phldrT="[Text]" custT="1"/>
      <dgm:spPr/>
      <dgm:t>
        <a:bodyPr/>
        <a:lstStyle/>
        <a:p>
          <a:r>
            <a:rPr lang="en-US" sz="1300" dirty="0" smtClean="0"/>
            <a:t>2) </a:t>
          </a:r>
          <a:r>
            <a:rPr lang="en-US" sz="1300" dirty="0" err="1" smtClean="0"/>
            <a:t>Fixez</a:t>
          </a:r>
          <a:r>
            <a:rPr lang="en-US" sz="1300" dirty="0" smtClean="0"/>
            <a:t> </a:t>
          </a:r>
          <a:r>
            <a:rPr lang="en-US" sz="1300" dirty="0" err="1" smtClean="0"/>
            <a:t>une</a:t>
          </a:r>
          <a:r>
            <a:rPr lang="en-US" sz="1300" dirty="0" smtClean="0"/>
            <a:t> date pour la discussion</a:t>
          </a:r>
          <a:endParaRPr lang="en-US" sz="1300" dirty="0"/>
        </a:p>
      </dgm:t>
    </dgm:pt>
    <dgm:pt modelId="{CBDAAF0C-6584-4E69-BDB5-50D2C92F6A12}" type="parTrans" cxnId="{AA6ACC8B-7F08-493E-807E-E49F2E575AA4}">
      <dgm:prSet/>
      <dgm:spPr/>
      <dgm:t>
        <a:bodyPr/>
        <a:lstStyle/>
        <a:p>
          <a:endParaRPr lang="en-US"/>
        </a:p>
      </dgm:t>
    </dgm:pt>
    <dgm:pt modelId="{F18B0780-2F9F-4F00-A3B6-A4B9726458E7}" type="sibTrans" cxnId="{AA6ACC8B-7F08-493E-807E-E49F2E575AA4}">
      <dgm:prSet/>
      <dgm:spPr/>
      <dgm:t>
        <a:bodyPr/>
        <a:lstStyle/>
        <a:p>
          <a:endParaRPr lang="en-US"/>
        </a:p>
      </dgm:t>
    </dgm:pt>
    <dgm:pt modelId="{77FFFB89-0673-4877-8941-936F500B44AF}">
      <dgm:prSet phldrT="[Text]" custT="1"/>
      <dgm:spPr/>
      <dgm:t>
        <a:bodyPr/>
        <a:lstStyle/>
        <a:p>
          <a:r>
            <a:rPr lang="en-US" sz="1300" dirty="0" smtClean="0"/>
            <a:t>3) </a:t>
          </a:r>
          <a:r>
            <a:rPr lang="en-US" sz="1300" dirty="0" err="1" smtClean="0"/>
            <a:t>Rencontrez-vous</a:t>
          </a:r>
          <a:r>
            <a:rPr lang="en-US" sz="1300" dirty="0" smtClean="0"/>
            <a:t> et </a:t>
          </a:r>
          <a:r>
            <a:rPr lang="en-US" sz="1300" dirty="0" err="1" smtClean="0"/>
            <a:t>discutez</a:t>
          </a:r>
          <a:endParaRPr lang="en-US" sz="1300" dirty="0"/>
        </a:p>
      </dgm:t>
    </dgm:pt>
    <dgm:pt modelId="{BBBB4692-979C-4D1E-B155-771E1466B2AE}" type="parTrans" cxnId="{82A4F0BB-E4B7-4D1C-9B84-A8020247BFD8}">
      <dgm:prSet/>
      <dgm:spPr/>
      <dgm:t>
        <a:bodyPr/>
        <a:lstStyle/>
        <a:p>
          <a:endParaRPr lang="en-US"/>
        </a:p>
      </dgm:t>
    </dgm:pt>
    <dgm:pt modelId="{E226FB92-F464-40F9-B567-3863BC7F882C}" type="sibTrans" cxnId="{82A4F0BB-E4B7-4D1C-9B84-A8020247BFD8}">
      <dgm:prSet/>
      <dgm:spPr/>
      <dgm:t>
        <a:bodyPr/>
        <a:lstStyle/>
        <a:p>
          <a:endParaRPr lang="en-US"/>
        </a:p>
      </dgm:t>
    </dgm:pt>
    <dgm:pt modelId="{E80BC018-7868-4C30-830E-AA0C0AC08444}">
      <dgm:prSet phldrT="[Text]" custT="1"/>
      <dgm:spPr/>
      <dgm:t>
        <a:bodyPr/>
        <a:lstStyle/>
        <a:p>
          <a:r>
            <a:rPr lang="fr-FR" sz="1100" dirty="0" smtClean="0"/>
            <a:t>4a) Ayez la discussion sur la calibration avec le comité d’examen (gestionnaires seulement)</a:t>
          </a:r>
          <a:endParaRPr lang="en-US" sz="1100" dirty="0"/>
        </a:p>
      </dgm:t>
    </dgm:pt>
    <dgm:pt modelId="{27A260B5-C1FB-4A5D-85F8-EA830B9BD293}" type="parTrans" cxnId="{B2C0EA74-98B7-412D-AAB6-F1F87AB702D0}">
      <dgm:prSet/>
      <dgm:spPr/>
      <dgm:t>
        <a:bodyPr/>
        <a:lstStyle/>
        <a:p>
          <a:endParaRPr lang="en-US"/>
        </a:p>
      </dgm:t>
    </dgm:pt>
    <dgm:pt modelId="{6ED73BA8-A521-41AA-8D6E-693F9C7B307E}" type="sibTrans" cxnId="{B2C0EA74-98B7-412D-AAB6-F1F87AB702D0}">
      <dgm:prSet/>
      <dgm:spPr/>
      <dgm:t>
        <a:bodyPr/>
        <a:lstStyle/>
        <a:p>
          <a:endParaRPr lang="en-US"/>
        </a:p>
      </dgm:t>
    </dgm:pt>
    <dgm:pt modelId="{33577259-53E2-4797-B3FD-C5C1A8D99A76}">
      <dgm:prSet phldrT="[Text]" custT="1"/>
      <dgm:spPr/>
      <dgm:t>
        <a:bodyPr/>
        <a:lstStyle/>
        <a:p>
          <a:r>
            <a:rPr lang="fr-FR" sz="1100" dirty="0" smtClean="0"/>
            <a:t>4b) Attribuez les cotes de rendement (gestionnaires seulement). Consignez les commentaires et signez</a:t>
          </a:r>
          <a:endParaRPr lang="en-US" sz="1100" dirty="0"/>
        </a:p>
      </dgm:t>
    </dgm:pt>
    <dgm:pt modelId="{E00FD13E-F187-40EA-BCBA-C24CBA6C4D19}" type="parTrans" cxnId="{E845C69A-4814-4C9C-9DFB-53678ED30630}">
      <dgm:prSet/>
      <dgm:spPr/>
      <dgm:t>
        <a:bodyPr/>
        <a:lstStyle/>
        <a:p>
          <a:endParaRPr lang="en-US"/>
        </a:p>
      </dgm:t>
    </dgm:pt>
    <dgm:pt modelId="{40A3F1B0-55A4-4FDA-9C8D-A1F2DE962E4B}" type="sibTrans" cxnId="{E845C69A-4814-4C9C-9DFB-53678ED30630}">
      <dgm:prSet/>
      <dgm:spPr/>
      <dgm:t>
        <a:bodyPr/>
        <a:lstStyle/>
        <a:p>
          <a:endParaRPr lang="en-US"/>
        </a:p>
      </dgm:t>
    </dgm:pt>
    <dgm:pt modelId="{5DE656E9-D9AA-4640-8E72-4F21F724E537}" type="pres">
      <dgm:prSet presAssocID="{CB21542A-908E-4D0E-92D0-9889119C57EE}" presName="CompostProcess" presStyleCnt="0">
        <dgm:presLayoutVars>
          <dgm:dir/>
          <dgm:resizeHandles val="exact"/>
        </dgm:presLayoutVars>
      </dgm:prSet>
      <dgm:spPr/>
      <dgm:t>
        <a:bodyPr/>
        <a:lstStyle/>
        <a:p>
          <a:endParaRPr lang="en-US"/>
        </a:p>
      </dgm:t>
    </dgm:pt>
    <dgm:pt modelId="{4D41DEAD-0A6D-48C7-865E-996F201F2294}" type="pres">
      <dgm:prSet presAssocID="{CB21542A-908E-4D0E-92D0-9889119C57EE}" presName="arrow" presStyleLbl="bgShp" presStyleIdx="0" presStyleCnt="1" custScaleX="117647"/>
      <dgm:spPr/>
      <dgm:t>
        <a:bodyPr/>
        <a:lstStyle/>
        <a:p>
          <a:endParaRPr lang="en-US"/>
        </a:p>
      </dgm:t>
    </dgm:pt>
    <dgm:pt modelId="{775D6261-7061-40F7-9B71-7762A1139991}" type="pres">
      <dgm:prSet presAssocID="{CB21542A-908E-4D0E-92D0-9889119C57EE}" presName="linearProcess" presStyleCnt="0"/>
      <dgm:spPr/>
      <dgm:t>
        <a:bodyPr/>
        <a:lstStyle/>
        <a:p>
          <a:endParaRPr lang="en-US"/>
        </a:p>
      </dgm:t>
    </dgm:pt>
    <dgm:pt modelId="{DC96A055-FDAE-4C0C-8B6A-C762374001F9}" type="pres">
      <dgm:prSet presAssocID="{362F6F19-0A5A-4CAF-97D2-50AB9000CDBE}" presName="textNode" presStyleLbl="node1" presStyleIdx="0" presStyleCnt="5" custScaleY="130902">
        <dgm:presLayoutVars>
          <dgm:bulletEnabled val="1"/>
        </dgm:presLayoutVars>
      </dgm:prSet>
      <dgm:spPr/>
      <dgm:t>
        <a:bodyPr/>
        <a:lstStyle/>
        <a:p>
          <a:endParaRPr lang="en-US"/>
        </a:p>
      </dgm:t>
    </dgm:pt>
    <dgm:pt modelId="{94880556-CE16-4D74-8A6F-B1424E08CD4E}" type="pres">
      <dgm:prSet presAssocID="{50D20C8A-E14C-40E4-BB6E-E6C1FE0E6029}" presName="sibTrans" presStyleCnt="0"/>
      <dgm:spPr/>
      <dgm:t>
        <a:bodyPr/>
        <a:lstStyle/>
        <a:p>
          <a:endParaRPr lang="en-US"/>
        </a:p>
      </dgm:t>
    </dgm:pt>
    <dgm:pt modelId="{8AE70767-3863-41DB-8F6B-349834A0DBAD}" type="pres">
      <dgm:prSet presAssocID="{94E22AA1-E839-4F84-9E69-89B9D02F9206}" presName="textNode" presStyleLbl="node1" presStyleIdx="1" presStyleCnt="5" custScaleY="130902">
        <dgm:presLayoutVars>
          <dgm:bulletEnabled val="1"/>
        </dgm:presLayoutVars>
      </dgm:prSet>
      <dgm:spPr/>
      <dgm:t>
        <a:bodyPr/>
        <a:lstStyle/>
        <a:p>
          <a:endParaRPr lang="en-US"/>
        </a:p>
      </dgm:t>
    </dgm:pt>
    <dgm:pt modelId="{F991DF75-9584-449E-9DE4-39A6AED6BA95}" type="pres">
      <dgm:prSet presAssocID="{F18B0780-2F9F-4F00-A3B6-A4B9726458E7}" presName="sibTrans" presStyleCnt="0"/>
      <dgm:spPr/>
      <dgm:t>
        <a:bodyPr/>
        <a:lstStyle/>
        <a:p>
          <a:endParaRPr lang="en-US"/>
        </a:p>
      </dgm:t>
    </dgm:pt>
    <dgm:pt modelId="{0537B639-EF69-44CE-91CE-82B0A3C1773F}" type="pres">
      <dgm:prSet presAssocID="{77FFFB89-0673-4877-8941-936F500B44AF}" presName="textNode" presStyleLbl="node1" presStyleIdx="2" presStyleCnt="5" custScaleY="137542">
        <dgm:presLayoutVars>
          <dgm:bulletEnabled val="1"/>
        </dgm:presLayoutVars>
      </dgm:prSet>
      <dgm:spPr/>
      <dgm:t>
        <a:bodyPr/>
        <a:lstStyle/>
        <a:p>
          <a:endParaRPr lang="en-US"/>
        </a:p>
      </dgm:t>
    </dgm:pt>
    <dgm:pt modelId="{A4832C33-3782-4CE1-9394-539F5BC289B6}" type="pres">
      <dgm:prSet presAssocID="{E226FB92-F464-40F9-B567-3863BC7F882C}" presName="sibTrans" presStyleCnt="0"/>
      <dgm:spPr/>
      <dgm:t>
        <a:bodyPr/>
        <a:lstStyle/>
        <a:p>
          <a:endParaRPr lang="en-US"/>
        </a:p>
      </dgm:t>
    </dgm:pt>
    <dgm:pt modelId="{FCE606B6-EB68-4080-81F6-1F5004150DC3}" type="pres">
      <dgm:prSet presAssocID="{E80BC018-7868-4C30-830E-AA0C0AC08444}" presName="textNode" presStyleLbl="node1" presStyleIdx="3" presStyleCnt="5" custScaleY="142389">
        <dgm:presLayoutVars>
          <dgm:bulletEnabled val="1"/>
        </dgm:presLayoutVars>
      </dgm:prSet>
      <dgm:spPr/>
      <dgm:t>
        <a:bodyPr/>
        <a:lstStyle/>
        <a:p>
          <a:endParaRPr lang="en-US"/>
        </a:p>
      </dgm:t>
    </dgm:pt>
    <dgm:pt modelId="{F65CA4C3-C050-43D0-B816-90AFAECF2E25}" type="pres">
      <dgm:prSet presAssocID="{6ED73BA8-A521-41AA-8D6E-693F9C7B307E}" presName="sibTrans" presStyleCnt="0"/>
      <dgm:spPr/>
      <dgm:t>
        <a:bodyPr/>
        <a:lstStyle/>
        <a:p>
          <a:endParaRPr lang="en-US"/>
        </a:p>
      </dgm:t>
    </dgm:pt>
    <dgm:pt modelId="{E24AAE55-99AD-4B6F-8523-533026FC39E9}" type="pres">
      <dgm:prSet presAssocID="{33577259-53E2-4797-B3FD-C5C1A8D99A76}" presName="textNode" presStyleLbl="node1" presStyleIdx="4" presStyleCnt="5" custScaleY="143927">
        <dgm:presLayoutVars>
          <dgm:bulletEnabled val="1"/>
        </dgm:presLayoutVars>
      </dgm:prSet>
      <dgm:spPr/>
      <dgm:t>
        <a:bodyPr/>
        <a:lstStyle/>
        <a:p>
          <a:endParaRPr lang="en-US"/>
        </a:p>
      </dgm:t>
    </dgm:pt>
  </dgm:ptLst>
  <dgm:cxnLst>
    <dgm:cxn modelId="{8DAE5887-32EE-4019-BFBD-DC1216F510D0}" srcId="{CB21542A-908E-4D0E-92D0-9889119C57EE}" destId="{362F6F19-0A5A-4CAF-97D2-50AB9000CDBE}" srcOrd="0" destOrd="0" parTransId="{D9563250-98CF-45B4-B6F7-57DF0F6215A0}" sibTransId="{50D20C8A-E14C-40E4-BB6E-E6C1FE0E6029}"/>
    <dgm:cxn modelId="{8D6ECE9C-DA3E-41B7-837E-AE6F94DB5C15}" type="presOf" srcId="{77FFFB89-0673-4877-8941-936F500B44AF}" destId="{0537B639-EF69-44CE-91CE-82B0A3C1773F}" srcOrd="0" destOrd="0" presId="urn:microsoft.com/office/officeart/2005/8/layout/hProcess9"/>
    <dgm:cxn modelId="{FAC03331-89E1-4CD3-9262-E7B451CE570F}" type="presOf" srcId="{CB21542A-908E-4D0E-92D0-9889119C57EE}" destId="{5DE656E9-D9AA-4640-8E72-4F21F724E537}" srcOrd="0" destOrd="0" presId="urn:microsoft.com/office/officeart/2005/8/layout/hProcess9"/>
    <dgm:cxn modelId="{82A4F0BB-E4B7-4D1C-9B84-A8020247BFD8}" srcId="{CB21542A-908E-4D0E-92D0-9889119C57EE}" destId="{77FFFB89-0673-4877-8941-936F500B44AF}" srcOrd="2" destOrd="0" parTransId="{BBBB4692-979C-4D1E-B155-771E1466B2AE}" sibTransId="{E226FB92-F464-40F9-B567-3863BC7F882C}"/>
    <dgm:cxn modelId="{4F3B53C2-5E89-46E7-A084-EEA3A5B00B85}" type="presOf" srcId="{94E22AA1-E839-4F84-9E69-89B9D02F9206}" destId="{8AE70767-3863-41DB-8F6B-349834A0DBAD}" srcOrd="0" destOrd="0" presId="urn:microsoft.com/office/officeart/2005/8/layout/hProcess9"/>
    <dgm:cxn modelId="{C4F45EC8-F2C4-45A5-817D-0ED7125E43FE}" type="presOf" srcId="{33577259-53E2-4797-B3FD-C5C1A8D99A76}" destId="{E24AAE55-99AD-4B6F-8523-533026FC39E9}" srcOrd="0" destOrd="0" presId="urn:microsoft.com/office/officeart/2005/8/layout/hProcess9"/>
    <dgm:cxn modelId="{B2C0EA74-98B7-412D-AAB6-F1F87AB702D0}" srcId="{CB21542A-908E-4D0E-92D0-9889119C57EE}" destId="{E80BC018-7868-4C30-830E-AA0C0AC08444}" srcOrd="3" destOrd="0" parTransId="{27A260B5-C1FB-4A5D-85F8-EA830B9BD293}" sibTransId="{6ED73BA8-A521-41AA-8D6E-693F9C7B307E}"/>
    <dgm:cxn modelId="{E845C69A-4814-4C9C-9DFB-53678ED30630}" srcId="{CB21542A-908E-4D0E-92D0-9889119C57EE}" destId="{33577259-53E2-4797-B3FD-C5C1A8D99A76}" srcOrd="4" destOrd="0" parTransId="{E00FD13E-F187-40EA-BCBA-C24CBA6C4D19}" sibTransId="{40A3F1B0-55A4-4FDA-9C8D-A1F2DE962E4B}"/>
    <dgm:cxn modelId="{0258B669-6188-42C2-86B4-3993A14E9D72}" type="presOf" srcId="{362F6F19-0A5A-4CAF-97D2-50AB9000CDBE}" destId="{DC96A055-FDAE-4C0C-8B6A-C762374001F9}" srcOrd="0" destOrd="0" presId="urn:microsoft.com/office/officeart/2005/8/layout/hProcess9"/>
    <dgm:cxn modelId="{A96295B1-2CC4-4DB0-8C23-C62EFA5F2326}" type="presOf" srcId="{E80BC018-7868-4C30-830E-AA0C0AC08444}" destId="{FCE606B6-EB68-4080-81F6-1F5004150DC3}" srcOrd="0" destOrd="0" presId="urn:microsoft.com/office/officeart/2005/8/layout/hProcess9"/>
    <dgm:cxn modelId="{AA6ACC8B-7F08-493E-807E-E49F2E575AA4}" srcId="{CB21542A-908E-4D0E-92D0-9889119C57EE}" destId="{94E22AA1-E839-4F84-9E69-89B9D02F9206}" srcOrd="1" destOrd="0" parTransId="{CBDAAF0C-6584-4E69-BDB5-50D2C92F6A12}" sibTransId="{F18B0780-2F9F-4F00-A3B6-A4B9726458E7}"/>
    <dgm:cxn modelId="{503A2724-1971-4E96-A5E1-ECD1871DBBD5}" type="presParOf" srcId="{5DE656E9-D9AA-4640-8E72-4F21F724E537}" destId="{4D41DEAD-0A6D-48C7-865E-996F201F2294}" srcOrd="0" destOrd="0" presId="urn:microsoft.com/office/officeart/2005/8/layout/hProcess9"/>
    <dgm:cxn modelId="{8A6D6EA1-9FC4-488E-AA56-2FBCD08A4001}" type="presParOf" srcId="{5DE656E9-D9AA-4640-8E72-4F21F724E537}" destId="{775D6261-7061-40F7-9B71-7762A1139991}" srcOrd="1" destOrd="0" presId="urn:microsoft.com/office/officeart/2005/8/layout/hProcess9"/>
    <dgm:cxn modelId="{651CCF5D-C866-44E4-A533-6EFD5C6E81F4}" type="presParOf" srcId="{775D6261-7061-40F7-9B71-7762A1139991}" destId="{DC96A055-FDAE-4C0C-8B6A-C762374001F9}" srcOrd="0" destOrd="0" presId="urn:microsoft.com/office/officeart/2005/8/layout/hProcess9"/>
    <dgm:cxn modelId="{069477F9-6034-4C25-8A21-3314B6A9EEF6}" type="presParOf" srcId="{775D6261-7061-40F7-9B71-7762A1139991}" destId="{94880556-CE16-4D74-8A6F-B1424E08CD4E}" srcOrd="1" destOrd="0" presId="urn:microsoft.com/office/officeart/2005/8/layout/hProcess9"/>
    <dgm:cxn modelId="{AB697874-625B-4002-B0AF-C9C5307B6E67}" type="presParOf" srcId="{775D6261-7061-40F7-9B71-7762A1139991}" destId="{8AE70767-3863-41DB-8F6B-349834A0DBAD}" srcOrd="2" destOrd="0" presId="urn:microsoft.com/office/officeart/2005/8/layout/hProcess9"/>
    <dgm:cxn modelId="{8D483939-51DC-4F9A-9E1C-E95E75FAB6B1}" type="presParOf" srcId="{775D6261-7061-40F7-9B71-7762A1139991}" destId="{F991DF75-9584-449E-9DE4-39A6AED6BA95}" srcOrd="3" destOrd="0" presId="urn:microsoft.com/office/officeart/2005/8/layout/hProcess9"/>
    <dgm:cxn modelId="{4C37F8CA-6BCA-42EA-B299-66CAB57AD46D}" type="presParOf" srcId="{775D6261-7061-40F7-9B71-7762A1139991}" destId="{0537B639-EF69-44CE-91CE-82B0A3C1773F}" srcOrd="4" destOrd="0" presId="urn:microsoft.com/office/officeart/2005/8/layout/hProcess9"/>
    <dgm:cxn modelId="{5C0C8CB5-D13C-404A-A61E-AFF2AF05C5A4}" type="presParOf" srcId="{775D6261-7061-40F7-9B71-7762A1139991}" destId="{A4832C33-3782-4CE1-9394-539F5BC289B6}" srcOrd="5" destOrd="0" presId="urn:microsoft.com/office/officeart/2005/8/layout/hProcess9"/>
    <dgm:cxn modelId="{C577B9BD-31CA-4AE7-87B9-77162F4217FB}" type="presParOf" srcId="{775D6261-7061-40F7-9B71-7762A1139991}" destId="{FCE606B6-EB68-4080-81F6-1F5004150DC3}" srcOrd="6" destOrd="0" presId="urn:microsoft.com/office/officeart/2005/8/layout/hProcess9"/>
    <dgm:cxn modelId="{2FDB4382-C5D4-4A08-98A5-897D907CCE4A}" type="presParOf" srcId="{775D6261-7061-40F7-9B71-7762A1139991}" destId="{F65CA4C3-C050-43D0-B816-90AFAECF2E25}" srcOrd="7" destOrd="0" presId="urn:microsoft.com/office/officeart/2005/8/layout/hProcess9"/>
    <dgm:cxn modelId="{83F407FF-D709-41D5-997E-62406FB9E830}" type="presParOf" srcId="{775D6261-7061-40F7-9B71-7762A1139991}" destId="{E24AAE55-99AD-4B6F-8523-533026FC39E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1DEAD-0A6D-48C7-865E-996F201F2294}">
      <dsp:nvSpPr>
        <dsp:cNvPr id="0" name=""/>
        <dsp:cNvSpPr/>
      </dsp:nvSpPr>
      <dsp:spPr>
        <a:xfrm>
          <a:off x="1" y="0"/>
          <a:ext cx="7665968" cy="23577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6A055-FDAE-4C0C-8B6A-C762374001F9}">
      <dsp:nvSpPr>
        <dsp:cNvPr id="0" name=""/>
        <dsp:cNvSpPr/>
      </dsp:nvSpPr>
      <dsp:spPr>
        <a:xfrm>
          <a:off x="2245" y="561616"/>
          <a:ext cx="1352025" cy="1234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 </a:t>
          </a:r>
          <a:r>
            <a:rPr lang="en-US" sz="1300" kern="1200" dirty="0" err="1" smtClean="0"/>
            <a:t>Préparez</a:t>
          </a:r>
          <a:r>
            <a:rPr lang="en-US" sz="1300" kern="1200" dirty="0" smtClean="0"/>
            <a:t> la discussion</a:t>
          </a:r>
          <a:endParaRPr lang="en-US" sz="1300" kern="1200" dirty="0"/>
        </a:p>
      </dsp:txBody>
      <dsp:txXfrm>
        <a:off x="62511" y="621882"/>
        <a:ext cx="1231493" cy="1114026"/>
      </dsp:txXfrm>
    </dsp:sp>
    <dsp:sp modelId="{8AE70767-3863-41DB-8F6B-349834A0DBAD}">
      <dsp:nvSpPr>
        <dsp:cNvPr id="0" name=""/>
        <dsp:cNvSpPr/>
      </dsp:nvSpPr>
      <dsp:spPr>
        <a:xfrm>
          <a:off x="1579609" y="561616"/>
          <a:ext cx="1352025" cy="1234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2) </a:t>
          </a:r>
          <a:r>
            <a:rPr lang="en-US" sz="1300" kern="1200" dirty="0" err="1" smtClean="0"/>
            <a:t>Fixez</a:t>
          </a:r>
          <a:r>
            <a:rPr lang="en-US" sz="1300" kern="1200" dirty="0" smtClean="0"/>
            <a:t> </a:t>
          </a:r>
          <a:r>
            <a:rPr lang="en-US" sz="1300" kern="1200" dirty="0" err="1" smtClean="0"/>
            <a:t>une</a:t>
          </a:r>
          <a:r>
            <a:rPr lang="en-US" sz="1300" kern="1200" dirty="0" smtClean="0"/>
            <a:t> date pour la discussion</a:t>
          </a:r>
          <a:endParaRPr lang="en-US" sz="1300" kern="1200" dirty="0"/>
        </a:p>
      </dsp:txBody>
      <dsp:txXfrm>
        <a:off x="1639875" y="621882"/>
        <a:ext cx="1231493" cy="1114026"/>
      </dsp:txXfrm>
    </dsp:sp>
    <dsp:sp modelId="{0537B639-EF69-44CE-91CE-82B0A3C1773F}">
      <dsp:nvSpPr>
        <dsp:cNvPr id="0" name=""/>
        <dsp:cNvSpPr/>
      </dsp:nvSpPr>
      <dsp:spPr>
        <a:xfrm>
          <a:off x="3156973" y="530305"/>
          <a:ext cx="1352025" cy="129718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3) </a:t>
          </a:r>
          <a:r>
            <a:rPr lang="en-US" sz="1300" kern="1200" dirty="0" err="1" smtClean="0"/>
            <a:t>Rencontrez-vous</a:t>
          </a:r>
          <a:r>
            <a:rPr lang="en-US" sz="1300" kern="1200" dirty="0" smtClean="0"/>
            <a:t> et </a:t>
          </a:r>
          <a:r>
            <a:rPr lang="en-US" sz="1300" kern="1200" dirty="0" err="1" smtClean="0"/>
            <a:t>discutez</a:t>
          </a:r>
          <a:endParaRPr lang="en-US" sz="1300" kern="1200" dirty="0"/>
        </a:p>
      </dsp:txBody>
      <dsp:txXfrm>
        <a:off x="3220296" y="593628"/>
        <a:ext cx="1225379" cy="1170535"/>
      </dsp:txXfrm>
    </dsp:sp>
    <dsp:sp modelId="{FCE606B6-EB68-4080-81F6-1F5004150DC3}">
      <dsp:nvSpPr>
        <dsp:cNvPr id="0" name=""/>
        <dsp:cNvSpPr/>
      </dsp:nvSpPr>
      <dsp:spPr>
        <a:xfrm>
          <a:off x="4734336" y="507448"/>
          <a:ext cx="1352025" cy="1342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4a) Ayez la discussion sur la calibration avec le comité d’examen (gestionnaires seulement)</a:t>
          </a:r>
          <a:endParaRPr lang="en-US" sz="1100" kern="1200" dirty="0"/>
        </a:p>
      </dsp:txBody>
      <dsp:txXfrm>
        <a:off x="4799891" y="573003"/>
        <a:ext cx="1220915" cy="1211784"/>
      </dsp:txXfrm>
    </dsp:sp>
    <dsp:sp modelId="{E24AAE55-99AD-4B6F-8523-533026FC39E9}">
      <dsp:nvSpPr>
        <dsp:cNvPr id="0" name=""/>
        <dsp:cNvSpPr/>
      </dsp:nvSpPr>
      <dsp:spPr>
        <a:xfrm>
          <a:off x="6311700" y="500196"/>
          <a:ext cx="1352025" cy="13573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4b) Attribuez les cotes de rendement (gestionnaires seulement). Consignez les commentaires et signez</a:t>
          </a:r>
          <a:endParaRPr lang="en-US" sz="1100" kern="1200" dirty="0"/>
        </a:p>
      </dsp:txBody>
      <dsp:txXfrm>
        <a:off x="6377700" y="566196"/>
        <a:ext cx="1220025" cy="12253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010D5C-3B3A-214D-8AA9-7907A42D725C}" type="datetimeFigureOut">
              <a:rPr lang="en-US" smtClean="0"/>
              <a:t>3/1/2021</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a:t>
            </a:fld>
            <a:endParaRPr lang="en-US" dirty="0"/>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1</a:t>
            </a:fld>
            <a:endParaRPr lang="en-US" dirty="0"/>
          </a:p>
        </p:txBody>
      </p:sp>
    </p:spTree>
    <p:extLst>
      <p:ext uri="{BB962C8B-B14F-4D97-AF65-F5344CB8AC3E}">
        <p14:creationId xmlns:p14="http://schemas.microsoft.com/office/powerpoint/2010/main" val="227488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30213" y="688975"/>
            <a:ext cx="6205537" cy="3490913"/>
          </a:xfrm>
          <a:ln/>
        </p:spPr>
      </p:sp>
      <p:sp>
        <p:nvSpPr>
          <p:cNvPr id="142340" name="Slide Number Placeholder 3"/>
          <p:cNvSpPr>
            <a:spLocks noGrp="1"/>
          </p:cNvSpPr>
          <p:nvPr>
            <p:ph type="sldNum" sz="quarter" idx="5"/>
          </p:nvPr>
        </p:nvSpPr>
        <p:spPr/>
        <p:txBody>
          <a:bodyPr/>
          <a:lstStyle>
            <a:lvl1pPr defTabSz="932816" eaLnBrk="0" hangingPunct="0">
              <a:defRPr>
                <a:solidFill>
                  <a:schemeClr val="tx1"/>
                </a:solidFill>
                <a:latin typeface="Arial" charset="0"/>
              </a:defRPr>
            </a:lvl1pPr>
            <a:lvl2pPr marL="743710" indent="-286043" defTabSz="932816" eaLnBrk="0" hangingPunct="0">
              <a:defRPr>
                <a:solidFill>
                  <a:schemeClr val="tx1"/>
                </a:solidFill>
                <a:latin typeface="Arial" charset="0"/>
              </a:defRPr>
            </a:lvl2pPr>
            <a:lvl3pPr marL="1144171" indent="-228834" defTabSz="932816" eaLnBrk="0" hangingPunct="0">
              <a:defRPr>
                <a:solidFill>
                  <a:schemeClr val="tx1"/>
                </a:solidFill>
                <a:latin typeface="Arial" charset="0"/>
              </a:defRPr>
            </a:lvl3pPr>
            <a:lvl4pPr marL="1601838" indent="-228834" defTabSz="932816" eaLnBrk="0" hangingPunct="0">
              <a:defRPr>
                <a:solidFill>
                  <a:schemeClr val="tx1"/>
                </a:solidFill>
                <a:latin typeface="Arial" charset="0"/>
              </a:defRPr>
            </a:lvl4pPr>
            <a:lvl5pPr marL="2059508" indent="-228834" defTabSz="932816" eaLnBrk="0" hangingPunct="0">
              <a:defRPr>
                <a:solidFill>
                  <a:schemeClr val="tx1"/>
                </a:solidFill>
                <a:latin typeface="Arial" charset="0"/>
              </a:defRPr>
            </a:lvl5pPr>
            <a:lvl6pPr marL="2517174" indent="-228834" defTabSz="932816" eaLnBrk="0" fontAlgn="base" hangingPunct="0">
              <a:spcBef>
                <a:spcPct val="0"/>
              </a:spcBef>
              <a:spcAft>
                <a:spcPct val="0"/>
              </a:spcAft>
              <a:defRPr>
                <a:solidFill>
                  <a:schemeClr val="tx1"/>
                </a:solidFill>
                <a:latin typeface="Arial" charset="0"/>
              </a:defRPr>
            </a:lvl6pPr>
            <a:lvl7pPr marL="2974841" indent="-228834" defTabSz="932816" eaLnBrk="0" fontAlgn="base" hangingPunct="0">
              <a:spcBef>
                <a:spcPct val="0"/>
              </a:spcBef>
              <a:spcAft>
                <a:spcPct val="0"/>
              </a:spcAft>
              <a:defRPr>
                <a:solidFill>
                  <a:schemeClr val="tx1"/>
                </a:solidFill>
                <a:latin typeface="Arial" charset="0"/>
              </a:defRPr>
            </a:lvl7pPr>
            <a:lvl8pPr marL="3432512" indent="-228834" defTabSz="932816" eaLnBrk="0" fontAlgn="base" hangingPunct="0">
              <a:spcBef>
                <a:spcPct val="0"/>
              </a:spcBef>
              <a:spcAft>
                <a:spcPct val="0"/>
              </a:spcAft>
              <a:defRPr>
                <a:solidFill>
                  <a:schemeClr val="tx1"/>
                </a:solidFill>
                <a:latin typeface="Arial" charset="0"/>
              </a:defRPr>
            </a:lvl8pPr>
            <a:lvl9pPr marL="3890177" indent="-228834" defTabSz="932816" eaLnBrk="0" fontAlgn="base" hangingPunct="0">
              <a:spcBef>
                <a:spcPct val="0"/>
              </a:spcBef>
              <a:spcAft>
                <a:spcPct val="0"/>
              </a:spcAft>
              <a:defRPr>
                <a:solidFill>
                  <a:schemeClr val="tx1"/>
                </a:solidFill>
                <a:latin typeface="Arial" charset="0"/>
              </a:defRPr>
            </a:lvl9pPr>
          </a:lstStyle>
          <a:p>
            <a:pPr eaLnBrk="1" hangingPunct="1">
              <a:defRPr/>
            </a:pPr>
            <a:fld id="{99A26450-89AB-40A2-8DE1-DAF70E51062C}" type="slidenum">
              <a:rPr lang="en-CA" altLang="en-US" smtClean="0"/>
              <a:pPr eaLnBrk="1" hangingPunct="1">
                <a:defRPr/>
              </a:pPr>
              <a:t>11</a:t>
            </a:fld>
            <a:endParaRPr lang="en-CA" altLang="en-US" dirty="0" smtClean="0"/>
          </a:p>
        </p:txBody>
      </p:sp>
      <p:sp>
        <p:nvSpPr>
          <p:cNvPr id="2" name="Notes Placeholder 1"/>
          <p:cNvSpPr>
            <a:spLocks noGrp="1"/>
          </p:cNvSpPr>
          <p:nvPr>
            <p:ph type="body" sz="quarter" idx="10"/>
          </p:nvPr>
        </p:nvSpPr>
        <p:spPr/>
        <p:txBody>
          <a:bodyPr/>
          <a:lstStyle/>
          <a:p>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30213" y="688975"/>
            <a:ext cx="6205537" cy="3490913"/>
          </a:xfrm>
          <a:ln/>
        </p:spPr>
      </p:sp>
      <p:sp>
        <p:nvSpPr>
          <p:cNvPr id="142340" name="Slide Number Placeholder 3"/>
          <p:cNvSpPr>
            <a:spLocks noGrp="1"/>
          </p:cNvSpPr>
          <p:nvPr>
            <p:ph type="sldNum" sz="quarter" idx="5"/>
          </p:nvPr>
        </p:nvSpPr>
        <p:spPr/>
        <p:txBody>
          <a:bodyPr/>
          <a:lstStyle>
            <a:lvl1pPr defTabSz="932816" eaLnBrk="0" hangingPunct="0">
              <a:defRPr>
                <a:solidFill>
                  <a:schemeClr val="tx1"/>
                </a:solidFill>
                <a:latin typeface="Arial" charset="0"/>
              </a:defRPr>
            </a:lvl1pPr>
            <a:lvl2pPr marL="743710" indent="-286043" defTabSz="932816" eaLnBrk="0" hangingPunct="0">
              <a:defRPr>
                <a:solidFill>
                  <a:schemeClr val="tx1"/>
                </a:solidFill>
                <a:latin typeface="Arial" charset="0"/>
              </a:defRPr>
            </a:lvl2pPr>
            <a:lvl3pPr marL="1144171" indent="-228834" defTabSz="932816" eaLnBrk="0" hangingPunct="0">
              <a:defRPr>
                <a:solidFill>
                  <a:schemeClr val="tx1"/>
                </a:solidFill>
                <a:latin typeface="Arial" charset="0"/>
              </a:defRPr>
            </a:lvl3pPr>
            <a:lvl4pPr marL="1601838" indent="-228834" defTabSz="932816" eaLnBrk="0" hangingPunct="0">
              <a:defRPr>
                <a:solidFill>
                  <a:schemeClr val="tx1"/>
                </a:solidFill>
                <a:latin typeface="Arial" charset="0"/>
              </a:defRPr>
            </a:lvl4pPr>
            <a:lvl5pPr marL="2059508" indent="-228834" defTabSz="932816" eaLnBrk="0" hangingPunct="0">
              <a:defRPr>
                <a:solidFill>
                  <a:schemeClr val="tx1"/>
                </a:solidFill>
                <a:latin typeface="Arial" charset="0"/>
              </a:defRPr>
            </a:lvl5pPr>
            <a:lvl6pPr marL="2517174" indent="-228834" defTabSz="932816" eaLnBrk="0" fontAlgn="base" hangingPunct="0">
              <a:spcBef>
                <a:spcPct val="0"/>
              </a:spcBef>
              <a:spcAft>
                <a:spcPct val="0"/>
              </a:spcAft>
              <a:defRPr>
                <a:solidFill>
                  <a:schemeClr val="tx1"/>
                </a:solidFill>
                <a:latin typeface="Arial" charset="0"/>
              </a:defRPr>
            </a:lvl6pPr>
            <a:lvl7pPr marL="2974841" indent="-228834" defTabSz="932816" eaLnBrk="0" fontAlgn="base" hangingPunct="0">
              <a:spcBef>
                <a:spcPct val="0"/>
              </a:spcBef>
              <a:spcAft>
                <a:spcPct val="0"/>
              </a:spcAft>
              <a:defRPr>
                <a:solidFill>
                  <a:schemeClr val="tx1"/>
                </a:solidFill>
                <a:latin typeface="Arial" charset="0"/>
              </a:defRPr>
            </a:lvl7pPr>
            <a:lvl8pPr marL="3432512" indent="-228834" defTabSz="932816" eaLnBrk="0" fontAlgn="base" hangingPunct="0">
              <a:spcBef>
                <a:spcPct val="0"/>
              </a:spcBef>
              <a:spcAft>
                <a:spcPct val="0"/>
              </a:spcAft>
              <a:defRPr>
                <a:solidFill>
                  <a:schemeClr val="tx1"/>
                </a:solidFill>
                <a:latin typeface="Arial" charset="0"/>
              </a:defRPr>
            </a:lvl8pPr>
            <a:lvl9pPr marL="3890177" indent="-228834" defTabSz="932816" eaLnBrk="0" fontAlgn="base" hangingPunct="0">
              <a:spcBef>
                <a:spcPct val="0"/>
              </a:spcBef>
              <a:spcAft>
                <a:spcPct val="0"/>
              </a:spcAft>
              <a:defRPr>
                <a:solidFill>
                  <a:schemeClr val="tx1"/>
                </a:solidFill>
                <a:latin typeface="Arial" charset="0"/>
              </a:defRPr>
            </a:lvl9pPr>
          </a:lstStyle>
          <a:p>
            <a:pPr eaLnBrk="1" hangingPunct="1">
              <a:defRPr/>
            </a:pPr>
            <a:fld id="{99A26450-89AB-40A2-8DE1-DAF70E51062C}" type="slidenum">
              <a:rPr lang="en-CA" altLang="en-US" smtClean="0"/>
              <a:pPr eaLnBrk="1" hangingPunct="1">
                <a:defRPr/>
              </a:pPr>
              <a:t>12</a:t>
            </a:fld>
            <a:endParaRPr lang="en-CA" altLang="en-US" dirty="0" smtClean="0"/>
          </a:p>
        </p:txBody>
      </p:sp>
      <p:sp>
        <p:nvSpPr>
          <p:cNvPr id="2" name="Notes Placeholder 1"/>
          <p:cNvSpPr>
            <a:spLocks noGrp="1"/>
          </p:cNvSpPr>
          <p:nvPr>
            <p:ph type="body" sz="quarter" idx="10"/>
          </p:nvPr>
        </p:nvSpPr>
        <p:spPr/>
        <p:txBody>
          <a:bodyPr/>
          <a:lstStyle/>
          <a:p>
            <a:endParaRPr lang="fr-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13</a:t>
            </a:fld>
            <a:endParaRPr lang="en-CA" altLang="en-US" dirty="0"/>
          </a:p>
        </p:txBody>
      </p:sp>
    </p:spTree>
    <p:extLst>
      <p:ext uri="{BB962C8B-B14F-4D97-AF65-F5344CB8AC3E}">
        <p14:creationId xmlns:p14="http://schemas.microsoft.com/office/powerpoint/2010/main" val="1664143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14</a:t>
            </a:fld>
            <a:endParaRPr lang="en-CA" altLang="en-US" dirty="0"/>
          </a:p>
        </p:txBody>
      </p:sp>
    </p:spTree>
    <p:extLst>
      <p:ext uri="{BB962C8B-B14F-4D97-AF65-F5344CB8AC3E}">
        <p14:creationId xmlns:p14="http://schemas.microsoft.com/office/powerpoint/2010/main" val="102123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15</a:t>
            </a:fld>
            <a:endParaRPr lang="en-CA" altLang="en-US" dirty="0"/>
          </a:p>
        </p:txBody>
      </p:sp>
    </p:spTree>
    <p:extLst>
      <p:ext uri="{BB962C8B-B14F-4D97-AF65-F5344CB8AC3E}">
        <p14:creationId xmlns:p14="http://schemas.microsoft.com/office/powerpoint/2010/main" val="355169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16</a:t>
            </a:fld>
            <a:endParaRPr lang="en-CA" altLang="en-US"/>
          </a:p>
        </p:txBody>
      </p:sp>
    </p:spTree>
    <p:extLst>
      <p:ext uri="{BB962C8B-B14F-4D97-AF65-F5344CB8AC3E}">
        <p14:creationId xmlns:p14="http://schemas.microsoft.com/office/powerpoint/2010/main" val="309156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1380C91-1368-4BA0-8ED2-B79E23FD884A}"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131607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18</a:t>
            </a:fld>
            <a:endParaRPr lang="en-CA" altLang="en-US"/>
          </a:p>
        </p:txBody>
      </p:sp>
    </p:spTree>
    <p:extLst>
      <p:ext uri="{BB962C8B-B14F-4D97-AF65-F5344CB8AC3E}">
        <p14:creationId xmlns:p14="http://schemas.microsoft.com/office/powerpoint/2010/main" val="210291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19</a:t>
            </a:fld>
            <a:endParaRPr lang="en-CA" altLang="en-US"/>
          </a:p>
        </p:txBody>
      </p:sp>
    </p:spTree>
    <p:extLst>
      <p:ext uri="{BB962C8B-B14F-4D97-AF65-F5344CB8AC3E}">
        <p14:creationId xmlns:p14="http://schemas.microsoft.com/office/powerpoint/2010/main" val="23974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1380C91-1368-4BA0-8ED2-B79E23FD884A}" type="slidenum">
              <a:rPr lang="en-CA" smtClean="0">
                <a:solidFill>
                  <a:prstClr val="black"/>
                </a:solidFill>
              </a:rPr>
              <a:pPr>
                <a:defRPr/>
              </a:pPr>
              <a:t>20</a:t>
            </a:fld>
            <a:endParaRPr lang="en-CA" dirty="0">
              <a:solidFill>
                <a:prstClr val="black"/>
              </a:solidFill>
            </a:endParaRPr>
          </a:p>
        </p:txBody>
      </p:sp>
    </p:spTree>
    <p:extLst>
      <p:ext uri="{BB962C8B-B14F-4D97-AF65-F5344CB8AC3E}">
        <p14:creationId xmlns:p14="http://schemas.microsoft.com/office/powerpoint/2010/main" val="13160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smtClean="0"/>
          </a:p>
        </p:txBody>
      </p:sp>
      <p:sp>
        <p:nvSpPr>
          <p:cNvPr id="5" name="Slide Number Placeholder 4"/>
          <p:cNvSpPr>
            <a:spLocks noGrp="1"/>
          </p:cNvSpPr>
          <p:nvPr>
            <p:ph type="sldNum" sz="quarter" idx="11"/>
          </p:nvPr>
        </p:nvSpPr>
        <p:spPr/>
        <p:txBody>
          <a:bodyPr/>
          <a:lstStyle/>
          <a:p>
            <a:pPr>
              <a:defRPr/>
            </a:pPr>
            <a:fld id="{77CB83BA-5F30-4AA4-938C-6E80B6C17703}" type="slidenum">
              <a:rPr lang="en-CA" smtClean="0"/>
              <a:pPr>
                <a:defRPr/>
              </a:pPr>
              <a:t>2</a:t>
            </a:fld>
            <a:endParaRPr lang="en-CA" dirty="0"/>
          </a:p>
        </p:txBody>
      </p:sp>
    </p:spTree>
    <p:extLst>
      <p:ext uri="{BB962C8B-B14F-4D97-AF65-F5344CB8AC3E}">
        <p14:creationId xmlns:p14="http://schemas.microsoft.com/office/powerpoint/2010/main" val="379718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21</a:t>
            </a:fld>
            <a:endParaRPr lang="en-CA" altLang="en-US"/>
          </a:p>
        </p:txBody>
      </p:sp>
    </p:spTree>
    <p:extLst>
      <p:ext uri="{BB962C8B-B14F-4D97-AF65-F5344CB8AC3E}">
        <p14:creationId xmlns:p14="http://schemas.microsoft.com/office/powerpoint/2010/main" val="319794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407988" y="698500"/>
            <a:ext cx="6207125" cy="3490913"/>
          </a:xfrm>
          <a:ln/>
        </p:spPr>
      </p:sp>
      <p:sp>
        <p:nvSpPr>
          <p:cNvPr id="145412" name="Slide Number Placeholder 3"/>
          <p:cNvSpPr>
            <a:spLocks noGrp="1"/>
          </p:cNvSpPr>
          <p:nvPr>
            <p:ph type="sldNum" sz="quarter" idx="5"/>
          </p:nvPr>
        </p:nvSpPr>
        <p:spPr/>
        <p:txBody>
          <a:bodyPr/>
          <a:lstStyle>
            <a:lvl1pPr defTabSz="933047" eaLnBrk="0" hangingPunct="0">
              <a:defRPr>
                <a:solidFill>
                  <a:schemeClr val="tx1"/>
                </a:solidFill>
                <a:latin typeface="Arial" charset="0"/>
              </a:defRPr>
            </a:lvl1pPr>
            <a:lvl2pPr marL="743894" indent="-286113" defTabSz="933047" eaLnBrk="0" hangingPunct="0">
              <a:defRPr>
                <a:solidFill>
                  <a:schemeClr val="tx1"/>
                </a:solidFill>
                <a:latin typeface="Arial" charset="0"/>
              </a:defRPr>
            </a:lvl2pPr>
            <a:lvl3pPr marL="1144453" indent="-228890" defTabSz="933047" eaLnBrk="0" hangingPunct="0">
              <a:defRPr>
                <a:solidFill>
                  <a:schemeClr val="tx1"/>
                </a:solidFill>
                <a:latin typeface="Arial" charset="0"/>
              </a:defRPr>
            </a:lvl3pPr>
            <a:lvl4pPr marL="1602234" indent="-228890" defTabSz="933047" eaLnBrk="0" hangingPunct="0">
              <a:defRPr>
                <a:solidFill>
                  <a:schemeClr val="tx1"/>
                </a:solidFill>
                <a:latin typeface="Arial" charset="0"/>
              </a:defRPr>
            </a:lvl4pPr>
            <a:lvl5pPr marL="2060017" indent="-228890" defTabSz="933047" eaLnBrk="0" hangingPunct="0">
              <a:defRPr>
                <a:solidFill>
                  <a:schemeClr val="tx1"/>
                </a:solidFill>
                <a:latin typeface="Arial" charset="0"/>
              </a:defRPr>
            </a:lvl5pPr>
            <a:lvl6pPr marL="2517796" indent="-228890" defTabSz="933047" eaLnBrk="0" fontAlgn="base" hangingPunct="0">
              <a:spcBef>
                <a:spcPct val="0"/>
              </a:spcBef>
              <a:spcAft>
                <a:spcPct val="0"/>
              </a:spcAft>
              <a:defRPr>
                <a:solidFill>
                  <a:schemeClr val="tx1"/>
                </a:solidFill>
                <a:latin typeface="Arial" charset="0"/>
              </a:defRPr>
            </a:lvl6pPr>
            <a:lvl7pPr marL="2975576" indent="-228890" defTabSz="933047" eaLnBrk="0" fontAlgn="base" hangingPunct="0">
              <a:spcBef>
                <a:spcPct val="0"/>
              </a:spcBef>
              <a:spcAft>
                <a:spcPct val="0"/>
              </a:spcAft>
              <a:defRPr>
                <a:solidFill>
                  <a:schemeClr val="tx1"/>
                </a:solidFill>
                <a:latin typeface="Arial" charset="0"/>
              </a:defRPr>
            </a:lvl7pPr>
            <a:lvl8pPr marL="3433359" indent="-228890" defTabSz="933047" eaLnBrk="0" fontAlgn="base" hangingPunct="0">
              <a:spcBef>
                <a:spcPct val="0"/>
              </a:spcBef>
              <a:spcAft>
                <a:spcPct val="0"/>
              </a:spcAft>
              <a:defRPr>
                <a:solidFill>
                  <a:schemeClr val="tx1"/>
                </a:solidFill>
                <a:latin typeface="Arial" charset="0"/>
              </a:defRPr>
            </a:lvl8pPr>
            <a:lvl9pPr marL="3891140" indent="-228890" defTabSz="933047" eaLnBrk="0" fontAlgn="base" hangingPunct="0">
              <a:spcBef>
                <a:spcPct val="0"/>
              </a:spcBef>
              <a:spcAft>
                <a:spcPct val="0"/>
              </a:spcAft>
              <a:defRPr>
                <a:solidFill>
                  <a:schemeClr val="tx1"/>
                </a:solidFill>
                <a:latin typeface="Arial" charset="0"/>
              </a:defRPr>
            </a:lvl9pPr>
          </a:lstStyle>
          <a:p>
            <a:pPr eaLnBrk="1" hangingPunct="1">
              <a:defRPr/>
            </a:pPr>
            <a:fld id="{12EFD0DA-986F-4248-A886-6A64D34EE7D2}" type="slidenum">
              <a:rPr lang="en-CA" altLang="en-US" smtClean="0">
                <a:solidFill>
                  <a:prstClr val="black"/>
                </a:solidFill>
              </a:rPr>
              <a:pPr eaLnBrk="1" hangingPunct="1">
                <a:defRPr/>
              </a:pPr>
              <a:t>22</a:t>
            </a:fld>
            <a:endParaRPr lang="fr-CA" altLang="en-US" dirty="0" smtClean="0">
              <a:solidFill>
                <a:prstClr val="black"/>
              </a:solidFill>
            </a:endParaRPr>
          </a:p>
        </p:txBody>
      </p:sp>
      <p:sp>
        <p:nvSpPr>
          <p:cNvPr id="3" name="Notes Placeholder 2"/>
          <p:cNvSpPr>
            <a:spLocks noGrp="1"/>
          </p:cNvSpPr>
          <p:nvPr>
            <p:ph type="body" sz="quarter" idx="10"/>
          </p:nvPr>
        </p:nvSpPr>
        <p:spPr/>
        <p:txBody>
          <a:bodyPr/>
          <a:lstStyle/>
          <a:p>
            <a:r>
              <a:rPr lang="fr-CA" dirty="0" smtClean="0"/>
              <a:t>D’où</a:t>
            </a:r>
            <a:r>
              <a:rPr lang="fr-CA" baseline="0" dirty="0" smtClean="0"/>
              <a:t> provient ce tableau?</a:t>
            </a:r>
            <a:endParaRPr lang="fr-CA" dirty="0"/>
          </a:p>
        </p:txBody>
      </p:sp>
    </p:spTree>
    <p:extLst>
      <p:ext uri="{BB962C8B-B14F-4D97-AF65-F5344CB8AC3E}">
        <p14:creationId xmlns:p14="http://schemas.microsoft.com/office/powerpoint/2010/main" val="536396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23</a:t>
            </a:fld>
            <a:endParaRPr lang="en-CA" altLang="en-US"/>
          </a:p>
        </p:txBody>
      </p:sp>
    </p:spTree>
    <p:extLst>
      <p:ext uri="{BB962C8B-B14F-4D97-AF65-F5344CB8AC3E}">
        <p14:creationId xmlns:p14="http://schemas.microsoft.com/office/powerpoint/2010/main" val="2043659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24</a:t>
            </a:fld>
            <a:endParaRPr lang="en-CA" altLang="en-US"/>
          </a:p>
        </p:txBody>
      </p:sp>
    </p:spTree>
    <p:extLst>
      <p:ext uri="{BB962C8B-B14F-4D97-AF65-F5344CB8AC3E}">
        <p14:creationId xmlns:p14="http://schemas.microsoft.com/office/powerpoint/2010/main" val="371075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178CAC-06D1-4DAD-963F-9178B615710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265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26</a:t>
            </a:fld>
            <a:endParaRPr lang="en-CA" altLang="en-US"/>
          </a:p>
        </p:txBody>
      </p:sp>
    </p:spTree>
    <p:extLst>
      <p:ext uri="{BB962C8B-B14F-4D97-AF65-F5344CB8AC3E}">
        <p14:creationId xmlns:p14="http://schemas.microsoft.com/office/powerpoint/2010/main" val="171233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27</a:t>
            </a:fld>
            <a:endParaRPr lang="en-CA" altLang="en-US"/>
          </a:p>
        </p:txBody>
      </p:sp>
    </p:spTree>
    <p:extLst>
      <p:ext uri="{BB962C8B-B14F-4D97-AF65-F5344CB8AC3E}">
        <p14:creationId xmlns:p14="http://schemas.microsoft.com/office/powerpoint/2010/main" val="1173853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28</a:t>
            </a:fld>
            <a:endParaRPr lang="en-CA" altLang="en-US"/>
          </a:p>
        </p:txBody>
      </p:sp>
    </p:spTree>
    <p:extLst>
      <p:ext uri="{BB962C8B-B14F-4D97-AF65-F5344CB8AC3E}">
        <p14:creationId xmlns:p14="http://schemas.microsoft.com/office/powerpoint/2010/main" val="1388735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6832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30</a:t>
            </a:fld>
            <a:endParaRPr lang="en-CA" altLang="en-US" dirty="0"/>
          </a:p>
        </p:txBody>
      </p:sp>
    </p:spTree>
    <p:extLst>
      <p:ext uri="{BB962C8B-B14F-4D97-AF65-F5344CB8AC3E}">
        <p14:creationId xmlns:p14="http://schemas.microsoft.com/office/powerpoint/2010/main" val="278044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Tous les employés doivent : </a:t>
            </a:r>
          </a:p>
          <a:p>
            <a:r>
              <a:rPr lang="fr-FR" dirty="0" smtClean="0"/>
              <a:t>avoir des objectifs de travail clairs liés aux priorités des activités ministérielles; </a:t>
            </a:r>
          </a:p>
          <a:p>
            <a:r>
              <a:rPr lang="fr-FR" dirty="0" smtClean="0"/>
              <a:t>avoir des objectifs de travail en rapport avec leur position et leur rôle;</a:t>
            </a:r>
          </a:p>
          <a:p>
            <a:r>
              <a:rPr lang="fr-FR" dirty="0" smtClean="0"/>
              <a:t>avoir un indicateur ou une norme de performance pour chaque objectif; </a:t>
            </a:r>
          </a:p>
          <a:p>
            <a:r>
              <a:rPr lang="fr-FR" dirty="0" smtClean="0"/>
              <a:t>*adhérer aux critères SMART : spécifique, mesurable, approprié, réaliste et temporel.</a:t>
            </a:r>
          </a:p>
          <a:p>
            <a:endParaRPr lang="fr-FR" dirty="0" smtClean="0"/>
          </a:p>
          <a:p>
            <a:r>
              <a:rPr lang="fr-FR" dirty="0" smtClean="0"/>
              <a:t>Lors de l’élaboration des objectifs de travail des employés, tenez compte des éléments suivants :</a:t>
            </a:r>
          </a:p>
          <a:p>
            <a:r>
              <a:rPr lang="fr-FR" dirty="0" smtClean="0"/>
              <a:t>Portez une attention particulière aux éléments importants du travail;</a:t>
            </a:r>
          </a:p>
          <a:p>
            <a:r>
              <a:rPr lang="fr-FR" dirty="0" smtClean="0"/>
              <a:t>Planifiez suffisamment de jeu pour que l’employé puisse dépasser les attentes; </a:t>
            </a:r>
          </a:p>
          <a:p>
            <a:r>
              <a:rPr lang="fr-FR" dirty="0" smtClean="0"/>
              <a:t>Selon les pratiques d’excellence, il convient de ne pas avoir plus de six objectifs (trois sont recommandés).</a:t>
            </a:r>
          </a:p>
          <a:p>
            <a:endParaRPr lang="en-CA" dirty="0"/>
          </a:p>
        </p:txBody>
      </p:sp>
      <p:sp>
        <p:nvSpPr>
          <p:cNvPr id="4" name="Slide Number Placeholder 3"/>
          <p:cNvSpPr>
            <a:spLocks noGrp="1"/>
          </p:cNvSpPr>
          <p:nvPr>
            <p:ph type="sldNum" sz="quarter" idx="10"/>
          </p:nvPr>
        </p:nvSpPr>
        <p:spPr/>
        <p:txBody>
          <a:bodyPr/>
          <a:lstStyle/>
          <a:p>
            <a:pPr>
              <a:defRPr/>
            </a:pPr>
            <a:fld id="{36C5A10F-7734-41BB-97EE-E0B8C3C95FEE}" type="slidenum">
              <a:rPr lang="en-US" altLang="en-US" smtClean="0"/>
              <a:pPr>
                <a:defRPr/>
              </a:pPr>
              <a:t>3</a:t>
            </a:fld>
            <a:endParaRPr lang="en-US" altLang="en-US"/>
          </a:p>
        </p:txBody>
      </p:sp>
    </p:spTree>
    <p:extLst>
      <p:ext uri="{BB962C8B-B14F-4D97-AF65-F5344CB8AC3E}">
        <p14:creationId xmlns:p14="http://schemas.microsoft.com/office/powerpoint/2010/main" val="241314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31</a:t>
            </a:fld>
            <a:endParaRPr lang="en-CA" altLang="en-US"/>
          </a:p>
        </p:txBody>
      </p:sp>
    </p:spTree>
    <p:extLst>
      <p:ext uri="{BB962C8B-B14F-4D97-AF65-F5344CB8AC3E}">
        <p14:creationId xmlns:p14="http://schemas.microsoft.com/office/powerpoint/2010/main" val="721289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32</a:t>
            </a:fld>
            <a:endParaRPr lang="en-CA" altLang="en-US"/>
          </a:p>
        </p:txBody>
      </p:sp>
    </p:spTree>
    <p:extLst>
      <p:ext uri="{BB962C8B-B14F-4D97-AF65-F5344CB8AC3E}">
        <p14:creationId xmlns:p14="http://schemas.microsoft.com/office/powerpoint/2010/main" val="1482001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33</a:t>
            </a:fld>
            <a:endParaRPr lang="en-CA" altLang="en-US"/>
          </a:p>
        </p:txBody>
      </p:sp>
    </p:spTree>
    <p:extLst>
      <p:ext uri="{BB962C8B-B14F-4D97-AF65-F5344CB8AC3E}">
        <p14:creationId xmlns:p14="http://schemas.microsoft.com/office/powerpoint/2010/main" val="197400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34</a:t>
            </a:fld>
            <a:endParaRPr lang="en-CA" altLang="en-US"/>
          </a:p>
        </p:txBody>
      </p:sp>
    </p:spTree>
    <p:extLst>
      <p:ext uri="{BB962C8B-B14F-4D97-AF65-F5344CB8AC3E}">
        <p14:creationId xmlns:p14="http://schemas.microsoft.com/office/powerpoint/2010/main" val="4225073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35</a:t>
            </a:fld>
            <a:endParaRPr lang="en-CA" altLang="en-US"/>
          </a:p>
        </p:txBody>
      </p:sp>
    </p:spTree>
    <p:extLst>
      <p:ext uri="{BB962C8B-B14F-4D97-AF65-F5344CB8AC3E}">
        <p14:creationId xmlns:p14="http://schemas.microsoft.com/office/powerpoint/2010/main" val="425513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36</a:t>
            </a:fld>
            <a:endParaRPr lang="en-CA" altLang="en-US"/>
          </a:p>
        </p:txBody>
      </p:sp>
    </p:spTree>
    <p:extLst>
      <p:ext uri="{BB962C8B-B14F-4D97-AF65-F5344CB8AC3E}">
        <p14:creationId xmlns:p14="http://schemas.microsoft.com/office/powerpoint/2010/main" val="1360298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37</a:t>
            </a:fld>
            <a:endParaRPr lang="en-CA" altLang="en-US" dirty="0"/>
          </a:p>
        </p:txBody>
      </p:sp>
    </p:spTree>
    <p:extLst>
      <p:ext uri="{BB962C8B-B14F-4D97-AF65-F5344CB8AC3E}">
        <p14:creationId xmlns:p14="http://schemas.microsoft.com/office/powerpoint/2010/main" val="1011963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39</a:t>
            </a:fld>
            <a:endParaRPr lang="en-CA" altLang="en-US" dirty="0"/>
          </a:p>
        </p:txBody>
      </p:sp>
    </p:spTree>
    <p:extLst>
      <p:ext uri="{BB962C8B-B14F-4D97-AF65-F5344CB8AC3E}">
        <p14:creationId xmlns:p14="http://schemas.microsoft.com/office/powerpoint/2010/main" val="2484899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41</a:t>
            </a:fld>
            <a:endParaRPr lang="en-CA" altLang="en-US" dirty="0"/>
          </a:p>
        </p:txBody>
      </p:sp>
    </p:spTree>
    <p:extLst>
      <p:ext uri="{BB962C8B-B14F-4D97-AF65-F5344CB8AC3E}">
        <p14:creationId xmlns:p14="http://schemas.microsoft.com/office/powerpoint/2010/main" val="96055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42</a:t>
            </a:fld>
            <a:endParaRPr lang="en-CA" altLang="en-US"/>
          </a:p>
        </p:txBody>
      </p:sp>
    </p:spTree>
    <p:extLst>
      <p:ext uri="{BB962C8B-B14F-4D97-AF65-F5344CB8AC3E}">
        <p14:creationId xmlns:p14="http://schemas.microsoft.com/office/powerpoint/2010/main" val="228608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b="1"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4</a:t>
            </a:fld>
            <a:endParaRPr lang="en-US" dirty="0"/>
          </a:p>
        </p:txBody>
      </p:sp>
    </p:spTree>
    <p:extLst>
      <p:ext uri="{BB962C8B-B14F-4D97-AF65-F5344CB8AC3E}">
        <p14:creationId xmlns:p14="http://schemas.microsoft.com/office/powerpoint/2010/main" val="173537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dirty="0">
              <a:solidFill>
                <a:srgbClr val="000000"/>
              </a:solidFill>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CA"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450570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44</a:t>
            </a:fld>
            <a:endParaRPr lang="en-CA" altLang="en-US" dirty="0"/>
          </a:p>
        </p:txBody>
      </p:sp>
    </p:spTree>
    <p:extLst>
      <p:ext uri="{BB962C8B-B14F-4D97-AF65-F5344CB8AC3E}">
        <p14:creationId xmlns:p14="http://schemas.microsoft.com/office/powerpoint/2010/main" val="828725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45</a:t>
            </a:fld>
            <a:endParaRPr lang="en-CA" altLang="en-US"/>
          </a:p>
        </p:txBody>
      </p:sp>
    </p:spTree>
    <p:extLst>
      <p:ext uri="{BB962C8B-B14F-4D97-AF65-F5344CB8AC3E}">
        <p14:creationId xmlns:p14="http://schemas.microsoft.com/office/powerpoint/2010/main" val="4257590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971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47</a:t>
            </a:fld>
            <a:endParaRPr lang="en-CA" altLang="en-US"/>
          </a:p>
        </p:txBody>
      </p:sp>
    </p:spTree>
    <p:extLst>
      <p:ext uri="{BB962C8B-B14F-4D97-AF65-F5344CB8AC3E}">
        <p14:creationId xmlns:p14="http://schemas.microsoft.com/office/powerpoint/2010/main" val="2875633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48</a:t>
            </a:fld>
            <a:endParaRPr lang="en-CA" altLang="en-US"/>
          </a:p>
        </p:txBody>
      </p:sp>
    </p:spTree>
    <p:extLst>
      <p:ext uri="{BB962C8B-B14F-4D97-AF65-F5344CB8AC3E}">
        <p14:creationId xmlns:p14="http://schemas.microsoft.com/office/powerpoint/2010/main" val="121617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49</a:t>
            </a:fld>
            <a:endParaRPr lang="en-CA" altLang="en-US"/>
          </a:p>
        </p:txBody>
      </p:sp>
    </p:spTree>
    <p:extLst>
      <p:ext uri="{BB962C8B-B14F-4D97-AF65-F5344CB8AC3E}">
        <p14:creationId xmlns:p14="http://schemas.microsoft.com/office/powerpoint/2010/main" val="2665217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50</a:t>
            </a:fld>
            <a:endParaRPr lang="en-CA" altLang="en-US"/>
          </a:p>
        </p:txBody>
      </p:sp>
    </p:spTree>
    <p:extLst>
      <p:ext uri="{BB962C8B-B14F-4D97-AF65-F5344CB8AC3E}">
        <p14:creationId xmlns:p14="http://schemas.microsoft.com/office/powerpoint/2010/main" val="2676223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52</a:t>
            </a:fld>
            <a:endParaRPr lang="en-CA" altLang="en-US"/>
          </a:p>
        </p:txBody>
      </p:sp>
    </p:spTree>
    <p:extLst>
      <p:ext uri="{BB962C8B-B14F-4D97-AF65-F5344CB8AC3E}">
        <p14:creationId xmlns:p14="http://schemas.microsoft.com/office/powerpoint/2010/main" val="302972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53</a:t>
            </a:fld>
            <a:endParaRPr lang="en-CA" altLang="en-US"/>
          </a:p>
        </p:txBody>
      </p:sp>
    </p:spTree>
    <p:extLst>
      <p:ext uri="{BB962C8B-B14F-4D97-AF65-F5344CB8AC3E}">
        <p14:creationId xmlns:p14="http://schemas.microsoft.com/office/powerpoint/2010/main" val="157178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5</a:t>
            </a:fld>
            <a:endParaRPr lang="en-US" dirty="0"/>
          </a:p>
        </p:txBody>
      </p:sp>
    </p:spTree>
    <p:extLst>
      <p:ext uri="{BB962C8B-B14F-4D97-AF65-F5344CB8AC3E}">
        <p14:creationId xmlns:p14="http://schemas.microsoft.com/office/powerpoint/2010/main" val="1438503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54</a:t>
            </a:fld>
            <a:endParaRPr lang="en-CA" altLang="en-US"/>
          </a:p>
        </p:txBody>
      </p:sp>
    </p:spTree>
    <p:extLst>
      <p:ext uri="{BB962C8B-B14F-4D97-AF65-F5344CB8AC3E}">
        <p14:creationId xmlns:p14="http://schemas.microsoft.com/office/powerpoint/2010/main" val="2942082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55</a:t>
            </a:fld>
            <a:endParaRPr lang="en-CA" altLang="en-US"/>
          </a:p>
        </p:txBody>
      </p:sp>
    </p:spTree>
    <p:extLst>
      <p:ext uri="{BB962C8B-B14F-4D97-AF65-F5344CB8AC3E}">
        <p14:creationId xmlns:p14="http://schemas.microsoft.com/office/powerpoint/2010/main" val="1267783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56</a:t>
            </a:fld>
            <a:endParaRPr lang="en-CA" altLang="en-US"/>
          </a:p>
        </p:txBody>
      </p:sp>
    </p:spTree>
    <p:extLst>
      <p:ext uri="{BB962C8B-B14F-4D97-AF65-F5344CB8AC3E}">
        <p14:creationId xmlns:p14="http://schemas.microsoft.com/office/powerpoint/2010/main" val="3796168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57</a:t>
            </a:fld>
            <a:endParaRPr lang="en-CA" altLang="en-US"/>
          </a:p>
        </p:txBody>
      </p:sp>
    </p:spTree>
    <p:extLst>
      <p:ext uri="{BB962C8B-B14F-4D97-AF65-F5344CB8AC3E}">
        <p14:creationId xmlns:p14="http://schemas.microsoft.com/office/powerpoint/2010/main" val="879621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58</a:t>
            </a:fld>
            <a:endParaRPr lang="en-CA" altLang="en-US"/>
          </a:p>
        </p:txBody>
      </p:sp>
    </p:spTree>
    <p:extLst>
      <p:ext uri="{BB962C8B-B14F-4D97-AF65-F5344CB8AC3E}">
        <p14:creationId xmlns:p14="http://schemas.microsoft.com/office/powerpoint/2010/main" val="3175967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59</a:t>
            </a:fld>
            <a:endParaRPr lang="en-CA" altLang="en-US"/>
          </a:p>
        </p:txBody>
      </p:sp>
    </p:spTree>
    <p:extLst>
      <p:ext uri="{BB962C8B-B14F-4D97-AF65-F5344CB8AC3E}">
        <p14:creationId xmlns:p14="http://schemas.microsoft.com/office/powerpoint/2010/main" val="3919276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60</a:t>
            </a:fld>
            <a:endParaRPr lang="en-CA" altLang="en-US"/>
          </a:p>
        </p:txBody>
      </p:sp>
    </p:spTree>
    <p:extLst>
      <p:ext uri="{BB962C8B-B14F-4D97-AF65-F5344CB8AC3E}">
        <p14:creationId xmlns:p14="http://schemas.microsoft.com/office/powerpoint/2010/main" val="3919276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61</a:t>
            </a:fld>
            <a:endParaRPr lang="en-CA" altLang="en-US"/>
          </a:p>
        </p:txBody>
      </p:sp>
    </p:spTree>
    <p:extLst>
      <p:ext uri="{BB962C8B-B14F-4D97-AF65-F5344CB8AC3E}">
        <p14:creationId xmlns:p14="http://schemas.microsoft.com/office/powerpoint/2010/main" val="197650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a:t>
            </a:fld>
            <a:endParaRPr lang="en-CA" altLang="en-US" dirty="0"/>
          </a:p>
        </p:txBody>
      </p:sp>
    </p:spTree>
    <p:extLst>
      <p:ext uri="{BB962C8B-B14F-4D97-AF65-F5344CB8AC3E}">
        <p14:creationId xmlns:p14="http://schemas.microsoft.com/office/powerpoint/2010/main" val="416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7</a:t>
            </a:fld>
            <a:endParaRPr lang="en-CA" altLang="en-US" dirty="0"/>
          </a:p>
        </p:txBody>
      </p:sp>
    </p:spTree>
    <p:extLst>
      <p:ext uri="{BB962C8B-B14F-4D97-AF65-F5344CB8AC3E}">
        <p14:creationId xmlns:p14="http://schemas.microsoft.com/office/powerpoint/2010/main" val="125469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fr-CA" dirty="0" smtClean="0"/>
              <a:t>L’</a:t>
            </a:r>
            <a:r>
              <a:rPr lang="fr-CA" dirty="0" err="1" smtClean="0"/>
              <a:t>infor</a:t>
            </a:r>
            <a:r>
              <a:rPr lang="fr-CA" baseline="0" dirty="0" smtClean="0"/>
              <a:t> sur la GT était indiqués sous «  si nécessaire »</a:t>
            </a:r>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solidFill>
                  <a:prstClr val="black"/>
                </a:solidFill>
              </a:rPr>
              <a:pPr/>
              <a:t>9</a:t>
            </a:fld>
            <a:endParaRPr lang="en-CA" altLang="en-US" dirty="0">
              <a:solidFill>
                <a:prstClr val="black"/>
              </a:solidFill>
            </a:endParaRPr>
          </a:p>
        </p:txBody>
      </p:sp>
    </p:spTree>
    <p:extLst>
      <p:ext uri="{BB962C8B-B14F-4D97-AF65-F5344CB8AC3E}">
        <p14:creationId xmlns:p14="http://schemas.microsoft.com/office/powerpoint/2010/main" val="377316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10</a:t>
            </a:fld>
            <a:endParaRPr lang="en-CA" altLang="en-US"/>
          </a:p>
        </p:txBody>
      </p:sp>
    </p:spTree>
    <p:extLst>
      <p:ext uri="{BB962C8B-B14F-4D97-AF65-F5344CB8AC3E}">
        <p14:creationId xmlns:p14="http://schemas.microsoft.com/office/powerpoint/2010/main" val="522571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043C53-1DD1-4C1D-B968-8A0BCAE2D4F5}" type="datetime1">
              <a:rPr lang="en-US" smtClean="0"/>
              <a:t>3/1/2021</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66269-FE43-4258-9509-12683DF83755}"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C61C5-26BE-49BE-8667-A32880E0A9D7}"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fld id="{624CA4AB-0D22-4323-8DEA-4048A6AB9064}"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11773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DE3E63-0CEE-4EAF-8856-BC3C71C8DED4}" type="datetime1">
              <a:rPr lang="en-US" smtClean="0"/>
              <a:t>3/1/2021</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0946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AB1869-2B9C-4D99-A321-97DED9D32777}"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607895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CF2B15-36B6-4867-8DB3-07C2B3247487}"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13533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1C5DF-3E00-4427-8FF0-074FAE11EE37}"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8262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97E9F-1879-4646-A0FA-2D854087EF2E}" type="datetime1">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9063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2B90E-9264-4B2C-B92C-0730B40A1917}" type="datetime1">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6658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20D0B-0709-480B-8BE7-BC91BA5D2D20}" type="datetime1">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7175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2A59A6-3B55-444B-B9D7-BD1F910FBA3E}"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1960200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F01E31-7371-4FF2-8B48-1D7CC0CF9914}"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6661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BD0EF2-2EE2-4555-98A4-C832FFF74FA6}"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03294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2082E-A005-441E-B9D3-D2779129BBC2}"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56029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A1F78-BD9B-4E02-B49D-F0802B08E014}"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8424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29D2AD-E386-4FAC-B874-C9ED1AD007BF}" type="datetime1">
              <a:rPr lang="en-US" smtClean="0"/>
              <a:t>3/1/2021</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82225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fld id="{624CA4AB-0D22-4323-8DEA-4048A6AB9064}"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952302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E94A26-83D8-450A-964B-FAA0CCE72BAE}" type="datetime1">
              <a:rPr lang="en-US" smtClean="0"/>
              <a:t>3/1/2021</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896026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18029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32D4B517-E49B-41B6-9DBC-23634E0F1CDC}" type="slidenum">
              <a:rPr lang="en-CA" smtClean="0">
                <a:solidFill>
                  <a:prstClr val="black"/>
                </a:solidFill>
                <a:latin typeface="Arial" charset="0"/>
                <a:ea typeface="ＭＳ Ｐゴシック" pitchFamily="34" charset="-128"/>
              </a:rPr>
              <a:pPr fontAlgn="base">
                <a:spcBef>
                  <a:spcPct val="0"/>
                </a:spcBef>
                <a:spcAft>
                  <a:spcPct val="0"/>
                </a:spcAft>
              </a:pPr>
              <a:t>‹#›</a:t>
            </a:fld>
            <a:endParaRPr lang="en-CA">
              <a:solidFill>
                <a:prstClr val="black"/>
              </a:solidFill>
              <a:latin typeface="Arial" charset="0"/>
              <a:ea typeface="ＭＳ Ｐゴシック" pitchFamily="34" charset="-128"/>
            </a:endParaRPr>
          </a:p>
        </p:txBody>
      </p:sp>
      <p:sp>
        <p:nvSpPr>
          <p:cNvPr id="8" name="Text Placeholder 7"/>
          <p:cNvSpPr>
            <a:spLocks noGrp="1"/>
          </p:cNvSpPr>
          <p:nvPr>
            <p:ph type="body" sz="quarter" idx="11" hasCustomPrompt="1"/>
          </p:nvPr>
        </p:nvSpPr>
        <p:spPr>
          <a:xfrm>
            <a:off x="759199" y="103546"/>
            <a:ext cx="5432982" cy="659003"/>
          </a:xfrm>
          <a:prstGeom prst="rect">
            <a:avLst/>
          </a:prstGeom>
        </p:spPr>
        <p:txBody>
          <a:bodyPr lIns="0" tIns="0" rIns="0" bIns="0"/>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2100" baseline="0">
                <a:solidFill>
                  <a:schemeClr val="accent1"/>
                </a:solidFill>
                <a:latin typeface="Calibri" panose="020F0502020204030204" pitchFamily="34" charset="0"/>
              </a:defRPr>
            </a:lvl1pPr>
            <a:lvl2pPr marL="3429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843558"/>
            <a:ext cx="7571580" cy="3969860"/>
          </a:xfrm>
          <a:prstGeom prst="rect">
            <a:avLst/>
          </a:prstGeom>
        </p:spPr>
        <p:txBody>
          <a:bodyPr lIns="0" tIns="0" rIns="0" bIns="0"/>
          <a:lstStyle>
            <a:lvl1pPr marL="0" indent="0">
              <a:buNone/>
              <a:defRPr sz="1650">
                <a:solidFill>
                  <a:srgbClr val="004D71"/>
                </a:solidFill>
                <a:latin typeface="Calibri" panose="020F0502020204030204" pitchFamily="34" charset="0"/>
              </a:defRPr>
            </a:lvl1pPr>
            <a:lvl2pPr>
              <a:defRPr sz="1500">
                <a:solidFill>
                  <a:srgbClr val="004D71"/>
                </a:solidFill>
                <a:latin typeface="Calibri" panose="020F0502020204030204" pitchFamily="34" charset="0"/>
              </a:defRPr>
            </a:lvl2pPr>
            <a:lvl3pPr>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85">
              <a:defRPr sz="105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466597163"/>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1597819"/>
            <a:ext cx="4062903" cy="1102519"/>
          </a:xfrm>
        </p:spPr>
        <p:txBody>
          <a:bodyPr>
            <a:noAutofit/>
          </a:bodyPr>
          <a:lstStyle>
            <a:lvl1pPr algn="l">
              <a:defRPr sz="27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493649" y="2914650"/>
            <a:ext cx="4062903" cy="1314450"/>
          </a:xfrm>
        </p:spPr>
        <p:txBody>
          <a:bodyPr>
            <a:normAutofit/>
          </a:bodyPr>
          <a:lstStyle>
            <a:lvl1pPr marL="0" indent="0" algn="l">
              <a:buNone/>
              <a:defRPr sz="2100">
                <a:solidFill>
                  <a:schemeClr val="tx1">
                    <a:tint val="75000"/>
                  </a:schemeClr>
                </a:solidFill>
                <a:latin typeface="Arial"/>
                <a:cs typeface="Verdan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A13B97-E6CC-4C23-BEFB-1514E088E3CA}" type="datetime1">
              <a:rPr lang="en-US" smtClean="0"/>
              <a:t>3/1/2021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0008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583AA-94F7-45B8-9C9E-90DB6180FB8B}"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556584-F2C2-489C-9BEA-E7B8FD72CE3F}"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EDEAE-D78A-4618-BB0B-E08429671155}" type="datetime1">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D514B-8C87-4988-BD2B-7DFA08278CBA}" type="datetime1">
              <a:rPr lang="en-US" smtClean="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62C7A-9D7B-4066-B3A4-0189E543EE3A}" type="datetime1">
              <a:rPr lang="en-US" smtClean="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4C3DE-5893-4234-9351-13509341AB7B}"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45B9-10AD-48CD-A9AE-E73492E7F8FF}"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D0D121-5746-4D93-B8F6-F69810C7CE7A}" type="datetime1">
              <a:rPr lang="en-US" smtClean="0"/>
              <a:t>3/1/2021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D6B209-B6EB-44CA-A03F-DDDDB5BE5FC1}" type="datetime1">
              <a:rPr lang="en-US" smtClean="0"/>
              <a:t>3/1/2021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118059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BADAC3A-9E1F-4F0C-B832-F55E5A5EE83B}" type="datetime1">
              <a:rPr lang="en-US" smtClean="0"/>
              <a:t>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CE2B6B-7FFE-FA46-BED3-31567387080B}" type="slidenum">
              <a:rPr lang="en-US" smtClean="0"/>
              <a:t>‹#›</a:t>
            </a:fld>
            <a:endParaRPr lang="en-US"/>
          </a:p>
        </p:txBody>
      </p:sp>
    </p:spTree>
    <p:extLst>
      <p:ext uri="{BB962C8B-B14F-4D97-AF65-F5344CB8AC3E}">
        <p14:creationId xmlns:p14="http://schemas.microsoft.com/office/powerpoint/2010/main" val="3702406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iservice.prv/fra/college/formation_obligatoire/index.shtml"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8.xml"/><Relationship Id="rId7"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4.xml"/><Relationship Id="rId5" Type="http://schemas.openxmlformats.org/officeDocument/2006/relationships/slideLayout" Target="../slideLayouts/slideLayout5.xml"/><Relationship Id="rId4"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ntranet.canada.ca/pol/doc-fra.aspx?id=25049"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41.xml"/><Relationship Id="rId5" Type="http://schemas.openxmlformats.org/officeDocument/2006/relationships/slide" Target="slide6.xml"/><Relationship Id="rId10" Type="http://schemas.openxmlformats.org/officeDocument/2006/relationships/slide" Target="slide35.xml"/><Relationship Id="rId4" Type="http://schemas.openxmlformats.org/officeDocument/2006/relationships/slide" Target="slide4.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8.xml"/><Relationship Id="rId7"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hrsc-csrh.prv/webforms/Home.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ntranet.canada.ca/cdl-dca/ptm-grt/pm-gr/pspmgex-ggrfpcs-fra.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bs-sct.gc.ca/pol/doc-fra.aspx?id=27146"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intranet.canada.ca/hr-rh/ptm-grt/pm-gr/pmc-dgr/convo-fra.as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iservice.prv/fra/rh/era/gestion_talents/index.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intranet.canada.ca/cdl-dca/ptm-grt/pm-gr/pspmgex-ggrfpcs-fra.asp" TargetMode="External"/><Relationship Id="rId4" Type="http://schemas.openxmlformats.org/officeDocument/2006/relationships/hyperlink" Target="http://iservice.prv/fra/rh/era/gestion_talents/Outils_aider_completer_pgt.shtml" TargetMode="External"/></Relationships>
</file>

<file path=ppt/slides/_rels/slide2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www.tbs-sct.gc.ca/psm-fpfm/learning-apprentissage/ptm-grt/pmc-dgr/index-fra.asp" TargetMode="External"/><Relationship Id="rId5" Type="http://schemas.openxmlformats.org/officeDocument/2006/relationships/hyperlink" Target="http://iservice.prv/fra/rh/era/sujets/debut_exercice.shtml"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21.pn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dialogue/grp/PMF-PGP/PerformanceManagement/Branch%20Coordinators%20Network/Administrateurs-Administrators-TBS%20PSMP%20Application/Questions-Reponses%20-%20Questions-Answers/SD-Missing%20from%20Pay%20System-FAQ-2016-10-18%20-%20FR.pdf" TargetMode="External"/><Relationship Id="rId13" Type="http://schemas.openxmlformats.org/officeDocument/2006/relationships/hyperlink" Target="http://iservice.prv/fra/rh/pae/index.shtml" TargetMode="External"/><Relationship Id="rId3" Type="http://schemas.openxmlformats.org/officeDocument/2006/relationships/hyperlink" Target="http://publiservice.tbs-sct.gc.ca/pmc-dgr/index-fra.asp" TargetMode="External"/><Relationship Id="rId7" Type="http://schemas.openxmlformats.org/officeDocument/2006/relationships/hyperlink" Target="http://iservice.prv/fra/rh/era/outils_et_ressources/faq_GRFP.shtml" TargetMode="External"/><Relationship Id="rId12" Type="http://schemas.openxmlformats.org/officeDocument/2006/relationships/hyperlink" Target="http://iservice.prv/fra/rh/relations_de_travail/coin_gestionnaires/outils_des_relations_de_travail.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iservice.prv/fra/rh/era/outils_et_ressources/faq_pgr.shtml" TargetMode="External"/><Relationship Id="rId11" Type="http://schemas.openxmlformats.org/officeDocument/2006/relationships/hyperlink" Target="http://iservice.prv/fra/rh/bgic/index.shtml" TargetMode="External"/><Relationship Id="rId5" Type="http://schemas.openxmlformats.org/officeDocument/2006/relationships/hyperlink" Target="http://iservice.prv/fra/rh/era/index.shtml" TargetMode="External"/><Relationship Id="rId10" Type="http://schemas.openxmlformats.org/officeDocument/2006/relationships/hyperlink" Target="http://iservice.prv/fra/rh/era/formation.shtml" TargetMode="External"/><Relationship Id="rId4" Type="http://schemas.openxmlformats.org/officeDocument/2006/relationships/hyperlink" Target="http://intranet.canada.ca/cdl-dca/ptm-grt/pm-gr/yr-fe-fra.asp" TargetMode="External"/><Relationship Id="rId9" Type="http://schemas.openxmlformats.org/officeDocument/2006/relationships/hyperlink" Target="http://iservice.prv/fra/rh/era/gestion_talents/index.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cpedia.gc.ca/wiki/R%C3%A9initialisation_des_politiques/Gestion_des_personn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bs-sct.gc.ca/pol/doc-fra.aspx?id=27146"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canada.ca/fr/gouvernement/fonctionpublique/covid-19/travail-distance.html" TargetMode="External"/><Relationship Id="rId13" Type="http://schemas.openxmlformats.org/officeDocument/2006/relationships/hyperlink" Target="https://www.csps-efpc.gc.ca/Catalogue/courses-fra.aspx?code=X175" TargetMode="External"/><Relationship Id="rId18" Type="http://schemas.openxmlformats.org/officeDocument/2006/relationships/hyperlink" Target="https://www.canada.ca/fr/gouvernement/fonctionpublique/covid-19/conseils-sante-mentale.html" TargetMode="External"/><Relationship Id="rId3" Type="http://schemas.openxmlformats.org/officeDocument/2006/relationships/hyperlink" Target="https://www.canada.ca/fr/gouvernement/fonctionpublique/covid-19/dirigez-empathie.html" TargetMode="External"/><Relationship Id="rId21" Type="http://schemas.openxmlformats.org/officeDocument/2006/relationships/hyperlink" Target="https://idp.csps-efpc.gc.ca/idp/login-fr.jsp" TargetMode="External"/><Relationship Id="rId7" Type="http://schemas.openxmlformats.org/officeDocument/2006/relationships/hyperlink" Target="http://iservice.prv/fra/rh/bgic/index.shtml" TargetMode="External"/><Relationship Id="rId12" Type="http://schemas.openxmlformats.org/officeDocument/2006/relationships/hyperlink" Target="https://www.csps-efpc.gc.ca/Catalogue/courses-fra.aspx?code=I226" TargetMode="External"/><Relationship Id="rId17" Type="http://schemas.openxmlformats.org/officeDocument/2006/relationships/hyperlink" Target="https://www.canada.ca/fr/gouvernement/fonctionpublique/covid-19/covid-19-sante-mentale-travail.html" TargetMode="External"/><Relationship Id="rId25" Type="http://schemas.openxmlformats.org/officeDocument/2006/relationships/hyperlink" Target="https://www.csps-efpc.gc.ca/tools/jobaids/working-remotely-members-fra.aspx" TargetMode="External"/><Relationship Id="rId2" Type="http://schemas.openxmlformats.org/officeDocument/2006/relationships/slideLayout" Target="../slideLayouts/slideLayout7.xml"/><Relationship Id="rId16" Type="http://schemas.openxmlformats.org/officeDocument/2006/relationships/hyperlink" Target="https://www.csps-efpc.gc.ca/tools/jobaids/virtual-team-charter-fra.aspx" TargetMode="External"/><Relationship Id="rId20" Type="http://schemas.openxmlformats.org/officeDocument/2006/relationships/hyperlink" Target="https://www.csps-efpc.gc.ca/Catalogue/courses-fra.aspx?code=G140" TargetMode="External"/><Relationship Id="rId1" Type="http://schemas.openxmlformats.org/officeDocument/2006/relationships/tags" Target="../tags/tag36.xml"/><Relationship Id="rId6" Type="http://schemas.openxmlformats.org/officeDocument/2006/relationships/hyperlink" Target="http://iservice.prv/fra/rh/relations_de_travail/coin_gestionnaires/coe_training_gestion_rendement.shtml" TargetMode="External"/><Relationship Id="rId11" Type="http://schemas.openxmlformats.org/officeDocument/2006/relationships/hyperlink" Target="https://www.csps-efpc.gc.ca/Catalogue/courses-fra.aspx?code=C051" TargetMode="External"/><Relationship Id="rId24" Type="http://schemas.openxmlformats.org/officeDocument/2006/relationships/hyperlink" Target="https://www.csps-efpc.gc.ca/Catalogue/courses-fra.aspx?code=X039" TargetMode="External"/><Relationship Id="rId5" Type="http://schemas.openxmlformats.org/officeDocument/2006/relationships/hyperlink" Target="https://www.csps-efpc.gc.ca/Catalogue/courses-fra.aspx?code=C052" TargetMode="External"/><Relationship Id="rId15" Type="http://schemas.openxmlformats.org/officeDocument/2006/relationships/hyperlink" Target="https://www.csps-efpc.gc.ca/tools/jobaids/virtual-team-toolkit-fra.aspx" TargetMode="External"/><Relationship Id="rId23" Type="http://schemas.openxmlformats.org/officeDocument/2006/relationships/hyperlink" Target="http://iservice.prv/fra/rh/sst/sujets/formation_enligne_ergogenerale.shtml" TargetMode="External"/><Relationship Id="rId10" Type="http://schemas.openxmlformats.org/officeDocument/2006/relationships/hyperlink" Target="http://iservice.prv/fra/rh/programme_fierte_reconnaissance/index.shtml" TargetMode="External"/><Relationship Id="rId19" Type="http://schemas.openxmlformats.org/officeDocument/2006/relationships/hyperlink" Target="https://cyber.gc.ca/fr/nouvelles/assurer-sa-securite-en-ligne-pendant-la-periode-disolement-liee-la-covid-19" TargetMode="External"/><Relationship Id="rId4" Type="http://schemas.openxmlformats.org/officeDocument/2006/relationships/hyperlink" Target="http://iservice.prv/eng/hr/ohs/topics/coronavirus.shtml" TargetMode="External"/><Relationship Id="rId9" Type="http://schemas.openxmlformats.org/officeDocument/2006/relationships/hyperlink" Target="https://www.canada.ca/fr/gouvernement/fonctionpublique/covid-19/protegez-sante-mentale.html" TargetMode="External"/><Relationship Id="rId14" Type="http://schemas.openxmlformats.org/officeDocument/2006/relationships/hyperlink" Target="https://www.csps-efpc.gc.ca/tools/jobaids/working-remotely-leaders-fra.aspx" TargetMode="External"/><Relationship Id="rId22" Type="http://schemas.openxmlformats.org/officeDocument/2006/relationships/hyperlink" Target="https://www.csps-efpc.gc.ca/About_us/Business_lines/digitalacademy-fra.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1.jpeg"/><Relationship Id="rId4" Type="http://schemas.openxmlformats.org/officeDocument/2006/relationships/hyperlink" Target="https://dialogue/grp/PMF-PGP/PerformanceManagement/Forms/AllItems.aspx?RootFolder=/grp/PMF-PGP/PerformanceManagement/Branch%20Coordinators%20Network/Material%20from%20ESDC%20Branches%20and%20Regions/OICM-BGIC" TargetMode="External"/></Relationships>
</file>

<file path=ppt/slides/_rels/slide4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41.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hyperlink" Target="http://iservice.prv/fra/rh/relations_de_travail/outils_et_ressources/gestion-rendement-insatisfaisant-contexte-covid-19.s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0.w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1.jpe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ialogue/grp/PMF-PGP/PerformanceManagement/Forms/AllItems.aspx?RootFolder=/grp/PMF-PGP/PerformanceManagement/Branch%20Coordinators%20Network/Learning/Year%20End%20Learning%20Options&amp;InitialTabId=Ribbon.Document&amp;VisibilityContext=WSSTabPersistenc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53.xml.rels><?xml version="1.0" encoding="UTF-8" standalone="yes"?>
<Relationships xmlns="http://schemas.openxmlformats.org/package/2006/relationships"><Relationship Id="rId3" Type="http://schemas.openxmlformats.org/officeDocument/2006/relationships/hyperlink" Target="http://iservice.prv/fra/rh/era/outils_et_ressources/faq_pgr.shtml"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iservice.prv/fra/rh/era/outils_et_ressources/faq_pgr.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iservice.prv/fra/rh/era/outils_et_ressources/faq_GRFP.shtml"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portal-portail.tbs-sct.gc.ca/home-fra.aspx" TargetMode="External"/><Relationship Id="rId7" Type="http://schemas.openxmlformats.org/officeDocument/2006/relationships/hyperlink" Target="http://iservice.prv/fra/rh/era/outils_et_ressources/outils_reference.s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iservice.prv/fra/rh/era/index.shtml" TargetMode="External"/><Relationship Id="rId5" Type="http://schemas.openxmlformats.org/officeDocument/2006/relationships/hyperlink" Target="http://publiservice.tbs-sct.gc.ca/hrh/publi/pspmb-grfpb-fra.asp" TargetMode="External"/><Relationship Id="rId4" Type="http://schemas.openxmlformats.org/officeDocument/2006/relationships/hyperlink" Target="http://publiservice.tbs-sct.gc.ca/hrh/publi/pspmb-grfpb-fra.asp#toc3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1.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hyperlink" Target="http://intranet.canada.ca/cdl-dca/ptm-grt/pm-gr/pmc-dgr/year-annee-fra.asp"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Colors" Target="../diagrams/colors1.xml"/><Relationship Id="rId11" Type="http://schemas.openxmlformats.org/officeDocument/2006/relationships/hyperlink" Target="http://intranet.canada.ca/cdl-dca/ptm-grt/pm-gr/pspmgex-ggrfpcs-fra.asp" TargetMode="External"/><Relationship Id="rId5" Type="http://schemas.openxmlformats.org/officeDocument/2006/relationships/diagramQuickStyle" Target="../diagrams/quickStyle1.xml"/><Relationship Id="rId10" Type="http://schemas.openxmlformats.org/officeDocument/2006/relationships/hyperlink" Target="http://intranet.canada.ca/cdl-dca/ptm-grt/pm-gr/pspmge-ggrfpe-fra.asp" TargetMode="External"/><Relationship Id="rId4" Type="http://schemas.openxmlformats.org/officeDocument/2006/relationships/diagramLayout" Target="../diagrams/layout1.xml"/><Relationship Id="rId9" Type="http://schemas.openxmlformats.org/officeDocument/2006/relationships/hyperlink" Target="http://iservice.prv/fra/rh/era/sujets/evaluation_fin_annee.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ntranet.canada.ca/hr-rh/ptm-grt/pm-gr/pmc-dgr/esep-aepe-fra.as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0621" y="886773"/>
            <a:ext cx="5123171" cy="1102519"/>
          </a:xfrm>
        </p:spPr>
        <p:txBody>
          <a:bodyPr/>
          <a:lstStyle/>
          <a:p>
            <a:r>
              <a:rPr lang="fr-CA" altLang="en-US" sz="2800" noProof="0" dirty="0" smtClean="0">
                <a:cs typeface="Arial"/>
              </a:rPr>
              <a:t/>
            </a:r>
            <a:br>
              <a:rPr lang="fr-CA" altLang="en-US" sz="2800" noProof="0" dirty="0" smtClean="0">
                <a:cs typeface="Arial"/>
              </a:rPr>
            </a:br>
            <a:r>
              <a:rPr lang="fr-CA" altLang="en-US" sz="2800" dirty="0">
                <a:cs typeface="Arial"/>
              </a:rPr>
              <a:t/>
            </a:r>
            <a:br>
              <a:rPr lang="fr-CA" altLang="en-US" sz="2800" dirty="0">
                <a:cs typeface="Arial"/>
              </a:rPr>
            </a:br>
            <a:r>
              <a:rPr lang="fr-CA" altLang="en-US" sz="2800" noProof="0" dirty="0" smtClean="0">
                <a:cs typeface="Arial"/>
              </a:rPr>
              <a:t>Gestion du rendement</a:t>
            </a:r>
            <a:br>
              <a:rPr lang="fr-CA" altLang="en-US" sz="2800" noProof="0" dirty="0" smtClean="0">
                <a:cs typeface="Arial"/>
              </a:rPr>
            </a:br>
            <a:r>
              <a:rPr lang="fr-CA" altLang="en-US" sz="2800" noProof="0" dirty="0" smtClean="0">
                <a:cs typeface="Arial"/>
              </a:rPr>
              <a:t>Examen de fin d’exercice</a:t>
            </a:r>
            <a:br>
              <a:rPr lang="fr-CA" altLang="en-US" sz="2800" noProof="0" dirty="0" smtClean="0">
                <a:cs typeface="Arial"/>
              </a:rPr>
            </a:br>
            <a:r>
              <a:rPr lang="fr-CA" altLang="en-US" sz="2800" noProof="0" dirty="0" smtClean="0">
                <a:cs typeface="Arial"/>
              </a:rPr>
              <a:t>2020-2021</a:t>
            </a:r>
            <a:endParaRPr lang="fr-CA" noProof="0" dirty="0"/>
          </a:p>
        </p:txBody>
      </p:sp>
      <p:sp>
        <p:nvSpPr>
          <p:cNvPr id="3" name="Subtitle 2"/>
          <p:cNvSpPr>
            <a:spLocks noGrp="1"/>
          </p:cNvSpPr>
          <p:nvPr>
            <p:ph type="subTitle" idx="1"/>
          </p:nvPr>
        </p:nvSpPr>
        <p:spPr>
          <a:xfrm>
            <a:off x="3619009" y="2736541"/>
            <a:ext cx="5463208" cy="1754454"/>
          </a:xfrm>
        </p:spPr>
        <p:txBody>
          <a:bodyPr>
            <a:normAutofit/>
          </a:bodyPr>
          <a:lstStyle/>
          <a:p>
            <a:r>
              <a:rPr lang="fr-CA" sz="2200" b="1" noProof="0" dirty="0" smtClean="0">
                <a:solidFill>
                  <a:schemeClr val="tx1"/>
                </a:solidFill>
              </a:rPr>
              <a:t>Guide à l’intention des employés,</a:t>
            </a:r>
          </a:p>
          <a:p>
            <a:pPr>
              <a:lnSpc>
                <a:spcPct val="120000"/>
              </a:lnSpc>
            </a:pPr>
            <a:r>
              <a:rPr lang="fr-CA" sz="2200" b="1" dirty="0">
                <a:solidFill>
                  <a:schemeClr val="tx1"/>
                </a:solidFill>
              </a:rPr>
              <a:t>s</a:t>
            </a:r>
            <a:r>
              <a:rPr lang="fr-CA" sz="2200" b="1" noProof="0" dirty="0" err="1" smtClean="0">
                <a:solidFill>
                  <a:schemeClr val="tx1"/>
                </a:solidFill>
              </a:rPr>
              <a:t>uperviseurs</a:t>
            </a:r>
            <a:r>
              <a:rPr lang="fr-CA" sz="2200" b="1" noProof="0" dirty="0" smtClean="0">
                <a:solidFill>
                  <a:schemeClr val="tx1"/>
                </a:solidFill>
              </a:rPr>
              <a:t> et des gestionnaires d’EDSC</a:t>
            </a:r>
            <a:endParaRPr lang="fr-CA" sz="2200" noProof="0" dirty="0">
              <a:solidFill>
                <a:schemeClr val="tx1">
                  <a:lumMod val="50000"/>
                  <a:lumOff val="50000"/>
                </a:schemeClr>
              </a:solidFill>
            </a:endParaRPr>
          </a:p>
        </p:txBody>
      </p:sp>
    </p:spTree>
    <p:extLst>
      <p:ext uri="{BB962C8B-B14F-4D97-AF65-F5344CB8AC3E}">
        <p14:creationId xmlns:p14="http://schemas.microsoft.com/office/powerpoint/2010/main" val="168695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4822"/>
            <a:ext cx="8229600" cy="653820"/>
          </a:xfrm>
        </p:spPr>
        <p:txBody>
          <a:bodyPr>
            <a:normAutofit/>
          </a:bodyPr>
          <a:lstStyle/>
          <a:p>
            <a:r>
              <a:rPr lang="fr-CA" sz="1900" dirty="0" smtClean="0"/>
              <a:t>Gestionnaires et superviseurs et employés – les meilleures pratiques</a:t>
            </a:r>
            <a:endParaRPr lang="fr-CA" sz="1900" noProof="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299" y="435269"/>
            <a:ext cx="648476" cy="37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2795" y="242088"/>
            <a:ext cx="8118081" cy="4561249"/>
          </a:xfrm>
          <a:prstGeom prst="rect">
            <a:avLst/>
          </a:prstGeom>
          <a:noFill/>
        </p:spPr>
        <p:txBody>
          <a:bodyPr wrap="square" rtlCol="0">
            <a:spAutoFit/>
          </a:bodyPr>
          <a:lstStyle/>
          <a:p>
            <a:pPr lvl="0">
              <a:spcBef>
                <a:spcPct val="20000"/>
              </a:spcBef>
              <a:buClr>
                <a:srgbClr val="003478"/>
              </a:buClr>
            </a:pPr>
            <a:r>
              <a:rPr lang="en-CA" sz="1100" b="1" kern="0" dirty="0" smtClean="0">
                <a:solidFill>
                  <a:srgbClr val="002060"/>
                </a:solidFill>
                <a:latin typeface="Arial"/>
              </a:rPr>
              <a:t>	</a:t>
            </a:r>
            <a:endParaRPr lang="en-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en-CA" sz="1100" kern="0" dirty="0" err="1" smtClean="0">
                <a:solidFill>
                  <a:srgbClr val="000000"/>
                </a:solidFill>
                <a:latin typeface="Arial"/>
              </a:rPr>
              <a:t>Revoyez</a:t>
            </a:r>
            <a:r>
              <a:rPr lang="en-CA" sz="1100" kern="0" dirty="0" smtClean="0">
                <a:solidFill>
                  <a:srgbClr val="000000"/>
                </a:solidFill>
                <a:latin typeface="Arial"/>
              </a:rPr>
              <a:t> </a:t>
            </a:r>
            <a:r>
              <a:rPr lang="en-CA" sz="1100" kern="0" dirty="0" err="1" smtClean="0">
                <a:solidFill>
                  <a:srgbClr val="000000"/>
                </a:solidFill>
                <a:latin typeface="Arial"/>
              </a:rPr>
              <a:t>l’auto-examen</a:t>
            </a:r>
            <a:r>
              <a:rPr lang="en-CA" sz="1100" kern="0" dirty="0" smtClean="0">
                <a:solidFill>
                  <a:srgbClr val="000000"/>
                </a:solidFill>
                <a:latin typeface="Arial"/>
              </a:rPr>
              <a:t>,</a:t>
            </a:r>
          </a:p>
          <a:p>
            <a:pPr marL="228600" lvl="0" indent="-228600">
              <a:spcBef>
                <a:spcPct val="20000"/>
              </a:spcBef>
              <a:buClr>
                <a:srgbClr val="003478"/>
              </a:buClr>
              <a:buFont typeface="Wingdings" pitchFamily="2" charset="2"/>
              <a:buChar char="§"/>
            </a:pPr>
            <a:endParaRPr lang="en-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Dressez une liste des réalisations depuis le début du cycle et décrivez comment elles ont été atteintes en les comparant aux attentes.</a:t>
            </a:r>
          </a:p>
          <a:p>
            <a:pPr marL="228600" lvl="0" indent="-228600">
              <a:spcBef>
                <a:spcPct val="20000"/>
              </a:spcBef>
              <a:buClr>
                <a:srgbClr val="003478"/>
              </a:buClr>
              <a:buFont typeface="Wingdings" pitchFamily="2" charset="2"/>
              <a:buChar char="§"/>
            </a:pPr>
            <a:endParaRPr lang="fr-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Réfléchissez aux succès et aux défis confrontés au courant de l’année ainsi qu’aux points forts et aux aspects à améliorer.</a:t>
            </a:r>
          </a:p>
          <a:p>
            <a:pPr marL="228600" lvl="0" indent="-228600">
              <a:spcBef>
                <a:spcPct val="20000"/>
              </a:spcBef>
              <a:buClr>
                <a:srgbClr val="003478"/>
              </a:buClr>
              <a:buFont typeface="Wingdings" pitchFamily="2" charset="2"/>
              <a:buChar char="§"/>
            </a:pPr>
            <a:endParaRPr lang="fr-CA" sz="1100" kern="0" dirty="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Réfléchissez également sur la façon que les priorités organisationnelles ont changé ou ont évalué et l’impact sur leur impact sur les succès et les défis.</a:t>
            </a:r>
          </a:p>
          <a:p>
            <a:pPr marL="228600" lvl="0" indent="-228600">
              <a:spcBef>
                <a:spcPct val="20000"/>
              </a:spcBef>
              <a:buClr>
                <a:srgbClr val="003478"/>
              </a:buClr>
              <a:buFont typeface="Wingdings" pitchFamily="2" charset="2"/>
              <a:buChar char="§"/>
            </a:pPr>
            <a:endParaRPr lang="fr-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Examinez les notes et les autres renseignements au sujet des résultats en matière de rendement, notamment la rétroaction continue fournie.</a:t>
            </a:r>
          </a:p>
          <a:p>
            <a:pPr marL="228600" lvl="0" indent="-228600">
              <a:spcBef>
                <a:spcPct val="20000"/>
              </a:spcBef>
              <a:buClr>
                <a:srgbClr val="003478"/>
              </a:buClr>
              <a:buFont typeface="Wingdings" pitchFamily="2" charset="2"/>
              <a:buChar char="§"/>
            </a:pPr>
            <a:endParaRPr lang="fr-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Recueillez des exemples concrets pour renforcer la conversation.</a:t>
            </a:r>
          </a:p>
          <a:p>
            <a:pPr marL="228600" lvl="0" indent="-228600">
              <a:spcBef>
                <a:spcPct val="20000"/>
              </a:spcBef>
              <a:buClr>
                <a:srgbClr val="003478"/>
              </a:buClr>
              <a:buFont typeface="Wingdings" pitchFamily="2" charset="2"/>
              <a:buChar char="§"/>
            </a:pPr>
            <a:endParaRPr lang="fr-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cs typeface="Arial" panose="020B0604020202020204" pitchFamily="34" charset="0"/>
              </a:rPr>
              <a:t>Déterminez si des changements de responsabilités ou de fonctions au courant de l’année pourraient avoir affecté le rendement.</a:t>
            </a:r>
          </a:p>
          <a:p>
            <a:pPr marL="228600" lvl="0" indent="-228600">
              <a:spcBef>
                <a:spcPct val="20000"/>
              </a:spcBef>
              <a:buClr>
                <a:srgbClr val="003478"/>
              </a:buClr>
              <a:buFont typeface="Wingdings" pitchFamily="2" charset="2"/>
              <a:buChar char="§"/>
            </a:pPr>
            <a:endParaRPr lang="fr-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Préparer un ensemble de questions à l’avance si vous avez besoin d’éclaircissements.</a:t>
            </a:r>
          </a:p>
          <a:p>
            <a:pPr marL="228600" lvl="0" indent="-228600">
              <a:spcBef>
                <a:spcPct val="20000"/>
              </a:spcBef>
              <a:buClr>
                <a:srgbClr val="003478"/>
              </a:buClr>
              <a:buFont typeface="Wingdings" pitchFamily="2" charset="2"/>
              <a:buChar char="§"/>
            </a:pPr>
            <a:endParaRPr lang="fr-CA" sz="1100" kern="0" dirty="0" smtClean="0">
              <a:solidFill>
                <a:srgbClr val="000000"/>
              </a:solidFill>
              <a:latin typeface="Arial"/>
            </a:endParaRPr>
          </a:p>
          <a:p>
            <a:pPr marL="228600" lvl="0" indent="-228600">
              <a:spcBef>
                <a:spcPct val="20000"/>
              </a:spcBef>
              <a:buClr>
                <a:srgbClr val="003478"/>
              </a:buClr>
              <a:buFont typeface="Wingdings" pitchFamily="2" charset="2"/>
              <a:buChar char="§"/>
            </a:pPr>
            <a:r>
              <a:rPr lang="fr-CA" sz="1100" kern="0" dirty="0" smtClean="0">
                <a:solidFill>
                  <a:srgbClr val="000000"/>
                </a:solidFill>
                <a:latin typeface="Arial"/>
              </a:rPr>
              <a:t>Consultez les définitions et descriptions des cotes de rendement.</a:t>
            </a:r>
            <a:endParaRPr lang="fr-CA" sz="1100" kern="0" dirty="0">
              <a:solidFill>
                <a:srgbClr val="000000"/>
              </a:solidFill>
              <a:latin typeface="Arial"/>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10</a:t>
            </a:fld>
            <a:endParaRPr lang="en-US"/>
          </a:p>
        </p:txBody>
      </p:sp>
    </p:spTree>
    <p:extLst>
      <p:ext uri="{BB962C8B-B14F-4D97-AF65-F5344CB8AC3E}">
        <p14:creationId xmlns:p14="http://schemas.microsoft.com/office/powerpoint/2010/main" val="158343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a:xfrm>
            <a:off x="961583" y="297743"/>
            <a:ext cx="6529634" cy="411512"/>
          </a:xfrm>
        </p:spPr>
        <p:txBody>
          <a:bodyPr>
            <a:normAutofit fontScale="90000"/>
          </a:bodyPr>
          <a:lstStyle/>
          <a:p>
            <a:r>
              <a:rPr lang="fr-CA" altLang="en-US" sz="2400" noProof="0" dirty="0" smtClean="0"/>
              <a:t>Questions à se poser afin de se préparer</a:t>
            </a:r>
          </a:p>
        </p:txBody>
      </p:sp>
      <p:pic>
        <p:nvPicPr>
          <p:cNvPr id="5" name="Picture 2" descr="C:\Users\musset.pierre-jerome\AppData\Local\Microsoft\Windows\Temporary Internet Files\Content.IE5\6E41313K\questions-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678" y="140701"/>
            <a:ext cx="882432" cy="7269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2016" y="871414"/>
            <a:ext cx="7987379" cy="38010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b="1" dirty="0" smtClean="0">
                <a:latin typeface="Arial" panose="020B0604020202020204" pitchFamily="34" charset="0"/>
                <a:cs typeface="Arial" panose="020B0604020202020204" pitchFamily="34" charset="0"/>
              </a:rPr>
              <a:t>Objectifs </a:t>
            </a:r>
            <a:r>
              <a:rPr lang="fr-FR" sz="1100" b="1" dirty="0">
                <a:latin typeface="Arial" panose="020B0604020202020204" pitchFamily="34" charset="0"/>
                <a:cs typeface="Arial" panose="020B0604020202020204" pitchFamily="34" charset="0"/>
              </a:rPr>
              <a:t>de travail et indicateurs de rendement</a:t>
            </a:r>
            <a:endParaRPr lang="fr-FR"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100" dirty="0" smtClean="0">
                <a:latin typeface="Arial" panose="020B0604020202020204" pitchFamily="34" charset="0"/>
                <a:cs typeface="Arial" panose="020B0604020202020204" pitchFamily="34" charset="0"/>
              </a:rPr>
              <a:t>Quels succès ont-été réalisés? </a:t>
            </a:r>
            <a:r>
              <a:rPr lang="fr-FR" sz="1100" dirty="0">
                <a:latin typeface="Arial" panose="020B0604020202020204" pitchFamily="34" charset="0"/>
                <a:cs typeface="Arial" panose="020B0604020202020204" pitchFamily="34" charset="0"/>
              </a:rPr>
              <a:t>Trouver des exemples précis de réussites qui ont profité à l'équipe ou qui ont aidé l'organisation à concrétiser ses priorités et à atteindre ses objectifs opérationnels.</a:t>
            </a:r>
          </a:p>
          <a:p>
            <a:pPr marL="285750" indent="-285750">
              <a:buFont typeface="Arial" panose="020B0604020202020204" pitchFamily="34" charset="0"/>
              <a:buChar char="•"/>
            </a:pPr>
            <a:r>
              <a:rPr lang="fr-FR" sz="1100" dirty="0" smtClean="0">
                <a:latin typeface="Arial" panose="020B0604020202020204" pitchFamily="34" charset="0"/>
                <a:cs typeface="Arial" panose="020B0604020202020204" pitchFamily="34" charset="0"/>
              </a:rPr>
              <a:t>Qu'est-ce qui </a:t>
            </a:r>
            <a:r>
              <a:rPr lang="fr-FR" sz="1100" dirty="0">
                <a:latin typeface="Arial" panose="020B0604020202020204" pitchFamily="34" charset="0"/>
                <a:cs typeface="Arial" panose="020B0604020202020204" pitchFamily="34" charset="0"/>
              </a:rPr>
              <a:t>a été accompli </a:t>
            </a:r>
            <a:r>
              <a:rPr lang="fr-FR" sz="1100" dirty="0" smtClean="0">
                <a:latin typeface="Arial" panose="020B0604020202020204" pitchFamily="34" charset="0"/>
                <a:cs typeface="Arial" panose="020B0604020202020204" pitchFamily="34" charset="0"/>
              </a:rPr>
              <a:t>cette année?</a:t>
            </a:r>
            <a:endParaRPr lang="fr-FR"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100" dirty="0">
                <a:latin typeface="Arial" panose="020B0604020202020204" pitchFamily="34" charset="0"/>
                <a:cs typeface="Arial" panose="020B0604020202020204" pitchFamily="34" charset="0"/>
              </a:rPr>
              <a:t>Qu'est-ce </a:t>
            </a:r>
            <a:r>
              <a:rPr lang="fr-FR" sz="1100" dirty="0" smtClean="0">
                <a:latin typeface="Arial" panose="020B0604020202020204" pitchFamily="34" charset="0"/>
                <a:cs typeface="Arial" panose="020B0604020202020204" pitchFamily="34" charset="0"/>
              </a:rPr>
              <a:t>qui pourrait être amélioré? </a:t>
            </a:r>
            <a:r>
              <a:rPr lang="fr-FR" sz="1100" dirty="0">
                <a:latin typeface="Arial" panose="020B0604020202020204" pitchFamily="34" charset="0"/>
                <a:cs typeface="Arial" panose="020B0604020202020204" pitchFamily="34" charset="0"/>
              </a:rPr>
              <a:t>Quels exemples précis en sont la meilleure illustration? Quel serait l'impact positif d'une amélioration dans ces </a:t>
            </a:r>
            <a:r>
              <a:rPr lang="fr-FR" sz="1100" dirty="0" smtClean="0">
                <a:latin typeface="Arial" panose="020B0604020202020204" pitchFamily="34" charset="0"/>
                <a:cs typeface="Arial" panose="020B0604020202020204" pitchFamily="34" charset="0"/>
              </a:rPr>
              <a:t>domaines pour l’employé, l'équipe </a:t>
            </a:r>
            <a:r>
              <a:rPr lang="fr-FR" sz="1100" dirty="0">
                <a:latin typeface="Arial" panose="020B0604020202020204" pitchFamily="34" charset="0"/>
                <a:cs typeface="Arial" panose="020B0604020202020204" pitchFamily="34" charset="0"/>
              </a:rPr>
              <a:t>et l'organisation</a:t>
            </a:r>
            <a:r>
              <a:rPr lang="fr-FR" sz="11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r-FR" sz="1100" dirty="0">
              <a:latin typeface="Arial" panose="020B0604020202020204" pitchFamily="34" charset="0"/>
              <a:cs typeface="Arial" panose="020B0604020202020204" pitchFamily="34" charset="0"/>
            </a:endParaRPr>
          </a:p>
          <a:p>
            <a:r>
              <a:rPr lang="fr-FR" sz="1100" b="1" dirty="0">
                <a:latin typeface="Arial" panose="020B0604020202020204" pitchFamily="34" charset="0"/>
                <a:cs typeface="Arial" panose="020B0604020202020204" pitchFamily="34" charset="0"/>
              </a:rPr>
              <a:t>Indicateurs comportementaux des compétences essentielles</a:t>
            </a:r>
            <a:endParaRPr lang="fr-FR"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100" dirty="0" smtClean="0">
                <a:latin typeface="Arial" panose="020B0604020202020204" pitchFamily="34" charset="0"/>
                <a:cs typeface="Arial" panose="020B0604020202020204" pitchFamily="34" charset="0"/>
              </a:rPr>
              <a:t>Comment ces </a:t>
            </a:r>
            <a:r>
              <a:rPr lang="fr-FR" sz="1100" dirty="0">
                <a:latin typeface="Arial" panose="020B0604020202020204" pitchFamily="34" charset="0"/>
                <a:cs typeface="Arial" panose="020B0604020202020204" pitchFamily="34" charset="0"/>
              </a:rPr>
              <a:t>comportements </a:t>
            </a:r>
            <a:r>
              <a:rPr lang="fr-FR" sz="1100" dirty="0" smtClean="0">
                <a:latin typeface="Arial" panose="020B0604020202020204" pitchFamily="34" charset="0"/>
                <a:cs typeface="Arial" panose="020B0604020202020204" pitchFamily="34" charset="0"/>
              </a:rPr>
              <a:t>efficaces </a:t>
            </a:r>
            <a:r>
              <a:rPr lang="fr-FR" sz="1100" dirty="0">
                <a:latin typeface="Arial" panose="020B0604020202020204" pitchFamily="34" charset="0"/>
                <a:cs typeface="Arial" panose="020B0604020202020204" pitchFamily="34" charset="0"/>
              </a:rPr>
              <a:t>ont-ils été </a:t>
            </a:r>
            <a:r>
              <a:rPr lang="fr-FR" sz="1100" dirty="0" smtClean="0">
                <a:latin typeface="Arial" panose="020B0604020202020204" pitchFamily="34" charset="0"/>
                <a:cs typeface="Arial" panose="020B0604020202020204" pitchFamily="34" charset="0"/>
              </a:rPr>
              <a:t>systématiquement démontrés? </a:t>
            </a:r>
            <a:r>
              <a:rPr lang="fr-FR" sz="1100" dirty="0">
                <a:latin typeface="Arial" panose="020B0604020202020204" pitchFamily="34" charset="0"/>
                <a:cs typeface="Arial" panose="020B0604020202020204" pitchFamily="34" charset="0"/>
              </a:rPr>
              <a:t>Comment le travail </a:t>
            </a:r>
            <a:r>
              <a:rPr lang="fr-FR" sz="1100" dirty="0" err="1" smtClean="0">
                <a:latin typeface="Arial" panose="020B0604020202020204" pitchFamily="34" charset="0"/>
                <a:cs typeface="Arial" panose="020B0604020202020204" pitchFamily="34" charset="0"/>
              </a:rPr>
              <a:t>a-t-il</a:t>
            </a:r>
            <a:r>
              <a:rPr lang="fr-FR" sz="1100" dirty="0" smtClean="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profité de ces comportements</a:t>
            </a:r>
            <a:r>
              <a:rPr lang="fr-FR" sz="1100" dirty="0" smtClean="0">
                <a:latin typeface="Arial" panose="020B0604020202020204" pitchFamily="34" charset="0"/>
                <a:cs typeface="Arial" panose="020B0604020202020204" pitchFamily="34" charset="0"/>
              </a:rPr>
              <a:t>? Trouvez des exemples précis.</a:t>
            </a:r>
            <a:endParaRPr lang="fr-FR"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100" dirty="0" smtClean="0">
                <a:latin typeface="Arial" panose="020B0604020202020204" pitchFamily="34" charset="0"/>
                <a:cs typeface="Arial" panose="020B0604020202020204" pitchFamily="34" charset="0"/>
              </a:rPr>
              <a:t>Est-ce qu’il y a des </a:t>
            </a:r>
            <a:r>
              <a:rPr lang="fr-FR" sz="1100" dirty="0">
                <a:latin typeface="Arial" panose="020B0604020202020204" pitchFamily="34" charset="0"/>
                <a:cs typeface="Arial" panose="020B0604020202020204" pitchFamily="34" charset="0"/>
              </a:rPr>
              <a:t>comportements efficaces </a:t>
            </a:r>
            <a:r>
              <a:rPr lang="fr-FR" sz="1100" dirty="0" smtClean="0">
                <a:latin typeface="Arial" panose="020B0604020202020204" pitchFamily="34" charset="0"/>
                <a:cs typeface="Arial" panose="020B0604020202020204" pitchFamily="34" charset="0"/>
              </a:rPr>
              <a:t>qui ne sont pas démontrés ou qui le sont difficilement? Pourquoi? Trouvez des exemples précis.</a:t>
            </a:r>
          </a:p>
          <a:p>
            <a:pPr marL="285750" indent="-285750">
              <a:buFont typeface="Arial" panose="020B0604020202020204" pitchFamily="34" charset="0"/>
              <a:buChar char="•"/>
            </a:pPr>
            <a:endParaRPr lang="fr-FR" sz="1100" dirty="0">
              <a:latin typeface="Arial" panose="020B0604020202020204" pitchFamily="34" charset="0"/>
              <a:cs typeface="Arial" panose="020B0604020202020204" pitchFamily="34" charset="0"/>
            </a:endParaRPr>
          </a:p>
          <a:p>
            <a:r>
              <a:rPr lang="fr-CA" sz="1100" b="1" dirty="0">
                <a:latin typeface="Arial" panose="020B0604020202020204" pitchFamily="34" charset="0"/>
                <a:cs typeface="Arial" panose="020B0604020202020204" pitchFamily="34" charset="0"/>
              </a:rPr>
              <a:t>Plan d'apprentissage et de perfectionnement</a:t>
            </a:r>
            <a:endParaRPr lang="fr-C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100" dirty="0">
                <a:latin typeface="Arial" panose="020B0604020202020204" pitchFamily="34" charset="0"/>
                <a:cs typeface="Arial" panose="020B0604020202020204" pitchFamily="34" charset="0"/>
              </a:rPr>
              <a:t>Les activités d'apprentissage sont-elles complétées, y compris la </a:t>
            </a:r>
            <a:r>
              <a:rPr lang="fr-CA" sz="1100" dirty="0">
                <a:latin typeface="Arial" panose="020B0604020202020204" pitchFamily="34" charset="0"/>
                <a:cs typeface="Arial" panose="020B0604020202020204" pitchFamily="34" charset="0"/>
                <a:hlinkClick r:id="rId5"/>
              </a:rPr>
              <a:t>formation obligatoire d’EDSC</a:t>
            </a:r>
            <a:r>
              <a:rPr lang="fr-CA" sz="1100" dirty="0">
                <a:latin typeface="Arial" panose="020B0604020202020204" pitchFamily="34" charset="0"/>
                <a:cs typeface="Arial" panose="020B0604020202020204" pitchFamily="34" charset="0"/>
              </a:rPr>
              <a:t>? Y </a:t>
            </a:r>
            <a:r>
              <a:rPr lang="fr-CA" sz="1100" dirty="0" err="1">
                <a:latin typeface="Arial" panose="020B0604020202020204" pitchFamily="34" charset="0"/>
                <a:cs typeface="Arial" panose="020B0604020202020204" pitchFamily="34" charset="0"/>
              </a:rPr>
              <a:t>a-t-il</a:t>
            </a:r>
            <a:r>
              <a:rPr lang="fr-CA" sz="1100" dirty="0">
                <a:latin typeface="Arial" panose="020B0604020202020204" pitchFamily="34" charset="0"/>
                <a:cs typeface="Arial" panose="020B0604020202020204" pitchFamily="34" charset="0"/>
              </a:rPr>
              <a:t> des nouvelles activités qui pourraient être planifiées? Y </a:t>
            </a:r>
            <a:r>
              <a:rPr lang="fr-CA" sz="1100" dirty="0" err="1">
                <a:latin typeface="Arial" panose="020B0604020202020204" pitchFamily="34" charset="0"/>
                <a:cs typeface="Arial" panose="020B0604020202020204" pitchFamily="34" charset="0"/>
              </a:rPr>
              <a:t>a-t-il</a:t>
            </a:r>
            <a:r>
              <a:rPr lang="fr-CA" sz="1100" dirty="0">
                <a:latin typeface="Arial" panose="020B0604020202020204" pitchFamily="34" charset="0"/>
                <a:cs typeface="Arial" panose="020B0604020202020204" pitchFamily="34" charset="0"/>
              </a:rPr>
              <a:t> des activités qui devraient être remplacées ou différées? Y </a:t>
            </a:r>
            <a:r>
              <a:rPr lang="fr-CA" sz="1100" dirty="0" err="1">
                <a:latin typeface="Arial" panose="020B0604020202020204" pitchFamily="34" charset="0"/>
                <a:cs typeface="Arial" panose="020B0604020202020204" pitchFamily="34" charset="0"/>
              </a:rPr>
              <a:t>a-t-il</a:t>
            </a:r>
            <a:r>
              <a:rPr lang="fr-CA" sz="1100" dirty="0">
                <a:latin typeface="Arial" panose="020B0604020202020204" pitchFamily="34" charset="0"/>
                <a:cs typeface="Arial" panose="020B0604020202020204" pitchFamily="34" charset="0"/>
              </a:rPr>
              <a:t> des activités qui ont déjà débuté et qui devraient continuer dans le prochain cycle?</a:t>
            </a:r>
          </a:p>
          <a:p>
            <a:pPr lvl="0"/>
            <a:endParaRPr lang="fr-CA" sz="1100" b="1" dirty="0">
              <a:solidFill>
                <a:srgbClr val="00B050"/>
              </a:solidFill>
              <a:latin typeface="Arial" panose="020B0604020202020204" pitchFamily="34" charset="0"/>
              <a:cs typeface="Arial" panose="020B0604020202020204" pitchFamily="34" charset="0"/>
            </a:endParaRPr>
          </a:p>
          <a:p>
            <a:pPr lvl="0"/>
            <a:r>
              <a:rPr lang="fr-CA" sz="1100" b="1" dirty="0">
                <a:solidFill>
                  <a:schemeClr val="tx1"/>
                </a:solidFill>
                <a:latin typeface="Arial" panose="020B0604020202020204" pitchFamily="34" charset="0"/>
                <a:cs typeface="Arial" panose="020B0604020202020204" pitchFamily="34" charset="0"/>
              </a:rPr>
              <a:t>Plan de gestion des talents (PGT)</a:t>
            </a:r>
          </a:p>
          <a:p>
            <a:pPr marL="285750" lvl="0" indent="-285750">
              <a:buFont typeface="Arial" panose="020B0604020202020204" pitchFamily="34" charset="0"/>
              <a:buChar char="•"/>
            </a:pPr>
            <a:r>
              <a:rPr lang="fr-CA" sz="1100" dirty="0">
                <a:solidFill>
                  <a:schemeClr val="tx1"/>
                </a:solidFill>
                <a:latin typeface="Arial" panose="020B0604020202020204" pitchFamily="34" charset="0"/>
                <a:cs typeface="Arial" panose="020B0604020202020204" pitchFamily="34" charset="0"/>
              </a:rPr>
              <a:t>Quel est le statut des activités ciblées dans le PGT? </a:t>
            </a:r>
            <a:r>
              <a:rPr lang="fr-CA" sz="1100" dirty="0" err="1">
                <a:solidFill>
                  <a:schemeClr val="tx1"/>
                </a:solidFill>
                <a:latin typeface="Arial" panose="020B0604020202020204" pitchFamily="34" charset="0"/>
                <a:cs typeface="Arial" panose="020B0604020202020204" pitchFamily="34" charset="0"/>
              </a:rPr>
              <a:t>Vont-elles</a:t>
            </a:r>
            <a:r>
              <a:rPr lang="fr-CA" sz="1100" dirty="0">
                <a:solidFill>
                  <a:schemeClr val="tx1"/>
                </a:solidFill>
                <a:latin typeface="Arial" panose="020B0604020202020204" pitchFamily="34" charset="0"/>
                <a:cs typeface="Arial" panose="020B0604020202020204" pitchFamily="34" charset="0"/>
              </a:rPr>
              <a:t> continuer l’an prochain?</a:t>
            </a:r>
          </a:p>
          <a:p>
            <a:pPr marL="285750" lvl="0" indent="-285750">
              <a:buFont typeface="Arial" panose="020B0604020202020204" pitchFamily="34" charset="0"/>
              <a:buChar char="•"/>
            </a:pPr>
            <a:r>
              <a:rPr lang="fr-CA" sz="1100" dirty="0">
                <a:solidFill>
                  <a:schemeClr val="tx1"/>
                </a:solidFill>
                <a:latin typeface="Arial" panose="020B0604020202020204" pitchFamily="34" charset="0"/>
                <a:cs typeface="Arial" panose="020B0604020202020204" pitchFamily="34" charset="0"/>
              </a:rPr>
              <a:t>Les activités étaient-elles significatives pour l’employé tout en étant liées aux besoins organisationnels</a:t>
            </a:r>
            <a:r>
              <a:rPr lang="fr-CA" sz="1100" dirty="0" smtClean="0">
                <a:solidFill>
                  <a:schemeClr val="tx1"/>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fr-CA" sz="1000"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11</a:t>
            </a:fld>
            <a:endParaRPr lang="en-US"/>
          </a:p>
        </p:txBody>
      </p:sp>
    </p:spTree>
    <p:extLst>
      <p:ext uri="{BB962C8B-B14F-4D97-AF65-F5344CB8AC3E}">
        <p14:creationId xmlns:p14="http://schemas.microsoft.com/office/powerpoint/2010/main" val="3896729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a:xfrm>
            <a:off x="663379" y="278581"/>
            <a:ext cx="6529634" cy="451595"/>
          </a:xfrm>
        </p:spPr>
        <p:txBody>
          <a:bodyPr>
            <a:normAutofit/>
          </a:bodyPr>
          <a:lstStyle/>
          <a:p>
            <a:r>
              <a:rPr lang="fr-CA" altLang="en-US" sz="2200" noProof="0" dirty="0"/>
              <a:t>Questions à se poser afin de </a:t>
            </a:r>
            <a:r>
              <a:rPr lang="fr-CA" altLang="en-US" sz="2200" noProof="0" dirty="0" smtClean="0"/>
              <a:t>se préparer (suite)</a:t>
            </a:r>
          </a:p>
        </p:txBody>
      </p:sp>
      <p:pic>
        <p:nvPicPr>
          <p:cNvPr id="10242" name="Picture 2" descr="C:\Users\musset.pierre-jerome\AppData\Local\Microsoft\Windows\Temporary Internet Files\Content.IE5\6E41313K\questions-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122" y="40428"/>
            <a:ext cx="819944" cy="6198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077" y="1177057"/>
            <a:ext cx="8130540"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fr-CA" sz="1100" b="1" dirty="0" smtClean="0">
              <a:latin typeface="Arial" panose="020B0604020202020204" pitchFamily="34" charset="0"/>
              <a:cs typeface="Arial" panose="020B0604020202020204" pitchFamily="34" charset="0"/>
            </a:endParaRPr>
          </a:p>
          <a:p>
            <a:r>
              <a:rPr lang="fr-CA" sz="1100" b="1" dirty="0" smtClean="0">
                <a:latin typeface="Arial" panose="020B0604020202020204" pitchFamily="34" charset="0"/>
                <a:cs typeface="Arial" panose="020B0604020202020204" pitchFamily="34" charset="0"/>
              </a:rPr>
              <a:t>Pour les employés qui atteignent ou dépassent</a:t>
            </a:r>
            <a:r>
              <a:rPr lang="fr-CA" sz="1100" dirty="0" smtClean="0">
                <a:latin typeface="Arial" panose="020B0604020202020204" pitchFamily="34" charset="0"/>
                <a:cs typeface="Arial" panose="020B0604020202020204" pitchFamily="34" charset="0"/>
              </a:rPr>
              <a:t> leurs objectifs de travail et qui démontrent des comportements efficaces à l'égard des quatre compétences essentielles :</a:t>
            </a:r>
          </a:p>
          <a:p>
            <a:pPr marL="285750" indent="-285750">
              <a:buFont typeface="Arial" panose="020B0604020202020204" pitchFamily="34" charset="0"/>
              <a:buChar char="•"/>
            </a:pPr>
            <a:r>
              <a:rPr lang="fr-CA" sz="1100" dirty="0" smtClean="0">
                <a:latin typeface="Arial" panose="020B0604020202020204" pitchFamily="34" charset="0"/>
                <a:cs typeface="Arial" panose="020B0604020202020204" pitchFamily="34" charset="0"/>
              </a:rPr>
              <a:t>Comment leur offrir de la reconnaissance?</a:t>
            </a:r>
          </a:p>
          <a:p>
            <a:pPr marL="285750" indent="-285750">
              <a:buFont typeface="Arial" panose="020B0604020202020204" pitchFamily="34" charset="0"/>
              <a:buChar char="•"/>
            </a:pPr>
            <a:r>
              <a:rPr lang="fr-CA" sz="1100" dirty="0" smtClean="0">
                <a:latin typeface="Arial" panose="020B0604020202020204" pitchFamily="34" charset="0"/>
                <a:cs typeface="Arial" panose="020B0604020202020204" pitchFamily="34" charset="0"/>
              </a:rPr>
              <a:t>Quelles activités supplémentaires pourraient être entreprises au cours de la nouvelle année fiscale?</a:t>
            </a:r>
          </a:p>
          <a:p>
            <a:pPr marL="285750" indent="-285750">
              <a:buFont typeface="Arial" panose="020B0604020202020204" pitchFamily="34" charset="0"/>
              <a:buChar char="•"/>
            </a:pPr>
            <a:r>
              <a:rPr lang="fr-CA" sz="1100" dirty="0" smtClean="0">
                <a:latin typeface="Arial" panose="020B0604020202020204" pitchFamily="34" charset="0"/>
                <a:cs typeface="Arial" panose="020B0604020202020204" pitchFamily="34" charset="0"/>
              </a:rPr>
              <a:t>Comment peut-on appuyer les employés dans leur croissance et développement constants?</a:t>
            </a:r>
          </a:p>
          <a:p>
            <a:endParaRPr lang="fr-CA" sz="1100" b="1" dirty="0" smtClean="0">
              <a:latin typeface="Arial" panose="020B0604020202020204" pitchFamily="34" charset="0"/>
              <a:cs typeface="Arial" panose="020B0604020202020204" pitchFamily="34" charset="0"/>
            </a:endParaRPr>
          </a:p>
          <a:p>
            <a:r>
              <a:rPr lang="fr-CA" sz="1100" b="1" dirty="0" smtClean="0">
                <a:latin typeface="Arial" panose="020B0604020202020204" pitchFamily="34" charset="0"/>
                <a:cs typeface="Arial" panose="020B0604020202020204" pitchFamily="34" charset="0"/>
              </a:rPr>
              <a:t>Pour les employés qui ont de la difficulté à atteindre</a:t>
            </a:r>
            <a:r>
              <a:rPr lang="fr-CA" sz="1100" dirty="0" smtClean="0">
                <a:latin typeface="Arial" panose="020B0604020202020204" pitchFamily="34" charset="0"/>
                <a:cs typeface="Arial" panose="020B0604020202020204" pitchFamily="34" charset="0"/>
              </a:rPr>
              <a:t> leurs objectifs de travail et à démontrer des comportements efficaces, </a:t>
            </a:r>
            <a:r>
              <a:rPr lang="fr-CA" sz="1100" dirty="0" smtClean="0">
                <a:solidFill>
                  <a:schemeClr val="tx1"/>
                </a:solidFill>
                <a:latin typeface="Arial" panose="020B0604020202020204" pitchFamily="34" charset="0"/>
                <a:cs typeface="Arial" panose="020B0604020202020204" pitchFamily="34" charset="0"/>
              </a:rPr>
              <a:t>voici </a:t>
            </a:r>
            <a:r>
              <a:rPr lang="fr-CA" sz="1100" dirty="0">
                <a:solidFill>
                  <a:schemeClr val="tx1"/>
                </a:solidFill>
                <a:latin typeface="Arial" panose="020B0604020202020204" pitchFamily="34" charset="0"/>
                <a:cs typeface="Arial" panose="020B0604020202020204" pitchFamily="34" charset="0"/>
              </a:rPr>
              <a:t>quelques </a:t>
            </a:r>
            <a:r>
              <a:rPr lang="fr-CA" sz="1100" dirty="0" smtClean="0">
                <a:solidFill>
                  <a:schemeClr val="tx1"/>
                </a:solidFill>
                <a:latin typeface="Arial" panose="020B0604020202020204" pitchFamily="34" charset="0"/>
                <a:cs typeface="Arial" panose="020B0604020202020204" pitchFamily="34" charset="0"/>
              </a:rPr>
              <a:t>questions </a:t>
            </a:r>
            <a:r>
              <a:rPr lang="fr-CA" sz="1100" dirty="0">
                <a:solidFill>
                  <a:schemeClr val="tx1"/>
                </a:solidFill>
                <a:latin typeface="Arial" panose="020B0604020202020204" pitchFamily="34" charset="0"/>
                <a:cs typeface="Arial" panose="020B0604020202020204" pitchFamily="34" charset="0"/>
              </a:rPr>
              <a:t>qui peuvent vous aider</a:t>
            </a:r>
            <a:r>
              <a:rPr lang="fr-CA" sz="1100" dirty="0" smtClean="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CA" sz="1100" dirty="0" smtClean="0">
                <a:solidFill>
                  <a:schemeClr val="tx1"/>
                </a:solidFill>
                <a:latin typeface="Arial" panose="020B0604020202020204" pitchFamily="34" charset="0"/>
                <a:cs typeface="Arial" panose="020B0604020202020204" pitchFamily="34" charset="0"/>
              </a:rPr>
              <a:t>Quels facteurs nuisent à la réussite de l’employé?</a:t>
            </a:r>
          </a:p>
          <a:p>
            <a:pPr marL="285750" indent="-285750">
              <a:buFont typeface="Arial" panose="020B0604020202020204" pitchFamily="34" charset="0"/>
              <a:buChar char="•"/>
            </a:pPr>
            <a:r>
              <a:rPr lang="fr-FR" sz="1100" dirty="0" smtClean="0">
                <a:solidFill>
                  <a:schemeClr val="tx1"/>
                </a:solidFill>
                <a:latin typeface="Arial" panose="020B0604020202020204" pitchFamily="34" charset="0"/>
                <a:cs typeface="Arial" panose="020B0604020202020204" pitchFamily="34" charset="0"/>
              </a:rPr>
              <a:t>Précisément</a:t>
            </a:r>
            <a:r>
              <a:rPr lang="fr-FR" sz="1100" dirty="0">
                <a:solidFill>
                  <a:schemeClr val="tx1"/>
                </a:solidFill>
                <a:latin typeface="Arial" panose="020B0604020202020204" pitchFamily="34" charset="0"/>
                <a:cs typeface="Arial" panose="020B0604020202020204" pitchFamily="34" charset="0"/>
              </a:rPr>
              <a:t>, quel écart </a:t>
            </a:r>
            <a:r>
              <a:rPr lang="fr-FR" sz="1100" dirty="0" smtClean="0">
                <a:solidFill>
                  <a:schemeClr val="tx1"/>
                </a:solidFill>
                <a:latin typeface="Arial" panose="020B0604020202020204" pitchFamily="34" charset="0"/>
                <a:cs typeface="Arial" panose="020B0604020202020204" pitchFamily="34" charset="0"/>
              </a:rPr>
              <a:t>existe-t-il </a:t>
            </a:r>
            <a:r>
              <a:rPr lang="fr-FR" sz="1100" dirty="0">
                <a:solidFill>
                  <a:schemeClr val="tx1"/>
                </a:solidFill>
                <a:latin typeface="Arial" panose="020B0604020202020204" pitchFamily="34" charset="0"/>
                <a:cs typeface="Arial" panose="020B0604020202020204" pitchFamily="34" charset="0"/>
              </a:rPr>
              <a:t>entre le rendement actuel et </a:t>
            </a:r>
            <a:r>
              <a:rPr lang="fr-FR" sz="1100" dirty="0" smtClean="0">
                <a:solidFill>
                  <a:schemeClr val="tx1"/>
                </a:solidFill>
                <a:latin typeface="Arial" panose="020B0604020202020204" pitchFamily="34" charset="0"/>
                <a:cs typeface="Arial" panose="020B0604020202020204" pitchFamily="34" charset="0"/>
              </a:rPr>
              <a:t>le rendement attendu?</a:t>
            </a:r>
            <a:endParaRPr lang="fr-FR" sz="11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100" dirty="0">
                <a:solidFill>
                  <a:schemeClr val="tx1"/>
                </a:solidFill>
                <a:latin typeface="Arial" panose="020B0604020202020204" pitchFamily="34" charset="0"/>
                <a:cs typeface="Arial" panose="020B0604020202020204" pitchFamily="34" charset="0"/>
              </a:rPr>
              <a:t>Conviendrait-il de parler de formation supplémentaire, d'activités d'apprentissage ou d'encadrement?</a:t>
            </a:r>
          </a:p>
          <a:p>
            <a:pPr marL="285750" indent="-285750">
              <a:buFont typeface="Arial" panose="020B0604020202020204" pitchFamily="34" charset="0"/>
              <a:buChar char="•"/>
            </a:pPr>
            <a:r>
              <a:rPr lang="fr-FR" sz="1100" dirty="0">
                <a:solidFill>
                  <a:schemeClr val="tx1"/>
                </a:solidFill>
                <a:latin typeface="Arial" panose="020B0604020202020204" pitchFamily="34" charset="0"/>
                <a:cs typeface="Arial" panose="020B0604020202020204" pitchFamily="34" charset="0"/>
              </a:rPr>
              <a:t>Un plan </a:t>
            </a:r>
            <a:r>
              <a:rPr lang="fr-FR" sz="1100" dirty="0" smtClean="0">
                <a:solidFill>
                  <a:schemeClr val="tx1"/>
                </a:solidFill>
                <a:latin typeface="Arial" panose="020B0604020202020204" pitchFamily="34" charset="0"/>
                <a:cs typeface="Arial" panose="020B0604020202020204" pitchFamily="34" charset="0"/>
              </a:rPr>
              <a:t>d’amélioration du rendement – PAR (anciennement plan d'action) </a:t>
            </a:r>
            <a:r>
              <a:rPr lang="fr-FR" sz="1100" dirty="0">
                <a:solidFill>
                  <a:schemeClr val="tx1"/>
                </a:solidFill>
                <a:latin typeface="Arial" panose="020B0604020202020204" pitchFamily="34" charset="0"/>
                <a:cs typeface="Arial" panose="020B0604020202020204" pitchFamily="34" charset="0"/>
              </a:rPr>
              <a:t>est-il requis</a:t>
            </a:r>
            <a:r>
              <a:rPr lang="fr-FR" sz="1100" dirty="0" smtClean="0">
                <a:solidFill>
                  <a:schemeClr val="tx1"/>
                </a:solidFill>
                <a:latin typeface="Arial" panose="020B0604020202020204" pitchFamily="34" charset="0"/>
                <a:cs typeface="Arial" panose="020B0604020202020204" pitchFamily="34" charset="0"/>
              </a:rPr>
              <a:t>? S’il en existe déjà un, quel en est le statut/l’état d’avancement?</a:t>
            </a:r>
            <a:endParaRPr lang="fr-FR" sz="11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12</a:t>
            </a:fld>
            <a:endParaRPr lang="en-US" dirty="0"/>
          </a:p>
        </p:txBody>
      </p:sp>
    </p:spTree>
    <p:extLst>
      <p:ext uri="{BB962C8B-B14F-4D97-AF65-F5344CB8AC3E}">
        <p14:creationId xmlns:p14="http://schemas.microsoft.com/office/powerpoint/2010/main" val="144346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0"/>
            <a:ext cx="8229600" cy="857250"/>
          </a:xfrm>
        </p:spPr>
        <p:txBody>
          <a:bodyPr>
            <a:normAutofit/>
          </a:bodyPr>
          <a:lstStyle/>
          <a:p>
            <a:r>
              <a:rPr lang="fr-CA" sz="2400" noProof="0" dirty="0" smtClean="0"/>
              <a:t>Étape 2 : Fixez une date pour la discussion</a:t>
            </a:r>
            <a:endParaRPr lang="fr-CA" sz="2400" noProof="0" dirty="0"/>
          </a:p>
        </p:txBody>
      </p:sp>
      <p:sp>
        <p:nvSpPr>
          <p:cNvPr id="3" name="Content Placeholder 2"/>
          <p:cNvSpPr>
            <a:spLocks noGrp="1"/>
          </p:cNvSpPr>
          <p:nvPr>
            <p:ph sz="half" idx="1"/>
          </p:nvPr>
        </p:nvSpPr>
        <p:spPr>
          <a:xfrm>
            <a:off x="404242" y="877928"/>
            <a:ext cx="4095750" cy="3605213"/>
          </a:xfrm>
        </p:spPr>
        <p:txBody>
          <a:bodyPr>
            <a:normAutofit lnSpcReduction="10000"/>
          </a:bodyPr>
          <a:lstStyle/>
          <a:p>
            <a:pPr marL="0" lvl="0" indent="0">
              <a:buNone/>
            </a:pPr>
            <a:r>
              <a:rPr lang="fr-CA" sz="1600" b="1" u="sng" noProof="0" dirty="0" smtClean="0"/>
              <a:t>Gestionnaires et superviseurs</a:t>
            </a:r>
          </a:p>
          <a:p>
            <a:endParaRPr lang="fr-CA" sz="1600" b="1" u="sng" noProof="0" dirty="0" smtClean="0"/>
          </a:p>
          <a:p>
            <a:pPr>
              <a:spcAft>
                <a:spcPts val="600"/>
              </a:spcAft>
            </a:pPr>
            <a:r>
              <a:rPr lang="fr-CA" sz="1600" noProof="0" dirty="0" smtClean="0"/>
              <a:t>Fixez une date bien à l’avance pour permettre de se préparer.</a:t>
            </a:r>
          </a:p>
          <a:p>
            <a:pPr>
              <a:spcAft>
                <a:spcPts val="600"/>
              </a:spcAft>
            </a:pPr>
            <a:r>
              <a:rPr lang="fr-CA" sz="1600" noProof="0" dirty="0" smtClean="0"/>
              <a:t>Avertissez les employés au moins une semaine avant la date de la discussion.</a:t>
            </a:r>
          </a:p>
          <a:p>
            <a:pPr>
              <a:spcAft>
                <a:spcPts val="600"/>
              </a:spcAft>
            </a:pPr>
            <a:r>
              <a:rPr lang="fr-CA" sz="1600" noProof="0" dirty="0" smtClean="0"/>
              <a:t>Demandez-leur d’apporter leur auto-évaluation à des fins de discussion.</a:t>
            </a:r>
          </a:p>
          <a:p>
            <a:pPr>
              <a:spcAft>
                <a:spcPts val="600"/>
              </a:spcAft>
            </a:pPr>
            <a:r>
              <a:rPr lang="fr-CA" sz="1600" noProof="0" dirty="0" smtClean="0"/>
              <a:t>Réservez une salle avec une porte pour éviter d’</a:t>
            </a:r>
            <a:r>
              <a:rPr lang="fr-CA" sz="1600" noProof="0" dirty="0" smtClean="0">
                <a:cs typeface="Times New Roman"/>
              </a:rPr>
              <a:t>ê</a:t>
            </a:r>
            <a:r>
              <a:rPr lang="fr-CA" sz="1600" noProof="0" dirty="0" smtClean="0"/>
              <a:t>tre dérangé.</a:t>
            </a:r>
          </a:p>
          <a:p>
            <a:r>
              <a:rPr lang="fr-CA" sz="1600" noProof="0" dirty="0" smtClean="0"/>
              <a:t>Allouez le m</a:t>
            </a:r>
            <a:r>
              <a:rPr lang="fr-CA" sz="1600" noProof="0" dirty="0" smtClean="0">
                <a:cs typeface="Times New Roman"/>
              </a:rPr>
              <a:t>ê</a:t>
            </a:r>
            <a:r>
              <a:rPr lang="fr-CA" sz="1600" noProof="0" dirty="0" smtClean="0"/>
              <a:t>me temps pour chaque employé (une heure à peu près).</a:t>
            </a:r>
          </a:p>
          <a:p>
            <a:endParaRPr lang="fr-CA" noProof="0" dirty="0" smtClean="0"/>
          </a:p>
        </p:txBody>
      </p:sp>
      <p:sp>
        <p:nvSpPr>
          <p:cNvPr id="4" name="Content Placeholder 3"/>
          <p:cNvSpPr>
            <a:spLocks noGrp="1"/>
          </p:cNvSpPr>
          <p:nvPr>
            <p:ph sz="half" idx="2"/>
          </p:nvPr>
        </p:nvSpPr>
        <p:spPr>
          <a:xfrm>
            <a:off x="4589462" y="877928"/>
            <a:ext cx="4097338" cy="3605213"/>
          </a:xfrm>
        </p:spPr>
        <p:txBody>
          <a:bodyPr>
            <a:normAutofit lnSpcReduction="10000"/>
          </a:bodyPr>
          <a:lstStyle/>
          <a:p>
            <a:pPr marL="0" lvl="0" indent="0">
              <a:buNone/>
            </a:pPr>
            <a:r>
              <a:rPr lang="fr-CA" sz="1600" b="1" u="sng" noProof="0" dirty="0" smtClean="0"/>
              <a:t>Employés</a:t>
            </a:r>
          </a:p>
          <a:p>
            <a:endParaRPr lang="fr-CA" sz="1600" b="1" u="sng" noProof="0" dirty="0" smtClean="0"/>
          </a:p>
          <a:p>
            <a:pPr>
              <a:spcAft>
                <a:spcPts val="600"/>
              </a:spcAft>
            </a:pPr>
            <a:r>
              <a:rPr lang="fr-CA" sz="1600" noProof="0" dirty="0" smtClean="0"/>
              <a:t>Notez la date dans votre calendrier.</a:t>
            </a:r>
          </a:p>
          <a:p>
            <a:pPr>
              <a:spcAft>
                <a:spcPts val="600"/>
              </a:spcAft>
            </a:pPr>
            <a:r>
              <a:rPr lang="fr-CA" sz="1600" noProof="0" dirty="0" smtClean="0"/>
              <a:t>Fournissez </a:t>
            </a:r>
            <a:r>
              <a:rPr lang="fr-CA" sz="1600" dirty="0" smtClean="0"/>
              <a:t>votre auto-évaluation à l’avance ou apportez-le avec vous à la réunion.</a:t>
            </a:r>
          </a:p>
          <a:p>
            <a:r>
              <a:rPr lang="fr-CA" sz="1600" noProof="0" dirty="0" smtClean="0"/>
              <a:t>Donnez-vous suffisamment de temps avant le début de la rencontre et à la fin. Ceci vous permettra d’</a:t>
            </a:r>
            <a:r>
              <a:rPr lang="fr-CA" sz="1600" noProof="0" dirty="0" smtClean="0">
                <a:cs typeface="Times New Roman"/>
              </a:rPr>
              <a:t>ê</a:t>
            </a:r>
            <a:r>
              <a:rPr lang="fr-CA" sz="1600" noProof="0" dirty="0" smtClean="0"/>
              <a:t>tre aussi détendu que possible.</a:t>
            </a:r>
          </a:p>
          <a:p>
            <a:endParaRPr lang="fr-CA" noProof="0" dirty="0"/>
          </a:p>
        </p:txBody>
      </p:sp>
      <p:pic>
        <p:nvPicPr>
          <p:cNvPr id="5" name="Picture 2" descr="C:\Users\musset.pierre-jerome\AppData\Local\Microsoft\Windows\Temporary Internet Files\Content.IE5\18HTTY7O\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254" y="240672"/>
            <a:ext cx="814632" cy="6155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E86C063-E22E-2E4C-A523-54089486E38F}" type="slidenum">
              <a:rPr lang="en-US" smtClean="0"/>
              <a:t>13</a:t>
            </a:fld>
            <a:endParaRPr lang="en-US" dirty="0"/>
          </a:p>
        </p:txBody>
      </p:sp>
    </p:spTree>
    <p:extLst>
      <p:ext uri="{BB962C8B-B14F-4D97-AF65-F5344CB8AC3E}">
        <p14:creationId xmlns:p14="http://schemas.microsoft.com/office/powerpoint/2010/main" val="290054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7544" y="-31440"/>
            <a:ext cx="8229600" cy="857250"/>
          </a:xfrm>
        </p:spPr>
        <p:txBody>
          <a:bodyPr>
            <a:normAutofit/>
          </a:bodyPr>
          <a:lstStyle/>
          <a:p>
            <a:r>
              <a:rPr lang="fr-CA" sz="2400" noProof="0" dirty="0" smtClean="0"/>
              <a:t>Étape 3 : Rencontrez-vous et discutez</a:t>
            </a:r>
            <a:endParaRPr lang="fr-CA" sz="2400" noProof="0" dirty="0"/>
          </a:p>
        </p:txBody>
      </p:sp>
      <p:sp>
        <p:nvSpPr>
          <p:cNvPr id="3" name="Text Placeholder 2"/>
          <p:cNvSpPr>
            <a:spLocks noGrp="1"/>
          </p:cNvSpPr>
          <p:nvPr>
            <p:ph type="body" idx="1"/>
            <p:custDataLst>
              <p:tags r:id="rId2"/>
            </p:custDataLst>
          </p:nvPr>
        </p:nvSpPr>
        <p:spPr>
          <a:xfrm>
            <a:off x="467544" y="858930"/>
            <a:ext cx="4040188" cy="378042"/>
          </a:xfrm>
        </p:spPr>
        <p:txBody>
          <a:bodyPr>
            <a:normAutofit/>
          </a:bodyPr>
          <a:lstStyle/>
          <a:p>
            <a:r>
              <a:rPr lang="fr-CA" sz="1500" u="sng" noProof="0" dirty="0" smtClean="0"/>
              <a:t>Gestionnaires et superviseurs</a:t>
            </a:r>
            <a:endParaRPr lang="fr-CA" sz="1500" u="sng" noProof="0" dirty="0"/>
          </a:p>
        </p:txBody>
      </p:sp>
      <p:sp>
        <p:nvSpPr>
          <p:cNvPr id="4" name="Content Placeholder 3"/>
          <p:cNvSpPr>
            <a:spLocks noGrp="1"/>
          </p:cNvSpPr>
          <p:nvPr>
            <p:ph sz="half" idx="2"/>
            <p:custDataLst>
              <p:tags r:id="rId3"/>
            </p:custDataLst>
          </p:nvPr>
        </p:nvSpPr>
        <p:spPr>
          <a:xfrm>
            <a:off x="395536" y="1383618"/>
            <a:ext cx="4040188" cy="3165712"/>
          </a:xfrm>
        </p:spPr>
        <p:txBody>
          <a:bodyPr>
            <a:normAutofit fontScale="77500" lnSpcReduction="20000"/>
          </a:bodyPr>
          <a:lstStyle/>
          <a:p>
            <a:endParaRPr lang="fr-CA" sz="1000" noProof="0" dirty="0" smtClean="0"/>
          </a:p>
          <a:p>
            <a:r>
              <a:rPr lang="fr-CA" sz="1500" noProof="0" dirty="0" smtClean="0"/>
              <a:t>Recevez l’auto-évaluation des employés en regard de leurs objectifs et de leurs indicateurs de rendement et discutez des points suivants : </a:t>
            </a:r>
          </a:p>
          <a:p>
            <a:pPr lvl="1"/>
            <a:endParaRPr lang="fr-CA" sz="1000" dirty="0"/>
          </a:p>
          <a:p>
            <a:pPr lvl="1"/>
            <a:r>
              <a:rPr lang="fr-CA" sz="1300" noProof="0" dirty="0" smtClean="0"/>
              <a:t>Qu’est-ce qui a bien fonctionné et/ou n’a pas bien fonctionné? </a:t>
            </a:r>
          </a:p>
          <a:p>
            <a:pPr lvl="1"/>
            <a:r>
              <a:rPr lang="fr-CA" sz="1300" noProof="0" dirty="0" smtClean="0"/>
              <a:t>Qu’est-ce qui aurait pu être mieux fait ou fait différemment? </a:t>
            </a:r>
          </a:p>
          <a:p>
            <a:pPr lvl="1"/>
            <a:r>
              <a:rPr lang="fr-CA" sz="1300" noProof="0" dirty="0" smtClean="0"/>
              <a:t>Comment pourraient-ils s’améliorer?</a:t>
            </a:r>
          </a:p>
          <a:p>
            <a:endParaRPr lang="fr-CA" sz="1400" noProof="0" dirty="0" smtClean="0"/>
          </a:p>
          <a:p>
            <a:r>
              <a:rPr lang="fr-CA" sz="1500" noProof="0" dirty="0" smtClean="0"/>
              <a:t>Situez le travail des employés dans le cadre du contexte plus vaste de l’équipe, de la direction générale et de l’organisation.</a:t>
            </a:r>
          </a:p>
          <a:p>
            <a:endParaRPr lang="fr-CA" sz="1500" noProof="0" dirty="0" smtClean="0"/>
          </a:p>
          <a:p>
            <a:r>
              <a:rPr lang="fr-CA" sz="1500" noProof="0" dirty="0" smtClean="0"/>
              <a:t>Ajoutez votre perspective en faisant part de vos observations.</a:t>
            </a:r>
          </a:p>
          <a:p>
            <a:endParaRPr lang="fr-CA" sz="1500" noProof="0" dirty="0" smtClean="0"/>
          </a:p>
          <a:p>
            <a:r>
              <a:rPr lang="fr-CA" sz="1500" noProof="0" dirty="0" smtClean="0"/>
              <a:t>Renforcez de façon positive le rendement et les réalisations favorables.</a:t>
            </a:r>
          </a:p>
          <a:p>
            <a:endParaRPr lang="fr-CA" sz="1400" noProof="0" dirty="0" smtClean="0"/>
          </a:p>
          <a:p>
            <a:endParaRPr lang="fr-CA" sz="1400" noProof="0" dirty="0" smtClean="0"/>
          </a:p>
          <a:p>
            <a:endParaRPr lang="fr-CA" sz="1600" noProof="0" dirty="0" smtClean="0"/>
          </a:p>
          <a:p>
            <a:endParaRPr lang="fr-CA" sz="1600" noProof="0" dirty="0"/>
          </a:p>
        </p:txBody>
      </p:sp>
      <p:sp>
        <p:nvSpPr>
          <p:cNvPr id="5" name="Text Placeholder 4"/>
          <p:cNvSpPr>
            <a:spLocks noGrp="1"/>
          </p:cNvSpPr>
          <p:nvPr>
            <p:ph type="body" sz="quarter" idx="3"/>
            <p:custDataLst>
              <p:tags r:id="rId4"/>
            </p:custDataLst>
          </p:nvPr>
        </p:nvSpPr>
        <p:spPr>
          <a:xfrm>
            <a:off x="4791646" y="753675"/>
            <a:ext cx="4041775" cy="486054"/>
          </a:xfrm>
        </p:spPr>
        <p:txBody>
          <a:bodyPr/>
          <a:lstStyle/>
          <a:p>
            <a:r>
              <a:rPr lang="fr-CA" sz="1600" u="sng" noProof="0" dirty="0" smtClean="0"/>
              <a:t>Employés</a:t>
            </a:r>
            <a:endParaRPr lang="fr-CA" sz="1600" u="sng" noProof="0" dirty="0"/>
          </a:p>
        </p:txBody>
      </p:sp>
      <p:sp>
        <p:nvSpPr>
          <p:cNvPr id="6" name="Content Placeholder 5"/>
          <p:cNvSpPr>
            <a:spLocks noGrp="1"/>
          </p:cNvSpPr>
          <p:nvPr>
            <p:ph sz="quarter" idx="4"/>
            <p:custDataLst>
              <p:tags r:id="rId5"/>
            </p:custDataLst>
          </p:nvPr>
        </p:nvSpPr>
        <p:spPr>
          <a:xfrm>
            <a:off x="4572001" y="1167594"/>
            <a:ext cx="4041775" cy="3381736"/>
          </a:xfrm>
        </p:spPr>
        <p:txBody>
          <a:bodyPr>
            <a:normAutofit lnSpcReduction="10000"/>
          </a:bodyPr>
          <a:lstStyle/>
          <a:p>
            <a:pPr lvl="0"/>
            <a:endParaRPr lang="fr-CA" sz="1600" noProof="0" dirty="0" smtClean="0"/>
          </a:p>
          <a:p>
            <a:pPr lvl="0"/>
            <a:r>
              <a:rPr lang="fr-CA" sz="1200" noProof="0" dirty="0" smtClean="0"/>
              <a:t>Communiquez votre autoévaluation des progrès que vous avez réalisés pour atteindre vos objectifs et les indicateurs de rendement ainsi que la rétroaction que vous avez reçue et discutez des points suivants : </a:t>
            </a:r>
          </a:p>
          <a:p>
            <a:pPr lvl="0"/>
            <a:endParaRPr lang="fr-CA" sz="1200" dirty="0"/>
          </a:p>
          <a:p>
            <a:pPr lvl="1"/>
            <a:r>
              <a:rPr lang="fr-CA" sz="1000" noProof="0" dirty="0" smtClean="0"/>
              <a:t>Qu’est-ce qui a bien fonctionné et/ou n’a pas bien fonctionné? </a:t>
            </a:r>
          </a:p>
          <a:p>
            <a:pPr lvl="1"/>
            <a:r>
              <a:rPr lang="fr-CA" sz="1000" noProof="0" dirty="0" smtClean="0"/>
              <a:t>Qu’est-ce qui aurait pu être mieux fait ou fait différemment?</a:t>
            </a:r>
          </a:p>
          <a:p>
            <a:pPr lvl="0"/>
            <a:endParaRPr lang="fr-CA" sz="1200" noProof="0" dirty="0" smtClean="0"/>
          </a:p>
          <a:p>
            <a:pPr lvl="0"/>
            <a:r>
              <a:rPr lang="fr-CA" sz="1200" noProof="0" dirty="0" smtClean="0"/>
              <a:t>Assurez-vous de bien comprendre votre travail dans le cadre du contexte plus vaste de l’équipe, de la direction générale et de l’organisation.</a:t>
            </a:r>
          </a:p>
          <a:p>
            <a:pPr lvl="0"/>
            <a:endParaRPr lang="fr-CA" sz="1200" noProof="0" dirty="0" smtClean="0"/>
          </a:p>
          <a:p>
            <a:pPr lvl="0"/>
            <a:r>
              <a:rPr lang="fr-CA" sz="1200" noProof="0" dirty="0" smtClean="0"/>
              <a:t>Demandez des exemples concrets quand le message n’est pas clair.</a:t>
            </a:r>
          </a:p>
          <a:p>
            <a:pPr lvl="0"/>
            <a:endParaRPr lang="fr-CA" sz="1600" noProof="0" dirty="0" smtClean="0"/>
          </a:p>
          <a:p>
            <a:pPr lvl="0"/>
            <a:endParaRPr lang="fr-CA" sz="1600" noProof="0" dirty="0" smtClean="0"/>
          </a:p>
          <a:p>
            <a:pPr lvl="0"/>
            <a:endParaRPr lang="fr-CA" sz="1400" noProof="0" dirty="0" smtClean="0"/>
          </a:p>
          <a:p>
            <a:endParaRPr lang="fr-CA" sz="1400" noProof="0" dirty="0"/>
          </a:p>
        </p:txBody>
      </p:sp>
      <p:pic>
        <p:nvPicPr>
          <p:cNvPr id="7" name="Picture 3" descr="C:\Users\musset.pierre-jerome\AppData\Local\Microsoft\Windows\Temporary Internet Files\Content.IE5\RKRCGGUZ\dreamstime_l_3291533[1].jpg"/>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7605416" y="310723"/>
            <a:ext cx="864096" cy="64807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2E86C063-E22E-2E4C-A523-54089486E38F}" type="slidenum">
              <a:rPr lang="en-US" smtClean="0"/>
              <a:t>14</a:t>
            </a:fld>
            <a:endParaRPr lang="en-US" dirty="0"/>
          </a:p>
        </p:txBody>
      </p:sp>
    </p:spTree>
    <p:extLst>
      <p:ext uri="{BB962C8B-B14F-4D97-AF65-F5344CB8AC3E}">
        <p14:creationId xmlns:p14="http://schemas.microsoft.com/office/powerpoint/2010/main" val="2571436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08401"/>
            <a:ext cx="8229600" cy="857250"/>
          </a:xfrm>
        </p:spPr>
        <p:txBody>
          <a:bodyPr>
            <a:normAutofit/>
          </a:bodyPr>
          <a:lstStyle/>
          <a:p>
            <a:r>
              <a:rPr lang="fr-CA" sz="2400" noProof="0" dirty="0" smtClean="0"/>
              <a:t>Étape 3 : Rencontrez-vous et discutez (suite) </a:t>
            </a:r>
            <a:br>
              <a:rPr lang="fr-CA" sz="2400" noProof="0" dirty="0" smtClean="0"/>
            </a:br>
            <a:endParaRPr lang="fr-CA" sz="2400" noProof="0" dirty="0"/>
          </a:p>
        </p:txBody>
      </p:sp>
      <p:sp>
        <p:nvSpPr>
          <p:cNvPr id="4" name="Content Placeholder 3"/>
          <p:cNvSpPr>
            <a:spLocks noGrp="1"/>
          </p:cNvSpPr>
          <p:nvPr>
            <p:ph sz="half" idx="2"/>
            <p:custDataLst>
              <p:tags r:id="rId2"/>
            </p:custDataLst>
          </p:nvPr>
        </p:nvSpPr>
        <p:spPr>
          <a:xfrm>
            <a:off x="329650" y="764990"/>
            <a:ext cx="7753324" cy="3828324"/>
          </a:xfrm>
        </p:spPr>
        <p:txBody>
          <a:bodyPr>
            <a:normAutofit fontScale="92500" lnSpcReduction="10000"/>
          </a:bodyPr>
          <a:lstStyle/>
          <a:p>
            <a:pPr marL="0" lvl="0" indent="0" algn="ctr">
              <a:buNone/>
            </a:pPr>
            <a:r>
              <a:rPr lang="fr-CA" sz="1600" b="1" u="sng" noProof="0" dirty="0" smtClean="0">
                <a:solidFill>
                  <a:srgbClr val="000000"/>
                </a:solidFill>
              </a:rPr>
              <a:t>Gestionnaires, superviseurs et employés</a:t>
            </a:r>
          </a:p>
          <a:p>
            <a:pPr lvl="0"/>
            <a:endParaRPr lang="fr-CA" sz="1600" noProof="0" dirty="0" smtClean="0">
              <a:solidFill>
                <a:srgbClr val="000000"/>
              </a:solidFill>
            </a:endParaRPr>
          </a:p>
          <a:p>
            <a:pPr lvl="0"/>
            <a:r>
              <a:rPr lang="fr-CA" sz="1600" noProof="0" dirty="0" smtClean="0">
                <a:solidFill>
                  <a:srgbClr val="000000"/>
                </a:solidFill>
              </a:rPr>
              <a:t>Écoutez attentivement et assurez-vous que les deux parties ont la même compréhension des faits.</a:t>
            </a:r>
          </a:p>
          <a:p>
            <a:pPr lvl="0"/>
            <a:endParaRPr lang="fr-CA" sz="1600" noProof="0" dirty="0" smtClean="0">
              <a:solidFill>
                <a:srgbClr val="000000"/>
              </a:solidFill>
            </a:endParaRPr>
          </a:p>
          <a:p>
            <a:r>
              <a:rPr lang="fr-CA" sz="1600" noProof="0" dirty="0" smtClean="0">
                <a:solidFill>
                  <a:srgbClr val="000000"/>
                </a:solidFill>
              </a:rPr>
              <a:t>Discutez des facteurs qui ont contribué à la réussite et quelles étapes ont-été prises pour aider à répondre aux attentes en matière de rendement. </a:t>
            </a:r>
          </a:p>
          <a:p>
            <a:pPr lvl="0"/>
            <a:endParaRPr lang="fr-CA" sz="1600" noProof="0" dirty="0" smtClean="0">
              <a:solidFill>
                <a:srgbClr val="000000"/>
              </a:solidFill>
            </a:endParaRPr>
          </a:p>
          <a:p>
            <a:pPr lvl="0"/>
            <a:r>
              <a:rPr lang="fr-CA" sz="1600" noProof="0" dirty="0" smtClean="0"/>
              <a:t>Discutez des causes et des solutions en matière de défis de rendement.</a:t>
            </a:r>
          </a:p>
          <a:p>
            <a:pPr lvl="0"/>
            <a:endParaRPr lang="fr-CA" sz="1600" noProof="0" dirty="0" smtClean="0"/>
          </a:p>
          <a:p>
            <a:r>
              <a:rPr lang="fr-CA" sz="1600" noProof="0" dirty="0" smtClean="0"/>
              <a:t>Élaborez ensemble un plan pour améliorer le rendement, au besoin.</a:t>
            </a:r>
          </a:p>
          <a:p>
            <a:endParaRPr lang="fr-CA" sz="1600" noProof="0" dirty="0" smtClean="0"/>
          </a:p>
          <a:p>
            <a:pPr lvl="0"/>
            <a:r>
              <a:rPr lang="fr-CA" sz="1600" noProof="0" dirty="0" smtClean="0">
                <a:solidFill>
                  <a:srgbClr val="000000"/>
                </a:solidFill>
              </a:rPr>
              <a:t>Si vous manquez de temps ou si vous vous sentez bousculé et que la conversation doit se poursuivre, convenez de l’heure et de la date auxquelles vous pourrez vous rencontrer de nouveau. </a:t>
            </a:r>
            <a:endParaRPr lang="fr-CA" sz="1600" noProof="0" dirty="0"/>
          </a:p>
        </p:txBody>
      </p:sp>
      <p:sp>
        <p:nvSpPr>
          <p:cNvPr id="6" name="Content Placeholder 5"/>
          <p:cNvSpPr>
            <a:spLocks noGrp="1"/>
          </p:cNvSpPr>
          <p:nvPr>
            <p:ph sz="quarter" idx="4"/>
            <p:custDataLst>
              <p:tags r:id="rId3"/>
            </p:custDataLst>
          </p:nvPr>
        </p:nvSpPr>
        <p:spPr>
          <a:xfrm>
            <a:off x="7812361" y="4569972"/>
            <a:ext cx="873423" cy="702078"/>
          </a:xfrm>
        </p:spPr>
        <p:txBody>
          <a:bodyPr/>
          <a:lstStyle/>
          <a:p>
            <a:pPr lvl="0"/>
            <a:endParaRPr lang="fr-CA" sz="16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400" noProof="0" dirty="0" smtClean="0"/>
          </a:p>
          <a:p>
            <a:pPr lvl="0"/>
            <a:endParaRPr lang="fr-CA" sz="1200" noProof="0" dirty="0" smtClean="0"/>
          </a:p>
          <a:p>
            <a:pPr lvl="0"/>
            <a:endParaRPr lang="fr-CA" sz="1400" noProof="0" dirty="0" smtClean="0"/>
          </a:p>
          <a:p>
            <a:endParaRPr lang="fr-CA" sz="1400" noProof="0" dirty="0"/>
          </a:p>
        </p:txBody>
      </p:sp>
      <p:pic>
        <p:nvPicPr>
          <p:cNvPr id="7" name="Picture 3" descr="C:\Users\musset.pierre-jerome\AppData\Local\Microsoft\Windows\Temporary Internet Files\Content.IE5\RKRCGGUZ\dreamstime_l_3291533[1].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251289">
            <a:off x="7523512" y="149490"/>
            <a:ext cx="1165577" cy="1102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E86C063-E22E-2E4C-A523-54089486E38F}" type="slidenum">
              <a:rPr lang="en-US" smtClean="0"/>
              <a:t>15</a:t>
            </a:fld>
            <a:endParaRPr lang="en-US" dirty="0"/>
          </a:p>
        </p:txBody>
      </p:sp>
    </p:spTree>
    <p:extLst>
      <p:ext uri="{BB962C8B-B14F-4D97-AF65-F5344CB8AC3E}">
        <p14:creationId xmlns:p14="http://schemas.microsoft.com/office/powerpoint/2010/main" val="389161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096"/>
            <a:ext cx="8229600" cy="857250"/>
          </a:xfrm>
        </p:spPr>
        <p:txBody>
          <a:bodyPr>
            <a:normAutofit/>
          </a:bodyPr>
          <a:lstStyle/>
          <a:p>
            <a:r>
              <a:rPr lang="fr-CA" sz="2400" noProof="0" dirty="0" smtClean="0"/>
              <a:t>A propos des cotes de rendement</a:t>
            </a:r>
            <a:endParaRPr lang="fr-CA" sz="2400" noProof="0" dirty="0"/>
          </a:p>
        </p:txBody>
      </p:sp>
      <p:sp>
        <p:nvSpPr>
          <p:cNvPr id="4" name="TextBox 3"/>
          <p:cNvSpPr txBox="1"/>
          <p:nvPr/>
        </p:nvSpPr>
        <p:spPr>
          <a:xfrm>
            <a:off x="467544" y="670680"/>
            <a:ext cx="8064896" cy="4247317"/>
          </a:xfrm>
          <a:prstGeom prst="rect">
            <a:avLst/>
          </a:prstGeom>
          <a:noFill/>
        </p:spPr>
        <p:txBody>
          <a:bodyPr wrap="square" rtlCol="0">
            <a:spAutoFit/>
          </a:bodyPr>
          <a:lstStyle/>
          <a:p>
            <a:pPr marL="171450" indent="-171450">
              <a:buFont typeface="Arial" panose="020B0604020202020204" pitchFamily="34" charset="0"/>
              <a:buChar char="•"/>
            </a:pPr>
            <a:r>
              <a:rPr lang="fr-FR" sz="1350" dirty="0" smtClean="0"/>
              <a:t>L’évaluation </a:t>
            </a:r>
            <a:r>
              <a:rPr lang="fr-FR" sz="1350" dirty="0"/>
              <a:t>de rendement de fin d’exercice est une évaluation de la mesure dans laquelle </a:t>
            </a:r>
            <a:r>
              <a:rPr lang="fr-FR" sz="1350" dirty="0" smtClean="0"/>
              <a:t>les employés ont respecté leurs objectifs de </a:t>
            </a:r>
            <a:r>
              <a:rPr lang="fr-FR" sz="1350" dirty="0"/>
              <a:t>travail ET démontré les </a:t>
            </a:r>
            <a:r>
              <a:rPr lang="fr-FR" sz="1350" dirty="0" smtClean="0"/>
              <a:t>quatre (4) compétences essentielles durant </a:t>
            </a:r>
            <a:r>
              <a:rPr lang="fr-FR" sz="1350" dirty="0"/>
              <a:t>le cycle de rendement</a:t>
            </a:r>
            <a:r>
              <a:rPr lang="fr-FR" sz="1350" dirty="0" smtClean="0"/>
              <a:t>.</a:t>
            </a:r>
          </a:p>
          <a:p>
            <a:endParaRPr lang="fr-FR" sz="1350" dirty="0"/>
          </a:p>
          <a:p>
            <a:pPr marL="171450" indent="-171450">
              <a:buFont typeface="Arial" panose="020B0604020202020204" pitchFamily="34" charset="0"/>
              <a:buChar char="•"/>
            </a:pPr>
            <a:r>
              <a:rPr lang="fr-FR" sz="1350" dirty="0" smtClean="0"/>
              <a:t>La cote de rendement </a:t>
            </a:r>
            <a:r>
              <a:rPr lang="fr-FR" sz="1350" b="1" dirty="0" smtClean="0"/>
              <a:t>« Réussi » </a:t>
            </a:r>
            <a:r>
              <a:rPr lang="fr-FR" sz="1350" dirty="0" smtClean="0"/>
              <a:t>signifie que </a:t>
            </a:r>
            <a:r>
              <a:rPr lang="fr-FR" sz="1350" b="1" dirty="0" smtClean="0"/>
              <a:t>les employés ont respecté </a:t>
            </a:r>
            <a:r>
              <a:rPr lang="fr-FR" sz="1350" b="1" dirty="0"/>
              <a:t>tous </a:t>
            </a:r>
            <a:r>
              <a:rPr lang="fr-FR" sz="1350" b="1" dirty="0" smtClean="0"/>
              <a:t>leurs objectifs de travail </a:t>
            </a:r>
            <a:r>
              <a:rPr lang="fr-FR" sz="1350" dirty="0" smtClean="0"/>
              <a:t>fixés </a:t>
            </a:r>
            <a:r>
              <a:rPr lang="fr-FR" sz="1350" dirty="0"/>
              <a:t>au début de la période d’évaluation et </a:t>
            </a:r>
            <a:r>
              <a:rPr lang="fr-FR" sz="1350" dirty="0" smtClean="0"/>
              <a:t>ont démontré </a:t>
            </a:r>
            <a:r>
              <a:rPr lang="fr-FR" sz="1350" dirty="0"/>
              <a:t>toutes les </a:t>
            </a:r>
            <a:r>
              <a:rPr lang="fr-FR" sz="1350" dirty="0" smtClean="0"/>
              <a:t>quatre (4) compétences essentielles. La cote </a:t>
            </a:r>
            <a:r>
              <a:rPr lang="fr-FR" sz="1350" b="1" dirty="0" smtClean="0"/>
              <a:t>« Réussi » </a:t>
            </a:r>
            <a:r>
              <a:rPr lang="fr-FR" sz="1350" dirty="0" smtClean="0"/>
              <a:t>signifie que </a:t>
            </a:r>
            <a:r>
              <a:rPr lang="fr-FR" sz="1350" b="1" dirty="0" smtClean="0"/>
              <a:t>les employés ont un bon rendement et ont respecté tous leurs objectifs</a:t>
            </a:r>
            <a:r>
              <a:rPr lang="fr-FR" sz="1350" dirty="0" smtClean="0"/>
              <a:t>.</a:t>
            </a:r>
          </a:p>
          <a:p>
            <a:endParaRPr lang="fr-FR" sz="1350" dirty="0"/>
          </a:p>
          <a:p>
            <a:pPr marL="171450" indent="-171450">
              <a:buFont typeface="Arial" panose="020B0604020202020204" pitchFamily="34" charset="0"/>
              <a:buChar char="•"/>
            </a:pPr>
            <a:r>
              <a:rPr lang="fr-FR" sz="1350" dirty="0"/>
              <a:t>Bien que nous </a:t>
            </a:r>
            <a:r>
              <a:rPr lang="fr-FR" sz="1350" dirty="0" smtClean="0"/>
              <a:t>n’utilisions </a:t>
            </a:r>
            <a:r>
              <a:rPr lang="fr-FR" sz="1350" dirty="0"/>
              <a:t>des mesures quantitatives, </a:t>
            </a:r>
            <a:r>
              <a:rPr lang="fr-FR" sz="1350" dirty="0" smtClean="0"/>
              <a:t>une cote </a:t>
            </a:r>
            <a:r>
              <a:rPr lang="fr-FR" sz="1350" b="1" dirty="0"/>
              <a:t>« Réussi » </a:t>
            </a:r>
            <a:r>
              <a:rPr lang="fr-FR" sz="1350" dirty="0"/>
              <a:t>peut être vue comme ayant répondu à tous les objectifs à approximativement 100%.</a:t>
            </a:r>
          </a:p>
          <a:p>
            <a:pPr marL="171450" indent="-171450">
              <a:buFont typeface="Arial" panose="020B0604020202020204" pitchFamily="34" charset="0"/>
              <a:buChar char="•"/>
            </a:pPr>
            <a:endParaRPr lang="fr-FR" sz="1350" b="1" dirty="0" smtClean="0"/>
          </a:p>
          <a:p>
            <a:pPr marL="171450" indent="-171450">
              <a:buFont typeface="Arial" panose="020B0604020202020204" pitchFamily="34" charset="0"/>
              <a:buChar char="•"/>
            </a:pPr>
            <a:r>
              <a:rPr lang="fr-FR" sz="1350" b="1" dirty="0" smtClean="0"/>
              <a:t>Une </a:t>
            </a:r>
            <a:r>
              <a:rPr lang="fr-FR" sz="1350" b="1" dirty="0"/>
              <a:t>cote </a:t>
            </a:r>
            <a:r>
              <a:rPr lang="fr-FR" sz="1350" b="1" dirty="0" smtClean="0"/>
              <a:t>« Réussi » </a:t>
            </a:r>
            <a:r>
              <a:rPr lang="fr-FR" sz="1350" b="1" dirty="0"/>
              <a:t>est la norme attendue sur le plan du rendement </a:t>
            </a:r>
            <a:r>
              <a:rPr lang="fr-FR" sz="1350" dirty="0"/>
              <a:t>tandis qu’une </a:t>
            </a:r>
            <a:r>
              <a:rPr lang="fr-FR" sz="1350" dirty="0" smtClean="0"/>
              <a:t>cote </a:t>
            </a:r>
            <a:r>
              <a:rPr lang="fr-FR" sz="1350" b="1" dirty="0" smtClean="0"/>
              <a:t>« Réussi + » </a:t>
            </a:r>
            <a:r>
              <a:rPr lang="fr-FR" sz="1350" dirty="0"/>
              <a:t>ou </a:t>
            </a:r>
            <a:r>
              <a:rPr lang="fr-FR" sz="1350" b="1" dirty="0" smtClean="0"/>
              <a:t>« Surpassé »</a:t>
            </a:r>
            <a:r>
              <a:rPr lang="fr-FR" sz="1350" dirty="0" smtClean="0"/>
              <a:t> </a:t>
            </a:r>
            <a:r>
              <a:rPr lang="fr-FR" sz="1350" dirty="0"/>
              <a:t>ne l’est pas. Pour obtenir ces cotes, les résultats </a:t>
            </a:r>
            <a:r>
              <a:rPr lang="fr-FR" sz="1350" dirty="0" smtClean="0"/>
              <a:t>des employés en </a:t>
            </a:r>
            <a:r>
              <a:rPr lang="fr-FR" sz="1350" dirty="0"/>
              <a:t>matière de rendement doivent d’abord répondre à toutes les </a:t>
            </a:r>
            <a:r>
              <a:rPr lang="fr-FR" sz="1350" dirty="0" smtClean="0"/>
              <a:t>attentes et </a:t>
            </a:r>
            <a:r>
              <a:rPr lang="fr-FR" sz="1350" dirty="0"/>
              <a:t>ensuite les surpasser, comme il est indiqué dans l’entente de rendement</a:t>
            </a:r>
            <a:r>
              <a:rPr lang="fr-FR" sz="1350" dirty="0" smtClean="0"/>
              <a:t>.</a:t>
            </a:r>
          </a:p>
          <a:p>
            <a:endParaRPr lang="fr-CA" sz="1350" dirty="0" smtClean="0">
              <a:solidFill>
                <a:prstClr val="black"/>
              </a:solidFill>
            </a:endParaRPr>
          </a:p>
          <a:p>
            <a:pPr marL="171450" indent="-171450">
              <a:buFont typeface="Arial" panose="020B0604020202020204" pitchFamily="34" charset="0"/>
              <a:buChar char="•"/>
            </a:pPr>
            <a:r>
              <a:rPr lang="fr-CA" sz="1350" dirty="0" smtClean="0">
                <a:solidFill>
                  <a:prstClr val="black"/>
                </a:solidFill>
              </a:rPr>
              <a:t>On </a:t>
            </a:r>
            <a:r>
              <a:rPr lang="fr-CA" sz="1350" dirty="0">
                <a:solidFill>
                  <a:prstClr val="black"/>
                </a:solidFill>
              </a:rPr>
              <a:t>encourage les </a:t>
            </a:r>
            <a:r>
              <a:rPr lang="fr-CA" sz="1350" dirty="0" smtClean="0">
                <a:solidFill>
                  <a:prstClr val="black"/>
                </a:solidFill>
              </a:rPr>
              <a:t>gestionnaires, superviseurs </a:t>
            </a:r>
            <a:r>
              <a:rPr lang="fr-CA" sz="1350" dirty="0">
                <a:solidFill>
                  <a:prstClr val="black"/>
                </a:solidFill>
              </a:rPr>
              <a:t>et les employés à prendre connaissance des </a:t>
            </a:r>
            <a:r>
              <a:rPr lang="fr-CA" sz="1350" dirty="0" smtClean="0">
                <a:solidFill>
                  <a:prstClr val="black"/>
                </a:solidFill>
              </a:rPr>
              <a:t>dé</a:t>
            </a:r>
            <a:r>
              <a:rPr lang="fr-FR" sz="1350" dirty="0" smtClean="0">
                <a:solidFill>
                  <a:prstClr val="black"/>
                </a:solidFill>
              </a:rPr>
              <a:t>finitions et descriptions des </a:t>
            </a:r>
            <a:r>
              <a:rPr lang="fr-FR" sz="1350" dirty="0">
                <a:solidFill>
                  <a:prstClr val="black"/>
                </a:solidFill>
              </a:rPr>
              <a:t>cotes de </a:t>
            </a:r>
            <a:r>
              <a:rPr lang="fr-FR" sz="1350" dirty="0" smtClean="0">
                <a:solidFill>
                  <a:prstClr val="black"/>
                </a:solidFill>
              </a:rPr>
              <a:t>rendement du SCT ainsi qu’</a:t>
            </a:r>
            <a:r>
              <a:rPr lang="fr-CA" sz="1350" dirty="0" smtClean="0">
                <a:solidFill>
                  <a:prstClr val="black"/>
                </a:solidFill>
              </a:rPr>
              <a:t>à </a:t>
            </a:r>
            <a:r>
              <a:rPr lang="fr-CA" sz="1350" dirty="0">
                <a:solidFill>
                  <a:prstClr val="black"/>
                </a:solidFill>
              </a:rPr>
              <a:t>faire part de leurs opinions</a:t>
            </a:r>
            <a:r>
              <a:rPr lang="fr-CA" sz="1350" dirty="0" smtClean="0">
                <a:solidFill>
                  <a:prstClr val="black"/>
                </a:solidFill>
              </a:rPr>
              <a:t>.</a:t>
            </a:r>
          </a:p>
          <a:p>
            <a:pPr marL="342900" indent="-342900">
              <a:buFont typeface="Arial" panose="020B0604020202020204" pitchFamily="34" charset="0"/>
              <a:buChar char="•"/>
            </a:pPr>
            <a:endParaRPr lang="fr-CA" sz="1350" dirty="0">
              <a:solidFill>
                <a:prstClr val="black"/>
              </a:solidFill>
            </a:endParaRPr>
          </a:p>
        </p:txBody>
      </p:sp>
      <p:sp>
        <p:nvSpPr>
          <p:cNvPr id="3" name="Slide Number Placeholder 2"/>
          <p:cNvSpPr>
            <a:spLocks noGrp="1"/>
          </p:cNvSpPr>
          <p:nvPr>
            <p:ph type="sldNum" sz="quarter" idx="12"/>
          </p:nvPr>
        </p:nvSpPr>
        <p:spPr/>
        <p:txBody>
          <a:bodyPr/>
          <a:lstStyle/>
          <a:p>
            <a:fld id="{2E86C063-E22E-2E4C-A523-54089486E38F}" type="slidenum">
              <a:rPr lang="en-US" smtClean="0"/>
              <a:t>16</a:t>
            </a:fld>
            <a:endParaRPr lang="en-US"/>
          </a:p>
        </p:txBody>
      </p:sp>
    </p:spTree>
    <p:extLst>
      <p:ext uri="{BB962C8B-B14F-4D97-AF65-F5344CB8AC3E}">
        <p14:creationId xmlns:p14="http://schemas.microsoft.com/office/powerpoint/2010/main" val="1506405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0186"/>
            <a:ext cx="9217024" cy="637580"/>
          </a:xfrm>
        </p:spPr>
        <p:txBody>
          <a:bodyPr>
            <a:normAutofit/>
          </a:bodyPr>
          <a:lstStyle/>
          <a:p>
            <a:r>
              <a:rPr lang="fr-CA" sz="2300" noProof="0" dirty="0" smtClean="0"/>
              <a:t>Objectifs de travail – Définitions des cotes de rendement du SCT</a:t>
            </a:r>
            <a:endParaRPr lang="fr-CA" sz="2300" noProof="0" dirty="0">
              <a:solidFill>
                <a:srgbClr val="00B05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978347810"/>
                  </p:ext>
                </p:extLst>
              </p:nvPr>
            </p:nvGraphicFramePr>
            <p:xfrm>
              <a:off x="107505" y="847718"/>
              <a:ext cx="8856985" cy="3516773"/>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206502">
                    <a:tc>
                      <a:txBody>
                        <a:bodyPr/>
                        <a:lstStyle/>
                        <a:p>
                          <a:pPr algn="ctr">
                            <a:lnSpc>
                              <a:spcPct val="115000"/>
                            </a:lnSpc>
                            <a:spcBef>
                              <a:spcPts val="600"/>
                            </a:spcBef>
                            <a:spcAft>
                              <a:spcPts val="600"/>
                            </a:spcAft>
                          </a:pPr>
                          <a:r>
                            <a:rPr lang="en-CA" sz="900" dirty="0" smtClean="0">
                              <a:solidFill>
                                <a:schemeClr val="tx1"/>
                              </a:solidFill>
                              <a:effectLst/>
                            </a:rPr>
                            <a:t>N’A PAS ATTEINT</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900" dirty="0" smtClean="0">
                              <a:solidFill>
                                <a:schemeClr val="tx1"/>
                              </a:solidFill>
                              <a:effectLst/>
                            </a:rPr>
                            <a:t>RÉUSSI</a:t>
                          </a:r>
                          <a:r>
                            <a:rPr lang="en-CA" sz="900" baseline="0" dirty="0" smtClean="0">
                              <a:solidFill>
                                <a:schemeClr val="tx1"/>
                              </a:solidFill>
                              <a:effectLst/>
                            </a:rPr>
                            <a:t> </a:t>
                          </a:r>
                          <a14:m>
                            <m:oMath xmlns:m="http://schemas.openxmlformats.org/officeDocument/2006/math">
                              <m:r>
                                <a:rPr lang="en-CA" sz="900">
                                  <a:solidFill>
                                    <a:schemeClr val="tx1"/>
                                  </a:solidFill>
                                  <a:effectLst/>
                                  <a:latin typeface="Cambria Math"/>
                                </a:rPr>
                                <m:t>– </m:t>
                              </m:r>
                            </m:oMath>
                          </a14:m>
                          <a:r>
                            <a:rPr lang="en-CA" sz="900" dirty="0" smtClean="0">
                              <a:solidFill>
                                <a:schemeClr val="tx1"/>
                              </a:solidFill>
                              <a:effectLst/>
                            </a:rPr>
                            <a:t>(</a:t>
                          </a:r>
                          <a:r>
                            <a:rPr lang="fr-CA" sz="900" noProof="0" dirty="0" smtClean="0">
                              <a:solidFill>
                                <a:schemeClr val="tx1"/>
                              </a:solidFill>
                              <a:effectLst/>
                            </a:rPr>
                            <a:t>moins)</a:t>
                          </a:r>
                          <a:endParaRPr lang="fr-CA" sz="900" noProof="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900" dirty="0" smtClean="0">
                              <a:solidFill>
                                <a:schemeClr val="tx1"/>
                              </a:solidFill>
                              <a:effectLst/>
                            </a:rPr>
                            <a:t>RÉUSSI</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900" dirty="0" smtClean="0">
                              <a:solidFill>
                                <a:schemeClr val="tx1"/>
                              </a:solidFill>
                              <a:effectLst/>
                            </a:rPr>
                            <a:t>RÉUSSI</a:t>
                          </a:r>
                          <a:r>
                            <a:rPr lang="en-CA" sz="900" baseline="0" dirty="0" smtClean="0">
                              <a:solidFill>
                                <a:schemeClr val="tx1"/>
                              </a:solidFill>
                              <a:effectLst/>
                            </a:rPr>
                            <a:t> </a:t>
                          </a:r>
                          <a14:m>
                            <m:oMath xmlns:m="http://schemas.openxmlformats.org/officeDocument/2006/math">
                              <m:r>
                                <a:rPr lang="en-CA" sz="900">
                                  <a:solidFill>
                                    <a:schemeClr val="tx1"/>
                                  </a:solidFill>
                                  <a:effectLst/>
                                  <a:latin typeface="Cambria Math"/>
                                </a:rPr>
                                <m:t>+</m:t>
                              </m:r>
                            </m:oMath>
                          </a14:m>
                          <a:r>
                            <a:rPr lang="en-CA" sz="900" dirty="0">
                              <a:solidFill>
                                <a:schemeClr val="tx1"/>
                              </a:solidFill>
                              <a:effectLst/>
                            </a:rPr>
                            <a:t> (plus)</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900" dirty="0" smtClean="0">
                              <a:solidFill>
                                <a:schemeClr val="tx1"/>
                              </a:solidFill>
                              <a:effectLst/>
                            </a:rPr>
                            <a:t>SURPASSÉ</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310271">
                    <a:tc>
                      <a:txBody>
                        <a:bodyPr/>
                        <a:lstStyle/>
                        <a:p>
                          <a:pPr>
                            <a:spcBef>
                              <a:spcPts val="600"/>
                            </a:spcBef>
                            <a:spcAft>
                              <a:spcPts val="600"/>
                            </a:spcAft>
                          </a:pPr>
                          <a:r>
                            <a:rPr lang="fr-FR" sz="900" b="0" dirty="0" smtClean="0">
                              <a:solidFill>
                                <a:schemeClr val="tx1"/>
                              </a:solidFill>
                              <a:effectLst/>
                            </a:rPr>
                            <a:t>Le rendement </a:t>
                          </a:r>
                          <a:r>
                            <a:rPr lang="fr-FR" sz="900" b="1" dirty="0" smtClean="0">
                              <a:solidFill>
                                <a:schemeClr val="tx1"/>
                              </a:solidFill>
                              <a:effectLst/>
                            </a:rPr>
                            <a:t>ne correspond pas aux attentes</a:t>
                          </a:r>
                          <a:r>
                            <a:rPr lang="fr-FR" sz="900" b="0" dirty="0" smtClean="0">
                              <a:solidFill>
                                <a:schemeClr val="tx1"/>
                              </a:solidFill>
                              <a:effectLst/>
                            </a:rPr>
                            <a:t>.</a:t>
                          </a:r>
                        </a:p>
                        <a:p>
                          <a:pPr>
                            <a:spcBef>
                              <a:spcPts val="600"/>
                            </a:spcBef>
                            <a:spcAft>
                              <a:spcPts val="600"/>
                            </a:spcAft>
                          </a:pPr>
                          <a:r>
                            <a:rPr lang="fr-FR" sz="900" b="0" dirty="0" smtClean="0">
                              <a:solidFill>
                                <a:schemeClr val="tx1"/>
                              </a:solidFill>
                              <a:effectLst/>
                            </a:rPr>
                            <a:t>Les résultats en matière de rendement ont été nettement inférieurs aux indicateurs de rendement attendus ou à la norme définie pour les objectifs de travail, ou ils ont nui à l'attente des objectifs de l'organisation. Des améliorations importantes doivent être apportées rapidement.</a:t>
                          </a:r>
                        </a:p>
                        <a:p>
                          <a:pPr>
                            <a:spcBef>
                              <a:spcPts val="600"/>
                            </a:spcBef>
                            <a:spcAft>
                              <a:spcPts val="600"/>
                            </a:spcAft>
                          </a:pPr>
                          <a:r>
                            <a:rPr lang="fr-FR" sz="900" b="0" dirty="0" smtClean="0">
                              <a:solidFill>
                                <a:schemeClr val="tx1"/>
                              </a:solidFill>
                              <a:effectLst/>
                            </a:rPr>
                            <a:t>((Remarque : Lorsque le rendement atteint ce niveau pour les objectifs de travail ou les compétences essentielles, un </a:t>
                          </a:r>
                          <a:r>
                            <a:rPr lang="fr-FR" sz="900" b="1" dirty="0" smtClean="0">
                              <a:solidFill>
                                <a:schemeClr val="tx1"/>
                              </a:solidFill>
                              <a:effectLst/>
                            </a:rPr>
                            <a:t>plan d’amélioration du rendement</a:t>
                          </a:r>
                          <a:r>
                            <a:rPr lang="fr-FR" sz="900" b="1" baseline="0" dirty="0" smtClean="0">
                              <a:solidFill>
                                <a:schemeClr val="tx1"/>
                              </a:solidFill>
                              <a:effectLst/>
                            </a:rPr>
                            <a:t> (plan d’</a:t>
                          </a:r>
                          <a:r>
                            <a:rPr lang="fr-FR" sz="900" b="1" dirty="0" smtClean="0">
                              <a:solidFill>
                                <a:schemeClr val="tx1"/>
                              </a:solidFill>
                              <a:effectLst/>
                            </a:rPr>
                            <a:t>action) </a:t>
                          </a:r>
                          <a:r>
                            <a:rPr lang="fr-FR" sz="900" b="0" dirty="0" smtClean="0">
                              <a:solidFill>
                                <a:schemeClr val="tx1"/>
                              </a:solidFill>
                              <a:effectLst/>
                            </a:rPr>
                            <a:t>s'impose)).</a:t>
                          </a:r>
                          <a:endParaRPr lang="fr-FR" sz="9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correspond à </a:t>
                          </a:r>
                          <a:r>
                            <a:rPr lang="fr-FR" sz="900" b="1" dirty="0" smtClean="0">
                              <a:solidFill>
                                <a:schemeClr val="tx1"/>
                              </a:solidFill>
                              <a:effectLst/>
                            </a:rPr>
                            <a:t>une partie des attentes</a:t>
                          </a:r>
                          <a:r>
                            <a:rPr lang="fr-FR" sz="900" b="0" dirty="0" smtClean="0">
                              <a:solidFill>
                                <a:schemeClr val="tx1"/>
                              </a:solidFill>
                              <a:effectLst/>
                            </a:rPr>
                            <a:t>.</a:t>
                          </a:r>
                        </a:p>
                        <a:p>
                          <a:pPr>
                            <a:lnSpc>
                              <a:spcPct val="115000"/>
                            </a:lnSpc>
                            <a:spcBef>
                              <a:spcPts val="600"/>
                            </a:spcBef>
                            <a:spcAft>
                              <a:spcPts val="600"/>
                            </a:spcAft>
                          </a:pPr>
                          <a:r>
                            <a:rPr lang="fr-FR" sz="900" b="0" dirty="0" smtClean="0">
                              <a:solidFill>
                                <a:schemeClr val="tx1"/>
                              </a:solidFill>
                              <a:effectLst/>
                            </a:rPr>
                            <a:t>L'employé a le potentiel et la motivation nécessaires pour atteindre ses objectifs de travail. Toutefois, certaines lacunes ont été observées pendant le cycle de gestion du rendement.</a:t>
                          </a:r>
                        </a:p>
                        <a:p>
                          <a:pPr>
                            <a:lnSpc>
                              <a:spcPct val="115000"/>
                            </a:lnSpc>
                            <a:spcBef>
                              <a:spcPts val="600"/>
                            </a:spcBef>
                            <a:spcAft>
                              <a:spcPts val="600"/>
                            </a:spcAft>
                          </a:pPr>
                          <a:r>
                            <a:rPr lang="fr-FR" sz="900" b="0" dirty="0" smtClean="0">
                              <a:solidFill>
                                <a:schemeClr val="tx1"/>
                              </a:solidFill>
                              <a:effectLst/>
                            </a:rPr>
                            <a:t>Les résultats en matière de rendement indiquent que l'employé a </a:t>
                          </a:r>
                          <a:r>
                            <a:rPr lang="fr-FR" sz="900" b="1" dirty="0" smtClean="0">
                              <a:solidFill>
                                <a:schemeClr val="tx1"/>
                              </a:solidFill>
                              <a:effectLst/>
                            </a:rPr>
                            <a:t>besoin de s'améliorer ou de se perfectionner </a:t>
                          </a:r>
                          <a:r>
                            <a:rPr lang="fr-FR" sz="900" b="0" dirty="0" smtClean="0">
                              <a:solidFill>
                                <a:schemeClr val="tx1"/>
                              </a:solidFill>
                              <a:effectLst/>
                            </a:rPr>
                            <a:t>à certains égards</a:t>
                          </a:r>
                          <a:r>
                            <a:rPr lang="en-CA" sz="900" b="0" dirty="0" smtClean="0">
                              <a:solidFill>
                                <a:schemeClr val="tx1"/>
                              </a:solidFill>
                              <a:effectLst/>
                            </a:rPr>
                            <a:t>.</a:t>
                          </a:r>
                          <a:endParaRPr lang="en-CA" sz="9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correspond à </a:t>
                          </a:r>
                          <a:r>
                            <a:rPr lang="fr-FR" sz="900" b="1" dirty="0" smtClean="0">
                              <a:solidFill>
                                <a:schemeClr val="tx1"/>
                              </a:solidFill>
                              <a:effectLst/>
                            </a:rPr>
                            <a:t>toutes les attentes</a:t>
                          </a:r>
                          <a:r>
                            <a:rPr lang="fr-FR" sz="900" b="0" dirty="0" smtClean="0">
                              <a:solidFill>
                                <a:schemeClr val="tx1"/>
                              </a:solidFill>
                              <a:effectLst/>
                            </a:rPr>
                            <a:t>.</a:t>
                          </a:r>
                        </a:p>
                        <a:p>
                          <a:pPr>
                            <a:lnSpc>
                              <a:spcPct val="115000"/>
                            </a:lnSpc>
                            <a:spcBef>
                              <a:spcPts val="600"/>
                            </a:spcBef>
                            <a:spcAft>
                              <a:spcPts val="600"/>
                            </a:spcAft>
                          </a:pPr>
                          <a:r>
                            <a:rPr lang="fr-FR" sz="900" b="0" dirty="0" smtClean="0">
                              <a:solidFill>
                                <a:schemeClr val="tx1"/>
                              </a:solidFill>
                              <a:effectLst/>
                            </a:rPr>
                            <a:t>L'employé a réussi à atteindre tous ses objectifs de travail.</a:t>
                          </a:r>
                        </a:p>
                        <a:p>
                          <a:pPr>
                            <a:lnSpc>
                              <a:spcPct val="115000"/>
                            </a:lnSpc>
                            <a:spcBef>
                              <a:spcPts val="600"/>
                            </a:spcBef>
                            <a:spcAft>
                              <a:spcPts val="600"/>
                            </a:spcAft>
                          </a:pPr>
                          <a:r>
                            <a:rPr lang="fr-FR" sz="900" b="0" dirty="0" smtClean="0">
                              <a:solidFill>
                                <a:schemeClr val="tx1"/>
                              </a:solidFill>
                              <a:effectLst/>
                            </a:rPr>
                            <a:t>L'employé apporte une contribution positive à l'atteinte des objectifs de l'organisation.</a:t>
                          </a:r>
                          <a:endParaRPr lang="fr-FR" sz="9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est </a:t>
                          </a:r>
                          <a:r>
                            <a:rPr lang="fr-FR" sz="900" b="1" dirty="0" smtClean="0">
                              <a:solidFill>
                                <a:schemeClr val="tx1"/>
                              </a:solidFill>
                              <a:effectLst/>
                            </a:rPr>
                            <a:t>supérieur aux attentes</a:t>
                          </a:r>
                          <a:r>
                            <a:rPr lang="fr-FR" sz="900" b="0" dirty="0" smtClean="0">
                              <a:solidFill>
                                <a:schemeClr val="tx1"/>
                              </a:solidFill>
                              <a:effectLst/>
                            </a:rPr>
                            <a:t> et donne lieu constamment à des résultats probants qui sont supérieurs à ceux qui sont exigés par le poste.</a:t>
                          </a:r>
                        </a:p>
                        <a:p>
                          <a:pPr>
                            <a:lnSpc>
                              <a:spcPct val="115000"/>
                            </a:lnSpc>
                            <a:spcBef>
                              <a:spcPts val="600"/>
                            </a:spcBef>
                            <a:spcAft>
                              <a:spcPts val="600"/>
                            </a:spcAft>
                          </a:pPr>
                          <a:r>
                            <a:rPr lang="fr-FR" sz="900" b="0" dirty="0" smtClean="0">
                              <a:solidFill>
                                <a:schemeClr val="tx1"/>
                              </a:solidFill>
                              <a:effectLst/>
                            </a:rPr>
                            <a:t>L'employé apporte une contribution importante à l'atteinte des objectifs de l'organisation.</a:t>
                          </a:r>
                        </a:p>
                        <a:p>
                          <a:pPr>
                            <a:lnSpc>
                              <a:spcPct val="115000"/>
                            </a:lnSpc>
                            <a:spcBef>
                              <a:spcPts val="600"/>
                            </a:spcBef>
                            <a:spcAft>
                              <a:spcPts val="600"/>
                            </a:spcAft>
                          </a:pPr>
                          <a:endParaRPr lang="fr-FR" sz="900" b="0" dirty="0" smtClean="0">
                            <a:solidFill>
                              <a:schemeClr val="tx1"/>
                            </a:solidFill>
                            <a:effectLst/>
                          </a:endParaRPr>
                        </a:p>
                        <a:p>
                          <a:pPr>
                            <a:lnSpc>
                              <a:spcPct val="115000"/>
                            </a:lnSpc>
                            <a:spcBef>
                              <a:spcPts val="600"/>
                            </a:spcBef>
                            <a:spcAft>
                              <a:spcPts val="600"/>
                            </a:spcAft>
                          </a:pPr>
                          <a:endParaRPr lang="fr-FR" sz="900" b="0" dirty="0" smtClean="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est </a:t>
                          </a:r>
                          <a:r>
                            <a:rPr lang="fr-FR" sz="900" b="1" dirty="0" smtClean="0">
                              <a:solidFill>
                                <a:schemeClr val="tx1"/>
                              </a:solidFill>
                              <a:effectLst/>
                            </a:rPr>
                            <a:t>exceptionnel</a:t>
                          </a:r>
                          <a:r>
                            <a:rPr lang="fr-FR" sz="900" b="0" dirty="0" smtClean="0">
                              <a:solidFill>
                                <a:schemeClr val="tx1"/>
                              </a:solidFill>
                              <a:effectLst/>
                            </a:rPr>
                            <a:t>.</a:t>
                          </a:r>
                        </a:p>
                        <a:p>
                          <a:pPr>
                            <a:lnSpc>
                              <a:spcPct val="115000"/>
                            </a:lnSpc>
                            <a:spcBef>
                              <a:spcPts val="600"/>
                            </a:spcBef>
                            <a:spcAft>
                              <a:spcPts val="600"/>
                            </a:spcAft>
                          </a:pPr>
                          <a:r>
                            <a:rPr lang="fr-FR" sz="900" b="0" dirty="0" smtClean="0">
                              <a:solidFill>
                                <a:schemeClr val="tx1"/>
                              </a:solidFill>
                              <a:effectLst/>
                            </a:rPr>
                            <a:t>L'employé apporte une contribution </a:t>
                          </a:r>
                          <a:r>
                            <a:rPr lang="fr-FR" sz="900" b="1" dirty="0" smtClean="0">
                              <a:solidFill>
                                <a:schemeClr val="tx1"/>
                              </a:solidFill>
                              <a:effectLst/>
                            </a:rPr>
                            <a:t>exceptionnelle</a:t>
                          </a:r>
                          <a:r>
                            <a:rPr lang="fr-FR" sz="900" b="0" dirty="0" smtClean="0">
                              <a:solidFill>
                                <a:schemeClr val="tx1"/>
                              </a:solidFill>
                              <a:effectLst/>
                            </a:rPr>
                            <a:t> à l'atteinte des objectifs stratégiques de l'organisation et dépasse constamment les exigences du poste.</a:t>
                          </a:r>
                        </a:p>
                        <a:p>
                          <a:pPr>
                            <a:lnSpc>
                              <a:spcPct val="115000"/>
                            </a:lnSpc>
                            <a:spcBef>
                              <a:spcPts val="600"/>
                            </a:spcBef>
                            <a:spcAft>
                              <a:spcPts val="600"/>
                            </a:spcAft>
                          </a:pPr>
                          <a:r>
                            <a:rPr lang="fr-FR" sz="900" b="0" dirty="0" smtClean="0">
                              <a:solidFill>
                                <a:schemeClr val="tx1"/>
                              </a:solidFill>
                              <a:effectLst/>
                            </a:rPr>
                            <a:t>L'employé produit constamment des résultats qui sont d'une valeur exceptionnelle pour l'équipe, les intervenants et le ministère.</a:t>
                          </a: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978347810"/>
                  </p:ext>
                </p:extLst>
              </p:nvPr>
            </p:nvGraphicFramePr>
            <p:xfrm>
              <a:off x="107505" y="847718"/>
              <a:ext cx="8856985" cy="3516773"/>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206502">
                    <a:tc>
                      <a:txBody>
                        <a:bodyPr/>
                        <a:lstStyle/>
                        <a:p>
                          <a:pPr algn="ctr">
                            <a:lnSpc>
                              <a:spcPct val="115000"/>
                            </a:lnSpc>
                            <a:spcBef>
                              <a:spcPts val="600"/>
                            </a:spcBef>
                            <a:spcAft>
                              <a:spcPts val="600"/>
                            </a:spcAft>
                          </a:pPr>
                          <a:r>
                            <a:rPr lang="en-CA" sz="900" dirty="0" smtClean="0">
                              <a:solidFill>
                                <a:schemeClr val="tx1"/>
                              </a:solidFill>
                              <a:effectLst/>
                            </a:rPr>
                            <a:t>N’A PAS ATTEINT</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17647" r="-301031" b="-1605882"/>
                          </a:stretch>
                        </a:blipFill>
                      </a:tcPr>
                    </a:tc>
                    <a:tc>
                      <a:txBody>
                        <a:bodyPr/>
                        <a:lstStyle/>
                        <a:p>
                          <a:pPr algn="ctr">
                            <a:lnSpc>
                              <a:spcPct val="115000"/>
                            </a:lnSpc>
                            <a:spcBef>
                              <a:spcPts val="600"/>
                            </a:spcBef>
                            <a:spcAft>
                              <a:spcPts val="600"/>
                            </a:spcAft>
                          </a:pPr>
                          <a:r>
                            <a:rPr lang="en-CA" sz="900" dirty="0" smtClean="0">
                              <a:solidFill>
                                <a:schemeClr val="tx1"/>
                              </a:solidFill>
                              <a:effectLst/>
                            </a:rPr>
                            <a:t>RÉUSSI</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17647" r="-101375" b="-1605882"/>
                          </a:stretch>
                        </a:blipFill>
                      </a:tcPr>
                    </a:tc>
                    <a:tc>
                      <a:txBody>
                        <a:bodyPr/>
                        <a:lstStyle/>
                        <a:p>
                          <a:pPr algn="ctr">
                            <a:lnSpc>
                              <a:spcPct val="115000"/>
                            </a:lnSpc>
                            <a:spcBef>
                              <a:spcPts val="600"/>
                            </a:spcBef>
                            <a:spcAft>
                              <a:spcPts val="600"/>
                            </a:spcAft>
                          </a:pPr>
                          <a:r>
                            <a:rPr lang="en-CA" sz="900" dirty="0" smtClean="0">
                              <a:solidFill>
                                <a:schemeClr val="tx1"/>
                              </a:solidFill>
                              <a:effectLst/>
                            </a:rPr>
                            <a:t>SURPASSÉ</a:t>
                          </a:r>
                          <a:endParaRPr lang="en-CA" sz="9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310271">
                    <a:tc>
                      <a:txBody>
                        <a:bodyPr/>
                        <a:lstStyle/>
                        <a:p>
                          <a:pPr>
                            <a:spcBef>
                              <a:spcPts val="600"/>
                            </a:spcBef>
                            <a:spcAft>
                              <a:spcPts val="600"/>
                            </a:spcAft>
                          </a:pPr>
                          <a:r>
                            <a:rPr lang="fr-FR" sz="900" b="0" dirty="0" smtClean="0">
                              <a:solidFill>
                                <a:schemeClr val="tx1"/>
                              </a:solidFill>
                              <a:effectLst/>
                            </a:rPr>
                            <a:t>Le rendement </a:t>
                          </a:r>
                          <a:r>
                            <a:rPr lang="fr-FR" sz="900" b="1" dirty="0" smtClean="0">
                              <a:solidFill>
                                <a:schemeClr val="tx1"/>
                              </a:solidFill>
                              <a:effectLst/>
                            </a:rPr>
                            <a:t>ne correspond pas aux attentes</a:t>
                          </a:r>
                          <a:r>
                            <a:rPr lang="fr-FR" sz="900" b="0" dirty="0" smtClean="0">
                              <a:solidFill>
                                <a:schemeClr val="tx1"/>
                              </a:solidFill>
                              <a:effectLst/>
                            </a:rPr>
                            <a:t>.</a:t>
                          </a:r>
                        </a:p>
                        <a:p>
                          <a:pPr>
                            <a:spcBef>
                              <a:spcPts val="600"/>
                            </a:spcBef>
                            <a:spcAft>
                              <a:spcPts val="600"/>
                            </a:spcAft>
                          </a:pPr>
                          <a:r>
                            <a:rPr lang="fr-FR" sz="900" b="0" dirty="0" smtClean="0">
                              <a:solidFill>
                                <a:schemeClr val="tx1"/>
                              </a:solidFill>
                              <a:effectLst/>
                            </a:rPr>
                            <a:t>Les résultats en matière de rendement ont été nettement inférieurs aux indicateurs de rendement attendus ou à la norme définie pour les objectifs de travail, ou ils ont nui à l'attente des objectifs de l'organisation. Des améliorations importantes doivent être apportées rapidement.</a:t>
                          </a:r>
                        </a:p>
                        <a:p>
                          <a:pPr>
                            <a:spcBef>
                              <a:spcPts val="600"/>
                            </a:spcBef>
                            <a:spcAft>
                              <a:spcPts val="600"/>
                            </a:spcAft>
                          </a:pPr>
                          <a:r>
                            <a:rPr lang="fr-FR" sz="900" b="0" dirty="0" smtClean="0">
                              <a:solidFill>
                                <a:schemeClr val="tx1"/>
                              </a:solidFill>
                              <a:effectLst/>
                            </a:rPr>
                            <a:t>((Remarque : Lorsque le rendement atteint ce niveau pour les objectifs de travail ou les compétences essentielles, un </a:t>
                          </a:r>
                          <a:r>
                            <a:rPr lang="fr-FR" sz="900" b="1" dirty="0" smtClean="0">
                              <a:solidFill>
                                <a:schemeClr val="tx1"/>
                              </a:solidFill>
                              <a:effectLst/>
                            </a:rPr>
                            <a:t>plan d’amélioration du rendement</a:t>
                          </a:r>
                          <a:r>
                            <a:rPr lang="fr-FR" sz="900" b="1" baseline="0" dirty="0" smtClean="0">
                              <a:solidFill>
                                <a:schemeClr val="tx1"/>
                              </a:solidFill>
                              <a:effectLst/>
                            </a:rPr>
                            <a:t> (plan d’</a:t>
                          </a:r>
                          <a:r>
                            <a:rPr lang="fr-FR" sz="900" b="1" dirty="0" smtClean="0">
                              <a:solidFill>
                                <a:schemeClr val="tx1"/>
                              </a:solidFill>
                              <a:effectLst/>
                            </a:rPr>
                            <a:t>action) </a:t>
                          </a:r>
                          <a:r>
                            <a:rPr lang="fr-FR" sz="900" b="0" dirty="0" smtClean="0">
                              <a:solidFill>
                                <a:schemeClr val="tx1"/>
                              </a:solidFill>
                              <a:effectLst/>
                            </a:rPr>
                            <a:t>s'impose)).</a:t>
                          </a:r>
                          <a:endParaRPr lang="fr-FR" sz="9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correspond à </a:t>
                          </a:r>
                          <a:r>
                            <a:rPr lang="fr-FR" sz="900" b="1" dirty="0" smtClean="0">
                              <a:solidFill>
                                <a:schemeClr val="tx1"/>
                              </a:solidFill>
                              <a:effectLst/>
                            </a:rPr>
                            <a:t>une partie des attentes</a:t>
                          </a:r>
                          <a:r>
                            <a:rPr lang="fr-FR" sz="900" b="0" dirty="0" smtClean="0">
                              <a:solidFill>
                                <a:schemeClr val="tx1"/>
                              </a:solidFill>
                              <a:effectLst/>
                            </a:rPr>
                            <a:t>.</a:t>
                          </a:r>
                        </a:p>
                        <a:p>
                          <a:pPr>
                            <a:lnSpc>
                              <a:spcPct val="115000"/>
                            </a:lnSpc>
                            <a:spcBef>
                              <a:spcPts val="600"/>
                            </a:spcBef>
                            <a:spcAft>
                              <a:spcPts val="600"/>
                            </a:spcAft>
                          </a:pPr>
                          <a:r>
                            <a:rPr lang="fr-FR" sz="900" b="0" dirty="0" smtClean="0">
                              <a:solidFill>
                                <a:schemeClr val="tx1"/>
                              </a:solidFill>
                              <a:effectLst/>
                            </a:rPr>
                            <a:t>L'employé a le potentiel et la motivation nécessaires pour atteindre ses objectifs de travail. Toutefois, certaines lacunes ont été observées pendant le cycle de gestion du rendement.</a:t>
                          </a:r>
                        </a:p>
                        <a:p>
                          <a:pPr>
                            <a:lnSpc>
                              <a:spcPct val="115000"/>
                            </a:lnSpc>
                            <a:spcBef>
                              <a:spcPts val="600"/>
                            </a:spcBef>
                            <a:spcAft>
                              <a:spcPts val="600"/>
                            </a:spcAft>
                          </a:pPr>
                          <a:r>
                            <a:rPr lang="fr-FR" sz="900" b="0" dirty="0" smtClean="0">
                              <a:solidFill>
                                <a:schemeClr val="tx1"/>
                              </a:solidFill>
                              <a:effectLst/>
                            </a:rPr>
                            <a:t>Les résultats en matière de rendement indiquent que l'employé a </a:t>
                          </a:r>
                          <a:r>
                            <a:rPr lang="fr-FR" sz="900" b="1" dirty="0" smtClean="0">
                              <a:solidFill>
                                <a:schemeClr val="tx1"/>
                              </a:solidFill>
                              <a:effectLst/>
                            </a:rPr>
                            <a:t>besoin de s'améliorer ou de se perfectionner </a:t>
                          </a:r>
                          <a:r>
                            <a:rPr lang="fr-FR" sz="900" b="0" dirty="0" smtClean="0">
                              <a:solidFill>
                                <a:schemeClr val="tx1"/>
                              </a:solidFill>
                              <a:effectLst/>
                            </a:rPr>
                            <a:t>à certains égards</a:t>
                          </a:r>
                          <a:r>
                            <a:rPr lang="en-CA" sz="900" b="0" dirty="0" smtClean="0">
                              <a:solidFill>
                                <a:schemeClr val="tx1"/>
                              </a:solidFill>
                              <a:effectLst/>
                            </a:rPr>
                            <a:t>.</a:t>
                          </a:r>
                          <a:endParaRPr lang="en-CA" sz="9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correspond à </a:t>
                          </a:r>
                          <a:r>
                            <a:rPr lang="fr-FR" sz="900" b="1" dirty="0" smtClean="0">
                              <a:solidFill>
                                <a:schemeClr val="tx1"/>
                              </a:solidFill>
                              <a:effectLst/>
                            </a:rPr>
                            <a:t>toutes les attentes</a:t>
                          </a:r>
                          <a:r>
                            <a:rPr lang="fr-FR" sz="900" b="0" dirty="0" smtClean="0">
                              <a:solidFill>
                                <a:schemeClr val="tx1"/>
                              </a:solidFill>
                              <a:effectLst/>
                            </a:rPr>
                            <a:t>.</a:t>
                          </a:r>
                        </a:p>
                        <a:p>
                          <a:pPr>
                            <a:lnSpc>
                              <a:spcPct val="115000"/>
                            </a:lnSpc>
                            <a:spcBef>
                              <a:spcPts val="600"/>
                            </a:spcBef>
                            <a:spcAft>
                              <a:spcPts val="600"/>
                            </a:spcAft>
                          </a:pPr>
                          <a:r>
                            <a:rPr lang="fr-FR" sz="900" b="0" dirty="0" smtClean="0">
                              <a:solidFill>
                                <a:schemeClr val="tx1"/>
                              </a:solidFill>
                              <a:effectLst/>
                            </a:rPr>
                            <a:t>L'employé a réussi à atteindre tous ses objectifs de travail.</a:t>
                          </a:r>
                        </a:p>
                        <a:p>
                          <a:pPr>
                            <a:lnSpc>
                              <a:spcPct val="115000"/>
                            </a:lnSpc>
                            <a:spcBef>
                              <a:spcPts val="600"/>
                            </a:spcBef>
                            <a:spcAft>
                              <a:spcPts val="600"/>
                            </a:spcAft>
                          </a:pPr>
                          <a:r>
                            <a:rPr lang="fr-FR" sz="900" b="0" dirty="0" smtClean="0">
                              <a:solidFill>
                                <a:schemeClr val="tx1"/>
                              </a:solidFill>
                              <a:effectLst/>
                            </a:rPr>
                            <a:t>L'employé apporte une contribution positive à l'atteinte des objectifs de l'organisation.</a:t>
                          </a:r>
                          <a:endParaRPr lang="fr-FR" sz="9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est </a:t>
                          </a:r>
                          <a:r>
                            <a:rPr lang="fr-FR" sz="900" b="1" dirty="0" smtClean="0">
                              <a:solidFill>
                                <a:schemeClr val="tx1"/>
                              </a:solidFill>
                              <a:effectLst/>
                            </a:rPr>
                            <a:t>supérieur aux attentes</a:t>
                          </a:r>
                          <a:r>
                            <a:rPr lang="fr-FR" sz="900" b="0" dirty="0" smtClean="0">
                              <a:solidFill>
                                <a:schemeClr val="tx1"/>
                              </a:solidFill>
                              <a:effectLst/>
                            </a:rPr>
                            <a:t> et donne lieu constamment à des résultats probants qui sont supérieurs à ceux qui sont exigés par le poste.</a:t>
                          </a:r>
                        </a:p>
                        <a:p>
                          <a:pPr>
                            <a:lnSpc>
                              <a:spcPct val="115000"/>
                            </a:lnSpc>
                            <a:spcBef>
                              <a:spcPts val="600"/>
                            </a:spcBef>
                            <a:spcAft>
                              <a:spcPts val="600"/>
                            </a:spcAft>
                          </a:pPr>
                          <a:r>
                            <a:rPr lang="fr-FR" sz="900" b="0" dirty="0" smtClean="0">
                              <a:solidFill>
                                <a:schemeClr val="tx1"/>
                              </a:solidFill>
                              <a:effectLst/>
                            </a:rPr>
                            <a:t>L'employé apporte une contribution importante à l'atteinte des objectifs de l'organisation.</a:t>
                          </a:r>
                        </a:p>
                        <a:p>
                          <a:pPr>
                            <a:lnSpc>
                              <a:spcPct val="115000"/>
                            </a:lnSpc>
                            <a:spcBef>
                              <a:spcPts val="600"/>
                            </a:spcBef>
                            <a:spcAft>
                              <a:spcPts val="600"/>
                            </a:spcAft>
                          </a:pPr>
                          <a:endParaRPr lang="fr-FR" sz="900" b="0" dirty="0" smtClean="0">
                            <a:solidFill>
                              <a:schemeClr val="tx1"/>
                            </a:solidFill>
                            <a:effectLst/>
                          </a:endParaRPr>
                        </a:p>
                        <a:p>
                          <a:pPr>
                            <a:lnSpc>
                              <a:spcPct val="115000"/>
                            </a:lnSpc>
                            <a:spcBef>
                              <a:spcPts val="600"/>
                            </a:spcBef>
                            <a:spcAft>
                              <a:spcPts val="600"/>
                            </a:spcAft>
                          </a:pPr>
                          <a:endParaRPr lang="fr-FR" sz="900" b="0" dirty="0" smtClean="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900" b="0" dirty="0" smtClean="0">
                              <a:solidFill>
                                <a:schemeClr val="tx1"/>
                              </a:solidFill>
                              <a:effectLst/>
                            </a:rPr>
                            <a:t>Le rendement est </a:t>
                          </a:r>
                          <a:r>
                            <a:rPr lang="fr-FR" sz="900" b="1" dirty="0" smtClean="0">
                              <a:solidFill>
                                <a:schemeClr val="tx1"/>
                              </a:solidFill>
                              <a:effectLst/>
                            </a:rPr>
                            <a:t>exceptionnel</a:t>
                          </a:r>
                          <a:r>
                            <a:rPr lang="fr-FR" sz="900" b="0" dirty="0" smtClean="0">
                              <a:solidFill>
                                <a:schemeClr val="tx1"/>
                              </a:solidFill>
                              <a:effectLst/>
                            </a:rPr>
                            <a:t>.</a:t>
                          </a:r>
                        </a:p>
                        <a:p>
                          <a:pPr>
                            <a:lnSpc>
                              <a:spcPct val="115000"/>
                            </a:lnSpc>
                            <a:spcBef>
                              <a:spcPts val="600"/>
                            </a:spcBef>
                            <a:spcAft>
                              <a:spcPts val="600"/>
                            </a:spcAft>
                          </a:pPr>
                          <a:r>
                            <a:rPr lang="fr-FR" sz="900" b="0" dirty="0" smtClean="0">
                              <a:solidFill>
                                <a:schemeClr val="tx1"/>
                              </a:solidFill>
                              <a:effectLst/>
                            </a:rPr>
                            <a:t>L'employé apporte une contribution </a:t>
                          </a:r>
                          <a:r>
                            <a:rPr lang="fr-FR" sz="900" b="1" dirty="0" smtClean="0">
                              <a:solidFill>
                                <a:schemeClr val="tx1"/>
                              </a:solidFill>
                              <a:effectLst/>
                            </a:rPr>
                            <a:t>exceptionnelle</a:t>
                          </a:r>
                          <a:r>
                            <a:rPr lang="fr-FR" sz="900" b="0" dirty="0" smtClean="0">
                              <a:solidFill>
                                <a:schemeClr val="tx1"/>
                              </a:solidFill>
                              <a:effectLst/>
                            </a:rPr>
                            <a:t> à l'atteinte des objectifs stratégiques de l'organisation et dépasse constamment les exigences du poste.</a:t>
                          </a:r>
                        </a:p>
                        <a:p>
                          <a:pPr>
                            <a:lnSpc>
                              <a:spcPct val="115000"/>
                            </a:lnSpc>
                            <a:spcBef>
                              <a:spcPts val="600"/>
                            </a:spcBef>
                            <a:spcAft>
                              <a:spcPts val="600"/>
                            </a:spcAft>
                          </a:pPr>
                          <a:r>
                            <a:rPr lang="fr-FR" sz="900" b="0" dirty="0" smtClean="0">
                              <a:solidFill>
                                <a:schemeClr val="tx1"/>
                              </a:solidFill>
                              <a:effectLst/>
                            </a:rPr>
                            <a:t>L'employé produit constamment des résultats qui sont d'une valeur exceptionnelle pour l'équipe, les intervenants et le ministère</a:t>
                          </a:r>
                          <a:r>
                            <a:rPr lang="fr-FR" sz="900" b="0" dirty="0" smtClean="0">
                              <a:solidFill>
                                <a:schemeClr val="tx1"/>
                              </a:solidFill>
                              <a:effectLst/>
                            </a:rPr>
                            <a:t>.</a:t>
                          </a:r>
                          <a:endParaRPr lang="fr-FR" sz="900" b="0" dirty="0" smtClean="0">
                            <a:solidFill>
                              <a:schemeClr val="tx1"/>
                            </a:solidFill>
                            <a:effectLst/>
                          </a:endParaRP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Fallback>
      </mc:AlternateContent>
      <p:sp>
        <p:nvSpPr>
          <p:cNvPr id="3" name="Slide Number Placeholder 2"/>
          <p:cNvSpPr>
            <a:spLocks noGrp="1"/>
          </p:cNvSpPr>
          <p:nvPr>
            <p:ph type="sldNum" sz="quarter" idx="12"/>
          </p:nvPr>
        </p:nvSpPr>
        <p:spPr/>
        <p:txBody>
          <a:bodyPr/>
          <a:lstStyle/>
          <a:p>
            <a:fld id="{2E86C063-E22E-2E4C-A523-54089486E38F}" type="slidenum">
              <a:rPr lang="en-US" smtClean="0"/>
              <a:t>17</a:t>
            </a:fld>
            <a:endParaRPr lang="en-US"/>
          </a:p>
        </p:txBody>
      </p:sp>
    </p:spTree>
    <p:extLst>
      <p:ext uri="{BB962C8B-B14F-4D97-AF65-F5344CB8AC3E}">
        <p14:creationId xmlns:p14="http://schemas.microsoft.com/office/powerpoint/2010/main" val="114498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25733"/>
            <a:ext cx="8712968" cy="857250"/>
          </a:xfrm>
        </p:spPr>
        <p:txBody>
          <a:bodyPr>
            <a:normAutofit/>
          </a:bodyPr>
          <a:lstStyle/>
          <a:p>
            <a:r>
              <a:rPr lang="fr-CA" sz="2400" noProof="0" dirty="0" smtClean="0"/>
              <a:t>Objectifs de travail - Exemples des descriptions des cotes de rendement du SCT</a:t>
            </a:r>
            <a:endParaRPr lang="fr-CA" sz="2400" noProof="0" dirty="0">
              <a:solidFill>
                <a:srgbClr val="00B050"/>
              </a:solidFill>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982984"/>
            <a:ext cx="8784976" cy="366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E86C063-E22E-2E4C-A523-54089486E38F}" type="slidenum">
              <a:rPr lang="en-US" smtClean="0"/>
              <a:t>18</a:t>
            </a:fld>
            <a:endParaRPr lang="en-US"/>
          </a:p>
        </p:txBody>
      </p:sp>
    </p:spTree>
    <p:extLst>
      <p:ext uri="{BB962C8B-B14F-4D97-AF65-F5344CB8AC3E}">
        <p14:creationId xmlns:p14="http://schemas.microsoft.com/office/powerpoint/2010/main" val="2488290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 y="-56271"/>
            <a:ext cx="8795320" cy="857250"/>
          </a:xfrm>
        </p:spPr>
        <p:txBody>
          <a:bodyPr>
            <a:normAutofit/>
          </a:bodyPr>
          <a:lstStyle/>
          <a:p>
            <a:r>
              <a:rPr lang="fr-CA" sz="2400" noProof="0" dirty="0" smtClean="0"/>
              <a:t>Les 4 compétences essentielles et les comportements efficaces du SCT</a:t>
            </a:r>
            <a:endParaRPr lang="fr-CA" sz="2400" noProof="0" dirty="0"/>
          </a:p>
        </p:txBody>
      </p:sp>
      <p:sp>
        <p:nvSpPr>
          <p:cNvPr id="3" name="Content Placeholder 2"/>
          <p:cNvSpPr>
            <a:spLocks noGrp="1"/>
          </p:cNvSpPr>
          <p:nvPr>
            <p:ph sz="half" idx="1"/>
          </p:nvPr>
        </p:nvSpPr>
        <p:spPr>
          <a:xfrm>
            <a:off x="348680" y="991518"/>
            <a:ext cx="4038600" cy="3394472"/>
          </a:xfrm>
        </p:spPr>
        <p:txBody>
          <a:bodyPr>
            <a:normAutofit fontScale="25000" lnSpcReduction="20000"/>
          </a:bodyPr>
          <a:lstStyle/>
          <a:p>
            <a:pPr marL="0" indent="0">
              <a:buNone/>
            </a:pPr>
            <a:r>
              <a:rPr lang="fr-CA" sz="3400" b="1" noProof="0" dirty="0" smtClean="0"/>
              <a:t>Faire preuve d'intégrité et de respect</a:t>
            </a:r>
          </a:p>
          <a:p>
            <a:r>
              <a:rPr lang="fr-CA" sz="3100" noProof="0" dirty="0" smtClean="0"/>
              <a:t>Afficher des comportements conformes au </a:t>
            </a:r>
            <a:r>
              <a:rPr lang="fr-CA" sz="3100" i="1" noProof="0" dirty="0" smtClean="0">
                <a:hlinkClick r:id="rId3"/>
              </a:rPr>
              <a:t>Code de valeurs et d'éthique du secteur public</a:t>
            </a:r>
            <a:r>
              <a:rPr lang="fr-CA" sz="3100" noProof="0" dirty="0" smtClean="0"/>
              <a:t>.</a:t>
            </a:r>
          </a:p>
          <a:p>
            <a:r>
              <a:rPr lang="fr-CA" sz="3100" noProof="0" dirty="0" smtClean="0"/>
              <a:t>Discuter des préoccupations éthiques avec son superviseur ou ses collègues et, au besoin, trouver et appliquer les procédures de divulgation appropriées.</a:t>
            </a:r>
          </a:p>
          <a:p>
            <a:r>
              <a:rPr lang="fr-CA" sz="3100" noProof="0" dirty="0" smtClean="0"/>
              <a:t>Mener ses activités au travail d'une manière qui témoigne de son engagement envers l'excellence du service.</a:t>
            </a:r>
          </a:p>
          <a:p>
            <a:r>
              <a:rPr lang="fr-CA" sz="3100" noProof="0" dirty="0" smtClean="0"/>
              <a:t>Contribuer de manière active au bien-être au travail et à un milieu de travail sûr, sain et respectueux.</a:t>
            </a:r>
          </a:p>
          <a:p>
            <a:r>
              <a:rPr lang="fr-CA" sz="3100" noProof="0" dirty="0" smtClean="0"/>
              <a:t>Appuyer et valoriser la diversité et le bilinguisme.</a:t>
            </a:r>
          </a:p>
          <a:p>
            <a:r>
              <a:rPr lang="fr-CA" sz="3100" noProof="0" dirty="0" smtClean="0"/>
              <a:t>Agir en toute transparence et en toute équité.</a:t>
            </a:r>
          </a:p>
          <a:p>
            <a:r>
              <a:rPr lang="fr-CA" sz="3100" noProof="0" dirty="0" smtClean="0"/>
              <a:t>Faire preuve de respect à l'égard des biens et des ressources du gouvernement et les utiliser de manière responsable, notamment en prenant connaissance des politiques gouvernementales pertinentes et en les appliquant.</a:t>
            </a:r>
          </a:p>
          <a:p>
            <a:endParaRPr lang="fr-CA" b="1" noProof="0" dirty="0" smtClean="0"/>
          </a:p>
          <a:p>
            <a:pPr marL="0" indent="0">
              <a:buNone/>
            </a:pPr>
            <a:r>
              <a:rPr lang="fr-CA" sz="3400" b="1" noProof="0" dirty="0" smtClean="0"/>
              <a:t>Réflexion approfondie</a:t>
            </a:r>
          </a:p>
          <a:p>
            <a:r>
              <a:rPr lang="fr-CA" sz="3100" noProof="0" dirty="0" smtClean="0"/>
              <a:t>Planifier et ajuster son travail après avoir examiné consciencieusement les priorités opérationnelles de son unité et ses propres objectifs de travail, en demandant des éclaircissements et des instructions en cas d'incertitude ou de confusion.</a:t>
            </a:r>
          </a:p>
          <a:p>
            <a:r>
              <a:rPr lang="fr-CA" sz="3100" noProof="0" dirty="0" smtClean="0"/>
              <a:t>Tenir compte de l'information provenant de multiples sources avant de formuler un point de vue ou une opinion.</a:t>
            </a:r>
          </a:p>
          <a:p>
            <a:r>
              <a:rPr lang="fr-CA" sz="3100" noProof="0" dirty="0" smtClean="0"/>
              <a:t>Faire preuve de jugement et obtenir les faits pertinents avant de prendre une décision.</a:t>
            </a:r>
          </a:p>
          <a:p>
            <a:r>
              <a:rPr lang="fr-CA" sz="3100" noProof="0" dirty="0" smtClean="0"/>
              <a:t>Analyser les revers et demander des rétroactions pour apprendre de ses erreurs.</a:t>
            </a:r>
          </a:p>
          <a:p>
            <a:endParaRPr lang="fr-CA" noProof="0" dirty="0"/>
          </a:p>
        </p:txBody>
      </p:sp>
      <p:sp>
        <p:nvSpPr>
          <p:cNvPr id="4" name="Content Placeholder 3"/>
          <p:cNvSpPr>
            <a:spLocks noGrp="1"/>
          </p:cNvSpPr>
          <p:nvPr>
            <p:ph sz="half" idx="2"/>
          </p:nvPr>
        </p:nvSpPr>
        <p:spPr>
          <a:xfrm>
            <a:off x="4594411" y="509738"/>
            <a:ext cx="4038600" cy="3394472"/>
          </a:xfrm>
        </p:spPr>
        <p:txBody>
          <a:bodyPr>
            <a:normAutofit fontScale="25000" lnSpcReduction="20000"/>
          </a:bodyPr>
          <a:lstStyle/>
          <a:p>
            <a:pPr marL="0" indent="0">
              <a:buNone/>
            </a:pPr>
            <a:r>
              <a:rPr lang="fr-CA" sz="3600" b="1" noProof="0" dirty="0" smtClean="0"/>
              <a:t>Travailler efficacement avec les autres</a:t>
            </a:r>
          </a:p>
          <a:p>
            <a:r>
              <a:rPr lang="fr-CA" sz="3200" noProof="0" dirty="0" smtClean="0"/>
              <a:t>Partager de l'information avec ses collègues.</a:t>
            </a:r>
          </a:p>
          <a:p>
            <a:r>
              <a:rPr lang="fr-CA" sz="3200" noProof="0" dirty="0" smtClean="0"/>
              <a:t>Écouter les points de vue des autres d'une oreille attentive, les prendre en considération et les intégrer.</a:t>
            </a:r>
          </a:p>
          <a:p>
            <a:r>
              <a:rPr lang="fr-CA" sz="3200" noProof="0" dirty="0" smtClean="0"/>
              <a:t>Reconnaître les contributions et célébrer les réussites des autres.</a:t>
            </a:r>
          </a:p>
          <a:p>
            <a:r>
              <a:rPr lang="fr-CA" sz="3200" noProof="0" dirty="0" smtClean="0"/>
              <a:t>Travailler en collaboration et interagir efficacement avec les autres et être prêt à défendre et à valoriser la diversité.</a:t>
            </a:r>
          </a:p>
          <a:p>
            <a:r>
              <a:rPr lang="fr-CA" sz="3200" noProof="0" dirty="0" smtClean="0"/>
              <a:t>Démontrer sa compréhension du rôle, des responsabilités et de la charge de travail des collègues et être disposé à mettre ses besoins personnels en balance avec ceux des autres membres de l'équipe.</a:t>
            </a:r>
          </a:p>
          <a:p>
            <a:r>
              <a:rPr lang="fr-CA" sz="3200" noProof="0" dirty="0" smtClean="0"/>
              <a:t>Se montrer digne de confiance, en particulier en respectant ses engagements.</a:t>
            </a:r>
          </a:p>
          <a:p>
            <a:r>
              <a:rPr lang="fr-CA" sz="3200" noProof="0" dirty="0" smtClean="0"/>
              <a:t>Gérer de manière proactive les questions d'ordre personnel ou relationnel susceptibles de nuire à son rendement.</a:t>
            </a:r>
          </a:p>
          <a:p>
            <a:r>
              <a:rPr lang="fr-CA" sz="3200" noProof="0" dirty="0" smtClean="0"/>
              <a:t>Gérer sa propre conciliation travail-vie privée et respecter celle des autres.</a:t>
            </a:r>
          </a:p>
          <a:p>
            <a:endParaRPr lang="fr-CA" b="1" noProof="0" dirty="0" smtClean="0"/>
          </a:p>
          <a:p>
            <a:pPr marL="0" indent="0">
              <a:buNone/>
            </a:pPr>
            <a:r>
              <a:rPr lang="fr-CA" sz="3600" b="1" noProof="0" dirty="0" smtClean="0"/>
              <a:t>Faire preuve d'initiative et être orienté vers l'action</a:t>
            </a:r>
          </a:p>
          <a:p>
            <a:r>
              <a:rPr lang="fr-CA" sz="3200" noProof="0" dirty="0" smtClean="0"/>
              <a:t>Se tenir au fait des objectifs, des méthodes de travail et des objectifs de rendement de l'équipe.</a:t>
            </a:r>
          </a:p>
          <a:p>
            <a:r>
              <a:rPr lang="fr-CA" sz="3200" noProof="0" dirty="0" smtClean="0"/>
              <a:t>Traduire des instructions en activités de travail concrètes, en tirant le maximum du temps et des ressources à sa disposition.</a:t>
            </a:r>
          </a:p>
          <a:p>
            <a:r>
              <a:rPr lang="fr-CA" sz="3200" noProof="0" dirty="0" smtClean="0"/>
              <a:t>Adopter en tout temps une attitude constructive face au changement, aux revers ou aux situations stressantes, et faire preuve d'ouverture à l'égard de solutions ou d'approches différentes ou nouvelles.</a:t>
            </a:r>
          </a:p>
          <a:p>
            <a:r>
              <a:rPr lang="fr-CA" sz="3200" noProof="0" dirty="0" smtClean="0"/>
              <a:t>Communiquer des idées, des points de vue et des préoccupations de manière efficace et respectueuse et participer activement à des échanges d'idées avec les autres.</a:t>
            </a:r>
          </a:p>
          <a:p>
            <a:r>
              <a:rPr lang="fr-CA" sz="3200" noProof="0" dirty="0" smtClean="0"/>
              <a:t>Repérer rapidement des signes de problèmes potentiels et en avertir le gestionnaire ou superviseur et d'autres personnes, au besoin.</a:t>
            </a:r>
          </a:p>
          <a:p>
            <a:r>
              <a:rPr lang="fr-CA" sz="3200" noProof="0" dirty="0" smtClean="0"/>
              <a:t>Adopter le changement et rechercher activement des occasions d'apprendre et de se perfectionner sur les plans personnel et professionnel.</a:t>
            </a:r>
          </a:p>
          <a:p>
            <a:r>
              <a:rPr lang="fr-CA" sz="3200" noProof="0" dirty="0" smtClean="0"/>
              <a:t>Contribuer et participer aux améliorations apportées aux processus et aux nouvelles approches.</a:t>
            </a:r>
          </a:p>
          <a:p>
            <a:r>
              <a:rPr lang="fr-CA" sz="3200" noProof="0" dirty="0" smtClean="0"/>
              <a:t>Rechercher les gains en efficience opérationnelle, en démontrant une appréciation de l'importance d'optimiser les ressources, notamment en adoptant de bon gré des façons de faire nouvelles et plus efficientes.</a:t>
            </a:r>
          </a:p>
          <a:p>
            <a:endParaRPr lang="fr-CA" noProof="0" dirty="0"/>
          </a:p>
        </p:txBody>
      </p:sp>
      <p:sp>
        <p:nvSpPr>
          <p:cNvPr id="5" name="Slide Number Placeholder 4"/>
          <p:cNvSpPr>
            <a:spLocks noGrp="1"/>
          </p:cNvSpPr>
          <p:nvPr>
            <p:ph type="sldNum" sz="quarter" idx="12"/>
          </p:nvPr>
        </p:nvSpPr>
        <p:spPr/>
        <p:txBody>
          <a:bodyPr/>
          <a:lstStyle/>
          <a:p>
            <a:fld id="{2E86C063-E22E-2E4C-A523-54089486E38F}" type="slidenum">
              <a:rPr lang="en-US" smtClean="0"/>
              <a:t>19</a:t>
            </a:fld>
            <a:endParaRPr lang="en-US"/>
          </a:p>
        </p:txBody>
      </p:sp>
    </p:spTree>
    <p:extLst>
      <p:ext uri="{BB962C8B-B14F-4D97-AF65-F5344CB8AC3E}">
        <p14:creationId xmlns:p14="http://schemas.microsoft.com/office/powerpoint/2010/main" val="1060012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26935"/>
          </a:xfrm>
        </p:spPr>
        <p:txBody>
          <a:bodyPr>
            <a:normAutofit/>
          </a:bodyPr>
          <a:lstStyle/>
          <a:p>
            <a:pPr algn="ctr"/>
            <a:r>
              <a:rPr lang="en-CA" sz="2200" dirty="0" err="1"/>
              <a:t>Évaluation</a:t>
            </a:r>
            <a:r>
              <a:rPr lang="en-CA" sz="2200" dirty="0"/>
              <a:t> de fin </a:t>
            </a:r>
            <a:r>
              <a:rPr lang="en-CA" sz="2200" dirty="0" err="1" smtClean="0"/>
              <a:t>d’exercice</a:t>
            </a:r>
            <a:endParaRPr lang="fr-CA" sz="2200" noProof="0" dirty="0"/>
          </a:p>
        </p:txBody>
      </p:sp>
      <p:sp>
        <p:nvSpPr>
          <p:cNvPr id="3" name="Content Placeholder 2"/>
          <p:cNvSpPr>
            <a:spLocks noGrp="1"/>
          </p:cNvSpPr>
          <p:nvPr>
            <p:ph idx="1"/>
          </p:nvPr>
        </p:nvSpPr>
        <p:spPr>
          <a:xfrm>
            <a:off x="475302" y="706304"/>
            <a:ext cx="7633518" cy="3294552"/>
          </a:xfrm>
        </p:spPr>
        <p:txBody>
          <a:bodyPr>
            <a:noAutofit/>
          </a:bodyPr>
          <a:lstStyle/>
          <a:p>
            <a:pPr marL="0" indent="0">
              <a:spcAft>
                <a:spcPts val="600"/>
              </a:spcAft>
              <a:buNone/>
            </a:pPr>
            <a:r>
              <a:rPr lang="fr-CA" sz="1100" b="1" u="sng" noProof="0" dirty="0" smtClean="0"/>
              <a:t>Objectifs: </a:t>
            </a:r>
          </a:p>
          <a:p>
            <a:r>
              <a:rPr lang="fr-FR" sz="1100" dirty="0"/>
              <a:t>Passer en revue le processus de l’examen de </a:t>
            </a:r>
            <a:r>
              <a:rPr lang="fr-FR" sz="1100" dirty="0" smtClean="0"/>
              <a:t>fin d’exercice de </a:t>
            </a:r>
            <a:r>
              <a:rPr lang="fr-FR" sz="1100" dirty="0"/>
              <a:t>la gestion du rendement (GR</a:t>
            </a:r>
            <a:r>
              <a:rPr lang="fr-FR" sz="1100" dirty="0" smtClean="0"/>
              <a:t>).</a:t>
            </a:r>
          </a:p>
          <a:p>
            <a:r>
              <a:rPr lang="fr-FR" sz="1100" dirty="0" smtClean="0"/>
              <a:t>Guider les employés et gestionnaires à mieux </a:t>
            </a:r>
            <a:r>
              <a:rPr lang="fr-FR" sz="1100" dirty="0"/>
              <a:t>se </a:t>
            </a:r>
            <a:r>
              <a:rPr lang="fr-FR" sz="1100" dirty="0" smtClean="0"/>
              <a:t>préparer.</a:t>
            </a:r>
            <a:endParaRPr lang="fr-FR" sz="1100" dirty="0"/>
          </a:p>
          <a:p>
            <a:r>
              <a:rPr lang="fr-FR" sz="1100" dirty="0" smtClean="0"/>
              <a:t>Communiquer </a:t>
            </a:r>
            <a:r>
              <a:rPr lang="fr-FR" sz="1100" dirty="0"/>
              <a:t>des </a:t>
            </a:r>
            <a:r>
              <a:rPr lang="fr-FR" sz="1100" dirty="0" smtClean="0"/>
              <a:t>outils, meilleures pratiques et ressources </a:t>
            </a:r>
            <a:r>
              <a:rPr lang="fr-FR" sz="1100" dirty="0"/>
              <a:t>disponibles.</a:t>
            </a:r>
          </a:p>
          <a:p>
            <a:pPr marL="0" indent="0">
              <a:buNone/>
            </a:pPr>
            <a:endParaRPr lang="fr-CA" sz="1100" noProof="0" dirty="0" smtClean="0"/>
          </a:p>
          <a:p>
            <a:pPr marL="0" indent="0">
              <a:spcAft>
                <a:spcPts val="600"/>
              </a:spcAft>
              <a:buNone/>
            </a:pPr>
            <a:r>
              <a:rPr lang="fr-CA" sz="1100" b="1" u="sng" dirty="0" smtClean="0"/>
              <a:t>Contenu – Liens rapides:</a:t>
            </a:r>
          </a:p>
          <a:p>
            <a:pPr defTabSz="257175"/>
            <a:r>
              <a:rPr lang="fr-CA" sz="1100" dirty="0" smtClean="0">
                <a:latin typeface="Arial" panose="020B0604020202020204" pitchFamily="34" charset="0"/>
                <a:cs typeface="Arial" panose="020B0604020202020204" pitchFamily="34" charset="0"/>
                <a:hlinkClick r:id="rId3" action="ppaction://hlinksldjump"/>
              </a:rPr>
              <a:t>Cycle annuel 2020-2021 du Programme de la gestion du rendement à EDSC </a:t>
            </a:r>
            <a:endParaRPr lang="fr-CA" sz="1100" dirty="0" smtClean="0">
              <a:latin typeface="Arial" panose="020B0604020202020204" pitchFamily="34" charset="0"/>
              <a:cs typeface="Arial" panose="020B0604020202020204" pitchFamily="34" charset="0"/>
            </a:endParaRPr>
          </a:p>
          <a:p>
            <a:pPr defTabSz="257175"/>
            <a:r>
              <a:rPr lang="en-CA" sz="1100" dirty="0" smtClean="0">
                <a:hlinkClick r:id="rId4" action="ppaction://hlinksldjump"/>
              </a:rPr>
              <a:t>La </a:t>
            </a:r>
            <a:r>
              <a:rPr lang="en-CA" sz="1100" dirty="0">
                <a:hlinkClick r:id="rId4" action="ppaction://hlinksldjump"/>
              </a:rPr>
              <a:t>nouvelle directive sur la </a:t>
            </a:r>
            <a:r>
              <a:rPr lang="en-CA" sz="1100" dirty="0" err="1">
                <a:hlinkClick r:id="rId4" action="ppaction://hlinksldjump"/>
              </a:rPr>
              <a:t>gestion</a:t>
            </a:r>
            <a:r>
              <a:rPr lang="en-CA" sz="1100" dirty="0">
                <a:hlinkClick r:id="rId4" action="ppaction://hlinksldjump"/>
              </a:rPr>
              <a:t> du </a:t>
            </a:r>
            <a:r>
              <a:rPr lang="en-CA" sz="1100" dirty="0" err="1" smtClean="0">
                <a:hlinkClick r:id="rId4" action="ppaction://hlinksldjump"/>
              </a:rPr>
              <a:t>rendement</a:t>
            </a:r>
            <a:r>
              <a:rPr lang="en-CA" sz="1100" dirty="0" smtClean="0">
                <a:hlinkClick r:id="rId4" action="ppaction://hlinksldjump"/>
              </a:rPr>
              <a:t> </a:t>
            </a:r>
            <a:r>
              <a:rPr lang="en-CA" sz="1100" dirty="0" smtClean="0"/>
              <a:t> </a:t>
            </a:r>
          </a:p>
          <a:p>
            <a:pPr defTabSz="257175"/>
            <a:r>
              <a:rPr lang="fr-CA" sz="1100" dirty="0">
                <a:hlinkClick r:id="rId5" action="ppaction://hlinksldjump"/>
              </a:rPr>
              <a:t>Les points importants à </a:t>
            </a:r>
            <a:r>
              <a:rPr lang="fr-CA" sz="1100" dirty="0" smtClean="0">
                <a:hlinkClick r:id="rId5" action="ppaction://hlinksldjump"/>
              </a:rPr>
              <a:t>retenir pour </a:t>
            </a:r>
            <a:r>
              <a:rPr lang="fr-CA" sz="1100" dirty="0">
                <a:hlinkClick r:id="rId5" action="ppaction://hlinksldjump"/>
              </a:rPr>
              <a:t>réaliser un examen </a:t>
            </a:r>
            <a:r>
              <a:rPr lang="fr-CA" sz="1100" dirty="0" smtClean="0">
                <a:hlinkClick r:id="rId5" action="ppaction://hlinksldjump"/>
              </a:rPr>
              <a:t>de </a:t>
            </a:r>
            <a:r>
              <a:rPr lang="fr-CA" sz="1100" dirty="0">
                <a:hlinkClick r:id="rId5" action="ppaction://hlinksldjump"/>
              </a:rPr>
              <a:t>fin </a:t>
            </a:r>
            <a:r>
              <a:rPr lang="fr-CA" sz="1100" dirty="0" smtClean="0">
                <a:hlinkClick r:id="rId5" action="ppaction://hlinksldjump"/>
              </a:rPr>
              <a:t>d’exercice </a:t>
            </a:r>
            <a:endParaRPr lang="fr-CA" sz="1100" dirty="0" smtClean="0"/>
          </a:p>
          <a:p>
            <a:pPr defTabSz="257175"/>
            <a:r>
              <a:rPr lang="fr-CA" sz="1100" dirty="0" smtClean="0">
                <a:hlinkClick r:id="rId6" action="ppaction://hlinksldjump"/>
              </a:rPr>
              <a:t>Cotes </a:t>
            </a:r>
            <a:r>
              <a:rPr lang="fr-CA" sz="1100" dirty="0">
                <a:hlinkClick r:id="rId6" action="ppaction://hlinksldjump"/>
              </a:rPr>
              <a:t>de </a:t>
            </a:r>
            <a:r>
              <a:rPr lang="fr-CA" sz="1100" dirty="0" smtClean="0">
                <a:hlinkClick r:id="rId6" action="ppaction://hlinksldjump"/>
              </a:rPr>
              <a:t>rendement et cote de rendement global </a:t>
            </a:r>
            <a:endParaRPr lang="fr-CA" sz="1100" dirty="0" smtClean="0"/>
          </a:p>
          <a:p>
            <a:pPr defTabSz="257175"/>
            <a:r>
              <a:rPr lang="fr-CA" sz="1100" dirty="0" smtClean="0">
                <a:hlinkClick r:id="rId7" action="ppaction://hlinksldjump"/>
              </a:rPr>
              <a:t>Plan </a:t>
            </a:r>
            <a:r>
              <a:rPr lang="fr-CA" sz="1100" dirty="0">
                <a:hlinkClick r:id="rId7" action="ppaction://hlinksldjump"/>
              </a:rPr>
              <a:t>d’amélioration du rendement (</a:t>
            </a:r>
            <a:r>
              <a:rPr lang="fr-CA" sz="1100" dirty="0" smtClean="0">
                <a:hlinkClick r:id="rId7" action="ppaction://hlinksldjump"/>
              </a:rPr>
              <a:t>PAR) </a:t>
            </a:r>
            <a:endParaRPr lang="fr-CA" sz="1100" dirty="0" smtClean="0"/>
          </a:p>
          <a:p>
            <a:pPr defTabSz="257175"/>
            <a:r>
              <a:rPr lang="en-CA" sz="1100" dirty="0" smtClean="0">
                <a:latin typeface="Arial" panose="020B0604020202020204" pitchFamily="34" charset="0"/>
                <a:cs typeface="Arial" panose="020B0604020202020204" pitchFamily="34" charset="0"/>
                <a:hlinkClick r:id="rId8" action="ppaction://hlinksldjump"/>
              </a:rPr>
              <a:t>Plan </a:t>
            </a:r>
            <a:r>
              <a:rPr lang="en-CA" sz="1100" dirty="0">
                <a:latin typeface="Arial" panose="020B0604020202020204" pitchFamily="34" charset="0"/>
                <a:cs typeface="Arial" panose="020B0604020202020204" pitchFamily="34" charset="0"/>
                <a:hlinkClick r:id="rId8" action="ppaction://hlinksldjump"/>
              </a:rPr>
              <a:t>de </a:t>
            </a:r>
            <a:r>
              <a:rPr lang="en-CA" sz="1100" dirty="0" err="1">
                <a:latin typeface="Arial" panose="020B0604020202020204" pitchFamily="34" charset="0"/>
                <a:cs typeface="Arial" panose="020B0604020202020204" pitchFamily="34" charset="0"/>
                <a:hlinkClick r:id="rId8" action="ppaction://hlinksldjump"/>
              </a:rPr>
              <a:t>gestion</a:t>
            </a:r>
            <a:r>
              <a:rPr lang="en-CA" sz="1100" dirty="0">
                <a:latin typeface="Arial" panose="020B0604020202020204" pitchFamily="34" charset="0"/>
                <a:cs typeface="Arial" panose="020B0604020202020204" pitchFamily="34" charset="0"/>
                <a:hlinkClick r:id="rId8" action="ppaction://hlinksldjump"/>
              </a:rPr>
              <a:t> des talents (PGT) </a:t>
            </a:r>
            <a:endParaRPr lang="en-CA" sz="1100" dirty="0" smtClean="0">
              <a:latin typeface="Arial" panose="020B0604020202020204" pitchFamily="34" charset="0"/>
              <a:cs typeface="Arial" panose="020B0604020202020204" pitchFamily="34" charset="0"/>
            </a:endParaRPr>
          </a:p>
          <a:p>
            <a:pPr defTabSz="257175"/>
            <a:r>
              <a:rPr lang="fr-CA" sz="1100" dirty="0" smtClean="0">
                <a:latin typeface="Arial" panose="020B0604020202020204" pitchFamily="34" charset="0"/>
                <a:cs typeface="Arial" panose="020B0604020202020204" pitchFamily="34" charset="0"/>
                <a:hlinkClick r:id="rId9" action="ppaction://hlinksldjump"/>
              </a:rPr>
              <a:t>Comités d’examen - évaluation de fin d’exercice et signature </a:t>
            </a:r>
            <a:endParaRPr lang="fr-CA" sz="1100" dirty="0" smtClean="0">
              <a:latin typeface="Arial" panose="020B0604020202020204" pitchFamily="34" charset="0"/>
              <a:cs typeface="Arial" panose="020B0604020202020204" pitchFamily="34" charset="0"/>
            </a:endParaRPr>
          </a:p>
          <a:p>
            <a:pPr defTabSz="257175"/>
            <a:r>
              <a:rPr lang="fr-CA" sz="1100" dirty="0" smtClean="0">
                <a:latin typeface="Arial" panose="020B0604020202020204" pitchFamily="34" charset="0"/>
                <a:cs typeface="Arial" panose="020B0604020202020204" pitchFamily="34" charset="0"/>
                <a:hlinkClick r:id="rId10" action="ppaction://hlinksldjump"/>
              </a:rPr>
              <a:t>Liste de vérification de la gestion du rendement de fin d'exercice 2020-2021</a:t>
            </a:r>
            <a:endParaRPr lang="fr-CA" sz="1100" dirty="0" smtClean="0">
              <a:latin typeface="Arial" panose="020B0604020202020204" pitchFamily="34" charset="0"/>
              <a:cs typeface="Arial" panose="020B0604020202020204" pitchFamily="34" charset="0"/>
            </a:endParaRPr>
          </a:p>
          <a:p>
            <a:pPr defTabSz="257175"/>
            <a:r>
              <a:rPr lang="fr-CA" sz="1100" dirty="0" smtClean="0">
                <a:latin typeface="Arial" panose="020B0604020202020204" pitchFamily="34" charset="0"/>
                <a:cs typeface="Arial" panose="020B0604020202020204" pitchFamily="34" charset="0"/>
                <a:hlinkClick r:id="rId11" action="ppaction://hlinksldjump"/>
              </a:rPr>
              <a:t>Annexes</a:t>
            </a:r>
            <a:endParaRPr lang="fr-CA" sz="1100" dirty="0" smtClean="0">
              <a:latin typeface="Arial" panose="020B0604020202020204" pitchFamily="34" charset="0"/>
              <a:cs typeface="Arial" panose="020B0604020202020204" pitchFamily="34" charset="0"/>
            </a:endParaRPr>
          </a:p>
          <a:p>
            <a:pPr defTabSz="257175"/>
            <a:endParaRPr lang="fr-CA" sz="1100" dirty="0" smtClean="0"/>
          </a:p>
          <a:p>
            <a:pPr defTabSz="257175"/>
            <a:endParaRPr lang="fr-CA" sz="1100" dirty="0" smtClean="0"/>
          </a:p>
          <a:p>
            <a:pPr defTabSz="257175"/>
            <a:endParaRPr lang="en-CA" sz="1100" dirty="0" smtClean="0"/>
          </a:p>
          <a:p>
            <a:pPr defTabSz="257175"/>
            <a:endParaRPr lang="fr-CA" sz="1100" b="1" dirty="0" smtClean="0">
              <a:solidFill>
                <a:prstClr val="black"/>
              </a:solidFill>
              <a:latin typeface="Arial" panose="020B0604020202020204" pitchFamily="34" charset="0"/>
              <a:cs typeface="Arial" panose="020B0604020202020204" pitchFamily="34" charset="0"/>
            </a:endParaRPr>
          </a:p>
          <a:p>
            <a:pPr defTabSz="257175"/>
            <a:endParaRPr lang="en-CA" sz="1100" dirty="0">
              <a:solidFill>
                <a:srgbClr val="FF0000"/>
              </a:solidFill>
              <a:latin typeface="Calibri"/>
            </a:endParaRPr>
          </a:p>
        </p:txBody>
      </p:sp>
      <p:pic>
        <p:nvPicPr>
          <p:cNvPr id="11266" name="Picture 2" descr="http://tse4.mm.bing.net/th?id=JN.35DYMYAnLsbzAeRyAP%2fx0A&amp;w=192&amp;h=144&amp;c=7&amp;rs=1&amp;qlt=90&amp;o=4&amp;pid=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8617" y="205979"/>
            <a:ext cx="1421815" cy="9595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600273">
            <a:off x="46459" y="3835306"/>
            <a:ext cx="909483" cy="74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8110" y="4000856"/>
            <a:ext cx="7369585" cy="461665"/>
          </a:xfrm>
          <a:prstGeom prst="rect">
            <a:avLst/>
          </a:prstGeom>
          <a:solidFill>
            <a:srgbClr val="DBDBC7"/>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CA" sz="1200" dirty="0" smtClean="0">
                <a:solidFill>
                  <a:schemeClr val="tx1"/>
                </a:solidFill>
              </a:rPr>
              <a:t>Afin d’ouvrir les hyperliens qui se trouvent dans cet exposé Power Point, cliquez à droite</a:t>
            </a:r>
            <a:r>
              <a:rPr lang="fr-CA" sz="1200" dirty="0" smtClean="0"/>
              <a:t> sur l’hyperlien et ensuite sélectionnez « </a:t>
            </a:r>
            <a:r>
              <a:rPr lang="fr-CA" sz="1200" b="1" dirty="0" smtClean="0"/>
              <a:t>Ouvrir l’hyperlien » </a:t>
            </a:r>
            <a:r>
              <a:rPr lang="fr-CA" sz="1200" dirty="0" smtClean="0"/>
              <a:t>à partir </a:t>
            </a:r>
            <a:r>
              <a:rPr lang="fr-CA" sz="1200" dirty="0" smtClean="0">
                <a:solidFill>
                  <a:schemeClr val="tx1"/>
                </a:solidFill>
              </a:rPr>
              <a:t>du menu déroulant.</a:t>
            </a:r>
            <a:endParaRPr lang="fr-CA" sz="1200" dirty="0">
              <a:solidFill>
                <a:schemeClr val="tx1"/>
              </a:solidFill>
            </a:endParaRPr>
          </a:p>
        </p:txBody>
      </p:sp>
      <p:sp>
        <p:nvSpPr>
          <p:cNvPr id="4" name="Slide Number Placeholder 3"/>
          <p:cNvSpPr>
            <a:spLocks noGrp="1"/>
          </p:cNvSpPr>
          <p:nvPr>
            <p:ph type="sldNum" sz="quarter" idx="12"/>
          </p:nvPr>
        </p:nvSpPr>
        <p:spPr/>
        <p:txBody>
          <a:bodyPr/>
          <a:lstStyle/>
          <a:p>
            <a:fld id="{2E86C063-E22E-2E4C-A523-54089486E38F}" type="slidenum">
              <a:rPr lang="en-US" smtClean="0"/>
              <a:t>2</a:t>
            </a:fld>
            <a:endParaRPr lang="en-US" dirty="0"/>
          </a:p>
        </p:txBody>
      </p:sp>
    </p:spTree>
    <p:extLst>
      <p:ext uri="{BB962C8B-B14F-4D97-AF65-F5344CB8AC3E}">
        <p14:creationId xmlns:p14="http://schemas.microsoft.com/office/powerpoint/2010/main" val="230244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26"/>
            <a:ext cx="9217024" cy="637580"/>
          </a:xfrm>
        </p:spPr>
        <p:txBody>
          <a:bodyPr>
            <a:normAutofit fontScale="90000"/>
          </a:bodyPr>
          <a:lstStyle/>
          <a:p>
            <a:r>
              <a:rPr lang="fr-CA" sz="2400" noProof="0" dirty="0" smtClean="0"/>
              <a:t>Compétences essentielles du SCT - définitions des cotes de rendement</a:t>
            </a:r>
            <a:endParaRPr lang="fr-CA" sz="2400" noProof="0" dirty="0">
              <a:solidFill>
                <a:srgbClr val="00B05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579053207"/>
                  </p:ext>
                </p:extLst>
              </p:nvPr>
            </p:nvGraphicFramePr>
            <p:xfrm>
              <a:off x="107505" y="888318"/>
              <a:ext cx="8856985" cy="2970331"/>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424385">
                    <a:tc>
                      <a:txBody>
                        <a:bodyPr/>
                        <a:lstStyle/>
                        <a:p>
                          <a:pPr algn="ctr">
                            <a:lnSpc>
                              <a:spcPct val="115000"/>
                            </a:lnSpc>
                            <a:spcBef>
                              <a:spcPts val="600"/>
                            </a:spcBef>
                            <a:spcAft>
                              <a:spcPts val="600"/>
                            </a:spcAft>
                          </a:pPr>
                          <a:r>
                            <a:rPr lang="en-CA" sz="1200" dirty="0" smtClean="0">
                              <a:solidFill>
                                <a:schemeClr val="tx1"/>
                              </a:solidFill>
                              <a:effectLst/>
                            </a:rPr>
                            <a:t>N’A PAS ATTEINT</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smtClean="0">
                              <a:solidFill>
                                <a:schemeClr val="tx1"/>
                              </a:solidFill>
                              <a:effectLst/>
                            </a:rPr>
                            <a:t>RÉUSSI</a:t>
                          </a:r>
                          <a:r>
                            <a:rPr lang="en-CA" sz="1200" baseline="0" dirty="0" smtClean="0">
                              <a:solidFill>
                                <a:schemeClr val="tx1"/>
                              </a:solidFill>
                              <a:effectLst/>
                            </a:rPr>
                            <a:t> </a:t>
                          </a:r>
                          <a14:m>
                            <m:oMath xmlns:m="http://schemas.openxmlformats.org/officeDocument/2006/math">
                              <m:r>
                                <a:rPr lang="en-CA" sz="1200">
                                  <a:solidFill>
                                    <a:schemeClr val="tx1"/>
                                  </a:solidFill>
                                  <a:effectLst/>
                                  <a:latin typeface="Cambria Math"/>
                                </a:rPr>
                                <m:t>– </m:t>
                              </m:r>
                            </m:oMath>
                          </a14:m>
                          <a:r>
                            <a:rPr lang="fr-CA" sz="1200" noProof="0" dirty="0" smtClean="0">
                              <a:solidFill>
                                <a:schemeClr val="tx1"/>
                              </a:solidFill>
                              <a:effectLst/>
                            </a:rPr>
                            <a:t>(moins)</a:t>
                          </a:r>
                          <a:endParaRPr lang="fr-CA" sz="1200" noProof="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smtClean="0">
                              <a:solidFill>
                                <a:schemeClr val="tx1"/>
                              </a:solidFill>
                              <a:effectLst/>
                            </a:rPr>
                            <a:t>RÉUSSI</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smtClean="0">
                              <a:solidFill>
                                <a:schemeClr val="tx1"/>
                              </a:solidFill>
                              <a:effectLst/>
                            </a:rPr>
                            <a:t>RÉUSSI</a:t>
                          </a:r>
                          <a:r>
                            <a:rPr lang="en-CA" sz="1200" baseline="0" dirty="0" smtClean="0">
                              <a:solidFill>
                                <a:schemeClr val="tx1"/>
                              </a:solidFill>
                              <a:effectLst/>
                            </a:rPr>
                            <a:t> </a:t>
                          </a:r>
                          <a14:m>
                            <m:oMath xmlns:m="http://schemas.openxmlformats.org/officeDocument/2006/math">
                              <m:r>
                                <a:rPr lang="en-CA" sz="1200">
                                  <a:solidFill>
                                    <a:schemeClr val="tx1"/>
                                  </a:solidFill>
                                  <a:effectLst/>
                                  <a:latin typeface="Cambria Math"/>
                                </a:rPr>
                                <m:t>+</m:t>
                              </m:r>
                            </m:oMath>
                          </a14:m>
                          <a:r>
                            <a:rPr lang="en-CA" sz="1200" dirty="0">
                              <a:solidFill>
                                <a:schemeClr val="tx1"/>
                              </a:solidFill>
                              <a:effectLst/>
                            </a:rPr>
                            <a:t> (plus)</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smtClean="0">
                              <a:solidFill>
                                <a:schemeClr val="tx1"/>
                              </a:solidFill>
                              <a:effectLst/>
                            </a:rPr>
                            <a:t>SURPASSÉ</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2545946">
                    <a:tc>
                      <a:txBody>
                        <a:bodyPr/>
                        <a:lstStyle/>
                        <a:p>
                          <a:pPr>
                            <a:spcBef>
                              <a:spcPts val="600"/>
                            </a:spcBef>
                            <a:spcAft>
                              <a:spcPts val="600"/>
                            </a:spcAft>
                          </a:pPr>
                          <a:r>
                            <a:rPr lang="fr-FR" sz="1200" b="0" dirty="0" smtClean="0">
                              <a:solidFill>
                                <a:schemeClr val="tx1"/>
                              </a:solidFill>
                              <a:effectLst/>
                            </a:rPr>
                            <a:t>L'employé a </a:t>
                          </a:r>
                          <a:r>
                            <a:rPr lang="fr-FR" sz="1200" b="1" dirty="0" smtClean="0">
                              <a:solidFill>
                                <a:schemeClr val="tx1"/>
                              </a:solidFill>
                              <a:effectLst/>
                            </a:rPr>
                            <a:t>rarement</a:t>
                          </a:r>
                          <a:r>
                            <a:rPr lang="fr-FR" sz="1200" b="0" dirty="0" smtClean="0">
                              <a:solidFill>
                                <a:schemeClr val="tx1"/>
                              </a:solidFill>
                              <a:effectLst/>
                            </a:rPr>
                            <a:t> ou n'a </a:t>
                          </a:r>
                          <a:r>
                            <a:rPr lang="fr-FR" sz="1200" b="1" dirty="0" smtClean="0">
                              <a:solidFill>
                                <a:schemeClr val="tx1"/>
                              </a:solidFill>
                              <a:effectLst/>
                            </a:rPr>
                            <a:t>jamais</a:t>
                          </a:r>
                          <a:r>
                            <a:rPr lang="fr-FR" sz="1200" b="0" dirty="0" smtClean="0">
                              <a:solidFill>
                                <a:schemeClr val="tx1"/>
                              </a:solidFill>
                              <a:effectLst/>
                            </a:rPr>
                            <a:t> manifesté de comportements efficaces.</a:t>
                          </a:r>
                        </a:p>
                        <a:p>
                          <a:pPr>
                            <a:spcBef>
                              <a:spcPts val="600"/>
                            </a:spcBef>
                            <a:spcAft>
                              <a:spcPts val="600"/>
                            </a:spcAft>
                          </a:pPr>
                          <a:r>
                            <a:rPr lang="fr-FR" sz="1200" b="0" dirty="0" smtClean="0">
                              <a:solidFill>
                                <a:schemeClr val="tx1"/>
                              </a:solidFill>
                              <a:effectLst/>
                            </a:rPr>
                            <a:t>((Remarque : lorsque le rendement atteint ce niveau pour les compétences essentielles ou les objectifs de travail, un </a:t>
                          </a:r>
                          <a:r>
                            <a:rPr lang="fr-FR" sz="1200" b="1" dirty="0" smtClean="0">
                              <a:solidFill>
                                <a:schemeClr val="tx1"/>
                              </a:solidFill>
                              <a:effectLst/>
                            </a:rPr>
                            <a:t>plan d’amélioration du rendement (plan d'action) </a:t>
                          </a:r>
                          <a:r>
                            <a:rPr lang="fr-FR" sz="1200" b="0" dirty="0" smtClean="0">
                              <a:solidFill>
                                <a:schemeClr val="tx1"/>
                              </a:solidFill>
                              <a:effectLst/>
                            </a:rPr>
                            <a:t>s'impose)). </a:t>
                          </a:r>
                          <a:endParaRPr lang="fr-FR" sz="12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1200" dirty="0" smtClean="0"/>
                            <a:t>L'efficacité des comportements de l'employé </a:t>
                          </a:r>
                          <a:r>
                            <a:rPr lang="fr-FR" sz="1200" b="1" dirty="0" smtClean="0"/>
                            <a:t>n'a pas été constante</a:t>
                          </a:r>
                          <a:r>
                            <a:rPr lang="fr-FR" sz="1200" dirty="0" smtClean="0"/>
                            <a:t> dans les </a:t>
                          </a:r>
                          <a:r>
                            <a:rPr lang="fr-FR" sz="1200" b="1" dirty="0" smtClean="0"/>
                            <a:t>situations quotidiennes typiques.</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fr-FR" sz="1200" dirty="0" smtClean="0"/>
                            <a:t>Les comportements de l'employé ont </a:t>
                          </a:r>
                          <a:r>
                            <a:rPr lang="fr-FR" sz="1200" b="1" dirty="0" smtClean="0"/>
                            <a:t>constamment</a:t>
                          </a:r>
                          <a:r>
                            <a:rPr lang="fr-FR" sz="1200" dirty="0" smtClean="0"/>
                            <a:t> été efficaces dans les </a:t>
                          </a:r>
                          <a:r>
                            <a:rPr lang="fr-FR" sz="1200" b="1" dirty="0" smtClean="0"/>
                            <a:t>situations quotidiennes typiques.</a:t>
                          </a:r>
                          <a:endParaRPr lang="fr-FR" sz="12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1200" dirty="0" smtClean="0"/>
                            <a:t>Les comportements de l'employé ont </a:t>
                          </a:r>
                          <a:r>
                            <a:rPr lang="fr-FR" sz="1200" b="1" dirty="0" smtClean="0"/>
                            <a:t>constamment été efficaces</a:t>
                          </a:r>
                          <a:r>
                            <a:rPr lang="fr-FR" sz="1200" dirty="0" smtClean="0"/>
                            <a:t> </a:t>
                          </a:r>
                          <a:r>
                            <a:rPr lang="fr-FR" sz="1200" b="1" dirty="0" smtClean="0"/>
                            <a:t>dans une diversité de situations, y compris certaines situations nouvelles et/ou comportant des défis</a:t>
                          </a:r>
                          <a:r>
                            <a:rPr lang="fr-FR" sz="1200" dirty="0" smtClean="0"/>
                            <a:t>.</a:t>
                          </a:r>
                          <a:endParaRPr lang="fr-FR" sz="1200" b="0" dirty="0" smtClean="0">
                            <a:solidFill>
                              <a:schemeClr val="tx1"/>
                            </a:solidFill>
                            <a:effectLst/>
                          </a:endParaRPr>
                        </a:p>
                      </a:txBody>
                      <a:tcPr marL="44164" marR="44164" marT="0" marB="0">
                        <a:solidFill>
                          <a:srgbClr val="E7F3F4"/>
                        </a:solidFill>
                      </a:tcPr>
                    </a:tc>
                    <a:tc>
                      <a:txBody>
                        <a:bodyPr/>
                        <a:lstStyle/>
                        <a:p>
                          <a:r>
                            <a:rPr lang="fr-FR" sz="1200" dirty="0" smtClean="0"/>
                            <a:t>Les comportements de l'employé ont </a:t>
                          </a:r>
                          <a:r>
                            <a:rPr lang="fr-FR" sz="1200" b="1" dirty="0" smtClean="0"/>
                            <a:t>constamment été efficaces</a:t>
                          </a:r>
                          <a:r>
                            <a:rPr lang="fr-FR" sz="1200" dirty="0" smtClean="0"/>
                            <a:t> dans une </a:t>
                          </a:r>
                          <a:r>
                            <a:rPr lang="fr-FR" sz="1200" b="1" dirty="0" smtClean="0"/>
                            <a:t>grande diversité de situations</a:t>
                          </a:r>
                          <a:r>
                            <a:rPr lang="fr-FR" sz="1200" dirty="0" smtClean="0"/>
                            <a:t>, </a:t>
                          </a:r>
                          <a:r>
                            <a:rPr lang="fr-FR" sz="1200" b="1" dirty="0" smtClean="0"/>
                            <a:t>y compris des situations nouvelles et/ou comportant de grands défis</a:t>
                          </a:r>
                          <a:r>
                            <a:rPr lang="fr-FR" sz="1200" dirty="0" smtClean="0"/>
                            <a:t>.</a:t>
                          </a: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579053207"/>
                  </p:ext>
                </p:extLst>
              </p:nvPr>
            </p:nvGraphicFramePr>
            <p:xfrm>
              <a:off x="107505" y="888318"/>
              <a:ext cx="8856985" cy="2970331"/>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424385">
                    <a:tc>
                      <a:txBody>
                        <a:bodyPr/>
                        <a:lstStyle/>
                        <a:p>
                          <a:pPr algn="ctr">
                            <a:lnSpc>
                              <a:spcPct val="115000"/>
                            </a:lnSpc>
                            <a:spcBef>
                              <a:spcPts val="600"/>
                            </a:spcBef>
                            <a:spcAft>
                              <a:spcPts val="600"/>
                            </a:spcAft>
                          </a:pPr>
                          <a:r>
                            <a:rPr lang="en-CA" sz="1200" dirty="0" smtClean="0">
                              <a:solidFill>
                                <a:schemeClr val="tx1"/>
                              </a:solidFill>
                              <a:effectLst/>
                            </a:rPr>
                            <a:t>N’A PAS ATTEINT</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8571" r="-301031" b="-614286"/>
                          </a:stretch>
                        </a:blipFill>
                      </a:tcPr>
                    </a:tc>
                    <a:tc>
                      <a:txBody>
                        <a:bodyPr/>
                        <a:lstStyle/>
                        <a:p>
                          <a:pPr algn="ctr">
                            <a:lnSpc>
                              <a:spcPct val="115000"/>
                            </a:lnSpc>
                            <a:spcBef>
                              <a:spcPts val="600"/>
                            </a:spcBef>
                            <a:spcAft>
                              <a:spcPts val="600"/>
                            </a:spcAft>
                          </a:pPr>
                          <a:r>
                            <a:rPr lang="en-CA" sz="1200" dirty="0" smtClean="0">
                              <a:solidFill>
                                <a:schemeClr val="tx1"/>
                              </a:solidFill>
                              <a:effectLst/>
                            </a:rPr>
                            <a:t>RÉUSSI</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8571" r="-101375" b="-614286"/>
                          </a:stretch>
                        </a:blipFill>
                      </a:tcPr>
                    </a:tc>
                    <a:tc>
                      <a:txBody>
                        <a:bodyPr/>
                        <a:lstStyle/>
                        <a:p>
                          <a:pPr algn="ctr">
                            <a:lnSpc>
                              <a:spcPct val="115000"/>
                            </a:lnSpc>
                            <a:spcBef>
                              <a:spcPts val="600"/>
                            </a:spcBef>
                            <a:spcAft>
                              <a:spcPts val="600"/>
                            </a:spcAft>
                          </a:pPr>
                          <a:r>
                            <a:rPr lang="en-CA" sz="1200" dirty="0" smtClean="0">
                              <a:solidFill>
                                <a:schemeClr val="tx1"/>
                              </a:solidFill>
                              <a:effectLst/>
                            </a:rPr>
                            <a:t>SURPASSÉ</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2545946">
                    <a:tc>
                      <a:txBody>
                        <a:bodyPr/>
                        <a:lstStyle/>
                        <a:p>
                          <a:pPr>
                            <a:spcBef>
                              <a:spcPts val="600"/>
                            </a:spcBef>
                            <a:spcAft>
                              <a:spcPts val="600"/>
                            </a:spcAft>
                          </a:pPr>
                          <a:r>
                            <a:rPr lang="fr-FR" sz="1200" b="0" dirty="0" smtClean="0">
                              <a:solidFill>
                                <a:schemeClr val="tx1"/>
                              </a:solidFill>
                              <a:effectLst/>
                            </a:rPr>
                            <a:t>L'employé a </a:t>
                          </a:r>
                          <a:r>
                            <a:rPr lang="fr-FR" sz="1200" b="1" dirty="0" smtClean="0">
                              <a:solidFill>
                                <a:schemeClr val="tx1"/>
                              </a:solidFill>
                              <a:effectLst/>
                            </a:rPr>
                            <a:t>rarement</a:t>
                          </a:r>
                          <a:r>
                            <a:rPr lang="fr-FR" sz="1200" b="0" dirty="0" smtClean="0">
                              <a:solidFill>
                                <a:schemeClr val="tx1"/>
                              </a:solidFill>
                              <a:effectLst/>
                            </a:rPr>
                            <a:t> ou n'a </a:t>
                          </a:r>
                          <a:r>
                            <a:rPr lang="fr-FR" sz="1200" b="1" dirty="0" smtClean="0">
                              <a:solidFill>
                                <a:schemeClr val="tx1"/>
                              </a:solidFill>
                              <a:effectLst/>
                            </a:rPr>
                            <a:t>jamais</a:t>
                          </a:r>
                          <a:r>
                            <a:rPr lang="fr-FR" sz="1200" b="0" dirty="0" smtClean="0">
                              <a:solidFill>
                                <a:schemeClr val="tx1"/>
                              </a:solidFill>
                              <a:effectLst/>
                            </a:rPr>
                            <a:t> manifesté de comportements efficaces.</a:t>
                          </a:r>
                        </a:p>
                        <a:p>
                          <a:pPr>
                            <a:spcBef>
                              <a:spcPts val="600"/>
                            </a:spcBef>
                            <a:spcAft>
                              <a:spcPts val="600"/>
                            </a:spcAft>
                          </a:pPr>
                          <a:r>
                            <a:rPr lang="fr-FR" sz="1200" b="0" dirty="0" smtClean="0">
                              <a:solidFill>
                                <a:schemeClr val="tx1"/>
                              </a:solidFill>
                              <a:effectLst/>
                            </a:rPr>
                            <a:t>((Remarque : lorsque le rendement atteint ce niveau pour les compétences essentielles ou les objectifs de travail, un </a:t>
                          </a:r>
                          <a:r>
                            <a:rPr lang="fr-FR" sz="1200" b="1" dirty="0" smtClean="0">
                              <a:solidFill>
                                <a:schemeClr val="tx1"/>
                              </a:solidFill>
                              <a:effectLst/>
                            </a:rPr>
                            <a:t>plan d’amélioration du rendement (plan d'action) </a:t>
                          </a:r>
                          <a:r>
                            <a:rPr lang="fr-FR" sz="1200" b="0" dirty="0" smtClean="0">
                              <a:solidFill>
                                <a:schemeClr val="tx1"/>
                              </a:solidFill>
                              <a:effectLst/>
                            </a:rPr>
                            <a:t>s'impose)). </a:t>
                          </a:r>
                          <a:endParaRPr lang="fr-FR" sz="12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1200" dirty="0" smtClean="0"/>
                            <a:t>L'efficacité des comportements de l'employé </a:t>
                          </a:r>
                          <a:r>
                            <a:rPr lang="fr-FR" sz="1200" b="1" dirty="0" smtClean="0"/>
                            <a:t>n'a pas été constante</a:t>
                          </a:r>
                          <a:r>
                            <a:rPr lang="fr-FR" sz="1200" dirty="0" smtClean="0"/>
                            <a:t> dans les </a:t>
                          </a:r>
                          <a:r>
                            <a:rPr lang="fr-FR" sz="1200" b="1" dirty="0" smtClean="0"/>
                            <a:t>situations quotidiennes typiques.</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fr-FR" sz="1200" dirty="0" smtClean="0"/>
                            <a:t>Les comportements de l'employé ont </a:t>
                          </a:r>
                          <a:r>
                            <a:rPr lang="fr-FR" sz="1200" b="1" dirty="0" smtClean="0"/>
                            <a:t>constamment</a:t>
                          </a:r>
                          <a:r>
                            <a:rPr lang="fr-FR" sz="1200" dirty="0" smtClean="0"/>
                            <a:t> été efficaces dans les </a:t>
                          </a:r>
                          <a:r>
                            <a:rPr lang="fr-FR" sz="1200" b="1" dirty="0" smtClean="0"/>
                            <a:t>situations quotidiennes typiques.</a:t>
                          </a:r>
                          <a:endParaRPr lang="fr-FR" sz="12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fr-FR" sz="1200" dirty="0" smtClean="0"/>
                            <a:t>Les comportements de l'employé ont </a:t>
                          </a:r>
                          <a:r>
                            <a:rPr lang="fr-FR" sz="1200" b="1" dirty="0" smtClean="0"/>
                            <a:t>constamment été efficaces</a:t>
                          </a:r>
                          <a:r>
                            <a:rPr lang="fr-FR" sz="1200" dirty="0" smtClean="0"/>
                            <a:t> </a:t>
                          </a:r>
                          <a:r>
                            <a:rPr lang="fr-FR" sz="1200" b="1" dirty="0" smtClean="0"/>
                            <a:t>dans une diversité de situations, y compris certaines situations nouvelles et/ou comportant des défis</a:t>
                          </a:r>
                          <a:r>
                            <a:rPr lang="fr-FR" sz="1200" dirty="0" smtClean="0"/>
                            <a:t>.</a:t>
                          </a:r>
                          <a:endParaRPr lang="fr-FR" sz="1200" b="0" dirty="0" smtClean="0">
                            <a:solidFill>
                              <a:schemeClr val="tx1"/>
                            </a:solidFill>
                            <a:effectLst/>
                          </a:endParaRPr>
                        </a:p>
                      </a:txBody>
                      <a:tcPr marL="44164" marR="44164" marT="0" marB="0">
                        <a:solidFill>
                          <a:srgbClr val="E7F3F4"/>
                        </a:solidFill>
                      </a:tcPr>
                    </a:tc>
                    <a:tc>
                      <a:txBody>
                        <a:bodyPr/>
                        <a:lstStyle/>
                        <a:p>
                          <a:r>
                            <a:rPr lang="fr-FR" sz="1200" dirty="0" smtClean="0"/>
                            <a:t>Les comportements de l'employé ont </a:t>
                          </a:r>
                          <a:r>
                            <a:rPr lang="fr-FR" sz="1200" b="1" dirty="0" smtClean="0"/>
                            <a:t>constamment été efficaces</a:t>
                          </a:r>
                          <a:r>
                            <a:rPr lang="fr-FR" sz="1200" dirty="0" smtClean="0"/>
                            <a:t> dans une </a:t>
                          </a:r>
                          <a:r>
                            <a:rPr lang="fr-FR" sz="1200" b="1" dirty="0" smtClean="0"/>
                            <a:t>grande diversité de situations</a:t>
                          </a:r>
                          <a:r>
                            <a:rPr lang="fr-FR" sz="1200" dirty="0" smtClean="0"/>
                            <a:t>, </a:t>
                          </a:r>
                          <a:r>
                            <a:rPr lang="fr-FR" sz="1200" b="1" dirty="0" smtClean="0"/>
                            <a:t>y compris des situations nouvelles et/ou comportant de grands défis</a:t>
                          </a:r>
                          <a:r>
                            <a:rPr lang="fr-FR" sz="1200" dirty="0" smtClean="0"/>
                            <a:t>.</a:t>
                          </a:r>
                          <a:endParaRPr lang="fr-FR" sz="1200" dirty="0" smtClean="0"/>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Fallback>
      </mc:AlternateContent>
      <p:sp>
        <p:nvSpPr>
          <p:cNvPr id="3" name="Slide Number Placeholder 2"/>
          <p:cNvSpPr>
            <a:spLocks noGrp="1"/>
          </p:cNvSpPr>
          <p:nvPr>
            <p:ph type="sldNum" sz="quarter" idx="12"/>
          </p:nvPr>
        </p:nvSpPr>
        <p:spPr/>
        <p:txBody>
          <a:bodyPr/>
          <a:lstStyle/>
          <a:p>
            <a:fld id="{2E86C063-E22E-2E4C-A523-54089486E38F}" type="slidenum">
              <a:rPr lang="en-US" smtClean="0"/>
              <a:t>20</a:t>
            </a:fld>
            <a:endParaRPr lang="en-US"/>
          </a:p>
        </p:txBody>
      </p:sp>
    </p:spTree>
    <p:extLst>
      <p:ext uri="{BB962C8B-B14F-4D97-AF65-F5344CB8AC3E}">
        <p14:creationId xmlns:p14="http://schemas.microsoft.com/office/powerpoint/2010/main" val="455067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21843"/>
            <a:ext cx="8229600" cy="857250"/>
          </a:xfrm>
        </p:spPr>
        <p:txBody>
          <a:bodyPr>
            <a:noAutofit/>
          </a:bodyPr>
          <a:lstStyle/>
          <a:p>
            <a:r>
              <a:rPr lang="fr-CA" sz="2400" noProof="0" dirty="0" smtClean="0"/>
              <a:t>Compétences essentielles du SCT - exemples des descriptions des cotes de rendement</a:t>
            </a:r>
            <a:br>
              <a:rPr lang="fr-CA" sz="2400" noProof="0" dirty="0" smtClean="0"/>
            </a:br>
            <a:endParaRPr lang="fr-CA" sz="2400" noProof="0"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896993568"/>
                  </p:ext>
                </p:extLst>
              </p:nvPr>
            </p:nvGraphicFramePr>
            <p:xfrm>
              <a:off x="107505" y="849553"/>
              <a:ext cx="8856985" cy="3740756"/>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235556">
                    <a:tc>
                      <a:txBody>
                        <a:bodyPr/>
                        <a:lstStyle/>
                        <a:p>
                          <a:pPr algn="ctr">
                            <a:lnSpc>
                              <a:spcPct val="115000"/>
                            </a:lnSpc>
                            <a:spcBef>
                              <a:spcPts val="600"/>
                            </a:spcBef>
                            <a:spcAft>
                              <a:spcPts val="600"/>
                            </a:spcAft>
                          </a:pPr>
                          <a:r>
                            <a:rPr lang="en-CA" sz="1000" dirty="0" smtClean="0">
                              <a:solidFill>
                                <a:schemeClr val="tx1"/>
                              </a:solidFill>
                              <a:effectLst/>
                            </a:rPr>
                            <a:t>N’A PAS ATTEINT</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smtClean="0">
                              <a:solidFill>
                                <a:schemeClr val="tx1"/>
                              </a:solidFill>
                              <a:effectLst/>
                            </a:rPr>
                            <a:t>RÉUSSI</a:t>
                          </a:r>
                          <a:r>
                            <a:rPr lang="en-CA" sz="1000" baseline="0" dirty="0" smtClean="0">
                              <a:solidFill>
                                <a:schemeClr val="tx1"/>
                              </a:solidFill>
                              <a:effectLst/>
                            </a:rPr>
                            <a:t> </a:t>
                          </a:r>
                          <a14:m>
                            <m:oMath xmlns:m="http://schemas.openxmlformats.org/officeDocument/2006/math">
                              <m:r>
                                <a:rPr lang="en-CA" sz="1000">
                                  <a:solidFill>
                                    <a:schemeClr val="tx1"/>
                                  </a:solidFill>
                                  <a:effectLst/>
                                  <a:latin typeface="Cambria Math"/>
                                </a:rPr>
                                <m:t>– </m:t>
                              </m:r>
                            </m:oMath>
                          </a14:m>
                          <a:r>
                            <a:rPr lang="en-CA" sz="1000" dirty="0" smtClean="0">
                              <a:solidFill>
                                <a:schemeClr val="tx1"/>
                              </a:solidFill>
                              <a:effectLst/>
                            </a:rPr>
                            <a:t>(</a:t>
                          </a:r>
                          <a:r>
                            <a:rPr lang="fr-CA" sz="1000" noProof="0" dirty="0" smtClean="0">
                              <a:solidFill>
                                <a:schemeClr val="tx1"/>
                              </a:solidFill>
                              <a:effectLst/>
                            </a:rPr>
                            <a:t>moins</a:t>
                          </a:r>
                          <a:r>
                            <a:rPr lang="en-CA" sz="1000" dirty="0" smtClean="0">
                              <a:solidFill>
                                <a:schemeClr val="tx1"/>
                              </a:solidFill>
                              <a:effectLst/>
                            </a:rPr>
                            <a:t>)</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smtClean="0">
                              <a:solidFill>
                                <a:schemeClr val="tx1"/>
                              </a:solidFill>
                              <a:effectLst/>
                            </a:rPr>
                            <a:t>RÉUSSI</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smtClean="0">
                              <a:solidFill>
                                <a:schemeClr val="tx1"/>
                              </a:solidFill>
                              <a:effectLst/>
                            </a:rPr>
                            <a:t>RÉUSSI</a:t>
                          </a:r>
                          <a:r>
                            <a:rPr lang="en-CA" sz="1000" baseline="0" dirty="0" smtClean="0">
                              <a:solidFill>
                                <a:schemeClr val="tx1"/>
                              </a:solidFill>
                              <a:effectLst/>
                            </a:rPr>
                            <a:t> </a:t>
                          </a:r>
                          <a14:m>
                            <m:oMath xmlns:m="http://schemas.openxmlformats.org/officeDocument/2006/math">
                              <m:r>
                                <a:rPr lang="en-CA" sz="1000">
                                  <a:solidFill>
                                    <a:schemeClr val="tx1"/>
                                  </a:solidFill>
                                  <a:effectLst/>
                                  <a:latin typeface="Cambria Math"/>
                                </a:rPr>
                                <m:t>+</m:t>
                              </m:r>
                            </m:oMath>
                          </a14:m>
                          <a:r>
                            <a:rPr lang="en-CA" sz="1000" dirty="0">
                              <a:solidFill>
                                <a:schemeClr val="tx1"/>
                              </a:solidFill>
                              <a:effectLst/>
                            </a:rPr>
                            <a:t> (plus)</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smtClean="0">
                              <a:solidFill>
                                <a:schemeClr val="tx1"/>
                              </a:solidFill>
                              <a:effectLst/>
                            </a:rPr>
                            <a:t>SURPASSÉ</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017520">
                    <a:tc>
                      <a:txBody>
                        <a:bodyPr/>
                        <a:lstStyle/>
                        <a:p>
                          <a:pPr>
                            <a:spcBef>
                              <a:spcPts val="600"/>
                            </a:spcBef>
                            <a:spcAft>
                              <a:spcPts val="600"/>
                            </a:spcAft>
                          </a:pPr>
                          <a:r>
                            <a:rPr lang="fr-FR" sz="1000" b="0" dirty="0" smtClean="0">
                              <a:solidFill>
                                <a:schemeClr val="tx1"/>
                              </a:solidFill>
                              <a:effectLst/>
                            </a:rPr>
                            <a:t>L'employé a </a:t>
                          </a:r>
                          <a:r>
                            <a:rPr lang="fr-FR" sz="1000" b="1" dirty="0" smtClean="0">
                              <a:solidFill>
                                <a:schemeClr val="tx1"/>
                              </a:solidFill>
                              <a:effectLst/>
                            </a:rPr>
                            <a:t>généralement </a:t>
                          </a:r>
                          <a:r>
                            <a:rPr lang="fr-FR" sz="1000" b="0" dirty="0" smtClean="0">
                              <a:solidFill>
                                <a:schemeClr val="tx1"/>
                              </a:solidFill>
                              <a:effectLst/>
                            </a:rPr>
                            <a:t>du mal à manifester des comportements efficaces.</a:t>
                          </a:r>
                        </a:p>
                        <a:p>
                          <a:pPr>
                            <a:spcBef>
                              <a:spcPts val="600"/>
                            </a:spcBef>
                            <a:spcAft>
                              <a:spcPts val="600"/>
                            </a:spcAft>
                          </a:pPr>
                          <a:r>
                            <a:rPr lang="fr-FR" sz="1000" b="0" dirty="0" smtClean="0">
                              <a:solidFill>
                                <a:schemeClr val="tx1"/>
                              </a:solidFill>
                              <a:effectLst/>
                            </a:rPr>
                            <a:t>Les lacunes ont </a:t>
                          </a:r>
                          <a:r>
                            <a:rPr lang="fr-FR" sz="1000" b="1" dirty="0" smtClean="0">
                              <a:solidFill>
                                <a:schemeClr val="tx1"/>
                              </a:solidFill>
                              <a:effectLst/>
                            </a:rPr>
                            <a:t>une incidence fortement négative </a:t>
                          </a:r>
                          <a:r>
                            <a:rPr lang="fr-FR" sz="1000" b="0" dirty="0" smtClean="0">
                              <a:solidFill>
                                <a:schemeClr val="tx1"/>
                              </a:solidFill>
                              <a:effectLst/>
                            </a:rPr>
                            <a:t>sur le travail de l'équipe, le moral, l'environnement de travail et/ou la qualité du travail.</a:t>
                          </a:r>
                        </a:p>
                      </a:txBody>
                      <a:tcPr marL="44164" marR="44164" marT="0" marB="0">
                        <a:solidFill>
                          <a:srgbClr val="E7F3F4"/>
                        </a:solidFill>
                      </a:tcPr>
                    </a:tc>
                    <a:tc>
                      <a:txBody>
                        <a:bodyPr/>
                        <a:lstStyle/>
                        <a:p>
                          <a:r>
                            <a:rPr lang="fr-FR" sz="1000" dirty="0" smtClean="0"/>
                            <a:t>Il arrive à l'employé d'avoir une </a:t>
                          </a:r>
                          <a:r>
                            <a:rPr lang="fr-FR" sz="1000" b="1" dirty="0" smtClean="0"/>
                            <a:t>certaine difficulté</a:t>
                          </a:r>
                          <a:r>
                            <a:rPr lang="fr-FR" sz="1000" dirty="0" smtClean="0"/>
                            <a:t> à manifester des comportements efficaces.</a:t>
                          </a:r>
                        </a:p>
                        <a:p>
                          <a:endParaRPr lang="fr-FR" sz="1000" dirty="0" smtClean="0"/>
                        </a:p>
                        <a:p>
                          <a:r>
                            <a:rPr lang="fr-FR" sz="1000" dirty="0" smtClean="0"/>
                            <a:t>Les lacunes </a:t>
                          </a:r>
                          <a:r>
                            <a:rPr lang="fr-FR" sz="1000" b="1" dirty="0" smtClean="0"/>
                            <a:t>peuvent avoir une incidence négative</a:t>
                          </a:r>
                          <a:r>
                            <a:rPr lang="fr-FR" sz="1000" dirty="0" smtClean="0"/>
                            <a:t> sur le travail de l'équipe, le moral, l'environnement de travail et/ou la qualité du travail.</a:t>
                          </a:r>
                        </a:p>
                        <a:p>
                          <a:pPr>
                            <a:lnSpc>
                              <a:spcPct val="115000"/>
                            </a:lnSpc>
                            <a:spcBef>
                              <a:spcPts val="600"/>
                            </a:spcBef>
                            <a:spcAft>
                              <a:spcPts val="600"/>
                            </a:spcAft>
                          </a:pPr>
                          <a:endParaRPr lang="en-CA" sz="1000" b="0" dirty="0">
                            <a:solidFill>
                              <a:schemeClr val="tx1"/>
                            </a:solidFill>
                            <a:effectLst/>
                            <a:latin typeface="Calibri"/>
                            <a:ea typeface="Calibri"/>
                            <a:cs typeface="Calibri"/>
                          </a:endParaRPr>
                        </a:p>
                      </a:txBody>
                      <a:tcPr marL="44164" marR="44164" marT="0" marB="0">
                        <a:solidFill>
                          <a:srgbClr val="E7F3F4"/>
                        </a:solidFill>
                      </a:tcPr>
                    </a:tc>
                    <a:tc>
                      <a:txBody>
                        <a:bodyPr/>
                        <a:lstStyle/>
                        <a:p>
                          <a:r>
                            <a:rPr lang="fr-FR" sz="1000" dirty="0" smtClean="0"/>
                            <a:t>L'employé apporte une  </a:t>
                          </a:r>
                          <a:r>
                            <a:rPr lang="fr-FR" sz="1000" b="1" dirty="0" smtClean="0"/>
                            <a:t>solide</a:t>
                          </a:r>
                          <a:r>
                            <a:rPr lang="fr-FR" sz="1000" dirty="0" smtClean="0"/>
                            <a:t> contribution et a une </a:t>
                          </a:r>
                          <a:r>
                            <a:rPr lang="fr-FR" sz="1000" b="1" dirty="0" smtClean="0"/>
                            <a:t>incidence positive</a:t>
                          </a:r>
                          <a:r>
                            <a:rPr lang="fr-FR" sz="1000" dirty="0" smtClean="0"/>
                            <a:t> sur l'équipe, le moral, l'environnement de travail, etc., et ce de façon générale.</a:t>
                          </a:r>
                        </a:p>
                        <a:p>
                          <a:endParaRPr lang="fr-FR" sz="1000" dirty="0" smtClean="0"/>
                        </a:p>
                        <a:p>
                          <a:r>
                            <a:rPr lang="fr-FR" sz="1000" dirty="0" smtClean="0"/>
                            <a:t>L'employé manifeste </a:t>
                          </a:r>
                          <a:r>
                            <a:rPr lang="fr-FR" sz="1000" b="1" dirty="0" smtClean="0"/>
                            <a:t>constamment</a:t>
                          </a:r>
                          <a:r>
                            <a:rPr lang="fr-FR" sz="1000" dirty="0" smtClean="0"/>
                            <a:t> des </a:t>
                          </a:r>
                          <a:r>
                            <a:rPr lang="fr-FR" sz="1000" b="1" dirty="0" smtClean="0"/>
                            <a:t>comportements efficaces </a:t>
                          </a:r>
                          <a:r>
                            <a:rPr lang="fr-FR" sz="1000" dirty="0" smtClean="0"/>
                            <a:t>dans les situations typiques et contribue ainsi aux réussites de l'équipe.</a:t>
                          </a:r>
                        </a:p>
                        <a:p>
                          <a:endParaRPr lang="fr-FR" sz="1000" dirty="0" smtClean="0"/>
                        </a:p>
                        <a:p>
                          <a:r>
                            <a:rPr lang="fr-FR" sz="1000" dirty="0" smtClean="0"/>
                            <a:t>Les </a:t>
                          </a:r>
                          <a:r>
                            <a:rPr lang="fr-FR" sz="1000" b="1" dirty="0" smtClean="0"/>
                            <a:t>rares lacunes</a:t>
                          </a:r>
                          <a:r>
                            <a:rPr lang="fr-FR" sz="1000" dirty="0" smtClean="0"/>
                            <a:t> qui auraient pu se produire ont eu une </a:t>
                          </a:r>
                          <a:r>
                            <a:rPr lang="fr-FR" sz="1000" b="1" dirty="0" smtClean="0"/>
                            <a:t>incidence minime</a:t>
                          </a:r>
                          <a:r>
                            <a:rPr lang="fr-FR" sz="1000" dirty="0" smtClean="0"/>
                            <a:t> sur le travail de l'équipe, le moral, l'environnement de travail et/ou la qualité du travail.</a:t>
                          </a:r>
                        </a:p>
                        <a:p>
                          <a:pPr>
                            <a:lnSpc>
                              <a:spcPct val="115000"/>
                            </a:lnSpc>
                            <a:spcBef>
                              <a:spcPts val="600"/>
                            </a:spcBef>
                            <a:spcAft>
                              <a:spcPts val="600"/>
                            </a:spcAft>
                          </a:pPr>
                          <a:endParaRPr lang="fr-FR" sz="1000" b="0" dirty="0">
                            <a:solidFill>
                              <a:schemeClr val="tx1"/>
                            </a:solidFill>
                            <a:effectLst/>
                          </a:endParaRPr>
                        </a:p>
                      </a:txBody>
                      <a:tcPr marL="44164" marR="44164" marT="0" marB="0">
                        <a:solidFill>
                          <a:srgbClr val="E7F3F4"/>
                        </a:solidFill>
                      </a:tcPr>
                    </a:tc>
                    <a:tc>
                      <a:txBody>
                        <a:bodyPr/>
                        <a:lstStyle/>
                        <a:p>
                          <a:r>
                            <a:rPr lang="fr-FR" sz="1000" dirty="0" smtClean="0"/>
                            <a:t>L'employé apporte une solide contribution et a </a:t>
                          </a:r>
                          <a:r>
                            <a:rPr lang="fr-FR" sz="1000" b="1" dirty="0" smtClean="0"/>
                            <a:t>une incidence fortement positive</a:t>
                          </a:r>
                          <a:r>
                            <a:rPr lang="fr-FR" sz="1000" dirty="0" smtClean="0"/>
                            <a:t> sur l'équipe, le moral, l'environnement de travail, etc., dans une diversité de situations, y compris </a:t>
                          </a:r>
                          <a:r>
                            <a:rPr lang="fr-FR" sz="1000" b="1" dirty="0" smtClean="0"/>
                            <a:t>certaines situations nouvelles ou comportant des défis</a:t>
                          </a:r>
                          <a:r>
                            <a:rPr lang="fr-FR" sz="1000" dirty="0" smtClean="0"/>
                            <a:t>.</a:t>
                          </a:r>
                        </a:p>
                        <a:p>
                          <a:endParaRPr lang="fr-FR" sz="1000" dirty="0" smtClean="0"/>
                        </a:p>
                        <a:p>
                          <a:r>
                            <a:rPr lang="fr-FR" sz="1000" dirty="0" smtClean="0"/>
                            <a:t>Les comportements efficaces de l'employé contribuent aux réussites de l'équipe/organisation.</a:t>
                          </a:r>
                        </a:p>
                        <a:p>
                          <a:endParaRPr lang="fr-FR" sz="1000" dirty="0" smtClean="0"/>
                        </a:p>
                        <a:p>
                          <a:r>
                            <a:rPr lang="fr-FR" sz="1000" dirty="0" smtClean="0"/>
                            <a:t>Les </a:t>
                          </a:r>
                          <a:r>
                            <a:rPr lang="fr-FR" sz="1000" b="1" dirty="0" smtClean="0"/>
                            <a:t>très rares lacunes</a:t>
                          </a:r>
                          <a:r>
                            <a:rPr lang="fr-FR" sz="1000" dirty="0" smtClean="0"/>
                            <a:t> qui auraient pu se produire n'ont eu qu'une </a:t>
                          </a:r>
                          <a:r>
                            <a:rPr lang="fr-FR" sz="1000" b="1" dirty="0" smtClean="0"/>
                            <a:t>incidence infime</a:t>
                          </a:r>
                          <a:r>
                            <a:rPr lang="fr-FR" sz="1000" dirty="0" smtClean="0"/>
                            <a:t> sur le travail de l'équipe, le moral, l'environnement de travail et/ou la qualité du travail. </a:t>
                          </a:r>
                          <a:endParaRPr lang="fr-FR" sz="1000" b="0" dirty="0">
                            <a:solidFill>
                              <a:schemeClr val="tx1"/>
                            </a:solidFill>
                            <a:effectLst/>
                          </a:endParaRPr>
                        </a:p>
                      </a:txBody>
                      <a:tcPr marL="44164" marR="44164" marT="0" marB="0">
                        <a:solidFill>
                          <a:srgbClr val="E7F3F4"/>
                        </a:solidFill>
                      </a:tcPr>
                    </a:tc>
                    <a:tc>
                      <a:txBody>
                        <a:bodyPr/>
                        <a:lstStyle/>
                        <a:p>
                          <a:r>
                            <a:rPr lang="fr-FR" sz="1000" dirty="0" smtClean="0"/>
                            <a:t>L'employé apporte une </a:t>
                          </a:r>
                          <a:r>
                            <a:rPr lang="fr-FR" sz="1000" b="1" dirty="0" smtClean="0"/>
                            <a:t>contribution exceptionnelle</a:t>
                          </a:r>
                          <a:r>
                            <a:rPr lang="fr-FR" sz="1000" dirty="0" smtClean="0"/>
                            <a:t> et constitue un modèle de comportements efficaces dans une </a:t>
                          </a:r>
                          <a:r>
                            <a:rPr lang="fr-FR" sz="1000" b="1" dirty="0" smtClean="0"/>
                            <a:t>grande diversité d'actions quotidiennes</a:t>
                          </a:r>
                          <a:r>
                            <a:rPr lang="fr-FR" sz="1000" dirty="0" smtClean="0"/>
                            <a:t>, dans la prise de décision et dans des situations comportant de </a:t>
                          </a:r>
                          <a:r>
                            <a:rPr lang="fr-FR" sz="1000" b="1" dirty="0" smtClean="0"/>
                            <a:t>très grands défis.</a:t>
                          </a:r>
                          <a:endParaRPr lang="fr-FR" sz="1000" dirty="0" smtClean="0"/>
                        </a:p>
                        <a:p>
                          <a:endParaRPr lang="fr-FR" sz="1000" dirty="0" smtClean="0"/>
                        </a:p>
                        <a:p>
                          <a:r>
                            <a:rPr lang="fr-FR" sz="1000" dirty="0" smtClean="0"/>
                            <a:t>Il existe de </a:t>
                          </a:r>
                          <a:r>
                            <a:rPr lang="fr-FR" sz="1000" b="1" dirty="0" smtClean="0"/>
                            <a:t>nombreux exemples concrets</a:t>
                          </a:r>
                          <a:r>
                            <a:rPr lang="fr-FR" sz="1000" dirty="0" smtClean="0"/>
                            <a:t> de comportements efficaces évidents.</a:t>
                          </a:r>
                        </a:p>
                        <a:p>
                          <a:endParaRPr lang="fr-FR" sz="1000" dirty="0" smtClean="0"/>
                        </a:p>
                        <a:p>
                          <a:r>
                            <a:rPr lang="fr-FR" sz="1000" dirty="0" smtClean="0"/>
                            <a:t>Les actions quotidiennes de l'employé peuvent inciter d'autres employés à imiter son comportement. </a:t>
                          </a:r>
                          <a:r>
                            <a:rPr lang="fr-FR" sz="1000" b="1" dirty="0" smtClean="0"/>
                            <a:t>L'employé est un modèle à suivre.</a:t>
                          </a:r>
                          <a:endParaRPr lang="fr-FR" sz="1000" dirty="0" smtClean="0"/>
                        </a:p>
                        <a:p>
                          <a:endParaRPr lang="fr-FR" sz="1000" b="0" u="none" dirty="0">
                            <a:solidFill>
                              <a:schemeClr val="tx1"/>
                            </a:solidFill>
                            <a:effectLst/>
                          </a:endParaRP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896993568"/>
                  </p:ext>
                </p:extLst>
              </p:nvPr>
            </p:nvGraphicFramePr>
            <p:xfrm>
              <a:off x="107505" y="849553"/>
              <a:ext cx="8856985" cy="3740756"/>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235556">
                    <a:tc>
                      <a:txBody>
                        <a:bodyPr/>
                        <a:lstStyle/>
                        <a:p>
                          <a:pPr algn="ctr">
                            <a:lnSpc>
                              <a:spcPct val="115000"/>
                            </a:lnSpc>
                            <a:spcBef>
                              <a:spcPts val="600"/>
                            </a:spcBef>
                            <a:spcAft>
                              <a:spcPts val="600"/>
                            </a:spcAft>
                          </a:pPr>
                          <a:r>
                            <a:rPr lang="en-CA" sz="1000" dirty="0" smtClean="0">
                              <a:solidFill>
                                <a:schemeClr val="tx1"/>
                              </a:solidFill>
                              <a:effectLst/>
                            </a:rPr>
                            <a:t>N’A PAS ATTEINT</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12821" r="-301031" b="-1505128"/>
                          </a:stretch>
                        </a:blipFill>
                      </a:tcPr>
                    </a:tc>
                    <a:tc>
                      <a:txBody>
                        <a:bodyPr/>
                        <a:lstStyle/>
                        <a:p>
                          <a:pPr algn="ctr">
                            <a:lnSpc>
                              <a:spcPct val="115000"/>
                            </a:lnSpc>
                            <a:spcBef>
                              <a:spcPts val="600"/>
                            </a:spcBef>
                            <a:spcAft>
                              <a:spcPts val="600"/>
                            </a:spcAft>
                          </a:pPr>
                          <a:r>
                            <a:rPr lang="en-CA" sz="1000" dirty="0" smtClean="0">
                              <a:solidFill>
                                <a:schemeClr val="tx1"/>
                              </a:solidFill>
                              <a:effectLst/>
                            </a:rPr>
                            <a:t>RÉUSSI</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12821" r="-101375" b="-1505128"/>
                          </a:stretch>
                        </a:blipFill>
                      </a:tcPr>
                    </a:tc>
                    <a:tc>
                      <a:txBody>
                        <a:bodyPr/>
                        <a:lstStyle/>
                        <a:p>
                          <a:pPr algn="ctr">
                            <a:lnSpc>
                              <a:spcPct val="115000"/>
                            </a:lnSpc>
                            <a:spcBef>
                              <a:spcPts val="600"/>
                            </a:spcBef>
                            <a:spcAft>
                              <a:spcPts val="600"/>
                            </a:spcAft>
                          </a:pPr>
                          <a:r>
                            <a:rPr lang="en-CA" sz="1000" dirty="0" smtClean="0">
                              <a:solidFill>
                                <a:schemeClr val="tx1"/>
                              </a:solidFill>
                              <a:effectLst/>
                            </a:rPr>
                            <a:t>SURPASSÉ</a:t>
                          </a:r>
                          <a:endParaRPr lang="en-CA" sz="10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505200">
                    <a:tc>
                      <a:txBody>
                        <a:bodyPr/>
                        <a:lstStyle/>
                        <a:p>
                          <a:pPr>
                            <a:spcBef>
                              <a:spcPts val="600"/>
                            </a:spcBef>
                            <a:spcAft>
                              <a:spcPts val="600"/>
                            </a:spcAft>
                          </a:pPr>
                          <a:r>
                            <a:rPr lang="fr-FR" sz="1000" b="0" dirty="0" smtClean="0">
                              <a:solidFill>
                                <a:schemeClr val="tx1"/>
                              </a:solidFill>
                              <a:effectLst/>
                            </a:rPr>
                            <a:t>L'employé a </a:t>
                          </a:r>
                          <a:r>
                            <a:rPr lang="fr-FR" sz="1000" b="1" dirty="0" smtClean="0">
                              <a:solidFill>
                                <a:schemeClr val="tx1"/>
                              </a:solidFill>
                              <a:effectLst/>
                            </a:rPr>
                            <a:t>généralement </a:t>
                          </a:r>
                          <a:r>
                            <a:rPr lang="fr-FR" sz="1000" b="0" dirty="0" smtClean="0">
                              <a:solidFill>
                                <a:schemeClr val="tx1"/>
                              </a:solidFill>
                              <a:effectLst/>
                            </a:rPr>
                            <a:t>du mal à manifester des comportements efficaces.</a:t>
                          </a:r>
                        </a:p>
                        <a:p>
                          <a:pPr>
                            <a:spcBef>
                              <a:spcPts val="600"/>
                            </a:spcBef>
                            <a:spcAft>
                              <a:spcPts val="600"/>
                            </a:spcAft>
                          </a:pPr>
                          <a:r>
                            <a:rPr lang="fr-FR" sz="1000" b="0" dirty="0" smtClean="0">
                              <a:solidFill>
                                <a:schemeClr val="tx1"/>
                              </a:solidFill>
                              <a:effectLst/>
                            </a:rPr>
                            <a:t>Les lacunes ont </a:t>
                          </a:r>
                          <a:r>
                            <a:rPr lang="fr-FR" sz="1000" b="1" dirty="0" smtClean="0">
                              <a:solidFill>
                                <a:schemeClr val="tx1"/>
                              </a:solidFill>
                              <a:effectLst/>
                            </a:rPr>
                            <a:t>une incidence fortement négative </a:t>
                          </a:r>
                          <a:r>
                            <a:rPr lang="fr-FR" sz="1000" b="0" dirty="0" smtClean="0">
                              <a:solidFill>
                                <a:schemeClr val="tx1"/>
                              </a:solidFill>
                              <a:effectLst/>
                            </a:rPr>
                            <a:t>sur le travail de l'équipe, le moral, l'environnement de travail et/ou la qualité du travail.</a:t>
                          </a:r>
                        </a:p>
                      </a:txBody>
                      <a:tcPr marL="44164" marR="44164" marT="0" marB="0">
                        <a:solidFill>
                          <a:srgbClr val="E7F3F4"/>
                        </a:solidFill>
                      </a:tcPr>
                    </a:tc>
                    <a:tc>
                      <a:txBody>
                        <a:bodyPr/>
                        <a:lstStyle/>
                        <a:p>
                          <a:r>
                            <a:rPr lang="fr-FR" sz="1000" dirty="0" smtClean="0"/>
                            <a:t>Il arrive à l'employé d'avoir une </a:t>
                          </a:r>
                          <a:r>
                            <a:rPr lang="fr-FR" sz="1000" b="1" dirty="0" smtClean="0"/>
                            <a:t>certaine difficulté</a:t>
                          </a:r>
                          <a:r>
                            <a:rPr lang="fr-FR" sz="1000" dirty="0" smtClean="0"/>
                            <a:t> à manifester des comportements efficaces.</a:t>
                          </a:r>
                        </a:p>
                        <a:p>
                          <a:endParaRPr lang="fr-FR" sz="1000" dirty="0" smtClean="0"/>
                        </a:p>
                        <a:p>
                          <a:r>
                            <a:rPr lang="fr-FR" sz="1000" dirty="0" smtClean="0"/>
                            <a:t>Les lacunes </a:t>
                          </a:r>
                          <a:r>
                            <a:rPr lang="fr-FR" sz="1000" b="1" dirty="0" smtClean="0"/>
                            <a:t>peuvent avoir une incidence négative</a:t>
                          </a:r>
                          <a:r>
                            <a:rPr lang="fr-FR" sz="1000" dirty="0" smtClean="0"/>
                            <a:t> sur le travail de l'équipe, le moral, l'environnement de travail et/ou la qualité du travail.</a:t>
                          </a:r>
                        </a:p>
                        <a:p>
                          <a:pPr>
                            <a:lnSpc>
                              <a:spcPct val="115000"/>
                            </a:lnSpc>
                            <a:spcBef>
                              <a:spcPts val="600"/>
                            </a:spcBef>
                            <a:spcAft>
                              <a:spcPts val="600"/>
                            </a:spcAft>
                          </a:pPr>
                          <a:endParaRPr lang="en-CA" sz="1000" b="0" dirty="0">
                            <a:solidFill>
                              <a:schemeClr val="tx1"/>
                            </a:solidFill>
                            <a:effectLst/>
                            <a:latin typeface="Calibri"/>
                            <a:ea typeface="Calibri"/>
                            <a:cs typeface="Calibri"/>
                          </a:endParaRPr>
                        </a:p>
                      </a:txBody>
                      <a:tcPr marL="44164" marR="44164" marT="0" marB="0">
                        <a:solidFill>
                          <a:srgbClr val="E7F3F4"/>
                        </a:solidFill>
                      </a:tcPr>
                    </a:tc>
                    <a:tc>
                      <a:txBody>
                        <a:bodyPr/>
                        <a:lstStyle/>
                        <a:p>
                          <a:r>
                            <a:rPr lang="fr-FR" sz="1000" dirty="0" smtClean="0"/>
                            <a:t>L'employé apporte une  </a:t>
                          </a:r>
                          <a:r>
                            <a:rPr lang="fr-FR" sz="1000" b="1" dirty="0" smtClean="0"/>
                            <a:t>solide</a:t>
                          </a:r>
                          <a:r>
                            <a:rPr lang="fr-FR" sz="1000" dirty="0" smtClean="0"/>
                            <a:t> contribution et a une </a:t>
                          </a:r>
                          <a:r>
                            <a:rPr lang="fr-FR" sz="1000" b="1" dirty="0" smtClean="0"/>
                            <a:t>incidence positive</a:t>
                          </a:r>
                          <a:r>
                            <a:rPr lang="fr-FR" sz="1000" dirty="0" smtClean="0"/>
                            <a:t> sur l'équipe, le moral, l'environnement de travail, etc., et ce de façon générale.</a:t>
                          </a:r>
                        </a:p>
                        <a:p>
                          <a:endParaRPr lang="fr-FR" sz="1000" dirty="0" smtClean="0"/>
                        </a:p>
                        <a:p>
                          <a:r>
                            <a:rPr lang="fr-FR" sz="1000" dirty="0" smtClean="0"/>
                            <a:t>L'employé manifeste </a:t>
                          </a:r>
                          <a:r>
                            <a:rPr lang="fr-FR" sz="1000" b="1" dirty="0" smtClean="0"/>
                            <a:t>constamment</a:t>
                          </a:r>
                          <a:r>
                            <a:rPr lang="fr-FR" sz="1000" dirty="0" smtClean="0"/>
                            <a:t> des </a:t>
                          </a:r>
                          <a:r>
                            <a:rPr lang="fr-FR" sz="1000" b="1" dirty="0" smtClean="0"/>
                            <a:t>comportements efficaces </a:t>
                          </a:r>
                          <a:r>
                            <a:rPr lang="fr-FR" sz="1000" dirty="0" smtClean="0"/>
                            <a:t>dans les situations typiques et contribue ainsi aux réussites de l'équipe.</a:t>
                          </a:r>
                        </a:p>
                        <a:p>
                          <a:endParaRPr lang="fr-FR" sz="1000" dirty="0" smtClean="0"/>
                        </a:p>
                        <a:p>
                          <a:r>
                            <a:rPr lang="fr-FR" sz="1000" dirty="0" smtClean="0"/>
                            <a:t>Les </a:t>
                          </a:r>
                          <a:r>
                            <a:rPr lang="fr-FR" sz="1000" b="1" dirty="0" smtClean="0"/>
                            <a:t>rares lacunes</a:t>
                          </a:r>
                          <a:r>
                            <a:rPr lang="fr-FR" sz="1000" dirty="0" smtClean="0"/>
                            <a:t> qui auraient pu se produire ont eu une </a:t>
                          </a:r>
                          <a:r>
                            <a:rPr lang="fr-FR" sz="1000" b="1" dirty="0" smtClean="0"/>
                            <a:t>incidence minime</a:t>
                          </a:r>
                          <a:r>
                            <a:rPr lang="fr-FR" sz="1000" dirty="0" smtClean="0"/>
                            <a:t> sur le travail de l'équipe, le moral, l'environnement de travail et/ou la qualité du travail.</a:t>
                          </a:r>
                        </a:p>
                        <a:p>
                          <a:pPr>
                            <a:lnSpc>
                              <a:spcPct val="115000"/>
                            </a:lnSpc>
                            <a:spcBef>
                              <a:spcPts val="600"/>
                            </a:spcBef>
                            <a:spcAft>
                              <a:spcPts val="600"/>
                            </a:spcAft>
                          </a:pPr>
                          <a:endParaRPr lang="fr-FR" sz="1000" b="0" dirty="0">
                            <a:solidFill>
                              <a:schemeClr val="tx1"/>
                            </a:solidFill>
                            <a:effectLst/>
                          </a:endParaRPr>
                        </a:p>
                      </a:txBody>
                      <a:tcPr marL="44164" marR="44164" marT="0" marB="0">
                        <a:solidFill>
                          <a:srgbClr val="E7F3F4"/>
                        </a:solidFill>
                      </a:tcPr>
                    </a:tc>
                    <a:tc>
                      <a:txBody>
                        <a:bodyPr/>
                        <a:lstStyle/>
                        <a:p>
                          <a:r>
                            <a:rPr lang="fr-FR" sz="1000" dirty="0" smtClean="0"/>
                            <a:t>L'employé apporte une solide contribution et a </a:t>
                          </a:r>
                          <a:r>
                            <a:rPr lang="fr-FR" sz="1000" b="1" dirty="0" smtClean="0"/>
                            <a:t>une incidence fortement positive</a:t>
                          </a:r>
                          <a:r>
                            <a:rPr lang="fr-FR" sz="1000" dirty="0" smtClean="0"/>
                            <a:t> sur l'équipe, le moral, l'environnement de travail, etc., dans une diversité de situations, y compris </a:t>
                          </a:r>
                          <a:r>
                            <a:rPr lang="fr-FR" sz="1000" b="1" dirty="0" smtClean="0"/>
                            <a:t>certaines situations nouvelles ou comportant des défis</a:t>
                          </a:r>
                          <a:r>
                            <a:rPr lang="fr-FR" sz="1000" dirty="0" smtClean="0"/>
                            <a:t>.</a:t>
                          </a:r>
                        </a:p>
                        <a:p>
                          <a:endParaRPr lang="fr-FR" sz="1000" dirty="0" smtClean="0"/>
                        </a:p>
                        <a:p>
                          <a:r>
                            <a:rPr lang="fr-FR" sz="1000" dirty="0" smtClean="0"/>
                            <a:t>Les comportements efficaces de l'employé contribuent aux réussites de l'équipe/organisation.</a:t>
                          </a:r>
                        </a:p>
                        <a:p>
                          <a:endParaRPr lang="fr-FR" sz="1000" dirty="0" smtClean="0"/>
                        </a:p>
                        <a:p>
                          <a:r>
                            <a:rPr lang="fr-FR" sz="1000" dirty="0" smtClean="0"/>
                            <a:t>Les </a:t>
                          </a:r>
                          <a:r>
                            <a:rPr lang="fr-FR" sz="1000" b="1" dirty="0" smtClean="0"/>
                            <a:t>très rares lacunes</a:t>
                          </a:r>
                          <a:r>
                            <a:rPr lang="fr-FR" sz="1000" dirty="0" smtClean="0"/>
                            <a:t> qui auraient pu se produire n'ont eu qu'une </a:t>
                          </a:r>
                          <a:r>
                            <a:rPr lang="fr-FR" sz="1000" b="1" dirty="0" smtClean="0"/>
                            <a:t>incidence infime</a:t>
                          </a:r>
                          <a:r>
                            <a:rPr lang="fr-FR" sz="1000" dirty="0" smtClean="0"/>
                            <a:t> sur le travail de l'équipe, le moral, l'environnement de travail et/ou la qualité du travail. </a:t>
                          </a:r>
                          <a:endParaRPr lang="fr-FR" sz="1000" b="0" dirty="0">
                            <a:solidFill>
                              <a:schemeClr val="tx1"/>
                            </a:solidFill>
                            <a:effectLst/>
                          </a:endParaRPr>
                        </a:p>
                      </a:txBody>
                      <a:tcPr marL="44164" marR="44164" marT="0" marB="0">
                        <a:solidFill>
                          <a:srgbClr val="E7F3F4"/>
                        </a:solidFill>
                      </a:tcPr>
                    </a:tc>
                    <a:tc>
                      <a:txBody>
                        <a:bodyPr/>
                        <a:lstStyle/>
                        <a:p>
                          <a:r>
                            <a:rPr lang="fr-FR" sz="1000" dirty="0" smtClean="0"/>
                            <a:t>L'employé apporte une </a:t>
                          </a:r>
                          <a:r>
                            <a:rPr lang="fr-FR" sz="1000" b="1" dirty="0" smtClean="0"/>
                            <a:t>contribution exceptionnelle</a:t>
                          </a:r>
                          <a:r>
                            <a:rPr lang="fr-FR" sz="1000" dirty="0" smtClean="0"/>
                            <a:t> et constitue un modèle de comportements efficaces dans une </a:t>
                          </a:r>
                          <a:r>
                            <a:rPr lang="fr-FR" sz="1000" b="1" dirty="0" smtClean="0"/>
                            <a:t>grande diversité d'actions quotidiennes</a:t>
                          </a:r>
                          <a:r>
                            <a:rPr lang="fr-FR" sz="1000" dirty="0" smtClean="0"/>
                            <a:t>, dans la prise de décision et dans des situations comportant de </a:t>
                          </a:r>
                          <a:r>
                            <a:rPr lang="fr-FR" sz="1000" b="1" dirty="0" smtClean="0"/>
                            <a:t>très grands défis.</a:t>
                          </a:r>
                          <a:endParaRPr lang="fr-FR" sz="1000" dirty="0" smtClean="0"/>
                        </a:p>
                        <a:p>
                          <a:endParaRPr lang="fr-FR" sz="1000" dirty="0" smtClean="0"/>
                        </a:p>
                        <a:p>
                          <a:r>
                            <a:rPr lang="fr-FR" sz="1000" dirty="0" smtClean="0"/>
                            <a:t>Il existe de </a:t>
                          </a:r>
                          <a:r>
                            <a:rPr lang="fr-FR" sz="1000" b="1" dirty="0" smtClean="0"/>
                            <a:t>nombreux exemples concrets</a:t>
                          </a:r>
                          <a:r>
                            <a:rPr lang="fr-FR" sz="1000" dirty="0" smtClean="0"/>
                            <a:t> de comportements efficaces évidents.</a:t>
                          </a:r>
                        </a:p>
                        <a:p>
                          <a:endParaRPr lang="fr-FR" sz="1000" dirty="0" smtClean="0"/>
                        </a:p>
                        <a:p>
                          <a:r>
                            <a:rPr lang="fr-FR" sz="1000" dirty="0" smtClean="0"/>
                            <a:t>Les actions quotidiennes de l'employé peuvent inciter d'autres employés à imiter son comportement. </a:t>
                          </a:r>
                          <a:r>
                            <a:rPr lang="fr-FR" sz="1000" b="1" dirty="0" smtClean="0"/>
                            <a:t>L'employé est un modèle à suivre.</a:t>
                          </a:r>
                          <a:endParaRPr lang="fr-FR" sz="1000" dirty="0" smtClean="0"/>
                        </a:p>
                        <a:p>
                          <a:endParaRPr lang="fr-FR" sz="1000" b="0" u="none" dirty="0">
                            <a:solidFill>
                              <a:schemeClr val="tx1"/>
                            </a:solidFill>
                            <a:effectLst/>
                          </a:endParaRP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Fallback>
      </mc:AlternateContent>
      <p:sp>
        <p:nvSpPr>
          <p:cNvPr id="3" name="Slide Number Placeholder 2"/>
          <p:cNvSpPr>
            <a:spLocks noGrp="1"/>
          </p:cNvSpPr>
          <p:nvPr>
            <p:ph type="sldNum" sz="quarter" idx="12"/>
          </p:nvPr>
        </p:nvSpPr>
        <p:spPr/>
        <p:txBody>
          <a:bodyPr/>
          <a:lstStyle/>
          <a:p>
            <a:fld id="{2E86C063-E22E-2E4C-A523-54089486E38F}" type="slidenum">
              <a:rPr lang="en-US" smtClean="0"/>
              <a:t>21</a:t>
            </a:fld>
            <a:endParaRPr lang="en-US"/>
          </a:p>
        </p:txBody>
      </p:sp>
    </p:spTree>
    <p:extLst>
      <p:ext uri="{BB962C8B-B14F-4D97-AF65-F5344CB8AC3E}">
        <p14:creationId xmlns:p14="http://schemas.microsoft.com/office/powerpoint/2010/main" val="610222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Image 13" descr="pmp-pgr2-fra.jpg"/>
          <p:cNvPicPr>
            <a:picLocks noChangeAspect="1"/>
          </p:cNvPicPr>
          <p:nvPr/>
        </p:nvPicPr>
        <p:blipFill>
          <a:blip r:embed="rId9" cstate="print"/>
          <a:stretch>
            <a:fillRect/>
          </a:stretch>
        </p:blipFill>
        <p:spPr>
          <a:xfrm>
            <a:off x="1634400" y="946968"/>
            <a:ext cx="5629866" cy="3339282"/>
          </a:xfrm>
          <a:prstGeom prst="rect">
            <a:avLst/>
          </a:prstGeom>
        </p:spPr>
      </p:pic>
      <p:sp>
        <p:nvSpPr>
          <p:cNvPr id="67586" name="Rectangle 2"/>
          <p:cNvSpPr>
            <a:spLocks noGrp="1" noChangeArrowheads="1"/>
          </p:cNvSpPr>
          <p:nvPr>
            <p:ph type="title"/>
            <p:custDataLst>
              <p:tags r:id="rId1"/>
            </p:custDataLst>
          </p:nvPr>
        </p:nvSpPr>
        <p:spPr>
          <a:xfrm>
            <a:off x="395537" y="-21122"/>
            <a:ext cx="7643043" cy="857250"/>
          </a:xfrm>
        </p:spPr>
        <p:txBody>
          <a:bodyPr>
            <a:normAutofit/>
          </a:bodyPr>
          <a:lstStyle/>
          <a:p>
            <a:r>
              <a:rPr lang="fr-CA" altLang="en-US" sz="2400" noProof="0" dirty="0" smtClean="0"/>
              <a:t>Grille des cotes de rendement globales</a:t>
            </a:r>
            <a:br>
              <a:rPr lang="fr-CA" altLang="en-US" sz="2400" noProof="0" dirty="0" smtClean="0"/>
            </a:br>
            <a:endParaRPr lang="fr-CA" altLang="en-US" sz="2400" noProof="0" dirty="0" smtClean="0"/>
          </a:p>
        </p:txBody>
      </p:sp>
      <p:sp>
        <p:nvSpPr>
          <p:cNvPr id="4" name="TextBox 3"/>
          <p:cNvSpPr txBox="1"/>
          <p:nvPr>
            <p:custDataLst>
              <p:tags r:id="rId2"/>
            </p:custDataLst>
          </p:nvPr>
        </p:nvSpPr>
        <p:spPr>
          <a:xfrm>
            <a:off x="1476632" y="3489852"/>
            <a:ext cx="1655209" cy="861774"/>
          </a:xfrm>
          <a:prstGeom prst="rect">
            <a:avLst/>
          </a:prstGeom>
          <a:noFill/>
          <a:ln w="28575">
            <a:solidFill>
              <a:srgbClr val="FFA86D"/>
            </a:solidFill>
          </a:ln>
        </p:spPr>
        <p:txBody>
          <a:bodyPr wrap="square" rtlCol="0">
            <a:spAutoFit/>
          </a:bodyPr>
          <a:lstStyle/>
          <a:p>
            <a:pPr algn="ctr"/>
            <a:r>
              <a:rPr lang="fr-CA" sz="1000" dirty="0" smtClean="0">
                <a:solidFill>
                  <a:prstClr val="black"/>
                </a:solidFill>
              </a:rPr>
              <a:t>Un plan d’amélioration du rendement – PAR (anciennement plan d’action) doit être mis en place (exigence du SCT)</a:t>
            </a:r>
            <a:endParaRPr lang="fr-CA" sz="1000" dirty="0">
              <a:solidFill>
                <a:prstClr val="black"/>
              </a:solidFill>
            </a:endParaRPr>
          </a:p>
        </p:txBody>
      </p:sp>
      <p:cxnSp>
        <p:nvCxnSpPr>
          <p:cNvPr id="12" name="Elbow Connector 11"/>
          <p:cNvCxnSpPr/>
          <p:nvPr>
            <p:custDataLst>
              <p:tags r:id="rId3"/>
            </p:custDataLst>
          </p:nvPr>
        </p:nvCxnSpPr>
        <p:spPr>
          <a:xfrm rot="5400000" flipH="1" flipV="1">
            <a:off x="2555384" y="2826266"/>
            <a:ext cx="278855" cy="1065966"/>
          </a:xfrm>
          <a:prstGeom prst="bentConnector2">
            <a:avLst/>
          </a:prstGeom>
          <a:ln w="28575">
            <a:solidFill>
              <a:srgbClr val="FFA86D"/>
            </a:solidFill>
            <a:tailEnd type="arrow"/>
          </a:ln>
        </p:spPr>
        <p:style>
          <a:lnRef idx="1">
            <a:schemeClr val="accent1"/>
          </a:lnRef>
          <a:fillRef idx="0">
            <a:schemeClr val="accent1"/>
          </a:fillRef>
          <a:effectRef idx="0">
            <a:schemeClr val="accent1"/>
          </a:effectRef>
          <a:fontRef idx="minor">
            <a:schemeClr val="tx1"/>
          </a:fontRef>
        </p:style>
      </p:cxnSp>
      <p:sp>
        <p:nvSpPr>
          <p:cNvPr id="67598" name="Rounded Rectangle 67597"/>
          <p:cNvSpPr/>
          <p:nvPr>
            <p:custDataLst>
              <p:tags r:id="rId4"/>
            </p:custDataLst>
          </p:nvPr>
        </p:nvSpPr>
        <p:spPr>
          <a:xfrm>
            <a:off x="3203848" y="946968"/>
            <a:ext cx="864096" cy="2339158"/>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67599" name="Rounded Rectangle 67598"/>
          <p:cNvSpPr/>
          <p:nvPr>
            <p:custDataLst>
              <p:tags r:id="rId5"/>
            </p:custDataLst>
          </p:nvPr>
        </p:nvSpPr>
        <p:spPr>
          <a:xfrm>
            <a:off x="3203848" y="2838637"/>
            <a:ext cx="4104456" cy="447489"/>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71" name="Elbow Connector 70"/>
          <p:cNvCxnSpPr>
            <a:stCxn id="4" idx="3"/>
          </p:cNvCxnSpPr>
          <p:nvPr>
            <p:custDataLst>
              <p:tags r:id="rId6"/>
            </p:custDataLst>
          </p:nvPr>
        </p:nvCxnSpPr>
        <p:spPr>
          <a:xfrm flipV="1">
            <a:off x="3131841" y="3273832"/>
            <a:ext cx="300237" cy="646907"/>
          </a:xfrm>
          <a:prstGeom prst="bentConnector2">
            <a:avLst/>
          </a:prstGeom>
          <a:ln w="28575">
            <a:solidFill>
              <a:srgbClr val="FFA86D"/>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881" y="1480593"/>
            <a:ext cx="1152129" cy="784830"/>
          </a:xfrm>
          <a:prstGeom prst="rect">
            <a:avLst/>
          </a:prstGeom>
          <a:noFill/>
          <a:ln w="28575">
            <a:solidFill>
              <a:srgbClr val="00ADBA"/>
            </a:solidFill>
          </a:ln>
        </p:spPr>
        <p:txBody>
          <a:bodyPr wrap="square" rtlCol="0">
            <a:spAutoFit/>
          </a:bodyPr>
          <a:lstStyle/>
          <a:p>
            <a:pPr lvl="0" algn="ctr">
              <a:defRPr/>
            </a:pPr>
            <a:r>
              <a:rPr lang="fr-FR" sz="900" kern="0" dirty="0" smtClean="0">
                <a:solidFill>
                  <a:srgbClr val="000000"/>
                </a:solidFill>
              </a:rPr>
              <a:t>La cote globale </a:t>
            </a:r>
          </a:p>
          <a:p>
            <a:pPr algn="ctr">
              <a:defRPr/>
            </a:pPr>
            <a:r>
              <a:rPr lang="fr-FR" sz="900" b="1" dirty="0" smtClean="0"/>
              <a:t>« </a:t>
            </a:r>
            <a:r>
              <a:rPr lang="fr-FR" sz="900" b="1" dirty="0"/>
              <a:t>Réussi » </a:t>
            </a:r>
            <a:r>
              <a:rPr lang="fr-FR" sz="900" dirty="0"/>
              <a:t>signifie que les employés ont un bon rendement</a:t>
            </a:r>
            <a:r>
              <a:rPr lang="fr-FR" sz="900" dirty="0" smtClean="0"/>
              <a:t>.</a:t>
            </a:r>
            <a:endParaRPr kumimoji="0" lang="fr-CA" sz="900" i="0" u="none" strike="noStrike" kern="0" cap="none" spc="0" normalizeH="0" baseline="0" noProof="0" dirty="0" smtClean="0">
              <a:ln>
                <a:noFill/>
              </a:ln>
              <a:solidFill>
                <a:srgbClr val="FF0000"/>
              </a:solidFill>
              <a:effectLst/>
              <a:uLnTx/>
              <a:uFillTx/>
              <a:latin typeface="Arial"/>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22</a:t>
            </a:fld>
            <a:endParaRPr lang="en-US"/>
          </a:p>
        </p:txBody>
      </p:sp>
    </p:spTree>
    <p:extLst>
      <p:ext uri="{BB962C8B-B14F-4D97-AF65-F5344CB8AC3E}">
        <p14:creationId xmlns:p14="http://schemas.microsoft.com/office/powerpoint/2010/main" val="488640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622"/>
            <a:ext cx="8500108" cy="424983"/>
          </a:xfrm>
        </p:spPr>
        <p:txBody>
          <a:bodyPr>
            <a:normAutofit fontScale="90000"/>
          </a:bodyPr>
          <a:lstStyle/>
          <a:p>
            <a:pPr algn="ctr"/>
            <a:r>
              <a:rPr lang="fr-CA" sz="2200" noProof="0" dirty="0" smtClean="0"/>
              <a:t>Plan d’amélioration du rendement (PAR)</a:t>
            </a:r>
            <a:endParaRPr lang="fr-CA" sz="2200" noProof="0" dirty="0"/>
          </a:p>
        </p:txBody>
      </p:sp>
      <p:sp>
        <p:nvSpPr>
          <p:cNvPr id="3" name="Content Placeholder 2"/>
          <p:cNvSpPr>
            <a:spLocks noGrp="1"/>
          </p:cNvSpPr>
          <p:nvPr>
            <p:ph idx="1"/>
          </p:nvPr>
        </p:nvSpPr>
        <p:spPr>
          <a:xfrm>
            <a:off x="395536" y="876114"/>
            <a:ext cx="8345488" cy="3061343"/>
          </a:xfrm>
        </p:spPr>
        <p:txBody>
          <a:bodyPr>
            <a:noAutofit/>
          </a:bodyPr>
          <a:lstStyle/>
          <a:p>
            <a:pPr marL="0" lvl="0" indent="0" fontAlgn="base">
              <a:buNone/>
            </a:pPr>
            <a:r>
              <a:rPr lang="fr-CA" sz="1300" b="1" dirty="0"/>
              <a:t>Le </a:t>
            </a:r>
            <a:r>
              <a:rPr lang="fr-CA" sz="1300" b="1" dirty="0" smtClean="0"/>
              <a:t>terme </a:t>
            </a:r>
            <a:r>
              <a:rPr lang="fr-CA" sz="1300" b="1" dirty="0"/>
              <a:t>« plan d'action » a été remplacé par « plan d'amélioration du rendement </a:t>
            </a:r>
            <a:r>
              <a:rPr lang="fr-CA" sz="1300" b="1" dirty="0" smtClean="0"/>
              <a:t>». </a:t>
            </a:r>
            <a:endParaRPr lang="fr-CA" sz="1300" b="1" dirty="0"/>
          </a:p>
          <a:p>
            <a:pPr fontAlgn="base"/>
            <a:r>
              <a:rPr lang="fr-CA" sz="1100" dirty="0"/>
              <a:t>L’application GRFP offre un modèle de plan </a:t>
            </a:r>
            <a:r>
              <a:rPr lang="fr-CA" sz="1100" dirty="0" smtClean="0"/>
              <a:t>d’amélioration du rendement qui apparaîtra </a:t>
            </a:r>
            <a:r>
              <a:rPr lang="fr-CA" sz="1100" dirty="0"/>
              <a:t>dans l’entente de rendement à </a:t>
            </a:r>
            <a:r>
              <a:rPr lang="fr-CA" sz="1100" dirty="0" smtClean="0"/>
              <a:t>la</a:t>
            </a:r>
            <a:br>
              <a:rPr lang="fr-CA" sz="1100" dirty="0" smtClean="0"/>
            </a:br>
            <a:r>
              <a:rPr lang="fr-CA" sz="1100" dirty="0" smtClean="0"/>
              <a:t>section </a:t>
            </a:r>
            <a:r>
              <a:rPr lang="fr-CA" sz="1100" dirty="0"/>
              <a:t>F lorsque la case </a:t>
            </a:r>
            <a:r>
              <a:rPr lang="fr-CA" sz="1100" dirty="0" smtClean="0"/>
              <a:t>« plan </a:t>
            </a:r>
            <a:r>
              <a:rPr lang="fr-CA" sz="1100" dirty="0"/>
              <a:t>d’amélioration du </a:t>
            </a:r>
            <a:r>
              <a:rPr lang="fr-CA" sz="1100" dirty="0" smtClean="0"/>
              <a:t>rendement » à la section A est </a:t>
            </a:r>
            <a:r>
              <a:rPr lang="fr-CA" sz="1100" dirty="0"/>
              <a:t>cochée</a:t>
            </a:r>
            <a:r>
              <a:rPr lang="fr-CA" sz="1100" dirty="0" smtClean="0"/>
              <a:t>.</a:t>
            </a:r>
          </a:p>
          <a:p>
            <a:pPr marL="0" indent="0" fontAlgn="base">
              <a:buNone/>
            </a:pPr>
            <a:endParaRPr lang="fr-CA" sz="1300" b="1" dirty="0" smtClean="0"/>
          </a:p>
          <a:p>
            <a:pPr marL="0" indent="0">
              <a:buNone/>
            </a:pPr>
            <a:r>
              <a:rPr lang="fr-CA" sz="1300" b="1" dirty="0" smtClean="0"/>
              <a:t>Quand </a:t>
            </a:r>
            <a:r>
              <a:rPr lang="fr-CA" sz="1300" b="1" dirty="0"/>
              <a:t>faut-il les mettre en place</a:t>
            </a:r>
            <a:r>
              <a:rPr lang="fr-CA" sz="1300" b="1" dirty="0" smtClean="0"/>
              <a:t>?</a:t>
            </a:r>
          </a:p>
          <a:p>
            <a:r>
              <a:rPr lang="fr-CA" sz="1100" dirty="0" smtClean="0"/>
              <a:t>À </a:t>
            </a:r>
            <a:r>
              <a:rPr lang="fr-CA" sz="1100" dirty="0"/>
              <a:t>tout moment en cours d’exercice, dès qu’un</a:t>
            </a:r>
            <a:r>
              <a:rPr lang="fr-CA" sz="1100" dirty="0" smtClean="0"/>
              <a:t> gestionnaire </a:t>
            </a:r>
            <a:r>
              <a:rPr lang="fr-CA" sz="1100" dirty="0"/>
              <a:t>ou </a:t>
            </a:r>
            <a:r>
              <a:rPr lang="fr-CA" sz="1100" dirty="0" smtClean="0"/>
              <a:t>superviseur </a:t>
            </a:r>
            <a:r>
              <a:rPr lang="fr-CA" sz="1100" dirty="0"/>
              <a:t>constate qu’un employé ne répondra vraisemblablement pas aux attentes en matière de rendement établies à son </a:t>
            </a:r>
            <a:r>
              <a:rPr lang="fr-CA" sz="1100" dirty="0" smtClean="0"/>
              <a:t>égard. Celui-ci </a:t>
            </a:r>
            <a:r>
              <a:rPr lang="fr-CA" sz="1100" dirty="0"/>
              <a:t>doit discuter avec l’employé des avantages que procure un plan d’amélioration du rendement pour l’employé et l’organisation.</a:t>
            </a:r>
          </a:p>
          <a:p>
            <a:r>
              <a:rPr lang="fr-CA" sz="1100" dirty="0"/>
              <a:t>Les plans d’amélioration du rendement sont obligatoires à la fin de l’exercice si :</a:t>
            </a:r>
          </a:p>
          <a:p>
            <a:pPr lvl="1">
              <a:buFont typeface="Wingdings" panose="05000000000000000000" pitchFamily="2" charset="2"/>
              <a:buChar char="Ø"/>
            </a:pPr>
            <a:r>
              <a:rPr lang="fr-CA" sz="1000" dirty="0"/>
              <a:t>L’employé a reçu une cote de rendement globale « n’a pas atteint »; ou</a:t>
            </a:r>
          </a:p>
          <a:p>
            <a:pPr lvl="1">
              <a:buFont typeface="Wingdings" panose="05000000000000000000" pitchFamily="2" charset="2"/>
              <a:buChar char="Ø"/>
            </a:pPr>
            <a:r>
              <a:rPr lang="fr-CA" sz="1000" dirty="0"/>
              <a:t>L’employé a reçu une cote de rendement globale « n’a pas atteint » pour les objectifs de travail ou pour les compétences essentielles.</a:t>
            </a:r>
          </a:p>
          <a:p>
            <a:r>
              <a:rPr lang="fr-CA" sz="1100" dirty="0" smtClean="0"/>
              <a:t>Les </a:t>
            </a:r>
            <a:r>
              <a:rPr lang="fr-CA" sz="1100" dirty="0"/>
              <a:t>gestionnaires sont invités à consulter les Relations de travail par l’intermédiaire du </a:t>
            </a:r>
            <a:r>
              <a:rPr lang="fr-CA" sz="1100" dirty="0">
                <a:hlinkClick r:id="rId3"/>
              </a:rPr>
              <a:t>CSRH</a:t>
            </a:r>
            <a:r>
              <a:rPr lang="fr-CA" sz="1100" dirty="0"/>
              <a:t> dès qu’un problème de rendement est suspecté. </a:t>
            </a:r>
            <a:endParaRPr lang="fr-CA" sz="1300" b="1" dirty="0" smtClean="0"/>
          </a:p>
          <a:p>
            <a:pPr marL="457200" lvl="1" indent="0">
              <a:buNone/>
            </a:pPr>
            <a:endParaRPr lang="fr-CA" sz="1000" noProof="0" dirty="0" smtClean="0"/>
          </a:p>
          <a:p>
            <a:pPr marL="0" indent="0">
              <a:buNone/>
            </a:pPr>
            <a:r>
              <a:rPr lang="fr-CA" sz="1300" b="1" dirty="0"/>
              <a:t>Lien utile</a:t>
            </a:r>
            <a:r>
              <a:rPr lang="fr-CA" sz="1300" b="1" dirty="0" smtClean="0"/>
              <a:t>:</a:t>
            </a:r>
            <a:endParaRPr lang="fr-CA" sz="1300" b="1" dirty="0"/>
          </a:p>
          <a:p>
            <a:pPr lvl="1">
              <a:buFont typeface="Wingdings" panose="05000000000000000000" pitchFamily="2" charset="2"/>
              <a:buChar char="Ø"/>
            </a:pPr>
            <a:r>
              <a:rPr lang="fr-CA" sz="1100" noProof="0" dirty="0" smtClean="0">
                <a:hlinkClick r:id="rId4"/>
              </a:rPr>
              <a:t>Guide d’utilisation de l’Application GRFP pour les cadres, les gestionnaires et les superviseurs</a:t>
            </a:r>
            <a:endParaRPr lang="fr-CA" sz="1100" noProof="0" dirty="0" smtClean="0"/>
          </a:p>
          <a:p>
            <a:pPr marL="457200" lvl="1" indent="0">
              <a:buNone/>
            </a:pPr>
            <a:endParaRPr lang="fr-CA" sz="1000" dirty="0"/>
          </a:p>
          <a:p>
            <a:pPr marL="457200" lvl="1" indent="0">
              <a:buNone/>
            </a:pPr>
            <a:endParaRPr lang="fr-CA" sz="1000" noProof="0" dirty="0" smtClean="0"/>
          </a:p>
          <a:p>
            <a:endParaRPr lang="fr-CA" sz="11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23</a:t>
            </a:fld>
            <a:endParaRPr lang="en-US"/>
          </a:p>
        </p:txBody>
      </p:sp>
      <p:sp>
        <p:nvSpPr>
          <p:cNvPr id="6" name="Rectangle 5"/>
          <p:cNvSpPr/>
          <p:nvPr/>
        </p:nvSpPr>
        <p:spPr>
          <a:xfrm>
            <a:off x="912832" y="4314314"/>
            <a:ext cx="7773968" cy="276999"/>
          </a:xfrm>
          <a:prstGeom prst="rect">
            <a:avLst/>
          </a:prstGeom>
          <a:solidFill>
            <a:srgbClr val="DBDBC7"/>
          </a:solidFill>
        </p:spPr>
        <p:txBody>
          <a:bodyPr wrap="square">
            <a:spAutoFit/>
          </a:bodyPr>
          <a:lstStyle/>
          <a:p>
            <a:r>
              <a:rPr lang="en-CA" sz="1200" dirty="0" smtClean="0">
                <a:solidFill>
                  <a:prstClr val="black"/>
                </a:solidFill>
                <a:latin typeface="Arial" charset="0"/>
                <a:ea typeface="+mn-ea"/>
              </a:rPr>
              <a:t>La section F de </a:t>
            </a:r>
            <a:r>
              <a:rPr lang="en-CA" sz="1200" dirty="0" err="1" smtClean="0">
                <a:solidFill>
                  <a:prstClr val="black"/>
                </a:solidFill>
                <a:latin typeface="Arial" charset="0"/>
                <a:ea typeface="+mn-ea"/>
              </a:rPr>
              <a:t>l’application</a:t>
            </a:r>
            <a:r>
              <a:rPr lang="en-CA" sz="1200" dirty="0" smtClean="0">
                <a:solidFill>
                  <a:prstClr val="black"/>
                </a:solidFill>
                <a:latin typeface="Arial" charset="0"/>
                <a:ea typeface="+mn-ea"/>
              </a:rPr>
              <a:t> GRFP </a:t>
            </a:r>
            <a:r>
              <a:rPr lang="en-CA" sz="1200" dirty="0" err="1" smtClean="0">
                <a:solidFill>
                  <a:prstClr val="black"/>
                </a:solidFill>
                <a:latin typeface="Arial" charset="0"/>
                <a:ea typeface="+mn-ea"/>
              </a:rPr>
              <a:t>s’ouvrira</a:t>
            </a:r>
            <a:r>
              <a:rPr lang="en-CA" sz="1200" dirty="0" smtClean="0">
                <a:solidFill>
                  <a:prstClr val="black"/>
                </a:solidFill>
                <a:latin typeface="Arial" charset="0"/>
                <a:ea typeface="+mn-ea"/>
              </a:rPr>
              <a:t> </a:t>
            </a:r>
            <a:r>
              <a:rPr lang="en-CA" sz="1200" dirty="0" err="1" smtClean="0">
                <a:solidFill>
                  <a:prstClr val="black"/>
                </a:solidFill>
                <a:latin typeface="Arial" charset="0"/>
                <a:ea typeface="+mn-ea"/>
              </a:rPr>
              <a:t>automatiquement</a:t>
            </a:r>
            <a:r>
              <a:rPr lang="en-CA" sz="1200" dirty="0" smtClean="0">
                <a:solidFill>
                  <a:prstClr val="black"/>
                </a:solidFill>
                <a:latin typeface="Arial" charset="0"/>
                <a:ea typeface="+mn-ea"/>
              </a:rPr>
              <a:t> </a:t>
            </a:r>
            <a:r>
              <a:rPr lang="en-CA" sz="1200" dirty="0" err="1" smtClean="0">
                <a:solidFill>
                  <a:prstClr val="black"/>
                </a:solidFill>
                <a:latin typeface="Arial" charset="0"/>
                <a:ea typeface="+mn-ea"/>
              </a:rPr>
              <a:t>si</a:t>
            </a:r>
            <a:r>
              <a:rPr lang="en-CA" sz="1200" dirty="0" smtClean="0">
                <a:solidFill>
                  <a:prstClr val="black"/>
                </a:solidFill>
                <a:latin typeface="Arial" charset="0"/>
                <a:ea typeface="+mn-ea"/>
              </a:rPr>
              <a:t> un PAR </a:t>
            </a:r>
            <a:r>
              <a:rPr lang="en-CA" sz="1200" dirty="0" err="1" smtClean="0">
                <a:solidFill>
                  <a:prstClr val="black"/>
                </a:solidFill>
                <a:latin typeface="Arial" charset="0"/>
                <a:ea typeface="+mn-ea"/>
              </a:rPr>
              <a:t>est</a:t>
            </a:r>
            <a:r>
              <a:rPr lang="en-CA" sz="1200" dirty="0" smtClean="0">
                <a:solidFill>
                  <a:prstClr val="black"/>
                </a:solidFill>
                <a:latin typeface="Arial" charset="0"/>
                <a:ea typeface="+mn-ea"/>
              </a:rPr>
              <a:t> </a:t>
            </a:r>
            <a:r>
              <a:rPr lang="en-CA" sz="1200" dirty="0" err="1" smtClean="0">
                <a:solidFill>
                  <a:prstClr val="black"/>
                </a:solidFill>
                <a:latin typeface="Arial" charset="0"/>
                <a:ea typeface="+mn-ea"/>
              </a:rPr>
              <a:t>obligatoire</a:t>
            </a:r>
            <a:r>
              <a:rPr lang="en-CA" sz="1200" dirty="0" smtClean="0">
                <a:solidFill>
                  <a:prstClr val="black"/>
                </a:solidFill>
                <a:latin typeface="Arial" charset="0"/>
                <a:ea typeface="+mn-ea"/>
              </a:rPr>
              <a:t> à la fin de </a:t>
            </a:r>
            <a:r>
              <a:rPr lang="en-CA" sz="1200" dirty="0" err="1" smtClean="0">
                <a:solidFill>
                  <a:prstClr val="black"/>
                </a:solidFill>
                <a:latin typeface="Arial" charset="0"/>
                <a:ea typeface="+mn-ea"/>
              </a:rPr>
              <a:t>l’exercice</a:t>
            </a:r>
            <a:endParaRPr lang="fr-CA" sz="1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560" y="4310640"/>
            <a:ext cx="436272" cy="257590"/>
          </a:xfrm>
          <a:prstGeom prst="rect">
            <a:avLst/>
          </a:prstGeom>
        </p:spPr>
      </p:pic>
    </p:spTree>
    <p:extLst>
      <p:ext uri="{BB962C8B-B14F-4D97-AF65-F5344CB8AC3E}">
        <p14:creationId xmlns:p14="http://schemas.microsoft.com/office/powerpoint/2010/main" val="1298495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43" y="54762"/>
            <a:ext cx="8229600" cy="857250"/>
          </a:xfrm>
        </p:spPr>
        <p:txBody>
          <a:bodyPr>
            <a:noAutofit/>
          </a:bodyPr>
          <a:lstStyle/>
          <a:p>
            <a:pPr algn="ctr"/>
            <a:r>
              <a:rPr lang="fr-CA" sz="2200" noProof="0" dirty="0" smtClean="0"/>
              <a:t>Plan d’amélioration du rendement (PAR)  – suite </a:t>
            </a:r>
            <a:endParaRPr lang="fr-CA" sz="2200" noProof="0" dirty="0"/>
          </a:p>
        </p:txBody>
      </p:sp>
      <p:sp>
        <p:nvSpPr>
          <p:cNvPr id="3" name="Content Placeholder 2"/>
          <p:cNvSpPr>
            <a:spLocks noGrp="1"/>
          </p:cNvSpPr>
          <p:nvPr>
            <p:ph sz="half" idx="1"/>
          </p:nvPr>
        </p:nvSpPr>
        <p:spPr>
          <a:xfrm>
            <a:off x="387350" y="1040040"/>
            <a:ext cx="4252612" cy="3630336"/>
          </a:xfrm>
        </p:spPr>
        <p:txBody>
          <a:bodyPr>
            <a:normAutofit fontScale="85000" lnSpcReduction="10000"/>
          </a:bodyPr>
          <a:lstStyle/>
          <a:p>
            <a:pPr marL="0" indent="0">
              <a:buNone/>
            </a:pPr>
            <a:r>
              <a:rPr lang="fr-CA" sz="1500" b="1" noProof="0" dirty="0" smtClean="0"/>
              <a:t>Vue d’ensemble</a:t>
            </a:r>
          </a:p>
          <a:p>
            <a:endParaRPr lang="fr-CA" sz="1300" noProof="0" dirty="0" smtClean="0"/>
          </a:p>
          <a:p>
            <a:r>
              <a:rPr lang="fr-CA" sz="1200" dirty="0"/>
              <a:t>En vertu de la </a:t>
            </a:r>
            <a:r>
              <a:rPr lang="fr-CA" sz="1200" i="1" dirty="0">
                <a:hlinkClick r:id="rId3"/>
              </a:rPr>
              <a:t>Directive sur la gestion du rendement</a:t>
            </a:r>
            <a:r>
              <a:rPr lang="fr-CA" sz="1200" dirty="0"/>
              <a:t>, un plan d’amélioration du rendement doit être établi pour les employés lorsque les gestionnaires constatent un rendement insatisfaisant. Au cours des </a:t>
            </a:r>
            <a:r>
              <a:rPr lang="fr-CA" sz="1200" dirty="0">
                <a:hlinkClick r:id="rId4"/>
              </a:rPr>
              <a:t>conversations sur les progrès réalisés</a:t>
            </a:r>
            <a:r>
              <a:rPr lang="fr-CA" sz="1200" dirty="0"/>
              <a:t>, les employés peuvent aussi demander un plan d’amélioration du rendement</a:t>
            </a:r>
            <a:r>
              <a:rPr lang="fr-CA" sz="1200" dirty="0" smtClean="0"/>
              <a:t>. </a:t>
            </a:r>
          </a:p>
          <a:p>
            <a:pPr marL="0" indent="0">
              <a:buNone/>
            </a:pPr>
            <a:endParaRPr lang="fr-CA" sz="1200" noProof="0" dirty="0" smtClean="0"/>
          </a:p>
          <a:p>
            <a:r>
              <a:rPr lang="fr-CA" sz="1200" noProof="0" dirty="0" smtClean="0"/>
              <a:t>Les PAR servent à documenter des étapes spécifiques qu’il convient de suivre afin de soutenir l’employé et de l’aider à atteindre les objectifs. </a:t>
            </a:r>
          </a:p>
          <a:p>
            <a:endParaRPr lang="fr-CA" sz="1200" noProof="0" dirty="0" smtClean="0"/>
          </a:p>
          <a:p>
            <a:r>
              <a:rPr lang="fr-CA" sz="1200" dirty="0" smtClean="0"/>
              <a:t>Ces </a:t>
            </a:r>
            <a:r>
              <a:rPr lang="fr-CA" sz="1200" noProof="0" dirty="0" smtClean="0"/>
              <a:t>plans deviennent un élément essentiel de l’entente de rendement de l'employé.</a:t>
            </a:r>
          </a:p>
          <a:p>
            <a:endParaRPr lang="fr-CA" sz="1200" noProof="0" dirty="0" smtClean="0"/>
          </a:p>
          <a:p>
            <a:r>
              <a:rPr lang="fr-CA" sz="1200" noProof="0" dirty="0" smtClean="0"/>
              <a:t>Une surveillance continue est essentielle, car elle permet au gestionnaire ou au superviseur de déterminer si l’employé fait des progrès </a:t>
            </a:r>
            <a:r>
              <a:rPr lang="fr-CA" sz="1200" dirty="0" smtClean="0"/>
              <a:t>et </a:t>
            </a:r>
            <a:r>
              <a:rPr lang="fr-CA" sz="1200" noProof="0" dirty="0" smtClean="0"/>
              <a:t>d’apporter des modifications au PAR</a:t>
            </a:r>
            <a:r>
              <a:rPr lang="fr-CA" sz="1200" dirty="0" smtClean="0"/>
              <a:t>, lorsque nécessaire. </a:t>
            </a:r>
            <a:endParaRPr lang="fr-CA" sz="1200" noProof="0" dirty="0" smtClean="0"/>
          </a:p>
          <a:p>
            <a:endParaRPr lang="fr-CA" sz="1200" dirty="0"/>
          </a:p>
          <a:p>
            <a:r>
              <a:rPr lang="fr-CA" sz="1200" noProof="0" dirty="0" smtClean="0"/>
              <a:t>Les gestionnaires  devraient consulter les Relations de travail </a:t>
            </a:r>
            <a:r>
              <a:rPr lang="fr-CA" sz="1200" dirty="0" smtClean="0"/>
              <a:t>avant </a:t>
            </a:r>
            <a:r>
              <a:rPr lang="fr-CA" sz="1200" noProof="0" dirty="0" smtClean="0"/>
              <a:t>la mise en œuvre d’un tel plan et pendant le suivi de ce dernier.</a:t>
            </a:r>
            <a:endParaRPr lang="fr-CA" sz="1200" noProof="0" dirty="0"/>
          </a:p>
        </p:txBody>
      </p:sp>
      <p:sp>
        <p:nvSpPr>
          <p:cNvPr id="4" name="Content Placeholder 3"/>
          <p:cNvSpPr>
            <a:spLocks noGrp="1"/>
          </p:cNvSpPr>
          <p:nvPr>
            <p:ph sz="half" idx="2"/>
          </p:nvPr>
        </p:nvSpPr>
        <p:spPr>
          <a:xfrm>
            <a:off x="4734987" y="1040040"/>
            <a:ext cx="4097338" cy="3929249"/>
          </a:xfrm>
        </p:spPr>
        <p:txBody>
          <a:bodyPr>
            <a:normAutofit fontScale="85000" lnSpcReduction="10000"/>
          </a:bodyPr>
          <a:lstStyle/>
          <a:p>
            <a:pPr marL="0" lvl="0" indent="0">
              <a:buNone/>
            </a:pPr>
            <a:r>
              <a:rPr lang="fr-CA" sz="1500" b="1" noProof="0" dirty="0" smtClean="0"/>
              <a:t>Avantages</a:t>
            </a:r>
          </a:p>
          <a:p>
            <a:pPr marL="0" lvl="0" indent="0">
              <a:buNone/>
            </a:pPr>
            <a:endParaRPr lang="fr-CA" sz="1300" noProof="0" dirty="0" smtClean="0"/>
          </a:p>
          <a:p>
            <a:pPr lvl="0"/>
            <a:r>
              <a:rPr lang="fr-CA" sz="1200" noProof="0" dirty="0" smtClean="0"/>
              <a:t>L’employé :</a:t>
            </a:r>
          </a:p>
          <a:p>
            <a:pPr lvl="0"/>
            <a:endParaRPr lang="fr-CA" sz="1100" noProof="0" dirty="0" smtClean="0"/>
          </a:p>
          <a:p>
            <a:pPr lvl="1">
              <a:buFont typeface="Wingdings" panose="05000000000000000000" pitchFamily="2" charset="2"/>
              <a:buChar char="Ø"/>
            </a:pPr>
            <a:r>
              <a:rPr lang="fr-CA" sz="1200" noProof="0" dirty="0" smtClean="0"/>
              <a:t>reçoit du soutien constant grâce à la rétroaction;</a:t>
            </a:r>
          </a:p>
          <a:p>
            <a:pPr lvl="1">
              <a:buFont typeface="Wingdings" panose="05000000000000000000" pitchFamily="2" charset="2"/>
              <a:buChar char="ü"/>
            </a:pPr>
            <a:endParaRPr lang="fr-CA" sz="1200" noProof="0" dirty="0" smtClean="0"/>
          </a:p>
          <a:p>
            <a:pPr lvl="1">
              <a:buFont typeface="Wingdings" panose="05000000000000000000" pitchFamily="2" charset="2"/>
              <a:buChar char="Ø"/>
            </a:pPr>
            <a:r>
              <a:rPr lang="fr-CA" sz="1200" noProof="0" dirty="0" smtClean="0"/>
              <a:t>souscrit davantage aux buts de l’équipe de travail;</a:t>
            </a:r>
          </a:p>
          <a:p>
            <a:pPr lvl="1">
              <a:buFont typeface="Wingdings" panose="05000000000000000000" pitchFamily="2" charset="2"/>
              <a:buChar char="ü"/>
            </a:pPr>
            <a:endParaRPr lang="fr-CA" sz="1200" noProof="0" dirty="0" smtClean="0"/>
          </a:p>
          <a:p>
            <a:pPr lvl="1">
              <a:buFont typeface="Wingdings" panose="05000000000000000000" pitchFamily="2" charset="2"/>
              <a:buChar char="Ø"/>
            </a:pPr>
            <a:r>
              <a:rPr lang="fr-CA" sz="1200" noProof="0" dirty="0" smtClean="0"/>
              <a:t>est plus susceptible d’atteindre les objectifs de travail à la fin de l’exercice;</a:t>
            </a:r>
          </a:p>
          <a:p>
            <a:pPr lvl="1">
              <a:buFont typeface="Wingdings" panose="05000000000000000000" pitchFamily="2" charset="2"/>
              <a:buChar char="ü"/>
            </a:pPr>
            <a:endParaRPr lang="fr-CA" sz="1200" noProof="0" dirty="0" smtClean="0"/>
          </a:p>
          <a:p>
            <a:pPr lvl="1">
              <a:buFont typeface="Wingdings" panose="05000000000000000000" pitchFamily="2" charset="2"/>
              <a:buChar char="Ø"/>
            </a:pPr>
            <a:r>
              <a:rPr lang="fr-CA" sz="1200" noProof="0" dirty="0" smtClean="0"/>
              <a:t>profite d’un sentiment de contribuer à l’atteinte des objectifs de l’organisation.</a:t>
            </a:r>
          </a:p>
          <a:p>
            <a:endParaRPr lang="fr-CA" sz="1200" noProof="0" dirty="0" smtClean="0"/>
          </a:p>
          <a:p>
            <a:endParaRPr lang="fr-CA" noProof="0" dirty="0"/>
          </a:p>
        </p:txBody>
      </p:sp>
      <p:sp>
        <p:nvSpPr>
          <p:cNvPr id="5" name="Slide Number Placeholder 4"/>
          <p:cNvSpPr>
            <a:spLocks noGrp="1"/>
          </p:cNvSpPr>
          <p:nvPr>
            <p:ph type="sldNum" sz="quarter" idx="12"/>
          </p:nvPr>
        </p:nvSpPr>
        <p:spPr/>
        <p:txBody>
          <a:bodyPr/>
          <a:lstStyle/>
          <a:p>
            <a:fld id="{2E86C063-E22E-2E4C-A523-54089486E38F}" type="slidenum">
              <a:rPr lang="en-US" smtClean="0"/>
              <a:t>24</a:t>
            </a:fld>
            <a:endParaRPr lang="en-US"/>
          </a:p>
        </p:txBody>
      </p:sp>
    </p:spTree>
    <p:extLst>
      <p:ext uri="{BB962C8B-B14F-4D97-AF65-F5344CB8AC3E}">
        <p14:creationId xmlns:p14="http://schemas.microsoft.com/office/powerpoint/2010/main" val="3996388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756" y="155879"/>
            <a:ext cx="8351044" cy="627066"/>
          </a:xfrm>
        </p:spPr>
        <p:txBody>
          <a:bodyPr>
            <a:noAutofit/>
          </a:bodyPr>
          <a:lstStyle/>
          <a:p>
            <a:pPr defTabSz="685800">
              <a:spcBef>
                <a:spcPct val="20000"/>
              </a:spcBef>
            </a:pPr>
            <a:r>
              <a:rPr lang="en-CA" sz="2200" b="1" dirty="0" smtClean="0">
                <a:latin typeface="Arial" panose="020B0604020202020204" pitchFamily="34" charset="0"/>
                <a:ea typeface="+mn-ea"/>
                <a:cs typeface="Arial" panose="020B0604020202020204" pitchFamily="34" charset="0"/>
              </a:rPr>
              <a:t>Plan </a:t>
            </a:r>
            <a:r>
              <a:rPr lang="en-CA" sz="2200" b="1" dirty="0">
                <a:latin typeface="Arial" panose="020B0604020202020204" pitchFamily="34" charset="0"/>
                <a:ea typeface="+mn-ea"/>
                <a:cs typeface="Arial" panose="020B0604020202020204" pitchFamily="34" charset="0"/>
              </a:rPr>
              <a:t>de </a:t>
            </a:r>
            <a:r>
              <a:rPr lang="en-CA" sz="2200" b="1" dirty="0" err="1">
                <a:latin typeface="Arial" panose="020B0604020202020204" pitchFamily="34" charset="0"/>
                <a:ea typeface="+mn-ea"/>
                <a:cs typeface="Arial" panose="020B0604020202020204" pitchFamily="34" charset="0"/>
              </a:rPr>
              <a:t>gestion</a:t>
            </a:r>
            <a:r>
              <a:rPr lang="en-CA" sz="2200" b="1" dirty="0">
                <a:latin typeface="Arial" panose="020B0604020202020204" pitchFamily="34" charset="0"/>
                <a:ea typeface="+mn-ea"/>
                <a:cs typeface="Arial" panose="020B0604020202020204" pitchFamily="34" charset="0"/>
              </a:rPr>
              <a:t> des talents (PGT</a:t>
            </a:r>
            <a:r>
              <a:rPr lang="en-CA" sz="2200" b="1" dirty="0" smtClean="0">
                <a:latin typeface="Arial" panose="020B0604020202020204" pitchFamily="34" charset="0"/>
                <a:ea typeface="+mn-ea"/>
                <a:cs typeface="Arial" panose="020B0604020202020204" pitchFamily="34" charset="0"/>
              </a:rPr>
              <a:t>) </a:t>
            </a:r>
            <a:endParaRPr lang="en-CA" sz="2200" b="1" dirty="0">
              <a:latin typeface="Arial" panose="020B0604020202020204" pitchFamily="34" charset="0"/>
              <a:ea typeface="+mn-ea"/>
              <a:cs typeface="Arial" panose="020B0604020202020204" pitchFamily="34" charset="0"/>
            </a:endParaRPr>
          </a:p>
        </p:txBody>
      </p:sp>
      <p:sp>
        <p:nvSpPr>
          <p:cNvPr id="4" name="Content Placeholder 3"/>
          <p:cNvSpPr>
            <a:spLocks noGrp="1"/>
          </p:cNvSpPr>
          <p:nvPr>
            <p:ph sz="half" idx="4294967295"/>
          </p:nvPr>
        </p:nvSpPr>
        <p:spPr>
          <a:xfrm>
            <a:off x="413870" y="806391"/>
            <a:ext cx="7702441" cy="3613209"/>
          </a:xfrm>
        </p:spPr>
        <p:txBody>
          <a:bodyPr>
            <a:noAutofit/>
          </a:bodyPr>
          <a:lstStyle/>
          <a:p>
            <a:pPr marL="42862" indent="0">
              <a:spcAft>
                <a:spcPts val="600"/>
              </a:spcAft>
              <a:buNone/>
            </a:pPr>
            <a:r>
              <a:rPr lang="fr-CA" sz="1300" b="1" dirty="0" smtClean="0">
                <a:latin typeface="Arial" panose="020B0604020202020204" pitchFamily="34" charset="0"/>
                <a:cs typeface="Arial" panose="020B0604020202020204" pitchFamily="34" charset="0"/>
              </a:rPr>
              <a:t>La gestion des talents:</a:t>
            </a:r>
          </a:p>
          <a:p>
            <a:pPr indent="-214313">
              <a:spcAft>
                <a:spcPts val="600"/>
              </a:spcAft>
            </a:pPr>
            <a:r>
              <a:rPr lang="fr-FR" sz="1100" dirty="0" smtClean="0">
                <a:latin typeface="Arial" panose="020B0604020202020204" pitchFamily="34" charset="0"/>
                <a:cs typeface="Arial" panose="020B0604020202020204" pitchFamily="34" charset="0"/>
              </a:rPr>
              <a:t>En raison de l’introduction d'une nouvelle </a:t>
            </a:r>
            <a:r>
              <a:rPr lang="fr-CA" sz="1100" b="1" dirty="0">
                <a:latin typeface="Arial" panose="020B0604020202020204" pitchFamily="34" charset="0"/>
                <a:cs typeface="Arial" panose="020B0604020202020204" pitchFamily="34" charset="0"/>
              </a:rPr>
              <a:t>Politique sur la gestion des </a:t>
            </a:r>
            <a:r>
              <a:rPr lang="fr-CA" sz="1100" b="1" dirty="0" smtClean="0">
                <a:latin typeface="Arial" panose="020B0604020202020204" pitchFamily="34" charset="0"/>
                <a:cs typeface="Arial" panose="020B0604020202020204" pitchFamily="34" charset="0"/>
              </a:rPr>
              <a:t>personnes </a:t>
            </a:r>
            <a:r>
              <a:rPr lang="fr-FR" sz="1100" dirty="0" smtClean="0">
                <a:latin typeface="Arial" panose="020B0604020202020204" pitchFamily="34" charset="0"/>
                <a:cs typeface="Arial" panose="020B0604020202020204" pitchFamily="34" charset="0"/>
              </a:rPr>
              <a:t>et d'une nouvelle </a:t>
            </a:r>
            <a:r>
              <a:rPr lang="fr-CA" sz="1100" b="1" dirty="0">
                <a:latin typeface="Arial" panose="020B0604020202020204" pitchFamily="34" charset="0"/>
                <a:cs typeface="Arial" panose="020B0604020202020204" pitchFamily="34" charset="0"/>
              </a:rPr>
              <a:t>Directive sur la gestion du </a:t>
            </a:r>
            <a:r>
              <a:rPr lang="fr-CA" sz="1100" b="1" dirty="0" smtClean="0">
                <a:latin typeface="Arial" panose="020B0604020202020204" pitchFamily="34" charset="0"/>
                <a:cs typeface="Arial" panose="020B0604020202020204" pitchFamily="34" charset="0"/>
              </a:rPr>
              <a:t>rendement </a:t>
            </a:r>
            <a:r>
              <a:rPr lang="fr-FR" sz="1100" dirty="0" smtClean="0">
                <a:latin typeface="Arial" panose="020B0604020202020204" pitchFamily="34" charset="0"/>
                <a:cs typeface="Arial" panose="020B0604020202020204" pitchFamily="34" charset="0"/>
              </a:rPr>
              <a:t>(toutes deux entrées en vigueur le 1er avril 2020), EDSC </a:t>
            </a:r>
            <a:r>
              <a:rPr lang="fr-FR" sz="1100" dirty="0">
                <a:latin typeface="Arial" panose="020B0604020202020204" pitchFamily="34" charset="0"/>
                <a:cs typeface="Arial" panose="020B0604020202020204" pitchFamily="34" charset="0"/>
              </a:rPr>
              <a:t>est présentement en train d’élaborer son approche en ce qui a trait à la gestion des talents</a:t>
            </a:r>
            <a:r>
              <a:rPr lang="fr-FR" sz="1100" dirty="0" smtClean="0">
                <a:latin typeface="Arial" panose="020B0604020202020204" pitchFamily="34" charset="0"/>
                <a:cs typeface="Arial" panose="020B0604020202020204" pitchFamily="34" charset="0"/>
              </a:rPr>
              <a:t>.</a:t>
            </a:r>
            <a:r>
              <a:rPr lang="fr-FR" sz="1100" b="1" dirty="0">
                <a:latin typeface="Arial" panose="020B0604020202020204" pitchFamily="34" charset="0"/>
                <a:cs typeface="Arial" panose="020B0604020202020204" pitchFamily="34" charset="0"/>
              </a:rPr>
              <a:t> </a:t>
            </a:r>
            <a:endParaRPr lang="fr-FR" sz="1100" b="1" dirty="0" smtClean="0">
              <a:latin typeface="Arial" panose="020B0604020202020204" pitchFamily="34" charset="0"/>
              <a:cs typeface="Arial" panose="020B0604020202020204" pitchFamily="34" charset="0"/>
            </a:endParaRPr>
          </a:p>
          <a:p>
            <a:pPr indent="-214313">
              <a:spcAft>
                <a:spcPts val="600"/>
              </a:spcAft>
            </a:pPr>
            <a:r>
              <a:rPr lang="fr-CA" sz="1100" dirty="0" smtClean="0">
                <a:latin typeface="Arial" panose="020B0604020202020204" pitchFamily="34" charset="0"/>
                <a:cs typeface="Arial" panose="020B0604020202020204" pitchFamily="34" charset="0"/>
              </a:rPr>
              <a:t>Conformément à la nouvelle directive, le PGT </a:t>
            </a:r>
            <a:r>
              <a:rPr lang="fr-CA" sz="1100" b="1" dirty="0" smtClean="0">
                <a:latin typeface="Arial" panose="020B0604020202020204" pitchFamily="34" charset="0"/>
                <a:cs typeface="Arial" panose="020B0604020202020204" pitchFamily="34" charset="0"/>
              </a:rPr>
              <a:t>n’apparaîtra </a:t>
            </a:r>
            <a:r>
              <a:rPr lang="fr-CA" sz="1100" b="1" dirty="0">
                <a:latin typeface="Arial" panose="020B0604020202020204" pitchFamily="34" charset="0"/>
                <a:cs typeface="Arial" panose="020B0604020202020204" pitchFamily="34" charset="0"/>
              </a:rPr>
              <a:t>plus </a:t>
            </a:r>
            <a:r>
              <a:rPr lang="fr-CA" sz="1100" dirty="0">
                <a:latin typeface="Arial" panose="020B0604020202020204" pitchFamily="34" charset="0"/>
                <a:cs typeface="Arial" panose="020B0604020202020204" pitchFamily="34" charset="0"/>
              </a:rPr>
              <a:t>automatiquement dans l’entente de rendement au début de l’année </a:t>
            </a:r>
            <a:r>
              <a:rPr lang="fr-CA" sz="1100" dirty="0" smtClean="0">
                <a:latin typeface="Arial" panose="020B0604020202020204" pitchFamily="34" charset="0"/>
                <a:cs typeface="Arial" panose="020B0604020202020204" pitchFamily="34" charset="0"/>
              </a:rPr>
              <a:t>pour les employés </a:t>
            </a:r>
            <a:r>
              <a:rPr lang="fr-CA" sz="1100" dirty="0">
                <a:latin typeface="Arial" panose="020B0604020202020204" pitchFamily="34" charset="0"/>
                <a:cs typeface="Arial" panose="020B0604020202020204" pitchFamily="34" charset="0"/>
              </a:rPr>
              <a:t>qui ont obtenu </a:t>
            </a:r>
            <a:r>
              <a:rPr lang="fr-CA" sz="1100" dirty="0" smtClean="0">
                <a:latin typeface="Arial" panose="020B0604020202020204" pitchFamily="34" charset="0"/>
                <a:cs typeface="Arial" panose="020B0604020202020204" pitchFamily="34" charset="0"/>
              </a:rPr>
              <a:t>une </a:t>
            </a:r>
            <a:r>
              <a:rPr lang="fr-CA" sz="1100" b="1" dirty="0" smtClean="0">
                <a:latin typeface="Arial" panose="020B0604020202020204" pitchFamily="34" charset="0"/>
                <a:cs typeface="Arial" panose="020B0604020202020204" pitchFamily="34" charset="0"/>
              </a:rPr>
              <a:t>cote </a:t>
            </a:r>
            <a:r>
              <a:rPr lang="fr-CA" sz="1100" b="1" dirty="0">
                <a:latin typeface="Arial" panose="020B0604020202020204" pitchFamily="34" charset="0"/>
                <a:cs typeface="Arial" panose="020B0604020202020204" pitchFamily="34" charset="0"/>
              </a:rPr>
              <a:t>globale «surpassé » </a:t>
            </a:r>
            <a:r>
              <a:rPr lang="fr-CA" sz="1100" dirty="0">
                <a:latin typeface="Arial" panose="020B0604020202020204" pitchFamily="34" charset="0"/>
                <a:cs typeface="Arial" panose="020B0604020202020204" pitchFamily="34" charset="0"/>
              </a:rPr>
              <a:t>dans l’entente de rendement de l’année précédente </a:t>
            </a:r>
            <a:r>
              <a:rPr lang="fr-CA" sz="1100" b="1" dirty="0">
                <a:latin typeface="Arial" panose="020B0604020202020204" pitchFamily="34" charset="0"/>
                <a:cs typeface="Arial" panose="020B0604020202020204" pitchFamily="34" charset="0"/>
              </a:rPr>
              <a:t>(exigence du </a:t>
            </a:r>
            <a:r>
              <a:rPr lang="fr-CA" sz="1100" b="1" dirty="0" smtClean="0">
                <a:latin typeface="Arial" panose="020B0604020202020204" pitchFamily="34" charset="0"/>
                <a:cs typeface="Arial" panose="020B0604020202020204" pitchFamily="34" charset="0"/>
              </a:rPr>
              <a:t>SCT)</a:t>
            </a:r>
            <a:r>
              <a:rPr lang="fr-CA" sz="1100" dirty="0" smtClean="0">
                <a:latin typeface="Arial" panose="020B0604020202020204" pitchFamily="34" charset="0"/>
                <a:cs typeface="Arial" panose="020B0604020202020204" pitchFamily="34" charset="0"/>
              </a:rPr>
              <a:t>. Le PGT n’est plus relié à la cote de rendement de l’employé, comme par le passé, et doit être activé manuellement.  </a:t>
            </a:r>
            <a:endParaRPr lang="fr-CA" sz="1100" b="1" dirty="0">
              <a:uFill>
                <a:solidFill>
                  <a:srgbClr val="FF0000"/>
                </a:solidFill>
              </a:uFill>
              <a:latin typeface="Arial" panose="020B0604020202020204" pitchFamily="34" charset="0"/>
              <a:cs typeface="Arial" panose="020B0604020202020204" pitchFamily="34" charset="0"/>
            </a:endParaRPr>
          </a:p>
          <a:p>
            <a:pPr indent="-214313">
              <a:spcAft>
                <a:spcPts val="1200"/>
              </a:spcAft>
            </a:pPr>
            <a:r>
              <a:rPr lang="fr-CA" sz="1100" b="1" dirty="0" smtClean="0">
                <a:uFill>
                  <a:solidFill>
                    <a:srgbClr val="FF0000"/>
                  </a:solidFill>
                </a:uFill>
                <a:latin typeface="Arial" panose="020B0604020202020204" pitchFamily="34" charset="0"/>
                <a:cs typeface="Arial" panose="020B0604020202020204" pitchFamily="34" charset="0"/>
              </a:rPr>
              <a:t>Si vous prévoyez mettre en place un PGT, veuillez utiliser le modèle se trouvant dans l’application GRFP , dans la section G. </a:t>
            </a:r>
            <a:endParaRPr lang="fr-CA" sz="1000" dirty="0">
              <a:latin typeface="Arial" panose="020B0604020202020204" pitchFamily="34" charset="0"/>
              <a:cs typeface="Arial" panose="020B0604020202020204" pitchFamily="34" charset="0"/>
            </a:endParaRPr>
          </a:p>
          <a:p>
            <a:pPr marL="42862" indent="0">
              <a:spcAft>
                <a:spcPts val="600"/>
              </a:spcAft>
              <a:buNone/>
            </a:pPr>
            <a:r>
              <a:rPr lang="fr-CA" sz="1300" b="1" dirty="0" smtClean="0">
                <a:latin typeface="Arial" panose="020B0604020202020204" pitchFamily="34" charset="0"/>
                <a:cs typeface="Arial" panose="020B0604020202020204" pitchFamily="34" charset="0"/>
              </a:rPr>
              <a:t>Les </a:t>
            </a:r>
            <a:r>
              <a:rPr lang="fr-CA" sz="1300" b="1" dirty="0">
                <a:latin typeface="Arial" panose="020B0604020202020204" pitchFamily="34" charset="0"/>
                <a:cs typeface="Arial" panose="020B0604020202020204" pitchFamily="34" charset="0"/>
              </a:rPr>
              <a:t>gestionnaires doivent:</a:t>
            </a:r>
            <a:endParaRPr lang="en-CA" sz="1300" dirty="0">
              <a:solidFill>
                <a:prstClr val="black"/>
              </a:solidFill>
              <a:latin typeface="Arial" panose="020B0604020202020204" pitchFamily="34" charset="0"/>
              <a:cs typeface="Arial" panose="020B0604020202020204" pitchFamily="34" charset="0"/>
            </a:endParaRPr>
          </a:p>
          <a:p>
            <a:pPr>
              <a:spcAft>
                <a:spcPts val="600"/>
              </a:spcAft>
            </a:pPr>
            <a:r>
              <a:rPr lang="fr-FR" sz="1100" dirty="0">
                <a:latin typeface="Arial" panose="020B0604020202020204" pitchFamily="34" charset="0"/>
                <a:cs typeface="Arial" panose="020B0604020202020204" pitchFamily="34" charset="0"/>
              </a:rPr>
              <a:t>Mettre à jour ou fermer le PGT des employés à la fin de l’exercice </a:t>
            </a:r>
            <a:r>
              <a:rPr lang="fr-FR" sz="1100" dirty="0" smtClean="0">
                <a:latin typeface="Arial" panose="020B0604020202020204" pitchFamily="34" charset="0"/>
                <a:cs typeface="Arial" panose="020B0604020202020204" pitchFamily="34" charset="0"/>
              </a:rPr>
              <a:t>2020-2021. Les </a:t>
            </a:r>
            <a:r>
              <a:rPr lang="fr-FR" sz="1100" dirty="0">
                <a:latin typeface="Arial" panose="020B0604020202020204" pitchFamily="34" charset="0"/>
                <a:cs typeface="Arial" panose="020B0604020202020204" pitchFamily="34" charset="0"/>
              </a:rPr>
              <a:t>activités qui n'ont pas été achevées au cours de l'exercice </a:t>
            </a:r>
            <a:r>
              <a:rPr lang="fr-FR" sz="1100" dirty="0" smtClean="0">
                <a:latin typeface="Arial" panose="020B0604020202020204" pitchFamily="34" charset="0"/>
                <a:cs typeface="Arial" panose="020B0604020202020204" pitchFamily="34" charset="0"/>
              </a:rPr>
              <a:t>2020-2021 </a:t>
            </a:r>
            <a:r>
              <a:rPr lang="fr-FR" sz="1100" dirty="0">
                <a:latin typeface="Arial" panose="020B0604020202020204" pitchFamily="34" charset="0"/>
                <a:cs typeface="Arial" panose="020B0604020202020204" pitchFamily="34" charset="0"/>
              </a:rPr>
              <a:t>peuvent être transférées au plan d'apprentissage et de développement ou au PGT nouvellement créé, selon la situation</a:t>
            </a:r>
            <a:r>
              <a:rPr lang="en-CA" sz="1100" dirty="0">
                <a:latin typeface="Arial" panose="020B0604020202020204" pitchFamily="34" charset="0"/>
                <a:cs typeface="Arial" panose="020B0604020202020204" pitchFamily="34" charset="0"/>
              </a:rPr>
              <a:t>. Pour </a:t>
            </a:r>
            <a:r>
              <a:rPr lang="en-CA" sz="1100" dirty="0" err="1">
                <a:latin typeface="Arial" panose="020B0604020202020204" pitchFamily="34" charset="0"/>
                <a:cs typeface="Arial" panose="020B0604020202020204" pitchFamily="34" charset="0"/>
              </a:rPr>
              <a:t>fermer</a:t>
            </a:r>
            <a:r>
              <a:rPr lang="en-CA" sz="1100" dirty="0">
                <a:latin typeface="Arial" panose="020B0604020202020204" pitchFamily="34" charset="0"/>
                <a:cs typeface="Arial" panose="020B0604020202020204" pitchFamily="34" charset="0"/>
              </a:rPr>
              <a:t> le </a:t>
            </a:r>
            <a:r>
              <a:rPr lang="fr-CA" sz="1100" dirty="0">
                <a:latin typeface="Arial" panose="020B0604020202020204" pitchFamily="34" charset="0"/>
                <a:cs typeface="Arial" panose="020B0604020202020204" pitchFamily="34" charset="0"/>
              </a:rPr>
              <a:t>PGT, toutes les sections pertinentes doivent être complétées et signées par le </a:t>
            </a:r>
            <a:r>
              <a:rPr lang="fr-CA" sz="1100" dirty="0" smtClean="0">
                <a:latin typeface="Arial" panose="020B0604020202020204" pitchFamily="34" charset="0"/>
                <a:cs typeface="Arial" panose="020B0604020202020204" pitchFamily="34" charset="0"/>
              </a:rPr>
              <a:t>gestionnaire</a:t>
            </a:r>
            <a:r>
              <a:rPr lang="fr-FR" sz="1100" dirty="0">
                <a:latin typeface="Arial" panose="020B0604020202020204" pitchFamily="34" charset="0"/>
                <a:cs typeface="Arial" panose="020B0604020202020204" pitchFamily="34" charset="0"/>
              </a:rPr>
              <a:t>,</a:t>
            </a:r>
            <a:endParaRPr lang="fr-FR" sz="1100" dirty="0" smtClean="0">
              <a:latin typeface="Arial" panose="020B0604020202020204" pitchFamily="34" charset="0"/>
              <a:cs typeface="Arial" panose="020B0604020202020204" pitchFamily="34" charset="0"/>
            </a:endParaRPr>
          </a:p>
          <a:p>
            <a:r>
              <a:rPr lang="fr-CA" sz="1100" dirty="0" smtClean="0">
                <a:latin typeface="Arial" panose="020B0604020202020204" pitchFamily="34" charset="0"/>
                <a:cs typeface="Arial" panose="020B0604020202020204" pitchFamily="34" charset="0"/>
              </a:rPr>
              <a:t>Discuter</a:t>
            </a:r>
            <a:r>
              <a:rPr lang="fr-CA" sz="1100" b="1" dirty="0" smtClean="0">
                <a:latin typeface="Arial" panose="020B0604020202020204" pitchFamily="34" charset="0"/>
                <a:cs typeface="Arial" panose="020B0604020202020204" pitchFamily="34" charset="0"/>
              </a:rPr>
              <a:t> </a:t>
            </a:r>
            <a:r>
              <a:rPr lang="fr-CA" sz="1100" dirty="0">
                <a:latin typeface="Arial" panose="020B0604020202020204" pitchFamily="34" charset="0"/>
                <a:cs typeface="Arial" panose="020B0604020202020204" pitchFamily="34" charset="0"/>
              </a:rPr>
              <a:t>de l’intérêt de la mise en place d’un </a:t>
            </a:r>
            <a:r>
              <a:rPr lang="fr-CA" sz="1100" dirty="0" smtClean="0">
                <a:latin typeface="Arial" panose="020B0604020202020204" pitchFamily="34" charset="0"/>
                <a:cs typeface="Arial" panose="020B0604020202020204" pitchFamily="34" charset="0"/>
              </a:rPr>
              <a:t>PGT avec l’employé. </a:t>
            </a:r>
          </a:p>
          <a:p>
            <a:pPr marL="85725"/>
            <a:endParaRPr lang="en-CA" sz="900" dirty="0">
              <a:latin typeface="Arial" panose="020B0604020202020204" pitchFamily="34" charset="0"/>
              <a:cs typeface="Arial" panose="020B0604020202020204" pitchFamily="34" charset="0"/>
            </a:endParaRPr>
          </a:p>
          <a:p>
            <a:pPr indent="-214313"/>
            <a:endParaRPr lang="fr-FR" sz="1200" b="1" dirty="0" smtClean="0">
              <a:solidFill>
                <a:srgbClr val="00B050"/>
              </a:solidFill>
            </a:endParaRPr>
          </a:p>
          <a:p>
            <a:pPr indent="-214313"/>
            <a:endParaRPr lang="fr-FR" sz="1200" dirty="0"/>
          </a:p>
          <a:p>
            <a:pPr indent="-214313"/>
            <a:endParaRPr lang="fr-CA" sz="1200" b="1" dirty="0">
              <a:latin typeface="Arial" panose="020B0604020202020204" pitchFamily="34" charset="0"/>
              <a:cs typeface="Arial" panose="020B0604020202020204" pitchFamily="34" charset="0"/>
            </a:endParaRPr>
          </a:p>
          <a:p>
            <a:pPr lvl="1">
              <a:spcAft>
                <a:spcPts val="600"/>
              </a:spcAft>
              <a:buFont typeface="Wingdings" panose="05000000000000000000" pitchFamily="2" charset="2"/>
              <a:buChar char="ü"/>
            </a:pPr>
            <a:endParaRPr lang="fr-CA" sz="1050" dirty="0">
              <a:solidFill>
                <a:srgbClr val="00B050"/>
              </a:solidFill>
              <a:latin typeface="Arial" panose="020B0604020202020204" pitchFamily="34" charset="0"/>
              <a:cs typeface="Arial" panose="020B0604020202020204" pitchFamily="34" charset="0"/>
            </a:endParaRPr>
          </a:p>
          <a:p>
            <a:pPr lvl="1">
              <a:buFont typeface="Wingdings" panose="05000000000000000000" pitchFamily="2" charset="2"/>
              <a:buChar char="ü"/>
            </a:pPr>
            <a:endParaRPr lang="en-CA" sz="1050" dirty="0">
              <a:solidFill>
                <a:prstClr val="black"/>
              </a:solidFill>
            </a:endParaRPr>
          </a:p>
          <a:p>
            <a:pPr marL="0" lvl="1" indent="0">
              <a:buNone/>
            </a:pPr>
            <a:endParaRPr lang="en-CA" sz="975" b="1" dirty="0">
              <a:solidFill>
                <a:prstClr val="black"/>
              </a:solidFill>
              <a:latin typeface="Arial" panose="020B0604020202020204" pitchFamily="34" charset="0"/>
              <a:cs typeface="Arial" panose="020B0604020202020204" pitchFamily="34" charset="0"/>
            </a:endParaRPr>
          </a:p>
          <a:p>
            <a:pPr>
              <a:tabLst>
                <a:tab pos="342900" algn="l"/>
              </a:tabLst>
            </a:pPr>
            <a:endParaRPr lang="en-CA" sz="900" b="1" dirty="0">
              <a:solidFill>
                <a:srgbClr val="FF0000"/>
              </a:solidFill>
              <a:latin typeface="Arial" panose="020B0604020202020204" pitchFamily="34" charset="0"/>
              <a:cs typeface="Arial" panose="020B0604020202020204" pitchFamily="34" charset="0"/>
            </a:endParaRPr>
          </a:p>
          <a:p>
            <a:endParaRPr lang="en-CA" sz="675"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342900"/>
            <a:fld id="{ABCE2B6B-7FFE-FA46-BED3-31567387080B}" type="slidenum">
              <a:rPr lang="en-US">
                <a:solidFill>
                  <a:prstClr val="black">
                    <a:tint val="75000"/>
                  </a:prstClr>
                </a:solidFill>
                <a:latin typeface="Calibri"/>
              </a:rPr>
              <a:pPr defTabSz="342900"/>
              <a:t>25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7936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281940" y="-16338"/>
            <a:ext cx="9174480" cy="857250"/>
          </a:xfrm>
        </p:spPr>
        <p:txBody>
          <a:bodyPr>
            <a:normAutofit/>
          </a:bodyPr>
          <a:lstStyle/>
          <a:p>
            <a:pPr algn="ctr"/>
            <a:r>
              <a:rPr lang="en-CA" sz="2200" dirty="0" smtClean="0">
                <a:latin typeface="Arial" panose="020B0604020202020204" pitchFamily="34" charset="0"/>
                <a:cs typeface="Arial" panose="020B0604020202020204" pitchFamily="34" charset="0"/>
              </a:rPr>
              <a:t>Plan </a:t>
            </a:r>
            <a:r>
              <a:rPr lang="en-CA" sz="2200" dirty="0">
                <a:latin typeface="Arial" panose="020B0604020202020204" pitchFamily="34" charset="0"/>
                <a:cs typeface="Arial" panose="020B0604020202020204" pitchFamily="34" charset="0"/>
              </a:rPr>
              <a:t>de </a:t>
            </a:r>
            <a:r>
              <a:rPr lang="en-CA" sz="2200" dirty="0" err="1">
                <a:latin typeface="Arial" panose="020B0604020202020204" pitchFamily="34" charset="0"/>
                <a:cs typeface="Arial" panose="020B0604020202020204" pitchFamily="34" charset="0"/>
              </a:rPr>
              <a:t>gestion</a:t>
            </a:r>
            <a:r>
              <a:rPr lang="en-CA" sz="2200" dirty="0">
                <a:latin typeface="Arial" panose="020B0604020202020204" pitchFamily="34" charset="0"/>
                <a:cs typeface="Arial" panose="020B0604020202020204" pitchFamily="34" charset="0"/>
              </a:rPr>
              <a:t> des talents (PGT) </a:t>
            </a:r>
            <a:r>
              <a:rPr lang="fr-CA" sz="2200" b="1" noProof="0" dirty="0" smtClean="0"/>
              <a:t>– de quoi est-il composé?</a:t>
            </a:r>
            <a:endParaRPr lang="fr-CA" sz="2200" b="1" noProof="0" dirty="0"/>
          </a:p>
        </p:txBody>
      </p:sp>
      <p:sp>
        <p:nvSpPr>
          <p:cNvPr id="5" name="Content Placeholder 2"/>
          <p:cNvSpPr>
            <a:spLocks noGrp="1"/>
          </p:cNvSpPr>
          <p:nvPr>
            <p:ph idx="4294967295"/>
          </p:nvPr>
        </p:nvSpPr>
        <p:spPr>
          <a:xfrm>
            <a:off x="539553" y="861061"/>
            <a:ext cx="7860407" cy="2971799"/>
          </a:xfrm>
          <a:prstGeom prst="rect">
            <a:avLst/>
          </a:prstGeom>
        </p:spPr>
        <p:txBody>
          <a:bodyPr>
            <a:normAutofit/>
          </a:bodyPr>
          <a:lstStyle/>
          <a:p>
            <a:pPr marL="285750" indent="-285750">
              <a:spcAft>
                <a:spcPts val="600"/>
              </a:spcAft>
              <a:buFont typeface="Arial" panose="020B0604020202020204" pitchFamily="34" charset="0"/>
              <a:buChar char="•"/>
            </a:pPr>
            <a:r>
              <a:rPr lang="fr-CA" sz="1100" noProof="0" dirty="0" smtClean="0">
                <a:solidFill>
                  <a:schemeClr val="tx1"/>
                </a:solidFill>
              </a:rPr>
              <a:t>Les gestionnaires ou superviseurs et les employées devraient se concentrer conjointement sur l'élaboration d'une ou de deux activités soigneusement rédigées. </a:t>
            </a:r>
          </a:p>
          <a:p>
            <a:pPr marL="285750" indent="-285750">
              <a:buFont typeface="Arial" panose="020B0604020202020204" pitchFamily="34" charset="0"/>
              <a:buChar char="•"/>
            </a:pPr>
            <a:r>
              <a:rPr lang="fr-CA" sz="1100" noProof="0" dirty="0" smtClean="0">
                <a:solidFill>
                  <a:schemeClr val="tx1"/>
                </a:solidFill>
              </a:rPr>
              <a:t>Voici quelques exemples d’activités qui peuvent </a:t>
            </a:r>
            <a:r>
              <a:rPr lang="fr-CA" sz="1100" noProof="0" dirty="0" smtClean="0">
                <a:solidFill>
                  <a:schemeClr val="tx1"/>
                </a:solidFill>
                <a:cs typeface="Times New Roman"/>
              </a:rPr>
              <a:t>ê</a:t>
            </a:r>
            <a:r>
              <a:rPr lang="fr-CA" sz="1100" noProof="0" dirty="0" smtClean="0">
                <a:solidFill>
                  <a:schemeClr val="tx1"/>
                </a:solidFill>
              </a:rPr>
              <a:t>tre incluses dans un </a:t>
            </a:r>
            <a:r>
              <a:rPr lang="fr-CA" sz="1100" noProof="0" dirty="0" smtClean="0"/>
              <a:t>plan de gestion des talents :</a:t>
            </a:r>
          </a:p>
          <a:p>
            <a:pPr lvl="1">
              <a:buFont typeface="Wingdings" panose="05000000000000000000" pitchFamily="2" charset="2"/>
              <a:buChar char="Ø"/>
            </a:pPr>
            <a:r>
              <a:rPr lang="fr-CA" sz="1100" noProof="0" dirty="0" smtClean="0">
                <a:solidFill>
                  <a:schemeClr val="tx1"/>
                </a:solidFill>
              </a:rPr>
              <a:t>Des activités informelles telles que le mentorat, le coaching, les micro-missions, etc.</a:t>
            </a:r>
          </a:p>
          <a:p>
            <a:pPr lvl="1">
              <a:buFont typeface="Wingdings" panose="05000000000000000000" pitchFamily="2" charset="2"/>
              <a:buChar char="Ø"/>
            </a:pPr>
            <a:r>
              <a:rPr lang="fr-CA" sz="1100" noProof="0" dirty="0" smtClean="0">
                <a:solidFill>
                  <a:schemeClr val="tx1"/>
                </a:solidFill>
              </a:rPr>
              <a:t>Des activités formelles telles que l’apprentissage en salle de classe, les affectations, etc.</a:t>
            </a:r>
          </a:p>
          <a:p>
            <a:pPr lvl="1">
              <a:buFont typeface="Wingdings" panose="05000000000000000000" pitchFamily="2" charset="2"/>
              <a:buChar char="Ø"/>
            </a:pPr>
            <a:r>
              <a:rPr lang="fr-CA" sz="1100" noProof="0" dirty="0" smtClean="0">
                <a:solidFill>
                  <a:schemeClr val="tx1"/>
                </a:solidFill>
              </a:rPr>
              <a:t>Des activités inter-fonctionnelles (participation aux travaux d'équipes de travail interministérielles ou à des initiatives horizontales).</a:t>
            </a:r>
          </a:p>
          <a:p>
            <a:pPr lvl="1">
              <a:spcAft>
                <a:spcPts val="600"/>
              </a:spcAft>
              <a:buFont typeface="Wingdings" panose="05000000000000000000" pitchFamily="2" charset="2"/>
              <a:buChar char="Ø"/>
            </a:pPr>
            <a:r>
              <a:rPr lang="fr-CA" sz="1100" noProof="0" dirty="0" smtClean="0">
                <a:solidFill>
                  <a:schemeClr val="tx1"/>
                </a:solidFill>
              </a:rPr>
              <a:t>La participation aux travaux de groupes de travail, de comités et de communautés de pratique internes.</a:t>
            </a:r>
          </a:p>
          <a:p>
            <a:pPr>
              <a:buFont typeface="Arial" panose="020B0604020202020204" pitchFamily="34" charset="0"/>
              <a:buChar char="•"/>
            </a:pPr>
            <a:r>
              <a:rPr lang="fr-CA" sz="1100" dirty="0" smtClean="0"/>
              <a:t>Liens </a:t>
            </a:r>
            <a:r>
              <a:rPr lang="fr-CA" sz="1100" dirty="0"/>
              <a:t>utiles</a:t>
            </a:r>
            <a:r>
              <a:rPr lang="fr-CA" sz="1100" dirty="0" smtClean="0"/>
              <a:t>: </a:t>
            </a:r>
          </a:p>
          <a:p>
            <a:pPr lvl="1">
              <a:buFont typeface="Wingdings" panose="05000000000000000000" pitchFamily="2" charset="2"/>
              <a:buChar char="Ø"/>
            </a:pPr>
            <a:r>
              <a:rPr lang="fr-CA" sz="1100" dirty="0" smtClean="0">
                <a:solidFill>
                  <a:prstClr val="black"/>
                </a:solidFill>
                <a:latin typeface="Arial" panose="020B0604020202020204" pitchFamily="34" charset="0"/>
                <a:cs typeface="Arial" panose="020B0604020202020204" pitchFamily="34" charset="0"/>
                <a:hlinkClick r:id="rId3"/>
              </a:rPr>
              <a:t>Gestion </a:t>
            </a:r>
            <a:r>
              <a:rPr lang="fr-CA" sz="1100" dirty="0">
                <a:solidFill>
                  <a:prstClr val="black"/>
                </a:solidFill>
                <a:latin typeface="Arial" panose="020B0604020202020204" pitchFamily="34" charset="0"/>
                <a:cs typeface="Arial" panose="020B0604020202020204" pitchFamily="34" charset="0"/>
                <a:hlinkClick r:id="rId3"/>
              </a:rPr>
              <a:t>des </a:t>
            </a:r>
            <a:r>
              <a:rPr lang="fr-CA" sz="1100" dirty="0" smtClean="0">
                <a:solidFill>
                  <a:prstClr val="black"/>
                </a:solidFill>
                <a:latin typeface="Arial" panose="020B0604020202020204" pitchFamily="34" charset="0"/>
                <a:cs typeface="Arial" panose="020B0604020202020204" pitchFamily="34" charset="0"/>
                <a:hlinkClick r:id="rId3"/>
              </a:rPr>
              <a:t>talents</a:t>
            </a:r>
            <a:endParaRPr lang="fr-CA" sz="1100" dirty="0">
              <a:solidFill>
                <a:prstClr val="black"/>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fr-CA" sz="1100" dirty="0" smtClean="0">
                <a:solidFill>
                  <a:srgbClr val="000000"/>
                </a:solidFill>
                <a:hlinkClick r:id="rId4"/>
              </a:rPr>
              <a:t>Outils </a:t>
            </a:r>
            <a:r>
              <a:rPr lang="fr-CA" sz="1100" dirty="0">
                <a:solidFill>
                  <a:srgbClr val="000000"/>
                </a:solidFill>
                <a:hlinkClick r:id="rId4"/>
              </a:rPr>
              <a:t>pour vous aider à compléter les plans de gestion des </a:t>
            </a:r>
            <a:r>
              <a:rPr lang="fr-CA" sz="1100" dirty="0" smtClean="0">
                <a:solidFill>
                  <a:srgbClr val="000000"/>
                </a:solidFill>
                <a:hlinkClick r:id="rId4"/>
              </a:rPr>
              <a:t>talents</a:t>
            </a:r>
            <a:r>
              <a:rPr lang="fr-CA" sz="1100" dirty="0" smtClean="0">
                <a:solidFill>
                  <a:srgbClr val="000000"/>
                </a:solidFill>
              </a:rPr>
              <a:t>.</a:t>
            </a:r>
            <a:endParaRPr lang="fr-CA" sz="1100" dirty="0" smtClean="0">
              <a:solidFill>
                <a:prstClr val="black"/>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fr-CA" sz="1100" dirty="0" smtClean="0">
                <a:latin typeface="Arial" panose="020B0604020202020204" pitchFamily="34" charset="0"/>
                <a:cs typeface="Arial" panose="020B0604020202020204" pitchFamily="34" charset="0"/>
                <a:hlinkClick r:id="rId5"/>
              </a:rPr>
              <a:t>Guide </a:t>
            </a:r>
            <a:r>
              <a:rPr lang="fr-CA" sz="1100" dirty="0">
                <a:latin typeface="Arial" panose="020B0604020202020204" pitchFamily="34" charset="0"/>
                <a:cs typeface="Arial" panose="020B0604020202020204" pitchFamily="34" charset="0"/>
                <a:hlinkClick r:id="rId5"/>
              </a:rPr>
              <a:t>d’utilisation de l’App GRFP pour les cadres, les gestionnaires et les superviseurs</a:t>
            </a:r>
            <a:r>
              <a:rPr lang="fr-CA" sz="1100" dirty="0">
                <a:latin typeface="Arial" panose="020B0604020202020204" pitchFamily="34" charset="0"/>
                <a:cs typeface="Arial" panose="020B0604020202020204" pitchFamily="34" charset="0"/>
              </a:rPr>
              <a:t> </a:t>
            </a:r>
          </a:p>
          <a:p>
            <a:pPr lvl="1">
              <a:buFont typeface="Arial"/>
              <a:buChar char="•"/>
            </a:pPr>
            <a:endParaRPr lang="fr-CA" sz="1400" noProof="0" dirty="0" smtClean="0"/>
          </a:p>
          <a:p>
            <a:pPr lvl="1">
              <a:buFont typeface="Arial"/>
              <a:buChar char="•"/>
            </a:pPr>
            <a:endParaRPr lang="fr-CA" sz="1400" noProof="0" dirty="0" smtClean="0"/>
          </a:p>
          <a:p>
            <a:pPr lvl="1">
              <a:buFont typeface="Arial"/>
              <a:buChar char="•"/>
            </a:pPr>
            <a:endParaRPr lang="fr-CA" sz="1400" noProof="0" dirty="0" smtClean="0"/>
          </a:p>
          <a:p>
            <a:pPr lvl="1">
              <a:buFont typeface="Arial"/>
              <a:buChar char="•"/>
            </a:pPr>
            <a:endParaRPr lang="fr-CA" sz="1400" noProof="0" dirty="0" smtClean="0"/>
          </a:p>
          <a:p>
            <a:pPr lvl="1">
              <a:buFont typeface="Arial"/>
              <a:buChar char="•"/>
            </a:pPr>
            <a:endParaRPr lang="fr-CA" sz="1400" noProof="0" dirty="0" smtClean="0"/>
          </a:p>
          <a:p>
            <a:endParaRPr lang="fr-CA" sz="1400" noProof="0"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921899"/>
            <a:ext cx="857750" cy="646331"/>
          </a:xfrm>
          <a:prstGeom prst="rect">
            <a:avLst/>
          </a:prstGeom>
        </p:spPr>
      </p:pic>
      <p:sp>
        <p:nvSpPr>
          <p:cNvPr id="7" name="Rectangle 6"/>
          <p:cNvSpPr/>
          <p:nvPr/>
        </p:nvSpPr>
        <p:spPr>
          <a:xfrm>
            <a:off x="1259631" y="3921900"/>
            <a:ext cx="7762987" cy="646331"/>
          </a:xfrm>
          <a:prstGeom prst="rect">
            <a:avLst/>
          </a:prstGeom>
          <a:solidFill>
            <a:srgbClr val="DBDBC7"/>
          </a:solidFill>
        </p:spPr>
        <p:txBody>
          <a:bodyPr wrap="square">
            <a:spAutoFit/>
          </a:bodyPr>
          <a:lstStyle/>
          <a:p>
            <a:pPr fontAlgn="auto">
              <a:spcBef>
                <a:spcPts val="0"/>
              </a:spcBef>
              <a:spcAft>
                <a:spcPts val="0"/>
              </a:spcAft>
            </a:pPr>
            <a:r>
              <a:rPr lang="fr-FR" sz="1200" dirty="0" smtClean="0">
                <a:solidFill>
                  <a:srgbClr val="000000"/>
                </a:solidFill>
              </a:rPr>
              <a:t>Gérer les attentes! </a:t>
            </a:r>
            <a:r>
              <a:rPr lang="fr-FR" sz="1200" dirty="0">
                <a:solidFill>
                  <a:srgbClr val="000000"/>
                </a:solidFill>
              </a:rPr>
              <a:t>Les employés pour lesquels </a:t>
            </a:r>
            <a:r>
              <a:rPr lang="fr-FR" sz="1200" dirty="0" smtClean="0">
                <a:solidFill>
                  <a:srgbClr val="000000"/>
                </a:solidFill>
              </a:rPr>
              <a:t>PGT est </a:t>
            </a:r>
            <a:r>
              <a:rPr lang="fr-FR" sz="1200" dirty="0">
                <a:solidFill>
                  <a:srgbClr val="000000"/>
                </a:solidFill>
              </a:rPr>
              <a:t>préparé doivent </a:t>
            </a:r>
            <a:r>
              <a:rPr lang="fr-FR" sz="1200" dirty="0" smtClean="0">
                <a:solidFill>
                  <a:srgbClr val="000000"/>
                </a:solidFill>
              </a:rPr>
              <a:t>savoir que rien </a:t>
            </a:r>
            <a:r>
              <a:rPr lang="fr-FR" sz="1200" dirty="0">
                <a:solidFill>
                  <a:srgbClr val="000000"/>
                </a:solidFill>
              </a:rPr>
              <a:t>ne garantit que tous leurs intérêts seront </a:t>
            </a:r>
            <a:r>
              <a:rPr lang="fr-FR" sz="1200" dirty="0" smtClean="0">
                <a:solidFill>
                  <a:srgbClr val="000000"/>
                </a:solidFill>
              </a:rPr>
              <a:t>satisfaits (comme par exemple rien de garanti une  promotion).</a:t>
            </a:r>
            <a:br>
              <a:rPr lang="fr-FR" sz="1200" dirty="0" smtClean="0">
                <a:solidFill>
                  <a:srgbClr val="000000"/>
                </a:solidFill>
              </a:rPr>
            </a:br>
            <a:endParaRPr lang="fr-FR" sz="1200" dirty="0" smtClean="0">
              <a:solidFill>
                <a:srgbClr val="000000"/>
              </a:solidFill>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26</a:t>
            </a:fld>
            <a:endParaRPr lang="en-US"/>
          </a:p>
        </p:txBody>
      </p:sp>
    </p:spTree>
    <p:extLst>
      <p:ext uri="{BB962C8B-B14F-4D97-AF65-F5344CB8AC3E}">
        <p14:creationId xmlns:p14="http://schemas.microsoft.com/office/powerpoint/2010/main" val="329194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42" y="183583"/>
            <a:ext cx="8668265" cy="624701"/>
          </a:xfrm>
        </p:spPr>
        <p:txBody>
          <a:bodyPr>
            <a:noAutofit/>
          </a:bodyPr>
          <a:lstStyle/>
          <a:p>
            <a:pPr algn="ctr"/>
            <a:r>
              <a:rPr lang="en-CA" sz="2200" dirty="0" smtClean="0">
                <a:latin typeface="Arial" panose="020B0604020202020204" pitchFamily="34" charset="0"/>
                <a:cs typeface="Arial" panose="020B0604020202020204" pitchFamily="34" charset="0"/>
              </a:rPr>
              <a:t>Plan </a:t>
            </a:r>
            <a:r>
              <a:rPr lang="en-CA" sz="2200" dirty="0">
                <a:latin typeface="Arial" panose="020B0604020202020204" pitchFamily="34" charset="0"/>
                <a:cs typeface="Arial" panose="020B0604020202020204" pitchFamily="34" charset="0"/>
              </a:rPr>
              <a:t>de </a:t>
            </a:r>
            <a:r>
              <a:rPr lang="en-CA" sz="2200" dirty="0" err="1">
                <a:latin typeface="Arial" panose="020B0604020202020204" pitchFamily="34" charset="0"/>
                <a:cs typeface="Arial" panose="020B0604020202020204" pitchFamily="34" charset="0"/>
              </a:rPr>
              <a:t>gestion</a:t>
            </a:r>
            <a:r>
              <a:rPr lang="en-CA" sz="2200" dirty="0">
                <a:latin typeface="Arial" panose="020B0604020202020204" pitchFamily="34" charset="0"/>
                <a:cs typeface="Arial" panose="020B0604020202020204" pitchFamily="34" charset="0"/>
              </a:rPr>
              <a:t> des talents (PGT) </a:t>
            </a:r>
            <a:r>
              <a:rPr lang="fr-CA" sz="2200" noProof="0" dirty="0" smtClean="0"/>
              <a:t>– rétroaction continue</a:t>
            </a:r>
            <a:r>
              <a:rPr lang="fr-CA" sz="2200" noProof="0" dirty="0" smtClean="0">
                <a:solidFill>
                  <a:srgbClr val="FF0000"/>
                </a:solidFill>
              </a:rPr>
              <a:t/>
            </a:r>
            <a:br>
              <a:rPr lang="fr-CA" sz="2200" noProof="0" dirty="0" smtClean="0">
                <a:solidFill>
                  <a:srgbClr val="FF0000"/>
                </a:solidFill>
              </a:rPr>
            </a:br>
            <a:endParaRPr lang="fr-CA" sz="2200" noProof="0" dirty="0">
              <a:solidFill>
                <a:srgbClr val="FF0000"/>
              </a:solidFill>
            </a:endParaRPr>
          </a:p>
        </p:txBody>
      </p:sp>
      <p:sp>
        <p:nvSpPr>
          <p:cNvPr id="6" name="Rectangle 5"/>
          <p:cNvSpPr/>
          <p:nvPr>
            <p:custDataLst>
              <p:tags r:id="rId1"/>
            </p:custDataLst>
          </p:nvPr>
        </p:nvSpPr>
        <p:spPr>
          <a:xfrm>
            <a:off x="3268976" y="1221600"/>
            <a:ext cx="2452773" cy="891926"/>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fr-CA" dirty="0" smtClean="0">
                <a:solidFill>
                  <a:prstClr val="white"/>
                </a:solidFill>
              </a:rPr>
              <a:t>Discuter des objectifs de carrière</a:t>
            </a:r>
            <a:endParaRPr lang="fr-CA" dirty="0">
              <a:solidFill>
                <a:prstClr val="white"/>
              </a:solidFill>
            </a:endParaRPr>
          </a:p>
        </p:txBody>
      </p:sp>
      <p:sp>
        <p:nvSpPr>
          <p:cNvPr id="7" name="Rectangle 6"/>
          <p:cNvSpPr/>
          <p:nvPr>
            <p:custDataLst>
              <p:tags r:id="rId2"/>
            </p:custDataLst>
          </p:nvPr>
        </p:nvSpPr>
        <p:spPr>
          <a:xfrm rot="5400000">
            <a:off x="6402985" y="586329"/>
            <a:ext cx="329941" cy="1692413"/>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8" name="Right Arrow 7"/>
          <p:cNvSpPr/>
          <p:nvPr>
            <p:custDataLst>
              <p:tags r:id="rId3"/>
            </p:custDataLst>
          </p:nvPr>
        </p:nvSpPr>
        <p:spPr>
          <a:xfrm rot="5400000">
            <a:off x="6746207" y="1319337"/>
            <a:ext cx="960593" cy="858470"/>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9" name="Rectangle 8"/>
          <p:cNvSpPr/>
          <p:nvPr>
            <p:custDataLst>
              <p:tags r:id="rId4"/>
            </p:custDataLst>
          </p:nvPr>
        </p:nvSpPr>
        <p:spPr>
          <a:xfrm>
            <a:off x="6103848" y="2205319"/>
            <a:ext cx="2452773" cy="1401152"/>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fr-FR" sz="1600" dirty="0" smtClean="0">
                <a:solidFill>
                  <a:prstClr val="white"/>
                </a:solidFill>
              </a:rPr>
              <a:t>Identifier </a:t>
            </a:r>
            <a:r>
              <a:rPr lang="fr-FR" sz="1600" dirty="0">
                <a:solidFill>
                  <a:prstClr val="white"/>
                </a:solidFill>
              </a:rPr>
              <a:t>les activités pour soutenir le développement de carrière </a:t>
            </a:r>
            <a:r>
              <a:rPr lang="fr-FR" sz="1600" dirty="0" smtClean="0">
                <a:solidFill>
                  <a:prstClr val="white"/>
                </a:solidFill>
              </a:rPr>
              <a:t>de l’employé et contribuer </a:t>
            </a:r>
            <a:r>
              <a:rPr lang="fr-FR" sz="1600" dirty="0">
                <a:solidFill>
                  <a:prstClr val="white"/>
                </a:solidFill>
              </a:rPr>
              <a:t>aux objectifs </a:t>
            </a:r>
            <a:r>
              <a:rPr lang="fr-FR" sz="1600" dirty="0" smtClean="0">
                <a:solidFill>
                  <a:prstClr val="white"/>
                </a:solidFill>
              </a:rPr>
              <a:t>organisationnels</a:t>
            </a:r>
            <a:endParaRPr lang="fr-CA" sz="1600" dirty="0">
              <a:solidFill>
                <a:prstClr val="white"/>
              </a:solidFill>
            </a:endParaRPr>
          </a:p>
        </p:txBody>
      </p:sp>
      <p:sp>
        <p:nvSpPr>
          <p:cNvPr id="10" name="Rectangle 9"/>
          <p:cNvSpPr/>
          <p:nvPr>
            <p:custDataLst>
              <p:tags r:id="rId5"/>
            </p:custDataLst>
          </p:nvPr>
        </p:nvSpPr>
        <p:spPr>
          <a:xfrm>
            <a:off x="7550983" y="3606469"/>
            <a:ext cx="441499" cy="48495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11" name="Right Arrow 10"/>
          <p:cNvSpPr/>
          <p:nvPr>
            <p:custDataLst>
              <p:tags r:id="rId6"/>
            </p:custDataLst>
          </p:nvPr>
        </p:nvSpPr>
        <p:spPr>
          <a:xfrm rot="10800000">
            <a:off x="5834392" y="3705875"/>
            <a:ext cx="2158216" cy="648072"/>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12" name="Rectangle 11"/>
          <p:cNvSpPr/>
          <p:nvPr>
            <p:custDataLst>
              <p:tags r:id="rId7"/>
            </p:custDataLst>
          </p:nvPr>
        </p:nvSpPr>
        <p:spPr>
          <a:xfrm>
            <a:off x="3381619" y="3344869"/>
            <a:ext cx="2452773" cy="100907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fr-CA" dirty="0" smtClean="0">
              <a:solidFill>
                <a:prstClr val="white"/>
              </a:solidFill>
            </a:endParaRPr>
          </a:p>
          <a:p>
            <a:pPr algn="ctr" fontAlgn="auto">
              <a:spcBef>
                <a:spcPts val="0"/>
              </a:spcBef>
              <a:spcAft>
                <a:spcPts val="0"/>
              </a:spcAft>
            </a:pPr>
            <a:r>
              <a:rPr lang="fr-CA" dirty="0" smtClean="0">
                <a:solidFill>
                  <a:prstClr val="white"/>
                </a:solidFill>
              </a:rPr>
              <a:t>Établir </a:t>
            </a:r>
            <a:r>
              <a:rPr lang="fr-CA" dirty="0">
                <a:solidFill>
                  <a:prstClr val="white"/>
                </a:solidFill>
              </a:rPr>
              <a:t>les </a:t>
            </a:r>
            <a:r>
              <a:rPr lang="fr-CA" dirty="0" smtClean="0">
                <a:solidFill>
                  <a:prstClr val="white"/>
                </a:solidFill>
              </a:rPr>
              <a:t>jalons pour appuyer les objectifs de carrière</a:t>
            </a:r>
            <a:endParaRPr lang="fr-CA" dirty="0">
              <a:solidFill>
                <a:prstClr val="white"/>
              </a:solidFill>
            </a:endParaRPr>
          </a:p>
          <a:p>
            <a:pPr algn="ctr" fontAlgn="auto">
              <a:spcBef>
                <a:spcPts val="0"/>
              </a:spcBef>
              <a:spcAft>
                <a:spcPts val="0"/>
              </a:spcAft>
            </a:pPr>
            <a:endParaRPr lang="fr-CA" dirty="0">
              <a:solidFill>
                <a:prstClr val="white"/>
              </a:solidFill>
            </a:endParaRPr>
          </a:p>
        </p:txBody>
      </p:sp>
      <p:sp>
        <p:nvSpPr>
          <p:cNvPr id="13" name="Rectangle 12"/>
          <p:cNvSpPr/>
          <p:nvPr>
            <p:custDataLst>
              <p:tags r:id="rId8"/>
            </p:custDataLst>
          </p:nvPr>
        </p:nvSpPr>
        <p:spPr>
          <a:xfrm rot="5400000">
            <a:off x="2370442" y="3245216"/>
            <a:ext cx="329941" cy="169241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14" name="Right Arrow 13"/>
          <p:cNvSpPr/>
          <p:nvPr>
            <p:custDataLst>
              <p:tags r:id="rId9"/>
            </p:custDataLst>
          </p:nvPr>
        </p:nvSpPr>
        <p:spPr>
          <a:xfrm rot="16200000">
            <a:off x="1415373" y="3346861"/>
            <a:ext cx="960593" cy="858470"/>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15" name="Rectangle 14"/>
          <p:cNvSpPr/>
          <p:nvPr>
            <p:custDataLst>
              <p:tags r:id="rId10"/>
            </p:custDataLst>
          </p:nvPr>
        </p:nvSpPr>
        <p:spPr>
          <a:xfrm>
            <a:off x="683569" y="2122676"/>
            <a:ext cx="2452773" cy="1173123"/>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fr-FR" dirty="0" smtClean="0">
                <a:solidFill>
                  <a:prstClr val="white"/>
                </a:solidFill>
              </a:rPr>
              <a:t>Évaluer </a:t>
            </a:r>
            <a:r>
              <a:rPr lang="fr-FR" dirty="0">
                <a:solidFill>
                  <a:prstClr val="white"/>
                </a:solidFill>
              </a:rPr>
              <a:t>les progrès et </a:t>
            </a:r>
            <a:r>
              <a:rPr lang="fr-FR" dirty="0" smtClean="0">
                <a:solidFill>
                  <a:prstClr val="white"/>
                </a:solidFill>
              </a:rPr>
              <a:t>revoir </a:t>
            </a:r>
            <a:r>
              <a:rPr lang="fr-FR" dirty="0">
                <a:solidFill>
                  <a:prstClr val="white"/>
                </a:solidFill>
              </a:rPr>
              <a:t>les </a:t>
            </a:r>
            <a:r>
              <a:rPr lang="fr-FR" dirty="0" smtClean="0">
                <a:solidFill>
                  <a:prstClr val="white"/>
                </a:solidFill>
              </a:rPr>
              <a:t>objectifs</a:t>
            </a:r>
            <a:endParaRPr lang="fr-CA" dirty="0">
              <a:solidFill>
                <a:prstClr val="white"/>
              </a:solidFill>
            </a:endParaRPr>
          </a:p>
        </p:txBody>
      </p:sp>
      <p:sp>
        <p:nvSpPr>
          <p:cNvPr id="16" name="Rectangle 15"/>
          <p:cNvSpPr/>
          <p:nvPr>
            <p:custDataLst>
              <p:tags r:id="rId11"/>
            </p:custDataLst>
          </p:nvPr>
        </p:nvSpPr>
        <p:spPr>
          <a:xfrm>
            <a:off x="1583440" y="1383618"/>
            <a:ext cx="436208" cy="72990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17" name="Right Arrow 16"/>
          <p:cNvSpPr/>
          <p:nvPr>
            <p:custDataLst>
              <p:tags r:id="rId12"/>
            </p:custDataLst>
          </p:nvPr>
        </p:nvSpPr>
        <p:spPr>
          <a:xfrm>
            <a:off x="1583440" y="1221600"/>
            <a:ext cx="1692416" cy="641552"/>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endParaRPr>
          </a:p>
        </p:txBody>
      </p:sp>
      <p:sp>
        <p:nvSpPr>
          <p:cNvPr id="3" name="TextBox 2"/>
          <p:cNvSpPr txBox="1"/>
          <p:nvPr/>
        </p:nvSpPr>
        <p:spPr>
          <a:xfrm>
            <a:off x="3354509" y="2491294"/>
            <a:ext cx="2572737" cy="400110"/>
          </a:xfrm>
          <a:prstGeom prst="rect">
            <a:avLst/>
          </a:prstGeom>
          <a:noFill/>
        </p:spPr>
        <p:txBody>
          <a:bodyPr wrap="square" rtlCol="0">
            <a:spAutoFit/>
          </a:bodyPr>
          <a:lstStyle/>
          <a:p>
            <a:r>
              <a:rPr lang="fr-CA" sz="2000" dirty="0" smtClean="0">
                <a:solidFill>
                  <a:schemeClr val="tx2">
                    <a:lumMod val="75000"/>
                  </a:schemeClr>
                </a:solidFill>
                <a:latin typeface="Arial" charset="0"/>
                <a:ea typeface="+mn-ea"/>
              </a:rPr>
              <a:t>Rétroaction continue</a:t>
            </a:r>
            <a:endParaRPr lang="fr-CA" sz="2000" dirty="0">
              <a:solidFill>
                <a:schemeClr val="tx2">
                  <a:lumMod val="75000"/>
                </a:schemeClr>
              </a:solidFill>
              <a:latin typeface="Arial" charset="0"/>
              <a:ea typeface="+mn-ea"/>
            </a:endParaRPr>
          </a:p>
        </p:txBody>
      </p:sp>
      <p:sp>
        <p:nvSpPr>
          <p:cNvPr id="5" name="TextBox 4"/>
          <p:cNvSpPr txBox="1"/>
          <p:nvPr/>
        </p:nvSpPr>
        <p:spPr>
          <a:xfrm>
            <a:off x="369914" y="4379502"/>
            <a:ext cx="3051509" cy="246221"/>
          </a:xfrm>
          <a:prstGeom prst="rect">
            <a:avLst/>
          </a:prstGeom>
          <a:noFill/>
        </p:spPr>
        <p:txBody>
          <a:bodyPr wrap="square" rtlCol="0">
            <a:spAutoFit/>
          </a:bodyPr>
          <a:lstStyle/>
          <a:p>
            <a:r>
              <a:rPr lang="fr-CA" sz="1000" u="sng" dirty="0" smtClean="0"/>
              <a:t>Source</a:t>
            </a:r>
            <a:r>
              <a:rPr lang="fr-CA" sz="1000" dirty="0" smtClean="0"/>
              <a:t>: le Secrétariat du Conseil du Trésor </a:t>
            </a:r>
            <a:endParaRPr lang="en-CA" sz="1000" dirty="0"/>
          </a:p>
        </p:txBody>
      </p:sp>
      <p:sp>
        <p:nvSpPr>
          <p:cNvPr id="4" name="Slide Number Placeholder 3"/>
          <p:cNvSpPr>
            <a:spLocks noGrp="1"/>
          </p:cNvSpPr>
          <p:nvPr>
            <p:ph type="sldNum" sz="quarter" idx="12"/>
          </p:nvPr>
        </p:nvSpPr>
        <p:spPr/>
        <p:txBody>
          <a:bodyPr/>
          <a:lstStyle/>
          <a:p>
            <a:fld id="{2E86C063-E22E-2E4C-A523-54089486E38F}" type="slidenum">
              <a:rPr lang="en-US" smtClean="0"/>
              <a:t>27</a:t>
            </a:fld>
            <a:endParaRPr lang="en-US"/>
          </a:p>
        </p:txBody>
      </p:sp>
    </p:spTree>
    <p:extLst>
      <p:ext uri="{BB962C8B-B14F-4D97-AF65-F5344CB8AC3E}">
        <p14:creationId xmlns:p14="http://schemas.microsoft.com/office/powerpoint/2010/main" val="3492073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2938"/>
            <a:ext cx="8229600" cy="648072"/>
          </a:xfrm>
        </p:spPr>
        <p:txBody>
          <a:bodyPr>
            <a:normAutofit fontScale="90000"/>
          </a:bodyPr>
          <a:lstStyle/>
          <a:p>
            <a:pPr algn="ctr"/>
            <a:r>
              <a:rPr lang="fr-CA" altLang="en-US" sz="2400" noProof="0" dirty="0" smtClean="0">
                <a:latin typeface="Arial" panose="020B0604020202020204" pitchFamily="34" charset="0"/>
                <a:cs typeface="Arial" panose="020B0604020202020204" pitchFamily="34" charset="0"/>
              </a:rPr>
              <a:t>Plan d’apprentissage et de perfectionnement vs </a:t>
            </a:r>
            <a:br>
              <a:rPr lang="fr-CA" altLang="en-US" sz="2400" noProof="0" dirty="0" smtClean="0">
                <a:latin typeface="Arial" panose="020B0604020202020204" pitchFamily="34" charset="0"/>
                <a:cs typeface="Arial" panose="020B0604020202020204" pitchFamily="34" charset="0"/>
              </a:rPr>
            </a:br>
            <a:r>
              <a:rPr lang="fr-CA" altLang="en-US" sz="2400" noProof="0" dirty="0" smtClean="0">
                <a:latin typeface="Arial" panose="020B0604020202020204" pitchFamily="34" charset="0"/>
                <a:cs typeface="Arial" panose="020B0604020202020204" pitchFamily="34" charset="0"/>
              </a:rPr>
              <a:t>Plan de gestion des talents </a:t>
            </a:r>
            <a:endParaRPr lang="fr-CA" sz="2400" noProof="0" dirty="0">
              <a:latin typeface="Arial" panose="020B0604020202020204" pitchFamily="34" charset="0"/>
              <a:cs typeface="Arial" panose="020B0604020202020204" pitchFamily="34" charset="0"/>
            </a:endParaRPr>
          </a:p>
        </p:txBody>
      </p:sp>
      <p:graphicFrame>
        <p:nvGraphicFramePr>
          <p:cNvPr id="4" name="Group 39"/>
          <p:cNvGraphicFramePr>
            <a:graphicFrameLocks noGrp="1"/>
          </p:cNvGraphicFramePr>
          <p:nvPr>
            <p:ph idx="1"/>
            <p:custDataLst>
              <p:tags r:id="rId1"/>
            </p:custDataLst>
            <p:extLst>
              <p:ext uri="{D42A27DB-BD31-4B8C-83A1-F6EECF244321}">
                <p14:modId xmlns:p14="http://schemas.microsoft.com/office/powerpoint/2010/main" val="2211936114"/>
              </p:ext>
            </p:extLst>
          </p:nvPr>
        </p:nvGraphicFramePr>
        <p:xfrm>
          <a:off x="395536" y="878021"/>
          <a:ext cx="8565958" cy="3652947"/>
        </p:xfrm>
        <a:graphic>
          <a:graphicData uri="http://schemas.openxmlformats.org/drawingml/2006/table">
            <a:tbl>
              <a:tblPr/>
              <a:tblGrid>
                <a:gridCol w="4311636">
                  <a:extLst>
                    <a:ext uri="{9D8B030D-6E8A-4147-A177-3AD203B41FA5}">
                      <a16:colId xmlns:a16="http://schemas.microsoft.com/office/drawing/2014/main" val="20000"/>
                    </a:ext>
                  </a:extLst>
                </a:gridCol>
                <a:gridCol w="4254322">
                  <a:extLst>
                    <a:ext uri="{9D8B030D-6E8A-4147-A177-3AD203B41FA5}">
                      <a16:colId xmlns:a16="http://schemas.microsoft.com/office/drawing/2014/main" val="20001"/>
                    </a:ext>
                  </a:extLst>
                </a:gridCol>
              </a:tblGrid>
              <a:tr h="434309">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1079500" marR="0" lvl="0" indent="-1079500" algn="l" defTabSz="914400" rtl="0" eaLnBrk="1" fontAlgn="base" latinLnBrk="0" hangingPunct="1">
                        <a:lnSpc>
                          <a:spcPct val="100000"/>
                        </a:lnSpc>
                        <a:spcBef>
                          <a:spcPct val="0"/>
                        </a:spcBef>
                        <a:spcAft>
                          <a:spcPct val="0"/>
                        </a:spcAft>
                        <a:buClrTx/>
                        <a:buSzTx/>
                        <a:buFontTx/>
                        <a:buNone/>
                        <a:tabLst>
                          <a:tab pos="1079500" algn="l"/>
                        </a:tabLst>
                      </a:pPr>
                      <a:r>
                        <a:rPr kumimoji="0" lang="fr-CA" altLang="en-US" sz="1000" b="1" i="0" u="none" strike="noStrike" cap="none" normalizeH="0" baseline="0" noProof="0" dirty="0" smtClean="0">
                          <a:ln>
                            <a:noFill/>
                          </a:ln>
                          <a:solidFill>
                            <a:schemeClr val="bg1"/>
                          </a:solidFill>
                          <a:effectLst/>
                          <a:latin typeface="+mj-lt"/>
                        </a:rPr>
                        <a:t>Plan d'apprentissage et de perfectionnement (GRFP - Section D)</a:t>
                      </a:r>
                      <a:endParaRPr kumimoji="0" lang="fr-CA" altLang="en-US" sz="1000" b="0" i="0" u="none" strike="noStrike" cap="none" normalizeH="0" baseline="0" noProof="0" dirty="0" smtClean="0">
                        <a:ln>
                          <a:noFill/>
                        </a:ln>
                        <a:solidFill>
                          <a:schemeClr val="bg1"/>
                        </a:solidFill>
                        <a:effectLst/>
                        <a:latin typeface="+mj-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000" b="1" i="0" u="none" strike="noStrike" cap="none" normalizeH="0" baseline="0" noProof="0" dirty="0" smtClean="0">
                          <a:ln>
                            <a:noFill/>
                          </a:ln>
                          <a:solidFill>
                            <a:schemeClr val="bg1"/>
                          </a:solidFill>
                          <a:effectLst/>
                          <a:latin typeface="+mj-lt"/>
                        </a:rPr>
                        <a:t>Plan de gestion des talents (GRFP - Section G)</a:t>
                      </a:r>
                      <a:endParaRPr kumimoji="0" lang="fr-CA" altLang="en-US" sz="1000" b="0" i="0" u="none" strike="noStrike" cap="none" normalizeH="0" baseline="0" noProof="0" dirty="0" smtClean="0">
                        <a:ln>
                          <a:noFill/>
                        </a:ln>
                        <a:solidFill>
                          <a:schemeClr val="bg1"/>
                        </a:solidFill>
                        <a:effectLst/>
                        <a:latin typeface="+mj-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86320">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fr-CA" altLang="en-US" sz="1000" b="0" i="0" u="none" strike="noStrike" cap="none" normalizeH="0" baseline="0" noProof="0" dirty="0" smtClean="0">
                          <a:ln>
                            <a:noFill/>
                          </a:ln>
                          <a:solidFill>
                            <a:schemeClr val="tx1"/>
                          </a:solidFill>
                          <a:effectLst/>
                          <a:latin typeface="+mj-lt"/>
                        </a:rPr>
                        <a:t>Il est obligatoire pour tous les employés.</a:t>
                      </a: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a:spcAft>
                          <a:spcPts val="600"/>
                        </a:spcAft>
                        <a:buFont typeface="Wingdings" panose="05000000000000000000" pitchFamily="2" charset="2"/>
                        <a:buNone/>
                      </a:pPr>
                      <a:r>
                        <a:rPr lang="fr-CA" sz="1000" dirty="0" smtClean="0">
                          <a:solidFill>
                            <a:schemeClr val="tx1"/>
                          </a:solidFill>
                          <a:latin typeface="+mj-lt"/>
                          <a:cs typeface="Arial" panose="020B0604020202020204" pitchFamily="34" charset="0"/>
                        </a:rPr>
                        <a:t>1.</a:t>
                      </a:r>
                      <a:r>
                        <a:rPr lang="fr-CA" sz="1000" baseline="0" dirty="0" smtClean="0">
                          <a:solidFill>
                            <a:schemeClr val="tx1"/>
                          </a:solidFill>
                          <a:latin typeface="+mj-lt"/>
                          <a:cs typeface="Arial" panose="020B0604020202020204" pitchFamily="34" charset="0"/>
                        </a:rPr>
                        <a:t> </a:t>
                      </a:r>
                      <a:r>
                        <a:rPr lang="fr-CA" sz="1000" dirty="0" smtClean="0">
                          <a:solidFill>
                            <a:schemeClr val="tx1"/>
                          </a:solidFill>
                          <a:latin typeface="+mj-lt"/>
                          <a:cs typeface="Arial" panose="020B0604020202020204" pitchFamily="34" charset="0"/>
                        </a:rPr>
                        <a:t> Discuter</a:t>
                      </a:r>
                      <a:r>
                        <a:rPr lang="fr-CA" sz="1000" b="1" dirty="0" smtClean="0">
                          <a:solidFill>
                            <a:schemeClr val="tx1"/>
                          </a:solidFill>
                          <a:latin typeface="+mj-lt"/>
                          <a:cs typeface="Arial" panose="020B0604020202020204" pitchFamily="34" charset="0"/>
                        </a:rPr>
                        <a:t> </a:t>
                      </a:r>
                      <a:r>
                        <a:rPr lang="fr-CA" sz="1000" dirty="0" smtClean="0">
                          <a:solidFill>
                            <a:schemeClr val="tx1"/>
                          </a:solidFill>
                          <a:latin typeface="+mj-lt"/>
                          <a:cs typeface="Arial" panose="020B0604020202020204" pitchFamily="34" charset="0"/>
                        </a:rPr>
                        <a:t>de l’intérêt de la mise en place d’un </a:t>
                      </a:r>
                      <a:r>
                        <a:rPr lang="fr-CA" sz="1000" b="1" dirty="0" smtClean="0">
                          <a:solidFill>
                            <a:schemeClr val="tx1"/>
                          </a:solidFill>
                          <a:latin typeface="+mj-lt"/>
                          <a:cs typeface="Arial" panose="020B0604020202020204" pitchFamily="34" charset="0"/>
                        </a:rPr>
                        <a:t>plan de gestion des talents</a:t>
                      </a:r>
                      <a:r>
                        <a:rPr lang="fr-CA" sz="1000" dirty="0" smtClean="0">
                          <a:solidFill>
                            <a:schemeClr val="tx1"/>
                          </a:solidFill>
                          <a:latin typeface="+mj-lt"/>
                          <a:cs typeface="Arial" panose="020B0604020202020204" pitchFamily="34" charset="0"/>
                        </a:rPr>
                        <a:t> (PGT)</a:t>
                      </a: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1474692">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kumimoji="0" lang="fr-CA" altLang="en-US" sz="1000" b="0" i="0" u="none" strike="noStrike" cap="none" normalizeH="0" baseline="0" noProof="0" dirty="0" smtClean="0">
                          <a:ln>
                            <a:noFill/>
                          </a:ln>
                          <a:solidFill>
                            <a:schemeClr val="tx1"/>
                          </a:solidFill>
                          <a:effectLst/>
                          <a:latin typeface="+mj-lt"/>
                        </a:rPr>
                        <a:t>Capte les activités permettant à l’employé de conserver ou d’améliorer les habiletés, les connaissances et les aptitudes requises pour son </a:t>
                      </a:r>
                      <a:r>
                        <a:rPr kumimoji="0" lang="fr-CA" altLang="en-US" sz="1000" b="1" i="0" u="none" strike="noStrike" cap="none" normalizeH="0" baseline="0" noProof="0" dirty="0" smtClean="0">
                          <a:ln>
                            <a:noFill/>
                          </a:ln>
                          <a:solidFill>
                            <a:schemeClr val="tx1"/>
                          </a:solidFill>
                          <a:effectLst/>
                          <a:latin typeface="+mj-lt"/>
                        </a:rPr>
                        <a:t>poste actuel et pour son ch</a:t>
                      </a:r>
                      <a:r>
                        <a:rPr kumimoji="0" lang="fr-CA" altLang="en-US" sz="1000" b="1" i="0" u="none" strike="noStrike" kern="1200" cap="none" normalizeH="0" baseline="0" noProof="0" dirty="0" smtClean="0">
                          <a:ln>
                            <a:noFill/>
                          </a:ln>
                          <a:solidFill>
                            <a:schemeClr val="tx1"/>
                          </a:solidFill>
                          <a:effectLst/>
                          <a:latin typeface="+mj-lt"/>
                          <a:ea typeface="+mn-ea"/>
                          <a:cs typeface="+mn-cs"/>
                        </a:rPr>
                        <a:t>emineme</a:t>
                      </a:r>
                      <a:r>
                        <a:rPr kumimoji="0" lang="fr-CA" altLang="en-US" sz="1000" b="1" i="0" u="none" strike="noStrike" cap="none" normalizeH="0" baseline="0" noProof="0" dirty="0" smtClean="0">
                          <a:ln>
                            <a:noFill/>
                          </a:ln>
                          <a:solidFill>
                            <a:schemeClr val="tx1"/>
                          </a:solidFill>
                          <a:effectLst/>
                          <a:latin typeface="+mj-lt"/>
                        </a:rPr>
                        <a:t>nt de carrière</a:t>
                      </a:r>
                      <a:r>
                        <a:rPr kumimoji="0" lang="fr-CA" altLang="en-US" sz="1000" b="0" i="0" u="none" strike="noStrike" cap="none" normalizeH="0" baseline="0" noProof="0" dirty="0" smtClean="0">
                          <a:ln>
                            <a:noFill/>
                          </a:ln>
                          <a:solidFill>
                            <a:schemeClr val="tx1"/>
                          </a:solidFill>
                          <a:effectLst/>
                          <a:latin typeface="+mj-lt"/>
                        </a:rPr>
                        <a:t>.   </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fr-CA" altLang="en-US" sz="1000" b="0" i="0" u="none" strike="noStrike" cap="none" normalizeH="0" baseline="0" noProof="0" dirty="0" smtClean="0">
                        <a:ln>
                          <a:noFill/>
                        </a:ln>
                        <a:solidFill>
                          <a:schemeClr val="tx1"/>
                        </a:solidFill>
                        <a:effectLst/>
                        <a:latin typeface="+mj-lt"/>
                      </a:endParaRPr>
                    </a:p>
                    <a:p>
                      <a:pPr marL="363538"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CA" altLang="en-US" sz="1000" b="0" i="0" u="none" strike="noStrike" cap="none" normalizeH="0" baseline="0" noProof="0" dirty="0" smtClean="0">
                          <a:ln>
                            <a:noFill/>
                          </a:ln>
                          <a:solidFill>
                            <a:schemeClr val="tx1"/>
                          </a:solidFill>
                          <a:effectLst/>
                          <a:latin typeface="+mj-lt"/>
                        </a:rPr>
                        <a:t>Peut comprendre des activités d’apprentissage qui :</a:t>
                      </a:r>
                    </a:p>
                    <a:p>
                      <a:pPr marL="903288" marR="0" lvl="2" indent="-188913" algn="l" defTabSz="914400" rtl="0" eaLnBrk="1" fontAlgn="base" latinLnBrk="0" hangingPunct="1">
                        <a:lnSpc>
                          <a:spcPct val="100000"/>
                        </a:lnSpc>
                        <a:spcBef>
                          <a:spcPct val="0"/>
                        </a:spcBef>
                        <a:spcAft>
                          <a:spcPct val="0"/>
                        </a:spcAft>
                        <a:buClrTx/>
                        <a:buSzTx/>
                        <a:buFont typeface="+mj-lt"/>
                        <a:buAutoNum type="alphaLcParenR"/>
                        <a:tabLst>
                          <a:tab pos="539750" algn="l"/>
                        </a:tabLst>
                        <a:defRPr/>
                      </a:pPr>
                      <a:r>
                        <a:rPr kumimoji="0" lang="fr-CA" altLang="en-US" sz="1000" b="0" i="0" u="none" strike="noStrike" kern="1200" cap="none" normalizeH="0" baseline="0" noProof="0" dirty="0" smtClean="0">
                          <a:ln>
                            <a:noFill/>
                          </a:ln>
                          <a:solidFill>
                            <a:schemeClr val="tx1"/>
                          </a:solidFill>
                          <a:effectLst/>
                          <a:latin typeface="+mj-lt"/>
                          <a:ea typeface="+mn-ea"/>
                          <a:cs typeface="+mn-cs"/>
                        </a:rPr>
                        <a:t>sont obligatoires et propres à l'emploi;  </a:t>
                      </a:r>
                    </a:p>
                    <a:p>
                      <a:pPr marL="903288" marR="0" lvl="2" indent="-188913" algn="l" defTabSz="914400" rtl="0" eaLnBrk="1" fontAlgn="base" latinLnBrk="0" hangingPunct="1">
                        <a:lnSpc>
                          <a:spcPct val="100000"/>
                        </a:lnSpc>
                        <a:spcBef>
                          <a:spcPct val="0"/>
                        </a:spcBef>
                        <a:spcAft>
                          <a:spcPct val="0"/>
                        </a:spcAft>
                        <a:buClrTx/>
                        <a:buSzTx/>
                        <a:buFont typeface="+mj-lt"/>
                        <a:buAutoNum type="alphaLcParenR"/>
                        <a:tabLst/>
                        <a:defRPr/>
                      </a:pPr>
                      <a:r>
                        <a:rPr kumimoji="0" lang="fr-CA" altLang="en-US" sz="1000" b="0" i="0" u="none" strike="noStrike" kern="1200" cap="none" normalizeH="0" baseline="0" noProof="0" dirty="0" smtClean="0">
                          <a:ln>
                            <a:noFill/>
                          </a:ln>
                          <a:solidFill>
                            <a:schemeClr val="tx1"/>
                          </a:solidFill>
                          <a:effectLst/>
                          <a:latin typeface="+mj-lt"/>
                          <a:ea typeface="+mn-ea"/>
                          <a:cs typeface="+mn-cs"/>
                        </a:rPr>
                        <a:t>sont spécialisées et propres à l'emploi et</a:t>
                      </a:r>
                    </a:p>
                    <a:p>
                      <a:pPr marL="903288" marR="0" lvl="2" indent="-188913" algn="l" defTabSz="914400" rtl="0" eaLnBrk="1" fontAlgn="base" latinLnBrk="0" hangingPunct="1">
                        <a:lnSpc>
                          <a:spcPct val="100000"/>
                        </a:lnSpc>
                        <a:spcBef>
                          <a:spcPct val="0"/>
                        </a:spcBef>
                        <a:spcAft>
                          <a:spcPct val="0"/>
                        </a:spcAft>
                        <a:buClrTx/>
                        <a:buSzTx/>
                        <a:buFont typeface="+mj-lt"/>
                        <a:buAutoNum type="alphaLcParenR"/>
                        <a:tabLst/>
                        <a:defRPr/>
                      </a:pPr>
                      <a:r>
                        <a:rPr kumimoji="0" lang="fr-CA" altLang="en-US" sz="1000" b="0" i="0" u="none" strike="noStrike" kern="1200" cap="none" normalizeH="0" baseline="0" noProof="0" dirty="0" smtClean="0">
                          <a:ln>
                            <a:noFill/>
                          </a:ln>
                          <a:solidFill>
                            <a:schemeClr val="tx1"/>
                          </a:solidFill>
                          <a:effectLst/>
                          <a:latin typeface="+mj-lt"/>
                          <a:ea typeface="+mn-ea"/>
                          <a:cs typeface="+mn-cs"/>
                        </a:rPr>
                        <a:t>visent le perfectionnement professionnel.</a:t>
                      </a:r>
                    </a:p>
                    <a:p>
                      <a:pPr marL="363538" marR="0" lvl="1" indent="0" algn="l" defTabSz="914400" rtl="0" eaLnBrk="1" fontAlgn="base" latinLnBrk="0" hangingPunct="1">
                        <a:lnSpc>
                          <a:spcPct val="100000"/>
                        </a:lnSpc>
                        <a:spcBef>
                          <a:spcPct val="0"/>
                        </a:spcBef>
                        <a:spcAft>
                          <a:spcPct val="0"/>
                        </a:spcAft>
                        <a:buClrTx/>
                        <a:buSzTx/>
                        <a:buFont typeface="+mj-lt"/>
                        <a:buNone/>
                        <a:tabLst/>
                        <a:defRPr/>
                      </a:pPr>
                      <a:endParaRPr kumimoji="0" lang="fr-CA" altLang="en-US" sz="1000" b="0" i="0" u="none" strike="noStrike" kern="1200" cap="none" normalizeH="0" baseline="0" noProof="0" dirty="0" smtClean="0">
                        <a:ln>
                          <a:noFill/>
                        </a:ln>
                        <a:solidFill>
                          <a:schemeClr val="tx1"/>
                        </a:solidFill>
                        <a:effectLst/>
                        <a:latin typeface="+mj-lt"/>
                        <a:ea typeface="+mn-ea"/>
                        <a:cs typeface="+mn-cs"/>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lang="fr-CA" sz="1000" noProof="0" dirty="0" smtClean="0">
                          <a:solidFill>
                            <a:schemeClr val="tx1"/>
                          </a:solidFill>
                          <a:latin typeface="+mj-lt"/>
                        </a:rPr>
                        <a:t>Capte les objectifs spécifiques, les habilités et les études nécessaires </a:t>
                      </a:r>
                      <a:r>
                        <a:rPr lang="fr-CA" sz="1000" noProof="0" dirty="0" smtClean="0">
                          <a:latin typeface="+mj-lt"/>
                        </a:rPr>
                        <a:t>pour gérer les talents des employés </a:t>
                      </a:r>
                      <a:r>
                        <a:rPr lang="fr-CA" sz="1000" b="1" noProof="0" dirty="0" smtClean="0">
                          <a:latin typeface="+mj-lt"/>
                        </a:rPr>
                        <a:t>en</a:t>
                      </a:r>
                      <a:r>
                        <a:rPr lang="fr-CA" sz="1000" b="1" baseline="0" noProof="0" dirty="0" smtClean="0">
                          <a:latin typeface="+mj-lt"/>
                        </a:rPr>
                        <a:t> lien avec les besoins organisationnels actuels et futurs</a:t>
                      </a:r>
                      <a:r>
                        <a:rPr lang="fr-CA" sz="1000" baseline="0" noProof="0" dirty="0" smtClean="0">
                          <a:latin typeface="+mj-lt"/>
                        </a:rPr>
                        <a:t>.</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fr-CA" altLang="en-US" sz="1000" b="0" i="1" u="none" strike="noStrike" kern="1200" cap="none" normalizeH="0" baseline="0" noProof="0" dirty="0" smtClean="0">
                        <a:ln>
                          <a:noFill/>
                        </a:ln>
                        <a:solidFill>
                          <a:srgbClr val="7030A0"/>
                        </a:solidFill>
                        <a:effectLst/>
                        <a:latin typeface="+mj-lt"/>
                        <a:ea typeface="+mn-ea"/>
                        <a:cs typeface="Arial" charset="0"/>
                      </a:endParaRPr>
                    </a:p>
                    <a:p>
                      <a:pPr marL="0" marR="0" lvl="0" indent="355600" algn="l" defTabSz="914400" rtl="0" eaLnBrk="1" fontAlgn="base" latinLnBrk="0" hangingPunct="1">
                        <a:lnSpc>
                          <a:spcPct val="100000"/>
                        </a:lnSpc>
                        <a:spcBef>
                          <a:spcPct val="0"/>
                        </a:spcBef>
                        <a:spcAft>
                          <a:spcPct val="0"/>
                        </a:spcAft>
                        <a:buClrTx/>
                        <a:buSzTx/>
                        <a:buFontTx/>
                        <a:buNone/>
                        <a:tabLst/>
                        <a:defRPr/>
                      </a:pPr>
                      <a:r>
                        <a:rPr kumimoji="0" lang="fr-CA" altLang="en-US" sz="1000" b="0" i="0" u="none" strike="noStrike" cap="none" normalizeH="0" baseline="0" noProof="0" dirty="0" smtClean="0">
                          <a:ln>
                            <a:noFill/>
                          </a:ln>
                          <a:solidFill>
                            <a:schemeClr val="tx1"/>
                          </a:solidFill>
                          <a:effectLst/>
                          <a:latin typeface="+mj-lt"/>
                          <a:cs typeface="Arial" charset="0"/>
                        </a:rPr>
                        <a:t>La</a:t>
                      </a:r>
                      <a:r>
                        <a:rPr kumimoji="0" lang="fr-CA" altLang="en-US" sz="1000" b="0" i="0" u="none" strike="noStrike" cap="none" normalizeH="0" baseline="0" noProof="0" dirty="0" smtClean="0">
                          <a:ln>
                            <a:noFill/>
                          </a:ln>
                          <a:solidFill>
                            <a:srgbClr val="000000"/>
                          </a:solidFill>
                          <a:effectLst/>
                          <a:latin typeface="+mj-lt"/>
                          <a:cs typeface="Arial" charset="0"/>
                        </a:rPr>
                        <a:t> section D peut encore utilisée pour les activités qui :</a:t>
                      </a:r>
                    </a:p>
                    <a:p>
                      <a:pPr marL="971550" marR="0" lvl="1" indent="-228600" algn="l" defTabSz="914400" rtl="0" eaLnBrk="1" fontAlgn="base" latinLnBrk="0" hangingPunct="1">
                        <a:lnSpc>
                          <a:spcPct val="100000"/>
                        </a:lnSpc>
                        <a:spcBef>
                          <a:spcPct val="0"/>
                        </a:spcBef>
                        <a:spcAft>
                          <a:spcPct val="0"/>
                        </a:spcAft>
                        <a:buClrTx/>
                        <a:buSzTx/>
                        <a:buFont typeface="+mj-lt"/>
                        <a:buAutoNum type="alphaLcParenR"/>
                        <a:tabLst/>
                        <a:defRPr/>
                      </a:pPr>
                      <a:r>
                        <a:rPr kumimoji="0" lang="fr-CA" altLang="en-US" sz="1000" b="0" i="0" u="none" strike="noStrike" kern="1200" cap="none" normalizeH="0" baseline="0" noProof="0" dirty="0" smtClean="0">
                          <a:ln>
                            <a:noFill/>
                          </a:ln>
                          <a:solidFill>
                            <a:schemeClr val="tx1"/>
                          </a:solidFill>
                          <a:effectLst/>
                          <a:latin typeface="+mj-lt"/>
                          <a:ea typeface="+mn-ea"/>
                          <a:cs typeface="Arial" charset="0"/>
                        </a:rPr>
                        <a:t>sont obligatoires et propres à l’emploi et</a:t>
                      </a:r>
                    </a:p>
                    <a:p>
                      <a:pPr marL="971550" marR="0" lvl="1" indent="-228600" algn="l" defTabSz="914400" rtl="0" eaLnBrk="1" fontAlgn="base" latinLnBrk="0" hangingPunct="1">
                        <a:lnSpc>
                          <a:spcPct val="100000"/>
                        </a:lnSpc>
                        <a:spcBef>
                          <a:spcPct val="0"/>
                        </a:spcBef>
                        <a:spcAft>
                          <a:spcPct val="0"/>
                        </a:spcAft>
                        <a:buClrTx/>
                        <a:buSzTx/>
                        <a:buFont typeface="+mj-lt"/>
                        <a:buAutoNum type="alphaLcParenR"/>
                        <a:tabLst/>
                        <a:defRPr/>
                      </a:pPr>
                      <a:r>
                        <a:rPr kumimoji="0" lang="fr-CA" altLang="en-US" sz="1000" b="0" i="0" u="none" strike="noStrike" kern="1200" cap="none" normalizeH="0" baseline="0" noProof="0" dirty="0" smtClean="0">
                          <a:ln>
                            <a:noFill/>
                          </a:ln>
                          <a:solidFill>
                            <a:schemeClr val="tx1"/>
                          </a:solidFill>
                          <a:effectLst/>
                          <a:latin typeface="+mj-lt"/>
                          <a:ea typeface="+mn-ea"/>
                          <a:cs typeface="Arial" charset="0"/>
                        </a:rPr>
                        <a:t>sont spécialisées et propres à l’emploi.</a:t>
                      </a:r>
                    </a:p>
                    <a:p>
                      <a:pPr marL="1085850" marR="0" lvl="1" indent="-342900" algn="l" defTabSz="914400" rtl="0" eaLnBrk="1" fontAlgn="base" latinLnBrk="0" hangingPunct="1">
                        <a:lnSpc>
                          <a:spcPct val="100000"/>
                        </a:lnSpc>
                        <a:spcBef>
                          <a:spcPct val="0"/>
                        </a:spcBef>
                        <a:spcAft>
                          <a:spcPct val="0"/>
                        </a:spcAft>
                        <a:buClrTx/>
                        <a:buSzTx/>
                        <a:buFont typeface="+mj-lt"/>
                        <a:buAutoNum type="alphaLcParenR"/>
                        <a:tabLst/>
                        <a:defRPr/>
                      </a:pPr>
                      <a:endParaRPr kumimoji="0" lang="fr-CA" altLang="en-US" sz="1000" b="0" i="1" u="none" strike="noStrike" kern="1200" cap="none" normalizeH="0" baseline="0" noProof="0" dirty="0" smtClean="0">
                        <a:ln>
                          <a:noFill/>
                        </a:ln>
                        <a:solidFill>
                          <a:srgbClr val="7030A0"/>
                        </a:solidFill>
                        <a:effectLst/>
                        <a:latin typeface="+mj-lt"/>
                        <a:ea typeface="+mn-ea"/>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320009">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pPr>
                      <a:r>
                        <a:rPr kumimoji="0" lang="fr-CA" altLang="en-US" sz="1000" b="0" i="0" u="none" strike="noStrike" cap="none" normalizeH="0" baseline="0" noProof="0" dirty="0" smtClean="0">
                          <a:ln>
                            <a:noFill/>
                          </a:ln>
                          <a:solidFill>
                            <a:schemeClr val="tx1"/>
                          </a:solidFill>
                          <a:effectLst/>
                          <a:latin typeface="+mj-lt"/>
                        </a:rPr>
                        <a:t>Entente convenue et gérée par le gestionnaire et son employé </a:t>
                      </a:r>
                      <a:endParaRPr kumimoji="0" lang="fr-CA" altLang="en-US" sz="1000" b="0" i="0" u="none" strike="noStrike" cap="none" normalizeH="0" baseline="0" noProof="0" dirty="0" smtClean="0">
                        <a:ln>
                          <a:noFill/>
                        </a:ln>
                        <a:solidFill>
                          <a:schemeClr val="tx1"/>
                        </a:solidFill>
                        <a:effectLst/>
                        <a:latin typeface="+mj-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lang="fr-CA" sz="1000" b="0" noProof="0" dirty="0" smtClean="0">
                          <a:solidFill>
                            <a:schemeClr val="tx1"/>
                          </a:solidFill>
                          <a:latin typeface="+mj-lt"/>
                        </a:rPr>
                        <a:t>Entente convenue et gérée entre le gestionnaire</a:t>
                      </a:r>
                      <a:r>
                        <a:rPr lang="fr-CA" sz="1000" b="0" baseline="0" noProof="0" dirty="0" smtClean="0">
                          <a:solidFill>
                            <a:schemeClr val="tx1"/>
                          </a:solidFill>
                          <a:latin typeface="+mj-lt"/>
                        </a:rPr>
                        <a:t> et son employé, avec l’appui de l’équipe de </a:t>
                      </a:r>
                      <a:r>
                        <a:rPr lang="fr-CA" sz="1000" b="0" strike="noStrike" baseline="0" noProof="0" dirty="0" smtClean="0">
                          <a:solidFill>
                            <a:schemeClr val="tx1"/>
                          </a:solidFill>
                          <a:latin typeface="+mj-lt"/>
                        </a:rPr>
                        <a:t>direction</a:t>
                      </a:r>
                      <a:r>
                        <a:rPr lang="fr-CA" sz="1000" b="0" baseline="0" noProof="0" dirty="0" smtClean="0">
                          <a:solidFill>
                            <a:schemeClr val="tx1"/>
                          </a:solidFill>
                          <a:latin typeface="+mj-lt"/>
                        </a:rPr>
                        <a:t>.</a:t>
                      </a:r>
                      <a:endParaRPr kumimoji="0" lang="fr-CA" altLang="en-US" sz="1000" b="0" i="0" u="none" strike="noStrike" cap="none" normalizeH="0" baseline="0" noProof="0" dirty="0" smtClean="0">
                        <a:ln>
                          <a:noFill/>
                        </a:ln>
                        <a:solidFill>
                          <a:schemeClr val="tx1"/>
                        </a:solidFill>
                        <a:effectLst/>
                        <a:latin typeface="+mj-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339734">
                <a:tc gridSpan="2">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000" b="0" i="0" u="none" strike="noStrike" cap="none" normalizeH="0" baseline="0" noProof="0" dirty="0" smtClean="0">
                          <a:ln>
                            <a:noFill/>
                          </a:ln>
                          <a:solidFill>
                            <a:srgbClr val="000000"/>
                          </a:solidFill>
                          <a:effectLst/>
                          <a:latin typeface="+mj-lt"/>
                        </a:rPr>
                        <a:t>L’un ou l’autre des plans peut comprendre un certain nombre d'activités d'apprentissage formelles </a:t>
                      </a:r>
                      <a:r>
                        <a:rPr kumimoji="0" lang="fr-CA" altLang="en-US" sz="1000" b="0" i="0" u="none" strike="noStrike" cap="none" normalizeH="0" baseline="0" noProof="0" dirty="0" smtClean="0">
                          <a:ln>
                            <a:noFill/>
                          </a:ln>
                          <a:solidFill>
                            <a:schemeClr val="tx1"/>
                          </a:solidFill>
                          <a:effectLst/>
                          <a:latin typeface="+mj-lt"/>
                        </a:rPr>
                        <a:t>et/ou</a:t>
                      </a:r>
                      <a:r>
                        <a:rPr kumimoji="0" lang="fr-CA" altLang="en-US" sz="1000" b="0" i="0" u="none" strike="noStrike" cap="none" normalizeH="0" baseline="0" noProof="0" dirty="0" smtClean="0">
                          <a:ln>
                            <a:noFill/>
                          </a:ln>
                          <a:solidFill>
                            <a:srgbClr val="000000"/>
                          </a:solidFill>
                          <a:effectLst/>
                          <a:latin typeface="+mj-lt"/>
                        </a:rPr>
                        <a:t> informelles qui visent à renforcer les capacités. </a:t>
                      </a:r>
                    </a:p>
                  </a:txBody>
                  <a:tcPr marL="91441" marR="91441" marT="54000"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hMerge="1">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200" b="0" i="0" u="none" strike="noStrike" cap="none" normalizeH="0" baseline="0" dirty="0" smtClean="0">
                        <a:ln>
                          <a:noFill/>
                        </a:ln>
                        <a:solidFill>
                          <a:srgbClr val="000000"/>
                        </a:solidFill>
                        <a:effectLst/>
                        <a:latin typeface="Franklin Gothic Medium" pitchFamily="34" charset="0"/>
                        <a:cs typeface="Arial" charset="0"/>
                      </a:endParaRPr>
                    </a:p>
                  </a:txBody>
                  <a:tcPr marL="91441" marR="91441"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20009">
                <a:tc gridSpan="2">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000" b="0" i="0" u="none" strike="noStrike" cap="none" normalizeH="0" baseline="0" noProof="0" dirty="0" smtClean="0">
                          <a:ln>
                            <a:noFill/>
                          </a:ln>
                          <a:solidFill>
                            <a:schemeClr val="tx1"/>
                          </a:solidFill>
                          <a:effectLst/>
                          <a:latin typeface="+mj-lt"/>
                        </a:rPr>
                        <a:t>REMARQUE : Les activités qui visent à corriger un rendement insatisfaisant figurent dans un plan d’amélioration du rendement (plan d'action) plutôt que dans un plan d'apprentissage et de perfectionnement.</a:t>
                      </a:r>
                      <a:endParaRPr kumimoji="0" lang="fr-CA" altLang="en-US" sz="1000" b="0" i="0" u="none" strike="noStrike" cap="none" normalizeH="0" baseline="0" noProof="0" dirty="0" smtClean="0">
                        <a:ln>
                          <a:noFill/>
                        </a:ln>
                        <a:solidFill>
                          <a:schemeClr val="tx1"/>
                        </a:solidFill>
                        <a:effectLst/>
                        <a:latin typeface="+mj-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hMerge="1">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200" b="0" i="0" u="none" strike="noStrike" cap="none" normalizeH="0" baseline="0" dirty="0" smtClean="0">
                        <a:ln>
                          <a:noFill/>
                        </a:ln>
                        <a:solidFill>
                          <a:schemeClr val="tx1"/>
                        </a:solidFill>
                        <a:effectLst/>
                        <a:latin typeface="Franklin Gothic Medium" pitchFamily="34" charset="0"/>
                        <a:cs typeface="Arial" charset="0"/>
                      </a:endParaRPr>
                    </a:p>
                  </a:txBody>
                  <a:tcPr marL="91441" marR="91441"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2E86C063-E22E-2E4C-A523-54089486E38F}" type="slidenum">
              <a:rPr lang="en-US" smtClean="0"/>
              <a:t>28</a:t>
            </a:fld>
            <a:endParaRPr lang="en-US"/>
          </a:p>
        </p:txBody>
      </p:sp>
    </p:spTree>
    <p:extLst>
      <p:ext uri="{BB962C8B-B14F-4D97-AF65-F5344CB8AC3E}">
        <p14:creationId xmlns:p14="http://schemas.microsoft.com/office/powerpoint/2010/main" val="438563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1" y="7704"/>
            <a:ext cx="9341708" cy="857250"/>
          </a:xfrm>
        </p:spPr>
        <p:txBody>
          <a:bodyPr>
            <a:normAutofit/>
          </a:bodyPr>
          <a:lstStyle/>
          <a:p>
            <a:r>
              <a:rPr lang="fr-CA" sz="2100" noProof="0" dirty="0" smtClean="0">
                <a:latin typeface="Arial" panose="020B0604020202020204" pitchFamily="34" charset="0"/>
                <a:cs typeface="Arial" panose="020B0604020202020204" pitchFamily="34" charset="0"/>
              </a:rPr>
              <a:t>À propos des Comités d’examen (seulement les équipes de gestion)</a:t>
            </a:r>
            <a:endParaRPr lang="fr-CA" sz="2100" noProof="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350" y="941154"/>
            <a:ext cx="8345488" cy="3412794"/>
          </a:xfrm>
        </p:spPr>
        <p:txBody>
          <a:bodyPr>
            <a:normAutofit fontScale="85000" lnSpcReduction="10000"/>
          </a:bodyPr>
          <a:lstStyle/>
          <a:p>
            <a:r>
              <a:rPr lang="fr-CA" sz="1400" noProof="0" dirty="0" smtClean="0"/>
              <a:t>La </a:t>
            </a:r>
            <a:r>
              <a:rPr lang="fr-CA" sz="1400" i="1" noProof="0" dirty="0" smtClean="0"/>
              <a:t>Directive sur la gestion du rendement</a:t>
            </a:r>
            <a:r>
              <a:rPr lang="fr-CA" sz="1400" noProof="0" dirty="0" smtClean="0"/>
              <a:t> exige la mise sur pied de comité(s) d'examen dans chaque ministère et organisme pour assurer l’orientation et la surveillance en ce qui concerne les programmes de gestion du rendement.</a:t>
            </a:r>
          </a:p>
          <a:p>
            <a:endParaRPr lang="fr-CA" sz="1400" noProof="0" dirty="0" smtClean="0"/>
          </a:p>
          <a:p>
            <a:r>
              <a:rPr lang="fr-CA" sz="1400" noProof="0" dirty="0" smtClean="0"/>
              <a:t>Les comités d’examen ont les deux rôles suivants :</a:t>
            </a:r>
          </a:p>
          <a:p>
            <a:pPr lvl="0"/>
            <a:endParaRPr lang="fr-CA" sz="1400" noProof="0" dirty="0" smtClean="0"/>
          </a:p>
          <a:p>
            <a:pPr lvl="1">
              <a:buFont typeface="Wingdings" panose="05000000000000000000" pitchFamily="2" charset="2"/>
              <a:buChar char="Ø"/>
            </a:pPr>
            <a:r>
              <a:rPr lang="fr-CA" sz="1400" noProof="0" dirty="0" smtClean="0"/>
              <a:t>Un rôle stratégique global dans le cadre de son contrôle organisationnel pour mettre en œuvre et surveiller la gestion du rendement, et en rendre compte.</a:t>
            </a:r>
          </a:p>
          <a:p>
            <a:pPr lvl="0"/>
            <a:endParaRPr lang="fr-CA" sz="1400" noProof="0" dirty="0" smtClean="0"/>
          </a:p>
          <a:p>
            <a:pPr lvl="1">
              <a:buFont typeface="Wingdings" panose="05000000000000000000" pitchFamily="2" charset="2"/>
              <a:buChar char="Ø"/>
            </a:pPr>
            <a:r>
              <a:rPr lang="fr-CA" sz="1400" noProof="0" dirty="0" smtClean="0"/>
              <a:t>Un rôle qui consiste à examiner la situation de certains employés pour veiller à ce qu'ils reçoivent du soutien et pour faire fonction de baromètre relativement aux mesures recommandées</a:t>
            </a:r>
          </a:p>
          <a:p>
            <a:endParaRPr lang="fr-CA" sz="1400" noProof="0" dirty="0" smtClean="0"/>
          </a:p>
          <a:p>
            <a:r>
              <a:rPr lang="fr-CA" sz="1400" noProof="0" dirty="0" smtClean="0"/>
              <a:t>Au minimum, les comités d'examen étudient les rapports de données sur la gestion du rendement à divers moments pendant l'exercice :</a:t>
            </a:r>
          </a:p>
          <a:p>
            <a:endParaRPr lang="fr-CA" sz="1400" noProof="0" dirty="0" smtClean="0"/>
          </a:p>
          <a:p>
            <a:pPr lvl="1">
              <a:buFont typeface="Wingdings" panose="05000000000000000000" pitchFamily="2" charset="2"/>
              <a:buChar char="Ø"/>
            </a:pPr>
            <a:r>
              <a:rPr lang="fr-CA" sz="1400" noProof="0" dirty="0" smtClean="0"/>
              <a:t>Au début de l'exercice (entente de rendement, plans d’apprentissage et de perfectionnement).</a:t>
            </a:r>
          </a:p>
          <a:p>
            <a:pPr lvl="1">
              <a:buFont typeface="Wingdings" panose="05000000000000000000" pitchFamily="2" charset="2"/>
              <a:buChar char="Ø"/>
            </a:pPr>
            <a:r>
              <a:rPr lang="fr-CA" sz="1400" noProof="0" dirty="0" smtClean="0"/>
              <a:t>A la mi-exercice (examen).</a:t>
            </a:r>
          </a:p>
          <a:p>
            <a:pPr lvl="1">
              <a:buFont typeface="Wingdings" panose="05000000000000000000" pitchFamily="2" charset="2"/>
              <a:buChar char="Ø"/>
            </a:pPr>
            <a:r>
              <a:rPr lang="fr-CA" sz="1400" noProof="0" dirty="0" smtClean="0"/>
              <a:t>À la fin de l'exercice (évaluation, cotes de rendement, reconnaissance).</a:t>
            </a:r>
          </a:p>
          <a:p>
            <a:endParaRPr lang="fr-CA" noProof="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80910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3FFFF"/>
              </a:clrFrom>
              <a:clrTo>
                <a:srgbClr val="F3FFFF">
                  <a:alpha val="0"/>
                </a:srgbClr>
              </a:clrTo>
            </a:clrChang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48643" y="1019655"/>
            <a:ext cx="2931340" cy="2526112"/>
          </a:xfrm>
          <a:prstGeom prst="rect">
            <a:avLst/>
          </a:prstGeom>
          <a:solidFill>
            <a:srgbClr val="FFFFFF"/>
          </a:solidFill>
          <a:ln>
            <a:solidFill>
              <a:srgbClr val="333399"/>
            </a:solidFill>
          </a:ln>
          <a:effectLst>
            <a:outerShdw blurRad="50800" dist="38100" dir="2700000" algn="tl" rotWithShape="0">
              <a:prstClr val="black">
                <a:alpha val="40000"/>
              </a:prstClr>
            </a:outerShdw>
          </a:effectLst>
        </p:spPr>
      </p:pic>
      <p:sp>
        <p:nvSpPr>
          <p:cNvPr id="9" name="Slide Number Placeholder 8"/>
          <p:cNvSpPr>
            <a:spLocks noGrp="1"/>
          </p:cNvSpPr>
          <p:nvPr>
            <p:ph type="sldNum" sz="quarter" idx="12"/>
          </p:nvPr>
        </p:nvSpPr>
        <p:spPr/>
        <p:txBody>
          <a:bodyPr/>
          <a:lstStyle/>
          <a:p>
            <a:pPr defTabSz="257175"/>
            <a:fld id="{ABCE2B6B-7FFE-FA46-BED3-31567387080B}" type="slidenum">
              <a:rPr lang="en-US">
                <a:solidFill>
                  <a:prstClr val="black">
                    <a:tint val="75000"/>
                  </a:prstClr>
                </a:solidFill>
                <a:latin typeface="Calibri"/>
              </a:rPr>
              <a:pPr defTabSz="257175"/>
              <a:t>3</a:t>
            </a:fld>
            <a:endParaRPr lang="en-US" dirty="0">
              <a:solidFill>
                <a:prstClr val="black">
                  <a:tint val="75000"/>
                </a:prstClr>
              </a:solidFill>
              <a:latin typeface="Calibri"/>
            </a:endParaRPr>
          </a:p>
        </p:txBody>
      </p:sp>
      <p:sp>
        <p:nvSpPr>
          <p:cNvPr id="5" name="TextBox 4"/>
          <p:cNvSpPr txBox="1"/>
          <p:nvPr/>
        </p:nvSpPr>
        <p:spPr>
          <a:xfrm>
            <a:off x="300963" y="3857675"/>
            <a:ext cx="3506296" cy="615553"/>
          </a:xfrm>
          <a:prstGeom prst="rect">
            <a:avLst/>
          </a:prstGeom>
          <a:noFill/>
        </p:spPr>
        <p:txBody>
          <a:bodyPr wrap="square" rtlCol="0">
            <a:spAutoFit/>
          </a:bodyPr>
          <a:lstStyle/>
          <a:p>
            <a:pPr defTabSz="257175">
              <a:spcBef>
                <a:spcPct val="20000"/>
              </a:spcBef>
              <a:buClr>
                <a:srgbClr val="7A82AA"/>
              </a:buClr>
            </a:pPr>
            <a:r>
              <a:rPr lang="fr-CA" sz="1000" b="1" dirty="0">
                <a:solidFill>
                  <a:prstClr val="black"/>
                </a:solidFill>
                <a:latin typeface="Arial"/>
                <a:cs typeface="Arial"/>
              </a:rPr>
              <a:t>Liens utiles </a:t>
            </a:r>
            <a:r>
              <a:rPr lang="en-CA" sz="1000" b="1" dirty="0">
                <a:solidFill>
                  <a:prstClr val="black"/>
                </a:solidFill>
                <a:latin typeface="Arial"/>
                <a:cs typeface="Arial"/>
              </a:rPr>
              <a:t>:</a:t>
            </a:r>
          </a:p>
          <a:p>
            <a:pPr marL="417910" lvl="1" indent="-160735" defTabSz="257175">
              <a:spcBef>
                <a:spcPct val="20000"/>
              </a:spcBef>
              <a:buClr>
                <a:srgbClr val="7A82AA"/>
              </a:buClr>
              <a:buFont typeface="Wingdings" panose="05000000000000000000" pitchFamily="2" charset="2"/>
              <a:buChar char="Ø"/>
            </a:pPr>
            <a:r>
              <a:rPr lang="fr-FR" sz="1000" u="sng" dirty="0">
                <a:solidFill>
                  <a:srgbClr val="FF0000"/>
                </a:solidFill>
                <a:latin typeface="Arial"/>
                <a:cs typeface="Arial"/>
                <a:hlinkClick r:id="rId5"/>
              </a:rPr>
              <a:t>Page sur la gestion du rendement d'EDSC</a:t>
            </a:r>
            <a:endParaRPr lang="en-CA" sz="1000" u="sng" dirty="0">
              <a:solidFill>
                <a:srgbClr val="FF0000"/>
              </a:solidFill>
              <a:latin typeface="Arial"/>
              <a:cs typeface="Arial"/>
            </a:endParaRPr>
          </a:p>
          <a:p>
            <a:pPr marL="417910" lvl="1" indent="-160735" defTabSz="257175">
              <a:spcBef>
                <a:spcPct val="20000"/>
              </a:spcBef>
              <a:buClr>
                <a:srgbClr val="7A82AA"/>
              </a:buClr>
              <a:buFont typeface="Wingdings" panose="05000000000000000000" pitchFamily="2" charset="2"/>
              <a:buChar char="Ø"/>
            </a:pPr>
            <a:r>
              <a:rPr lang="fr-FR" sz="1000" u="sng" dirty="0">
                <a:solidFill>
                  <a:prstClr val="black"/>
                </a:solidFill>
                <a:latin typeface="Arial"/>
                <a:cs typeface="Arial"/>
                <a:hlinkClick r:id="rId6"/>
              </a:rPr>
              <a:t>Le Programme de la gestion du rendement du SCT</a:t>
            </a:r>
            <a:endParaRPr lang="en-CA" sz="1000" u="sng" dirty="0">
              <a:solidFill>
                <a:prstClr val="black"/>
              </a:solidFill>
              <a:latin typeface="Arial"/>
              <a:cs typeface="Arial"/>
            </a:endParaRPr>
          </a:p>
        </p:txBody>
      </p:sp>
      <p:sp>
        <p:nvSpPr>
          <p:cNvPr id="4" name="TextBox 3"/>
          <p:cNvSpPr txBox="1"/>
          <p:nvPr/>
        </p:nvSpPr>
        <p:spPr>
          <a:xfrm>
            <a:off x="300963" y="123445"/>
            <a:ext cx="8737782" cy="369332"/>
          </a:xfrm>
          <a:prstGeom prst="rect">
            <a:avLst/>
          </a:prstGeom>
          <a:noFill/>
        </p:spPr>
        <p:txBody>
          <a:bodyPr wrap="square" rtlCol="0">
            <a:spAutoFit/>
          </a:bodyPr>
          <a:lstStyle/>
          <a:p>
            <a:pPr defTabSz="257175"/>
            <a:r>
              <a:rPr lang="fr-CA" b="1" dirty="0">
                <a:solidFill>
                  <a:prstClr val="black"/>
                </a:solidFill>
                <a:latin typeface="Arial" panose="020B0604020202020204" pitchFamily="34" charset="0"/>
                <a:cs typeface="Arial" panose="020B0604020202020204" pitchFamily="34" charset="0"/>
              </a:rPr>
              <a:t>Cycle annuel 2020-2021 du Programme de la gestion du </a:t>
            </a:r>
            <a:r>
              <a:rPr lang="fr-CA" b="1" dirty="0" smtClean="0">
                <a:solidFill>
                  <a:prstClr val="black"/>
                </a:solidFill>
                <a:latin typeface="Arial" panose="020B0604020202020204" pitchFamily="34" charset="0"/>
                <a:cs typeface="Arial" panose="020B0604020202020204" pitchFamily="34" charset="0"/>
              </a:rPr>
              <a:t>rendement à EDSC </a:t>
            </a:r>
            <a:endParaRPr lang="en-CA" dirty="0">
              <a:solidFill>
                <a:srgbClr val="FF0000"/>
              </a:solidFill>
              <a:latin typeface="Calibri"/>
            </a:endParaRPr>
          </a:p>
        </p:txBody>
      </p:sp>
      <p:sp>
        <p:nvSpPr>
          <p:cNvPr id="10" name="TextBox 9"/>
          <p:cNvSpPr txBox="1"/>
          <p:nvPr/>
        </p:nvSpPr>
        <p:spPr>
          <a:xfrm>
            <a:off x="3729330" y="629868"/>
            <a:ext cx="5026227" cy="3693319"/>
          </a:xfrm>
          <a:prstGeom prst="rect">
            <a:avLst/>
          </a:prstGeom>
          <a:noFill/>
        </p:spPr>
        <p:txBody>
          <a:bodyPr wrap="square" rtlCol="0">
            <a:spAutoFit/>
          </a:bodyPr>
          <a:lstStyle/>
          <a:p>
            <a:pPr marL="160735" indent="-160735" defTabSz="257175">
              <a:buFont typeface="Arial" panose="020B0604020202020204" pitchFamily="34" charset="0"/>
              <a:buChar char="•"/>
            </a:pPr>
            <a:r>
              <a:rPr lang="en-CA" sz="975" b="1" dirty="0">
                <a:solidFill>
                  <a:srgbClr val="7030A0"/>
                </a:solidFill>
                <a:latin typeface="Arial" panose="020B0604020202020204" pitchFamily="34" charset="0"/>
                <a:cs typeface="Arial" panose="020B0604020202020204" pitchFamily="34" charset="0"/>
              </a:rPr>
              <a:t>Début </a:t>
            </a:r>
            <a:r>
              <a:rPr lang="en-CA" sz="975" b="1" dirty="0" err="1">
                <a:solidFill>
                  <a:srgbClr val="7030A0"/>
                </a:solidFill>
                <a:latin typeface="Arial" panose="020B0604020202020204" pitchFamily="34" charset="0"/>
                <a:cs typeface="Arial" panose="020B0604020202020204" pitchFamily="34" charset="0"/>
              </a:rPr>
              <a:t>d’exercice</a:t>
            </a:r>
            <a:r>
              <a:rPr lang="en-CA" sz="975" b="1" dirty="0">
                <a:solidFill>
                  <a:srgbClr val="7030A0"/>
                </a:solidFill>
                <a:latin typeface="Arial" panose="020B0604020202020204" pitchFamily="34" charset="0"/>
                <a:cs typeface="Arial" panose="020B0604020202020204" pitchFamily="34" charset="0"/>
              </a:rPr>
              <a:t> </a:t>
            </a:r>
            <a:r>
              <a:rPr lang="en-CA" sz="975" b="1" dirty="0" smtClean="0">
                <a:solidFill>
                  <a:srgbClr val="7030A0"/>
                </a:solidFill>
                <a:latin typeface="Arial" panose="020B0604020202020204" pitchFamily="34" charset="0"/>
                <a:cs typeface="Arial" panose="020B0604020202020204" pitchFamily="34" charset="0"/>
              </a:rPr>
              <a:t>(</a:t>
            </a:r>
            <a:r>
              <a:rPr lang="en-CA" sz="975" b="1" dirty="0" err="1" smtClean="0">
                <a:solidFill>
                  <a:srgbClr val="7030A0"/>
                </a:solidFill>
                <a:latin typeface="Arial" panose="020B0604020202020204" pitchFamily="34" charset="0"/>
                <a:cs typeface="Arial" panose="020B0604020202020204" pitchFamily="34" charset="0"/>
              </a:rPr>
              <a:t>complété</a:t>
            </a:r>
            <a:r>
              <a:rPr lang="en-CA" sz="975" b="1" dirty="0" smtClean="0">
                <a:solidFill>
                  <a:srgbClr val="7030A0"/>
                </a:solidFill>
                <a:latin typeface="Arial" panose="020B0604020202020204" pitchFamily="34" charset="0"/>
                <a:cs typeface="Arial" panose="020B0604020202020204" pitchFamily="34" charset="0"/>
              </a:rPr>
              <a:t>) :</a:t>
            </a:r>
            <a:endParaRPr lang="en-CA" sz="975" b="1" dirty="0">
              <a:solidFill>
                <a:srgbClr val="7030A0"/>
              </a:solidFill>
              <a:latin typeface="Arial" panose="020B0604020202020204" pitchFamily="34" charset="0"/>
              <a:cs typeface="Arial" panose="020B0604020202020204" pitchFamily="34" charset="0"/>
            </a:endParaRPr>
          </a:p>
          <a:p>
            <a:pPr marL="160735" indent="-160735" defTabSz="257175">
              <a:buFont typeface="Arial" panose="020B0604020202020204" pitchFamily="34" charset="0"/>
              <a:buChar char="•"/>
            </a:pPr>
            <a:endParaRPr lang="en-CA" sz="975" dirty="0">
              <a:solidFill>
                <a:prstClr val="black"/>
              </a:solidFill>
              <a:latin typeface="Arial" panose="020B0604020202020204" pitchFamily="34" charset="0"/>
              <a:cs typeface="Arial" panose="020B0604020202020204" pitchFamily="34" charset="0"/>
            </a:endParaRPr>
          </a:p>
          <a:p>
            <a:pPr marL="417910" lvl="1" indent="-160735" defTabSz="257175">
              <a:buFont typeface="Wingdings" panose="05000000000000000000" pitchFamily="2" charset="2"/>
              <a:buChar char="Ø"/>
            </a:pPr>
            <a:r>
              <a:rPr lang="en-CA" sz="975" b="1" dirty="0">
                <a:solidFill>
                  <a:srgbClr val="7030A0"/>
                </a:solidFill>
                <a:latin typeface="Arial" panose="020B0604020202020204" pitchFamily="34" charset="0"/>
                <a:cs typeface="Arial" panose="020B0604020202020204" pitchFamily="34" charset="0"/>
              </a:rPr>
              <a:t>30 </a:t>
            </a:r>
            <a:r>
              <a:rPr lang="en-CA" sz="975" b="1" dirty="0" err="1">
                <a:solidFill>
                  <a:srgbClr val="7030A0"/>
                </a:solidFill>
                <a:latin typeface="Arial" panose="020B0604020202020204" pitchFamily="34" charset="0"/>
                <a:cs typeface="Arial" panose="020B0604020202020204" pitchFamily="34" charset="0"/>
              </a:rPr>
              <a:t>septembre</a:t>
            </a:r>
            <a:r>
              <a:rPr lang="en-CA" sz="975" b="1" dirty="0">
                <a:solidFill>
                  <a:srgbClr val="7030A0"/>
                </a:solidFill>
                <a:latin typeface="Arial" panose="020B0604020202020204" pitchFamily="34" charset="0"/>
                <a:cs typeface="Arial" panose="020B0604020202020204" pitchFamily="34" charset="0"/>
              </a:rPr>
              <a:t> 2020: </a:t>
            </a:r>
            <a:r>
              <a:rPr lang="en-CA" sz="975" dirty="0">
                <a:solidFill>
                  <a:prstClr val="black"/>
                </a:solidFill>
                <a:latin typeface="Arial" panose="020B0604020202020204" pitchFamily="34" charset="0"/>
                <a:cs typeface="Arial" panose="020B0604020202020204" pitchFamily="34" charset="0"/>
              </a:rPr>
              <a:t>date </a:t>
            </a:r>
            <a:r>
              <a:rPr lang="en-CA" sz="975" dirty="0" err="1">
                <a:solidFill>
                  <a:prstClr val="black"/>
                </a:solidFill>
                <a:latin typeface="Arial" panose="020B0604020202020204" pitchFamily="34" charset="0"/>
                <a:cs typeface="Arial" panose="020B0604020202020204" pitchFamily="34" charset="0"/>
              </a:rPr>
              <a:t>cible</a:t>
            </a:r>
            <a:r>
              <a:rPr lang="en-CA" sz="975" dirty="0">
                <a:solidFill>
                  <a:prstClr val="black"/>
                </a:solidFill>
                <a:latin typeface="Arial" panose="020B0604020202020204" pitchFamily="34" charset="0"/>
                <a:cs typeface="Arial" panose="020B0604020202020204" pitchFamily="34" charset="0"/>
              </a:rPr>
              <a:t> pour </a:t>
            </a:r>
            <a:r>
              <a:rPr lang="en-CA" sz="975" dirty="0" err="1">
                <a:solidFill>
                  <a:prstClr val="black"/>
                </a:solidFill>
                <a:latin typeface="Arial" panose="020B0604020202020204" pitchFamily="34" charset="0"/>
                <a:cs typeface="Arial" panose="020B0604020202020204" pitchFamily="34" charset="0"/>
              </a:rPr>
              <a:t>compléter</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toutes</a:t>
            </a:r>
            <a:r>
              <a:rPr lang="en-CA" sz="975" dirty="0">
                <a:solidFill>
                  <a:prstClr val="black"/>
                </a:solidFill>
                <a:latin typeface="Arial" panose="020B0604020202020204" pitchFamily="34" charset="0"/>
                <a:cs typeface="Arial" panose="020B0604020202020204" pitchFamily="34" charset="0"/>
              </a:rPr>
              <a:t> les ententes de rendement </a:t>
            </a:r>
            <a:r>
              <a:rPr lang="en-CA" sz="975" dirty="0" err="1">
                <a:solidFill>
                  <a:prstClr val="black"/>
                </a:solidFill>
                <a:latin typeface="Arial" panose="020B0604020202020204" pitchFamily="34" charset="0"/>
                <a:cs typeface="Arial" panose="020B0604020202020204" pitchFamily="34" charset="0"/>
              </a:rPr>
              <a:t>dans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l’application</a:t>
            </a:r>
            <a:r>
              <a:rPr lang="en-CA" sz="975" dirty="0">
                <a:solidFill>
                  <a:prstClr val="black"/>
                </a:solidFill>
                <a:latin typeface="Arial" panose="020B0604020202020204" pitchFamily="34" charset="0"/>
                <a:cs typeface="Arial" panose="020B0604020202020204" pitchFamily="34" charset="0"/>
              </a:rPr>
              <a:t> </a:t>
            </a:r>
            <a:r>
              <a:rPr lang="en-CA" sz="975" dirty="0" smtClean="0">
                <a:solidFill>
                  <a:prstClr val="black"/>
                </a:solidFill>
                <a:latin typeface="Arial" panose="020B0604020202020204" pitchFamily="34" charset="0"/>
                <a:cs typeface="Arial" panose="020B0604020202020204" pitchFamily="34" charset="0"/>
              </a:rPr>
              <a:t>GRFP.</a:t>
            </a:r>
            <a:endParaRPr lang="en-CA" sz="975" dirty="0">
              <a:solidFill>
                <a:prstClr val="black"/>
              </a:solidFill>
              <a:latin typeface="Arial" panose="020B0604020202020204" pitchFamily="34" charset="0"/>
              <a:cs typeface="Arial" panose="020B0604020202020204" pitchFamily="34" charset="0"/>
            </a:endParaRPr>
          </a:p>
          <a:p>
            <a:pPr marL="160735" indent="-160735" defTabSz="257175">
              <a:buFont typeface="Arial" panose="020B0604020202020204" pitchFamily="34" charset="0"/>
              <a:buChar char="•"/>
            </a:pPr>
            <a:endParaRPr lang="en-CA" sz="975" b="1" dirty="0">
              <a:solidFill>
                <a:srgbClr val="00B050"/>
              </a:solidFill>
              <a:latin typeface="Arial" panose="020B0604020202020204" pitchFamily="34" charset="0"/>
              <a:cs typeface="Arial" panose="020B0604020202020204" pitchFamily="34" charset="0"/>
            </a:endParaRPr>
          </a:p>
          <a:p>
            <a:pPr marL="160735" indent="-160735" defTabSz="257175">
              <a:buFont typeface="Arial" panose="020B0604020202020204" pitchFamily="34" charset="0"/>
              <a:buChar char="•"/>
            </a:pPr>
            <a:r>
              <a:rPr lang="en-CA" sz="975" b="1" dirty="0" err="1" smtClean="0">
                <a:solidFill>
                  <a:srgbClr val="00B050"/>
                </a:solidFill>
                <a:latin typeface="Arial" panose="020B0604020202020204" pitchFamily="34" charset="0"/>
                <a:cs typeface="Arial" panose="020B0604020202020204" pitchFamily="34" charset="0"/>
              </a:rPr>
              <a:t>Mi-exercice</a:t>
            </a:r>
            <a:r>
              <a:rPr lang="en-CA" sz="975" b="1" dirty="0" smtClean="0">
                <a:solidFill>
                  <a:srgbClr val="00B050"/>
                </a:solidFill>
                <a:latin typeface="Arial" panose="020B0604020202020204" pitchFamily="34" charset="0"/>
                <a:cs typeface="Arial" panose="020B0604020202020204" pitchFamily="34" charset="0"/>
              </a:rPr>
              <a:t> (</a:t>
            </a:r>
            <a:r>
              <a:rPr lang="en-CA" sz="975" b="1" dirty="0" err="1" smtClean="0">
                <a:solidFill>
                  <a:srgbClr val="00B050"/>
                </a:solidFill>
                <a:latin typeface="Arial" panose="020B0604020202020204" pitchFamily="34" charset="0"/>
                <a:cs typeface="Arial" panose="020B0604020202020204" pitchFamily="34" charset="0"/>
              </a:rPr>
              <a:t>complété</a:t>
            </a:r>
            <a:r>
              <a:rPr lang="en-CA" sz="975" b="1" dirty="0" smtClean="0">
                <a:solidFill>
                  <a:srgbClr val="00B050"/>
                </a:solidFill>
                <a:latin typeface="Arial" panose="020B0604020202020204" pitchFamily="34" charset="0"/>
                <a:cs typeface="Arial" panose="020B0604020202020204" pitchFamily="34" charset="0"/>
              </a:rPr>
              <a:t>) :</a:t>
            </a:r>
            <a:endParaRPr lang="en-CA" sz="975" b="1" dirty="0">
              <a:solidFill>
                <a:srgbClr val="00B050"/>
              </a:solidFill>
              <a:latin typeface="Arial" panose="020B0604020202020204" pitchFamily="34" charset="0"/>
              <a:cs typeface="Arial" panose="020B0604020202020204" pitchFamily="34" charset="0"/>
            </a:endParaRPr>
          </a:p>
          <a:p>
            <a:pPr marL="160735" indent="-160735" defTabSz="257175">
              <a:buFont typeface="Arial" panose="020B0604020202020204" pitchFamily="34" charset="0"/>
              <a:buChar char="•"/>
            </a:pPr>
            <a:endParaRPr lang="en-CA" sz="975" dirty="0">
              <a:solidFill>
                <a:prstClr val="black"/>
              </a:solidFill>
              <a:latin typeface="Arial" panose="020B0604020202020204" pitchFamily="34" charset="0"/>
              <a:cs typeface="Arial" panose="020B0604020202020204" pitchFamily="34" charset="0"/>
            </a:endParaRPr>
          </a:p>
          <a:p>
            <a:pPr marL="417910" lvl="1" indent="-160735" defTabSz="257175">
              <a:buFont typeface="Wingdings" panose="05000000000000000000" pitchFamily="2" charset="2"/>
              <a:buChar char="Ø"/>
            </a:pPr>
            <a:r>
              <a:rPr lang="en-CA" sz="975" dirty="0" err="1">
                <a:solidFill>
                  <a:prstClr val="black"/>
                </a:solidFill>
                <a:latin typeface="Arial" panose="020B0604020202020204" pitchFamily="34" charset="0"/>
                <a:cs typeface="Arial" panose="020B0604020202020204" pitchFamily="34" charset="0"/>
              </a:rPr>
              <a:t>Chaque</a:t>
            </a:r>
            <a:r>
              <a:rPr lang="en-CA" sz="975" dirty="0">
                <a:solidFill>
                  <a:prstClr val="black"/>
                </a:solidFill>
                <a:latin typeface="Arial" panose="020B0604020202020204" pitchFamily="34" charset="0"/>
                <a:cs typeface="Arial" panose="020B0604020202020204" pitchFamily="34" charset="0"/>
              </a:rPr>
              <a:t> SMA </a:t>
            </a:r>
            <a:r>
              <a:rPr lang="en-CA" sz="975" dirty="0" err="1">
                <a:solidFill>
                  <a:prstClr val="black"/>
                </a:solidFill>
                <a:latin typeface="Arial" panose="020B0604020202020204" pitchFamily="34" charset="0"/>
                <a:cs typeface="Arial" panose="020B0604020202020204" pitchFamily="34" charset="0"/>
              </a:rPr>
              <a:t>peut</a:t>
            </a:r>
            <a:r>
              <a:rPr lang="en-CA" sz="975" dirty="0">
                <a:solidFill>
                  <a:prstClr val="black"/>
                </a:solidFill>
                <a:latin typeface="Arial" panose="020B0604020202020204" pitchFamily="34" charset="0"/>
                <a:cs typeface="Arial" panose="020B0604020202020204" pitchFamily="34" charset="0"/>
              </a:rPr>
              <a:t> fixer </a:t>
            </a:r>
            <a:r>
              <a:rPr lang="en-CA" sz="975" dirty="0" err="1">
                <a:solidFill>
                  <a:prstClr val="black"/>
                </a:solidFill>
                <a:latin typeface="Arial" panose="020B0604020202020204" pitchFamily="34" charset="0"/>
                <a:cs typeface="Arial" panose="020B0604020202020204" pitchFamily="34" charset="0"/>
              </a:rPr>
              <a:t>sa</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propre</a:t>
            </a:r>
            <a:r>
              <a:rPr lang="en-CA" sz="975" dirty="0">
                <a:solidFill>
                  <a:prstClr val="black"/>
                </a:solidFill>
                <a:latin typeface="Arial" panose="020B0604020202020204" pitchFamily="34" charset="0"/>
                <a:cs typeface="Arial" panose="020B0604020202020204" pitchFamily="34" charset="0"/>
              </a:rPr>
              <a:t> date </a:t>
            </a:r>
            <a:r>
              <a:rPr lang="en-CA" sz="975" dirty="0" err="1">
                <a:solidFill>
                  <a:prstClr val="black"/>
                </a:solidFill>
                <a:latin typeface="Arial" panose="020B0604020202020204" pitchFamily="34" charset="0"/>
                <a:cs typeface="Arial" panose="020B0604020202020204" pitchFamily="34" charset="0"/>
              </a:rPr>
              <a:t>limite</a:t>
            </a:r>
            <a:r>
              <a:rPr lang="en-CA" sz="975" dirty="0">
                <a:solidFill>
                  <a:prstClr val="black"/>
                </a:solidFill>
                <a:latin typeface="Arial" panose="020B0604020202020204" pitchFamily="34" charset="0"/>
                <a:cs typeface="Arial" panose="020B0604020202020204" pitchFamily="34" charset="0"/>
              </a:rPr>
              <a:t> entre le </a:t>
            </a:r>
            <a:r>
              <a:rPr lang="en-CA" sz="975" b="1" dirty="0">
                <a:solidFill>
                  <a:srgbClr val="00B050"/>
                </a:solidFill>
                <a:latin typeface="Arial" panose="020B0604020202020204" pitchFamily="34" charset="0"/>
                <a:cs typeface="Arial" panose="020B0604020202020204" pitchFamily="34" charset="0"/>
              </a:rPr>
              <a:t>30 </a:t>
            </a:r>
            <a:r>
              <a:rPr lang="en-CA" sz="975" b="1" dirty="0" err="1">
                <a:solidFill>
                  <a:srgbClr val="00B050"/>
                </a:solidFill>
                <a:latin typeface="Arial" panose="020B0604020202020204" pitchFamily="34" charset="0"/>
                <a:cs typeface="Arial" panose="020B0604020202020204" pitchFamily="34" charset="0"/>
              </a:rPr>
              <a:t>octobre</a:t>
            </a:r>
            <a:r>
              <a:rPr lang="en-CA" sz="975" b="1" dirty="0">
                <a:solidFill>
                  <a:srgbClr val="00B050"/>
                </a:solidFill>
                <a:latin typeface="Arial" panose="020B0604020202020204" pitchFamily="34" charset="0"/>
                <a:cs typeface="Arial" panose="020B0604020202020204" pitchFamily="34" charset="0"/>
              </a:rPr>
              <a:t> 2020 et </a:t>
            </a:r>
            <a:r>
              <a:rPr lang="en-CA" sz="975" b="1" dirty="0" smtClean="0">
                <a:solidFill>
                  <a:srgbClr val="00B050"/>
                </a:solidFill>
                <a:latin typeface="Arial" panose="020B0604020202020204" pitchFamily="34" charset="0"/>
                <a:cs typeface="Arial" panose="020B0604020202020204" pitchFamily="34" charset="0"/>
              </a:rPr>
              <a:t>le     </a:t>
            </a:r>
            <a:r>
              <a:rPr lang="en-CA" sz="975" b="1" dirty="0">
                <a:solidFill>
                  <a:srgbClr val="00B050"/>
                </a:solidFill>
                <a:latin typeface="Arial" panose="020B0604020202020204" pitchFamily="34" charset="0"/>
                <a:cs typeface="Arial" panose="020B0604020202020204" pitchFamily="34" charset="0"/>
              </a:rPr>
              <a:t>29 </a:t>
            </a:r>
            <a:r>
              <a:rPr lang="en-CA" sz="975" b="1" dirty="0" err="1">
                <a:solidFill>
                  <a:srgbClr val="00B050"/>
                </a:solidFill>
                <a:latin typeface="Arial" panose="020B0604020202020204" pitchFamily="34" charset="0"/>
                <a:cs typeface="Arial" panose="020B0604020202020204" pitchFamily="34" charset="0"/>
              </a:rPr>
              <a:t>janvier</a:t>
            </a:r>
            <a:r>
              <a:rPr lang="en-CA" sz="975" b="1" dirty="0">
                <a:solidFill>
                  <a:srgbClr val="00B050"/>
                </a:solidFill>
                <a:latin typeface="Arial" panose="020B0604020202020204" pitchFamily="34" charset="0"/>
                <a:cs typeface="Arial" panose="020B0604020202020204" pitchFamily="34" charset="0"/>
              </a:rPr>
              <a:t> 2021 </a:t>
            </a:r>
            <a:r>
              <a:rPr lang="en-CA" sz="975" dirty="0">
                <a:solidFill>
                  <a:prstClr val="black"/>
                </a:solidFill>
                <a:latin typeface="Arial" panose="020B0604020202020204" pitchFamily="34" charset="0"/>
                <a:cs typeface="Arial" panose="020B0604020202020204" pitchFamily="34" charset="0"/>
              </a:rPr>
              <a:t>pour </a:t>
            </a:r>
            <a:r>
              <a:rPr lang="en-CA" sz="975" dirty="0" err="1">
                <a:solidFill>
                  <a:prstClr val="black"/>
                </a:solidFill>
                <a:latin typeface="Arial" panose="020B0604020202020204" pitchFamily="34" charset="0"/>
                <a:cs typeface="Arial" panose="020B0604020202020204" pitchFamily="34" charset="0"/>
              </a:rPr>
              <a:t>compléter</a:t>
            </a:r>
            <a:r>
              <a:rPr lang="en-CA" sz="975" dirty="0">
                <a:solidFill>
                  <a:prstClr val="black"/>
                </a:solidFill>
                <a:latin typeface="Arial" panose="020B0604020202020204" pitchFamily="34" charset="0"/>
                <a:cs typeface="Arial" panose="020B0604020202020204" pitchFamily="34" charset="0"/>
              </a:rPr>
              <a:t> la </a:t>
            </a:r>
            <a:r>
              <a:rPr lang="en-CA" sz="975" dirty="0" smtClean="0">
                <a:solidFill>
                  <a:prstClr val="black"/>
                </a:solidFill>
                <a:latin typeface="Arial" panose="020B0604020202020204" pitchFamily="34" charset="0"/>
                <a:cs typeface="Arial" panose="020B0604020202020204" pitchFamily="34" charset="0"/>
              </a:rPr>
              <a:t>mi-</a:t>
            </a:r>
            <a:r>
              <a:rPr lang="en-CA" sz="975" dirty="0" err="1" smtClean="0">
                <a:solidFill>
                  <a:prstClr val="black"/>
                </a:solidFill>
                <a:latin typeface="Arial" panose="020B0604020202020204" pitchFamily="34" charset="0"/>
                <a:cs typeface="Arial" panose="020B0604020202020204" pitchFamily="34" charset="0"/>
              </a:rPr>
              <a:t>exercice</a:t>
            </a:r>
            <a:r>
              <a:rPr lang="en-CA" sz="975" dirty="0" smtClean="0">
                <a:solidFill>
                  <a:prstClr val="black"/>
                </a:solidFill>
                <a:latin typeface="Arial" panose="020B0604020202020204" pitchFamily="34" charset="0"/>
                <a:cs typeface="Arial" panose="020B0604020202020204" pitchFamily="34" charset="0"/>
              </a:rPr>
              <a:t>.</a:t>
            </a:r>
            <a:endParaRPr lang="en-CA" sz="975" dirty="0">
              <a:solidFill>
                <a:prstClr val="black"/>
              </a:solidFill>
              <a:latin typeface="Arial" panose="020B0604020202020204" pitchFamily="34" charset="0"/>
              <a:cs typeface="Arial" panose="020B0604020202020204" pitchFamily="34" charset="0"/>
            </a:endParaRPr>
          </a:p>
          <a:p>
            <a:pPr marL="417910" lvl="1" indent="-160735" defTabSz="257175">
              <a:buFont typeface="Wingdings" panose="05000000000000000000" pitchFamily="2" charset="2"/>
              <a:buChar char="Ø"/>
            </a:pPr>
            <a:endParaRPr lang="en-CA" sz="975" dirty="0">
              <a:solidFill>
                <a:prstClr val="black"/>
              </a:solidFill>
              <a:latin typeface="Arial" panose="020B0604020202020204" pitchFamily="34" charset="0"/>
              <a:cs typeface="Arial" panose="020B0604020202020204" pitchFamily="34" charset="0"/>
            </a:endParaRPr>
          </a:p>
          <a:p>
            <a:pPr marL="417910" lvl="1" indent="-160735" defTabSz="257175">
              <a:buFont typeface="Wingdings" panose="05000000000000000000" pitchFamily="2" charset="2"/>
              <a:buChar char="Ø"/>
            </a:pPr>
            <a:r>
              <a:rPr lang="en-CA" sz="975" dirty="0" err="1">
                <a:solidFill>
                  <a:prstClr val="black"/>
                </a:solidFill>
                <a:latin typeface="Arial" panose="020B0604020202020204" pitchFamily="34" charset="0"/>
                <a:cs typeface="Arial" panose="020B0604020202020204" pitchFamily="34" charset="0"/>
              </a:rPr>
              <a:t>Chaque</a:t>
            </a:r>
            <a:r>
              <a:rPr lang="en-CA" sz="975" dirty="0">
                <a:solidFill>
                  <a:prstClr val="black"/>
                </a:solidFill>
                <a:latin typeface="Arial" panose="020B0604020202020204" pitchFamily="34" charset="0"/>
                <a:cs typeface="Arial" panose="020B0604020202020204" pitchFamily="34" charset="0"/>
              </a:rPr>
              <a:t> SMA a la </a:t>
            </a:r>
            <a:r>
              <a:rPr lang="en-CA" sz="975" dirty="0" err="1">
                <a:solidFill>
                  <a:prstClr val="black"/>
                </a:solidFill>
                <a:latin typeface="Arial" panose="020B0604020202020204" pitchFamily="34" charset="0"/>
                <a:cs typeface="Arial" panose="020B0604020202020204" pitchFamily="34" charset="0"/>
              </a:rPr>
              <a:t>flexibilité</a:t>
            </a:r>
            <a:r>
              <a:rPr lang="en-CA" sz="975" dirty="0">
                <a:solidFill>
                  <a:prstClr val="black"/>
                </a:solidFill>
                <a:latin typeface="Arial" panose="020B0604020202020204" pitchFamily="34" charset="0"/>
                <a:cs typeface="Arial" panose="020B0604020202020204" pitchFamily="34" charset="0"/>
              </a:rPr>
              <a:t> de </a:t>
            </a:r>
            <a:r>
              <a:rPr lang="en-CA" sz="975" dirty="0" err="1">
                <a:solidFill>
                  <a:prstClr val="black"/>
                </a:solidFill>
                <a:latin typeface="Arial" panose="020B0604020202020204" pitchFamily="34" charset="0"/>
                <a:cs typeface="Arial" panose="020B0604020202020204" pitchFamily="34" charset="0"/>
              </a:rPr>
              <a:t>compléter</a:t>
            </a:r>
            <a:r>
              <a:rPr lang="en-CA" sz="975" dirty="0">
                <a:solidFill>
                  <a:prstClr val="black"/>
                </a:solidFill>
                <a:latin typeface="Arial" panose="020B0604020202020204" pitchFamily="34" charset="0"/>
                <a:cs typeface="Arial" panose="020B0604020202020204" pitchFamily="34" charset="0"/>
              </a:rPr>
              <a:t> la mi-</a:t>
            </a:r>
            <a:r>
              <a:rPr lang="en-CA" sz="975" dirty="0" err="1">
                <a:solidFill>
                  <a:prstClr val="black"/>
                </a:solidFill>
                <a:latin typeface="Arial" panose="020B0604020202020204" pitchFamily="34" charset="0"/>
                <a:cs typeface="Arial" panose="020B0604020202020204" pitchFamily="34" charset="0"/>
              </a:rPr>
              <a:t>exercice</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dans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l’application</a:t>
            </a:r>
            <a:r>
              <a:rPr lang="en-CA" sz="975" dirty="0">
                <a:solidFill>
                  <a:prstClr val="black"/>
                </a:solidFill>
                <a:latin typeface="Arial" panose="020B0604020202020204" pitchFamily="34" charset="0"/>
                <a:cs typeface="Arial" panose="020B0604020202020204" pitchFamily="34" charset="0"/>
              </a:rPr>
              <a:t> GRFP </a:t>
            </a:r>
            <a:r>
              <a:rPr lang="en-CA" sz="975" dirty="0" err="1">
                <a:solidFill>
                  <a:prstClr val="black"/>
                </a:solidFill>
                <a:latin typeface="Arial" panose="020B0604020202020204" pitchFamily="34" charset="0"/>
                <a:cs typeface="Arial" panose="020B0604020202020204" pitchFamily="34" charset="0"/>
              </a:rPr>
              <a:t>seulement</a:t>
            </a:r>
            <a:r>
              <a:rPr lang="en-CA" sz="975" dirty="0">
                <a:solidFill>
                  <a:prstClr val="black"/>
                </a:solidFill>
                <a:latin typeface="Arial" panose="020B0604020202020204" pitchFamily="34" charset="0"/>
                <a:cs typeface="Arial" panose="020B0604020202020204" pitchFamily="34" charset="0"/>
              </a:rPr>
              <a:t> à la fin </a:t>
            </a:r>
            <a:r>
              <a:rPr lang="en-CA" sz="975" dirty="0" err="1">
                <a:solidFill>
                  <a:prstClr val="black"/>
                </a:solidFill>
                <a:latin typeface="Arial" panose="020B0604020202020204" pitchFamily="34" charset="0"/>
                <a:cs typeface="Arial" panose="020B0604020202020204" pitchFamily="34" charset="0"/>
              </a:rPr>
              <a:t>d’exercice</a:t>
            </a:r>
            <a:r>
              <a:rPr lang="en-CA" sz="975" dirty="0">
                <a:solidFill>
                  <a:prstClr val="black"/>
                </a:solidFill>
                <a:latin typeface="Arial" panose="020B0604020202020204" pitchFamily="34" charset="0"/>
                <a:cs typeface="Arial" panose="020B0604020202020204" pitchFamily="34" charset="0"/>
              </a:rPr>
              <a:t>  pour les </a:t>
            </a:r>
            <a:r>
              <a:rPr lang="en-CA" sz="975" dirty="0" err="1">
                <a:solidFill>
                  <a:prstClr val="black"/>
                </a:solidFill>
                <a:latin typeface="Arial" panose="020B0604020202020204" pitchFamily="34" charset="0"/>
                <a:cs typeface="Arial" panose="020B0604020202020204" pitchFamily="34" charset="0"/>
              </a:rPr>
              <a:t>employés</a:t>
            </a:r>
            <a:r>
              <a:rPr lang="en-CA" sz="975" dirty="0">
                <a:solidFill>
                  <a:prstClr val="black"/>
                </a:solidFill>
                <a:latin typeface="Arial" panose="020B0604020202020204" pitchFamily="34" charset="0"/>
                <a:cs typeface="Arial" panose="020B0604020202020204" pitchFamily="34" charset="0"/>
              </a:rPr>
              <a:t> qui </a:t>
            </a:r>
            <a:r>
              <a:rPr lang="en-CA" sz="975" dirty="0" err="1">
                <a:solidFill>
                  <a:prstClr val="black"/>
                </a:solidFill>
                <a:latin typeface="Arial" panose="020B0604020202020204" pitchFamily="34" charset="0"/>
                <a:cs typeface="Arial" panose="020B0604020202020204" pitchFamily="34" charset="0"/>
              </a:rPr>
              <a:t>sont</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en</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voie</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d’atteindre</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leurs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objectifs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Ceci</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permet</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d’alléger</a:t>
            </a:r>
            <a:r>
              <a:rPr lang="en-CA" sz="975" dirty="0">
                <a:solidFill>
                  <a:prstClr val="black"/>
                </a:solidFill>
                <a:latin typeface="Arial" panose="020B0604020202020204" pitchFamily="34" charset="0"/>
                <a:cs typeface="Arial" panose="020B0604020202020204" pitchFamily="34" charset="0"/>
              </a:rPr>
              <a:t> le </a:t>
            </a:r>
            <a:r>
              <a:rPr lang="en-CA" sz="975" dirty="0" err="1">
                <a:solidFill>
                  <a:prstClr val="black"/>
                </a:solidFill>
                <a:latin typeface="Arial" panose="020B0604020202020204" pitchFamily="34" charset="0"/>
                <a:cs typeface="Arial" panose="020B0604020202020204" pitchFamily="34" charset="0"/>
              </a:rPr>
              <a:t>fardeau</a:t>
            </a:r>
            <a:r>
              <a:rPr lang="en-CA" sz="975" dirty="0">
                <a:solidFill>
                  <a:prstClr val="black"/>
                </a:solidFill>
                <a:latin typeface="Arial" panose="020B0604020202020204" pitchFamily="34" charset="0"/>
                <a:cs typeface="Arial" panose="020B0604020202020204" pitchFamily="34" charset="0"/>
              </a:rPr>
              <a:t> de devoir </a:t>
            </a:r>
            <a:r>
              <a:rPr lang="en-CA" sz="975" dirty="0" err="1">
                <a:solidFill>
                  <a:prstClr val="black"/>
                </a:solidFill>
                <a:latin typeface="Arial" panose="020B0604020202020204" pitchFamily="34" charset="0"/>
                <a:cs typeface="Arial" panose="020B0604020202020204" pitchFamily="34" charset="0"/>
              </a:rPr>
              <a:t>accéder</a:t>
            </a:r>
            <a:r>
              <a:rPr lang="en-CA" sz="975" dirty="0">
                <a:solidFill>
                  <a:prstClr val="black"/>
                </a:solidFill>
                <a:latin typeface="Arial" panose="020B0604020202020204" pitchFamily="34" charset="0"/>
                <a:cs typeface="Arial" panose="020B0604020202020204" pitchFamily="34" charset="0"/>
              </a:rPr>
              <a:t> </a:t>
            </a:r>
            <a:r>
              <a:rPr lang="en-CA" sz="975" dirty="0" smtClean="0">
                <a:solidFill>
                  <a:prstClr val="black"/>
                </a:solidFill>
                <a:latin typeface="Arial" panose="020B0604020202020204" pitchFamily="34" charset="0"/>
                <a:cs typeface="Arial" panose="020B0604020202020204" pitchFamily="34" charset="0"/>
              </a:rPr>
              <a:t>au </a:t>
            </a:r>
            <a:r>
              <a:rPr lang="en-CA" sz="975" dirty="0" err="1">
                <a:solidFill>
                  <a:prstClr val="black"/>
                </a:solidFill>
                <a:latin typeface="Arial" panose="020B0604020202020204" pitchFamily="34" charset="0"/>
                <a:cs typeface="Arial" panose="020B0604020202020204" pitchFamily="34" charset="0"/>
              </a:rPr>
              <a:t>système</a:t>
            </a:r>
            <a:r>
              <a:rPr lang="en-CA" sz="975" dirty="0">
                <a:solidFill>
                  <a:prstClr val="black"/>
                </a:solidFill>
                <a:latin typeface="Arial" panose="020B0604020202020204" pitchFamily="34" charset="0"/>
                <a:cs typeface="Arial" panose="020B0604020202020204" pitchFamily="34" charset="0"/>
              </a:rPr>
              <a:t> à la </a:t>
            </a:r>
            <a:r>
              <a:rPr lang="en-CA" sz="975" dirty="0" smtClean="0">
                <a:solidFill>
                  <a:prstClr val="black"/>
                </a:solidFill>
                <a:latin typeface="Arial" panose="020B0604020202020204" pitchFamily="34" charset="0"/>
                <a:cs typeface="Arial" panose="020B0604020202020204" pitchFamily="34" charset="0"/>
              </a:rPr>
              <a:t>mi-</a:t>
            </a:r>
            <a:r>
              <a:rPr lang="en-CA" sz="975" dirty="0" err="1" smtClean="0">
                <a:solidFill>
                  <a:prstClr val="black"/>
                </a:solidFill>
                <a:latin typeface="Arial" panose="020B0604020202020204" pitchFamily="34" charset="0"/>
                <a:cs typeface="Arial" panose="020B0604020202020204" pitchFamily="34" charset="0"/>
              </a:rPr>
              <a:t>exercice</a:t>
            </a:r>
            <a:r>
              <a:rPr lang="en-CA" sz="975" dirty="0" smtClean="0">
                <a:solidFill>
                  <a:prstClr val="black"/>
                </a:solidFill>
                <a:latin typeface="Arial" panose="020B0604020202020204" pitchFamily="34" charset="0"/>
                <a:cs typeface="Arial" panose="020B0604020202020204" pitchFamily="34" charset="0"/>
              </a:rPr>
              <a:t>.</a:t>
            </a:r>
            <a:endParaRPr lang="en-CA" sz="975" dirty="0">
              <a:solidFill>
                <a:prstClr val="black"/>
              </a:solidFill>
              <a:latin typeface="Arial" panose="020B0604020202020204" pitchFamily="34" charset="0"/>
              <a:cs typeface="Arial" panose="020B0604020202020204" pitchFamily="34" charset="0"/>
            </a:endParaRPr>
          </a:p>
          <a:p>
            <a:pPr marL="417910" lvl="1" indent="-160735" defTabSz="257175">
              <a:buFont typeface="Wingdings" panose="05000000000000000000" pitchFamily="2" charset="2"/>
              <a:buChar char="Ø"/>
            </a:pPr>
            <a:endParaRPr lang="en-CA" sz="975" dirty="0">
              <a:solidFill>
                <a:prstClr val="black"/>
              </a:solidFill>
              <a:latin typeface="Arial" panose="020B0604020202020204" pitchFamily="34" charset="0"/>
              <a:cs typeface="Arial" panose="020B0604020202020204" pitchFamily="34" charset="0"/>
            </a:endParaRPr>
          </a:p>
          <a:p>
            <a:pPr marL="417910" lvl="1" indent="-160735" defTabSz="257175">
              <a:buFont typeface="Wingdings" panose="05000000000000000000" pitchFamily="2" charset="2"/>
              <a:buChar char="Ø"/>
            </a:pPr>
            <a:r>
              <a:rPr lang="en-CA" sz="975" dirty="0" err="1">
                <a:solidFill>
                  <a:prstClr val="black"/>
                </a:solidFill>
                <a:latin typeface="Arial" panose="020B0604020202020204" pitchFamily="34" charset="0"/>
                <a:cs typeface="Arial" panose="020B0604020202020204" pitchFamily="34" charset="0"/>
              </a:rPr>
              <a:t>Cependant</a:t>
            </a:r>
            <a:r>
              <a:rPr lang="en-CA" sz="975" dirty="0">
                <a:solidFill>
                  <a:prstClr val="black"/>
                </a:solidFill>
                <a:latin typeface="Arial" panose="020B0604020202020204" pitchFamily="34" charset="0"/>
                <a:cs typeface="Arial" panose="020B0604020202020204" pitchFamily="34" charset="0"/>
              </a:rPr>
              <a:t>, à la mi-</a:t>
            </a:r>
            <a:r>
              <a:rPr lang="en-CA" sz="975" dirty="0" err="1">
                <a:solidFill>
                  <a:prstClr val="black"/>
                </a:solidFill>
                <a:latin typeface="Arial" panose="020B0604020202020204" pitchFamily="34" charset="0"/>
                <a:cs typeface="Arial" panose="020B0604020202020204" pitchFamily="34" charset="0"/>
              </a:rPr>
              <a:t>exercice</a:t>
            </a:r>
            <a:r>
              <a:rPr lang="en-CA" sz="975" dirty="0">
                <a:solidFill>
                  <a:prstClr val="black"/>
                </a:solidFill>
                <a:latin typeface="Arial" panose="020B0604020202020204" pitchFamily="34" charset="0"/>
                <a:cs typeface="Arial" panose="020B0604020202020204" pitchFamily="34" charset="0"/>
              </a:rPr>
              <a:t>, les </a:t>
            </a:r>
            <a:r>
              <a:rPr lang="en-CA" sz="975" dirty="0" err="1">
                <a:solidFill>
                  <a:prstClr val="black"/>
                </a:solidFill>
                <a:latin typeface="Arial" panose="020B0604020202020204" pitchFamily="34" charset="0"/>
                <a:cs typeface="Arial" panose="020B0604020202020204" pitchFamily="34" charset="0"/>
              </a:rPr>
              <a:t>gestionnaires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doivent</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compléter</a:t>
            </a:r>
            <a:r>
              <a:rPr lang="en-CA" sz="975" dirty="0">
                <a:solidFill>
                  <a:prstClr val="black"/>
                </a:solidFill>
                <a:latin typeface="Arial" panose="020B0604020202020204" pitchFamily="34" charset="0"/>
                <a:cs typeface="Arial" panose="020B0604020202020204" pitchFamily="34" charset="0"/>
              </a:rPr>
              <a:t> les ententes de </a:t>
            </a:r>
            <a:r>
              <a:rPr lang="en-CA" sz="975" dirty="0" err="1">
                <a:solidFill>
                  <a:prstClr val="black"/>
                </a:solidFill>
                <a:latin typeface="Arial" panose="020B0604020202020204" pitchFamily="34" charset="0"/>
                <a:cs typeface="Arial" panose="020B0604020202020204" pitchFamily="34" charset="0"/>
              </a:rPr>
              <a:t>rendement</a:t>
            </a:r>
            <a:r>
              <a:rPr lang="en-CA" sz="975" dirty="0">
                <a:solidFill>
                  <a:prstClr val="black"/>
                </a:solidFill>
                <a:latin typeface="Arial" panose="020B0604020202020204" pitchFamily="34" charset="0"/>
                <a:cs typeface="Arial" panose="020B0604020202020204" pitchFamily="34" charset="0"/>
              </a:rPr>
              <a:t> des </a:t>
            </a:r>
            <a:r>
              <a:rPr lang="en-CA" sz="975" dirty="0" err="1">
                <a:solidFill>
                  <a:prstClr val="black"/>
                </a:solidFill>
                <a:latin typeface="Arial" panose="020B0604020202020204" pitchFamily="34" charset="0"/>
                <a:cs typeface="Arial" panose="020B0604020202020204" pitchFamily="34" charset="0"/>
              </a:rPr>
              <a:t>employés</a:t>
            </a:r>
            <a:r>
              <a:rPr lang="en-CA" sz="975" dirty="0">
                <a:solidFill>
                  <a:prstClr val="black"/>
                </a:solidFill>
                <a:latin typeface="Arial" panose="020B0604020202020204" pitchFamily="34" charset="0"/>
                <a:cs typeface="Arial" panose="020B0604020202020204" pitchFamily="34" charset="0"/>
              </a:rPr>
              <a:t> qui </a:t>
            </a:r>
            <a:r>
              <a:rPr lang="en-CA" sz="975" dirty="0" err="1">
                <a:solidFill>
                  <a:prstClr val="black"/>
                </a:solidFill>
                <a:latin typeface="Arial" panose="020B0604020202020204" pitchFamily="34" charset="0"/>
                <a:cs typeface="Arial" panose="020B0604020202020204" pitchFamily="34" charset="0"/>
              </a:rPr>
              <a:t>ont</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besoin</a:t>
            </a:r>
            <a:r>
              <a:rPr lang="en-CA" sz="975" dirty="0">
                <a:solidFill>
                  <a:prstClr val="black"/>
                </a:solidFill>
                <a:latin typeface="Arial" panose="020B0604020202020204" pitchFamily="34" charset="0"/>
                <a:cs typeface="Arial" panose="020B0604020202020204" pitchFamily="34" charset="0"/>
              </a:rPr>
              <a:t> de </a:t>
            </a:r>
            <a:r>
              <a:rPr lang="en-CA" sz="975" dirty="0" err="1">
                <a:solidFill>
                  <a:prstClr val="black"/>
                </a:solidFill>
                <a:latin typeface="Arial" panose="020B0604020202020204" pitchFamily="34" charset="0"/>
                <a:cs typeface="Arial" panose="020B0604020202020204" pitchFamily="34" charset="0"/>
              </a:rPr>
              <a:t>s’améliorer</a:t>
            </a:r>
            <a:r>
              <a:rPr lang="en-CA" sz="975" dirty="0">
                <a:solidFill>
                  <a:prstClr val="black"/>
                </a:solidFill>
                <a:latin typeface="Arial" panose="020B0604020202020204" pitchFamily="34" charset="0"/>
                <a:cs typeface="Arial" panose="020B0604020202020204" pitchFamily="34" charset="0"/>
              </a:rPr>
              <a:t>. La date </a:t>
            </a:r>
            <a:r>
              <a:rPr lang="en-CA" sz="975" dirty="0" err="1">
                <a:solidFill>
                  <a:prstClr val="black"/>
                </a:solidFill>
                <a:latin typeface="Arial" panose="020B0604020202020204" pitchFamily="34" charset="0"/>
                <a:cs typeface="Arial" panose="020B0604020202020204" pitchFamily="34" charset="0"/>
              </a:rPr>
              <a:t>limite</a:t>
            </a:r>
            <a:r>
              <a:rPr lang="en-CA" sz="975" dirty="0">
                <a:solidFill>
                  <a:prstClr val="black"/>
                </a:solidFill>
                <a:latin typeface="Arial" panose="020B0604020202020204" pitchFamily="34" charset="0"/>
                <a:cs typeface="Arial" panose="020B0604020202020204" pitchFamily="34" charset="0"/>
              </a:rPr>
              <a:t> de la </a:t>
            </a:r>
            <a:r>
              <a:rPr lang="en-CA" sz="975" dirty="0" smtClean="0">
                <a:solidFill>
                  <a:prstClr val="black"/>
                </a:solidFill>
                <a:latin typeface="Arial" panose="020B0604020202020204" pitchFamily="34" charset="0"/>
                <a:cs typeface="Arial" panose="020B0604020202020204" pitchFamily="34" charset="0"/>
              </a:rPr>
              <a:t>    mi-</a:t>
            </a:r>
            <a:r>
              <a:rPr lang="en-CA" sz="975" dirty="0" err="1" smtClean="0">
                <a:solidFill>
                  <a:prstClr val="black"/>
                </a:solidFill>
                <a:latin typeface="Arial" panose="020B0604020202020204" pitchFamily="34" charset="0"/>
                <a:cs typeface="Arial" panose="020B0604020202020204" pitchFamily="34" charset="0"/>
              </a:rPr>
              <a:t>exercice</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établie</a:t>
            </a:r>
            <a:r>
              <a:rPr lang="en-CA" sz="975" dirty="0">
                <a:solidFill>
                  <a:prstClr val="black"/>
                </a:solidFill>
                <a:latin typeface="Arial" panose="020B0604020202020204" pitchFamily="34" charset="0"/>
                <a:cs typeface="Arial" panose="020B0604020202020204" pitchFamily="34" charset="0"/>
              </a:rPr>
              <a:t> par le SMA, </a:t>
            </a:r>
            <a:r>
              <a:rPr lang="en-CA" sz="975" dirty="0" err="1">
                <a:solidFill>
                  <a:prstClr val="black"/>
                </a:solidFill>
                <a:latin typeface="Arial" panose="020B0604020202020204" pitchFamily="34" charset="0"/>
                <a:cs typeface="Arial" panose="020B0604020202020204" pitchFamily="34" charset="0"/>
              </a:rPr>
              <a:t>s’applique</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dans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ce</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cas</a:t>
            </a:r>
            <a:r>
              <a:rPr lang="en-CA" sz="975" dirty="0">
                <a:solidFill>
                  <a:prstClr val="black"/>
                </a:solidFill>
                <a:latin typeface="Arial" panose="020B0604020202020204" pitchFamily="34" charset="0"/>
                <a:cs typeface="Arial" panose="020B0604020202020204" pitchFamily="34" charset="0"/>
              </a:rPr>
              <a:t>.</a:t>
            </a:r>
          </a:p>
          <a:p>
            <a:pPr marL="417910" lvl="1" indent="-160735" defTabSz="257175">
              <a:buFont typeface="Wingdings" panose="05000000000000000000" pitchFamily="2" charset="2"/>
              <a:buChar char="Ø"/>
            </a:pPr>
            <a:endParaRPr lang="en-CA" sz="975" dirty="0">
              <a:solidFill>
                <a:prstClr val="black"/>
              </a:solidFill>
              <a:latin typeface="Arial" panose="020B0604020202020204" pitchFamily="34" charset="0"/>
              <a:cs typeface="Arial" panose="020B0604020202020204" pitchFamily="34" charset="0"/>
            </a:endParaRPr>
          </a:p>
          <a:p>
            <a:pPr marL="160735" indent="-160735" defTabSz="257175">
              <a:buFont typeface="Arial" panose="020B0604020202020204" pitchFamily="34" charset="0"/>
              <a:buChar char="•"/>
            </a:pPr>
            <a:r>
              <a:rPr lang="en-CA" sz="975" b="1" dirty="0">
                <a:solidFill>
                  <a:srgbClr val="C00000"/>
                </a:solidFill>
                <a:latin typeface="Arial" panose="020B0604020202020204" pitchFamily="34" charset="0"/>
                <a:cs typeface="Arial" panose="020B0604020202020204" pitchFamily="34" charset="0"/>
              </a:rPr>
              <a:t>Fin </a:t>
            </a:r>
            <a:r>
              <a:rPr lang="en-CA" sz="975" b="1" dirty="0" err="1">
                <a:solidFill>
                  <a:srgbClr val="C00000"/>
                </a:solidFill>
                <a:latin typeface="Arial" panose="020B0604020202020204" pitchFamily="34" charset="0"/>
                <a:cs typeface="Arial" panose="020B0604020202020204" pitchFamily="34" charset="0"/>
              </a:rPr>
              <a:t>d’exercice</a:t>
            </a:r>
            <a:r>
              <a:rPr lang="en-CA" sz="975" b="1" dirty="0">
                <a:solidFill>
                  <a:srgbClr val="C00000"/>
                </a:solidFill>
                <a:latin typeface="Arial" panose="020B0604020202020204" pitchFamily="34" charset="0"/>
                <a:cs typeface="Arial" panose="020B0604020202020204" pitchFamily="34" charset="0"/>
              </a:rPr>
              <a:t> </a:t>
            </a:r>
            <a:r>
              <a:rPr lang="en-CA" sz="975" b="1" dirty="0" smtClean="0">
                <a:solidFill>
                  <a:srgbClr val="C00000"/>
                </a:solidFill>
                <a:latin typeface="Arial" panose="020B0604020202020204" pitchFamily="34" charset="0"/>
                <a:cs typeface="Arial" panose="020B0604020202020204" pitchFamily="34" charset="0"/>
              </a:rPr>
              <a:t>:</a:t>
            </a:r>
          </a:p>
          <a:p>
            <a:pPr marL="160735" indent="-160735" defTabSz="257175">
              <a:buFont typeface="Arial" panose="020B0604020202020204" pitchFamily="34" charset="0"/>
              <a:buChar char="•"/>
            </a:pPr>
            <a:endParaRPr lang="en-CA" sz="975" b="1" dirty="0" smtClean="0">
              <a:solidFill>
                <a:srgbClr val="C00000"/>
              </a:solidFill>
              <a:latin typeface="Arial" panose="020B0604020202020204" pitchFamily="34" charset="0"/>
              <a:cs typeface="Arial" panose="020B0604020202020204" pitchFamily="34" charset="0"/>
            </a:endParaRPr>
          </a:p>
          <a:p>
            <a:pPr marL="628650" lvl="1" indent="-171450" defTabSz="257175">
              <a:buFont typeface="Wingdings" panose="05000000000000000000" pitchFamily="2" charset="2"/>
              <a:buChar char="Ø"/>
            </a:pPr>
            <a:r>
              <a:rPr lang="en-CA" sz="975" b="1" dirty="0" smtClean="0">
                <a:solidFill>
                  <a:srgbClr val="C00000"/>
                </a:solidFill>
                <a:latin typeface="Arial" panose="020B0604020202020204" pitchFamily="34" charset="0"/>
                <a:cs typeface="Arial" panose="020B0604020202020204" pitchFamily="34" charset="0"/>
              </a:rPr>
              <a:t>31 mars 2021:</a:t>
            </a:r>
            <a:r>
              <a:rPr lang="en-CA" sz="975" b="1" dirty="0" smtClean="0">
                <a:latin typeface="Arial" panose="020B0604020202020204" pitchFamily="34" charset="0"/>
                <a:cs typeface="Arial" panose="020B0604020202020204" pitchFamily="34" charset="0"/>
              </a:rPr>
              <a:t> </a:t>
            </a:r>
            <a:r>
              <a:rPr lang="en-CA" sz="975" dirty="0" smtClean="0">
                <a:latin typeface="Arial" panose="020B0604020202020204" pitchFamily="34" charset="0"/>
                <a:cs typeface="Arial" panose="020B0604020202020204" pitchFamily="34" charset="0"/>
              </a:rPr>
              <a:t>date </a:t>
            </a:r>
            <a:r>
              <a:rPr lang="en-CA" sz="975" dirty="0" err="1" smtClean="0">
                <a:latin typeface="Arial" panose="020B0604020202020204" pitchFamily="34" charset="0"/>
                <a:cs typeface="Arial" panose="020B0604020202020204" pitchFamily="34" charset="0"/>
              </a:rPr>
              <a:t>limite</a:t>
            </a:r>
            <a:r>
              <a:rPr lang="en-CA" sz="975" dirty="0" smtClean="0">
                <a:latin typeface="Arial" panose="020B0604020202020204" pitchFamily="34" charset="0"/>
                <a:cs typeface="Arial" panose="020B0604020202020204" pitchFamily="34" charset="0"/>
              </a:rPr>
              <a:t> pour </a:t>
            </a:r>
            <a:r>
              <a:rPr lang="en-CA" sz="975" dirty="0" err="1" smtClean="0">
                <a:latin typeface="Arial" panose="020B0604020202020204" pitchFamily="34" charset="0"/>
                <a:cs typeface="Arial" panose="020B0604020202020204" pitchFamily="34" charset="0"/>
              </a:rPr>
              <a:t>compléter</a:t>
            </a:r>
            <a:r>
              <a:rPr lang="en-CA" sz="975" dirty="0" smtClean="0">
                <a:latin typeface="Arial" panose="020B0604020202020204" pitchFamily="34" charset="0"/>
                <a:cs typeface="Arial" panose="020B0604020202020204" pitchFamily="34" charset="0"/>
              </a:rPr>
              <a:t> les discussions de fin </a:t>
            </a:r>
            <a:r>
              <a:rPr lang="en-CA" sz="975" dirty="0" err="1" smtClean="0">
                <a:latin typeface="Arial" panose="020B0604020202020204" pitchFamily="34" charset="0"/>
                <a:cs typeface="Arial" panose="020B0604020202020204" pitchFamily="34" charset="0"/>
              </a:rPr>
              <a:t>d’exercice</a:t>
            </a:r>
            <a:r>
              <a:rPr lang="en-CA" sz="975" dirty="0" smtClean="0">
                <a:latin typeface="Arial" panose="020B0604020202020204" pitchFamily="34" charset="0"/>
                <a:cs typeface="Arial" panose="020B0604020202020204" pitchFamily="34" charset="0"/>
              </a:rPr>
              <a:t>. </a:t>
            </a:r>
          </a:p>
          <a:p>
            <a:pPr marL="628650" lvl="1" indent="-171450" defTabSz="257175">
              <a:buFont typeface="Wingdings" panose="05000000000000000000" pitchFamily="2" charset="2"/>
              <a:buChar char="Ø"/>
            </a:pPr>
            <a:r>
              <a:rPr lang="en-CA" sz="975" b="1" dirty="0" smtClean="0">
                <a:solidFill>
                  <a:srgbClr val="C00000"/>
                </a:solidFill>
                <a:latin typeface="Arial" panose="020B0604020202020204" pitchFamily="34" charset="0"/>
                <a:cs typeface="Arial" panose="020B0604020202020204" pitchFamily="34" charset="0"/>
              </a:rPr>
              <a:t>30 </a:t>
            </a:r>
            <a:r>
              <a:rPr lang="en-CA" sz="975" b="1" dirty="0" err="1">
                <a:solidFill>
                  <a:srgbClr val="C00000"/>
                </a:solidFill>
                <a:latin typeface="Arial" panose="020B0604020202020204" pitchFamily="34" charset="0"/>
                <a:cs typeface="Arial" panose="020B0604020202020204" pitchFamily="34" charset="0"/>
              </a:rPr>
              <a:t>avril</a:t>
            </a:r>
            <a:r>
              <a:rPr lang="en-CA" sz="975" b="1" dirty="0">
                <a:solidFill>
                  <a:srgbClr val="C00000"/>
                </a:solidFill>
                <a:latin typeface="Arial" panose="020B0604020202020204" pitchFamily="34" charset="0"/>
                <a:cs typeface="Arial" panose="020B0604020202020204" pitchFamily="34" charset="0"/>
              </a:rPr>
              <a:t> </a:t>
            </a:r>
            <a:r>
              <a:rPr lang="en-CA" sz="975" b="1" dirty="0" smtClean="0">
                <a:solidFill>
                  <a:srgbClr val="C00000"/>
                </a:solidFill>
                <a:latin typeface="Arial" panose="020B0604020202020204" pitchFamily="34" charset="0"/>
                <a:cs typeface="Arial" panose="020B0604020202020204" pitchFamily="34" charset="0"/>
              </a:rPr>
              <a:t>2021: </a:t>
            </a:r>
            <a:r>
              <a:rPr lang="en-CA" sz="975" dirty="0">
                <a:solidFill>
                  <a:prstClr val="black"/>
                </a:solidFill>
                <a:latin typeface="Arial" panose="020B0604020202020204" pitchFamily="34" charset="0"/>
                <a:cs typeface="Arial" panose="020B0604020202020204" pitchFamily="34" charset="0"/>
              </a:rPr>
              <a:t>dale </a:t>
            </a:r>
            <a:r>
              <a:rPr lang="en-CA" sz="975" dirty="0" err="1">
                <a:solidFill>
                  <a:prstClr val="black"/>
                </a:solidFill>
                <a:latin typeface="Arial" panose="020B0604020202020204" pitchFamily="34" charset="0"/>
                <a:cs typeface="Arial" panose="020B0604020202020204" pitchFamily="34" charset="0"/>
              </a:rPr>
              <a:t>limite</a:t>
            </a:r>
            <a:r>
              <a:rPr lang="en-CA" sz="975" dirty="0">
                <a:solidFill>
                  <a:prstClr val="black"/>
                </a:solidFill>
                <a:latin typeface="Arial" panose="020B0604020202020204" pitchFamily="34" charset="0"/>
                <a:cs typeface="Arial" panose="020B0604020202020204" pitchFamily="34" charset="0"/>
              </a:rPr>
              <a:t> pour consigner les </a:t>
            </a:r>
            <a:r>
              <a:rPr lang="en-CA" sz="975" dirty="0" err="1">
                <a:solidFill>
                  <a:prstClr val="black"/>
                </a:solidFill>
                <a:latin typeface="Arial" panose="020B0604020202020204" pitchFamily="34" charset="0"/>
                <a:cs typeface="Arial" panose="020B0604020202020204" pitchFamily="34" charset="0"/>
              </a:rPr>
              <a:t>commentaires</a:t>
            </a:r>
            <a:r>
              <a:rPr lang="en-CA" sz="975" dirty="0">
                <a:solidFill>
                  <a:prstClr val="black"/>
                </a:solidFill>
                <a:latin typeface="Arial" panose="020B0604020202020204" pitchFamily="34" charset="0"/>
                <a:cs typeface="Arial" panose="020B0604020202020204" pitchFamily="34" charset="0"/>
              </a:rPr>
              <a:t> et les cotes de rendement </a:t>
            </a:r>
            <a:r>
              <a:rPr lang="en-CA" sz="975" dirty="0" err="1">
                <a:solidFill>
                  <a:prstClr val="black"/>
                </a:solidFill>
                <a:latin typeface="Arial" panose="020B0604020202020204" pitchFamily="34" charset="0"/>
                <a:cs typeface="Arial" panose="020B0604020202020204" pitchFamily="34" charset="0"/>
              </a:rPr>
              <a:t>dans</a:t>
            </a:r>
            <a:r>
              <a:rPr lang="en-CA" sz="975" dirty="0">
                <a:solidFill>
                  <a:prstClr val="black"/>
                </a:solidFill>
                <a:latin typeface="Arial" panose="020B0604020202020204" pitchFamily="34" charset="0"/>
                <a:cs typeface="Arial" panose="020B0604020202020204" pitchFamily="34" charset="0"/>
              </a:rPr>
              <a:t> </a:t>
            </a:r>
            <a:r>
              <a:rPr lang="en-CA" sz="975" dirty="0" err="1">
                <a:solidFill>
                  <a:prstClr val="black"/>
                </a:solidFill>
                <a:latin typeface="Arial" panose="020B0604020202020204" pitchFamily="34" charset="0"/>
                <a:cs typeface="Arial" panose="020B0604020202020204" pitchFamily="34" charset="0"/>
              </a:rPr>
              <a:t>l’application</a:t>
            </a:r>
            <a:r>
              <a:rPr lang="en-CA" sz="975" dirty="0">
                <a:solidFill>
                  <a:prstClr val="black"/>
                </a:solidFill>
                <a:latin typeface="Arial" panose="020B0604020202020204" pitchFamily="34" charset="0"/>
                <a:cs typeface="Arial" panose="020B0604020202020204" pitchFamily="34" charset="0"/>
              </a:rPr>
              <a:t> </a:t>
            </a:r>
            <a:r>
              <a:rPr lang="en-CA" sz="975" dirty="0" smtClean="0">
                <a:solidFill>
                  <a:prstClr val="black"/>
                </a:solidFill>
                <a:latin typeface="Arial" panose="020B0604020202020204" pitchFamily="34" charset="0"/>
                <a:cs typeface="Arial" panose="020B0604020202020204" pitchFamily="34" charset="0"/>
              </a:rPr>
              <a:t>GRFP.</a:t>
            </a:r>
            <a:endParaRPr lang="en-CA" sz="975"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607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406" y="221569"/>
            <a:ext cx="8229600" cy="857250"/>
          </a:xfrm>
          <a:prstGeom prst="rect">
            <a:avLst/>
          </a:prstGeom>
        </p:spPr>
        <p:txBody>
          <a:bodyPr>
            <a:norm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fontAlgn="auto">
              <a:spcAft>
                <a:spcPts val="0"/>
              </a:spcAft>
            </a:pPr>
            <a:r>
              <a:rPr lang="fr-CA" sz="2200" dirty="0" smtClean="0">
                <a:solidFill>
                  <a:schemeClr val="tx1"/>
                </a:solidFill>
              </a:rPr>
              <a:t>Étape 4a) Ayez la discussion sur la calibration avec le comité d’examen (seulement les équipes de gestion )</a:t>
            </a:r>
            <a:endParaRPr lang="fr-CA" sz="2200" dirty="0">
              <a:solidFill>
                <a:schemeClr val="tx1"/>
              </a:solidFill>
            </a:endParaRPr>
          </a:p>
        </p:txBody>
      </p:sp>
      <p:pic>
        <p:nvPicPr>
          <p:cNvPr id="4"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397" y="533930"/>
            <a:ext cx="817012" cy="6780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9921" y="1345107"/>
            <a:ext cx="8345488" cy="2808312"/>
          </a:xfrm>
          <a:prstGeom prst="rect">
            <a:avLst/>
          </a:prstGeom>
        </p:spPr>
        <p:txBody>
          <a:bodyPr>
            <a:normAutofit fontScale="85000" lnSpcReduction="2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fr-FR" sz="2000" dirty="0" smtClean="0"/>
              <a:t>Au sein des équipes de gestion, les gestionnaires et les superviseurs doivent prendre le temps de discuter de la façon d’appliquer et d’attribuer les cotes pour améliorer, autant que possible, l’uniformité et la rigueur.</a:t>
            </a:r>
          </a:p>
          <a:p>
            <a:pPr fontAlgn="auto">
              <a:spcAft>
                <a:spcPts val="0"/>
              </a:spcAft>
            </a:pPr>
            <a:endParaRPr lang="fr-FR" sz="2000" dirty="0" smtClean="0"/>
          </a:p>
          <a:p>
            <a:pPr fontAlgn="auto">
              <a:spcAft>
                <a:spcPts val="0"/>
              </a:spcAft>
            </a:pPr>
            <a:r>
              <a:rPr lang="fr-FR" sz="2000" dirty="0" smtClean="0"/>
              <a:t>Les gestionnaires doivent </a:t>
            </a:r>
            <a:r>
              <a:rPr lang="fr-FR" sz="2000" b="1" u="sng" dirty="0" smtClean="0"/>
              <a:t>bien</a:t>
            </a:r>
            <a:r>
              <a:rPr lang="fr-FR" sz="2000" dirty="0" smtClean="0"/>
              <a:t> se renseigner sur la structure, les exigences et échéanciers du comité d’examen de leur direction générale ou région.</a:t>
            </a:r>
          </a:p>
          <a:p>
            <a:pPr fontAlgn="auto">
              <a:spcAft>
                <a:spcPts val="0"/>
              </a:spcAft>
            </a:pPr>
            <a:endParaRPr lang="fr-FR" sz="2000" dirty="0" smtClean="0"/>
          </a:p>
          <a:p>
            <a:pPr fontAlgn="auto">
              <a:spcAft>
                <a:spcPts val="0"/>
              </a:spcAft>
            </a:pPr>
            <a:r>
              <a:rPr lang="fr-FR" sz="2000" dirty="0" smtClean="0"/>
              <a:t>Les gestionnaires doivent obtenir leur approbation avant d’attribuer les cotes de rendement aux employés.</a:t>
            </a:r>
          </a:p>
          <a:p>
            <a:pPr fontAlgn="auto">
              <a:spcAft>
                <a:spcPts val="0"/>
              </a:spcAft>
            </a:pPr>
            <a:endParaRPr lang="fr-FR" sz="2000" dirty="0" smtClean="0"/>
          </a:p>
          <a:p>
            <a:pPr fontAlgn="auto">
              <a:spcAft>
                <a:spcPts val="0"/>
              </a:spcAft>
            </a:pPr>
            <a:r>
              <a:rPr lang="fr-CA" sz="2000" dirty="0" smtClean="0"/>
              <a:t>Voir les annexes pour plus de détails.</a:t>
            </a:r>
            <a:endParaRPr lang="fr-CA" sz="1800" dirty="0" smtClean="0"/>
          </a:p>
          <a:p>
            <a:pPr marL="0" indent="0" fontAlgn="auto">
              <a:spcAft>
                <a:spcPts val="0"/>
              </a:spcAft>
              <a:buFont typeface="Arial"/>
              <a:buNone/>
            </a:pPr>
            <a:endParaRPr lang="en-CA" sz="1800" dirty="0" smtClean="0"/>
          </a:p>
          <a:p>
            <a:pPr fontAlgn="auto">
              <a:spcAft>
                <a:spcPts val="0"/>
              </a:spcAft>
            </a:pPr>
            <a:endParaRPr lang="en-CA" sz="1600" dirty="0" smtClean="0"/>
          </a:p>
          <a:p>
            <a:pPr fontAlgn="auto">
              <a:spcAft>
                <a:spcPts val="0"/>
              </a:spcAft>
            </a:pPr>
            <a:endParaRPr lang="en-CA" sz="1400" dirty="0" smtClean="0"/>
          </a:p>
          <a:p>
            <a:pPr marL="0" indent="0" fontAlgn="auto">
              <a:spcAft>
                <a:spcPts val="0"/>
              </a:spcAft>
              <a:buFont typeface="Arial"/>
              <a:buNone/>
            </a:pPr>
            <a:endParaRPr lang="en-CA" sz="1600" dirty="0" smtClean="0"/>
          </a:p>
          <a:p>
            <a:pPr marL="0" indent="0" fontAlgn="auto">
              <a:spcAft>
                <a:spcPts val="0"/>
              </a:spcAft>
              <a:buFont typeface="Arial"/>
              <a:buNone/>
            </a:pPr>
            <a:endParaRPr lang="en-CA" sz="1600" b="1" dirty="0" smtClean="0"/>
          </a:p>
          <a:p>
            <a:pPr marL="0" indent="0" fontAlgn="auto">
              <a:spcAft>
                <a:spcPts val="0"/>
              </a:spcAft>
              <a:buFont typeface="Arial"/>
              <a:buNone/>
            </a:pPr>
            <a:endParaRPr lang="en-CA" sz="1600" dirty="0" smtClean="0"/>
          </a:p>
          <a:p>
            <a:pPr marL="0" indent="0" fontAlgn="auto">
              <a:spcAft>
                <a:spcPts val="0"/>
              </a:spcAft>
              <a:buFont typeface="Arial"/>
              <a:buNone/>
            </a:pPr>
            <a:endParaRPr lang="en-CA" sz="1600" dirty="0" smtClean="0"/>
          </a:p>
        </p:txBody>
      </p:sp>
      <p:sp>
        <p:nvSpPr>
          <p:cNvPr id="2" name="Slide Number Placeholder 1"/>
          <p:cNvSpPr>
            <a:spLocks noGrp="1"/>
          </p:cNvSpPr>
          <p:nvPr>
            <p:ph type="sldNum" sz="quarter" idx="12"/>
          </p:nvPr>
        </p:nvSpPr>
        <p:spPr/>
        <p:txBody>
          <a:bodyPr/>
          <a:lstStyle/>
          <a:p>
            <a:fld id="{2E86C063-E22E-2E4C-A523-54089486E38F}" type="slidenum">
              <a:rPr lang="en-US" smtClean="0"/>
              <a:t>30</a:t>
            </a:fld>
            <a:endParaRPr lang="en-US" dirty="0"/>
          </a:p>
        </p:txBody>
      </p:sp>
    </p:spTree>
    <p:extLst>
      <p:ext uri="{BB962C8B-B14F-4D97-AF65-F5344CB8AC3E}">
        <p14:creationId xmlns:p14="http://schemas.microsoft.com/office/powerpoint/2010/main" val="205329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0" y="-101907"/>
            <a:ext cx="9002896" cy="857250"/>
          </a:xfrm>
        </p:spPr>
        <p:txBody>
          <a:bodyPr>
            <a:normAutofit/>
          </a:bodyPr>
          <a:lstStyle/>
          <a:p>
            <a:pPr lvl="0"/>
            <a:r>
              <a:rPr lang="fr-FR" sz="2000" dirty="0" smtClean="0"/>
              <a:t>Étape 4b</a:t>
            </a:r>
            <a:r>
              <a:rPr lang="fr-FR" sz="2000" dirty="0"/>
              <a:t>) Attribuez les cotes de rendement (gestionnaires seulement). Consignez les commentaires et signez</a:t>
            </a:r>
            <a:endParaRPr lang="en-US" sz="2000" dirty="0"/>
          </a:p>
        </p:txBody>
      </p:sp>
      <p:sp>
        <p:nvSpPr>
          <p:cNvPr id="3" name="Content Placeholder 2"/>
          <p:cNvSpPr>
            <a:spLocks noGrp="1"/>
          </p:cNvSpPr>
          <p:nvPr>
            <p:ph sz="half" idx="1"/>
          </p:nvPr>
        </p:nvSpPr>
        <p:spPr>
          <a:xfrm>
            <a:off x="284800" y="691094"/>
            <a:ext cx="8219256" cy="4026742"/>
          </a:xfrm>
        </p:spPr>
        <p:txBody>
          <a:bodyPr>
            <a:noAutofit/>
          </a:bodyPr>
          <a:lstStyle/>
          <a:p>
            <a:pPr marL="0" indent="0">
              <a:buNone/>
            </a:pPr>
            <a:r>
              <a:rPr lang="fr-CA" sz="1200" b="1" u="sng" noProof="0" dirty="0" smtClean="0"/>
              <a:t>Gestionnaires et superviseurs</a:t>
            </a:r>
          </a:p>
          <a:p>
            <a:pPr marL="0" indent="0">
              <a:buNone/>
            </a:pPr>
            <a:endParaRPr lang="fr-CA" sz="1300" noProof="0" dirty="0" smtClean="0"/>
          </a:p>
          <a:p>
            <a:r>
              <a:rPr lang="fr-CA" sz="1000" noProof="0" dirty="0" smtClean="0"/>
              <a:t>Obtenez l’approbation des cotes de rendement de la part du comité d’examen de votre direction générale ou région.</a:t>
            </a:r>
          </a:p>
          <a:p>
            <a:endParaRPr lang="fr-CA" sz="1000" dirty="0"/>
          </a:p>
          <a:p>
            <a:r>
              <a:rPr lang="fr-CA" sz="1000" noProof="0" dirty="0" smtClean="0"/>
              <a:t>Discutez des cotes de rendement avec l’employé.</a:t>
            </a:r>
          </a:p>
          <a:p>
            <a:endParaRPr lang="fr-CA" sz="1000" noProof="0" dirty="0" smtClean="0"/>
          </a:p>
          <a:p>
            <a:r>
              <a:rPr lang="fr-CA" sz="1000" noProof="0" dirty="0" smtClean="0"/>
              <a:t>Dans la section E, “verrouillez” l’ER pour éviter des modifications de la part de l’employé pendant que vous finalisez vos entrées.</a:t>
            </a:r>
          </a:p>
          <a:p>
            <a:endParaRPr lang="fr-CA" sz="1000" noProof="0" dirty="0" smtClean="0"/>
          </a:p>
          <a:p>
            <a:r>
              <a:rPr lang="fr-CA" sz="1000" noProof="0" dirty="0" smtClean="0"/>
              <a:t>Attribuez une cote globale pour l’ensemble des objectifs de travail et une cote globale pour l’ensemble des quatre compétences essentielles. Le système générera la cote globale finale.</a:t>
            </a:r>
          </a:p>
          <a:p>
            <a:endParaRPr lang="fr-CA" sz="1000" noProof="0" dirty="0" smtClean="0"/>
          </a:p>
          <a:p>
            <a:r>
              <a:rPr lang="fr-CA" sz="1000" noProof="0" dirty="0" smtClean="0"/>
              <a:t>Consignez vos commentaires dans l’application GRFP (voir annexe).</a:t>
            </a:r>
          </a:p>
          <a:p>
            <a:endParaRPr lang="fr-CA" sz="1000" noProof="0" dirty="0" smtClean="0"/>
          </a:p>
          <a:p>
            <a:r>
              <a:rPr lang="fr-CA" sz="1000" noProof="0" dirty="0" smtClean="0"/>
              <a:t>Cochez les cases requises de la Section E et signez l’ER.</a:t>
            </a:r>
          </a:p>
          <a:p>
            <a:endParaRPr lang="fr-CA" sz="1000" noProof="0" dirty="0" smtClean="0"/>
          </a:p>
          <a:p>
            <a:r>
              <a:rPr lang="fr-CA" sz="1000" noProof="0" dirty="0" smtClean="0"/>
              <a:t>Cliquez sur “Sauvegarder” au haut ou au bas de l’écran.</a:t>
            </a:r>
          </a:p>
          <a:p>
            <a:endParaRPr lang="fr-CA" sz="1000" noProof="0" dirty="0" smtClean="0"/>
          </a:p>
          <a:p>
            <a:r>
              <a:rPr lang="fr-CA" sz="1000" noProof="0" dirty="0" smtClean="0"/>
              <a:t>Quand vous avez terminé, décochez la case “verrouiller” et demandez à l’employé de prendre connaissance de l’information, de consigner ses commentaires et de signer.</a:t>
            </a:r>
          </a:p>
          <a:p>
            <a:endParaRPr lang="fr-CA" sz="1050" noProof="0" dirty="0" smtClean="0"/>
          </a:p>
          <a:p>
            <a:pPr marL="0" indent="0">
              <a:buNone/>
            </a:pPr>
            <a:r>
              <a:rPr lang="fr-CA" sz="1050" b="1" dirty="0" smtClean="0"/>
              <a:t>Note:</a:t>
            </a:r>
            <a:r>
              <a:rPr lang="fr-CA" sz="1050" dirty="0" smtClean="0"/>
              <a:t> les commentaires consignés soit par l’employé ou le gestionnaire peuvent être vus par l’une ou l’autre de ces personnes.</a:t>
            </a:r>
            <a:endParaRPr lang="fr-CA" sz="1050" noProof="0" dirty="0" smtClean="0"/>
          </a:p>
          <a:p>
            <a:endParaRPr lang="fr-CA" sz="1000" noProof="0" dirty="0" smtClean="0"/>
          </a:p>
          <a:p>
            <a:endParaRPr lang="fr-CA" sz="1000" noProof="0" dirty="0" smtClean="0"/>
          </a:p>
        </p:txBody>
      </p:sp>
      <p:pic>
        <p:nvPicPr>
          <p:cNvPr id="8" name="Picture 2" descr="C:\Users\musset.pierre-jerome\AppData\Local\Microsoft\Windows\Temporary Internet Files\Content.IE5\RKRCGGUZ\wri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947" y="374607"/>
            <a:ext cx="803576" cy="7318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31</a:t>
            </a:fld>
            <a:endParaRPr lang="en-US" dirty="0"/>
          </a:p>
        </p:txBody>
      </p:sp>
    </p:spTree>
    <p:extLst>
      <p:ext uri="{BB962C8B-B14F-4D97-AF65-F5344CB8AC3E}">
        <p14:creationId xmlns:p14="http://schemas.microsoft.com/office/powerpoint/2010/main" val="276477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97" y="-20446"/>
            <a:ext cx="6341417" cy="857250"/>
          </a:xfrm>
        </p:spPr>
        <p:txBody>
          <a:bodyPr>
            <a:normAutofit/>
          </a:bodyPr>
          <a:lstStyle/>
          <a:p>
            <a:r>
              <a:rPr lang="fr-CA" sz="2400" dirty="0">
                <a:solidFill>
                  <a:srgbClr val="000000"/>
                </a:solidFill>
              </a:rPr>
              <a:t>Attribuez les cotes de rendement, consignez les commentaires et signez</a:t>
            </a:r>
            <a:endParaRPr lang="fr-CA" sz="2400" noProof="0" dirty="0"/>
          </a:p>
        </p:txBody>
      </p:sp>
      <p:sp>
        <p:nvSpPr>
          <p:cNvPr id="3" name="Content Placeholder 2"/>
          <p:cNvSpPr>
            <a:spLocks noGrp="1"/>
          </p:cNvSpPr>
          <p:nvPr>
            <p:ph sz="half" idx="1"/>
          </p:nvPr>
        </p:nvSpPr>
        <p:spPr>
          <a:xfrm>
            <a:off x="467544" y="954179"/>
            <a:ext cx="8219256" cy="3024336"/>
          </a:xfrm>
        </p:spPr>
        <p:txBody>
          <a:bodyPr>
            <a:noAutofit/>
          </a:bodyPr>
          <a:lstStyle/>
          <a:p>
            <a:pPr marL="0" indent="0">
              <a:buNone/>
            </a:pPr>
            <a:r>
              <a:rPr lang="fr-CA" sz="1700" b="1" u="sng" noProof="0" dirty="0" smtClean="0"/>
              <a:t>Employés</a:t>
            </a:r>
          </a:p>
          <a:p>
            <a:endParaRPr lang="fr-CA" sz="1300" noProof="0" dirty="0" smtClean="0"/>
          </a:p>
          <a:p>
            <a:r>
              <a:rPr lang="fr-CA" sz="1600" noProof="0" dirty="0" smtClean="0"/>
              <a:t>Examinez les cotes attribuées et les commentaires consignés par votre gestionnaire.</a:t>
            </a:r>
          </a:p>
          <a:p>
            <a:endParaRPr lang="fr-CA" sz="1600" noProof="0" dirty="0" smtClean="0"/>
          </a:p>
          <a:p>
            <a:r>
              <a:rPr lang="fr-CA" sz="1600" noProof="0" dirty="0" smtClean="0"/>
              <a:t>Rédigez vos propres commentaires et mettez l’emphase sur vos réalisations dans votre entente de rendement (ER).</a:t>
            </a:r>
          </a:p>
          <a:p>
            <a:endParaRPr lang="fr-CA" sz="1600" noProof="0" dirty="0" smtClean="0"/>
          </a:p>
          <a:p>
            <a:r>
              <a:rPr lang="fr-CA" sz="1600" noProof="0" dirty="0" smtClean="0"/>
              <a:t>Cochez les trois cases qui se trouvent sous “Employé” dans la Section E.</a:t>
            </a:r>
          </a:p>
          <a:p>
            <a:endParaRPr lang="fr-CA" sz="1600" noProof="0" dirty="0" smtClean="0"/>
          </a:p>
          <a:p>
            <a:r>
              <a:rPr lang="fr-CA" sz="1600" noProof="0" dirty="0" smtClean="0"/>
              <a:t>Cliquez sur “Sauvegarder” au haut ou au bas de l’écran.</a:t>
            </a:r>
          </a:p>
          <a:p>
            <a:endParaRPr lang="fr-CA" sz="1300" noProof="0" dirty="0" smtClean="0"/>
          </a:p>
          <a:p>
            <a:pPr marL="0" indent="0">
              <a:buNone/>
            </a:pPr>
            <a:endParaRPr lang="fr-CA" sz="1400" noProof="0" dirty="0" smtClean="0"/>
          </a:p>
          <a:p>
            <a:endParaRPr lang="fr-CA" sz="1200" noProof="0" dirty="0" smtClean="0"/>
          </a:p>
          <a:p>
            <a:endParaRPr lang="fr-CA" sz="1000" noProof="0" dirty="0" smtClean="0"/>
          </a:p>
          <a:p>
            <a:endParaRPr lang="fr-CA" sz="1000" noProof="0" dirty="0" smtClean="0"/>
          </a:p>
        </p:txBody>
      </p:sp>
      <p:grpSp>
        <p:nvGrpSpPr>
          <p:cNvPr id="5" name="Group 4"/>
          <p:cNvGrpSpPr/>
          <p:nvPr>
            <p:custDataLst>
              <p:tags r:id="rId1"/>
            </p:custDataLst>
          </p:nvPr>
        </p:nvGrpSpPr>
        <p:grpSpPr>
          <a:xfrm>
            <a:off x="446856" y="3978515"/>
            <a:ext cx="8321109" cy="553998"/>
            <a:chOff x="1198199" y="5452522"/>
            <a:chExt cx="6636209" cy="738663"/>
          </a:xfrm>
        </p:grpSpPr>
        <p:sp>
          <p:nvSpPr>
            <p:cNvPr id="6" name="Rectangle 5"/>
            <p:cNvSpPr/>
            <p:nvPr/>
          </p:nvSpPr>
          <p:spPr>
            <a:xfrm>
              <a:off x="1589304" y="5452522"/>
              <a:ext cx="6245104" cy="738663"/>
            </a:xfrm>
            <a:prstGeom prst="rect">
              <a:avLst/>
            </a:prstGeom>
            <a:solidFill>
              <a:srgbClr val="DBDBC7"/>
            </a:solidFill>
          </p:spPr>
          <p:txBody>
            <a:bodyPr wrap="square">
              <a:spAutoFit/>
            </a:bodyPr>
            <a:lstStyle/>
            <a:p>
              <a:r>
                <a:rPr lang="fr-FR" sz="1000" dirty="0" smtClean="0">
                  <a:solidFill>
                    <a:srgbClr val="000000"/>
                  </a:solidFill>
                </a:rPr>
                <a:t>1. </a:t>
              </a:r>
              <a:r>
                <a:rPr lang="fr-FR" sz="1000" dirty="0">
                  <a:solidFill>
                    <a:srgbClr val="000000"/>
                  </a:solidFill>
                </a:rPr>
                <a:t>Le gestionnaire signe d’abord, l’employé signe ensuite.</a:t>
              </a:r>
            </a:p>
            <a:p>
              <a:r>
                <a:rPr lang="fr-FR" sz="1000" dirty="0">
                  <a:solidFill>
                    <a:srgbClr val="000000"/>
                  </a:solidFill>
                </a:rPr>
                <a:t>2. </a:t>
              </a:r>
              <a:r>
                <a:rPr lang="fr-FR" sz="1000" b="1" dirty="0">
                  <a:solidFill>
                    <a:srgbClr val="000000"/>
                  </a:solidFill>
                </a:rPr>
                <a:t>Conseil : </a:t>
              </a:r>
              <a:r>
                <a:rPr lang="fr-FR" sz="1000" b="1" dirty="0" smtClean="0">
                  <a:solidFill>
                    <a:srgbClr val="000000"/>
                  </a:solidFill>
                </a:rPr>
                <a:t>par mesure de précaution, sauvegardez </a:t>
              </a:r>
              <a:r>
                <a:rPr lang="fr-FR" sz="1000" b="1" dirty="0">
                  <a:solidFill>
                    <a:srgbClr val="000000"/>
                  </a:solidFill>
                </a:rPr>
                <a:t>vos commentaires dans un document format </a:t>
              </a:r>
              <a:r>
                <a:rPr lang="fr-FR" sz="1000" b="1" dirty="0" smtClean="0"/>
                <a:t>Note Pad ou </a:t>
              </a:r>
              <a:r>
                <a:rPr lang="fr-FR" sz="1000" b="1" dirty="0" smtClean="0">
                  <a:solidFill>
                    <a:srgbClr val="000000"/>
                  </a:solidFill>
                </a:rPr>
                <a:t>MS Word en </a:t>
              </a:r>
              <a:r>
                <a:rPr lang="fr-FR" sz="1000" b="1" dirty="0">
                  <a:solidFill>
                    <a:srgbClr val="000000"/>
                  </a:solidFill>
                </a:rPr>
                <a:t>cas de </a:t>
              </a:r>
              <a:r>
                <a:rPr lang="fr-FR" sz="1000" b="1" dirty="0" smtClean="0">
                  <a:solidFill>
                    <a:srgbClr val="000000"/>
                  </a:solidFill>
                </a:rPr>
                <a:t>problèmes </a:t>
              </a:r>
              <a:r>
                <a:rPr lang="fr-FR" sz="1000" b="1" dirty="0">
                  <a:solidFill>
                    <a:srgbClr val="000000"/>
                  </a:solidFill>
                </a:rPr>
                <a:t>de </a:t>
              </a:r>
              <a:r>
                <a:rPr lang="fr-FR" sz="1000" b="1" dirty="0" smtClean="0">
                  <a:solidFill>
                    <a:srgbClr val="000000"/>
                  </a:solidFill>
                </a:rPr>
                <a:t>sauvegarde avec </a:t>
              </a:r>
              <a:r>
                <a:rPr lang="fr-FR" sz="1000" b="1" dirty="0">
                  <a:solidFill>
                    <a:srgbClr val="000000"/>
                  </a:solidFill>
                </a:rPr>
                <a:t>l’Application GRFP.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8199" y="5452522"/>
              <a:ext cx="391105" cy="738663"/>
            </a:xfrm>
            <a:prstGeom prst="rect">
              <a:avLst/>
            </a:prstGeom>
          </p:spPr>
        </p:pic>
      </p:grpSp>
      <p:pic>
        <p:nvPicPr>
          <p:cNvPr id="8" name="Picture 2" descr="C:\Users\musset.pierre-jerome\AppData\Local\Microsoft\Windows\Temporary Internet Files\Content.IE5\RKRCGGUZ\writ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0181" y="591118"/>
            <a:ext cx="745508" cy="7674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32</a:t>
            </a:fld>
            <a:endParaRPr lang="en-US"/>
          </a:p>
        </p:txBody>
      </p:sp>
    </p:spTree>
    <p:extLst>
      <p:ext uri="{BB962C8B-B14F-4D97-AF65-F5344CB8AC3E}">
        <p14:creationId xmlns:p14="http://schemas.microsoft.com/office/powerpoint/2010/main" val="994333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26401"/>
            <a:ext cx="8229600" cy="798132"/>
          </a:xfrm>
        </p:spPr>
        <p:txBody>
          <a:bodyPr>
            <a:noAutofit/>
          </a:bodyPr>
          <a:lstStyle/>
          <a:p>
            <a:r>
              <a:rPr lang="fr-CA" sz="2200" noProof="0" dirty="0" smtClean="0"/>
              <a:t>Section E: Signature et évaluation de fin d’exercice</a:t>
            </a:r>
            <a:endParaRPr lang="fr-CA" sz="2200" noProof="0" dirty="0"/>
          </a:p>
        </p:txBody>
      </p:sp>
      <p:pic>
        <p:nvPicPr>
          <p:cNvPr id="1026"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539553" y="1343304"/>
            <a:ext cx="7587487" cy="301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U:\HR-RH\APF-CPI\SD-OS\5.1.4 HR Mgmt\Perf, Rec &amp; TM\Performance\Perf Mgmt All Emp\Presentations\Information sessions\2016-2017 Year-End\Cap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671144"/>
            <a:ext cx="8613148" cy="37976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33</a:t>
            </a:fld>
            <a:endParaRPr lang="en-US"/>
          </a:p>
        </p:txBody>
      </p:sp>
    </p:spTree>
    <p:extLst>
      <p:ext uri="{BB962C8B-B14F-4D97-AF65-F5344CB8AC3E}">
        <p14:creationId xmlns:p14="http://schemas.microsoft.com/office/powerpoint/2010/main" val="825291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2" y="250323"/>
            <a:ext cx="8646602" cy="857250"/>
          </a:xfrm>
        </p:spPr>
        <p:txBody>
          <a:bodyPr>
            <a:noAutofit/>
          </a:bodyPr>
          <a:lstStyle/>
          <a:p>
            <a:pPr algn="ctr"/>
            <a:r>
              <a:rPr lang="fr-CA" sz="2200" dirty="0" smtClean="0"/>
              <a:t>Meilleures pratiques – Ressources disponibles pour vous aider</a:t>
            </a:r>
            <a:br>
              <a:rPr lang="fr-CA" sz="2200" dirty="0" smtClean="0"/>
            </a:br>
            <a:endParaRPr lang="fr-CA" sz="2200" noProof="0" dirty="0"/>
          </a:p>
        </p:txBody>
      </p:sp>
      <p:sp>
        <p:nvSpPr>
          <p:cNvPr id="3" name="Content Placeholder 2"/>
          <p:cNvSpPr>
            <a:spLocks noGrp="1"/>
          </p:cNvSpPr>
          <p:nvPr>
            <p:ph sz="half" idx="1"/>
          </p:nvPr>
        </p:nvSpPr>
        <p:spPr>
          <a:xfrm>
            <a:off x="367652" y="1062631"/>
            <a:ext cx="8219256" cy="3226849"/>
          </a:xfrm>
        </p:spPr>
        <p:txBody>
          <a:bodyPr>
            <a:noAutofit/>
          </a:bodyPr>
          <a:lstStyle/>
          <a:p>
            <a:pPr lvl="0"/>
            <a:r>
              <a:rPr lang="fr-CA" sz="1300" noProof="0" dirty="0" smtClean="0">
                <a:solidFill>
                  <a:prstClr val="black"/>
                </a:solidFill>
              </a:rPr>
              <a:t>Le Bureau de la gestion informelle des conflits (BGIC) offre des services d’accompagnement sur la façon de donner de la rétroaction efficace et de faire face à des conversations difficiles à la fois du point de vue de l’employé que celui du gestionnaire.</a:t>
            </a:r>
          </a:p>
          <a:p>
            <a:pPr lvl="0"/>
            <a:endParaRPr lang="fr-CA" sz="1300" noProof="0" dirty="0" smtClean="0">
              <a:solidFill>
                <a:prstClr val="black"/>
              </a:solidFill>
            </a:endParaRPr>
          </a:p>
          <a:p>
            <a:pPr lvl="0"/>
            <a:r>
              <a:rPr lang="fr-CA" sz="1300" noProof="0" dirty="0" smtClean="0">
                <a:solidFill>
                  <a:prstClr val="black"/>
                </a:solidFill>
              </a:rPr>
              <a:t>D’autres services d’appui importants sont disponibles en consultant le Programme d’aide aux employés (PAE) et les relations de travail.</a:t>
            </a:r>
          </a:p>
          <a:p>
            <a:pPr lvl="0"/>
            <a:endParaRPr lang="fr-CA" sz="1300" noProof="0" dirty="0" smtClean="0">
              <a:solidFill>
                <a:prstClr val="black"/>
              </a:solidFill>
            </a:endParaRPr>
          </a:p>
          <a:p>
            <a:pPr lvl="0"/>
            <a:r>
              <a:rPr lang="fr-CA" sz="1300" noProof="0" dirty="0" smtClean="0">
                <a:solidFill>
                  <a:prstClr val="black"/>
                </a:solidFill>
              </a:rPr>
              <a:t>Le fait de signer l’entente de rendement, atteste que la discussion a eu lieu entre le gestionnaire et l’employé. </a:t>
            </a:r>
            <a:r>
              <a:rPr lang="fr-FR" sz="1300" u="sng" dirty="0" smtClean="0">
                <a:solidFill>
                  <a:prstClr val="black"/>
                </a:solidFill>
              </a:rPr>
              <a:t>Remarque</a:t>
            </a:r>
            <a:r>
              <a:rPr lang="fr-FR" sz="1300" dirty="0" smtClean="0">
                <a:solidFill>
                  <a:prstClr val="black"/>
                </a:solidFill>
              </a:rPr>
              <a:t>: </a:t>
            </a:r>
            <a:r>
              <a:rPr lang="fr-FR" sz="1300" dirty="0">
                <a:solidFill>
                  <a:prstClr val="black"/>
                </a:solidFill>
              </a:rPr>
              <a:t>c</a:t>
            </a:r>
            <a:r>
              <a:rPr lang="fr-FR" sz="1300" dirty="0" smtClean="0">
                <a:solidFill>
                  <a:prstClr val="black"/>
                </a:solidFill>
              </a:rPr>
              <a:t>et </a:t>
            </a:r>
            <a:r>
              <a:rPr lang="fr-FR" sz="1300" dirty="0">
                <a:solidFill>
                  <a:prstClr val="black"/>
                </a:solidFill>
              </a:rPr>
              <a:t>énoncé indique que le processus a eu lieu et non que le contenu a fait l’objet d’un accord</a:t>
            </a:r>
            <a:r>
              <a:rPr lang="fr-FR" sz="1300" dirty="0" smtClean="0">
                <a:solidFill>
                  <a:prstClr val="black"/>
                </a:solidFill>
              </a:rPr>
              <a:t>.</a:t>
            </a:r>
            <a:endParaRPr lang="fr-CA" sz="1300" noProof="0" dirty="0" smtClean="0">
              <a:solidFill>
                <a:prstClr val="black"/>
              </a:solidFill>
            </a:endParaRPr>
          </a:p>
          <a:p>
            <a:pPr lvl="0"/>
            <a:endParaRPr lang="fr-CA" sz="1300" noProof="0" dirty="0" smtClean="0">
              <a:solidFill>
                <a:prstClr val="black"/>
              </a:solidFill>
            </a:endParaRPr>
          </a:p>
          <a:p>
            <a:pPr lvl="0"/>
            <a:r>
              <a:rPr lang="fr-CA" sz="1300" noProof="0" dirty="0" smtClean="0">
                <a:solidFill>
                  <a:prstClr val="black"/>
                </a:solidFill>
              </a:rPr>
              <a:t>Lorsqu’un employé refuse de signer l’entente de rendement, il doit en informer le gestionnaire. Ce dernier demandera à l’administrateur de l’Application GRFP de fermer l’ER en choisissant l’option “</a:t>
            </a:r>
            <a:r>
              <a:rPr lang="fr-CA" sz="1300" i="1" noProof="0" dirty="0" smtClean="0">
                <a:solidFill>
                  <a:prstClr val="black"/>
                </a:solidFill>
              </a:rPr>
              <a:t>L’employé refuse de compléter l’entente</a:t>
            </a:r>
            <a:r>
              <a:rPr lang="fr-CA" sz="1300" noProof="0" dirty="0" smtClean="0">
                <a:solidFill>
                  <a:prstClr val="black"/>
                </a:solidFill>
              </a:rPr>
              <a:t>”.</a:t>
            </a:r>
            <a:endParaRPr lang="fr-CA" sz="1100" noProof="0" dirty="0" smtClean="0"/>
          </a:p>
        </p:txBody>
      </p:sp>
      <p:sp>
        <p:nvSpPr>
          <p:cNvPr id="4" name="Slide Number Placeholder 3"/>
          <p:cNvSpPr>
            <a:spLocks noGrp="1"/>
          </p:cNvSpPr>
          <p:nvPr>
            <p:ph type="sldNum" sz="quarter" idx="12"/>
          </p:nvPr>
        </p:nvSpPr>
        <p:spPr/>
        <p:txBody>
          <a:bodyPr/>
          <a:lstStyle/>
          <a:p>
            <a:fld id="{2E86C063-E22E-2E4C-A523-54089486E38F}" type="slidenum">
              <a:rPr lang="en-US" smtClean="0"/>
              <a:t>34</a:t>
            </a:fld>
            <a:endParaRPr lang="en-US"/>
          </a:p>
        </p:txBody>
      </p:sp>
    </p:spTree>
    <p:extLst>
      <p:ext uri="{BB962C8B-B14F-4D97-AF65-F5344CB8AC3E}">
        <p14:creationId xmlns:p14="http://schemas.microsoft.com/office/powerpoint/2010/main" val="1763871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9110" y="19624"/>
            <a:ext cx="8547690" cy="857250"/>
          </a:xfrm>
        </p:spPr>
        <p:txBody>
          <a:bodyPr>
            <a:normAutofit/>
          </a:bodyPr>
          <a:lstStyle/>
          <a:p>
            <a:pPr algn="ctr"/>
            <a:r>
              <a:rPr lang="fr-CA" sz="2200" noProof="0" dirty="0" smtClean="0"/>
              <a:t>Liste de vérification pour l’application GRFP – Avez-vous?</a:t>
            </a:r>
            <a:endParaRPr lang="fr-CA" sz="2200" noProof="0" dirty="0"/>
          </a:p>
        </p:txBody>
      </p:sp>
      <p:sp>
        <p:nvSpPr>
          <p:cNvPr id="6" name="Content Placeholder 2"/>
          <p:cNvSpPr>
            <a:spLocks noGrp="1"/>
          </p:cNvSpPr>
          <p:nvPr>
            <p:ph sz="half" idx="1"/>
          </p:nvPr>
        </p:nvSpPr>
        <p:spPr>
          <a:xfrm>
            <a:off x="457200" y="1036320"/>
            <a:ext cx="4038600" cy="3634740"/>
          </a:xfrm>
        </p:spPr>
        <p:txBody>
          <a:bodyPr>
            <a:normAutofit fontScale="77500" lnSpcReduction="20000"/>
          </a:bodyPr>
          <a:lstStyle/>
          <a:p>
            <a:pPr marL="0" indent="0">
              <a:buNone/>
            </a:pPr>
            <a:r>
              <a:rPr lang="fr-CA" sz="1800" b="1" u="sng" noProof="0" dirty="0" smtClean="0"/>
              <a:t>Gestionnaires et superviseurs</a:t>
            </a:r>
          </a:p>
          <a:p>
            <a:pPr marL="0" indent="0">
              <a:buNone/>
            </a:pPr>
            <a:endParaRPr lang="fr-CA" sz="1800" b="1" u="sng" noProof="0" dirty="0" smtClean="0"/>
          </a:p>
          <a:p>
            <a:r>
              <a:rPr lang="fr-CA" sz="1800" b="1" noProof="0" dirty="0" smtClean="0"/>
              <a:t>Section A:</a:t>
            </a:r>
            <a:r>
              <a:rPr lang="fr-CA" sz="1800" noProof="0" dirty="0" smtClean="0"/>
              <a:t> examiné les renseignements personnels afin de vous assurer qu’ils sont exacts?</a:t>
            </a:r>
          </a:p>
          <a:p>
            <a:endParaRPr lang="fr-CA" sz="1800" noProof="0" dirty="0" smtClean="0"/>
          </a:p>
          <a:p>
            <a:r>
              <a:rPr lang="fr-CA" sz="1800" b="1" noProof="0" dirty="0" smtClean="0"/>
              <a:t>Section B:</a:t>
            </a:r>
            <a:r>
              <a:rPr lang="fr-CA" sz="1800" noProof="0" dirty="0" smtClean="0"/>
              <a:t> attribué une cote globale pour l’ensemble des objectifs de travail et consigné des commentaires pour expliquer comment les objectifs ont été atteints en regard des indicateurs de rendement?</a:t>
            </a:r>
          </a:p>
          <a:p>
            <a:endParaRPr lang="fr-CA" sz="1800" noProof="0" dirty="0" smtClean="0"/>
          </a:p>
          <a:p>
            <a:r>
              <a:rPr lang="fr-CA" sz="1800" b="1" noProof="0" dirty="0" smtClean="0"/>
              <a:t>Section C: </a:t>
            </a:r>
            <a:r>
              <a:rPr lang="fr-CA" sz="1800" noProof="0" dirty="0" smtClean="0"/>
              <a:t>attribué une cote globale pour l’ensemble des quatre compétences essentielles et consigné des commentaires pour expliquer comment elles ont été affichées en regard des indicateurs comportementaux?</a:t>
            </a:r>
          </a:p>
          <a:p>
            <a:endParaRPr lang="fr-CA" sz="1800" b="1" noProof="0" dirty="0" smtClean="0"/>
          </a:p>
          <a:p>
            <a:endParaRPr lang="fr-CA" sz="1800" noProof="0" dirty="0" smtClean="0"/>
          </a:p>
          <a:p>
            <a:endParaRPr lang="fr-CA" sz="1400" noProof="0" dirty="0"/>
          </a:p>
        </p:txBody>
      </p:sp>
      <p:sp>
        <p:nvSpPr>
          <p:cNvPr id="7" name="Content Placeholder 3"/>
          <p:cNvSpPr txBox="1">
            <a:spLocks/>
          </p:cNvSpPr>
          <p:nvPr/>
        </p:nvSpPr>
        <p:spPr>
          <a:xfrm>
            <a:off x="4648200" y="960694"/>
            <a:ext cx="4172272" cy="3394472"/>
          </a:xfrm>
          <a:prstGeom prst="rect">
            <a:avLst/>
          </a:prstGeom>
        </p:spPr>
        <p:txBody>
          <a:bodyPr>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fr-CA" sz="1400" b="1" u="sng" dirty="0" smtClean="0"/>
              <a:t>Employés</a:t>
            </a:r>
            <a:br>
              <a:rPr lang="fr-CA" sz="1400" b="1" u="sng" dirty="0" smtClean="0"/>
            </a:br>
            <a:endParaRPr lang="fr-CA" sz="1400" b="1" u="sng" dirty="0" smtClean="0"/>
          </a:p>
          <a:p>
            <a:pPr fontAlgn="auto">
              <a:spcAft>
                <a:spcPts val="0"/>
              </a:spcAft>
            </a:pPr>
            <a:r>
              <a:rPr lang="fr-CA" sz="1400" b="1" dirty="0" smtClean="0"/>
              <a:t>Section A:</a:t>
            </a:r>
            <a:r>
              <a:rPr lang="fr-CA" sz="1400" dirty="0" smtClean="0"/>
              <a:t> examiné les renseignements personnels et informé le gestionnaire de changements à apporter (le cas échéant)?</a:t>
            </a:r>
          </a:p>
          <a:p>
            <a:pPr fontAlgn="auto">
              <a:spcAft>
                <a:spcPts val="0"/>
              </a:spcAft>
            </a:pPr>
            <a:endParaRPr lang="fr-CA" sz="1400" b="1" dirty="0" smtClean="0"/>
          </a:p>
          <a:p>
            <a:pPr fontAlgn="auto">
              <a:spcAft>
                <a:spcPts val="0"/>
              </a:spcAft>
            </a:pPr>
            <a:r>
              <a:rPr lang="fr-CA" sz="1400" b="1" dirty="0" smtClean="0"/>
              <a:t>Section B:</a:t>
            </a:r>
            <a:r>
              <a:rPr lang="fr-CA" sz="1400" dirty="0" smtClean="0"/>
              <a:t> lu les commentaires du gestionnaire et consigné vos propres commentaires?</a:t>
            </a:r>
          </a:p>
          <a:p>
            <a:pPr fontAlgn="auto">
              <a:spcAft>
                <a:spcPts val="0"/>
              </a:spcAft>
            </a:pPr>
            <a:endParaRPr lang="fr-CA" sz="1400" b="1" dirty="0" smtClean="0"/>
          </a:p>
          <a:p>
            <a:pPr fontAlgn="auto">
              <a:spcAft>
                <a:spcPts val="0"/>
              </a:spcAft>
            </a:pPr>
            <a:r>
              <a:rPr lang="fr-CA" sz="1400" b="1" dirty="0" smtClean="0"/>
              <a:t>Section C:</a:t>
            </a:r>
            <a:r>
              <a:rPr lang="fr-CA" sz="1400" dirty="0" smtClean="0"/>
              <a:t> lu les commentaires du gestionnaire et consigné vos propres commentaires?</a:t>
            </a:r>
          </a:p>
          <a:p>
            <a:pPr fontAlgn="auto">
              <a:spcAft>
                <a:spcPts val="0"/>
              </a:spcAft>
            </a:pPr>
            <a:endParaRPr lang="en-CA" sz="1600" b="1" dirty="0" smtClean="0"/>
          </a:p>
          <a:p>
            <a:pPr fontAlgn="auto">
              <a:spcAft>
                <a:spcPts val="0"/>
              </a:spcAft>
            </a:pPr>
            <a:endParaRPr lang="en-CA" sz="1600" b="1" dirty="0" smtClean="0"/>
          </a:p>
        </p:txBody>
      </p:sp>
      <p:sp>
        <p:nvSpPr>
          <p:cNvPr id="2" name="Slide Number Placeholder 1"/>
          <p:cNvSpPr>
            <a:spLocks noGrp="1"/>
          </p:cNvSpPr>
          <p:nvPr>
            <p:ph type="sldNum" sz="quarter" idx="12"/>
          </p:nvPr>
        </p:nvSpPr>
        <p:spPr/>
        <p:txBody>
          <a:bodyPr/>
          <a:lstStyle/>
          <a:p>
            <a:fld id="{2E86C063-E22E-2E4C-A523-54089486E38F}" type="slidenum">
              <a:rPr lang="en-US" smtClean="0"/>
              <a:t>35</a:t>
            </a:fld>
            <a:endParaRPr lang="en-US"/>
          </a:p>
        </p:txBody>
      </p:sp>
    </p:spTree>
    <p:extLst>
      <p:ext uri="{BB962C8B-B14F-4D97-AF65-F5344CB8AC3E}">
        <p14:creationId xmlns:p14="http://schemas.microsoft.com/office/powerpoint/2010/main" val="2124982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468"/>
            <a:ext cx="8229600" cy="857250"/>
          </a:xfrm>
        </p:spPr>
        <p:txBody>
          <a:bodyPr>
            <a:normAutofit/>
          </a:bodyPr>
          <a:lstStyle/>
          <a:p>
            <a:pPr algn="ctr"/>
            <a:r>
              <a:rPr lang="fr-CA" sz="2200" noProof="0" dirty="0" smtClean="0"/>
              <a:t>Liste de vérification pour l’application GRFP – </a:t>
            </a:r>
            <a:br>
              <a:rPr lang="fr-CA" sz="2200" noProof="0" dirty="0" smtClean="0"/>
            </a:br>
            <a:r>
              <a:rPr lang="fr-CA" sz="2200" noProof="0" dirty="0" smtClean="0"/>
              <a:t>Avez-vous? (suite)</a:t>
            </a:r>
            <a:endParaRPr lang="fr-CA" sz="2200" noProof="0" dirty="0"/>
          </a:p>
        </p:txBody>
      </p:sp>
      <p:sp>
        <p:nvSpPr>
          <p:cNvPr id="5" name="Content Placeholder 2"/>
          <p:cNvSpPr>
            <a:spLocks noGrp="1"/>
          </p:cNvSpPr>
          <p:nvPr>
            <p:ph sz="half" idx="1"/>
          </p:nvPr>
        </p:nvSpPr>
        <p:spPr>
          <a:xfrm>
            <a:off x="395535" y="1006927"/>
            <a:ext cx="4194999" cy="3394472"/>
          </a:xfrm>
        </p:spPr>
        <p:txBody>
          <a:bodyPr>
            <a:normAutofit fontScale="92500"/>
          </a:bodyPr>
          <a:lstStyle/>
          <a:p>
            <a:pPr marL="0" indent="0">
              <a:buNone/>
            </a:pPr>
            <a:r>
              <a:rPr lang="fr-CA" sz="1550" b="1" u="sng" noProof="0" dirty="0" smtClean="0"/>
              <a:t>Gestionnaires et superviseurs </a:t>
            </a:r>
          </a:p>
          <a:p>
            <a:endParaRPr lang="fr-CA" sz="1550" b="1" noProof="0" dirty="0" smtClean="0"/>
          </a:p>
          <a:p>
            <a:r>
              <a:rPr lang="fr-CA" sz="1550" b="1" noProof="0" dirty="0" smtClean="0"/>
              <a:t>Section D:</a:t>
            </a:r>
            <a:r>
              <a:rPr lang="fr-CA" sz="1550" noProof="0" dirty="0" smtClean="0"/>
              <a:t> discuté avec l’employé de la façon dont les éléments du plan obligatoire d’apprentissage et de perfectionnement ont progressé?</a:t>
            </a:r>
          </a:p>
          <a:p>
            <a:pPr lvl="0"/>
            <a:endParaRPr lang="fr-CA" sz="1550" b="1" noProof="0" dirty="0" smtClean="0">
              <a:solidFill>
                <a:prstClr val="black"/>
              </a:solidFill>
            </a:endParaRPr>
          </a:p>
          <a:p>
            <a:pPr lvl="0"/>
            <a:r>
              <a:rPr lang="fr-CA" sz="1550" b="1" noProof="0" dirty="0" smtClean="0">
                <a:solidFill>
                  <a:prstClr val="black"/>
                </a:solidFill>
              </a:rPr>
              <a:t>Section E: </a:t>
            </a:r>
            <a:r>
              <a:rPr lang="fr-CA" sz="1550" noProof="0" dirty="0" smtClean="0">
                <a:solidFill>
                  <a:prstClr val="black"/>
                </a:solidFill>
              </a:rPr>
              <a:t>coché toutes les cases requises?</a:t>
            </a:r>
          </a:p>
          <a:p>
            <a:pPr lvl="0"/>
            <a:endParaRPr lang="fr-CA" sz="1550" b="1" noProof="0" dirty="0" smtClean="0">
              <a:solidFill>
                <a:prstClr val="black"/>
              </a:solidFill>
            </a:endParaRPr>
          </a:p>
          <a:p>
            <a:pPr lvl="0"/>
            <a:r>
              <a:rPr lang="fr-CA" sz="1550" b="1" noProof="0" dirty="0" smtClean="0">
                <a:solidFill>
                  <a:prstClr val="black"/>
                </a:solidFill>
              </a:rPr>
              <a:t>Section F:</a:t>
            </a:r>
            <a:r>
              <a:rPr lang="fr-CA" sz="1550" noProof="0" dirty="0" smtClean="0">
                <a:solidFill>
                  <a:prstClr val="black"/>
                </a:solidFill>
              </a:rPr>
              <a:t> discuté du progrès du plan d’amélioration du rendement (plan d’action) ou le besoin d’en créer un en cliquant « Plan d’amélioration du rendement » (plan d’action) dans la Section A (le cas échéant)?</a:t>
            </a:r>
          </a:p>
          <a:p>
            <a:pPr marL="342900" lvl="1" indent="-342900">
              <a:buFont typeface="Arial"/>
              <a:buChar char="•"/>
            </a:pPr>
            <a:endParaRPr lang="fr-CA" sz="1300" b="1" noProof="0" dirty="0" smtClean="0">
              <a:solidFill>
                <a:prstClr val="black"/>
              </a:solidFill>
            </a:endParaRPr>
          </a:p>
          <a:p>
            <a:endParaRPr lang="fr-CA" noProof="0" dirty="0"/>
          </a:p>
        </p:txBody>
      </p:sp>
      <p:sp>
        <p:nvSpPr>
          <p:cNvPr id="6" name="Content Placeholder 3"/>
          <p:cNvSpPr txBox="1">
            <a:spLocks/>
          </p:cNvSpPr>
          <p:nvPr/>
        </p:nvSpPr>
        <p:spPr>
          <a:xfrm>
            <a:off x="4736949" y="957500"/>
            <a:ext cx="4172272" cy="3394472"/>
          </a:xfrm>
          <a:prstGeom prst="rect">
            <a:avLst/>
          </a:prstGeom>
        </p:spPr>
        <p:txBody>
          <a:bodyPr>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fr-CA" sz="1400" b="1" u="sng" dirty="0" smtClean="0">
                <a:solidFill>
                  <a:prstClr val="black"/>
                </a:solidFill>
              </a:rPr>
              <a:t>Employés</a:t>
            </a:r>
          </a:p>
          <a:p>
            <a:pPr fontAlgn="auto">
              <a:spcAft>
                <a:spcPts val="0"/>
              </a:spcAft>
            </a:pPr>
            <a:endParaRPr lang="fr-CA" sz="1400" b="1" dirty="0" smtClean="0">
              <a:solidFill>
                <a:prstClr val="black"/>
              </a:solidFill>
            </a:endParaRPr>
          </a:p>
          <a:p>
            <a:pPr fontAlgn="auto">
              <a:spcAft>
                <a:spcPts val="0"/>
              </a:spcAft>
            </a:pPr>
            <a:r>
              <a:rPr lang="fr-CA" sz="1400" b="1" dirty="0" smtClean="0">
                <a:solidFill>
                  <a:prstClr val="black"/>
                </a:solidFill>
              </a:rPr>
              <a:t>Section D:</a:t>
            </a:r>
            <a:r>
              <a:rPr lang="fr-CA" sz="1400" dirty="0" smtClean="0">
                <a:solidFill>
                  <a:prstClr val="black"/>
                </a:solidFill>
              </a:rPr>
              <a:t> finalisé le plan obligatoire d’apprentissage et de perfectionnement?</a:t>
            </a:r>
          </a:p>
          <a:p>
            <a:pPr marL="0" indent="0" fontAlgn="auto">
              <a:spcAft>
                <a:spcPts val="0"/>
              </a:spcAft>
              <a:buNone/>
            </a:pPr>
            <a:endParaRPr lang="fr-CA" sz="1400" b="1" dirty="0" smtClean="0">
              <a:solidFill>
                <a:prstClr val="black"/>
              </a:solidFill>
            </a:endParaRPr>
          </a:p>
          <a:p>
            <a:pPr fontAlgn="auto">
              <a:spcAft>
                <a:spcPts val="0"/>
              </a:spcAft>
            </a:pPr>
            <a:r>
              <a:rPr lang="fr-CA" sz="1400" b="1" dirty="0" smtClean="0">
                <a:solidFill>
                  <a:prstClr val="black"/>
                </a:solidFill>
              </a:rPr>
              <a:t>Section E:</a:t>
            </a:r>
            <a:r>
              <a:rPr lang="fr-CA" sz="1400" dirty="0" smtClean="0">
                <a:solidFill>
                  <a:prstClr val="black"/>
                </a:solidFill>
              </a:rPr>
              <a:t> coché toutes les cases requises?</a:t>
            </a:r>
          </a:p>
          <a:p>
            <a:pPr fontAlgn="auto">
              <a:spcAft>
                <a:spcPts val="0"/>
              </a:spcAft>
            </a:pPr>
            <a:endParaRPr lang="fr-CA" sz="1400" dirty="0" smtClean="0">
              <a:solidFill>
                <a:prstClr val="black"/>
              </a:solidFill>
            </a:endParaRPr>
          </a:p>
          <a:p>
            <a:pPr fontAlgn="auto">
              <a:spcAft>
                <a:spcPts val="0"/>
              </a:spcAft>
            </a:pPr>
            <a:r>
              <a:rPr lang="fr-CA" sz="1400" b="1" dirty="0" smtClean="0">
                <a:solidFill>
                  <a:prstClr val="black"/>
                </a:solidFill>
              </a:rPr>
              <a:t>Section F:</a:t>
            </a:r>
            <a:r>
              <a:rPr lang="fr-CA" sz="1400" dirty="0" smtClean="0">
                <a:solidFill>
                  <a:prstClr val="black"/>
                </a:solidFill>
              </a:rPr>
              <a:t> discuté avec votre gestionnaire du progrès du plan d’amélioration du rendement (plan d’action) ou le besoin d’en créer un       (le cas échéant)?</a:t>
            </a:r>
          </a:p>
          <a:p>
            <a:pPr fontAlgn="auto">
              <a:spcAft>
                <a:spcPts val="0"/>
              </a:spcAft>
            </a:pPr>
            <a:endParaRPr lang="en-CA" sz="1300" dirty="0" smtClean="0">
              <a:solidFill>
                <a:prstClr val="black"/>
              </a:solidFill>
            </a:endParaRPr>
          </a:p>
          <a:p>
            <a:pPr fontAlgn="auto">
              <a:spcAft>
                <a:spcPts val="0"/>
              </a:spcAft>
            </a:pP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36</a:t>
            </a:fld>
            <a:endParaRPr lang="en-US"/>
          </a:p>
        </p:txBody>
      </p:sp>
    </p:spTree>
    <p:extLst>
      <p:ext uri="{BB962C8B-B14F-4D97-AF65-F5344CB8AC3E}">
        <p14:creationId xmlns:p14="http://schemas.microsoft.com/office/powerpoint/2010/main" val="1586513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48350"/>
            <a:ext cx="8229600" cy="857250"/>
          </a:xfrm>
        </p:spPr>
        <p:txBody>
          <a:bodyPr>
            <a:normAutofit/>
          </a:bodyPr>
          <a:lstStyle/>
          <a:p>
            <a:pPr algn="ctr"/>
            <a:r>
              <a:rPr lang="fr-CA" sz="2200" noProof="0" dirty="0" smtClean="0"/>
              <a:t>Liste de vérification – Avez-vous? (suite)</a:t>
            </a:r>
            <a:endParaRPr lang="fr-CA" sz="2200" noProof="0" dirty="0"/>
          </a:p>
        </p:txBody>
      </p:sp>
      <p:sp>
        <p:nvSpPr>
          <p:cNvPr id="5" name="Content Placeholder 2"/>
          <p:cNvSpPr>
            <a:spLocks noGrp="1"/>
          </p:cNvSpPr>
          <p:nvPr>
            <p:ph sz="half" idx="1"/>
          </p:nvPr>
        </p:nvSpPr>
        <p:spPr>
          <a:xfrm>
            <a:off x="222637" y="951571"/>
            <a:ext cx="4425563" cy="3230815"/>
          </a:xfrm>
        </p:spPr>
        <p:txBody>
          <a:bodyPr>
            <a:normAutofit/>
          </a:bodyPr>
          <a:lstStyle/>
          <a:p>
            <a:pPr marL="0" lvl="1" indent="0">
              <a:buNone/>
            </a:pPr>
            <a:r>
              <a:rPr lang="fr-CA" sz="1400" b="1" u="sng" noProof="0" dirty="0" smtClean="0">
                <a:solidFill>
                  <a:prstClr val="black"/>
                </a:solidFill>
              </a:rPr>
              <a:t>Gestionnaires et superviseurs</a:t>
            </a:r>
          </a:p>
          <a:p>
            <a:pPr marL="342900" lvl="1" indent="-342900">
              <a:buFont typeface="Arial"/>
              <a:buChar char="•"/>
            </a:pPr>
            <a:endParaRPr lang="fr-CA" sz="1400" b="1" noProof="0" dirty="0" smtClean="0">
              <a:solidFill>
                <a:prstClr val="black"/>
              </a:solidFill>
            </a:endParaRPr>
          </a:p>
          <a:p>
            <a:pPr marL="342900" lvl="1" indent="-342900">
              <a:buFont typeface="Arial"/>
              <a:buChar char="•"/>
            </a:pPr>
            <a:r>
              <a:rPr lang="fr-CA" sz="1400" b="1" noProof="0" dirty="0" smtClean="0"/>
              <a:t>Section G: Plan de gestion des talents (PGT)</a:t>
            </a:r>
          </a:p>
          <a:p>
            <a:pPr marL="742950" lvl="2" indent="-342900">
              <a:buFont typeface="Wingdings" panose="05000000000000000000" pitchFamily="2" charset="2"/>
              <a:buChar char="Ø"/>
            </a:pPr>
            <a:endParaRPr lang="fr-CA" sz="1400" noProof="0" dirty="0" smtClean="0"/>
          </a:p>
          <a:p>
            <a:pPr marL="742950" lvl="2" indent="-342900">
              <a:spcAft>
                <a:spcPts val="600"/>
              </a:spcAft>
              <a:buFont typeface="Wingdings" panose="05000000000000000000" pitchFamily="2" charset="2"/>
              <a:buChar char="Ø"/>
            </a:pPr>
            <a:r>
              <a:rPr lang="fr-CA" sz="1400" noProof="0" dirty="0" smtClean="0"/>
              <a:t>Avez-vous discuté avec l’employé et complété les champs requis du PGT?</a:t>
            </a:r>
          </a:p>
          <a:p>
            <a:pPr marL="742950" lvl="2" indent="-342900">
              <a:spcAft>
                <a:spcPts val="600"/>
              </a:spcAft>
              <a:buFont typeface="Wingdings" panose="05000000000000000000" pitchFamily="2" charset="2"/>
              <a:buChar char="Ø"/>
            </a:pPr>
            <a:r>
              <a:rPr lang="fr-CA" sz="1400" dirty="0" smtClean="0">
                <a:latin typeface="Arial" panose="020B0604020202020204" pitchFamily="34" charset="0"/>
                <a:cs typeface="Arial" panose="020B0604020202020204" pitchFamily="34" charset="0"/>
              </a:rPr>
              <a:t> </a:t>
            </a:r>
            <a:r>
              <a:rPr lang="fr-CA" sz="1400" noProof="0" dirty="0" smtClean="0"/>
              <a:t>Avez-vous fermé le PGT 2020-2021? </a:t>
            </a:r>
          </a:p>
          <a:p>
            <a:pPr marL="742950" lvl="2" indent="-342900">
              <a:buFont typeface="Wingdings" panose="05000000000000000000" pitchFamily="2" charset="2"/>
              <a:buChar char="Ø"/>
            </a:pPr>
            <a:endParaRPr lang="fr-CA" sz="1400" noProof="0" dirty="0" smtClean="0">
              <a:solidFill>
                <a:prstClr val="black"/>
              </a:solidFill>
            </a:endParaRPr>
          </a:p>
          <a:p>
            <a:pPr lvl="0"/>
            <a:r>
              <a:rPr lang="fr-CA" sz="1400" b="1" noProof="0" dirty="0" smtClean="0">
                <a:solidFill>
                  <a:prstClr val="black"/>
                </a:solidFill>
              </a:rPr>
              <a:t>Section I :</a:t>
            </a:r>
            <a:r>
              <a:rPr lang="fr-CA" sz="1400" noProof="0" dirty="0" smtClean="0">
                <a:solidFill>
                  <a:prstClr val="black"/>
                </a:solidFill>
              </a:rPr>
              <a:t> si l’employé est en période de stage, avez-vous mis l’information à jour?</a:t>
            </a:r>
          </a:p>
          <a:p>
            <a:endParaRPr lang="fr-CA" noProof="0" dirty="0"/>
          </a:p>
        </p:txBody>
      </p:sp>
      <p:sp>
        <p:nvSpPr>
          <p:cNvPr id="6" name="Content Placeholder 3"/>
          <p:cNvSpPr txBox="1">
            <a:spLocks/>
          </p:cNvSpPr>
          <p:nvPr/>
        </p:nvSpPr>
        <p:spPr>
          <a:xfrm>
            <a:off x="4648200" y="951571"/>
            <a:ext cx="4435344" cy="3230815"/>
          </a:xfrm>
          <a:prstGeom prst="rect">
            <a:avLst/>
          </a:prstGeom>
        </p:spPr>
        <p:txBody>
          <a:bodyPr>
            <a:normAutofit fontScale="92500" lnSpcReduction="1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fontAlgn="auto">
              <a:spcAft>
                <a:spcPts val="0"/>
              </a:spcAft>
              <a:buNone/>
            </a:pPr>
            <a:r>
              <a:rPr lang="fr-CA" sz="1500" b="1" u="sng" dirty="0" smtClean="0">
                <a:solidFill>
                  <a:prstClr val="black"/>
                </a:solidFill>
              </a:rPr>
              <a:t>Employés</a:t>
            </a:r>
          </a:p>
          <a:p>
            <a:pPr marL="342900" lvl="1" indent="-342900" fontAlgn="auto">
              <a:spcAft>
                <a:spcPts val="0"/>
              </a:spcAft>
              <a:buFont typeface="Arial"/>
              <a:buChar char="•"/>
            </a:pPr>
            <a:endParaRPr lang="fr-CA" sz="1500" b="1" dirty="0" smtClean="0">
              <a:solidFill>
                <a:prstClr val="black"/>
              </a:solidFill>
            </a:endParaRPr>
          </a:p>
          <a:p>
            <a:pPr marL="342900" lvl="1" indent="-342900" fontAlgn="auto">
              <a:spcAft>
                <a:spcPts val="0"/>
              </a:spcAft>
              <a:buFont typeface="Arial"/>
              <a:buChar char="•"/>
            </a:pPr>
            <a:r>
              <a:rPr lang="fr-CA" sz="1500" b="1" dirty="0" smtClean="0"/>
              <a:t>Section G: Plan de gestion des talents (PGT)</a:t>
            </a:r>
          </a:p>
          <a:p>
            <a:pPr marL="342900" lvl="1" indent="-342900" fontAlgn="auto">
              <a:spcAft>
                <a:spcPts val="0"/>
              </a:spcAft>
              <a:buFont typeface="Arial"/>
              <a:buChar char="•"/>
            </a:pPr>
            <a:endParaRPr lang="fr-CA" sz="1500" b="1" dirty="0" smtClean="0"/>
          </a:p>
          <a:p>
            <a:pPr marL="742950" lvl="2" indent="-342900" fontAlgn="auto">
              <a:spcAft>
                <a:spcPts val="600"/>
              </a:spcAft>
              <a:buFont typeface="Wingdings" panose="05000000000000000000" pitchFamily="2" charset="2"/>
              <a:buChar char="Ø"/>
            </a:pPr>
            <a:r>
              <a:rPr lang="fr-CA" sz="1500" dirty="0" smtClean="0"/>
              <a:t>Avez-vous discuté avec votre gestionnaire et complété les champs requis? </a:t>
            </a:r>
          </a:p>
          <a:p>
            <a:pPr marL="742950" lvl="2" indent="-342900" fontAlgn="auto">
              <a:spcAft>
                <a:spcPts val="0"/>
              </a:spcAft>
              <a:buFont typeface="Wingdings" panose="05000000000000000000" pitchFamily="2" charset="2"/>
              <a:buChar char="Ø"/>
            </a:pPr>
            <a:r>
              <a:rPr lang="fr-CA" sz="1500" dirty="0" smtClean="0"/>
              <a:t>Le gestionnaire a-t-il fermé le PGT 2020-2021?</a:t>
            </a:r>
          </a:p>
          <a:p>
            <a:pPr marL="342900" lvl="1" indent="-342900" fontAlgn="auto">
              <a:spcAft>
                <a:spcPts val="0"/>
              </a:spcAft>
              <a:buFont typeface="Arial"/>
              <a:buChar char="•"/>
            </a:pPr>
            <a:endParaRPr lang="fr-CA" sz="1500" b="1" dirty="0" smtClean="0">
              <a:solidFill>
                <a:prstClr val="black"/>
              </a:solidFill>
            </a:endParaRPr>
          </a:p>
          <a:p>
            <a:pPr fontAlgn="auto">
              <a:spcAft>
                <a:spcPts val="0"/>
              </a:spcAft>
            </a:pPr>
            <a:r>
              <a:rPr lang="fr-CA" sz="1500" b="1" dirty="0" smtClean="0">
                <a:solidFill>
                  <a:prstClr val="black"/>
                </a:solidFill>
              </a:rPr>
              <a:t>Section I :</a:t>
            </a:r>
            <a:r>
              <a:rPr lang="fr-CA" sz="1500" dirty="0" smtClean="0">
                <a:solidFill>
                  <a:prstClr val="black"/>
                </a:solidFill>
              </a:rPr>
              <a:t> </a:t>
            </a:r>
            <a:r>
              <a:rPr lang="fr-CA" sz="1500" dirty="0" smtClean="0">
                <a:solidFill>
                  <a:prstClr val="black"/>
                </a:solidFill>
                <a:latin typeface="Arial" panose="020B0604020202020204" pitchFamily="34" charset="0"/>
                <a:cs typeface="Arial" panose="020B0604020202020204" pitchFamily="34" charset="0"/>
              </a:rPr>
              <a:t>si vous êtes en période </a:t>
            </a:r>
            <a:r>
              <a:rPr lang="fr-CA" sz="1500" dirty="0" smtClean="0">
                <a:solidFill>
                  <a:prstClr val="black"/>
                </a:solidFill>
              </a:rPr>
              <a:t>de stage, avez-vous examiné l’information fournie par votre gestionnaire afin de vous assurer qu’elle est exacte?</a:t>
            </a:r>
          </a:p>
          <a:p>
            <a:pPr fontAlgn="auto">
              <a:spcAft>
                <a:spcPts val="0"/>
              </a:spcAft>
            </a:pP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37</a:t>
            </a:fld>
            <a:endParaRPr lang="en-US" dirty="0"/>
          </a:p>
        </p:txBody>
      </p:sp>
    </p:spTree>
    <p:extLst>
      <p:ext uri="{BB962C8B-B14F-4D97-AF65-F5344CB8AC3E}">
        <p14:creationId xmlns:p14="http://schemas.microsoft.com/office/powerpoint/2010/main" val="186543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11"/>
            <a:ext cx="8784976" cy="648072"/>
          </a:xfrm>
        </p:spPr>
        <p:txBody>
          <a:bodyPr>
            <a:normAutofit/>
          </a:bodyPr>
          <a:lstStyle/>
          <a:p>
            <a:r>
              <a:rPr lang="fr-CA" sz="2400" noProof="0" dirty="0" smtClean="0"/>
              <a:t>Entamons les discussions de début d’exercice 2021-2022</a:t>
            </a:r>
            <a:endParaRPr lang="fr-CA" sz="2400" noProof="0" dirty="0"/>
          </a:p>
        </p:txBody>
      </p:sp>
      <p:sp>
        <p:nvSpPr>
          <p:cNvPr id="3" name="Content Placeholder 2"/>
          <p:cNvSpPr>
            <a:spLocks noGrp="1"/>
          </p:cNvSpPr>
          <p:nvPr>
            <p:ph idx="1"/>
          </p:nvPr>
        </p:nvSpPr>
        <p:spPr>
          <a:xfrm>
            <a:off x="387350" y="753961"/>
            <a:ext cx="8345488" cy="3632022"/>
          </a:xfrm>
        </p:spPr>
        <p:txBody>
          <a:bodyPr>
            <a:normAutofit/>
          </a:bodyPr>
          <a:lstStyle/>
          <a:p>
            <a:r>
              <a:rPr lang="fr-CA" sz="1700" noProof="0" dirty="0" smtClean="0"/>
              <a:t>En début d’exercice, les gestionnaires/superviseurs et les employés discutent des sujets suivants :</a:t>
            </a:r>
          </a:p>
          <a:p>
            <a:endParaRPr lang="fr-CA" sz="1700" noProof="0" dirty="0" smtClean="0"/>
          </a:p>
          <a:p>
            <a:pPr lvl="1">
              <a:buFont typeface="Wingdings" panose="05000000000000000000" pitchFamily="2" charset="2"/>
              <a:buChar char="Ø"/>
            </a:pPr>
            <a:r>
              <a:rPr lang="fr-CA" sz="1500" noProof="0" dirty="0" smtClean="0"/>
              <a:t>Les priorités</a:t>
            </a:r>
            <a:r>
              <a:rPr lang="fr-CA" sz="1500" dirty="0"/>
              <a:t> </a:t>
            </a:r>
            <a:r>
              <a:rPr lang="fr-CA" sz="1500" dirty="0" smtClean="0"/>
              <a:t>organisationnelles et comment leur travail permet de les atteindre.</a:t>
            </a:r>
            <a:endParaRPr lang="fr-CA" sz="1500" noProof="0" dirty="0" smtClean="0"/>
          </a:p>
          <a:p>
            <a:pPr lvl="1">
              <a:buFont typeface="Wingdings" panose="05000000000000000000" pitchFamily="2" charset="2"/>
              <a:buChar char="Ø"/>
            </a:pPr>
            <a:r>
              <a:rPr lang="fr-CA" sz="1500" noProof="0" dirty="0" smtClean="0"/>
              <a:t>Les objectifs de travail.</a:t>
            </a:r>
          </a:p>
          <a:p>
            <a:pPr lvl="1">
              <a:buFont typeface="Wingdings" panose="05000000000000000000" pitchFamily="2" charset="2"/>
              <a:buChar char="Ø"/>
            </a:pPr>
            <a:r>
              <a:rPr lang="fr-CA" sz="1500" noProof="0" dirty="0" smtClean="0"/>
              <a:t>Les compétences essentielles.</a:t>
            </a:r>
          </a:p>
          <a:p>
            <a:pPr lvl="1">
              <a:buFont typeface="Wingdings" panose="05000000000000000000" pitchFamily="2" charset="2"/>
              <a:buChar char="Ø"/>
            </a:pPr>
            <a:r>
              <a:rPr lang="fr-CA" sz="1500" noProof="0" dirty="0" smtClean="0"/>
              <a:t>Le plan d’apprentissage et de perfectionnement.</a:t>
            </a:r>
          </a:p>
          <a:p>
            <a:pPr lvl="1">
              <a:buFont typeface="Wingdings" panose="05000000000000000000" pitchFamily="2" charset="2"/>
              <a:buChar char="Ø"/>
            </a:pPr>
            <a:r>
              <a:rPr lang="fr-CA" sz="1500" noProof="0" dirty="0" smtClean="0"/>
              <a:t>Le plan d’amélioration du rendement (plan d’action), le cas échéant.</a:t>
            </a:r>
          </a:p>
          <a:p>
            <a:pPr lvl="1">
              <a:buFont typeface="Wingdings" panose="05000000000000000000" pitchFamily="2" charset="2"/>
              <a:buChar char="Ø"/>
            </a:pPr>
            <a:r>
              <a:rPr lang="fr-CA" sz="1500" noProof="0" dirty="0" smtClean="0"/>
              <a:t>Le plan de gestion des talents (le cas échéant).</a:t>
            </a:r>
          </a:p>
          <a:p>
            <a:pPr lvl="1">
              <a:buFont typeface="Wingdings" panose="05000000000000000000" pitchFamily="2" charset="2"/>
              <a:buChar char="Ø"/>
            </a:pPr>
            <a:endParaRPr lang="fr-CA" sz="1800" noProof="0" dirty="0" smtClean="0"/>
          </a:p>
          <a:p>
            <a:r>
              <a:rPr lang="fr-CA" sz="1600" b="1" noProof="0" dirty="0" smtClean="0"/>
              <a:t>Date tentative pour compléter toutes les ententes de rendement 2021-2022 dans l’application GRFP: 30 juin 2021.</a:t>
            </a:r>
          </a:p>
          <a:p>
            <a:pPr lvl="1">
              <a:buFont typeface="Wingdings" panose="05000000000000000000" pitchFamily="2" charset="2"/>
              <a:buChar char="Ø"/>
            </a:pPr>
            <a:endParaRPr lang="fr-CA" noProof="0" dirty="0" smtClean="0"/>
          </a:p>
          <a:p>
            <a:pPr lvl="1">
              <a:buFont typeface="Wingdings" panose="05000000000000000000" pitchFamily="2" charset="2"/>
              <a:buChar char="Ø"/>
            </a:pPr>
            <a:endParaRPr lang="fr-CA"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38</a:t>
            </a:fld>
            <a:endParaRPr lang="en-US" dirty="0"/>
          </a:p>
        </p:txBody>
      </p:sp>
    </p:spTree>
    <p:extLst>
      <p:ext uri="{BB962C8B-B14F-4D97-AF65-F5344CB8AC3E}">
        <p14:creationId xmlns:p14="http://schemas.microsoft.com/office/powerpoint/2010/main" val="3250772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8"/>
            <a:ext cx="8280920" cy="702078"/>
          </a:xfrm>
        </p:spPr>
        <p:txBody>
          <a:bodyPr>
            <a:normAutofit/>
          </a:bodyPr>
          <a:lstStyle/>
          <a:p>
            <a:r>
              <a:rPr lang="fr-CA" sz="2400" noProof="0" dirty="0" smtClean="0"/>
              <a:t>Ressources disponibles</a:t>
            </a:r>
            <a:endParaRPr lang="fr-CA" sz="2400" noProof="0" dirty="0">
              <a:solidFill>
                <a:srgbClr val="C00000"/>
              </a:solidFill>
            </a:endParaRPr>
          </a:p>
        </p:txBody>
      </p:sp>
      <p:sp>
        <p:nvSpPr>
          <p:cNvPr id="3" name="Content Placeholder 2"/>
          <p:cNvSpPr>
            <a:spLocks noGrp="1"/>
          </p:cNvSpPr>
          <p:nvPr>
            <p:ph idx="1"/>
          </p:nvPr>
        </p:nvSpPr>
        <p:spPr>
          <a:xfrm>
            <a:off x="395536" y="699470"/>
            <a:ext cx="8568952" cy="3654478"/>
          </a:xfrm>
          <a:solidFill>
            <a:schemeClr val="bg1"/>
          </a:solidFill>
        </p:spPr>
        <p:txBody>
          <a:bodyPr>
            <a:normAutofit lnSpcReduction="10000"/>
          </a:bodyPr>
          <a:lstStyle/>
          <a:p>
            <a:pPr marL="0" indent="0">
              <a:buNone/>
            </a:pPr>
            <a:r>
              <a:rPr lang="fr-CA" sz="1500" b="1" noProof="0" dirty="0" smtClean="0"/>
              <a:t>Il y a beaucoup d’information disponible pour vous aider à commencer!</a:t>
            </a:r>
          </a:p>
          <a:p>
            <a:pPr marL="0" indent="0">
              <a:buNone/>
            </a:pPr>
            <a:endParaRPr lang="fr-CA" sz="1500" noProof="0" dirty="0" smtClean="0"/>
          </a:p>
          <a:p>
            <a:r>
              <a:rPr lang="fr-CA" sz="1200" b="1" u="sng" noProof="0" dirty="0" smtClean="0"/>
              <a:t>Secrétariat du Conseil du Trésor (SCT)</a:t>
            </a:r>
          </a:p>
          <a:p>
            <a:endParaRPr lang="fr-CA" sz="1200" b="1" u="sng" noProof="0" dirty="0" smtClean="0"/>
          </a:p>
          <a:p>
            <a:pPr lvl="1">
              <a:buFont typeface="Wingdings" panose="05000000000000000000" pitchFamily="2" charset="2"/>
              <a:buChar char="Ø"/>
            </a:pPr>
            <a:r>
              <a:rPr lang="fr-CA" sz="1100" u="sng" noProof="0" dirty="0" smtClean="0">
                <a:solidFill>
                  <a:srgbClr val="0000FF"/>
                </a:solidFill>
                <a:hlinkClick r:id="rId3"/>
              </a:rPr>
              <a:t>Programme de la gestion du rendement</a:t>
            </a:r>
            <a:r>
              <a:rPr lang="fr-CA" sz="1100" u="sng" noProof="0" dirty="0" smtClean="0">
                <a:solidFill>
                  <a:srgbClr val="0000FF"/>
                </a:solidFill>
              </a:rPr>
              <a:t> </a:t>
            </a:r>
          </a:p>
          <a:p>
            <a:pPr lvl="1">
              <a:buFont typeface="Wingdings" panose="05000000000000000000" pitchFamily="2" charset="2"/>
              <a:buChar char="Ø"/>
            </a:pPr>
            <a:r>
              <a:rPr lang="fr-CA" sz="1100" u="sng" noProof="0" dirty="0" smtClean="0">
                <a:solidFill>
                  <a:srgbClr val="0000FF"/>
                </a:solidFill>
                <a:hlinkClick r:id="rId4"/>
              </a:rPr>
              <a:t>Examen de fin d’exercice (vidéo</a:t>
            </a:r>
            <a:r>
              <a:rPr lang="fr-CA" sz="1100" u="sng" noProof="0" dirty="0" smtClean="0">
                <a:solidFill>
                  <a:srgbClr val="0000FF"/>
                </a:solidFill>
              </a:rPr>
              <a:t>)</a:t>
            </a:r>
          </a:p>
          <a:p>
            <a:pPr marL="400050" lvl="1" indent="0">
              <a:buNone/>
            </a:pPr>
            <a:endParaRPr lang="fr-CA" sz="1200" noProof="0" dirty="0" smtClean="0"/>
          </a:p>
          <a:p>
            <a:r>
              <a:rPr lang="fr-CA" sz="1200" b="1" u="sng" noProof="0" dirty="0" err="1" smtClean="0"/>
              <a:t>iService</a:t>
            </a:r>
            <a:r>
              <a:rPr lang="fr-CA" sz="1200" b="1" u="sng" noProof="0" dirty="0" smtClean="0"/>
              <a:t> (EDSC)</a:t>
            </a:r>
          </a:p>
          <a:p>
            <a:endParaRPr lang="fr-CA" sz="1200" b="1" u="sng" noProof="0" dirty="0" smtClean="0"/>
          </a:p>
          <a:p>
            <a:pPr lvl="1">
              <a:buFont typeface="Wingdings" panose="05000000000000000000" pitchFamily="2" charset="2"/>
              <a:buChar char="Ø"/>
            </a:pPr>
            <a:r>
              <a:rPr lang="fr-CA" sz="1100" u="sng" noProof="0" dirty="0" smtClean="0">
                <a:hlinkClick r:id="rId5"/>
              </a:rPr>
              <a:t>Gestion du rendement</a:t>
            </a:r>
            <a:endParaRPr lang="fr-CA" sz="1100" u="sng" noProof="0" dirty="0" smtClean="0"/>
          </a:p>
          <a:p>
            <a:pPr lvl="1">
              <a:buFont typeface="Wingdings" panose="05000000000000000000" pitchFamily="2" charset="2"/>
              <a:buChar char="Ø"/>
            </a:pPr>
            <a:r>
              <a:rPr lang="fr-CA" sz="1100" noProof="0" dirty="0" smtClean="0"/>
              <a:t>Foire aux questions : </a:t>
            </a:r>
            <a:r>
              <a:rPr lang="fr-CA" sz="1100" noProof="0" dirty="0" smtClean="0">
                <a:hlinkClick r:id="rId6"/>
              </a:rPr>
              <a:t>Programme de la gestion du rendement</a:t>
            </a:r>
            <a:r>
              <a:rPr lang="fr-CA" sz="1100" noProof="0" dirty="0" smtClean="0"/>
              <a:t>; </a:t>
            </a:r>
            <a:r>
              <a:rPr lang="fr-CA" sz="1100" noProof="0" dirty="0" smtClean="0">
                <a:latin typeface="Arial" panose="020B0604020202020204" pitchFamily="34" charset="0"/>
                <a:cs typeface="Arial" panose="020B0604020202020204" pitchFamily="34" charset="0"/>
                <a:hlinkClick r:id="rId7"/>
              </a:rPr>
              <a:t>À propos </a:t>
            </a:r>
            <a:r>
              <a:rPr lang="fr-CA" sz="1100" noProof="0" dirty="0" smtClean="0">
                <a:hlinkClick r:id="rId7"/>
              </a:rPr>
              <a:t>de l’Application GRFP</a:t>
            </a:r>
            <a:r>
              <a:rPr lang="fr-CA" sz="1100" noProof="0" dirty="0" smtClean="0"/>
              <a:t>; </a:t>
            </a:r>
            <a:r>
              <a:rPr lang="fr-CA" sz="1100" noProof="0" dirty="0" smtClean="0">
                <a:hlinkClick r:id="rId8"/>
              </a:rPr>
              <a:t>Ne figure pas dans le système de paye</a:t>
            </a:r>
            <a:endParaRPr lang="fr-CA" sz="1100" noProof="0" dirty="0" smtClean="0"/>
          </a:p>
          <a:p>
            <a:pPr lvl="1">
              <a:buFont typeface="Wingdings" panose="05000000000000000000" pitchFamily="2" charset="2"/>
              <a:buChar char="Ø"/>
            </a:pPr>
            <a:r>
              <a:rPr lang="fr-CA" sz="1100" u="sng" noProof="0" dirty="0" smtClean="0">
                <a:hlinkClick r:id=""/>
              </a:rPr>
              <a:t>Gestion </a:t>
            </a:r>
            <a:r>
              <a:rPr lang="fr-CA" sz="1100" u="sng" noProof="0" dirty="0" smtClean="0">
                <a:hlinkClick r:id="rId9"/>
              </a:rPr>
              <a:t>des talents</a:t>
            </a:r>
            <a:endParaRPr lang="fr-CA" sz="1100" u="sng" noProof="0" dirty="0" smtClean="0"/>
          </a:p>
          <a:p>
            <a:pPr lvl="1">
              <a:buFont typeface="Wingdings" panose="05000000000000000000" pitchFamily="2" charset="2"/>
              <a:buChar char="Ø"/>
            </a:pPr>
            <a:r>
              <a:rPr lang="fr-CA" sz="1100" u="sng" noProof="0" dirty="0" smtClean="0">
                <a:hlinkClick r:id="rId10"/>
              </a:rPr>
              <a:t>Options d'apprentissage sur la gestion du rendement</a:t>
            </a:r>
            <a:endParaRPr lang="fr-CA" sz="1100" noProof="0" dirty="0" smtClean="0">
              <a:solidFill>
                <a:srgbClr val="FF0000"/>
              </a:solidFill>
            </a:endParaRPr>
          </a:p>
          <a:p>
            <a:pPr lvl="1">
              <a:buFont typeface="Wingdings" panose="05000000000000000000" pitchFamily="2" charset="2"/>
              <a:buChar char="Ø"/>
            </a:pPr>
            <a:endParaRPr lang="fr-CA" sz="1100" noProof="0" dirty="0" smtClean="0"/>
          </a:p>
          <a:p>
            <a:pPr lvl="0"/>
            <a:r>
              <a:rPr lang="fr-CA" sz="1200" u="sng" noProof="0" dirty="0" smtClean="0">
                <a:hlinkClick r:id="rId11"/>
              </a:rPr>
              <a:t>Le Bureau de la gestion informelle des conflits (BGIC)</a:t>
            </a:r>
            <a:endParaRPr lang="fr-CA" sz="1200" noProof="0" dirty="0" smtClean="0"/>
          </a:p>
          <a:p>
            <a:pPr lvl="0"/>
            <a:r>
              <a:rPr lang="fr-CA" sz="1200" u="sng" noProof="0" dirty="0" smtClean="0">
                <a:hlinkClick r:id="rId12"/>
              </a:rPr>
              <a:t>Relations de travail</a:t>
            </a:r>
            <a:r>
              <a:rPr lang="fr-CA" sz="1200" noProof="0" dirty="0" smtClean="0"/>
              <a:t> </a:t>
            </a:r>
          </a:p>
          <a:p>
            <a:pPr lvl="0"/>
            <a:r>
              <a:rPr lang="fr-CA" sz="1200" u="sng" noProof="0" dirty="0" smtClean="0">
                <a:hlinkClick r:id="rId13"/>
              </a:rPr>
              <a:t>Programme d'aide aux employés (PAE)</a:t>
            </a:r>
            <a:endParaRPr lang="fr-CA" sz="1200" b="1" noProof="0" dirty="0" smtClean="0">
              <a:latin typeface="Arial" panose="020B0604020202020204" pitchFamily="34" charset="0"/>
              <a:cs typeface="Arial" panose="020B0604020202020204" pitchFamily="34" charset="0"/>
            </a:endParaRPr>
          </a:p>
          <a:p>
            <a:pPr marL="400050" lvl="1" indent="0">
              <a:buNone/>
            </a:pPr>
            <a:endParaRPr lang="fr-CA" sz="1200" b="1" u="sng" noProof="0" dirty="0" smtClean="0"/>
          </a:p>
        </p:txBody>
      </p:sp>
      <p:sp>
        <p:nvSpPr>
          <p:cNvPr id="4" name="Slide Number Placeholder 3"/>
          <p:cNvSpPr>
            <a:spLocks noGrp="1"/>
          </p:cNvSpPr>
          <p:nvPr>
            <p:ph type="sldNum" sz="quarter" idx="12"/>
          </p:nvPr>
        </p:nvSpPr>
        <p:spPr/>
        <p:txBody>
          <a:bodyPr/>
          <a:lstStyle/>
          <a:p>
            <a:fld id="{2E86C063-E22E-2E4C-A523-54089486E38F}" type="slidenum">
              <a:rPr lang="en-US" smtClean="0"/>
              <a:t>39</a:t>
            </a:fld>
            <a:endParaRPr lang="en-US" dirty="0"/>
          </a:p>
        </p:txBody>
      </p:sp>
    </p:spTree>
    <p:extLst>
      <p:ext uri="{BB962C8B-B14F-4D97-AF65-F5344CB8AC3E}">
        <p14:creationId xmlns:p14="http://schemas.microsoft.com/office/powerpoint/2010/main" val="226832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La nouvelle directive sur la </a:t>
            </a:r>
            <a:r>
              <a:rPr lang="en-CA" sz="2400" dirty="0" err="1" smtClean="0"/>
              <a:t>gestion</a:t>
            </a:r>
            <a:r>
              <a:rPr lang="en-CA" sz="2400" dirty="0" smtClean="0"/>
              <a:t> du rendement </a:t>
            </a:r>
            <a:r>
              <a:rPr lang="en-CA" sz="2400" dirty="0" err="1" smtClean="0"/>
              <a:t>est</a:t>
            </a:r>
            <a:r>
              <a:rPr lang="en-CA" sz="2400" dirty="0" smtClean="0"/>
              <a:t> entrée </a:t>
            </a:r>
            <a:r>
              <a:rPr lang="en-CA" sz="2400" dirty="0" err="1" smtClean="0"/>
              <a:t>en</a:t>
            </a:r>
            <a:r>
              <a:rPr lang="en-CA" sz="2400" dirty="0" smtClean="0"/>
              <a:t> </a:t>
            </a:r>
            <a:r>
              <a:rPr lang="en-CA" sz="2400" dirty="0" err="1" smtClean="0"/>
              <a:t>vigueur</a:t>
            </a:r>
            <a:r>
              <a:rPr lang="en-CA" sz="2400" dirty="0" smtClean="0"/>
              <a:t> le 1er </a:t>
            </a:r>
            <a:r>
              <a:rPr lang="en-CA" sz="2400" dirty="0" err="1" smtClean="0"/>
              <a:t>avril</a:t>
            </a:r>
            <a:r>
              <a:rPr lang="en-CA" sz="2400" dirty="0" smtClean="0"/>
              <a:t> 2020</a:t>
            </a:r>
            <a:endParaRPr lang="en-CA" sz="2400" dirty="0">
              <a:solidFill>
                <a:srgbClr val="FF0000"/>
              </a:solidFill>
            </a:endParaRPr>
          </a:p>
        </p:txBody>
      </p:sp>
      <p:sp>
        <p:nvSpPr>
          <p:cNvPr id="3" name="Content Placeholder 2"/>
          <p:cNvSpPr>
            <a:spLocks noGrp="1"/>
          </p:cNvSpPr>
          <p:nvPr>
            <p:ph idx="1"/>
          </p:nvPr>
        </p:nvSpPr>
        <p:spPr>
          <a:xfrm>
            <a:off x="457200" y="1274292"/>
            <a:ext cx="8229600" cy="3334778"/>
          </a:xfrm>
        </p:spPr>
        <p:txBody>
          <a:bodyPr>
            <a:normAutofit fontScale="55000" lnSpcReduction="20000"/>
          </a:bodyPr>
          <a:lstStyle/>
          <a:p>
            <a:r>
              <a:rPr lang="fr-FR" sz="2100" dirty="0"/>
              <a:t>En 2017, le SCT a lancé une initiative pour mener une </a:t>
            </a:r>
            <a:r>
              <a:rPr lang="fr-FR" sz="2100" dirty="0">
                <a:hlinkClick r:id="rId3"/>
              </a:rPr>
              <a:t>réinitialisation des </a:t>
            </a:r>
            <a:r>
              <a:rPr lang="fr-FR" sz="2100" dirty="0" smtClean="0">
                <a:hlinkClick r:id="rId3"/>
              </a:rPr>
              <a:t>politiques</a:t>
            </a:r>
            <a:r>
              <a:rPr lang="fr-FR" sz="2100" dirty="0" smtClean="0"/>
              <a:t> liée </a:t>
            </a:r>
            <a:r>
              <a:rPr lang="fr-FR" sz="2100" dirty="0"/>
              <a:t>à la gestion des personnes, incluant des modifications à la </a:t>
            </a:r>
            <a:r>
              <a:rPr lang="fr-FR" sz="2100" dirty="0" smtClean="0">
                <a:hlinkClick r:id="rId4"/>
              </a:rPr>
              <a:t>directive </a:t>
            </a:r>
            <a:r>
              <a:rPr lang="fr-FR" sz="2100" dirty="0">
                <a:hlinkClick r:id="rId4"/>
              </a:rPr>
              <a:t>sur la gestion du </a:t>
            </a:r>
            <a:r>
              <a:rPr lang="fr-FR" sz="2100" dirty="0" smtClean="0">
                <a:hlinkClick r:id="rId4"/>
              </a:rPr>
              <a:t>rendement</a:t>
            </a:r>
            <a:r>
              <a:rPr lang="fr-FR" sz="2100" dirty="0" smtClean="0"/>
              <a:t> qui </a:t>
            </a:r>
            <a:r>
              <a:rPr lang="fr-FR" sz="2100" dirty="0"/>
              <a:t>a été lancée le 1er avril 2014.</a:t>
            </a:r>
          </a:p>
          <a:p>
            <a:endParaRPr lang="en-CA" sz="2100" dirty="0"/>
          </a:p>
          <a:p>
            <a:r>
              <a:rPr lang="fr-FR" sz="2100" dirty="0"/>
              <a:t>Les objectifs de la réinitialisation de l'ensemble des politiques étaient les suivants :</a:t>
            </a:r>
          </a:p>
          <a:p>
            <a:endParaRPr lang="fr-FR" sz="2100" dirty="0"/>
          </a:p>
          <a:p>
            <a:pPr lvl="1">
              <a:buFont typeface="Wingdings" panose="05000000000000000000" pitchFamily="2" charset="2"/>
              <a:buChar char="Ø"/>
            </a:pPr>
            <a:r>
              <a:rPr lang="fr-FR" sz="2100" dirty="0"/>
              <a:t>Réduire le nombre d'exigences et de politiques associées à la gestion des personnes.</a:t>
            </a:r>
          </a:p>
          <a:p>
            <a:pPr lvl="1">
              <a:buFont typeface="Wingdings" panose="05000000000000000000" pitchFamily="2" charset="2"/>
              <a:buChar char="Ø"/>
            </a:pPr>
            <a:r>
              <a:rPr lang="fr-FR" sz="2100" dirty="0"/>
              <a:t>Mettre davantage l'accent sur les utilisateurs (en utilisant un langage simple).</a:t>
            </a:r>
          </a:p>
          <a:p>
            <a:pPr lvl="1">
              <a:buFont typeface="Wingdings" panose="05000000000000000000" pitchFamily="2" charset="2"/>
              <a:buChar char="Ø"/>
            </a:pPr>
            <a:r>
              <a:rPr lang="fr-FR" sz="2100" dirty="0"/>
              <a:t>Éliminer la confusion dans les règles des différentes politiques qui n‘étaient pas été alignées.</a:t>
            </a:r>
          </a:p>
          <a:p>
            <a:endParaRPr lang="fr-FR" sz="2100" dirty="0"/>
          </a:p>
          <a:p>
            <a:r>
              <a:rPr lang="fr-FR" sz="2100" dirty="0"/>
              <a:t>À cette fin, le SCT a consulté les ministères pour obtenir leur avis. EDSC a recueilli les commentaires de ses réseaux internes et les a transmis au SCT pour leur considération. </a:t>
            </a:r>
          </a:p>
          <a:p>
            <a:endParaRPr lang="fr-FR" sz="2100" dirty="0"/>
          </a:p>
          <a:p>
            <a:r>
              <a:rPr lang="fr-CA" sz="2100" dirty="0" smtClean="0">
                <a:hlinkClick r:id="rId3"/>
              </a:rPr>
              <a:t>La nouvelle politique sur </a:t>
            </a:r>
            <a:r>
              <a:rPr lang="fr-CA" sz="2100" dirty="0">
                <a:hlinkClick r:id="rId3"/>
              </a:rPr>
              <a:t>la gestion des personnes</a:t>
            </a:r>
            <a:r>
              <a:rPr lang="fr-CA" sz="2100" dirty="0"/>
              <a:t> et </a:t>
            </a:r>
            <a:r>
              <a:rPr lang="fr-CA" sz="2100" dirty="0" smtClean="0"/>
              <a:t>la </a:t>
            </a:r>
            <a:r>
              <a:rPr lang="en-CA" sz="2100" dirty="0" smtClean="0"/>
              <a:t>nouvelle </a:t>
            </a:r>
            <a:r>
              <a:rPr lang="en-CA" sz="2100" dirty="0" smtClean="0">
                <a:hlinkClick r:id="rId4"/>
              </a:rPr>
              <a:t>directive </a:t>
            </a:r>
            <a:r>
              <a:rPr lang="en-CA" sz="2100" dirty="0">
                <a:hlinkClick r:id="rId4"/>
              </a:rPr>
              <a:t>sur la </a:t>
            </a:r>
            <a:r>
              <a:rPr lang="en-CA" sz="2100" dirty="0" err="1">
                <a:hlinkClick r:id="rId4"/>
              </a:rPr>
              <a:t>gestion</a:t>
            </a:r>
            <a:r>
              <a:rPr lang="en-CA" sz="2100" dirty="0">
                <a:hlinkClick r:id="rId4"/>
              </a:rPr>
              <a:t> du rendement</a:t>
            </a:r>
            <a:r>
              <a:rPr lang="fr-CA" sz="2100" dirty="0" smtClean="0">
                <a:hlinkClick r:id="rId4"/>
              </a:rPr>
              <a:t> </a:t>
            </a:r>
            <a:r>
              <a:rPr lang="fr-CA" sz="2100" dirty="0" smtClean="0"/>
              <a:t>sont </a:t>
            </a:r>
            <a:r>
              <a:rPr lang="fr-CA" sz="2100" dirty="0"/>
              <a:t>maintenant disponibles.</a:t>
            </a:r>
          </a:p>
          <a:p>
            <a:endParaRPr lang="fr-FR" sz="2100" dirty="0"/>
          </a:p>
          <a:p>
            <a:r>
              <a:rPr lang="fr-FR" sz="2100" dirty="0"/>
              <a:t>Une fois que tous les documents seront finalisés, EDSC, en consultation avec le SCT, élaborera des outils et des documents d'orientation pour aider les employés et les gestionnaires à mettre en œuvre la nouvelle série de politiques, y compris la nouvelle </a:t>
            </a:r>
            <a:r>
              <a:rPr lang="fr-FR" sz="2100" dirty="0" smtClean="0"/>
              <a:t>directive sur la gestion du rendement, </a:t>
            </a:r>
            <a:r>
              <a:rPr lang="fr-FR" sz="2100" dirty="0"/>
              <a:t>et à faciliter le processus de changement</a:t>
            </a:r>
            <a:r>
              <a:rPr lang="fr-FR" sz="2100" dirty="0" smtClean="0"/>
              <a:t>.</a:t>
            </a:r>
          </a:p>
          <a:p>
            <a:endParaRPr lang="en-CA" sz="2100" dirty="0"/>
          </a:p>
          <a:p>
            <a:pPr marL="9525" lvl="0" indent="0" defTabSz="685800">
              <a:spcBef>
                <a:spcPts val="0"/>
              </a:spcBef>
              <a:buNone/>
            </a:pPr>
            <a:endParaRPr lang="en-CA" sz="2100" spc="-4" dirty="0" smtClean="0">
              <a:solidFill>
                <a:prstClr val="black"/>
              </a:solidFill>
              <a:cs typeface="Arial"/>
            </a:endParaRPr>
          </a:p>
          <a:p>
            <a:endParaRPr lang="en-CA" dirty="0" smtClean="0"/>
          </a:p>
          <a:p>
            <a:endParaRPr lang="en-CA" dirty="0"/>
          </a:p>
        </p:txBody>
      </p:sp>
      <p:sp>
        <p:nvSpPr>
          <p:cNvPr id="4" name="Slide Number Placeholder 3"/>
          <p:cNvSpPr>
            <a:spLocks noGrp="1"/>
          </p:cNvSpPr>
          <p:nvPr>
            <p:ph type="sldNum" sz="quarter" idx="12"/>
          </p:nvPr>
        </p:nvSpPr>
        <p:spPr/>
        <p:txBody>
          <a:bodyPr/>
          <a:lstStyle/>
          <a:p>
            <a:fld id="{2E86C063-E22E-2E4C-A523-54089486E38F}" type="slidenum">
              <a:rPr lang="en-US" smtClean="0"/>
              <a:t>4</a:t>
            </a:fld>
            <a:endParaRPr lang="en-US" dirty="0"/>
          </a:p>
        </p:txBody>
      </p:sp>
    </p:spTree>
    <p:extLst>
      <p:ext uri="{BB962C8B-B14F-4D97-AF65-F5344CB8AC3E}">
        <p14:creationId xmlns:p14="http://schemas.microsoft.com/office/powerpoint/2010/main" val="3992987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6C063-E22E-2E4C-A523-54089486E38F}" type="slidenum">
              <a:rPr lang="en-US" smtClean="0"/>
              <a:t>40</a:t>
            </a:fld>
            <a:endParaRPr lang="en-US"/>
          </a:p>
        </p:txBody>
      </p:sp>
      <p:sp>
        <p:nvSpPr>
          <p:cNvPr id="5" name="Title 1"/>
          <p:cNvSpPr txBox="1">
            <a:spLocks/>
          </p:cNvSpPr>
          <p:nvPr/>
        </p:nvSpPr>
        <p:spPr>
          <a:xfrm>
            <a:off x="628650" y="91828"/>
            <a:ext cx="7886700" cy="485435"/>
          </a:xfrm>
          <a:prstGeom prst="rect">
            <a:avLst/>
          </a:prstGeom>
        </p:spPr>
        <p:txBody>
          <a:bodyPr/>
          <a:lstStyle>
            <a:lvl1pPr algn="l" defTabSz="609585" rtl="0" eaLnBrk="1" latinLnBrk="0" hangingPunct="1">
              <a:spcBef>
                <a:spcPct val="0"/>
              </a:spcBef>
              <a:buNone/>
              <a:defRPr sz="4800" b="1" i="0" kern="1200">
                <a:solidFill>
                  <a:schemeClr val="tx1"/>
                </a:solidFill>
                <a:latin typeface="Arial"/>
                <a:ea typeface="+mj-ea"/>
                <a:cs typeface="Verdana"/>
              </a:defRPr>
            </a:lvl1pPr>
          </a:lstStyle>
          <a:p>
            <a:r>
              <a:rPr lang="en-CA" sz="2400" dirty="0" err="1" smtClean="0"/>
              <a:t>Ressources</a:t>
            </a:r>
            <a:r>
              <a:rPr lang="en-CA" sz="1800" dirty="0" smtClean="0"/>
              <a:t> (suite)</a:t>
            </a:r>
            <a:endParaRPr lang="en-CA" sz="2400" dirty="0">
              <a:solidFill>
                <a:srgbClr val="FF0000"/>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302968789"/>
              </p:ext>
            </p:extLst>
          </p:nvPr>
        </p:nvGraphicFramePr>
        <p:xfrm>
          <a:off x="284267" y="695072"/>
          <a:ext cx="4821827" cy="2592991"/>
        </p:xfrm>
        <a:graphic>
          <a:graphicData uri="http://schemas.openxmlformats.org/drawingml/2006/table">
            <a:tbl>
              <a:tblPr>
                <a:tableStyleId>{69C7853C-536D-4A76-A0AE-DD22124D55A5}</a:tableStyleId>
              </a:tblPr>
              <a:tblGrid>
                <a:gridCol w="4821827">
                  <a:extLst>
                    <a:ext uri="{9D8B030D-6E8A-4147-A177-3AD203B41FA5}">
                      <a16:colId xmlns:a16="http://schemas.microsoft.com/office/drawing/2014/main" val="2810304778"/>
                    </a:ext>
                  </a:extLst>
                </a:gridCol>
              </a:tblGrid>
              <a:tr h="2592991">
                <a:tc>
                  <a:txBody>
                    <a:bodyPr/>
                    <a:lstStyle/>
                    <a:p>
                      <a:pPr marL="457200" algn="l">
                        <a:lnSpc>
                          <a:spcPct val="107000"/>
                        </a:lnSpc>
                        <a:spcAft>
                          <a:spcPts val="0"/>
                        </a:spcAft>
                        <a:tabLst>
                          <a:tab pos="1933575" algn="l"/>
                        </a:tabLst>
                      </a:pPr>
                      <a:r>
                        <a:rPr lang="fr-CA" sz="1100" b="1" dirty="0">
                          <a:effectLst/>
                        </a:rPr>
                        <a:t>Outils pour les </a:t>
                      </a:r>
                      <a:r>
                        <a:rPr lang="fr-CA" sz="1100" b="1" dirty="0" smtClean="0">
                          <a:effectLst/>
                        </a:rPr>
                        <a:t>gestionnaires</a:t>
                      </a:r>
                    </a:p>
                    <a:p>
                      <a:pPr marL="457200" algn="l">
                        <a:lnSpc>
                          <a:spcPct val="107000"/>
                        </a:lnSpc>
                        <a:spcAft>
                          <a:spcPts val="0"/>
                        </a:spcAft>
                        <a:tabLst>
                          <a:tab pos="1933575" algn="l"/>
                        </a:tabLst>
                      </a:pPr>
                      <a:endParaRPr lang="en-CA" sz="1100" dirty="0">
                        <a:effectLst/>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3"/>
                        </a:rPr>
                        <a:t>La santé mentale et la COVID-19 pour les fonctionnaires : Appuyer les employés et les équipes</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4"/>
                        </a:rPr>
                        <a:t>Maladie à coronavirus (COVID-19)</a:t>
                      </a:r>
                      <a:r>
                        <a:rPr lang="fr-CA" sz="900" dirty="0">
                          <a:effectLst/>
                          <a:latin typeface="Arial Narrow" panose="020B0606020202030204" pitchFamily="34" charset="0"/>
                        </a:rPr>
                        <a:t> – page du Centre d’EDSC</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5"/>
                        </a:rPr>
                        <a:t>Favoriser la communication et la collaboration au sein d’une équipe (C052)</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6"/>
                        </a:rPr>
                        <a:t>Guide sur la gestion du rendement insatisfaisant à l'intention des gestionnaires</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7"/>
                        </a:rPr>
                        <a:t>Bureau de la gestion informelle des conflits</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8"/>
                        </a:rPr>
                        <a:t>Maladie à coronavirus (COVID-19) : Travail à distance</a:t>
                      </a:r>
                      <a:r>
                        <a:rPr lang="fr-CA" sz="900" dirty="0">
                          <a:effectLst/>
                          <a:latin typeface="Arial Narrow" panose="020B0606020202030204" pitchFamily="34" charset="0"/>
                        </a:rPr>
                        <a:t> – SCT</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9"/>
                        </a:rPr>
                        <a:t>Conseils sur la santé mentale pour le travail à domicile</a:t>
                      </a:r>
                      <a:r>
                        <a:rPr lang="fr-CA" sz="900" dirty="0">
                          <a:effectLst/>
                          <a:latin typeface="Arial Narrow" panose="020B0606020202030204" pitchFamily="34" charset="0"/>
                        </a:rPr>
                        <a:t> – SCT</a:t>
                      </a:r>
                      <a:endParaRPr lang="en-CA" sz="900" dirty="0">
                        <a:effectLst/>
                        <a:latin typeface="Arial Narrow" panose="020B060602020203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Narrow" panose="020B0606020202030204" pitchFamily="34" charset="0"/>
                          <a:hlinkClick r:id="rId10"/>
                        </a:rPr>
                        <a:t>Programme national d’engagement et de reconnaissance </a:t>
                      </a:r>
                      <a:r>
                        <a:rPr lang="fr-CA" sz="900" u="sng" dirty="0" smtClean="0">
                          <a:effectLst/>
                          <a:latin typeface="Arial Narrow" panose="020B0606020202030204" pitchFamily="34" charset="0"/>
                          <a:hlinkClick r:id="rId10"/>
                        </a:rPr>
                        <a:t>d’EDSC</a:t>
                      </a:r>
                      <a:endParaRPr lang="fr-CA" sz="900" u="sng" dirty="0" smtClean="0">
                        <a:effectLst/>
                        <a:latin typeface="Arial Narrow" panose="020B060602020203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Narrow" panose="020B0606020202030204" pitchFamily="34" charset="0"/>
                          <a:hlinkClick r:id="rId11"/>
                        </a:rPr>
                        <a:t>Communication d’équipe efficace (C051)</a:t>
                      </a:r>
                      <a:endParaRPr lang="en-CA" sz="900" dirty="0" smtClean="0">
                        <a:latin typeface="Arial Narrow" panose="020B060602020203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Narrow" panose="020B0606020202030204" pitchFamily="34" charset="0"/>
                          <a:hlinkClick r:id="rId12"/>
                        </a:rPr>
                        <a:t>La </a:t>
                      </a:r>
                      <a:r>
                        <a:rPr lang="fr-CA" sz="900" u="sng" dirty="0" err="1" smtClean="0">
                          <a:latin typeface="Arial Narrow" panose="020B0606020202030204" pitchFamily="34" charset="0"/>
                          <a:hlinkClick r:id="rId12"/>
                        </a:rPr>
                        <a:t>cybersécurité</a:t>
                      </a:r>
                      <a:r>
                        <a:rPr lang="fr-CA" sz="900" u="sng" dirty="0" smtClean="0">
                          <a:latin typeface="Arial Narrow" panose="020B0606020202030204" pitchFamily="34" charset="0"/>
                          <a:hlinkClick r:id="rId12"/>
                        </a:rPr>
                        <a:t> dans le GC pour la maison et le télétravail</a:t>
                      </a:r>
                      <a:r>
                        <a:rPr lang="fr-CA" sz="900" dirty="0" smtClean="0">
                          <a:latin typeface="Arial Narrow" panose="020B0606020202030204" pitchFamily="34" charset="0"/>
                        </a:rPr>
                        <a:t> (I226)</a:t>
                      </a:r>
                      <a:endParaRPr lang="en-CA" sz="900" dirty="0" smtClean="0">
                        <a:latin typeface="Arial Narrow" panose="020B060602020203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Narrow" panose="020B0606020202030204" pitchFamily="34" charset="0"/>
                          <a:hlinkClick r:id="rId13"/>
                        </a:rPr>
                        <a:t>Constituer des équipes virtuelles efficaces (X175)</a:t>
                      </a:r>
                      <a:r>
                        <a:rPr lang="fr-CA" sz="900" dirty="0" smtClean="0">
                          <a:latin typeface="Arial Narrow" panose="020B0606020202030204" pitchFamily="34" charset="0"/>
                        </a:rPr>
                        <a:t> </a:t>
                      </a:r>
                      <a:endParaRPr lang="en-CA" sz="900" dirty="0" smtClean="0">
                        <a:latin typeface="Arial Narrow" panose="020B060602020203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Narrow" panose="020B0606020202030204" pitchFamily="34" charset="0"/>
                          <a:hlinkClick r:id="rId14"/>
                        </a:rPr>
                        <a:t>COVID-19 : télétravail – conseils pour les chefs d’équipe</a:t>
                      </a:r>
                      <a:endParaRPr lang="en-CA" sz="900" dirty="0" smtClean="0">
                        <a:latin typeface="Arial Narrow" panose="020B0606020202030204" pitchFamily="34" charset="0"/>
                      </a:endParaRPr>
                    </a:p>
                    <a:p>
                      <a:pPr marL="342900" lvl="0" indent="-342900" algn="l">
                        <a:lnSpc>
                          <a:spcPct val="107000"/>
                        </a:lnSpc>
                        <a:spcAft>
                          <a:spcPts val="0"/>
                        </a:spcAft>
                        <a:buFont typeface="Symbol" panose="05050102010706020507" pitchFamily="18" charset="2"/>
                        <a:buChar char=""/>
                        <a:tabLst>
                          <a:tab pos="1933575" algn="l"/>
                        </a:tabLst>
                      </a:pPr>
                      <a:endParaRPr lang="en-CA" sz="1100" dirty="0">
                        <a:effectLst/>
                      </a:endParaRPr>
                    </a:p>
                    <a:p>
                      <a:pPr marL="685800" algn="l">
                        <a:lnSpc>
                          <a:spcPct val="107000"/>
                        </a:lnSpc>
                        <a:spcAft>
                          <a:spcPts val="0"/>
                        </a:spcAft>
                        <a:tabLst>
                          <a:tab pos="1933575" algn="l"/>
                        </a:tabLst>
                      </a:pPr>
                      <a:r>
                        <a:rPr lang="fr-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661" marR="63661" marT="0" marB="0"/>
                </a:tc>
                <a:extLst>
                  <a:ext uri="{0D108BD9-81ED-4DB2-BD59-A6C34878D82A}">
                    <a16:rowId xmlns:a16="http://schemas.microsoft.com/office/drawing/2014/main" val="65962171"/>
                  </a:ext>
                </a:extLst>
              </a:tr>
            </a:tbl>
          </a:graphicData>
        </a:graphic>
      </p:graphicFrame>
      <p:sp>
        <p:nvSpPr>
          <p:cNvPr id="3" name="Rectangle 2"/>
          <p:cNvSpPr/>
          <p:nvPr/>
        </p:nvSpPr>
        <p:spPr>
          <a:xfrm>
            <a:off x="5180907" y="695071"/>
            <a:ext cx="3861039" cy="1310743"/>
          </a:xfrm>
          <a:prstGeom prst="rect">
            <a:avLst/>
          </a:prstGeom>
          <a:solidFill>
            <a:schemeClr val="accent4">
              <a:lumMod val="20000"/>
              <a:lumOff val="80000"/>
            </a:schemeClr>
          </a:solidFill>
          <a:ln>
            <a:solidFill>
              <a:schemeClr val="accent4">
                <a:lumMod val="60000"/>
                <a:lumOff val="40000"/>
              </a:schemeClr>
            </a:solidFill>
          </a:ln>
        </p:spPr>
        <p:txBody>
          <a:bodyPr wrap="square">
            <a:spAutoFit/>
          </a:bodyPr>
          <a:lstStyle/>
          <a:p>
            <a:pPr marL="342900" defTabSz="457189">
              <a:lnSpc>
                <a:spcPct val="107000"/>
              </a:lnSpc>
              <a:tabLst>
                <a:tab pos="1450181" algn="l"/>
              </a:tabLst>
            </a:pPr>
            <a:r>
              <a:rPr lang="fr-CA" sz="1100" b="1" dirty="0">
                <a:solidFill>
                  <a:srgbClr val="333333"/>
                </a:solidFill>
                <a:ea typeface="Calibri" panose="020F0502020204030204" pitchFamily="34" charset="0"/>
                <a:cs typeface="Times New Roman" panose="02020603050405020304" pitchFamily="18" charset="0"/>
              </a:rPr>
              <a:t>Formation et outils sur le travail à distance</a:t>
            </a:r>
          </a:p>
          <a:p>
            <a:pPr marL="471488" indent="-128588" defTabSz="457189">
              <a:lnSpc>
                <a:spcPct val="107000"/>
              </a:lnSpc>
              <a:buClr>
                <a:schemeClr val="tx2">
                  <a:lumMod val="75000"/>
                </a:schemeClr>
              </a:buClr>
              <a:buFont typeface="Arial" panose="020B0604020202020204" pitchFamily="34" charset="0"/>
              <a:buChar char="•"/>
              <a:tabLst>
                <a:tab pos="1450181" algn="l"/>
              </a:tabLst>
            </a:pP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8"/>
              </a:rPr>
              <a:t>Boîte à outils – Travail à distance</a:t>
            </a:r>
            <a:r>
              <a:rPr lang="fr-CA" sz="900" dirty="0">
                <a:solidFill>
                  <a:srgbClr val="4472C4"/>
                </a:solidFill>
                <a:latin typeface="Arial Narrow" panose="020B0606020202030204" pitchFamily="34" charset="0"/>
                <a:ea typeface="Calibri" panose="020F0502020204030204" pitchFamily="34" charset="0"/>
                <a:cs typeface="Times New Roman" panose="02020603050405020304" pitchFamily="18" charset="0"/>
              </a:rPr>
              <a:t> – </a:t>
            </a:r>
            <a:r>
              <a:rPr lang="fr-CA" sz="9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SCT</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hlinkClick r:id="rId15"/>
              </a:rPr>
              <a:t>Trousse d’outils pour les équipes virtuelles</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hlinkClick r:id="rId16"/>
              </a:rPr>
              <a:t>Lignes directrices sur la création d’une charte pour une équipe virtuelle</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fr-CA" sz="900"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hlinkClick r:id="rId17"/>
              </a:rPr>
              <a:t>La COVID-19 et la Santé mentale au travail</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fr-CA" sz="900"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hlinkClick r:id="rId18"/>
              </a:rPr>
              <a:t>Conseils sur la santé mentale pour le travail à domicile</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spcAft>
                <a:spcPts val="600"/>
              </a:spcAft>
              <a:buClr>
                <a:schemeClr val="tx2">
                  <a:lumMod val="75000"/>
                </a:schemeClr>
              </a:buClr>
              <a:buFont typeface="Arial" panose="020B0604020202020204" pitchFamily="34" charset="0"/>
              <a:buChar char="•"/>
            </a:pPr>
            <a:r>
              <a:rPr lang="fr-CA" sz="900"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hlinkClick r:id="rId19"/>
              </a:rPr>
              <a:t>Assurer sa sécurité en ligne pendant la période d’isolement liée à la COVID-19</a:t>
            </a:r>
            <a:endParaRPr lang="en-CA" sz="900" dirty="0">
              <a:solidFill>
                <a:srgbClr val="000000"/>
              </a:solidFill>
              <a:ea typeface="Calibri" panose="020F0502020204030204" pitchFamily="34" charset="0"/>
              <a:cs typeface="Times New Roman" panose="02020603050405020304" pitchFamily="18" charset="0"/>
            </a:endParaRPr>
          </a:p>
        </p:txBody>
      </p:sp>
      <p:sp>
        <p:nvSpPr>
          <p:cNvPr id="7" name="Content Placeholder 2"/>
          <p:cNvSpPr txBox="1">
            <a:spLocks/>
          </p:cNvSpPr>
          <p:nvPr>
            <p:custDataLst>
              <p:tags r:id="rId1"/>
            </p:custDataLst>
          </p:nvPr>
        </p:nvSpPr>
        <p:spPr>
          <a:xfrm>
            <a:off x="5161201" y="2454777"/>
            <a:ext cx="3880745" cy="1833783"/>
          </a:xfrm>
          <a:prstGeom prst="rect">
            <a:avLst/>
          </a:prstGeom>
          <a:solidFill>
            <a:schemeClr val="accent6">
              <a:lumMod val="20000"/>
              <a:lumOff val="80000"/>
            </a:schemeClr>
          </a:solidFill>
          <a:ln>
            <a:solidFill>
              <a:schemeClr val="accent6">
                <a:lumMod val="75000"/>
              </a:schemeClr>
            </a:solidFill>
          </a:ln>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Verdana"/>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Verdana"/>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Verdana"/>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Verdana"/>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60000"/>
              </a:lnSpc>
              <a:spcBef>
                <a:spcPts val="760"/>
              </a:spcBef>
              <a:buNone/>
              <a:defRPr/>
            </a:pPr>
            <a:endParaRPr lang="en-US" altLang="en-US" sz="900" u="sng" dirty="0">
              <a:solidFill>
                <a:srgbClr val="000000"/>
              </a:solidFill>
              <a:latin typeface="Arial Narrow" panose="020B0606020202030204" pitchFamily="34" charset="0"/>
            </a:endParaRPr>
          </a:p>
          <a:p>
            <a:pPr marL="0" indent="0">
              <a:lnSpc>
                <a:spcPct val="70000"/>
              </a:lnSpc>
              <a:spcBef>
                <a:spcPts val="760"/>
              </a:spcBef>
              <a:buNone/>
              <a:defRPr/>
            </a:pPr>
            <a:r>
              <a:rPr lang="en-US" altLang="en-US" sz="900" b="1" dirty="0">
                <a:solidFill>
                  <a:srgbClr val="000000"/>
                </a:solidFill>
                <a:latin typeface="Arial Narrow" panose="020B0606020202030204" pitchFamily="34" charset="0"/>
              </a:rPr>
              <a:t> </a:t>
            </a:r>
            <a:r>
              <a:rPr lang="en-US" altLang="en-US" sz="1100" b="1" dirty="0" smtClean="0">
                <a:solidFill>
                  <a:srgbClr val="000000"/>
                </a:solidFill>
                <a:latin typeface="+mn-lt"/>
              </a:rPr>
              <a:t>Formation </a:t>
            </a:r>
            <a:r>
              <a:rPr lang="en-US" altLang="en-US" sz="1100" b="1" dirty="0">
                <a:solidFill>
                  <a:srgbClr val="000000"/>
                </a:solidFill>
                <a:latin typeface="+mn-lt"/>
              </a:rPr>
              <a:t>de </a:t>
            </a:r>
            <a:r>
              <a:rPr lang="en-US" altLang="en-US" sz="1100" b="1" dirty="0" err="1">
                <a:solidFill>
                  <a:srgbClr val="000000"/>
                </a:solidFill>
                <a:latin typeface="+mn-lt"/>
              </a:rPr>
              <a:t>l’École</a:t>
            </a:r>
            <a:r>
              <a:rPr lang="en-US" altLang="en-US" sz="1100" b="1" dirty="0">
                <a:solidFill>
                  <a:srgbClr val="000000"/>
                </a:solidFill>
                <a:latin typeface="+mn-lt"/>
              </a:rPr>
              <a:t> de la </a:t>
            </a:r>
            <a:r>
              <a:rPr lang="en-US" altLang="en-US" sz="1100" b="1" dirty="0" err="1">
                <a:solidFill>
                  <a:srgbClr val="000000"/>
                </a:solidFill>
                <a:latin typeface="+mn-lt"/>
              </a:rPr>
              <a:t>fonction</a:t>
            </a:r>
            <a:r>
              <a:rPr lang="en-US" altLang="en-US" sz="1100" b="1" dirty="0">
                <a:solidFill>
                  <a:srgbClr val="000000"/>
                </a:solidFill>
                <a:latin typeface="+mn-lt"/>
              </a:rPr>
              <a:t> </a:t>
            </a:r>
            <a:r>
              <a:rPr lang="en-US" altLang="en-US" sz="1100" b="1" dirty="0" err="1">
                <a:solidFill>
                  <a:srgbClr val="000000"/>
                </a:solidFill>
                <a:latin typeface="+mn-lt"/>
              </a:rPr>
              <a:t>publique</a:t>
            </a:r>
            <a:r>
              <a:rPr lang="en-US" altLang="en-US" sz="1100" b="1" dirty="0">
                <a:solidFill>
                  <a:srgbClr val="000000"/>
                </a:solidFill>
                <a:latin typeface="+mn-lt"/>
              </a:rPr>
              <a:t> du Canada (EFPC)</a:t>
            </a:r>
          </a:p>
          <a:p>
            <a:pPr marL="0" indent="0">
              <a:lnSpc>
                <a:spcPct val="70000"/>
              </a:lnSpc>
              <a:spcBef>
                <a:spcPts val="760"/>
              </a:spcBef>
              <a:buNone/>
              <a:defRPr/>
            </a:pPr>
            <a:endParaRPr lang="en-US" altLang="en-US" sz="900" b="1" dirty="0">
              <a:solidFill>
                <a:srgbClr val="000000"/>
              </a:solidFill>
              <a:latin typeface="Arial Narrow" panose="020B060602020203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a:solidFill>
                  <a:srgbClr val="000000"/>
                </a:solidFill>
                <a:latin typeface="Arial Narrow" panose="020B0606020202030204" pitchFamily="34" charset="0"/>
              </a:rPr>
              <a:t>Cours obligatoire : </a:t>
            </a:r>
            <a:r>
              <a:rPr lang="en-US" altLang="en-US" sz="900" dirty="0">
                <a:solidFill>
                  <a:srgbClr val="000000"/>
                </a:solidFill>
                <a:latin typeface="Arial Narrow" panose="020B0606020202030204" pitchFamily="34" charset="0"/>
                <a:hlinkClick r:id="rId20"/>
              </a:rPr>
              <a:t>Gestion du rendement pour le </a:t>
            </a:r>
            <a:r>
              <a:rPr lang="en-US" altLang="en-US" sz="900" dirty="0" err="1">
                <a:solidFill>
                  <a:srgbClr val="000000"/>
                </a:solidFill>
                <a:latin typeface="Arial Narrow" panose="020B0606020202030204" pitchFamily="34" charset="0"/>
                <a:hlinkClick r:id="rId20"/>
              </a:rPr>
              <a:t>gouvernement</a:t>
            </a:r>
            <a:r>
              <a:rPr lang="en-US" altLang="en-US" sz="900" dirty="0">
                <a:solidFill>
                  <a:srgbClr val="000000"/>
                </a:solidFill>
                <a:latin typeface="Arial Narrow" panose="020B0606020202030204" pitchFamily="34" charset="0"/>
                <a:hlinkClick r:id="rId20"/>
              </a:rPr>
              <a:t> du Canada (G140)</a:t>
            </a:r>
            <a:endParaRPr lang="en-US" altLang="en-US" sz="900" dirty="0">
              <a:solidFill>
                <a:srgbClr val="000000"/>
              </a:solidFill>
              <a:latin typeface="Arial Narrow" panose="020B060602020203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a:solidFill>
                  <a:srgbClr val="000000"/>
                </a:solidFill>
                <a:latin typeface="Arial Narrow" panose="020B0606020202030204" pitchFamily="34" charset="0"/>
                <a:hlinkClick r:id="rId21"/>
              </a:rPr>
              <a:t>Cours sur la </a:t>
            </a:r>
            <a:r>
              <a:rPr lang="en-US" altLang="en-US" sz="900" dirty="0" err="1">
                <a:solidFill>
                  <a:srgbClr val="000000"/>
                </a:solidFill>
                <a:latin typeface="Arial Narrow" panose="020B0606020202030204" pitchFamily="34" charset="0"/>
                <a:hlinkClick r:id="rId21"/>
              </a:rPr>
              <a:t>gestion</a:t>
            </a:r>
            <a:r>
              <a:rPr lang="en-US" altLang="en-US" sz="900" dirty="0">
                <a:solidFill>
                  <a:srgbClr val="000000"/>
                </a:solidFill>
                <a:latin typeface="Arial Narrow" panose="020B0606020202030204" pitchFamily="34" charset="0"/>
                <a:hlinkClick r:id="rId21"/>
              </a:rPr>
              <a:t> du rendement</a:t>
            </a:r>
            <a:endParaRPr lang="en-US" altLang="en-US" sz="900" dirty="0">
              <a:solidFill>
                <a:srgbClr val="000000"/>
              </a:solidFill>
              <a:latin typeface="Arial Narrow" panose="020B060602020203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a:solidFill>
                  <a:srgbClr val="000000"/>
                </a:solidFill>
                <a:latin typeface="Arial Narrow" panose="020B0606020202030204" pitchFamily="34" charset="0"/>
                <a:hlinkClick r:id="rId21"/>
              </a:rPr>
              <a:t>Comment </a:t>
            </a:r>
            <a:r>
              <a:rPr lang="en-US" altLang="en-US" sz="900" dirty="0" err="1">
                <a:solidFill>
                  <a:srgbClr val="000000"/>
                </a:solidFill>
                <a:latin typeface="Arial Narrow" panose="020B0606020202030204" pitchFamily="34" charset="0"/>
                <a:hlinkClick r:id="rId21"/>
              </a:rPr>
              <a:t>gérer</a:t>
            </a:r>
            <a:r>
              <a:rPr lang="en-US" altLang="en-US" sz="900" dirty="0">
                <a:solidFill>
                  <a:srgbClr val="000000"/>
                </a:solidFill>
                <a:latin typeface="Arial Narrow" panose="020B0606020202030204" pitchFamily="34" charset="0"/>
                <a:hlinkClick r:id="rId21"/>
              </a:rPr>
              <a:t> les conversations </a:t>
            </a:r>
            <a:r>
              <a:rPr lang="en-US" altLang="en-US" sz="900" dirty="0" err="1">
                <a:solidFill>
                  <a:srgbClr val="000000"/>
                </a:solidFill>
                <a:latin typeface="Arial Narrow" panose="020B0606020202030204" pitchFamily="34" charset="0"/>
                <a:hlinkClick r:id="rId21"/>
              </a:rPr>
              <a:t>difficiles</a:t>
            </a:r>
            <a:r>
              <a:rPr lang="en-US" altLang="en-US" sz="900" dirty="0">
                <a:solidFill>
                  <a:srgbClr val="000000"/>
                </a:solidFill>
                <a:latin typeface="Arial Narrow" panose="020B0606020202030204" pitchFamily="34" charset="0"/>
                <a:hlinkClick r:id="rId21"/>
              </a:rPr>
              <a:t> (W009)</a:t>
            </a:r>
            <a:r>
              <a:rPr lang="en-US" altLang="en-US" sz="900" dirty="0">
                <a:solidFill>
                  <a:srgbClr val="000000"/>
                </a:solidFill>
                <a:latin typeface="Arial Narrow" panose="020B0606020202030204" pitchFamily="34" charset="0"/>
              </a:rPr>
              <a:t> </a:t>
            </a: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u="sng" dirty="0" err="1">
                <a:solidFill>
                  <a:srgbClr val="000000"/>
                </a:solidFill>
                <a:latin typeface="Arial Narrow" panose="020B0606020202030204" pitchFamily="34" charset="0"/>
                <a:hlinkClick r:id="rId22"/>
              </a:rPr>
              <a:t>Académie</a:t>
            </a:r>
            <a:r>
              <a:rPr lang="en-US" altLang="en-US" sz="900" u="sng" dirty="0">
                <a:solidFill>
                  <a:srgbClr val="000000"/>
                </a:solidFill>
                <a:latin typeface="Arial Narrow" panose="020B0606020202030204" pitchFamily="34" charset="0"/>
                <a:hlinkClick r:id="rId22"/>
              </a:rPr>
              <a:t> du </a:t>
            </a:r>
            <a:r>
              <a:rPr lang="en-US" altLang="en-US" sz="900" u="sng" dirty="0" err="1">
                <a:solidFill>
                  <a:srgbClr val="000000"/>
                </a:solidFill>
                <a:latin typeface="Arial Narrow" panose="020B0606020202030204" pitchFamily="34" charset="0"/>
                <a:hlinkClick r:id="rId22"/>
              </a:rPr>
              <a:t>numérique</a:t>
            </a:r>
            <a:r>
              <a:rPr lang="en-US" altLang="en-US" sz="900" u="sng" dirty="0">
                <a:solidFill>
                  <a:srgbClr val="000000"/>
                </a:solidFill>
                <a:latin typeface="Arial Narrow" panose="020B0606020202030204" pitchFamily="34" charset="0"/>
                <a:hlinkClick r:id="rId22"/>
              </a:rPr>
              <a:t> de </a:t>
            </a:r>
            <a:r>
              <a:rPr lang="en-US" altLang="en-US" sz="900" u="sng" dirty="0" err="1">
                <a:solidFill>
                  <a:srgbClr val="000000"/>
                </a:solidFill>
                <a:latin typeface="Arial Narrow" panose="020B0606020202030204" pitchFamily="34" charset="0"/>
                <a:hlinkClick r:id="rId22"/>
              </a:rPr>
              <a:t>l’École</a:t>
            </a:r>
            <a:r>
              <a:rPr lang="en-US" altLang="en-US" sz="900" u="sng" dirty="0">
                <a:solidFill>
                  <a:srgbClr val="000000"/>
                </a:solidFill>
                <a:latin typeface="Arial Narrow" panose="020B0606020202030204" pitchFamily="34" charset="0"/>
                <a:hlinkClick r:id="rId22"/>
              </a:rPr>
              <a:t> de la </a:t>
            </a:r>
            <a:r>
              <a:rPr lang="en-US" altLang="en-US" sz="900" u="sng" dirty="0" err="1">
                <a:solidFill>
                  <a:srgbClr val="000000"/>
                </a:solidFill>
                <a:latin typeface="Arial Narrow" panose="020B0606020202030204" pitchFamily="34" charset="0"/>
                <a:hlinkClick r:id="rId22"/>
              </a:rPr>
              <a:t>fonction</a:t>
            </a:r>
            <a:r>
              <a:rPr lang="en-US" altLang="en-US" sz="900" u="sng" dirty="0">
                <a:solidFill>
                  <a:srgbClr val="000000"/>
                </a:solidFill>
                <a:latin typeface="Arial Narrow" panose="020B0606020202030204" pitchFamily="34" charset="0"/>
                <a:hlinkClick r:id="rId22"/>
              </a:rPr>
              <a:t> </a:t>
            </a:r>
            <a:r>
              <a:rPr lang="en-US" altLang="en-US" sz="900" u="sng" dirty="0" err="1">
                <a:solidFill>
                  <a:srgbClr val="000000"/>
                </a:solidFill>
                <a:latin typeface="Arial Narrow" panose="020B0606020202030204" pitchFamily="34" charset="0"/>
                <a:hlinkClick r:id="rId22"/>
              </a:rPr>
              <a:t>publique</a:t>
            </a:r>
            <a:r>
              <a:rPr lang="en-US" altLang="en-US" sz="900" u="sng" dirty="0">
                <a:solidFill>
                  <a:srgbClr val="000000"/>
                </a:solidFill>
                <a:latin typeface="Arial Narrow" panose="020B0606020202030204" pitchFamily="34" charset="0"/>
                <a:hlinkClick r:id="rId22"/>
              </a:rPr>
              <a:t> du Canada</a:t>
            </a:r>
            <a:endParaRPr lang="en-US" altLang="en-US" sz="900" u="sng" dirty="0">
              <a:solidFill>
                <a:srgbClr val="000000"/>
              </a:solidFill>
              <a:latin typeface="Arial Narrow" panose="020B060602020203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err="1">
                <a:solidFill>
                  <a:srgbClr val="000000"/>
                </a:solidFill>
                <a:latin typeface="Arial Narrow" panose="020B0606020202030204" pitchFamily="34" charset="0"/>
                <a:hlinkClick r:id="rId21"/>
              </a:rPr>
              <a:t>Équipes</a:t>
            </a:r>
            <a:r>
              <a:rPr lang="en-US" altLang="en-US" sz="900" dirty="0">
                <a:solidFill>
                  <a:srgbClr val="000000"/>
                </a:solidFill>
                <a:latin typeface="Arial Narrow" panose="020B0606020202030204" pitchFamily="34" charset="0"/>
                <a:hlinkClick r:id="rId21"/>
              </a:rPr>
              <a:t> de direction : Gestion </a:t>
            </a:r>
            <a:r>
              <a:rPr lang="en-US" altLang="en-US" sz="900" dirty="0" err="1">
                <a:solidFill>
                  <a:srgbClr val="000000"/>
                </a:solidFill>
                <a:latin typeface="Arial Narrow" panose="020B0606020202030204" pitchFamily="34" charset="0"/>
                <a:hlinkClick r:id="rId21"/>
              </a:rPr>
              <a:t>d’équipes</a:t>
            </a:r>
            <a:r>
              <a:rPr lang="en-US" altLang="en-US" sz="900" dirty="0">
                <a:solidFill>
                  <a:srgbClr val="000000"/>
                </a:solidFill>
                <a:latin typeface="Arial Narrow" panose="020B0606020202030204" pitchFamily="34" charset="0"/>
                <a:hlinkClick r:id="rId21"/>
              </a:rPr>
              <a:t> </a:t>
            </a:r>
            <a:r>
              <a:rPr lang="en-US" altLang="en-US" sz="900" dirty="0" err="1">
                <a:solidFill>
                  <a:srgbClr val="000000"/>
                </a:solidFill>
                <a:latin typeface="Arial Narrow" panose="020B0606020202030204" pitchFamily="34" charset="0"/>
                <a:hlinkClick r:id="rId21"/>
              </a:rPr>
              <a:t>virtuelles</a:t>
            </a:r>
            <a:r>
              <a:rPr lang="en-US" altLang="en-US" sz="900" dirty="0">
                <a:solidFill>
                  <a:srgbClr val="000000"/>
                </a:solidFill>
                <a:latin typeface="Arial Narrow" panose="020B0606020202030204" pitchFamily="34" charset="0"/>
                <a:hlinkClick r:id="rId21"/>
              </a:rPr>
              <a:t> (X027)</a:t>
            </a:r>
            <a:r>
              <a:rPr lang="en-US" altLang="en-US" sz="900" dirty="0">
                <a:solidFill>
                  <a:srgbClr val="000000"/>
                </a:solidFill>
                <a:latin typeface="Arial Narrow" panose="020B0606020202030204" pitchFamily="34" charset="0"/>
              </a:rPr>
              <a:t> </a:t>
            </a:r>
          </a:p>
          <a:p>
            <a:pPr marL="256500" indent="-256500">
              <a:lnSpc>
                <a:spcPct val="70000"/>
              </a:lnSpc>
              <a:spcBef>
                <a:spcPts val="760"/>
              </a:spcBef>
              <a:buFont typeface="Arial" panose="020B0604020202020204" pitchFamily="34" charset="0"/>
              <a:buChar char="•"/>
              <a:defRPr/>
            </a:pPr>
            <a:endParaRPr lang="en-US" altLang="en-US" sz="900" u="sng" dirty="0">
              <a:solidFill>
                <a:srgbClr val="000000"/>
              </a:solidFill>
              <a:latin typeface="Arial Narrow" panose="020B0606020202030204" pitchFamily="34" charset="0"/>
            </a:endParaRPr>
          </a:p>
          <a:p>
            <a:pPr marL="0" indent="0">
              <a:lnSpc>
                <a:spcPct val="70000"/>
              </a:lnSpc>
              <a:spcBef>
                <a:spcPts val="760"/>
              </a:spcBef>
              <a:buNone/>
              <a:defRPr/>
            </a:pPr>
            <a:endParaRPr lang="en-US" altLang="en-US" sz="900" dirty="0">
              <a:solidFill>
                <a:srgbClr val="000000"/>
              </a:solidFill>
              <a:latin typeface="Arial Narrow" panose="020B0606020202030204" pitchFamily="34" charset="0"/>
            </a:endParaRPr>
          </a:p>
        </p:txBody>
      </p:sp>
      <p:sp>
        <p:nvSpPr>
          <p:cNvPr id="4" name="Rectangle 3"/>
          <p:cNvSpPr/>
          <p:nvPr/>
        </p:nvSpPr>
        <p:spPr>
          <a:xfrm>
            <a:off x="284267" y="3493828"/>
            <a:ext cx="4572000" cy="910186"/>
          </a:xfrm>
          <a:prstGeom prst="rect">
            <a:avLst/>
          </a:prstGeom>
          <a:solidFill>
            <a:srgbClr val="B6DF89"/>
          </a:solidFill>
          <a:ln>
            <a:solidFill>
              <a:schemeClr val="accent1">
                <a:lumMod val="75000"/>
              </a:schemeClr>
            </a:solidFill>
          </a:ln>
        </p:spPr>
        <p:txBody>
          <a:bodyPr>
            <a:spAutoFit/>
          </a:bodyPr>
          <a:lstStyle/>
          <a:p>
            <a:pPr marL="342900">
              <a:lnSpc>
                <a:spcPct val="107000"/>
              </a:lnSpc>
              <a:spcAft>
                <a:spcPts val="600"/>
              </a:spcAft>
            </a:pPr>
            <a:r>
              <a:rPr lang="fr-CA" sz="9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Outils pour les employés </a:t>
            </a:r>
            <a:endParaRPr lang="en-CA" sz="9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257175" indent="-257175">
              <a:lnSpc>
                <a:spcPct val="107000"/>
              </a:lnSpc>
              <a:buClr>
                <a:schemeClr val="tx2">
                  <a:lumMod val="75000"/>
                </a:schemeClr>
              </a:buClr>
              <a:buFont typeface="Arial" panose="020B0604020202020204" pitchFamily="34" charset="0"/>
              <a:buChar char="•"/>
            </a:pPr>
            <a:r>
              <a:rPr lang="fr-CA" sz="900" u="sng" dirty="0">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23"/>
              </a:rPr>
              <a:t>Formation en ligne sur les principes généraux de l’ergonomie de bureau</a:t>
            </a:r>
            <a:endParaRPr lang="en-CA" sz="9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257175" indent="-257175">
              <a:lnSpc>
                <a:spcPct val="107000"/>
              </a:lnSpc>
              <a:buClr>
                <a:schemeClr val="tx2">
                  <a:lumMod val="75000"/>
                </a:schemeClr>
              </a:buClr>
              <a:buFont typeface="Arial" panose="020B0604020202020204" pitchFamily="34" charset="0"/>
              <a:buChar char="•"/>
            </a:pPr>
            <a:r>
              <a:rPr lang="fr-CA" sz="900" u="sng" dirty="0">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24"/>
              </a:rPr>
              <a:t>Optimisation de votre équilibre travail/vie privée: analyse son équilibre de vie (X039)</a:t>
            </a:r>
            <a:endParaRPr lang="en-CA" sz="9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257175" indent="-257175">
              <a:lnSpc>
                <a:spcPct val="107000"/>
              </a:lnSpc>
              <a:buClr>
                <a:schemeClr val="tx2">
                  <a:lumMod val="75000"/>
                </a:schemeClr>
              </a:buClr>
              <a:buFont typeface="Arial" panose="020B0604020202020204" pitchFamily="34" charset="0"/>
              <a:buChar char="•"/>
              <a:tabLst>
                <a:tab pos="1450181" algn="l"/>
              </a:tabLst>
            </a:pPr>
            <a:r>
              <a:rPr lang="fr-CA" sz="900" u="sng" dirty="0">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12"/>
              </a:rPr>
              <a:t>La </a:t>
            </a:r>
            <a:r>
              <a:rPr lang="fr-CA" sz="900" u="sng" dirty="0" err="1">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12"/>
              </a:rPr>
              <a:t>cybersécurité</a:t>
            </a:r>
            <a:r>
              <a:rPr lang="fr-CA" sz="900" u="sng" dirty="0">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12"/>
              </a:rPr>
              <a:t> dans le GC pour la maison et le télétravail</a:t>
            </a:r>
            <a:r>
              <a:rPr lang="fr-CA" sz="900" dirty="0">
                <a:solidFill>
                  <a:srgbClr val="4472C4"/>
                </a:solidFill>
                <a:latin typeface="Arial Narrow" panose="020B0606020202030204" pitchFamily="34" charset="0"/>
                <a:ea typeface="Calibri" panose="020F0502020204030204" pitchFamily="34" charset="0"/>
                <a:cs typeface="Times New Roman" panose="02020603050405020304" pitchFamily="18" charset="0"/>
              </a:rPr>
              <a:t> (I226)</a:t>
            </a:r>
          </a:p>
          <a:p>
            <a:pPr marL="257175" indent="-257175">
              <a:lnSpc>
                <a:spcPct val="107000"/>
              </a:lnSpc>
              <a:buClr>
                <a:schemeClr val="tx2">
                  <a:lumMod val="75000"/>
                </a:schemeClr>
              </a:buClr>
              <a:buFont typeface="Arial" panose="020B0604020202020204" pitchFamily="34" charset="0"/>
              <a:buChar char="•"/>
              <a:tabLst>
                <a:tab pos="1450181" algn="l"/>
              </a:tabLst>
            </a:pPr>
            <a:r>
              <a:rPr lang="fr-FR" sz="900" dirty="0">
                <a:solidFill>
                  <a:srgbClr val="4472C4"/>
                </a:solidFill>
                <a:latin typeface="Arial Narrow" panose="020B0606020202030204" pitchFamily="34" charset="0"/>
                <a:ea typeface="Calibri" panose="020F0502020204030204" pitchFamily="34" charset="0"/>
                <a:cs typeface="Times New Roman" panose="02020603050405020304" pitchFamily="18" charset="0"/>
                <a:hlinkClick r:id="rId25"/>
              </a:rPr>
              <a:t>Covid-19: télétravail - conseils pour les coéquipiers</a:t>
            </a:r>
            <a:r>
              <a:rPr lang="fr-CA" sz="900" dirty="0">
                <a:solidFill>
                  <a:srgbClr val="4472C4"/>
                </a:solidFill>
                <a:latin typeface="Arial Narrow" panose="020B0606020202030204" pitchFamily="34" charset="0"/>
                <a:ea typeface="Calibri" panose="020F0502020204030204" pitchFamily="34" charset="0"/>
                <a:cs typeface="Times New Roman" panose="02020603050405020304" pitchFamily="18" charset="0"/>
              </a:rPr>
              <a:t> </a:t>
            </a:r>
            <a:endParaRPr lang="en-CA" sz="9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662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512"/>
            <a:ext cx="8229600" cy="857250"/>
          </a:xfrm>
        </p:spPr>
        <p:txBody>
          <a:bodyPr>
            <a:normAutofit/>
          </a:bodyPr>
          <a:lstStyle/>
          <a:p>
            <a:pPr algn="ctr"/>
            <a:r>
              <a:rPr lang="fr-CA" sz="4400" noProof="0" dirty="0" smtClean="0"/>
              <a:t>ANNEXES</a:t>
            </a:r>
            <a:endParaRPr lang="fr-CA" sz="4400"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41</a:t>
            </a:fld>
            <a:endParaRPr lang="en-US" dirty="0"/>
          </a:p>
        </p:txBody>
      </p:sp>
    </p:spTree>
    <p:extLst>
      <p:ext uri="{BB962C8B-B14F-4D97-AF65-F5344CB8AC3E}">
        <p14:creationId xmlns:p14="http://schemas.microsoft.com/office/powerpoint/2010/main" val="1665817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856984" cy="857250"/>
          </a:xfrm>
        </p:spPr>
        <p:txBody>
          <a:bodyPr>
            <a:normAutofit/>
          </a:bodyPr>
          <a:lstStyle/>
          <a:p>
            <a:r>
              <a:rPr lang="fr-CA" sz="2300" noProof="0" dirty="0" smtClean="0"/>
              <a:t>Exemple d’un gabarit pour noter les conversations continues</a:t>
            </a:r>
            <a:endParaRPr lang="fr-CA" sz="2300" noProof="0" dirty="0"/>
          </a:p>
        </p:txBody>
      </p:sp>
      <p:graphicFrame>
        <p:nvGraphicFramePr>
          <p:cNvPr id="5" name="Content Placeholder 4"/>
          <p:cNvGraphicFramePr>
            <a:graphicFrameLocks noGrp="1"/>
          </p:cNvGraphicFramePr>
          <p:nvPr>
            <p:ph idx="1"/>
            <p:extLst/>
          </p:nvPr>
        </p:nvGraphicFramePr>
        <p:xfrm>
          <a:off x="1043609" y="1057270"/>
          <a:ext cx="6984775" cy="3222290"/>
        </p:xfrm>
        <a:graphic>
          <a:graphicData uri="http://schemas.openxmlformats.org/drawingml/2006/table">
            <a:tbl>
              <a:tblPr firstRow="1" firstCol="1" bandRow="1"/>
              <a:tblGrid>
                <a:gridCol w="2605550">
                  <a:extLst>
                    <a:ext uri="{9D8B030D-6E8A-4147-A177-3AD203B41FA5}">
                      <a16:colId xmlns:a16="http://schemas.microsoft.com/office/drawing/2014/main" val="20000"/>
                    </a:ext>
                  </a:extLst>
                </a:gridCol>
                <a:gridCol w="2276382">
                  <a:extLst>
                    <a:ext uri="{9D8B030D-6E8A-4147-A177-3AD203B41FA5}">
                      <a16:colId xmlns:a16="http://schemas.microsoft.com/office/drawing/2014/main" val="20001"/>
                    </a:ext>
                  </a:extLst>
                </a:gridCol>
                <a:gridCol w="2102843">
                  <a:extLst>
                    <a:ext uri="{9D8B030D-6E8A-4147-A177-3AD203B41FA5}">
                      <a16:colId xmlns:a16="http://schemas.microsoft.com/office/drawing/2014/main" val="20002"/>
                    </a:ext>
                  </a:extLst>
                </a:gridCol>
              </a:tblGrid>
              <a:tr h="144303">
                <a:tc gridSpan="3">
                  <a:txBody>
                    <a:bodyPr/>
                    <a:lstStyle/>
                    <a:p>
                      <a:pPr algn="ctr">
                        <a:lnSpc>
                          <a:spcPct val="115000"/>
                        </a:lnSpc>
                        <a:spcAft>
                          <a:spcPts val="0"/>
                        </a:spcAft>
                      </a:pPr>
                      <a:r>
                        <a:rPr lang="fr-CA" sz="800" b="1" dirty="0" smtClean="0">
                          <a:effectLst/>
                          <a:latin typeface="Calibri"/>
                          <a:ea typeface="Calibri"/>
                          <a:cs typeface="Times New Roman"/>
                        </a:rPr>
                        <a:t>OBJECTIFS</a:t>
                      </a:r>
                      <a:r>
                        <a:rPr lang="fr-CA" sz="800" b="1" baseline="0" dirty="0" smtClean="0">
                          <a:effectLst/>
                          <a:latin typeface="Calibri"/>
                          <a:ea typeface="Calibri"/>
                          <a:cs typeface="Times New Roman"/>
                        </a:rPr>
                        <a:t> DE TRAVAIL</a:t>
                      </a: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36601">
                <a:tc>
                  <a:txBody>
                    <a:bodyPr/>
                    <a:lstStyle/>
                    <a:p>
                      <a:pPr algn="ctr">
                        <a:lnSpc>
                          <a:spcPct val="115000"/>
                        </a:lnSpc>
                        <a:spcAft>
                          <a:spcPts val="0"/>
                        </a:spcAft>
                      </a:pPr>
                      <a:r>
                        <a:rPr lang="fr-CA" sz="700" b="1" dirty="0" smtClean="0">
                          <a:effectLst/>
                          <a:latin typeface="Calibri"/>
                          <a:ea typeface="Times New Roman"/>
                          <a:cs typeface="Times New Roman"/>
                        </a:rPr>
                        <a:t>Objectifs de travail </a:t>
                      </a:r>
                    </a:p>
                    <a:p>
                      <a:pPr algn="ctr">
                        <a:lnSpc>
                          <a:spcPct val="115000"/>
                        </a:lnSpc>
                        <a:spcAft>
                          <a:spcPts val="0"/>
                        </a:spcAft>
                      </a:pPr>
                      <a:r>
                        <a:rPr lang="fr-CA" sz="700" b="1" dirty="0" smtClean="0">
                          <a:effectLst/>
                          <a:latin typeface="Calibri"/>
                          <a:ea typeface="Times New Roman"/>
                          <a:cs typeface="Times New Roman"/>
                        </a:rPr>
                        <a:t>et les indicateurs de rendement</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Commentaires  : </a:t>
                      </a:r>
                      <a:endParaRPr lang="fr-CA" sz="700" dirty="0" smtClean="0">
                        <a:effectLst/>
                        <a:latin typeface="Calibri"/>
                        <a:ea typeface="Calibri"/>
                        <a:cs typeface="Times New Roman"/>
                      </a:endParaRPr>
                    </a:p>
                    <a:p>
                      <a:pPr algn="ctr">
                        <a:lnSpc>
                          <a:spcPct val="115000"/>
                        </a:lnSpc>
                        <a:spcAft>
                          <a:spcPts val="0"/>
                        </a:spcAft>
                      </a:pPr>
                      <a:r>
                        <a:rPr lang="fr-CA" sz="700" b="1" dirty="0" smtClean="0">
                          <a:effectLst/>
                          <a:latin typeface="Calibri"/>
                          <a:ea typeface="Calibri"/>
                          <a:cs typeface="Times New Roman"/>
                        </a:rPr>
                        <a:t>Positifs et constructifs</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Suivi</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202">
                <a:tc>
                  <a:txBody>
                    <a:bodyPr/>
                    <a:lstStyle/>
                    <a:p>
                      <a:pPr marL="342900" lvl="0" indent="-342900">
                        <a:lnSpc>
                          <a:spcPct val="115000"/>
                        </a:lnSpc>
                        <a:spcAft>
                          <a:spcPts val="0"/>
                        </a:spcAft>
                        <a:buFont typeface="Symbol"/>
                        <a:buChar char=""/>
                      </a:pPr>
                      <a:r>
                        <a:rPr lang="fr-CA" sz="700" dirty="0" smtClean="0">
                          <a:effectLst/>
                          <a:latin typeface="Calibri"/>
                          <a:ea typeface="Times New Roman"/>
                          <a:cs typeface="Times New Roman"/>
                        </a:rPr>
                        <a:t>Objectif de travail 1</a:t>
                      </a:r>
                      <a:endParaRPr lang="fr-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700" dirty="0" smtClean="0">
                          <a:effectLst/>
                          <a:latin typeface="Calibri"/>
                          <a:ea typeface="Times New Roman"/>
                          <a:cs typeface="Times New Roman"/>
                        </a:rPr>
                        <a:t>Indicateur de rendement 1.1</a:t>
                      </a:r>
                      <a:endParaRPr lang="fr-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700" dirty="0" smtClean="0">
                          <a:effectLst/>
                          <a:latin typeface="Calibri"/>
                          <a:ea typeface="Times New Roman"/>
                          <a:cs typeface="Times New Roman"/>
                        </a:rPr>
                        <a:t>Indicateur de rendement 1.2</a:t>
                      </a:r>
                      <a:endParaRPr lang="fr-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700" dirty="0" smtClean="0">
                          <a:effectLst/>
                          <a:latin typeface="Calibri"/>
                          <a:ea typeface="Times New Roman"/>
                          <a:cs typeface="Times New Roman"/>
                        </a:rPr>
                        <a:t>Indicateur de rendement 1.3</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4902">
                <a:tc>
                  <a:txBody>
                    <a:bodyPr/>
                    <a:lstStyle/>
                    <a:p>
                      <a:pPr marL="342900" lvl="0" indent="-342900">
                        <a:lnSpc>
                          <a:spcPct val="115000"/>
                        </a:lnSpc>
                        <a:spcAft>
                          <a:spcPts val="0"/>
                        </a:spcAft>
                        <a:buFont typeface="Symbol"/>
                        <a:buChar char=""/>
                      </a:pPr>
                      <a:r>
                        <a:rPr lang="fr-CA" sz="700" dirty="0" smtClean="0">
                          <a:effectLst/>
                          <a:latin typeface="Calibri"/>
                          <a:ea typeface="Times New Roman"/>
                          <a:cs typeface="Times New Roman"/>
                        </a:rPr>
                        <a:t>Objectif de travail 2</a:t>
                      </a:r>
                      <a:endParaRPr lang="fr-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700" dirty="0" smtClean="0">
                          <a:effectLst/>
                          <a:latin typeface="Calibri"/>
                          <a:ea typeface="Times New Roman"/>
                          <a:cs typeface="Times New Roman"/>
                        </a:rPr>
                        <a:t>Indicateur de rendement 2.1</a:t>
                      </a:r>
                      <a:endParaRPr lang="fr-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700" dirty="0" smtClean="0">
                          <a:effectLst/>
                          <a:latin typeface="Calibri"/>
                          <a:ea typeface="Times New Roman"/>
                          <a:cs typeface="Times New Roman"/>
                        </a:rPr>
                        <a:t>Indicateur de rendement 2.2</a:t>
                      </a:r>
                      <a:endParaRPr lang="fr-CA" sz="700" dirty="0" smtClean="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434">
                <a:tc gridSpan="3">
                  <a:txBody>
                    <a:bodyPr/>
                    <a:lstStyle/>
                    <a:p>
                      <a:pPr algn="ctr">
                        <a:lnSpc>
                          <a:spcPct val="115000"/>
                        </a:lnSpc>
                        <a:spcAft>
                          <a:spcPts val="0"/>
                        </a:spcAft>
                      </a:pPr>
                      <a:r>
                        <a:rPr lang="fr-CA" sz="800" b="1" dirty="0" smtClean="0">
                          <a:effectLst/>
                          <a:latin typeface="Calibri"/>
                          <a:ea typeface="Calibri"/>
                          <a:cs typeface="Times New Roman"/>
                        </a:rPr>
                        <a:t>COMPÉTENCES ESSENTIELLES</a:t>
                      </a:r>
                      <a:endParaRPr lang="fr-CA" sz="8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4"/>
                  </a:ext>
                </a:extLst>
              </a:tr>
              <a:tr h="236601">
                <a:tc>
                  <a:txBody>
                    <a:bodyPr/>
                    <a:lstStyle/>
                    <a:p>
                      <a:pPr marL="0" lvl="0" indent="0" algn="ctr">
                        <a:lnSpc>
                          <a:spcPct val="115000"/>
                        </a:lnSpc>
                        <a:spcAft>
                          <a:spcPts val="0"/>
                        </a:spcAft>
                        <a:buFont typeface="Courier New" panose="02070309020205020404" pitchFamily="49" charset="0"/>
                        <a:buNone/>
                      </a:pPr>
                      <a:r>
                        <a:rPr lang="fr-CA" sz="700" b="1" dirty="0" smtClean="0">
                          <a:effectLst/>
                          <a:latin typeface="Calibri"/>
                          <a:ea typeface="Calibri"/>
                          <a:cs typeface="Times New Roman"/>
                        </a:rPr>
                        <a:t>Compétences essentielles </a:t>
                      </a:r>
                    </a:p>
                    <a:p>
                      <a:pPr marL="0" lvl="0" indent="0" algn="ctr">
                        <a:lnSpc>
                          <a:spcPct val="115000"/>
                        </a:lnSpc>
                        <a:spcAft>
                          <a:spcPts val="0"/>
                        </a:spcAft>
                        <a:buFont typeface="Courier New" panose="02070309020205020404" pitchFamily="49" charset="0"/>
                        <a:buNone/>
                      </a:pPr>
                      <a:r>
                        <a:rPr lang="fr-CA" sz="700" b="1" dirty="0" smtClean="0">
                          <a:effectLst/>
                          <a:latin typeface="Calibri"/>
                          <a:ea typeface="Calibri"/>
                          <a:cs typeface="Times New Roman"/>
                        </a:rPr>
                        <a:t>et indicateurs comportementaux</a:t>
                      </a:r>
                      <a:endParaRPr lang="fr-CA" sz="700" b="1"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Commentaires : </a:t>
                      </a:r>
                      <a:endParaRPr lang="fr-CA" sz="700" dirty="0" smtClean="0">
                        <a:effectLst/>
                        <a:latin typeface="Calibri"/>
                        <a:ea typeface="Calibri"/>
                        <a:cs typeface="Times New Roman"/>
                      </a:endParaRPr>
                    </a:p>
                    <a:p>
                      <a:pPr algn="ctr">
                        <a:lnSpc>
                          <a:spcPct val="115000"/>
                        </a:lnSpc>
                        <a:spcAft>
                          <a:spcPts val="0"/>
                        </a:spcAft>
                      </a:pPr>
                      <a:r>
                        <a:rPr lang="fr-CA" sz="700" b="1" dirty="0" smtClean="0">
                          <a:effectLst/>
                          <a:latin typeface="Calibri"/>
                          <a:ea typeface="Calibri"/>
                          <a:cs typeface="Times New Roman"/>
                        </a:rPr>
                        <a:t>Positifs et constructifs</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Suivi</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4902">
                <a:tc>
                  <a:txBody>
                    <a:bodyPr/>
                    <a:lstStyle/>
                    <a:p>
                      <a:pPr marL="342900" lvl="0" indent="-342900">
                        <a:lnSpc>
                          <a:spcPct val="115000"/>
                        </a:lnSpc>
                        <a:spcAft>
                          <a:spcPts val="0"/>
                        </a:spcAft>
                        <a:buFont typeface="Symbol"/>
                        <a:buChar char=""/>
                      </a:pPr>
                      <a:r>
                        <a:rPr lang="fr-CA" sz="700" dirty="0" smtClean="0">
                          <a:effectLst/>
                          <a:latin typeface="Calibri"/>
                          <a:ea typeface="Times New Roman"/>
                          <a:cs typeface="Times New Roman"/>
                        </a:rPr>
                        <a:t>Faire preuve</a:t>
                      </a:r>
                      <a:r>
                        <a:rPr lang="fr-CA" sz="700" baseline="0" dirty="0" smtClean="0">
                          <a:effectLst/>
                          <a:latin typeface="Calibri"/>
                          <a:ea typeface="Times New Roman"/>
                          <a:cs typeface="Times New Roman"/>
                        </a:rPr>
                        <a:t> d’intégrité et de respect </a:t>
                      </a:r>
                      <a:endParaRPr lang="fr-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600" dirty="0" smtClean="0">
                          <a:effectLst/>
                          <a:latin typeface="Calibri"/>
                          <a:ea typeface="Times New Roman"/>
                          <a:cs typeface="Times New Roman"/>
                        </a:rPr>
                        <a:t>Indicateur comportemental 1.1</a:t>
                      </a:r>
                      <a:endParaRPr lang="fr-CA" sz="600" dirty="0" smtClean="0">
                        <a:effectLst/>
                        <a:latin typeface="Calibri"/>
                        <a:ea typeface="Calibri"/>
                        <a:cs typeface="Times New Roman"/>
                      </a:endParaRPr>
                    </a:p>
                    <a:p>
                      <a:pPr marL="742950" lvl="1" indent="-285750">
                        <a:lnSpc>
                          <a:spcPct val="115000"/>
                        </a:lnSpc>
                        <a:spcAft>
                          <a:spcPts val="0"/>
                        </a:spcAft>
                        <a:buFont typeface="Courier New"/>
                        <a:buChar char="o"/>
                      </a:pPr>
                      <a:r>
                        <a:rPr lang="fr-CA" sz="600" dirty="0" smtClean="0">
                          <a:effectLst/>
                          <a:latin typeface="Calibri"/>
                          <a:ea typeface="Times New Roman"/>
                          <a:cs typeface="Times New Roman"/>
                        </a:rPr>
                        <a:t>Indicateur comportemental 1.2</a:t>
                      </a:r>
                      <a:endParaRPr lang="fr-CA" sz="600" dirty="0" smtClean="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4902">
                <a:tc>
                  <a:txBody>
                    <a:bodyPr/>
                    <a:lstStyle/>
                    <a:p>
                      <a:pPr marL="342900" lvl="0" indent="-342900">
                        <a:lnSpc>
                          <a:spcPct val="115000"/>
                        </a:lnSpc>
                        <a:spcAft>
                          <a:spcPts val="0"/>
                        </a:spcAft>
                        <a:buFont typeface="Symbol"/>
                        <a:buChar char=""/>
                      </a:pPr>
                      <a:r>
                        <a:rPr lang="fr-CA" sz="700" dirty="0" smtClean="0">
                          <a:effectLst/>
                          <a:latin typeface="Calibri"/>
                          <a:ea typeface="Times New Roman"/>
                          <a:cs typeface="Times New Roman"/>
                        </a:rPr>
                        <a:t> Réflexion approfondie</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CA"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1.1</a:t>
                      </a:r>
                      <a:endParaRPr kumimoji="0" lang="fr-CA" sz="6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CA"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1.2</a:t>
                      </a:r>
                      <a:endParaRPr kumimoji="0" lang="fr-CA" sz="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4902">
                <a:tc>
                  <a:txBody>
                    <a:bodyPr/>
                    <a:lstStyle/>
                    <a:p>
                      <a:pPr marL="342900" lvl="0" indent="-342900">
                        <a:lnSpc>
                          <a:spcPct val="115000"/>
                        </a:lnSpc>
                        <a:spcAft>
                          <a:spcPts val="0"/>
                        </a:spcAft>
                        <a:buFont typeface="Symbol"/>
                        <a:buChar char=""/>
                      </a:pPr>
                      <a:r>
                        <a:rPr lang="fr-CA" sz="700" dirty="0" smtClean="0">
                          <a:effectLst/>
                          <a:latin typeface="Calibri"/>
                          <a:ea typeface="Times New Roman"/>
                          <a:cs typeface="Times New Roman"/>
                        </a:rPr>
                        <a:t>Travailler efficacement avec les autres</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CA"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1.1</a:t>
                      </a:r>
                      <a:endParaRPr kumimoji="0" lang="fr-CA" sz="6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CA"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1.2</a:t>
                      </a:r>
                      <a:endParaRPr kumimoji="0" lang="fr-CA" sz="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6913">
                <a:tc>
                  <a:txBody>
                    <a:bodyPr/>
                    <a:lstStyle/>
                    <a:p>
                      <a:pPr marL="342900" lvl="0" indent="-342900">
                        <a:lnSpc>
                          <a:spcPct val="115000"/>
                        </a:lnSpc>
                        <a:spcAft>
                          <a:spcPts val="0"/>
                        </a:spcAft>
                        <a:buFont typeface="Symbol"/>
                        <a:buChar char=""/>
                      </a:pPr>
                      <a:r>
                        <a:rPr lang="fr-CA" sz="700" dirty="0" smtClean="0">
                          <a:effectLst/>
                          <a:latin typeface="Calibri" panose="020F0502020204030204" pitchFamily="34" charset="0"/>
                          <a:ea typeface="Times New Roman"/>
                          <a:cs typeface="Times New Roman"/>
                        </a:rPr>
                        <a:t>Faire preuve d’initiative et être  orienté vers l’action</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CA"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1.1</a:t>
                      </a:r>
                      <a:endParaRPr kumimoji="0" lang="fr-CA" sz="6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CA"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1.2</a:t>
                      </a:r>
                      <a:endParaRPr kumimoji="0" lang="fr-CA" sz="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fr-CA" sz="70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2E86C063-E22E-2E4C-A523-54089486E38F}" type="slidenum">
              <a:rPr lang="en-US" smtClean="0"/>
              <a:t>42</a:t>
            </a:fld>
            <a:endParaRPr lang="en-US"/>
          </a:p>
        </p:txBody>
      </p:sp>
    </p:spTree>
    <p:extLst>
      <p:ext uri="{BB962C8B-B14F-4D97-AF65-F5344CB8AC3E}">
        <p14:creationId xmlns:p14="http://schemas.microsoft.com/office/powerpoint/2010/main" val="1166559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92" y="170452"/>
            <a:ext cx="8163068" cy="594066"/>
          </a:xfrm>
        </p:spPr>
        <p:txBody>
          <a:bodyPr>
            <a:noAutofit/>
          </a:bodyPr>
          <a:lstStyle/>
          <a:p>
            <a:r>
              <a:rPr lang="en-CA" sz="1800" dirty="0" smtClean="0"/>
              <a:t>Annexe : </a:t>
            </a:r>
            <a:r>
              <a:rPr lang="en-CA" sz="1800" dirty="0" err="1" smtClean="0"/>
              <a:t>Meilleures</a:t>
            </a:r>
            <a:r>
              <a:rPr lang="en-CA" sz="1800" dirty="0" smtClean="0"/>
              <a:t> </a:t>
            </a:r>
            <a:r>
              <a:rPr lang="en-CA" sz="1800" dirty="0" err="1"/>
              <a:t>pratiques</a:t>
            </a:r>
            <a:r>
              <a:rPr lang="en-CA" sz="1800" dirty="0"/>
              <a:t> pour des conversations </a:t>
            </a:r>
            <a:r>
              <a:rPr lang="en-CA" sz="1800" dirty="0" smtClean="0"/>
              <a:t>continues </a:t>
            </a:r>
            <a:r>
              <a:rPr lang="en-CA" sz="1800" dirty="0"/>
              <a:t>sur le </a:t>
            </a:r>
            <a:r>
              <a:rPr lang="en-CA" sz="1800" dirty="0" smtClean="0"/>
              <a:t>rendement: donner et </a:t>
            </a:r>
            <a:r>
              <a:rPr lang="en-CA" sz="1800" dirty="0" err="1" smtClean="0"/>
              <a:t>recevoir</a:t>
            </a:r>
            <a:r>
              <a:rPr lang="en-CA" sz="1800" dirty="0" smtClean="0"/>
              <a:t> de la </a:t>
            </a:r>
            <a:r>
              <a:rPr lang="en-CA" sz="1800" dirty="0" err="1" smtClean="0"/>
              <a:t>rétroaction</a:t>
            </a:r>
            <a:endParaRPr lang="en-CA" sz="1800" dirty="0"/>
          </a:p>
        </p:txBody>
      </p:sp>
      <p:sp>
        <p:nvSpPr>
          <p:cNvPr id="3" name="Content Placeholder 2"/>
          <p:cNvSpPr>
            <a:spLocks noGrp="1"/>
          </p:cNvSpPr>
          <p:nvPr>
            <p:ph idx="1"/>
          </p:nvPr>
        </p:nvSpPr>
        <p:spPr>
          <a:xfrm>
            <a:off x="468288" y="1063614"/>
            <a:ext cx="8218511" cy="3137970"/>
          </a:xfrm>
        </p:spPr>
        <p:txBody>
          <a:bodyPr>
            <a:normAutofit/>
          </a:bodyPr>
          <a:lstStyle/>
          <a:p>
            <a:pPr marL="0" indent="0">
              <a:buNone/>
            </a:pPr>
            <a:r>
              <a:rPr lang="fr-FR" sz="1200" dirty="0"/>
              <a:t>On encourage les gestionnaires et superviseurs </a:t>
            </a:r>
            <a:r>
              <a:rPr lang="fr-FR" sz="1200" dirty="0" smtClean="0"/>
              <a:t>à avoir des discussions régulières sur le rendement:</a:t>
            </a:r>
            <a:endParaRPr lang="fr-FR" sz="1200" dirty="0"/>
          </a:p>
          <a:p>
            <a:endParaRPr lang="fr-FR" sz="1200" dirty="0"/>
          </a:p>
          <a:p>
            <a:r>
              <a:rPr lang="fr-FR" sz="1100" dirty="0"/>
              <a:t>Ne pas attendre l’évaluation de fin d’exercice pour donner de la rétroaction. Pas de surprise! </a:t>
            </a:r>
          </a:p>
          <a:p>
            <a:r>
              <a:rPr lang="fr-FR" sz="1100" dirty="0"/>
              <a:t>Fournir régulièrement de la rétroaction concernant le rendement ou un comportement observé et ses résultats. </a:t>
            </a:r>
          </a:p>
          <a:p>
            <a:r>
              <a:rPr lang="fr-FR" sz="1100" dirty="0"/>
              <a:t>Rencontrer l’employé et discuter le plus rapidement possible des comportements observés afin d’influencer les comportements futurs. </a:t>
            </a:r>
          </a:p>
          <a:p>
            <a:r>
              <a:rPr lang="fr-FR" sz="1100" dirty="0">
                <a:cs typeface="ＭＳ Ｐゴシック" charset="0"/>
              </a:rPr>
              <a:t>Communiquer des renseignements précis au sujet de leurs points forts, des améliorations requises et des étapes à franchir pour </a:t>
            </a:r>
            <a:r>
              <a:rPr lang="fr-CA" sz="1100" dirty="0">
                <a:cs typeface="ＭＳ Ｐゴシック" charset="0"/>
              </a:rPr>
              <a:t>s’améliorer.</a:t>
            </a:r>
          </a:p>
          <a:p>
            <a:r>
              <a:rPr lang="fr-FR" sz="1100" dirty="0"/>
              <a:t>Offrir du soutien continu aux employés afin qu'ils se sentent valorisés dans la réalisation de la mission de l'organisation.  </a:t>
            </a:r>
          </a:p>
          <a:p>
            <a:endParaRPr lang="fr-FR" sz="1050" dirty="0"/>
          </a:p>
          <a:p>
            <a:pPr marL="0" indent="0">
              <a:buNone/>
            </a:pPr>
            <a:r>
              <a:rPr lang="en-CA" sz="1200" dirty="0" smtClean="0">
                <a:hlinkClick r:id="rId4"/>
              </a:rPr>
              <a:t>Donner et </a:t>
            </a:r>
            <a:r>
              <a:rPr lang="en-CA" sz="1200" dirty="0" err="1" smtClean="0">
                <a:hlinkClick r:id="rId4"/>
              </a:rPr>
              <a:t>recevoir</a:t>
            </a:r>
            <a:r>
              <a:rPr lang="en-CA" sz="1200" dirty="0" smtClean="0">
                <a:hlinkClick r:id="rId4"/>
              </a:rPr>
              <a:t> de la </a:t>
            </a:r>
            <a:r>
              <a:rPr lang="en-CA" sz="1200" dirty="0" err="1" smtClean="0">
                <a:hlinkClick r:id="rId4"/>
              </a:rPr>
              <a:t>rétroaction</a:t>
            </a:r>
            <a:r>
              <a:rPr lang="en-CA" sz="1200" dirty="0" smtClean="0">
                <a:hlinkClick r:id="rId4"/>
              </a:rPr>
              <a:t> </a:t>
            </a:r>
            <a:r>
              <a:rPr lang="fr-FR" sz="1200" dirty="0" smtClean="0"/>
              <a:t>permet </a:t>
            </a:r>
            <a:r>
              <a:rPr lang="fr-FR" sz="1200" dirty="0"/>
              <a:t>d'établir et de maintenir une communication efficace entre </a:t>
            </a:r>
            <a:r>
              <a:rPr lang="fr-FR" sz="1200" dirty="0" smtClean="0"/>
              <a:t>les personnes. </a:t>
            </a:r>
            <a:r>
              <a:rPr lang="fr-FR" sz="1200" dirty="0"/>
              <a:t>Elle favorise également l'amélioration et la </a:t>
            </a:r>
            <a:r>
              <a:rPr lang="fr-FR" sz="1200" dirty="0" smtClean="0"/>
              <a:t>collaboration.</a:t>
            </a:r>
            <a:endParaRPr lang="en-CA" sz="1200" dirty="0"/>
          </a:p>
        </p:txBody>
      </p:sp>
      <p:grpSp>
        <p:nvGrpSpPr>
          <p:cNvPr id="9" name="Group 8"/>
          <p:cNvGrpSpPr/>
          <p:nvPr>
            <p:custDataLst>
              <p:tags r:id="rId1"/>
            </p:custDataLst>
          </p:nvPr>
        </p:nvGrpSpPr>
        <p:grpSpPr>
          <a:xfrm>
            <a:off x="468289" y="4105267"/>
            <a:ext cx="8218511" cy="430890"/>
            <a:chOff x="1102351" y="5443205"/>
            <a:chExt cx="7119368" cy="574522"/>
          </a:xfrm>
        </p:grpSpPr>
        <p:sp>
          <p:nvSpPr>
            <p:cNvPr id="10" name="Rectangle 9"/>
            <p:cNvSpPr/>
            <p:nvPr/>
          </p:nvSpPr>
          <p:spPr>
            <a:xfrm>
              <a:off x="1895315" y="5443209"/>
              <a:ext cx="6326404" cy="574518"/>
            </a:xfrm>
            <a:prstGeom prst="rect">
              <a:avLst/>
            </a:prstGeom>
            <a:solidFill>
              <a:srgbClr val="DBDBC7"/>
            </a:solidFill>
          </p:spPr>
          <p:txBody>
            <a:bodyPr wrap="square">
              <a:spAutoFit/>
            </a:bodyPr>
            <a:lstStyle/>
            <a:p>
              <a:pPr defTabSz="685800" fontAlgn="base">
                <a:spcBef>
                  <a:spcPct val="0"/>
                </a:spcBef>
                <a:spcAft>
                  <a:spcPct val="0"/>
                </a:spcAft>
                <a:defRPr/>
              </a:pPr>
              <a:r>
                <a:rPr lang="en-CA" sz="1100" dirty="0" err="1" smtClean="0">
                  <a:solidFill>
                    <a:prstClr val="black"/>
                  </a:solidFill>
                  <a:latin typeface="Calibri"/>
                  <a:ea typeface="ＭＳ Ｐゴシック" pitchFamily="34" charset="-128"/>
                </a:rPr>
                <a:t>Préparez-vous</a:t>
              </a:r>
              <a:r>
                <a:rPr lang="en-CA" sz="1100" dirty="0" smtClean="0">
                  <a:solidFill>
                    <a:prstClr val="black"/>
                  </a:solidFill>
                  <a:latin typeface="Calibri"/>
                  <a:ea typeface="ＭＳ Ｐゴシック" pitchFamily="34" charset="-128"/>
                </a:rPr>
                <a:t> à </a:t>
              </a:r>
              <a:r>
                <a:rPr lang="en-CA" sz="1100" dirty="0" err="1" smtClean="0">
                  <a:solidFill>
                    <a:prstClr val="black"/>
                  </a:solidFill>
                  <a:latin typeface="Calibri"/>
                  <a:ea typeface="ＭＳ Ｐゴシック" pitchFamily="34" charset="-128"/>
                </a:rPr>
                <a:t>l’avance</a:t>
              </a:r>
              <a:r>
                <a:rPr lang="en-CA" sz="1100" dirty="0" smtClean="0">
                  <a:solidFill>
                    <a:prstClr val="black"/>
                  </a:solidFill>
                  <a:latin typeface="Calibri"/>
                  <a:ea typeface="ＭＳ Ｐゴシック" pitchFamily="34" charset="-128"/>
                </a:rPr>
                <a:t>, </a:t>
              </a:r>
              <a:r>
                <a:rPr lang="en-CA" sz="1100" dirty="0" err="1" smtClean="0">
                  <a:solidFill>
                    <a:prstClr val="black"/>
                  </a:solidFill>
                  <a:latin typeface="Calibri"/>
                  <a:ea typeface="ＭＳ Ｐゴシック" pitchFamily="34" charset="-128"/>
                </a:rPr>
                <a:t>commencez</a:t>
              </a:r>
              <a:r>
                <a:rPr lang="en-CA" sz="1100" dirty="0" smtClean="0">
                  <a:solidFill>
                    <a:prstClr val="black"/>
                  </a:solidFill>
                  <a:latin typeface="Calibri"/>
                  <a:ea typeface="ＭＳ Ｐゴシック" pitchFamily="34" charset="-128"/>
                </a:rPr>
                <a:t> </a:t>
              </a:r>
              <a:r>
                <a:rPr lang="en-CA" sz="1100" dirty="0" err="1" smtClean="0">
                  <a:solidFill>
                    <a:prstClr val="black"/>
                  </a:solidFill>
                  <a:latin typeface="Calibri"/>
                  <a:ea typeface="ＭＳ Ｐゴシック" pitchFamily="34" charset="-128"/>
                </a:rPr>
                <a:t>tôt</a:t>
              </a:r>
              <a:r>
                <a:rPr lang="en-CA" sz="1100" dirty="0" smtClean="0">
                  <a:solidFill>
                    <a:prstClr val="black"/>
                  </a:solidFill>
                  <a:latin typeface="Calibri"/>
                  <a:ea typeface="ＭＳ Ｐゴシック" pitchFamily="34" charset="-128"/>
                </a:rPr>
                <a:t> et </a:t>
              </a:r>
              <a:r>
                <a:rPr lang="en-CA" sz="1100" dirty="0" err="1" smtClean="0">
                  <a:solidFill>
                    <a:prstClr val="black"/>
                  </a:solidFill>
                  <a:latin typeface="Calibri"/>
                  <a:ea typeface="ＭＳ Ｐゴシック" pitchFamily="34" charset="-128"/>
                </a:rPr>
                <a:t>prenez</a:t>
              </a:r>
              <a:r>
                <a:rPr lang="en-CA" sz="1100" dirty="0" smtClean="0">
                  <a:solidFill>
                    <a:prstClr val="black"/>
                  </a:solidFill>
                  <a:latin typeface="Calibri"/>
                  <a:ea typeface="ＭＳ Ｐゴシック" pitchFamily="34" charset="-128"/>
                </a:rPr>
                <a:t> le temps </a:t>
              </a:r>
              <a:r>
                <a:rPr lang="en-CA" sz="1100" dirty="0" err="1" smtClean="0">
                  <a:solidFill>
                    <a:prstClr val="black"/>
                  </a:solidFill>
                  <a:latin typeface="Calibri"/>
                  <a:ea typeface="ＭＳ Ｐゴシック" pitchFamily="34" charset="-128"/>
                </a:rPr>
                <a:t>d’avoir</a:t>
              </a:r>
              <a:r>
                <a:rPr lang="en-CA" sz="1100" dirty="0" smtClean="0">
                  <a:solidFill>
                    <a:prstClr val="black"/>
                  </a:solidFill>
                  <a:latin typeface="Calibri"/>
                  <a:ea typeface="ＭＳ Ｐゴシック" pitchFamily="34" charset="-128"/>
                </a:rPr>
                <a:t> </a:t>
              </a:r>
              <a:r>
                <a:rPr lang="en-CA" sz="1100" dirty="0" err="1" smtClean="0">
                  <a:solidFill>
                    <a:prstClr val="black"/>
                  </a:solidFill>
                  <a:latin typeface="Calibri"/>
                  <a:ea typeface="ＭＳ Ｐゴシック" pitchFamily="34" charset="-128"/>
                </a:rPr>
                <a:t>une</a:t>
              </a:r>
              <a:r>
                <a:rPr lang="en-CA" sz="1100" dirty="0" smtClean="0">
                  <a:solidFill>
                    <a:prstClr val="black"/>
                  </a:solidFill>
                  <a:latin typeface="Calibri"/>
                  <a:ea typeface="ＭＳ Ｐゴシック" pitchFamily="34" charset="-128"/>
                </a:rPr>
                <a:t> conversation </a:t>
              </a:r>
              <a:r>
                <a:rPr lang="en-CA" sz="1100" dirty="0" err="1" smtClean="0">
                  <a:solidFill>
                    <a:prstClr val="black"/>
                  </a:solidFill>
                  <a:latin typeface="Calibri"/>
                  <a:ea typeface="ＭＳ Ｐゴシック" pitchFamily="34" charset="-128"/>
                </a:rPr>
                <a:t>significative</a:t>
              </a:r>
              <a:r>
                <a:rPr lang="en-CA" sz="1100" dirty="0" smtClean="0">
                  <a:solidFill>
                    <a:prstClr val="black"/>
                  </a:solidFill>
                  <a:latin typeface="Calibri"/>
                  <a:ea typeface="ＭＳ Ｐゴシック" pitchFamily="34" charset="-128"/>
                </a:rPr>
                <a:t> sur le rendement. </a:t>
              </a:r>
            </a:p>
            <a:p>
              <a:pPr defTabSz="685800" fontAlgn="base">
                <a:spcBef>
                  <a:spcPct val="0"/>
                </a:spcBef>
                <a:spcAft>
                  <a:spcPct val="0"/>
                </a:spcAft>
                <a:defRPr/>
              </a:pPr>
              <a:r>
                <a:rPr lang="fr-FR" sz="1100" dirty="0" smtClean="0">
                  <a:solidFill>
                    <a:prstClr val="black"/>
                  </a:solidFill>
                  <a:latin typeface="Calibri"/>
                  <a:ea typeface="ＭＳ Ｐゴシック" pitchFamily="34" charset="-128"/>
                </a:rPr>
                <a:t>« </a:t>
              </a:r>
              <a:r>
                <a:rPr lang="fr-FR" sz="1100" dirty="0">
                  <a:solidFill>
                    <a:prstClr val="black"/>
                  </a:solidFill>
                  <a:latin typeface="Calibri"/>
                  <a:ea typeface="ＭＳ Ｐゴシック" pitchFamily="34" charset="-128"/>
                  <a:cs typeface="Times New Roman"/>
                </a:rPr>
                <a:t>À</a:t>
              </a:r>
              <a:r>
                <a:rPr lang="fr-FR" sz="1100" dirty="0">
                  <a:solidFill>
                    <a:prstClr val="black"/>
                  </a:solidFill>
                  <a:latin typeface="Calibri"/>
                  <a:ea typeface="ＭＳ Ｐゴシック" pitchFamily="34" charset="-128"/>
                </a:rPr>
                <a:t> la fin de la conversation, les employés devraient se sentir plus engagés, motivés et reconnus ». </a:t>
              </a:r>
              <a:r>
                <a:rPr lang="fr-FR" sz="1100" dirty="0" smtClean="0">
                  <a:solidFill>
                    <a:prstClr val="black"/>
                  </a:solidFill>
                  <a:latin typeface="Calibri"/>
                  <a:ea typeface="ＭＳ Ｐゴシック" pitchFamily="34" charset="-128"/>
                </a:rPr>
                <a:t>(SCT)</a:t>
              </a:r>
              <a:endParaRPr lang="en-CA" sz="1100" dirty="0">
                <a:solidFill>
                  <a:prstClr val="black"/>
                </a:solidFill>
                <a:latin typeface="Calibri"/>
                <a:ea typeface="ＭＳ Ｐゴシック" pitchFamily="34" charset="-128"/>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351" y="5443205"/>
              <a:ext cx="792964" cy="574522"/>
            </a:xfrm>
            <a:prstGeom prst="rect">
              <a:avLst/>
            </a:prstGeom>
          </p:spPr>
        </p:pic>
      </p:grpSp>
      <p:sp>
        <p:nvSpPr>
          <p:cNvPr id="4" name="Slide Number Placeholder 3"/>
          <p:cNvSpPr>
            <a:spLocks noGrp="1"/>
          </p:cNvSpPr>
          <p:nvPr>
            <p:ph type="sldNum" sz="quarter" idx="12"/>
          </p:nvPr>
        </p:nvSpPr>
        <p:spPr/>
        <p:txBody>
          <a:bodyPr/>
          <a:lstStyle/>
          <a:p>
            <a:fld id="{2E86C063-E22E-2E4C-A523-54089486E38F}" type="slidenum">
              <a:rPr lang="en-US" smtClean="0"/>
              <a:t>43</a:t>
            </a:fld>
            <a:endParaRPr lang="en-US"/>
          </a:p>
        </p:txBody>
      </p:sp>
    </p:spTree>
    <p:extLst>
      <p:ext uri="{BB962C8B-B14F-4D97-AF65-F5344CB8AC3E}">
        <p14:creationId xmlns:p14="http://schemas.microsoft.com/office/powerpoint/2010/main" val="3017041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05182" y="93631"/>
            <a:ext cx="8229600" cy="461665"/>
          </a:xfrm>
          <a:prstGeom prst="rect">
            <a:avLst/>
          </a:prstGeom>
        </p:spPr>
        <p:txBody>
          <a:bodyPr wrap="square">
            <a:spAutoFit/>
          </a:bodyPr>
          <a:lstStyle/>
          <a:p>
            <a:r>
              <a:rPr lang="fr-CA" sz="2400" b="1" noProof="0" dirty="0" smtClean="0">
                <a:cs typeface="Arial"/>
              </a:rPr>
              <a:t>Exemples de rétroaction sur le rendement</a:t>
            </a:r>
            <a:endParaRPr lang="fr-CA" sz="2400" noProof="0" dirty="0"/>
          </a:p>
        </p:txBody>
      </p:sp>
      <p:sp>
        <p:nvSpPr>
          <p:cNvPr id="4" name="TextBox 3"/>
          <p:cNvSpPr txBox="1"/>
          <p:nvPr>
            <p:custDataLst>
              <p:tags r:id="rId2"/>
            </p:custDataLst>
          </p:nvPr>
        </p:nvSpPr>
        <p:spPr>
          <a:xfrm>
            <a:off x="467990" y="636743"/>
            <a:ext cx="3564386" cy="3985706"/>
          </a:xfrm>
          <a:prstGeom prst="rect">
            <a:avLst/>
          </a:prstGeom>
          <a:noFill/>
        </p:spPr>
        <p:txBody>
          <a:bodyPr wrap="square" rtlCol="0">
            <a:spAutoFit/>
          </a:bodyPr>
          <a:lstStyle/>
          <a:p>
            <a:pPr>
              <a:buFont typeface="Wingdings" pitchFamily="2" charset="2"/>
              <a:buNone/>
            </a:pPr>
            <a:r>
              <a:rPr lang="fr-CA" altLang="en-US" sz="1600" b="1" dirty="0" smtClean="0">
                <a:cs typeface="Arial" panose="020B0604020202020204" pitchFamily="34" charset="0"/>
              </a:rPr>
              <a:t>Positif</a:t>
            </a:r>
          </a:p>
          <a:p>
            <a:pPr>
              <a:buFont typeface="Wingdings" pitchFamily="2" charset="2"/>
              <a:buNone/>
            </a:pPr>
            <a:r>
              <a:rPr lang="fr-CA" altLang="en-US" sz="1400" dirty="0" smtClean="0">
                <a:cs typeface="Arial" panose="020B0604020202020204" pitchFamily="34" charset="0"/>
              </a:rPr>
              <a:t>Faits : Nommer le comportement précis</a:t>
            </a:r>
            <a:r>
              <a:rPr lang="fr-CA" altLang="en-US" sz="1500" dirty="0" smtClean="0">
                <a:cs typeface="Arial" panose="020B0604020202020204" pitchFamily="34" charset="0"/>
              </a:rPr>
              <a:t> </a:t>
            </a:r>
          </a:p>
          <a:p>
            <a:pPr>
              <a:buFont typeface="Wingdings" pitchFamily="2" charset="2"/>
              <a:buNone/>
            </a:pPr>
            <a:endParaRPr lang="fr-CA" altLang="en-US" sz="1200" dirty="0" smtClean="0">
              <a:cs typeface="Arial" panose="020B0604020202020204" pitchFamily="34" charset="0"/>
            </a:endParaRPr>
          </a:p>
          <a:p>
            <a:pPr lvl="1">
              <a:buFont typeface="Wingdings" pitchFamily="2" charset="2"/>
              <a:buChar char="ü"/>
            </a:pPr>
            <a:r>
              <a:rPr lang="fr-CA" altLang="en-US" sz="1200" dirty="0" smtClean="0">
                <a:cs typeface="Arial" panose="020B0604020202020204" pitchFamily="34" charset="0"/>
              </a:rPr>
              <a:t> « Votre rapport était très bien structuré et facile à lire. »</a:t>
            </a:r>
          </a:p>
          <a:p>
            <a:pPr>
              <a:buFont typeface="Wingdings" pitchFamily="2" charset="2"/>
              <a:buNone/>
            </a:pPr>
            <a:endParaRPr lang="fr-CA" altLang="en-US" sz="1400" dirty="0" smtClean="0">
              <a:cs typeface="Arial" panose="020B0604020202020204" pitchFamily="34" charset="0"/>
            </a:endParaRPr>
          </a:p>
          <a:p>
            <a:pPr>
              <a:buFont typeface="Wingdings" pitchFamily="2" charset="2"/>
              <a:buNone/>
            </a:pPr>
            <a:r>
              <a:rPr lang="fr-CA" altLang="en-US" sz="1400" dirty="0" smtClean="0">
                <a:cs typeface="Arial" panose="020B0604020202020204" pitchFamily="34" charset="0"/>
              </a:rPr>
              <a:t>Incidence : Décrire l’incidence</a:t>
            </a:r>
          </a:p>
          <a:p>
            <a:pPr>
              <a:buFont typeface="Wingdings" pitchFamily="2" charset="2"/>
              <a:buNone/>
            </a:pPr>
            <a:endParaRPr lang="fr-CA" altLang="en-US" sz="1200" dirty="0" smtClean="0">
              <a:cs typeface="Arial" panose="020B0604020202020204" pitchFamily="34" charset="0"/>
            </a:endParaRPr>
          </a:p>
          <a:p>
            <a:pPr lvl="1">
              <a:buFont typeface="Wingdings" pitchFamily="2" charset="2"/>
              <a:buChar char="ü"/>
            </a:pPr>
            <a:r>
              <a:rPr lang="fr-CA" altLang="en-US" sz="1200" dirty="0" smtClean="0">
                <a:cs typeface="Arial" panose="020B0604020202020204" pitchFamily="34" charset="0"/>
              </a:rPr>
              <a:t> Décrire la façon dont le rendement ou le comportement se répercute sur les clients, les membres de l’équipe, etc.</a:t>
            </a:r>
          </a:p>
          <a:p>
            <a:pPr>
              <a:buFont typeface="Wingdings" pitchFamily="2" charset="2"/>
              <a:buNone/>
            </a:pPr>
            <a:endParaRPr lang="fr-CA" altLang="en-US" sz="2000" dirty="0" smtClean="0">
              <a:solidFill>
                <a:schemeClr val="folHlink"/>
              </a:solidFill>
              <a:cs typeface="Arial" panose="020B0604020202020204" pitchFamily="34" charset="0"/>
            </a:endParaRPr>
          </a:p>
          <a:p>
            <a:pPr>
              <a:buFont typeface="Wingdings" pitchFamily="2" charset="2"/>
              <a:buNone/>
            </a:pPr>
            <a:r>
              <a:rPr lang="fr-CA" altLang="en-US" sz="1400" dirty="0" smtClean="0">
                <a:cs typeface="Arial" panose="020B0604020202020204" pitchFamily="34" charset="0"/>
              </a:rPr>
              <a:t>Témoignage : Témoigner sa reconnaissance et son appréciation</a:t>
            </a:r>
          </a:p>
          <a:p>
            <a:pPr>
              <a:buFont typeface="Wingdings" pitchFamily="2" charset="2"/>
              <a:buNone/>
            </a:pPr>
            <a:endParaRPr lang="fr-CA" altLang="en-US" sz="1200" dirty="0" smtClean="0">
              <a:cs typeface="Arial" panose="020B0604020202020204" pitchFamily="34" charset="0"/>
            </a:endParaRPr>
          </a:p>
          <a:p>
            <a:pPr lvl="1">
              <a:buFont typeface="Wingdings" pitchFamily="2" charset="2"/>
              <a:buChar char="ü"/>
            </a:pPr>
            <a:r>
              <a:rPr lang="fr-CA" altLang="en-US" sz="1200" dirty="0" smtClean="0">
                <a:cs typeface="Arial" panose="020B0604020202020204" pitchFamily="34" charset="0"/>
              </a:rPr>
              <a:t> « Merci. »</a:t>
            </a:r>
          </a:p>
          <a:p>
            <a:pPr lvl="1">
              <a:buFont typeface="Wingdings" pitchFamily="2" charset="2"/>
              <a:buChar char="ü"/>
            </a:pPr>
            <a:r>
              <a:rPr lang="fr-CA" altLang="en-US" sz="1200" dirty="0" smtClean="0">
                <a:cs typeface="Arial" panose="020B0604020202020204" pitchFamily="34" charset="0"/>
              </a:rPr>
              <a:t> « Vous avez vraiment amélioré les choses. »</a:t>
            </a:r>
          </a:p>
          <a:p>
            <a:pPr lvl="0">
              <a:spcAft>
                <a:spcPts val="600"/>
              </a:spcAft>
            </a:pPr>
            <a:endParaRPr lang="fr-CA" sz="1400" b="1" i="1" dirty="0">
              <a:solidFill>
                <a:srgbClr val="000000"/>
              </a:solidFill>
            </a:endParaRPr>
          </a:p>
        </p:txBody>
      </p:sp>
      <p:sp>
        <p:nvSpPr>
          <p:cNvPr id="5" name="TextBox 4"/>
          <p:cNvSpPr txBox="1"/>
          <p:nvPr>
            <p:custDataLst>
              <p:tags r:id="rId3"/>
            </p:custDataLst>
          </p:nvPr>
        </p:nvSpPr>
        <p:spPr>
          <a:xfrm>
            <a:off x="4189353" y="592684"/>
            <a:ext cx="4500490" cy="3954929"/>
          </a:xfrm>
          <a:prstGeom prst="rect">
            <a:avLst/>
          </a:prstGeom>
          <a:noFill/>
        </p:spPr>
        <p:txBody>
          <a:bodyPr wrap="square" rtlCol="0">
            <a:spAutoFit/>
          </a:bodyPr>
          <a:lstStyle/>
          <a:p>
            <a:pPr>
              <a:buFont typeface="Wingdings" pitchFamily="2" charset="2"/>
              <a:buNone/>
            </a:pPr>
            <a:r>
              <a:rPr lang="fr-CA" altLang="en-US" sz="1600" b="1" dirty="0" smtClean="0">
                <a:cs typeface="Arial" panose="020B0604020202020204" pitchFamily="34" charset="0"/>
              </a:rPr>
              <a:t>Constructif</a:t>
            </a:r>
          </a:p>
          <a:p>
            <a:pPr>
              <a:buFont typeface="Wingdings" pitchFamily="2" charset="2"/>
              <a:buNone/>
            </a:pPr>
            <a:r>
              <a:rPr lang="fr-CA" altLang="en-US" sz="1300" dirty="0" smtClean="0">
                <a:cs typeface="Arial" panose="020B0604020202020204" pitchFamily="34" charset="0"/>
              </a:rPr>
              <a:t>Faits : Nommer le comportement précis</a:t>
            </a:r>
          </a:p>
          <a:p>
            <a:pPr>
              <a:buFont typeface="Wingdings" pitchFamily="2" charset="2"/>
              <a:buNone/>
            </a:pPr>
            <a:endParaRPr lang="fr-CA" altLang="en-US" sz="1100" dirty="0" smtClean="0">
              <a:cs typeface="Arial" panose="020B0604020202020204" pitchFamily="34" charset="0"/>
            </a:endParaRPr>
          </a:p>
          <a:p>
            <a:pPr lvl="1">
              <a:buFont typeface="Wingdings" pitchFamily="2" charset="2"/>
              <a:buChar char="ü"/>
            </a:pPr>
            <a:r>
              <a:rPr lang="fr-CA" altLang="en-US" sz="1100" dirty="0" smtClean="0">
                <a:cs typeface="Arial" panose="020B0604020202020204" pitchFamily="34" charset="0"/>
              </a:rPr>
              <a:t> « Les pages de votre rapport n’étaient pas numérotées et ne contenaient aucun titre. »</a:t>
            </a:r>
          </a:p>
          <a:p>
            <a:pPr>
              <a:buFont typeface="Wingdings" pitchFamily="2" charset="2"/>
              <a:buNone/>
            </a:pPr>
            <a:endParaRPr lang="fr-CA" altLang="en-US" sz="1300" dirty="0" smtClean="0">
              <a:cs typeface="Arial" panose="020B0604020202020204" pitchFamily="34" charset="0"/>
            </a:endParaRPr>
          </a:p>
          <a:p>
            <a:pPr>
              <a:buFont typeface="Wingdings" pitchFamily="2" charset="2"/>
              <a:buNone/>
            </a:pPr>
            <a:r>
              <a:rPr lang="fr-CA" altLang="en-US" sz="1300" dirty="0" smtClean="0">
                <a:cs typeface="Arial" panose="020B0604020202020204" pitchFamily="34" charset="0"/>
              </a:rPr>
              <a:t>Incidence : Décrire l’incidence</a:t>
            </a:r>
          </a:p>
          <a:p>
            <a:pPr>
              <a:buFont typeface="Wingdings" pitchFamily="2" charset="2"/>
              <a:buNone/>
            </a:pPr>
            <a:endParaRPr lang="fr-CA" altLang="en-US" sz="1100" dirty="0" smtClean="0">
              <a:cs typeface="Arial" panose="020B0604020202020204" pitchFamily="34" charset="0"/>
            </a:endParaRPr>
          </a:p>
          <a:p>
            <a:pPr lvl="1">
              <a:buFont typeface="Wingdings" pitchFamily="2" charset="2"/>
              <a:buChar char="ü"/>
            </a:pPr>
            <a:r>
              <a:rPr lang="fr-CA" altLang="en-US" sz="1100" dirty="0" smtClean="0">
                <a:cs typeface="Arial" panose="020B0604020202020204" pitchFamily="34" charset="0"/>
              </a:rPr>
              <a:t> Décrire les répercussions négatives du rendement ou du comportement sur les clients, les membres de l’équipe, etc.</a:t>
            </a:r>
          </a:p>
          <a:p>
            <a:pPr lvl="1">
              <a:buFont typeface="Wingdings" pitchFamily="2" charset="2"/>
              <a:buChar char="ü"/>
            </a:pPr>
            <a:endParaRPr lang="fr-CA" altLang="en-US" sz="1100" dirty="0" smtClean="0">
              <a:cs typeface="Arial" panose="020B0604020202020204" pitchFamily="34" charset="0"/>
            </a:endParaRPr>
          </a:p>
          <a:p>
            <a:pPr lvl="1">
              <a:buFont typeface="Wingdings" pitchFamily="2" charset="2"/>
              <a:buChar char="ü"/>
            </a:pPr>
            <a:r>
              <a:rPr lang="fr-CA" altLang="en-US" sz="1100" dirty="0" smtClean="0">
                <a:cs typeface="Arial" panose="020B0604020202020204" pitchFamily="34" charset="0"/>
              </a:rPr>
              <a:t> « Le rapport était difficile à suivre… »</a:t>
            </a:r>
          </a:p>
          <a:p>
            <a:pPr>
              <a:buFont typeface="Wingdings" pitchFamily="2" charset="2"/>
              <a:buNone/>
            </a:pPr>
            <a:endParaRPr lang="fr-CA" altLang="en-US" sz="1300" dirty="0" smtClean="0">
              <a:cs typeface="Arial" panose="020B0604020202020204" pitchFamily="34" charset="0"/>
            </a:endParaRPr>
          </a:p>
          <a:p>
            <a:pPr>
              <a:buFont typeface="Wingdings" pitchFamily="2" charset="2"/>
              <a:buNone/>
            </a:pPr>
            <a:r>
              <a:rPr lang="fr-CA" altLang="en-US" sz="1300" dirty="0" smtClean="0">
                <a:cs typeface="Arial" panose="020B0604020202020204" pitchFamily="34" charset="0"/>
              </a:rPr>
              <a:t>Solution : Discuter de solutions possibles</a:t>
            </a:r>
          </a:p>
          <a:p>
            <a:pPr>
              <a:buFont typeface="Wingdings" pitchFamily="2" charset="2"/>
              <a:buNone/>
            </a:pPr>
            <a:endParaRPr lang="fr-CA" altLang="en-US" sz="1100" dirty="0" smtClean="0">
              <a:cs typeface="Arial" panose="020B0604020202020204" pitchFamily="34" charset="0"/>
            </a:endParaRPr>
          </a:p>
          <a:p>
            <a:pPr lvl="1">
              <a:buFont typeface="Wingdings" pitchFamily="2" charset="2"/>
              <a:buChar char="ü"/>
            </a:pPr>
            <a:r>
              <a:rPr lang="fr-CA" altLang="en-US" sz="1100" dirty="0" smtClean="0">
                <a:cs typeface="Arial" panose="020B0604020202020204" pitchFamily="34" charset="0"/>
              </a:rPr>
              <a:t> Demander l’opinion de l’employé.</a:t>
            </a:r>
          </a:p>
          <a:p>
            <a:pPr>
              <a:buFont typeface="Wingdings" pitchFamily="2" charset="2"/>
              <a:buChar char="ü"/>
            </a:pPr>
            <a:endParaRPr lang="fr-CA" altLang="en-US" sz="1100" dirty="0" smtClean="0">
              <a:cs typeface="Arial" panose="020B0604020202020204" pitchFamily="34" charset="0"/>
            </a:endParaRPr>
          </a:p>
          <a:p>
            <a:pPr lvl="1">
              <a:buFont typeface="Wingdings" pitchFamily="2" charset="2"/>
              <a:buChar char="ü"/>
            </a:pPr>
            <a:r>
              <a:rPr lang="fr-CA" altLang="en-US" sz="1100" dirty="0" smtClean="0">
                <a:cs typeface="Arial" panose="020B0604020202020204" pitchFamily="34" charset="0"/>
              </a:rPr>
              <a:t> Discuter des obstacles qui pourraient nuire à la mise en application de la solution.</a:t>
            </a:r>
          </a:p>
          <a:p>
            <a:pPr>
              <a:buFont typeface="Wingdings" pitchFamily="2" charset="2"/>
              <a:buNone/>
            </a:pPr>
            <a:r>
              <a:rPr lang="fr-CA" altLang="en-US" sz="1300" dirty="0" smtClean="0">
                <a:cs typeface="Arial" panose="020B0604020202020204" pitchFamily="34" charset="0"/>
              </a:rPr>
              <a:t>Travail d’équipe : Convenir d’une solution et la mettre en application</a:t>
            </a:r>
            <a:r>
              <a:rPr lang="fr-CA" altLang="en-US" sz="1400" dirty="0" smtClean="0">
                <a:cs typeface="Arial" panose="020B0604020202020204" pitchFamily="34" charset="0"/>
              </a:rPr>
              <a:t>.</a:t>
            </a:r>
            <a:endParaRPr lang="fr-CA" altLang="en-US" sz="1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44</a:t>
            </a:fld>
            <a:endParaRPr lang="en-US" dirty="0"/>
          </a:p>
        </p:txBody>
      </p:sp>
    </p:spTree>
    <p:extLst>
      <p:ext uri="{BB962C8B-B14F-4D97-AF65-F5344CB8AC3E}">
        <p14:creationId xmlns:p14="http://schemas.microsoft.com/office/powerpoint/2010/main" val="331523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06" y="76854"/>
            <a:ext cx="8229600" cy="857250"/>
          </a:xfrm>
        </p:spPr>
        <p:txBody>
          <a:bodyPr>
            <a:normAutofit/>
          </a:bodyPr>
          <a:lstStyle/>
          <a:p>
            <a:r>
              <a:rPr lang="fr-CA" altLang="en-US" sz="2200" noProof="0" dirty="0" smtClean="0">
                <a:cs typeface="Arial" pitchFamily="34" charset="0"/>
              </a:rPr>
              <a:t>Réfléchir sur les facteurs pouvant influencer le rendement</a:t>
            </a:r>
            <a:endParaRPr lang="fr-CA" sz="2200" noProof="0" dirty="0"/>
          </a:p>
        </p:txBody>
      </p:sp>
      <p:grpSp>
        <p:nvGrpSpPr>
          <p:cNvPr id="5" name="Group 4"/>
          <p:cNvGrpSpPr/>
          <p:nvPr/>
        </p:nvGrpSpPr>
        <p:grpSpPr>
          <a:xfrm>
            <a:off x="1653169" y="951570"/>
            <a:ext cx="5832648" cy="3359478"/>
            <a:chOff x="2044782" y="1238678"/>
            <a:chExt cx="5837386" cy="5222871"/>
          </a:xfrm>
        </p:grpSpPr>
        <p:sp>
          <p:nvSpPr>
            <p:cNvPr id="6" name="Oval 5"/>
            <p:cNvSpPr/>
            <p:nvPr/>
          </p:nvSpPr>
          <p:spPr>
            <a:xfrm>
              <a:off x="2044782" y="1238678"/>
              <a:ext cx="5837386" cy="5222871"/>
            </a:xfrm>
            <a:prstGeom prst="ellipse">
              <a:avLst/>
            </a:prstGeom>
            <a:solidFill>
              <a:srgbClr val="DAEDEF">
                <a:lumMod val="90000"/>
              </a:srgbClr>
            </a:solidFill>
            <a:ln w="76200" cap="flat" cmpd="sng" algn="ctr">
              <a:solidFill>
                <a:srgbClr val="333399"/>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A" sz="1800" b="0" i="0" u="none" strike="noStrike" kern="0" cap="none" spc="0" normalizeH="0" baseline="0" noProof="0" dirty="0" smtClean="0">
                <a:ln>
                  <a:noFill/>
                </a:ln>
                <a:effectLst/>
                <a:uLnTx/>
                <a:uFillTx/>
                <a:latin typeface="Franklin Gothic Medium"/>
                <a:ea typeface="ＭＳ Ｐゴシック"/>
                <a:cs typeface="+mn-cs"/>
              </a:endParaRPr>
            </a:p>
          </p:txBody>
        </p:sp>
        <p:sp>
          <p:nvSpPr>
            <p:cNvPr id="7" name="Oval 6"/>
            <p:cNvSpPr/>
            <p:nvPr/>
          </p:nvSpPr>
          <p:spPr>
            <a:xfrm>
              <a:off x="2770596" y="1663013"/>
              <a:ext cx="4511584" cy="4288668"/>
            </a:xfrm>
            <a:prstGeom prst="ellipse">
              <a:avLst/>
            </a:prstGeom>
            <a:solidFill>
              <a:srgbClr val="D2FCBA"/>
            </a:solidFill>
            <a:ln w="9525" cap="flat" cmpd="sng" algn="ctr">
              <a:solidFill>
                <a:srgbClr val="00B05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A" sz="1800" b="0" i="0" u="none" strike="noStrike" kern="0" cap="none" spc="0" normalizeH="0" baseline="0" noProof="0" smtClean="0">
                <a:ln>
                  <a:noFill/>
                </a:ln>
                <a:effectLst/>
                <a:uLnTx/>
                <a:uFillTx/>
                <a:latin typeface="Franklin Gothic Medium"/>
                <a:ea typeface="ＭＳ Ｐゴシック"/>
                <a:cs typeface="+mn-cs"/>
              </a:endParaRPr>
            </a:p>
          </p:txBody>
        </p:sp>
        <p:cxnSp>
          <p:nvCxnSpPr>
            <p:cNvPr id="8" name="Straight Connector 7"/>
            <p:cNvCxnSpPr/>
            <p:nvPr/>
          </p:nvCxnSpPr>
          <p:spPr>
            <a:xfrm flipH="1">
              <a:off x="2809969" y="3209375"/>
              <a:ext cx="3359405" cy="2291707"/>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9" name="Oval 8"/>
            <p:cNvSpPr/>
            <p:nvPr/>
          </p:nvSpPr>
          <p:spPr>
            <a:xfrm>
              <a:off x="3428465" y="2259176"/>
              <a:ext cx="3240360" cy="3096344"/>
            </a:xfrm>
            <a:prstGeom prst="ellipse">
              <a:avLst/>
            </a:prstGeom>
            <a:solidFill>
              <a:srgbClr val="FDCFFA"/>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A" sz="1800" b="0" i="0" u="none" strike="noStrike" kern="0" cap="none" spc="0" normalizeH="0" baseline="0" noProof="0" smtClean="0">
                <a:ln>
                  <a:noFill/>
                </a:ln>
                <a:effectLst/>
                <a:uLnTx/>
                <a:uFillTx/>
                <a:latin typeface="Franklin Gothic Medium"/>
                <a:ea typeface="ＭＳ Ｐゴシック"/>
                <a:cs typeface="+mn-cs"/>
              </a:endParaRPr>
            </a:p>
          </p:txBody>
        </p:sp>
        <p:sp>
          <p:nvSpPr>
            <p:cNvPr id="10" name="Oval 9"/>
            <p:cNvSpPr/>
            <p:nvPr/>
          </p:nvSpPr>
          <p:spPr>
            <a:xfrm>
              <a:off x="3933225" y="2751441"/>
              <a:ext cx="2182156" cy="2080927"/>
            </a:xfrm>
            <a:prstGeom prst="ellipse">
              <a:avLst/>
            </a:prstGeom>
            <a:solidFill>
              <a:srgbClr val="FFFF99"/>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dirty="0" smtClean="0">
                <a:ln>
                  <a:noFill/>
                </a:ln>
                <a:effectLst/>
                <a:uLnTx/>
                <a:uFillTx/>
                <a:latin typeface="Franklin Gothic Medium"/>
                <a:ea typeface="ＭＳ Ｐゴシック"/>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dirty="0" smtClean="0">
                <a:ln>
                  <a:noFill/>
                </a:ln>
                <a:effectLst/>
                <a:uLnTx/>
                <a:uFillTx/>
                <a:latin typeface="Franklin Gothic Medium"/>
                <a:ea typeface="ＭＳ Ｐゴシック"/>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dirty="0" smtClean="0">
                <a:ln>
                  <a:noFill/>
                </a:ln>
                <a:effectLst/>
                <a:uLnTx/>
                <a:uFillTx/>
                <a:latin typeface="Franklin Gothic Medium"/>
                <a:ea typeface="ＭＳ Ｐゴシック"/>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dirty="0" smtClean="0">
                <a:ln>
                  <a:noFill/>
                </a:ln>
                <a:effectLst/>
                <a:uLnTx/>
                <a:uFillTx/>
                <a:latin typeface="Franklin Gothic Medium"/>
                <a:ea typeface="ＭＳ Ｐゴシック"/>
                <a:cs typeface="+mn-cs"/>
              </a:endParaRPr>
            </a:p>
          </p:txBody>
        </p:sp>
        <p:cxnSp>
          <p:nvCxnSpPr>
            <p:cNvPr id="11" name="Straight Connector 10"/>
            <p:cNvCxnSpPr>
              <a:stCxn id="6" idx="2"/>
              <a:endCxn id="6" idx="6"/>
            </p:cNvCxnSpPr>
            <p:nvPr/>
          </p:nvCxnSpPr>
          <p:spPr>
            <a:xfrm>
              <a:off x="2044782" y="3850113"/>
              <a:ext cx="5837386" cy="0"/>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12" name="Oval 11"/>
            <p:cNvSpPr/>
            <p:nvPr/>
          </p:nvSpPr>
          <p:spPr>
            <a:xfrm>
              <a:off x="4446094" y="3265853"/>
              <a:ext cx="1224519" cy="1115130"/>
            </a:xfrm>
            <a:prstGeom prst="ellipse">
              <a:avLst/>
            </a:prstGeom>
            <a:solidFill>
              <a:srgbClr val="D5D848"/>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900" b="1" i="0" u="none" strike="noStrike" kern="0" cap="none" spc="0" normalizeH="0" baseline="0" noProof="0" dirty="0" smtClean="0">
                  <a:ln>
                    <a:noFill/>
                  </a:ln>
                  <a:effectLst/>
                  <a:uLnTx/>
                  <a:uFillTx/>
                  <a:latin typeface="Arial Black" panose="020B0A04020102020204" pitchFamily="34" charset="0"/>
                  <a:ea typeface="ＭＳ Ｐゴシック"/>
                  <a:cs typeface="+mn-cs"/>
                </a:rPr>
                <a:t>Facteurs pouvant influencer le rendement</a:t>
              </a:r>
            </a:p>
          </p:txBody>
        </p:sp>
        <p:sp>
          <p:nvSpPr>
            <p:cNvPr id="13" name="TextBox 57"/>
            <p:cNvSpPr txBox="1"/>
            <p:nvPr/>
          </p:nvSpPr>
          <p:spPr>
            <a:xfrm>
              <a:off x="4268559" y="3185003"/>
              <a:ext cx="1486546" cy="912947"/>
            </a:xfrm>
            <a:prstGeom prst="rect">
              <a:avLst/>
            </a:prstGeom>
            <a:noFill/>
          </p:spPr>
          <p:txBody>
            <a:bodyPr wrap="square" rtlCol="0">
              <a:prstTxWarp prst="textArchUp">
                <a:avLst>
                  <a:gd name="adj" fmla="val 10731246"/>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000" b="1" i="0" u="none" strike="noStrike" kern="0" cap="none" spc="0" normalizeH="0" baseline="0" noProof="0" dirty="0" smtClean="0">
                  <a:ln>
                    <a:noFill/>
                  </a:ln>
                  <a:effectLst/>
                  <a:uLnTx/>
                  <a:uFillTx/>
                  <a:latin typeface="Arial" pitchFamily="34" charset="0"/>
                  <a:ea typeface="ＭＳ Ｐゴシック" pitchFamily="34" charset="-128"/>
                </a:rPr>
                <a:t>Facteurs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000" b="1" i="0" u="none" strike="noStrike" kern="0" cap="none" spc="0" normalizeH="0" baseline="0" noProof="0" dirty="0" smtClean="0">
                  <a:ln>
                    <a:noFill/>
                  </a:ln>
                  <a:effectLst/>
                  <a:uLnTx/>
                  <a:uFillTx/>
                  <a:latin typeface="Arial" pitchFamily="34" charset="0"/>
                  <a:ea typeface="ＭＳ Ｐゴシック" pitchFamily="34" charset="-128"/>
                </a:rPr>
                <a:t> environnementaux</a:t>
              </a:r>
            </a:p>
          </p:txBody>
        </p:sp>
        <p:sp>
          <p:nvSpPr>
            <p:cNvPr id="14" name="TextBox 58"/>
            <p:cNvSpPr txBox="1"/>
            <p:nvPr/>
          </p:nvSpPr>
          <p:spPr>
            <a:xfrm>
              <a:off x="4056458" y="3542040"/>
              <a:ext cx="1967841" cy="971132"/>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000" b="1" i="0" u="none" strike="noStrike" kern="0" cap="none" spc="0" normalizeH="0" baseline="0" noProof="0" dirty="0" smtClean="0">
                  <a:ln>
                    <a:noFill/>
                  </a:ln>
                  <a:effectLst/>
                  <a:uLnTx/>
                  <a:uFillTx/>
                  <a:latin typeface="Arial" pitchFamily="34" charset="0"/>
                  <a:ea typeface="ＭＳ Ｐゴシック" pitchFamily="34" charset="-128"/>
                </a:rPr>
                <a:t>Facteurs relevant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000" b="1" i="0" u="none" strike="noStrike" kern="0" cap="none" spc="0" normalizeH="0" baseline="0" noProof="0" dirty="0" smtClean="0">
                  <a:ln>
                    <a:noFill/>
                  </a:ln>
                  <a:effectLst/>
                  <a:uLnTx/>
                  <a:uFillTx/>
                  <a:latin typeface="Arial" pitchFamily="34" charset="0"/>
                  <a:ea typeface="ＭＳ Ｐゴシック" pitchFamily="34" charset="-128"/>
                </a:rPr>
                <a:t>de l’employé</a:t>
              </a:r>
            </a:p>
          </p:txBody>
        </p:sp>
        <p:sp>
          <p:nvSpPr>
            <p:cNvPr id="15" name="TextBox 59"/>
            <p:cNvSpPr txBox="1"/>
            <p:nvPr/>
          </p:nvSpPr>
          <p:spPr>
            <a:xfrm>
              <a:off x="4378571" y="2542225"/>
              <a:ext cx="1376533" cy="418430"/>
            </a:xfrm>
            <a:prstGeom prst="rect">
              <a:avLst/>
            </a:prstGeom>
            <a:noFill/>
          </p:spPr>
          <p:txBody>
            <a:bodyPr wrap="none" rtlCol="0">
              <a:prstTxWarp prst="textArchUp">
                <a:avLst>
                  <a:gd name="adj" fmla="val 1032807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200" b="1" i="0" u="none" strike="noStrike" kern="0" cap="none" spc="0" normalizeH="0" baseline="0" dirty="0" smtClean="0">
                  <a:ln>
                    <a:noFill/>
                  </a:ln>
                  <a:effectLst/>
                  <a:uLnTx/>
                  <a:uFillTx/>
                  <a:latin typeface="Arial" pitchFamily="34" charset="0"/>
                  <a:ea typeface="ＭＳ Ｐゴシック" pitchFamily="34" charset="-128"/>
                </a:rPr>
                <a:t>Barrières/obstacles</a:t>
              </a:r>
            </a:p>
          </p:txBody>
        </p:sp>
        <p:sp>
          <p:nvSpPr>
            <p:cNvPr id="16" name="TextBox 60"/>
            <p:cNvSpPr txBox="1"/>
            <p:nvPr/>
          </p:nvSpPr>
          <p:spPr>
            <a:xfrm>
              <a:off x="4056456" y="1980353"/>
              <a:ext cx="1893119" cy="653092"/>
            </a:xfrm>
            <a:prstGeom prst="rect">
              <a:avLst/>
            </a:prstGeom>
            <a:noFill/>
          </p:spPr>
          <p:txBody>
            <a:bodyPr wrap="none" rtlCol="0">
              <a:prstTxWarp prst="textArchUp">
                <a:avLst>
                  <a:gd name="adj" fmla="val 1032984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200" b="1" i="0" u="none" strike="noStrike" kern="0" cap="none" spc="0" normalizeH="0" baseline="0" noProof="0" dirty="0" smtClean="0">
                  <a:ln>
                    <a:noFill/>
                  </a:ln>
                  <a:effectLst/>
                  <a:uLnTx/>
                  <a:uFillTx/>
                  <a:latin typeface="Arial" pitchFamily="34" charset="0"/>
                  <a:ea typeface="ＭＳ Ｐゴシック" pitchFamily="34" charset="-128"/>
                </a:rPr>
                <a:t>Facteurs</a:t>
              </a:r>
              <a:r>
                <a:rPr kumimoji="0" lang="fr-CA" sz="1200" b="1" i="0" u="none" strike="noStrike" kern="0" cap="none" spc="0" normalizeH="0" noProof="0" dirty="0" smtClean="0">
                  <a:ln>
                    <a:noFill/>
                  </a:ln>
                  <a:effectLst/>
                  <a:uLnTx/>
                  <a:uFillTx/>
                  <a:latin typeface="Arial" pitchFamily="34" charset="0"/>
                  <a:ea typeface="ＭＳ Ｐゴシック" pitchFamily="34" charset="-128"/>
                </a:rPr>
                <a:t> </a:t>
              </a:r>
              <a:r>
                <a:rPr kumimoji="0" lang="fr-CA" sz="1200" b="1" i="0" u="none" strike="noStrike" kern="0" cap="none" spc="0" normalizeH="0" baseline="0" noProof="0" dirty="0" smtClean="0">
                  <a:ln>
                    <a:noFill/>
                  </a:ln>
                  <a:effectLst/>
                  <a:uLnTx/>
                  <a:uFillTx/>
                  <a:latin typeface="Arial" pitchFamily="34" charset="0"/>
                  <a:ea typeface="ＭＳ Ｐゴシック" pitchFamily="34" charset="-128"/>
                </a:rPr>
                <a:t>organisationnels</a:t>
              </a:r>
            </a:p>
          </p:txBody>
        </p:sp>
        <p:cxnSp>
          <p:nvCxnSpPr>
            <p:cNvPr id="17" name="Straight Connector 16"/>
            <p:cNvCxnSpPr/>
            <p:nvPr/>
          </p:nvCxnSpPr>
          <p:spPr>
            <a:xfrm flipH="1">
              <a:off x="5010538" y="4842281"/>
              <a:ext cx="12980" cy="1586406"/>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18" name="TextBox 63"/>
            <p:cNvSpPr txBox="1"/>
            <p:nvPr/>
          </p:nvSpPr>
          <p:spPr>
            <a:xfrm rot="19054120">
              <a:off x="5695991" y="4358260"/>
              <a:ext cx="861329" cy="367872"/>
            </a:xfrm>
            <a:prstGeom prst="rect">
              <a:avLst/>
            </a:prstGeom>
            <a:noFill/>
          </p:spPr>
          <p:txBody>
            <a:bodyPr wrap="non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200" b="1" i="0" u="none" strike="noStrike" kern="0" cap="none" spc="0" normalizeH="0" baseline="0" noProof="0" dirty="0" smtClean="0">
                  <a:ln>
                    <a:noFill/>
                  </a:ln>
                  <a:effectLst/>
                  <a:uLnTx/>
                  <a:uFillTx/>
                  <a:latin typeface="Arial" pitchFamily="34" charset="0"/>
                  <a:ea typeface="ＭＳ Ｐゴシック" pitchFamily="34" charset="-128"/>
                </a:rPr>
                <a:t>Réticence</a:t>
              </a:r>
            </a:p>
          </p:txBody>
        </p:sp>
        <p:sp>
          <p:nvSpPr>
            <p:cNvPr id="19" name="TextBox 64"/>
            <p:cNvSpPr txBox="1"/>
            <p:nvPr/>
          </p:nvSpPr>
          <p:spPr>
            <a:xfrm rot="20212222">
              <a:off x="5112459" y="4480258"/>
              <a:ext cx="2251781" cy="849688"/>
            </a:xfrm>
            <a:prstGeom prst="rect">
              <a:avLst/>
            </a:prstGeom>
            <a:noFill/>
          </p:spPr>
          <p:txBody>
            <a:bodyPr wrap="square" rtlCol="0">
              <a:prstTxWarp prst="textArchDown">
                <a:avLst>
                  <a:gd name="adj" fmla="val 70839"/>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200" b="1" i="0" u="none" strike="noStrike" kern="0" cap="none" spc="0" normalizeH="0" baseline="0" noProof="0" dirty="0" smtClean="0">
                  <a:ln>
                    <a:noFill/>
                  </a:ln>
                  <a:effectLst/>
                  <a:uLnTx/>
                  <a:uFillTx/>
                  <a:latin typeface="Arial" pitchFamily="34" charset="0"/>
                  <a:ea typeface="ＭＳ Ｐゴシック" pitchFamily="34" charset="-128"/>
                </a:rPr>
                <a:t>Attitude au travail</a:t>
              </a:r>
            </a:p>
          </p:txBody>
        </p:sp>
        <p:sp>
          <p:nvSpPr>
            <p:cNvPr id="20" name="TextBox 70"/>
            <p:cNvSpPr txBox="1"/>
            <p:nvPr/>
          </p:nvSpPr>
          <p:spPr>
            <a:xfrm rot="2897728">
              <a:off x="3124421" y="3533605"/>
              <a:ext cx="2365524" cy="1014868"/>
            </a:xfrm>
            <a:prstGeom prst="rect">
              <a:avLst/>
            </a:prstGeom>
            <a:noFill/>
          </p:spPr>
          <p:txBody>
            <a:bodyPr wrap="none" rtlCol="0">
              <a:prstTxWarp prst="textArchDown">
                <a:avLst>
                  <a:gd name="adj" fmla="val 2113897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fr-CA" sz="1000" b="1" kern="0" dirty="0" smtClean="0">
                  <a:latin typeface="Arial" pitchFamily="34" charset="0"/>
                  <a:ea typeface="ＭＳ Ｐゴシック" pitchFamily="34" charset="-128"/>
                </a:rPr>
                <a:t>Incapacité</a:t>
              </a:r>
              <a:r>
                <a:rPr kumimoji="0" lang="fr-CA" sz="1000" b="1" i="0" u="none" strike="noStrike" kern="0" cap="none" spc="0" normalizeH="0" baseline="0" noProof="0" dirty="0" smtClean="0">
                  <a:ln>
                    <a:noFill/>
                  </a:ln>
                  <a:effectLst/>
                  <a:uLnTx/>
                  <a:uFillTx/>
                  <a:latin typeface="Arial" pitchFamily="34" charset="0"/>
                  <a:ea typeface="ＭＳ Ｐゴシック" pitchFamily="34" charset="-128"/>
                </a:rPr>
                <a:t>/incompatibilité</a:t>
              </a:r>
            </a:p>
          </p:txBody>
        </p:sp>
        <p:sp>
          <p:nvSpPr>
            <p:cNvPr id="21" name="TextBox 76"/>
            <p:cNvSpPr txBox="1"/>
            <p:nvPr/>
          </p:nvSpPr>
          <p:spPr>
            <a:xfrm rot="1738265">
              <a:off x="3382509" y="5224660"/>
              <a:ext cx="1622194" cy="303640"/>
            </a:xfrm>
            <a:prstGeom prst="rect">
              <a:avLst/>
            </a:prstGeom>
            <a:noFill/>
          </p:spPr>
          <p:txBody>
            <a:bodyPr wrap="square" rtlCol="0">
              <a:prstTxWarp prst="textArchDown">
                <a:avLst>
                  <a:gd name="adj" fmla="val 2120564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200" b="1" i="0" u="none" strike="noStrike" kern="0" cap="none" spc="0" normalizeH="0" baseline="0" noProof="0" dirty="0" smtClean="0">
                  <a:ln>
                    <a:noFill/>
                  </a:ln>
                  <a:effectLst/>
                  <a:uLnTx/>
                  <a:uFillTx/>
                  <a:latin typeface="Arial" pitchFamily="34" charset="0"/>
                  <a:ea typeface="ＭＳ Ｐゴシック" pitchFamily="34" charset="-128"/>
                </a:rPr>
                <a:t>Habiletés</a:t>
              </a:r>
            </a:p>
          </p:txBody>
        </p:sp>
        <p:sp>
          <p:nvSpPr>
            <p:cNvPr id="22" name="TextBox 80"/>
            <p:cNvSpPr txBox="1"/>
            <p:nvPr/>
          </p:nvSpPr>
          <p:spPr>
            <a:xfrm rot="4130806">
              <a:off x="2788303" y="4206890"/>
              <a:ext cx="1145463" cy="377053"/>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050" b="1" i="0" u="none" strike="noStrike" kern="0" cap="none" spc="0" normalizeH="0" baseline="0" noProof="0" dirty="0" smtClean="0">
                  <a:ln>
                    <a:noFill/>
                  </a:ln>
                  <a:effectLst/>
                  <a:uLnTx/>
                  <a:uFillTx/>
                  <a:latin typeface="Arial" pitchFamily="34" charset="0"/>
                  <a:ea typeface="ＭＳ Ｐゴシック" pitchFamily="34" charset="-128"/>
                </a:rPr>
                <a:t>Assignation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1050" b="1" i="0" u="none" strike="noStrike" kern="0" cap="none" spc="0" normalizeH="0" baseline="0" noProof="0" dirty="0" smtClean="0">
                  <a:ln>
                    <a:noFill/>
                  </a:ln>
                  <a:effectLst/>
                  <a:uLnTx/>
                  <a:uFillTx/>
                  <a:latin typeface="Arial" pitchFamily="34" charset="0"/>
                  <a:ea typeface="ＭＳ Ｐゴシック" pitchFamily="34" charset="-128"/>
                </a:rPr>
                <a:t>du travail</a:t>
              </a:r>
            </a:p>
          </p:txBody>
        </p:sp>
      </p:grpSp>
      <p:sp>
        <p:nvSpPr>
          <p:cNvPr id="23" name="TextBox 22"/>
          <p:cNvSpPr txBox="1"/>
          <p:nvPr/>
        </p:nvSpPr>
        <p:spPr>
          <a:xfrm>
            <a:off x="3419872" y="1275606"/>
            <a:ext cx="2193868" cy="249735"/>
          </a:xfrm>
          <a:prstGeom prst="rect">
            <a:avLst/>
          </a:prstGeom>
          <a:noFill/>
        </p:spPr>
        <p:txBody>
          <a:bodyPr wrap="none" rtlCol="0">
            <a:prstTxWarp prst="textArchUp">
              <a:avLst>
                <a:gd name="adj" fmla="val 10128564"/>
              </a:avLst>
            </a:prstTxWarp>
            <a:spAutoFit/>
          </a:bodyPr>
          <a:lstStyle/>
          <a:p>
            <a:pPr algn="ctr"/>
            <a:r>
              <a:rPr lang="fr-CA" sz="1250" b="1" dirty="0" smtClean="0"/>
              <a:t>Mesures organisationnelles</a:t>
            </a:r>
            <a:endParaRPr lang="fr-CA" sz="1250" b="1" dirty="0"/>
          </a:p>
          <a:p>
            <a:pPr algn="ctr"/>
            <a:endParaRPr lang="fr-CA" sz="1250" b="1" dirty="0"/>
          </a:p>
        </p:txBody>
      </p:sp>
      <p:sp>
        <p:nvSpPr>
          <p:cNvPr id="24" name="TextBox 23"/>
          <p:cNvSpPr txBox="1"/>
          <p:nvPr/>
        </p:nvSpPr>
        <p:spPr>
          <a:xfrm rot="3907922">
            <a:off x="1950500" y="2694707"/>
            <a:ext cx="1289585" cy="718741"/>
          </a:xfrm>
          <a:prstGeom prst="rect">
            <a:avLst/>
          </a:prstGeom>
          <a:noFill/>
        </p:spPr>
        <p:txBody>
          <a:bodyPr wrap="none" rtlCol="0">
            <a:prstTxWarp prst="textArchDown">
              <a:avLst/>
            </a:prstTxWarp>
            <a:spAutoFit/>
          </a:bodyPr>
          <a:lstStyle/>
          <a:p>
            <a:pPr algn="ctr"/>
            <a:r>
              <a:rPr lang="fr-CA" sz="900" b="1" dirty="0" smtClean="0"/>
              <a:t>Mesures d’adaptation, </a:t>
            </a:r>
          </a:p>
          <a:p>
            <a:pPr algn="ctr"/>
            <a:r>
              <a:rPr lang="fr-CA" sz="900" b="1" dirty="0"/>
              <a:t>c</a:t>
            </a:r>
            <a:r>
              <a:rPr lang="fr-CA" sz="900" b="1" dirty="0" smtClean="0"/>
              <a:t>harge </a:t>
            </a:r>
            <a:r>
              <a:rPr lang="fr-CA" sz="900" b="1" dirty="0"/>
              <a:t>de travail, </a:t>
            </a:r>
            <a:r>
              <a:rPr lang="fr-CA" sz="900" b="1" dirty="0" smtClean="0"/>
              <a:t>etc.</a:t>
            </a:r>
            <a:endParaRPr lang="fr-CA" sz="900" b="1" dirty="0"/>
          </a:p>
          <a:p>
            <a:pPr algn="ctr"/>
            <a:endParaRPr lang="fr-CA" sz="900" b="1" dirty="0"/>
          </a:p>
        </p:txBody>
      </p:sp>
      <p:sp>
        <p:nvSpPr>
          <p:cNvPr id="25" name="TextBox 24"/>
          <p:cNvSpPr txBox="1"/>
          <p:nvPr/>
        </p:nvSpPr>
        <p:spPr>
          <a:xfrm rot="1666753">
            <a:off x="2580422" y="3624163"/>
            <a:ext cx="1719446" cy="398210"/>
          </a:xfrm>
          <a:prstGeom prst="rect">
            <a:avLst/>
          </a:prstGeom>
          <a:noFill/>
        </p:spPr>
        <p:txBody>
          <a:bodyPr wrap="none" rtlCol="0">
            <a:prstTxWarp prst="textArchDown">
              <a:avLst/>
            </a:prstTxWarp>
            <a:spAutoFit/>
          </a:bodyPr>
          <a:lstStyle/>
          <a:p>
            <a:pPr algn="ctr"/>
            <a:r>
              <a:rPr lang="fr-CA" sz="1200" b="1" dirty="0" smtClean="0"/>
              <a:t>Formation</a:t>
            </a:r>
            <a:endParaRPr lang="fr-CA" sz="1400" b="1" dirty="0"/>
          </a:p>
        </p:txBody>
      </p:sp>
      <p:sp>
        <p:nvSpPr>
          <p:cNvPr id="26" name="TextBox 25"/>
          <p:cNvSpPr txBox="1"/>
          <p:nvPr/>
        </p:nvSpPr>
        <p:spPr>
          <a:xfrm rot="19802073">
            <a:off x="4986413" y="3130543"/>
            <a:ext cx="2574091" cy="514323"/>
          </a:xfrm>
          <a:prstGeom prst="rect">
            <a:avLst/>
          </a:prstGeom>
          <a:noFill/>
        </p:spPr>
        <p:txBody>
          <a:bodyPr wrap="none" rtlCol="0">
            <a:prstTxWarp prst="textArchDown">
              <a:avLst/>
            </a:prstTxWarp>
            <a:spAutoFit/>
          </a:bodyPr>
          <a:lstStyle/>
          <a:p>
            <a:pPr algn="ctr"/>
            <a:r>
              <a:rPr lang="fr-CA" sz="1000" b="1" dirty="0" smtClean="0"/>
              <a:t>Coaching, relations de </a:t>
            </a:r>
          </a:p>
          <a:p>
            <a:pPr algn="ctr"/>
            <a:r>
              <a:rPr lang="fr-CA" sz="1000" b="1" dirty="0" smtClean="0"/>
              <a:t>travail/discipline </a:t>
            </a:r>
            <a:endParaRPr lang="fr-CA" sz="1000" b="1" dirty="0"/>
          </a:p>
        </p:txBody>
      </p:sp>
      <p:sp>
        <p:nvSpPr>
          <p:cNvPr id="27" name="TextBox 82"/>
          <p:cNvSpPr txBox="1"/>
          <p:nvPr/>
        </p:nvSpPr>
        <p:spPr>
          <a:xfrm>
            <a:off x="7297766" y="4137924"/>
            <a:ext cx="166672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900" dirty="0" smtClean="0"/>
              <a:t>Modèle Langevin adapté</a:t>
            </a:r>
            <a:endParaRPr lang="fr-CA" sz="900" dirty="0"/>
          </a:p>
        </p:txBody>
      </p:sp>
      <p:sp>
        <p:nvSpPr>
          <p:cNvPr id="28" name="Right Brace 27"/>
          <p:cNvSpPr/>
          <p:nvPr/>
        </p:nvSpPr>
        <p:spPr>
          <a:xfrm>
            <a:off x="7596336" y="951570"/>
            <a:ext cx="288032" cy="162018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9" name="Right Brace 28"/>
          <p:cNvSpPr/>
          <p:nvPr/>
        </p:nvSpPr>
        <p:spPr>
          <a:xfrm>
            <a:off x="7596336" y="2625756"/>
            <a:ext cx="288032" cy="14581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0" name="TextBox 29"/>
          <p:cNvSpPr txBox="1"/>
          <p:nvPr/>
        </p:nvSpPr>
        <p:spPr>
          <a:xfrm>
            <a:off x="7956376" y="1545637"/>
            <a:ext cx="1008112" cy="646331"/>
          </a:xfrm>
          <a:prstGeom prst="rect">
            <a:avLst/>
          </a:prstGeom>
          <a:noFill/>
        </p:spPr>
        <p:txBody>
          <a:bodyPr wrap="square" rtlCol="0">
            <a:spAutoFit/>
          </a:bodyPr>
          <a:lstStyle/>
          <a:p>
            <a:r>
              <a:rPr lang="en-CA" sz="1200" dirty="0" smtClean="0"/>
              <a:t>Hors du </a:t>
            </a:r>
            <a:r>
              <a:rPr lang="en-CA" sz="1200" dirty="0" err="1" smtClean="0"/>
              <a:t>contrôle</a:t>
            </a:r>
            <a:r>
              <a:rPr lang="en-CA" sz="1200" dirty="0" smtClean="0"/>
              <a:t> de </a:t>
            </a:r>
            <a:r>
              <a:rPr lang="en-CA" sz="1200" dirty="0" err="1" smtClean="0"/>
              <a:t>l’employé</a:t>
            </a:r>
            <a:endParaRPr lang="en-CA" sz="1200" dirty="0"/>
          </a:p>
        </p:txBody>
      </p:sp>
      <p:sp>
        <p:nvSpPr>
          <p:cNvPr id="31" name="TextBox 30"/>
          <p:cNvSpPr txBox="1"/>
          <p:nvPr/>
        </p:nvSpPr>
        <p:spPr>
          <a:xfrm>
            <a:off x="7956376" y="3113116"/>
            <a:ext cx="1008112" cy="646331"/>
          </a:xfrm>
          <a:prstGeom prst="rect">
            <a:avLst/>
          </a:prstGeom>
          <a:noFill/>
        </p:spPr>
        <p:txBody>
          <a:bodyPr wrap="square" rtlCol="0">
            <a:spAutoFit/>
          </a:bodyPr>
          <a:lstStyle/>
          <a:p>
            <a:r>
              <a:rPr lang="en-CA" sz="1200" dirty="0" smtClean="0"/>
              <a:t>Sous le </a:t>
            </a:r>
            <a:r>
              <a:rPr lang="en-CA" sz="1200" dirty="0" err="1" smtClean="0"/>
              <a:t>contrôle</a:t>
            </a:r>
            <a:r>
              <a:rPr lang="en-CA" sz="1200" dirty="0" smtClean="0"/>
              <a:t> de </a:t>
            </a:r>
            <a:r>
              <a:rPr lang="en-CA" sz="1200" dirty="0" err="1" smtClean="0"/>
              <a:t>l’employé</a:t>
            </a:r>
            <a:endParaRPr lang="en-CA" sz="1200" dirty="0"/>
          </a:p>
        </p:txBody>
      </p:sp>
      <p:sp>
        <p:nvSpPr>
          <p:cNvPr id="3" name="Slide Number Placeholder 2"/>
          <p:cNvSpPr>
            <a:spLocks noGrp="1"/>
          </p:cNvSpPr>
          <p:nvPr>
            <p:ph type="sldNum" sz="quarter" idx="12"/>
          </p:nvPr>
        </p:nvSpPr>
        <p:spPr/>
        <p:txBody>
          <a:bodyPr/>
          <a:lstStyle/>
          <a:p>
            <a:fld id="{2E86C063-E22E-2E4C-A523-54089486E38F}" type="slidenum">
              <a:rPr lang="en-US" smtClean="0"/>
              <a:t>45</a:t>
            </a:fld>
            <a:endParaRPr lang="en-US"/>
          </a:p>
        </p:txBody>
      </p:sp>
    </p:spTree>
    <p:extLst>
      <p:ext uri="{BB962C8B-B14F-4D97-AF65-F5344CB8AC3E}">
        <p14:creationId xmlns:p14="http://schemas.microsoft.com/office/powerpoint/2010/main" val="2806761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lements graphique-04.png" title="Elements graphique-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64504">
            <a:off x="6899385" y="-91482"/>
            <a:ext cx="2533223" cy="1958792"/>
          </a:xfrm>
          <a:prstGeom prst="rect">
            <a:avLst/>
          </a:prstGeom>
        </p:spPr>
      </p:pic>
      <p:sp>
        <p:nvSpPr>
          <p:cNvPr id="2" name="Title 1"/>
          <p:cNvSpPr>
            <a:spLocks noGrp="1"/>
          </p:cNvSpPr>
          <p:nvPr>
            <p:ph type="title"/>
          </p:nvPr>
        </p:nvSpPr>
        <p:spPr>
          <a:xfrm>
            <a:off x="457200" y="250903"/>
            <a:ext cx="8229600" cy="789704"/>
          </a:xfrm>
          <a:solidFill>
            <a:schemeClr val="bg1"/>
          </a:solidFill>
          <a:ln>
            <a:solidFill>
              <a:schemeClr val="tx1"/>
            </a:solidFill>
          </a:ln>
        </p:spPr>
        <p:txBody>
          <a:bodyPr>
            <a:noAutofit/>
          </a:bodyPr>
          <a:lstStyle/>
          <a:p>
            <a:pPr algn="ctr"/>
            <a:r>
              <a:rPr lang="fr-CA" sz="2100" dirty="0"/>
              <a:t>Considérations liées à la Covid-19 lors de </a:t>
            </a:r>
            <a:br>
              <a:rPr lang="fr-CA" sz="2100" dirty="0"/>
            </a:br>
            <a:r>
              <a:rPr lang="fr-CA" sz="2100" dirty="0"/>
              <a:t>l’évaluation du rendement</a:t>
            </a:r>
            <a:endParaRPr lang="en-CA" sz="2100" dirty="0"/>
          </a:p>
        </p:txBody>
      </p:sp>
      <p:sp>
        <p:nvSpPr>
          <p:cNvPr id="3" name="Content Placeholder 2"/>
          <p:cNvSpPr>
            <a:spLocks noGrp="1"/>
          </p:cNvSpPr>
          <p:nvPr>
            <p:ph idx="1"/>
          </p:nvPr>
        </p:nvSpPr>
        <p:spPr>
          <a:xfrm>
            <a:off x="457200" y="1212349"/>
            <a:ext cx="8229600" cy="3381377"/>
          </a:xfrm>
        </p:spPr>
        <p:txBody>
          <a:bodyPr>
            <a:normAutofit fontScale="40000" lnSpcReduction="20000"/>
          </a:bodyPr>
          <a:lstStyle/>
          <a:p>
            <a:pPr marL="0" indent="0" algn="just">
              <a:buNone/>
            </a:pPr>
            <a:r>
              <a:rPr lang="fr-CA" dirty="0" smtClean="0"/>
              <a:t>De nombreux employés sont confrontés à des défis personnels en raison de la pandémie de la COVID-19 et les gestionnaires doivent tenir compte des défis qui ne sont pas directement imputables aux employés</a:t>
            </a:r>
            <a:r>
              <a:rPr lang="fr-CA" dirty="0"/>
              <a:t> </a:t>
            </a:r>
            <a:r>
              <a:rPr lang="fr-CA" dirty="0" smtClean="0"/>
              <a:t>tels que : </a:t>
            </a:r>
          </a:p>
          <a:p>
            <a:pPr marL="0" indent="0" algn="just">
              <a:buNone/>
            </a:pPr>
            <a:endParaRPr lang="fr-CA" dirty="0" smtClean="0"/>
          </a:p>
          <a:p>
            <a:pPr>
              <a:buFont typeface="Wingdings" panose="05000000000000000000" pitchFamily="2" charset="2"/>
              <a:buChar char="Ø"/>
            </a:pPr>
            <a:r>
              <a:rPr lang="fr-CA" u="sng" dirty="0" smtClean="0"/>
              <a:t>Environnement de travail </a:t>
            </a:r>
            <a:r>
              <a:rPr lang="fr-CA" dirty="0" smtClean="0"/>
              <a:t>: endroit désigné pour le travail, équipement adéquat, accès au réseau, situation familiale. </a:t>
            </a:r>
          </a:p>
          <a:p>
            <a:pPr>
              <a:buFont typeface="Wingdings" panose="05000000000000000000" pitchFamily="2" charset="2"/>
              <a:buChar char="Ø"/>
            </a:pPr>
            <a:endParaRPr lang="fr-CA" u="sng" dirty="0" smtClean="0"/>
          </a:p>
          <a:p>
            <a:pPr>
              <a:buFont typeface="Wingdings" panose="05000000000000000000" pitchFamily="2" charset="2"/>
              <a:buChar char="Ø"/>
            </a:pPr>
            <a:r>
              <a:rPr lang="fr-CA" u="sng" dirty="0" smtClean="0"/>
              <a:t>Nature des fonctions assignées </a:t>
            </a:r>
            <a:r>
              <a:rPr lang="fr-CA" dirty="0" smtClean="0"/>
              <a:t>: rythme de travail modifié, priorités contradictoires, changements dans les priorités, délais serrés, nouvelles fonctions.     </a:t>
            </a:r>
          </a:p>
          <a:p>
            <a:pPr>
              <a:buFont typeface="Wingdings" panose="05000000000000000000" pitchFamily="2" charset="2"/>
              <a:buChar char="Ø"/>
            </a:pPr>
            <a:endParaRPr lang="fr-CA" dirty="0" smtClean="0"/>
          </a:p>
          <a:p>
            <a:pPr>
              <a:buFont typeface="Wingdings" panose="05000000000000000000" pitchFamily="2" charset="2"/>
              <a:buChar char="Ø"/>
            </a:pPr>
            <a:r>
              <a:rPr lang="fr-CA" u="sng" dirty="0" smtClean="0"/>
              <a:t>Soutien et supervision </a:t>
            </a:r>
            <a:r>
              <a:rPr lang="fr-CA" dirty="0" smtClean="0"/>
              <a:t>:l’employé doit avoir accès aux outils et à de la formation adéquate, un encadrement et/ou mentorat. </a:t>
            </a:r>
            <a:r>
              <a:rPr lang="fr-FR" dirty="0" smtClean="0"/>
              <a:t>L’employé doit avoir </a:t>
            </a:r>
            <a:r>
              <a:rPr lang="fr-FR" dirty="0"/>
              <a:t>bénéficié d’un temps </a:t>
            </a:r>
            <a:r>
              <a:rPr lang="fr-CA" dirty="0" smtClean="0"/>
              <a:t>de supervision suffisant pour discuter de son travail et des problèmes connexes, s’il y a lieu. </a:t>
            </a:r>
          </a:p>
          <a:p>
            <a:pPr marL="0" indent="0" algn="just">
              <a:buNone/>
            </a:pPr>
            <a:endParaRPr lang="fr-CA" dirty="0" smtClean="0"/>
          </a:p>
          <a:p>
            <a:pPr marL="0" indent="0" algn="just">
              <a:buNone/>
            </a:pPr>
            <a:r>
              <a:rPr lang="fr-CA" dirty="0"/>
              <a:t>Les gestionnaires sont encouragés </a:t>
            </a:r>
            <a:r>
              <a:rPr lang="fr-CA" dirty="0" smtClean="0"/>
              <a:t>à consulter </a:t>
            </a:r>
            <a:r>
              <a:rPr lang="fr-CA" dirty="0"/>
              <a:t>la </a:t>
            </a:r>
            <a:r>
              <a:rPr lang="fr-CA" dirty="0" smtClean="0"/>
              <a:t>mise </a:t>
            </a:r>
            <a:r>
              <a:rPr lang="fr-CA" dirty="0"/>
              <a:t>à jour sur </a:t>
            </a:r>
            <a:r>
              <a:rPr lang="fr-CA" dirty="0">
                <a:hlinkClick r:id="rId4"/>
              </a:rPr>
              <a:t>la Gestion du rendement insatisfaisant dans le contexte de la </a:t>
            </a:r>
            <a:r>
              <a:rPr lang="fr-CA" dirty="0" smtClean="0">
                <a:hlinkClick r:id="rId4"/>
              </a:rPr>
              <a:t>COVID-19</a:t>
            </a:r>
            <a:r>
              <a:rPr lang="fr-CA" dirty="0"/>
              <a:t> </a:t>
            </a:r>
            <a:r>
              <a:rPr lang="fr-CA" dirty="0" smtClean="0"/>
              <a:t>afin </a:t>
            </a:r>
            <a:r>
              <a:rPr lang="fr-CA" dirty="0"/>
              <a:t>d’en apprendre davantage sur </a:t>
            </a:r>
            <a:r>
              <a:rPr lang="fr-CA" dirty="0" smtClean="0"/>
              <a:t>les facteurs à prendre en compte lors de l’évaluation du rendement. </a:t>
            </a:r>
            <a:endParaRPr lang="fr-CA" dirty="0"/>
          </a:p>
        </p:txBody>
      </p:sp>
      <p:sp>
        <p:nvSpPr>
          <p:cNvPr id="4" name="Slide Number Placeholder 3"/>
          <p:cNvSpPr>
            <a:spLocks noGrp="1"/>
          </p:cNvSpPr>
          <p:nvPr>
            <p:ph type="sldNum" sz="quarter" idx="12"/>
          </p:nvPr>
        </p:nvSpPr>
        <p:spPr/>
        <p:txBody>
          <a:bodyPr/>
          <a:lstStyle/>
          <a:p>
            <a:fld id="{2E86C063-E22E-2E4C-A523-54089486E38F}" type="slidenum">
              <a:rPr lang="en-US" smtClean="0"/>
              <a:t>46</a:t>
            </a:fld>
            <a:endParaRPr lang="en-US"/>
          </a:p>
        </p:txBody>
      </p:sp>
    </p:spTree>
    <p:extLst>
      <p:ext uri="{BB962C8B-B14F-4D97-AF65-F5344CB8AC3E}">
        <p14:creationId xmlns:p14="http://schemas.microsoft.com/office/powerpoint/2010/main" val="2510626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395234"/>
            <a:ext cx="8229600" cy="16673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gn="ctr" fontAlgn="auto">
              <a:spcAft>
                <a:spcPts val="0"/>
              </a:spcAft>
            </a:pPr>
            <a:r>
              <a:rPr lang="fr-CA" sz="3200" dirty="0" smtClean="0">
                <a:solidFill>
                  <a:schemeClr val="tx1"/>
                </a:solidFill>
              </a:rPr>
              <a:t>Discussion sur la calibration</a:t>
            </a:r>
            <a:br>
              <a:rPr lang="fr-CA" sz="3200" dirty="0" smtClean="0">
                <a:solidFill>
                  <a:schemeClr val="tx1"/>
                </a:solidFill>
              </a:rPr>
            </a:br>
            <a:r>
              <a:rPr lang="fr-CA" sz="3200" dirty="0" smtClean="0">
                <a:solidFill>
                  <a:schemeClr val="tx1"/>
                </a:solidFill>
              </a:rPr>
              <a:t>(seulement pour les équipes de gestion</a:t>
            </a:r>
            <a:r>
              <a:rPr lang="en-CA" sz="3200" dirty="0" smtClean="0">
                <a:solidFill>
                  <a:schemeClr val="tx1"/>
                </a:solidFill>
              </a:rPr>
              <a:t>)</a:t>
            </a:r>
            <a:endParaRPr lang="en-CA" sz="3200" dirty="0">
              <a:solidFill>
                <a:schemeClr val="tx1"/>
              </a:solidFill>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47</a:t>
            </a:fld>
            <a:endParaRPr lang="en-US"/>
          </a:p>
        </p:txBody>
      </p:sp>
    </p:spTree>
    <p:extLst>
      <p:ext uri="{BB962C8B-B14F-4D97-AF65-F5344CB8AC3E}">
        <p14:creationId xmlns:p14="http://schemas.microsoft.com/office/powerpoint/2010/main" val="4135922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1"/>
            </p:custDataLst>
          </p:nvPr>
        </p:nvSpPr>
        <p:spPr>
          <a:xfrm>
            <a:off x="215864" y="51056"/>
            <a:ext cx="8712968" cy="857250"/>
          </a:xfrm>
        </p:spPr>
        <p:txBody>
          <a:bodyPr>
            <a:normAutofit/>
          </a:bodyPr>
          <a:lstStyle/>
          <a:p>
            <a:r>
              <a:rPr lang="fr-CA" altLang="en-US" sz="2400" noProof="0" dirty="0" smtClean="0"/>
              <a:t>Discussion sur la calibration – les avantages</a:t>
            </a:r>
          </a:p>
        </p:txBody>
      </p:sp>
      <p:sp>
        <p:nvSpPr>
          <p:cNvPr id="3" name="Content Placeholder 2"/>
          <p:cNvSpPr>
            <a:spLocks noGrp="1"/>
          </p:cNvSpPr>
          <p:nvPr>
            <p:ph idx="1"/>
            <p:custDataLst>
              <p:tags r:id="rId2"/>
            </p:custDataLst>
          </p:nvPr>
        </p:nvSpPr>
        <p:spPr>
          <a:xfrm>
            <a:off x="323529" y="908306"/>
            <a:ext cx="8497639" cy="2966434"/>
          </a:xfrm>
        </p:spPr>
        <p:txBody>
          <a:bodyPr>
            <a:normAutofit fontScale="85000" lnSpcReduction="20000"/>
          </a:bodyPr>
          <a:lstStyle/>
          <a:p>
            <a:pPr marL="0" indent="0">
              <a:buNone/>
            </a:pPr>
            <a:r>
              <a:rPr lang="fr-CA" sz="1800" noProof="0" dirty="0" smtClean="0">
                <a:latin typeface="Arial" panose="020B0604020202020204" pitchFamily="34" charset="0"/>
              </a:rPr>
              <a:t>Une discussion sur la calibration entre gestionnaires et superviseurs peut faciliter une compréhension et des approches communes des éléments suivants : </a:t>
            </a:r>
          </a:p>
          <a:p>
            <a:pPr marL="0" indent="0">
              <a:buNone/>
            </a:pPr>
            <a:endParaRPr lang="fr-CA" sz="2000" noProof="0" dirty="0" smtClean="0">
              <a:latin typeface="Arial" panose="020B0604020202020204" pitchFamily="34" charset="0"/>
            </a:endParaRPr>
          </a:p>
          <a:p>
            <a:r>
              <a:rPr lang="fr-CA" sz="1400" noProof="0" dirty="0" smtClean="0">
                <a:latin typeface="Arial" panose="020B0604020202020204" pitchFamily="34" charset="0"/>
              </a:rPr>
              <a:t>Les enjeux communs aux évaluations de rendement.</a:t>
            </a:r>
          </a:p>
          <a:p>
            <a:r>
              <a:rPr lang="fr-CA" sz="1400" noProof="0" dirty="0" smtClean="0">
                <a:latin typeface="Arial" panose="020B0604020202020204" pitchFamily="34" charset="0"/>
              </a:rPr>
              <a:t>Une attribution cohérente des cotes de rendement.</a:t>
            </a:r>
          </a:p>
          <a:p>
            <a:r>
              <a:rPr lang="fr-CA" sz="1400" noProof="0" dirty="0" smtClean="0">
                <a:latin typeface="Arial" panose="020B0604020202020204" pitchFamily="34" charset="0"/>
              </a:rPr>
              <a:t>Les conséquences des évaluations de rendement et des cotes attribuées.</a:t>
            </a:r>
          </a:p>
          <a:p>
            <a:endParaRPr lang="fr-CA" sz="2000" noProof="0" dirty="0">
              <a:latin typeface="Arial" panose="020B0604020202020204" pitchFamily="34" charset="0"/>
            </a:endParaRPr>
          </a:p>
          <a:p>
            <a:pPr marL="0" indent="0">
              <a:buNone/>
            </a:pPr>
            <a:r>
              <a:rPr lang="fr-CA" sz="1800" noProof="0" dirty="0" smtClean="0">
                <a:latin typeface="Arial" panose="020B0604020202020204" pitchFamily="34" charset="0"/>
              </a:rPr>
              <a:t>La discussion engendrera également les avantages suivants :</a:t>
            </a:r>
          </a:p>
          <a:p>
            <a:pPr marL="0" indent="0">
              <a:buNone/>
            </a:pPr>
            <a:endParaRPr lang="fr-CA" altLang="en-US" sz="2000" b="1" noProof="0" dirty="0" smtClean="0">
              <a:latin typeface="Arial" panose="020B0604020202020204" pitchFamily="34" charset="0"/>
            </a:endParaRPr>
          </a:p>
          <a:p>
            <a:r>
              <a:rPr lang="fr-CA" sz="1400" noProof="0" dirty="0" smtClean="0"/>
              <a:t>Offrir </a:t>
            </a:r>
            <a:r>
              <a:rPr lang="fr-CA" sz="1400" noProof="0" dirty="0"/>
              <a:t>une occasion de limiter les biais ou les tendances à être soit trop indulgent, soit trop sévère dans l’évaluation du rendement d’un </a:t>
            </a:r>
            <a:r>
              <a:rPr lang="fr-CA" sz="1400" noProof="0" dirty="0" smtClean="0"/>
              <a:t>employé.</a:t>
            </a:r>
            <a:endParaRPr lang="fr-CA" sz="1400" noProof="0" dirty="0"/>
          </a:p>
          <a:p>
            <a:endParaRPr lang="fr-CA" sz="1400" noProof="0" dirty="0" smtClean="0"/>
          </a:p>
          <a:p>
            <a:r>
              <a:rPr lang="fr-CA" sz="1400" noProof="0" dirty="0" smtClean="0"/>
              <a:t>Avoir </a:t>
            </a:r>
            <a:r>
              <a:rPr lang="fr-CA" sz="1400" noProof="0" dirty="0"/>
              <a:t>un aperçu de la perspective des autres </a:t>
            </a:r>
            <a:r>
              <a:rPr lang="fr-CA" sz="1400" noProof="0" dirty="0" smtClean="0"/>
              <a:t>gestionnaires et superviseurs </a:t>
            </a:r>
            <a:r>
              <a:rPr lang="fr-CA" sz="1400" noProof="0" dirty="0"/>
              <a:t>sur les enjeux liés à la gestion du rendement</a:t>
            </a:r>
            <a:r>
              <a:rPr lang="fr-CA" sz="1400" noProof="0" dirty="0" smtClean="0"/>
              <a:t>.</a:t>
            </a:r>
            <a:endParaRPr lang="fr-CA" sz="1400" noProof="0" dirty="0"/>
          </a:p>
          <a:p>
            <a:pPr marL="0" indent="0">
              <a:buNone/>
            </a:pPr>
            <a:endParaRPr lang="fr-CA" altLang="en-US" sz="2000" b="1" noProof="0" dirty="0" smtClean="0">
              <a:latin typeface="Arial" panose="020B0604020202020204" pitchFamily="34" charset="0"/>
            </a:endParaRPr>
          </a:p>
          <a:p>
            <a:pPr marL="0" indent="0">
              <a:buNone/>
            </a:pPr>
            <a:endParaRPr lang="fr-CA" sz="2000" b="1" noProof="0" dirty="0">
              <a:latin typeface="Arial" panose="020B0604020202020204" pitchFamily="34" charset="0"/>
              <a:cs typeface="Arial" panose="020B0604020202020204" pitchFamily="34" charset="0"/>
            </a:endParaRPr>
          </a:p>
          <a:p>
            <a:pPr marL="0" indent="0">
              <a:buNone/>
            </a:pPr>
            <a:endParaRPr lang="fr-CA" sz="2000" b="1" noProof="0" dirty="0">
              <a:latin typeface="Arial" panose="020B0604020202020204" pitchFamily="34" charset="0"/>
              <a:cs typeface="Arial" panose="020B0604020202020204" pitchFamily="34" charset="0"/>
            </a:endParaRPr>
          </a:p>
        </p:txBody>
      </p:sp>
      <p:grpSp>
        <p:nvGrpSpPr>
          <p:cNvPr id="8" name="Group 7"/>
          <p:cNvGrpSpPr/>
          <p:nvPr>
            <p:custDataLst>
              <p:tags r:id="rId3"/>
            </p:custDataLst>
          </p:nvPr>
        </p:nvGrpSpPr>
        <p:grpSpPr>
          <a:xfrm>
            <a:off x="472978" y="3874740"/>
            <a:ext cx="8213823" cy="523220"/>
            <a:chOff x="1198199" y="6339265"/>
            <a:chExt cx="7593427" cy="697626"/>
          </a:xfrm>
        </p:grpSpPr>
        <p:sp>
          <p:nvSpPr>
            <p:cNvPr id="9" name="Rectangle 8"/>
            <p:cNvSpPr/>
            <p:nvPr/>
          </p:nvSpPr>
          <p:spPr>
            <a:xfrm>
              <a:off x="1991163" y="6339265"/>
              <a:ext cx="6800463" cy="697626"/>
            </a:xfrm>
            <a:prstGeom prst="rect">
              <a:avLst/>
            </a:prstGeom>
            <a:solidFill>
              <a:srgbClr val="DBDBC7"/>
            </a:solidFill>
          </p:spPr>
          <p:txBody>
            <a:bodyPr wrap="square">
              <a:spAutoFit/>
            </a:bodyPr>
            <a:lstStyle/>
            <a:p>
              <a:r>
                <a:rPr lang="fr-FR" sz="1400" dirty="0">
                  <a:solidFill>
                    <a:prstClr val="black"/>
                  </a:solidFill>
                </a:rPr>
                <a:t>Discutez, au sein des équipes de gestion, des méthodes pour accroître </a:t>
              </a:r>
              <a:r>
                <a:rPr lang="fr-FR" sz="1400" dirty="0" smtClean="0">
                  <a:solidFill>
                    <a:prstClr val="black"/>
                  </a:solidFill>
                </a:rPr>
                <a:t>l’équité, l’uniformité et la rigueur </a:t>
              </a:r>
              <a:r>
                <a:rPr lang="fr-FR" sz="1400" dirty="0">
                  <a:solidFill>
                    <a:prstClr val="black"/>
                  </a:solidFill>
                </a:rPr>
                <a:t>dans les directions générales ou les régions.</a:t>
              </a:r>
              <a:endParaRPr lang="en-CA" sz="1400" b="1" dirty="0">
                <a:solidFill>
                  <a:prstClr val="black"/>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8199" y="6339265"/>
              <a:ext cx="792964" cy="697626"/>
            </a:xfrm>
            <a:prstGeom prst="rect">
              <a:avLst/>
            </a:prstGeom>
          </p:spPr>
        </p:pic>
      </p:grpSp>
      <p:pic>
        <p:nvPicPr>
          <p:cNvPr id="7" name="Picture 2" descr="C:\Program Files (x86)\Microsoft Office\MEDIA\CAGCAT10\j0300840.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894" y="201532"/>
            <a:ext cx="880582" cy="5562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E86C063-E22E-2E4C-A523-54089486E38F}" type="slidenum">
              <a:rPr lang="en-US" smtClean="0"/>
              <a:t>48</a:t>
            </a:fld>
            <a:endParaRPr lang="en-US"/>
          </a:p>
        </p:txBody>
      </p:sp>
    </p:spTree>
    <p:extLst>
      <p:ext uri="{BB962C8B-B14F-4D97-AF65-F5344CB8AC3E}">
        <p14:creationId xmlns:p14="http://schemas.microsoft.com/office/powerpoint/2010/main" val="3802221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242323"/>
            <a:ext cx="8229600" cy="594066"/>
          </a:xfrm>
        </p:spPr>
        <p:txBody>
          <a:bodyPr>
            <a:noAutofit/>
          </a:bodyPr>
          <a:lstStyle/>
          <a:p>
            <a:r>
              <a:rPr lang="fr-CA" altLang="en-US" sz="2400" noProof="0" dirty="0" smtClean="0"/>
              <a:t>Discussion sur la calibration – de quoi discuter?</a:t>
            </a:r>
            <a:endParaRPr lang="fr-CA" sz="2400" noProof="0" dirty="0"/>
          </a:p>
        </p:txBody>
      </p:sp>
      <p:sp>
        <p:nvSpPr>
          <p:cNvPr id="3" name="Content Placeholder 2"/>
          <p:cNvSpPr>
            <a:spLocks noGrp="1"/>
          </p:cNvSpPr>
          <p:nvPr>
            <p:ph sz="half" idx="1"/>
          </p:nvPr>
        </p:nvSpPr>
        <p:spPr>
          <a:xfrm>
            <a:off x="387350" y="1051560"/>
            <a:ext cx="4095750" cy="3417569"/>
          </a:xfrm>
        </p:spPr>
        <p:txBody>
          <a:bodyPr>
            <a:normAutofit fontScale="85000" lnSpcReduction="20000"/>
          </a:bodyPr>
          <a:lstStyle/>
          <a:p>
            <a:pPr marL="0" indent="0">
              <a:buNone/>
            </a:pPr>
            <a:r>
              <a:rPr lang="fr-CA" sz="1250" b="1" noProof="0" dirty="0" smtClean="0"/>
              <a:t>Objectifs opérationnels. </a:t>
            </a:r>
            <a:r>
              <a:rPr lang="fr-CA" sz="1250" noProof="0" dirty="0" smtClean="0"/>
              <a:t>Convenez de la façon dont ils pourraient influencer les cotes en fin d’exercice, en répondant aux questions clés suivantes : </a:t>
            </a:r>
          </a:p>
          <a:p>
            <a:pPr marL="0" indent="0">
              <a:buNone/>
            </a:pPr>
            <a:endParaRPr lang="fr-CA" sz="1250" noProof="0" dirty="0" smtClean="0"/>
          </a:p>
          <a:p>
            <a:r>
              <a:rPr lang="fr-CA" sz="1250" noProof="0" dirty="0" smtClean="0"/>
              <a:t>Y a-t-il de nouveaux enjeux? </a:t>
            </a:r>
          </a:p>
          <a:p>
            <a:endParaRPr lang="fr-CA" sz="1250" noProof="0" dirty="0" smtClean="0"/>
          </a:p>
          <a:p>
            <a:r>
              <a:rPr lang="fr-CA" sz="1250" noProof="0" dirty="0" smtClean="0"/>
              <a:t>Sommes-nous sur la bonne voie? </a:t>
            </a:r>
          </a:p>
          <a:p>
            <a:endParaRPr lang="fr-CA" sz="1250" noProof="0" dirty="0" smtClean="0"/>
          </a:p>
          <a:p>
            <a:r>
              <a:rPr lang="fr-CA" sz="1250" noProof="0" dirty="0" smtClean="0"/>
              <a:t>Devons-nous faire des ajustements? </a:t>
            </a:r>
          </a:p>
          <a:p>
            <a:endParaRPr lang="fr-CA" sz="1250" noProof="0" dirty="0" smtClean="0"/>
          </a:p>
          <a:p>
            <a:r>
              <a:rPr lang="fr-CA" sz="1250" noProof="0" dirty="0" smtClean="0"/>
              <a:t>Dans quelle mesure les employés sont-ils responsables? </a:t>
            </a:r>
          </a:p>
          <a:p>
            <a:endParaRPr lang="fr-CA" noProof="0" dirty="0"/>
          </a:p>
        </p:txBody>
      </p:sp>
      <p:sp>
        <p:nvSpPr>
          <p:cNvPr id="4" name="Content Placeholder 3"/>
          <p:cNvSpPr>
            <a:spLocks noGrp="1"/>
          </p:cNvSpPr>
          <p:nvPr>
            <p:ph sz="half" idx="2"/>
          </p:nvPr>
        </p:nvSpPr>
        <p:spPr>
          <a:xfrm>
            <a:off x="4635500" y="1051560"/>
            <a:ext cx="4097338" cy="3401033"/>
          </a:xfrm>
        </p:spPr>
        <p:txBody>
          <a:bodyPr>
            <a:normAutofit fontScale="85000" lnSpcReduction="20000"/>
          </a:bodyPr>
          <a:lstStyle/>
          <a:p>
            <a:pPr marL="0" indent="0">
              <a:buNone/>
            </a:pPr>
            <a:r>
              <a:rPr lang="fr-CA" sz="1200" b="1" noProof="0" dirty="0" smtClean="0"/>
              <a:t>Échelle de cotation. </a:t>
            </a:r>
            <a:r>
              <a:rPr lang="fr-CA" sz="1200" noProof="0" dirty="0" smtClean="0"/>
              <a:t>Discutez des définitions des cotes relativement aux objectifs de travail et aux compétences essentielles. Qu’est-ce que cela signifie dans votre contexte opérationnel?  Convenez des réponses aux questions clés suivantes : </a:t>
            </a:r>
          </a:p>
          <a:p>
            <a:endParaRPr lang="fr-CA" sz="1200" noProof="0" dirty="0" smtClean="0"/>
          </a:p>
          <a:p>
            <a:r>
              <a:rPr lang="fr-CA" sz="1200" noProof="0" dirty="0" smtClean="0"/>
              <a:t>Sur quelles preuves vous appuyez-vous pour évaluer les indicateurs des objectifs de travail et des comportements attendus liés aux compétences? </a:t>
            </a:r>
          </a:p>
          <a:p>
            <a:endParaRPr lang="fr-CA" sz="1200" noProof="0" dirty="0" smtClean="0"/>
          </a:p>
          <a:p>
            <a:r>
              <a:rPr lang="fr-CA" sz="1200" noProof="0" dirty="0" smtClean="0"/>
              <a:t>Qu’est-ce que cela signifie de montrer d’excellents résultats? Discutez des cas au haut de l’échelle de cotation. </a:t>
            </a:r>
          </a:p>
          <a:p>
            <a:endParaRPr lang="fr-CA" sz="1200" noProof="0" dirty="0" smtClean="0"/>
          </a:p>
          <a:p>
            <a:r>
              <a:rPr lang="fr-CA" sz="1200" noProof="0" dirty="0" smtClean="0"/>
              <a:t>Qu’est-ce que cela signifie d’être bien au-dessous? Discutez des cas au bas de l’échelle de cotation. </a:t>
            </a:r>
          </a:p>
          <a:p>
            <a:endParaRPr lang="fr-CA" sz="1200" noProof="0" dirty="0" smtClean="0"/>
          </a:p>
          <a:p>
            <a:r>
              <a:rPr lang="fr-CA" sz="1200" noProof="0" dirty="0" smtClean="0"/>
              <a:t>Quelle est la différence entre « réussi + » et « surpassé »? </a:t>
            </a:r>
          </a:p>
          <a:p>
            <a:endParaRPr lang="fr-CA" sz="1200" noProof="0" dirty="0" smtClean="0"/>
          </a:p>
          <a:p>
            <a:r>
              <a:rPr lang="fr-CA" sz="1200" noProof="0" dirty="0" smtClean="0"/>
              <a:t>Est-il possible de satisfaire en partie à un objectif ou à une compétence, mais de recevoir quand même la cote « réussi » ou « réussi + »? Dans l’affirmative, en quelles circonstances? </a:t>
            </a:r>
          </a:p>
          <a:p>
            <a:endParaRPr lang="fr-CA" sz="1200" noProof="0" dirty="0" smtClean="0"/>
          </a:p>
          <a:p>
            <a:r>
              <a:rPr lang="fr-CA" sz="1200" noProof="0" dirty="0" smtClean="0"/>
              <a:t>Y a-t-il d’autres exemples disponibles pour chaque cote, selon votre contexte opérationnel? </a:t>
            </a:r>
          </a:p>
          <a:p>
            <a:endParaRPr lang="fr-CA" noProof="0" dirty="0"/>
          </a:p>
        </p:txBody>
      </p:sp>
      <p:pic>
        <p:nvPicPr>
          <p:cNvPr id="5"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316" y="380053"/>
            <a:ext cx="792087" cy="50039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E86C063-E22E-2E4C-A523-54089486E38F}" type="slidenum">
              <a:rPr lang="en-US" smtClean="0"/>
              <a:t>49</a:t>
            </a:fld>
            <a:endParaRPr lang="en-US"/>
          </a:p>
        </p:txBody>
      </p:sp>
    </p:spTree>
    <p:extLst>
      <p:ext uri="{BB962C8B-B14F-4D97-AF65-F5344CB8AC3E}">
        <p14:creationId xmlns:p14="http://schemas.microsoft.com/office/powerpoint/2010/main" val="722011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710" y="202878"/>
            <a:ext cx="8608654" cy="286136"/>
          </a:xfrm>
          <a:prstGeom prst="rect">
            <a:avLst/>
          </a:prstGeom>
        </p:spPr>
        <p:txBody>
          <a:bodyPr vert="horz" wrap="square" lIns="0" tIns="9049" rIns="0" bIns="0" rtlCol="0" anchor="ctr">
            <a:spAutoFit/>
          </a:bodyPr>
          <a:lstStyle/>
          <a:p>
            <a:pPr marL="9525">
              <a:spcBef>
                <a:spcPts val="71"/>
              </a:spcBef>
            </a:pPr>
            <a:r>
              <a:rPr lang="en-CA" sz="1800" spc="-8" dirty="0" err="1"/>
              <a:t>Ancienne</a:t>
            </a:r>
            <a:r>
              <a:rPr lang="en-CA" sz="1800" spc="-8" dirty="0"/>
              <a:t> vs nouvelle directive sur la </a:t>
            </a:r>
            <a:r>
              <a:rPr lang="en-CA" sz="1800" spc="-8" dirty="0" err="1"/>
              <a:t>gestion</a:t>
            </a:r>
            <a:r>
              <a:rPr lang="en-CA" sz="1800" spc="-8" dirty="0"/>
              <a:t> du </a:t>
            </a:r>
            <a:r>
              <a:rPr lang="en-CA" sz="1800" spc="-8" dirty="0" err="1"/>
              <a:t>rendement</a:t>
            </a:r>
            <a:r>
              <a:rPr lang="en-CA" sz="1800" spc="-8" dirty="0"/>
              <a:t> – </a:t>
            </a:r>
            <a:r>
              <a:rPr lang="en-CA" sz="1800" spc="-8" dirty="0" err="1"/>
              <a:t>en</a:t>
            </a:r>
            <a:r>
              <a:rPr lang="en-CA" sz="1800" spc="-8" dirty="0"/>
              <a:t> un </a:t>
            </a:r>
            <a:r>
              <a:rPr lang="en-CA" sz="1800" spc="-8" dirty="0" err="1"/>
              <a:t>clin</a:t>
            </a:r>
            <a:r>
              <a:rPr lang="en-CA" sz="1800" spc="-8" dirty="0"/>
              <a:t> </a:t>
            </a:r>
            <a:r>
              <a:rPr lang="en-CA" sz="1800" spc="-8" dirty="0" err="1" smtClean="0"/>
              <a:t>d’oeil</a:t>
            </a:r>
            <a:endParaRPr sz="1800" dirty="0"/>
          </a:p>
        </p:txBody>
      </p:sp>
      <p:sp>
        <p:nvSpPr>
          <p:cNvPr id="3" name="object 3"/>
          <p:cNvSpPr/>
          <p:nvPr/>
        </p:nvSpPr>
        <p:spPr>
          <a:xfrm>
            <a:off x="4168521" y="2074309"/>
            <a:ext cx="701993" cy="747713"/>
          </a:xfrm>
          <a:custGeom>
            <a:avLst/>
            <a:gdLst/>
            <a:ahLst/>
            <a:cxnLst/>
            <a:rect l="l" t="t" r="r" b="b"/>
            <a:pathLst>
              <a:path w="935989" h="996950">
                <a:moveTo>
                  <a:pt x="466344" y="186689"/>
                </a:moveTo>
                <a:lnTo>
                  <a:pt x="421265" y="190500"/>
                </a:lnTo>
                <a:lnTo>
                  <a:pt x="378467" y="201929"/>
                </a:lnTo>
                <a:lnTo>
                  <a:pt x="338529" y="218439"/>
                </a:lnTo>
                <a:lnTo>
                  <a:pt x="302032" y="241300"/>
                </a:lnTo>
                <a:lnTo>
                  <a:pt x="269557" y="269239"/>
                </a:lnTo>
                <a:lnTo>
                  <a:pt x="241685" y="302260"/>
                </a:lnTo>
                <a:lnTo>
                  <a:pt x="218995" y="339089"/>
                </a:lnTo>
                <a:lnTo>
                  <a:pt x="202070" y="379729"/>
                </a:lnTo>
                <a:lnTo>
                  <a:pt x="191489" y="422910"/>
                </a:lnTo>
                <a:lnTo>
                  <a:pt x="187833" y="468630"/>
                </a:lnTo>
                <a:lnTo>
                  <a:pt x="192881" y="521969"/>
                </a:lnTo>
                <a:lnTo>
                  <a:pt x="207395" y="571500"/>
                </a:lnTo>
                <a:lnTo>
                  <a:pt x="230425" y="617219"/>
                </a:lnTo>
                <a:lnTo>
                  <a:pt x="261022" y="657860"/>
                </a:lnTo>
                <a:lnTo>
                  <a:pt x="298237" y="692150"/>
                </a:lnTo>
                <a:lnTo>
                  <a:pt x="341122" y="718819"/>
                </a:lnTo>
                <a:lnTo>
                  <a:pt x="341122" y="872489"/>
                </a:lnTo>
                <a:lnTo>
                  <a:pt x="346065" y="896619"/>
                </a:lnTo>
                <a:lnTo>
                  <a:pt x="359521" y="916939"/>
                </a:lnTo>
                <a:lnTo>
                  <a:pt x="379430" y="929639"/>
                </a:lnTo>
                <a:lnTo>
                  <a:pt x="403733" y="934719"/>
                </a:lnTo>
                <a:lnTo>
                  <a:pt x="408676" y="958850"/>
                </a:lnTo>
                <a:lnTo>
                  <a:pt x="422132" y="979169"/>
                </a:lnTo>
                <a:lnTo>
                  <a:pt x="442041" y="993139"/>
                </a:lnTo>
                <a:lnTo>
                  <a:pt x="466344" y="996950"/>
                </a:lnTo>
                <a:lnTo>
                  <a:pt x="490646" y="993139"/>
                </a:lnTo>
                <a:lnTo>
                  <a:pt x="510555" y="979169"/>
                </a:lnTo>
                <a:lnTo>
                  <a:pt x="524011" y="958850"/>
                </a:lnTo>
                <a:lnTo>
                  <a:pt x="528955" y="934719"/>
                </a:lnTo>
                <a:lnTo>
                  <a:pt x="553237" y="929639"/>
                </a:lnTo>
                <a:lnTo>
                  <a:pt x="573103" y="916939"/>
                </a:lnTo>
                <a:lnTo>
                  <a:pt x="586515" y="896619"/>
                </a:lnTo>
                <a:lnTo>
                  <a:pt x="591438" y="872489"/>
                </a:lnTo>
                <a:lnTo>
                  <a:pt x="403733" y="872489"/>
                </a:lnTo>
                <a:lnTo>
                  <a:pt x="403733" y="810260"/>
                </a:lnTo>
                <a:lnTo>
                  <a:pt x="591438" y="810260"/>
                </a:lnTo>
                <a:lnTo>
                  <a:pt x="591438" y="746760"/>
                </a:lnTo>
                <a:lnTo>
                  <a:pt x="403733" y="746760"/>
                </a:lnTo>
                <a:lnTo>
                  <a:pt x="403733" y="678180"/>
                </a:lnTo>
                <a:lnTo>
                  <a:pt x="327752" y="636269"/>
                </a:lnTo>
                <a:lnTo>
                  <a:pt x="293875" y="601980"/>
                </a:lnTo>
                <a:lnTo>
                  <a:pt x="268576" y="561339"/>
                </a:lnTo>
                <a:lnTo>
                  <a:pt x="252744" y="516889"/>
                </a:lnTo>
                <a:lnTo>
                  <a:pt x="247269" y="468630"/>
                </a:lnTo>
                <a:lnTo>
                  <a:pt x="253159" y="417829"/>
                </a:lnTo>
                <a:lnTo>
                  <a:pt x="269884" y="372110"/>
                </a:lnTo>
                <a:lnTo>
                  <a:pt x="296024" y="331470"/>
                </a:lnTo>
                <a:lnTo>
                  <a:pt x="330160" y="297179"/>
                </a:lnTo>
                <a:lnTo>
                  <a:pt x="370871" y="271779"/>
                </a:lnTo>
                <a:lnTo>
                  <a:pt x="416739" y="255270"/>
                </a:lnTo>
                <a:lnTo>
                  <a:pt x="466344" y="250189"/>
                </a:lnTo>
                <a:lnTo>
                  <a:pt x="643466" y="250189"/>
                </a:lnTo>
                <a:lnTo>
                  <a:pt x="633045" y="241300"/>
                </a:lnTo>
                <a:lnTo>
                  <a:pt x="596161" y="218439"/>
                </a:lnTo>
                <a:lnTo>
                  <a:pt x="555708" y="201929"/>
                </a:lnTo>
                <a:lnTo>
                  <a:pt x="512248" y="190500"/>
                </a:lnTo>
                <a:lnTo>
                  <a:pt x="466344" y="186689"/>
                </a:lnTo>
                <a:close/>
              </a:path>
              <a:path w="935989" h="996950">
                <a:moveTo>
                  <a:pt x="591438" y="810260"/>
                </a:moveTo>
                <a:lnTo>
                  <a:pt x="528955" y="810260"/>
                </a:lnTo>
                <a:lnTo>
                  <a:pt x="528955" y="872489"/>
                </a:lnTo>
                <a:lnTo>
                  <a:pt x="591438" y="872489"/>
                </a:lnTo>
                <a:lnTo>
                  <a:pt x="591438" y="810260"/>
                </a:lnTo>
                <a:close/>
              </a:path>
              <a:path w="935989" h="996950">
                <a:moveTo>
                  <a:pt x="643466" y="250189"/>
                </a:moveTo>
                <a:lnTo>
                  <a:pt x="466344" y="250189"/>
                </a:lnTo>
                <a:lnTo>
                  <a:pt x="510798" y="254000"/>
                </a:lnTo>
                <a:lnTo>
                  <a:pt x="552063" y="266700"/>
                </a:lnTo>
                <a:lnTo>
                  <a:pt x="589294" y="287020"/>
                </a:lnTo>
                <a:lnTo>
                  <a:pt x="621649" y="313689"/>
                </a:lnTo>
                <a:lnTo>
                  <a:pt x="648282" y="345439"/>
                </a:lnTo>
                <a:lnTo>
                  <a:pt x="668351" y="383539"/>
                </a:lnTo>
                <a:lnTo>
                  <a:pt x="681011" y="424179"/>
                </a:lnTo>
                <a:lnTo>
                  <a:pt x="685419" y="468630"/>
                </a:lnTo>
                <a:lnTo>
                  <a:pt x="679931" y="516889"/>
                </a:lnTo>
                <a:lnTo>
                  <a:pt x="664074" y="561339"/>
                </a:lnTo>
                <a:lnTo>
                  <a:pt x="638757" y="601980"/>
                </a:lnTo>
                <a:lnTo>
                  <a:pt x="604886" y="636269"/>
                </a:lnTo>
                <a:lnTo>
                  <a:pt x="563372" y="662939"/>
                </a:lnTo>
                <a:lnTo>
                  <a:pt x="528955" y="678180"/>
                </a:lnTo>
                <a:lnTo>
                  <a:pt x="528955" y="746760"/>
                </a:lnTo>
                <a:lnTo>
                  <a:pt x="591438" y="746760"/>
                </a:lnTo>
                <a:lnTo>
                  <a:pt x="591438" y="718819"/>
                </a:lnTo>
                <a:lnTo>
                  <a:pt x="635660" y="692150"/>
                </a:lnTo>
                <a:lnTo>
                  <a:pt x="673772" y="657860"/>
                </a:lnTo>
                <a:lnTo>
                  <a:pt x="704913" y="617219"/>
                </a:lnTo>
                <a:lnTo>
                  <a:pt x="728222" y="571500"/>
                </a:lnTo>
                <a:lnTo>
                  <a:pt x="742839" y="521969"/>
                </a:lnTo>
                <a:lnTo>
                  <a:pt x="747902" y="468630"/>
                </a:lnTo>
                <a:lnTo>
                  <a:pt x="744243" y="422910"/>
                </a:lnTo>
                <a:lnTo>
                  <a:pt x="733641" y="379729"/>
                </a:lnTo>
                <a:lnTo>
                  <a:pt x="716657" y="339089"/>
                </a:lnTo>
                <a:lnTo>
                  <a:pt x="693855" y="302260"/>
                </a:lnTo>
                <a:lnTo>
                  <a:pt x="665797" y="269239"/>
                </a:lnTo>
                <a:lnTo>
                  <a:pt x="643466" y="250189"/>
                </a:lnTo>
                <a:close/>
              </a:path>
              <a:path w="935989" h="996950">
                <a:moveTo>
                  <a:pt x="165475" y="608330"/>
                </a:moveTo>
                <a:lnTo>
                  <a:pt x="72009" y="659130"/>
                </a:lnTo>
                <a:lnTo>
                  <a:pt x="58346" y="689610"/>
                </a:lnTo>
                <a:lnTo>
                  <a:pt x="62611" y="699769"/>
                </a:lnTo>
                <a:lnTo>
                  <a:pt x="67823" y="707389"/>
                </a:lnTo>
                <a:lnTo>
                  <a:pt x="73929" y="712469"/>
                </a:lnTo>
                <a:lnTo>
                  <a:pt x="80631" y="715010"/>
                </a:lnTo>
                <a:lnTo>
                  <a:pt x="87630" y="716280"/>
                </a:lnTo>
                <a:lnTo>
                  <a:pt x="100202" y="716280"/>
                </a:lnTo>
                <a:lnTo>
                  <a:pt x="103250" y="712469"/>
                </a:lnTo>
                <a:lnTo>
                  <a:pt x="184658" y="665480"/>
                </a:lnTo>
                <a:lnTo>
                  <a:pt x="194514" y="657860"/>
                </a:lnTo>
                <a:lnTo>
                  <a:pt x="200263" y="646430"/>
                </a:lnTo>
                <a:lnTo>
                  <a:pt x="201320" y="635000"/>
                </a:lnTo>
                <a:lnTo>
                  <a:pt x="197104" y="624839"/>
                </a:lnTo>
                <a:lnTo>
                  <a:pt x="188561" y="615950"/>
                </a:lnTo>
                <a:lnTo>
                  <a:pt x="177625" y="609600"/>
                </a:lnTo>
                <a:lnTo>
                  <a:pt x="165475" y="608330"/>
                </a:lnTo>
                <a:close/>
              </a:path>
              <a:path w="935989" h="996950">
                <a:moveTo>
                  <a:pt x="768492" y="608330"/>
                </a:moveTo>
                <a:lnTo>
                  <a:pt x="756570" y="609600"/>
                </a:lnTo>
                <a:lnTo>
                  <a:pt x="745839" y="615950"/>
                </a:lnTo>
                <a:lnTo>
                  <a:pt x="738632" y="624839"/>
                </a:lnTo>
                <a:lnTo>
                  <a:pt x="734365" y="635000"/>
                </a:lnTo>
                <a:lnTo>
                  <a:pt x="735076" y="646430"/>
                </a:lnTo>
                <a:lnTo>
                  <a:pt x="739882" y="657860"/>
                </a:lnTo>
                <a:lnTo>
                  <a:pt x="747902" y="665480"/>
                </a:lnTo>
                <a:lnTo>
                  <a:pt x="829310" y="712469"/>
                </a:lnTo>
                <a:lnTo>
                  <a:pt x="835533" y="716280"/>
                </a:lnTo>
                <a:lnTo>
                  <a:pt x="844931" y="716280"/>
                </a:lnTo>
                <a:lnTo>
                  <a:pt x="853765" y="715010"/>
                </a:lnTo>
                <a:lnTo>
                  <a:pt x="861409" y="712469"/>
                </a:lnTo>
                <a:lnTo>
                  <a:pt x="867862" y="707389"/>
                </a:lnTo>
                <a:lnTo>
                  <a:pt x="873125" y="699769"/>
                </a:lnTo>
                <a:lnTo>
                  <a:pt x="877341" y="689610"/>
                </a:lnTo>
                <a:lnTo>
                  <a:pt x="876284" y="679450"/>
                </a:lnTo>
                <a:lnTo>
                  <a:pt x="870535" y="668019"/>
                </a:lnTo>
                <a:lnTo>
                  <a:pt x="860679" y="659130"/>
                </a:lnTo>
                <a:lnTo>
                  <a:pt x="779272" y="612139"/>
                </a:lnTo>
                <a:lnTo>
                  <a:pt x="768492" y="608330"/>
                </a:lnTo>
                <a:close/>
              </a:path>
              <a:path w="935989" h="996950">
                <a:moveTo>
                  <a:pt x="591438" y="468630"/>
                </a:moveTo>
                <a:lnTo>
                  <a:pt x="466344" y="468630"/>
                </a:lnTo>
                <a:lnTo>
                  <a:pt x="341122" y="624839"/>
                </a:lnTo>
                <a:lnTo>
                  <a:pt x="591438" y="468630"/>
                </a:lnTo>
                <a:close/>
              </a:path>
              <a:path w="935989" h="996950">
                <a:moveTo>
                  <a:pt x="125222" y="438150"/>
                </a:moveTo>
                <a:lnTo>
                  <a:pt x="31242" y="438150"/>
                </a:lnTo>
                <a:lnTo>
                  <a:pt x="18484" y="439419"/>
                </a:lnTo>
                <a:lnTo>
                  <a:pt x="8620" y="445769"/>
                </a:lnTo>
                <a:lnTo>
                  <a:pt x="2256" y="455930"/>
                </a:lnTo>
                <a:lnTo>
                  <a:pt x="0" y="468630"/>
                </a:lnTo>
                <a:lnTo>
                  <a:pt x="2256" y="480060"/>
                </a:lnTo>
                <a:lnTo>
                  <a:pt x="8620" y="490219"/>
                </a:lnTo>
                <a:lnTo>
                  <a:pt x="18484" y="497839"/>
                </a:lnTo>
                <a:lnTo>
                  <a:pt x="31242" y="500380"/>
                </a:lnTo>
                <a:lnTo>
                  <a:pt x="125222" y="500380"/>
                </a:lnTo>
                <a:lnTo>
                  <a:pt x="136693" y="497839"/>
                </a:lnTo>
                <a:lnTo>
                  <a:pt x="146700" y="490219"/>
                </a:lnTo>
                <a:lnTo>
                  <a:pt x="153779" y="480060"/>
                </a:lnTo>
                <a:lnTo>
                  <a:pt x="156463" y="468630"/>
                </a:lnTo>
                <a:lnTo>
                  <a:pt x="153779" y="455930"/>
                </a:lnTo>
                <a:lnTo>
                  <a:pt x="146700" y="445769"/>
                </a:lnTo>
                <a:lnTo>
                  <a:pt x="136693" y="439419"/>
                </a:lnTo>
                <a:lnTo>
                  <a:pt x="125222" y="438150"/>
                </a:lnTo>
                <a:close/>
              </a:path>
              <a:path w="935989" h="996950">
                <a:moveTo>
                  <a:pt x="904494" y="438150"/>
                </a:moveTo>
                <a:lnTo>
                  <a:pt x="810513" y="438150"/>
                </a:lnTo>
                <a:lnTo>
                  <a:pt x="799042" y="439419"/>
                </a:lnTo>
                <a:lnTo>
                  <a:pt x="789035" y="445769"/>
                </a:lnTo>
                <a:lnTo>
                  <a:pt x="781956" y="455930"/>
                </a:lnTo>
                <a:lnTo>
                  <a:pt x="779272" y="468630"/>
                </a:lnTo>
                <a:lnTo>
                  <a:pt x="781956" y="480060"/>
                </a:lnTo>
                <a:lnTo>
                  <a:pt x="789035" y="490219"/>
                </a:lnTo>
                <a:lnTo>
                  <a:pt x="799042" y="497839"/>
                </a:lnTo>
                <a:lnTo>
                  <a:pt x="810513" y="500380"/>
                </a:lnTo>
                <a:lnTo>
                  <a:pt x="904494" y="500380"/>
                </a:lnTo>
                <a:lnTo>
                  <a:pt x="917251" y="497839"/>
                </a:lnTo>
                <a:lnTo>
                  <a:pt x="927115" y="490219"/>
                </a:lnTo>
                <a:lnTo>
                  <a:pt x="933479" y="480060"/>
                </a:lnTo>
                <a:lnTo>
                  <a:pt x="935736" y="468630"/>
                </a:lnTo>
                <a:lnTo>
                  <a:pt x="933479" y="455930"/>
                </a:lnTo>
                <a:lnTo>
                  <a:pt x="927115" y="445769"/>
                </a:lnTo>
                <a:lnTo>
                  <a:pt x="917251" y="439419"/>
                </a:lnTo>
                <a:lnTo>
                  <a:pt x="904494" y="438150"/>
                </a:lnTo>
                <a:close/>
              </a:path>
              <a:path w="935989" h="996950">
                <a:moveTo>
                  <a:pt x="591438" y="312420"/>
                </a:moveTo>
                <a:lnTo>
                  <a:pt x="341122" y="468630"/>
                </a:lnTo>
                <a:lnTo>
                  <a:pt x="466344" y="468630"/>
                </a:lnTo>
                <a:lnTo>
                  <a:pt x="591438" y="312420"/>
                </a:lnTo>
                <a:close/>
              </a:path>
              <a:path w="935989" h="996950">
                <a:moveTo>
                  <a:pt x="92525" y="217170"/>
                </a:moveTo>
                <a:lnTo>
                  <a:pt x="80597" y="218439"/>
                </a:lnTo>
                <a:lnTo>
                  <a:pt x="69836" y="224789"/>
                </a:lnTo>
                <a:lnTo>
                  <a:pt x="62611" y="233679"/>
                </a:lnTo>
                <a:lnTo>
                  <a:pt x="58346" y="246379"/>
                </a:lnTo>
                <a:lnTo>
                  <a:pt x="59070" y="257810"/>
                </a:lnTo>
                <a:lnTo>
                  <a:pt x="63914" y="267970"/>
                </a:lnTo>
                <a:lnTo>
                  <a:pt x="72009" y="274320"/>
                </a:lnTo>
                <a:lnTo>
                  <a:pt x="153288" y="321310"/>
                </a:lnTo>
                <a:lnTo>
                  <a:pt x="159638" y="325120"/>
                </a:lnTo>
                <a:lnTo>
                  <a:pt x="165862" y="327660"/>
                </a:lnTo>
                <a:lnTo>
                  <a:pt x="169037" y="327660"/>
                </a:lnTo>
                <a:lnTo>
                  <a:pt x="201320" y="299720"/>
                </a:lnTo>
                <a:lnTo>
                  <a:pt x="200263" y="288289"/>
                </a:lnTo>
                <a:lnTo>
                  <a:pt x="194514" y="276860"/>
                </a:lnTo>
                <a:lnTo>
                  <a:pt x="184658" y="267970"/>
                </a:lnTo>
                <a:lnTo>
                  <a:pt x="103250" y="220979"/>
                </a:lnTo>
                <a:lnTo>
                  <a:pt x="92525" y="217170"/>
                </a:lnTo>
                <a:close/>
              </a:path>
              <a:path w="935989" h="996950">
                <a:moveTo>
                  <a:pt x="841424" y="217170"/>
                </a:moveTo>
                <a:lnTo>
                  <a:pt x="747902" y="267970"/>
                </a:lnTo>
                <a:lnTo>
                  <a:pt x="734365" y="299720"/>
                </a:lnTo>
                <a:lnTo>
                  <a:pt x="738632" y="312420"/>
                </a:lnTo>
                <a:lnTo>
                  <a:pt x="743844" y="318770"/>
                </a:lnTo>
                <a:lnTo>
                  <a:pt x="749950" y="323850"/>
                </a:lnTo>
                <a:lnTo>
                  <a:pt x="756652" y="326389"/>
                </a:lnTo>
                <a:lnTo>
                  <a:pt x="763651" y="327660"/>
                </a:lnTo>
                <a:lnTo>
                  <a:pt x="769874" y="327660"/>
                </a:lnTo>
                <a:lnTo>
                  <a:pt x="776097" y="325120"/>
                </a:lnTo>
                <a:lnTo>
                  <a:pt x="779272" y="321310"/>
                </a:lnTo>
                <a:lnTo>
                  <a:pt x="860679" y="274320"/>
                </a:lnTo>
                <a:lnTo>
                  <a:pt x="870535" y="267970"/>
                </a:lnTo>
                <a:lnTo>
                  <a:pt x="876284" y="257810"/>
                </a:lnTo>
                <a:lnTo>
                  <a:pt x="877341" y="246379"/>
                </a:lnTo>
                <a:lnTo>
                  <a:pt x="873125" y="233679"/>
                </a:lnTo>
                <a:lnTo>
                  <a:pt x="864510" y="224789"/>
                </a:lnTo>
                <a:lnTo>
                  <a:pt x="853551" y="218439"/>
                </a:lnTo>
                <a:lnTo>
                  <a:pt x="841424" y="217170"/>
                </a:lnTo>
                <a:close/>
              </a:path>
              <a:path w="935989" h="996950">
                <a:moveTo>
                  <a:pt x="245048" y="57150"/>
                </a:moveTo>
                <a:lnTo>
                  <a:pt x="234696" y="62230"/>
                </a:lnTo>
                <a:lnTo>
                  <a:pt x="224839" y="71119"/>
                </a:lnTo>
                <a:lnTo>
                  <a:pt x="219090" y="81280"/>
                </a:lnTo>
                <a:lnTo>
                  <a:pt x="218033" y="93980"/>
                </a:lnTo>
                <a:lnTo>
                  <a:pt x="222250" y="105410"/>
                </a:lnTo>
                <a:lnTo>
                  <a:pt x="269113" y="186689"/>
                </a:lnTo>
                <a:lnTo>
                  <a:pt x="294132" y="203200"/>
                </a:lnTo>
                <a:lnTo>
                  <a:pt x="300482" y="203200"/>
                </a:lnTo>
                <a:lnTo>
                  <a:pt x="326542" y="166369"/>
                </a:lnTo>
                <a:lnTo>
                  <a:pt x="322325" y="156210"/>
                </a:lnTo>
                <a:lnTo>
                  <a:pt x="275463" y="74930"/>
                </a:lnTo>
                <a:lnTo>
                  <a:pt x="266896" y="64769"/>
                </a:lnTo>
                <a:lnTo>
                  <a:pt x="256270" y="58419"/>
                </a:lnTo>
                <a:lnTo>
                  <a:pt x="245048" y="57150"/>
                </a:lnTo>
                <a:close/>
              </a:path>
              <a:path w="935989" h="996950">
                <a:moveTo>
                  <a:pt x="688973" y="57150"/>
                </a:moveTo>
                <a:lnTo>
                  <a:pt x="613410" y="156210"/>
                </a:lnTo>
                <a:lnTo>
                  <a:pt x="608716" y="166369"/>
                </a:lnTo>
                <a:lnTo>
                  <a:pt x="608726" y="179069"/>
                </a:lnTo>
                <a:lnTo>
                  <a:pt x="613427" y="189229"/>
                </a:lnTo>
                <a:lnTo>
                  <a:pt x="622808" y="196850"/>
                </a:lnTo>
                <a:lnTo>
                  <a:pt x="635254" y="203200"/>
                </a:lnTo>
                <a:lnTo>
                  <a:pt x="638429" y="203200"/>
                </a:lnTo>
                <a:lnTo>
                  <a:pt x="713486" y="105410"/>
                </a:lnTo>
                <a:lnTo>
                  <a:pt x="717702" y="93980"/>
                </a:lnTo>
                <a:lnTo>
                  <a:pt x="716645" y="81280"/>
                </a:lnTo>
                <a:lnTo>
                  <a:pt x="710896" y="71119"/>
                </a:lnTo>
                <a:lnTo>
                  <a:pt x="701039" y="62230"/>
                </a:lnTo>
                <a:lnTo>
                  <a:pt x="688973" y="57150"/>
                </a:lnTo>
                <a:close/>
              </a:path>
              <a:path w="935989" h="996950">
                <a:moveTo>
                  <a:pt x="466344" y="0"/>
                </a:moveTo>
                <a:lnTo>
                  <a:pt x="454798" y="1269"/>
                </a:lnTo>
                <a:lnTo>
                  <a:pt x="444754" y="7619"/>
                </a:lnTo>
                <a:lnTo>
                  <a:pt x="437661" y="17780"/>
                </a:lnTo>
                <a:lnTo>
                  <a:pt x="434975" y="30480"/>
                </a:lnTo>
                <a:lnTo>
                  <a:pt x="434975" y="124460"/>
                </a:lnTo>
                <a:lnTo>
                  <a:pt x="437661" y="135889"/>
                </a:lnTo>
                <a:lnTo>
                  <a:pt x="444754" y="146050"/>
                </a:lnTo>
                <a:lnTo>
                  <a:pt x="454798" y="153669"/>
                </a:lnTo>
                <a:lnTo>
                  <a:pt x="466344" y="156210"/>
                </a:lnTo>
                <a:lnTo>
                  <a:pt x="479155" y="153669"/>
                </a:lnTo>
                <a:lnTo>
                  <a:pt x="489013" y="146050"/>
                </a:lnTo>
                <a:lnTo>
                  <a:pt x="495347" y="135889"/>
                </a:lnTo>
                <a:lnTo>
                  <a:pt x="497586" y="124460"/>
                </a:lnTo>
                <a:lnTo>
                  <a:pt x="497586" y="30480"/>
                </a:lnTo>
                <a:lnTo>
                  <a:pt x="495347" y="17780"/>
                </a:lnTo>
                <a:lnTo>
                  <a:pt x="489013" y="7619"/>
                </a:lnTo>
                <a:lnTo>
                  <a:pt x="479155" y="1269"/>
                </a:lnTo>
                <a:lnTo>
                  <a:pt x="466344" y="0"/>
                </a:lnTo>
                <a:close/>
              </a:path>
            </a:pathLst>
          </a:custGeom>
          <a:solidFill>
            <a:srgbClr val="252D36"/>
          </a:solidFill>
        </p:spPr>
        <p:txBody>
          <a:bodyPr wrap="square" lIns="0" tIns="0" rIns="0" bIns="0" rtlCol="0"/>
          <a:lstStyle/>
          <a:p>
            <a:pPr defTabSz="342900">
              <a:defRPr/>
            </a:pPr>
            <a:endParaRPr sz="1350">
              <a:solidFill>
                <a:srgbClr val="000000"/>
              </a:solidFill>
              <a:latin typeface="Arial"/>
            </a:endParaRPr>
          </a:p>
        </p:txBody>
      </p:sp>
      <p:sp>
        <p:nvSpPr>
          <p:cNvPr id="4" name="object 4"/>
          <p:cNvSpPr txBox="1"/>
          <p:nvPr/>
        </p:nvSpPr>
        <p:spPr>
          <a:xfrm>
            <a:off x="4870609" y="1161051"/>
            <a:ext cx="2826544" cy="471283"/>
          </a:xfrm>
          <a:prstGeom prst="rect">
            <a:avLst/>
          </a:prstGeom>
        </p:spPr>
        <p:txBody>
          <a:bodyPr vert="horz" wrap="square" lIns="0" tIns="9525" rIns="0" bIns="0" rtlCol="0">
            <a:spAutoFit/>
          </a:bodyPr>
          <a:lstStyle/>
          <a:p>
            <a:pPr marL="138589" indent="-129540">
              <a:spcBef>
                <a:spcPts val="75"/>
              </a:spcBef>
              <a:buFont typeface="Arial"/>
              <a:buChar char="•"/>
              <a:tabLst>
                <a:tab pos="139065" algn="l"/>
              </a:tabLst>
              <a:defRPr/>
            </a:pPr>
            <a:r>
              <a:rPr lang="fr-FR" sz="1000" spc="-4" dirty="0">
                <a:solidFill>
                  <a:srgbClr val="000000"/>
                </a:solidFill>
                <a:latin typeface="Calibri"/>
                <a:cs typeface="Calibri"/>
              </a:rPr>
              <a:t>Les responsables des RH sont tenus de mettre en place des critères pour le programme de la gestion des talents </a:t>
            </a:r>
          </a:p>
        </p:txBody>
      </p:sp>
      <p:sp>
        <p:nvSpPr>
          <p:cNvPr id="5" name="object 5"/>
          <p:cNvSpPr/>
          <p:nvPr/>
        </p:nvSpPr>
        <p:spPr>
          <a:xfrm flipV="1">
            <a:off x="4870323" y="956693"/>
            <a:ext cx="499110" cy="45719"/>
          </a:xfrm>
          <a:custGeom>
            <a:avLst/>
            <a:gdLst/>
            <a:ahLst/>
            <a:cxnLst/>
            <a:rect l="l" t="t" r="r" b="b"/>
            <a:pathLst>
              <a:path w="665479">
                <a:moveTo>
                  <a:pt x="0" y="0"/>
                </a:moveTo>
                <a:lnTo>
                  <a:pt x="664972" y="0"/>
                </a:lnTo>
              </a:path>
            </a:pathLst>
          </a:custGeom>
          <a:ln w="57912">
            <a:solidFill>
              <a:srgbClr val="62CEC9"/>
            </a:solidFill>
          </a:ln>
        </p:spPr>
        <p:txBody>
          <a:bodyPr wrap="square" lIns="0" tIns="0" rIns="0" bIns="0" rtlCol="0"/>
          <a:lstStyle/>
          <a:p>
            <a:pPr defTabSz="342900">
              <a:defRPr/>
            </a:pPr>
            <a:endParaRPr sz="1350">
              <a:solidFill>
                <a:srgbClr val="000000"/>
              </a:solidFill>
              <a:latin typeface="Arial"/>
            </a:endParaRPr>
          </a:p>
        </p:txBody>
      </p:sp>
      <p:sp>
        <p:nvSpPr>
          <p:cNvPr id="6" name="object 6"/>
          <p:cNvSpPr txBox="1"/>
          <p:nvPr/>
        </p:nvSpPr>
        <p:spPr>
          <a:xfrm>
            <a:off x="4906328" y="2804541"/>
            <a:ext cx="2892198" cy="391774"/>
          </a:xfrm>
          <a:prstGeom prst="rect">
            <a:avLst/>
          </a:prstGeom>
        </p:spPr>
        <p:txBody>
          <a:bodyPr vert="horz" wrap="square" lIns="0" tIns="9525" rIns="0" bIns="0" rtlCol="0">
            <a:spAutoFit/>
          </a:bodyPr>
          <a:lstStyle/>
          <a:p>
            <a:pPr marL="9525">
              <a:spcBef>
                <a:spcPts val="75"/>
              </a:spcBef>
            </a:pPr>
            <a:r>
              <a:rPr lang="fr-FR" sz="1200" b="1" dirty="0">
                <a:solidFill>
                  <a:srgbClr val="CFDE00"/>
                </a:solidFill>
                <a:cs typeface="Arial"/>
              </a:rPr>
              <a:t>Où le SCT doit-il donner des conseils?</a:t>
            </a:r>
            <a:endParaRPr lang="fr-FR" sz="1200" dirty="0">
              <a:solidFill>
                <a:srgbClr val="000000"/>
              </a:solidFill>
              <a:cs typeface="Arial"/>
            </a:endParaRPr>
          </a:p>
          <a:p>
            <a:pPr marL="9525" defTabSz="342900">
              <a:spcBef>
                <a:spcPts val="75"/>
              </a:spcBef>
              <a:defRPr/>
            </a:pPr>
            <a:endParaRPr sz="1200" dirty="0">
              <a:solidFill>
                <a:srgbClr val="000000"/>
              </a:solidFill>
              <a:latin typeface="Arial"/>
              <a:cs typeface="Arial"/>
            </a:endParaRPr>
          </a:p>
        </p:txBody>
      </p:sp>
      <p:sp>
        <p:nvSpPr>
          <p:cNvPr id="7" name="object 7"/>
          <p:cNvSpPr txBox="1"/>
          <p:nvPr/>
        </p:nvSpPr>
        <p:spPr>
          <a:xfrm>
            <a:off x="4953857" y="3121343"/>
            <a:ext cx="2407444" cy="1084271"/>
          </a:xfrm>
          <a:prstGeom prst="rect">
            <a:avLst/>
          </a:prstGeom>
        </p:spPr>
        <p:txBody>
          <a:bodyPr vert="horz" wrap="square" lIns="0" tIns="9525" rIns="0" bIns="0" rtlCol="0">
            <a:spAutoFit/>
          </a:bodyPr>
          <a:lstStyle/>
          <a:p>
            <a:pPr marL="138589" marR="115253" indent="-129540">
              <a:spcBef>
                <a:spcPts val="75"/>
              </a:spcBef>
              <a:buFont typeface="Arial"/>
              <a:buChar char="•"/>
              <a:tabLst>
                <a:tab pos="139065" algn="l"/>
              </a:tabLst>
              <a:defRPr/>
            </a:pPr>
            <a:r>
              <a:rPr lang="fr-FR" sz="1000" spc="-4" dirty="0">
                <a:solidFill>
                  <a:srgbClr val="000000"/>
                </a:solidFill>
                <a:latin typeface="Calibri"/>
                <a:cs typeface="Calibri"/>
              </a:rPr>
              <a:t>Les orientations existantes seront examinées et révisées en </a:t>
            </a:r>
            <a:r>
              <a:rPr lang="fr-FR" sz="1000" spc="-4" dirty="0" smtClean="0">
                <a:solidFill>
                  <a:srgbClr val="000000"/>
                </a:solidFill>
                <a:latin typeface="Calibri"/>
                <a:cs typeface="Calibri"/>
              </a:rPr>
              <a:t>conséquence</a:t>
            </a:r>
          </a:p>
          <a:p>
            <a:pPr marL="138589" marR="115253" indent="-129540">
              <a:spcBef>
                <a:spcPts val="75"/>
              </a:spcBef>
              <a:buFont typeface="Arial"/>
              <a:buChar char="•"/>
              <a:tabLst>
                <a:tab pos="139065" algn="l"/>
              </a:tabLst>
              <a:defRPr/>
            </a:pPr>
            <a:r>
              <a:rPr lang="fr-FR" sz="1000" spc="-4" dirty="0" smtClean="0">
                <a:solidFill>
                  <a:srgbClr val="000000"/>
                </a:solidFill>
                <a:latin typeface="Calibri"/>
                <a:cs typeface="Calibri"/>
              </a:rPr>
              <a:t>Paramètre des comités d’examen à venir</a:t>
            </a:r>
            <a:endParaRPr lang="fr-FR" sz="1000" spc="-4" dirty="0">
              <a:solidFill>
                <a:srgbClr val="000000"/>
              </a:solidFill>
              <a:latin typeface="Calibri"/>
              <a:cs typeface="Calibri"/>
            </a:endParaRPr>
          </a:p>
          <a:p>
            <a:pPr marL="138589" marR="3810" indent="-129540">
              <a:buFont typeface="Arial"/>
              <a:buChar char="•"/>
              <a:tabLst>
                <a:tab pos="139065" algn="l"/>
              </a:tabLst>
              <a:defRPr/>
            </a:pPr>
            <a:r>
              <a:rPr lang="fr-FR" sz="1000" dirty="0">
                <a:solidFill>
                  <a:srgbClr val="000000"/>
                </a:solidFill>
                <a:latin typeface="Calibri"/>
                <a:cs typeface="Calibri"/>
              </a:rPr>
              <a:t>Besoin de guider les chefs des ressources humaines sur l'établissement de critères de gestion des talents pour leur organisation</a:t>
            </a:r>
          </a:p>
          <a:p>
            <a:pPr marL="138589" marR="3810" indent="-129540" defTabSz="342900">
              <a:buFont typeface="Arial"/>
              <a:buChar char="•"/>
              <a:tabLst>
                <a:tab pos="139065" algn="l"/>
              </a:tabLst>
              <a:defRPr/>
            </a:pPr>
            <a:endParaRPr sz="900" dirty="0">
              <a:solidFill>
                <a:srgbClr val="000000"/>
              </a:solidFill>
              <a:latin typeface="Calibri"/>
              <a:cs typeface="Calibri"/>
            </a:endParaRPr>
          </a:p>
        </p:txBody>
      </p:sp>
      <p:sp>
        <p:nvSpPr>
          <p:cNvPr id="8" name="object 8"/>
          <p:cNvSpPr/>
          <p:nvPr/>
        </p:nvSpPr>
        <p:spPr>
          <a:xfrm>
            <a:off x="4950333" y="3084957"/>
            <a:ext cx="499110" cy="0"/>
          </a:xfrm>
          <a:custGeom>
            <a:avLst/>
            <a:gdLst/>
            <a:ahLst/>
            <a:cxnLst/>
            <a:rect l="l" t="t" r="r" b="b"/>
            <a:pathLst>
              <a:path w="665479">
                <a:moveTo>
                  <a:pt x="0" y="0"/>
                </a:moveTo>
                <a:lnTo>
                  <a:pt x="664971" y="0"/>
                </a:lnTo>
              </a:path>
            </a:pathLst>
          </a:custGeom>
          <a:ln w="57912">
            <a:solidFill>
              <a:srgbClr val="CFDE00"/>
            </a:solidFill>
          </a:ln>
        </p:spPr>
        <p:txBody>
          <a:bodyPr wrap="square" lIns="0" tIns="0" rIns="0" bIns="0" rtlCol="0"/>
          <a:lstStyle/>
          <a:p>
            <a:pPr defTabSz="342900">
              <a:defRPr/>
            </a:pPr>
            <a:endParaRPr sz="1350">
              <a:solidFill>
                <a:srgbClr val="000000"/>
              </a:solidFill>
              <a:latin typeface="Arial"/>
            </a:endParaRPr>
          </a:p>
        </p:txBody>
      </p:sp>
      <p:sp>
        <p:nvSpPr>
          <p:cNvPr id="10" name="object 10"/>
          <p:cNvSpPr txBox="1"/>
          <p:nvPr/>
        </p:nvSpPr>
        <p:spPr>
          <a:xfrm>
            <a:off x="762127" y="1010497"/>
            <a:ext cx="2246116" cy="163506"/>
          </a:xfrm>
          <a:prstGeom prst="rect">
            <a:avLst/>
          </a:prstGeom>
        </p:spPr>
        <p:txBody>
          <a:bodyPr vert="horz" wrap="square" lIns="0" tIns="9525" rIns="0" bIns="0" rtlCol="0">
            <a:spAutoFit/>
          </a:bodyPr>
          <a:lstStyle/>
          <a:p>
            <a:pPr marL="138589" indent="-129540" defTabSz="342900">
              <a:spcBef>
                <a:spcPts val="75"/>
              </a:spcBef>
              <a:buFont typeface="Arial"/>
              <a:buChar char="•"/>
              <a:tabLst>
                <a:tab pos="139065" algn="l"/>
              </a:tabLst>
              <a:defRPr/>
            </a:pPr>
            <a:r>
              <a:rPr lang="en-CA" sz="1000" spc="-4" dirty="0" err="1">
                <a:solidFill>
                  <a:srgbClr val="000000"/>
                </a:solidFill>
                <a:latin typeface="Calibri"/>
                <a:cs typeface="Calibri"/>
              </a:rPr>
              <a:t>Rôle</a:t>
            </a:r>
            <a:r>
              <a:rPr lang="en-CA" sz="1000" spc="-4" dirty="0">
                <a:solidFill>
                  <a:srgbClr val="000000"/>
                </a:solidFill>
                <a:latin typeface="Calibri"/>
                <a:cs typeface="Calibri"/>
              </a:rPr>
              <a:t> du chef des RH</a:t>
            </a:r>
            <a:r>
              <a:rPr sz="1000" spc="-4" dirty="0">
                <a:solidFill>
                  <a:srgbClr val="000000"/>
                </a:solidFill>
                <a:latin typeface="Calibri"/>
                <a:cs typeface="Calibri"/>
              </a:rPr>
              <a:t>:</a:t>
            </a:r>
            <a:endParaRPr sz="1000" dirty="0">
              <a:solidFill>
                <a:srgbClr val="000000"/>
              </a:solidFill>
              <a:latin typeface="Calibri"/>
              <a:cs typeface="Calibri"/>
            </a:endParaRPr>
          </a:p>
        </p:txBody>
      </p:sp>
      <p:sp>
        <p:nvSpPr>
          <p:cNvPr id="11" name="object 11"/>
          <p:cNvSpPr txBox="1"/>
          <p:nvPr/>
        </p:nvSpPr>
        <p:spPr>
          <a:xfrm>
            <a:off x="1015581" y="1198103"/>
            <a:ext cx="2509946" cy="779059"/>
          </a:xfrm>
          <a:prstGeom prst="rect">
            <a:avLst/>
          </a:prstGeom>
        </p:spPr>
        <p:txBody>
          <a:bodyPr vert="horz" wrap="square" lIns="0" tIns="9525" rIns="0" bIns="0" rtlCol="0">
            <a:spAutoFit/>
          </a:bodyPr>
          <a:lstStyle/>
          <a:p>
            <a:pPr marL="138589" marR="3810" indent="-129540">
              <a:spcBef>
                <a:spcPts val="75"/>
              </a:spcBef>
              <a:buFont typeface="Arial"/>
              <a:buChar char="•"/>
              <a:tabLst>
                <a:tab pos="139065" algn="l"/>
              </a:tabLst>
              <a:defRPr/>
            </a:pPr>
            <a:r>
              <a:rPr lang="fr-FR" sz="1000" dirty="0">
                <a:solidFill>
                  <a:srgbClr val="000000"/>
                </a:solidFill>
                <a:latin typeface="Calibri"/>
                <a:cs typeface="Calibri"/>
              </a:rPr>
              <a:t>Administrer les programmes de gestion du rendement et des talents</a:t>
            </a:r>
          </a:p>
          <a:p>
            <a:pPr marL="138589" indent="-129540">
              <a:buFont typeface="Arial"/>
              <a:buChar char="•"/>
              <a:tabLst>
                <a:tab pos="139065" algn="l"/>
              </a:tabLst>
              <a:defRPr/>
            </a:pPr>
            <a:r>
              <a:rPr lang="fr-FR" sz="1000" dirty="0">
                <a:solidFill>
                  <a:srgbClr val="000000"/>
                </a:solidFill>
                <a:latin typeface="Calibri"/>
                <a:cs typeface="Calibri"/>
              </a:rPr>
              <a:t>Définir les critères de gestion des talents</a:t>
            </a:r>
          </a:p>
          <a:p>
            <a:pPr marL="138589" indent="-129540">
              <a:buFont typeface="Arial"/>
              <a:buChar char="•"/>
              <a:tabLst>
                <a:tab pos="139065" algn="l"/>
              </a:tabLst>
              <a:defRPr/>
            </a:pPr>
            <a:r>
              <a:rPr lang="fr-FR" sz="1000" dirty="0">
                <a:solidFill>
                  <a:srgbClr val="000000"/>
                </a:solidFill>
                <a:latin typeface="Calibri"/>
                <a:cs typeface="Calibri"/>
              </a:rPr>
              <a:t>Mise en place de comités d'examen organisationnels</a:t>
            </a:r>
            <a:endParaRPr sz="1000" dirty="0">
              <a:solidFill>
                <a:srgbClr val="000000"/>
              </a:solidFill>
              <a:latin typeface="Calibri"/>
              <a:cs typeface="Calibri"/>
            </a:endParaRPr>
          </a:p>
        </p:txBody>
      </p:sp>
      <p:sp>
        <p:nvSpPr>
          <p:cNvPr id="12" name="object 12"/>
          <p:cNvSpPr txBox="1"/>
          <p:nvPr/>
        </p:nvSpPr>
        <p:spPr>
          <a:xfrm>
            <a:off x="772894" y="1986854"/>
            <a:ext cx="3037106" cy="625171"/>
          </a:xfrm>
          <a:prstGeom prst="rect">
            <a:avLst/>
          </a:prstGeom>
        </p:spPr>
        <p:txBody>
          <a:bodyPr vert="horz" wrap="square" lIns="0" tIns="9525" rIns="0" bIns="0" rtlCol="0">
            <a:spAutoFit/>
          </a:bodyPr>
          <a:lstStyle/>
          <a:p>
            <a:pPr marL="138589" indent="-129540">
              <a:spcBef>
                <a:spcPts val="75"/>
              </a:spcBef>
              <a:buFont typeface="Arial"/>
              <a:buChar char="•"/>
              <a:tabLst>
                <a:tab pos="139065" algn="l"/>
              </a:tabLst>
              <a:defRPr/>
            </a:pPr>
            <a:r>
              <a:rPr lang="fr-FR" sz="1000" dirty="0">
                <a:solidFill>
                  <a:srgbClr val="000000"/>
                </a:solidFill>
                <a:latin typeface="Calibri"/>
                <a:cs typeface="Calibri"/>
              </a:rPr>
              <a:t>La référence à la retenue sur les augmentations de salaire a été supprimée</a:t>
            </a:r>
          </a:p>
          <a:p>
            <a:pPr marL="138589" indent="-129540">
              <a:buFont typeface="Arial"/>
              <a:buChar char="•"/>
              <a:tabLst>
                <a:tab pos="139065" algn="l"/>
              </a:tabLst>
              <a:defRPr/>
            </a:pPr>
            <a:r>
              <a:rPr lang="fr-FR" sz="1000" dirty="0">
                <a:solidFill>
                  <a:srgbClr val="000000"/>
                </a:solidFill>
                <a:latin typeface="Calibri"/>
                <a:cs typeface="Calibri"/>
              </a:rPr>
              <a:t>La gestion des talents n'est plus liée aux cotes de rendement</a:t>
            </a:r>
            <a:endParaRPr sz="1000" dirty="0">
              <a:solidFill>
                <a:srgbClr val="000000"/>
              </a:solidFill>
              <a:latin typeface="Calibri"/>
              <a:cs typeface="Calibri"/>
            </a:endParaRPr>
          </a:p>
        </p:txBody>
      </p:sp>
      <p:sp>
        <p:nvSpPr>
          <p:cNvPr id="13" name="object 13"/>
          <p:cNvSpPr/>
          <p:nvPr/>
        </p:nvSpPr>
        <p:spPr>
          <a:xfrm flipV="1">
            <a:off x="761618" y="897872"/>
            <a:ext cx="499110" cy="51977"/>
          </a:xfrm>
          <a:custGeom>
            <a:avLst/>
            <a:gdLst/>
            <a:ahLst/>
            <a:cxnLst/>
            <a:rect l="l" t="t" r="r" b="b"/>
            <a:pathLst>
              <a:path w="665480">
                <a:moveTo>
                  <a:pt x="0" y="0"/>
                </a:moveTo>
                <a:lnTo>
                  <a:pt x="665022" y="0"/>
                </a:lnTo>
              </a:path>
            </a:pathLst>
          </a:custGeom>
          <a:ln w="57912">
            <a:solidFill>
              <a:srgbClr val="2F94B4"/>
            </a:solidFill>
          </a:ln>
        </p:spPr>
        <p:txBody>
          <a:bodyPr wrap="square" lIns="0" tIns="0" rIns="0" bIns="0" rtlCol="0"/>
          <a:lstStyle/>
          <a:p>
            <a:pPr defTabSz="342900">
              <a:defRPr/>
            </a:pPr>
            <a:endParaRPr sz="1350">
              <a:solidFill>
                <a:srgbClr val="000000"/>
              </a:solidFill>
              <a:latin typeface="Arial"/>
            </a:endParaRPr>
          </a:p>
        </p:txBody>
      </p:sp>
      <p:sp>
        <p:nvSpPr>
          <p:cNvPr id="14" name="object 14"/>
          <p:cNvSpPr txBox="1"/>
          <p:nvPr/>
        </p:nvSpPr>
        <p:spPr>
          <a:xfrm>
            <a:off x="762127" y="2767335"/>
            <a:ext cx="2524508" cy="240450"/>
          </a:xfrm>
          <a:prstGeom prst="rect">
            <a:avLst/>
          </a:prstGeom>
        </p:spPr>
        <p:txBody>
          <a:bodyPr vert="horz" wrap="square" lIns="0" tIns="9525" rIns="0" bIns="0" rtlCol="0">
            <a:spAutoFit/>
          </a:bodyPr>
          <a:lstStyle/>
          <a:p>
            <a:pPr marL="9525" defTabSz="342900">
              <a:spcBef>
                <a:spcPts val="75"/>
              </a:spcBef>
              <a:defRPr/>
            </a:pPr>
            <a:r>
              <a:rPr lang="en-CA" sz="1500" b="1" dirty="0" err="1">
                <a:solidFill>
                  <a:srgbClr val="CD1F2C"/>
                </a:solidFill>
                <a:latin typeface="Arial"/>
                <a:cs typeface="Arial"/>
              </a:rPr>
              <a:t>Qu’est-ce</a:t>
            </a:r>
            <a:r>
              <a:rPr lang="en-CA" sz="1500" b="1" dirty="0">
                <a:solidFill>
                  <a:srgbClr val="CD1F2C"/>
                </a:solidFill>
                <a:latin typeface="Arial"/>
                <a:cs typeface="Arial"/>
              </a:rPr>
              <a:t> qui </a:t>
            </a:r>
            <a:r>
              <a:rPr lang="en-CA" sz="1500" b="1" dirty="0" err="1">
                <a:solidFill>
                  <a:srgbClr val="CD1F2C"/>
                </a:solidFill>
                <a:latin typeface="Arial"/>
                <a:cs typeface="Arial"/>
              </a:rPr>
              <a:t>accroche</a:t>
            </a:r>
            <a:r>
              <a:rPr sz="1500" b="1" spc="-4" dirty="0">
                <a:solidFill>
                  <a:srgbClr val="CD1F2C"/>
                </a:solidFill>
                <a:latin typeface="Arial"/>
                <a:cs typeface="Arial"/>
              </a:rPr>
              <a:t>?</a:t>
            </a:r>
            <a:endParaRPr sz="1500" dirty="0">
              <a:solidFill>
                <a:srgbClr val="000000"/>
              </a:solidFill>
              <a:latin typeface="Arial"/>
              <a:cs typeface="Arial"/>
            </a:endParaRPr>
          </a:p>
        </p:txBody>
      </p:sp>
      <p:sp>
        <p:nvSpPr>
          <p:cNvPr id="15" name="object 15"/>
          <p:cNvSpPr txBox="1"/>
          <p:nvPr/>
        </p:nvSpPr>
        <p:spPr>
          <a:xfrm>
            <a:off x="804671" y="3115404"/>
            <a:ext cx="2650331" cy="930383"/>
          </a:xfrm>
          <a:prstGeom prst="rect">
            <a:avLst/>
          </a:prstGeom>
        </p:spPr>
        <p:txBody>
          <a:bodyPr vert="horz" wrap="square" lIns="0" tIns="9525" rIns="0" bIns="0" rtlCol="0">
            <a:spAutoFit/>
          </a:bodyPr>
          <a:lstStyle/>
          <a:p>
            <a:pPr marL="138589" marR="3810" indent="-129540">
              <a:spcBef>
                <a:spcPts val="75"/>
              </a:spcBef>
              <a:buFont typeface="Arial"/>
              <a:buChar char="•"/>
              <a:tabLst>
                <a:tab pos="139065" algn="l"/>
              </a:tabLst>
              <a:defRPr/>
            </a:pPr>
            <a:r>
              <a:rPr lang="fr-FR" sz="1000" dirty="0">
                <a:solidFill>
                  <a:srgbClr val="000000"/>
                </a:solidFill>
                <a:latin typeface="Calibri"/>
                <a:cs typeface="Calibri"/>
              </a:rPr>
              <a:t>Toutes les organisations n'ont pas le même niveau de maturité en ce qui concerne la gestion des talents, de sorte que les nouvelles exigences exigeront des efforts plus ou moins importants selon l'organisation</a:t>
            </a:r>
          </a:p>
          <a:p>
            <a:pPr marL="138589" marR="3810" indent="-129540" defTabSz="342900">
              <a:spcBef>
                <a:spcPts val="75"/>
              </a:spcBef>
              <a:buFont typeface="Arial"/>
              <a:buChar char="•"/>
              <a:tabLst>
                <a:tab pos="139065" algn="l"/>
              </a:tabLst>
              <a:defRPr/>
            </a:pPr>
            <a:endParaRPr sz="900" dirty="0">
              <a:solidFill>
                <a:srgbClr val="000000"/>
              </a:solidFill>
              <a:latin typeface="Calibri"/>
              <a:cs typeface="Calibri"/>
            </a:endParaRPr>
          </a:p>
        </p:txBody>
      </p:sp>
      <p:sp>
        <p:nvSpPr>
          <p:cNvPr id="16" name="object 16"/>
          <p:cNvSpPr/>
          <p:nvPr/>
        </p:nvSpPr>
        <p:spPr>
          <a:xfrm>
            <a:off x="807873" y="3034007"/>
            <a:ext cx="499110" cy="0"/>
          </a:xfrm>
          <a:custGeom>
            <a:avLst/>
            <a:gdLst/>
            <a:ahLst/>
            <a:cxnLst/>
            <a:rect l="l" t="t" r="r" b="b"/>
            <a:pathLst>
              <a:path w="665480">
                <a:moveTo>
                  <a:pt x="0" y="0"/>
                </a:moveTo>
                <a:lnTo>
                  <a:pt x="665022" y="0"/>
                </a:lnTo>
              </a:path>
            </a:pathLst>
          </a:custGeom>
          <a:ln w="57912">
            <a:solidFill>
              <a:srgbClr val="CD1F2C"/>
            </a:solidFill>
          </a:ln>
        </p:spPr>
        <p:txBody>
          <a:bodyPr wrap="square" lIns="0" tIns="0" rIns="0" bIns="0" rtlCol="0"/>
          <a:lstStyle/>
          <a:p>
            <a:pPr defTabSz="342900">
              <a:defRPr/>
            </a:pPr>
            <a:endParaRPr sz="1350">
              <a:solidFill>
                <a:srgbClr val="000000"/>
              </a:solidFill>
              <a:latin typeface="Arial"/>
            </a:endParaRPr>
          </a:p>
        </p:txBody>
      </p:sp>
      <p:sp>
        <p:nvSpPr>
          <p:cNvPr id="17" name="object 17"/>
          <p:cNvSpPr/>
          <p:nvPr/>
        </p:nvSpPr>
        <p:spPr>
          <a:xfrm>
            <a:off x="1527047" y="2760344"/>
            <a:ext cx="2079308" cy="0"/>
          </a:xfrm>
          <a:custGeom>
            <a:avLst/>
            <a:gdLst/>
            <a:ahLst/>
            <a:cxnLst/>
            <a:rect l="l" t="t" r="r" b="b"/>
            <a:pathLst>
              <a:path w="2772410">
                <a:moveTo>
                  <a:pt x="0" y="0"/>
                </a:moveTo>
                <a:lnTo>
                  <a:pt x="2772156" y="0"/>
                </a:lnTo>
              </a:path>
            </a:pathLst>
          </a:custGeom>
          <a:ln w="12192">
            <a:solidFill>
              <a:srgbClr val="D5DCE4"/>
            </a:solidFill>
            <a:prstDash val="sysDash"/>
          </a:ln>
        </p:spPr>
        <p:txBody>
          <a:bodyPr wrap="square" lIns="0" tIns="0" rIns="0" bIns="0" rtlCol="0"/>
          <a:lstStyle/>
          <a:p>
            <a:pPr defTabSz="342900">
              <a:defRPr/>
            </a:pPr>
            <a:endParaRPr sz="1350">
              <a:solidFill>
                <a:srgbClr val="000000"/>
              </a:solidFill>
              <a:latin typeface="Arial"/>
            </a:endParaRPr>
          </a:p>
        </p:txBody>
      </p:sp>
      <p:sp>
        <p:nvSpPr>
          <p:cNvPr id="18" name="object 18"/>
          <p:cNvSpPr/>
          <p:nvPr/>
        </p:nvSpPr>
        <p:spPr>
          <a:xfrm>
            <a:off x="5284089" y="2760344"/>
            <a:ext cx="2079308" cy="0"/>
          </a:xfrm>
          <a:custGeom>
            <a:avLst/>
            <a:gdLst/>
            <a:ahLst/>
            <a:cxnLst/>
            <a:rect l="l" t="t" r="r" b="b"/>
            <a:pathLst>
              <a:path w="2772409">
                <a:moveTo>
                  <a:pt x="0" y="0"/>
                </a:moveTo>
                <a:lnTo>
                  <a:pt x="2772155" y="0"/>
                </a:lnTo>
              </a:path>
            </a:pathLst>
          </a:custGeom>
          <a:ln w="12192">
            <a:solidFill>
              <a:srgbClr val="D5DCE4"/>
            </a:solidFill>
            <a:prstDash val="sysDash"/>
          </a:ln>
        </p:spPr>
        <p:txBody>
          <a:bodyPr wrap="square" lIns="0" tIns="0" rIns="0" bIns="0" rtlCol="0"/>
          <a:lstStyle/>
          <a:p>
            <a:pPr defTabSz="342900">
              <a:defRPr/>
            </a:pPr>
            <a:endParaRPr sz="1350">
              <a:solidFill>
                <a:srgbClr val="000000"/>
              </a:solidFill>
              <a:latin typeface="Arial"/>
            </a:endParaRPr>
          </a:p>
        </p:txBody>
      </p:sp>
      <p:sp>
        <p:nvSpPr>
          <p:cNvPr id="19" name="object 19"/>
          <p:cNvSpPr/>
          <p:nvPr/>
        </p:nvSpPr>
        <p:spPr>
          <a:xfrm>
            <a:off x="4424365" y="2801275"/>
            <a:ext cx="93345" cy="1395830"/>
          </a:xfrm>
          <a:custGeom>
            <a:avLst/>
            <a:gdLst/>
            <a:ahLst/>
            <a:cxnLst/>
            <a:rect l="l" t="t" r="r" b="b"/>
            <a:pathLst>
              <a:path w="124460" h="2708909">
                <a:moveTo>
                  <a:pt x="113915" y="0"/>
                </a:moveTo>
                <a:lnTo>
                  <a:pt x="78948" y="65430"/>
                </a:lnTo>
                <a:lnTo>
                  <a:pt x="62902" y="102626"/>
                </a:lnTo>
                <a:lnTo>
                  <a:pt x="48589" y="145208"/>
                </a:lnTo>
                <a:lnTo>
                  <a:pt x="36593" y="194976"/>
                </a:lnTo>
                <a:lnTo>
                  <a:pt x="27493" y="253728"/>
                </a:lnTo>
                <a:lnTo>
                  <a:pt x="21874" y="323264"/>
                </a:lnTo>
                <a:lnTo>
                  <a:pt x="20316" y="405384"/>
                </a:lnTo>
                <a:lnTo>
                  <a:pt x="21336" y="442144"/>
                </a:lnTo>
                <a:lnTo>
                  <a:pt x="23756" y="481168"/>
                </a:lnTo>
                <a:lnTo>
                  <a:pt x="27417" y="522327"/>
                </a:lnTo>
                <a:lnTo>
                  <a:pt x="32157" y="565493"/>
                </a:lnTo>
                <a:lnTo>
                  <a:pt x="37818" y="610536"/>
                </a:lnTo>
                <a:lnTo>
                  <a:pt x="44239" y="657328"/>
                </a:lnTo>
                <a:lnTo>
                  <a:pt x="51260" y="705740"/>
                </a:lnTo>
                <a:lnTo>
                  <a:pt x="58721" y="755643"/>
                </a:lnTo>
                <a:lnTo>
                  <a:pt x="66462" y="806909"/>
                </a:lnTo>
                <a:lnTo>
                  <a:pt x="74323" y="859408"/>
                </a:lnTo>
                <a:lnTo>
                  <a:pt x="82144" y="913013"/>
                </a:lnTo>
                <a:lnTo>
                  <a:pt x="89765" y="967593"/>
                </a:lnTo>
                <a:lnTo>
                  <a:pt x="97026" y="1023021"/>
                </a:lnTo>
                <a:lnTo>
                  <a:pt x="103766" y="1079167"/>
                </a:lnTo>
                <a:lnTo>
                  <a:pt x="109827" y="1135903"/>
                </a:lnTo>
                <a:lnTo>
                  <a:pt x="115048" y="1193100"/>
                </a:lnTo>
                <a:lnTo>
                  <a:pt x="119268" y="1250630"/>
                </a:lnTo>
                <a:lnTo>
                  <a:pt x="122329" y="1308363"/>
                </a:lnTo>
                <a:lnTo>
                  <a:pt x="124069" y="1366170"/>
                </a:lnTo>
                <a:lnTo>
                  <a:pt x="124329" y="1423924"/>
                </a:lnTo>
                <a:lnTo>
                  <a:pt x="123682" y="1468591"/>
                </a:lnTo>
                <a:lnTo>
                  <a:pt x="122547" y="1513836"/>
                </a:lnTo>
                <a:lnTo>
                  <a:pt x="120942" y="1559634"/>
                </a:lnTo>
                <a:lnTo>
                  <a:pt x="118888" y="1605962"/>
                </a:lnTo>
                <a:lnTo>
                  <a:pt x="116403" y="1652798"/>
                </a:lnTo>
                <a:lnTo>
                  <a:pt x="113508" y="1700118"/>
                </a:lnTo>
                <a:lnTo>
                  <a:pt x="110222" y="1747900"/>
                </a:lnTo>
                <a:lnTo>
                  <a:pt x="106564" y="1796120"/>
                </a:lnTo>
                <a:lnTo>
                  <a:pt x="102555" y="1844755"/>
                </a:lnTo>
                <a:lnTo>
                  <a:pt x="98212" y="1893782"/>
                </a:lnTo>
                <a:lnTo>
                  <a:pt x="93558" y="1943178"/>
                </a:lnTo>
                <a:lnTo>
                  <a:pt x="88609" y="1992920"/>
                </a:lnTo>
                <a:lnTo>
                  <a:pt x="83387" y="2042985"/>
                </a:lnTo>
                <a:lnTo>
                  <a:pt x="77911" y="2093350"/>
                </a:lnTo>
                <a:lnTo>
                  <a:pt x="72200" y="2143991"/>
                </a:lnTo>
                <a:lnTo>
                  <a:pt x="66275" y="2194887"/>
                </a:lnTo>
                <a:lnTo>
                  <a:pt x="60153" y="2246013"/>
                </a:lnTo>
                <a:lnTo>
                  <a:pt x="53856" y="2297346"/>
                </a:lnTo>
                <a:lnTo>
                  <a:pt x="47402" y="2348864"/>
                </a:lnTo>
                <a:lnTo>
                  <a:pt x="40811" y="2400544"/>
                </a:lnTo>
                <a:lnTo>
                  <a:pt x="34103" y="2452361"/>
                </a:lnTo>
                <a:lnTo>
                  <a:pt x="27298" y="2504295"/>
                </a:lnTo>
                <a:lnTo>
                  <a:pt x="20414" y="2556320"/>
                </a:lnTo>
                <a:lnTo>
                  <a:pt x="13471" y="2608415"/>
                </a:lnTo>
                <a:lnTo>
                  <a:pt x="6489" y="2660556"/>
                </a:lnTo>
                <a:lnTo>
                  <a:pt x="0" y="2708908"/>
                </a:lnTo>
              </a:path>
            </a:pathLst>
          </a:custGeom>
          <a:ln w="28956">
            <a:solidFill>
              <a:srgbClr val="000000"/>
            </a:solidFill>
          </a:ln>
        </p:spPr>
        <p:txBody>
          <a:bodyPr wrap="square" lIns="0" tIns="0" rIns="0" bIns="0" rtlCol="0"/>
          <a:lstStyle/>
          <a:p>
            <a:pPr defTabSz="342900">
              <a:defRPr/>
            </a:pPr>
            <a:endParaRPr sz="1350">
              <a:solidFill>
                <a:srgbClr val="000000"/>
              </a:solidFill>
              <a:latin typeface="Arial"/>
            </a:endParaRPr>
          </a:p>
        </p:txBody>
      </p:sp>
      <p:sp>
        <p:nvSpPr>
          <p:cNvPr id="21" name="Slide Number Placeholder 20"/>
          <p:cNvSpPr>
            <a:spLocks noGrp="1"/>
          </p:cNvSpPr>
          <p:nvPr>
            <p:ph type="sldNum" sz="quarter" idx="12"/>
          </p:nvPr>
        </p:nvSpPr>
        <p:spPr/>
        <p:txBody>
          <a:bodyPr/>
          <a:lstStyle/>
          <a:p>
            <a:fld id="{2E86C063-E22E-2E4C-A523-54089486E38F}" type="slidenum">
              <a:rPr lang="en-US" smtClean="0"/>
              <a:t>5</a:t>
            </a:fld>
            <a:endParaRPr lang="en-US"/>
          </a:p>
        </p:txBody>
      </p:sp>
      <p:sp>
        <p:nvSpPr>
          <p:cNvPr id="20" name="TextBox 19"/>
          <p:cNvSpPr txBox="1"/>
          <p:nvPr/>
        </p:nvSpPr>
        <p:spPr>
          <a:xfrm>
            <a:off x="4734739" y="685200"/>
            <a:ext cx="3938999" cy="288541"/>
          </a:xfrm>
          <a:prstGeom prst="rect">
            <a:avLst/>
          </a:prstGeom>
          <a:noFill/>
        </p:spPr>
        <p:txBody>
          <a:bodyPr wrap="square" rtlCol="0">
            <a:spAutoFit/>
          </a:bodyPr>
          <a:lstStyle/>
          <a:p>
            <a:r>
              <a:rPr lang="en-CA" sz="1275" b="1" spc="-11" dirty="0" err="1">
                <a:solidFill>
                  <a:srgbClr val="61CEC8"/>
                </a:solidFill>
                <a:cs typeface="Arial"/>
              </a:rPr>
              <a:t>Qu’est-ce</a:t>
            </a:r>
            <a:r>
              <a:rPr lang="en-CA" sz="1275" b="1" spc="-11" dirty="0">
                <a:solidFill>
                  <a:srgbClr val="61CEC8"/>
                </a:solidFill>
                <a:cs typeface="Arial"/>
              </a:rPr>
              <a:t> qui </a:t>
            </a:r>
            <a:r>
              <a:rPr lang="en-CA" sz="1275" b="1" spc="-11" dirty="0" err="1">
                <a:solidFill>
                  <a:srgbClr val="61CEC8"/>
                </a:solidFill>
                <a:cs typeface="Arial"/>
              </a:rPr>
              <a:t>est</a:t>
            </a:r>
            <a:r>
              <a:rPr lang="en-CA" sz="1275" b="1" spc="-11" dirty="0">
                <a:solidFill>
                  <a:srgbClr val="61CEC8"/>
                </a:solidFill>
                <a:cs typeface="Arial"/>
              </a:rPr>
              <a:t> nouveau et </a:t>
            </a:r>
            <a:r>
              <a:rPr lang="en-CA" sz="1275" b="1" spc="-11" dirty="0" err="1">
                <a:solidFill>
                  <a:srgbClr val="61CEC8"/>
                </a:solidFill>
                <a:cs typeface="Arial"/>
              </a:rPr>
              <a:t>obligatoire</a:t>
            </a:r>
            <a:r>
              <a:rPr lang="en-CA" sz="1275" b="1" spc="-11" dirty="0">
                <a:solidFill>
                  <a:srgbClr val="61CEC8"/>
                </a:solidFill>
                <a:cs typeface="Arial"/>
              </a:rPr>
              <a:t>?</a:t>
            </a:r>
            <a:r>
              <a:rPr lang="en-CA" sz="1275" dirty="0"/>
              <a:t> </a:t>
            </a:r>
          </a:p>
        </p:txBody>
      </p:sp>
      <p:sp>
        <p:nvSpPr>
          <p:cNvPr id="22" name="TextBox 21"/>
          <p:cNvSpPr txBox="1"/>
          <p:nvPr/>
        </p:nvSpPr>
        <p:spPr>
          <a:xfrm>
            <a:off x="642730" y="599823"/>
            <a:ext cx="3602699" cy="380873"/>
          </a:xfrm>
          <a:prstGeom prst="rect">
            <a:avLst/>
          </a:prstGeom>
          <a:noFill/>
        </p:spPr>
        <p:txBody>
          <a:bodyPr wrap="square" rtlCol="0">
            <a:spAutoFit/>
          </a:bodyPr>
          <a:lstStyle/>
          <a:p>
            <a:r>
              <a:rPr lang="en-CA" sz="1875" b="1" spc="-17" baseline="1388" dirty="0" err="1">
                <a:solidFill>
                  <a:srgbClr val="2E93B4"/>
                </a:solidFill>
                <a:cs typeface="Arial"/>
              </a:rPr>
              <a:t>Qu’est-ce</a:t>
            </a:r>
            <a:r>
              <a:rPr lang="en-CA" sz="1875" b="1" spc="-17" baseline="1388" dirty="0">
                <a:solidFill>
                  <a:srgbClr val="2E93B4"/>
                </a:solidFill>
                <a:cs typeface="Arial"/>
              </a:rPr>
              <a:t> qui </a:t>
            </a:r>
            <a:r>
              <a:rPr lang="en-CA" sz="1875" b="1" spc="-50" baseline="1388" dirty="0" err="1" smtClean="0">
                <a:solidFill>
                  <a:srgbClr val="2E93B4"/>
                </a:solidFill>
                <a:cs typeface="Arial"/>
              </a:rPr>
              <a:t>est</a:t>
            </a:r>
            <a:r>
              <a:rPr lang="en-CA" sz="1875" b="1" spc="-50" baseline="1388" dirty="0" smtClean="0">
                <a:solidFill>
                  <a:srgbClr val="2E93B4"/>
                </a:solidFill>
                <a:cs typeface="Arial"/>
              </a:rPr>
              <a:t> </a:t>
            </a:r>
            <a:r>
              <a:rPr lang="en-CA" sz="1875" b="1" baseline="1388" dirty="0" err="1">
                <a:solidFill>
                  <a:srgbClr val="2E93B4"/>
                </a:solidFill>
                <a:cs typeface="Arial"/>
              </a:rPr>
              <a:t>différent</a:t>
            </a:r>
            <a:r>
              <a:rPr lang="en-CA" sz="1875" b="1" baseline="1388" dirty="0">
                <a:solidFill>
                  <a:srgbClr val="2E93B4"/>
                </a:solidFill>
                <a:cs typeface="Arial"/>
              </a:rPr>
              <a:t>?</a:t>
            </a:r>
            <a:endParaRPr lang="en-CA" sz="1875" dirty="0"/>
          </a:p>
        </p:txBody>
      </p:sp>
    </p:spTree>
    <p:extLst>
      <p:ext uri="{BB962C8B-B14F-4D97-AF65-F5344CB8AC3E}">
        <p14:creationId xmlns:p14="http://schemas.microsoft.com/office/powerpoint/2010/main" val="2911511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51082"/>
            <a:ext cx="8229600" cy="864096"/>
          </a:xfrm>
        </p:spPr>
        <p:txBody>
          <a:bodyPr>
            <a:normAutofit/>
          </a:bodyPr>
          <a:lstStyle/>
          <a:p>
            <a:r>
              <a:rPr lang="fr-CA" altLang="en-US" sz="2200" noProof="0" dirty="0" smtClean="0"/>
              <a:t>Discussion sur la calibration – de quoi discuter (suite)?</a:t>
            </a:r>
            <a:endParaRPr lang="fr-CA" sz="2200" noProof="0" dirty="0"/>
          </a:p>
        </p:txBody>
      </p:sp>
      <p:sp>
        <p:nvSpPr>
          <p:cNvPr id="3" name="Content Placeholder 2"/>
          <p:cNvSpPr>
            <a:spLocks noGrp="1"/>
          </p:cNvSpPr>
          <p:nvPr>
            <p:ph idx="1"/>
          </p:nvPr>
        </p:nvSpPr>
        <p:spPr>
          <a:xfrm>
            <a:off x="337625" y="915178"/>
            <a:ext cx="8345488" cy="3611102"/>
          </a:xfrm>
        </p:spPr>
        <p:txBody>
          <a:bodyPr>
            <a:normAutofit fontScale="85000" lnSpcReduction="10000"/>
          </a:bodyPr>
          <a:lstStyle/>
          <a:p>
            <a:pPr marL="0" indent="0">
              <a:buNone/>
            </a:pPr>
            <a:r>
              <a:rPr lang="fr-CA" sz="1300" b="1" noProof="0" dirty="0" smtClean="0"/>
              <a:t>Cas spécifiques. </a:t>
            </a:r>
            <a:r>
              <a:rPr lang="fr-CA" sz="1300" noProof="0" dirty="0" smtClean="0"/>
              <a:t>Discutez des cas qui soulèvent constamment des questions ou que les gens ne comprennent pas tous de la même façon. Par exemple, entendez-vous sur la façon d’aborder les situations suivantes : </a:t>
            </a:r>
          </a:p>
          <a:p>
            <a:endParaRPr lang="fr-CA" sz="1300" b="1" noProof="0" dirty="0" smtClean="0"/>
          </a:p>
          <a:p>
            <a:pPr lvl="1">
              <a:buFont typeface="Wingdings" panose="05000000000000000000" pitchFamily="2" charset="2"/>
              <a:buChar char="§"/>
            </a:pPr>
            <a:r>
              <a:rPr lang="fr-CA" sz="1250" b="1" noProof="0" dirty="0" smtClean="0"/>
              <a:t>Le nouvel employé : </a:t>
            </a:r>
            <a:r>
              <a:rPr lang="fr-CA" sz="1250" noProof="0" dirty="0" smtClean="0"/>
              <a:t>doit être traité comme tout autre employé de longue date. Il est donc raisonnable de s’attendre d’eux qu’ils atteignent leurs objectifs de travail et qu’ils démontrent les compétences. </a:t>
            </a:r>
          </a:p>
          <a:p>
            <a:endParaRPr lang="fr-CA" sz="1250" b="1" noProof="0" dirty="0" smtClean="0"/>
          </a:p>
          <a:p>
            <a:pPr lvl="1">
              <a:buFont typeface="Wingdings" panose="05000000000000000000" pitchFamily="2" charset="2"/>
              <a:buChar char="§"/>
            </a:pPr>
            <a:r>
              <a:rPr lang="fr-CA" sz="1250" b="1" noProof="0" dirty="0" smtClean="0"/>
              <a:t>Tout le monde devrait avoir un rendement satisfaisant </a:t>
            </a:r>
            <a:r>
              <a:rPr lang="fr-CA" sz="1250" noProof="0" dirty="0" smtClean="0"/>
              <a:t>: cette idée reflète la tendance centrale, soit la prédisposition de certains gestionnaires à considérer tous leurs employés au « centre » de l’échelle de cotation. Cette tendance sous-estime l'importance des réalisations des employés exceptionnels et rejette le soutien du rendement à ceux qui pourraient en avoir besoin. </a:t>
            </a:r>
          </a:p>
          <a:p>
            <a:endParaRPr lang="fr-CA" sz="1250" b="1" noProof="0" dirty="0" smtClean="0"/>
          </a:p>
          <a:p>
            <a:pPr lvl="1">
              <a:buFont typeface="Wingdings" panose="05000000000000000000" pitchFamily="2" charset="2"/>
              <a:buChar char="§"/>
            </a:pPr>
            <a:r>
              <a:rPr lang="fr-CA" sz="1250" b="1" noProof="0" dirty="0" smtClean="0"/>
              <a:t>La courbe normale : </a:t>
            </a:r>
            <a:r>
              <a:rPr lang="fr-CA" sz="1250" noProof="0" dirty="0" smtClean="0"/>
              <a:t>la croyance selon laquelle les cotes devraient être réparties selon une courbe en forme de cloche ou quelque autre forme de distribution forcée. Les cotes devraient être fondées sur des résultats de travail concrets et sur des comportements attendus liés aux compétences démontrées. </a:t>
            </a:r>
          </a:p>
          <a:p>
            <a:endParaRPr lang="fr-CA" sz="1250" b="1" noProof="0" dirty="0" smtClean="0"/>
          </a:p>
          <a:p>
            <a:pPr lvl="1">
              <a:buFont typeface="Wingdings" panose="05000000000000000000" pitchFamily="2" charset="2"/>
              <a:buChar char="§"/>
            </a:pPr>
            <a:r>
              <a:rPr lang="fr-CA" sz="1250" b="1" noProof="0" dirty="0" smtClean="0"/>
              <a:t>Les compétences font partie des objectifs de travail : </a:t>
            </a:r>
            <a:r>
              <a:rPr lang="fr-CA" sz="1250" noProof="0" dirty="0" smtClean="0"/>
              <a:t>discutez de cette question et parvenez à un consensus sur la façon d’évaluer séparément les compétences essentielles. Il s’agit d’une exigence de la Directive sur la gestion du rendement. </a:t>
            </a:r>
          </a:p>
          <a:p>
            <a:endParaRPr lang="fr-CA" sz="1250" b="1" noProof="0" dirty="0" smtClean="0"/>
          </a:p>
          <a:p>
            <a:pPr lvl="1">
              <a:buFont typeface="Wingdings" panose="05000000000000000000" pitchFamily="2" charset="2"/>
              <a:buChar char="§"/>
            </a:pPr>
            <a:r>
              <a:rPr lang="fr-CA" sz="1250" b="1" noProof="0" dirty="0" smtClean="0"/>
              <a:t>Des situations qui surviennent fréquemment dans votre contexte opérationnel : </a:t>
            </a:r>
            <a:r>
              <a:rPr lang="fr-CA" sz="1250" noProof="0" dirty="0" smtClean="0"/>
              <a:t>discutez de toute autre situation qui doit être abordée de façon uniforme et équitable et parvenez à une entente sur la façon de les aborder.</a:t>
            </a:r>
            <a:endParaRPr lang="fr-CA" sz="1250" noProof="0" dirty="0"/>
          </a:p>
        </p:txBody>
      </p:sp>
      <p:pic>
        <p:nvPicPr>
          <p:cNvPr id="8"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959" y="277867"/>
            <a:ext cx="769391" cy="4860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50</a:t>
            </a:fld>
            <a:endParaRPr lang="en-US"/>
          </a:p>
        </p:txBody>
      </p:sp>
    </p:spTree>
    <p:extLst>
      <p:ext uri="{BB962C8B-B14F-4D97-AF65-F5344CB8AC3E}">
        <p14:creationId xmlns:p14="http://schemas.microsoft.com/office/powerpoint/2010/main" val="3202413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1" y="255838"/>
            <a:ext cx="8229600" cy="486054"/>
          </a:xfrm>
        </p:spPr>
        <p:txBody>
          <a:bodyPr>
            <a:normAutofit/>
          </a:bodyPr>
          <a:lstStyle/>
          <a:p>
            <a:r>
              <a:rPr lang="fr-CA" sz="2300" noProof="0" dirty="0" smtClean="0"/>
              <a:t>Calibration – Occasions d’apprentissage</a:t>
            </a:r>
            <a:endParaRPr lang="fr-CA" sz="2300" noProof="0" dirty="0"/>
          </a:p>
        </p:txBody>
      </p:sp>
      <p:sp>
        <p:nvSpPr>
          <p:cNvPr id="3" name="Content Placeholder 2"/>
          <p:cNvSpPr>
            <a:spLocks noGrp="1"/>
          </p:cNvSpPr>
          <p:nvPr>
            <p:ph idx="1"/>
          </p:nvPr>
        </p:nvSpPr>
        <p:spPr>
          <a:xfrm>
            <a:off x="457200" y="1221600"/>
            <a:ext cx="8229600" cy="3078342"/>
          </a:xfrm>
        </p:spPr>
        <p:txBody>
          <a:bodyPr>
            <a:normAutofit fontScale="85000" lnSpcReduction="10000"/>
          </a:bodyPr>
          <a:lstStyle/>
          <a:p>
            <a:r>
              <a:rPr lang="fr-CA" sz="2000" noProof="0" dirty="0" smtClean="0"/>
              <a:t>Il existe des occasions d’apprentissage, y compris des études de cas fictives qui ont été élaborées par les directions générales et régions d’EDSC.</a:t>
            </a:r>
          </a:p>
          <a:p>
            <a:endParaRPr lang="fr-CA" sz="2200" noProof="0" dirty="0" smtClean="0"/>
          </a:p>
          <a:p>
            <a:r>
              <a:rPr lang="fr-CA" sz="2000" noProof="0" dirty="0" smtClean="0"/>
              <a:t>Objectifs des études de cas : </a:t>
            </a:r>
          </a:p>
          <a:p>
            <a:pPr lvl="1"/>
            <a:endParaRPr lang="fr-CA" sz="2200" noProof="0" dirty="0" smtClean="0"/>
          </a:p>
          <a:p>
            <a:pPr lvl="1">
              <a:buFont typeface="Wingdings" panose="05000000000000000000" pitchFamily="2" charset="2"/>
              <a:buChar char="Ø"/>
            </a:pPr>
            <a:r>
              <a:rPr lang="fr-CA" sz="1400" noProof="0" dirty="0" smtClean="0"/>
              <a:t>Acquérir de l’expérience et mettre en pratique les notions apprises relativement à l’application du guide de cotation (objectifs de travail et compétences essentielles) à la gestion du rendement des employés.</a:t>
            </a:r>
          </a:p>
          <a:p>
            <a:pPr lvl="1">
              <a:buFont typeface="Wingdings" panose="05000000000000000000" pitchFamily="2" charset="2"/>
              <a:buChar char="Ø"/>
            </a:pPr>
            <a:endParaRPr lang="fr-CA" sz="1400" noProof="0" dirty="0" smtClean="0"/>
          </a:p>
          <a:p>
            <a:pPr lvl="1">
              <a:buFont typeface="Wingdings" panose="05000000000000000000" pitchFamily="2" charset="2"/>
              <a:buChar char="Ø"/>
            </a:pPr>
            <a:r>
              <a:rPr lang="fr-CA" sz="1400" noProof="0" dirty="0" smtClean="0"/>
              <a:t>Favoriser une discussion efficace et informative sur les défis liés à l’évaluation du rendement en fonction d’une échelle de cotation. </a:t>
            </a:r>
          </a:p>
          <a:p>
            <a:pPr marL="457200" lvl="1" indent="0">
              <a:buClrTx/>
              <a:buNone/>
            </a:pPr>
            <a:endParaRPr lang="fr-CA" sz="1400" noProof="0" dirty="0" smtClean="0">
              <a:solidFill>
                <a:srgbClr val="000000"/>
              </a:solidFill>
              <a:cs typeface="Verdana"/>
              <a:hlinkClick r:id=""/>
            </a:endParaRPr>
          </a:p>
          <a:p>
            <a:pPr marL="457200" lvl="1" indent="0">
              <a:buClrTx/>
              <a:buNone/>
            </a:pPr>
            <a:r>
              <a:rPr lang="fr-CA" sz="1400" noProof="0" dirty="0" smtClean="0">
                <a:solidFill>
                  <a:srgbClr val="000000"/>
                </a:solidFill>
                <a:cs typeface="Verdana"/>
                <a:hlinkClick r:id="rId2"/>
              </a:rPr>
              <a:t>Occasions d’apprentissage</a:t>
            </a:r>
            <a:endParaRPr lang="fr-CA" sz="1400" noProof="0" dirty="0" smtClean="0">
              <a:solidFill>
                <a:srgbClr val="000000"/>
              </a:solidFill>
              <a:cs typeface="Verdana"/>
            </a:endParaRPr>
          </a:p>
          <a:p>
            <a:pPr lvl="1"/>
            <a:endParaRPr lang="fr-CA"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51</a:t>
            </a:fld>
            <a:endParaRPr lang="en-US"/>
          </a:p>
        </p:txBody>
      </p:sp>
    </p:spTree>
    <p:extLst>
      <p:ext uri="{BB962C8B-B14F-4D97-AF65-F5344CB8AC3E}">
        <p14:creationId xmlns:p14="http://schemas.microsoft.com/office/powerpoint/2010/main" val="2018617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183"/>
            <a:ext cx="8229600" cy="857250"/>
          </a:xfrm>
        </p:spPr>
        <p:txBody>
          <a:bodyPr/>
          <a:lstStyle/>
          <a:p>
            <a:r>
              <a:rPr lang="fr-CA" sz="2300" noProof="0" dirty="0" smtClean="0"/>
              <a:t>Conseils pour la rédaction de commentaires efficaces</a:t>
            </a:r>
            <a:r>
              <a:rPr lang="fr-CA" sz="3200" noProof="0" dirty="0" smtClean="0"/>
              <a:t/>
            </a:r>
            <a:br>
              <a:rPr lang="fr-CA" sz="3200" noProof="0" dirty="0" smtClean="0"/>
            </a:br>
            <a:r>
              <a:rPr lang="fr-CA" sz="2400" noProof="0" dirty="0" smtClean="0"/>
              <a:t>(</a:t>
            </a:r>
            <a:r>
              <a:rPr lang="fr-CA" sz="2000" noProof="0" dirty="0" smtClean="0"/>
              <a:t>Gestionnaires et superviseurs</a:t>
            </a:r>
            <a:r>
              <a:rPr lang="fr-CA" sz="2400" noProof="0" dirty="0" smtClean="0"/>
              <a:t>)</a:t>
            </a:r>
            <a:endParaRPr lang="fr-CA" sz="2400" noProof="0" dirty="0"/>
          </a:p>
        </p:txBody>
      </p:sp>
      <p:sp>
        <p:nvSpPr>
          <p:cNvPr id="3" name="Content Placeholder 2"/>
          <p:cNvSpPr>
            <a:spLocks noGrp="1"/>
          </p:cNvSpPr>
          <p:nvPr>
            <p:ph idx="1"/>
          </p:nvPr>
        </p:nvSpPr>
        <p:spPr>
          <a:xfrm>
            <a:off x="387350" y="1074420"/>
            <a:ext cx="8345488" cy="3429000"/>
          </a:xfrm>
        </p:spPr>
        <p:txBody>
          <a:bodyPr>
            <a:normAutofit fontScale="70000" lnSpcReduction="20000"/>
          </a:bodyPr>
          <a:lstStyle/>
          <a:p>
            <a:pPr marL="0" indent="0">
              <a:buNone/>
            </a:pPr>
            <a:endParaRPr lang="fr-CA" sz="1400" noProof="0" dirty="0" smtClean="0"/>
          </a:p>
          <a:p>
            <a:pPr marL="0" indent="0">
              <a:buNone/>
            </a:pPr>
            <a:r>
              <a:rPr lang="fr-CA" sz="1400" noProof="0" dirty="0" smtClean="0"/>
              <a:t>Les commentaires formulés dans une entente de rendement sont des écrits permanents qui témoignent non seulement du rendement de l’employé mais aussi des capacités du superviseur ou du gestionnaire qui les a rédigés.  Ils devraient être rédigés de façon professionnelle, objective et constructive.</a:t>
            </a:r>
          </a:p>
          <a:p>
            <a:pPr marL="0" indent="0">
              <a:buNone/>
            </a:pPr>
            <a:endParaRPr lang="fr-CA" sz="1400" noProof="0" dirty="0" smtClean="0"/>
          </a:p>
          <a:p>
            <a:r>
              <a:rPr lang="fr-CA" sz="1400" b="1" noProof="0" dirty="0" smtClean="0"/>
              <a:t>Les commentaires devraient traiter des points suivants :</a:t>
            </a:r>
          </a:p>
          <a:p>
            <a:endParaRPr lang="fr-CA" sz="1400" noProof="0" dirty="0" smtClean="0"/>
          </a:p>
          <a:p>
            <a:pPr lvl="1">
              <a:buFont typeface="Wingdings" panose="05000000000000000000" pitchFamily="2" charset="2"/>
              <a:buChar char="Ø"/>
            </a:pPr>
            <a:r>
              <a:rPr lang="fr-CA" sz="1400" noProof="0" dirty="0" smtClean="0"/>
              <a:t>Dans quelle mesure l’employé a atteint les objectifs de travail assignés en fonction des indicateurs de rendement;</a:t>
            </a:r>
          </a:p>
          <a:p>
            <a:pPr lvl="1">
              <a:buFont typeface="Wingdings" panose="05000000000000000000" pitchFamily="2" charset="2"/>
              <a:buChar char="Ø"/>
            </a:pPr>
            <a:r>
              <a:rPr lang="fr-CA" sz="1400" noProof="0" dirty="0" smtClean="0"/>
              <a:t>À quelle fréquence (régulièrement ou constamment) l’employé a démontré qu’il possédait les compétences essentielles en manifestant des comportements efficaces;</a:t>
            </a:r>
          </a:p>
          <a:p>
            <a:pPr lvl="1">
              <a:buFont typeface="Wingdings" panose="05000000000000000000" pitchFamily="2" charset="2"/>
              <a:buChar char="Ø"/>
            </a:pPr>
            <a:r>
              <a:rPr lang="fr-CA" sz="1400" noProof="0" dirty="0" smtClean="0"/>
              <a:t>Les aspects du rendement qui se sont améliorés au cours de la période d’évaluation;</a:t>
            </a:r>
          </a:p>
          <a:p>
            <a:pPr lvl="1">
              <a:buFont typeface="Wingdings" panose="05000000000000000000" pitchFamily="2" charset="2"/>
              <a:buChar char="Ø"/>
            </a:pPr>
            <a:r>
              <a:rPr lang="fr-CA" sz="1400" noProof="0" dirty="0" smtClean="0"/>
              <a:t>Les éléments du rendement qui pourraient avoir besoin d’</a:t>
            </a:r>
            <a:r>
              <a:rPr lang="fr-CA" sz="1400" noProof="0" dirty="0" smtClean="0">
                <a:cs typeface="Times New Roman"/>
              </a:rPr>
              <a:t>ê</a:t>
            </a:r>
            <a:r>
              <a:rPr lang="fr-CA" sz="1400" noProof="0" dirty="0" smtClean="0"/>
              <a:t>tre améliorés.</a:t>
            </a:r>
          </a:p>
          <a:p>
            <a:pPr marL="400050" lvl="1" indent="0">
              <a:buNone/>
            </a:pPr>
            <a:endParaRPr lang="fr-CA" sz="1400" noProof="0" dirty="0" smtClean="0"/>
          </a:p>
          <a:p>
            <a:r>
              <a:rPr lang="fr-CA" sz="1400" b="1" noProof="0" dirty="0" smtClean="0"/>
              <a:t>Les commentaires devraient  :</a:t>
            </a:r>
          </a:p>
          <a:p>
            <a:endParaRPr lang="fr-CA" sz="1400" noProof="0" dirty="0" smtClean="0"/>
          </a:p>
          <a:p>
            <a:pPr lvl="1">
              <a:buFont typeface="Wingdings" panose="05000000000000000000" pitchFamily="2" charset="2"/>
              <a:buChar char="Ø"/>
            </a:pPr>
            <a:r>
              <a:rPr lang="fr-CA" sz="1400" noProof="0" dirty="0" smtClean="0"/>
              <a:t>Être objectifs;</a:t>
            </a:r>
          </a:p>
          <a:p>
            <a:pPr lvl="1">
              <a:buFont typeface="Wingdings" panose="05000000000000000000" pitchFamily="2" charset="2"/>
              <a:buChar char="Ø"/>
            </a:pPr>
            <a:r>
              <a:rPr lang="fr-CA" sz="1400" noProof="0" dirty="0" smtClean="0"/>
              <a:t>Correspondre à la rétroaction continue;</a:t>
            </a:r>
          </a:p>
          <a:p>
            <a:pPr lvl="1">
              <a:buFont typeface="Wingdings" panose="05000000000000000000" pitchFamily="2" charset="2"/>
              <a:buChar char="Ø"/>
            </a:pPr>
            <a:r>
              <a:rPr lang="fr-CA" sz="1400" noProof="0" dirty="0" smtClean="0"/>
              <a:t>Être exhaustifs;</a:t>
            </a:r>
          </a:p>
          <a:p>
            <a:pPr lvl="1">
              <a:buFont typeface="Wingdings" panose="05000000000000000000" pitchFamily="2" charset="2"/>
              <a:buChar char="Ø"/>
            </a:pPr>
            <a:r>
              <a:rPr lang="fr-CA" sz="1400" noProof="0" dirty="0" smtClean="0"/>
              <a:t>Être orientés sur les faits;</a:t>
            </a:r>
          </a:p>
          <a:p>
            <a:pPr lvl="1">
              <a:buFont typeface="Wingdings" panose="05000000000000000000" pitchFamily="2" charset="2"/>
              <a:buChar char="Ø"/>
            </a:pPr>
            <a:r>
              <a:rPr lang="fr-CA" sz="1400" noProof="0" dirty="0" smtClean="0"/>
              <a:t>Être précis; et</a:t>
            </a:r>
          </a:p>
          <a:p>
            <a:pPr lvl="1">
              <a:buFont typeface="Wingdings" panose="05000000000000000000" pitchFamily="2" charset="2"/>
              <a:buChar char="Ø"/>
            </a:pPr>
            <a:r>
              <a:rPr lang="fr-CA" sz="1400" noProof="0" dirty="0" smtClean="0"/>
              <a:t>Se terminer sur une note positive.</a:t>
            </a:r>
          </a:p>
          <a:p>
            <a:pPr marL="0" indent="0">
              <a:buNone/>
            </a:pPr>
            <a:endParaRPr lang="fr-CA" noProof="0" dirty="0" smtClean="0"/>
          </a:p>
          <a:p>
            <a:endParaRPr lang="fr-CA" noProof="0" dirty="0"/>
          </a:p>
        </p:txBody>
      </p:sp>
      <p:pic>
        <p:nvPicPr>
          <p:cNvPr id="5" name="Picture 2" descr="C:\Users\musset.pierre-jerome\AppData\Local\Microsoft\Windows\Temporary Internet Files\Content.IE5\RKRCGGUZ\wri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00" y="418633"/>
            <a:ext cx="720080" cy="655787"/>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1" descr="C:\Users\musset.pierre-jerome\AppData\Local\Microsoft\Windows\Temporary Internet Files\Content.IE5\RKRCGGUZ\Snoopy-writin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045" y="3345180"/>
            <a:ext cx="1631755" cy="8577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52</a:t>
            </a:fld>
            <a:endParaRPr lang="en-US"/>
          </a:p>
        </p:txBody>
      </p:sp>
    </p:spTree>
    <p:extLst>
      <p:ext uri="{BB962C8B-B14F-4D97-AF65-F5344CB8AC3E}">
        <p14:creationId xmlns:p14="http://schemas.microsoft.com/office/powerpoint/2010/main" val="135302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228"/>
            <a:ext cx="8229600" cy="3671720"/>
          </a:xfrm>
        </p:spPr>
        <p:txBody>
          <a:bodyPr>
            <a:normAutofit/>
          </a:bodyPr>
          <a:lstStyle/>
          <a:p>
            <a:pPr algn="ctr"/>
            <a:r>
              <a:rPr lang="fr-CA" sz="2650" noProof="0" dirty="0" smtClean="0"/>
              <a:t>Les 4 questions les plus populaires </a:t>
            </a:r>
            <a:br>
              <a:rPr lang="fr-CA" sz="2650" noProof="0" dirty="0" smtClean="0"/>
            </a:br>
            <a:r>
              <a:rPr lang="fr-CA" sz="2650" noProof="0" dirty="0" smtClean="0"/>
              <a:t>liées à la gestion du rendement </a:t>
            </a:r>
            <a:br>
              <a:rPr lang="fr-CA" sz="2650" noProof="0" dirty="0" smtClean="0"/>
            </a:br>
            <a:r>
              <a:rPr lang="fr-CA" sz="2650" noProof="0" dirty="0" smtClean="0"/>
              <a:t>posées en fin d’exercice</a:t>
            </a:r>
            <a:br>
              <a:rPr lang="fr-CA" sz="2650" noProof="0" dirty="0" smtClean="0"/>
            </a:br>
            <a:r>
              <a:rPr lang="fr-CA" sz="2650" noProof="0" dirty="0" smtClean="0"/>
              <a:t/>
            </a:r>
            <a:br>
              <a:rPr lang="fr-CA" sz="2650" noProof="0" dirty="0" smtClean="0"/>
            </a:br>
            <a:r>
              <a:rPr lang="fr-CA" sz="1800" noProof="0" dirty="0" smtClean="0"/>
              <a:t>Lien utile: </a:t>
            </a:r>
            <a:r>
              <a:rPr lang="fr-CA" sz="1800" b="0" noProof="0" dirty="0" smtClean="0">
                <a:solidFill>
                  <a:prstClr val="black"/>
                </a:solidFill>
                <a:ea typeface="+mn-ea"/>
                <a:hlinkClick r:id="rId3"/>
              </a:rPr>
              <a:t>FAQ - Programme de la gestion du rendement</a:t>
            </a:r>
            <a:endParaRPr lang="fr-CA" sz="1800"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53</a:t>
            </a:fld>
            <a:endParaRPr lang="en-US"/>
          </a:p>
        </p:txBody>
      </p:sp>
    </p:spTree>
    <p:extLst>
      <p:ext uri="{BB962C8B-B14F-4D97-AF65-F5344CB8AC3E}">
        <p14:creationId xmlns:p14="http://schemas.microsoft.com/office/powerpoint/2010/main" val="2021457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522"/>
            <a:ext cx="8229600" cy="857250"/>
          </a:xfrm>
        </p:spPr>
        <p:txBody>
          <a:bodyPr>
            <a:normAutofit/>
          </a:bodyPr>
          <a:lstStyle/>
          <a:p>
            <a:r>
              <a:rPr lang="fr-CA" sz="2400" noProof="0" dirty="0" smtClean="0"/>
              <a:t>Les 4 questions les plus populaires liées à la gestion du rendement posées en fin d’exercice</a:t>
            </a:r>
            <a:endParaRPr lang="fr-CA" sz="2400" noProof="0" dirty="0"/>
          </a:p>
        </p:txBody>
      </p:sp>
      <p:sp>
        <p:nvSpPr>
          <p:cNvPr id="3" name="Content Placeholder 2"/>
          <p:cNvSpPr>
            <a:spLocks noGrp="1"/>
          </p:cNvSpPr>
          <p:nvPr>
            <p:ph idx="1"/>
          </p:nvPr>
        </p:nvSpPr>
        <p:spPr>
          <a:xfrm>
            <a:off x="457200" y="1761660"/>
            <a:ext cx="8229600" cy="2380582"/>
          </a:xfrm>
        </p:spPr>
        <p:txBody>
          <a:bodyPr>
            <a:normAutofit/>
          </a:bodyPr>
          <a:lstStyle/>
          <a:p>
            <a:r>
              <a:rPr lang="fr-CA" sz="2000" b="1" noProof="0" dirty="0" smtClean="0">
                <a:latin typeface="Arial" panose="020B0604020202020204" pitchFamily="34" charset="0"/>
                <a:cs typeface="Arial" panose="020B0604020202020204" pitchFamily="34" charset="0"/>
              </a:rPr>
              <a:t>J’ai un employé qui prendra sa retraite prochainement. Dois-je tout de même faire son évaluation de fin d’exercice?</a:t>
            </a:r>
          </a:p>
          <a:p>
            <a:endParaRPr lang="fr-CA" sz="2000" noProof="0" dirty="0" smtClean="0"/>
          </a:p>
          <a:p>
            <a:pPr lvl="1">
              <a:buFont typeface="Wingdings" panose="05000000000000000000" pitchFamily="2" charset="2"/>
              <a:buChar char="Ø"/>
            </a:pPr>
            <a:r>
              <a:rPr lang="fr-CA" sz="1800" b="1" noProof="0" dirty="0" smtClean="0"/>
              <a:t>Oui</a:t>
            </a:r>
            <a:r>
              <a:rPr lang="fr-CA" sz="1800" noProof="0" dirty="0" smtClean="0"/>
              <a:t>. Tous </a:t>
            </a:r>
            <a:r>
              <a:rPr lang="fr-CA" sz="1800" noProof="0" dirty="0" smtClean="0">
                <a:hlinkClick r:id="rId3"/>
              </a:rPr>
              <a:t>les employés assujettis à la Directive sur la gestion du rendement</a:t>
            </a:r>
            <a:r>
              <a:rPr lang="fr-CA" sz="1800" noProof="0" dirty="0" smtClean="0"/>
              <a:t> doivent compléter le processus de la fin d’exercice. </a:t>
            </a:r>
            <a:endParaRPr lang="fr-CA" sz="1800" b="1" noProof="0" dirty="0" smtClean="0"/>
          </a:p>
          <a:p>
            <a:endParaRPr lang="fr-CA" sz="2000" b="1" noProof="0" dirty="0" smtClean="0"/>
          </a:p>
          <a:p>
            <a:pPr marL="457200" lvl="1" indent="0">
              <a:buNone/>
            </a:pPr>
            <a:endParaRPr lang="fr-CA" sz="1600" b="1"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54</a:t>
            </a:fld>
            <a:endParaRPr lang="en-US"/>
          </a:p>
        </p:txBody>
      </p:sp>
    </p:spTree>
    <p:extLst>
      <p:ext uri="{BB962C8B-B14F-4D97-AF65-F5344CB8AC3E}">
        <p14:creationId xmlns:p14="http://schemas.microsoft.com/office/powerpoint/2010/main" val="3465340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91" y="80919"/>
            <a:ext cx="8229600" cy="857250"/>
          </a:xfrm>
        </p:spPr>
        <p:txBody>
          <a:bodyPr>
            <a:normAutofit/>
          </a:bodyPr>
          <a:lstStyle/>
          <a:p>
            <a:r>
              <a:rPr lang="fr-CA" sz="2400" noProof="0" dirty="0" smtClean="0"/>
              <a:t>Les 4 questions les plus populaires liées à la gestion du rendement posées en fin d’exercice (suite)</a:t>
            </a:r>
            <a:endParaRPr lang="fr-CA" sz="2400" noProof="0" dirty="0"/>
          </a:p>
        </p:txBody>
      </p:sp>
      <p:sp>
        <p:nvSpPr>
          <p:cNvPr id="3" name="Content Placeholder 2"/>
          <p:cNvSpPr>
            <a:spLocks noGrp="1"/>
          </p:cNvSpPr>
          <p:nvPr>
            <p:ph idx="1"/>
          </p:nvPr>
        </p:nvSpPr>
        <p:spPr>
          <a:xfrm>
            <a:off x="330591" y="999233"/>
            <a:ext cx="8229600" cy="3423297"/>
          </a:xfrm>
        </p:spPr>
        <p:txBody>
          <a:bodyPr>
            <a:normAutofit fontScale="92500" lnSpcReduction="20000"/>
          </a:bodyPr>
          <a:lstStyle/>
          <a:p>
            <a:r>
              <a:rPr lang="fr-CA" sz="1000" b="1" noProof="0" dirty="0" smtClean="0"/>
              <a:t>Pendant combien de temps dois-je avoir supervisé un </a:t>
            </a:r>
            <a:r>
              <a:rPr lang="fr-CA" sz="1000" b="1" noProof="0" dirty="0" smtClean="0">
                <a:latin typeface="Arial" panose="020B0604020202020204" pitchFamily="34" charset="0"/>
                <a:cs typeface="Arial" panose="020B0604020202020204" pitchFamily="34" charset="0"/>
              </a:rPr>
              <a:t>employé pour être en mesure </a:t>
            </a:r>
            <a:r>
              <a:rPr lang="fr-CA" sz="1000" b="1" noProof="0" dirty="0" smtClean="0"/>
              <a:t>de compléter l’évaluation de fin d’exercice?</a:t>
            </a:r>
          </a:p>
          <a:p>
            <a:endParaRPr lang="fr-CA" sz="1000" b="1" noProof="0" dirty="0" smtClean="0"/>
          </a:p>
          <a:p>
            <a:pPr lvl="1">
              <a:buFont typeface="Wingdings" panose="05000000000000000000" pitchFamily="2" charset="2"/>
              <a:buChar char="Ø"/>
            </a:pPr>
            <a:r>
              <a:rPr lang="fr-CA" sz="900" noProof="0" dirty="0" smtClean="0"/>
              <a:t>L’examen du rendement stipule que :</a:t>
            </a:r>
          </a:p>
          <a:p>
            <a:pPr lvl="1">
              <a:buFont typeface="Wingdings" panose="05000000000000000000" pitchFamily="2" charset="2"/>
              <a:buChar char="Ø"/>
            </a:pPr>
            <a:endParaRPr lang="fr-CA" sz="900" noProof="0" dirty="0" smtClean="0"/>
          </a:p>
          <a:p>
            <a:pPr lvl="1">
              <a:buFont typeface="Wingdings" panose="05000000000000000000" pitchFamily="2" charset="2"/>
              <a:buChar char="Ø"/>
            </a:pPr>
            <a:r>
              <a:rPr lang="fr-CA" sz="900" noProof="0" dirty="0" smtClean="0"/>
              <a:t>Le ou les représentants de l‘employeur qui font l'évaluation du rendement de l'employé doivent avoir été en mesure d'observer son rendement ou de le connaître pendant au moins la moitié (1/2) de la période pour laquelle il y a évaluation du rendement de l'employé.</a:t>
            </a:r>
          </a:p>
          <a:p>
            <a:pPr lvl="1">
              <a:buFont typeface="Wingdings" panose="05000000000000000000" pitchFamily="2" charset="2"/>
              <a:buChar char="Ø"/>
            </a:pPr>
            <a:endParaRPr lang="fr-CA" sz="900" noProof="0" dirty="0" smtClean="0"/>
          </a:p>
          <a:p>
            <a:pPr lvl="1">
              <a:buFont typeface="Wingdings" panose="05000000000000000000" pitchFamily="2" charset="2"/>
              <a:buChar char="Ø"/>
            </a:pPr>
            <a:r>
              <a:rPr lang="fr-CA" sz="900" noProof="0" dirty="0" smtClean="0"/>
              <a:t>En outre, la convention collective ne fait pas référence à un minimum de 6 mois qu’un </a:t>
            </a:r>
            <a:r>
              <a:rPr lang="fr-CA" sz="900" noProof="0" dirty="0" smtClean="0">
                <a:latin typeface="Arial" panose="020B0604020202020204" pitchFamily="34" charset="0"/>
                <a:cs typeface="Arial" panose="020B0604020202020204" pitchFamily="34" charset="0"/>
              </a:rPr>
              <a:t>employé doit être en poste </a:t>
            </a:r>
            <a:r>
              <a:rPr lang="fr-CA" sz="900" noProof="0" dirty="0" smtClean="0"/>
              <a:t>pour qu’une évaluation ait lieu. Elle fait plutôt référence au fait que le rendement de l’employé doit avoir été observé ou connu par le gestionnaire ou superviseur pendant au moins la moitié (1/2) de la période d’évaluation de son rendement. </a:t>
            </a:r>
          </a:p>
          <a:p>
            <a:pPr lvl="1">
              <a:buFont typeface="Wingdings" panose="05000000000000000000" pitchFamily="2" charset="2"/>
              <a:buChar char="Ø"/>
            </a:pPr>
            <a:endParaRPr lang="fr-CA" sz="900" dirty="0"/>
          </a:p>
          <a:p>
            <a:pPr lvl="1">
              <a:buFont typeface="Wingdings" panose="05000000000000000000" pitchFamily="2" charset="2"/>
              <a:buChar char="Ø"/>
            </a:pPr>
            <a:r>
              <a:rPr lang="fr-CA" sz="900" noProof="0" dirty="0" smtClean="0"/>
              <a:t>C’est pourquoi, par exemple, si un salarié a occupé un poste pendant cinq (5) mois, le gestionnaire doit être capable d’évaluer le rendement de l’employé pour au moins la moitié de cette période en réunissant des informations et/ou en observant l’employé et/ou en consultant le ou les gestionnaires précédents.</a:t>
            </a:r>
          </a:p>
          <a:p>
            <a:pPr lvl="1">
              <a:buFont typeface="Wingdings" panose="05000000000000000000" pitchFamily="2" charset="2"/>
              <a:buChar char="Ø"/>
            </a:pPr>
            <a:endParaRPr lang="fr-CA" sz="900" noProof="0" dirty="0" smtClean="0"/>
          </a:p>
          <a:p>
            <a:pPr lvl="1">
              <a:buFont typeface="Wingdings" panose="05000000000000000000" pitchFamily="2" charset="2"/>
              <a:buChar char="Ø"/>
            </a:pPr>
            <a:r>
              <a:rPr lang="fr-CA" sz="900" noProof="0" dirty="0" smtClean="0"/>
              <a:t>Il est important pour un gestionnaire de réunir suffisamment d’informations pour offrir une évaluation éclairée et attribuer une cote de façon plus précise. Si le gestionnaire est nouvellement placé en poste, il sera important d’examiner les notes, les dossiers ou autres informations laissées par n’importe quel gestionnaire ou superviseur responsable de l’employé au cours de l’année. S’il n’y a pas de notes, il sera important de demander aux gestionnaires ou superviseurs précédents de fournir de la rétroaction pour la période de temps qu’ils étaient responsables de l’employé.</a:t>
            </a:r>
          </a:p>
          <a:p>
            <a:pPr lvl="1">
              <a:buFont typeface="Wingdings" panose="05000000000000000000" pitchFamily="2" charset="2"/>
              <a:buChar char="Ø"/>
            </a:pPr>
            <a:endParaRPr lang="fr-CA" sz="900" noProof="0" dirty="0" smtClean="0"/>
          </a:p>
          <a:p>
            <a:pPr marL="457200" lvl="1" indent="0">
              <a:buNone/>
            </a:pPr>
            <a:r>
              <a:rPr lang="fr-CA" sz="900" noProof="0" dirty="0" smtClean="0"/>
              <a:t>Sources: conventions collectives</a:t>
            </a:r>
          </a:p>
          <a:p>
            <a:pPr lvl="1">
              <a:buFont typeface="Wingdings" panose="05000000000000000000" pitchFamily="2" charset="2"/>
              <a:buChar char="Ø"/>
            </a:pPr>
            <a:endParaRPr lang="fr-CA" sz="900" noProof="0" dirty="0" smtClean="0"/>
          </a:p>
          <a:p>
            <a:pPr lvl="1">
              <a:buFont typeface="Wingdings" panose="05000000000000000000" pitchFamily="2" charset="2"/>
              <a:buChar char="Ø"/>
            </a:pPr>
            <a:r>
              <a:rPr lang="fr-CA" sz="900" noProof="0" dirty="0" smtClean="0"/>
              <a:t>Services des programmes et de l’administration (PA). Article 58.01</a:t>
            </a:r>
          </a:p>
          <a:p>
            <a:pPr lvl="1">
              <a:buFont typeface="Wingdings" panose="05000000000000000000" pitchFamily="2" charset="2"/>
              <a:buChar char="Ø"/>
            </a:pPr>
            <a:r>
              <a:rPr lang="fr-CA" sz="900" noProof="0" dirty="0" smtClean="0"/>
              <a:t>Services de santé (HS). Article 40.02</a:t>
            </a:r>
          </a:p>
          <a:p>
            <a:pPr lvl="1">
              <a:buFont typeface="Wingdings" panose="05000000000000000000" pitchFamily="2" charset="2"/>
              <a:buChar char="Ø"/>
            </a:pPr>
            <a:r>
              <a:rPr lang="fr-CA" sz="900" noProof="0" dirty="0" smtClean="0"/>
              <a:t>Économique et services de sciences sociales (EC). Article 36.01</a:t>
            </a:r>
          </a:p>
          <a:p>
            <a:pPr lvl="1">
              <a:buFont typeface="Wingdings" panose="05000000000000000000" pitchFamily="2" charset="2"/>
              <a:buChar char="Ø"/>
            </a:pPr>
            <a:r>
              <a:rPr lang="fr-CA" sz="900" noProof="0" dirty="0" smtClean="0"/>
              <a:t>Système d’ordinateurs (CS). Article 38.02</a:t>
            </a:r>
          </a:p>
          <a:p>
            <a:pPr lvl="1">
              <a:buFont typeface="Wingdings" panose="05000000000000000000" pitchFamily="2" charset="2"/>
              <a:buChar char="Ø"/>
            </a:pPr>
            <a:r>
              <a:rPr lang="fr-CA" sz="900" noProof="0" dirty="0" smtClean="0"/>
              <a:t>Services techniques (TC). Article 59.01</a:t>
            </a:r>
          </a:p>
          <a:p>
            <a:pPr lvl="1">
              <a:buFont typeface="Wingdings" panose="05000000000000000000" pitchFamily="2" charset="2"/>
              <a:buChar char="Ø"/>
            </a:pPr>
            <a:r>
              <a:rPr lang="fr-CA" sz="900" noProof="0" dirty="0" smtClean="0"/>
              <a:t>Gestion financière (FI). Article 50.01</a:t>
            </a:r>
          </a:p>
          <a:p>
            <a:pPr lvl="1">
              <a:buFont typeface="Wingdings" panose="05000000000000000000" pitchFamily="2" charset="2"/>
              <a:buChar char="Ø"/>
            </a:pPr>
            <a:endParaRPr lang="fr-CA" sz="1100" noProof="0" dirty="0" smtClean="0"/>
          </a:p>
          <a:p>
            <a:pPr lvl="1">
              <a:buFont typeface="Wingdings" panose="05000000000000000000" pitchFamily="2" charset="2"/>
              <a:buChar char="Ø"/>
            </a:pPr>
            <a:endParaRPr lang="fr-CA" noProof="0" dirty="0" smtClean="0"/>
          </a:p>
        </p:txBody>
      </p:sp>
      <p:sp>
        <p:nvSpPr>
          <p:cNvPr id="4" name="Slide Number Placeholder 3"/>
          <p:cNvSpPr>
            <a:spLocks noGrp="1"/>
          </p:cNvSpPr>
          <p:nvPr>
            <p:ph type="sldNum" sz="quarter" idx="12"/>
          </p:nvPr>
        </p:nvSpPr>
        <p:spPr/>
        <p:txBody>
          <a:bodyPr/>
          <a:lstStyle/>
          <a:p>
            <a:fld id="{2E86C063-E22E-2E4C-A523-54089486E38F}" type="slidenum">
              <a:rPr lang="en-US" smtClean="0"/>
              <a:t>55</a:t>
            </a:fld>
            <a:endParaRPr lang="en-US"/>
          </a:p>
        </p:txBody>
      </p:sp>
    </p:spTree>
    <p:extLst>
      <p:ext uri="{BB962C8B-B14F-4D97-AF65-F5344CB8AC3E}">
        <p14:creationId xmlns:p14="http://schemas.microsoft.com/office/powerpoint/2010/main" val="1336029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20281"/>
            <a:ext cx="8229600" cy="857250"/>
          </a:xfrm>
        </p:spPr>
        <p:txBody>
          <a:bodyPr>
            <a:normAutofit/>
          </a:bodyPr>
          <a:lstStyle/>
          <a:p>
            <a:r>
              <a:rPr lang="fr-CA" sz="2400" noProof="0" dirty="0" smtClean="0"/>
              <a:t>Les 4 questions les plus populaires liées à la gestion du rendement posées en fin d’exercice (suite)</a:t>
            </a:r>
            <a:endParaRPr lang="fr-CA" sz="2400" noProof="0" dirty="0"/>
          </a:p>
        </p:txBody>
      </p:sp>
      <p:sp>
        <p:nvSpPr>
          <p:cNvPr id="3" name="Content Placeholder 2"/>
          <p:cNvSpPr>
            <a:spLocks noGrp="1"/>
          </p:cNvSpPr>
          <p:nvPr>
            <p:ph idx="1"/>
          </p:nvPr>
        </p:nvSpPr>
        <p:spPr>
          <a:xfrm>
            <a:off x="457200" y="1272476"/>
            <a:ext cx="8229600" cy="2744932"/>
          </a:xfrm>
        </p:spPr>
        <p:txBody>
          <a:bodyPr>
            <a:normAutofit/>
          </a:bodyPr>
          <a:lstStyle/>
          <a:p>
            <a:r>
              <a:rPr lang="fr-CA" sz="1600" b="1" noProof="0" dirty="0" smtClean="0">
                <a:latin typeface="Arial" panose="020B0604020202020204" pitchFamily="34" charset="0"/>
                <a:cs typeface="Arial" panose="020B0604020202020204" pitchFamily="34" charset="0"/>
              </a:rPr>
              <a:t>Comment évaluer un employé qui occupe plus d’un poste (intérimaire, affectation, détachement, etc.) au courant d’une même année fiscale? </a:t>
            </a:r>
          </a:p>
          <a:p>
            <a:endParaRPr lang="fr-CA" sz="1600" noProof="0" dirty="0" smtClean="0"/>
          </a:p>
          <a:p>
            <a:pPr lvl="1">
              <a:buFont typeface="Wingdings" panose="05000000000000000000" pitchFamily="2" charset="2"/>
              <a:buChar char="Ø"/>
            </a:pPr>
            <a:r>
              <a:rPr lang="fr-CA" sz="1400" noProof="0" dirty="0" smtClean="0"/>
              <a:t>Lorsqu’un employé occupe plus d’un poste durant l’année, il est important de lui communiquer ses nouveaux objectifs de travail, de les ajouter dans l’Application GRFP et d’évaluer son rendement en fonction de tous ses objectifs de travail. Étant donné que l’évaluation finale tient compte de l’ensemble des objectifs de travail d’un employé, nous vous encourageons à lire les commentaires consignés par son ou ses gestionnaires précédents. S’il n’y a aucun commentaire, essayez de communiquer avec eux afin de discuter des réalisations de l’employé et de déterminer la cote finale. Le temps passé dans les divers postes devrait être un facteur à considérer dans l’attribution de la cote.</a:t>
            </a:r>
          </a:p>
          <a:p>
            <a:pPr lvl="0"/>
            <a:endParaRPr lang="fr-CA" sz="1400" b="1" u="sng" noProof="0" dirty="0" smtClean="0">
              <a:solidFill>
                <a:prstClr val="black"/>
              </a:solidFill>
              <a:latin typeface="Arial" panose="020B0604020202020204" pitchFamily="34" charset="0"/>
              <a:cs typeface="Arial" panose="020B0604020202020204" pitchFamily="34" charset="0"/>
            </a:endParaRPr>
          </a:p>
          <a:p>
            <a:pPr lvl="0"/>
            <a:endParaRPr lang="fr-CA" sz="1400" noProof="0" dirty="0" smtClean="0">
              <a:solidFill>
                <a:prstClr val="black"/>
              </a:solidFill>
            </a:endParaRPr>
          </a:p>
          <a:p>
            <a:pPr lvl="1">
              <a:buFont typeface="Wingdings" panose="05000000000000000000" pitchFamily="2" charset="2"/>
              <a:buChar char="Ø"/>
            </a:pPr>
            <a:endParaRPr lang="fr-CA" sz="12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56</a:t>
            </a:fld>
            <a:endParaRPr lang="en-US"/>
          </a:p>
        </p:txBody>
      </p:sp>
    </p:spTree>
    <p:extLst>
      <p:ext uri="{BB962C8B-B14F-4D97-AF65-F5344CB8AC3E}">
        <p14:creationId xmlns:p14="http://schemas.microsoft.com/office/powerpoint/2010/main" val="21179819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808"/>
            <a:ext cx="8229600" cy="857250"/>
          </a:xfrm>
        </p:spPr>
        <p:txBody>
          <a:bodyPr>
            <a:normAutofit/>
          </a:bodyPr>
          <a:lstStyle/>
          <a:p>
            <a:r>
              <a:rPr lang="fr-CA" sz="2400" noProof="0" dirty="0" smtClean="0"/>
              <a:t>Les 4 questions les plus populaires liées à la gestion du rendement posées en fin d’exercice (suite)</a:t>
            </a:r>
            <a:endParaRPr lang="fr-CA" sz="2400" noProof="0" dirty="0"/>
          </a:p>
        </p:txBody>
      </p:sp>
      <p:sp>
        <p:nvSpPr>
          <p:cNvPr id="3" name="Content Placeholder 2"/>
          <p:cNvSpPr>
            <a:spLocks noGrp="1"/>
          </p:cNvSpPr>
          <p:nvPr>
            <p:ph idx="1"/>
          </p:nvPr>
        </p:nvSpPr>
        <p:spPr>
          <a:xfrm>
            <a:off x="403860" y="1222726"/>
            <a:ext cx="8229600" cy="3288817"/>
          </a:xfrm>
        </p:spPr>
        <p:txBody>
          <a:bodyPr>
            <a:normAutofit fontScale="47500" lnSpcReduction="20000"/>
          </a:bodyPr>
          <a:lstStyle/>
          <a:p>
            <a:r>
              <a:rPr lang="fr-CA" sz="3400" b="1" noProof="0" dirty="0" smtClean="0"/>
              <a:t>Comment établissons-nous des ententes de rendement lorsque des employés sont embauchés durant le cycle de gestion du rendement?</a:t>
            </a:r>
          </a:p>
          <a:p>
            <a:endParaRPr lang="fr-CA" sz="3400" noProof="0" dirty="0" smtClean="0"/>
          </a:p>
          <a:p>
            <a:pPr lvl="1">
              <a:buFont typeface="Wingdings" panose="05000000000000000000" pitchFamily="2" charset="2"/>
              <a:buChar char="Ø"/>
            </a:pPr>
            <a:r>
              <a:rPr lang="fr-CA" sz="2900" noProof="0" dirty="0" smtClean="0"/>
              <a:t>Dans le cas d’une mutation au sein de la même organisation ou d’une mutation d’un autre ministère ou organisme de l’administration publique centrale, l’entente de rendement portant jusqu’au moment de la mutation aura été remplie par l’ancien gestionnaire ou superviseur. Le nouveau gestionnaire gérera simplement cette entente à partir de la date de la mutation, en l’adaptant au besoin. Aux fins de l’évaluation du rendement de l’employé en milieu ou en fin d’exercice, le nouveau gestionnaire ou superviseur consultera l’ancien gestionnaire ou superviseur, au besoin.</a:t>
            </a:r>
          </a:p>
          <a:p>
            <a:endParaRPr lang="fr-CA" sz="2900" noProof="0" dirty="0" smtClean="0"/>
          </a:p>
          <a:p>
            <a:pPr lvl="1">
              <a:buFont typeface="Wingdings" panose="05000000000000000000" pitchFamily="2" charset="2"/>
              <a:buChar char="Ø"/>
            </a:pPr>
            <a:r>
              <a:rPr lang="fr-CA" sz="2900" noProof="0" dirty="0" smtClean="0"/>
              <a:t>Les nouveaux employés venant de l’extérieur de la fonction publique ne disposeront d’aucune entente de rendement préexistante. Par conséquent, il convient, au moment de leur nomination, d’en établir une aussitôt que possible qui comporte des objectifs de travail et un plan d’apprentissage et de perfectionnement. Cette entente permet également de suivre les nouveaux employés au cours de leur période de stage.</a:t>
            </a:r>
            <a:endParaRPr lang="fr-CA" sz="29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57</a:t>
            </a:fld>
            <a:endParaRPr lang="en-US"/>
          </a:p>
        </p:txBody>
      </p:sp>
    </p:spTree>
    <p:extLst>
      <p:ext uri="{BB962C8B-B14F-4D97-AF65-F5344CB8AC3E}">
        <p14:creationId xmlns:p14="http://schemas.microsoft.com/office/powerpoint/2010/main" val="3954541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228"/>
            <a:ext cx="8229600" cy="3671720"/>
          </a:xfrm>
        </p:spPr>
        <p:txBody>
          <a:bodyPr>
            <a:normAutofit/>
          </a:bodyPr>
          <a:lstStyle/>
          <a:p>
            <a:pPr algn="ctr"/>
            <a:r>
              <a:rPr lang="fr-CA" sz="3000" noProof="0" dirty="0" smtClean="0"/>
              <a:t> Les 3 questions les plus populaires </a:t>
            </a:r>
            <a:br>
              <a:rPr lang="fr-CA" sz="3000" noProof="0" dirty="0" smtClean="0"/>
            </a:br>
            <a:r>
              <a:rPr lang="fr-CA" sz="3000" noProof="0" dirty="0" smtClean="0"/>
              <a:t>liées à l’Application GRFP</a:t>
            </a:r>
            <a:br>
              <a:rPr lang="fr-CA" sz="3000" noProof="0" dirty="0" smtClean="0"/>
            </a:br>
            <a:r>
              <a:rPr lang="fr-CA" sz="3000" noProof="0" dirty="0" smtClean="0"/>
              <a:t>posées en fin d’exercice</a:t>
            </a:r>
            <a:br>
              <a:rPr lang="fr-CA" sz="3000" noProof="0" dirty="0" smtClean="0"/>
            </a:br>
            <a:r>
              <a:rPr lang="fr-CA" sz="3000" noProof="0" dirty="0" smtClean="0"/>
              <a:t/>
            </a:r>
            <a:br>
              <a:rPr lang="fr-CA" sz="3000" noProof="0" dirty="0" smtClean="0"/>
            </a:br>
            <a:r>
              <a:rPr lang="fr-CA" sz="1800" noProof="0" dirty="0" smtClean="0">
                <a:latin typeface="Arial" panose="020B0604020202020204" pitchFamily="34" charset="0"/>
                <a:cs typeface="Arial" panose="020B0604020202020204" pitchFamily="34" charset="0"/>
              </a:rPr>
              <a:t>Lien utile: </a:t>
            </a:r>
            <a:r>
              <a:rPr lang="fr-CA" sz="1800" b="0" noProof="0" dirty="0" smtClean="0">
                <a:solidFill>
                  <a:prstClr val="black"/>
                </a:solidFill>
                <a:latin typeface="Arial" panose="020B0604020202020204" pitchFamily="34" charset="0"/>
                <a:ea typeface="+mn-ea"/>
                <a:cs typeface="Arial" panose="020B0604020202020204" pitchFamily="34" charset="0"/>
                <a:hlinkClick r:id="rId3"/>
              </a:rPr>
              <a:t>FAQ – À propos de l’Application GRFP</a:t>
            </a:r>
            <a:endParaRPr lang="fr-CA" sz="1800" noProof="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E86C063-E22E-2E4C-A523-54089486E38F}" type="slidenum">
              <a:rPr lang="en-US" smtClean="0"/>
              <a:t>58</a:t>
            </a:fld>
            <a:endParaRPr lang="en-US"/>
          </a:p>
        </p:txBody>
      </p:sp>
    </p:spTree>
    <p:extLst>
      <p:ext uri="{BB962C8B-B14F-4D97-AF65-F5344CB8AC3E}">
        <p14:creationId xmlns:p14="http://schemas.microsoft.com/office/powerpoint/2010/main" val="1348433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10" y="5819"/>
            <a:ext cx="8229600" cy="857250"/>
          </a:xfrm>
        </p:spPr>
        <p:txBody>
          <a:bodyPr/>
          <a:lstStyle/>
          <a:p>
            <a:r>
              <a:rPr lang="fr-CA" sz="2400" noProof="0" dirty="0" smtClean="0"/>
              <a:t>Les 3 questions les plus populaires liées à l’Application GRFP posées en fin d’exercice</a:t>
            </a:r>
            <a:endParaRPr lang="fr-CA" noProof="0" dirty="0"/>
          </a:p>
        </p:txBody>
      </p:sp>
      <p:sp>
        <p:nvSpPr>
          <p:cNvPr id="3" name="Content Placeholder 2"/>
          <p:cNvSpPr>
            <a:spLocks noGrp="1"/>
          </p:cNvSpPr>
          <p:nvPr>
            <p:ph idx="1"/>
          </p:nvPr>
        </p:nvSpPr>
        <p:spPr>
          <a:xfrm>
            <a:off x="457200" y="963931"/>
            <a:ext cx="8229600" cy="3840956"/>
          </a:xfrm>
        </p:spPr>
        <p:txBody>
          <a:bodyPr>
            <a:normAutofit fontScale="40000" lnSpcReduction="20000"/>
          </a:bodyPr>
          <a:lstStyle/>
          <a:p>
            <a:pPr>
              <a:buFont typeface="Arial" panose="020B0604020202020204" pitchFamily="34" charset="0"/>
              <a:buChar char="•"/>
            </a:pPr>
            <a:r>
              <a:rPr lang="fr-CA" sz="3300" b="1" noProof="0" dirty="0" smtClean="0"/>
              <a:t>Comment dois-je procéder lorsqu’un employé quitte l’équipe?</a:t>
            </a:r>
          </a:p>
          <a:p>
            <a:endParaRPr lang="fr-CA" sz="1600" noProof="0" dirty="0" smtClean="0"/>
          </a:p>
          <a:p>
            <a:pPr lvl="1">
              <a:buFont typeface="Wingdings" panose="05000000000000000000" pitchFamily="2" charset="2"/>
              <a:buChar char="Ø"/>
            </a:pPr>
            <a:r>
              <a:rPr lang="fr-CA" noProof="0" dirty="0" smtClean="0"/>
              <a:t>Lorsqu’on quitte son poste, que ce soit pour une affectation, un détachement ou une mutation, il est important de mettre à jour les liens hiérarchiques dans </a:t>
            </a:r>
            <a:r>
              <a:rPr lang="fr-CA" i="1" noProof="0" dirty="0" smtClean="0">
                <a:hlinkClick r:id="rId3"/>
              </a:rPr>
              <a:t>l’Application de la Gestion du rendement dans la fonction publique</a:t>
            </a:r>
            <a:r>
              <a:rPr lang="fr-CA" noProof="0" dirty="0" smtClean="0"/>
              <a:t> (GRFP) afin d’assurer une gestion et une reconnaissance du rendement appropriées pour ses subalternes et pour soi-même.</a:t>
            </a:r>
          </a:p>
          <a:p>
            <a:endParaRPr lang="fr-CA" noProof="0" dirty="0" smtClean="0"/>
          </a:p>
          <a:p>
            <a:pPr lvl="1">
              <a:buFont typeface="Wingdings" panose="05000000000000000000" pitchFamily="2" charset="2"/>
              <a:buChar char="Ø"/>
            </a:pPr>
            <a:r>
              <a:rPr lang="fr-CA" noProof="0" dirty="0" smtClean="0"/>
              <a:t>Les étapes suivantes doivent essentiellement être suivies lors du départ d’un employé :</a:t>
            </a:r>
          </a:p>
          <a:p>
            <a:pPr>
              <a:buFont typeface="+mj-lt"/>
              <a:buAutoNum type="arabicPeriod"/>
            </a:pPr>
            <a:endParaRPr lang="fr-CA" noProof="0" dirty="0" smtClean="0"/>
          </a:p>
          <a:p>
            <a:pPr lvl="2">
              <a:buFont typeface="Arial" panose="020B0604020202020204" pitchFamily="34" charset="0"/>
              <a:buChar char="•"/>
            </a:pPr>
            <a:r>
              <a:rPr lang="fr-CA" noProof="0" dirty="0" smtClean="0"/>
              <a:t>Avant le départ de l’employé, entamez une discussion sur son rendement depuis votre dernière discussion sur son rendement. Résumez vos commentaires dans la section de l’entente de rendement (ER) de l’employé réservée aux commentaires. Si vous croyez que la période pendant laquelle vous avez supervisé cet employé est trop courte pour que vous soyez en mesure de formuler des commentaires pertinents, veuillez le préciser dans cette section.</a:t>
            </a:r>
          </a:p>
          <a:p>
            <a:pPr marL="914400" lvl="2" indent="0">
              <a:buNone/>
            </a:pPr>
            <a:endParaRPr lang="fr-CA" noProof="0" dirty="0" smtClean="0"/>
          </a:p>
          <a:p>
            <a:pPr lvl="2">
              <a:buFont typeface="Arial" panose="020B0604020202020204" pitchFamily="34" charset="0"/>
              <a:buChar char="•"/>
            </a:pPr>
            <a:r>
              <a:rPr lang="fr-CA" i="1" noProof="0" dirty="0" smtClean="0">
                <a:hlinkClick r:id="rId4"/>
              </a:rPr>
              <a:t>Retirez l’employé</a:t>
            </a:r>
            <a:r>
              <a:rPr lang="fr-CA" noProof="0" dirty="0" smtClean="0"/>
              <a:t> de l’application GRFP en cliquant sur le bouton « Retirer l’employé ». Vous n’êtes pas tenus de signer l’ER si ce n’est pas la mi-exercice ou la fin d’exercice. Il vous suffit alors de cliquer sur « Sauvegarder » pour enregistrer l’information.</a:t>
            </a:r>
          </a:p>
          <a:p>
            <a:pPr lvl="2">
              <a:buFont typeface="Arial" panose="020B0604020202020204" pitchFamily="34" charset="0"/>
              <a:buChar char="•"/>
            </a:pPr>
            <a:endParaRPr lang="fr-CA" noProof="0" dirty="0" smtClean="0"/>
          </a:p>
          <a:p>
            <a:pPr lvl="2">
              <a:buFont typeface="Arial" panose="020B0604020202020204" pitchFamily="34" charset="0"/>
              <a:buChar char="•"/>
            </a:pPr>
            <a:r>
              <a:rPr lang="fr-CA" noProof="0" dirty="0" smtClean="0"/>
              <a:t>Il se peut que le prochain superviseur de l’employé communique avec vous à l’approche de l’examen de fin d’exercice. Chaque employé a une seule entente de rendement pour tout l’exercice financier.</a:t>
            </a:r>
          </a:p>
          <a:p>
            <a:pPr lvl="2">
              <a:buFont typeface="Arial" panose="020B0604020202020204" pitchFamily="34" charset="0"/>
              <a:buChar char="•"/>
            </a:pPr>
            <a:endParaRPr lang="fr-CA" noProof="0" dirty="0" smtClean="0"/>
          </a:p>
          <a:p>
            <a:pPr lvl="2">
              <a:buFont typeface="Arial" panose="020B0604020202020204" pitchFamily="34" charset="0"/>
              <a:buChar char="•"/>
            </a:pPr>
            <a:r>
              <a:rPr lang="fr-CA" noProof="0" dirty="0" smtClean="0"/>
              <a:t>Si vous désirez obtenir de plus amples renseignements au sujet de cette procédure ou de l’application GRFP du point de vue des gestionnaires, veuillez consulter le </a:t>
            </a:r>
            <a:r>
              <a:rPr lang="fr-CA" i="1" noProof="0" dirty="0" smtClean="0">
                <a:hlinkClick r:id="rId5"/>
              </a:rPr>
              <a:t>Guide d'utilisation de l'application GRFP pour les cadres, les gestionnaires et les superviseurs</a:t>
            </a:r>
            <a:r>
              <a:rPr lang="fr-CA" noProof="0" dirty="0" smtClean="0"/>
              <a:t>. Vous pourrez également trouver une foule de renseignements à l’intention des gestionnaires sur les pages iService </a:t>
            </a:r>
            <a:r>
              <a:rPr lang="fr-CA" i="1" noProof="0" dirty="0" smtClean="0">
                <a:hlinkClick r:id="rId6"/>
              </a:rPr>
              <a:t>Gestion du rendement à EDSC</a:t>
            </a:r>
            <a:r>
              <a:rPr lang="fr-CA" noProof="0" dirty="0" smtClean="0"/>
              <a:t> et </a:t>
            </a:r>
            <a:r>
              <a:rPr lang="fr-CA" i="1" noProof="0" dirty="0" smtClean="0">
                <a:hlinkClick r:id="rId7"/>
              </a:rPr>
              <a:t>Outils pour appuyer les discussions en cours</a:t>
            </a:r>
            <a:r>
              <a:rPr lang="fr-CA" noProof="0" dirty="0" smtClean="0"/>
              <a:t>.</a:t>
            </a:r>
          </a:p>
          <a:p>
            <a:pPr lvl="0"/>
            <a:endParaRPr lang="fr-CA" sz="1600" noProof="0" dirty="0" smtClean="0">
              <a:solidFill>
                <a:prstClr val="black"/>
              </a:solidFill>
            </a:endParaRPr>
          </a:p>
          <a:p>
            <a:pPr lvl="1">
              <a:buFont typeface="Wingdings" panose="05000000000000000000" pitchFamily="2" charset="2"/>
              <a:buChar char="Ø"/>
            </a:pPr>
            <a:endParaRPr lang="fr-CA" sz="13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59</a:t>
            </a:fld>
            <a:endParaRPr lang="en-US"/>
          </a:p>
        </p:txBody>
      </p:sp>
    </p:spTree>
    <p:extLst>
      <p:ext uri="{BB962C8B-B14F-4D97-AF65-F5344CB8AC3E}">
        <p14:creationId xmlns:p14="http://schemas.microsoft.com/office/powerpoint/2010/main" val="3915470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Users\lyne.pepin\AppData\Local\Microsoft\Windows\Temporary Internet Files\Content.IE5\M9QPK79L\Conversation-300x16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493" y="3263192"/>
            <a:ext cx="1154228" cy="7007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9512" y="134566"/>
            <a:ext cx="8839200" cy="461665"/>
          </a:xfrm>
          <a:prstGeom prst="rect">
            <a:avLst/>
          </a:prstGeom>
        </p:spPr>
        <p:txBody>
          <a:bodyPr wrap="square">
            <a:spAutoFit/>
          </a:bodyPr>
          <a:lstStyle/>
          <a:p>
            <a:r>
              <a:rPr lang="fr-CA" sz="2400" b="1" dirty="0" smtClean="0">
                <a:latin typeface="Arial"/>
                <a:cs typeface="Arial"/>
              </a:rPr>
              <a:t>En quoi consiste l’examen de fin d’exercice?</a:t>
            </a:r>
            <a:endParaRPr lang="fr-CA" sz="2400" dirty="0"/>
          </a:p>
        </p:txBody>
      </p:sp>
      <p:sp>
        <p:nvSpPr>
          <p:cNvPr id="11" name="TextBox 10"/>
          <p:cNvSpPr txBox="1"/>
          <p:nvPr/>
        </p:nvSpPr>
        <p:spPr>
          <a:xfrm>
            <a:off x="179512" y="680439"/>
            <a:ext cx="3888432" cy="2400657"/>
          </a:xfrm>
          <a:prstGeom prst="rect">
            <a:avLst/>
          </a:prstGeom>
          <a:solidFill>
            <a:schemeClr val="bg1"/>
          </a:solidFill>
        </p:spPr>
        <p:txBody>
          <a:bodyPr wrap="square" rtlCol="0">
            <a:spAutoFit/>
          </a:bodyPr>
          <a:lstStyle/>
          <a:p>
            <a:pPr>
              <a:spcAft>
                <a:spcPts val="600"/>
              </a:spcAft>
            </a:pPr>
            <a:r>
              <a:rPr lang="fr-CA" sz="1400" b="1" dirty="0" smtClean="0">
                <a:solidFill>
                  <a:prstClr val="black"/>
                </a:solidFill>
              </a:rPr>
              <a:t>Une exigence de la </a:t>
            </a:r>
            <a:r>
              <a:rPr lang="fr-CA" sz="1400" b="1" i="1" dirty="0" smtClean="0">
                <a:solidFill>
                  <a:prstClr val="black"/>
                </a:solidFill>
              </a:rPr>
              <a:t>Directive sur la gestion du rendement :</a:t>
            </a:r>
          </a:p>
          <a:p>
            <a:pPr>
              <a:spcAft>
                <a:spcPts val="600"/>
              </a:spcAft>
            </a:pPr>
            <a:endParaRPr lang="fr-CA" sz="1400" b="1" dirty="0" smtClean="0">
              <a:solidFill>
                <a:prstClr val="black"/>
              </a:solidFill>
            </a:endParaRPr>
          </a:p>
          <a:p>
            <a:pPr>
              <a:spcAft>
                <a:spcPts val="600"/>
              </a:spcAft>
            </a:pPr>
            <a:r>
              <a:rPr lang="fr-FR" sz="1400" dirty="0" smtClean="0">
                <a:solidFill>
                  <a:prstClr val="black"/>
                </a:solidFill>
                <a:latin typeface="Times New Roman"/>
                <a:cs typeface="Times New Roman"/>
              </a:rPr>
              <a:t>« </a:t>
            </a:r>
            <a:r>
              <a:rPr lang="fr-FR" sz="1400" dirty="0" smtClean="0">
                <a:solidFill>
                  <a:prstClr val="black"/>
                </a:solidFill>
              </a:rPr>
              <a:t>L’évaluation de fin d’exercice pour chaque </a:t>
            </a:r>
            <a:r>
              <a:rPr lang="fr-FR" sz="1400" dirty="0">
                <a:solidFill>
                  <a:prstClr val="black"/>
                </a:solidFill>
              </a:rPr>
              <a:t>employé </a:t>
            </a:r>
            <a:r>
              <a:rPr lang="fr-FR" sz="1400" dirty="0" smtClean="0">
                <a:solidFill>
                  <a:prstClr val="black"/>
                </a:solidFill>
              </a:rPr>
              <a:t>se fait sous la forme d’une conversation afin </a:t>
            </a:r>
            <a:r>
              <a:rPr lang="fr-FR" sz="1400" dirty="0">
                <a:solidFill>
                  <a:prstClr val="black"/>
                </a:solidFill>
              </a:rPr>
              <a:t>d'examiner les réalisations par rapport aux engagements en matière de rendement, </a:t>
            </a:r>
            <a:r>
              <a:rPr lang="fr-FR" sz="1400" dirty="0" smtClean="0">
                <a:solidFill>
                  <a:prstClr val="black"/>
                </a:solidFill>
              </a:rPr>
              <a:t>d'obtenir </a:t>
            </a:r>
            <a:r>
              <a:rPr lang="fr-FR" sz="1400" dirty="0">
                <a:solidFill>
                  <a:prstClr val="black"/>
                </a:solidFill>
              </a:rPr>
              <a:t>et d'offrir des commentaires et </a:t>
            </a:r>
            <a:r>
              <a:rPr lang="fr-FR" sz="1400" dirty="0" smtClean="0">
                <a:solidFill>
                  <a:prstClr val="black"/>
                </a:solidFill>
              </a:rPr>
              <a:t>d’attribuer une cote de rendement </a:t>
            </a:r>
            <a:r>
              <a:rPr lang="fr-FR" sz="1400" dirty="0" smtClean="0">
                <a:solidFill>
                  <a:prstClr val="black"/>
                </a:solidFill>
                <a:latin typeface="Times New Roman"/>
                <a:cs typeface="Times New Roman"/>
              </a:rPr>
              <a:t>»</a:t>
            </a:r>
            <a:r>
              <a:rPr lang="fr-FR" sz="1400" dirty="0" smtClean="0">
                <a:solidFill>
                  <a:prstClr val="black"/>
                </a:solidFill>
              </a:rPr>
              <a:t>.</a:t>
            </a:r>
            <a:endParaRPr lang="fr-CA" sz="1400" dirty="0">
              <a:solidFill>
                <a:prstClr val="black"/>
              </a:solidFill>
            </a:endParaRPr>
          </a:p>
        </p:txBody>
      </p:sp>
      <p:sp>
        <p:nvSpPr>
          <p:cNvPr id="12" name="TextBox 11"/>
          <p:cNvSpPr txBox="1"/>
          <p:nvPr/>
        </p:nvSpPr>
        <p:spPr>
          <a:xfrm>
            <a:off x="4333044" y="670243"/>
            <a:ext cx="4361632" cy="3354765"/>
          </a:xfrm>
          <a:prstGeom prst="rect">
            <a:avLst/>
          </a:prstGeom>
          <a:noFill/>
        </p:spPr>
        <p:txBody>
          <a:bodyPr wrap="square" rtlCol="0">
            <a:spAutoFit/>
          </a:bodyPr>
          <a:lstStyle/>
          <a:p>
            <a:pPr>
              <a:spcAft>
                <a:spcPts val="600"/>
              </a:spcAft>
            </a:pPr>
            <a:r>
              <a:rPr lang="fr-CA" sz="1000" b="1" dirty="0" smtClean="0">
                <a:solidFill>
                  <a:prstClr val="black"/>
                </a:solidFill>
              </a:rPr>
              <a:t>La fin d’exercice est le moment de : </a:t>
            </a:r>
            <a:endParaRPr lang="fr-CA" sz="1000" dirty="0">
              <a:solidFill>
                <a:prstClr val="black"/>
              </a:solidFill>
            </a:endParaRPr>
          </a:p>
          <a:p>
            <a:pPr marL="285750" indent="-285750">
              <a:spcAft>
                <a:spcPts val="600"/>
              </a:spcAft>
              <a:buFont typeface="Arial" panose="020B0604020202020204" pitchFamily="34" charset="0"/>
              <a:buChar char="•"/>
            </a:pPr>
            <a:r>
              <a:rPr lang="fr-CA" sz="1000" dirty="0" smtClean="0">
                <a:solidFill>
                  <a:prstClr val="black"/>
                </a:solidFill>
              </a:rPr>
              <a:t>Avoir une </a:t>
            </a:r>
            <a:r>
              <a:rPr lang="fr-CA" sz="1000" b="1" dirty="0" smtClean="0">
                <a:solidFill>
                  <a:prstClr val="black"/>
                </a:solidFill>
              </a:rPr>
              <a:t>conversation</a:t>
            </a:r>
            <a:r>
              <a:rPr lang="fr-CA" sz="1000" dirty="0" smtClean="0">
                <a:solidFill>
                  <a:prstClr val="black"/>
                </a:solidFill>
              </a:rPr>
              <a:t> sur le rendement.</a:t>
            </a:r>
          </a:p>
          <a:p>
            <a:pPr marL="285750" indent="-285750">
              <a:spcAft>
                <a:spcPts val="600"/>
              </a:spcAft>
              <a:buFont typeface="Arial" panose="020B0604020202020204" pitchFamily="34" charset="0"/>
              <a:buChar char="•"/>
            </a:pPr>
            <a:r>
              <a:rPr lang="fr-CA" sz="1000" dirty="0" smtClean="0">
                <a:solidFill>
                  <a:prstClr val="black"/>
                </a:solidFill>
              </a:rPr>
              <a:t>Offrir de la </a:t>
            </a:r>
            <a:r>
              <a:rPr lang="fr-CA" sz="1000" b="1" dirty="0" smtClean="0">
                <a:solidFill>
                  <a:prstClr val="black"/>
                </a:solidFill>
              </a:rPr>
              <a:t>reconnaissance</a:t>
            </a:r>
            <a:r>
              <a:rPr lang="fr-CA" sz="1000" dirty="0" smtClean="0">
                <a:solidFill>
                  <a:prstClr val="black"/>
                </a:solidFill>
              </a:rPr>
              <a:t>, </a:t>
            </a:r>
            <a:r>
              <a:rPr lang="fr-CA" sz="1000" dirty="0">
                <a:solidFill>
                  <a:prstClr val="black"/>
                </a:solidFill>
              </a:rPr>
              <a:t>des encouragements et </a:t>
            </a:r>
            <a:r>
              <a:rPr lang="fr-CA" sz="1000" dirty="0" smtClean="0">
                <a:solidFill>
                  <a:prstClr val="black"/>
                </a:solidFill>
              </a:rPr>
              <a:t>de la rétroaction constructive. </a:t>
            </a:r>
            <a:endParaRPr lang="fr-CA" sz="1000" dirty="0">
              <a:solidFill>
                <a:prstClr val="black"/>
              </a:solidFill>
            </a:endParaRPr>
          </a:p>
          <a:p>
            <a:pPr marL="285750" indent="-285750">
              <a:spcAft>
                <a:spcPts val="600"/>
              </a:spcAft>
              <a:buFont typeface="Arial" panose="020B0604020202020204" pitchFamily="34" charset="0"/>
              <a:buChar char="•"/>
            </a:pPr>
            <a:r>
              <a:rPr lang="fr-CA" sz="1000" dirty="0" smtClean="0">
                <a:solidFill>
                  <a:prstClr val="black"/>
                </a:solidFill>
              </a:rPr>
              <a:t>Offrir de l’orientation </a:t>
            </a:r>
            <a:r>
              <a:rPr lang="fr-CA" sz="1000" dirty="0">
                <a:solidFill>
                  <a:prstClr val="black"/>
                </a:solidFill>
              </a:rPr>
              <a:t>ou un </a:t>
            </a:r>
            <a:r>
              <a:rPr lang="fr-CA" sz="1000" b="1" dirty="0">
                <a:solidFill>
                  <a:prstClr val="black"/>
                </a:solidFill>
              </a:rPr>
              <a:t>soutien</a:t>
            </a:r>
            <a:r>
              <a:rPr lang="fr-CA" sz="1000" dirty="0">
                <a:solidFill>
                  <a:prstClr val="black"/>
                </a:solidFill>
              </a:rPr>
              <a:t> supplémentaire sur tout aspect </a:t>
            </a:r>
            <a:r>
              <a:rPr lang="fr-CA" sz="1000" dirty="0" smtClean="0">
                <a:solidFill>
                  <a:prstClr val="black"/>
                </a:solidFill>
              </a:rPr>
              <a:t>nécessitant une amélioration.</a:t>
            </a:r>
            <a:endParaRPr lang="fr-CA" sz="1000" dirty="0">
              <a:solidFill>
                <a:prstClr val="black"/>
              </a:solidFill>
            </a:endParaRPr>
          </a:p>
          <a:p>
            <a:pPr marL="285750" indent="-285750">
              <a:spcAft>
                <a:spcPts val="600"/>
              </a:spcAft>
              <a:buFont typeface="Arial" panose="020B0604020202020204" pitchFamily="34" charset="0"/>
              <a:buChar char="•"/>
            </a:pPr>
            <a:r>
              <a:rPr lang="fr-CA" sz="1000" b="1" dirty="0">
                <a:solidFill>
                  <a:srgbClr val="000000"/>
                </a:solidFill>
              </a:rPr>
              <a:t>D</a:t>
            </a:r>
            <a:r>
              <a:rPr lang="fr-CA" sz="1000" b="1" dirty="0">
                <a:solidFill>
                  <a:prstClr val="black"/>
                </a:solidFill>
              </a:rPr>
              <a:t>ocumenter</a:t>
            </a:r>
            <a:r>
              <a:rPr lang="fr-CA" sz="1000" dirty="0">
                <a:solidFill>
                  <a:prstClr val="black"/>
                </a:solidFill>
              </a:rPr>
              <a:t> la discussion et le rendement de l’employé par rapport </a:t>
            </a:r>
            <a:r>
              <a:rPr lang="fr-CA" sz="1000" dirty="0" smtClean="0">
                <a:solidFill>
                  <a:prstClr val="black"/>
                </a:solidFill>
              </a:rPr>
              <a:t>à </a:t>
            </a:r>
            <a:r>
              <a:rPr lang="fr-CA" sz="1000" dirty="0">
                <a:solidFill>
                  <a:prstClr val="black"/>
                </a:solidFill>
              </a:rPr>
              <a:t>ses objectifs de travail et aux compétences essentielles dans </a:t>
            </a:r>
            <a:r>
              <a:rPr lang="fr-CA" sz="1000" dirty="0" smtClean="0">
                <a:solidFill>
                  <a:prstClr val="black"/>
                </a:solidFill>
              </a:rPr>
              <a:t>l’Application </a:t>
            </a:r>
            <a:r>
              <a:rPr lang="fr-CA" sz="1000" dirty="0">
                <a:solidFill>
                  <a:prstClr val="black"/>
                </a:solidFill>
              </a:rPr>
              <a:t>GRFP.</a:t>
            </a:r>
          </a:p>
          <a:p>
            <a:pPr marL="285750" indent="-285750">
              <a:spcAft>
                <a:spcPts val="600"/>
              </a:spcAft>
              <a:buFont typeface="Arial" panose="020B0604020202020204" pitchFamily="34" charset="0"/>
              <a:buChar char="•"/>
            </a:pPr>
            <a:r>
              <a:rPr lang="fr-CA" sz="1000" dirty="0" smtClean="0">
                <a:solidFill>
                  <a:prstClr val="black"/>
                </a:solidFill>
              </a:rPr>
              <a:t>Attribuer une </a:t>
            </a:r>
            <a:r>
              <a:rPr lang="fr-CA" sz="1000" b="1" dirty="0" smtClean="0">
                <a:solidFill>
                  <a:prstClr val="black"/>
                </a:solidFill>
              </a:rPr>
              <a:t>cote séparée </a:t>
            </a:r>
            <a:r>
              <a:rPr lang="fr-CA" sz="1000" dirty="0" smtClean="0">
                <a:solidFill>
                  <a:prstClr val="black"/>
                </a:solidFill>
              </a:rPr>
              <a:t>pour les objectifs de travail et les compétences.</a:t>
            </a:r>
          </a:p>
          <a:p>
            <a:pPr marL="285750" indent="-285750">
              <a:spcAft>
                <a:spcPts val="600"/>
              </a:spcAft>
              <a:buFont typeface="Arial" panose="020B0604020202020204" pitchFamily="34" charset="0"/>
              <a:buChar char="•"/>
            </a:pPr>
            <a:r>
              <a:rPr lang="fr-CA" sz="1000" dirty="0" smtClean="0">
                <a:solidFill>
                  <a:prstClr val="black"/>
                </a:solidFill>
              </a:rPr>
              <a:t>Revoir le </a:t>
            </a:r>
            <a:r>
              <a:rPr lang="fr-CA" sz="1000" b="1" dirty="0" smtClean="0">
                <a:solidFill>
                  <a:prstClr val="black"/>
                </a:solidFill>
              </a:rPr>
              <a:t>plan obligatoire d’apprentissage et de perfectionnement</a:t>
            </a:r>
            <a:r>
              <a:rPr lang="fr-CA" sz="1000" dirty="0" smtClean="0">
                <a:solidFill>
                  <a:prstClr val="black"/>
                </a:solidFill>
              </a:rPr>
              <a:t>.</a:t>
            </a:r>
            <a:endParaRPr lang="fr-CA" sz="1000" dirty="0">
              <a:solidFill>
                <a:prstClr val="black"/>
              </a:solidFill>
            </a:endParaRPr>
          </a:p>
          <a:p>
            <a:pPr marL="285750" indent="-285750">
              <a:spcAft>
                <a:spcPts val="600"/>
              </a:spcAft>
              <a:buFont typeface="Arial" panose="020B0604020202020204" pitchFamily="34" charset="0"/>
              <a:buChar char="•"/>
            </a:pPr>
            <a:r>
              <a:rPr lang="fr-CA" sz="1000" dirty="0" smtClean="0">
                <a:solidFill>
                  <a:prstClr val="black"/>
                </a:solidFill>
              </a:rPr>
              <a:t>Mettre en place un </a:t>
            </a:r>
            <a:r>
              <a:rPr lang="fr-CA" sz="1000" b="1" dirty="0" smtClean="0">
                <a:solidFill>
                  <a:prstClr val="black"/>
                </a:solidFill>
              </a:rPr>
              <a:t>plan d’amélioration du rendement – PAR </a:t>
            </a:r>
            <a:r>
              <a:rPr lang="fr-CA" sz="1000" dirty="0" smtClean="0">
                <a:solidFill>
                  <a:prstClr val="black"/>
                </a:solidFill>
              </a:rPr>
              <a:t>(anciennement plan d’action)</a:t>
            </a:r>
            <a:endParaRPr lang="fr-CA" sz="1000" dirty="0" smtClean="0">
              <a:solidFill>
                <a:schemeClr val="accent1"/>
              </a:solidFill>
            </a:endParaRPr>
          </a:p>
          <a:p>
            <a:pPr marL="285750" indent="-285750">
              <a:spcAft>
                <a:spcPts val="600"/>
              </a:spcAft>
              <a:buFont typeface="Arial" panose="020B0604020202020204" pitchFamily="34" charset="0"/>
              <a:buChar char="•"/>
            </a:pPr>
            <a:r>
              <a:rPr lang="fr-CA" sz="1000" dirty="0" smtClean="0"/>
              <a:t>Discuter</a:t>
            </a:r>
            <a:r>
              <a:rPr lang="fr-CA" sz="1000" b="1" dirty="0" smtClean="0"/>
              <a:t> </a:t>
            </a:r>
            <a:r>
              <a:rPr lang="fr-CA" sz="1000" dirty="0" smtClean="0"/>
              <a:t>de l’intérêt de la mise en place d’un </a:t>
            </a:r>
            <a:r>
              <a:rPr lang="fr-CA" sz="1000" b="1" dirty="0" smtClean="0"/>
              <a:t>plan de gestion des talents (PGT), </a:t>
            </a:r>
            <a:r>
              <a:rPr lang="fr-CA" sz="1000" dirty="0" smtClean="0"/>
              <a:t>selon la situation</a:t>
            </a:r>
            <a:endParaRPr lang="fr-CA" sz="1200" dirty="0">
              <a:latin typeface="Arial" panose="020B0604020202020204" pitchFamily="34" charset="0"/>
              <a:cs typeface="Arial" panose="020B0604020202020204" pitchFamily="34" charset="0"/>
            </a:endParaRPr>
          </a:p>
        </p:txBody>
      </p:sp>
      <p:grpSp>
        <p:nvGrpSpPr>
          <p:cNvPr id="15" name="Group 14"/>
          <p:cNvGrpSpPr/>
          <p:nvPr>
            <p:custDataLst>
              <p:tags r:id="rId1"/>
            </p:custDataLst>
          </p:nvPr>
        </p:nvGrpSpPr>
        <p:grpSpPr>
          <a:xfrm>
            <a:off x="446182" y="4289543"/>
            <a:ext cx="8248494" cy="267220"/>
            <a:chOff x="1194688" y="5175526"/>
            <a:chExt cx="7142247" cy="356293"/>
          </a:xfrm>
        </p:grpSpPr>
        <p:sp>
          <p:nvSpPr>
            <p:cNvPr id="16" name="Rectangle 15"/>
            <p:cNvSpPr/>
            <p:nvPr/>
          </p:nvSpPr>
          <p:spPr>
            <a:xfrm>
              <a:off x="1569592" y="5191425"/>
              <a:ext cx="6767343" cy="328294"/>
            </a:xfrm>
            <a:prstGeom prst="rect">
              <a:avLst/>
            </a:prstGeom>
            <a:solidFill>
              <a:srgbClr val="DBDBC7"/>
            </a:solidFill>
          </p:spPr>
          <p:txBody>
            <a:bodyPr wrap="square">
              <a:spAutoFit/>
            </a:bodyPr>
            <a:lstStyle/>
            <a:p>
              <a:r>
                <a:rPr lang="fr-FR" sz="1000" dirty="0">
                  <a:solidFill>
                    <a:prstClr val="black"/>
                  </a:solidFill>
                </a:rPr>
                <a:t>« Un objectif de la </a:t>
              </a:r>
              <a:r>
                <a:rPr lang="fr-FR" sz="1000" dirty="0" smtClean="0">
                  <a:solidFill>
                    <a:prstClr val="black"/>
                  </a:solidFill>
                </a:rPr>
                <a:t>gestion </a:t>
              </a:r>
              <a:r>
                <a:rPr lang="fr-FR" sz="1000" dirty="0">
                  <a:solidFill>
                    <a:prstClr val="black"/>
                  </a:solidFill>
                </a:rPr>
                <a:t>du rendement est de reconnaître que le travail de chacun des employés compte. » (SCT</a:t>
              </a:r>
              <a:r>
                <a:rPr lang="fr-FR" sz="1000" dirty="0" smtClean="0">
                  <a:solidFill>
                    <a:prstClr val="black"/>
                  </a:solidFill>
                </a:rPr>
                <a:t>)</a:t>
              </a:r>
              <a:endParaRPr lang="fr-FR" sz="1000" dirty="0">
                <a:solidFill>
                  <a:prstClr val="black"/>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4688" y="5175526"/>
              <a:ext cx="396482" cy="356293"/>
            </a:xfrm>
            <a:prstGeom prst="rect">
              <a:avLst/>
            </a:prstGeom>
          </p:spPr>
        </p:pic>
      </p:grpSp>
      <p:sp>
        <p:nvSpPr>
          <p:cNvPr id="2" name="Slide Number Placeholder 1"/>
          <p:cNvSpPr>
            <a:spLocks noGrp="1"/>
          </p:cNvSpPr>
          <p:nvPr>
            <p:ph type="sldNum" sz="quarter" idx="12"/>
          </p:nvPr>
        </p:nvSpPr>
        <p:spPr/>
        <p:txBody>
          <a:bodyPr/>
          <a:lstStyle/>
          <a:p>
            <a:fld id="{2E86C063-E22E-2E4C-A523-54089486E38F}" type="slidenum">
              <a:rPr lang="en-US" smtClean="0"/>
              <a:t>6</a:t>
            </a:fld>
            <a:endParaRPr lang="en-US" dirty="0"/>
          </a:p>
        </p:txBody>
      </p:sp>
    </p:spTree>
    <p:extLst>
      <p:ext uri="{BB962C8B-B14F-4D97-AF65-F5344CB8AC3E}">
        <p14:creationId xmlns:p14="http://schemas.microsoft.com/office/powerpoint/2010/main" val="1209905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75" y="165839"/>
            <a:ext cx="8229600" cy="857250"/>
          </a:xfrm>
        </p:spPr>
        <p:txBody>
          <a:bodyPr/>
          <a:lstStyle/>
          <a:p>
            <a:r>
              <a:rPr lang="fr-CA" sz="2400" noProof="0" dirty="0" smtClean="0"/>
              <a:t>Les 3 questions les plus populaires liées à l’Application GRFP posées en fin d’exercice</a:t>
            </a:r>
            <a:endParaRPr lang="fr-CA" noProof="0" dirty="0"/>
          </a:p>
        </p:txBody>
      </p:sp>
      <p:sp>
        <p:nvSpPr>
          <p:cNvPr id="3" name="Content Placeholder 2"/>
          <p:cNvSpPr>
            <a:spLocks noGrp="1"/>
          </p:cNvSpPr>
          <p:nvPr>
            <p:ph idx="1"/>
          </p:nvPr>
        </p:nvSpPr>
        <p:spPr>
          <a:xfrm>
            <a:off x="457200" y="1458506"/>
            <a:ext cx="8229600" cy="3582601"/>
          </a:xfrm>
        </p:spPr>
        <p:txBody>
          <a:bodyPr>
            <a:normAutofit/>
          </a:bodyPr>
          <a:lstStyle/>
          <a:p>
            <a:pPr lvl="0"/>
            <a:r>
              <a:rPr lang="fr-CA" sz="1800" b="1" noProof="0" dirty="0" smtClean="0">
                <a:solidFill>
                  <a:prstClr val="black"/>
                </a:solidFill>
              </a:rPr>
              <a:t>Que puis-je faire quand un employé est déjà parti ou parti à la retraite et qu’il n’a pas signé son entente de rendement?</a:t>
            </a:r>
          </a:p>
          <a:p>
            <a:pPr lvl="1"/>
            <a:endParaRPr lang="fr-CA" sz="1100" noProof="0" dirty="0" smtClean="0">
              <a:solidFill>
                <a:prstClr val="black"/>
              </a:solidFill>
            </a:endParaRPr>
          </a:p>
          <a:p>
            <a:pPr lvl="2">
              <a:buFont typeface="Wingdings" panose="05000000000000000000" pitchFamily="2" charset="2"/>
              <a:buChar char="Ø"/>
            </a:pPr>
            <a:r>
              <a:rPr lang="fr-CA" sz="1600" noProof="0" dirty="0" smtClean="0">
                <a:solidFill>
                  <a:prstClr val="black"/>
                </a:solidFill>
              </a:rPr>
              <a:t>Veillez à ce que toutes les sections de l’entente de rendement soient remplies, puis signez l’entente à la section E. Envoyez un courriel à l’administrateur GRFP pour demander la fermeture de l’entente et précisez la raison.</a:t>
            </a:r>
          </a:p>
          <a:p>
            <a:pPr lvl="1">
              <a:buFont typeface="Wingdings" panose="05000000000000000000" pitchFamily="2" charset="2"/>
              <a:buChar char="Ø"/>
            </a:pPr>
            <a:endParaRPr lang="fr-CA" sz="16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60</a:t>
            </a:fld>
            <a:endParaRPr lang="en-US"/>
          </a:p>
        </p:txBody>
      </p:sp>
    </p:spTree>
    <p:extLst>
      <p:ext uri="{BB962C8B-B14F-4D97-AF65-F5344CB8AC3E}">
        <p14:creationId xmlns:p14="http://schemas.microsoft.com/office/powerpoint/2010/main" val="42263695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175956"/>
            <a:ext cx="8229600" cy="857250"/>
          </a:xfrm>
        </p:spPr>
        <p:txBody>
          <a:bodyPr>
            <a:noAutofit/>
          </a:bodyPr>
          <a:lstStyle/>
          <a:p>
            <a:r>
              <a:rPr lang="fr-CA" sz="2400" noProof="0" dirty="0" smtClean="0"/>
              <a:t>Les 3 questions les plus populaires liées à l’Application GRFP posées en fin d’exercice (suite)</a:t>
            </a:r>
            <a:endParaRPr lang="fr-CA" sz="2400" noProof="0" dirty="0"/>
          </a:p>
        </p:txBody>
      </p:sp>
      <p:sp>
        <p:nvSpPr>
          <p:cNvPr id="3" name="Content Placeholder 2"/>
          <p:cNvSpPr>
            <a:spLocks noGrp="1"/>
          </p:cNvSpPr>
          <p:nvPr>
            <p:ph idx="1"/>
          </p:nvPr>
        </p:nvSpPr>
        <p:spPr>
          <a:xfrm>
            <a:off x="334255" y="1421719"/>
            <a:ext cx="8229600" cy="3721781"/>
          </a:xfrm>
        </p:spPr>
        <p:txBody>
          <a:bodyPr>
            <a:normAutofit/>
          </a:bodyPr>
          <a:lstStyle/>
          <a:p>
            <a:r>
              <a:rPr lang="fr-CA" sz="1700" b="1" noProof="0" dirty="0" smtClean="0"/>
              <a:t>Je suis un gestionnaire. Comment dois-je procéder lorsqu’un gestionnaire est parti sans avoir signé les ententes de rendement de ses employés?</a:t>
            </a:r>
          </a:p>
          <a:p>
            <a:endParaRPr lang="fr-CA" sz="1700" b="1" noProof="0" dirty="0" smtClean="0"/>
          </a:p>
          <a:p>
            <a:pPr lvl="1">
              <a:buFont typeface="Wingdings" panose="05000000000000000000" pitchFamily="2" charset="2"/>
              <a:buChar char="Ø"/>
            </a:pPr>
            <a:r>
              <a:rPr lang="fr-CA" sz="1450" noProof="0" dirty="0" smtClean="0"/>
              <a:t>Une demande doit être envoyée à l’administrateur GRFP pour libérer les employés sous le gestionnaire précédent et fournir la raison. Le nouveau gestionnaire pourra ensuite réclamer ces employés. Il peut aussi communiquer avec le gestionnaire précédent pour discuter et obtenir ses commentaires afin de les utiliser pour évaluer les employés et fournir une cote globale et une évaluation de rendement à la fin de l’exercice.</a:t>
            </a:r>
            <a:endParaRPr lang="fr-CA" sz="145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61</a:t>
            </a:fld>
            <a:endParaRPr lang="en-US"/>
          </a:p>
        </p:txBody>
      </p:sp>
    </p:spTree>
    <p:extLst>
      <p:ext uri="{BB962C8B-B14F-4D97-AF65-F5344CB8AC3E}">
        <p14:creationId xmlns:p14="http://schemas.microsoft.com/office/powerpoint/2010/main" val="1613428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760"/>
            <a:ext cx="8229600" cy="857250"/>
          </a:xfrm>
        </p:spPr>
        <p:txBody>
          <a:bodyPr>
            <a:normAutofit/>
          </a:bodyPr>
          <a:lstStyle/>
          <a:p>
            <a:r>
              <a:rPr lang="fr-CA" sz="2400" noProof="0" dirty="0" smtClean="0"/>
              <a:t>Les points importants à retenir</a:t>
            </a:r>
            <a:endParaRPr lang="fr-CA" sz="2400" noProof="0" dirty="0"/>
          </a:p>
        </p:txBody>
      </p:sp>
      <p:sp>
        <p:nvSpPr>
          <p:cNvPr id="3" name="Content Placeholder 2"/>
          <p:cNvSpPr>
            <a:spLocks noGrp="1"/>
          </p:cNvSpPr>
          <p:nvPr>
            <p:ph idx="1"/>
          </p:nvPr>
        </p:nvSpPr>
        <p:spPr>
          <a:xfrm>
            <a:off x="395536" y="1059582"/>
            <a:ext cx="8345488" cy="2538282"/>
          </a:xfrm>
        </p:spPr>
        <p:txBody>
          <a:bodyPr>
            <a:normAutofit lnSpcReduction="10000"/>
          </a:bodyPr>
          <a:lstStyle/>
          <a:p>
            <a:pPr marL="0" indent="0">
              <a:buNone/>
            </a:pPr>
            <a:endParaRPr lang="fr-CA" sz="1400" noProof="0" dirty="0" smtClean="0"/>
          </a:p>
          <a:p>
            <a:r>
              <a:rPr lang="fr-CA" sz="1500" noProof="0" dirty="0" smtClean="0"/>
              <a:t>Les gestionnaires et les superviseurs doivent avoir des conversations régulières, continues et significatives sur le rendement avec leurs employés tout au long de l’année.</a:t>
            </a:r>
          </a:p>
          <a:p>
            <a:endParaRPr lang="fr-CA" sz="1500" noProof="0" dirty="0" smtClean="0"/>
          </a:p>
          <a:p>
            <a:r>
              <a:rPr lang="fr-CA" sz="1500" noProof="0" dirty="0" smtClean="0"/>
              <a:t>Les gestionnaires, les superviseurs et les employés doivent </a:t>
            </a:r>
            <a:r>
              <a:rPr lang="fr-CA" sz="1500" dirty="0" smtClean="0"/>
              <a:t>commencer à se préparer dès que possible</a:t>
            </a:r>
            <a:r>
              <a:rPr lang="fr-CA" sz="1500" noProof="0" dirty="0" smtClean="0"/>
              <a:t>.</a:t>
            </a:r>
          </a:p>
          <a:p>
            <a:endParaRPr lang="fr-CA" sz="1500" noProof="0" dirty="0" smtClean="0"/>
          </a:p>
          <a:p>
            <a:r>
              <a:rPr lang="fr-CA" sz="1500" noProof="0" dirty="0" smtClean="0"/>
              <a:t>Les conversations sur le rendement ne consistent pas à un exercice de « cocher la case ». </a:t>
            </a:r>
          </a:p>
          <a:p>
            <a:endParaRPr lang="fr-CA" sz="1500" noProof="0" dirty="0" smtClean="0"/>
          </a:p>
          <a:p>
            <a:r>
              <a:rPr lang="fr-CA" sz="1500" noProof="0" dirty="0" smtClean="0"/>
              <a:t>Aucune surprise à la mi-exercice ou à la fin d’exercice.</a:t>
            </a:r>
          </a:p>
          <a:p>
            <a:endParaRPr lang="fr-CA" sz="1500" noProof="0" dirty="0" smtClean="0"/>
          </a:p>
          <a:p>
            <a:endParaRPr lang="fr-CA" noProof="0" dirty="0"/>
          </a:p>
        </p:txBody>
      </p:sp>
      <p:pic>
        <p:nvPicPr>
          <p:cNvPr id="5122" name="Picture 2" descr="C:\Users\musset.pierre-jerome\AppData\Local\Microsoft\Windows\Temporary Internet Files\Content.IE5\RKRCGGUZ\dreamstime_l_32915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392" y="50494"/>
            <a:ext cx="1374699" cy="10090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custDataLst>
              <p:tags r:id="rId1"/>
            </p:custDataLst>
          </p:nvPr>
        </p:nvGrpSpPr>
        <p:grpSpPr>
          <a:xfrm>
            <a:off x="611560" y="3763366"/>
            <a:ext cx="8120322" cy="713550"/>
            <a:chOff x="1198199" y="5167973"/>
            <a:chExt cx="7005169" cy="951399"/>
          </a:xfrm>
        </p:grpSpPr>
        <p:sp>
          <p:nvSpPr>
            <p:cNvPr id="7" name="Rectangle 6"/>
            <p:cNvSpPr/>
            <p:nvPr/>
          </p:nvSpPr>
          <p:spPr>
            <a:xfrm>
              <a:off x="1991163" y="5175524"/>
              <a:ext cx="6212205" cy="943848"/>
            </a:xfrm>
            <a:prstGeom prst="rect">
              <a:avLst/>
            </a:prstGeom>
            <a:solidFill>
              <a:srgbClr val="DBDBC7"/>
            </a:solidFill>
          </p:spPr>
          <p:txBody>
            <a:bodyPr wrap="square">
              <a:spAutoFit/>
            </a:bodyPr>
            <a:lstStyle/>
            <a:p>
              <a:r>
                <a:rPr lang="fr-FR" sz="1000" dirty="0" smtClean="0"/>
                <a:t>En </a:t>
              </a:r>
              <a:r>
                <a:rPr lang="fr-FR" sz="1000" dirty="0"/>
                <a:t>général, les employés </a:t>
              </a:r>
              <a:r>
                <a:rPr lang="fr-FR" sz="1000" i="1" dirty="0"/>
                <a:t>veulent</a:t>
              </a:r>
              <a:r>
                <a:rPr lang="fr-FR" sz="1000" dirty="0"/>
                <a:t> de la rétroaction. Ils veulent savoir s’ils travaillent </a:t>
              </a:r>
              <a:r>
                <a:rPr lang="fr-FR" sz="1000" dirty="0" smtClean="0"/>
                <a:t>bien et </a:t>
              </a:r>
              <a:r>
                <a:rPr lang="fr-FR" sz="1000" dirty="0"/>
                <a:t>s’ils répondent </a:t>
              </a:r>
              <a:r>
                <a:rPr lang="fr-FR" sz="1000" dirty="0" smtClean="0"/>
                <a:t>aux attentes</a:t>
              </a:r>
              <a:r>
                <a:rPr lang="fr-FR" sz="1000" dirty="0"/>
                <a:t>. Ils aiment que la rétroaction leur soit communiquée de manière opportune et respectueuse. </a:t>
              </a:r>
            </a:p>
            <a:p>
              <a:endParaRPr lang="en-CA" sz="1000" dirty="0" smtClean="0"/>
            </a:p>
            <a:p>
              <a:r>
                <a:rPr lang="en-CA" sz="1000" dirty="0" smtClean="0"/>
                <a:t>L’examen du rendement fonctionne à double sens. </a:t>
              </a:r>
              <a:r>
                <a:rPr lang="en-CA" sz="1000" b="1" dirty="0" smtClean="0"/>
                <a:t>Alors tirez-en pleinement parti! </a:t>
              </a:r>
              <a:endParaRPr lang="en-CA" sz="10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199" y="5167973"/>
              <a:ext cx="792964" cy="951399"/>
            </a:xfrm>
            <a:prstGeom prst="rect">
              <a:avLst/>
            </a:prstGeom>
          </p:spPr>
        </p:pic>
      </p:grpSp>
      <p:sp>
        <p:nvSpPr>
          <p:cNvPr id="4" name="Slide Number Placeholder 3"/>
          <p:cNvSpPr>
            <a:spLocks noGrp="1"/>
          </p:cNvSpPr>
          <p:nvPr>
            <p:ph type="sldNum" sz="quarter" idx="12"/>
          </p:nvPr>
        </p:nvSpPr>
        <p:spPr/>
        <p:txBody>
          <a:bodyPr/>
          <a:lstStyle/>
          <a:p>
            <a:fld id="{2E86C063-E22E-2E4C-A523-54089486E38F}" type="slidenum">
              <a:rPr lang="en-US" smtClean="0"/>
              <a:t>7</a:t>
            </a:fld>
            <a:endParaRPr lang="en-US" dirty="0"/>
          </a:p>
        </p:txBody>
      </p:sp>
    </p:spTree>
    <p:extLst>
      <p:ext uri="{BB962C8B-B14F-4D97-AF65-F5344CB8AC3E}">
        <p14:creationId xmlns:p14="http://schemas.microsoft.com/office/powerpoint/2010/main" val="122902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10"/>
            <a:ext cx="8229600" cy="857250"/>
          </a:xfrm>
        </p:spPr>
        <p:txBody>
          <a:bodyPr/>
          <a:lstStyle/>
          <a:p>
            <a:r>
              <a:rPr lang="fr-CA" sz="2400" dirty="0">
                <a:solidFill>
                  <a:srgbClr val="000000"/>
                </a:solidFill>
              </a:rPr>
              <a:t>4 étapes importantes pour réaliser un examen </a:t>
            </a:r>
            <a:br>
              <a:rPr lang="fr-CA" sz="2400" dirty="0">
                <a:solidFill>
                  <a:srgbClr val="000000"/>
                </a:solidFill>
              </a:rPr>
            </a:br>
            <a:r>
              <a:rPr lang="fr-CA" sz="2400" dirty="0">
                <a:solidFill>
                  <a:srgbClr val="000000"/>
                </a:solidFill>
              </a:rPr>
              <a:t>de fin d’exercice efficace</a:t>
            </a:r>
            <a:endParaRPr lang="en-CA" dirty="0"/>
          </a:p>
        </p:txBody>
      </p:sp>
      <p:sp>
        <p:nvSpPr>
          <p:cNvPr id="3" name="Slide Number Placeholder 2"/>
          <p:cNvSpPr>
            <a:spLocks noGrp="1"/>
          </p:cNvSpPr>
          <p:nvPr>
            <p:ph type="sldNum" sz="quarter" idx="12"/>
          </p:nvPr>
        </p:nvSpPr>
        <p:spPr/>
        <p:txBody>
          <a:bodyPr/>
          <a:lstStyle/>
          <a:p>
            <a:fld id="{2E86C063-E22E-2E4C-A523-54089486E38F}" type="slidenum">
              <a:rPr lang="en-US" smtClean="0"/>
              <a:t>8</a:t>
            </a:fld>
            <a:endParaRPr lang="en-US" dirty="0"/>
          </a:p>
        </p:txBody>
      </p:sp>
      <p:graphicFrame>
        <p:nvGraphicFramePr>
          <p:cNvPr id="4" name="Diagram 3"/>
          <p:cNvGraphicFramePr/>
          <p:nvPr>
            <p:extLst>
              <p:ext uri="{D42A27DB-BD31-4B8C-83A1-F6EECF244321}">
                <p14:modId xmlns:p14="http://schemas.microsoft.com/office/powerpoint/2010/main" val="4282584910"/>
              </p:ext>
            </p:extLst>
          </p:nvPr>
        </p:nvGraphicFramePr>
        <p:xfrm>
          <a:off x="457200" y="567556"/>
          <a:ext cx="7665972" cy="235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8958" y="2563354"/>
            <a:ext cx="5777345" cy="1446550"/>
          </a:xfrm>
          <a:prstGeom prst="rect">
            <a:avLst/>
          </a:prstGeom>
        </p:spPr>
        <p:txBody>
          <a:bodyPr wrap="square">
            <a:spAutoFit/>
          </a:bodyPr>
          <a:lstStyle/>
          <a:p>
            <a:pPr lvl="0">
              <a:spcBef>
                <a:spcPct val="20000"/>
              </a:spcBef>
            </a:pPr>
            <a:r>
              <a:rPr lang="fr-CA" sz="1100" b="1" u="sng" dirty="0">
                <a:solidFill>
                  <a:srgbClr val="000000"/>
                </a:solidFill>
              </a:rPr>
              <a:t>Liens utiles:  </a:t>
            </a:r>
          </a:p>
          <a:p>
            <a:pPr lvl="0">
              <a:spcBef>
                <a:spcPct val="20000"/>
              </a:spcBef>
            </a:pPr>
            <a:endParaRPr lang="fr-CA" sz="1100" dirty="0">
              <a:solidFill>
                <a:srgbClr val="000000"/>
              </a:solidFill>
              <a:hlinkClick r:id="rId8"/>
            </a:endParaRPr>
          </a:p>
          <a:p>
            <a:pPr marL="342900" lvl="0" indent="-342900">
              <a:spcBef>
                <a:spcPct val="20000"/>
              </a:spcBef>
              <a:buFont typeface="Arial"/>
              <a:buChar char="•"/>
            </a:pPr>
            <a:r>
              <a:rPr lang="fr-CA" sz="1100" dirty="0">
                <a:solidFill>
                  <a:srgbClr val="000000"/>
                </a:solidFill>
                <a:hlinkClick r:id="rId8"/>
              </a:rPr>
              <a:t>Évaluations de fin d'exercice (site du SCT)</a:t>
            </a:r>
            <a:endParaRPr lang="fr-CA" sz="1100" dirty="0">
              <a:solidFill>
                <a:srgbClr val="000000"/>
              </a:solidFill>
            </a:endParaRPr>
          </a:p>
          <a:p>
            <a:pPr marL="342900" lvl="0" indent="-342900">
              <a:spcBef>
                <a:spcPct val="20000"/>
              </a:spcBef>
              <a:buFont typeface="Arial"/>
              <a:buChar char="•"/>
            </a:pPr>
            <a:r>
              <a:rPr lang="fr-CA" sz="1100" dirty="0">
                <a:solidFill>
                  <a:srgbClr val="000000"/>
                </a:solidFill>
                <a:hlinkClick r:id="rId9"/>
              </a:rPr>
              <a:t>Évaluation de fin d'exercice (</a:t>
            </a:r>
            <a:r>
              <a:rPr lang="fr-CA" sz="1100" dirty="0" err="1">
                <a:solidFill>
                  <a:srgbClr val="000000"/>
                </a:solidFill>
                <a:hlinkClick r:id="rId9"/>
              </a:rPr>
              <a:t>iService</a:t>
            </a:r>
            <a:r>
              <a:rPr lang="fr-CA" sz="1100" dirty="0">
                <a:solidFill>
                  <a:srgbClr val="000000"/>
                </a:solidFill>
                <a:hlinkClick r:id="rId9"/>
              </a:rPr>
              <a:t>)</a:t>
            </a:r>
            <a:endParaRPr lang="fr-CA" sz="1100" dirty="0">
              <a:solidFill>
                <a:srgbClr val="000000"/>
              </a:solidFill>
            </a:endParaRPr>
          </a:p>
          <a:p>
            <a:pPr marL="342900" lvl="0" indent="-342900">
              <a:spcBef>
                <a:spcPct val="20000"/>
              </a:spcBef>
              <a:buFont typeface="Arial"/>
              <a:buChar char="•"/>
            </a:pPr>
            <a:r>
              <a:rPr lang="fr-CA" sz="1100" dirty="0">
                <a:solidFill>
                  <a:srgbClr val="000000"/>
                </a:solidFill>
                <a:hlinkClick r:id="rId10"/>
              </a:rPr>
              <a:t>Guide d’utilisation de l’Application GRFP pour les employés</a:t>
            </a:r>
            <a:endParaRPr lang="fr-CA" sz="1100" dirty="0">
              <a:solidFill>
                <a:srgbClr val="000000"/>
              </a:solidFill>
            </a:endParaRPr>
          </a:p>
          <a:p>
            <a:pPr marL="342900" lvl="0" indent="-342900">
              <a:spcBef>
                <a:spcPct val="20000"/>
              </a:spcBef>
              <a:buFont typeface="Arial"/>
              <a:buChar char="•"/>
            </a:pPr>
            <a:r>
              <a:rPr lang="fr-CA" sz="1100" dirty="0">
                <a:solidFill>
                  <a:srgbClr val="000000"/>
                </a:solidFill>
                <a:hlinkClick r:id="rId11"/>
              </a:rPr>
              <a:t>Guide d’utilisation de l’Application GRFP pour les cadres, les gestionnaires et les superviseurs</a:t>
            </a:r>
            <a:r>
              <a:rPr lang="fr-CA" sz="1100" dirty="0">
                <a:solidFill>
                  <a:srgbClr val="000000"/>
                </a:solidFill>
              </a:rPr>
              <a:t> </a:t>
            </a:r>
          </a:p>
        </p:txBody>
      </p:sp>
      <p:grpSp>
        <p:nvGrpSpPr>
          <p:cNvPr id="6" name="Group 5"/>
          <p:cNvGrpSpPr/>
          <p:nvPr>
            <p:custDataLst>
              <p:tags r:id="rId1"/>
            </p:custDataLst>
          </p:nvPr>
        </p:nvGrpSpPr>
        <p:grpSpPr>
          <a:xfrm>
            <a:off x="457200" y="4132434"/>
            <a:ext cx="8229600" cy="484610"/>
            <a:chOff x="1174501" y="5291307"/>
            <a:chExt cx="6799586" cy="646149"/>
          </a:xfrm>
        </p:grpSpPr>
        <p:sp>
          <p:nvSpPr>
            <p:cNvPr id="7" name="Rectangle 6"/>
            <p:cNvSpPr/>
            <p:nvPr/>
          </p:nvSpPr>
          <p:spPr>
            <a:xfrm>
              <a:off x="1602700" y="5301382"/>
              <a:ext cx="6371387" cy="636074"/>
            </a:xfrm>
            <a:prstGeom prst="rect">
              <a:avLst/>
            </a:prstGeom>
            <a:solidFill>
              <a:srgbClr val="DBDBC7"/>
            </a:solidFill>
          </p:spPr>
          <p:txBody>
            <a:bodyPr wrap="square">
              <a:spAutoFit/>
            </a:bodyPr>
            <a:lstStyle/>
            <a:p>
              <a:pPr lvl="0"/>
              <a:r>
                <a:rPr lang="en-CA" sz="1250" b="1" dirty="0" smtClean="0"/>
                <a:t>Rappel</a:t>
              </a:r>
              <a:r>
                <a:rPr lang="en-CA" sz="1250" dirty="0" smtClean="0"/>
                <a:t>: les </a:t>
              </a:r>
              <a:r>
                <a:rPr lang="en-CA" sz="1250" dirty="0" err="1" smtClean="0"/>
                <a:t>gestionnaires</a:t>
              </a:r>
              <a:r>
                <a:rPr lang="en-CA" sz="1250" dirty="0" smtClean="0"/>
                <a:t> </a:t>
              </a:r>
              <a:r>
                <a:rPr lang="en-CA" sz="1250" b="1" u="sng" dirty="0" err="1" smtClean="0"/>
                <a:t>doivent</a:t>
              </a:r>
              <a:r>
                <a:rPr lang="en-CA" sz="1250" dirty="0" smtClean="0"/>
                <a:t> </a:t>
              </a:r>
              <a:r>
                <a:rPr lang="en-CA" sz="1250" dirty="0" err="1" smtClean="0"/>
                <a:t>obtenir</a:t>
              </a:r>
              <a:r>
                <a:rPr lang="en-CA" sz="1250" dirty="0" smtClean="0"/>
                <a:t> </a:t>
              </a:r>
              <a:r>
                <a:rPr lang="en-CA" sz="1250" dirty="0" err="1" smtClean="0"/>
                <a:t>l’approbation</a:t>
              </a:r>
              <a:r>
                <a:rPr lang="en-CA" sz="1250" dirty="0" smtClean="0"/>
                <a:t> du </a:t>
              </a:r>
              <a:r>
                <a:rPr lang="en-CA" sz="1250" dirty="0" err="1" smtClean="0"/>
                <a:t>comité</a:t>
              </a:r>
              <a:r>
                <a:rPr lang="en-CA" sz="1250" dirty="0" smtClean="0"/>
                <a:t> </a:t>
              </a:r>
              <a:r>
                <a:rPr lang="en-CA" sz="1250" dirty="0" err="1" smtClean="0"/>
                <a:t>d’examen</a:t>
              </a:r>
              <a:r>
                <a:rPr lang="en-CA" sz="1250" dirty="0" smtClean="0"/>
                <a:t> de </a:t>
              </a:r>
              <a:r>
                <a:rPr lang="en-CA" sz="1250" dirty="0" err="1" smtClean="0"/>
                <a:t>leur</a:t>
              </a:r>
              <a:r>
                <a:rPr lang="en-CA" sz="1250" dirty="0" smtClean="0"/>
                <a:t> direction </a:t>
              </a:r>
              <a:r>
                <a:rPr lang="en-CA" sz="1250" dirty="0" err="1" smtClean="0"/>
                <a:t>générale</a:t>
              </a:r>
              <a:r>
                <a:rPr lang="en-CA" sz="1250" dirty="0" smtClean="0"/>
                <a:t> </a:t>
              </a:r>
              <a:r>
                <a:rPr lang="en-CA" sz="1250" dirty="0" err="1" smtClean="0"/>
                <a:t>ou</a:t>
              </a:r>
              <a:r>
                <a:rPr lang="en-CA" sz="1250" dirty="0" smtClean="0"/>
                <a:t> </a:t>
              </a:r>
              <a:r>
                <a:rPr lang="en-CA" sz="1250" dirty="0" err="1" smtClean="0"/>
                <a:t>région</a:t>
              </a:r>
              <a:r>
                <a:rPr lang="en-CA" sz="1250" dirty="0" smtClean="0"/>
                <a:t> </a:t>
              </a:r>
              <a:r>
                <a:rPr lang="en-CA" sz="1250" b="1" u="sng" dirty="0" err="1" smtClean="0"/>
                <a:t>avant</a:t>
              </a:r>
              <a:r>
                <a:rPr lang="en-CA" sz="1250" dirty="0" smtClean="0"/>
                <a:t> </a:t>
              </a:r>
              <a:r>
                <a:rPr lang="en-CA" sz="1250" dirty="0" err="1" smtClean="0"/>
                <a:t>d’attribuer</a:t>
              </a:r>
              <a:r>
                <a:rPr lang="en-CA" sz="1250" dirty="0" smtClean="0"/>
                <a:t> et de </a:t>
              </a:r>
              <a:r>
                <a:rPr lang="en-CA" sz="1250" dirty="0" err="1" smtClean="0"/>
                <a:t>communiquer</a:t>
              </a:r>
              <a:r>
                <a:rPr lang="en-CA" sz="1250" dirty="0" smtClean="0"/>
                <a:t> les cotes de rendement à </a:t>
              </a:r>
              <a:r>
                <a:rPr lang="en-CA" sz="1250" dirty="0" err="1" smtClean="0"/>
                <a:t>leurs</a:t>
              </a:r>
              <a:r>
                <a:rPr lang="en-CA" sz="1250" dirty="0" smtClean="0"/>
                <a:t> </a:t>
              </a:r>
              <a:r>
                <a:rPr lang="en-CA" sz="1250" dirty="0" err="1" smtClean="0"/>
                <a:t>employés</a:t>
              </a:r>
              <a:r>
                <a:rPr lang="en-CA" sz="1250" dirty="0" smtClean="0"/>
                <a:t>.</a:t>
              </a:r>
              <a:endParaRPr lang="en-CA" sz="1250"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4501" y="5291307"/>
              <a:ext cx="427085" cy="625631"/>
            </a:xfrm>
            <a:prstGeom prst="rect">
              <a:avLst/>
            </a:prstGeom>
          </p:spPr>
        </p:pic>
      </p:grpSp>
    </p:spTree>
    <p:extLst>
      <p:ext uri="{BB962C8B-B14F-4D97-AF65-F5344CB8AC3E}">
        <p14:creationId xmlns:p14="http://schemas.microsoft.com/office/powerpoint/2010/main" val="61834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17"/>
            <a:ext cx="8229600" cy="857250"/>
          </a:xfrm>
        </p:spPr>
        <p:txBody>
          <a:bodyPr>
            <a:normAutofit/>
          </a:bodyPr>
          <a:lstStyle/>
          <a:p>
            <a:r>
              <a:rPr lang="fr-CA" sz="2400" noProof="0" dirty="0" smtClean="0"/>
              <a:t>Étape 1 : Préparez la discussion</a:t>
            </a:r>
            <a:endParaRPr lang="fr-CA" sz="2400" noProof="0" dirty="0"/>
          </a:p>
        </p:txBody>
      </p:sp>
      <p:sp>
        <p:nvSpPr>
          <p:cNvPr id="3" name="Content Placeholder 2"/>
          <p:cNvSpPr>
            <a:spLocks noGrp="1"/>
          </p:cNvSpPr>
          <p:nvPr>
            <p:ph sz="half" idx="1"/>
          </p:nvPr>
        </p:nvSpPr>
        <p:spPr>
          <a:xfrm>
            <a:off x="539552" y="1275606"/>
            <a:ext cx="4167758" cy="3132348"/>
          </a:xfrm>
        </p:spPr>
        <p:txBody>
          <a:bodyPr>
            <a:normAutofit fontScale="77500" lnSpcReduction="20000"/>
          </a:bodyPr>
          <a:lstStyle/>
          <a:p>
            <a:pPr marL="0" lvl="0" indent="0">
              <a:buNone/>
            </a:pPr>
            <a:r>
              <a:rPr lang="fr-CA" sz="1700" b="1" u="sng" noProof="0" dirty="0" smtClean="0"/>
              <a:t>Gestionnaires et superviseurs</a:t>
            </a:r>
          </a:p>
          <a:p>
            <a:endParaRPr lang="fr-CA" sz="1400" noProof="0" dirty="0" smtClean="0"/>
          </a:p>
          <a:p>
            <a:r>
              <a:rPr lang="fr-CA" sz="1400" noProof="0" dirty="0" smtClean="0"/>
              <a:t>Examinez l’entente de rendement (ER) de vos employés et faites une évaluation à l’égard de leurs objectifs de travail (le « quoi ») et des compétences essentielles (le « comment »).</a:t>
            </a:r>
          </a:p>
          <a:p>
            <a:endParaRPr lang="fr-CA" sz="1400" noProof="0" dirty="0" smtClean="0"/>
          </a:p>
          <a:p>
            <a:r>
              <a:rPr lang="fr-CA" sz="1400" noProof="0" dirty="0" smtClean="0"/>
              <a:t>Demandez-leur d’examiner aussi leur ER et de faire un </a:t>
            </a:r>
            <a:r>
              <a:rPr lang="fr-CA" sz="1400" noProof="0" dirty="0" smtClean="0">
                <a:hlinkClick r:id="rId3"/>
              </a:rPr>
              <a:t>auto-examen</a:t>
            </a:r>
            <a:r>
              <a:rPr lang="fr-CA" sz="1400" noProof="0" dirty="0" smtClean="0"/>
              <a:t> de leur rendement par rapport à leurs objectifs et compétences requises..</a:t>
            </a:r>
          </a:p>
          <a:p>
            <a:endParaRPr lang="fr-CA" sz="1400" noProof="0" dirty="0" smtClean="0"/>
          </a:p>
          <a:p>
            <a:pPr lvl="1">
              <a:buFont typeface="Wingdings" panose="05000000000000000000" pitchFamily="2" charset="2"/>
              <a:buChar char="Ø"/>
            </a:pPr>
            <a:r>
              <a:rPr lang="fr-CA" sz="1400" noProof="0" dirty="0" smtClean="0"/>
              <a:t>Y compris :</a:t>
            </a:r>
          </a:p>
          <a:p>
            <a:pPr lvl="2"/>
            <a:r>
              <a:rPr lang="fr-CA" sz="1400" noProof="0" dirty="0" smtClean="0"/>
              <a:t>Le plan de formation et de perfectionnement.</a:t>
            </a:r>
          </a:p>
          <a:p>
            <a:pPr lvl="2"/>
            <a:r>
              <a:rPr lang="fr-CA" sz="1400" dirty="0" smtClean="0"/>
              <a:t>Le plan </a:t>
            </a:r>
            <a:r>
              <a:rPr lang="fr-CA" sz="1400" dirty="0"/>
              <a:t>de gestion des </a:t>
            </a:r>
            <a:r>
              <a:rPr lang="fr-CA" sz="1400" dirty="0" smtClean="0"/>
              <a:t>talents, s’il y a lieu.</a:t>
            </a:r>
            <a:endParaRPr lang="fr-CA" sz="1400" noProof="0" dirty="0" smtClean="0"/>
          </a:p>
          <a:p>
            <a:pPr lvl="1"/>
            <a:endParaRPr lang="fr-CA" sz="1400" noProof="0" dirty="0" smtClean="0">
              <a:solidFill>
                <a:srgbClr val="000000"/>
              </a:solidFill>
            </a:endParaRPr>
          </a:p>
          <a:p>
            <a:pPr lvl="1">
              <a:buFont typeface="Wingdings" panose="05000000000000000000" pitchFamily="2" charset="2"/>
              <a:buChar char="Ø"/>
            </a:pPr>
            <a:r>
              <a:rPr lang="fr-CA" sz="1400" noProof="0" dirty="0" smtClean="0">
                <a:solidFill>
                  <a:srgbClr val="000000"/>
                </a:solidFill>
              </a:rPr>
              <a:t>Si nécessaire :</a:t>
            </a:r>
          </a:p>
          <a:p>
            <a:pPr lvl="2"/>
            <a:r>
              <a:rPr lang="fr-CA" sz="1400" noProof="0" dirty="0" smtClean="0">
                <a:solidFill>
                  <a:srgbClr val="000000"/>
                </a:solidFill>
              </a:rPr>
              <a:t>Le plan d’amélioration du rendement </a:t>
            </a:r>
            <a:endParaRPr lang="fr-CA" sz="1400" noProof="0" dirty="0" smtClean="0"/>
          </a:p>
          <a:p>
            <a:pPr lvl="1">
              <a:buFont typeface="Wingdings" panose="05000000000000000000" pitchFamily="2" charset="2"/>
              <a:buChar char="Ø"/>
            </a:pPr>
            <a:endParaRPr lang="fr-CA" sz="1100" noProof="0" dirty="0" smtClean="0"/>
          </a:p>
          <a:p>
            <a:pPr>
              <a:buFont typeface="Wingdings" panose="05000000000000000000" pitchFamily="2" charset="2"/>
              <a:buChar char="Ø"/>
            </a:pPr>
            <a:endParaRPr lang="fr-CA" sz="1300" u="sng" noProof="0" dirty="0"/>
          </a:p>
        </p:txBody>
      </p:sp>
      <p:sp>
        <p:nvSpPr>
          <p:cNvPr id="4" name="Content Placeholder 3"/>
          <p:cNvSpPr>
            <a:spLocks noGrp="1"/>
          </p:cNvSpPr>
          <p:nvPr>
            <p:ph sz="half" idx="2"/>
          </p:nvPr>
        </p:nvSpPr>
        <p:spPr>
          <a:xfrm>
            <a:off x="4971602" y="1275606"/>
            <a:ext cx="4097338" cy="3132348"/>
          </a:xfrm>
        </p:spPr>
        <p:txBody>
          <a:bodyPr>
            <a:normAutofit fontScale="77500" lnSpcReduction="20000"/>
          </a:bodyPr>
          <a:lstStyle/>
          <a:p>
            <a:pPr marL="0" lvl="0" indent="0">
              <a:buNone/>
            </a:pPr>
            <a:r>
              <a:rPr lang="fr-CA" sz="1700" b="1" u="sng" noProof="0" dirty="0" smtClean="0"/>
              <a:t>Employés</a:t>
            </a:r>
          </a:p>
          <a:p>
            <a:endParaRPr lang="fr-CA" sz="1600" noProof="0" dirty="0" smtClean="0"/>
          </a:p>
          <a:p>
            <a:r>
              <a:rPr lang="fr-CA" sz="1400" noProof="0" dirty="0" smtClean="0"/>
              <a:t>Examinez votre ER. </a:t>
            </a:r>
          </a:p>
          <a:p>
            <a:endParaRPr lang="fr-CA" sz="1400" noProof="0" dirty="0" smtClean="0"/>
          </a:p>
          <a:p>
            <a:r>
              <a:rPr lang="fr-CA" sz="1400" noProof="0" dirty="0" smtClean="0"/>
              <a:t>Faites et rédigez un </a:t>
            </a:r>
            <a:r>
              <a:rPr lang="fr-CA" sz="1400" noProof="0" dirty="0" smtClean="0">
                <a:solidFill>
                  <a:prstClr val="black"/>
                </a:solidFill>
                <a:hlinkClick r:id="rId3"/>
              </a:rPr>
              <a:t>auto-examen</a:t>
            </a:r>
            <a:r>
              <a:rPr lang="fr-CA" sz="1400" noProof="0" dirty="0" smtClean="0"/>
              <a:t> de votre rendement à l’égard des objectifs de travail (le « quoi ») et des compétences essentielles (le «comment »).</a:t>
            </a:r>
          </a:p>
          <a:p>
            <a:endParaRPr lang="fr-CA" sz="1400" noProof="0" dirty="0" smtClean="0"/>
          </a:p>
          <a:p>
            <a:pPr lvl="1">
              <a:buFont typeface="Wingdings" panose="05000000000000000000" pitchFamily="2" charset="2"/>
              <a:buChar char="Ø"/>
            </a:pPr>
            <a:r>
              <a:rPr lang="fr-CA" sz="1400" noProof="0" dirty="0" smtClean="0"/>
              <a:t>Y compris </a:t>
            </a:r>
            <a:r>
              <a:rPr lang="fr-CA" sz="1400" b="1" noProof="0" dirty="0" smtClean="0"/>
              <a:t>:</a:t>
            </a:r>
          </a:p>
          <a:p>
            <a:pPr lvl="2"/>
            <a:r>
              <a:rPr lang="fr-CA" sz="1400" noProof="0" dirty="0" smtClean="0"/>
              <a:t>Votre plan de formation et de perfectionnement.</a:t>
            </a:r>
          </a:p>
          <a:p>
            <a:pPr lvl="2"/>
            <a:r>
              <a:rPr lang="fr-CA" sz="1400" dirty="0" smtClean="0"/>
              <a:t>Votre </a:t>
            </a:r>
            <a:r>
              <a:rPr lang="fr-CA" sz="1400" dirty="0"/>
              <a:t>plan de gestion des </a:t>
            </a:r>
            <a:r>
              <a:rPr lang="fr-CA" sz="1400" dirty="0" smtClean="0"/>
              <a:t>talents, s’il y a lieu.</a:t>
            </a:r>
            <a:endParaRPr lang="fr-CA" sz="1400" dirty="0"/>
          </a:p>
          <a:p>
            <a:pPr lvl="1"/>
            <a:endParaRPr lang="fr-CA" sz="1400" noProof="0" dirty="0" smtClean="0">
              <a:solidFill>
                <a:srgbClr val="000000"/>
              </a:solidFill>
            </a:endParaRPr>
          </a:p>
          <a:p>
            <a:pPr lvl="1">
              <a:buFont typeface="Wingdings" panose="05000000000000000000" pitchFamily="2" charset="2"/>
              <a:buChar char="Ø"/>
            </a:pPr>
            <a:r>
              <a:rPr lang="fr-CA" sz="1400" noProof="0" dirty="0" smtClean="0">
                <a:solidFill>
                  <a:srgbClr val="000000"/>
                </a:solidFill>
              </a:rPr>
              <a:t>Si nécessaire :</a:t>
            </a:r>
          </a:p>
          <a:p>
            <a:pPr lvl="2"/>
            <a:r>
              <a:rPr lang="fr-CA" sz="1400" noProof="0" dirty="0" smtClean="0">
                <a:solidFill>
                  <a:srgbClr val="000000"/>
                </a:solidFill>
              </a:rPr>
              <a:t>Votre plan d’amélioration du rendement (plan d’action).</a:t>
            </a:r>
          </a:p>
          <a:p>
            <a:endParaRPr lang="fr-CA" sz="1500" noProof="0"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73528"/>
            <a:ext cx="1979712" cy="1150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E86C063-E22E-2E4C-A523-54089486E38F}" type="slidenum">
              <a:rPr lang="en-US" smtClean="0"/>
              <a:t>9</a:t>
            </a:fld>
            <a:endParaRPr lang="en-US" dirty="0"/>
          </a:p>
        </p:txBody>
      </p:sp>
    </p:spTree>
    <p:extLst>
      <p:ext uri="{BB962C8B-B14F-4D97-AF65-F5344CB8AC3E}">
        <p14:creationId xmlns:p14="http://schemas.microsoft.com/office/powerpoint/2010/main" val="261682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6x9_EDSC_FR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16x9_EDSC_Final_FR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abarit PowerPoint ministériel, Palette de couleur 1- EDSC/ Service Can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3.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DCC43-96D2-4071-8534-0EBA4C9BB045}">
  <ds:schemaRefs>
    <ds:schemaRef ds:uri="http://schemas.microsoft.com/sharepoint/v3/contenttype/forms"/>
  </ds:schemaRefs>
</ds:datastoreItem>
</file>

<file path=customXml/itemProps2.xml><?xml version="1.0" encoding="utf-8"?>
<ds:datastoreItem xmlns:ds="http://schemas.openxmlformats.org/officeDocument/2006/customXml" ds:itemID="{8B1CCB13-E88E-4D78-B6BB-78464AAA2E1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sharepoint/v4"/>
    <ds:schemaRef ds:uri="http://purl.org/dc/terms/"/>
    <ds:schemaRef ds:uri="aeabe285-28c2-4b4a-a8cd-631679229c94"/>
    <ds:schemaRef ds:uri="4f810ac0-7940-4b47-8510-ccc18747f341"/>
    <ds:schemaRef ds:uri="http://www.w3.org/XML/1998/namespace"/>
    <ds:schemaRef ds:uri="http://purl.org/dc/dcmitype/"/>
  </ds:schemaRefs>
</ds:datastoreItem>
</file>

<file path=customXml/itemProps3.xml><?xml version="1.0" encoding="utf-8"?>
<ds:datastoreItem xmlns:ds="http://schemas.openxmlformats.org/officeDocument/2006/customXml" ds:itemID="{0F696C55-95BB-46AC-9259-A4C9AFA0D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PPT16x9_EDSC_Final_FR01</Template>
  <TotalTime>5157</TotalTime>
  <Words>10100</Words>
  <Application>Microsoft Office PowerPoint</Application>
  <PresentationFormat>On-screen Show (16:9)</PresentationFormat>
  <Paragraphs>1043</Paragraphs>
  <Slides>61</Slides>
  <Notes>57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61</vt:i4>
      </vt:variant>
    </vt:vector>
  </HeadingPairs>
  <TitlesOfParts>
    <vt:vector size="77" baseType="lpstr">
      <vt:lpstr>맑은 고딕</vt:lpstr>
      <vt:lpstr>ＭＳ Ｐゴシック</vt:lpstr>
      <vt:lpstr>Arial</vt:lpstr>
      <vt:lpstr>Arial Black</vt:lpstr>
      <vt:lpstr>Arial Narrow</vt:lpstr>
      <vt:lpstr>Calibri</vt:lpstr>
      <vt:lpstr>Cambria Math</vt:lpstr>
      <vt:lpstr>Courier New</vt:lpstr>
      <vt:lpstr>Franklin Gothic Medium</vt:lpstr>
      <vt:lpstr>Symbol</vt:lpstr>
      <vt:lpstr>Times New Roman</vt:lpstr>
      <vt:lpstr>Verdana</vt:lpstr>
      <vt:lpstr>Wingdings</vt:lpstr>
      <vt:lpstr>16x9_EDSC_FR01</vt:lpstr>
      <vt:lpstr>PPT16x9_EDSC_Final_FR01</vt:lpstr>
      <vt:lpstr>Gabarit PowerPoint ministériel, Palette de couleur 1- EDSC/ Service Canada</vt:lpstr>
      <vt:lpstr>  Gestion du rendement Examen de fin d’exercice 2020-2021</vt:lpstr>
      <vt:lpstr>Évaluation de fin d’exercice</vt:lpstr>
      <vt:lpstr>PowerPoint Presentation</vt:lpstr>
      <vt:lpstr>La nouvelle directive sur la gestion du rendement est entrée en vigueur le 1er avril 2020</vt:lpstr>
      <vt:lpstr>Ancienne vs nouvelle directive sur la gestion du rendement – en un clin d’oeil</vt:lpstr>
      <vt:lpstr>PowerPoint Presentation</vt:lpstr>
      <vt:lpstr>Les points importants à retenir</vt:lpstr>
      <vt:lpstr>4 étapes importantes pour réaliser un examen  de fin d’exercice efficace</vt:lpstr>
      <vt:lpstr>Étape 1 : Préparez la discussion</vt:lpstr>
      <vt:lpstr>Gestionnaires et superviseurs et employés – les meilleures pratiques</vt:lpstr>
      <vt:lpstr>Questions à se poser afin de se préparer</vt:lpstr>
      <vt:lpstr>Questions à se poser afin de se préparer (suite)</vt:lpstr>
      <vt:lpstr>Étape 2 : Fixez une date pour la discussion</vt:lpstr>
      <vt:lpstr>Étape 3 : Rencontrez-vous et discutez</vt:lpstr>
      <vt:lpstr>Étape 3 : Rencontrez-vous et discutez (suite)  </vt:lpstr>
      <vt:lpstr>A propos des cotes de rendement</vt:lpstr>
      <vt:lpstr>Objectifs de travail – Définitions des cotes de rendement du SCT</vt:lpstr>
      <vt:lpstr>Objectifs de travail - Exemples des descriptions des cotes de rendement du SCT</vt:lpstr>
      <vt:lpstr>Les 4 compétences essentielles et les comportements efficaces du SCT</vt:lpstr>
      <vt:lpstr>Compétences essentielles du SCT - définitions des cotes de rendement</vt:lpstr>
      <vt:lpstr>Compétences essentielles du SCT - exemples des descriptions des cotes de rendement </vt:lpstr>
      <vt:lpstr>Grille des cotes de rendement globales </vt:lpstr>
      <vt:lpstr>Plan d’amélioration du rendement (PAR)</vt:lpstr>
      <vt:lpstr>Plan d’amélioration du rendement (PAR)  – suite </vt:lpstr>
      <vt:lpstr>Plan de gestion des talents (PGT) </vt:lpstr>
      <vt:lpstr>Plan de gestion des talents (PGT) – de quoi est-il composé?</vt:lpstr>
      <vt:lpstr>Plan de gestion des talents (PGT) – rétroaction continue </vt:lpstr>
      <vt:lpstr>Plan d’apprentissage et de perfectionnement vs  Plan de gestion des talents </vt:lpstr>
      <vt:lpstr>À propos des Comités d’examen (seulement les équipes de gestion)</vt:lpstr>
      <vt:lpstr>PowerPoint Presentation</vt:lpstr>
      <vt:lpstr>Étape 4b) Attribuez les cotes de rendement (gestionnaires seulement). Consignez les commentaires et signez</vt:lpstr>
      <vt:lpstr>Attribuez les cotes de rendement, consignez les commentaires et signez</vt:lpstr>
      <vt:lpstr>Section E: Signature et évaluation de fin d’exercice</vt:lpstr>
      <vt:lpstr>Meilleures pratiques – Ressources disponibles pour vous aider </vt:lpstr>
      <vt:lpstr>Liste de vérification pour l’application GRFP – Avez-vous?</vt:lpstr>
      <vt:lpstr>Liste de vérification pour l’application GRFP –  Avez-vous? (suite)</vt:lpstr>
      <vt:lpstr>Liste de vérification – Avez-vous? (suite)</vt:lpstr>
      <vt:lpstr>Entamons les discussions de début d’exercice 2021-2022</vt:lpstr>
      <vt:lpstr>Ressources disponibles</vt:lpstr>
      <vt:lpstr>PowerPoint Presentation</vt:lpstr>
      <vt:lpstr>ANNEXES</vt:lpstr>
      <vt:lpstr>Exemple d’un gabarit pour noter les conversations continues</vt:lpstr>
      <vt:lpstr>Annexe : Meilleures pratiques pour des conversations continues sur le rendement: donner et recevoir de la rétroaction</vt:lpstr>
      <vt:lpstr>Exemples de rétroaction sur le rendement</vt:lpstr>
      <vt:lpstr>Réfléchir sur les facteurs pouvant influencer le rendement</vt:lpstr>
      <vt:lpstr>Considérations liées à la Covid-19 lors de  l’évaluation du rendement</vt:lpstr>
      <vt:lpstr>PowerPoint Presentation</vt:lpstr>
      <vt:lpstr>Discussion sur la calibration – les avantages</vt:lpstr>
      <vt:lpstr>Discussion sur la calibration – de quoi discuter?</vt:lpstr>
      <vt:lpstr>Discussion sur la calibration – de quoi discuter (suite)?</vt:lpstr>
      <vt:lpstr>Calibration – Occasions d’apprentissage</vt:lpstr>
      <vt:lpstr>Conseils pour la rédaction de commentaires efficaces (Gestionnaires et superviseurs)</vt:lpstr>
      <vt:lpstr>Les 4 questions les plus populaires  liées à la gestion du rendement  posées en fin d’exercice  Lien utile: FAQ - Programme de la gestion du rendement</vt:lpstr>
      <vt:lpstr>Les 4 questions les plus populaires liées à la gestion du rendement posées en fin d’exercice</vt:lpstr>
      <vt:lpstr>Les 4 questions les plus populaires liées à la gestion du rendement posées en fin d’exercice (suite)</vt:lpstr>
      <vt:lpstr>Les 4 questions les plus populaires liées à la gestion du rendement posées en fin d’exercice (suite)</vt:lpstr>
      <vt:lpstr>Les 4 questions les plus populaires liées à la gestion du rendement posées en fin d’exercice (suite)</vt:lpstr>
      <vt:lpstr> Les 3 questions les plus populaires  liées à l’Application GRFP posées en fin d’exercice  Lien utile: FAQ – À propos de l’Application GRFP</vt:lpstr>
      <vt:lpstr>Les 3 questions les plus populaires liées à l’Application GRFP posées en fin d’exercice</vt:lpstr>
      <vt:lpstr>Les 3 questions les plus populaires liées à l’Application GRFP posées en fin d’exercice</vt:lpstr>
      <vt:lpstr>Les 3 questions les plus populaires liées à l’Application GRFP posées en fin d’exercice (suite)</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rendement  Examen de fin d’exercice 2018-2019</dc:title>
  <dc:creator>Doucet, Caroline</dc:creator>
  <cp:lastModifiedBy>Egunov, Dmitry DE [NC]</cp:lastModifiedBy>
  <cp:revision>283</cp:revision>
  <cp:lastPrinted>2020-02-04T15:34:53Z</cp:lastPrinted>
  <dcterms:created xsi:type="dcterms:W3CDTF">2019-02-07T22:17:56Z</dcterms:created>
  <dcterms:modified xsi:type="dcterms:W3CDTF">2021-03-01T18:29:03Z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