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D3B5E9"/>
    <a:srgbClr val="BF95DF"/>
    <a:srgbClr val="AFCAEB"/>
    <a:srgbClr val="FFFF99"/>
    <a:srgbClr val="B3FFD5"/>
    <a:srgbClr val="57FFA3"/>
    <a:srgbClr val="5AFC6D"/>
    <a:srgbClr val="F3F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243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15C49-4357-4F2A-A1AD-291744249620}" type="datetimeFigureOut">
              <a:rPr lang="en-CA" smtClean="0"/>
              <a:t>18/12/2018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381500"/>
            <a:ext cx="5603875" cy="41497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163" y="8759825"/>
            <a:ext cx="30353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C2DD2-AAB3-42B4-8BEE-371F5BE819E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5411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68EAA-BC26-4E2D-8472-77DEACF32A7D}" type="datetime1">
              <a:rPr lang="fr-CA" smtClean="0"/>
              <a:t>2018-12-18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030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21FD-7F10-46A5-BC4F-147863267E2B}" type="datetime1">
              <a:rPr lang="fr-CA" smtClean="0"/>
              <a:t>2018-12-18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449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51AAC-3E5C-4D08-AF10-FB598AE1C33F}" type="datetime1">
              <a:rPr lang="fr-CA" smtClean="0"/>
              <a:t>2018-12-18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903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880AA-76B2-4C97-B8A3-A24E6EE007F1}" type="datetime1">
              <a:rPr lang="fr-CA" smtClean="0"/>
              <a:t>2018-12-18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35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B913-AE70-4912-9CE7-E59C081EE3EA}" type="datetime1">
              <a:rPr lang="fr-CA" smtClean="0"/>
              <a:t>2018-12-18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932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FD514-8342-42B1-B0E4-4D88A69D3495}" type="datetime1">
              <a:rPr lang="fr-CA" smtClean="0"/>
              <a:t>2018-12-18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791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26DC9-6882-42DD-B421-8174F7A6BC13}" type="datetime1">
              <a:rPr lang="fr-CA" smtClean="0"/>
              <a:t>2018-12-18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569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9A57-786D-483C-BD90-3B1CAA206E7D}" type="datetime1">
              <a:rPr lang="fr-CA" smtClean="0"/>
              <a:t>2018-12-18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943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8BC3-E93D-47A5-AB93-B98450F97870}" type="datetime1">
              <a:rPr lang="fr-CA" smtClean="0"/>
              <a:t>2018-12-18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428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A820-C8AF-43D2-BA49-FE17E42EB3CA}" type="datetime1">
              <a:rPr lang="fr-CA" smtClean="0"/>
              <a:t>2018-12-18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04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0675-CEAB-4996-A60D-865C46C37286}" type="datetime1">
              <a:rPr lang="fr-CA" smtClean="0"/>
              <a:t>2018-12-18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29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28AB5-25C5-4742-95AB-39B22CA5B4BF}" type="datetime1">
              <a:rPr lang="fr-CA" smtClean="0"/>
              <a:t>2018-12-18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68B82-36F3-4481-B94B-3B74662EB9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24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703388"/>
              </p:ext>
            </p:extLst>
          </p:nvPr>
        </p:nvGraphicFramePr>
        <p:xfrm>
          <a:off x="395536" y="436163"/>
          <a:ext cx="8136904" cy="6094582"/>
        </p:xfrm>
        <a:graphic>
          <a:graphicData uri="http://schemas.openxmlformats.org/drawingml/2006/table">
            <a:tbl>
              <a:tblPr/>
              <a:tblGrid>
                <a:gridCol w="864096"/>
                <a:gridCol w="72008"/>
                <a:gridCol w="5040560"/>
                <a:gridCol w="72008"/>
                <a:gridCol w="2088232"/>
              </a:tblGrid>
              <a:tr h="590521">
                <a:tc>
                  <a:txBody>
                    <a:bodyPr/>
                    <a:lstStyle/>
                    <a:p>
                      <a:pPr algn="ctr"/>
                      <a:r>
                        <a:rPr lang="en-CA" sz="1350" b="1" dirty="0" smtClean="0">
                          <a:effectLst/>
                        </a:rPr>
                        <a:t>Cote</a:t>
                      </a:r>
                      <a:endParaRPr lang="en-CA" sz="135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35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350" b="1" dirty="0" err="1" smtClean="0">
                          <a:effectLst/>
                        </a:rPr>
                        <a:t>Définitions</a:t>
                      </a:r>
                      <a:r>
                        <a:rPr lang="en-CA" sz="1350" b="1" dirty="0" smtClean="0">
                          <a:effectLst/>
                        </a:rPr>
                        <a:t> des cotes de rendement</a:t>
                      </a:r>
                      <a:endParaRPr lang="en-CA" sz="1350" b="1" dirty="0" smtClean="0">
                        <a:effectLst/>
                      </a:endParaRPr>
                    </a:p>
                    <a:p>
                      <a:pPr algn="ctr"/>
                      <a:r>
                        <a:rPr lang="en-CA" sz="1350" b="1" dirty="0" smtClean="0">
                          <a:effectLst/>
                        </a:rPr>
                        <a:t>pour les </a:t>
                      </a:r>
                      <a:r>
                        <a:rPr lang="en-CA" sz="1350" b="1" dirty="0" err="1" smtClean="0">
                          <a:effectLst/>
                        </a:rPr>
                        <a:t>objectifs</a:t>
                      </a:r>
                      <a:r>
                        <a:rPr lang="en-CA" sz="1350" b="1" dirty="0" smtClean="0">
                          <a:effectLst/>
                        </a:rPr>
                        <a:t> de travail</a:t>
                      </a:r>
                      <a:endParaRPr lang="en-CA" sz="135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350" dirty="0"/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50" b="1" dirty="0" smtClean="0">
                          <a:effectLst/>
                        </a:rPr>
                        <a:t>Définitions des cotes de rendement </a:t>
                      </a:r>
                      <a:r>
                        <a:rPr lang="en-CA" sz="1350" b="1" dirty="0" smtClean="0">
                          <a:effectLst/>
                        </a:rPr>
                        <a:t>pour </a:t>
                      </a:r>
                      <a:r>
                        <a:rPr lang="en-CA" sz="1350" b="1" dirty="0" smtClean="0">
                          <a:effectLst/>
                        </a:rPr>
                        <a:t>les </a:t>
                      </a:r>
                      <a:r>
                        <a:rPr lang="en-CA" sz="1350" b="1" dirty="0" err="1" smtClean="0">
                          <a:effectLst/>
                        </a:rPr>
                        <a:t>compétences</a:t>
                      </a:r>
                      <a:r>
                        <a:rPr lang="en-CA" sz="1350" b="1" dirty="0" smtClean="0">
                          <a:effectLst/>
                        </a:rPr>
                        <a:t> </a:t>
                      </a:r>
                      <a:r>
                        <a:rPr lang="en-CA" sz="1350" b="1" dirty="0" err="1" smtClean="0">
                          <a:effectLst/>
                        </a:rPr>
                        <a:t>essentielles</a:t>
                      </a:r>
                      <a:endParaRPr lang="en-CA" sz="135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82155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effectLst/>
                        </a:rPr>
                        <a:t>Surpassé</a:t>
                      </a:r>
                      <a:endParaRPr lang="en-CA" sz="1400" b="1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B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 smtClean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B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effectLst/>
                        </a:rPr>
                        <a:t>Le rendement est exceptionnel. L'employé apporte une contribution </a:t>
                      </a:r>
                      <a:r>
                        <a:rPr lang="fr-FR" sz="1100" b="1" dirty="0" smtClean="0">
                          <a:effectLst/>
                        </a:rPr>
                        <a:t>exceptionnelle</a:t>
                      </a:r>
                      <a:r>
                        <a:rPr lang="fr-FR" sz="1100" dirty="0" smtClean="0">
                          <a:effectLst/>
                        </a:rPr>
                        <a:t> à l'atteinte des objectifs stratégiques de l'organisation et dépasse constamment les exigences du poste. L'employé produit constamment des résultats qui sont d'une valeur exceptionnelle pour l'équipe, les intervenants et le ministère.</a:t>
                      </a: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B5E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B5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Les comportements de l'employé ont </a:t>
                      </a:r>
                      <a:r>
                        <a:rPr lang="fr-FR" sz="1100" b="1" dirty="0" smtClean="0"/>
                        <a:t>constamment été efficaces</a:t>
                      </a:r>
                      <a:r>
                        <a:rPr lang="fr-FR" sz="1100" dirty="0" smtClean="0"/>
                        <a:t> dans une </a:t>
                      </a:r>
                      <a:r>
                        <a:rPr lang="fr-FR" sz="1100" b="1" dirty="0" smtClean="0"/>
                        <a:t>grande diversité de situations</a:t>
                      </a:r>
                      <a:r>
                        <a:rPr lang="fr-FR" sz="1100" dirty="0" smtClean="0"/>
                        <a:t>, y compris des </a:t>
                      </a:r>
                      <a:r>
                        <a:rPr lang="fr-FR" sz="1100" b="1" dirty="0" smtClean="0"/>
                        <a:t>situations nouvelles et/ou comportant de grands défis</a:t>
                      </a:r>
                      <a:r>
                        <a:rPr lang="fr-FR" sz="1100" dirty="0" smtClean="0"/>
                        <a:t>.</a:t>
                      </a:r>
                      <a:endParaRPr lang="fr-FR" sz="1100" dirty="0" smtClean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B5E9"/>
                    </a:solidFill>
                  </a:tcPr>
                </a:tc>
              </a:tr>
              <a:tr h="1082155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effectLst/>
                        </a:rPr>
                        <a:t>Réussi</a:t>
                      </a:r>
                      <a:r>
                        <a:rPr lang="en-CA" sz="1400" b="1" dirty="0">
                          <a:effectLst/>
                        </a:rPr>
                        <a:t> +</a:t>
                      </a: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effectLst/>
                        </a:rPr>
                        <a:t>Le rendement est </a:t>
                      </a:r>
                      <a:r>
                        <a:rPr lang="fr-FR" sz="1100" b="1" dirty="0" smtClean="0">
                          <a:effectLst/>
                        </a:rPr>
                        <a:t>supérieur</a:t>
                      </a:r>
                      <a:r>
                        <a:rPr lang="fr-FR" sz="1100" dirty="0" smtClean="0">
                          <a:effectLst/>
                        </a:rPr>
                        <a:t> aux attentes et donne lieu constamment à des résultats probants qui sont supérieurs à ceux qui sont exigés par le poste. L'employé apporte une contribution importante à l'atteinte des objectifs de l'organisation.</a:t>
                      </a:r>
                      <a:endParaRPr lang="fr-FR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Les comportements de l'employé ont </a:t>
                      </a:r>
                      <a:r>
                        <a:rPr lang="fr-FR" sz="1100" b="1" dirty="0" smtClean="0"/>
                        <a:t>constamment été efficaces</a:t>
                      </a:r>
                      <a:r>
                        <a:rPr lang="fr-FR" sz="1100" dirty="0" smtClean="0"/>
                        <a:t> dans une diversité de situations, y compris certaines </a:t>
                      </a:r>
                      <a:r>
                        <a:rPr lang="fr-FR" sz="1100" b="1" dirty="0" smtClean="0"/>
                        <a:t>situations nouvelles et/ou comportant des défis</a:t>
                      </a:r>
                      <a:r>
                        <a:rPr lang="fr-FR" sz="1100" dirty="0" smtClean="0"/>
                        <a:t>.</a:t>
                      </a:r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20072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effectLst/>
                        </a:rPr>
                        <a:t>Réussi</a:t>
                      </a:r>
                      <a:endParaRPr lang="en-CA" sz="1400" b="1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effectLst/>
                        </a:rPr>
                        <a:t>Le rendement </a:t>
                      </a:r>
                      <a:r>
                        <a:rPr lang="fr-FR" sz="1100" b="1" dirty="0" smtClean="0">
                          <a:effectLst/>
                        </a:rPr>
                        <a:t>correspond à toutes </a:t>
                      </a:r>
                      <a:r>
                        <a:rPr lang="fr-FR" sz="1100" dirty="0" smtClean="0">
                          <a:effectLst/>
                        </a:rPr>
                        <a:t>les attentes. L'employé a réussi à atteindre tous ses objectifs de travail. L'employé apporte une contribution positive à l'atteinte des objectifs de l'organisation.</a:t>
                      </a: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Les comportements de l'employé ont </a:t>
                      </a:r>
                      <a:r>
                        <a:rPr lang="fr-FR" sz="1100" b="1" dirty="0" smtClean="0"/>
                        <a:t>constamment</a:t>
                      </a:r>
                      <a:r>
                        <a:rPr lang="fr-FR" sz="1100" dirty="0" smtClean="0"/>
                        <a:t> été efficaces dans les </a:t>
                      </a:r>
                      <a:r>
                        <a:rPr lang="fr-FR" sz="1100" b="1" dirty="0" smtClean="0"/>
                        <a:t>situations quotidiennes typiques.</a:t>
                      </a:r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FF99"/>
                    </a:solidFill>
                  </a:tcPr>
                </a:tc>
              </a:tr>
              <a:tr h="10442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b="1" dirty="0" err="1" smtClean="0">
                          <a:effectLst/>
                        </a:rPr>
                        <a:t>Réussi</a:t>
                      </a:r>
                      <a:r>
                        <a:rPr lang="en-CA" sz="1400" b="1" dirty="0">
                          <a:effectLst/>
                        </a:rPr>
                        <a:t> -</a:t>
                      </a: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CA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CA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effectLst/>
                        </a:rPr>
                        <a:t>Le rendement correspond à </a:t>
                      </a:r>
                      <a:r>
                        <a:rPr lang="fr-FR" sz="1100" b="1" dirty="0" smtClean="0">
                          <a:effectLst/>
                        </a:rPr>
                        <a:t>une partie </a:t>
                      </a:r>
                      <a:r>
                        <a:rPr lang="fr-FR" sz="1100" dirty="0" smtClean="0">
                          <a:effectLst/>
                        </a:rPr>
                        <a:t>des attentes. L'employé a le potentiel et la motivation nécessaires pour atteindre ses objectifs de travail. Toutefois, certaines lacunes ont été observées pendant le cycle de gestion du rendement.</a:t>
                      </a:r>
                    </a:p>
                    <a:p>
                      <a:r>
                        <a:rPr lang="fr-FR" sz="1100" dirty="0" smtClean="0">
                          <a:effectLst/>
                        </a:rPr>
                        <a:t>Les résultats en matière de rendement indiquent que l'employé a </a:t>
                      </a:r>
                      <a:r>
                        <a:rPr lang="fr-FR" sz="1100" b="1" dirty="0" smtClean="0">
                          <a:effectLst/>
                        </a:rPr>
                        <a:t>besoin de s'améliorer ou de se perfectionner</a:t>
                      </a:r>
                      <a:r>
                        <a:rPr lang="fr-FR" sz="1100" dirty="0" smtClean="0">
                          <a:effectLst/>
                        </a:rPr>
                        <a:t> à certains égards.</a:t>
                      </a: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CA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CA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L'efficacité des comportements de l'employé </a:t>
                      </a:r>
                      <a:r>
                        <a:rPr lang="fr-FR" sz="1100" b="1" dirty="0" smtClean="0"/>
                        <a:t>n'a pas été  constante</a:t>
                      </a:r>
                      <a:r>
                        <a:rPr lang="fr-FR" sz="1100" dirty="0" smtClean="0"/>
                        <a:t> dans les </a:t>
                      </a:r>
                      <a:r>
                        <a:rPr lang="fr-FR" sz="1100" b="1" dirty="0" smtClean="0"/>
                        <a:t>situations quotidiennes typiques.</a:t>
                      </a:r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FCAEB"/>
                    </a:solidFill>
                  </a:tcPr>
                </a:tc>
              </a:tr>
              <a:tr h="890348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effectLst/>
                        </a:rPr>
                        <a:t>N’a</a:t>
                      </a:r>
                      <a:r>
                        <a:rPr lang="en-CA" sz="1400" b="1" dirty="0" smtClean="0">
                          <a:effectLst/>
                        </a:rPr>
                        <a:t> pas </a:t>
                      </a:r>
                      <a:r>
                        <a:rPr lang="en-CA" sz="1400" b="1" dirty="0" err="1" smtClean="0">
                          <a:effectLst/>
                        </a:rPr>
                        <a:t>atteint</a:t>
                      </a:r>
                      <a:endParaRPr lang="en-CA" sz="1400" b="1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effectLst/>
                        </a:rPr>
                        <a:t>Le rendement </a:t>
                      </a:r>
                      <a:r>
                        <a:rPr lang="fr-FR" sz="1100" b="1" dirty="0" smtClean="0">
                          <a:effectLst/>
                        </a:rPr>
                        <a:t>ne correspond pas </a:t>
                      </a:r>
                      <a:r>
                        <a:rPr lang="fr-FR" sz="1100" dirty="0" smtClean="0">
                          <a:effectLst/>
                        </a:rPr>
                        <a:t>aux attentes. Les résultats en matière de rendement ont été </a:t>
                      </a:r>
                      <a:r>
                        <a:rPr lang="fr-FR" sz="1100" b="1" dirty="0" smtClean="0">
                          <a:effectLst/>
                        </a:rPr>
                        <a:t>nettement inférieurs </a:t>
                      </a:r>
                      <a:r>
                        <a:rPr lang="fr-FR" sz="1100" dirty="0" smtClean="0">
                          <a:effectLst/>
                        </a:rPr>
                        <a:t>aux indicateurs de rendement attendus ou à la norme définie pour les objectifs de travail, ou ils ont </a:t>
                      </a:r>
                      <a:r>
                        <a:rPr lang="fr-FR" sz="1100" b="1" dirty="0" smtClean="0">
                          <a:effectLst/>
                        </a:rPr>
                        <a:t>nui</a:t>
                      </a:r>
                      <a:r>
                        <a:rPr lang="fr-FR" sz="1100" dirty="0" smtClean="0">
                          <a:effectLst/>
                        </a:rPr>
                        <a:t> à l'atteinte des objectifs de l'organisation. Des améliorations importantes doivent être apportées rapidement.</a:t>
                      </a: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effectLst/>
                        </a:rPr>
                        <a:t>L'employé a </a:t>
                      </a:r>
                      <a:r>
                        <a:rPr lang="fr-FR" sz="1100" b="1" dirty="0" smtClean="0">
                          <a:effectLst/>
                        </a:rPr>
                        <a:t>rarement</a:t>
                      </a:r>
                      <a:r>
                        <a:rPr lang="fr-FR" sz="1100" dirty="0" smtClean="0">
                          <a:effectLst/>
                        </a:rPr>
                        <a:t> ou n'a </a:t>
                      </a:r>
                      <a:r>
                        <a:rPr lang="fr-FR" sz="1100" b="1" dirty="0" smtClean="0">
                          <a:effectLst/>
                        </a:rPr>
                        <a:t>jamais </a:t>
                      </a:r>
                      <a:r>
                        <a:rPr lang="fr-FR" sz="1100" dirty="0" smtClean="0">
                          <a:effectLst/>
                        </a:rPr>
                        <a:t>manifesté de comportements efficaces.</a:t>
                      </a:r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547102"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effectLst/>
                        </a:rPr>
                        <a:t>Ne </a:t>
                      </a:r>
                      <a:r>
                        <a:rPr lang="en-CA" sz="1400" b="1" dirty="0" err="1" smtClean="0">
                          <a:effectLst/>
                        </a:rPr>
                        <a:t>peut</a:t>
                      </a:r>
                      <a:r>
                        <a:rPr lang="en-CA" sz="1400" b="1" dirty="0" smtClean="0">
                          <a:effectLst/>
                        </a:rPr>
                        <a:t>  </a:t>
                      </a:r>
                      <a:r>
                        <a:rPr lang="en-CA" sz="1400" b="1" dirty="0" err="1" smtClean="0">
                          <a:effectLst/>
                        </a:rPr>
                        <a:t>évaluer</a:t>
                      </a:r>
                      <a:endParaRPr lang="en-CA" sz="1400" b="1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CA" sz="1100" dirty="0" smtClean="0">
                          <a:effectLst/>
                        </a:rPr>
                        <a:t>Le</a:t>
                      </a:r>
                      <a:r>
                        <a:rPr lang="en-CA" sz="1100" baseline="0" dirty="0" smtClean="0">
                          <a:effectLst/>
                        </a:rPr>
                        <a:t> rendement ne </a:t>
                      </a:r>
                      <a:r>
                        <a:rPr lang="en-CA" sz="1100" baseline="0" dirty="0" err="1" smtClean="0">
                          <a:effectLst/>
                        </a:rPr>
                        <a:t>peut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  <a:latin typeface="+mn-lt"/>
                          <a:cs typeface="Times New Roman"/>
                        </a:rPr>
                        <a:t>ê</a:t>
                      </a:r>
                      <a:r>
                        <a:rPr lang="en-CA" sz="1100" baseline="0" dirty="0" err="1" smtClean="0">
                          <a:effectLst/>
                          <a:latin typeface="+mn-lt"/>
                        </a:rPr>
                        <a:t>tre</a:t>
                      </a:r>
                      <a:r>
                        <a:rPr lang="en-CA" sz="110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</a:rPr>
                        <a:t>évalué</a:t>
                      </a:r>
                      <a:r>
                        <a:rPr lang="en-CA" sz="1100" baseline="0" dirty="0" smtClean="0">
                          <a:effectLst/>
                        </a:rPr>
                        <a:t> pour </a:t>
                      </a:r>
                      <a:r>
                        <a:rPr lang="en-CA" sz="1100" baseline="0" dirty="0" err="1" smtClean="0">
                          <a:effectLst/>
                        </a:rPr>
                        <a:t>diverses</a:t>
                      </a:r>
                      <a:r>
                        <a:rPr lang="en-CA" sz="1100" baseline="0" dirty="0" smtClean="0">
                          <a:effectLst/>
                        </a:rPr>
                        <a:t> raisons; par </a:t>
                      </a:r>
                      <a:r>
                        <a:rPr lang="en-CA" sz="1100" baseline="0" dirty="0" err="1" smtClean="0">
                          <a:effectLst/>
                        </a:rPr>
                        <a:t>exemple</a:t>
                      </a:r>
                      <a:r>
                        <a:rPr lang="en-CA" sz="1100" baseline="0" dirty="0" smtClean="0">
                          <a:effectLst/>
                        </a:rPr>
                        <a:t>, </a:t>
                      </a:r>
                      <a:r>
                        <a:rPr lang="en-CA" sz="1100" baseline="0" dirty="0" err="1" smtClean="0">
                          <a:effectLst/>
                        </a:rPr>
                        <a:t>l’employé</a:t>
                      </a:r>
                      <a:r>
                        <a:rPr lang="en-CA" sz="1100" baseline="0" dirty="0" smtClean="0">
                          <a:effectLst/>
                        </a:rPr>
                        <a:t> a </a:t>
                      </a:r>
                      <a:r>
                        <a:rPr lang="en-CA" sz="1100" baseline="0" dirty="0" err="1" smtClean="0">
                          <a:effectLst/>
                        </a:rPr>
                        <a:t>pris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</a:rPr>
                        <a:t>sa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</a:rPr>
                        <a:t>retraite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</a:rPr>
                        <a:t>ou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</a:rPr>
                        <a:t>il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</a:rPr>
                        <a:t>est</a:t>
                      </a:r>
                      <a:r>
                        <a:rPr lang="en-CA" sz="1100" baseline="0" dirty="0" smtClean="0">
                          <a:effectLst/>
                        </a:rPr>
                        <a:t> en </a:t>
                      </a:r>
                      <a:r>
                        <a:rPr lang="en-CA" sz="1100" baseline="0" dirty="0" err="1" smtClean="0">
                          <a:effectLst/>
                        </a:rPr>
                        <a:t>congé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</a:rPr>
                        <a:t>prolongé</a:t>
                      </a:r>
                      <a:r>
                        <a:rPr lang="en-CA" sz="1100" baseline="0" dirty="0" smtClean="0">
                          <a:effectLst/>
                        </a:rPr>
                        <a:t>, </a:t>
                      </a:r>
                      <a:r>
                        <a:rPr lang="en-CA" sz="1100" baseline="0" dirty="0" err="1" smtClean="0">
                          <a:effectLst/>
                        </a:rPr>
                        <a:t>ou</a:t>
                      </a:r>
                      <a:r>
                        <a:rPr lang="en-CA" sz="1100" baseline="0" dirty="0" smtClean="0">
                          <a:effectLst/>
                        </a:rPr>
                        <a:t> encore </a:t>
                      </a:r>
                      <a:r>
                        <a:rPr lang="en-CA" sz="1100" baseline="0" dirty="0" err="1" smtClean="0">
                          <a:effectLst/>
                        </a:rPr>
                        <a:t>l’employé</a:t>
                      </a:r>
                      <a:r>
                        <a:rPr lang="en-CA" sz="1100" baseline="0" dirty="0" smtClean="0">
                          <a:effectLst/>
                        </a:rPr>
                        <a:t> a </a:t>
                      </a:r>
                      <a:r>
                        <a:rPr lang="en-CA" sz="1100" baseline="0" dirty="0" err="1" smtClean="0">
                          <a:effectLst/>
                        </a:rPr>
                        <a:t>quitté</a:t>
                      </a:r>
                      <a:r>
                        <a:rPr lang="en-CA" sz="1100" baseline="0" dirty="0" smtClean="0">
                          <a:effectLst/>
                        </a:rPr>
                        <a:t> pour </a:t>
                      </a:r>
                      <a:r>
                        <a:rPr lang="en-CA" sz="1100" baseline="0" dirty="0" err="1" smtClean="0">
                          <a:effectLst/>
                        </a:rPr>
                        <a:t>suivre</a:t>
                      </a:r>
                      <a:r>
                        <a:rPr lang="en-CA" sz="1100" baseline="0" dirty="0" smtClean="0">
                          <a:effectLst/>
                        </a:rPr>
                        <a:t> de la formation </a:t>
                      </a:r>
                      <a:r>
                        <a:rPr lang="en-CA" sz="1100" baseline="0" dirty="0" err="1" smtClean="0">
                          <a:effectLst/>
                        </a:rPr>
                        <a:t>ou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</a:rPr>
                        <a:t>est</a:t>
                      </a:r>
                      <a:r>
                        <a:rPr lang="en-CA" sz="1100" baseline="0" dirty="0" smtClean="0">
                          <a:effectLst/>
                        </a:rPr>
                        <a:t> en formation </a:t>
                      </a:r>
                      <a:r>
                        <a:rPr lang="en-CA" sz="1100" baseline="0" dirty="0" err="1" smtClean="0">
                          <a:effectLst/>
                        </a:rPr>
                        <a:t>prolongée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</a:rPr>
                        <a:t>ou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</a:rPr>
                        <a:t>alors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</a:rPr>
                        <a:t>parce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</a:rPr>
                        <a:t>qu’il</a:t>
                      </a:r>
                      <a:r>
                        <a:rPr lang="en-CA" sz="1100" baseline="0" dirty="0" smtClean="0">
                          <a:effectLst/>
                        </a:rPr>
                        <a:t> a </a:t>
                      </a:r>
                      <a:r>
                        <a:rPr lang="en-CA" sz="1100" baseline="0" dirty="0" err="1" smtClean="0">
                          <a:effectLst/>
                        </a:rPr>
                        <a:t>quitté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</a:rPr>
                        <a:t>l’administration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</a:rPr>
                        <a:t>publique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</a:rPr>
                        <a:t>centrale</a:t>
                      </a:r>
                      <a:r>
                        <a:rPr lang="en-CA" sz="1100" baseline="0" dirty="0" smtClean="0">
                          <a:effectLst/>
                        </a:rPr>
                        <a:t> </a:t>
                      </a:r>
                      <a:r>
                        <a:rPr lang="en-CA" sz="1100" baseline="0" dirty="0" err="1" smtClean="0">
                          <a:effectLst/>
                        </a:rPr>
                        <a:t>ou</a:t>
                      </a:r>
                      <a:r>
                        <a:rPr lang="en-CA" sz="1100" baseline="0" dirty="0" smtClean="0">
                          <a:effectLst/>
                        </a:rPr>
                        <a:t> pour </a:t>
                      </a:r>
                      <a:r>
                        <a:rPr lang="en-CA" sz="1100" baseline="0" dirty="0" err="1" smtClean="0">
                          <a:effectLst/>
                        </a:rPr>
                        <a:t>d’autres</a:t>
                      </a:r>
                      <a:r>
                        <a:rPr lang="en-CA" sz="1100" baseline="0" dirty="0" smtClean="0">
                          <a:effectLst/>
                        </a:rPr>
                        <a:t> raisons.</a:t>
                      </a:r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sz="1100" dirty="0">
                        <a:effectLst/>
                      </a:endParaRPr>
                    </a:p>
                  </a:txBody>
                  <a:tcPr marL="5663" marR="5663" marT="5663" marB="566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24957" y="4462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err="1" smtClean="0"/>
              <a:t>Gestion</a:t>
            </a:r>
            <a:r>
              <a:rPr lang="en-CA" b="1" dirty="0" smtClean="0"/>
              <a:t> du </a:t>
            </a:r>
            <a:r>
              <a:rPr lang="en-CA" b="1" dirty="0" err="1" smtClean="0"/>
              <a:t>rendement</a:t>
            </a:r>
            <a:r>
              <a:rPr lang="en-CA" b="1" dirty="0" smtClean="0"/>
              <a:t>: </a:t>
            </a:r>
            <a:r>
              <a:rPr lang="en-CA" b="1" dirty="0" err="1" smtClean="0"/>
              <a:t>Feuille</a:t>
            </a:r>
            <a:r>
              <a:rPr lang="en-CA" b="1" dirty="0" smtClean="0"/>
              <a:t> de travail pour les cotes</a:t>
            </a:r>
            <a:endParaRPr lang="en-C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fld id="{DADEBBFC-6D9C-4A84-86DC-6A6A3500B6BA}" type="datetime1">
              <a:rPr lang="fr-CA" smtClean="0"/>
              <a:t>2018-12-18</a:t>
            </a:fld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516481" y="3219987"/>
            <a:ext cx="6696744" cy="343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1138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404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GoC / GdC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Julien, Ann-Marie [NC]</dc:creator>
  <cp:lastModifiedBy>Doucet, Caroline</cp:lastModifiedBy>
  <cp:revision>22</cp:revision>
  <cp:lastPrinted>2015-01-08T13:37:32Z</cp:lastPrinted>
  <dcterms:created xsi:type="dcterms:W3CDTF">2014-07-24T20:23:22Z</dcterms:created>
  <dcterms:modified xsi:type="dcterms:W3CDTF">2018-12-18T19:31:23Z</dcterms:modified>
</cp:coreProperties>
</file>