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4"/>
    <p:sldMasterId id="2147483732" r:id="rId5"/>
  </p:sldMasterIdLst>
  <p:notesMasterIdLst>
    <p:notesMasterId r:id="rId30"/>
  </p:notesMasterIdLst>
  <p:sldIdLst>
    <p:sldId id="332" r:id="rId6"/>
    <p:sldId id="317" r:id="rId7"/>
    <p:sldId id="313" r:id="rId8"/>
    <p:sldId id="314" r:id="rId9"/>
    <p:sldId id="311" r:id="rId10"/>
    <p:sldId id="263" r:id="rId11"/>
    <p:sldId id="333" r:id="rId12"/>
    <p:sldId id="334" r:id="rId13"/>
    <p:sldId id="328" r:id="rId14"/>
    <p:sldId id="318" r:id="rId15"/>
    <p:sldId id="322" r:id="rId16"/>
    <p:sldId id="323" r:id="rId17"/>
    <p:sldId id="324" r:id="rId18"/>
    <p:sldId id="325" r:id="rId19"/>
    <p:sldId id="327" r:id="rId20"/>
    <p:sldId id="278" r:id="rId21"/>
    <p:sldId id="300" r:id="rId22"/>
    <p:sldId id="284" r:id="rId23"/>
    <p:sldId id="281" r:id="rId24"/>
    <p:sldId id="282" r:id="rId25"/>
    <p:sldId id="283" r:id="rId26"/>
    <p:sldId id="298" r:id="rId27"/>
    <p:sldId id="267" r:id="rId28"/>
    <p:sldId id="331" r:id="rId29"/>
  </p:sldIdLst>
  <p:sldSz cx="9144000" cy="5143500" type="screen16x9"/>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Jerome, Musset M [NC]" initials="PJMM[" lastIdx="3" clrIdx="0">
    <p:extLst>
      <p:ext uri="{19B8F6BF-5375-455C-9EA6-DF929625EA0E}">
        <p15:presenceInfo xmlns:p15="http://schemas.microsoft.com/office/powerpoint/2012/main" userId="S-1-5-21-2836628367-1582996139-4062659285-162104" providerId="AD"/>
      </p:ext>
    </p:extLst>
  </p:cmAuthor>
  <p:cmAuthor id="2" name="Doucet, Caroline C [NC]" initials="DCC[" lastIdx="15" clrIdx="1">
    <p:extLst>
      <p:ext uri="{19B8F6BF-5375-455C-9EA6-DF929625EA0E}">
        <p15:presenceInfo xmlns:p15="http://schemas.microsoft.com/office/powerpoint/2012/main" userId="S-1-5-21-2836628367-1582996139-4062659285-490826" providerId="AD"/>
      </p:ext>
    </p:extLst>
  </p:cmAuthor>
  <p:cmAuthor id="3" name="Verfaillie, Eveline E [NC]" initials="VEE[" lastIdx="3" clrIdx="2">
    <p:extLst>
      <p:ext uri="{19B8F6BF-5375-455C-9EA6-DF929625EA0E}">
        <p15:presenceInfo xmlns:p15="http://schemas.microsoft.com/office/powerpoint/2012/main" userId="S-1-5-21-2836628367-1582996139-4062659285-419547" providerId="AD"/>
      </p:ext>
    </p:extLst>
  </p:cmAuthor>
  <p:cmAuthor id="4" name="Benoit, Karine Kb" initials="BKK" lastIdx="11" clrIdx="3">
    <p:extLst>
      <p:ext uri="{19B8F6BF-5375-455C-9EA6-DF929625EA0E}">
        <p15:presenceInfo xmlns:p15="http://schemas.microsoft.com/office/powerpoint/2012/main" userId="Benoit, Karine K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6DF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5332" autoAdjust="0"/>
  </p:normalViewPr>
  <p:slideViewPr>
    <p:cSldViewPr snapToGrid="0" snapToObjects="1">
      <p:cViewPr varScale="1">
        <p:scale>
          <a:sx n="150" d="100"/>
          <a:sy n="150" d="100"/>
        </p:scale>
        <p:origin x="211"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B1920-FC33-4915-873E-6A68041247B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7DFDEF4-B9EC-44A8-8DF2-27387FBAAEB7}" type="pres">
      <dgm:prSet presAssocID="{21FB1920-FC33-4915-873E-6A68041247B9}" presName="hierChild1" presStyleCnt="0">
        <dgm:presLayoutVars>
          <dgm:orgChart val="1"/>
          <dgm:chPref val="1"/>
          <dgm:dir/>
          <dgm:animOne val="branch"/>
          <dgm:animLvl val="lvl"/>
          <dgm:resizeHandles/>
        </dgm:presLayoutVars>
      </dgm:prSet>
      <dgm:spPr/>
      <dgm:t>
        <a:bodyPr/>
        <a:lstStyle/>
        <a:p>
          <a:endParaRPr lang="en-US"/>
        </a:p>
      </dgm:t>
    </dgm:pt>
  </dgm:ptLst>
  <dgm:cxnLst>
    <dgm:cxn modelId="{3A1B6530-8515-487E-99CC-6022F7623891}" type="presOf" srcId="{21FB1920-FC33-4915-873E-6A68041247B9}" destId="{E7DFDEF4-B9EC-44A8-8DF2-27387FBAAEB7}"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6C934C-6DC1-48DF-A6B4-89D0A767DE4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109DEE6-E04C-44A0-A9AB-15D64D779BA6}">
      <dgm:prSet phldrT="[Text]" custT="1"/>
      <dgm:spPr>
        <a:solidFill>
          <a:srgbClr val="A0D3CC"/>
        </a:solidFill>
      </dgm:spPr>
      <dgm:t>
        <a:bodyPr/>
        <a:lstStyle/>
        <a:p>
          <a:r>
            <a:rPr lang="fr-CA" sz="1600" dirty="0" smtClean="0">
              <a:solidFill>
                <a:schemeClr val="tx1"/>
              </a:solidFill>
              <a:latin typeface="Arial" panose="020B0604020202020204" pitchFamily="34" charset="0"/>
              <a:cs typeface="Arial" panose="020B0604020202020204" pitchFamily="34" charset="0"/>
            </a:rPr>
            <a:t>Le rendement insatisfaisant est défini comme une lacune involontaire </a:t>
          </a:r>
          <a:br>
            <a:rPr lang="fr-CA" sz="1600" dirty="0" smtClean="0">
              <a:solidFill>
                <a:schemeClr val="tx1"/>
              </a:solidFill>
              <a:latin typeface="Arial" panose="020B0604020202020204" pitchFamily="34" charset="0"/>
              <a:cs typeface="Arial" panose="020B0604020202020204" pitchFamily="34" charset="0"/>
            </a:rPr>
          </a:br>
          <a:r>
            <a:rPr lang="fr-CA" sz="1600" dirty="0" smtClean="0">
              <a:solidFill>
                <a:schemeClr val="tx1"/>
              </a:solidFill>
              <a:latin typeface="Arial" panose="020B0604020202020204" pitchFamily="34" charset="0"/>
              <a:cs typeface="Arial" panose="020B0604020202020204" pitchFamily="34" charset="0"/>
            </a:rPr>
            <a:t>dans le rendement au travail qui peut résulter d'une: </a:t>
          </a:r>
          <a:endParaRPr lang="fr-FR" sz="1600" dirty="0" smtClean="0">
            <a:solidFill>
              <a:schemeClr val="tx1"/>
            </a:solidFill>
            <a:latin typeface="Arial" panose="020B0604020202020204" pitchFamily="34" charset="0"/>
            <a:cs typeface="Arial" panose="020B0604020202020204" pitchFamily="34" charset="0"/>
          </a:endParaRPr>
        </a:p>
      </dgm:t>
    </dgm:pt>
    <dgm:pt modelId="{D3CC2CD2-2181-4B44-9068-16374B0DAEED}" type="parTrans" cxnId="{0236EFFE-07BA-4D2B-95B1-0FC67515505E}">
      <dgm:prSet/>
      <dgm:spPr/>
      <dgm:t>
        <a:bodyPr/>
        <a:lstStyle/>
        <a:p>
          <a:endParaRPr lang="en-US"/>
        </a:p>
      </dgm:t>
    </dgm:pt>
    <dgm:pt modelId="{B3A20A96-AAC7-42DC-AC94-8C0E7F8847DB}" type="sibTrans" cxnId="{0236EFFE-07BA-4D2B-95B1-0FC67515505E}">
      <dgm:prSet/>
      <dgm:spPr/>
      <dgm:t>
        <a:bodyPr/>
        <a:lstStyle/>
        <a:p>
          <a:endParaRPr lang="en-US"/>
        </a:p>
      </dgm:t>
    </dgm:pt>
    <dgm:pt modelId="{BE214931-8B94-4A8E-8EAB-14F3001BDA0B}">
      <dgm:prSet phldrT="[Text]" custT="1"/>
      <dgm:spPr>
        <a:solidFill>
          <a:srgbClr val="F39597"/>
        </a:solidFill>
      </dgm:spPr>
      <dgm:t>
        <a:bodyPr/>
        <a:lstStyle/>
        <a:p>
          <a:r>
            <a:rPr lang="fr-CA" sz="1200" b="1" i="0" noProof="0" dirty="0" smtClean="0">
              <a:solidFill>
                <a:schemeClr val="tx1"/>
              </a:solidFill>
              <a:latin typeface="Arial" panose="020B0604020202020204" pitchFamily="34" charset="0"/>
              <a:cs typeface="Arial" panose="020B0604020202020204" pitchFamily="34" charset="0"/>
            </a:rPr>
            <a:t>Incompétence</a:t>
          </a:r>
          <a:endParaRPr lang="fr-CA" sz="1200" b="1" noProof="0" dirty="0" smtClean="0">
            <a:solidFill>
              <a:schemeClr val="tx1"/>
            </a:solidFill>
            <a:latin typeface="Arial" panose="020B0604020202020204" pitchFamily="34" charset="0"/>
            <a:cs typeface="Arial" panose="020B0604020202020204" pitchFamily="34" charset="0"/>
          </a:endParaRPr>
        </a:p>
        <a:p>
          <a:r>
            <a:rPr lang="fr-CA" sz="1200" b="0" i="0" noProof="0" dirty="0" smtClean="0">
              <a:solidFill>
                <a:schemeClr val="tx1"/>
              </a:solidFill>
              <a:latin typeface="Arial" panose="020B0604020202020204" pitchFamily="34" charset="0"/>
              <a:cs typeface="Arial" panose="020B0604020202020204" pitchFamily="34" charset="0"/>
            </a:rPr>
            <a:t>L’incompétence se traduit par l’incapacité </a:t>
          </a:r>
          <a:br>
            <a:rPr lang="fr-CA" sz="1200" b="0" i="0" noProof="0" dirty="0" smtClean="0">
              <a:solidFill>
                <a:schemeClr val="tx1"/>
              </a:solidFill>
              <a:latin typeface="Arial" panose="020B0604020202020204" pitchFamily="34" charset="0"/>
              <a:cs typeface="Arial" panose="020B0604020202020204" pitchFamily="34" charset="0"/>
            </a:rPr>
          </a:br>
          <a:r>
            <a:rPr lang="fr-CA" sz="1200" b="0" i="0" noProof="0" dirty="0" smtClean="0">
              <a:solidFill>
                <a:schemeClr val="tx1"/>
              </a:solidFill>
              <a:latin typeface="Arial" panose="020B0604020202020204" pitchFamily="34" charset="0"/>
              <a:cs typeface="Arial" panose="020B0604020202020204" pitchFamily="34" charset="0"/>
            </a:rPr>
            <a:t>pour un employé de s’acquitter adéquatement des tâches liées à son poste dû à un manque de compétences, de connaissances </a:t>
          </a:r>
          <a:r>
            <a:rPr lang="fr-CA" sz="1200" b="0" i="0" dirty="0" smtClean="0">
              <a:solidFill>
                <a:schemeClr val="tx1"/>
              </a:solidFill>
              <a:latin typeface="Arial" panose="020B0604020202020204" pitchFamily="34" charset="0"/>
              <a:cs typeface="Arial" panose="020B0604020202020204" pitchFamily="34" charset="0"/>
            </a:rPr>
            <a:t>ou </a:t>
          </a:r>
          <a:r>
            <a:rPr lang="fr-CA" sz="1200" b="0" i="0" dirty="0" smtClean="0">
              <a:solidFill>
                <a:schemeClr val="tx1"/>
              </a:solidFill>
              <a:latin typeface="Arial" panose="020B0604020202020204" pitchFamily="34" charset="0"/>
              <a:cs typeface="Arial" panose="020B0604020202020204" pitchFamily="34" charset="0"/>
            </a:rPr>
            <a:t>de formation</a:t>
          </a:r>
          <a:r>
            <a:rPr lang="fr-CA" sz="1200" b="0" i="0" dirty="0" smtClean="0">
              <a:solidFill>
                <a:schemeClr val="tx1"/>
              </a:solidFill>
              <a:latin typeface="Arial" panose="020B0604020202020204" pitchFamily="34" charset="0"/>
              <a:cs typeface="Arial" panose="020B0604020202020204" pitchFamily="34" charset="0"/>
            </a:rPr>
            <a:t>.</a:t>
          </a:r>
          <a:endParaRPr lang="fr-FR" sz="1200" b="0" dirty="0" smtClean="0">
            <a:solidFill>
              <a:schemeClr val="tx1"/>
            </a:solidFill>
            <a:latin typeface="Arial" panose="020B0604020202020204" pitchFamily="34" charset="0"/>
            <a:cs typeface="Arial" panose="020B0604020202020204" pitchFamily="34" charset="0"/>
          </a:endParaRPr>
        </a:p>
      </dgm:t>
    </dgm:pt>
    <dgm:pt modelId="{FBC8C02A-2464-454D-A244-C4FFF1AA5373}" type="parTrans" cxnId="{19A27987-D9F3-4E4D-BA5D-2952120C85A6}">
      <dgm:prSet/>
      <dgm:spPr>
        <a:ln>
          <a:solidFill>
            <a:srgbClr val="63B9AE"/>
          </a:solidFill>
        </a:ln>
      </dgm:spPr>
      <dgm:t>
        <a:bodyPr/>
        <a:lstStyle/>
        <a:p>
          <a:endParaRPr lang="en-US"/>
        </a:p>
      </dgm:t>
    </dgm:pt>
    <dgm:pt modelId="{08333760-AF25-4D46-A9C5-FEFA0D112F15}" type="sibTrans" cxnId="{19A27987-D9F3-4E4D-BA5D-2952120C85A6}">
      <dgm:prSet/>
      <dgm:spPr/>
      <dgm:t>
        <a:bodyPr/>
        <a:lstStyle/>
        <a:p>
          <a:endParaRPr lang="en-US"/>
        </a:p>
      </dgm:t>
    </dgm:pt>
    <dgm:pt modelId="{EDB50CC5-1FE7-4EDF-BA09-F071CF9E21C7}">
      <dgm:prSet phldrT="[Text]" custT="1"/>
      <dgm:spPr>
        <a:solidFill>
          <a:srgbClr val="F39597"/>
        </a:solidFill>
      </dgm:spPr>
      <dgm:t>
        <a:bodyPr/>
        <a:lstStyle/>
        <a:p>
          <a:r>
            <a:rPr lang="fr-CA" sz="1200" b="1" i="0" noProof="0" dirty="0" smtClean="0">
              <a:solidFill>
                <a:schemeClr val="tx1"/>
              </a:solidFill>
              <a:latin typeface="Arial" panose="020B0604020202020204" pitchFamily="34" charset="0"/>
              <a:cs typeface="Arial" panose="020B0604020202020204" pitchFamily="34" charset="0"/>
            </a:rPr>
            <a:t>Incapacité</a:t>
          </a:r>
          <a:endParaRPr lang="fr-CA" sz="1200" b="1" noProof="0" dirty="0" smtClean="0">
            <a:solidFill>
              <a:schemeClr val="tx1"/>
            </a:solidFill>
            <a:latin typeface="Arial" panose="020B0604020202020204" pitchFamily="34" charset="0"/>
            <a:cs typeface="Arial" panose="020B0604020202020204" pitchFamily="34" charset="0"/>
          </a:endParaRPr>
        </a:p>
        <a:p>
          <a:r>
            <a:rPr lang="fr-CA" sz="1200" b="0" i="0" noProof="0" dirty="0" smtClean="0">
              <a:solidFill>
                <a:schemeClr val="tx1"/>
              </a:solidFill>
              <a:latin typeface="Arial" panose="020B0604020202020204" pitchFamily="34" charset="0"/>
              <a:cs typeface="Arial" panose="020B0604020202020204" pitchFamily="34" charset="0"/>
            </a:rPr>
            <a:t>L’incapacité représente l’inaptitude d’un</a:t>
          </a:r>
          <a:br>
            <a:rPr lang="fr-CA" sz="1200" b="0" i="0" noProof="0" dirty="0" smtClean="0">
              <a:solidFill>
                <a:schemeClr val="tx1"/>
              </a:solidFill>
              <a:latin typeface="Arial" panose="020B0604020202020204" pitchFamily="34" charset="0"/>
              <a:cs typeface="Arial" panose="020B0604020202020204" pitchFamily="34" charset="0"/>
            </a:rPr>
          </a:br>
          <a:r>
            <a:rPr lang="fr-CA" sz="1200" b="0" i="0" noProof="0" dirty="0" smtClean="0">
              <a:solidFill>
                <a:schemeClr val="tx1"/>
              </a:solidFill>
              <a:latin typeface="Arial" panose="020B0604020202020204" pitchFamily="34" charset="0"/>
              <a:cs typeface="Arial" panose="020B0604020202020204" pitchFamily="34" charset="0"/>
            </a:rPr>
            <a:t> employé à s’acquitter des tâches liées à un poste en raison d’une incapacité physique ou mentale</a:t>
          </a:r>
          <a:r>
            <a:rPr lang="fr-CA" sz="1200" b="0" noProof="0" dirty="0" smtClean="0">
              <a:solidFill>
                <a:schemeClr val="tx1"/>
              </a:solidFill>
              <a:latin typeface="Arial" panose="020B0604020202020204" pitchFamily="34" charset="0"/>
              <a:cs typeface="Arial" panose="020B0604020202020204" pitchFamily="34" charset="0"/>
            </a:rPr>
            <a:t>.</a:t>
          </a:r>
          <a:endParaRPr lang="fr-CA" sz="1200" b="0" noProof="0" dirty="0">
            <a:solidFill>
              <a:schemeClr val="tx1"/>
            </a:solidFill>
            <a:latin typeface="Arial" panose="020B0604020202020204" pitchFamily="34" charset="0"/>
            <a:cs typeface="Arial" panose="020B0604020202020204" pitchFamily="34" charset="0"/>
          </a:endParaRPr>
        </a:p>
      </dgm:t>
    </dgm:pt>
    <dgm:pt modelId="{0E4AAA57-A6B7-4E92-8022-664C3D016F3A}" type="parTrans" cxnId="{B961D116-28C1-4837-A1DE-C7DB0351D2F1}">
      <dgm:prSet/>
      <dgm:spPr>
        <a:ln>
          <a:solidFill>
            <a:srgbClr val="63B9AE"/>
          </a:solidFill>
        </a:ln>
      </dgm:spPr>
      <dgm:t>
        <a:bodyPr/>
        <a:lstStyle/>
        <a:p>
          <a:endParaRPr lang="en-US"/>
        </a:p>
      </dgm:t>
    </dgm:pt>
    <dgm:pt modelId="{5FFBBE7C-EEC8-4D6D-ABF8-9D0EB39EB6AF}" type="sibTrans" cxnId="{B961D116-28C1-4837-A1DE-C7DB0351D2F1}">
      <dgm:prSet/>
      <dgm:spPr/>
      <dgm:t>
        <a:bodyPr/>
        <a:lstStyle/>
        <a:p>
          <a:endParaRPr lang="en-US"/>
        </a:p>
      </dgm:t>
    </dgm:pt>
    <dgm:pt modelId="{185B6E4F-06FB-459C-997E-E511D42C2940}" type="pres">
      <dgm:prSet presAssocID="{436C934C-6DC1-48DF-A6B4-89D0A767DE40}" presName="hierChild1" presStyleCnt="0">
        <dgm:presLayoutVars>
          <dgm:orgChart val="1"/>
          <dgm:chPref val="1"/>
          <dgm:dir/>
          <dgm:animOne val="branch"/>
          <dgm:animLvl val="lvl"/>
          <dgm:resizeHandles/>
        </dgm:presLayoutVars>
      </dgm:prSet>
      <dgm:spPr/>
      <dgm:t>
        <a:bodyPr/>
        <a:lstStyle/>
        <a:p>
          <a:endParaRPr lang="en-US"/>
        </a:p>
      </dgm:t>
    </dgm:pt>
    <dgm:pt modelId="{575F929B-A0D8-4951-8178-CD0E9FFD0869}" type="pres">
      <dgm:prSet presAssocID="{7109DEE6-E04C-44A0-A9AB-15D64D779BA6}" presName="hierRoot1" presStyleCnt="0">
        <dgm:presLayoutVars>
          <dgm:hierBranch val="init"/>
        </dgm:presLayoutVars>
      </dgm:prSet>
      <dgm:spPr/>
    </dgm:pt>
    <dgm:pt modelId="{2B490616-766B-4480-814D-5E1F4C9C8ECB}" type="pres">
      <dgm:prSet presAssocID="{7109DEE6-E04C-44A0-A9AB-15D64D779BA6}" presName="rootComposite1" presStyleCnt="0"/>
      <dgm:spPr/>
    </dgm:pt>
    <dgm:pt modelId="{B8F2912B-060E-489B-B668-374EB251F791}" type="pres">
      <dgm:prSet presAssocID="{7109DEE6-E04C-44A0-A9AB-15D64D779BA6}" presName="rootText1" presStyleLbl="node0" presStyleIdx="0" presStyleCnt="1" custScaleX="342800" custScaleY="96130" custLinFactNeighborX="0" custLinFactNeighborY="-4558">
        <dgm:presLayoutVars>
          <dgm:chPref val="3"/>
        </dgm:presLayoutVars>
      </dgm:prSet>
      <dgm:spPr/>
      <dgm:t>
        <a:bodyPr/>
        <a:lstStyle/>
        <a:p>
          <a:endParaRPr lang="en-US"/>
        </a:p>
      </dgm:t>
    </dgm:pt>
    <dgm:pt modelId="{E6623E38-3B14-4FC8-8F17-7BCAFB4F443B}" type="pres">
      <dgm:prSet presAssocID="{7109DEE6-E04C-44A0-A9AB-15D64D779BA6}" presName="rootConnector1" presStyleLbl="node1" presStyleIdx="0" presStyleCnt="0"/>
      <dgm:spPr/>
      <dgm:t>
        <a:bodyPr/>
        <a:lstStyle/>
        <a:p>
          <a:endParaRPr lang="en-US"/>
        </a:p>
      </dgm:t>
    </dgm:pt>
    <dgm:pt modelId="{D1AB8116-EE9F-4FE4-8659-92CD1D605848}" type="pres">
      <dgm:prSet presAssocID="{7109DEE6-E04C-44A0-A9AB-15D64D779BA6}" presName="hierChild2" presStyleCnt="0"/>
      <dgm:spPr/>
    </dgm:pt>
    <dgm:pt modelId="{3F7C1F6E-BC75-42D8-BE57-14F97E09BED2}" type="pres">
      <dgm:prSet presAssocID="{FBC8C02A-2464-454D-A244-C4FFF1AA5373}" presName="Name37" presStyleLbl="parChTrans1D2" presStyleIdx="0" presStyleCnt="2"/>
      <dgm:spPr/>
      <dgm:t>
        <a:bodyPr/>
        <a:lstStyle/>
        <a:p>
          <a:endParaRPr lang="en-US"/>
        </a:p>
      </dgm:t>
    </dgm:pt>
    <dgm:pt modelId="{A2FB5347-D55C-48E2-93D6-CFF8540476CF}" type="pres">
      <dgm:prSet presAssocID="{BE214931-8B94-4A8E-8EAB-14F3001BDA0B}" presName="hierRoot2" presStyleCnt="0">
        <dgm:presLayoutVars>
          <dgm:hierBranch val="init"/>
        </dgm:presLayoutVars>
      </dgm:prSet>
      <dgm:spPr/>
    </dgm:pt>
    <dgm:pt modelId="{C3CDCE90-3F8E-4F91-BF98-76C5C8C079C7}" type="pres">
      <dgm:prSet presAssocID="{BE214931-8B94-4A8E-8EAB-14F3001BDA0B}" presName="rootComposite" presStyleCnt="0"/>
      <dgm:spPr/>
    </dgm:pt>
    <dgm:pt modelId="{816A78E8-7DA2-4CE0-BC35-0EB08F565C4C}" type="pres">
      <dgm:prSet presAssocID="{BE214931-8B94-4A8E-8EAB-14F3001BDA0B}" presName="rootText" presStyleLbl="node2" presStyleIdx="0" presStyleCnt="2" custScaleX="161636" custScaleY="159094" custLinFactNeighborX="8522" custLinFactNeighborY="-7792">
        <dgm:presLayoutVars>
          <dgm:chPref val="3"/>
        </dgm:presLayoutVars>
      </dgm:prSet>
      <dgm:spPr/>
      <dgm:t>
        <a:bodyPr/>
        <a:lstStyle/>
        <a:p>
          <a:endParaRPr lang="en-US"/>
        </a:p>
      </dgm:t>
    </dgm:pt>
    <dgm:pt modelId="{45E8A496-DD6A-4353-992B-D963B6EC78F9}" type="pres">
      <dgm:prSet presAssocID="{BE214931-8B94-4A8E-8EAB-14F3001BDA0B}" presName="rootConnector" presStyleLbl="node2" presStyleIdx="0" presStyleCnt="2"/>
      <dgm:spPr/>
      <dgm:t>
        <a:bodyPr/>
        <a:lstStyle/>
        <a:p>
          <a:endParaRPr lang="en-US"/>
        </a:p>
      </dgm:t>
    </dgm:pt>
    <dgm:pt modelId="{B3CEE6D9-F26C-410D-9391-4F93160D656C}" type="pres">
      <dgm:prSet presAssocID="{BE214931-8B94-4A8E-8EAB-14F3001BDA0B}" presName="hierChild4" presStyleCnt="0"/>
      <dgm:spPr/>
    </dgm:pt>
    <dgm:pt modelId="{85C14EA5-C42A-400B-A4EB-38F931C5A89A}" type="pres">
      <dgm:prSet presAssocID="{BE214931-8B94-4A8E-8EAB-14F3001BDA0B}" presName="hierChild5" presStyleCnt="0"/>
      <dgm:spPr/>
    </dgm:pt>
    <dgm:pt modelId="{8B3BD98A-83B5-47CB-AB25-15F4F13589C7}" type="pres">
      <dgm:prSet presAssocID="{0E4AAA57-A6B7-4E92-8022-664C3D016F3A}" presName="Name37" presStyleLbl="parChTrans1D2" presStyleIdx="1" presStyleCnt="2"/>
      <dgm:spPr/>
      <dgm:t>
        <a:bodyPr/>
        <a:lstStyle/>
        <a:p>
          <a:endParaRPr lang="en-US"/>
        </a:p>
      </dgm:t>
    </dgm:pt>
    <dgm:pt modelId="{F48A8F48-90A5-4F16-B1B3-363ADAE58DCB}" type="pres">
      <dgm:prSet presAssocID="{EDB50CC5-1FE7-4EDF-BA09-F071CF9E21C7}" presName="hierRoot2" presStyleCnt="0">
        <dgm:presLayoutVars>
          <dgm:hierBranch val="init"/>
        </dgm:presLayoutVars>
      </dgm:prSet>
      <dgm:spPr/>
    </dgm:pt>
    <dgm:pt modelId="{308682C8-AA1A-4730-9F6B-34E0DBF8D7F1}" type="pres">
      <dgm:prSet presAssocID="{EDB50CC5-1FE7-4EDF-BA09-F071CF9E21C7}" presName="rootComposite" presStyleCnt="0"/>
      <dgm:spPr/>
    </dgm:pt>
    <dgm:pt modelId="{1BF1E530-ED4A-487E-B99C-91D73AD6FBBF}" type="pres">
      <dgm:prSet presAssocID="{EDB50CC5-1FE7-4EDF-BA09-F071CF9E21C7}" presName="rootText" presStyleLbl="node2" presStyleIdx="1" presStyleCnt="2" custScaleX="167379" custScaleY="159094" custLinFactNeighborX="-7987" custLinFactNeighborY="-7792">
        <dgm:presLayoutVars>
          <dgm:chPref val="3"/>
        </dgm:presLayoutVars>
      </dgm:prSet>
      <dgm:spPr/>
      <dgm:t>
        <a:bodyPr/>
        <a:lstStyle/>
        <a:p>
          <a:endParaRPr lang="en-US"/>
        </a:p>
      </dgm:t>
    </dgm:pt>
    <dgm:pt modelId="{E7D1B11E-83A7-47F9-ADB2-0AA98BE85823}" type="pres">
      <dgm:prSet presAssocID="{EDB50CC5-1FE7-4EDF-BA09-F071CF9E21C7}" presName="rootConnector" presStyleLbl="node2" presStyleIdx="1" presStyleCnt="2"/>
      <dgm:spPr/>
      <dgm:t>
        <a:bodyPr/>
        <a:lstStyle/>
        <a:p>
          <a:endParaRPr lang="en-US"/>
        </a:p>
      </dgm:t>
    </dgm:pt>
    <dgm:pt modelId="{A70E6B1D-460A-40DB-A7A7-8507A35B97D8}" type="pres">
      <dgm:prSet presAssocID="{EDB50CC5-1FE7-4EDF-BA09-F071CF9E21C7}" presName="hierChild4" presStyleCnt="0"/>
      <dgm:spPr/>
    </dgm:pt>
    <dgm:pt modelId="{92E79D00-2469-48D0-8054-BF6B0F769A78}" type="pres">
      <dgm:prSet presAssocID="{EDB50CC5-1FE7-4EDF-BA09-F071CF9E21C7}" presName="hierChild5" presStyleCnt="0"/>
      <dgm:spPr/>
    </dgm:pt>
    <dgm:pt modelId="{23B996EA-3843-4B74-BA89-8870D4937B5F}" type="pres">
      <dgm:prSet presAssocID="{7109DEE6-E04C-44A0-A9AB-15D64D779BA6}" presName="hierChild3" presStyleCnt="0"/>
      <dgm:spPr/>
    </dgm:pt>
  </dgm:ptLst>
  <dgm:cxnLst>
    <dgm:cxn modelId="{3A300D85-5DFD-4AEF-94F6-07346E672C3F}" type="presOf" srcId="{7109DEE6-E04C-44A0-A9AB-15D64D779BA6}" destId="{B8F2912B-060E-489B-B668-374EB251F791}" srcOrd="0" destOrd="0" presId="urn:microsoft.com/office/officeart/2005/8/layout/orgChart1"/>
    <dgm:cxn modelId="{DE2B95F1-E00B-44F9-810E-06FB40CB2336}" type="presOf" srcId="{EDB50CC5-1FE7-4EDF-BA09-F071CF9E21C7}" destId="{E7D1B11E-83A7-47F9-ADB2-0AA98BE85823}" srcOrd="1" destOrd="0" presId="urn:microsoft.com/office/officeart/2005/8/layout/orgChart1"/>
    <dgm:cxn modelId="{B961D116-28C1-4837-A1DE-C7DB0351D2F1}" srcId="{7109DEE6-E04C-44A0-A9AB-15D64D779BA6}" destId="{EDB50CC5-1FE7-4EDF-BA09-F071CF9E21C7}" srcOrd="1" destOrd="0" parTransId="{0E4AAA57-A6B7-4E92-8022-664C3D016F3A}" sibTransId="{5FFBBE7C-EEC8-4D6D-ABF8-9D0EB39EB6AF}"/>
    <dgm:cxn modelId="{FFC0E319-9104-4B1B-B8B4-A14EB67695DC}" type="presOf" srcId="{BE214931-8B94-4A8E-8EAB-14F3001BDA0B}" destId="{45E8A496-DD6A-4353-992B-D963B6EC78F9}" srcOrd="1" destOrd="0" presId="urn:microsoft.com/office/officeart/2005/8/layout/orgChart1"/>
    <dgm:cxn modelId="{0236EFFE-07BA-4D2B-95B1-0FC67515505E}" srcId="{436C934C-6DC1-48DF-A6B4-89D0A767DE40}" destId="{7109DEE6-E04C-44A0-A9AB-15D64D779BA6}" srcOrd="0" destOrd="0" parTransId="{D3CC2CD2-2181-4B44-9068-16374B0DAEED}" sibTransId="{B3A20A96-AAC7-42DC-AC94-8C0E7F8847DB}"/>
    <dgm:cxn modelId="{D1ABEC12-3896-4D5F-B8BE-4C140CA10F79}" type="presOf" srcId="{0E4AAA57-A6B7-4E92-8022-664C3D016F3A}" destId="{8B3BD98A-83B5-47CB-AB25-15F4F13589C7}" srcOrd="0" destOrd="0" presId="urn:microsoft.com/office/officeart/2005/8/layout/orgChart1"/>
    <dgm:cxn modelId="{103817E6-5620-4DDB-84CA-5FD57B0C97E9}" type="presOf" srcId="{436C934C-6DC1-48DF-A6B4-89D0A767DE40}" destId="{185B6E4F-06FB-459C-997E-E511D42C2940}" srcOrd="0" destOrd="0" presId="urn:microsoft.com/office/officeart/2005/8/layout/orgChart1"/>
    <dgm:cxn modelId="{88CFE86E-0AB7-46EC-934C-0AAE5751B124}" type="presOf" srcId="{7109DEE6-E04C-44A0-A9AB-15D64D779BA6}" destId="{E6623E38-3B14-4FC8-8F17-7BCAFB4F443B}" srcOrd="1" destOrd="0" presId="urn:microsoft.com/office/officeart/2005/8/layout/orgChart1"/>
    <dgm:cxn modelId="{82DB7AE3-37E0-44A0-9266-9A375E88DC62}" type="presOf" srcId="{BE214931-8B94-4A8E-8EAB-14F3001BDA0B}" destId="{816A78E8-7DA2-4CE0-BC35-0EB08F565C4C}" srcOrd="0" destOrd="0" presId="urn:microsoft.com/office/officeart/2005/8/layout/orgChart1"/>
    <dgm:cxn modelId="{F0E3D5BA-80D4-4784-BCD8-B8F527FDB80C}" type="presOf" srcId="{EDB50CC5-1FE7-4EDF-BA09-F071CF9E21C7}" destId="{1BF1E530-ED4A-487E-B99C-91D73AD6FBBF}" srcOrd="0" destOrd="0" presId="urn:microsoft.com/office/officeart/2005/8/layout/orgChart1"/>
    <dgm:cxn modelId="{19A27987-D9F3-4E4D-BA5D-2952120C85A6}" srcId="{7109DEE6-E04C-44A0-A9AB-15D64D779BA6}" destId="{BE214931-8B94-4A8E-8EAB-14F3001BDA0B}" srcOrd="0" destOrd="0" parTransId="{FBC8C02A-2464-454D-A244-C4FFF1AA5373}" sibTransId="{08333760-AF25-4D46-A9C5-FEFA0D112F15}"/>
    <dgm:cxn modelId="{1BDDF274-9F2E-46CF-AA7F-5F1F634FAB0F}" type="presOf" srcId="{FBC8C02A-2464-454D-A244-C4FFF1AA5373}" destId="{3F7C1F6E-BC75-42D8-BE57-14F97E09BED2}" srcOrd="0" destOrd="0" presId="urn:microsoft.com/office/officeart/2005/8/layout/orgChart1"/>
    <dgm:cxn modelId="{58336E2F-571D-4F29-BBED-6FAE192E435A}" type="presParOf" srcId="{185B6E4F-06FB-459C-997E-E511D42C2940}" destId="{575F929B-A0D8-4951-8178-CD0E9FFD0869}" srcOrd="0" destOrd="0" presId="urn:microsoft.com/office/officeart/2005/8/layout/orgChart1"/>
    <dgm:cxn modelId="{95BCFDD5-61CB-4E2A-894C-EA3643920C64}" type="presParOf" srcId="{575F929B-A0D8-4951-8178-CD0E9FFD0869}" destId="{2B490616-766B-4480-814D-5E1F4C9C8ECB}" srcOrd="0" destOrd="0" presId="urn:microsoft.com/office/officeart/2005/8/layout/orgChart1"/>
    <dgm:cxn modelId="{2AF49093-D0F4-4EA2-95A5-E4756F79D84E}" type="presParOf" srcId="{2B490616-766B-4480-814D-5E1F4C9C8ECB}" destId="{B8F2912B-060E-489B-B668-374EB251F791}" srcOrd="0" destOrd="0" presId="urn:microsoft.com/office/officeart/2005/8/layout/orgChart1"/>
    <dgm:cxn modelId="{E48166E4-A5E7-4465-9CA3-16DE2F7B3FA0}" type="presParOf" srcId="{2B490616-766B-4480-814D-5E1F4C9C8ECB}" destId="{E6623E38-3B14-4FC8-8F17-7BCAFB4F443B}" srcOrd="1" destOrd="0" presId="urn:microsoft.com/office/officeart/2005/8/layout/orgChart1"/>
    <dgm:cxn modelId="{B81C801A-889A-47A8-ACBD-3E98D3DBACD0}" type="presParOf" srcId="{575F929B-A0D8-4951-8178-CD0E9FFD0869}" destId="{D1AB8116-EE9F-4FE4-8659-92CD1D605848}" srcOrd="1" destOrd="0" presId="urn:microsoft.com/office/officeart/2005/8/layout/orgChart1"/>
    <dgm:cxn modelId="{AE52E5B0-9390-4045-8220-15AD01F9F952}" type="presParOf" srcId="{D1AB8116-EE9F-4FE4-8659-92CD1D605848}" destId="{3F7C1F6E-BC75-42D8-BE57-14F97E09BED2}" srcOrd="0" destOrd="0" presId="urn:microsoft.com/office/officeart/2005/8/layout/orgChart1"/>
    <dgm:cxn modelId="{F06A1431-062B-46E7-9200-6BF03337D69A}" type="presParOf" srcId="{D1AB8116-EE9F-4FE4-8659-92CD1D605848}" destId="{A2FB5347-D55C-48E2-93D6-CFF8540476CF}" srcOrd="1" destOrd="0" presId="urn:microsoft.com/office/officeart/2005/8/layout/orgChart1"/>
    <dgm:cxn modelId="{AADE5845-7206-44AE-9AFB-02082589BE6F}" type="presParOf" srcId="{A2FB5347-D55C-48E2-93D6-CFF8540476CF}" destId="{C3CDCE90-3F8E-4F91-BF98-76C5C8C079C7}" srcOrd="0" destOrd="0" presId="urn:microsoft.com/office/officeart/2005/8/layout/orgChart1"/>
    <dgm:cxn modelId="{B6220F9B-7576-4544-B291-463B377A9CAD}" type="presParOf" srcId="{C3CDCE90-3F8E-4F91-BF98-76C5C8C079C7}" destId="{816A78E8-7DA2-4CE0-BC35-0EB08F565C4C}" srcOrd="0" destOrd="0" presId="urn:microsoft.com/office/officeart/2005/8/layout/orgChart1"/>
    <dgm:cxn modelId="{1FCC63E5-6D3D-444D-92B5-4FBC02A5BB6B}" type="presParOf" srcId="{C3CDCE90-3F8E-4F91-BF98-76C5C8C079C7}" destId="{45E8A496-DD6A-4353-992B-D963B6EC78F9}" srcOrd="1" destOrd="0" presId="urn:microsoft.com/office/officeart/2005/8/layout/orgChart1"/>
    <dgm:cxn modelId="{2B2D21B3-6E90-452E-B6B7-8081837B766C}" type="presParOf" srcId="{A2FB5347-D55C-48E2-93D6-CFF8540476CF}" destId="{B3CEE6D9-F26C-410D-9391-4F93160D656C}" srcOrd="1" destOrd="0" presId="urn:microsoft.com/office/officeart/2005/8/layout/orgChart1"/>
    <dgm:cxn modelId="{6BC16A13-EA0A-43E4-BD01-838D1F8551D1}" type="presParOf" srcId="{A2FB5347-D55C-48E2-93D6-CFF8540476CF}" destId="{85C14EA5-C42A-400B-A4EB-38F931C5A89A}" srcOrd="2" destOrd="0" presId="urn:microsoft.com/office/officeart/2005/8/layout/orgChart1"/>
    <dgm:cxn modelId="{A954CC14-185A-4729-B94B-2EEA3A3467AD}" type="presParOf" srcId="{D1AB8116-EE9F-4FE4-8659-92CD1D605848}" destId="{8B3BD98A-83B5-47CB-AB25-15F4F13589C7}" srcOrd="2" destOrd="0" presId="urn:microsoft.com/office/officeart/2005/8/layout/orgChart1"/>
    <dgm:cxn modelId="{994F389C-77D4-4135-9757-9C4DA1BFEEC6}" type="presParOf" srcId="{D1AB8116-EE9F-4FE4-8659-92CD1D605848}" destId="{F48A8F48-90A5-4F16-B1B3-363ADAE58DCB}" srcOrd="3" destOrd="0" presId="urn:microsoft.com/office/officeart/2005/8/layout/orgChart1"/>
    <dgm:cxn modelId="{4FCCDADD-E4AE-4F4A-8B79-6F778A08A919}" type="presParOf" srcId="{F48A8F48-90A5-4F16-B1B3-363ADAE58DCB}" destId="{308682C8-AA1A-4730-9F6B-34E0DBF8D7F1}" srcOrd="0" destOrd="0" presId="urn:microsoft.com/office/officeart/2005/8/layout/orgChart1"/>
    <dgm:cxn modelId="{DEB2A6E7-AB4D-4AE3-B714-813EAE0881A2}" type="presParOf" srcId="{308682C8-AA1A-4730-9F6B-34E0DBF8D7F1}" destId="{1BF1E530-ED4A-487E-B99C-91D73AD6FBBF}" srcOrd="0" destOrd="0" presId="urn:microsoft.com/office/officeart/2005/8/layout/orgChart1"/>
    <dgm:cxn modelId="{CFB30EA2-F4F8-4607-81BC-03184310A1EB}" type="presParOf" srcId="{308682C8-AA1A-4730-9F6B-34E0DBF8D7F1}" destId="{E7D1B11E-83A7-47F9-ADB2-0AA98BE85823}" srcOrd="1" destOrd="0" presId="urn:microsoft.com/office/officeart/2005/8/layout/orgChart1"/>
    <dgm:cxn modelId="{D2B4A8C2-3D46-4103-A7E7-E741695BDE90}" type="presParOf" srcId="{F48A8F48-90A5-4F16-B1B3-363ADAE58DCB}" destId="{A70E6B1D-460A-40DB-A7A7-8507A35B97D8}" srcOrd="1" destOrd="0" presId="urn:microsoft.com/office/officeart/2005/8/layout/orgChart1"/>
    <dgm:cxn modelId="{6A1B57C0-0D05-49C1-9087-7805DAE0ADA3}" type="presParOf" srcId="{F48A8F48-90A5-4F16-B1B3-363ADAE58DCB}" destId="{92E79D00-2469-48D0-8054-BF6B0F769A78}" srcOrd="2" destOrd="0" presId="urn:microsoft.com/office/officeart/2005/8/layout/orgChart1"/>
    <dgm:cxn modelId="{E2FADE4A-A2D8-4D64-B7F7-2C9246774BF2}" type="presParOf" srcId="{575F929B-A0D8-4951-8178-CD0E9FFD0869}" destId="{23B996EA-3843-4B74-BA89-8870D4937B5F}" srcOrd="2" destOrd="0" presId="urn:microsoft.com/office/officeart/2005/8/layout/orgChart1"/>
  </dgm:cxnLst>
  <dgm:bg/>
  <dgm:whole>
    <a:ln>
      <a:solidFill>
        <a:schemeClr val="bg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D98A-83B5-47CB-AB25-15F4F13589C7}">
      <dsp:nvSpPr>
        <dsp:cNvPr id="0" name=""/>
        <dsp:cNvSpPr/>
      </dsp:nvSpPr>
      <dsp:spPr>
        <a:xfrm>
          <a:off x="3656879" y="952648"/>
          <a:ext cx="1651620" cy="339970"/>
        </a:xfrm>
        <a:custGeom>
          <a:avLst/>
          <a:gdLst/>
          <a:ahLst/>
          <a:cxnLst/>
          <a:rect l="0" t="0" r="0" b="0"/>
          <a:pathLst>
            <a:path>
              <a:moveTo>
                <a:pt x="0" y="0"/>
              </a:moveTo>
              <a:lnTo>
                <a:pt x="0" y="131860"/>
              </a:lnTo>
              <a:lnTo>
                <a:pt x="1651620" y="131860"/>
              </a:lnTo>
              <a:lnTo>
                <a:pt x="1651620" y="339970"/>
              </a:lnTo>
            </a:path>
          </a:pathLst>
        </a:custGeom>
        <a:noFill/>
        <a:ln w="12700" cap="flat" cmpd="sng" algn="ctr">
          <a:solidFill>
            <a:srgbClr val="63B9AE"/>
          </a:solidFill>
          <a:prstDash val="solid"/>
          <a:miter lim="800000"/>
        </a:ln>
        <a:effectLst/>
      </dsp:spPr>
      <dsp:style>
        <a:lnRef idx="2">
          <a:scrgbClr r="0" g="0" b="0"/>
        </a:lnRef>
        <a:fillRef idx="0">
          <a:scrgbClr r="0" g="0" b="0"/>
        </a:fillRef>
        <a:effectRef idx="0">
          <a:scrgbClr r="0" g="0" b="0"/>
        </a:effectRef>
        <a:fontRef idx="minor"/>
      </dsp:style>
    </dsp:sp>
    <dsp:sp modelId="{3F7C1F6E-BC75-42D8-BE57-14F97E09BED2}">
      <dsp:nvSpPr>
        <dsp:cNvPr id="0" name=""/>
        <dsp:cNvSpPr/>
      </dsp:nvSpPr>
      <dsp:spPr>
        <a:xfrm>
          <a:off x="1958949" y="952648"/>
          <a:ext cx="1697929" cy="339970"/>
        </a:xfrm>
        <a:custGeom>
          <a:avLst/>
          <a:gdLst/>
          <a:ahLst/>
          <a:cxnLst/>
          <a:rect l="0" t="0" r="0" b="0"/>
          <a:pathLst>
            <a:path>
              <a:moveTo>
                <a:pt x="1697929" y="0"/>
              </a:moveTo>
              <a:lnTo>
                <a:pt x="1697929" y="131860"/>
              </a:lnTo>
              <a:lnTo>
                <a:pt x="0" y="131860"/>
              </a:lnTo>
              <a:lnTo>
                <a:pt x="0" y="339970"/>
              </a:lnTo>
            </a:path>
          </a:pathLst>
        </a:custGeom>
        <a:noFill/>
        <a:ln w="12700" cap="flat" cmpd="sng" algn="ctr">
          <a:solidFill>
            <a:srgbClr val="63B9AE"/>
          </a:solidFill>
          <a:prstDash val="solid"/>
          <a:miter lim="800000"/>
        </a:ln>
        <a:effectLst/>
      </dsp:spPr>
      <dsp:style>
        <a:lnRef idx="2">
          <a:scrgbClr r="0" g="0" b="0"/>
        </a:lnRef>
        <a:fillRef idx="0">
          <a:scrgbClr r="0" g="0" b="0"/>
        </a:fillRef>
        <a:effectRef idx="0">
          <a:scrgbClr r="0" g="0" b="0"/>
        </a:effectRef>
        <a:fontRef idx="minor"/>
      </dsp:style>
    </dsp:sp>
    <dsp:sp modelId="{B8F2912B-060E-489B-B668-374EB251F791}">
      <dsp:nvSpPr>
        <dsp:cNvPr id="0" name=""/>
        <dsp:cNvSpPr/>
      </dsp:nvSpPr>
      <dsp:spPr>
        <a:xfrm>
          <a:off x="259731" y="0"/>
          <a:ext cx="6794295" cy="952648"/>
        </a:xfrm>
        <a:prstGeom prst="rect">
          <a:avLst/>
        </a:prstGeom>
        <a:solidFill>
          <a:srgbClr val="A0D3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CA" sz="1600" kern="1200" dirty="0" smtClean="0">
              <a:solidFill>
                <a:schemeClr val="tx1"/>
              </a:solidFill>
              <a:latin typeface="Arial" panose="020B0604020202020204" pitchFamily="34" charset="0"/>
              <a:cs typeface="Arial" panose="020B0604020202020204" pitchFamily="34" charset="0"/>
            </a:rPr>
            <a:t>Le rendement insatisfaisant est défini comme une lacune involontaire </a:t>
          </a:r>
          <a:br>
            <a:rPr lang="fr-CA" sz="1600" kern="1200" dirty="0" smtClean="0">
              <a:solidFill>
                <a:schemeClr val="tx1"/>
              </a:solidFill>
              <a:latin typeface="Arial" panose="020B0604020202020204" pitchFamily="34" charset="0"/>
              <a:cs typeface="Arial" panose="020B0604020202020204" pitchFamily="34" charset="0"/>
            </a:rPr>
          </a:br>
          <a:r>
            <a:rPr lang="fr-CA" sz="1600" kern="1200" dirty="0" smtClean="0">
              <a:solidFill>
                <a:schemeClr val="tx1"/>
              </a:solidFill>
              <a:latin typeface="Arial" panose="020B0604020202020204" pitchFamily="34" charset="0"/>
              <a:cs typeface="Arial" panose="020B0604020202020204" pitchFamily="34" charset="0"/>
            </a:rPr>
            <a:t>dans le rendement au travail qui peut résulter d'une: </a:t>
          </a:r>
          <a:endParaRPr lang="fr-FR" sz="1600" kern="1200" dirty="0" smtClean="0">
            <a:solidFill>
              <a:schemeClr val="tx1"/>
            </a:solidFill>
            <a:latin typeface="Arial" panose="020B0604020202020204" pitchFamily="34" charset="0"/>
            <a:cs typeface="Arial" panose="020B0604020202020204" pitchFamily="34" charset="0"/>
          </a:endParaRPr>
        </a:p>
      </dsp:txBody>
      <dsp:txXfrm>
        <a:off x="259731" y="0"/>
        <a:ext cx="6794295" cy="952648"/>
      </dsp:txXfrm>
    </dsp:sp>
    <dsp:sp modelId="{816A78E8-7DA2-4CE0-BC35-0EB08F565C4C}">
      <dsp:nvSpPr>
        <dsp:cNvPr id="0" name=""/>
        <dsp:cNvSpPr/>
      </dsp:nvSpPr>
      <dsp:spPr>
        <a:xfrm>
          <a:off x="357136" y="1292618"/>
          <a:ext cx="3203625" cy="1576621"/>
        </a:xfrm>
        <a:prstGeom prst="rect">
          <a:avLst/>
        </a:prstGeom>
        <a:solidFill>
          <a:srgbClr val="F395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b="1" i="0" kern="1200" noProof="0" dirty="0" smtClean="0">
              <a:solidFill>
                <a:schemeClr val="tx1"/>
              </a:solidFill>
              <a:latin typeface="Arial" panose="020B0604020202020204" pitchFamily="34" charset="0"/>
              <a:cs typeface="Arial" panose="020B0604020202020204" pitchFamily="34" charset="0"/>
            </a:rPr>
            <a:t>Incompétence</a:t>
          </a:r>
          <a:endParaRPr lang="fr-CA" sz="1200" b="1" kern="1200" noProof="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fr-CA" sz="1200" b="0" i="0" kern="1200" noProof="0" dirty="0" smtClean="0">
              <a:solidFill>
                <a:schemeClr val="tx1"/>
              </a:solidFill>
              <a:latin typeface="Arial" panose="020B0604020202020204" pitchFamily="34" charset="0"/>
              <a:cs typeface="Arial" panose="020B0604020202020204" pitchFamily="34" charset="0"/>
            </a:rPr>
            <a:t>L’incompétence se traduit par l’incapacité </a:t>
          </a:r>
          <a:br>
            <a:rPr lang="fr-CA" sz="1200" b="0" i="0" kern="1200" noProof="0" dirty="0" smtClean="0">
              <a:solidFill>
                <a:schemeClr val="tx1"/>
              </a:solidFill>
              <a:latin typeface="Arial" panose="020B0604020202020204" pitchFamily="34" charset="0"/>
              <a:cs typeface="Arial" panose="020B0604020202020204" pitchFamily="34" charset="0"/>
            </a:rPr>
          </a:br>
          <a:r>
            <a:rPr lang="fr-CA" sz="1200" b="0" i="0" kern="1200" noProof="0" dirty="0" smtClean="0">
              <a:solidFill>
                <a:schemeClr val="tx1"/>
              </a:solidFill>
              <a:latin typeface="Arial" panose="020B0604020202020204" pitchFamily="34" charset="0"/>
              <a:cs typeface="Arial" panose="020B0604020202020204" pitchFamily="34" charset="0"/>
            </a:rPr>
            <a:t>pour un employé de s’acquitter adéquatement des tâches liées à son poste dû à un manque de compétences, de connaissances </a:t>
          </a:r>
          <a:r>
            <a:rPr lang="fr-CA" sz="1200" b="0" i="0" kern="1200" dirty="0" smtClean="0">
              <a:solidFill>
                <a:schemeClr val="tx1"/>
              </a:solidFill>
              <a:latin typeface="Arial" panose="020B0604020202020204" pitchFamily="34" charset="0"/>
              <a:cs typeface="Arial" panose="020B0604020202020204" pitchFamily="34" charset="0"/>
            </a:rPr>
            <a:t>ou </a:t>
          </a:r>
          <a:r>
            <a:rPr lang="fr-CA" sz="1200" b="0" i="0" kern="1200" dirty="0" smtClean="0">
              <a:solidFill>
                <a:schemeClr val="tx1"/>
              </a:solidFill>
              <a:latin typeface="Arial" panose="020B0604020202020204" pitchFamily="34" charset="0"/>
              <a:cs typeface="Arial" panose="020B0604020202020204" pitchFamily="34" charset="0"/>
            </a:rPr>
            <a:t>de formation</a:t>
          </a:r>
          <a:r>
            <a:rPr lang="fr-CA" sz="1200" b="0" i="0" kern="1200" dirty="0" smtClean="0">
              <a:solidFill>
                <a:schemeClr val="tx1"/>
              </a:solidFill>
              <a:latin typeface="Arial" panose="020B0604020202020204" pitchFamily="34" charset="0"/>
              <a:cs typeface="Arial" panose="020B0604020202020204" pitchFamily="34" charset="0"/>
            </a:rPr>
            <a:t>.</a:t>
          </a:r>
          <a:endParaRPr lang="fr-FR" sz="1200" b="0" kern="1200" dirty="0" smtClean="0">
            <a:solidFill>
              <a:schemeClr val="tx1"/>
            </a:solidFill>
            <a:latin typeface="Arial" panose="020B0604020202020204" pitchFamily="34" charset="0"/>
            <a:cs typeface="Arial" panose="020B0604020202020204" pitchFamily="34" charset="0"/>
          </a:endParaRPr>
        </a:p>
      </dsp:txBody>
      <dsp:txXfrm>
        <a:off x="357136" y="1292618"/>
        <a:ext cx="3203625" cy="1576621"/>
      </dsp:txXfrm>
    </dsp:sp>
    <dsp:sp modelId="{1BF1E530-ED4A-487E-B99C-91D73AD6FBBF}">
      <dsp:nvSpPr>
        <dsp:cNvPr id="0" name=""/>
        <dsp:cNvSpPr/>
      </dsp:nvSpPr>
      <dsp:spPr>
        <a:xfrm>
          <a:off x="3649773" y="1292618"/>
          <a:ext cx="3317451" cy="1576621"/>
        </a:xfrm>
        <a:prstGeom prst="rect">
          <a:avLst/>
        </a:prstGeom>
        <a:solidFill>
          <a:srgbClr val="F395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b="1" i="0" kern="1200" noProof="0" dirty="0" smtClean="0">
              <a:solidFill>
                <a:schemeClr val="tx1"/>
              </a:solidFill>
              <a:latin typeface="Arial" panose="020B0604020202020204" pitchFamily="34" charset="0"/>
              <a:cs typeface="Arial" panose="020B0604020202020204" pitchFamily="34" charset="0"/>
            </a:rPr>
            <a:t>Incapacité</a:t>
          </a:r>
          <a:endParaRPr lang="fr-CA" sz="1200" b="1" kern="1200" noProof="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fr-CA" sz="1200" b="0" i="0" kern="1200" noProof="0" dirty="0" smtClean="0">
              <a:solidFill>
                <a:schemeClr val="tx1"/>
              </a:solidFill>
              <a:latin typeface="Arial" panose="020B0604020202020204" pitchFamily="34" charset="0"/>
              <a:cs typeface="Arial" panose="020B0604020202020204" pitchFamily="34" charset="0"/>
            </a:rPr>
            <a:t>L’incapacité représente l’inaptitude d’un</a:t>
          </a:r>
          <a:br>
            <a:rPr lang="fr-CA" sz="1200" b="0" i="0" kern="1200" noProof="0" dirty="0" smtClean="0">
              <a:solidFill>
                <a:schemeClr val="tx1"/>
              </a:solidFill>
              <a:latin typeface="Arial" panose="020B0604020202020204" pitchFamily="34" charset="0"/>
              <a:cs typeface="Arial" panose="020B0604020202020204" pitchFamily="34" charset="0"/>
            </a:rPr>
          </a:br>
          <a:r>
            <a:rPr lang="fr-CA" sz="1200" b="0" i="0" kern="1200" noProof="0" dirty="0" smtClean="0">
              <a:solidFill>
                <a:schemeClr val="tx1"/>
              </a:solidFill>
              <a:latin typeface="Arial" panose="020B0604020202020204" pitchFamily="34" charset="0"/>
              <a:cs typeface="Arial" panose="020B0604020202020204" pitchFamily="34" charset="0"/>
            </a:rPr>
            <a:t> employé à s’acquitter des tâches liées à un poste en raison d’une incapacité physique ou mentale</a:t>
          </a:r>
          <a:r>
            <a:rPr lang="fr-CA" sz="1200" b="0" kern="1200" noProof="0" dirty="0" smtClean="0">
              <a:solidFill>
                <a:schemeClr val="tx1"/>
              </a:solidFill>
              <a:latin typeface="Arial" panose="020B0604020202020204" pitchFamily="34" charset="0"/>
              <a:cs typeface="Arial" panose="020B0604020202020204" pitchFamily="34" charset="0"/>
            </a:rPr>
            <a:t>.</a:t>
          </a:r>
          <a:endParaRPr lang="fr-CA" sz="1200" b="0" kern="1200" noProof="0" dirty="0">
            <a:solidFill>
              <a:schemeClr val="tx1"/>
            </a:solidFill>
            <a:latin typeface="Arial" panose="020B0604020202020204" pitchFamily="34" charset="0"/>
            <a:cs typeface="Arial" panose="020B0604020202020204" pitchFamily="34" charset="0"/>
          </a:endParaRPr>
        </a:p>
      </dsp:txBody>
      <dsp:txXfrm>
        <a:off x="3649773" y="1292618"/>
        <a:ext cx="3317451" cy="15766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10D5C-3B3A-214D-8AA9-7907A42D725C}" type="datetimeFigureOut">
              <a:rPr lang="en-US" smtClean="0"/>
              <a:t>9/2/2021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D8B1A-5049-5C4B-AFE6-32830630CA6A}" type="slidenum">
              <a:rPr lang="en-US" smtClean="0"/>
              <a:t>‹#›</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iservice.prv/fra/rh/relations_de_travail/coin_gestionnaires/coe_training_gestion_rendement.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ntranet.canada.ca/hr-rh/ptm-grt/pm-gr/pmc-dgr/prep-convo-fra.a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ntranet.canada.ca/hr-rh/ptm-grt/pm-gr/pmc-dgr/prep-convo-fra.as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845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10</a:t>
            </a:fld>
            <a:endParaRPr lang="en-CA" altLang="en-US"/>
          </a:p>
        </p:txBody>
      </p:sp>
    </p:spTree>
    <p:extLst>
      <p:ext uri="{BB962C8B-B14F-4D97-AF65-F5344CB8AC3E}">
        <p14:creationId xmlns:p14="http://schemas.microsoft.com/office/powerpoint/2010/main" val="306918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11</a:t>
            </a:fld>
            <a:endParaRPr lang="en-CA" altLang="en-US"/>
          </a:p>
        </p:txBody>
      </p:sp>
    </p:spTree>
    <p:extLst>
      <p:ext uri="{BB962C8B-B14F-4D97-AF65-F5344CB8AC3E}">
        <p14:creationId xmlns:p14="http://schemas.microsoft.com/office/powerpoint/2010/main" val="208803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12</a:t>
            </a:fld>
            <a:endParaRPr lang="en-CA" altLang="en-US"/>
          </a:p>
        </p:txBody>
      </p:sp>
    </p:spTree>
    <p:extLst>
      <p:ext uri="{BB962C8B-B14F-4D97-AF65-F5344CB8AC3E}">
        <p14:creationId xmlns:p14="http://schemas.microsoft.com/office/powerpoint/2010/main" val="79724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13</a:t>
            </a:fld>
            <a:endParaRPr lang="en-CA" altLang="en-US"/>
          </a:p>
        </p:txBody>
      </p:sp>
    </p:spTree>
    <p:extLst>
      <p:ext uri="{BB962C8B-B14F-4D97-AF65-F5344CB8AC3E}">
        <p14:creationId xmlns:p14="http://schemas.microsoft.com/office/powerpoint/2010/main" val="4805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14</a:t>
            </a:fld>
            <a:endParaRPr lang="en-CA" altLang="en-US"/>
          </a:p>
        </p:txBody>
      </p:sp>
    </p:spTree>
    <p:extLst>
      <p:ext uri="{BB962C8B-B14F-4D97-AF65-F5344CB8AC3E}">
        <p14:creationId xmlns:p14="http://schemas.microsoft.com/office/powerpoint/2010/main" val="2181440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15</a:t>
            </a:fld>
            <a:endParaRPr lang="en-CA" altLang="en-US"/>
          </a:p>
        </p:txBody>
      </p:sp>
    </p:spTree>
    <p:extLst>
      <p:ext uri="{BB962C8B-B14F-4D97-AF65-F5344CB8AC3E}">
        <p14:creationId xmlns:p14="http://schemas.microsoft.com/office/powerpoint/2010/main" val="324475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Pour </a:t>
            </a:r>
            <a:r>
              <a:rPr lang="en-CA" dirty="0" err="1" smtClean="0"/>
              <a:t>ouvrir</a:t>
            </a:r>
            <a:r>
              <a:rPr lang="en-CA" dirty="0" smtClean="0"/>
              <a:t> des liens qui </a:t>
            </a:r>
            <a:r>
              <a:rPr lang="en-CA" dirty="0" err="1" smtClean="0"/>
              <a:t>sont</a:t>
            </a:r>
            <a:r>
              <a:rPr lang="en-CA" dirty="0" smtClean="0"/>
              <a:t> </a:t>
            </a:r>
            <a:r>
              <a:rPr lang="en-CA" dirty="0" err="1" smtClean="0"/>
              <a:t>affichés</a:t>
            </a:r>
            <a:r>
              <a:rPr lang="en-CA" dirty="0" smtClean="0"/>
              <a:t> </a:t>
            </a:r>
            <a:r>
              <a:rPr lang="en-CA" dirty="0" err="1" smtClean="0"/>
              <a:t>dans</a:t>
            </a:r>
            <a:r>
              <a:rPr lang="en-CA" dirty="0" smtClean="0"/>
              <a:t> un document Power Point : </a:t>
            </a:r>
            <a:endParaRPr lang="en-CA" dirty="0"/>
          </a:p>
          <a:p>
            <a:endParaRPr lang="en-CA" dirty="0"/>
          </a:p>
          <a:p>
            <a:pPr marL="171450" indent="-171450">
              <a:buFont typeface="Arial" panose="020B0604020202020204" pitchFamily="34" charset="0"/>
              <a:buChar char="•"/>
            </a:pPr>
            <a:r>
              <a:rPr lang="en-CA" dirty="0" smtClean="0"/>
              <a:t>Placer le </a:t>
            </a:r>
            <a:r>
              <a:rPr lang="en-CA" dirty="0" err="1" smtClean="0"/>
              <a:t>curseur</a:t>
            </a:r>
            <a:r>
              <a:rPr lang="en-CA" dirty="0" smtClean="0"/>
              <a:t> sur le lien</a:t>
            </a:r>
            <a:endParaRPr lang="en-CA" dirty="0"/>
          </a:p>
          <a:p>
            <a:pPr marL="171450" indent="-171450">
              <a:buFont typeface="Arial" panose="020B0604020202020204" pitchFamily="34" charset="0"/>
              <a:buChar char="•"/>
            </a:pPr>
            <a:r>
              <a:rPr lang="en-CA" dirty="0" smtClean="0"/>
              <a:t>Cliquer la </a:t>
            </a:r>
            <a:r>
              <a:rPr lang="en-CA" dirty="0" err="1" smtClean="0"/>
              <a:t>partie</a:t>
            </a:r>
            <a:r>
              <a:rPr lang="en-CA" dirty="0" smtClean="0"/>
              <a:t> de </a:t>
            </a:r>
            <a:r>
              <a:rPr lang="en-CA" dirty="0" err="1" smtClean="0"/>
              <a:t>droite</a:t>
            </a:r>
            <a:r>
              <a:rPr lang="en-CA" dirty="0" smtClean="0"/>
              <a:t> de la </a:t>
            </a:r>
            <a:r>
              <a:rPr lang="en-CA" dirty="0" err="1" smtClean="0"/>
              <a:t>souris</a:t>
            </a:r>
            <a:endParaRPr lang="en-CA" dirty="0" smtClean="0"/>
          </a:p>
          <a:p>
            <a:pPr marL="171450" indent="-171450">
              <a:buFont typeface="Arial" panose="020B0604020202020204" pitchFamily="34" charset="0"/>
              <a:buChar char="•"/>
            </a:pPr>
            <a:r>
              <a:rPr lang="en-CA" dirty="0" err="1" smtClean="0"/>
              <a:t>Vous</a:t>
            </a:r>
            <a:r>
              <a:rPr lang="en-CA" dirty="0" smtClean="0"/>
              <a:t> </a:t>
            </a:r>
            <a:r>
              <a:rPr lang="en-CA" dirty="0" err="1" smtClean="0"/>
              <a:t>verrez</a:t>
            </a:r>
            <a:r>
              <a:rPr lang="en-CA" dirty="0" smtClean="0"/>
              <a:t> un menu </a:t>
            </a:r>
            <a:r>
              <a:rPr lang="en-CA" dirty="0" err="1" smtClean="0"/>
              <a:t>déroulant</a:t>
            </a:r>
            <a:endParaRPr lang="en-CA" dirty="0" smtClean="0"/>
          </a:p>
          <a:p>
            <a:pPr marL="171450" indent="-171450">
              <a:buFont typeface="Arial" panose="020B0604020202020204" pitchFamily="34" charset="0"/>
              <a:buChar char="•"/>
            </a:pPr>
            <a:r>
              <a:rPr lang="en-CA" dirty="0" err="1" smtClean="0"/>
              <a:t>Sélectionner</a:t>
            </a:r>
            <a:r>
              <a:rPr lang="en-CA" dirty="0" smtClean="0"/>
              <a:t> “</a:t>
            </a:r>
            <a:r>
              <a:rPr lang="en-CA" dirty="0" err="1" smtClean="0"/>
              <a:t>ouvrir</a:t>
            </a:r>
            <a:r>
              <a:rPr lang="en-CA" dirty="0" smtClean="0"/>
              <a:t> </a:t>
            </a:r>
            <a:r>
              <a:rPr lang="en-CA" dirty="0" err="1" smtClean="0"/>
              <a:t>l’hyperlien</a:t>
            </a:r>
            <a:r>
              <a:rPr lang="en-CA" dirty="0" smtClean="0"/>
              <a:t>”</a:t>
            </a:r>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solidFill>
                  <a:prstClr val="black"/>
                </a:solidFill>
              </a:rPr>
              <a:pPr/>
              <a:t>16</a:t>
            </a:fld>
            <a:endParaRPr lang="en-CA" altLang="en-US">
              <a:solidFill>
                <a:prstClr val="black"/>
              </a:solidFill>
            </a:endParaRPr>
          </a:p>
        </p:txBody>
      </p:sp>
    </p:spTree>
    <p:extLst>
      <p:ext uri="{BB962C8B-B14F-4D97-AF65-F5344CB8AC3E}">
        <p14:creationId xmlns:p14="http://schemas.microsoft.com/office/powerpoint/2010/main" val="545695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18</a:t>
            </a:fld>
            <a:endParaRPr lang="en-CA" altLang="en-US"/>
          </a:p>
        </p:txBody>
      </p:sp>
    </p:spTree>
    <p:extLst>
      <p:ext uri="{BB962C8B-B14F-4D97-AF65-F5344CB8AC3E}">
        <p14:creationId xmlns:p14="http://schemas.microsoft.com/office/powerpoint/2010/main" val="1967591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46464E-A2B2-4F8F-97C0-17DEE3C55C33}" type="slidenum">
              <a:rPr kumimoji="0" lang="en-CA"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CA"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366717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CA" dirty="0">
              <a:solidFill>
                <a:srgbClr val="000000"/>
              </a:solidFill>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46464E-A2B2-4F8F-97C0-17DEE3C55C33}" type="slidenum">
              <a:rPr kumimoji="0" lang="en-CA"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37248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lvl1pPr defTabSz="929456" eaLnBrk="0" hangingPunct="0">
              <a:defRPr>
                <a:solidFill>
                  <a:schemeClr val="tx1"/>
                </a:solidFill>
                <a:latin typeface="Arial" charset="0"/>
              </a:defRPr>
            </a:lvl1pPr>
            <a:lvl2pPr marL="741031" indent="-285013" defTabSz="929456" eaLnBrk="0" hangingPunct="0">
              <a:defRPr>
                <a:solidFill>
                  <a:schemeClr val="tx1"/>
                </a:solidFill>
                <a:latin typeface="Arial" charset="0"/>
              </a:defRPr>
            </a:lvl2pPr>
            <a:lvl3pPr marL="1140048" indent="-228010" defTabSz="929456" eaLnBrk="0" hangingPunct="0">
              <a:defRPr>
                <a:solidFill>
                  <a:schemeClr val="tx1"/>
                </a:solidFill>
                <a:latin typeface="Arial" charset="0"/>
              </a:defRPr>
            </a:lvl3pPr>
            <a:lvl4pPr marL="1596066" indent="-228010" defTabSz="929456" eaLnBrk="0" hangingPunct="0">
              <a:defRPr>
                <a:solidFill>
                  <a:schemeClr val="tx1"/>
                </a:solidFill>
                <a:latin typeface="Arial" charset="0"/>
              </a:defRPr>
            </a:lvl4pPr>
            <a:lvl5pPr marL="2052087" indent="-228010" defTabSz="929456" eaLnBrk="0" hangingPunct="0">
              <a:defRPr>
                <a:solidFill>
                  <a:schemeClr val="tx1"/>
                </a:solidFill>
                <a:latin typeface="Arial" charset="0"/>
              </a:defRPr>
            </a:lvl5pPr>
            <a:lvl6pPr marL="2508103" indent="-228010" defTabSz="929456" eaLnBrk="0" fontAlgn="base" hangingPunct="0">
              <a:spcBef>
                <a:spcPct val="0"/>
              </a:spcBef>
              <a:spcAft>
                <a:spcPct val="0"/>
              </a:spcAft>
              <a:defRPr>
                <a:solidFill>
                  <a:schemeClr val="tx1"/>
                </a:solidFill>
                <a:latin typeface="Arial" charset="0"/>
              </a:defRPr>
            </a:lvl6pPr>
            <a:lvl7pPr marL="2964126" indent="-228010" defTabSz="929456" eaLnBrk="0" fontAlgn="base" hangingPunct="0">
              <a:spcBef>
                <a:spcPct val="0"/>
              </a:spcBef>
              <a:spcAft>
                <a:spcPct val="0"/>
              </a:spcAft>
              <a:defRPr>
                <a:solidFill>
                  <a:schemeClr val="tx1"/>
                </a:solidFill>
                <a:latin typeface="Arial" charset="0"/>
              </a:defRPr>
            </a:lvl7pPr>
            <a:lvl8pPr marL="3420145" indent="-228010" defTabSz="929456" eaLnBrk="0" fontAlgn="base" hangingPunct="0">
              <a:spcBef>
                <a:spcPct val="0"/>
              </a:spcBef>
              <a:spcAft>
                <a:spcPct val="0"/>
              </a:spcAft>
              <a:defRPr>
                <a:solidFill>
                  <a:schemeClr val="tx1"/>
                </a:solidFill>
                <a:latin typeface="Arial" charset="0"/>
              </a:defRPr>
            </a:lvl8pPr>
            <a:lvl9pPr marL="3876163" indent="-228010" defTabSz="929456" eaLnBrk="0" fontAlgn="base" hangingPunct="0">
              <a:spcBef>
                <a:spcPct val="0"/>
              </a:spcBef>
              <a:spcAft>
                <a:spcPct val="0"/>
              </a:spcAft>
              <a:defRPr>
                <a:solidFill>
                  <a:schemeClr val="tx1"/>
                </a:solidFill>
                <a:latin typeface="Arial" charset="0"/>
              </a:defRPr>
            </a:lvl9pPr>
          </a:lstStyle>
          <a:p>
            <a:pPr eaLnBrk="1" hangingPunct="1">
              <a:defRPr/>
            </a:pPr>
            <a:fld id="{4A396E79-F74E-4917-BD4E-BFDCE67E426D}" type="slidenum">
              <a:rPr lang="en-CA" altLang="en-US" smtClean="0">
                <a:solidFill>
                  <a:srgbClr val="000000"/>
                </a:solidFill>
              </a:rPr>
              <a:pPr eaLnBrk="1" hangingPunct="1">
                <a:defRPr/>
              </a:pPr>
              <a:t>2</a:t>
            </a:fld>
            <a:endParaRPr lang="en-CA" altLang="en-US" dirty="0" smtClean="0">
              <a:solidFill>
                <a:srgbClr val="000000"/>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marL="171008" indent="-171008">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3538608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430213" y="688975"/>
            <a:ext cx="6205537" cy="3490913"/>
          </a:xfrm>
          <a:ln/>
        </p:spPr>
      </p:sp>
      <p:sp>
        <p:nvSpPr>
          <p:cNvPr id="142340" name="Slide Number Placeholder 3"/>
          <p:cNvSpPr>
            <a:spLocks noGrp="1"/>
          </p:cNvSpPr>
          <p:nvPr>
            <p:ph type="sldNum" sz="quarter" idx="5"/>
          </p:nvPr>
        </p:nvSpPr>
        <p:spPr/>
        <p:txBody>
          <a:bodyPr/>
          <a:lstStyle>
            <a:lvl1pPr defTabSz="932926" eaLnBrk="0" hangingPunct="0">
              <a:defRPr>
                <a:solidFill>
                  <a:schemeClr val="tx1"/>
                </a:solidFill>
                <a:latin typeface="Arial" charset="0"/>
              </a:defRPr>
            </a:lvl1pPr>
            <a:lvl2pPr marL="743798" indent="-286076" defTabSz="932926" eaLnBrk="0" hangingPunct="0">
              <a:defRPr>
                <a:solidFill>
                  <a:schemeClr val="tx1"/>
                </a:solidFill>
                <a:latin typeface="Arial" charset="0"/>
              </a:defRPr>
            </a:lvl2pPr>
            <a:lvl3pPr marL="1144306" indent="-228861" defTabSz="932926" eaLnBrk="0" hangingPunct="0">
              <a:defRPr>
                <a:solidFill>
                  <a:schemeClr val="tx1"/>
                </a:solidFill>
                <a:latin typeface="Arial" charset="0"/>
              </a:defRPr>
            </a:lvl3pPr>
            <a:lvl4pPr marL="1602027" indent="-228861" defTabSz="932926" eaLnBrk="0" hangingPunct="0">
              <a:defRPr>
                <a:solidFill>
                  <a:schemeClr val="tx1"/>
                </a:solidFill>
                <a:latin typeface="Arial" charset="0"/>
              </a:defRPr>
            </a:lvl4pPr>
            <a:lvl5pPr marL="2059751" indent="-228861" defTabSz="932926" eaLnBrk="0" hangingPunct="0">
              <a:defRPr>
                <a:solidFill>
                  <a:schemeClr val="tx1"/>
                </a:solidFill>
                <a:latin typeface="Arial" charset="0"/>
              </a:defRPr>
            </a:lvl5pPr>
            <a:lvl6pPr marL="2517472" indent="-228861" defTabSz="932926" eaLnBrk="0" fontAlgn="base" hangingPunct="0">
              <a:spcBef>
                <a:spcPct val="0"/>
              </a:spcBef>
              <a:spcAft>
                <a:spcPct val="0"/>
              </a:spcAft>
              <a:defRPr>
                <a:solidFill>
                  <a:schemeClr val="tx1"/>
                </a:solidFill>
                <a:latin typeface="Arial" charset="0"/>
              </a:defRPr>
            </a:lvl6pPr>
            <a:lvl7pPr marL="2975192" indent="-228861" defTabSz="932926" eaLnBrk="0" fontAlgn="base" hangingPunct="0">
              <a:spcBef>
                <a:spcPct val="0"/>
              </a:spcBef>
              <a:spcAft>
                <a:spcPct val="0"/>
              </a:spcAft>
              <a:defRPr>
                <a:solidFill>
                  <a:schemeClr val="tx1"/>
                </a:solidFill>
                <a:latin typeface="Arial" charset="0"/>
              </a:defRPr>
            </a:lvl7pPr>
            <a:lvl8pPr marL="3432917" indent="-228861" defTabSz="932926" eaLnBrk="0" fontAlgn="base" hangingPunct="0">
              <a:spcBef>
                <a:spcPct val="0"/>
              </a:spcBef>
              <a:spcAft>
                <a:spcPct val="0"/>
              </a:spcAft>
              <a:defRPr>
                <a:solidFill>
                  <a:schemeClr val="tx1"/>
                </a:solidFill>
                <a:latin typeface="Arial" charset="0"/>
              </a:defRPr>
            </a:lvl8pPr>
            <a:lvl9pPr marL="3890637" indent="-228861" defTabSz="932926" eaLnBrk="0" fontAlgn="base" hangingPunct="0">
              <a:spcBef>
                <a:spcPct val="0"/>
              </a:spcBef>
              <a:spcAft>
                <a:spcPct val="0"/>
              </a:spcAft>
              <a:defRPr>
                <a:solidFill>
                  <a:schemeClr val="tx1"/>
                </a:solidFill>
                <a:latin typeface="Arial" charset="0"/>
              </a:defRPr>
            </a:lvl9pPr>
          </a:lstStyle>
          <a:p>
            <a:pPr marL="0" marR="0" lvl="0" indent="0" algn="r" defTabSz="932926" rtl="0" eaLnBrk="1" fontAlgn="base" latinLnBrk="0" hangingPunct="1">
              <a:lnSpc>
                <a:spcPct val="100000"/>
              </a:lnSpc>
              <a:spcBef>
                <a:spcPct val="0"/>
              </a:spcBef>
              <a:spcAft>
                <a:spcPct val="0"/>
              </a:spcAft>
              <a:buClrTx/>
              <a:buSzTx/>
              <a:buFontTx/>
              <a:buNone/>
              <a:tabLst/>
              <a:defRPr/>
            </a:pPr>
            <a:fld id="{99A26450-89AB-40A2-8DE1-DAF70E51062C}" type="slidenum">
              <a:rPr kumimoji="0" lang="en-CA"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32926" rtl="0" eaLnBrk="1" fontAlgn="base" latinLnBrk="0" hangingPunct="1">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p:txBody>
      </p:sp>
      <p:sp>
        <p:nvSpPr>
          <p:cNvPr id="2" name="Notes Placeholder 1"/>
          <p:cNvSpPr>
            <a:spLocks noGrp="1"/>
          </p:cNvSpPr>
          <p:nvPr>
            <p:ph type="body" sz="quarter" idx="10"/>
          </p:nvPr>
        </p:nvSpPr>
        <p:spPr/>
        <p:txBody>
          <a:bodyPr/>
          <a:lstStyle/>
          <a:p>
            <a:endParaRPr lang="fr-CA" dirty="0"/>
          </a:p>
        </p:txBody>
      </p:sp>
    </p:spTree>
    <p:extLst>
      <p:ext uri="{BB962C8B-B14F-4D97-AF65-F5344CB8AC3E}">
        <p14:creationId xmlns:p14="http://schemas.microsoft.com/office/powerpoint/2010/main" val="56797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Quels</a:t>
            </a:r>
            <a:r>
              <a:rPr lang="en-CA" dirty="0" smtClean="0"/>
              <a:t> </a:t>
            </a:r>
            <a:r>
              <a:rPr lang="en-CA" dirty="0" err="1" smtClean="0"/>
              <a:t>facteurs</a:t>
            </a:r>
            <a:r>
              <a:rPr lang="en-CA" dirty="0" smtClean="0"/>
              <a:t> </a:t>
            </a:r>
            <a:r>
              <a:rPr lang="en-CA" dirty="0" err="1" smtClean="0"/>
              <a:t>pourraient</a:t>
            </a:r>
            <a:r>
              <a:rPr lang="en-CA" dirty="0" smtClean="0"/>
              <a:t> </a:t>
            </a:r>
            <a:r>
              <a:rPr lang="en-CA" dirty="0" err="1" smtClean="0"/>
              <a:t>avoir</a:t>
            </a:r>
            <a:r>
              <a:rPr lang="en-CA" dirty="0" smtClean="0"/>
              <a:t> </a:t>
            </a:r>
            <a:r>
              <a:rPr lang="en-CA" dirty="0" err="1" smtClean="0"/>
              <a:t>influencé</a:t>
            </a:r>
            <a:r>
              <a:rPr lang="en-CA" dirty="0" smtClean="0"/>
              <a:t> le rendement?</a:t>
            </a:r>
            <a:endParaRPr lang="en-CA" dirty="0"/>
          </a:p>
          <a:p>
            <a:endParaRPr lang="en-CA" dirty="0"/>
          </a:p>
          <a:p>
            <a:r>
              <a:rPr lang="en-CA" dirty="0" smtClean="0"/>
              <a:t>La tarte </a:t>
            </a:r>
            <a:r>
              <a:rPr lang="en-CA" dirty="0" err="1" smtClean="0"/>
              <a:t>est</a:t>
            </a:r>
            <a:r>
              <a:rPr lang="en-CA" dirty="0" smtClean="0"/>
              <a:t> </a:t>
            </a:r>
            <a:r>
              <a:rPr lang="en-CA" dirty="0" err="1" smtClean="0"/>
              <a:t>divisée</a:t>
            </a:r>
            <a:r>
              <a:rPr lang="en-CA" dirty="0" smtClean="0"/>
              <a:t> </a:t>
            </a:r>
            <a:r>
              <a:rPr lang="en-CA" dirty="0" err="1" smtClean="0"/>
              <a:t>en</a:t>
            </a:r>
            <a:r>
              <a:rPr lang="en-CA" dirty="0" smtClean="0"/>
              <a:t> 2 parties :</a:t>
            </a:r>
            <a:endParaRPr lang="en-CA" dirty="0"/>
          </a:p>
          <a:p>
            <a:endParaRPr lang="en-CA" dirty="0"/>
          </a:p>
          <a:p>
            <a:pPr marL="171450" indent="-171450">
              <a:buFont typeface="Arial" panose="020B0604020202020204" pitchFamily="34" charset="0"/>
              <a:buChar char="•"/>
            </a:pPr>
            <a:r>
              <a:rPr lang="en-CA" dirty="0" smtClean="0"/>
              <a:t>La </a:t>
            </a:r>
            <a:r>
              <a:rPr lang="en-CA" dirty="0" err="1" smtClean="0"/>
              <a:t>partie</a:t>
            </a:r>
            <a:r>
              <a:rPr lang="en-CA" dirty="0" smtClean="0"/>
              <a:t> </a:t>
            </a:r>
            <a:r>
              <a:rPr lang="en-CA" dirty="0" err="1" smtClean="0"/>
              <a:t>supérieure</a:t>
            </a:r>
            <a:r>
              <a:rPr lang="en-CA" dirty="0" smtClean="0"/>
              <a:t> : </a:t>
            </a:r>
            <a:r>
              <a:rPr lang="en-CA" dirty="0" err="1" smtClean="0"/>
              <a:t>facteurs</a:t>
            </a:r>
            <a:r>
              <a:rPr lang="en-CA" dirty="0" smtClean="0"/>
              <a:t> qui </a:t>
            </a:r>
            <a:r>
              <a:rPr lang="en-CA" dirty="0" err="1" smtClean="0"/>
              <a:t>sont</a:t>
            </a:r>
            <a:r>
              <a:rPr lang="en-CA" dirty="0" smtClean="0"/>
              <a:t> hors du </a:t>
            </a:r>
            <a:r>
              <a:rPr lang="en-CA" dirty="0" err="1" smtClean="0"/>
              <a:t>contrôle</a:t>
            </a:r>
            <a:r>
              <a:rPr lang="en-CA" dirty="0" smtClean="0"/>
              <a:t> des </a:t>
            </a:r>
            <a:r>
              <a:rPr lang="en-CA" dirty="0" err="1" smtClean="0"/>
              <a:t>employés</a:t>
            </a:r>
            <a:r>
              <a:rPr lang="en-CA" dirty="0" smtClean="0"/>
              <a:t>, par ex. la </a:t>
            </a:r>
            <a:r>
              <a:rPr lang="en-CA" dirty="0" err="1" smtClean="0"/>
              <a:t>ré</a:t>
            </a:r>
            <a:r>
              <a:rPr lang="en-CA" dirty="0" smtClean="0"/>
              <a:t>-organization </a:t>
            </a:r>
            <a:r>
              <a:rPr lang="en-CA" dirty="0" err="1" smtClean="0"/>
              <a:t>d’une</a:t>
            </a:r>
            <a:r>
              <a:rPr lang="en-CA" dirty="0" smtClean="0"/>
              <a:t> direction </a:t>
            </a:r>
            <a:r>
              <a:rPr lang="en-CA" dirty="0" err="1" smtClean="0"/>
              <a:t>générale</a:t>
            </a:r>
            <a:r>
              <a:rPr lang="en-CA" dirty="0" smtClean="0"/>
              <a:t>.</a:t>
            </a:r>
            <a:endParaRPr lang="en-CA" dirty="0"/>
          </a:p>
          <a:p>
            <a:endParaRPr lang="en-CA" dirty="0"/>
          </a:p>
          <a:p>
            <a:pPr marL="171450" indent="-171450">
              <a:buFont typeface="Arial" panose="020B0604020202020204" pitchFamily="34" charset="0"/>
              <a:buChar char="•"/>
            </a:pPr>
            <a:r>
              <a:rPr lang="en-CA" dirty="0" smtClean="0"/>
              <a:t>La </a:t>
            </a:r>
            <a:r>
              <a:rPr lang="en-CA" dirty="0" err="1" smtClean="0"/>
              <a:t>partie</a:t>
            </a:r>
            <a:r>
              <a:rPr lang="en-CA" dirty="0" smtClean="0"/>
              <a:t> </a:t>
            </a:r>
            <a:r>
              <a:rPr lang="en-CA" dirty="0" err="1" smtClean="0"/>
              <a:t>inférieure</a:t>
            </a:r>
            <a:r>
              <a:rPr lang="en-CA" dirty="0" smtClean="0"/>
              <a:t>: f</a:t>
            </a:r>
            <a:r>
              <a:rPr lang="fr-FR" dirty="0" smtClean="0"/>
              <a:t>acteurs que les employés peuvent contrôler, </a:t>
            </a:r>
            <a:r>
              <a:rPr lang="fr-FR" dirty="0"/>
              <a:t>par </a:t>
            </a:r>
            <a:r>
              <a:rPr lang="fr-FR" dirty="0" smtClean="0"/>
              <a:t>ex. la formation nécessaire pour faire son travail.</a:t>
            </a:r>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23</a:t>
            </a:fld>
            <a:endParaRPr lang="en-CA" altLang="en-US"/>
          </a:p>
        </p:txBody>
      </p:sp>
    </p:spTree>
    <p:extLst>
      <p:ext uri="{BB962C8B-B14F-4D97-AF65-F5344CB8AC3E}">
        <p14:creationId xmlns:p14="http://schemas.microsoft.com/office/powerpoint/2010/main" val="485034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fr-CA" sz="1200" dirty="0" smtClean="0">
                <a:solidFill>
                  <a:schemeClr val="tx1"/>
                </a:solidFill>
              </a:rPr>
              <a:t>Source : </a:t>
            </a:r>
            <a:r>
              <a:rPr lang="fr-CA" dirty="0" smtClean="0">
                <a:hlinkClick r:id="rId3"/>
              </a:rPr>
              <a:t>Guide sur la gestion du rendement insatisfaisant à l'intention des gestionnaires (</a:t>
            </a:r>
            <a:r>
              <a:rPr lang="fr-CA" dirty="0" err="1" smtClean="0">
                <a:hlinkClick r:id="rId3"/>
              </a:rPr>
              <a:t>iservice.prv</a:t>
            </a:r>
            <a:r>
              <a:rPr lang="fr-CA" dirty="0" smtClean="0">
                <a:hlinkClick r:id="rId3"/>
              </a:rPr>
              <a:t>)</a:t>
            </a:r>
            <a:r>
              <a:rPr lang="fr-CA" dirty="0" smtClean="0"/>
              <a:t> </a:t>
            </a:r>
            <a:endParaRPr lang="en-US" sz="120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CA"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02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3</a:t>
            </a:fld>
            <a:endParaRPr lang="en-US"/>
          </a:p>
        </p:txBody>
      </p:sp>
    </p:spTree>
    <p:extLst>
      <p:ext uri="{BB962C8B-B14F-4D97-AF65-F5344CB8AC3E}">
        <p14:creationId xmlns:p14="http://schemas.microsoft.com/office/powerpoint/2010/main" val="94838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4</a:t>
            </a:fld>
            <a:endParaRPr lang="en-US"/>
          </a:p>
        </p:txBody>
      </p:sp>
    </p:spTree>
    <p:extLst>
      <p:ext uri="{BB962C8B-B14F-4D97-AF65-F5344CB8AC3E}">
        <p14:creationId xmlns:p14="http://schemas.microsoft.com/office/powerpoint/2010/main" val="291711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endParaRPr lang="fr-CA"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5</a:t>
            </a:fld>
            <a:endParaRPr lang="en-US"/>
          </a:p>
        </p:txBody>
      </p:sp>
    </p:spTree>
    <p:extLst>
      <p:ext uri="{BB962C8B-B14F-4D97-AF65-F5344CB8AC3E}">
        <p14:creationId xmlns:p14="http://schemas.microsoft.com/office/powerpoint/2010/main" val="72859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Référence:</a:t>
            </a:r>
            <a:r>
              <a:rPr lang="fr-CA" baseline="0" dirty="0" smtClean="0"/>
              <a:t> </a:t>
            </a:r>
            <a:r>
              <a:rPr lang="fr-CA" dirty="0" smtClean="0">
                <a:hlinkClick r:id="rId3"/>
              </a:rPr>
              <a:t>Se préparer à une conversation sur les progrès (canada.ca)</a:t>
            </a:r>
            <a:r>
              <a:rPr lang="fr-CA" dirty="0" smtClean="0"/>
              <a:t>:</a:t>
            </a:r>
            <a:r>
              <a:rPr lang="fr-CA" baseline="0" dirty="0" smtClean="0"/>
              <a:t> https://intranet.canada.ca/hr-rh/ptm-grt/pm-gr/pmc-dgr/prep-convo-fra.asp </a:t>
            </a:r>
            <a:endParaRPr lang="fr-CA" dirty="0" smtClean="0"/>
          </a:p>
          <a:p>
            <a:endParaRPr lang="fr-CA" dirty="0" smtClean="0"/>
          </a:p>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6</a:t>
            </a:fld>
            <a:endParaRPr lang="en-CA" altLang="en-US"/>
          </a:p>
        </p:txBody>
      </p:sp>
    </p:spTree>
    <p:extLst>
      <p:ext uri="{BB962C8B-B14F-4D97-AF65-F5344CB8AC3E}">
        <p14:creationId xmlns:p14="http://schemas.microsoft.com/office/powerpoint/2010/main" val="415617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6464E-A2B2-4F8F-97C0-17DEE3C55C33}" type="slidenum">
              <a:rPr kumimoji="0" lang="en-CA"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80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6464E-A2B2-4F8F-97C0-17DEE3C55C33}" type="slidenum">
              <a:rPr kumimoji="0" lang="en-CA"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34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Référence:</a:t>
            </a:r>
            <a:r>
              <a:rPr lang="fr-CA" baseline="0" dirty="0" smtClean="0"/>
              <a:t> </a:t>
            </a:r>
            <a:r>
              <a:rPr lang="fr-CA" dirty="0" smtClean="0">
                <a:hlinkClick r:id="rId3"/>
              </a:rPr>
              <a:t>Se préparer à une conversation sur les progrès (canada.ca)</a:t>
            </a:r>
            <a:r>
              <a:rPr lang="fr-CA" dirty="0" smtClean="0"/>
              <a:t>:</a:t>
            </a:r>
            <a:r>
              <a:rPr lang="fr-CA" baseline="0" dirty="0" smtClean="0"/>
              <a:t> https://intranet.canada.ca/hr-rh/ptm-grt/pm-gr/pmc-dgr/prep-convo-fra.asp </a:t>
            </a:r>
            <a:endParaRPr lang="fr-CA" dirty="0" smtClean="0"/>
          </a:p>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9</a:t>
            </a:fld>
            <a:endParaRPr lang="en-CA" altLang="en-US"/>
          </a:p>
        </p:txBody>
      </p:sp>
    </p:spTree>
    <p:extLst>
      <p:ext uri="{BB962C8B-B14F-4D97-AF65-F5344CB8AC3E}">
        <p14:creationId xmlns:p14="http://schemas.microsoft.com/office/powerpoint/2010/main" val="151564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en-CA"/>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en-CA"/>
          </a:p>
        </p:txBody>
      </p:sp>
      <p:sp>
        <p:nvSpPr>
          <p:cNvPr id="4" name="Espace réservé de la date 3"/>
          <p:cNvSpPr>
            <a:spLocks noGrp="1"/>
          </p:cNvSpPr>
          <p:nvPr>
            <p:ph type="dt" sz="half" idx="10"/>
          </p:nvPr>
        </p:nvSpPr>
        <p:spPr/>
        <p:txBody>
          <a:bodyPr/>
          <a:lstStyle/>
          <a:p>
            <a:fld id="{96D6B209-B6EB-44CA-A03F-DDDDB5BE5FC1}" type="datetime1">
              <a:rPr lang="en-US" smtClean="0"/>
              <a:t>9/2/2021</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391721397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p>
            <a:fld id="{96D6B209-B6EB-44CA-A03F-DDDDB5BE5FC1}" type="datetime1">
              <a:rPr lang="en-US" smtClean="0"/>
              <a:t>9/2/2021</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6278397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smtClean="0"/>
              <a:t>Modifiez le style du titre</a:t>
            </a:r>
            <a:endParaRPr lang="en-CA"/>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p>
            <a:fld id="{96D6B209-B6EB-44CA-A03F-DDDDB5BE5FC1}" type="datetime1">
              <a:rPr lang="en-US" smtClean="0"/>
              <a:t>9/2/2021</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31473286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825" b="0" i="1">
                <a:latin typeface="Verdana"/>
                <a:cs typeface="Verdana"/>
              </a:defRPr>
            </a:lvl1pPr>
          </a:lstStyle>
          <a:p>
            <a:fld id="{624CA4AB-0D22-4323-8DEA-4048A6AB9064}"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584575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33379" y="1597819"/>
            <a:ext cx="5123171" cy="1102519"/>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3433381" y="2914650"/>
            <a:ext cx="5123171" cy="131445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E72223-B035-43B5-B635-2C1F0F0C112D}" type="datetime1">
              <a:rPr lang="en-US" smtClean="0"/>
              <a:t>9/2/2021</a:t>
            </a:fld>
            <a:r>
              <a:rPr lang="en-US" dirty="0"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2174781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4E1AAF-A9F1-446B-BC0D-F84AA7BE0791}" type="datetime1">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223990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96376A-80A5-4DBD-8CBC-83B38ACB8112}" type="datetime1">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2769871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69352-99EF-49B9-B0D5-97735F582D21}" type="datetime1">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841168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67CAC6-4534-4F3F-BBBA-B9EC24698808}" type="datetime1">
              <a:rPr lang="en-US" smtClean="0"/>
              <a:t>9/2/2021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1118598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1FCEC3-AB10-4AAD-AB98-4597219DEEF7}" type="datetime1">
              <a:rPr lang="en-US" smtClean="0"/>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983736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DB41F-3C47-46B1-87C1-EC25C1504A1F}" type="datetime1">
              <a:rPr lang="en-US" smtClean="0"/>
              <a:t>9/2/2021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77018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p>
            <a:fld id="{96D6B209-B6EB-44CA-A03F-DDDDB5BE5FC1}" type="datetime1">
              <a:rPr lang="en-US" smtClean="0"/>
              <a:t>9/2/2021</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90092135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40528-FFA3-46F3-BBB0-3B5908B81664}" type="datetime1">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626035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97F3-08C8-4B55-A359-F9CC96F21F85}" type="datetime1">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3798817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B3119-FEE6-4A56-899F-D4E505B59E0A}" type="datetime1">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54808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B12A8-9AC7-4640-9FAB-492C742E6990}" type="datetime1">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3853627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06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smtClean="0"/>
              <a:t>Modifiez le style du titre</a:t>
            </a:r>
            <a:endParaRPr lang="en-CA"/>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96D6B209-B6EB-44CA-A03F-DDDDB5BE5FC1}" type="datetime1">
              <a:rPr lang="en-US" smtClean="0"/>
              <a:t>9/2/2021</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92186047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p:txBody>
          <a:bodyPr/>
          <a:lstStyle/>
          <a:p>
            <a:fld id="{96D6B209-B6EB-44CA-A03F-DDDDB5BE5FC1}" type="datetime1">
              <a:rPr lang="en-US" smtClean="0"/>
              <a:t>9/2/2021</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5344142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smtClean="0"/>
              <a:t>Modifiez le style du titre</a:t>
            </a:r>
            <a:endParaRPr lang="en-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p:txBody>
          <a:bodyPr/>
          <a:lstStyle/>
          <a:p>
            <a:fld id="{96D6B209-B6EB-44CA-A03F-DDDDB5BE5FC1}" type="datetime1">
              <a:rPr lang="en-US" smtClean="0"/>
              <a:t>9/2/2021</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35293991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e la date 2"/>
          <p:cNvSpPr>
            <a:spLocks noGrp="1"/>
          </p:cNvSpPr>
          <p:nvPr>
            <p:ph type="dt" sz="half" idx="10"/>
          </p:nvPr>
        </p:nvSpPr>
        <p:spPr/>
        <p:txBody>
          <a:bodyPr/>
          <a:lstStyle/>
          <a:p>
            <a:fld id="{96D6B209-B6EB-44CA-A03F-DDDDB5BE5FC1}" type="datetime1">
              <a:rPr lang="en-US" smtClean="0"/>
              <a:t>9/2/2021</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17123593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D6B209-B6EB-44CA-A03F-DDDDB5BE5FC1}" type="datetime1">
              <a:rPr lang="en-US" smtClean="0"/>
              <a:t>9/2/2021</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37344782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en-CA"/>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6D6B209-B6EB-44CA-A03F-DDDDB5BE5FC1}" type="datetime1">
              <a:rPr lang="en-US" smtClean="0"/>
              <a:t>9/2/2021</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17913818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en-CA"/>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6D6B209-B6EB-44CA-A03F-DDDDB5BE5FC1}" type="datetime1">
              <a:rPr lang="en-US" smtClean="0"/>
              <a:t>9/2/2021</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5039706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smtClean="0"/>
              <a:t>Modifiez le style du titre</a:t>
            </a:r>
            <a:endParaRPr lang="en-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6D6B209-B6EB-44CA-A03F-DDDDB5BE5FC1}" type="datetime1">
              <a:rPr lang="en-US" smtClean="0"/>
              <a:t>9/2/2021</a:t>
            </a:fld>
            <a:endParaRPr lang="en-US" dirty="0"/>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397841277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384436-D888-4F47-96AA-B8022010C463}" type="datetime1">
              <a:rPr lang="en-US" smtClean="0"/>
              <a:t>9/2/2021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5489895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dialogue/grp/PMF-PGP/PerformanceManagement/Branch%20Coordinators%20Network/Gestion%20du%20Rendement%20durant%20la%20COVID%20_%20Perf%20Mngmnt%20during%20COVID/TBS-SCT/Covid%2019%20Mesures%20sp&#233;ciales%20et%20proc&#233;dures%20V1.5.pdf"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s://iservice.prv/fra/rh/era/index.shtml" TargetMode="External"/><Relationship Id="rId13" Type="http://schemas.openxmlformats.org/officeDocument/2006/relationships/hyperlink" Target="http://iservice.prv/fra/rh/harcelement/index.shtml" TargetMode="External"/><Relationship Id="rId3" Type="http://schemas.openxmlformats.org/officeDocument/2006/relationships/hyperlink" Target="http://iservice.prv/fra/rh/bgic/index.shtml" TargetMode="External"/><Relationship Id="rId7" Type="http://schemas.openxmlformats.org/officeDocument/2006/relationships/hyperlink" Target="http://intranet.canada.ca/hr-rh/ptm-grt/pm-gr/mr-me-fra.asp" TargetMode="External"/><Relationship Id="rId12" Type="http://schemas.openxmlformats.org/officeDocument/2006/relationships/hyperlink" Target="http://iservice.prv/fra/rh/era/formation.shtml"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publiservice.tbs-sct.gc.ca/pmc-dgr/index-fra.asp" TargetMode="External"/><Relationship Id="rId11" Type="http://schemas.openxmlformats.org/officeDocument/2006/relationships/hyperlink" Target="http://iservice.prv/fra/rh/era/gestion_talents/index.shtml" TargetMode="External"/><Relationship Id="rId5" Type="http://schemas.openxmlformats.org/officeDocument/2006/relationships/hyperlink" Target="http://iservice.prv/fra/rh/relations_de_travail/outils_et_ressources/gestion-rendement-insatisfaisant-contexte-covid-19.shtml" TargetMode="External"/><Relationship Id="rId10" Type="http://schemas.openxmlformats.org/officeDocument/2006/relationships/hyperlink" Target="https://iservice.prv/fra/rh/era/sujets/mi-exercice-gestion-rendement.shtml" TargetMode="External"/><Relationship Id="rId4" Type="http://schemas.openxmlformats.org/officeDocument/2006/relationships/hyperlink" Target="http://iservice.prv/fra/rh/relations_de_travail/index.shtml" TargetMode="External"/><Relationship Id="rId9" Type="http://schemas.openxmlformats.org/officeDocument/2006/relationships/hyperlink" Target="https://iservice.prv/fra/rh/era/outils_et_ressources/outils_reference.s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iservice.prv/fra/rh/harcelement/index.shtml" TargetMode="External"/><Relationship Id="rId13" Type="http://schemas.openxmlformats.org/officeDocument/2006/relationships/hyperlink" Target="https://www.csps-efpc.gc.ca/Catalogue/courses-fra.aspx?code=C051" TargetMode="External"/><Relationship Id="rId18" Type="http://schemas.openxmlformats.org/officeDocument/2006/relationships/hyperlink" Target="https://www.csps-efpc.gc.ca/tools/jobaids/virtual-team-charter-fra.aspx" TargetMode="External"/><Relationship Id="rId26" Type="http://schemas.openxmlformats.org/officeDocument/2006/relationships/hyperlink" Target="https://www.csps-efpc.gc.ca/tools/jobaids/working-remotely-members-fra.aspx" TargetMode="External"/><Relationship Id="rId3" Type="http://schemas.openxmlformats.org/officeDocument/2006/relationships/hyperlink" Target="https://www.canada.ca/fr/gouvernement/fonctionpublique/covid-19/dirigez-empathie.html" TargetMode="External"/><Relationship Id="rId21" Type="http://schemas.openxmlformats.org/officeDocument/2006/relationships/hyperlink" Target="https://cyber.gc.ca/fr/nouvelles/assurer-sa-securite-en-ligne-pendant-la-periode-disolement-liee-la-covid-19" TargetMode="External"/><Relationship Id="rId7" Type="http://schemas.openxmlformats.org/officeDocument/2006/relationships/hyperlink" Target="http://iservice.prv/fra/rh/bgic/index.shtml" TargetMode="External"/><Relationship Id="rId12" Type="http://schemas.openxmlformats.org/officeDocument/2006/relationships/hyperlink" Target="http://iservice.prv/fra/rh/programme_fierte_reconnaissance/index.shtml" TargetMode="External"/><Relationship Id="rId17" Type="http://schemas.openxmlformats.org/officeDocument/2006/relationships/hyperlink" Target="https://www.csps-efpc.gc.ca/tools/jobaids/virtual-team-toolkit-fra.aspx" TargetMode="External"/><Relationship Id="rId25" Type="http://schemas.openxmlformats.org/officeDocument/2006/relationships/hyperlink" Target="https://www.csps-efpc.gc.ca/Catalogue/courses-fra.aspx?code=X039" TargetMode="External"/><Relationship Id="rId2" Type="http://schemas.openxmlformats.org/officeDocument/2006/relationships/slideLayout" Target="../slideLayouts/slideLayout12.xml"/><Relationship Id="rId16" Type="http://schemas.openxmlformats.org/officeDocument/2006/relationships/hyperlink" Target="https://www.csps-efpc.gc.ca/tools/jobaids/working-remotely-leaders-fra.aspx" TargetMode="External"/><Relationship Id="rId20" Type="http://schemas.openxmlformats.org/officeDocument/2006/relationships/hyperlink" Target="hhttps://www.canada.ca/fr/gouvernement/fonctionpublique/covid-19/conseils-sante-mentale.html" TargetMode="External"/><Relationship Id="rId1" Type="http://schemas.openxmlformats.org/officeDocument/2006/relationships/tags" Target="../tags/tag4.xml"/><Relationship Id="rId6" Type="http://schemas.openxmlformats.org/officeDocument/2006/relationships/hyperlink" Target="http://iservice.prv/fra/rh/relations_de_travail/coin_gestionnaires/coe_training_gestion_rendement.shtml" TargetMode="External"/><Relationship Id="rId11" Type="http://schemas.openxmlformats.org/officeDocument/2006/relationships/hyperlink" Target="https://www.canada.ca/fr/gouvernement/fonctionpublique/covid-19/protegez-sante-mentale.html" TargetMode="External"/><Relationship Id="rId24" Type="http://schemas.openxmlformats.org/officeDocument/2006/relationships/hyperlink" Target="http://iservice.prv/fra/rh/sst/sujets/formation_enligne_ergogenerale.shtml" TargetMode="External"/><Relationship Id="rId5" Type="http://schemas.openxmlformats.org/officeDocument/2006/relationships/hyperlink" Target="https://learn-apprendre.csps-efpc.gc.ca/application/fr/search/site/C052" TargetMode="External"/><Relationship Id="rId15" Type="http://schemas.openxmlformats.org/officeDocument/2006/relationships/hyperlink" Target="https://www.csps-efpc.gc.ca/Catalogue/courses-fra.aspx?code=X175" TargetMode="External"/><Relationship Id="rId23" Type="http://schemas.openxmlformats.org/officeDocument/2006/relationships/hyperlink" Target="https://www.csps-efpc.gc.ca/About_us/Business_lines/digitalacademy-fra.aspx" TargetMode="External"/><Relationship Id="rId10" Type="http://schemas.openxmlformats.org/officeDocument/2006/relationships/hyperlink" Target="https://www.canada.ca/fr/gouvernement/fonctionpublique/covid-19/travail-distance.html" TargetMode="External"/><Relationship Id="rId19" Type="http://schemas.openxmlformats.org/officeDocument/2006/relationships/hyperlink" Target="https://www.canada.ca/fr/gouvernement/fonctionpublique/covid-19/covid-19-sante-mentale-travail.html" TargetMode="External"/><Relationship Id="rId4" Type="http://schemas.openxmlformats.org/officeDocument/2006/relationships/hyperlink" Target="http://iservice.prv/eng/hr/ohs/topics/coronavirus.shtml" TargetMode="External"/><Relationship Id="rId9" Type="http://schemas.openxmlformats.org/officeDocument/2006/relationships/hyperlink" Target="https://iservice.prv/fra/rh/harcelement/outils_et_ressources.shtml" TargetMode="External"/><Relationship Id="rId14" Type="http://schemas.openxmlformats.org/officeDocument/2006/relationships/hyperlink" Target="https://www.csps-efpc.gc.ca/Catalogue/courses-fra.aspx?code=I226" TargetMode="External"/><Relationship Id="rId22" Type="http://schemas.openxmlformats.org/officeDocument/2006/relationships/hyperlink" Target="https://idp.csps-efpc.gc.ca/idp/login-fr.jsp" TargetMode="External"/><Relationship Id="rId27" Type="http://schemas.openxmlformats.org/officeDocument/2006/relationships/hyperlink" Target="http://iservice.prv/fra/rh/pae/index.s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15.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hyperlink" Target="http://iservice.prv/fra/rh/bgic/index.shtml" TargetMode="Externa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hyperlink" Target="http://hrsc-csrh.prv/webforms/Home.aspx"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service.prv/fra/rh/era/index.shtml"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hyperlink" Target="https://iservice.prv/fra/rh/era/sujets/mi-exercice-gestion-rendement.shtml" TargetMode="Externa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intranet.canada.ca/hr-rh/ptm-grt/pm-gr/pmc-dgr/wo-ot-fra.asp"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intranet.canada.ca/hr-rh/ptm-grt/pm-gr/pmc-dgr/bi-ic-fra.asp" TargetMode="External"/><Relationship Id="rId4" Type="http://schemas.openxmlformats.org/officeDocument/2006/relationships/hyperlink" Target="http://intranet.canada.ca/hr-rh/ptm-grt/pm-gr/pmc-dgr/smart-fra.as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intranet.canada.ca/hr-rh/ptm-grt/pm-gr/pmc-dgr/se-ae-fra.asp"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2202" y="1309538"/>
            <a:ext cx="5516380" cy="2826044"/>
          </a:xfrm>
        </p:spPr>
        <p:txBody>
          <a:bodyPr>
            <a:normAutofit/>
          </a:bodyPr>
          <a:lstStyle/>
          <a:p>
            <a:pPr lvl="0" algn="ctr" defTabSz="914400">
              <a:buClr>
                <a:srgbClr val="A9A57C"/>
              </a:buClr>
            </a:pPr>
            <a:endParaRPr lang="en-CA" altLang="en-US" sz="2700" b="1" kern="0" dirty="0" smtClean="0">
              <a:solidFill>
                <a:srgbClr val="FF0000"/>
              </a:solidFill>
              <a:latin typeface="Calibri"/>
              <a:cs typeface="+mn-cs"/>
            </a:endParaRPr>
          </a:p>
          <a:p>
            <a:pPr lvl="0" defTabSz="914400">
              <a:buClr>
                <a:srgbClr val="A9A57C"/>
              </a:buClr>
            </a:pPr>
            <a:r>
              <a:rPr lang="fr-CA" altLang="en-US" sz="1800" b="1" dirty="0" smtClean="0">
                <a:solidFill>
                  <a:prstClr val="black"/>
                </a:solidFill>
                <a:latin typeface="Arial" panose="020B0604020202020204" pitchFamily="34" charset="0"/>
                <a:ea typeface="+mj-ea"/>
                <a:cs typeface="Arial" panose="020B0604020202020204" pitchFamily="34" charset="0"/>
              </a:rPr>
              <a:t>Gestion du rendement à EDSC </a:t>
            </a:r>
            <a:br>
              <a:rPr lang="fr-CA" altLang="en-US" sz="1800" b="1" dirty="0" smtClean="0">
                <a:solidFill>
                  <a:prstClr val="black"/>
                </a:solidFill>
                <a:latin typeface="Arial" panose="020B0604020202020204" pitchFamily="34" charset="0"/>
                <a:ea typeface="+mj-ea"/>
                <a:cs typeface="Arial" panose="020B0604020202020204" pitchFamily="34" charset="0"/>
              </a:rPr>
            </a:br>
            <a:r>
              <a:rPr lang="fr-CA" altLang="en-US" sz="1800" b="1" dirty="0" smtClean="0">
                <a:solidFill>
                  <a:prstClr val="black"/>
                </a:solidFill>
                <a:latin typeface="Arial" panose="020B0604020202020204" pitchFamily="34" charset="0"/>
                <a:ea typeface="+mj-ea"/>
                <a:cs typeface="Arial" panose="020B0604020202020204" pitchFamily="34" charset="0"/>
              </a:rPr>
              <a:t>(pour employés et gestionnaires non-EX)</a:t>
            </a:r>
            <a:r>
              <a:rPr lang="fr-CA" altLang="en-US" sz="1800" dirty="0" smtClean="0">
                <a:solidFill>
                  <a:prstClr val="black"/>
                </a:solidFill>
                <a:latin typeface="Arial" panose="020B0604020202020204" pitchFamily="34" charset="0"/>
                <a:ea typeface="+mj-ea"/>
                <a:cs typeface="Arial" panose="020B0604020202020204" pitchFamily="34" charset="0"/>
              </a:rPr>
              <a:t/>
            </a:r>
            <a:br>
              <a:rPr lang="fr-CA" altLang="en-US" sz="1800" dirty="0" smtClean="0">
                <a:solidFill>
                  <a:prstClr val="black"/>
                </a:solidFill>
                <a:latin typeface="Arial" panose="020B0604020202020204" pitchFamily="34" charset="0"/>
                <a:ea typeface="+mj-ea"/>
                <a:cs typeface="Arial" panose="020B0604020202020204" pitchFamily="34" charset="0"/>
              </a:rPr>
            </a:br>
            <a:r>
              <a:rPr lang="fr-CA" altLang="en-US" sz="1800" dirty="0" smtClean="0">
                <a:solidFill>
                  <a:prstClr val="black"/>
                </a:solidFill>
                <a:latin typeface="Arial" panose="020B0604020202020204" pitchFamily="34" charset="0"/>
                <a:ea typeface="+mj-ea"/>
                <a:cs typeface="Arial" panose="020B0604020202020204" pitchFamily="34" charset="0"/>
              </a:rPr>
              <a:t/>
            </a:r>
            <a:br>
              <a:rPr lang="fr-CA" altLang="en-US" sz="1800" dirty="0" smtClean="0">
                <a:solidFill>
                  <a:prstClr val="black"/>
                </a:solidFill>
                <a:latin typeface="Arial" panose="020B0604020202020204" pitchFamily="34" charset="0"/>
                <a:ea typeface="+mj-ea"/>
                <a:cs typeface="Arial" panose="020B0604020202020204" pitchFamily="34" charset="0"/>
              </a:rPr>
            </a:br>
            <a:r>
              <a:rPr lang="fr-CA" altLang="en-US" sz="1400" dirty="0" smtClean="0">
                <a:solidFill>
                  <a:prstClr val="black"/>
                </a:solidFill>
                <a:latin typeface="Arial" panose="020B0604020202020204" pitchFamily="34" charset="0"/>
                <a:ea typeface="+mj-ea"/>
                <a:cs typeface="Arial" panose="020B0604020202020204" pitchFamily="34" charset="0"/>
              </a:rPr>
              <a:t>Guide à l’intention des gestionnaires  </a:t>
            </a:r>
            <a:br>
              <a:rPr lang="fr-CA" altLang="en-US" sz="1400" dirty="0" smtClean="0">
                <a:solidFill>
                  <a:prstClr val="black"/>
                </a:solidFill>
                <a:latin typeface="Arial" panose="020B0604020202020204" pitchFamily="34" charset="0"/>
                <a:ea typeface="+mj-ea"/>
                <a:cs typeface="Arial" panose="020B0604020202020204" pitchFamily="34" charset="0"/>
              </a:rPr>
            </a:br>
            <a:r>
              <a:rPr lang="fr-CA" altLang="en-US" sz="1400" dirty="0" smtClean="0">
                <a:solidFill>
                  <a:prstClr val="black"/>
                </a:solidFill>
                <a:latin typeface="Arial" panose="020B0604020202020204" pitchFamily="34" charset="0"/>
                <a:ea typeface="+mj-ea"/>
                <a:cs typeface="Arial" panose="020B0604020202020204" pitchFamily="34" charset="0"/>
              </a:rPr>
              <a:t>superviseurs et employés d’EDSC</a:t>
            </a:r>
            <a:br>
              <a:rPr lang="fr-CA" altLang="en-US" sz="1400" dirty="0" smtClean="0">
                <a:solidFill>
                  <a:prstClr val="black"/>
                </a:solidFill>
                <a:latin typeface="Arial" panose="020B0604020202020204" pitchFamily="34" charset="0"/>
                <a:ea typeface="+mj-ea"/>
                <a:cs typeface="Arial" panose="020B0604020202020204" pitchFamily="34" charset="0"/>
              </a:rPr>
            </a:br>
            <a:r>
              <a:rPr lang="fr-CA" altLang="en-US" sz="1400" dirty="0" smtClean="0">
                <a:solidFill>
                  <a:prstClr val="black"/>
                </a:solidFill>
                <a:latin typeface="Arial" panose="020B0604020202020204" pitchFamily="34" charset="0"/>
                <a:ea typeface="+mj-ea"/>
                <a:cs typeface="Arial" panose="020B0604020202020204" pitchFamily="34" charset="0"/>
              </a:rPr>
              <a:t/>
            </a:r>
            <a:br>
              <a:rPr lang="fr-CA" altLang="en-US" sz="1400" dirty="0" smtClean="0">
                <a:solidFill>
                  <a:prstClr val="black"/>
                </a:solidFill>
                <a:latin typeface="Arial" panose="020B0604020202020204" pitchFamily="34" charset="0"/>
                <a:ea typeface="+mj-ea"/>
                <a:cs typeface="Arial" panose="020B0604020202020204" pitchFamily="34" charset="0"/>
              </a:rPr>
            </a:br>
            <a:r>
              <a:rPr lang="fr-CA" altLang="en-US" sz="1400" dirty="0" smtClean="0">
                <a:solidFill>
                  <a:prstClr val="black"/>
                </a:solidFill>
                <a:latin typeface="Arial" panose="020B0604020202020204" pitchFamily="34" charset="0"/>
                <a:ea typeface="+mj-ea"/>
                <a:cs typeface="Arial" panose="020B0604020202020204" pitchFamily="34" charset="0"/>
              </a:rPr>
              <a:t>Examen de mi-exercice</a:t>
            </a:r>
            <a:r>
              <a:rPr lang="fr-CA" altLang="en-US" sz="1600" dirty="0" smtClean="0">
                <a:solidFill>
                  <a:prstClr val="black"/>
                </a:solidFill>
                <a:latin typeface="Arial" panose="020B0604020202020204" pitchFamily="34" charset="0"/>
                <a:ea typeface="+mj-ea"/>
                <a:cs typeface="Arial" panose="020B0604020202020204" pitchFamily="34" charset="0"/>
              </a:rPr>
              <a:t/>
            </a:r>
            <a:br>
              <a:rPr lang="fr-CA" altLang="en-US" sz="1600" dirty="0" smtClean="0">
                <a:solidFill>
                  <a:prstClr val="black"/>
                </a:solidFill>
                <a:latin typeface="Arial" panose="020B0604020202020204" pitchFamily="34" charset="0"/>
                <a:ea typeface="+mj-ea"/>
                <a:cs typeface="Arial" panose="020B0604020202020204" pitchFamily="34" charset="0"/>
              </a:rPr>
            </a:br>
            <a:endParaRPr lang="fr-CA" altLang="en-US" sz="1100" kern="0" dirty="0" smtClean="0">
              <a:solidFill>
                <a:srgbClr val="2F2B20">
                  <a:tint val="75000"/>
                </a:srgbClr>
              </a:solidFill>
              <a:latin typeface="Calibri"/>
              <a:cs typeface="+mn-cs"/>
            </a:endParaRPr>
          </a:p>
        </p:txBody>
      </p:sp>
      <p:sp>
        <p:nvSpPr>
          <p:cNvPr id="2" name="TextBox 1"/>
          <p:cNvSpPr txBox="1"/>
          <p:nvPr/>
        </p:nvSpPr>
        <p:spPr>
          <a:xfrm>
            <a:off x="69273" y="90055"/>
            <a:ext cx="9019309" cy="369332"/>
          </a:xfrm>
          <a:prstGeom prst="rect">
            <a:avLst/>
          </a:prstGeom>
          <a:solidFill>
            <a:schemeClr val="bg1"/>
          </a:solidFill>
        </p:spPr>
        <p:txBody>
          <a:bodyPr wrap="square" rtlCol="0">
            <a:spAutoFit/>
          </a:bodyPr>
          <a:lstStyle/>
          <a:p>
            <a:endParaRPr lang="en-CA" dirty="0"/>
          </a:p>
        </p:txBody>
      </p:sp>
      <p:pic>
        <p:nvPicPr>
          <p:cNvPr id="4" name="Picture 3"/>
          <p:cNvPicPr>
            <a:picLocks noChangeAspect="1"/>
          </p:cNvPicPr>
          <p:nvPr/>
        </p:nvPicPr>
        <p:blipFill>
          <a:blip r:embed="rId3"/>
          <a:stretch>
            <a:fillRect/>
          </a:stretch>
        </p:blipFill>
        <p:spPr>
          <a:xfrm>
            <a:off x="69273" y="0"/>
            <a:ext cx="5063836" cy="512618"/>
          </a:xfrm>
          <a:prstGeom prst="rect">
            <a:avLst/>
          </a:prstGeom>
        </p:spPr>
      </p:pic>
    </p:spTree>
    <p:extLst>
      <p:ext uri="{BB962C8B-B14F-4D97-AF65-F5344CB8AC3E}">
        <p14:creationId xmlns:p14="http://schemas.microsoft.com/office/powerpoint/2010/main" val="1790273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10</a:t>
            </a:fld>
            <a:endParaRPr lang="en-US"/>
          </a:p>
        </p:txBody>
      </p:sp>
      <p:sp>
        <p:nvSpPr>
          <p:cNvPr id="7" name="Title 1"/>
          <p:cNvSpPr txBox="1">
            <a:spLocks/>
          </p:cNvSpPr>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1800" dirty="0">
                <a:solidFill>
                  <a:prstClr val="black"/>
                </a:solidFill>
                <a:latin typeface="Arial" panose="020B0604020202020204" pitchFamily="34" charset="0"/>
                <a:cs typeface="Arial" panose="020B0604020202020204" pitchFamily="34" charset="0"/>
              </a:rPr>
              <a:t>Examen de la mi-exercice - Programme de la gestion du rendement</a:t>
            </a:r>
            <a:endParaRPr lang="fr-CA" sz="1800" dirty="0" smtClean="0">
              <a:solidFill>
                <a:prstClr val="black"/>
              </a:solidFill>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43879"/>
            <a:ext cx="8027194" cy="389513"/>
            <a:chOff x="1073385" y="1939433"/>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a:cxnSpLocks/>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69335" y="1939433"/>
              <a:ext cx="5894244"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defTabSz="914240"/>
              <a:r>
                <a:rPr lang="en-CA" sz="1200" b="1" dirty="0" err="1" smtClean="0">
                  <a:latin typeface="Arial" panose="020B0604020202020204" pitchFamily="34" charset="0"/>
                  <a:cs typeface="Arial" panose="020B0604020202020204" pitchFamily="34" charset="0"/>
                </a:rPr>
                <a:t>Planifier</a:t>
              </a:r>
              <a:r>
                <a:rPr lang="en-CA" sz="1200" b="1" dirty="0" smtClean="0">
                  <a:latin typeface="Arial" panose="020B0604020202020204" pitchFamily="34" charset="0"/>
                  <a:cs typeface="Arial" panose="020B0604020202020204" pitchFamily="34" charset="0"/>
                </a:rPr>
                <a:t> </a:t>
              </a:r>
              <a:r>
                <a:rPr lang="en-CA" sz="1200" b="1" dirty="0">
                  <a:latin typeface="Arial" panose="020B0604020202020204" pitchFamily="34" charset="0"/>
                  <a:cs typeface="Arial" panose="020B0604020202020204" pitchFamily="34" charset="0"/>
                </a:rPr>
                <a:t>et </a:t>
              </a:r>
              <a:r>
                <a:rPr lang="en-CA" sz="1200" b="1" dirty="0" err="1">
                  <a:latin typeface="Arial" panose="020B0604020202020204" pitchFamily="34" charset="0"/>
                  <a:cs typeface="Arial" panose="020B0604020202020204" pitchFamily="34" charset="0"/>
                </a:rPr>
                <a:t>préparer</a:t>
              </a:r>
              <a:r>
                <a:rPr lang="en-CA" sz="1200" b="1" dirty="0">
                  <a:latin typeface="Arial" panose="020B0604020202020204" pitchFamily="34" charset="0"/>
                  <a:cs typeface="Arial" panose="020B0604020202020204" pitchFamily="34" charset="0"/>
                </a:rPr>
                <a:t> la discussion </a:t>
              </a:r>
              <a:endParaRPr lang="en-US" sz="1200" b="1" dirty="0">
                <a:solidFill>
                  <a:prstClr val="black">
                    <a:lumMod val="85000"/>
                    <a:lumOff val="15000"/>
                  </a:prstClr>
                </a:solidFill>
                <a:latin typeface="Arial" panose="020B0604020202020204" pitchFamily="34" charset="0"/>
                <a:cs typeface="Arial" panose="020B0604020202020204" pitchFamily="34" charset="0"/>
              </a:endParaRPr>
            </a:p>
          </p:txBody>
        </p:sp>
      </p:grpSp>
      <p:sp>
        <p:nvSpPr>
          <p:cNvPr id="16" name="TextBox 6"/>
          <p:cNvSpPr txBox="1"/>
          <p:nvPr/>
        </p:nvSpPr>
        <p:spPr>
          <a:xfrm>
            <a:off x="558649" y="1042578"/>
            <a:ext cx="8027195" cy="3930307"/>
          </a:xfrm>
          <a:prstGeom prst="rect">
            <a:avLst/>
          </a:prstGeom>
          <a:noFill/>
        </p:spPr>
        <p:txBody>
          <a:bodyPr wrap="square" rtlCol="0">
            <a:spAutoFit/>
          </a:bodyPr>
          <a:lstStyle/>
          <a:p>
            <a:pPr lvl="0">
              <a:spcAft>
                <a:spcPts val="600"/>
              </a:spcAft>
              <a:buClr>
                <a:srgbClr val="003478"/>
              </a:buClr>
            </a:pPr>
            <a:r>
              <a:rPr lang="en-CA" sz="1050" b="1" u="sng" kern="0" dirty="0" err="1" smtClean="0">
                <a:latin typeface="Arial" panose="020B0604020202020204" pitchFamily="34" charset="0"/>
                <a:cs typeface="Arial" panose="020B0604020202020204" pitchFamily="34" charset="0"/>
              </a:rPr>
              <a:t>Gestionnaires</a:t>
            </a:r>
            <a:r>
              <a:rPr lang="en-CA" sz="1050" b="1" u="sng" kern="0" dirty="0" smtClean="0">
                <a:latin typeface="Arial" panose="020B0604020202020204" pitchFamily="34" charset="0"/>
                <a:cs typeface="Arial" panose="020B0604020202020204" pitchFamily="34" charset="0"/>
              </a:rPr>
              <a:t>/</a:t>
            </a:r>
            <a:r>
              <a:rPr lang="en-CA" sz="1050" b="1" u="sng" kern="0" dirty="0" err="1" smtClean="0">
                <a:latin typeface="Arial" panose="020B0604020202020204" pitchFamily="34" charset="0"/>
                <a:cs typeface="Arial" panose="020B0604020202020204" pitchFamily="34" charset="0"/>
              </a:rPr>
              <a:t>Superviseurs</a:t>
            </a:r>
            <a:r>
              <a:rPr lang="en-CA" sz="1050" b="1" u="sng" kern="0" dirty="0" smtClean="0">
                <a:latin typeface="Arial" panose="020B0604020202020204" pitchFamily="34" charset="0"/>
                <a:cs typeface="Arial" panose="020B0604020202020204" pitchFamily="34" charset="0"/>
              </a:rPr>
              <a:t> </a:t>
            </a:r>
            <a:r>
              <a:rPr lang="en-CA" sz="1050" b="1" u="sng" kern="0" dirty="0">
                <a:latin typeface="Arial" panose="020B0604020202020204" pitchFamily="34" charset="0"/>
                <a:cs typeface="Arial" panose="020B0604020202020204" pitchFamily="34" charset="0"/>
              </a:rPr>
              <a:t>et </a:t>
            </a:r>
            <a:r>
              <a:rPr lang="en-CA" sz="1050" b="1" u="sng" kern="0" dirty="0" smtClean="0">
                <a:latin typeface="Arial" panose="020B0604020202020204" pitchFamily="34" charset="0"/>
                <a:cs typeface="Arial" panose="020B0604020202020204" pitchFamily="34" charset="0"/>
              </a:rPr>
              <a:t>employés : </a:t>
            </a:r>
            <a:r>
              <a:rPr lang="en-CA" sz="1050" b="1" u="sng" kern="0" dirty="0" err="1" smtClean="0">
                <a:latin typeface="Arial" panose="020B0604020202020204" pitchFamily="34" charset="0"/>
                <a:cs typeface="Arial" panose="020B0604020202020204" pitchFamily="34" charset="0"/>
              </a:rPr>
              <a:t>bonnes</a:t>
            </a:r>
            <a:r>
              <a:rPr lang="en-CA" sz="1050" b="1" u="sng" kern="0" dirty="0" smtClean="0">
                <a:latin typeface="Arial" panose="020B0604020202020204" pitchFamily="34" charset="0"/>
                <a:cs typeface="Arial" panose="020B0604020202020204" pitchFamily="34" charset="0"/>
              </a:rPr>
              <a:t> </a:t>
            </a:r>
            <a:r>
              <a:rPr lang="en-CA" sz="1050" b="1" u="sng" kern="0" dirty="0" err="1" smtClean="0">
                <a:latin typeface="Arial" panose="020B0604020202020204" pitchFamily="34" charset="0"/>
                <a:cs typeface="Arial" panose="020B0604020202020204" pitchFamily="34" charset="0"/>
              </a:rPr>
              <a:t>pratiques</a:t>
            </a:r>
            <a:endParaRPr lang="en-CA" sz="1050" b="1" u="sng" kern="0" dirty="0">
              <a:latin typeface="Arial" panose="020B0604020202020204" pitchFamily="34" charset="0"/>
              <a:cs typeface="Arial" panose="020B0604020202020204" pitchFamily="34" charset="0"/>
            </a:endParaRPr>
          </a:p>
          <a:p>
            <a:pPr marL="357188" indent="-357188">
              <a:spcAft>
                <a:spcPts val="600"/>
              </a:spcAft>
              <a:buClr>
                <a:srgbClr val="003478"/>
              </a:buClr>
              <a:buFont typeface="Arial" panose="020B0604020202020204" pitchFamily="34" charset="0"/>
              <a:buChar char="•"/>
            </a:pPr>
            <a:r>
              <a:rPr lang="fr-CA" sz="1050" kern="0" dirty="0" smtClean="0">
                <a:solidFill>
                  <a:srgbClr val="000000"/>
                </a:solidFill>
                <a:latin typeface="Arial" panose="020B0604020202020204" pitchFamily="34" charset="0"/>
                <a:cs typeface="Arial" panose="020B0604020202020204" pitchFamily="34" charset="0"/>
              </a:rPr>
              <a:t>Dressez une liste des réalisations depuis le début du cycle et décrivez comment les objectifs ont été atteints en les comparant aux compétences essentielles et aux comportements attendus. Tenez compte également des activités d’apprentissage et de perfectionnement, le plan de gestion des talents ou le plan d’amélioration du rendement (plan d’action) s’il est en place. </a:t>
            </a:r>
          </a:p>
          <a:p>
            <a:pPr marL="357188" indent="-357188">
              <a:spcAft>
                <a:spcPts val="600"/>
              </a:spcAft>
              <a:buClr>
                <a:srgbClr val="003478"/>
              </a:buClr>
              <a:buFont typeface="Arial" panose="020B0604020202020204" pitchFamily="34" charset="0"/>
              <a:buChar char="•"/>
            </a:pPr>
            <a:r>
              <a:rPr lang="fr-CA" sz="1050" kern="0" dirty="0" smtClean="0">
                <a:solidFill>
                  <a:srgbClr val="000000"/>
                </a:solidFill>
                <a:latin typeface="Arial" panose="020B0604020202020204" pitchFamily="34" charset="0"/>
                <a:cs typeface="Arial" panose="020B0604020202020204" pitchFamily="34" charset="0"/>
              </a:rPr>
              <a:t>Réfléchissez aux succès et aux défis confrontés jusqu’à présent ainsi qu’aux points forts des employés et aux aspects qu’ils doivent améliorer. </a:t>
            </a:r>
          </a:p>
          <a:p>
            <a:pPr marL="357188" indent="-357188">
              <a:spcAft>
                <a:spcPts val="600"/>
              </a:spcAft>
              <a:buClr>
                <a:srgbClr val="003478"/>
              </a:buClr>
              <a:buFont typeface="Arial" panose="020B0604020202020204" pitchFamily="34" charset="0"/>
              <a:buChar char="•"/>
            </a:pPr>
            <a:r>
              <a:rPr lang="fr-CA" sz="1050" kern="0" dirty="0" smtClean="0">
                <a:solidFill>
                  <a:srgbClr val="000000"/>
                </a:solidFill>
                <a:latin typeface="Arial" panose="020B0604020202020204" pitchFamily="34" charset="0"/>
                <a:cs typeface="Arial" panose="020B0604020202020204" pitchFamily="34" charset="0"/>
              </a:rPr>
              <a:t>Examinez les notes et les autres renseignements au sujet des résultats en matière de rendement, notamment la rétroaction continue fournie. </a:t>
            </a:r>
          </a:p>
          <a:p>
            <a:pPr marL="357188" indent="-357188">
              <a:spcAft>
                <a:spcPts val="600"/>
              </a:spcAft>
              <a:buClr>
                <a:srgbClr val="003478"/>
              </a:buClr>
              <a:buFont typeface="Arial" panose="020B0604020202020204" pitchFamily="34" charset="0"/>
              <a:buChar char="•"/>
            </a:pPr>
            <a:r>
              <a:rPr lang="fr-CA" sz="1050" kern="0" dirty="0" smtClean="0">
                <a:solidFill>
                  <a:srgbClr val="000000"/>
                </a:solidFill>
                <a:latin typeface="Arial" panose="020B0604020202020204" pitchFamily="34" charset="0"/>
                <a:cs typeface="Arial" panose="020B0604020202020204" pitchFamily="34" charset="0"/>
              </a:rPr>
              <a:t>Recueillez des exemples concrets étayant votre rétroaction et discutez de la manière de tirer pleinement parti du rendement </a:t>
            </a:r>
            <a:r>
              <a:rPr lang="fr-CA" sz="1050" kern="0" dirty="0" smtClean="0">
                <a:latin typeface="Arial" panose="020B0604020202020204" pitchFamily="34" charset="0"/>
                <a:cs typeface="Arial" panose="020B0604020202020204" pitchFamily="34" charset="0"/>
              </a:rPr>
              <a:t>observé, du </a:t>
            </a:r>
            <a:r>
              <a:rPr lang="fr-CA" sz="1050" kern="0" dirty="0" smtClean="0">
                <a:solidFill>
                  <a:srgbClr val="000000"/>
                </a:solidFill>
                <a:latin typeface="Arial" panose="020B0604020202020204" pitchFamily="34" charset="0"/>
                <a:cs typeface="Arial" panose="020B0604020202020204" pitchFamily="34" charset="0"/>
              </a:rPr>
              <a:t>plan d’apprentissage et de perfectionnement, du plan de gestion des talents ou du plan d’amélioration du rendement. </a:t>
            </a:r>
          </a:p>
          <a:p>
            <a:pPr marL="357188" indent="-357188">
              <a:spcAft>
                <a:spcPts val="600"/>
              </a:spcAft>
              <a:buClr>
                <a:srgbClr val="003478"/>
              </a:buClr>
              <a:buFont typeface="Arial" panose="020B0604020202020204" pitchFamily="34" charset="0"/>
              <a:buChar char="•"/>
            </a:pPr>
            <a:r>
              <a:rPr lang="fr-CA" sz="1050" kern="0" dirty="0" smtClean="0">
                <a:solidFill>
                  <a:srgbClr val="000000"/>
                </a:solidFill>
                <a:latin typeface="Arial" panose="020B0604020202020204" pitchFamily="34" charset="0"/>
                <a:cs typeface="Arial" panose="020B0604020202020204" pitchFamily="34" charset="0"/>
              </a:rPr>
              <a:t>Consultez les directives sur les cotes de rendement qui sont seulement attribuées en fin d’exercice. La mi-exercice est l’occasion de discuter du progrès réalisé à ce jour, d’ajuster le tir là ou c’est </a:t>
            </a:r>
            <a:r>
              <a:rPr lang="fr-CA" sz="1050" kern="0" dirty="0" smtClean="0">
                <a:latin typeface="Arial" panose="020B0604020202020204" pitchFamily="34" charset="0"/>
                <a:cs typeface="Arial" panose="020B0604020202020204" pitchFamily="34" charset="0"/>
              </a:rPr>
              <a:t>néce</a:t>
            </a:r>
            <a:r>
              <a:rPr lang="fr-CA" sz="1050" kern="0" dirty="0" smtClean="0">
                <a:solidFill>
                  <a:srgbClr val="000000"/>
                </a:solidFill>
                <a:latin typeface="Arial" panose="020B0604020202020204" pitchFamily="34" charset="0"/>
                <a:cs typeface="Arial" panose="020B0604020202020204" pitchFamily="34" charset="0"/>
              </a:rPr>
              <a:t>ssaire et d’éviter des surprises en fin d’exercice.</a:t>
            </a:r>
          </a:p>
          <a:p>
            <a:pPr marL="357188" indent="-357188">
              <a:spcAft>
                <a:spcPts val="600"/>
              </a:spcAft>
              <a:buClr>
                <a:srgbClr val="003478"/>
              </a:buClr>
              <a:buFont typeface="Arial" panose="020B0604020202020204" pitchFamily="34" charset="0"/>
              <a:buChar char="•"/>
            </a:pPr>
            <a:r>
              <a:rPr lang="fr-CA" sz="1050" kern="0" dirty="0">
                <a:solidFill>
                  <a:srgbClr val="000000"/>
                </a:solidFill>
                <a:latin typeface="Arial" panose="020B0604020202020204" pitchFamily="34" charset="0"/>
                <a:cs typeface="Arial" panose="020B0604020202020204" pitchFamily="34" charset="0"/>
              </a:rPr>
              <a:t>Préparez des questions à l’avance s’il vous faut des précisions. </a:t>
            </a:r>
          </a:p>
          <a:p>
            <a:pPr>
              <a:spcAft>
                <a:spcPts val="600"/>
              </a:spcAft>
              <a:buClr>
                <a:srgbClr val="003478"/>
              </a:buClr>
            </a:pPr>
            <a:r>
              <a:rPr lang="fr-CA" sz="1050" b="1" dirty="0" smtClean="0">
                <a:latin typeface="Arial" panose="020B0604020202020204" pitchFamily="34" charset="0"/>
                <a:cs typeface="Arial" panose="020B0604020202020204" pitchFamily="34" charset="0"/>
              </a:rPr>
              <a:t>Au </a:t>
            </a:r>
            <a:r>
              <a:rPr lang="fr-CA" sz="1050" b="1" dirty="0">
                <a:latin typeface="Arial" panose="020B0604020202020204" pitchFamily="34" charset="0"/>
                <a:cs typeface="Arial" panose="020B0604020202020204" pitchFamily="34" charset="0"/>
              </a:rPr>
              <a:t>moment de déterminer une date, prenez soin de convenir d’un moment propice à l’échange et de choisir le </a:t>
            </a:r>
            <a:br>
              <a:rPr lang="fr-CA" sz="1050" b="1" dirty="0">
                <a:latin typeface="Arial" panose="020B0604020202020204" pitchFamily="34" charset="0"/>
                <a:cs typeface="Arial" panose="020B0604020202020204" pitchFamily="34" charset="0"/>
              </a:rPr>
            </a:br>
            <a:r>
              <a:rPr lang="fr-CA" sz="1050" b="1" dirty="0">
                <a:latin typeface="Arial" panose="020B0604020202020204" pitchFamily="34" charset="0"/>
                <a:cs typeface="Arial" panose="020B0604020202020204" pitchFamily="34" charset="0"/>
              </a:rPr>
              <a:t>moyen de communication (téléconférence ou vidéoconférence) approprié selon le niveau de confort des participants. </a:t>
            </a:r>
          </a:p>
          <a:p>
            <a:pPr marL="357188" indent="-357188">
              <a:spcAft>
                <a:spcPts val="600"/>
              </a:spcAft>
              <a:buClr>
                <a:srgbClr val="003478"/>
              </a:buClr>
              <a:buFont typeface="Arial" panose="020B0604020202020204" pitchFamily="34" charset="0"/>
              <a:buChar char="•"/>
            </a:pPr>
            <a:endParaRPr lang="fr-CA" sz="1050" kern="0" dirty="0" smtClean="0">
              <a:solidFill>
                <a:srgbClr val="000000"/>
              </a:solidFill>
              <a:latin typeface="Arial" panose="020B0604020202020204" pitchFamily="34" charset="0"/>
              <a:cs typeface="Arial" panose="020B0604020202020204" pitchFamily="34" charset="0"/>
            </a:endParaRPr>
          </a:p>
          <a:p>
            <a:pPr marL="171450" indent="-171450">
              <a:spcBef>
                <a:spcPct val="20000"/>
              </a:spcBef>
              <a:buClr>
                <a:srgbClr val="003478"/>
              </a:buClr>
              <a:buFont typeface="Wingdings" pitchFamily="2" charset="2"/>
              <a:buChar char="§"/>
            </a:pPr>
            <a:endParaRPr lang="en-CA" sz="1200" kern="0" dirty="0">
              <a:solidFill>
                <a:srgbClr val="000000"/>
              </a:solidFill>
              <a:latin typeface="Arial"/>
            </a:endParaRPr>
          </a:p>
        </p:txBody>
      </p:sp>
      <p:pic>
        <p:nvPicPr>
          <p:cNvPr id="2" name="Picture 1"/>
          <p:cNvPicPr>
            <a:picLocks noChangeAspect="1"/>
          </p:cNvPicPr>
          <p:nvPr/>
        </p:nvPicPr>
        <p:blipFill>
          <a:blip r:embed="rId3"/>
          <a:stretch>
            <a:fillRect/>
          </a:stretch>
        </p:blipFill>
        <p:spPr>
          <a:xfrm>
            <a:off x="2992121" y="634693"/>
            <a:ext cx="286537" cy="384081"/>
          </a:xfrm>
          <a:prstGeom prst="rect">
            <a:avLst/>
          </a:prstGeom>
        </p:spPr>
      </p:pic>
    </p:spTree>
    <p:extLst>
      <p:ext uri="{BB962C8B-B14F-4D97-AF65-F5344CB8AC3E}">
        <p14:creationId xmlns:p14="http://schemas.microsoft.com/office/powerpoint/2010/main" val="4175327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11</a:t>
            </a:fld>
            <a:endParaRPr lang="en-US"/>
          </a:p>
        </p:txBody>
      </p:sp>
      <p:sp>
        <p:nvSpPr>
          <p:cNvPr id="3" name="Content Placeholder 2"/>
          <p:cNvSpPr>
            <a:spLocks noGrp="1"/>
          </p:cNvSpPr>
          <p:nvPr>
            <p:ph sz="half" idx="4294967295"/>
          </p:nvPr>
        </p:nvSpPr>
        <p:spPr>
          <a:xfrm>
            <a:off x="585006" y="1025529"/>
            <a:ext cx="7782479" cy="3027363"/>
          </a:xfrm>
        </p:spPr>
        <p:txBody>
          <a:bodyPr>
            <a:noAutofit/>
          </a:bodyPr>
          <a:lstStyle/>
          <a:p>
            <a:pPr marL="0" indent="0">
              <a:spcAft>
                <a:spcPts val="600"/>
              </a:spcAft>
              <a:buNone/>
            </a:pPr>
            <a:r>
              <a:rPr lang="en-CA" sz="1050" b="1" u="sng" dirty="0" err="1" smtClean="0">
                <a:latin typeface="Arial" panose="020B0604020202020204" pitchFamily="34" charset="0"/>
                <a:cs typeface="Arial" panose="020B0604020202020204" pitchFamily="34" charset="0"/>
              </a:rPr>
              <a:t>Gestionnaires</a:t>
            </a:r>
            <a:r>
              <a:rPr lang="en-CA" sz="1050" b="1" u="sng" dirty="0" smtClean="0">
                <a:latin typeface="Arial" panose="020B0604020202020204" pitchFamily="34" charset="0"/>
                <a:cs typeface="Arial" panose="020B0604020202020204" pitchFamily="34" charset="0"/>
              </a:rPr>
              <a:t>/</a:t>
            </a:r>
            <a:r>
              <a:rPr lang="en-CA" sz="1050" b="1" u="sng" dirty="0" err="1" smtClean="0">
                <a:latin typeface="Arial" panose="020B0604020202020204" pitchFamily="34" charset="0"/>
                <a:cs typeface="Arial" panose="020B0604020202020204" pitchFamily="34" charset="0"/>
              </a:rPr>
              <a:t>Superviseurs</a:t>
            </a:r>
            <a:endParaRPr lang="en-CA" sz="1050" b="1" u="sng" dirty="0" smtClean="0">
              <a:latin typeface="Arial" panose="020B0604020202020204" pitchFamily="34" charset="0"/>
              <a:cs typeface="Arial" panose="020B0604020202020204" pitchFamily="34" charset="0"/>
            </a:endParaRPr>
          </a:p>
          <a:p>
            <a:pPr>
              <a:spcBef>
                <a:spcPts val="0"/>
              </a:spcBef>
              <a:spcAft>
                <a:spcPts val="600"/>
              </a:spcAft>
            </a:pPr>
            <a:r>
              <a:rPr lang="fr-CA" sz="1050" dirty="0" smtClean="0">
                <a:latin typeface="Arial" panose="020B0604020202020204" pitchFamily="34" charset="0"/>
                <a:cs typeface="Arial" panose="020B0604020202020204" pitchFamily="34" charset="0"/>
              </a:rPr>
              <a:t>Invitez les employés à partager leur autoévaluation </a:t>
            </a:r>
            <a:r>
              <a:rPr lang="fr-CA" sz="1050" dirty="0">
                <a:latin typeface="Arial" panose="020B0604020202020204" pitchFamily="34" charset="0"/>
                <a:cs typeface="Arial" panose="020B0604020202020204" pitchFamily="34" charset="0"/>
              </a:rPr>
              <a:t>des progrès qu’ils ont réalisés pour atteindre leurs objectifs et les indicateurs de rendement à ce jour. </a:t>
            </a:r>
            <a:r>
              <a:rPr lang="fr-CA" sz="1050" dirty="0" smtClean="0">
                <a:latin typeface="Arial" panose="020B0604020202020204" pitchFamily="34" charset="0"/>
                <a:cs typeface="Arial" panose="020B0604020202020204" pitchFamily="34" charset="0"/>
              </a:rPr>
              <a:t>Demandez ce </a:t>
            </a:r>
            <a:r>
              <a:rPr lang="fr-CA" sz="1050" dirty="0">
                <a:latin typeface="Arial" panose="020B0604020202020204" pitchFamily="34" charset="0"/>
                <a:cs typeface="Arial" panose="020B0604020202020204" pitchFamily="34" charset="0"/>
              </a:rPr>
              <a:t>qui a bien fonctionné ou n’a pas bien fonctionné? Qu’est-ce qui aurait pu être mieux fait ou fait différemment?</a:t>
            </a:r>
          </a:p>
          <a:p>
            <a:pPr>
              <a:spcBef>
                <a:spcPts val="0"/>
              </a:spcBef>
              <a:spcAft>
                <a:spcPts val="600"/>
              </a:spcAft>
            </a:pPr>
            <a:r>
              <a:rPr lang="fr-CA" sz="1050" dirty="0" smtClean="0">
                <a:latin typeface="Arial" panose="020B0604020202020204" pitchFamily="34" charset="0"/>
                <a:cs typeface="Arial" panose="020B0604020202020204" pitchFamily="34" charset="0"/>
              </a:rPr>
              <a:t>Situez le </a:t>
            </a:r>
            <a:r>
              <a:rPr lang="fr-CA" sz="1050" dirty="0">
                <a:latin typeface="Arial" panose="020B0604020202020204" pitchFamily="34" charset="0"/>
                <a:cs typeface="Arial" panose="020B0604020202020204" pitchFamily="34" charset="0"/>
              </a:rPr>
              <a:t>travail des employés dans le cadre du contexte plus vaste de l’équipe, de la Direction générale et de l’organisation.</a:t>
            </a:r>
          </a:p>
          <a:p>
            <a:pPr>
              <a:spcBef>
                <a:spcPts val="0"/>
              </a:spcBef>
              <a:spcAft>
                <a:spcPts val="600"/>
              </a:spcAft>
            </a:pPr>
            <a:r>
              <a:rPr lang="fr-CA" sz="1050" dirty="0" smtClean="0">
                <a:latin typeface="Arial" panose="020B0604020202020204" pitchFamily="34" charset="0"/>
                <a:cs typeface="Arial" panose="020B0604020202020204" pitchFamily="34" charset="0"/>
              </a:rPr>
              <a:t>Ajoutez </a:t>
            </a:r>
            <a:r>
              <a:rPr lang="fr-CA" sz="1050" dirty="0">
                <a:latin typeface="Arial" panose="020B0604020202020204" pitchFamily="34" charset="0"/>
                <a:cs typeface="Arial" panose="020B0604020202020204" pitchFamily="34" charset="0"/>
              </a:rPr>
              <a:t>votre perspective en faisant part de vos observations</a:t>
            </a:r>
            <a:r>
              <a:rPr lang="fr-CA" sz="1050" dirty="0" smtClean="0">
                <a:latin typeface="Arial" panose="020B0604020202020204" pitchFamily="34" charset="0"/>
                <a:cs typeface="Arial" panose="020B0604020202020204" pitchFamily="34" charset="0"/>
              </a:rPr>
              <a:t>.</a:t>
            </a:r>
          </a:p>
          <a:p>
            <a:pPr>
              <a:spcBef>
                <a:spcPts val="0"/>
              </a:spcBef>
              <a:spcAft>
                <a:spcPts val="600"/>
              </a:spcAft>
            </a:pPr>
            <a:r>
              <a:rPr lang="fr-CA" sz="1050" dirty="0" smtClean="0">
                <a:latin typeface="Arial" panose="020B0604020202020204" pitchFamily="34" charset="0"/>
                <a:cs typeface="Arial" panose="020B0604020202020204" pitchFamily="34" charset="0"/>
              </a:rPr>
              <a:t>Demeurez ouvert aux commentaires</a:t>
            </a:r>
          </a:p>
          <a:p>
            <a:pPr>
              <a:spcBef>
                <a:spcPts val="0"/>
              </a:spcBef>
              <a:spcAft>
                <a:spcPts val="600"/>
              </a:spcAft>
            </a:pPr>
            <a:r>
              <a:rPr lang="en-CA" sz="1050" dirty="0" err="1">
                <a:latin typeface="Arial" panose="020B0604020202020204" pitchFamily="34" charset="0"/>
                <a:cs typeface="Arial" panose="020B0604020202020204" pitchFamily="34" charset="0"/>
              </a:rPr>
              <a:t>Assurez-vous</a:t>
            </a:r>
            <a:r>
              <a:rPr lang="en-CA" sz="1050" dirty="0">
                <a:latin typeface="Arial" panose="020B0604020202020204" pitchFamily="34" charset="0"/>
                <a:cs typeface="Arial" panose="020B0604020202020204" pitchFamily="34" charset="0"/>
              </a:rPr>
              <a:t> que </a:t>
            </a:r>
            <a:r>
              <a:rPr lang="en-CA" sz="1050" dirty="0" err="1">
                <a:latin typeface="Arial" panose="020B0604020202020204" pitchFamily="34" charset="0"/>
                <a:cs typeface="Arial" panose="020B0604020202020204" pitchFamily="34" charset="0"/>
              </a:rPr>
              <a:t>l’employé</a:t>
            </a:r>
            <a:r>
              <a:rPr lang="en-CA" sz="1050" dirty="0">
                <a:latin typeface="Arial" panose="020B0604020202020204" pitchFamily="34" charset="0"/>
                <a:cs typeface="Arial" panose="020B0604020202020204" pitchFamily="34" charset="0"/>
              </a:rPr>
              <a:t> </a:t>
            </a:r>
            <a:r>
              <a:rPr lang="en-CA" sz="1050" dirty="0" err="1" smtClean="0">
                <a:latin typeface="Arial" panose="020B0604020202020204" pitchFamily="34" charset="0"/>
                <a:cs typeface="Arial" panose="020B0604020202020204" pitchFamily="34" charset="0"/>
              </a:rPr>
              <a:t>comprenne</a:t>
            </a:r>
            <a:r>
              <a:rPr lang="en-CA" sz="1050" dirty="0" smtClean="0">
                <a:latin typeface="Arial" panose="020B0604020202020204" pitchFamily="34" charset="0"/>
                <a:cs typeface="Arial" panose="020B0604020202020204" pitchFamily="34" charset="0"/>
              </a:rPr>
              <a:t> </a:t>
            </a:r>
            <a:r>
              <a:rPr lang="en-CA" sz="1050" dirty="0" err="1" smtClean="0">
                <a:latin typeface="Arial" panose="020B0604020202020204" pitchFamily="34" charset="0"/>
                <a:cs typeface="Arial" panose="020B0604020202020204" pitchFamily="34" charset="0"/>
              </a:rPr>
              <a:t>votre</a:t>
            </a:r>
            <a:r>
              <a:rPr lang="en-CA" sz="1050" dirty="0" smtClean="0">
                <a:latin typeface="Arial" panose="020B0604020202020204" pitchFamily="34" charset="0"/>
                <a:cs typeface="Arial" panose="020B0604020202020204" pitchFamily="34" charset="0"/>
              </a:rPr>
              <a:t> message. </a:t>
            </a:r>
            <a:r>
              <a:rPr lang="en-CA" sz="1050" dirty="0" err="1" smtClean="0">
                <a:latin typeface="Arial" panose="020B0604020202020204" pitchFamily="34" charset="0"/>
                <a:cs typeface="Arial" panose="020B0604020202020204" pitchFamily="34" charset="0"/>
              </a:rPr>
              <a:t>Reformulez</a:t>
            </a:r>
            <a:r>
              <a:rPr lang="en-CA" sz="1050" dirty="0" smtClean="0">
                <a:latin typeface="Arial" panose="020B0604020202020204" pitchFamily="34" charset="0"/>
                <a:cs typeface="Arial" panose="020B0604020202020204" pitchFamily="34" charset="0"/>
              </a:rPr>
              <a:t> au </a:t>
            </a:r>
            <a:r>
              <a:rPr lang="en-CA" sz="1050" dirty="0" err="1" smtClean="0">
                <a:latin typeface="Arial" panose="020B0604020202020204" pitchFamily="34" charset="0"/>
                <a:cs typeface="Arial" panose="020B0604020202020204" pitchFamily="34" charset="0"/>
              </a:rPr>
              <a:t>besoin</a:t>
            </a:r>
            <a:r>
              <a:rPr lang="en-CA" sz="1050" dirty="0" smtClean="0">
                <a:latin typeface="Arial" panose="020B0604020202020204" pitchFamily="34" charset="0"/>
                <a:cs typeface="Arial" panose="020B0604020202020204" pitchFamily="34" charset="0"/>
              </a:rPr>
              <a:t>. </a:t>
            </a:r>
            <a:r>
              <a:rPr lang="fr-CA" sz="1050" dirty="0" smtClean="0">
                <a:latin typeface="Arial" panose="020B0604020202020204" pitchFamily="34" charset="0"/>
                <a:cs typeface="Arial" panose="020B0604020202020204" pitchFamily="34" charset="0"/>
              </a:rPr>
              <a:t/>
            </a:r>
            <a:br>
              <a:rPr lang="fr-CA" sz="1050" dirty="0" smtClean="0">
                <a:latin typeface="Arial" panose="020B0604020202020204" pitchFamily="34" charset="0"/>
                <a:cs typeface="Arial" panose="020B0604020202020204" pitchFamily="34" charset="0"/>
              </a:rPr>
            </a:br>
            <a:endParaRPr lang="fr-CA" sz="1050" dirty="0" smtClean="0">
              <a:latin typeface="Arial" panose="020B0604020202020204" pitchFamily="34" charset="0"/>
              <a:cs typeface="Arial" panose="020B0604020202020204" pitchFamily="34" charset="0"/>
            </a:endParaRPr>
          </a:p>
          <a:p>
            <a:pPr marL="0" indent="0">
              <a:spcBef>
                <a:spcPts val="0"/>
              </a:spcBef>
              <a:spcAft>
                <a:spcPts val="600"/>
              </a:spcAft>
              <a:buNone/>
            </a:pPr>
            <a:r>
              <a:rPr lang="en-CA" sz="1050" b="1" u="sng" dirty="0" smtClean="0">
                <a:latin typeface="Arial" panose="020B0604020202020204" pitchFamily="34" charset="0"/>
                <a:cs typeface="Arial" panose="020B0604020202020204" pitchFamily="34" charset="0"/>
              </a:rPr>
              <a:t>Employés</a:t>
            </a:r>
          </a:p>
          <a:p>
            <a:pPr lvl="0">
              <a:spcBef>
                <a:spcPts val="0"/>
              </a:spcBef>
              <a:spcAft>
                <a:spcPts val="600"/>
              </a:spcAft>
            </a:pPr>
            <a:r>
              <a:rPr lang="fr-CA" sz="1050" dirty="0" smtClean="0">
                <a:latin typeface="Arial" panose="020B0604020202020204" pitchFamily="34" charset="0"/>
                <a:cs typeface="Arial" panose="020B0604020202020204" pitchFamily="34" charset="0"/>
              </a:rPr>
              <a:t>Communiquez </a:t>
            </a:r>
            <a:r>
              <a:rPr lang="fr-CA" sz="1050" dirty="0">
                <a:latin typeface="Arial" panose="020B0604020202020204" pitchFamily="34" charset="0"/>
                <a:cs typeface="Arial" panose="020B0604020202020204" pitchFamily="34" charset="0"/>
              </a:rPr>
              <a:t>votre autoévaluation des progrès que vous avez réalisés pour atteindre vos objectifs et les indicateurs de rendement ainsi que la rétroaction que vous avez reçue. Identifiez ce qui a bien fonctionné et/ou n’a pas bien fonctionné? Qu’est-ce qui aurait pu être mieux fait ou fait différemment?</a:t>
            </a:r>
          </a:p>
          <a:p>
            <a:pPr lvl="0">
              <a:spcBef>
                <a:spcPts val="0"/>
              </a:spcBef>
              <a:spcAft>
                <a:spcPts val="600"/>
              </a:spcAft>
            </a:pPr>
            <a:r>
              <a:rPr lang="fr-CA" sz="1050" dirty="0" smtClean="0">
                <a:latin typeface="Arial" panose="020B0604020202020204" pitchFamily="34" charset="0"/>
                <a:cs typeface="Arial" panose="020B0604020202020204" pitchFamily="34" charset="0"/>
              </a:rPr>
              <a:t>Assurez-vous </a:t>
            </a:r>
            <a:r>
              <a:rPr lang="fr-CA" sz="1050" dirty="0">
                <a:latin typeface="Arial" panose="020B0604020202020204" pitchFamily="34" charset="0"/>
                <a:cs typeface="Arial" panose="020B0604020202020204" pitchFamily="34" charset="0"/>
              </a:rPr>
              <a:t>de bien comprendre votre travail dans le cadre du contexte plus vaste de l’équipe, de la Direction générale et de l’organisation.</a:t>
            </a:r>
          </a:p>
          <a:p>
            <a:pPr lvl="0">
              <a:spcBef>
                <a:spcPts val="0"/>
              </a:spcBef>
              <a:spcAft>
                <a:spcPts val="600"/>
              </a:spcAft>
            </a:pPr>
            <a:r>
              <a:rPr lang="fr-CA" sz="1050" dirty="0" smtClean="0">
                <a:latin typeface="Arial" panose="020B0604020202020204" pitchFamily="34" charset="0"/>
                <a:cs typeface="Arial" panose="020B0604020202020204" pitchFamily="34" charset="0"/>
              </a:rPr>
              <a:t>Posez </a:t>
            </a:r>
            <a:r>
              <a:rPr lang="fr-CA" sz="1050" dirty="0">
                <a:latin typeface="Arial" panose="020B0604020202020204" pitchFamily="34" charset="0"/>
                <a:cs typeface="Arial" panose="020B0604020202020204" pitchFamily="34" charset="0"/>
              </a:rPr>
              <a:t>des questions et demandez des exemples concrets quand le message n’est pas clair. Validez votre compréhension. </a:t>
            </a:r>
            <a:endParaRPr lang="en-CA" sz="105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CA" sz="1050" u="sng" dirty="0">
              <a:latin typeface="Arial" panose="020B0604020202020204" pitchFamily="34" charset="0"/>
              <a:cs typeface="Arial" panose="020B0604020202020204" pitchFamily="34" charset="0"/>
            </a:endParaRPr>
          </a:p>
        </p:txBody>
      </p:sp>
      <p:sp>
        <p:nvSpPr>
          <p:cNvPr id="7" name="Title 1"/>
          <p:cNvSpPr txBox="1">
            <a:spLocks/>
          </p:cNvSpPr>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1800" dirty="0">
                <a:solidFill>
                  <a:prstClr val="black"/>
                </a:solidFill>
                <a:latin typeface="Arial" panose="020B0604020202020204" pitchFamily="34" charset="0"/>
                <a:cs typeface="Arial" panose="020B0604020202020204" pitchFamily="34" charset="0"/>
              </a:rPr>
              <a:t>Examen de la mi-exercice - Programme de la gestion du rendement</a:t>
            </a:r>
            <a:endParaRPr lang="fr-CA" sz="1800" dirty="0" smtClean="0">
              <a:solidFill>
                <a:prstClr val="black"/>
              </a:solidFill>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594895"/>
            <a:ext cx="8027194" cy="389513"/>
            <a:chOff x="1073385" y="1732618"/>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a:cxnSpLocks/>
            </p:cNvCxnSpPr>
            <p:nvPr/>
          </p:nvCxnSpPr>
          <p:spPr>
            <a:xfrm>
              <a:off x="1073385" y="1992288"/>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64242" y="1732618"/>
              <a:ext cx="5899339"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defTabSz="914240"/>
              <a:r>
                <a:rPr lang="en-CA" sz="1200" b="1" dirty="0" smtClean="0">
                  <a:latin typeface="Arial" panose="020B0604020202020204" pitchFamily="34" charset="0"/>
                  <a:cs typeface="Arial" panose="020B0604020202020204" pitchFamily="34" charset="0"/>
                </a:rPr>
                <a:t>La </a:t>
              </a:r>
              <a:r>
                <a:rPr lang="en-CA" sz="1200" b="1" dirty="0" smtClean="0">
                  <a:latin typeface="Arial" panose="020B0604020202020204" pitchFamily="34" charset="0"/>
                  <a:cs typeface="Arial" panose="020B0604020202020204" pitchFamily="34" charset="0"/>
                </a:rPr>
                <a:t>rencontre</a:t>
              </a:r>
              <a:endParaRPr lang="en-US" sz="1200" b="1" dirty="0">
                <a:solidFill>
                  <a:prstClr val="black">
                    <a:lumMod val="85000"/>
                    <a:lumOff val="15000"/>
                  </a:prstClr>
                </a:solidFill>
                <a:latin typeface="Arial" panose="020B0604020202020204" pitchFamily="34" charset="0"/>
                <a:cs typeface="Arial" panose="020B0604020202020204" pitchFamily="34" charset="0"/>
              </a:endParaRPr>
            </a:p>
          </p:txBody>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261" y="4327359"/>
            <a:ext cx="378225" cy="278819"/>
          </a:xfrm>
          <a:prstGeom prst="rect">
            <a:avLst/>
          </a:prstGeom>
        </p:spPr>
      </p:pic>
      <p:grpSp>
        <p:nvGrpSpPr>
          <p:cNvPr id="11" name="Group 8"/>
          <p:cNvGrpSpPr/>
          <p:nvPr>
            <p:custDataLst>
              <p:tags r:id="rId1"/>
            </p:custDataLst>
          </p:nvPr>
        </p:nvGrpSpPr>
        <p:grpSpPr>
          <a:xfrm>
            <a:off x="442261" y="4327359"/>
            <a:ext cx="8265458" cy="278819"/>
            <a:chOff x="1107174" y="5790057"/>
            <a:chExt cx="15343286" cy="371758"/>
          </a:xfrm>
        </p:grpSpPr>
        <p:sp>
          <p:nvSpPr>
            <p:cNvPr id="16" name="Rectangle 15"/>
            <p:cNvSpPr/>
            <p:nvPr/>
          </p:nvSpPr>
          <p:spPr>
            <a:xfrm>
              <a:off x="1809278" y="5792484"/>
              <a:ext cx="14641182" cy="369331"/>
            </a:xfrm>
            <a:prstGeom prst="rect">
              <a:avLst/>
            </a:prstGeom>
            <a:solidFill>
              <a:srgbClr val="DBDBC7"/>
            </a:solidFill>
          </p:spPr>
          <p:txBody>
            <a:bodyPr wrap="square">
              <a:spAutoFit/>
            </a:bodyPr>
            <a:lstStyle/>
            <a:p>
              <a:r>
                <a:rPr lang="en-CA" sz="1200" dirty="0">
                  <a:latin typeface="Arial" panose="020B0604020202020204" pitchFamily="34" charset="0"/>
                  <a:cs typeface="Arial" panose="020B0604020202020204" pitchFamily="34" charset="0"/>
                </a:rPr>
                <a:t>L</a:t>
              </a:r>
              <a:r>
                <a:rPr lang="en-CA" sz="1200" dirty="0" smtClean="0">
                  <a:latin typeface="Arial" panose="020B0604020202020204" pitchFamily="34" charset="0"/>
                  <a:cs typeface="Arial" panose="020B0604020202020204" pitchFamily="34" charset="0"/>
                </a:rPr>
                <a:t>a discussion </a:t>
              </a:r>
              <a:r>
                <a:rPr lang="en-CA" sz="1200" dirty="0" err="1" smtClean="0">
                  <a:latin typeface="Arial" panose="020B0604020202020204" pitchFamily="34" charset="0"/>
                  <a:cs typeface="Arial" panose="020B0604020202020204" pitchFamily="34" charset="0"/>
                </a:rPr>
                <a:t>doit</a:t>
              </a:r>
              <a:r>
                <a:rPr lang="en-CA" sz="1200" dirty="0" smtClean="0">
                  <a:latin typeface="Arial" panose="020B0604020202020204" pitchFamily="34" charset="0"/>
                  <a:cs typeface="Arial" panose="020B0604020202020204" pitchFamily="34" charset="0"/>
                </a:rPr>
                <a:t> se </a:t>
              </a:r>
              <a:r>
                <a:rPr lang="en-CA" sz="1200" dirty="0" err="1" smtClean="0">
                  <a:latin typeface="Arial" panose="020B0604020202020204" pitchFamily="34" charset="0"/>
                  <a:cs typeface="Arial" panose="020B0604020202020204" pitchFamily="34" charset="0"/>
                </a:rPr>
                <a:t>tenir</a:t>
              </a:r>
              <a:r>
                <a:rPr lang="en-CA" sz="1200" dirty="0" smtClean="0">
                  <a:latin typeface="Arial" panose="020B0604020202020204" pitchFamily="34" charset="0"/>
                  <a:cs typeface="Arial" panose="020B0604020202020204" pitchFamily="34" charset="0"/>
                </a:rPr>
                <a:t> </a:t>
              </a:r>
              <a:r>
                <a:rPr lang="en-CA" sz="1200" dirty="0" err="1" smtClean="0">
                  <a:latin typeface="Arial" panose="020B0604020202020204" pitchFamily="34" charset="0"/>
                  <a:cs typeface="Arial" panose="020B0604020202020204" pitchFamily="34" charset="0"/>
                </a:rPr>
                <a:t>dans</a:t>
              </a:r>
              <a:r>
                <a:rPr lang="en-CA" sz="1200" dirty="0" smtClean="0">
                  <a:latin typeface="Arial" panose="020B0604020202020204" pitchFamily="34" charset="0"/>
                  <a:cs typeface="Arial" panose="020B0604020202020204" pitchFamily="34" charset="0"/>
                </a:rPr>
                <a:t> la langue de </a:t>
              </a:r>
              <a:r>
                <a:rPr lang="en-CA" sz="1200" dirty="0" err="1" smtClean="0">
                  <a:latin typeface="Arial" panose="020B0604020202020204" pitchFamily="34" charset="0"/>
                  <a:cs typeface="Arial" panose="020B0604020202020204" pitchFamily="34" charset="0"/>
                </a:rPr>
                <a:t>choix</a:t>
              </a:r>
              <a:r>
                <a:rPr lang="en-CA" sz="1200" dirty="0" smtClean="0">
                  <a:latin typeface="Arial" panose="020B0604020202020204" pitchFamily="34" charset="0"/>
                  <a:cs typeface="Arial" panose="020B0604020202020204" pitchFamily="34" charset="0"/>
                </a:rPr>
                <a:t> de </a:t>
              </a:r>
              <a:r>
                <a:rPr lang="en-CA" sz="1200" dirty="0" err="1" smtClean="0">
                  <a:latin typeface="Arial" panose="020B0604020202020204" pitchFamily="34" charset="0"/>
                  <a:cs typeface="Arial" panose="020B0604020202020204" pitchFamily="34" charset="0"/>
                </a:rPr>
                <a:t>l’employé</a:t>
              </a:r>
              <a:r>
                <a:rPr lang="en-CA" sz="1200" dirty="0" smtClean="0">
                  <a:latin typeface="Arial" panose="020B0604020202020204" pitchFamily="34" charset="0"/>
                  <a:cs typeface="Arial" panose="020B0604020202020204" pitchFamily="34" charset="0"/>
                </a:rPr>
                <a:t>. </a:t>
              </a:r>
              <a:endParaRPr lang="en-CA" sz="1200" b="1" dirty="0">
                <a:solidFill>
                  <a:srgbClr val="FF0000"/>
                </a:solidFill>
                <a:latin typeface="Arial" panose="020B0604020202020204" pitchFamily="34" charset="0"/>
                <a:cs typeface="Arial" panose="020B0604020202020204" pitchFamily="34" charset="0"/>
              </a:endParaRPr>
            </a:p>
          </p:txBody>
        </p:sp>
        <p:pic>
          <p:nvPicPr>
            <p:cNvPr id="17"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174" y="5790057"/>
              <a:ext cx="702104" cy="371758"/>
            </a:xfrm>
            <a:prstGeom prst="rect">
              <a:avLst/>
            </a:prstGeom>
          </p:spPr>
        </p:pic>
      </p:grpSp>
      <p:pic>
        <p:nvPicPr>
          <p:cNvPr id="2" name="Picture 1"/>
          <p:cNvPicPr>
            <a:picLocks noChangeAspect="1"/>
          </p:cNvPicPr>
          <p:nvPr/>
        </p:nvPicPr>
        <p:blipFill>
          <a:blip r:embed="rId5"/>
          <a:stretch>
            <a:fillRect/>
          </a:stretch>
        </p:blipFill>
        <p:spPr>
          <a:xfrm>
            <a:off x="3559551" y="625041"/>
            <a:ext cx="426757" cy="329213"/>
          </a:xfrm>
          <a:prstGeom prst="rect">
            <a:avLst/>
          </a:prstGeom>
        </p:spPr>
      </p:pic>
    </p:spTree>
    <p:extLst>
      <p:ext uri="{BB962C8B-B14F-4D97-AF65-F5344CB8AC3E}">
        <p14:creationId xmlns:p14="http://schemas.microsoft.com/office/powerpoint/2010/main" val="1286364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12</a:t>
            </a:fld>
            <a:endParaRPr lang="en-US"/>
          </a:p>
        </p:txBody>
      </p:sp>
      <p:sp>
        <p:nvSpPr>
          <p:cNvPr id="7" name="Title 1"/>
          <p:cNvSpPr txBox="1">
            <a:spLocks/>
          </p:cNvSpPr>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1800" dirty="0">
                <a:solidFill>
                  <a:prstClr val="black"/>
                </a:solidFill>
                <a:latin typeface="Arial" panose="020B0604020202020204" pitchFamily="34" charset="0"/>
                <a:cs typeface="Arial" panose="020B0604020202020204" pitchFamily="34" charset="0"/>
              </a:rPr>
              <a:t>Examen de la mi-exercice - Programme de la gestion du rendement</a:t>
            </a:r>
            <a:endParaRPr lang="fr-CA" sz="1800" dirty="0" smtClean="0">
              <a:solidFill>
                <a:prstClr val="black"/>
              </a:solidFill>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43879"/>
            <a:ext cx="8027194" cy="389513"/>
            <a:chOff x="1073385" y="1939433"/>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a:cxnSpLocks/>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74430" y="1939433"/>
              <a:ext cx="5889150"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defTabSz="914240"/>
              <a:r>
                <a:rPr lang="en-CA" sz="1200" b="1" dirty="0" smtClean="0">
                  <a:latin typeface="Arial" panose="020B0604020202020204" pitchFamily="34" charset="0"/>
                  <a:cs typeface="Arial" panose="020B0604020202020204" pitchFamily="34" charset="0"/>
                </a:rPr>
                <a:t>La </a:t>
              </a:r>
              <a:r>
                <a:rPr lang="en-CA" sz="1200" b="1" dirty="0" smtClean="0">
                  <a:latin typeface="Arial" panose="020B0604020202020204" pitchFamily="34" charset="0"/>
                  <a:cs typeface="Arial" panose="020B0604020202020204" pitchFamily="34" charset="0"/>
                </a:rPr>
                <a:t>rencontre</a:t>
              </a:r>
              <a:endParaRPr lang="en-US" sz="1200" b="1" dirty="0">
                <a:solidFill>
                  <a:prstClr val="black">
                    <a:lumMod val="85000"/>
                    <a:lumOff val="15000"/>
                  </a:prstClr>
                </a:solidFill>
                <a:latin typeface="Arial" panose="020B0604020202020204" pitchFamily="34" charset="0"/>
                <a:cs typeface="Arial" panose="020B0604020202020204" pitchFamily="34" charset="0"/>
              </a:endParaRPr>
            </a:p>
          </p:txBody>
        </p:sp>
      </p:grpSp>
      <p:sp>
        <p:nvSpPr>
          <p:cNvPr id="16" name="TextBox 6"/>
          <p:cNvSpPr txBox="1"/>
          <p:nvPr/>
        </p:nvSpPr>
        <p:spPr>
          <a:xfrm>
            <a:off x="628153" y="1189530"/>
            <a:ext cx="7739331" cy="3339376"/>
          </a:xfrm>
          <a:prstGeom prst="rect">
            <a:avLst/>
          </a:prstGeom>
          <a:noFill/>
        </p:spPr>
        <p:txBody>
          <a:bodyPr wrap="square" rtlCol="0">
            <a:spAutoFit/>
          </a:bodyPr>
          <a:lstStyle/>
          <a:p>
            <a:r>
              <a:rPr lang="fr-CA" sz="1100" b="1" u="sng" dirty="0">
                <a:latin typeface="Arial" panose="020B0604020202020204" pitchFamily="34" charset="0"/>
                <a:cs typeface="Arial" panose="020B0604020202020204" pitchFamily="34" charset="0"/>
              </a:rPr>
              <a:t>Gestionnaires/superviseurs et employés : bonnes </a:t>
            </a:r>
            <a:r>
              <a:rPr lang="fr-CA" sz="1100" b="1" u="sng" dirty="0" smtClean="0">
                <a:latin typeface="Arial" panose="020B0604020202020204" pitchFamily="34" charset="0"/>
                <a:cs typeface="Arial" panose="020B0604020202020204" pitchFamily="34" charset="0"/>
              </a:rPr>
              <a:t>pratiques</a:t>
            </a:r>
          </a:p>
          <a:p>
            <a:endParaRPr lang="fr-CA" sz="1100" kern="0" dirty="0" smtClean="0">
              <a:solidFill>
                <a:srgbClr val="000000"/>
              </a:solidFill>
              <a:latin typeface="Arial" panose="020B0604020202020204" pitchFamily="34" charset="0"/>
              <a:cs typeface="Arial" panose="020B0604020202020204" pitchFamily="34" charset="0"/>
            </a:endParaRPr>
          </a:p>
          <a:p>
            <a:pPr marL="357188" lvl="0" indent="-357188">
              <a:spcAft>
                <a:spcPts val="600"/>
              </a:spcAft>
              <a:buFont typeface="Arial" panose="020B0604020202020204" pitchFamily="34" charset="0"/>
              <a:buChar char="•"/>
              <a:tabLst>
                <a:tab pos="357188" algn="l"/>
              </a:tabLst>
            </a:pPr>
            <a:r>
              <a:rPr lang="fr-CA" sz="1100" dirty="0">
                <a:solidFill>
                  <a:srgbClr val="000000"/>
                </a:solidFill>
                <a:latin typeface="Arial" panose="020B0604020202020204" pitchFamily="34" charset="0"/>
                <a:cs typeface="Arial" panose="020B0604020202020204" pitchFamily="34" charset="0"/>
              </a:rPr>
              <a:t>Écoutez </a:t>
            </a:r>
            <a:r>
              <a:rPr lang="fr-CA" sz="1100" dirty="0" smtClean="0">
                <a:solidFill>
                  <a:srgbClr val="000000"/>
                </a:solidFill>
                <a:latin typeface="Arial" panose="020B0604020202020204" pitchFamily="34" charset="0"/>
                <a:cs typeface="Arial" panose="020B0604020202020204" pitchFamily="34" charset="0"/>
              </a:rPr>
              <a:t>attentivement.</a:t>
            </a:r>
          </a:p>
          <a:p>
            <a:pPr marL="357188" lvl="0" indent="-357188">
              <a:spcAft>
                <a:spcPts val="600"/>
              </a:spcAft>
              <a:buFont typeface="Arial" panose="020B0604020202020204" pitchFamily="34" charset="0"/>
              <a:buChar char="•"/>
              <a:tabLst>
                <a:tab pos="357188" algn="l"/>
              </a:tabLst>
            </a:pPr>
            <a:r>
              <a:rPr lang="fr-CA" sz="1100" dirty="0" smtClean="0">
                <a:solidFill>
                  <a:srgbClr val="000000"/>
                </a:solidFill>
                <a:latin typeface="Arial" panose="020B0604020202020204" pitchFamily="34" charset="0"/>
                <a:cs typeface="Arial" panose="020B0604020202020204" pitchFamily="34" charset="0"/>
              </a:rPr>
              <a:t>Posez </a:t>
            </a:r>
            <a:r>
              <a:rPr lang="fr-CA" sz="1100" dirty="0">
                <a:solidFill>
                  <a:srgbClr val="000000"/>
                </a:solidFill>
                <a:latin typeface="Arial" panose="020B0604020202020204" pitchFamily="34" charset="0"/>
                <a:cs typeface="Arial" panose="020B0604020202020204" pitchFamily="34" charset="0"/>
              </a:rPr>
              <a:t>des questions afin de vous assurer </a:t>
            </a:r>
            <a:r>
              <a:rPr lang="fr-CA" sz="1100" dirty="0">
                <a:latin typeface="Arial" panose="020B0604020202020204" pitchFamily="34" charset="0"/>
                <a:cs typeface="Arial" panose="020B0604020202020204" pitchFamily="34" charset="0"/>
              </a:rPr>
              <a:t>que vous interprétez le message de la bonne manière et que vous l’avez compris</a:t>
            </a:r>
            <a:r>
              <a:rPr lang="fr-CA" sz="1100" dirty="0">
                <a:solidFill>
                  <a:srgbClr val="000000"/>
                </a:solidFill>
                <a:latin typeface="Arial" panose="020B0604020202020204" pitchFamily="34" charset="0"/>
                <a:cs typeface="Arial" panose="020B0604020202020204" pitchFamily="34" charset="0"/>
              </a:rPr>
              <a:t>.</a:t>
            </a:r>
          </a:p>
          <a:p>
            <a:pPr marL="357188" lvl="0" indent="-357188">
              <a:spcAft>
                <a:spcPts val="600"/>
              </a:spcAft>
              <a:buFont typeface="Arial" panose="020B0604020202020204" pitchFamily="34" charset="0"/>
              <a:buChar char="•"/>
              <a:tabLst>
                <a:tab pos="357188" algn="l"/>
              </a:tabLst>
            </a:pPr>
            <a:r>
              <a:rPr lang="fr-CA" sz="1100" dirty="0" smtClean="0">
                <a:latin typeface="Arial" panose="020B0604020202020204" pitchFamily="34" charset="0"/>
                <a:cs typeface="Arial" panose="020B0604020202020204" pitchFamily="34" charset="0"/>
              </a:rPr>
              <a:t>Renforcez </a:t>
            </a:r>
            <a:r>
              <a:rPr lang="fr-CA" sz="1100" dirty="0">
                <a:latin typeface="Arial" panose="020B0604020202020204" pitchFamily="34" charset="0"/>
                <a:cs typeface="Arial" panose="020B0604020202020204" pitchFamily="34" charset="0"/>
              </a:rPr>
              <a:t>de façon positive le rendement et les réalisations favorables</a:t>
            </a:r>
            <a:r>
              <a:rPr lang="fr-CA" sz="1100" dirty="0">
                <a:solidFill>
                  <a:srgbClr val="000000"/>
                </a:solidFill>
                <a:latin typeface="Arial" panose="020B0604020202020204" pitchFamily="34" charset="0"/>
                <a:cs typeface="Arial" panose="020B0604020202020204" pitchFamily="34" charset="0"/>
              </a:rPr>
              <a:t>. Offrez de la reconnaissance de façon appropriée.</a:t>
            </a:r>
          </a:p>
          <a:p>
            <a:pPr marL="357188" lvl="0" indent="-357188">
              <a:spcAft>
                <a:spcPts val="600"/>
              </a:spcAft>
              <a:buFont typeface="Arial" panose="020B0604020202020204" pitchFamily="34" charset="0"/>
              <a:buChar char="•"/>
              <a:tabLst>
                <a:tab pos="357188" algn="l"/>
              </a:tabLst>
            </a:pPr>
            <a:r>
              <a:rPr lang="fr-CA" sz="1100" dirty="0" smtClean="0">
                <a:solidFill>
                  <a:srgbClr val="000000"/>
                </a:solidFill>
                <a:latin typeface="Arial" panose="020B0604020202020204" pitchFamily="34" charset="0"/>
                <a:cs typeface="Arial" panose="020B0604020202020204" pitchFamily="34" charset="0"/>
              </a:rPr>
              <a:t>Demandez-vous </a:t>
            </a:r>
            <a:r>
              <a:rPr lang="fr-CA" sz="1100" dirty="0">
                <a:solidFill>
                  <a:srgbClr val="000000"/>
                </a:solidFill>
                <a:latin typeface="Arial" panose="020B0604020202020204" pitchFamily="34" charset="0"/>
                <a:cs typeface="Arial" panose="020B0604020202020204" pitchFamily="34" charset="0"/>
              </a:rPr>
              <a:t>quels facteurs peuvent contribuer à la réussite et quelles étapes peuvent être prises pour l’aider à répondre aux attentes en matière de rendement.</a:t>
            </a:r>
          </a:p>
          <a:p>
            <a:pPr marL="357188" lvl="0" indent="-357188">
              <a:spcAft>
                <a:spcPts val="600"/>
              </a:spcAft>
              <a:buFont typeface="Arial" panose="020B0604020202020204" pitchFamily="34" charset="0"/>
              <a:buChar char="•"/>
              <a:tabLst>
                <a:tab pos="357188" algn="l"/>
              </a:tabLst>
            </a:pPr>
            <a:r>
              <a:rPr lang="fr-FR" sz="1100" dirty="0" smtClean="0">
                <a:solidFill>
                  <a:srgbClr val="000000"/>
                </a:solidFill>
                <a:latin typeface="Arial" panose="020B0604020202020204" pitchFamily="34" charset="0"/>
                <a:cs typeface="Arial" panose="020B0604020202020204" pitchFamily="34" charset="0"/>
              </a:rPr>
              <a:t>Discutez </a:t>
            </a:r>
            <a:r>
              <a:rPr lang="fr-FR" sz="1100" dirty="0">
                <a:solidFill>
                  <a:srgbClr val="000000"/>
                </a:solidFill>
                <a:latin typeface="Arial" panose="020B0604020202020204" pitchFamily="34" charset="0"/>
                <a:cs typeface="Arial" panose="020B0604020202020204" pitchFamily="34" charset="0"/>
              </a:rPr>
              <a:t>des facteurs qui pourraient avoir une incidence sur la capacité des employés à atteindre les objectifs de travail d'ici la fin de l'année.</a:t>
            </a:r>
            <a:endParaRPr lang="fr-CA" sz="1100" dirty="0">
              <a:solidFill>
                <a:srgbClr val="000000"/>
              </a:solidFill>
              <a:latin typeface="Arial" panose="020B0604020202020204" pitchFamily="34" charset="0"/>
              <a:cs typeface="Arial" panose="020B0604020202020204" pitchFamily="34" charset="0"/>
            </a:endParaRPr>
          </a:p>
          <a:p>
            <a:pPr marL="357188" lvl="0" indent="-357188">
              <a:spcAft>
                <a:spcPts val="600"/>
              </a:spcAft>
              <a:buFont typeface="Arial" panose="020B0604020202020204" pitchFamily="34" charset="0"/>
              <a:buChar char="•"/>
              <a:tabLst>
                <a:tab pos="357188" algn="l"/>
              </a:tabLst>
            </a:pPr>
            <a:r>
              <a:rPr lang="fr-CA" sz="1100" dirty="0" smtClean="0">
                <a:latin typeface="Arial" panose="020B0604020202020204" pitchFamily="34" charset="0"/>
                <a:cs typeface="Arial" panose="020B0604020202020204" pitchFamily="34" charset="0"/>
              </a:rPr>
              <a:t>Discutez </a:t>
            </a:r>
            <a:r>
              <a:rPr lang="fr-CA" sz="1100" dirty="0">
                <a:latin typeface="Arial" panose="020B0604020202020204" pitchFamily="34" charset="0"/>
                <a:cs typeface="Arial" panose="020B0604020202020204" pitchFamily="34" charset="0"/>
              </a:rPr>
              <a:t>des enjeux et solutions aux défis en matière de rendement et de leur cause.</a:t>
            </a:r>
          </a:p>
          <a:p>
            <a:pPr marL="357188" indent="-357188">
              <a:spcAft>
                <a:spcPts val="600"/>
              </a:spcAft>
              <a:buFont typeface="Arial" panose="020B0604020202020204" pitchFamily="34" charset="0"/>
              <a:buChar char="•"/>
              <a:tabLst>
                <a:tab pos="357188" algn="l"/>
              </a:tabLst>
            </a:pPr>
            <a:r>
              <a:rPr lang="fr-CA" sz="1100" dirty="0" smtClean="0">
                <a:latin typeface="Arial" panose="020B0604020202020204" pitchFamily="34" charset="0"/>
                <a:cs typeface="Arial" panose="020B0604020202020204" pitchFamily="34" charset="0"/>
              </a:rPr>
              <a:t>Élaborez </a:t>
            </a:r>
            <a:r>
              <a:rPr lang="fr-CA" sz="1100" dirty="0">
                <a:latin typeface="Arial" panose="020B0604020202020204" pitchFamily="34" charset="0"/>
                <a:cs typeface="Arial" panose="020B0604020202020204" pitchFamily="34" charset="0"/>
              </a:rPr>
              <a:t>ensemble un plan pour améliorer le rendement, au besoin. </a:t>
            </a:r>
            <a:r>
              <a:rPr lang="fr-CA" sz="1100" dirty="0" smtClean="0">
                <a:latin typeface="Arial" panose="020B0604020202020204" pitchFamily="34" charset="0"/>
                <a:cs typeface="Arial" panose="020B0604020202020204" pitchFamily="34" charset="0"/>
              </a:rPr>
              <a:t>C’est important que les employés ont un mot à dire sur la solution.</a:t>
            </a:r>
          </a:p>
          <a:p>
            <a:pPr marL="357188" lvl="0" indent="-357188">
              <a:spcAft>
                <a:spcPts val="600"/>
              </a:spcAft>
              <a:buFont typeface="Arial" panose="020B0604020202020204" pitchFamily="34" charset="0"/>
              <a:buChar char="•"/>
              <a:tabLst>
                <a:tab pos="357188" algn="l"/>
              </a:tabLst>
            </a:pPr>
            <a:r>
              <a:rPr lang="fr-CA" sz="1100" dirty="0" smtClean="0">
                <a:solidFill>
                  <a:srgbClr val="000000"/>
                </a:solidFill>
                <a:latin typeface="Arial" panose="020B0604020202020204" pitchFamily="34" charset="0"/>
                <a:cs typeface="Arial" panose="020B0604020202020204" pitchFamily="34" charset="0"/>
              </a:rPr>
              <a:t>Si </a:t>
            </a:r>
            <a:r>
              <a:rPr lang="fr-CA" sz="1100" dirty="0">
                <a:solidFill>
                  <a:srgbClr val="000000"/>
                </a:solidFill>
                <a:latin typeface="Arial" panose="020B0604020202020204" pitchFamily="34" charset="0"/>
                <a:cs typeface="Arial" panose="020B0604020202020204" pitchFamily="34" charset="0"/>
              </a:rPr>
              <a:t>vous manquez de temps ou si vous vous sentez bousculé et que la conversation doit se poursuivre, convenez de l’heure et de la date auxquelles vous pourrez vous rencontrer de nouveau et continuer la conversation. </a:t>
            </a:r>
            <a:endParaRPr lang="fr-CA" sz="11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518361" y="658751"/>
            <a:ext cx="426757" cy="329213"/>
          </a:xfrm>
          <a:prstGeom prst="rect">
            <a:avLst/>
          </a:prstGeom>
        </p:spPr>
      </p:pic>
    </p:spTree>
    <p:extLst>
      <p:ext uri="{BB962C8B-B14F-4D97-AF65-F5344CB8AC3E}">
        <p14:creationId xmlns:p14="http://schemas.microsoft.com/office/powerpoint/2010/main" val="494373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13</a:t>
            </a:fld>
            <a:endParaRPr lang="en-US"/>
          </a:p>
        </p:txBody>
      </p:sp>
      <p:sp>
        <p:nvSpPr>
          <p:cNvPr id="7" name="Title 1"/>
          <p:cNvSpPr txBox="1">
            <a:spLocks/>
          </p:cNvSpPr>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1800" dirty="0">
                <a:solidFill>
                  <a:prstClr val="black"/>
                </a:solidFill>
                <a:latin typeface="Arial" panose="020B0604020202020204" pitchFamily="34" charset="0"/>
                <a:cs typeface="Arial" panose="020B0604020202020204" pitchFamily="34" charset="0"/>
              </a:rPr>
              <a:t>Examen de la mi-exercice - Programme de la gestion du rendement</a:t>
            </a:r>
            <a:endParaRPr lang="fr-CA" sz="1800" dirty="0" smtClean="0">
              <a:solidFill>
                <a:prstClr val="black"/>
              </a:solidFill>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43879"/>
            <a:ext cx="8027194" cy="389513"/>
            <a:chOff x="1073385" y="1939433"/>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a:cxnSpLocks/>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331736" y="1939433"/>
              <a:ext cx="5831844"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a:r>
                <a:rPr lang="fr-FR" sz="1200" b="1" dirty="0" smtClean="0">
                  <a:latin typeface="Arial" panose="020B0604020202020204" pitchFamily="34" charset="0"/>
                  <a:cs typeface="Arial" panose="020B0604020202020204" pitchFamily="34" charset="0"/>
                </a:rPr>
                <a:t>Consigner </a:t>
              </a:r>
              <a:r>
                <a:rPr lang="fr-FR" sz="1200" b="1" dirty="0" smtClean="0">
                  <a:latin typeface="Arial" panose="020B0604020202020204" pitchFamily="34" charset="0"/>
                  <a:cs typeface="Arial" panose="020B0604020202020204" pitchFamily="34" charset="0"/>
                </a:rPr>
                <a:t>les commentaires dans </a:t>
              </a:r>
              <a:r>
                <a:rPr lang="fr-FR" sz="1200" b="1" dirty="0">
                  <a:latin typeface="Arial" panose="020B0604020202020204" pitchFamily="34" charset="0"/>
                  <a:cs typeface="Arial" panose="020B0604020202020204" pitchFamily="34" charset="0"/>
                </a:rPr>
                <a:t>l’Application GRFP et </a:t>
              </a:r>
              <a:r>
                <a:rPr lang="fr-FR" sz="1200" b="1" dirty="0" smtClean="0">
                  <a:latin typeface="Arial" panose="020B0604020202020204" pitchFamily="34" charset="0"/>
                  <a:cs typeface="Arial" panose="020B0604020202020204" pitchFamily="34" charset="0"/>
                </a:rPr>
                <a:t>signer l’entente</a:t>
              </a:r>
              <a:endParaRPr lang="en-US" sz="1200" b="1" dirty="0">
                <a:solidFill>
                  <a:prstClr val="black">
                    <a:lumMod val="85000"/>
                    <a:lumOff val="15000"/>
                  </a:prstClr>
                </a:solidFill>
                <a:latin typeface="Arial" panose="020B0604020202020204" pitchFamily="34" charset="0"/>
                <a:cs typeface="Arial" panose="020B0604020202020204" pitchFamily="34" charset="0"/>
              </a:endParaRPr>
            </a:p>
          </p:txBody>
        </p:sp>
      </p:grpSp>
      <p:sp>
        <p:nvSpPr>
          <p:cNvPr id="16" name="TextBox 6"/>
          <p:cNvSpPr txBox="1"/>
          <p:nvPr/>
        </p:nvSpPr>
        <p:spPr>
          <a:xfrm>
            <a:off x="620201" y="1189530"/>
            <a:ext cx="8146427" cy="3477875"/>
          </a:xfrm>
          <a:prstGeom prst="rect">
            <a:avLst/>
          </a:prstGeom>
          <a:noFill/>
        </p:spPr>
        <p:txBody>
          <a:bodyPr wrap="square" rtlCol="0">
            <a:spAutoFit/>
          </a:bodyPr>
          <a:lstStyle/>
          <a:p>
            <a:r>
              <a:rPr lang="fr-CA" sz="1100" b="1" u="sng" dirty="0" smtClean="0">
                <a:latin typeface="Arial" panose="020B0604020202020204" pitchFamily="34" charset="0"/>
                <a:cs typeface="Arial" panose="020B0604020202020204" pitchFamily="34" charset="0"/>
              </a:rPr>
              <a:t>Gestionnaires/superviseurs: </a:t>
            </a:r>
          </a:p>
          <a:p>
            <a:pPr marL="357188" indent="-357188">
              <a:buFont typeface="Arial" panose="020B0604020202020204" pitchFamily="34" charset="0"/>
              <a:buChar char="•"/>
            </a:pPr>
            <a:r>
              <a:rPr lang="fr-CA" sz="1100" dirty="0" smtClean="0">
                <a:latin typeface="Arial" panose="020B0604020202020204" pitchFamily="34" charset="0"/>
                <a:cs typeface="Arial" panose="020B0604020202020204" pitchFamily="34" charset="0"/>
              </a:rPr>
              <a:t>Mettre à jour, si nécessaire, la section A Renseignements </a:t>
            </a:r>
            <a:r>
              <a:rPr lang="fr-CA" sz="1100" dirty="0">
                <a:latin typeface="Arial" panose="020B0604020202020204" pitchFamily="34" charset="0"/>
                <a:cs typeface="Arial" panose="020B0604020202020204" pitchFamily="34" charset="0"/>
              </a:rPr>
              <a:t>personnels de l’employé contenus à la section A (p. ex. la période de </a:t>
            </a:r>
            <a:r>
              <a:rPr lang="fr-CA" sz="1100" dirty="0" smtClean="0">
                <a:latin typeface="Arial" panose="020B0604020202020204" pitchFamily="34" charset="0"/>
                <a:cs typeface="Arial" panose="020B0604020202020204" pitchFamily="34" charset="0"/>
              </a:rPr>
              <a:t>stage est-elle à jour?) </a:t>
            </a:r>
          </a:p>
          <a:p>
            <a:pPr marL="357188" indent="-357188">
              <a:buFont typeface="Arial" panose="020B0604020202020204" pitchFamily="34" charset="0"/>
              <a:buChar char="•"/>
            </a:pPr>
            <a:r>
              <a:rPr lang="fr-CA" sz="1100" dirty="0" smtClean="0">
                <a:latin typeface="Arial" panose="020B0604020202020204" pitchFamily="34" charset="0"/>
                <a:cs typeface="Arial" panose="020B0604020202020204" pitchFamily="34" charset="0"/>
              </a:rPr>
              <a:t>Pour chaque objectif de travail et compétence essentielle, notez si l’employé est </a:t>
            </a:r>
            <a:r>
              <a:rPr lang="fr-FR" sz="1100" dirty="0" smtClean="0">
                <a:latin typeface="Arial" panose="020B0604020202020204" pitchFamily="34" charset="0"/>
                <a:cs typeface="Arial" panose="020B0604020202020204" pitchFamily="34" charset="0"/>
              </a:rPr>
              <a:t>en voie de répondre aux attentes ou s’ils ont besoin de s’améliorer. </a:t>
            </a:r>
          </a:p>
          <a:p>
            <a:pPr marL="357188" indent="-357188">
              <a:buFont typeface="Arial" panose="020B0604020202020204" pitchFamily="34" charset="0"/>
              <a:buChar char="•"/>
            </a:pPr>
            <a:r>
              <a:rPr lang="fr-FR" sz="1100" dirty="0" smtClean="0">
                <a:latin typeface="Arial" panose="020B0604020202020204" pitchFamily="34" charset="0"/>
                <a:cs typeface="Arial" panose="020B0604020202020204" pitchFamily="34" charset="0"/>
              </a:rPr>
              <a:t>Consigner vos commentaires à la section prévue à cet effet. </a:t>
            </a:r>
          </a:p>
          <a:p>
            <a:pPr marL="357188" indent="-357188">
              <a:spcBef>
                <a:spcPct val="20000"/>
              </a:spcBef>
              <a:buClr>
                <a:srgbClr val="003478"/>
              </a:buClr>
              <a:buFont typeface="Arial" panose="020B0604020202020204" pitchFamily="34" charset="0"/>
              <a:buChar char="•"/>
            </a:pPr>
            <a:r>
              <a:rPr lang="fr-CA" sz="1100" dirty="0" smtClean="0">
                <a:latin typeface="Arial" panose="020B0604020202020204" pitchFamily="34" charset="0"/>
                <a:cs typeface="Arial" panose="020B0604020202020204" pitchFamily="34" charset="0"/>
              </a:rPr>
              <a:t>Signez la section E de l’entente de rendement qui porte sur l’examen de </a:t>
            </a:r>
            <a:r>
              <a:rPr lang="fr-CA" sz="1100" dirty="0" err="1" smtClean="0">
                <a:latin typeface="Arial" panose="020B0604020202020204" pitchFamily="34" charset="0"/>
                <a:cs typeface="Arial" panose="020B0604020202020204" pitchFamily="34" charset="0"/>
              </a:rPr>
              <a:t>mi-exercice</a:t>
            </a:r>
            <a:r>
              <a:rPr lang="fr-CA" sz="1100" dirty="0" smtClean="0">
                <a:latin typeface="Arial" panose="020B0604020202020204" pitchFamily="34" charset="0"/>
                <a:cs typeface="Arial" panose="020B0604020202020204" pitchFamily="34" charset="0"/>
              </a:rPr>
              <a:t>.</a:t>
            </a:r>
            <a:endParaRPr lang="fr-CA" sz="1100" kern="0" dirty="0" smtClean="0">
              <a:solidFill>
                <a:srgbClr val="000000"/>
              </a:solidFill>
              <a:latin typeface="Arial" panose="020B0604020202020204" pitchFamily="34" charset="0"/>
              <a:cs typeface="Arial" panose="020B0604020202020204" pitchFamily="34" charset="0"/>
            </a:endParaRPr>
          </a:p>
          <a:p>
            <a:endParaRPr lang="fr-CA" sz="1100" b="1" u="sng" dirty="0" smtClean="0">
              <a:latin typeface="Arial" panose="020B0604020202020204" pitchFamily="34" charset="0"/>
              <a:cs typeface="Arial" panose="020B0604020202020204" pitchFamily="34" charset="0"/>
            </a:endParaRPr>
          </a:p>
          <a:p>
            <a:r>
              <a:rPr lang="fr-CA" sz="1100" b="1" u="sng" dirty="0" smtClean="0">
                <a:latin typeface="Arial" panose="020B0604020202020204" pitchFamily="34" charset="0"/>
                <a:cs typeface="Arial" panose="020B0604020202020204" pitchFamily="34" charset="0"/>
              </a:rPr>
              <a:t>Employés</a:t>
            </a:r>
            <a:r>
              <a:rPr lang="fr-CA" sz="1100" dirty="0" smtClean="0">
                <a:latin typeface="Arial" panose="020B0604020202020204" pitchFamily="34" charset="0"/>
                <a:cs typeface="Arial" panose="020B0604020202020204" pitchFamily="34" charset="0"/>
              </a:rPr>
              <a:t>:</a:t>
            </a:r>
          </a:p>
          <a:p>
            <a:pPr marL="357188" indent="-357188">
              <a:buFont typeface="Arial" panose="020B0604020202020204" pitchFamily="34" charset="0"/>
              <a:buChar char="•"/>
            </a:pPr>
            <a:r>
              <a:rPr lang="fr-CA" sz="1100" dirty="0" smtClean="0">
                <a:latin typeface="Arial" panose="020B0604020202020204" pitchFamily="34" charset="0"/>
                <a:cs typeface="Arial" panose="020B0604020202020204" pitchFamily="34" charset="0"/>
              </a:rPr>
              <a:t>Confirmer l’exactitude des informations personnelles inscrites à la section A et demander à votre gestionnaire/superviseur </a:t>
            </a:r>
            <a:r>
              <a:rPr lang="fr-CA" sz="1100" dirty="0">
                <a:latin typeface="Arial" panose="020B0604020202020204" pitchFamily="34" charset="0"/>
                <a:cs typeface="Arial" panose="020B0604020202020204" pitchFamily="34" charset="0"/>
              </a:rPr>
              <a:t>d’apporter les modifications </a:t>
            </a:r>
            <a:r>
              <a:rPr lang="fr-CA" sz="1100" dirty="0" smtClean="0">
                <a:latin typeface="Arial" panose="020B0604020202020204" pitchFamily="34" charset="0"/>
                <a:cs typeface="Arial" panose="020B0604020202020204" pitchFamily="34" charset="0"/>
              </a:rPr>
              <a:t>nécessaires.</a:t>
            </a:r>
            <a:endParaRPr lang="fr-CA" sz="1100" dirty="0">
              <a:latin typeface="Arial" panose="020B0604020202020204" pitchFamily="34" charset="0"/>
              <a:cs typeface="Arial" panose="020B0604020202020204" pitchFamily="34" charset="0"/>
            </a:endParaRPr>
          </a:p>
          <a:p>
            <a:pPr marL="357188" indent="-357188">
              <a:buFont typeface="Arial" panose="020B0604020202020204" pitchFamily="34" charset="0"/>
              <a:buChar char="•"/>
            </a:pPr>
            <a:r>
              <a:rPr lang="fr-CA" sz="1100" dirty="0" smtClean="0">
                <a:latin typeface="Arial" panose="020B0604020202020204" pitchFamily="34" charset="0"/>
                <a:cs typeface="Arial" panose="020B0604020202020204" pitchFamily="34" charset="0"/>
              </a:rPr>
              <a:t>Passez en </a:t>
            </a:r>
            <a:r>
              <a:rPr lang="fr-CA" sz="1100" dirty="0">
                <a:latin typeface="Arial" panose="020B0604020202020204" pitchFamily="34" charset="0"/>
                <a:cs typeface="Arial" panose="020B0604020202020204" pitchFamily="34" charset="0"/>
              </a:rPr>
              <a:t>revue toutes les sections de l’entente de rendement </a:t>
            </a:r>
            <a:endParaRPr lang="fr-CA" sz="1100" dirty="0" smtClean="0">
              <a:latin typeface="Arial" panose="020B0604020202020204" pitchFamily="34" charset="0"/>
              <a:cs typeface="Arial" panose="020B0604020202020204" pitchFamily="34" charset="0"/>
            </a:endParaRPr>
          </a:p>
          <a:p>
            <a:pPr marL="357188" indent="-357188">
              <a:buFont typeface="Arial" panose="020B0604020202020204" pitchFamily="34" charset="0"/>
              <a:buChar char="•"/>
            </a:pPr>
            <a:r>
              <a:rPr lang="fr-CA" sz="1100" dirty="0" smtClean="0">
                <a:latin typeface="Arial" panose="020B0604020202020204" pitchFamily="34" charset="0"/>
                <a:cs typeface="Arial" panose="020B0604020202020204" pitchFamily="34" charset="0"/>
              </a:rPr>
              <a:t>Ajouter, s’il y a lieu, à la section commentaires, </a:t>
            </a:r>
            <a:r>
              <a:rPr lang="fr-CA" sz="1100" dirty="0">
                <a:latin typeface="Arial" panose="020B0604020202020204" pitchFamily="34" charset="0"/>
                <a:cs typeface="Arial" panose="020B0604020202020204" pitchFamily="34" charset="0"/>
              </a:rPr>
              <a:t>vos observations au sujet des résultats de votre examen de </a:t>
            </a:r>
            <a:r>
              <a:rPr lang="fr-CA" sz="1100" dirty="0" err="1" smtClean="0">
                <a:latin typeface="Arial" panose="020B0604020202020204" pitchFamily="34" charset="0"/>
                <a:cs typeface="Arial" panose="020B0604020202020204" pitchFamily="34" charset="0"/>
              </a:rPr>
              <a:t>mi-exercice</a:t>
            </a:r>
            <a:r>
              <a:rPr lang="fr-CA" sz="1100" dirty="0" smtClean="0">
                <a:latin typeface="Arial" panose="020B0604020202020204" pitchFamily="34" charset="0"/>
                <a:cs typeface="Arial" panose="020B0604020202020204" pitchFamily="34" charset="0"/>
              </a:rPr>
              <a:t>.</a:t>
            </a:r>
          </a:p>
          <a:p>
            <a:pPr marL="357188" indent="-357188">
              <a:spcBef>
                <a:spcPct val="20000"/>
              </a:spcBef>
              <a:buClr>
                <a:srgbClr val="003478"/>
              </a:buClr>
              <a:buFont typeface="Arial" panose="020B0604020202020204" pitchFamily="34" charset="0"/>
              <a:buChar char="•"/>
            </a:pPr>
            <a:r>
              <a:rPr lang="fr-CA" sz="1100" dirty="0">
                <a:latin typeface="Arial" panose="020B0604020202020204" pitchFamily="34" charset="0"/>
                <a:cs typeface="Arial" panose="020B0604020202020204" pitchFamily="34" charset="0"/>
              </a:rPr>
              <a:t>Signez la section E de l’entente de rendement qui porte sur l’examen de </a:t>
            </a:r>
            <a:r>
              <a:rPr lang="fr-CA" sz="1100" dirty="0" err="1">
                <a:latin typeface="Arial" panose="020B0604020202020204" pitchFamily="34" charset="0"/>
                <a:cs typeface="Arial" panose="020B0604020202020204" pitchFamily="34" charset="0"/>
              </a:rPr>
              <a:t>mi-exercice</a:t>
            </a:r>
            <a:r>
              <a:rPr lang="fr-CA" sz="1100" dirty="0" smtClean="0">
                <a:latin typeface="Arial" panose="020B0604020202020204" pitchFamily="34" charset="0"/>
                <a:cs typeface="Arial" panose="020B0604020202020204" pitchFamily="34" charset="0"/>
              </a:rPr>
              <a:t>.</a:t>
            </a:r>
            <a:r>
              <a:rPr lang="en-CA" sz="1100" dirty="0">
                <a:solidFill>
                  <a:prstClr val="black"/>
                </a:solidFill>
                <a:latin typeface="Arial" panose="020B0604020202020204" pitchFamily="34" charset="0"/>
                <a:cs typeface="Arial" panose="020B0604020202020204" pitchFamily="34" charset="0"/>
              </a:rPr>
              <a:t> Le fait de signer </a:t>
            </a:r>
            <a:r>
              <a:rPr lang="en-CA" sz="1100" dirty="0" err="1">
                <a:solidFill>
                  <a:prstClr val="black"/>
                </a:solidFill>
                <a:latin typeface="Arial" panose="020B0604020202020204" pitchFamily="34" charset="0"/>
                <a:cs typeface="Arial" panose="020B0604020202020204" pitchFamily="34" charset="0"/>
              </a:rPr>
              <a:t>l’entente</a:t>
            </a:r>
            <a:r>
              <a:rPr lang="en-CA" sz="1100" dirty="0">
                <a:solidFill>
                  <a:prstClr val="black"/>
                </a:solidFill>
                <a:latin typeface="Arial" panose="020B0604020202020204" pitchFamily="34" charset="0"/>
                <a:cs typeface="Arial" panose="020B0604020202020204" pitchFamily="34" charset="0"/>
              </a:rPr>
              <a:t> de rendement, </a:t>
            </a:r>
            <a:r>
              <a:rPr lang="en-CA" sz="1100" dirty="0" err="1">
                <a:solidFill>
                  <a:prstClr val="black"/>
                </a:solidFill>
                <a:latin typeface="Arial" panose="020B0604020202020204" pitchFamily="34" charset="0"/>
                <a:cs typeface="Arial" panose="020B0604020202020204" pitchFamily="34" charset="0"/>
              </a:rPr>
              <a:t>atteste</a:t>
            </a:r>
            <a:r>
              <a:rPr lang="en-CA" sz="1100" dirty="0">
                <a:solidFill>
                  <a:prstClr val="black"/>
                </a:solidFill>
                <a:latin typeface="Arial" panose="020B0604020202020204" pitchFamily="34" charset="0"/>
                <a:cs typeface="Arial" panose="020B0604020202020204" pitchFamily="34" charset="0"/>
              </a:rPr>
              <a:t> que la discussion a </a:t>
            </a:r>
            <a:r>
              <a:rPr lang="en-CA" sz="1100" dirty="0" err="1">
                <a:solidFill>
                  <a:prstClr val="black"/>
                </a:solidFill>
                <a:latin typeface="Arial" panose="020B0604020202020204" pitchFamily="34" charset="0"/>
                <a:cs typeface="Arial" panose="020B0604020202020204" pitchFamily="34" charset="0"/>
              </a:rPr>
              <a:t>eu</a:t>
            </a:r>
            <a:r>
              <a:rPr lang="en-CA" sz="1100" dirty="0">
                <a:solidFill>
                  <a:prstClr val="black"/>
                </a:solidFill>
                <a:latin typeface="Arial" panose="020B0604020202020204" pitchFamily="34" charset="0"/>
                <a:cs typeface="Arial" panose="020B0604020202020204" pitchFamily="34" charset="0"/>
              </a:rPr>
              <a:t> lieu entre le </a:t>
            </a:r>
            <a:r>
              <a:rPr lang="en-CA" sz="1100" dirty="0" err="1">
                <a:solidFill>
                  <a:prstClr val="black"/>
                </a:solidFill>
                <a:latin typeface="Arial" panose="020B0604020202020204" pitchFamily="34" charset="0"/>
                <a:cs typeface="Arial" panose="020B0604020202020204" pitchFamily="34" charset="0"/>
              </a:rPr>
              <a:t>gestionnaire</a:t>
            </a:r>
            <a:r>
              <a:rPr lang="en-CA" sz="1100" dirty="0">
                <a:solidFill>
                  <a:prstClr val="black"/>
                </a:solidFill>
                <a:latin typeface="Arial" panose="020B0604020202020204" pitchFamily="34" charset="0"/>
                <a:cs typeface="Arial" panose="020B0604020202020204" pitchFamily="34" charset="0"/>
              </a:rPr>
              <a:t> et </a:t>
            </a:r>
            <a:r>
              <a:rPr lang="en-CA" sz="1100" dirty="0" err="1">
                <a:solidFill>
                  <a:prstClr val="black"/>
                </a:solidFill>
                <a:latin typeface="Arial" panose="020B0604020202020204" pitchFamily="34" charset="0"/>
                <a:cs typeface="Arial" panose="020B0604020202020204" pitchFamily="34" charset="0"/>
              </a:rPr>
              <a:t>l’employé</a:t>
            </a:r>
            <a:r>
              <a:rPr lang="en-CA" sz="1100" dirty="0">
                <a:solidFill>
                  <a:prstClr val="black"/>
                </a:solidFill>
                <a:latin typeface="Arial" panose="020B0604020202020204" pitchFamily="34" charset="0"/>
                <a:cs typeface="Arial" panose="020B0604020202020204" pitchFamily="34" charset="0"/>
              </a:rPr>
              <a:t>. </a:t>
            </a:r>
          </a:p>
          <a:p>
            <a:pPr>
              <a:spcBef>
                <a:spcPct val="20000"/>
              </a:spcBef>
              <a:buClr>
                <a:srgbClr val="003478"/>
              </a:buClr>
            </a:pPr>
            <a:endParaRPr lang="fr-CA" sz="1100" kern="0" dirty="0">
              <a:solidFill>
                <a:srgbClr val="000000"/>
              </a:solidFill>
              <a:latin typeface="Arial" panose="020B0604020202020204" pitchFamily="34" charset="0"/>
              <a:cs typeface="Arial" panose="020B0604020202020204" pitchFamily="34" charset="0"/>
            </a:endParaRPr>
          </a:p>
          <a:p>
            <a:pPr>
              <a:spcBef>
                <a:spcPct val="20000"/>
              </a:spcBef>
              <a:buClr>
                <a:srgbClr val="003478"/>
              </a:buClr>
            </a:pPr>
            <a:r>
              <a:rPr lang="fr-CA" sz="1100" i="1" kern="0" dirty="0" smtClean="0">
                <a:solidFill>
                  <a:srgbClr val="000000"/>
                </a:solidFill>
                <a:latin typeface="Arial" panose="020B0604020202020204" pitchFamily="34" charset="0"/>
                <a:cs typeface="Arial" panose="020B0604020202020204" pitchFamily="34" charset="0"/>
              </a:rPr>
              <a:t>* Il peut s’avérer prudent d’écrire d’abord les</a:t>
            </a:r>
            <a:r>
              <a:rPr lang="fr-FR" sz="1100" i="1" kern="0" dirty="0" smtClean="0">
                <a:solidFill>
                  <a:srgbClr val="000000"/>
                </a:solidFill>
                <a:latin typeface="Arial" panose="020B0604020202020204" pitchFamily="34" charset="0"/>
                <a:cs typeface="Arial" panose="020B0604020202020204" pitchFamily="34" charset="0"/>
              </a:rPr>
              <a:t> </a:t>
            </a:r>
            <a:r>
              <a:rPr lang="fr-FR" sz="1100" i="1" kern="0" dirty="0">
                <a:solidFill>
                  <a:srgbClr val="000000"/>
                </a:solidFill>
                <a:latin typeface="Arial" panose="020B0604020202020204" pitchFamily="34" charset="0"/>
                <a:cs typeface="Arial" panose="020B0604020202020204" pitchFamily="34" charset="0"/>
              </a:rPr>
              <a:t>commentaires dans un document MS </a:t>
            </a:r>
            <a:r>
              <a:rPr lang="fr-FR" sz="1100" i="1" kern="0" dirty="0" smtClean="0">
                <a:solidFill>
                  <a:srgbClr val="000000"/>
                </a:solidFill>
                <a:latin typeface="Arial" panose="020B0604020202020204" pitchFamily="34" charset="0"/>
                <a:cs typeface="Arial" panose="020B0604020202020204" pitchFamily="34" charset="0"/>
              </a:rPr>
              <a:t>Word pour ensuite, les transférer dans </a:t>
            </a:r>
            <a:r>
              <a:rPr lang="fr-FR" sz="1100" i="1" kern="0" dirty="0">
                <a:solidFill>
                  <a:srgbClr val="000000"/>
                </a:solidFill>
                <a:latin typeface="Arial" panose="020B0604020202020204" pitchFamily="34" charset="0"/>
                <a:cs typeface="Arial" panose="020B0604020202020204" pitchFamily="34" charset="0"/>
              </a:rPr>
              <a:t>l'application </a:t>
            </a:r>
            <a:r>
              <a:rPr lang="fr-FR" sz="1100" i="1" kern="0" dirty="0" smtClean="0">
                <a:solidFill>
                  <a:srgbClr val="000000"/>
                </a:solidFill>
                <a:latin typeface="Arial" panose="020B0604020202020204" pitchFamily="34" charset="0"/>
                <a:cs typeface="Arial" panose="020B0604020202020204" pitchFamily="34" charset="0"/>
              </a:rPr>
              <a:t>GRFP en cas </a:t>
            </a:r>
            <a:r>
              <a:rPr lang="fr-FR" sz="1100" i="1" kern="0" dirty="0">
                <a:solidFill>
                  <a:srgbClr val="000000"/>
                </a:solidFill>
                <a:latin typeface="Arial" panose="020B0604020202020204" pitchFamily="34" charset="0"/>
                <a:cs typeface="Arial" panose="020B0604020202020204" pitchFamily="34" charset="0"/>
              </a:rPr>
              <a:t>de défaillance du système.</a:t>
            </a:r>
          </a:p>
          <a:p>
            <a:pPr>
              <a:spcBef>
                <a:spcPct val="20000"/>
              </a:spcBef>
              <a:buClr>
                <a:srgbClr val="003478"/>
              </a:buClr>
            </a:pPr>
            <a:endParaRPr lang="fr-CA" sz="1100" kern="0" dirty="0">
              <a:solidFill>
                <a:srgbClr val="0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625726" y="654222"/>
            <a:ext cx="274344" cy="304826"/>
          </a:xfrm>
          <a:prstGeom prst="rect">
            <a:avLst/>
          </a:prstGeom>
        </p:spPr>
      </p:pic>
    </p:spTree>
    <p:extLst>
      <p:ext uri="{BB962C8B-B14F-4D97-AF65-F5344CB8AC3E}">
        <p14:creationId xmlns:p14="http://schemas.microsoft.com/office/powerpoint/2010/main" val="1049861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14</a:t>
            </a:fld>
            <a:endParaRPr lang="en-US"/>
          </a:p>
        </p:txBody>
      </p:sp>
      <p:sp>
        <p:nvSpPr>
          <p:cNvPr id="7" name="Title 1"/>
          <p:cNvSpPr txBox="1">
            <a:spLocks/>
          </p:cNvSpPr>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1800" dirty="0">
                <a:solidFill>
                  <a:prstClr val="black"/>
                </a:solidFill>
                <a:latin typeface="Arial" panose="020B0604020202020204" pitchFamily="34" charset="0"/>
                <a:cs typeface="Arial" panose="020B0604020202020204" pitchFamily="34" charset="0"/>
              </a:rPr>
              <a:t>Examen de la mi-exercice - Programme de la gestion du rendement</a:t>
            </a:r>
            <a:endParaRPr lang="fr-CA" sz="1800" dirty="0" smtClean="0">
              <a:solidFill>
                <a:prstClr val="black"/>
              </a:solidFill>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43879"/>
            <a:ext cx="8027194" cy="389513"/>
            <a:chOff x="1073385" y="1939433"/>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a:cxnSpLocks/>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69335" y="1939433"/>
              <a:ext cx="5894244"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r>
                <a:rPr lang="fr-CA" sz="1200" b="1" dirty="0">
                  <a:latin typeface="Arial" panose="020B0604020202020204" pitchFamily="34" charset="0"/>
                  <a:cs typeface="Arial" panose="020B0604020202020204" pitchFamily="34" charset="0"/>
                </a:rPr>
                <a:t>Conseils pour la rédaction de commentaires </a:t>
              </a:r>
              <a:r>
                <a:rPr lang="fr-CA" sz="1200" b="1" dirty="0" smtClean="0">
                  <a:latin typeface="Arial" panose="020B0604020202020204" pitchFamily="34" charset="0"/>
                  <a:cs typeface="Arial" panose="020B0604020202020204" pitchFamily="34" charset="0"/>
                </a:rPr>
                <a:t>efficaces </a:t>
              </a:r>
              <a:r>
                <a:rPr lang="en-CA" sz="1200" b="1" dirty="0" smtClean="0">
                  <a:latin typeface="Arial" panose="020B0604020202020204" pitchFamily="34" charset="0"/>
                  <a:cs typeface="Arial" panose="020B0604020202020204" pitchFamily="34" charset="0"/>
                </a:rPr>
                <a:t>(</a:t>
              </a:r>
              <a:r>
                <a:rPr lang="en-CA" sz="1200" b="1" dirty="0" err="1">
                  <a:latin typeface="Arial" panose="020B0604020202020204" pitchFamily="34" charset="0"/>
                  <a:cs typeface="Arial" panose="020B0604020202020204" pitchFamily="34" charset="0"/>
                </a:rPr>
                <a:t>Gestionnaires</a:t>
              </a:r>
              <a:r>
                <a:rPr lang="en-CA" sz="1200" b="1" dirty="0">
                  <a:latin typeface="Arial" panose="020B0604020202020204" pitchFamily="34" charset="0"/>
                  <a:cs typeface="Arial" panose="020B0604020202020204" pitchFamily="34" charset="0"/>
                </a:rPr>
                <a:t> et </a:t>
              </a:r>
              <a:r>
                <a:rPr lang="en-CA" sz="1200" b="1" dirty="0" err="1" smtClean="0">
                  <a:latin typeface="Arial" panose="020B0604020202020204" pitchFamily="34" charset="0"/>
                  <a:cs typeface="Arial" panose="020B0604020202020204" pitchFamily="34" charset="0"/>
                </a:rPr>
                <a:t>superviseurs</a:t>
              </a:r>
              <a:r>
                <a:rPr lang="en-CA" sz="1200" b="1" dirty="0" smtClean="0">
                  <a:latin typeface="Arial" panose="020B0604020202020204" pitchFamily="34" charset="0"/>
                  <a:cs typeface="Arial" panose="020B0604020202020204" pitchFamily="34" charset="0"/>
                </a:rPr>
                <a:t> </a:t>
              </a:r>
              <a:r>
                <a:rPr lang="en-CA" sz="1200" b="1" dirty="0" err="1" smtClean="0">
                  <a:latin typeface="Arial" panose="020B0604020202020204" pitchFamily="34" charset="0"/>
                  <a:cs typeface="Arial" panose="020B0604020202020204" pitchFamily="34" charset="0"/>
                </a:rPr>
                <a:t>seulement</a:t>
              </a:r>
              <a:r>
                <a:rPr lang="en-CA" sz="1200" b="1" dirty="0" smtClean="0">
                  <a:latin typeface="Arial" panose="020B0604020202020204" pitchFamily="34" charset="0"/>
                  <a:cs typeface="Arial" panose="020B0604020202020204" pitchFamily="34" charset="0"/>
                </a:rPr>
                <a:t>)</a:t>
              </a:r>
              <a:endParaRPr lang="en-US" sz="1200" b="1" dirty="0">
                <a:solidFill>
                  <a:prstClr val="black">
                    <a:lumMod val="85000"/>
                    <a:lumOff val="15000"/>
                  </a:prstClr>
                </a:solidFill>
                <a:latin typeface="Arial" panose="020B0604020202020204" pitchFamily="34" charset="0"/>
                <a:cs typeface="Arial" panose="020B0604020202020204" pitchFamily="34" charset="0"/>
              </a:endParaRPr>
            </a:p>
          </p:txBody>
        </p:sp>
      </p:grpSp>
      <p:sp>
        <p:nvSpPr>
          <p:cNvPr id="16" name="TextBox 6"/>
          <p:cNvSpPr txBox="1"/>
          <p:nvPr/>
        </p:nvSpPr>
        <p:spPr>
          <a:xfrm>
            <a:off x="664307" y="1189530"/>
            <a:ext cx="7703177" cy="3203954"/>
          </a:xfrm>
          <a:prstGeom prst="rect">
            <a:avLst/>
          </a:prstGeom>
          <a:noFill/>
        </p:spPr>
        <p:txBody>
          <a:bodyPr wrap="square" rtlCol="0">
            <a:spAutoFit/>
          </a:bodyPr>
          <a:lstStyle/>
          <a:p>
            <a:r>
              <a:rPr lang="fr-CA" sz="1050" dirty="0" smtClean="0">
                <a:latin typeface="Arial" panose="020B0604020202020204" pitchFamily="34" charset="0"/>
                <a:cs typeface="Arial" panose="020B0604020202020204" pitchFamily="34" charset="0"/>
              </a:rPr>
              <a:t>Les commentaires formulés dans une entente de rendement sont des écrits permanents qui témoignent non seulement du rendement de l’employé mais aussi des capacités du gestionnaire/superviseur qui les a rédigés.  Ils devraient être rédigés de façon professionnelle, objective et constructive.</a:t>
            </a:r>
          </a:p>
          <a:p>
            <a:endParaRPr lang="fr-CA" sz="1050" dirty="0" smtClean="0">
              <a:latin typeface="Arial" panose="020B0604020202020204" pitchFamily="34" charset="0"/>
              <a:cs typeface="Arial" panose="020B0604020202020204" pitchFamily="34" charset="0"/>
            </a:endParaRPr>
          </a:p>
          <a:p>
            <a:r>
              <a:rPr lang="fr-CA" sz="1050" b="1" dirty="0" smtClean="0">
                <a:latin typeface="Arial" panose="020B0604020202020204" pitchFamily="34" charset="0"/>
                <a:cs typeface="Arial" panose="020B0604020202020204" pitchFamily="34" charset="0"/>
              </a:rPr>
              <a:t>Les commentaires devraient traiter des points suivants :</a:t>
            </a:r>
            <a:endParaRPr lang="fr-CA" sz="1050" dirty="0" smtClean="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Dans quelle mesure l’employé a atteint les objectifs de travail assignés en fonction des indicateurs de rendement;</a:t>
            </a:r>
          </a:p>
          <a:p>
            <a:pPr marL="628650" lvl="1"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À quelle fréquence (régulièrement ou constamment) l’employé a démontré qu’il possédait les compétences essentielles en manifestant des comportements efficaces;</a:t>
            </a:r>
          </a:p>
          <a:p>
            <a:pPr marL="628650" lvl="1"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Les aspects du rendement qui se sont améliorés au cours de la période d’évaluation;</a:t>
            </a:r>
          </a:p>
          <a:p>
            <a:pPr marL="628650" lvl="1"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Les éléments du rendement qui pourraient avoir besoin d’être améliorés et comment y remédier.</a:t>
            </a:r>
          </a:p>
          <a:p>
            <a:pPr marL="300038" lvl="1" indent="0">
              <a:buNone/>
            </a:pPr>
            <a:endParaRPr lang="fr-CA" sz="1050" dirty="0" smtClean="0">
              <a:latin typeface="Arial" panose="020B0604020202020204" pitchFamily="34" charset="0"/>
              <a:cs typeface="Arial" panose="020B0604020202020204" pitchFamily="34" charset="0"/>
            </a:endParaRPr>
          </a:p>
          <a:p>
            <a:r>
              <a:rPr lang="fr-CA" sz="1050" b="1" dirty="0" smtClean="0">
                <a:latin typeface="Arial" panose="020B0604020202020204" pitchFamily="34" charset="0"/>
                <a:cs typeface="Arial" panose="020B0604020202020204" pitchFamily="34" charset="0"/>
              </a:rPr>
              <a:t>Les commentaires devraient :</a:t>
            </a:r>
            <a:endParaRPr lang="fr-CA" sz="1050" dirty="0" smtClean="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Être objectifs;</a:t>
            </a:r>
          </a:p>
          <a:p>
            <a:pPr marL="628650" lvl="1"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Correspondre à la rétroaction continue;</a:t>
            </a:r>
          </a:p>
          <a:p>
            <a:pPr marL="628650" lvl="1"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Être exhaustifs;</a:t>
            </a:r>
          </a:p>
          <a:p>
            <a:pPr marL="628650" lvl="1"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Être orientés sur les faits;</a:t>
            </a:r>
          </a:p>
          <a:p>
            <a:pPr marL="628650" lvl="1"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Être précis; et</a:t>
            </a:r>
          </a:p>
          <a:p>
            <a:pPr marL="628650" lvl="1"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Se terminer sur une note positive</a:t>
            </a:r>
          </a:p>
          <a:p>
            <a:pPr>
              <a:spcBef>
                <a:spcPct val="20000"/>
              </a:spcBef>
              <a:buClr>
                <a:srgbClr val="003478"/>
              </a:buClr>
            </a:pPr>
            <a:endParaRPr lang="fr-CA" sz="11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596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pPr/>
              <a:t>15</a:t>
            </a:fld>
            <a:endParaRPr lang="en-US"/>
          </a:p>
        </p:txBody>
      </p:sp>
      <p:sp>
        <p:nvSpPr>
          <p:cNvPr id="7" name="Title 1"/>
          <p:cNvSpPr txBox="1">
            <a:spLocks/>
          </p:cNvSpPr>
          <p:nvPr/>
        </p:nvSpPr>
        <p:spPr>
          <a:xfrm>
            <a:off x="457200" y="147200"/>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1800" dirty="0" smtClean="0"/>
              <a:t>La </a:t>
            </a:r>
            <a:r>
              <a:rPr lang="fr-FR" sz="1800" dirty="0"/>
              <a:t>conduite de l'exercice de la gestion du rendement </a:t>
            </a:r>
            <a:r>
              <a:rPr lang="fr-FR" sz="1800" dirty="0" smtClean="0"/>
              <a:t/>
            </a:r>
            <a:br>
              <a:rPr lang="fr-FR" sz="1800" dirty="0" smtClean="0"/>
            </a:br>
            <a:r>
              <a:rPr lang="fr-FR" sz="1800" dirty="0" smtClean="0"/>
              <a:t>lors </a:t>
            </a:r>
            <a:r>
              <a:rPr lang="fr-FR" sz="1800" dirty="0"/>
              <a:t>de la gestion à distance</a:t>
            </a:r>
            <a:endParaRPr lang="fr-CA" sz="1800" dirty="0" smtClean="0">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17755"/>
            <a:ext cx="8027194" cy="389513"/>
            <a:chOff x="1073385" y="1939433"/>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a:cxnSpLocks/>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48959" y="1939433"/>
              <a:ext cx="5914620"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a:r>
                <a:rPr lang="fr-FR" sz="1200" b="1" dirty="0" smtClean="0">
                  <a:latin typeface="Arial" panose="020B0604020202020204" pitchFamily="34" charset="0"/>
                  <a:cs typeface="Arial" panose="020B0604020202020204" pitchFamily="34" charset="0"/>
                </a:rPr>
                <a:t>Responsabilités et bonnes pratiques pour les gestionnaires</a:t>
              </a:r>
              <a:endParaRPr lang="en-US" sz="1200" b="1" dirty="0">
                <a:latin typeface="Arial" panose="020B0604020202020204" pitchFamily="34" charset="0"/>
                <a:cs typeface="Arial" panose="020B0604020202020204" pitchFamily="34" charset="0"/>
              </a:endParaRPr>
            </a:p>
          </p:txBody>
        </p:sp>
      </p:grpSp>
      <p:sp>
        <p:nvSpPr>
          <p:cNvPr id="16" name="TextBox 6"/>
          <p:cNvSpPr txBox="1"/>
          <p:nvPr/>
        </p:nvSpPr>
        <p:spPr>
          <a:xfrm>
            <a:off x="300004" y="1022240"/>
            <a:ext cx="8543992" cy="3873368"/>
          </a:xfrm>
          <a:prstGeom prst="rect">
            <a:avLst/>
          </a:prstGeom>
          <a:noFill/>
        </p:spPr>
        <p:txBody>
          <a:bodyPr wrap="square" rtlCol="0">
            <a:spAutoFit/>
          </a:bodyPr>
          <a:lstStyle/>
          <a:p>
            <a:r>
              <a:rPr lang="fr-CA" sz="1050" b="1" dirty="0" smtClean="0">
                <a:latin typeface="Arial" panose="020B0604020202020204" pitchFamily="34" charset="0"/>
                <a:cs typeface="Arial" panose="020B0604020202020204" pitchFamily="34" charset="0"/>
              </a:rPr>
              <a:t>Responsabilités</a:t>
            </a:r>
            <a:endParaRPr lang="fr-CA" sz="1050" dirty="0" smtClean="0">
              <a:solidFill>
                <a:srgbClr val="0000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CA" sz="1050" dirty="0" smtClean="0">
                <a:solidFill>
                  <a:srgbClr val="000000"/>
                </a:solidFill>
                <a:latin typeface="Arial" panose="020B0604020202020204" pitchFamily="34" charset="0"/>
                <a:cs typeface="Arial" panose="020B0604020202020204" pitchFamily="34" charset="0"/>
              </a:rPr>
              <a:t>Aider les employés à être performants en leur fournissant une rétroaction formelle sur leur rendement et en établissant des objectifs de rendement pour la période d'évaluation à venir.</a:t>
            </a:r>
          </a:p>
          <a:p>
            <a:pPr marL="171450" lvl="0"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Maintenir une communication continue avec les employés et offrir de la r</a:t>
            </a:r>
            <a:r>
              <a:rPr lang="fr-CA" sz="1050" dirty="0" smtClean="0">
                <a:solidFill>
                  <a:srgbClr val="FF0000"/>
                </a:solidFill>
                <a:latin typeface="Arial" panose="020B0604020202020204" pitchFamily="34" charset="0"/>
                <a:cs typeface="Arial" panose="020B0604020202020204" pitchFamily="34" charset="0"/>
              </a:rPr>
              <a:t>é</a:t>
            </a:r>
            <a:r>
              <a:rPr lang="fr-CA" sz="1050" dirty="0" smtClean="0">
                <a:latin typeface="Arial" panose="020B0604020202020204" pitchFamily="34" charset="0"/>
                <a:cs typeface="Arial" panose="020B0604020202020204" pitchFamily="34" charset="0"/>
              </a:rPr>
              <a:t>troaction tout au long de l’exercice. </a:t>
            </a:r>
          </a:p>
          <a:p>
            <a:pPr marL="171450" lvl="0"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S’assurer que l’employé a accès aux outils et à de la formation adéquate, un encadrement et/ou mentorat afin d’accomplir son travail. </a:t>
            </a:r>
          </a:p>
          <a:p>
            <a:pPr marL="171450" lvl="0"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S’entretenir dans la langue choisie par l'employé.</a:t>
            </a:r>
          </a:p>
          <a:p>
            <a:pPr marL="171450" lvl="0"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Effectuer le suivi des employés en période de stage.</a:t>
            </a:r>
          </a:p>
          <a:p>
            <a:pPr lvl="0"/>
            <a:r>
              <a:rPr lang="fr-CA" sz="1050" b="1" dirty="0" smtClean="0">
                <a:latin typeface="Arial" panose="020B0604020202020204" pitchFamily="34" charset="0"/>
                <a:cs typeface="Arial" panose="020B0604020202020204" pitchFamily="34" charset="0"/>
              </a:rPr>
              <a:t>Recommandations</a:t>
            </a:r>
            <a:endParaRPr lang="fr-CA" sz="105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Planifier des rencontres ponctuelles et d’une durée suffisante pour avoir des conversations constructives sur le rendement.</a:t>
            </a:r>
            <a:r>
              <a:rPr lang="fr-CA" sz="1050" dirty="0" smtClean="0">
                <a:solidFill>
                  <a:srgbClr val="000000"/>
                </a:solidFill>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fr-CA" sz="1050" dirty="0" smtClean="0">
                <a:solidFill>
                  <a:srgbClr val="000000"/>
                </a:solidFill>
                <a:latin typeface="Arial" panose="020B0604020202020204" pitchFamily="34" charset="0"/>
                <a:cs typeface="Arial" panose="020B0604020202020204" pitchFamily="34" charset="0"/>
              </a:rPr>
              <a:t>Planifier un suivi quelques jours plus tard pour permettre un temps de réflexion et une rétroaction supplémentaire.</a:t>
            </a:r>
          </a:p>
          <a:p>
            <a:pPr marL="171450" lvl="0" indent="-171450">
              <a:buFont typeface="Arial" panose="020B0604020202020204" pitchFamily="34" charset="0"/>
              <a:buChar char="•"/>
            </a:pPr>
            <a:r>
              <a:rPr lang="fr-CA" sz="1050" dirty="0" smtClean="0">
                <a:solidFill>
                  <a:srgbClr val="000000"/>
                </a:solidFill>
                <a:latin typeface="Arial" panose="020B0604020202020204" pitchFamily="34" charset="0"/>
                <a:cs typeface="Arial" panose="020B0604020202020204" pitchFamily="34" charset="0"/>
              </a:rPr>
              <a:t>Se préparer pour la discussion sur le rendement et demander aux employés de se préparer à discuter de la manière dont ils évalueraient leur propre rendement.</a:t>
            </a:r>
          </a:p>
          <a:p>
            <a:pPr marL="171450" lvl="0" indent="-171450">
              <a:buFont typeface="Arial" panose="020B0604020202020204" pitchFamily="34" charset="0"/>
              <a:buChar char="•"/>
            </a:pPr>
            <a:r>
              <a:rPr lang="fr-CA" sz="1050" dirty="0" smtClean="0">
                <a:solidFill>
                  <a:srgbClr val="000000"/>
                </a:solidFill>
                <a:latin typeface="Arial" panose="020B0604020202020204" pitchFamily="34" charset="0"/>
                <a:cs typeface="Arial" panose="020B0604020202020204" pitchFamily="34" charset="0"/>
              </a:rPr>
              <a:t>Vérifier fréquemment que les employés comprennent bien le message et leur laisser le temps de traiter les commentaires étant donné que les indices non verbaux habituels peuvent ne pas être observés.</a:t>
            </a:r>
          </a:p>
          <a:p>
            <a:pPr marL="171450" lvl="0"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Offrir du soutien continu aux employés afin qu'ils se sentent valorisés dans la réalisation de la mission de l'organisation,</a:t>
            </a:r>
            <a:endParaRPr lang="fr-CA" sz="1050" dirty="0" smtClean="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Faire preuve de souplesse (par exemple, reporter les conversations ou étaler ces conversations sur plusieurs réunions). </a:t>
            </a:r>
          </a:p>
          <a:p>
            <a:pPr marL="171450" indent="-171450">
              <a:buFont typeface="Arial" panose="020B0604020202020204" pitchFamily="34" charset="0"/>
              <a:buChar char="•"/>
            </a:pPr>
            <a:r>
              <a:rPr lang="fr-CA" sz="1050" dirty="0" smtClean="0">
                <a:latin typeface="Arial" panose="020B0604020202020204" pitchFamily="34" charset="0"/>
                <a:cs typeface="Arial" panose="020B0604020202020204" pitchFamily="34" charset="0"/>
              </a:rPr>
              <a:t>Reconnaître les impacts de la gestion à distance et engager un dialogue ouvert, qui comprend des moyens de maintenir et de soutenir la santé mentale. Les employés peuvent faire face à des problèmes de santé mentale ou vivre un niveau élevé d’incertitude, d’inquiétude, d’anxiété et de stress concernant la santé et la sécurité de leurs proches et la façon dont la COVID-19 peut perturber leur travail et leur vie personnelle.</a:t>
            </a:r>
            <a:br>
              <a:rPr lang="fr-CA" sz="1050" dirty="0" smtClean="0">
                <a:latin typeface="Arial" panose="020B0604020202020204" pitchFamily="34" charset="0"/>
                <a:cs typeface="Arial" panose="020B0604020202020204" pitchFamily="34" charset="0"/>
              </a:rPr>
            </a:br>
            <a:endParaRPr lang="fr-CA" sz="1050" dirty="0" smtClean="0">
              <a:latin typeface="Arial" panose="020B0604020202020204" pitchFamily="34" charset="0"/>
              <a:cs typeface="Arial" panose="020B0604020202020204" pitchFamily="34" charset="0"/>
            </a:endParaRPr>
          </a:p>
          <a:p>
            <a:pPr>
              <a:spcBef>
                <a:spcPct val="20000"/>
              </a:spcBef>
              <a:buClr>
                <a:srgbClr val="003478"/>
              </a:buClr>
            </a:pPr>
            <a:r>
              <a:rPr lang="en-CA" sz="900" i="1" dirty="0" smtClean="0">
                <a:solidFill>
                  <a:srgbClr val="000000"/>
                </a:solidFill>
                <a:latin typeface="Arial" panose="020B0604020202020204" pitchFamily="34" charset="0"/>
                <a:cs typeface="Arial" panose="020B0604020202020204" pitchFamily="34" charset="0"/>
              </a:rPr>
              <a:t>Source</a:t>
            </a:r>
            <a:r>
              <a:rPr lang="en-CA" sz="900" i="1" dirty="0">
                <a:solidFill>
                  <a:srgbClr val="000000"/>
                </a:solidFill>
                <a:latin typeface="Arial" panose="020B0604020202020204" pitchFamily="34" charset="0"/>
                <a:cs typeface="Arial" panose="020B0604020202020204" pitchFamily="34" charset="0"/>
              </a:rPr>
              <a:t>: </a:t>
            </a:r>
            <a:r>
              <a:rPr lang="fr-FR" sz="900" i="1" dirty="0">
                <a:solidFill>
                  <a:srgbClr val="000000"/>
                </a:solidFill>
                <a:latin typeface="Arial" panose="020B0604020202020204" pitchFamily="34" charset="0"/>
                <a:cs typeface="Arial" panose="020B0604020202020204" pitchFamily="34" charset="0"/>
                <a:hlinkClick r:id="rId3"/>
              </a:rPr>
              <a:t>Covid-19 Mesures spéciales et </a:t>
            </a:r>
            <a:r>
              <a:rPr lang="fr-FR" sz="900" i="1" dirty="0" err="1">
                <a:solidFill>
                  <a:srgbClr val="000000"/>
                </a:solidFill>
                <a:latin typeface="Arial" panose="020B0604020202020204" pitchFamily="34" charset="0"/>
                <a:cs typeface="Arial" panose="020B0604020202020204" pitchFamily="34" charset="0"/>
                <a:hlinkClick r:id="rId3"/>
              </a:rPr>
              <a:t>procedures</a:t>
            </a:r>
            <a:r>
              <a:rPr lang="fr-FR" sz="900" i="1" dirty="0">
                <a:solidFill>
                  <a:srgbClr val="000000"/>
                </a:solidFill>
                <a:latin typeface="Arial" panose="020B0604020202020204" pitchFamily="34" charset="0"/>
                <a:cs typeface="Arial" panose="020B0604020202020204" pitchFamily="34" charset="0"/>
                <a:hlinkClick r:id="rId3"/>
              </a:rPr>
              <a:t> (SCT - BDPRH)</a:t>
            </a:r>
            <a:endParaRPr lang="en-CA" sz="900" i="1" dirty="0">
              <a:solidFill>
                <a:srgbClr val="000000"/>
              </a:solidFill>
              <a:latin typeface="Arial" panose="020B0604020202020204" pitchFamily="34" charset="0"/>
              <a:cs typeface="Arial" panose="020B0604020202020204" pitchFamily="34" charset="0"/>
            </a:endParaRPr>
          </a:p>
          <a:p>
            <a:pPr>
              <a:spcBef>
                <a:spcPct val="20000"/>
              </a:spcBef>
              <a:buClr>
                <a:srgbClr val="003478"/>
              </a:buClr>
            </a:pPr>
            <a:endParaRPr lang="fr-CA" sz="105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450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16</a:t>
            </a:fld>
            <a:endParaRPr lang="en-US"/>
          </a:p>
        </p:txBody>
      </p:sp>
      <p:sp>
        <p:nvSpPr>
          <p:cNvPr id="2" name="Title 1"/>
          <p:cNvSpPr>
            <a:spLocks noGrp="1"/>
          </p:cNvSpPr>
          <p:nvPr>
            <p:ph type="title" idx="4294967295"/>
          </p:nvPr>
        </p:nvSpPr>
        <p:spPr>
          <a:xfrm>
            <a:off x="148492" y="100013"/>
            <a:ext cx="8509733" cy="436562"/>
          </a:xfrm>
        </p:spPr>
        <p:txBody>
          <a:bodyPr>
            <a:normAutofit/>
          </a:bodyPr>
          <a:lstStyle/>
          <a:p>
            <a:pPr algn="ctr"/>
            <a:r>
              <a:rPr lang="fr-CA" sz="1800" b="1" dirty="0">
                <a:latin typeface="Arial" panose="020B0604020202020204" pitchFamily="34" charset="0"/>
                <a:cs typeface="Arial" panose="020B0604020202020204" pitchFamily="34" charset="0"/>
              </a:rPr>
              <a:t>Ressources </a:t>
            </a:r>
            <a:r>
              <a:rPr lang="fr-CA" sz="1800" b="1" dirty="0" smtClean="0">
                <a:latin typeface="Arial" panose="020B0604020202020204" pitchFamily="34" charset="0"/>
                <a:cs typeface="Arial" panose="020B0604020202020204" pitchFamily="34" charset="0"/>
              </a:rPr>
              <a:t>disponibles pour vous appuyer dans la gestion du rendement</a:t>
            </a:r>
            <a:endParaRPr lang="fr-CA" sz="1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72123" y="639763"/>
            <a:ext cx="7745046" cy="3940175"/>
          </a:xfrm>
          <a:solidFill>
            <a:schemeClr val="bg1"/>
          </a:solidFill>
        </p:spPr>
        <p:txBody>
          <a:bodyPr>
            <a:noAutofit/>
          </a:bodyPr>
          <a:lstStyle/>
          <a:p>
            <a:pPr marL="0" indent="0">
              <a:buNone/>
            </a:pPr>
            <a:r>
              <a:rPr lang="fr-CA" sz="1100" dirty="0" smtClean="0">
                <a:latin typeface="Arial" panose="020B0604020202020204" pitchFamily="34" charset="0"/>
                <a:cs typeface="Arial" panose="020B0604020202020204" pitchFamily="34" charset="0"/>
              </a:rPr>
              <a:t>De nombreuses ressources sont mises à votre disposition afin de vous supporter et vous orienter à travers les différentes étapes exigées dans la gestion du rendement.  En voici quelques-unes:</a:t>
            </a:r>
          </a:p>
          <a:p>
            <a:pPr lvl="0">
              <a:buFont typeface="Wingdings" panose="05000000000000000000" pitchFamily="2" charset="2"/>
              <a:buChar char="§"/>
            </a:pPr>
            <a:r>
              <a:rPr lang="fr-CA" sz="1100" dirty="0" smtClean="0">
                <a:solidFill>
                  <a:prstClr val="black"/>
                </a:solidFill>
                <a:latin typeface="Arial" panose="020B0604020202020204" pitchFamily="34" charset="0"/>
                <a:cs typeface="Arial" panose="020B0604020202020204" pitchFamily="34" charset="0"/>
              </a:rPr>
              <a:t>Le </a:t>
            </a:r>
            <a:r>
              <a:rPr lang="fr-CA" sz="1100" u="sng" dirty="0" smtClean="0">
                <a:solidFill>
                  <a:srgbClr val="0000FF"/>
                </a:solidFill>
                <a:latin typeface="Arial" panose="020B0604020202020204" pitchFamily="34" charset="0"/>
                <a:ea typeface="Calibri" panose="020F0502020204030204" pitchFamily="34" charset="0"/>
                <a:cs typeface="Arial" panose="020B0604020202020204" pitchFamily="34" charset="0"/>
                <a:hlinkClick r:id="rId3"/>
              </a:rPr>
              <a:t>Bureau de la gestion informelle des conflits</a:t>
            </a:r>
            <a:r>
              <a:rPr lang="fr-CA" sz="1100" u="sng" dirty="0" smtClean="0">
                <a:solidFill>
                  <a:srgbClr val="0000FF"/>
                </a:solidFill>
                <a:latin typeface="Arial" panose="020B0604020202020204" pitchFamily="34" charset="0"/>
                <a:ea typeface="Calibri" panose="020F0502020204030204" pitchFamily="34" charset="0"/>
                <a:cs typeface="Arial" panose="020B0604020202020204" pitchFamily="34" charset="0"/>
              </a:rPr>
              <a:t> (BGIC)</a:t>
            </a:r>
            <a:r>
              <a:rPr lang="fr-CA" sz="1100" dirty="0" smtClean="0">
                <a:solidFill>
                  <a:prstClr val="black"/>
                </a:solidFill>
                <a:latin typeface="Arial" panose="020B0604020202020204" pitchFamily="34" charset="0"/>
                <a:cs typeface="Arial" panose="020B0604020202020204" pitchFamily="34" charset="0"/>
              </a:rPr>
              <a:t> offre des services d’accompagnement sur la façon de donner de la rétroaction efficace et de faire face à des conversations difficiles à la fois du point de vue de l’employé que celui du gestionnaire.</a:t>
            </a:r>
          </a:p>
          <a:p>
            <a:r>
              <a:rPr lang="fr-CA" sz="1100" dirty="0" smtClean="0">
                <a:latin typeface="Arial" panose="020B0604020202020204" pitchFamily="34" charset="0"/>
                <a:cs typeface="Arial" panose="020B0604020202020204" pitchFamily="34" charset="0"/>
              </a:rPr>
              <a:t>L’équipe </a:t>
            </a:r>
            <a:r>
              <a:rPr lang="fr-CA" sz="1100" u="sng" dirty="0" smtClean="0">
                <a:latin typeface="Arial" panose="020B0604020202020204" pitchFamily="34" charset="0"/>
                <a:cs typeface="Arial" panose="020B0604020202020204" pitchFamily="34" charset="0"/>
                <a:hlinkClick r:id="rId4"/>
              </a:rPr>
              <a:t>des relations de travail</a:t>
            </a:r>
            <a:r>
              <a:rPr lang="fr-CA" sz="1100" dirty="0" smtClean="0">
                <a:latin typeface="Arial" panose="020B0604020202020204" pitchFamily="34" charset="0"/>
                <a:cs typeface="Arial" panose="020B0604020202020204" pitchFamily="34" charset="0"/>
              </a:rPr>
              <a:t> est disponible pour soutenir et guider les gestionnaires durant la période d’évaluation de rendement. Veuillez consulter le guide de </a:t>
            </a:r>
            <a:r>
              <a:rPr lang="fr-CA" sz="1100" u="sng" dirty="0" smtClean="0">
                <a:latin typeface="Arial" panose="020B0604020202020204" pitchFamily="34" charset="0"/>
                <a:cs typeface="Arial" panose="020B0604020202020204" pitchFamily="34" charset="0"/>
                <a:hlinkClick r:id="rId5"/>
              </a:rPr>
              <a:t>Gestion du rendement insatisfaisant dans le contexte de la COVID-19 </a:t>
            </a:r>
            <a:r>
              <a:rPr lang="fr-CA" sz="1100" u="sng" dirty="0" smtClean="0">
                <a:latin typeface="Arial" panose="020B0604020202020204" pitchFamily="34" charset="0"/>
                <a:cs typeface="Arial" panose="020B0604020202020204" pitchFamily="34" charset="0"/>
              </a:rPr>
              <a:t> r</a:t>
            </a:r>
            <a:r>
              <a:rPr lang="fr-CA" sz="1100" dirty="0" smtClean="0">
                <a:latin typeface="Arial" panose="020B0604020202020204" pitchFamily="34" charset="0"/>
                <a:cs typeface="Arial" panose="020B0604020202020204" pitchFamily="34" charset="0"/>
              </a:rPr>
              <a:t>édigé par les relations de travail pour en savoir davantage sur les facteurs à prendre en considération lors de l’évaluation des problèmes de rendement, y compris ceux liés au contexte de la pandémie. </a:t>
            </a:r>
          </a:p>
          <a:p>
            <a:pPr marL="0" indent="0">
              <a:buNone/>
            </a:pPr>
            <a:r>
              <a:rPr lang="fr-CA" sz="1100" dirty="0" smtClean="0">
                <a:latin typeface="Arial" panose="020B0604020202020204" pitchFamily="34" charset="0"/>
                <a:cs typeface="Arial" panose="020B0604020202020204" pitchFamily="34" charset="0"/>
              </a:rPr>
              <a:t>  Quelques liens utiles du </a:t>
            </a:r>
            <a:r>
              <a:rPr lang="fr-CA" sz="1100" b="1" u="sng" dirty="0" smtClean="0">
                <a:latin typeface="Arial" panose="020B0604020202020204" pitchFamily="34" charset="0"/>
                <a:cs typeface="Arial" panose="020B0604020202020204" pitchFamily="34" charset="0"/>
              </a:rPr>
              <a:t>Secrétariat du Conseil du Trésor (SCT)</a:t>
            </a:r>
          </a:p>
          <a:p>
            <a:pPr lvl="1">
              <a:buFont typeface="Wingdings" panose="05000000000000000000" pitchFamily="2" charset="2"/>
              <a:buChar char="Ø"/>
            </a:pPr>
            <a:r>
              <a:rPr lang="fr-CA" sz="1100" u="sng" dirty="0" smtClean="0">
                <a:solidFill>
                  <a:srgbClr val="0000FF"/>
                </a:solidFill>
                <a:latin typeface="Arial" panose="020B0604020202020204" pitchFamily="34" charset="0"/>
                <a:cs typeface="Arial" panose="020B0604020202020204" pitchFamily="34" charset="0"/>
                <a:hlinkClick r:id="rId6"/>
              </a:rPr>
              <a:t>Programme de la gestion du rendement</a:t>
            </a:r>
            <a:r>
              <a:rPr lang="fr-CA" sz="1100" u="sng" dirty="0" smtClean="0">
                <a:solidFill>
                  <a:srgbClr val="0000FF"/>
                </a:solidFill>
                <a:latin typeface="Arial" panose="020B0604020202020204" pitchFamily="34" charset="0"/>
                <a:cs typeface="Arial" panose="020B0604020202020204" pitchFamily="34" charset="0"/>
              </a:rPr>
              <a:t> </a:t>
            </a:r>
          </a:p>
          <a:p>
            <a:pPr lvl="1">
              <a:buFont typeface="Wingdings" panose="05000000000000000000" pitchFamily="2" charset="2"/>
              <a:buChar char="Ø"/>
            </a:pPr>
            <a:r>
              <a:rPr lang="fr-CA" sz="1100" u="sng" dirty="0" smtClean="0">
                <a:solidFill>
                  <a:srgbClr val="0000FF"/>
                </a:solidFill>
                <a:latin typeface="Arial" panose="020B0604020202020204" pitchFamily="34" charset="0"/>
                <a:cs typeface="Arial" panose="020B0604020202020204" pitchFamily="34" charset="0"/>
                <a:hlinkClick r:id="rId7"/>
              </a:rPr>
              <a:t>Examen de mi-exercice (</a:t>
            </a:r>
            <a:r>
              <a:rPr lang="fr-CA" sz="1100" u="sng" dirty="0" err="1" smtClean="0">
                <a:solidFill>
                  <a:srgbClr val="0000FF"/>
                </a:solidFill>
                <a:latin typeface="Arial" panose="020B0604020202020204" pitchFamily="34" charset="0"/>
                <a:cs typeface="Arial" panose="020B0604020202020204" pitchFamily="34" charset="0"/>
                <a:hlinkClick r:id="rId7"/>
              </a:rPr>
              <a:t>video</a:t>
            </a:r>
            <a:r>
              <a:rPr lang="fr-CA" sz="1100" u="sng" dirty="0" smtClean="0">
                <a:solidFill>
                  <a:srgbClr val="0000FF"/>
                </a:solidFill>
                <a:latin typeface="Arial" panose="020B0604020202020204" pitchFamily="34" charset="0"/>
                <a:cs typeface="Arial" panose="020B0604020202020204" pitchFamily="34" charset="0"/>
                <a:hlinkClick r:id="rId7"/>
              </a:rPr>
              <a:t>)</a:t>
            </a:r>
            <a:endParaRPr lang="fr-CA" sz="1100" u="sng" dirty="0" smtClean="0">
              <a:solidFill>
                <a:srgbClr val="0000FF"/>
              </a:solidFill>
              <a:latin typeface="Arial" panose="020B0604020202020204" pitchFamily="34" charset="0"/>
              <a:cs typeface="Arial" panose="020B0604020202020204" pitchFamily="34" charset="0"/>
            </a:endParaRPr>
          </a:p>
          <a:p>
            <a:pPr marL="0" indent="0">
              <a:buNone/>
            </a:pPr>
            <a:r>
              <a:rPr lang="fr-CA" sz="1100" b="1" u="sng" dirty="0" smtClean="0">
                <a:latin typeface="Arial" panose="020B0604020202020204" pitchFamily="34" charset="0"/>
                <a:cs typeface="Arial" panose="020B0604020202020204" pitchFamily="34" charset="0"/>
              </a:rPr>
              <a:t>Quelques liens utiles de nos pages iService (EDSC)</a:t>
            </a:r>
          </a:p>
          <a:p>
            <a:pPr lvl="1">
              <a:buFont typeface="Wingdings" panose="05000000000000000000" pitchFamily="2" charset="2"/>
              <a:buChar char="Ø"/>
            </a:pPr>
            <a:r>
              <a:rPr lang="fr-CA" sz="1100" dirty="0" smtClean="0">
                <a:latin typeface="Arial" panose="020B0604020202020204" pitchFamily="34" charset="0"/>
                <a:cs typeface="Arial" panose="020B0604020202020204" pitchFamily="34" charset="0"/>
              </a:rPr>
              <a:t>Visitez régulièrement notre page </a:t>
            </a:r>
            <a:r>
              <a:rPr lang="fr-CA" sz="1100" dirty="0" smtClean="0">
                <a:latin typeface="Arial" panose="020B0604020202020204" pitchFamily="34" charset="0"/>
                <a:cs typeface="Arial" panose="020B0604020202020204" pitchFamily="34" charset="0"/>
                <a:hlinkClick r:id="rId8"/>
              </a:rPr>
              <a:t>Gestion du rendement </a:t>
            </a:r>
            <a:r>
              <a:rPr lang="fr-CA" sz="1100" dirty="0" smtClean="0">
                <a:latin typeface="Arial" panose="020B0604020202020204" pitchFamily="34" charset="0"/>
                <a:cs typeface="Arial" panose="020B0604020202020204" pitchFamily="34" charset="0"/>
              </a:rPr>
              <a:t>et les </a:t>
            </a:r>
            <a:r>
              <a:rPr lang="fr-CA" sz="1100" dirty="0" smtClean="0">
                <a:latin typeface="Arial" panose="020B0604020202020204" pitchFamily="34" charset="0"/>
                <a:cs typeface="Arial" panose="020B0604020202020204" pitchFamily="34" charset="0"/>
                <a:hlinkClick r:id="rId9"/>
              </a:rPr>
              <a:t>outils et références </a:t>
            </a:r>
            <a:r>
              <a:rPr lang="fr-CA" sz="1100" dirty="0" smtClean="0">
                <a:latin typeface="Arial" panose="020B0604020202020204" pitchFamily="34" charset="0"/>
                <a:cs typeface="Arial" panose="020B0604020202020204" pitchFamily="34" charset="0"/>
              </a:rPr>
              <a:t>disponibles</a:t>
            </a:r>
          </a:p>
          <a:p>
            <a:pPr lvl="1">
              <a:buFont typeface="Wingdings" panose="05000000000000000000" pitchFamily="2" charset="2"/>
              <a:buChar char="Ø"/>
            </a:pPr>
            <a:r>
              <a:rPr lang="fr-CA" sz="1100" dirty="0" smtClean="0">
                <a:latin typeface="Arial" panose="020B0604020202020204" pitchFamily="34" charset="0"/>
                <a:cs typeface="Arial" panose="020B0604020202020204" pitchFamily="34" charset="0"/>
                <a:hlinkClick r:id="rId10"/>
              </a:rPr>
              <a:t>Liste de vérification de </a:t>
            </a:r>
            <a:r>
              <a:rPr lang="fr-CA" sz="1100" dirty="0" smtClean="0">
                <a:latin typeface="Arial" panose="020B0604020202020204" pitchFamily="34" charset="0"/>
                <a:cs typeface="Arial" panose="020B0604020202020204" pitchFamily="34" charset="0"/>
                <a:hlinkClick r:id="rId10"/>
              </a:rPr>
              <a:t>mi-exercice</a:t>
            </a:r>
            <a:endParaRPr lang="fr-CA" sz="1100" dirty="0">
              <a:latin typeface="Arial" panose="020B0604020202020204" pitchFamily="34" charset="0"/>
              <a:cs typeface="Arial" panose="020B0604020202020204" pitchFamily="34" charset="0"/>
              <a:hlinkClick r:id="rId11"/>
            </a:endParaRPr>
          </a:p>
          <a:p>
            <a:pPr lvl="1">
              <a:buFont typeface="Wingdings" panose="05000000000000000000" pitchFamily="2" charset="2"/>
              <a:buChar char="Ø"/>
            </a:pPr>
            <a:r>
              <a:rPr lang="fr-CA" sz="1100" u="sng" dirty="0" smtClean="0">
                <a:latin typeface="Arial" panose="020B0604020202020204" pitchFamily="34" charset="0"/>
                <a:cs typeface="Arial" panose="020B0604020202020204" pitchFamily="34" charset="0"/>
                <a:hlinkClick r:id="rId11"/>
              </a:rPr>
              <a:t>Gestion des talents</a:t>
            </a:r>
            <a:endParaRPr lang="fr-CA" sz="1100" u="sng"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fr-CA" sz="1100" u="sng" dirty="0" smtClean="0">
                <a:latin typeface="Arial" panose="020B0604020202020204" pitchFamily="34" charset="0"/>
                <a:cs typeface="Arial" panose="020B0604020202020204" pitchFamily="34" charset="0"/>
                <a:hlinkClick r:id="rId12"/>
              </a:rPr>
              <a:t>Options d'apprentissage sur la gestion du rendement</a:t>
            </a:r>
            <a:endParaRPr lang="fr-CA" sz="1100" u="sng"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fr-CA" sz="1100" dirty="0" smtClean="0">
                <a:latin typeface="Arial" panose="020B0604020202020204" pitchFamily="34" charset="0"/>
                <a:cs typeface="Arial" panose="020B0604020202020204" pitchFamily="34" charset="0"/>
                <a:hlinkClick r:id="rId13"/>
              </a:rPr>
              <a:t>Prévention et résolution du harcèlement</a:t>
            </a:r>
            <a:endParaRPr lang="fr-CA" sz="1100" dirty="0" smtClean="0">
              <a:latin typeface="Arial" panose="020B0604020202020204" pitchFamily="34" charset="0"/>
              <a:cs typeface="Arial" panose="020B0604020202020204" pitchFamily="34" charset="0"/>
            </a:endParaRPr>
          </a:p>
          <a:p>
            <a:pPr marL="0" indent="-42862">
              <a:buNone/>
            </a:pPr>
            <a:endParaRPr lang="fr-CA" sz="1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66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6C063-E22E-2E4C-A523-54089486E38F}" type="slidenum">
              <a:rPr lang="en-US" smtClean="0"/>
              <a:t>17</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3159451608"/>
              </p:ext>
            </p:extLst>
          </p:nvPr>
        </p:nvGraphicFramePr>
        <p:xfrm>
          <a:off x="186907" y="594698"/>
          <a:ext cx="4821827" cy="2501199"/>
        </p:xfrm>
        <a:graphic>
          <a:graphicData uri="http://schemas.openxmlformats.org/drawingml/2006/table">
            <a:tbl>
              <a:tblPr>
                <a:tableStyleId>{69C7853C-536D-4A76-A0AE-DD22124D55A5}</a:tableStyleId>
              </a:tblPr>
              <a:tblGrid>
                <a:gridCol w="4821827">
                  <a:extLst>
                    <a:ext uri="{9D8B030D-6E8A-4147-A177-3AD203B41FA5}">
                      <a16:colId xmlns:a16="http://schemas.microsoft.com/office/drawing/2014/main" val="2810304778"/>
                    </a:ext>
                  </a:extLst>
                </a:gridCol>
              </a:tblGrid>
              <a:tr h="2501199">
                <a:tc>
                  <a:txBody>
                    <a:bodyPr/>
                    <a:lstStyle/>
                    <a:p>
                      <a:pPr marL="457200" algn="l">
                        <a:lnSpc>
                          <a:spcPct val="107000"/>
                        </a:lnSpc>
                        <a:spcAft>
                          <a:spcPts val="0"/>
                        </a:spcAft>
                        <a:tabLst>
                          <a:tab pos="1933575" algn="l"/>
                        </a:tabLst>
                      </a:pPr>
                      <a:r>
                        <a:rPr lang="fr-CA" sz="900" b="1" dirty="0">
                          <a:effectLst/>
                          <a:latin typeface="Arial" panose="020B0604020202020204" pitchFamily="34" charset="0"/>
                          <a:cs typeface="Arial" panose="020B0604020202020204" pitchFamily="34" charset="0"/>
                        </a:rPr>
                        <a:t>Outils pour les </a:t>
                      </a:r>
                      <a:r>
                        <a:rPr lang="fr-CA" sz="900" b="1" dirty="0" smtClean="0">
                          <a:effectLst/>
                          <a:latin typeface="Arial" panose="020B0604020202020204" pitchFamily="34" charset="0"/>
                          <a:cs typeface="Arial" panose="020B0604020202020204" pitchFamily="34" charset="0"/>
                        </a:rPr>
                        <a:t>gestionnaires</a:t>
                      </a:r>
                    </a:p>
                    <a:p>
                      <a:pPr marL="457200" algn="l">
                        <a:lnSpc>
                          <a:spcPct val="107000"/>
                        </a:lnSpc>
                        <a:spcAft>
                          <a:spcPts val="0"/>
                        </a:spcAft>
                        <a:tabLst>
                          <a:tab pos="1933575" algn="l"/>
                        </a:tabLst>
                      </a:pPr>
                      <a:endParaRPr lang="en-CA" sz="900" dirty="0">
                        <a:effectLst/>
                        <a:latin typeface="Arial" panose="020B0604020202020204" pitchFamily="34" charset="0"/>
                        <a:cs typeface="Arial" panose="020B060402020202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panose="020B0604020202020204" pitchFamily="34" charset="0"/>
                          <a:cs typeface="Arial" panose="020B0604020202020204" pitchFamily="34" charset="0"/>
                          <a:hlinkClick r:id="rId3"/>
                        </a:rPr>
                        <a:t>La santé mentale et la COVID-19 pour les fonctionnaires : Appuyer les employés et les équipes</a:t>
                      </a:r>
                      <a:endParaRPr lang="en-CA" sz="900" dirty="0">
                        <a:effectLst/>
                        <a:latin typeface="Arial" panose="020B0604020202020204" pitchFamily="34" charset="0"/>
                        <a:cs typeface="Arial" panose="020B060402020202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panose="020B0604020202020204" pitchFamily="34" charset="0"/>
                          <a:cs typeface="Arial" panose="020B0604020202020204" pitchFamily="34" charset="0"/>
                          <a:hlinkClick r:id="rId4"/>
                        </a:rPr>
                        <a:t>Maladie à coronavirus (COVID-19)</a:t>
                      </a:r>
                      <a:r>
                        <a:rPr lang="fr-CA" sz="900" dirty="0">
                          <a:effectLst/>
                          <a:latin typeface="Arial" panose="020B0604020202020204" pitchFamily="34" charset="0"/>
                          <a:cs typeface="Arial" panose="020B0604020202020204" pitchFamily="34" charset="0"/>
                        </a:rPr>
                        <a:t> – page du Centre d’EDSC</a:t>
                      </a:r>
                      <a:endParaRPr lang="en-CA" sz="900" dirty="0">
                        <a:effectLst/>
                        <a:latin typeface="Arial" panose="020B0604020202020204" pitchFamily="34" charset="0"/>
                        <a:cs typeface="Arial" panose="020B060402020202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panose="020B0604020202020204" pitchFamily="34" charset="0"/>
                          <a:cs typeface="Arial" panose="020B0604020202020204" pitchFamily="34" charset="0"/>
                          <a:hlinkClick r:id="rId5"/>
                        </a:rPr>
                        <a:t>Favoriser la communication et la collaboration au sein d’une équipe (C052)</a:t>
                      </a:r>
                      <a:endParaRPr lang="en-CA" sz="900" dirty="0">
                        <a:effectLst/>
                        <a:latin typeface="Arial" panose="020B0604020202020204" pitchFamily="34" charset="0"/>
                        <a:cs typeface="Arial" panose="020B060402020202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panose="020B0604020202020204" pitchFamily="34" charset="0"/>
                          <a:cs typeface="Arial" panose="020B0604020202020204" pitchFamily="34" charset="0"/>
                          <a:hlinkClick r:id="rId6"/>
                        </a:rPr>
                        <a:t>Guide sur la gestion du rendement insatisfaisant à l'intention des gestionnaires</a:t>
                      </a:r>
                      <a:endParaRPr lang="en-CA" sz="900" dirty="0">
                        <a:effectLst/>
                        <a:latin typeface="Arial" panose="020B0604020202020204" pitchFamily="34" charset="0"/>
                        <a:cs typeface="Arial" panose="020B060402020202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panose="020B0604020202020204" pitchFamily="34" charset="0"/>
                          <a:cs typeface="Arial" panose="020B0604020202020204" pitchFamily="34" charset="0"/>
                          <a:hlinkClick r:id="rId7"/>
                        </a:rPr>
                        <a:t>Bureau de la gestion informelle des </a:t>
                      </a:r>
                      <a:r>
                        <a:rPr lang="fr-CA" sz="900" u="sng" dirty="0" smtClean="0">
                          <a:effectLst/>
                          <a:latin typeface="Arial" panose="020B0604020202020204" pitchFamily="34" charset="0"/>
                          <a:cs typeface="Arial" panose="020B0604020202020204" pitchFamily="34" charset="0"/>
                          <a:hlinkClick r:id="rId7"/>
                        </a:rPr>
                        <a:t>conflits</a:t>
                      </a:r>
                      <a:endParaRPr lang="fr-CA" sz="900" u="sng" dirty="0" smtClean="0">
                        <a:effectLst/>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7000"/>
                        </a:lnSpc>
                        <a:spcBef>
                          <a:spcPts val="0"/>
                        </a:spcBef>
                        <a:spcAft>
                          <a:spcPts val="0"/>
                        </a:spcAft>
                        <a:buClr>
                          <a:schemeClr val="tx2">
                            <a:lumMod val="75000"/>
                          </a:schemeClr>
                        </a:buClr>
                        <a:buSzTx/>
                        <a:buFont typeface="Arial" panose="020B0604020202020204" pitchFamily="34" charset="0"/>
                        <a:buChar char="•"/>
                        <a:tabLst>
                          <a:tab pos="1933575" algn="l"/>
                        </a:tabLst>
                        <a:defRPr/>
                      </a:pPr>
                      <a:r>
                        <a:rPr lang="fr-FR" sz="900" dirty="0" smtClean="0">
                          <a:latin typeface="+mn-lt"/>
                          <a:hlinkClick r:id="rId8"/>
                        </a:rPr>
                        <a:t>Prévention et résolution du harcèlement</a:t>
                      </a:r>
                      <a:r>
                        <a:rPr lang="fr-FR" sz="900" dirty="0" smtClean="0">
                          <a:latin typeface="+mn-lt"/>
                        </a:rPr>
                        <a:t>: </a:t>
                      </a:r>
                      <a:r>
                        <a:rPr lang="en-CA" sz="900" dirty="0" err="1" smtClean="0">
                          <a:hlinkClick r:id="rId9"/>
                        </a:rPr>
                        <a:t>Outils</a:t>
                      </a:r>
                      <a:r>
                        <a:rPr lang="en-CA" sz="900" dirty="0" smtClean="0">
                          <a:hlinkClick r:id="rId9"/>
                        </a:rPr>
                        <a:t> et </a:t>
                      </a:r>
                      <a:r>
                        <a:rPr lang="en-CA" sz="900" dirty="0" err="1" smtClean="0">
                          <a:hlinkClick r:id="rId9"/>
                        </a:rPr>
                        <a:t>ressources</a:t>
                      </a:r>
                      <a:r>
                        <a:rPr lang="en-CA" sz="900" dirty="0" smtClean="0"/>
                        <a:t> </a:t>
                      </a:r>
                      <a:r>
                        <a:rPr lang="fr-FR" sz="900" dirty="0" smtClean="0">
                          <a:latin typeface="+mn-lt"/>
                        </a:rPr>
                        <a:t>pour les gestionnaires</a:t>
                      </a:r>
                      <a:endParaRPr lang="en-CA" sz="900" dirty="0" smtClean="0">
                        <a:latin typeface="+mn-lt"/>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smtClean="0">
                          <a:effectLst/>
                          <a:latin typeface="Arial" panose="020B0604020202020204" pitchFamily="34" charset="0"/>
                          <a:cs typeface="Arial" panose="020B0604020202020204" pitchFamily="34" charset="0"/>
                          <a:hlinkClick r:id="rId10"/>
                        </a:rPr>
                        <a:t>Maladie </a:t>
                      </a:r>
                      <a:r>
                        <a:rPr lang="fr-CA" sz="900" u="sng" dirty="0">
                          <a:effectLst/>
                          <a:latin typeface="Arial" panose="020B0604020202020204" pitchFamily="34" charset="0"/>
                          <a:cs typeface="Arial" panose="020B0604020202020204" pitchFamily="34" charset="0"/>
                          <a:hlinkClick r:id="rId10"/>
                        </a:rPr>
                        <a:t>à coronavirus (COVID-19) : Travail à distance</a:t>
                      </a:r>
                      <a:r>
                        <a:rPr lang="fr-CA" sz="900" dirty="0">
                          <a:effectLst/>
                          <a:latin typeface="Arial" panose="020B0604020202020204" pitchFamily="34" charset="0"/>
                          <a:cs typeface="Arial" panose="020B0604020202020204" pitchFamily="34" charset="0"/>
                        </a:rPr>
                        <a:t> – SCT</a:t>
                      </a:r>
                      <a:endParaRPr lang="en-CA" sz="900" dirty="0">
                        <a:effectLst/>
                        <a:latin typeface="Arial" panose="020B0604020202020204" pitchFamily="34" charset="0"/>
                        <a:cs typeface="Arial" panose="020B060402020202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panose="020B0604020202020204" pitchFamily="34" charset="0"/>
                          <a:cs typeface="Arial" panose="020B0604020202020204" pitchFamily="34" charset="0"/>
                          <a:hlinkClick r:id="rId11"/>
                        </a:rPr>
                        <a:t>Conseils sur la santé mentale pour le travail à domicile</a:t>
                      </a:r>
                      <a:r>
                        <a:rPr lang="fr-CA" sz="900" dirty="0">
                          <a:effectLst/>
                          <a:latin typeface="Arial" panose="020B0604020202020204" pitchFamily="34" charset="0"/>
                          <a:cs typeface="Arial" panose="020B0604020202020204" pitchFamily="34" charset="0"/>
                        </a:rPr>
                        <a:t> – SCT</a:t>
                      </a:r>
                      <a:endParaRPr lang="en-CA" sz="900" dirty="0">
                        <a:effectLst/>
                        <a:latin typeface="Arial" panose="020B0604020202020204" pitchFamily="34" charset="0"/>
                        <a:cs typeface="Arial" panose="020B0604020202020204" pitchFamily="34" charset="0"/>
                      </a:endParaRPr>
                    </a:p>
                    <a:p>
                      <a:pPr marL="342900" lvl="0" indent="-342900" algn="l">
                        <a:lnSpc>
                          <a:spcPct val="107000"/>
                        </a:lnSpc>
                        <a:spcAft>
                          <a:spcPts val="0"/>
                        </a:spcAft>
                        <a:buClr>
                          <a:schemeClr val="tx2">
                            <a:lumMod val="75000"/>
                          </a:schemeClr>
                        </a:buClr>
                        <a:buFont typeface="Arial" panose="020B0604020202020204" pitchFamily="34" charset="0"/>
                        <a:buChar char="•"/>
                        <a:tabLst>
                          <a:tab pos="1933575" algn="l"/>
                        </a:tabLst>
                      </a:pPr>
                      <a:r>
                        <a:rPr lang="fr-CA" sz="900" u="sng" dirty="0">
                          <a:effectLst/>
                          <a:latin typeface="Arial" panose="020B0604020202020204" pitchFamily="34" charset="0"/>
                          <a:cs typeface="Arial" panose="020B0604020202020204" pitchFamily="34" charset="0"/>
                          <a:hlinkClick r:id="rId12"/>
                        </a:rPr>
                        <a:t>Programme national d’engagement et de reconnaissance </a:t>
                      </a:r>
                      <a:r>
                        <a:rPr lang="fr-CA" sz="900" u="sng" dirty="0" smtClean="0">
                          <a:effectLst/>
                          <a:latin typeface="Arial" panose="020B0604020202020204" pitchFamily="34" charset="0"/>
                          <a:cs typeface="Arial" panose="020B0604020202020204" pitchFamily="34" charset="0"/>
                          <a:hlinkClick r:id="rId12"/>
                        </a:rPr>
                        <a:t>d’EDSC</a:t>
                      </a:r>
                      <a:endParaRPr lang="fr-CA" sz="900" u="sng" dirty="0" smtClean="0">
                        <a:effectLst/>
                        <a:latin typeface="Arial" panose="020B0604020202020204" pitchFamily="34" charset="0"/>
                        <a:cs typeface="Arial" panose="020B0604020202020204" pitchFamily="34" charset="0"/>
                      </a:endParaRPr>
                    </a:p>
                    <a:p>
                      <a:pPr marL="342900" indent="-342900" fontAlgn="auto">
                        <a:lnSpc>
                          <a:spcPct val="107000"/>
                        </a:lnSpc>
                        <a:spcBef>
                          <a:spcPts val="0"/>
                        </a:spcBef>
                        <a:spcAft>
                          <a:spcPts val="0"/>
                        </a:spcAft>
                        <a:buClr>
                          <a:schemeClr val="tx2">
                            <a:lumMod val="75000"/>
                          </a:schemeClr>
                        </a:buClr>
                        <a:buFont typeface="Arial" panose="020B0604020202020204" pitchFamily="34" charset="0"/>
                        <a:buChar char="•"/>
                      </a:pPr>
                      <a:r>
                        <a:rPr lang="fr-CA" sz="900" u="sng" dirty="0" smtClean="0">
                          <a:latin typeface="Arial" panose="020B0604020202020204" pitchFamily="34" charset="0"/>
                          <a:cs typeface="Arial" panose="020B0604020202020204" pitchFamily="34" charset="0"/>
                          <a:hlinkClick r:id="rId13"/>
                        </a:rPr>
                        <a:t>Communication d’équipe efficace (C051)</a:t>
                      </a:r>
                      <a:endParaRPr lang="en-CA" sz="900" dirty="0" smtClean="0">
                        <a:latin typeface="Arial" panose="020B0604020202020204" pitchFamily="34" charset="0"/>
                        <a:cs typeface="Arial" panose="020B0604020202020204" pitchFamily="34" charset="0"/>
                      </a:endParaRPr>
                    </a:p>
                    <a:p>
                      <a:pPr marL="342900" indent="-342900" fontAlgn="auto">
                        <a:lnSpc>
                          <a:spcPct val="107000"/>
                        </a:lnSpc>
                        <a:spcBef>
                          <a:spcPts val="0"/>
                        </a:spcBef>
                        <a:spcAft>
                          <a:spcPts val="0"/>
                        </a:spcAft>
                        <a:buClr>
                          <a:schemeClr val="tx2">
                            <a:lumMod val="75000"/>
                          </a:schemeClr>
                        </a:buClr>
                        <a:buFont typeface="Arial" panose="020B0604020202020204" pitchFamily="34" charset="0"/>
                        <a:buChar char="•"/>
                      </a:pPr>
                      <a:r>
                        <a:rPr lang="fr-CA" sz="900" u="sng" dirty="0" smtClean="0">
                          <a:latin typeface="Arial" panose="020B0604020202020204" pitchFamily="34" charset="0"/>
                          <a:cs typeface="Arial" panose="020B0604020202020204" pitchFamily="34" charset="0"/>
                          <a:hlinkClick r:id="rId14"/>
                        </a:rPr>
                        <a:t>La </a:t>
                      </a:r>
                      <a:r>
                        <a:rPr lang="fr-CA" sz="900" u="sng" dirty="0" err="1" smtClean="0">
                          <a:latin typeface="Arial" panose="020B0604020202020204" pitchFamily="34" charset="0"/>
                          <a:cs typeface="Arial" panose="020B0604020202020204" pitchFamily="34" charset="0"/>
                          <a:hlinkClick r:id="rId14"/>
                        </a:rPr>
                        <a:t>cybersécurité</a:t>
                      </a:r>
                      <a:r>
                        <a:rPr lang="fr-CA" sz="900" u="sng" dirty="0" smtClean="0">
                          <a:latin typeface="Arial" panose="020B0604020202020204" pitchFamily="34" charset="0"/>
                          <a:cs typeface="Arial" panose="020B0604020202020204" pitchFamily="34" charset="0"/>
                          <a:hlinkClick r:id="rId14"/>
                        </a:rPr>
                        <a:t> dans le GC pour la maison et le télétravail</a:t>
                      </a:r>
                      <a:r>
                        <a:rPr lang="fr-CA" sz="900" dirty="0" smtClean="0">
                          <a:latin typeface="Arial" panose="020B0604020202020204" pitchFamily="34" charset="0"/>
                          <a:cs typeface="Arial" panose="020B0604020202020204" pitchFamily="34" charset="0"/>
                        </a:rPr>
                        <a:t> (I226)</a:t>
                      </a:r>
                      <a:endParaRPr lang="en-CA" sz="900" dirty="0" smtClean="0">
                        <a:latin typeface="Arial" panose="020B0604020202020204" pitchFamily="34" charset="0"/>
                        <a:cs typeface="Arial" panose="020B0604020202020204" pitchFamily="34" charset="0"/>
                      </a:endParaRPr>
                    </a:p>
                    <a:p>
                      <a:pPr marL="342900" indent="-342900" fontAlgn="auto">
                        <a:lnSpc>
                          <a:spcPct val="107000"/>
                        </a:lnSpc>
                        <a:spcBef>
                          <a:spcPts val="0"/>
                        </a:spcBef>
                        <a:spcAft>
                          <a:spcPts val="0"/>
                        </a:spcAft>
                        <a:buClr>
                          <a:schemeClr val="tx2">
                            <a:lumMod val="75000"/>
                          </a:schemeClr>
                        </a:buClr>
                        <a:buFont typeface="Arial" panose="020B0604020202020204" pitchFamily="34" charset="0"/>
                        <a:buChar char="•"/>
                      </a:pPr>
                      <a:r>
                        <a:rPr lang="fr-CA" sz="900" u="sng" dirty="0" smtClean="0">
                          <a:latin typeface="Arial" panose="020B0604020202020204" pitchFamily="34" charset="0"/>
                          <a:cs typeface="Arial" panose="020B0604020202020204" pitchFamily="34" charset="0"/>
                          <a:hlinkClick r:id="rId15"/>
                        </a:rPr>
                        <a:t>Constituer des équipes virtuelles efficaces (X175)</a:t>
                      </a:r>
                      <a:r>
                        <a:rPr lang="fr-CA" sz="900" dirty="0" smtClean="0">
                          <a:latin typeface="Arial" panose="020B0604020202020204" pitchFamily="34" charset="0"/>
                          <a:cs typeface="Arial" panose="020B0604020202020204" pitchFamily="34" charset="0"/>
                        </a:rPr>
                        <a:t> </a:t>
                      </a:r>
                      <a:endParaRPr lang="en-CA" sz="900" dirty="0" smtClean="0">
                        <a:latin typeface="Arial" panose="020B0604020202020204" pitchFamily="34" charset="0"/>
                        <a:cs typeface="Arial" panose="020B0604020202020204" pitchFamily="34" charset="0"/>
                      </a:endParaRPr>
                    </a:p>
                    <a:p>
                      <a:pPr marL="342900" indent="-342900" fontAlgn="auto">
                        <a:lnSpc>
                          <a:spcPct val="107000"/>
                        </a:lnSpc>
                        <a:spcBef>
                          <a:spcPts val="0"/>
                        </a:spcBef>
                        <a:spcAft>
                          <a:spcPts val="0"/>
                        </a:spcAft>
                        <a:buClr>
                          <a:schemeClr val="tx2">
                            <a:lumMod val="75000"/>
                          </a:schemeClr>
                        </a:buClr>
                        <a:buFont typeface="Arial" panose="020B0604020202020204" pitchFamily="34" charset="0"/>
                        <a:buChar char="•"/>
                      </a:pPr>
                      <a:r>
                        <a:rPr lang="fr-CA" sz="900" u="sng" dirty="0" smtClean="0">
                          <a:latin typeface="Arial" panose="020B0604020202020204" pitchFamily="34" charset="0"/>
                          <a:cs typeface="Arial" panose="020B0604020202020204" pitchFamily="34" charset="0"/>
                          <a:hlinkClick r:id="rId16"/>
                        </a:rPr>
                        <a:t>COVID-19 : télétravail – conseils pour les chefs d’équipe</a:t>
                      </a:r>
                      <a:endParaRPr lang="en-CA" sz="900" dirty="0" smtClean="0">
                        <a:latin typeface="Arial" panose="020B0604020202020204" pitchFamily="34" charset="0"/>
                        <a:cs typeface="Arial" panose="020B0604020202020204" pitchFamily="34" charset="0"/>
                      </a:endParaRPr>
                    </a:p>
                  </a:txBody>
                  <a:tcPr marL="63661" marR="63661" marT="0" marB="0"/>
                </a:tc>
                <a:extLst>
                  <a:ext uri="{0D108BD9-81ED-4DB2-BD59-A6C34878D82A}">
                    <a16:rowId xmlns:a16="http://schemas.microsoft.com/office/drawing/2014/main" val="65962171"/>
                  </a:ext>
                </a:extLst>
              </a:tr>
            </a:tbl>
          </a:graphicData>
        </a:graphic>
      </p:graphicFrame>
      <p:sp>
        <p:nvSpPr>
          <p:cNvPr id="3" name="Rectangle 2"/>
          <p:cNvSpPr/>
          <p:nvPr/>
        </p:nvSpPr>
        <p:spPr>
          <a:xfrm>
            <a:off x="5180907" y="695071"/>
            <a:ext cx="3861039" cy="1596334"/>
          </a:xfrm>
          <a:prstGeom prst="rect">
            <a:avLst/>
          </a:prstGeom>
          <a:solidFill>
            <a:schemeClr val="accent4">
              <a:lumMod val="20000"/>
              <a:lumOff val="80000"/>
            </a:schemeClr>
          </a:solidFill>
          <a:ln>
            <a:solidFill>
              <a:schemeClr val="accent4">
                <a:lumMod val="60000"/>
                <a:lumOff val="40000"/>
              </a:schemeClr>
            </a:solidFill>
          </a:ln>
        </p:spPr>
        <p:txBody>
          <a:bodyPr wrap="square">
            <a:spAutoFit/>
          </a:bodyPr>
          <a:lstStyle/>
          <a:p>
            <a:pPr marL="342900" defTabSz="457189">
              <a:lnSpc>
                <a:spcPct val="107000"/>
              </a:lnSpc>
              <a:tabLst>
                <a:tab pos="1450181" algn="l"/>
              </a:tabLst>
            </a:pPr>
            <a:r>
              <a:rPr lang="fr-CA" sz="900" b="1" dirty="0">
                <a:solidFill>
                  <a:srgbClr val="333333"/>
                </a:solidFill>
                <a:latin typeface="+mj-lt"/>
                <a:ea typeface="Calibri" panose="020F0502020204030204" pitchFamily="34" charset="0"/>
                <a:cs typeface="Times New Roman" panose="02020603050405020304" pitchFamily="18" charset="0"/>
              </a:rPr>
              <a:t>Formation et outils sur le travail à distance</a:t>
            </a:r>
          </a:p>
          <a:p>
            <a:pPr marL="471488" indent="-128588" defTabSz="457189">
              <a:lnSpc>
                <a:spcPct val="107000"/>
              </a:lnSpc>
              <a:buClr>
                <a:schemeClr val="tx2">
                  <a:lumMod val="75000"/>
                </a:schemeClr>
              </a:buClr>
              <a:buFont typeface="Arial" panose="020B0604020202020204" pitchFamily="34" charset="0"/>
              <a:buChar char="•"/>
              <a:tabLst>
                <a:tab pos="1450181" algn="l"/>
              </a:tabLst>
            </a:pPr>
            <a:endParaRPr lang="en-CA" sz="900" dirty="0">
              <a:solidFill>
                <a:srgbClr val="000000"/>
              </a:solidFill>
              <a:latin typeface="+mj-lt"/>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tabLst>
                <a:tab pos="1450181" algn="l"/>
              </a:tabLst>
            </a:pPr>
            <a:r>
              <a:rPr lang="fr-CA" sz="900" u="sng" dirty="0">
                <a:solidFill>
                  <a:srgbClr val="4472C4"/>
                </a:solidFill>
                <a:latin typeface="+mj-lt"/>
                <a:ea typeface="Calibri" panose="020F0502020204030204" pitchFamily="34" charset="0"/>
                <a:cs typeface="Times New Roman" panose="02020603050405020304" pitchFamily="18" charset="0"/>
                <a:hlinkClick r:id="rId10"/>
              </a:rPr>
              <a:t>Boîte à outils – Travail à distance</a:t>
            </a:r>
            <a:r>
              <a:rPr lang="fr-CA" sz="900" dirty="0">
                <a:solidFill>
                  <a:srgbClr val="4472C4"/>
                </a:solidFill>
                <a:latin typeface="+mj-lt"/>
                <a:ea typeface="Calibri" panose="020F0502020204030204" pitchFamily="34" charset="0"/>
                <a:cs typeface="Times New Roman" panose="02020603050405020304" pitchFamily="18" charset="0"/>
              </a:rPr>
              <a:t> – </a:t>
            </a:r>
            <a:r>
              <a:rPr lang="fr-CA" sz="900" dirty="0">
                <a:solidFill>
                  <a:srgbClr val="000000"/>
                </a:solidFill>
                <a:latin typeface="+mj-lt"/>
                <a:ea typeface="Calibri" panose="020F0502020204030204" pitchFamily="34" charset="0"/>
                <a:cs typeface="Times New Roman" panose="02020603050405020304" pitchFamily="18" charset="0"/>
              </a:rPr>
              <a:t>SCT</a:t>
            </a:r>
            <a:endParaRPr lang="en-CA" sz="900" dirty="0">
              <a:solidFill>
                <a:srgbClr val="000000"/>
              </a:solidFill>
              <a:latin typeface="+mj-lt"/>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tabLst>
                <a:tab pos="1450181" algn="l"/>
              </a:tabLst>
            </a:pPr>
            <a:r>
              <a:rPr lang="fr-CA" sz="900" u="sng" dirty="0">
                <a:solidFill>
                  <a:srgbClr val="0563C1"/>
                </a:solidFill>
                <a:latin typeface="+mj-lt"/>
                <a:ea typeface="Calibri" panose="020F0502020204030204" pitchFamily="34" charset="0"/>
                <a:cs typeface="Times New Roman" panose="02020603050405020304" pitchFamily="18" charset="0"/>
                <a:hlinkClick r:id="rId17"/>
              </a:rPr>
              <a:t>Trousse d’outils pour les équipes virtuelles</a:t>
            </a:r>
            <a:endParaRPr lang="en-CA" sz="900" dirty="0">
              <a:solidFill>
                <a:srgbClr val="000000"/>
              </a:solidFill>
              <a:latin typeface="+mj-lt"/>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tabLst>
                <a:tab pos="1450181" algn="l"/>
              </a:tabLst>
            </a:pPr>
            <a:r>
              <a:rPr lang="fr-CA" sz="900" u="sng" dirty="0">
                <a:solidFill>
                  <a:srgbClr val="0563C1"/>
                </a:solidFill>
                <a:latin typeface="+mj-lt"/>
                <a:ea typeface="Calibri" panose="020F0502020204030204" pitchFamily="34" charset="0"/>
                <a:cs typeface="Times New Roman" panose="02020603050405020304" pitchFamily="18" charset="0"/>
                <a:hlinkClick r:id="rId18"/>
              </a:rPr>
              <a:t>Lignes directrices sur la création d’une charte pour une équipe virtuelle</a:t>
            </a:r>
            <a:endParaRPr lang="en-CA" sz="900" dirty="0">
              <a:solidFill>
                <a:srgbClr val="000000"/>
              </a:solidFill>
              <a:latin typeface="+mj-lt"/>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pPr>
            <a:r>
              <a:rPr lang="fr-CA" sz="900" u="sng" dirty="0">
                <a:solidFill>
                  <a:srgbClr val="0563C1"/>
                </a:solidFill>
                <a:latin typeface="+mj-lt"/>
                <a:ea typeface="Calibri" panose="020F0502020204030204" pitchFamily="34" charset="0"/>
                <a:cs typeface="Times New Roman" panose="02020603050405020304" pitchFamily="18" charset="0"/>
                <a:hlinkClick r:id="rId19"/>
              </a:rPr>
              <a:t>La COVID-19 et la Santé mentale au travail</a:t>
            </a:r>
            <a:endParaRPr lang="en-CA" sz="900" dirty="0">
              <a:solidFill>
                <a:srgbClr val="000000"/>
              </a:solidFill>
              <a:latin typeface="+mj-lt"/>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pPr>
            <a:r>
              <a:rPr lang="fr-CA" sz="900" u="sng" dirty="0">
                <a:solidFill>
                  <a:srgbClr val="0563C1"/>
                </a:solidFill>
                <a:latin typeface="+mj-lt"/>
                <a:ea typeface="Calibri" panose="020F0502020204030204" pitchFamily="34" charset="0"/>
                <a:cs typeface="Times New Roman" panose="02020603050405020304" pitchFamily="18" charset="0"/>
                <a:hlinkClick r:id="rId20"/>
              </a:rPr>
              <a:t>Conseils sur la santé mentale pour le travail à domicile</a:t>
            </a:r>
            <a:endParaRPr lang="en-CA" sz="900" dirty="0">
              <a:solidFill>
                <a:srgbClr val="000000"/>
              </a:solidFill>
              <a:latin typeface="+mj-lt"/>
              <a:ea typeface="Calibri" panose="020F0502020204030204" pitchFamily="34" charset="0"/>
              <a:cs typeface="Times New Roman" panose="02020603050405020304" pitchFamily="18" charset="0"/>
            </a:endParaRPr>
          </a:p>
          <a:p>
            <a:pPr marL="257175" indent="-257175" defTabSz="457189">
              <a:lnSpc>
                <a:spcPct val="107000"/>
              </a:lnSpc>
              <a:spcAft>
                <a:spcPts val="600"/>
              </a:spcAft>
              <a:buClr>
                <a:schemeClr val="tx2">
                  <a:lumMod val="75000"/>
                </a:schemeClr>
              </a:buClr>
              <a:buFont typeface="Arial" panose="020B0604020202020204" pitchFamily="34" charset="0"/>
              <a:buChar char="•"/>
            </a:pPr>
            <a:r>
              <a:rPr lang="fr-CA" sz="900" u="sng" dirty="0">
                <a:solidFill>
                  <a:srgbClr val="0563C1"/>
                </a:solidFill>
                <a:latin typeface="+mj-lt"/>
                <a:ea typeface="Calibri" panose="020F0502020204030204" pitchFamily="34" charset="0"/>
                <a:cs typeface="Times New Roman" panose="02020603050405020304" pitchFamily="18" charset="0"/>
                <a:hlinkClick r:id="rId21"/>
              </a:rPr>
              <a:t>Assurer sa sécurité en ligne pendant la période d’isolement liée à la COVID-19</a:t>
            </a:r>
            <a:endParaRPr lang="en-CA" sz="900" dirty="0">
              <a:solidFill>
                <a:srgbClr val="000000"/>
              </a:solidFill>
              <a:latin typeface="+mj-lt"/>
              <a:ea typeface="Calibri" panose="020F0502020204030204" pitchFamily="34" charset="0"/>
              <a:cs typeface="Times New Roman" panose="02020603050405020304" pitchFamily="18" charset="0"/>
            </a:endParaRPr>
          </a:p>
        </p:txBody>
      </p:sp>
      <p:sp>
        <p:nvSpPr>
          <p:cNvPr id="7" name="Content Placeholder 2"/>
          <p:cNvSpPr txBox="1">
            <a:spLocks/>
          </p:cNvSpPr>
          <p:nvPr>
            <p:custDataLst>
              <p:tags r:id="rId1"/>
            </p:custDataLst>
          </p:nvPr>
        </p:nvSpPr>
        <p:spPr>
          <a:xfrm>
            <a:off x="5161201" y="2454777"/>
            <a:ext cx="3880745" cy="1833783"/>
          </a:xfrm>
          <a:prstGeom prst="rect">
            <a:avLst/>
          </a:prstGeom>
          <a:solidFill>
            <a:schemeClr val="accent6">
              <a:lumMod val="20000"/>
              <a:lumOff val="80000"/>
            </a:schemeClr>
          </a:solidFill>
          <a:ln>
            <a:solidFill>
              <a:schemeClr val="accent6">
                <a:lumMod val="75000"/>
              </a:schemeClr>
            </a:solidFill>
          </a:ln>
        </p:spPr>
        <p:txBody>
          <a:bodyPr>
            <a:normAutofit/>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Verdana"/>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Verdana"/>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Verdana"/>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Verdana"/>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60000"/>
              </a:lnSpc>
              <a:spcBef>
                <a:spcPts val="760"/>
              </a:spcBef>
              <a:buNone/>
              <a:defRPr/>
            </a:pPr>
            <a:endParaRPr lang="en-US" altLang="en-US" sz="900" u="sng" dirty="0">
              <a:solidFill>
                <a:srgbClr val="000000"/>
              </a:solidFill>
              <a:latin typeface="Arial Narrow" panose="020B0606020202030204" pitchFamily="34" charset="0"/>
            </a:endParaRPr>
          </a:p>
          <a:p>
            <a:pPr marL="0" indent="0">
              <a:lnSpc>
                <a:spcPct val="70000"/>
              </a:lnSpc>
              <a:spcBef>
                <a:spcPts val="760"/>
              </a:spcBef>
              <a:buNone/>
              <a:defRPr/>
            </a:pPr>
            <a:r>
              <a:rPr lang="en-US" altLang="en-US" sz="900" b="1" dirty="0">
                <a:solidFill>
                  <a:srgbClr val="000000"/>
                </a:solidFill>
                <a:latin typeface="Arial Narrow" panose="020B0606020202030204" pitchFamily="34" charset="0"/>
              </a:rPr>
              <a:t> </a:t>
            </a:r>
            <a:r>
              <a:rPr lang="en-US" altLang="en-US" sz="900" b="1" dirty="0" smtClean="0">
                <a:solidFill>
                  <a:srgbClr val="000000"/>
                </a:solidFill>
                <a:latin typeface="Arial" panose="020B0604020202020204" pitchFamily="34" charset="0"/>
                <a:cs typeface="Arial" panose="020B0604020202020204" pitchFamily="34" charset="0"/>
              </a:rPr>
              <a:t>Formation </a:t>
            </a:r>
            <a:r>
              <a:rPr lang="en-US" altLang="en-US" sz="900" b="1" dirty="0">
                <a:solidFill>
                  <a:srgbClr val="000000"/>
                </a:solidFill>
                <a:latin typeface="Arial" panose="020B0604020202020204" pitchFamily="34" charset="0"/>
                <a:cs typeface="Arial" panose="020B0604020202020204" pitchFamily="34" charset="0"/>
              </a:rPr>
              <a:t>de </a:t>
            </a:r>
            <a:r>
              <a:rPr lang="en-US" altLang="en-US" sz="900" b="1" dirty="0" err="1">
                <a:solidFill>
                  <a:srgbClr val="000000"/>
                </a:solidFill>
                <a:latin typeface="Arial" panose="020B0604020202020204" pitchFamily="34" charset="0"/>
                <a:cs typeface="Arial" panose="020B0604020202020204" pitchFamily="34" charset="0"/>
              </a:rPr>
              <a:t>l’École</a:t>
            </a:r>
            <a:r>
              <a:rPr lang="en-US" altLang="en-US" sz="900" b="1" dirty="0">
                <a:solidFill>
                  <a:srgbClr val="000000"/>
                </a:solidFill>
                <a:latin typeface="Arial" panose="020B0604020202020204" pitchFamily="34" charset="0"/>
                <a:cs typeface="Arial" panose="020B0604020202020204" pitchFamily="34" charset="0"/>
              </a:rPr>
              <a:t> de la </a:t>
            </a:r>
            <a:r>
              <a:rPr lang="en-US" altLang="en-US" sz="900" b="1" dirty="0" err="1">
                <a:solidFill>
                  <a:srgbClr val="000000"/>
                </a:solidFill>
                <a:latin typeface="Arial" panose="020B0604020202020204" pitchFamily="34" charset="0"/>
                <a:cs typeface="Arial" panose="020B0604020202020204" pitchFamily="34" charset="0"/>
              </a:rPr>
              <a:t>fonction</a:t>
            </a:r>
            <a:r>
              <a:rPr lang="en-US" altLang="en-US" sz="900" b="1" dirty="0">
                <a:solidFill>
                  <a:srgbClr val="000000"/>
                </a:solidFill>
                <a:latin typeface="Arial" panose="020B0604020202020204" pitchFamily="34" charset="0"/>
                <a:cs typeface="Arial" panose="020B0604020202020204" pitchFamily="34" charset="0"/>
              </a:rPr>
              <a:t> </a:t>
            </a:r>
            <a:r>
              <a:rPr lang="en-US" altLang="en-US" sz="900" b="1" dirty="0" err="1">
                <a:solidFill>
                  <a:srgbClr val="000000"/>
                </a:solidFill>
                <a:latin typeface="Arial" panose="020B0604020202020204" pitchFamily="34" charset="0"/>
                <a:cs typeface="Arial" panose="020B0604020202020204" pitchFamily="34" charset="0"/>
              </a:rPr>
              <a:t>publique</a:t>
            </a:r>
            <a:r>
              <a:rPr lang="en-US" altLang="en-US" sz="900" b="1" dirty="0">
                <a:solidFill>
                  <a:srgbClr val="000000"/>
                </a:solidFill>
                <a:latin typeface="Arial" panose="020B0604020202020204" pitchFamily="34" charset="0"/>
                <a:cs typeface="Arial" panose="020B0604020202020204" pitchFamily="34" charset="0"/>
              </a:rPr>
              <a:t> du Canada (EFPC)</a:t>
            </a:r>
          </a:p>
          <a:p>
            <a:pPr marL="0" indent="0">
              <a:lnSpc>
                <a:spcPct val="70000"/>
              </a:lnSpc>
              <a:spcBef>
                <a:spcPts val="760"/>
              </a:spcBef>
              <a:buNone/>
              <a:defRPr/>
            </a:pPr>
            <a:endParaRPr lang="en-US" altLang="en-US" sz="900" b="1" dirty="0">
              <a:solidFill>
                <a:srgbClr val="000000"/>
              </a:solidFill>
              <a:latin typeface="Arial" panose="020B0604020202020204" pitchFamily="34" charset="0"/>
              <a:cs typeface="Arial" panose="020B0604020202020204" pitchFamily="34" charset="0"/>
            </a:endParaRPr>
          </a:p>
          <a:p>
            <a:pPr marL="256500" indent="-256500">
              <a:lnSpc>
                <a:spcPct val="70000"/>
              </a:lnSpc>
              <a:spcBef>
                <a:spcPts val="450"/>
              </a:spcBef>
              <a:buClr>
                <a:schemeClr val="tx2">
                  <a:lumMod val="75000"/>
                </a:schemeClr>
              </a:buClr>
              <a:buFont typeface="Arial" panose="020B0604020202020204" pitchFamily="34" charset="0"/>
              <a:buChar char="•"/>
              <a:defRPr/>
            </a:pPr>
            <a:r>
              <a:rPr lang="en-US" altLang="en-US" sz="900" dirty="0">
                <a:solidFill>
                  <a:srgbClr val="000000"/>
                </a:solidFill>
                <a:latin typeface="Arial" panose="020B0604020202020204" pitchFamily="34" charset="0"/>
                <a:cs typeface="Arial" panose="020B0604020202020204" pitchFamily="34" charset="0"/>
              </a:rPr>
              <a:t>Cours obligatoire : </a:t>
            </a:r>
            <a:r>
              <a:rPr lang="en-US" altLang="en-US" sz="900" dirty="0">
                <a:solidFill>
                  <a:srgbClr val="000000"/>
                </a:solidFill>
                <a:latin typeface="Arial" panose="020B0604020202020204" pitchFamily="34" charset="0"/>
                <a:cs typeface="Arial" panose="020B0604020202020204" pitchFamily="34" charset="0"/>
                <a:hlinkClick r:id="rId22"/>
              </a:rPr>
              <a:t>Gestion du rendement pour le </a:t>
            </a:r>
            <a:r>
              <a:rPr lang="en-US" altLang="en-US" sz="900" dirty="0" err="1">
                <a:solidFill>
                  <a:srgbClr val="000000"/>
                </a:solidFill>
                <a:latin typeface="Arial" panose="020B0604020202020204" pitchFamily="34" charset="0"/>
                <a:cs typeface="Arial" panose="020B0604020202020204" pitchFamily="34" charset="0"/>
                <a:hlinkClick r:id="rId22"/>
              </a:rPr>
              <a:t>gouvernement</a:t>
            </a:r>
            <a:r>
              <a:rPr lang="en-US" altLang="en-US" sz="900" dirty="0">
                <a:solidFill>
                  <a:srgbClr val="000000"/>
                </a:solidFill>
                <a:latin typeface="Arial" panose="020B0604020202020204" pitchFamily="34" charset="0"/>
                <a:cs typeface="Arial" panose="020B0604020202020204" pitchFamily="34" charset="0"/>
                <a:hlinkClick r:id="rId22"/>
              </a:rPr>
              <a:t> du Canada (G140)</a:t>
            </a:r>
            <a:endParaRPr lang="en-US" altLang="en-US" sz="900" dirty="0">
              <a:solidFill>
                <a:srgbClr val="000000"/>
              </a:solidFill>
              <a:latin typeface="Arial" panose="020B0604020202020204" pitchFamily="34" charset="0"/>
              <a:cs typeface="Arial" panose="020B0604020202020204" pitchFamily="34" charset="0"/>
            </a:endParaRPr>
          </a:p>
          <a:p>
            <a:pPr marL="256500" indent="-256500">
              <a:lnSpc>
                <a:spcPct val="70000"/>
              </a:lnSpc>
              <a:spcBef>
                <a:spcPts val="450"/>
              </a:spcBef>
              <a:buClr>
                <a:schemeClr val="tx2">
                  <a:lumMod val="75000"/>
                </a:schemeClr>
              </a:buClr>
              <a:buFont typeface="Arial" panose="020B0604020202020204" pitchFamily="34" charset="0"/>
              <a:buChar char="•"/>
              <a:defRPr/>
            </a:pPr>
            <a:r>
              <a:rPr lang="en-US" altLang="en-US" sz="900" dirty="0">
                <a:solidFill>
                  <a:srgbClr val="000000"/>
                </a:solidFill>
                <a:latin typeface="Arial" panose="020B0604020202020204" pitchFamily="34" charset="0"/>
                <a:cs typeface="Arial" panose="020B0604020202020204" pitchFamily="34" charset="0"/>
                <a:hlinkClick r:id="rId22"/>
              </a:rPr>
              <a:t>Cours sur la </a:t>
            </a:r>
            <a:r>
              <a:rPr lang="en-US" altLang="en-US" sz="900" dirty="0" err="1">
                <a:solidFill>
                  <a:srgbClr val="000000"/>
                </a:solidFill>
                <a:latin typeface="Arial" panose="020B0604020202020204" pitchFamily="34" charset="0"/>
                <a:cs typeface="Arial" panose="020B0604020202020204" pitchFamily="34" charset="0"/>
                <a:hlinkClick r:id="rId22"/>
              </a:rPr>
              <a:t>gestion</a:t>
            </a:r>
            <a:r>
              <a:rPr lang="en-US" altLang="en-US" sz="900" dirty="0">
                <a:solidFill>
                  <a:srgbClr val="000000"/>
                </a:solidFill>
                <a:latin typeface="Arial" panose="020B0604020202020204" pitchFamily="34" charset="0"/>
                <a:cs typeface="Arial" panose="020B0604020202020204" pitchFamily="34" charset="0"/>
                <a:hlinkClick r:id="rId22"/>
              </a:rPr>
              <a:t> du rendement</a:t>
            </a:r>
            <a:endParaRPr lang="en-US" altLang="en-US" sz="900" dirty="0">
              <a:solidFill>
                <a:srgbClr val="000000"/>
              </a:solidFill>
              <a:latin typeface="Arial" panose="020B0604020202020204" pitchFamily="34" charset="0"/>
              <a:cs typeface="Arial" panose="020B0604020202020204" pitchFamily="34" charset="0"/>
            </a:endParaRPr>
          </a:p>
          <a:p>
            <a:pPr marL="256500" indent="-256500">
              <a:lnSpc>
                <a:spcPct val="70000"/>
              </a:lnSpc>
              <a:spcBef>
                <a:spcPts val="450"/>
              </a:spcBef>
              <a:buClr>
                <a:schemeClr val="tx2">
                  <a:lumMod val="75000"/>
                </a:schemeClr>
              </a:buClr>
              <a:buFont typeface="Arial" panose="020B0604020202020204" pitchFamily="34" charset="0"/>
              <a:buChar char="•"/>
              <a:defRPr/>
            </a:pPr>
            <a:r>
              <a:rPr lang="en-US" altLang="en-US" sz="900" dirty="0">
                <a:solidFill>
                  <a:srgbClr val="000000"/>
                </a:solidFill>
                <a:latin typeface="Arial" panose="020B0604020202020204" pitchFamily="34" charset="0"/>
                <a:cs typeface="Arial" panose="020B0604020202020204" pitchFamily="34" charset="0"/>
                <a:hlinkClick r:id="rId22"/>
              </a:rPr>
              <a:t>Comment </a:t>
            </a:r>
            <a:r>
              <a:rPr lang="en-US" altLang="en-US" sz="900" dirty="0" err="1">
                <a:solidFill>
                  <a:srgbClr val="000000"/>
                </a:solidFill>
                <a:latin typeface="Arial" panose="020B0604020202020204" pitchFamily="34" charset="0"/>
                <a:cs typeface="Arial" panose="020B0604020202020204" pitchFamily="34" charset="0"/>
                <a:hlinkClick r:id="rId22"/>
              </a:rPr>
              <a:t>gérer</a:t>
            </a:r>
            <a:r>
              <a:rPr lang="en-US" altLang="en-US" sz="900" dirty="0">
                <a:solidFill>
                  <a:srgbClr val="000000"/>
                </a:solidFill>
                <a:latin typeface="Arial" panose="020B0604020202020204" pitchFamily="34" charset="0"/>
                <a:cs typeface="Arial" panose="020B0604020202020204" pitchFamily="34" charset="0"/>
                <a:hlinkClick r:id="rId22"/>
              </a:rPr>
              <a:t> les conversations </a:t>
            </a:r>
            <a:r>
              <a:rPr lang="en-US" altLang="en-US" sz="900" dirty="0" err="1">
                <a:solidFill>
                  <a:srgbClr val="000000"/>
                </a:solidFill>
                <a:latin typeface="Arial" panose="020B0604020202020204" pitchFamily="34" charset="0"/>
                <a:cs typeface="Arial" panose="020B0604020202020204" pitchFamily="34" charset="0"/>
                <a:hlinkClick r:id="rId22"/>
              </a:rPr>
              <a:t>difficiles</a:t>
            </a:r>
            <a:r>
              <a:rPr lang="en-US" altLang="en-US" sz="900" dirty="0">
                <a:solidFill>
                  <a:srgbClr val="000000"/>
                </a:solidFill>
                <a:latin typeface="Arial" panose="020B0604020202020204" pitchFamily="34" charset="0"/>
                <a:cs typeface="Arial" panose="020B0604020202020204" pitchFamily="34" charset="0"/>
                <a:hlinkClick r:id="rId22"/>
              </a:rPr>
              <a:t> (W009)</a:t>
            </a:r>
            <a:r>
              <a:rPr lang="en-US" altLang="en-US" sz="900" dirty="0">
                <a:solidFill>
                  <a:srgbClr val="000000"/>
                </a:solidFill>
                <a:latin typeface="Arial" panose="020B0604020202020204" pitchFamily="34" charset="0"/>
                <a:cs typeface="Arial" panose="020B0604020202020204" pitchFamily="34" charset="0"/>
              </a:rPr>
              <a:t> </a:t>
            </a:r>
          </a:p>
          <a:p>
            <a:pPr marL="256500" indent="-256500">
              <a:lnSpc>
                <a:spcPct val="70000"/>
              </a:lnSpc>
              <a:spcBef>
                <a:spcPts val="450"/>
              </a:spcBef>
              <a:buClr>
                <a:schemeClr val="tx2">
                  <a:lumMod val="75000"/>
                </a:schemeClr>
              </a:buClr>
              <a:buFont typeface="Arial" panose="020B0604020202020204" pitchFamily="34" charset="0"/>
              <a:buChar char="•"/>
              <a:defRPr/>
            </a:pPr>
            <a:r>
              <a:rPr lang="en-US" altLang="en-US" sz="900" u="sng" dirty="0" err="1">
                <a:solidFill>
                  <a:srgbClr val="000000"/>
                </a:solidFill>
                <a:latin typeface="Arial" panose="020B0604020202020204" pitchFamily="34" charset="0"/>
                <a:cs typeface="Arial" panose="020B0604020202020204" pitchFamily="34" charset="0"/>
                <a:hlinkClick r:id="rId23"/>
              </a:rPr>
              <a:t>Académie</a:t>
            </a:r>
            <a:r>
              <a:rPr lang="en-US" altLang="en-US" sz="900" u="sng" dirty="0">
                <a:solidFill>
                  <a:srgbClr val="000000"/>
                </a:solidFill>
                <a:latin typeface="Arial" panose="020B0604020202020204" pitchFamily="34" charset="0"/>
                <a:cs typeface="Arial" panose="020B0604020202020204" pitchFamily="34" charset="0"/>
                <a:hlinkClick r:id="rId23"/>
              </a:rPr>
              <a:t> du </a:t>
            </a:r>
            <a:r>
              <a:rPr lang="en-US" altLang="en-US" sz="900" u="sng" dirty="0" err="1">
                <a:solidFill>
                  <a:srgbClr val="000000"/>
                </a:solidFill>
                <a:latin typeface="Arial" panose="020B0604020202020204" pitchFamily="34" charset="0"/>
                <a:cs typeface="Arial" panose="020B0604020202020204" pitchFamily="34" charset="0"/>
                <a:hlinkClick r:id="rId23"/>
              </a:rPr>
              <a:t>numérique</a:t>
            </a:r>
            <a:r>
              <a:rPr lang="en-US" altLang="en-US" sz="900" u="sng" dirty="0">
                <a:solidFill>
                  <a:srgbClr val="000000"/>
                </a:solidFill>
                <a:latin typeface="Arial" panose="020B0604020202020204" pitchFamily="34" charset="0"/>
                <a:cs typeface="Arial" panose="020B0604020202020204" pitchFamily="34" charset="0"/>
                <a:hlinkClick r:id="rId23"/>
              </a:rPr>
              <a:t> de </a:t>
            </a:r>
            <a:r>
              <a:rPr lang="en-US" altLang="en-US" sz="900" u="sng" dirty="0" err="1">
                <a:solidFill>
                  <a:srgbClr val="000000"/>
                </a:solidFill>
                <a:latin typeface="Arial" panose="020B0604020202020204" pitchFamily="34" charset="0"/>
                <a:cs typeface="Arial" panose="020B0604020202020204" pitchFamily="34" charset="0"/>
                <a:hlinkClick r:id="rId23"/>
              </a:rPr>
              <a:t>l’École</a:t>
            </a:r>
            <a:r>
              <a:rPr lang="en-US" altLang="en-US" sz="900" u="sng" dirty="0">
                <a:solidFill>
                  <a:srgbClr val="000000"/>
                </a:solidFill>
                <a:latin typeface="Arial" panose="020B0604020202020204" pitchFamily="34" charset="0"/>
                <a:cs typeface="Arial" panose="020B0604020202020204" pitchFamily="34" charset="0"/>
                <a:hlinkClick r:id="rId23"/>
              </a:rPr>
              <a:t> de la </a:t>
            </a:r>
            <a:r>
              <a:rPr lang="en-US" altLang="en-US" sz="900" u="sng" dirty="0" err="1">
                <a:solidFill>
                  <a:srgbClr val="000000"/>
                </a:solidFill>
                <a:latin typeface="Arial" panose="020B0604020202020204" pitchFamily="34" charset="0"/>
                <a:cs typeface="Arial" panose="020B0604020202020204" pitchFamily="34" charset="0"/>
                <a:hlinkClick r:id="rId23"/>
              </a:rPr>
              <a:t>fonction</a:t>
            </a:r>
            <a:r>
              <a:rPr lang="en-US" altLang="en-US" sz="900" u="sng" dirty="0">
                <a:solidFill>
                  <a:srgbClr val="000000"/>
                </a:solidFill>
                <a:latin typeface="Arial" panose="020B0604020202020204" pitchFamily="34" charset="0"/>
                <a:cs typeface="Arial" panose="020B0604020202020204" pitchFamily="34" charset="0"/>
                <a:hlinkClick r:id="rId23"/>
              </a:rPr>
              <a:t> </a:t>
            </a:r>
            <a:r>
              <a:rPr lang="en-US" altLang="en-US" sz="900" u="sng" dirty="0" err="1">
                <a:solidFill>
                  <a:srgbClr val="000000"/>
                </a:solidFill>
                <a:latin typeface="Arial" panose="020B0604020202020204" pitchFamily="34" charset="0"/>
                <a:cs typeface="Arial" panose="020B0604020202020204" pitchFamily="34" charset="0"/>
                <a:hlinkClick r:id="rId23"/>
              </a:rPr>
              <a:t>publique</a:t>
            </a:r>
            <a:r>
              <a:rPr lang="en-US" altLang="en-US" sz="900" u="sng" dirty="0">
                <a:solidFill>
                  <a:srgbClr val="000000"/>
                </a:solidFill>
                <a:latin typeface="Arial" panose="020B0604020202020204" pitchFamily="34" charset="0"/>
                <a:cs typeface="Arial" panose="020B0604020202020204" pitchFamily="34" charset="0"/>
                <a:hlinkClick r:id="rId23"/>
              </a:rPr>
              <a:t> du Canada</a:t>
            </a:r>
            <a:endParaRPr lang="en-US" altLang="en-US" sz="900" u="sng" dirty="0">
              <a:solidFill>
                <a:srgbClr val="000000"/>
              </a:solidFill>
              <a:latin typeface="Arial" panose="020B0604020202020204" pitchFamily="34" charset="0"/>
              <a:cs typeface="Arial" panose="020B0604020202020204" pitchFamily="34" charset="0"/>
            </a:endParaRPr>
          </a:p>
          <a:p>
            <a:pPr marL="256500" indent="-256500">
              <a:lnSpc>
                <a:spcPct val="70000"/>
              </a:lnSpc>
              <a:spcBef>
                <a:spcPts val="450"/>
              </a:spcBef>
              <a:buClr>
                <a:schemeClr val="tx2">
                  <a:lumMod val="75000"/>
                </a:schemeClr>
              </a:buClr>
              <a:buFont typeface="Arial" panose="020B0604020202020204" pitchFamily="34" charset="0"/>
              <a:buChar char="•"/>
              <a:defRPr/>
            </a:pPr>
            <a:r>
              <a:rPr lang="en-US" altLang="en-US" sz="900" dirty="0" err="1">
                <a:solidFill>
                  <a:srgbClr val="000000"/>
                </a:solidFill>
                <a:latin typeface="Arial" panose="020B0604020202020204" pitchFamily="34" charset="0"/>
                <a:cs typeface="Arial" panose="020B0604020202020204" pitchFamily="34" charset="0"/>
                <a:hlinkClick r:id="rId22"/>
              </a:rPr>
              <a:t>Équipes</a:t>
            </a:r>
            <a:r>
              <a:rPr lang="en-US" altLang="en-US" sz="900" dirty="0">
                <a:solidFill>
                  <a:srgbClr val="000000"/>
                </a:solidFill>
                <a:latin typeface="Arial" panose="020B0604020202020204" pitchFamily="34" charset="0"/>
                <a:cs typeface="Arial" panose="020B0604020202020204" pitchFamily="34" charset="0"/>
                <a:hlinkClick r:id="rId22"/>
              </a:rPr>
              <a:t> de direction : Gestion </a:t>
            </a:r>
            <a:r>
              <a:rPr lang="en-US" altLang="en-US" sz="900" dirty="0" err="1">
                <a:solidFill>
                  <a:srgbClr val="000000"/>
                </a:solidFill>
                <a:latin typeface="Arial" panose="020B0604020202020204" pitchFamily="34" charset="0"/>
                <a:cs typeface="Arial" panose="020B0604020202020204" pitchFamily="34" charset="0"/>
                <a:hlinkClick r:id="rId22"/>
              </a:rPr>
              <a:t>d’équipes</a:t>
            </a:r>
            <a:r>
              <a:rPr lang="en-US" altLang="en-US" sz="900" dirty="0">
                <a:solidFill>
                  <a:srgbClr val="000000"/>
                </a:solidFill>
                <a:latin typeface="Arial" panose="020B0604020202020204" pitchFamily="34" charset="0"/>
                <a:cs typeface="Arial" panose="020B0604020202020204" pitchFamily="34" charset="0"/>
                <a:hlinkClick r:id="rId22"/>
              </a:rPr>
              <a:t> </a:t>
            </a:r>
            <a:r>
              <a:rPr lang="en-US" altLang="en-US" sz="900" dirty="0" err="1">
                <a:solidFill>
                  <a:srgbClr val="000000"/>
                </a:solidFill>
                <a:latin typeface="Arial" panose="020B0604020202020204" pitchFamily="34" charset="0"/>
                <a:cs typeface="Arial" panose="020B0604020202020204" pitchFamily="34" charset="0"/>
                <a:hlinkClick r:id="rId22"/>
              </a:rPr>
              <a:t>virtuelles</a:t>
            </a:r>
            <a:r>
              <a:rPr lang="en-US" altLang="en-US" sz="900" dirty="0">
                <a:solidFill>
                  <a:srgbClr val="000000"/>
                </a:solidFill>
                <a:latin typeface="Arial" panose="020B0604020202020204" pitchFamily="34" charset="0"/>
                <a:cs typeface="Arial" panose="020B0604020202020204" pitchFamily="34" charset="0"/>
                <a:hlinkClick r:id="rId22"/>
              </a:rPr>
              <a:t> (X027)</a:t>
            </a:r>
            <a:r>
              <a:rPr lang="en-US" altLang="en-US" sz="900" dirty="0">
                <a:solidFill>
                  <a:srgbClr val="000000"/>
                </a:solidFill>
                <a:latin typeface="Arial" panose="020B0604020202020204" pitchFamily="34" charset="0"/>
                <a:cs typeface="Arial" panose="020B0604020202020204" pitchFamily="34" charset="0"/>
              </a:rPr>
              <a:t> </a:t>
            </a:r>
          </a:p>
          <a:p>
            <a:pPr marL="256500" indent="-256500">
              <a:lnSpc>
                <a:spcPct val="70000"/>
              </a:lnSpc>
              <a:spcBef>
                <a:spcPts val="760"/>
              </a:spcBef>
              <a:buFont typeface="Arial" panose="020B0604020202020204" pitchFamily="34" charset="0"/>
              <a:buChar char="•"/>
              <a:defRPr/>
            </a:pPr>
            <a:endParaRPr lang="en-US" altLang="en-US" sz="900" u="sng" dirty="0">
              <a:solidFill>
                <a:srgbClr val="000000"/>
              </a:solidFill>
              <a:latin typeface="Arial Narrow" panose="020B0606020202030204" pitchFamily="34" charset="0"/>
            </a:endParaRPr>
          </a:p>
          <a:p>
            <a:pPr marL="0" indent="0">
              <a:lnSpc>
                <a:spcPct val="70000"/>
              </a:lnSpc>
              <a:spcBef>
                <a:spcPts val="760"/>
              </a:spcBef>
              <a:buNone/>
              <a:defRPr/>
            </a:pPr>
            <a:endParaRPr lang="en-US" altLang="en-US" sz="900" dirty="0">
              <a:solidFill>
                <a:srgbClr val="000000"/>
              </a:solidFill>
              <a:latin typeface="Arial Narrow" panose="020B0606020202030204" pitchFamily="34" charset="0"/>
            </a:endParaRPr>
          </a:p>
        </p:txBody>
      </p:sp>
      <p:sp>
        <p:nvSpPr>
          <p:cNvPr id="4" name="Rectangle 3"/>
          <p:cNvSpPr/>
          <p:nvPr/>
        </p:nvSpPr>
        <p:spPr>
          <a:xfrm>
            <a:off x="186906" y="3281558"/>
            <a:ext cx="4821827" cy="1206549"/>
          </a:xfrm>
          <a:prstGeom prst="rect">
            <a:avLst/>
          </a:prstGeom>
          <a:solidFill>
            <a:srgbClr val="B6DF89"/>
          </a:solidFill>
          <a:ln>
            <a:solidFill>
              <a:schemeClr val="accent1">
                <a:lumMod val="75000"/>
              </a:schemeClr>
            </a:solidFill>
          </a:ln>
        </p:spPr>
        <p:txBody>
          <a:bodyPr wrap="square">
            <a:spAutoFit/>
          </a:bodyPr>
          <a:lstStyle/>
          <a:p>
            <a:pPr marL="342900">
              <a:lnSpc>
                <a:spcPct val="107000"/>
              </a:lnSpc>
              <a:spcAft>
                <a:spcPts val="600"/>
              </a:spcAft>
            </a:pPr>
            <a:r>
              <a:rPr lang="fr-CA" sz="900" b="1" dirty="0">
                <a:solidFill>
                  <a:prstClr val="black"/>
                </a:solidFill>
                <a:latin typeface="+mj-lt"/>
                <a:ea typeface="Calibri" panose="020F0502020204030204" pitchFamily="34" charset="0"/>
                <a:cs typeface="Times New Roman" panose="02020603050405020304" pitchFamily="18" charset="0"/>
              </a:rPr>
              <a:t>Outils pour les employés </a:t>
            </a:r>
            <a:endParaRPr lang="en-CA" sz="900" dirty="0">
              <a:solidFill>
                <a:prstClr val="black"/>
              </a:solidFill>
              <a:latin typeface="+mj-lt"/>
              <a:ea typeface="Calibri" panose="020F0502020204030204" pitchFamily="34" charset="0"/>
              <a:cs typeface="Times New Roman" panose="02020603050405020304" pitchFamily="18" charset="0"/>
            </a:endParaRPr>
          </a:p>
          <a:p>
            <a:pPr marL="257175" indent="-257175">
              <a:lnSpc>
                <a:spcPct val="107000"/>
              </a:lnSpc>
              <a:buClr>
                <a:schemeClr val="tx2">
                  <a:lumMod val="75000"/>
                </a:schemeClr>
              </a:buClr>
              <a:buFont typeface="Arial" panose="020B0604020202020204" pitchFamily="34" charset="0"/>
              <a:buChar char="•"/>
            </a:pPr>
            <a:r>
              <a:rPr lang="fr-CA" sz="900" u="sng" dirty="0">
                <a:solidFill>
                  <a:srgbClr val="4472C4"/>
                </a:solidFill>
                <a:latin typeface="+mj-lt"/>
                <a:ea typeface="Calibri" panose="020F0502020204030204" pitchFamily="34" charset="0"/>
                <a:cs typeface="Arial" panose="020B0604020202020204" pitchFamily="34" charset="0"/>
                <a:hlinkClick r:id="rId24"/>
              </a:rPr>
              <a:t>Formation en ligne sur les principes généraux de l’ergonomie de bureau</a:t>
            </a:r>
            <a:endParaRPr lang="en-CA" sz="900" dirty="0">
              <a:solidFill>
                <a:prstClr val="black"/>
              </a:solidFill>
              <a:latin typeface="+mj-lt"/>
              <a:ea typeface="Calibri" panose="020F0502020204030204" pitchFamily="34" charset="0"/>
              <a:cs typeface="Arial" panose="020B0604020202020204" pitchFamily="34" charset="0"/>
            </a:endParaRPr>
          </a:p>
          <a:p>
            <a:pPr marL="257175" indent="-257175">
              <a:lnSpc>
                <a:spcPct val="107000"/>
              </a:lnSpc>
              <a:buClr>
                <a:schemeClr val="tx2">
                  <a:lumMod val="75000"/>
                </a:schemeClr>
              </a:buClr>
              <a:buFont typeface="Arial" panose="020B0604020202020204" pitchFamily="34" charset="0"/>
              <a:buChar char="•"/>
            </a:pPr>
            <a:r>
              <a:rPr lang="fr-CA" sz="900" u="sng" dirty="0">
                <a:solidFill>
                  <a:srgbClr val="4472C4"/>
                </a:solidFill>
                <a:latin typeface="+mj-lt"/>
                <a:ea typeface="Calibri" panose="020F0502020204030204" pitchFamily="34" charset="0"/>
                <a:cs typeface="Arial" panose="020B0604020202020204" pitchFamily="34" charset="0"/>
                <a:hlinkClick r:id="rId25"/>
              </a:rPr>
              <a:t>Optimisation de votre équilibre travail/vie privée: analyse son équilibre de vie (X039)</a:t>
            </a:r>
            <a:endParaRPr lang="en-CA" sz="900" dirty="0">
              <a:solidFill>
                <a:prstClr val="black"/>
              </a:solidFill>
              <a:latin typeface="+mj-lt"/>
              <a:ea typeface="Calibri" panose="020F0502020204030204" pitchFamily="34" charset="0"/>
              <a:cs typeface="Arial" panose="020B0604020202020204" pitchFamily="34" charset="0"/>
            </a:endParaRPr>
          </a:p>
          <a:p>
            <a:pPr marL="257175" indent="-257175">
              <a:lnSpc>
                <a:spcPct val="107000"/>
              </a:lnSpc>
              <a:buClr>
                <a:schemeClr val="tx2">
                  <a:lumMod val="75000"/>
                </a:schemeClr>
              </a:buClr>
              <a:buFont typeface="Arial" panose="020B0604020202020204" pitchFamily="34" charset="0"/>
              <a:buChar char="•"/>
              <a:tabLst>
                <a:tab pos="1450181" algn="l"/>
              </a:tabLst>
            </a:pPr>
            <a:r>
              <a:rPr lang="fr-CA" sz="900" u="sng" dirty="0">
                <a:solidFill>
                  <a:srgbClr val="4472C4"/>
                </a:solidFill>
                <a:latin typeface="+mj-lt"/>
                <a:ea typeface="Calibri" panose="020F0502020204030204" pitchFamily="34" charset="0"/>
                <a:cs typeface="Arial" panose="020B0604020202020204" pitchFamily="34" charset="0"/>
                <a:hlinkClick r:id="rId14"/>
              </a:rPr>
              <a:t>La </a:t>
            </a:r>
            <a:r>
              <a:rPr lang="fr-CA" sz="900" u="sng" dirty="0" err="1">
                <a:solidFill>
                  <a:srgbClr val="4472C4"/>
                </a:solidFill>
                <a:latin typeface="+mj-lt"/>
                <a:ea typeface="Calibri" panose="020F0502020204030204" pitchFamily="34" charset="0"/>
                <a:cs typeface="Arial" panose="020B0604020202020204" pitchFamily="34" charset="0"/>
                <a:hlinkClick r:id="rId14"/>
              </a:rPr>
              <a:t>cybersécurité</a:t>
            </a:r>
            <a:r>
              <a:rPr lang="fr-CA" sz="900" u="sng" dirty="0">
                <a:solidFill>
                  <a:srgbClr val="4472C4"/>
                </a:solidFill>
                <a:latin typeface="+mj-lt"/>
                <a:ea typeface="Calibri" panose="020F0502020204030204" pitchFamily="34" charset="0"/>
                <a:cs typeface="Arial" panose="020B0604020202020204" pitchFamily="34" charset="0"/>
                <a:hlinkClick r:id="rId14"/>
              </a:rPr>
              <a:t> dans le GC pour la maison et le télétravail</a:t>
            </a:r>
            <a:r>
              <a:rPr lang="fr-CA" sz="900" dirty="0">
                <a:solidFill>
                  <a:srgbClr val="4472C4"/>
                </a:solidFill>
                <a:latin typeface="+mj-lt"/>
                <a:ea typeface="Calibri" panose="020F0502020204030204" pitchFamily="34" charset="0"/>
                <a:cs typeface="Arial" panose="020B0604020202020204" pitchFamily="34" charset="0"/>
              </a:rPr>
              <a:t> (I226)</a:t>
            </a:r>
          </a:p>
          <a:p>
            <a:pPr marL="257175" indent="-257175">
              <a:lnSpc>
                <a:spcPct val="107000"/>
              </a:lnSpc>
              <a:buClr>
                <a:schemeClr val="tx2">
                  <a:lumMod val="75000"/>
                </a:schemeClr>
              </a:buClr>
              <a:buFont typeface="Arial" panose="020B0604020202020204" pitchFamily="34" charset="0"/>
              <a:buChar char="•"/>
              <a:tabLst>
                <a:tab pos="1450181" algn="l"/>
              </a:tabLst>
            </a:pPr>
            <a:r>
              <a:rPr lang="fr-FR" sz="900" dirty="0">
                <a:solidFill>
                  <a:srgbClr val="4472C4"/>
                </a:solidFill>
                <a:latin typeface="+mj-lt"/>
                <a:ea typeface="Calibri" panose="020F0502020204030204" pitchFamily="34" charset="0"/>
                <a:cs typeface="Arial" panose="020B0604020202020204" pitchFamily="34" charset="0"/>
                <a:hlinkClick r:id="rId26"/>
              </a:rPr>
              <a:t>Covid-19: télétravail - conseils pour les coéquipiers</a:t>
            </a:r>
            <a:r>
              <a:rPr lang="fr-CA" sz="900" dirty="0">
                <a:solidFill>
                  <a:srgbClr val="4472C4"/>
                </a:solidFill>
                <a:latin typeface="+mj-lt"/>
                <a:ea typeface="Calibri" panose="020F0502020204030204" pitchFamily="34" charset="0"/>
                <a:cs typeface="Arial" panose="020B0604020202020204" pitchFamily="34" charset="0"/>
              </a:rPr>
              <a:t> </a:t>
            </a:r>
            <a:endParaRPr lang="fr-CA" sz="900" dirty="0" smtClean="0">
              <a:solidFill>
                <a:srgbClr val="4472C4"/>
              </a:solidFill>
              <a:latin typeface="+mj-lt"/>
              <a:ea typeface="Calibri" panose="020F0502020204030204" pitchFamily="34" charset="0"/>
              <a:cs typeface="Arial" panose="020B0604020202020204" pitchFamily="34" charset="0"/>
            </a:endParaRPr>
          </a:p>
          <a:p>
            <a:pPr marL="257175" indent="-257175">
              <a:lnSpc>
                <a:spcPct val="107000"/>
              </a:lnSpc>
              <a:buClr>
                <a:schemeClr val="tx2">
                  <a:lumMod val="75000"/>
                </a:schemeClr>
              </a:buClr>
              <a:buFont typeface="Arial" panose="020B0604020202020204" pitchFamily="34" charset="0"/>
              <a:buChar char="•"/>
              <a:tabLst>
                <a:tab pos="1450181" algn="l"/>
              </a:tabLst>
            </a:pPr>
            <a:r>
              <a:rPr lang="fr-FR" sz="900" u="sng" dirty="0">
                <a:latin typeface="+mj-lt"/>
                <a:cs typeface="Arial" panose="020B0604020202020204" pitchFamily="34" charset="0"/>
                <a:hlinkClick r:id="rId27"/>
              </a:rPr>
              <a:t>Programme d'aide aux employés (PAE</a:t>
            </a:r>
            <a:r>
              <a:rPr lang="fr-FR" sz="900" u="sng" dirty="0" smtClean="0">
                <a:latin typeface="+mj-lt"/>
                <a:cs typeface="Arial" panose="020B0604020202020204" pitchFamily="34" charset="0"/>
                <a:hlinkClick r:id="rId27"/>
              </a:rPr>
              <a:t>)</a:t>
            </a:r>
            <a:endParaRPr lang="fr-FR" sz="900" u="sng" dirty="0" smtClean="0">
              <a:latin typeface="+mj-lt"/>
              <a:cs typeface="Arial" panose="020B0604020202020204" pitchFamily="34" charset="0"/>
            </a:endParaRPr>
          </a:p>
          <a:p>
            <a:pPr marL="257175" indent="-257175">
              <a:lnSpc>
                <a:spcPct val="107000"/>
              </a:lnSpc>
              <a:buClr>
                <a:schemeClr val="tx2">
                  <a:lumMod val="75000"/>
                </a:schemeClr>
              </a:buClr>
              <a:buFont typeface="Arial" panose="020B0604020202020204" pitchFamily="34" charset="0"/>
              <a:buChar char="•"/>
              <a:tabLst>
                <a:tab pos="1450181" algn="l"/>
              </a:tabLst>
            </a:pPr>
            <a:r>
              <a:rPr lang="fr-FR" sz="900" dirty="0">
                <a:hlinkClick r:id="rId8"/>
              </a:rPr>
              <a:t>Prévention et résolution du harcèlement</a:t>
            </a:r>
            <a:r>
              <a:rPr lang="fr-FR" sz="900" dirty="0"/>
              <a:t>: </a:t>
            </a:r>
            <a:r>
              <a:rPr lang="en-CA" sz="900" dirty="0" err="1">
                <a:hlinkClick r:id="rId9"/>
              </a:rPr>
              <a:t>Outils</a:t>
            </a:r>
            <a:r>
              <a:rPr lang="en-CA" sz="900" dirty="0">
                <a:hlinkClick r:id="rId9"/>
              </a:rPr>
              <a:t> et </a:t>
            </a:r>
            <a:r>
              <a:rPr lang="en-CA" sz="900" dirty="0" err="1">
                <a:hlinkClick r:id="rId9"/>
              </a:rPr>
              <a:t>ressources</a:t>
            </a:r>
            <a:r>
              <a:rPr lang="en-CA" sz="900" dirty="0"/>
              <a:t> </a:t>
            </a:r>
            <a:r>
              <a:rPr lang="fr-FR" sz="900" dirty="0"/>
              <a:t>pour les </a:t>
            </a:r>
            <a:r>
              <a:rPr lang="fr-FR" sz="900" dirty="0" smtClean="0"/>
              <a:t>gestionnaires</a:t>
            </a:r>
            <a:endParaRPr lang="en-CA" sz="9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Title 1"/>
          <p:cNvSpPr txBox="1">
            <a:spLocks/>
          </p:cNvSpPr>
          <p:nvPr/>
        </p:nvSpPr>
        <p:spPr>
          <a:xfrm>
            <a:off x="159491" y="101291"/>
            <a:ext cx="8657937" cy="437550"/>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fr-CA" sz="1600" dirty="0" smtClean="0"/>
              <a:t>Ressources disponibles pour vous appuyer dans la gestion du rendement (suite)</a:t>
            </a:r>
            <a:endParaRPr lang="fr-CA" sz="1600" dirty="0">
              <a:solidFill>
                <a:srgbClr val="C00000"/>
              </a:solidFill>
            </a:endParaRPr>
          </a:p>
        </p:txBody>
      </p:sp>
    </p:spTree>
    <p:extLst>
      <p:ext uri="{BB962C8B-B14F-4D97-AF65-F5344CB8AC3E}">
        <p14:creationId xmlns:p14="http://schemas.microsoft.com/office/powerpoint/2010/main" val="60418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18</a:t>
            </a:fld>
            <a:endParaRPr lang="en-US"/>
          </a:p>
        </p:txBody>
      </p:sp>
      <p:sp>
        <p:nvSpPr>
          <p:cNvPr id="2" name="Title 1"/>
          <p:cNvSpPr>
            <a:spLocks noGrp="1"/>
          </p:cNvSpPr>
          <p:nvPr>
            <p:ph type="title" idx="4294967295"/>
          </p:nvPr>
        </p:nvSpPr>
        <p:spPr>
          <a:xfrm>
            <a:off x="0" y="1984375"/>
            <a:ext cx="9144000" cy="857250"/>
          </a:xfrm>
        </p:spPr>
        <p:txBody>
          <a:bodyPr>
            <a:normAutofit/>
          </a:bodyPr>
          <a:lstStyle/>
          <a:p>
            <a:pPr algn="ctr"/>
            <a:r>
              <a:rPr lang="en-CA" sz="4500" b="1" dirty="0"/>
              <a:t>ANNEXES</a:t>
            </a:r>
          </a:p>
        </p:txBody>
      </p:sp>
    </p:spTree>
    <p:extLst>
      <p:ext uri="{BB962C8B-B14F-4D97-AF65-F5344CB8AC3E}">
        <p14:creationId xmlns:p14="http://schemas.microsoft.com/office/powerpoint/2010/main" val="456643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E86C063-E22E-2E4C-A523-54089486E38F}" type="slidenum">
              <a:rPr lang="en-US" smtClean="0"/>
              <a:t>19</a:t>
            </a:fld>
            <a:endParaRPr lang="en-US"/>
          </a:p>
        </p:txBody>
      </p:sp>
      <p:sp>
        <p:nvSpPr>
          <p:cNvPr id="2" name="Title 1"/>
          <p:cNvSpPr>
            <a:spLocks noGrp="1"/>
          </p:cNvSpPr>
          <p:nvPr>
            <p:ph type="title" idx="4294967295"/>
          </p:nvPr>
        </p:nvSpPr>
        <p:spPr>
          <a:xfrm>
            <a:off x="617414" y="28575"/>
            <a:ext cx="8526585" cy="857250"/>
          </a:xfrm>
        </p:spPr>
        <p:txBody>
          <a:bodyPr>
            <a:normAutofit/>
          </a:bodyPr>
          <a:lstStyle/>
          <a:p>
            <a:r>
              <a:rPr lang="en-CA" sz="1800" dirty="0" smtClean="0">
                <a:latin typeface="Arial" panose="020B0604020202020204" pitchFamily="34" charset="0"/>
                <a:cs typeface="Arial" panose="020B0604020202020204" pitchFamily="34" charset="0"/>
              </a:rPr>
              <a:t>Annexe 1: </a:t>
            </a:r>
            <a:r>
              <a:rPr lang="en-CA" sz="1800" dirty="0" err="1" smtClean="0">
                <a:latin typeface="Arial" panose="020B0604020202020204" pitchFamily="34" charset="0"/>
                <a:cs typeface="Arial" panose="020B0604020202020204" pitchFamily="34" charset="0"/>
              </a:rPr>
              <a:t>Exemple</a:t>
            </a:r>
            <a:r>
              <a:rPr lang="en-CA" sz="1800" dirty="0" smtClean="0">
                <a:latin typeface="Arial" panose="020B0604020202020204" pitchFamily="34" charset="0"/>
                <a:cs typeface="Arial" panose="020B0604020202020204" pitchFamily="34" charset="0"/>
              </a:rPr>
              <a:t> </a:t>
            </a:r>
            <a:r>
              <a:rPr lang="en-CA" sz="1800" dirty="0">
                <a:latin typeface="Arial" panose="020B0604020202020204" pitchFamily="34" charset="0"/>
                <a:cs typeface="Arial" panose="020B0604020202020204" pitchFamily="34" charset="0"/>
              </a:rPr>
              <a:t>d’un </a:t>
            </a:r>
            <a:r>
              <a:rPr lang="en-CA" sz="1800" dirty="0" err="1">
                <a:latin typeface="Arial" panose="020B0604020202020204" pitchFamily="34" charset="0"/>
                <a:cs typeface="Arial" panose="020B0604020202020204" pitchFamily="34" charset="0"/>
              </a:rPr>
              <a:t>gabarit</a:t>
            </a:r>
            <a:r>
              <a:rPr lang="en-CA" sz="1800" dirty="0">
                <a:latin typeface="Arial" panose="020B0604020202020204" pitchFamily="34" charset="0"/>
                <a:cs typeface="Arial" panose="020B0604020202020204" pitchFamily="34" charset="0"/>
              </a:rPr>
              <a:t> pour </a:t>
            </a:r>
            <a:r>
              <a:rPr lang="en-CA" sz="1800" dirty="0" err="1">
                <a:latin typeface="Arial" panose="020B0604020202020204" pitchFamily="34" charset="0"/>
                <a:cs typeface="Arial" panose="020B0604020202020204" pitchFamily="34" charset="0"/>
              </a:rPr>
              <a:t>noter</a:t>
            </a:r>
            <a:r>
              <a:rPr lang="en-CA" sz="1800" dirty="0">
                <a:latin typeface="Arial" panose="020B0604020202020204" pitchFamily="34" charset="0"/>
                <a:cs typeface="Arial" panose="020B0604020202020204" pitchFamily="34" charset="0"/>
              </a:rPr>
              <a:t> les conversations continues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55727237"/>
              </p:ext>
            </p:extLst>
          </p:nvPr>
        </p:nvGraphicFramePr>
        <p:xfrm>
          <a:off x="547077" y="830629"/>
          <a:ext cx="7649893" cy="3624141"/>
        </p:xfrm>
        <a:graphic>
          <a:graphicData uri="http://schemas.openxmlformats.org/drawingml/2006/table">
            <a:tbl>
              <a:tblPr firstRow="1" firstCol="1" bandRow="1"/>
              <a:tblGrid>
                <a:gridCol w="2853661">
                  <a:extLst>
                    <a:ext uri="{9D8B030D-6E8A-4147-A177-3AD203B41FA5}">
                      <a16:colId xmlns:a16="http://schemas.microsoft.com/office/drawing/2014/main" val="20000"/>
                    </a:ext>
                  </a:extLst>
                </a:gridCol>
                <a:gridCol w="2493148">
                  <a:extLst>
                    <a:ext uri="{9D8B030D-6E8A-4147-A177-3AD203B41FA5}">
                      <a16:colId xmlns:a16="http://schemas.microsoft.com/office/drawing/2014/main" val="20001"/>
                    </a:ext>
                  </a:extLst>
                </a:gridCol>
                <a:gridCol w="2303084">
                  <a:extLst>
                    <a:ext uri="{9D8B030D-6E8A-4147-A177-3AD203B41FA5}">
                      <a16:colId xmlns:a16="http://schemas.microsoft.com/office/drawing/2014/main" val="20002"/>
                    </a:ext>
                  </a:extLst>
                </a:gridCol>
              </a:tblGrid>
              <a:tr h="162299">
                <a:tc gridSpan="3">
                  <a:txBody>
                    <a:bodyPr/>
                    <a:lstStyle/>
                    <a:p>
                      <a:pPr algn="ctr">
                        <a:lnSpc>
                          <a:spcPct val="115000"/>
                        </a:lnSpc>
                        <a:spcAft>
                          <a:spcPts val="0"/>
                        </a:spcAft>
                      </a:pPr>
                      <a:r>
                        <a:rPr lang="fr-CA" sz="800" b="1" dirty="0" smtClean="0">
                          <a:effectLst/>
                          <a:latin typeface="Calibri"/>
                          <a:ea typeface="Calibri"/>
                          <a:cs typeface="Times New Roman"/>
                        </a:rPr>
                        <a:t>OBJECTIFS</a:t>
                      </a:r>
                      <a:r>
                        <a:rPr lang="fr-CA" sz="800" b="1" baseline="0" dirty="0" smtClean="0">
                          <a:effectLst/>
                          <a:latin typeface="Calibri"/>
                          <a:ea typeface="Calibri"/>
                          <a:cs typeface="Times New Roman"/>
                        </a:rPr>
                        <a:t> DE TRAVAIL</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275963">
                <a:tc>
                  <a:txBody>
                    <a:bodyPr/>
                    <a:lstStyle/>
                    <a:p>
                      <a:pPr algn="ctr">
                        <a:lnSpc>
                          <a:spcPct val="115000"/>
                        </a:lnSpc>
                        <a:spcAft>
                          <a:spcPts val="0"/>
                        </a:spcAft>
                      </a:pPr>
                      <a:r>
                        <a:rPr lang="en-CA" sz="700" b="1" dirty="0" err="1" smtClean="0">
                          <a:effectLst/>
                          <a:latin typeface="Calibri"/>
                          <a:ea typeface="Times New Roman"/>
                          <a:cs typeface="Times New Roman"/>
                        </a:rPr>
                        <a:t>Objectifs</a:t>
                      </a:r>
                      <a:r>
                        <a:rPr lang="en-CA" sz="700" b="1" dirty="0" smtClean="0">
                          <a:effectLst/>
                          <a:latin typeface="Calibri"/>
                          <a:ea typeface="Times New Roman"/>
                          <a:cs typeface="Times New Roman"/>
                        </a:rPr>
                        <a:t> de travail </a:t>
                      </a:r>
                    </a:p>
                    <a:p>
                      <a:pPr algn="ctr">
                        <a:lnSpc>
                          <a:spcPct val="115000"/>
                        </a:lnSpc>
                        <a:spcAft>
                          <a:spcPts val="0"/>
                        </a:spcAft>
                      </a:pPr>
                      <a:r>
                        <a:rPr lang="en-CA" sz="700" b="1" dirty="0" smtClean="0">
                          <a:effectLst/>
                          <a:latin typeface="Calibri"/>
                          <a:ea typeface="Times New Roman"/>
                          <a:cs typeface="Times New Roman"/>
                        </a:rPr>
                        <a:t>et les </a:t>
                      </a:r>
                      <a:r>
                        <a:rPr lang="en-CA" sz="700" b="1" dirty="0" err="1" smtClean="0">
                          <a:effectLst/>
                          <a:latin typeface="Calibri"/>
                          <a:ea typeface="Times New Roman"/>
                          <a:cs typeface="Times New Roman"/>
                        </a:rPr>
                        <a:t>indicateurs</a:t>
                      </a:r>
                      <a:r>
                        <a:rPr lang="en-CA" sz="700" b="1" dirty="0" smtClean="0">
                          <a:effectLst/>
                          <a:latin typeface="Calibri"/>
                          <a:ea typeface="Times New Roman"/>
                          <a:cs typeface="Times New Roman"/>
                        </a:rPr>
                        <a:t> de rendement</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700" b="1" dirty="0" smtClean="0">
                          <a:effectLst/>
                          <a:latin typeface="Calibri"/>
                          <a:ea typeface="Calibri"/>
                          <a:cs typeface="Times New Roman"/>
                        </a:rPr>
                        <a:t>Commentaires</a:t>
                      </a:r>
                      <a:r>
                        <a:rPr lang="fr-CA" sz="700" b="1" dirty="0">
                          <a:effectLst/>
                          <a:latin typeface="Calibri"/>
                          <a:ea typeface="Calibri"/>
                          <a:cs typeface="Times New Roman"/>
                        </a:rPr>
                        <a:t> : </a:t>
                      </a:r>
                      <a:endParaRPr lang="en-CA" sz="700" dirty="0">
                        <a:effectLst/>
                        <a:latin typeface="Calibri"/>
                        <a:ea typeface="Calibri"/>
                        <a:cs typeface="Times New Roman"/>
                      </a:endParaRPr>
                    </a:p>
                    <a:p>
                      <a:pPr algn="ctr">
                        <a:lnSpc>
                          <a:spcPct val="115000"/>
                        </a:lnSpc>
                        <a:spcAft>
                          <a:spcPts val="0"/>
                        </a:spcAft>
                      </a:pPr>
                      <a:r>
                        <a:rPr lang="fr-CA" sz="700" b="1" dirty="0" smtClean="0">
                          <a:effectLst/>
                          <a:latin typeface="Calibri"/>
                          <a:ea typeface="Calibri"/>
                          <a:cs typeface="Times New Roman"/>
                        </a:rPr>
                        <a:t>Positifs et constructifs</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700" b="1" dirty="0" smtClean="0">
                          <a:effectLst/>
                          <a:latin typeface="Calibri"/>
                          <a:ea typeface="Calibri"/>
                          <a:cs typeface="Times New Roman"/>
                        </a:rPr>
                        <a:t>Suivi</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1927">
                <a:tc>
                  <a:txBody>
                    <a:bodyPr/>
                    <a:lstStyle/>
                    <a:p>
                      <a:pPr marL="342900" lvl="0" indent="-342900">
                        <a:lnSpc>
                          <a:spcPct val="115000"/>
                        </a:lnSpc>
                        <a:spcAft>
                          <a:spcPts val="0"/>
                        </a:spcAft>
                        <a:buFont typeface="Symbol"/>
                        <a:buChar char=""/>
                      </a:pPr>
                      <a:r>
                        <a:rPr lang="fr-FR" sz="700" dirty="0" smtClean="0">
                          <a:effectLst/>
                          <a:latin typeface="Calibri"/>
                          <a:ea typeface="Times New Roman"/>
                          <a:cs typeface="Times New Roman"/>
                        </a:rPr>
                        <a:t>Objectif de travail 1</a:t>
                      </a:r>
                      <a:endParaRPr lang="en-CA" sz="700" dirty="0">
                        <a:effectLst/>
                        <a:latin typeface="Calibri"/>
                        <a:ea typeface="Calibri"/>
                        <a:cs typeface="Times New Roman"/>
                      </a:endParaRPr>
                    </a:p>
                    <a:p>
                      <a:pPr marL="742950" lvl="1" indent="-285750">
                        <a:lnSpc>
                          <a:spcPct val="115000"/>
                        </a:lnSpc>
                        <a:spcAft>
                          <a:spcPts val="0"/>
                        </a:spcAft>
                        <a:buFont typeface="Courier New"/>
                        <a:buChar char="o"/>
                      </a:pPr>
                      <a:r>
                        <a:rPr lang="fr-FR" sz="700" dirty="0" smtClean="0">
                          <a:effectLst/>
                          <a:latin typeface="Calibri"/>
                          <a:ea typeface="Times New Roman"/>
                          <a:cs typeface="Times New Roman"/>
                        </a:rPr>
                        <a:t>Indicateur de rendement 1.1</a:t>
                      </a:r>
                      <a:endParaRPr lang="en-CA" sz="700" dirty="0">
                        <a:effectLst/>
                        <a:latin typeface="Calibri"/>
                        <a:ea typeface="Calibri"/>
                        <a:cs typeface="Times New Roman"/>
                      </a:endParaRPr>
                    </a:p>
                    <a:p>
                      <a:pPr marL="742950" lvl="1" indent="-285750">
                        <a:lnSpc>
                          <a:spcPct val="115000"/>
                        </a:lnSpc>
                        <a:spcAft>
                          <a:spcPts val="0"/>
                        </a:spcAft>
                        <a:buFont typeface="Courier New"/>
                        <a:buChar char="o"/>
                      </a:pPr>
                      <a:r>
                        <a:rPr lang="fr-FR" sz="700" dirty="0" smtClean="0">
                          <a:effectLst/>
                          <a:latin typeface="Calibri"/>
                          <a:ea typeface="Times New Roman"/>
                          <a:cs typeface="Times New Roman"/>
                        </a:rPr>
                        <a:t>Indicateur de rendement 1.2</a:t>
                      </a:r>
                      <a:endParaRPr lang="en-CA" sz="700" dirty="0">
                        <a:effectLst/>
                        <a:latin typeface="Calibri"/>
                        <a:ea typeface="Calibri"/>
                        <a:cs typeface="Times New Roman"/>
                      </a:endParaRPr>
                    </a:p>
                    <a:p>
                      <a:pPr marL="742950" lvl="1" indent="-285750">
                        <a:lnSpc>
                          <a:spcPct val="115000"/>
                        </a:lnSpc>
                        <a:spcAft>
                          <a:spcPts val="0"/>
                        </a:spcAft>
                        <a:buFont typeface="Courier New"/>
                        <a:buChar char="o"/>
                      </a:pPr>
                      <a:r>
                        <a:rPr lang="fr-FR" sz="700" dirty="0" smtClean="0">
                          <a:effectLst/>
                          <a:latin typeface="Calibri"/>
                          <a:ea typeface="Times New Roman"/>
                          <a:cs typeface="Times New Roman"/>
                        </a:rPr>
                        <a:t>Indicateur de rendement 1.3</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Commentaires positifs :</a:t>
                      </a:r>
                    </a:p>
                    <a:p>
                      <a:pPr marL="342900" lvl="0" indent="-342900">
                        <a:lnSpc>
                          <a:spcPct val="115000"/>
                        </a:lnSpc>
                        <a:spcAft>
                          <a:spcPts val="0"/>
                        </a:spcAft>
                        <a:buFont typeface="Symbol"/>
                        <a:buChar char=""/>
                      </a:pPr>
                      <a:endParaRPr lang="fr-CA" sz="700" dirty="0" smtClean="0">
                        <a:effectLst/>
                        <a:latin typeface="Calibri"/>
                        <a:ea typeface="Calibri"/>
                        <a:cs typeface="Times New Roman"/>
                      </a:endParaRPr>
                    </a:p>
                    <a:p>
                      <a:pPr marL="342900" lvl="0" indent="-342900">
                        <a:lnSpc>
                          <a:spcPct val="115000"/>
                        </a:lnSpc>
                        <a:spcAft>
                          <a:spcPts val="0"/>
                        </a:spcAft>
                        <a:buFont typeface="Symbol"/>
                        <a:buChar char=""/>
                      </a:pPr>
                      <a:r>
                        <a:rPr lang="fr-CA" sz="700" dirty="0" smtClean="0">
                          <a:effectLst/>
                          <a:latin typeface="Calibri"/>
                          <a:ea typeface="Calibri"/>
                          <a:cs typeface="Times New Roman"/>
                        </a:rPr>
                        <a:t>Rétroaction constructive :</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Suivi :</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3945">
                <a:tc>
                  <a:txBody>
                    <a:bodyPr/>
                    <a:lstStyle/>
                    <a:p>
                      <a:pPr marL="342900" lvl="0" indent="-342900">
                        <a:lnSpc>
                          <a:spcPct val="115000"/>
                        </a:lnSpc>
                        <a:spcAft>
                          <a:spcPts val="0"/>
                        </a:spcAft>
                        <a:buFont typeface="Symbol"/>
                        <a:buChar char=""/>
                      </a:pPr>
                      <a:r>
                        <a:rPr lang="fr-FR" sz="700" dirty="0" smtClean="0">
                          <a:effectLst/>
                          <a:latin typeface="Calibri"/>
                          <a:ea typeface="Times New Roman"/>
                          <a:cs typeface="Times New Roman"/>
                        </a:rPr>
                        <a:t>Objectif de travail 2</a:t>
                      </a:r>
                      <a:endParaRPr lang="en-CA" sz="700" dirty="0" smtClean="0">
                        <a:effectLst/>
                        <a:latin typeface="Calibri"/>
                        <a:ea typeface="Calibri"/>
                        <a:cs typeface="Times New Roman"/>
                      </a:endParaRPr>
                    </a:p>
                    <a:p>
                      <a:pPr marL="742950" lvl="1" indent="-285750">
                        <a:lnSpc>
                          <a:spcPct val="115000"/>
                        </a:lnSpc>
                        <a:spcAft>
                          <a:spcPts val="0"/>
                        </a:spcAft>
                        <a:buFont typeface="Courier New"/>
                        <a:buChar char="o"/>
                      </a:pPr>
                      <a:r>
                        <a:rPr lang="fr-FR" sz="700" dirty="0" smtClean="0">
                          <a:effectLst/>
                          <a:latin typeface="Calibri"/>
                          <a:ea typeface="Times New Roman"/>
                          <a:cs typeface="Times New Roman"/>
                        </a:rPr>
                        <a:t>Indicateur de rendement 2.1</a:t>
                      </a:r>
                      <a:endParaRPr lang="en-CA" sz="700" dirty="0" smtClean="0">
                        <a:effectLst/>
                        <a:latin typeface="Calibri"/>
                        <a:ea typeface="Calibri"/>
                        <a:cs typeface="Times New Roman"/>
                      </a:endParaRPr>
                    </a:p>
                    <a:p>
                      <a:pPr marL="742950" lvl="1" indent="-285750">
                        <a:lnSpc>
                          <a:spcPct val="115000"/>
                        </a:lnSpc>
                        <a:spcAft>
                          <a:spcPts val="0"/>
                        </a:spcAft>
                        <a:buFont typeface="Courier New"/>
                        <a:buChar char="o"/>
                      </a:pPr>
                      <a:r>
                        <a:rPr lang="fr-FR" sz="700" dirty="0" smtClean="0">
                          <a:effectLst/>
                          <a:latin typeface="Calibri"/>
                          <a:ea typeface="Times New Roman"/>
                          <a:cs typeface="Times New Roman"/>
                        </a:rPr>
                        <a:t>Indicateur de rendement 2.2</a:t>
                      </a:r>
                      <a:endParaRPr lang="en-CA" sz="700" dirty="0" smtClean="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Commentaires positifs : </a:t>
                      </a:r>
                    </a:p>
                    <a:p>
                      <a:pPr marL="342900" lvl="0" indent="-342900">
                        <a:lnSpc>
                          <a:spcPct val="115000"/>
                        </a:lnSpc>
                        <a:spcAft>
                          <a:spcPts val="0"/>
                        </a:spcAft>
                        <a:buFont typeface="Symbol"/>
                        <a:buChar char=""/>
                      </a:pPr>
                      <a:endParaRPr lang="fr-CA" sz="700" dirty="0" smtClean="0">
                        <a:effectLst/>
                        <a:latin typeface="Calibri"/>
                        <a:ea typeface="Calibri"/>
                        <a:cs typeface="Times New Roman"/>
                      </a:endParaRPr>
                    </a:p>
                    <a:p>
                      <a:pPr marL="342900" lvl="0" indent="-342900">
                        <a:lnSpc>
                          <a:spcPct val="115000"/>
                        </a:lnSpc>
                        <a:spcAft>
                          <a:spcPts val="0"/>
                        </a:spcAft>
                        <a:buFont typeface="Symbol"/>
                        <a:buChar char=""/>
                      </a:pPr>
                      <a:r>
                        <a:rPr lang="fr-CA" sz="700" dirty="0" smtClean="0">
                          <a:effectLst/>
                          <a:latin typeface="Calibri"/>
                          <a:ea typeface="Calibri"/>
                          <a:cs typeface="Times New Roman"/>
                        </a:rPr>
                        <a:t>Rétroaction constructive :</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Suivi :</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9562">
                <a:tc gridSpan="3">
                  <a:txBody>
                    <a:bodyPr/>
                    <a:lstStyle/>
                    <a:p>
                      <a:pPr algn="ctr">
                        <a:lnSpc>
                          <a:spcPct val="115000"/>
                        </a:lnSpc>
                        <a:spcAft>
                          <a:spcPts val="0"/>
                        </a:spcAft>
                      </a:pPr>
                      <a:r>
                        <a:rPr lang="fr-CA" sz="800" b="1" dirty="0" smtClean="0">
                          <a:effectLst/>
                          <a:latin typeface="Calibri"/>
                          <a:ea typeface="Calibri"/>
                          <a:cs typeface="Times New Roman"/>
                        </a:rPr>
                        <a:t>COMPÉTENCES ESSENTIELLES</a:t>
                      </a:r>
                      <a:endParaRPr lang="en-CA" sz="8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4"/>
                  </a:ext>
                </a:extLst>
              </a:tr>
              <a:tr h="275963">
                <a:tc>
                  <a:txBody>
                    <a:bodyPr/>
                    <a:lstStyle/>
                    <a:p>
                      <a:pPr marL="0" lvl="0" indent="0" algn="ctr">
                        <a:lnSpc>
                          <a:spcPct val="115000"/>
                        </a:lnSpc>
                        <a:spcAft>
                          <a:spcPts val="0"/>
                        </a:spcAft>
                        <a:buFont typeface="Courier New" panose="02070309020205020404" pitchFamily="49" charset="0"/>
                        <a:buNone/>
                      </a:pPr>
                      <a:r>
                        <a:rPr lang="fr-CA" sz="700" b="1" noProof="0" dirty="0" smtClean="0">
                          <a:effectLst/>
                          <a:latin typeface="Calibri"/>
                          <a:ea typeface="Calibri"/>
                          <a:cs typeface="Times New Roman"/>
                        </a:rPr>
                        <a:t>Compétences essentielles </a:t>
                      </a:r>
                    </a:p>
                    <a:p>
                      <a:pPr marL="0" lvl="0" indent="0" algn="ctr">
                        <a:lnSpc>
                          <a:spcPct val="115000"/>
                        </a:lnSpc>
                        <a:spcAft>
                          <a:spcPts val="0"/>
                        </a:spcAft>
                        <a:buFont typeface="Courier New" panose="02070309020205020404" pitchFamily="49" charset="0"/>
                        <a:buNone/>
                      </a:pPr>
                      <a:r>
                        <a:rPr lang="fr-CA" sz="700" b="1" noProof="0" dirty="0" smtClean="0">
                          <a:effectLst/>
                          <a:latin typeface="Calibri"/>
                          <a:ea typeface="Calibri"/>
                          <a:cs typeface="Times New Roman"/>
                        </a:rPr>
                        <a:t>et indicateurs comportementaux</a:t>
                      </a:r>
                      <a:endParaRPr lang="fr-CA" sz="700" b="1" noProof="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700" b="1" dirty="0" smtClean="0">
                          <a:effectLst/>
                          <a:latin typeface="Calibri"/>
                          <a:ea typeface="Calibri"/>
                          <a:cs typeface="Times New Roman"/>
                        </a:rPr>
                        <a:t>Commentaires : </a:t>
                      </a:r>
                      <a:endParaRPr lang="en-CA" sz="700" dirty="0" smtClean="0">
                        <a:effectLst/>
                        <a:latin typeface="Calibri"/>
                        <a:ea typeface="Calibri"/>
                        <a:cs typeface="Times New Roman"/>
                      </a:endParaRPr>
                    </a:p>
                    <a:p>
                      <a:pPr algn="ctr">
                        <a:lnSpc>
                          <a:spcPct val="115000"/>
                        </a:lnSpc>
                        <a:spcAft>
                          <a:spcPts val="0"/>
                        </a:spcAft>
                      </a:pPr>
                      <a:r>
                        <a:rPr lang="fr-CA" sz="700" b="1" dirty="0" smtClean="0">
                          <a:effectLst/>
                          <a:latin typeface="Calibri"/>
                          <a:ea typeface="Calibri"/>
                          <a:cs typeface="Times New Roman"/>
                        </a:rPr>
                        <a:t>Positifs et constructifs</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700" b="1" dirty="0" smtClean="0">
                          <a:effectLst/>
                          <a:latin typeface="Calibri"/>
                          <a:ea typeface="Calibri"/>
                          <a:cs typeface="Times New Roman"/>
                        </a:rPr>
                        <a:t>Suivi</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3945">
                <a:tc>
                  <a:txBody>
                    <a:bodyPr/>
                    <a:lstStyle/>
                    <a:p>
                      <a:pPr marL="342900" lvl="0" indent="-342900">
                        <a:lnSpc>
                          <a:spcPct val="115000"/>
                        </a:lnSpc>
                        <a:spcAft>
                          <a:spcPts val="0"/>
                        </a:spcAft>
                        <a:buFont typeface="Symbol"/>
                        <a:buChar char=""/>
                      </a:pPr>
                      <a:r>
                        <a:rPr lang="fr-FR" sz="700" dirty="0" smtClean="0">
                          <a:effectLst/>
                          <a:latin typeface="Calibri"/>
                          <a:ea typeface="Times New Roman"/>
                          <a:cs typeface="Times New Roman"/>
                        </a:rPr>
                        <a:t>Faire preuve</a:t>
                      </a:r>
                      <a:r>
                        <a:rPr lang="fr-FR" sz="700" baseline="0" dirty="0" smtClean="0">
                          <a:effectLst/>
                          <a:latin typeface="Calibri"/>
                          <a:ea typeface="Times New Roman"/>
                          <a:cs typeface="Times New Roman"/>
                        </a:rPr>
                        <a:t> d’intégrité et de respect </a:t>
                      </a:r>
                      <a:endParaRPr lang="en-CA" sz="700" dirty="0" smtClean="0">
                        <a:effectLst/>
                        <a:latin typeface="Calibri"/>
                        <a:ea typeface="Calibri"/>
                        <a:cs typeface="Times New Roman"/>
                      </a:endParaRPr>
                    </a:p>
                    <a:p>
                      <a:pPr marL="742950" lvl="1" indent="-285750">
                        <a:lnSpc>
                          <a:spcPct val="115000"/>
                        </a:lnSpc>
                        <a:spcAft>
                          <a:spcPts val="0"/>
                        </a:spcAft>
                        <a:buFont typeface="Courier New"/>
                        <a:buChar char="o"/>
                      </a:pPr>
                      <a:r>
                        <a:rPr lang="fr-FR" sz="600" dirty="0" smtClean="0">
                          <a:effectLst/>
                          <a:latin typeface="Calibri"/>
                          <a:ea typeface="Times New Roman"/>
                          <a:cs typeface="Times New Roman"/>
                        </a:rPr>
                        <a:t>Indicateur comportemental 1.1</a:t>
                      </a:r>
                      <a:endParaRPr lang="en-CA" sz="600" dirty="0" smtClean="0">
                        <a:effectLst/>
                        <a:latin typeface="Calibri"/>
                        <a:ea typeface="Calibri"/>
                        <a:cs typeface="Times New Roman"/>
                      </a:endParaRPr>
                    </a:p>
                    <a:p>
                      <a:pPr marL="742950" lvl="1" indent="-285750">
                        <a:lnSpc>
                          <a:spcPct val="115000"/>
                        </a:lnSpc>
                        <a:spcAft>
                          <a:spcPts val="0"/>
                        </a:spcAft>
                        <a:buFont typeface="Courier New"/>
                        <a:buChar char="o"/>
                      </a:pPr>
                      <a:r>
                        <a:rPr lang="fr-FR" sz="600" dirty="0" smtClean="0">
                          <a:effectLst/>
                          <a:latin typeface="Calibri"/>
                          <a:ea typeface="Times New Roman"/>
                          <a:cs typeface="Times New Roman"/>
                        </a:rPr>
                        <a:t>Indicateur comportemental 1.2</a:t>
                      </a:r>
                      <a:endParaRPr lang="en-CA" sz="600" dirty="0" smtClean="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Commentaires positifs :</a:t>
                      </a:r>
                    </a:p>
                    <a:p>
                      <a:pPr marL="342900" lvl="0" indent="-342900">
                        <a:lnSpc>
                          <a:spcPct val="115000"/>
                        </a:lnSpc>
                        <a:spcAft>
                          <a:spcPts val="0"/>
                        </a:spcAft>
                        <a:buFont typeface="Symbol"/>
                        <a:buChar char=""/>
                      </a:pPr>
                      <a:endParaRPr lang="fr-CA" sz="700" dirty="0" smtClean="0">
                        <a:effectLst/>
                        <a:latin typeface="Calibri"/>
                        <a:ea typeface="Calibri"/>
                        <a:cs typeface="Times New Roman"/>
                      </a:endParaRPr>
                    </a:p>
                    <a:p>
                      <a:pPr marL="342900" lvl="0" indent="-342900">
                        <a:lnSpc>
                          <a:spcPct val="115000"/>
                        </a:lnSpc>
                        <a:spcAft>
                          <a:spcPts val="0"/>
                        </a:spcAft>
                        <a:buFont typeface="Symbol"/>
                        <a:buChar char=""/>
                      </a:pPr>
                      <a:r>
                        <a:rPr lang="fr-CA" sz="700" dirty="0" smtClean="0">
                          <a:effectLst/>
                          <a:latin typeface="Calibri"/>
                          <a:ea typeface="Calibri"/>
                          <a:cs typeface="Times New Roman"/>
                        </a:rPr>
                        <a:t>Rétroaction constructive : </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Suivi :</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3945">
                <a:tc>
                  <a:txBody>
                    <a:bodyPr/>
                    <a:lstStyle/>
                    <a:p>
                      <a:pPr marL="342900" lvl="0" indent="-342900">
                        <a:lnSpc>
                          <a:spcPct val="115000"/>
                        </a:lnSpc>
                        <a:spcAft>
                          <a:spcPts val="0"/>
                        </a:spcAft>
                        <a:buFont typeface="Symbol"/>
                        <a:buChar char=""/>
                      </a:pPr>
                      <a:r>
                        <a:rPr lang="fr-FR" sz="700" dirty="0" smtClean="0">
                          <a:effectLst/>
                          <a:latin typeface="Calibri"/>
                          <a:ea typeface="Times New Roman"/>
                          <a:cs typeface="Times New Roman"/>
                        </a:rPr>
                        <a:t> Réflexion approfondie</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fr-FR" sz="600" b="0" i="0" u="none" strike="noStrike" kern="1200" cap="none" spc="0" normalizeH="0" baseline="0" noProof="0" dirty="0" smtClean="0">
                          <a:ln>
                            <a:noFill/>
                          </a:ln>
                          <a:solidFill>
                            <a:srgbClr val="000000"/>
                          </a:solidFill>
                          <a:effectLst/>
                          <a:uLnTx/>
                          <a:uFillTx/>
                          <a:latin typeface="Calibri"/>
                          <a:ea typeface="Times New Roman"/>
                          <a:cs typeface="Times New Roman"/>
                        </a:rPr>
                        <a:t>Indicateur comportemental 1.1</a:t>
                      </a:r>
                      <a:endParaRPr kumimoji="0" lang="en-CA" sz="600" b="0" i="0" u="none" strike="noStrike" kern="1200" cap="none" spc="0" normalizeH="0" baseline="0" noProof="0" dirty="0" smtClean="0">
                        <a:ln>
                          <a:noFill/>
                        </a:ln>
                        <a:solidFill>
                          <a:srgbClr val="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fr-FR" sz="600" b="0" i="0" u="none" strike="noStrike" kern="1200" cap="none" spc="0" normalizeH="0" baseline="0" noProof="0" dirty="0" smtClean="0">
                          <a:ln>
                            <a:noFill/>
                          </a:ln>
                          <a:solidFill>
                            <a:srgbClr val="000000"/>
                          </a:solidFill>
                          <a:effectLst/>
                          <a:uLnTx/>
                          <a:uFillTx/>
                          <a:latin typeface="Calibri"/>
                          <a:ea typeface="Times New Roman"/>
                          <a:cs typeface="Times New Roman"/>
                        </a:rPr>
                        <a:t>Indicateur comportemental 1.2</a:t>
                      </a:r>
                      <a:endParaRPr kumimoji="0" lang="en-CA" sz="600" b="0" i="0" u="none" strike="noStrike" kern="1200" cap="none" spc="0" normalizeH="0" baseline="0" noProof="0" dirty="0" smtClean="0">
                        <a:ln>
                          <a:noFill/>
                        </a:ln>
                        <a:solidFill>
                          <a:srgbClr val="000000"/>
                        </a:solidFill>
                        <a:effectLst/>
                        <a:uLnTx/>
                        <a:uFillTx/>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Commentaires positifs :</a:t>
                      </a:r>
                    </a:p>
                    <a:p>
                      <a:pPr marL="342900" lvl="0" indent="-342900">
                        <a:lnSpc>
                          <a:spcPct val="115000"/>
                        </a:lnSpc>
                        <a:spcAft>
                          <a:spcPts val="0"/>
                        </a:spcAft>
                        <a:buFont typeface="Symbol"/>
                        <a:buChar char=""/>
                      </a:pPr>
                      <a:endParaRPr lang="fr-CA" sz="700" dirty="0" smtClean="0">
                        <a:effectLst/>
                        <a:latin typeface="Calibri"/>
                        <a:ea typeface="Calibri"/>
                        <a:cs typeface="Times New Roman"/>
                      </a:endParaRPr>
                    </a:p>
                    <a:p>
                      <a:pPr marL="342900" lvl="0" indent="-342900">
                        <a:lnSpc>
                          <a:spcPct val="115000"/>
                        </a:lnSpc>
                        <a:spcAft>
                          <a:spcPts val="0"/>
                        </a:spcAft>
                        <a:buFont typeface="Symbol"/>
                        <a:buChar char=""/>
                      </a:pPr>
                      <a:r>
                        <a:rPr lang="fr-CA" sz="700" dirty="0" smtClean="0">
                          <a:effectLst/>
                          <a:latin typeface="Calibri"/>
                          <a:ea typeface="Calibri"/>
                          <a:cs typeface="Times New Roman"/>
                        </a:rPr>
                        <a:t>Rétroaction constructive :</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Suivi :</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3945">
                <a:tc>
                  <a:txBody>
                    <a:bodyPr/>
                    <a:lstStyle/>
                    <a:p>
                      <a:pPr marL="342900" lvl="0" indent="-342900">
                        <a:lnSpc>
                          <a:spcPct val="115000"/>
                        </a:lnSpc>
                        <a:spcAft>
                          <a:spcPts val="0"/>
                        </a:spcAft>
                        <a:buFont typeface="Symbol"/>
                        <a:buChar char=""/>
                      </a:pPr>
                      <a:r>
                        <a:rPr lang="fr-FR" sz="700" dirty="0" smtClean="0">
                          <a:effectLst/>
                          <a:latin typeface="Calibri"/>
                          <a:ea typeface="Times New Roman"/>
                          <a:cs typeface="Times New Roman"/>
                        </a:rPr>
                        <a:t>Travailler efficacement avec les autres</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fr-FR" sz="600" b="0" i="0" u="none" strike="noStrike" kern="1200" cap="none" spc="0" normalizeH="0" baseline="0" noProof="0" dirty="0" smtClean="0">
                          <a:ln>
                            <a:noFill/>
                          </a:ln>
                          <a:solidFill>
                            <a:srgbClr val="000000"/>
                          </a:solidFill>
                          <a:effectLst/>
                          <a:uLnTx/>
                          <a:uFillTx/>
                          <a:latin typeface="Calibri"/>
                          <a:ea typeface="Times New Roman"/>
                          <a:cs typeface="Times New Roman"/>
                        </a:rPr>
                        <a:t>Indicateur comportemental 1.1</a:t>
                      </a:r>
                      <a:endParaRPr kumimoji="0" lang="en-CA" sz="600" b="0" i="0" u="none" strike="noStrike" kern="1200" cap="none" spc="0" normalizeH="0" baseline="0" noProof="0" dirty="0" smtClean="0">
                        <a:ln>
                          <a:noFill/>
                        </a:ln>
                        <a:solidFill>
                          <a:srgbClr val="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fr-FR" sz="600" b="0" i="0" u="none" strike="noStrike" kern="1200" cap="none" spc="0" normalizeH="0" baseline="0" noProof="0" dirty="0" smtClean="0">
                          <a:ln>
                            <a:noFill/>
                          </a:ln>
                          <a:solidFill>
                            <a:srgbClr val="000000"/>
                          </a:solidFill>
                          <a:effectLst/>
                          <a:uLnTx/>
                          <a:uFillTx/>
                          <a:latin typeface="Calibri"/>
                          <a:ea typeface="Times New Roman"/>
                          <a:cs typeface="Times New Roman"/>
                        </a:rPr>
                        <a:t>Indicateur comportemental 1.2</a:t>
                      </a:r>
                      <a:endParaRPr kumimoji="0" lang="en-CA" sz="600" b="0" i="0" u="none" strike="noStrike" kern="1200" cap="none" spc="0" normalizeH="0" baseline="0" noProof="0" dirty="0" smtClean="0">
                        <a:ln>
                          <a:noFill/>
                        </a:ln>
                        <a:solidFill>
                          <a:srgbClr val="000000"/>
                        </a:solidFill>
                        <a:effectLst/>
                        <a:uLnTx/>
                        <a:uFillTx/>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Commentaires positifs : </a:t>
                      </a:r>
                    </a:p>
                    <a:p>
                      <a:pPr marL="342900" lvl="0" indent="-342900">
                        <a:lnSpc>
                          <a:spcPct val="115000"/>
                        </a:lnSpc>
                        <a:spcAft>
                          <a:spcPts val="0"/>
                        </a:spcAft>
                        <a:buFont typeface="Symbol"/>
                        <a:buChar char=""/>
                      </a:pPr>
                      <a:endParaRPr lang="fr-CA" sz="700" dirty="0" smtClean="0">
                        <a:effectLst/>
                        <a:latin typeface="Calibri"/>
                        <a:ea typeface="Calibri"/>
                        <a:cs typeface="Times New Roman"/>
                      </a:endParaRPr>
                    </a:p>
                    <a:p>
                      <a:pPr marL="342900" lvl="0" indent="-342900">
                        <a:lnSpc>
                          <a:spcPct val="115000"/>
                        </a:lnSpc>
                        <a:spcAft>
                          <a:spcPts val="0"/>
                        </a:spcAft>
                        <a:buFont typeface="Symbol"/>
                        <a:buChar char=""/>
                      </a:pPr>
                      <a:r>
                        <a:rPr lang="fr-CA" sz="700" dirty="0" smtClean="0">
                          <a:effectLst/>
                          <a:latin typeface="Calibri"/>
                          <a:ea typeface="Calibri"/>
                          <a:cs typeface="Times New Roman"/>
                        </a:rPr>
                        <a:t>Rétroaction constructive :</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Suivi :</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2647">
                <a:tc>
                  <a:txBody>
                    <a:bodyPr/>
                    <a:lstStyle/>
                    <a:p>
                      <a:pPr marL="342900" lvl="0" indent="-342900">
                        <a:lnSpc>
                          <a:spcPct val="115000"/>
                        </a:lnSpc>
                        <a:spcAft>
                          <a:spcPts val="0"/>
                        </a:spcAft>
                        <a:buFont typeface="Symbol"/>
                        <a:buChar char=""/>
                      </a:pPr>
                      <a:r>
                        <a:rPr lang="fr-FR" sz="700" dirty="0" smtClean="0">
                          <a:effectLst/>
                          <a:latin typeface="Calibri" panose="020F0502020204030204" pitchFamily="34" charset="0"/>
                          <a:ea typeface="Times New Roman"/>
                          <a:cs typeface="Times New Roman"/>
                        </a:rPr>
                        <a:t>Faire preuve d’initiative et être  orienté vers l’action</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fr-FR" sz="600" b="0" i="0" u="none" strike="noStrike" kern="1200" cap="none" spc="0" normalizeH="0" baseline="0" noProof="0" dirty="0" smtClean="0">
                          <a:ln>
                            <a:noFill/>
                          </a:ln>
                          <a:solidFill>
                            <a:srgbClr val="000000"/>
                          </a:solidFill>
                          <a:effectLst/>
                          <a:uLnTx/>
                          <a:uFillTx/>
                          <a:latin typeface="Calibri"/>
                          <a:ea typeface="Times New Roman"/>
                          <a:cs typeface="Times New Roman"/>
                        </a:rPr>
                        <a:t>Indicateur comportemental 1.1</a:t>
                      </a:r>
                      <a:endParaRPr kumimoji="0" lang="en-CA" sz="600" b="0" i="0" u="none" strike="noStrike" kern="1200" cap="none" spc="0" normalizeH="0" baseline="0" noProof="0" dirty="0" smtClean="0">
                        <a:ln>
                          <a:noFill/>
                        </a:ln>
                        <a:solidFill>
                          <a:srgbClr val="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fr-FR" sz="600" b="0" i="0" u="none" strike="noStrike" kern="1200" cap="none" spc="0" normalizeH="0" baseline="0" noProof="0" dirty="0" smtClean="0">
                          <a:ln>
                            <a:noFill/>
                          </a:ln>
                          <a:solidFill>
                            <a:srgbClr val="000000"/>
                          </a:solidFill>
                          <a:effectLst/>
                          <a:uLnTx/>
                          <a:uFillTx/>
                          <a:latin typeface="Calibri"/>
                          <a:ea typeface="Times New Roman"/>
                          <a:cs typeface="Times New Roman"/>
                        </a:rPr>
                        <a:t>Indicateur comportemental 1.2</a:t>
                      </a:r>
                      <a:endParaRPr kumimoji="0" lang="en-CA" sz="600" b="0" i="0" u="none" strike="noStrike" kern="1200" cap="none" spc="0" normalizeH="0" baseline="0" noProof="0" dirty="0" smtClean="0">
                        <a:ln>
                          <a:noFill/>
                        </a:ln>
                        <a:solidFill>
                          <a:srgbClr val="000000"/>
                        </a:solidFill>
                        <a:effectLst/>
                        <a:uLnTx/>
                        <a:uFillTx/>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Commentaires positifs :</a:t>
                      </a:r>
                    </a:p>
                    <a:p>
                      <a:pPr marL="342900" lvl="0" indent="-342900">
                        <a:lnSpc>
                          <a:spcPct val="115000"/>
                        </a:lnSpc>
                        <a:spcAft>
                          <a:spcPts val="0"/>
                        </a:spcAft>
                        <a:buFont typeface="Symbol"/>
                        <a:buChar char=""/>
                      </a:pPr>
                      <a:endParaRPr lang="fr-CA" sz="700" dirty="0" smtClean="0">
                        <a:effectLst/>
                        <a:latin typeface="Calibri"/>
                        <a:ea typeface="Calibri"/>
                        <a:cs typeface="Times New Roman"/>
                      </a:endParaRPr>
                    </a:p>
                    <a:p>
                      <a:pPr marL="342900" lvl="0" indent="-342900">
                        <a:lnSpc>
                          <a:spcPct val="115000"/>
                        </a:lnSpc>
                        <a:spcAft>
                          <a:spcPts val="0"/>
                        </a:spcAft>
                        <a:buFont typeface="Symbol"/>
                        <a:buChar char=""/>
                      </a:pPr>
                      <a:r>
                        <a:rPr lang="fr-CA" sz="700" dirty="0" smtClean="0">
                          <a:effectLst/>
                          <a:latin typeface="Calibri"/>
                          <a:ea typeface="Calibri"/>
                          <a:cs typeface="Times New Roman"/>
                        </a:rPr>
                        <a:t>Rétroaction constructive :</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CA" sz="700" dirty="0" smtClean="0">
                          <a:effectLst/>
                          <a:latin typeface="Calibri"/>
                          <a:ea typeface="Calibri"/>
                          <a:cs typeface="Times New Roman"/>
                        </a:rPr>
                        <a:t>Suivi :</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30224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7377">
            <a:off x="187442" y="3699545"/>
            <a:ext cx="787011" cy="74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ABCE2B6B-7FFE-FA46-BED3-31567387080B}" type="slidenum">
              <a:rPr lang="en-US" smtClean="0"/>
              <a:t>2</a:t>
            </a:fld>
            <a:endParaRPr lang="en-US" dirty="0"/>
          </a:p>
        </p:txBody>
      </p:sp>
      <p:sp>
        <p:nvSpPr>
          <p:cNvPr id="9219" name="Rectangle 3"/>
          <p:cNvSpPr>
            <a:spLocks noGrp="1" noChangeArrowheads="1"/>
          </p:cNvSpPr>
          <p:nvPr>
            <p:ph idx="4294967295"/>
          </p:nvPr>
        </p:nvSpPr>
        <p:spPr>
          <a:xfrm>
            <a:off x="640862" y="865544"/>
            <a:ext cx="7721600" cy="2944812"/>
          </a:xfrm>
        </p:spPr>
        <p:txBody>
          <a:bodyPr>
            <a:noAutofit/>
          </a:bodyPr>
          <a:lstStyle/>
          <a:p>
            <a:pPr marL="0" indent="0">
              <a:buNone/>
            </a:pPr>
            <a:r>
              <a:rPr lang="fr-CA" sz="1200" dirty="0" smtClean="0">
                <a:latin typeface="Arial" panose="020B0604020202020204" pitchFamily="34" charset="0"/>
                <a:cs typeface="Arial" panose="020B0604020202020204" pitchFamily="34" charset="0"/>
              </a:rPr>
              <a:t>Ce document présente des renseignements utiles à l’intention des gestionnaires et des employés sur l’examen de mi-exercice.  </a:t>
            </a:r>
          </a:p>
          <a:p>
            <a:pPr marL="0" indent="0">
              <a:buNone/>
            </a:pPr>
            <a:r>
              <a:rPr lang="fr-CA" sz="1200" b="1" u="sng" dirty="0" smtClean="0">
                <a:latin typeface="Arial" panose="020B0604020202020204" pitchFamily="34" charset="0"/>
                <a:cs typeface="Arial" panose="020B0604020202020204" pitchFamily="34" charset="0"/>
              </a:rPr>
              <a:t>Objectifs:</a:t>
            </a:r>
          </a:p>
          <a:p>
            <a:pPr>
              <a:lnSpc>
                <a:spcPct val="100000"/>
              </a:lnSpc>
            </a:pPr>
            <a:r>
              <a:rPr lang="fr-CA" sz="1200" dirty="0" smtClean="0">
                <a:latin typeface="Arial" panose="020B0604020202020204" pitchFamily="34" charset="0"/>
                <a:cs typeface="Arial" panose="020B0604020202020204" pitchFamily="34" charset="0"/>
              </a:rPr>
              <a:t>Passer en revue le processus de l’examen de mi-exercice de la gestion du rendement (GR).</a:t>
            </a:r>
          </a:p>
          <a:p>
            <a:pPr>
              <a:lnSpc>
                <a:spcPct val="100000"/>
              </a:lnSpc>
            </a:pPr>
            <a:r>
              <a:rPr lang="fr-CA" sz="1200" dirty="0" smtClean="0">
                <a:latin typeface="Arial" panose="020B0604020202020204" pitchFamily="34" charset="0"/>
                <a:cs typeface="Arial" panose="020B0604020202020204" pitchFamily="34" charset="0"/>
              </a:rPr>
              <a:t>Outils et meilleures pratiques pour compléter les discussions de l’examen de mi-exercice.</a:t>
            </a:r>
          </a:p>
          <a:p>
            <a:pPr marL="0" indent="0">
              <a:buNone/>
            </a:pPr>
            <a:r>
              <a:rPr lang="fr-CA" sz="1200" b="1" u="sng" dirty="0" smtClean="0">
                <a:latin typeface="Arial" panose="020B0604020202020204" pitchFamily="34" charset="0"/>
                <a:cs typeface="Arial" panose="020B0604020202020204" pitchFamily="34" charset="0"/>
              </a:rPr>
              <a:t>Contenu – Liens rapides: </a:t>
            </a:r>
          </a:p>
          <a:p>
            <a:r>
              <a:rPr lang="fr-CA" sz="1200" dirty="0" smtClean="0">
                <a:latin typeface="Arial" panose="020B0604020202020204" pitchFamily="34" charset="0"/>
                <a:cs typeface="Arial" panose="020B0604020202020204" pitchFamily="34" charset="0"/>
                <a:hlinkClick r:id="rId4" action="ppaction://hlinksldjump"/>
              </a:rPr>
              <a:t>Survol de l’examen de mi-exercice </a:t>
            </a:r>
            <a:endParaRPr lang="fr-CA" sz="1200" dirty="0" smtClean="0">
              <a:latin typeface="Arial" panose="020B0604020202020204" pitchFamily="34" charset="0"/>
              <a:cs typeface="Arial" panose="020B0604020202020204" pitchFamily="34" charset="0"/>
            </a:endParaRPr>
          </a:p>
          <a:p>
            <a:r>
              <a:rPr lang="fr-CA" sz="1200" dirty="0" smtClean="0">
                <a:latin typeface="Arial" panose="020B0604020202020204" pitchFamily="34" charset="0"/>
                <a:cs typeface="Arial" panose="020B0604020202020204" pitchFamily="34" charset="0"/>
                <a:hlinkClick r:id="rId5" action="ppaction://hlinksldjump"/>
              </a:rPr>
              <a:t>Conseils pour réaliser un examen de mi-exercice</a:t>
            </a:r>
            <a:endParaRPr lang="fr-CA" sz="1200" dirty="0" smtClean="0">
              <a:latin typeface="Arial" panose="020B0604020202020204" pitchFamily="34" charset="0"/>
              <a:cs typeface="Arial" panose="020B0604020202020204" pitchFamily="34" charset="0"/>
            </a:endParaRPr>
          </a:p>
          <a:p>
            <a:r>
              <a:rPr lang="fr-CA" sz="1200" dirty="0" smtClean="0">
                <a:latin typeface="Arial" panose="020B0604020202020204" pitchFamily="34" charset="0"/>
                <a:cs typeface="Arial" panose="020B0604020202020204" pitchFamily="34" charset="0"/>
                <a:hlinkClick r:id="rId6" action="ppaction://hlinksldjump"/>
              </a:rPr>
              <a:t>La gestion du rendement à distance </a:t>
            </a:r>
            <a:endParaRPr lang="fr-CA" sz="1200" dirty="0" smtClean="0">
              <a:latin typeface="Arial" panose="020B0604020202020204" pitchFamily="34" charset="0"/>
              <a:cs typeface="Arial" panose="020B0604020202020204" pitchFamily="34" charset="0"/>
            </a:endParaRPr>
          </a:p>
          <a:p>
            <a:r>
              <a:rPr lang="fr-CA" sz="1200" dirty="0" smtClean="0">
                <a:latin typeface="Arial" panose="020B0604020202020204" pitchFamily="34" charset="0"/>
                <a:cs typeface="Arial" panose="020B0604020202020204" pitchFamily="34" charset="0"/>
                <a:hlinkClick r:id="rId7" action="ppaction://hlinksldjump"/>
              </a:rPr>
              <a:t>Ressources disponibles pour vous appuyer dans la gestion du rendement</a:t>
            </a:r>
            <a:endParaRPr lang="fr-CA" sz="1200" dirty="0" smtClean="0">
              <a:latin typeface="Arial" panose="020B0604020202020204" pitchFamily="34" charset="0"/>
              <a:cs typeface="Arial" panose="020B0604020202020204" pitchFamily="34" charset="0"/>
            </a:endParaRPr>
          </a:p>
          <a:p>
            <a:endParaRPr lang="fr-CA" sz="1200" dirty="0" smtClean="0">
              <a:latin typeface="Arial" panose="020B0604020202020204" pitchFamily="34" charset="0"/>
              <a:cs typeface="Arial" panose="020B0604020202020204" pitchFamily="34" charset="0"/>
            </a:endParaRPr>
          </a:p>
          <a:p>
            <a:endParaRPr lang="fr-CA" sz="1200" b="1" u="sng" dirty="0" smtClean="0">
              <a:latin typeface="Arial" panose="020B0604020202020204" pitchFamily="34" charset="0"/>
              <a:cs typeface="Arial" panose="020B0604020202020204" pitchFamily="34" charset="0"/>
            </a:endParaRPr>
          </a:p>
          <a:p>
            <a:endParaRPr lang="fr-CA" sz="1200" b="1" u="sng" dirty="0" smtClean="0">
              <a:latin typeface="Arial" panose="020B0604020202020204" pitchFamily="34" charset="0"/>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endParaRPr lang="en-CA" sz="1200" dirty="0">
              <a:solidFill>
                <a:srgbClr val="000000"/>
              </a:solidFill>
              <a:latin typeface="Arial" panose="020B0604020202020204" pitchFamily="34" charset="0"/>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endParaRPr lang="fr-CA" sz="1200" b="1" u="sng" dirty="0">
              <a:latin typeface="Arial" panose="020B0604020202020204" pitchFamily="34" charset="0"/>
              <a:cs typeface="Arial" panose="020B0604020202020204" pitchFamily="34" charset="0"/>
            </a:endParaRPr>
          </a:p>
          <a:p>
            <a:pPr>
              <a:buFont typeface="Arial" panose="020B0604020202020204" pitchFamily="34" charset="0"/>
              <a:buChar char="•"/>
            </a:pPr>
            <a:endParaRPr lang="fr-CA" altLang="en-US" sz="1200" dirty="0">
              <a:latin typeface="Arial" panose="020B0604020202020204" pitchFamily="34" charset="0"/>
              <a:cs typeface="Arial" panose="020B0604020202020204" pitchFamily="34" charset="0"/>
            </a:endParaRPr>
          </a:p>
          <a:p>
            <a:pPr>
              <a:buFont typeface="Wingdings" pitchFamily="2" charset="2"/>
              <a:buChar char="ü"/>
            </a:pPr>
            <a:endParaRPr lang="fr-CA" altLang="en-US" sz="1200" i="1" dirty="0">
              <a:latin typeface="Arial" panose="020B0604020202020204" pitchFamily="34" charset="0"/>
              <a:cs typeface="Arial" panose="020B0604020202020204" pitchFamily="34" charset="0"/>
            </a:endParaRPr>
          </a:p>
          <a:p>
            <a:pPr>
              <a:buFont typeface="Wingdings" pitchFamily="2" charset="2"/>
              <a:buChar char="ü"/>
            </a:pPr>
            <a:endParaRPr lang="fr-CA" altLang="en-US" sz="1200" i="1" dirty="0" smtClean="0">
              <a:latin typeface="Arial" panose="020B0604020202020204" pitchFamily="34" charset="0"/>
              <a:cs typeface="Arial" panose="020B0604020202020204" pitchFamily="34" charset="0"/>
            </a:endParaRPr>
          </a:p>
          <a:p>
            <a:pPr>
              <a:buFont typeface="Wingdings" pitchFamily="2" charset="2"/>
              <a:buChar char="ü"/>
            </a:pPr>
            <a:endParaRPr lang="en-CA" altLang="en-US" sz="1200" i="1" dirty="0" smtClean="0">
              <a:latin typeface="Arial" panose="020B0604020202020204" pitchFamily="34" charset="0"/>
              <a:cs typeface="Arial" panose="020B0604020202020204" pitchFamily="34" charset="0"/>
            </a:endParaRPr>
          </a:p>
          <a:p>
            <a:pPr>
              <a:buFont typeface="Wingdings" pitchFamily="2" charset="2"/>
              <a:buChar char="ü"/>
            </a:pPr>
            <a:endParaRPr lang="en-CA" altLang="en-US" sz="1200" dirty="0">
              <a:latin typeface="Arial" panose="020B0604020202020204" pitchFamily="34" charset="0"/>
              <a:cs typeface="Arial" panose="020B0604020202020204" pitchFamily="34" charset="0"/>
            </a:endParaRPr>
          </a:p>
          <a:p>
            <a:pPr marL="0" indent="0">
              <a:buNone/>
            </a:pPr>
            <a:endParaRPr lang="en-CA" altLang="en-US" sz="1200" dirty="0">
              <a:latin typeface="Arial" panose="020B0604020202020204" pitchFamily="34" charset="0"/>
              <a:cs typeface="Arial" panose="020B0604020202020204" pitchFamily="34" charset="0"/>
            </a:endParaRPr>
          </a:p>
        </p:txBody>
      </p:sp>
      <p:sp>
        <p:nvSpPr>
          <p:cNvPr id="7" name="TextBox 6"/>
          <p:cNvSpPr txBox="1"/>
          <p:nvPr/>
        </p:nvSpPr>
        <p:spPr>
          <a:xfrm>
            <a:off x="913331" y="3810356"/>
            <a:ext cx="7532914" cy="646331"/>
          </a:xfrm>
          <a:prstGeom prst="rect">
            <a:avLst/>
          </a:prstGeom>
          <a:solidFill>
            <a:srgbClr val="DBDBC7"/>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CA" sz="900" dirty="0">
                <a:solidFill>
                  <a:schemeClr val="tx1"/>
                </a:solidFill>
                <a:latin typeface="Arial" panose="020B0604020202020204" pitchFamily="34" charset="0"/>
                <a:cs typeface="Arial" panose="020B0604020202020204" pitchFamily="34" charset="0"/>
              </a:rPr>
              <a:t>Afin d’ouvrir les hyperliens qui se trouvent dans cet exposé PowerPoint, cliquez à droite</a:t>
            </a:r>
            <a:r>
              <a:rPr lang="fr-CA" sz="900" dirty="0">
                <a:latin typeface="Arial" panose="020B0604020202020204" pitchFamily="34" charset="0"/>
                <a:cs typeface="Arial" panose="020B0604020202020204" pitchFamily="34" charset="0"/>
              </a:rPr>
              <a:t> sur l’hyperlien et ensuite sélectionnez </a:t>
            </a:r>
            <a:r>
              <a:rPr lang="fr-CA" sz="900" dirty="0" smtClean="0">
                <a:latin typeface="Arial" panose="020B0604020202020204" pitchFamily="34" charset="0"/>
                <a:cs typeface="Arial" panose="020B0604020202020204" pitchFamily="34" charset="0"/>
              </a:rPr>
              <a:t/>
            </a:r>
            <a:br>
              <a:rPr lang="fr-CA" sz="900" dirty="0" smtClean="0">
                <a:latin typeface="Arial" panose="020B0604020202020204" pitchFamily="34" charset="0"/>
                <a:cs typeface="Arial" panose="020B0604020202020204" pitchFamily="34" charset="0"/>
              </a:rPr>
            </a:br>
            <a:r>
              <a:rPr lang="fr-CA" sz="900" dirty="0" smtClean="0">
                <a:latin typeface="Arial" panose="020B0604020202020204" pitchFamily="34" charset="0"/>
                <a:cs typeface="Arial" panose="020B0604020202020204" pitchFamily="34" charset="0"/>
              </a:rPr>
              <a:t>«</a:t>
            </a:r>
            <a:r>
              <a:rPr lang="fr-CA" sz="900" dirty="0">
                <a:latin typeface="Arial" panose="020B0604020202020204" pitchFamily="34" charset="0"/>
                <a:cs typeface="Arial" panose="020B0604020202020204" pitchFamily="34" charset="0"/>
              </a:rPr>
              <a:t> </a:t>
            </a:r>
            <a:r>
              <a:rPr lang="fr-CA" sz="900" b="1" dirty="0">
                <a:latin typeface="Arial" panose="020B0604020202020204" pitchFamily="34" charset="0"/>
                <a:cs typeface="Arial" panose="020B0604020202020204" pitchFamily="34" charset="0"/>
              </a:rPr>
              <a:t>Ouvrir l’hyperlien » </a:t>
            </a:r>
            <a:r>
              <a:rPr lang="fr-CA" sz="900" dirty="0">
                <a:latin typeface="Arial" panose="020B0604020202020204" pitchFamily="34" charset="0"/>
                <a:cs typeface="Arial" panose="020B0604020202020204" pitchFamily="34" charset="0"/>
              </a:rPr>
              <a:t>à partir </a:t>
            </a:r>
            <a:r>
              <a:rPr lang="fr-CA" sz="900" dirty="0">
                <a:solidFill>
                  <a:schemeClr val="tx1"/>
                </a:solidFill>
                <a:latin typeface="Arial" panose="020B0604020202020204" pitchFamily="34" charset="0"/>
                <a:cs typeface="Arial" panose="020B0604020202020204" pitchFamily="34" charset="0"/>
              </a:rPr>
              <a:t>du menu déroulant</a:t>
            </a:r>
            <a:r>
              <a:rPr lang="fr-CA" sz="900" dirty="0" smtClean="0">
                <a:solidFill>
                  <a:schemeClr val="tx1"/>
                </a:solidFill>
                <a:latin typeface="Arial" panose="020B0604020202020204" pitchFamily="34" charset="0"/>
                <a:cs typeface="Arial" panose="020B0604020202020204" pitchFamily="34" charset="0"/>
              </a:rPr>
              <a:t>.</a:t>
            </a:r>
          </a:p>
          <a:p>
            <a:endParaRPr lang="fr-CA" sz="900" dirty="0">
              <a:solidFill>
                <a:schemeClr val="tx1"/>
              </a:solidFill>
              <a:latin typeface="Arial" panose="020B0604020202020204" pitchFamily="34" charset="0"/>
              <a:cs typeface="Arial" panose="020B0604020202020204" pitchFamily="34" charset="0"/>
            </a:endParaRPr>
          </a:p>
          <a:p>
            <a:r>
              <a:rPr lang="fr-CA" sz="900" dirty="0" smtClean="0">
                <a:solidFill>
                  <a:schemeClr val="tx1"/>
                </a:solidFill>
                <a:latin typeface="Arial" panose="020B0604020202020204" pitchFamily="34" charset="0"/>
                <a:cs typeface="Arial" panose="020B0604020202020204" pitchFamily="34" charset="0"/>
              </a:rPr>
              <a:t>*</a:t>
            </a:r>
            <a:r>
              <a:rPr lang="fr-FR" sz="900" i="1" dirty="0" smtClean="0">
                <a:latin typeface="Arial" panose="020B0604020202020204" pitchFamily="34" charset="0"/>
                <a:cs typeface="Arial" panose="020B0604020202020204" pitchFamily="34" charset="0"/>
              </a:rPr>
              <a:t>La </a:t>
            </a:r>
            <a:r>
              <a:rPr lang="fr-FR" sz="900" i="1" dirty="0">
                <a:latin typeface="Arial" panose="020B0604020202020204" pitchFamily="34" charset="0"/>
                <a:cs typeface="Arial" panose="020B0604020202020204" pitchFamily="34" charset="0"/>
              </a:rPr>
              <a:t>forme masculine employée dans </a:t>
            </a:r>
            <a:r>
              <a:rPr lang="fr-FR" sz="900" i="1" dirty="0" smtClean="0">
                <a:latin typeface="Arial" panose="020B0604020202020204" pitchFamily="34" charset="0"/>
                <a:cs typeface="Arial" panose="020B0604020202020204" pitchFamily="34" charset="0"/>
              </a:rPr>
              <a:t>ce guide a </a:t>
            </a:r>
            <a:r>
              <a:rPr lang="fr-FR" sz="900" i="1" dirty="0">
                <a:latin typeface="Arial" panose="020B0604020202020204" pitchFamily="34" charset="0"/>
                <a:cs typeface="Arial" panose="020B0604020202020204" pitchFamily="34" charset="0"/>
              </a:rPr>
              <a:t>valeur de genre neutre et désigne aussi bien les hommes que les femmes. </a:t>
            </a:r>
            <a:endParaRPr lang="fr-CA" sz="1125" dirty="0">
              <a:solidFill>
                <a:schemeClr val="tx1"/>
              </a:solidFill>
            </a:endParaRPr>
          </a:p>
        </p:txBody>
      </p:sp>
      <p:sp>
        <p:nvSpPr>
          <p:cNvPr id="8" name="Titre 1"/>
          <p:cNvSpPr txBox="1">
            <a:spLocks/>
          </p:cNvSpPr>
          <p:nvPr/>
        </p:nvSpPr>
        <p:spPr>
          <a:xfrm>
            <a:off x="457200" y="205979"/>
            <a:ext cx="8229600" cy="627570"/>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CA" sz="1800" dirty="0" smtClean="0">
                <a:solidFill>
                  <a:prstClr val="black"/>
                </a:solidFill>
                <a:latin typeface="Arial" panose="020B0604020202020204" pitchFamily="34" charset="0"/>
                <a:cs typeface="Arial" panose="020B0604020202020204" pitchFamily="34" charset="0"/>
              </a:rPr>
              <a:t>Le cycle annuel du Programme de la gestion du rendement </a:t>
            </a:r>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233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20</a:t>
            </a:fld>
            <a:endParaRPr lang="en-US"/>
          </a:p>
        </p:txBody>
      </p:sp>
      <p:sp>
        <p:nvSpPr>
          <p:cNvPr id="2" name="Title 1"/>
          <p:cNvSpPr>
            <a:spLocks noGrp="1"/>
          </p:cNvSpPr>
          <p:nvPr>
            <p:ph type="title" idx="4294967295"/>
          </p:nvPr>
        </p:nvSpPr>
        <p:spPr>
          <a:xfrm>
            <a:off x="578338" y="169863"/>
            <a:ext cx="7584587" cy="595312"/>
          </a:xfrm>
        </p:spPr>
        <p:txBody>
          <a:bodyPr>
            <a:noAutofit/>
          </a:bodyPr>
          <a:lstStyle/>
          <a:p>
            <a:r>
              <a:rPr lang="fr-CA" sz="1800" b="1" dirty="0" smtClean="0">
                <a:latin typeface="Arial" panose="020B0604020202020204" pitchFamily="34" charset="0"/>
                <a:cs typeface="Arial" panose="020B0604020202020204" pitchFamily="34" charset="0"/>
              </a:rPr>
              <a:t>Annexe 2: Meilleures pratiques pour des conversations continues sur le rendement: donner et recevoir de la rétroaction</a:t>
            </a:r>
            <a:endParaRPr lang="fr-CA"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925513" y="1063625"/>
            <a:ext cx="8218487" cy="3138488"/>
          </a:xfrm>
        </p:spPr>
        <p:txBody>
          <a:bodyPr>
            <a:normAutofit/>
          </a:bodyPr>
          <a:lstStyle/>
          <a:p>
            <a:pPr marL="0" indent="0">
              <a:buNone/>
            </a:pPr>
            <a:r>
              <a:rPr lang="fr-FR" sz="1100" dirty="0">
                <a:latin typeface="Arial" panose="020B0604020202020204" pitchFamily="34" charset="0"/>
                <a:cs typeface="Arial" panose="020B0604020202020204" pitchFamily="34" charset="0"/>
              </a:rPr>
              <a:t>On encourage les gestionnaires et superviseurs </a:t>
            </a:r>
            <a:r>
              <a:rPr lang="fr-FR" sz="1100" dirty="0" smtClean="0">
                <a:latin typeface="Arial" panose="020B0604020202020204" pitchFamily="34" charset="0"/>
                <a:cs typeface="Arial" panose="020B0604020202020204" pitchFamily="34" charset="0"/>
              </a:rPr>
              <a:t>à avoir des discussions régulières sur le rendement:</a:t>
            </a:r>
            <a:endParaRPr lang="fr-FR" sz="1100" dirty="0">
              <a:latin typeface="Arial" panose="020B0604020202020204" pitchFamily="34" charset="0"/>
              <a:cs typeface="Arial" panose="020B0604020202020204" pitchFamily="34" charset="0"/>
            </a:endParaRPr>
          </a:p>
          <a:p>
            <a:endParaRPr lang="fr-FR" sz="1100" dirty="0">
              <a:latin typeface="Arial" panose="020B0604020202020204" pitchFamily="34" charset="0"/>
              <a:cs typeface="Arial" panose="020B0604020202020204" pitchFamily="34" charset="0"/>
            </a:endParaRPr>
          </a:p>
          <a:p>
            <a:r>
              <a:rPr lang="fr-FR" sz="1100" dirty="0">
                <a:latin typeface="Arial" panose="020B0604020202020204" pitchFamily="34" charset="0"/>
                <a:cs typeface="Arial" panose="020B0604020202020204" pitchFamily="34" charset="0"/>
              </a:rPr>
              <a:t>Ne pas attendre l’évaluation de </a:t>
            </a:r>
            <a:r>
              <a:rPr lang="fr-FR" sz="1100" dirty="0" smtClean="0">
                <a:latin typeface="Arial" panose="020B0604020202020204" pitchFamily="34" charset="0"/>
                <a:cs typeface="Arial" panose="020B0604020202020204" pitchFamily="34" charset="0"/>
              </a:rPr>
              <a:t>mi-exercice et fin </a:t>
            </a:r>
            <a:r>
              <a:rPr lang="fr-FR" sz="1100" dirty="0">
                <a:latin typeface="Arial" panose="020B0604020202020204" pitchFamily="34" charset="0"/>
                <a:cs typeface="Arial" panose="020B0604020202020204" pitchFamily="34" charset="0"/>
              </a:rPr>
              <a:t>d’exercice pour donner de la rétroaction. Pas de surprise! </a:t>
            </a:r>
          </a:p>
          <a:p>
            <a:r>
              <a:rPr lang="fr-FR" sz="1100" dirty="0">
                <a:latin typeface="Arial" panose="020B0604020202020204" pitchFamily="34" charset="0"/>
                <a:cs typeface="Arial" panose="020B0604020202020204" pitchFamily="34" charset="0"/>
              </a:rPr>
              <a:t>Fournir régulièrement de la rétroaction concernant le rendement ou un comportement observé et ses résultats. </a:t>
            </a:r>
          </a:p>
          <a:p>
            <a:r>
              <a:rPr lang="fr-FR" sz="1100" dirty="0">
                <a:latin typeface="Arial" panose="020B0604020202020204" pitchFamily="34" charset="0"/>
                <a:cs typeface="Arial" panose="020B0604020202020204" pitchFamily="34" charset="0"/>
              </a:rPr>
              <a:t>Rencontrer l’employé et discuter le plus rapidement possible des comportements observés afin d’influencer les comportements futurs. </a:t>
            </a:r>
          </a:p>
          <a:p>
            <a:r>
              <a:rPr lang="fr-FR" sz="1100" dirty="0">
                <a:latin typeface="Arial" panose="020B0604020202020204" pitchFamily="34" charset="0"/>
                <a:cs typeface="Arial" panose="020B0604020202020204" pitchFamily="34" charset="0"/>
              </a:rPr>
              <a:t>Communiquer des renseignements précis au sujet de leurs points forts, des améliorations requises et des étapes à franchir pour </a:t>
            </a:r>
            <a:r>
              <a:rPr lang="fr-CA" sz="1100" dirty="0">
                <a:latin typeface="Arial" panose="020B0604020202020204" pitchFamily="34" charset="0"/>
                <a:cs typeface="Arial" panose="020B0604020202020204" pitchFamily="34" charset="0"/>
              </a:rPr>
              <a:t>s’améliorer.</a:t>
            </a:r>
          </a:p>
          <a:p>
            <a:r>
              <a:rPr lang="fr-FR" sz="1100" dirty="0">
                <a:latin typeface="Arial" panose="020B0604020202020204" pitchFamily="34" charset="0"/>
                <a:cs typeface="Arial" panose="020B0604020202020204" pitchFamily="34" charset="0"/>
              </a:rPr>
              <a:t>Offrir du soutien continu aux employés afin qu'ils se sentent valorisés dans la réalisation de la mission de l'organisation.  </a:t>
            </a:r>
          </a:p>
          <a:p>
            <a:endParaRPr lang="fr-FR" sz="1100" dirty="0">
              <a:latin typeface="Arial" panose="020B0604020202020204" pitchFamily="34" charset="0"/>
              <a:cs typeface="Arial" panose="020B0604020202020204" pitchFamily="34" charset="0"/>
            </a:endParaRPr>
          </a:p>
          <a:p>
            <a:pPr marL="0" indent="0">
              <a:buNone/>
            </a:pPr>
            <a:r>
              <a:rPr lang="fr-CA" sz="1100" dirty="0" smtClean="0">
                <a:latin typeface="Arial" panose="020B0604020202020204" pitchFamily="34" charset="0"/>
                <a:cs typeface="Arial" panose="020B0604020202020204" pitchFamily="34" charset="0"/>
              </a:rPr>
              <a:t>Donner et recevoir de la rétroaction permet d'établir et de maintenir une communication efficace entre les personnes. Elle favorise également l'amélioration et la collaboration.</a:t>
            </a:r>
            <a:endParaRPr lang="fr-CA" sz="1100" dirty="0">
              <a:latin typeface="Arial" panose="020B0604020202020204" pitchFamily="34" charset="0"/>
              <a:cs typeface="Arial" panose="020B0604020202020204" pitchFamily="34" charset="0"/>
            </a:endParaRPr>
          </a:p>
        </p:txBody>
      </p:sp>
      <p:grpSp>
        <p:nvGrpSpPr>
          <p:cNvPr id="9" name="Group 8"/>
          <p:cNvGrpSpPr/>
          <p:nvPr>
            <p:custDataLst>
              <p:tags r:id="rId1"/>
            </p:custDataLst>
          </p:nvPr>
        </p:nvGrpSpPr>
        <p:grpSpPr>
          <a:xfrm>
            <a:off x="468289" y="4105267"/>
            <a:ext cx="8218511" cy="430890"/>
            <a:chOff x="1102351" y="5443205"/>
            <a:chExt cx="7119368" cy="574522"/>
          </a:xfrm>
        </p:grpSpPr>
        <p:sp>
          <p:nvSpPr>
            <p:cNvPr id="10" name="Rectangle 9"/>
            <p:cNvSpPr/>
            <p:nvPr/>
          </p:nvSpPr>
          <p:spPr>
            <a:xfrm>
              <a:off x="1895315" y="5443209"/>
              <a:ext cx="6326404" cy="533482"/>
            </a:xfrm>
            <a:prstGeom prst="rect">
              <a:avLst/>
            </a:prstGeom>
            <a:solidFill>
              <a:srgbClr val="DBDBC7"/>
            </a:solidFill>
          </p:spPr>
          <p:txBody>
            <a:bodyPr wrap="square">
              <a:spAutoFit/>
            </a:bodyPr>
            <a:lstStyle/>
            <a:p>
              <a:pPr defTabSz="685800" fontAlgn="base">
                <a:spcBef>
                  <a:spcPct val="0"/>
                </a:spcBef>
                <a:spcAft>
                  <a:spcPct val="0"/>
                </a:spcAft>
                <a:defRPr/>
              </a:pPr>
              <a:r>
                <a:rPr lang="fr-CA" sz="1000" dirty="0" smtClean="0">
                  <a:solidFill>
                    <a:prstClr val="black"/>
                  </a:solidFill>
                  <a:latin typeface="Arial" panose="020B0604020202020204" pitchFamily="34" charset="0"/>
                  <a:ea typeface="ＭＳ Ｐゴシック" pitchFamily="34" charset="-128"/>
                  <a:cs typeface="Arial" panose="020B0604020202020204" pitchFamily="34" charset="0"/>
                </a:rPr>
                <a:t>Préparez-vous à l’avance, commencez tôt et prenez le temps d’avoir une conversation significative sur le rendement. </a:t>
              </a:r>
            </a:p>
            <a:p>
              <a:pPr defTabSz="685800" fontAlgn="base">
                <a:spcBef>
                  <a:spcPct val="0"/>
                </a:spcBef>
                <a:spcAft>
                  <a:spcPct val="0"/>
                </a:spcAft>
                <a:defRPr/>
              </a:pPr>
              <a:r>
                <a:rPr lang="fr-CA" sz="1000" dirty="0" smtClean="0">
                  <a:solidFill>
                    <a:prstClr val="black"/>
                  </a:solidFill>
                  <a:latin typeface="Arial" panose="020B0604020202020204" pitchFamily="34" charset="0"/>
                  <a:ea typeface="ＭＳ Ｐゴシック" pitchFamily="34" charset="-128"/>
                  <a:cs typeface="Arial" panose="020B0604020202020204" pitchFamily="34" charset="0"/>
                </a:rPr>
                <a:t>« À la fin de la conversation, les employés devraient se sentir plus engagés, motivés et reconnus ». (SCT)</a:t>
              </a:r>
              <a:endParaRPr lang="fr-CA" sz="1000" dirty="0">
                <a:solidFill>
                  <a:prstClr val="black"/>
                </a:solidFill>
                <a:latin typeface="Arial" panose="020B0604020202020204" pitchFamily="34" charset="0"/>
                <a:ea typeface="ＭＳ Ｐゴシック" pitchFamily="34" charset="-128"/>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351" y="5443205"/>
              <a:ext cx="792964" cy="574522"/>
            </a:xfrm>
            <a:prstGeom prst="rect">
              <a:avLst/>
            </a:prstGeom>
          </p:spPr>
        </p:pic>
      </p:grpSp>
    </p:spTree>
    <p:extLst>
      <p:ext uri="{BB962C8B-B14F-4D97-AF65-F5344CB8AC3E}">
        <p14:creationId xmlns:p14="http://schemas.microsoft.com/office/powerpoint/2010/main" val="2476286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6C063-E22E-2E4C-A523-54089486E38F}" type="slidenum">
              <a:rPr lang="en-US" smtClean="0"/>
              <a:t>21</a:t>
            </a:fld>
            <a:endParaRPr lang="en-US"/>
          </a:p>
        </p:txBody>
      </p:sp>
      <p:sp>
        <p:nvSpPr>
          <p:cNvPr id="64514" name="Rectangle 2"/>
          <p:cNvSpPr>
            <a:spLocks noGrp="1" noChangeArrowheads="1"/>
          </p:cNvSpPr>
          <p:nvPr>
            <p:ph type="title" idx="4294967295"/>
            <p:custDataLst>
              <p:tags r:id="rId1"/>
            </p:custDataLst>
          </p:nvPr>
        </p:nvSpPr>
        <p:spPr>
          <a:xfrm>
            <a:off x="617415" y="-188913"/>
            <a:ext cx="7253410" cy="857251"/>
          </a:xfrm>
        </p:spPr>
        <p:txBody>
          <a:bodyPr>
            <a:normAutofit/>
          </a:bodyPr>
          <a:lstStyle/>
          <a:p>
            <a:r>
              <a:rPr lang="fr-CA" altLang="en-US" sz="1800" dirty="0" smtClean="0">
                <a:latin typeface="Arial" panose="020B0604020202020204" pitchFamily="34" charset="0"/>
                <a:cs typeface="Arial" panose="020B0604020202020204" pitchFamily="34" charset="0"/>
              </a:rPr>
              <a:t/>
            </a:r>
            <a:br>
              <a:rPr lang="fr-CA" altLang="en-US" sz="1800" dirty="0" smtClean="0">
                <a:latin typeface="Arial" panose="020B0604020202020204" pitchFamily="34" charset="0"/>
                <a:cs typeface="Arial" panose="020B0604020202020204" pitchFamily="34" charset="0"/>
              </a:rPr>
            </a:br>
            <a:r>
              <a:rPr lang="fr-CA" altLang="en-US" sz="1800" b="1" dirty="0" smtClean="0">
                <a:latin typeface="Arial" panose="020B0604020202020204" pitchFamily="34" charset="0"/>
                <a:cs typeface="Arial" panose="020B0604020202020204" pitchFamily="34" charset="0"/>
              </a:rPr>
              <a:t>Annexe 3: Conseils pour mener des conversations difficiles</a:t>
            </a:r>
            <a:endParaRPr lang="fr-CA" altLang="en-US" sz="1800" b="1" dirty="0">
              <a:latin typeface="Arial" panose="020B0604020202020204" pitchFamily="34" charset="0"/>
              <a:cs typeface="Arial" panose="020B0604020202020204" pitchFamily="34" charset="0"/>
            </a:endParaRPr>
          </a:p>
        </p:txBody>
      </p:sp>
      <p:sp>
        <p:nvSpPr>
          <p:cNvPr id="53251" name="Rectangle 3"/>
          <p:cNvSpPr>
            <a:spLocks noGrp="1" noChangeArrowheads="1"/>
          </p:cNvSpPr>
          <p:nvPr>
            <p:ph idx="4294967295"/>
            <p:custDataLst>
              <p:tags r:id="rId2"/>
            </p:custDataLst>
          </p:nvPr>
        </p:nvSpPr>
        <p:spPr>
          <a:xfrm>
            <a:off x="687754" y="858838"/>
            <a:ext cx="7610109" cy="3541712"/>
          </a:xfrm>
          <a:solidFill>
            <a:schemeClr val="bg1"/>
          </a:solidFill>
          <a:ln>
            <a:noFill/>
          </a:ln>
        </p:spPr>
        <p:txBody>
          <a:bodyPr>
            <a:normAutofit/>
          </a:bodyPr>
          <a:lstStyle/>
          <a:p>
            <a:pPr marL="214313" indent="-214313">
              <a:buFont typeface="Arial" panose="020B0604020202020204" pitchFamily="34" charset="0"/>
              <a:buChar char="•"/>
            </a:pPr>
            <a:r>
              <a:rPr lang="fr-CA" sz="1200" dirty="0" smtClean="0">
                <a:latin typeface="Arial" panose="020B0604020202020204" pitchFamily="34" charset="0"/>
                <a:cs typeface="Arial" panose="020B0604020202020204" pitchFamily="34" charset="0"/>
              </a:rPr>
              <a:t>Montrez que vous écoutez vraiment attentivement.</a:t>
            </a:r>
            <a:br>
              <a:rPr lang="fr-CA" sz="1200" dirty="0" smtClean="0">
                <a:latin typeface="Arial" panose="020B0604020202020204" pitchFamily="34" charset="0"/>
                <a:cs typeface="Arial" panose="020B0604020202020204" pitchFamily="34" charset="0"/>
              </a:rPr>
            </a:br>
            <a:endParaRPr lang="fr-CA" sz="1200" dirty="0" smtClean="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fr-CA" sz="1200" dirty="0" smtClean="0">
                <a:latin typeface="Arial" panose="020B0604020202020204" pitchFamily="34" charset="0"/>
                <a:cs typeface="Arial" panose="020B0604020202020204" pitchFamily="34" charset="0"/>
              </a:rPr>
              <a:t>Faites preuve de curiosité et demandez des précisions en posant des questions ouvertes précises. </a:t>
            </a:r>
          </a:p>
          <a:p>
            <a:pPr marL="214313" indent="-214313">
              <a:buFont typeface="Arial" panose="020B0604020202020204" pitchFamily="34" charset="0"/>
              <a:buChar char="•"/>
            </a:pPr>
            <a:endParaRPr lang="fr-CA" sz="1200" dirty="0" smtClean="0">
              <a:latin typeface="Arial" panose="020B0604020202020204" pitchFamily="34" charset="0"/>
              <a:cs typeface="Arial" panose="020B0604020202020204" pitchFamily="34" charset="0"/>
            </a:endParaRPr>
          </a:p>
          <a:p>
            <a:pPr marL="614363" lvl="1" indent="-214313">
              <a:buFont typeface="Wingdings" panose="05000000000000000000" pitchFamily="2" charset="2"/>
              <a:buChar char="Ø"/>
            </a:pPr>
            <a:r>
              <a:rPr lang="fr-CA" sz="1200" dirty="0" smtClean="0">
                <a:latin typeface="Arial" panose="020B0604020202020204" pitchFamily="34" charset="0"/>
                <a:cs typeface="Arial" panose="020B0604020202020204" pitchFamily="34" charset="0"/>
              </a:rPr>
              <a:t>Ces questions débutent habituellement par </a:t>
            </a:r>
            <a:r>
              <a:rPr lang="fr-CA" sz="1200" i="1" dirty="0" smtClean="0">
                <a:latin typeface="Arial" panose="020B0604020202020204" pitchFamily="34" charset="0"/>
                <a:cs typeface="Arial" panose="020B0604020202020204" pitchFamily="34" charset="0"/>
              </a:rPr>
              <a:t>quoi</a:t>
            </a:r>
            <a:r>
              <a:rPr lang="fr-CA" sz="1200" dirty="0" smtClean="0">
                <a:latin typeface="Arial" panose="020B0604020202020204" pitchFamily="34" charset="0"/>
                <a:cs typeface="Arial" panose="020B0604020202020204" pitchFamily="34" charset="0"/>
              </a:rPr>
              <a:t>, </a:t>
            </a:r>
            <a:r>
              <a:rPr lang="fr-CA" sz="1200" i="1" dirty="0" smtClean="0">
                <a:latin typeface="Arial" panose="020B0604020202020204" pitchFamily="34" charset="0"/>
                <a:cs typeface="Arial" panose="020B0604020202020204" pitchFamily="34" charset="0"/>
              </a:rPr>
              <a:t>comment</a:t>
            </a:r>
            <a:r>
              <a:rPr lang="fr-CA" sz="1200" dirty="0" smtClean="0">
                <a:latin typeface="Arial" panose="020B0604020202020204" pitchFamily="34" charset="0"/>
                <a:cs typeface="Arial" panose="020B0604020202020204" pitchFamily="34" charset="0"/>
              </a:rPr>
              <a:t>, </a:t>
            </a:r>
            <a:r>
              <a:rPr lang="fr-CA" sz="1200" i="1" dirty="0" smtClean="0">
                <a:latin typeface="Arial" panose="020B0604020202020204" pitchFamily="34" charset="0"/>
                <a:cs typeface="Arial" panose="020B0604020202020204" pitchFamily="34" charset="0"/>
              </a:rPr>
              <a:t>quand</a:t>
            </a:r>
            <a:r>
              <a:rPr lang="fr-CA" sz="1200" dirty="0" smtClean="0">
                <a:latin typeface="Arial" panose="020B0604020202020204" pitchFamily="34" charset="0"/>
                <a:cs typeface="Arial" panose="020B0604020202020204" pitchFamily="34" charset="0"/>
              </a:rPr>
              <a:t>, </a:t>
            </a:r>
            <a:r>
              <a:rPr lang="fr-CA" sz="1200" i="1" dirty="0" smtClean="0">
                <a:latin typeface="Arial" panose="020B0604020202020204" pitchFamily="34" charset="0"/>
                <a:cs typeface="Arial" panose="020B0604020202020204" pitchFamily="34" charset="0"/>
              </a:rPr>
              <a:t>qui</a:t>
            </a:r>
            <a:r>
              <a:rPr lang="fr-CA" sz="1200" dirty="0" smtClean="0">
                <a:latin typeface="Arial" panose="020B0604020202020204" pitchFamily="34" charset="0"/>
                <a:cs typeface="Arial" panose="020B0604020202020204" pitchFamily="34" charset="0"/>
              </a:rPr>
              <a:t> et </a:t>
            </a:r>
            <a:r>
              <a:rPr lang="fr-CA" sz="1200" i="1" dirty="0" smtClean="0">
                <a:latin typeface="Arial" panose="020B0604020202020204" pitchFamily="34" charset="0"/>
                <a:cs typeface="Arial" panose="020B0604020202020204" pitchFamily="34" charset="0"/>
              </a:rPr>
              <a:t>où</a:t>
            </a:r>
            <a:r>
              <a:rPr lang="fr-CA" sz="1200" dirty="0" smtClean="0">
                <a:latin typeface="Arial" panose="020B0604020202020204" pitchFamily="34" charset="0"/>
                <a:cs typeface="Arial" panose="020B0604020202020204" pitchFamily="34" charset="0"/>
              </a:rPr>
              <a:t>. Par exemple : « Comment en êtes-vous venu à cette conclusion? » ou « Donnez-moi des précisions ». Le fait de poser des questions ouvertes favorisera le dialogue et permettra aux deux parties d’exprimer leur opinion.</a:t>
            </a:r>
          </a:p>
          <a:p>
            <a:pPr marL="214313" indent="-214313">
              <a:buFont typeface="Arial" panose="020B0604020202020204" pitchFamily="34" charset="0"/>
              <a:buChar char="•"/>
            </a:pPr>
            <a:endParaRPr lang="fr-CA" sz="1200" dirty="0" smtClean="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fr-CA" sz="1200" dirty="0" smtClean="0">
                <a:latin typeface="Arial" panose="020B0604020202020204" pitchFamily="34" charset="0"/>
                <a:cs typeface="Arial" panose="020B0604020202020204" pitchFamily="34" charset="0"/>
              </a:rPr>
              <a:t>Atténuez les réactions négatives en utilisant des exemples précis fondés sur vos observations plutôt que sur votre interprétation, afin d'étayer votre rétroaction.</a:t>
            </a:r>
          </a:p>
          <a:p>
            <a:pPr marL="214313" indent="-214313"/>
            <a:r>
              <a:rPr lang="fr-CA" sz="1200" dirty="0">
                <a:latin typeface="Arial" panose="020B0604020202020204" pitchFamily="34" charset="0"/>
                <a:cs typeface="Arial" panose="020B0604020202020204" pitchFamily="34" charset="0"/>
              </a:rPr>
              <a:t>Demandez à l’employé s’il a des suggestions pour régler le problème, et offrez-lui des suggestions si nécessaire</a:t>
            </a:r>
            <a:r>
              <a:rPr lang="fr-CA" sz="1200" dirty="0" smtClean="0">
                <a:latin typeface="Arial" panose="020B0604020202020204" pitchFamily="34" charset="0"/>
                <a:cs typeface="Arial" panose="020B0604020202020204" pitchFamily="34" charset="0"/>
              </a:rPr>
              <a:t>.</a:t>
            </a:r>
          </a:p>
          <a:p>
            <a:pPr marL="214313" indent="-214313">
              <a:buFont typeface="Arial" panose="020B0604020202020204" pitchFamily="34" charset="0"/>
              <a:buChar char="•"/>
            </a:pPr>
            <a:r>
              <a:rPr lang="fr-CA" sz="1200" dirty="0" smtClean="0">
                <a:latin typeface="Arial" panose="020B0604020202020204" pitchFamily="34" charset="0"/>
                <a:cs typeface="Arial" panose="020B0604020202020204" pitchFamily="34" charset="0"/>
              </a:rPr>
              <a:t>Pour obtenir de l’aide ou encore une liste d’outils ou d’ateliers pour vous aider dans les conversations difficiles, veuillez contacter </a:t>
            </a:r>
            <a:r>
              <a:rPr lang="fr-CA" sz="1200" u="sng" dirty="0" smtClean="0">
                <a:latin typeface="Arial" panose="020B0604020202020204" pitchFamily="34" charset="0"/>
                <a:cs typeface="Arial" panose="020B0604020202020204" pitchFamily="34" charset="0"/>
                <a:hlinkClick r:id="rId5"/>
              </a:rPr>
              <a:t>le Bureau de la gestion informelle des conflits (BGIC)</a:t>
            </a:r>
            <a:endParaRPr lang="fr-CA" sz="1200" u="sng" dirty="0" smtClean="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CA" sz="1100" dirty="0">
              <a:latin typeface="Arial" panose="020B0604020202020204" pitchFamily="34" charset="0"/>
              <a:cs typeface="Arial" panose="020B0604020202020204" pitchFamily="34" charset="0"/>
            </a:endParaRPr>
          </a:p>
          <a:p>
            <a:pPr>
              <a:defRPr/>
            </a:pPr>
            <a:endParaRPr lang="en-CA" sz="1100" dirty="0">
              <a:latin typeface="Arial" panose="020B0604020202020204" pitchFamily="34" charset="0"/>
              <a:cs typeface="Arial" panose="020B0604020202020204" pitchFamily="34" charset="0"/>
            </a:endParaRPr>
          </a:p>
          <a:p>
            <a:pPr>
              <a:defRPr/>
            </a:pPr>
            <a:endParaRPr lang="en-CA" sz="1100" dirty="0">
              <a:latin typeface="Arial" panose="020B0604020202020204" pitchFamily="34" charset="0"/>
              <a:cs typeface="Arial" panose="020B0604020202020204" pitchFamily="34" charset="0"/>
            </a:endParaRPr>
          </a:p>
          <a:p>
            <a:pPr marL="0" indent="0">
              <a:buNone/>
              <a:defRPr/>
            </a:pPr>
            <a:endParaRPr lang="en-C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83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37" y="980260"/>
            <a:ext cx="8525692" cy="3671116"/>
          </a:xfrm>
        </p:spPr>
      </p:pic>
      <p:sp>
        <p:nvSpPr>
          <p:cNvPr id="4" name="Slide Number Placeholder 3"/>
          <p:cNvSpPr>
            <a:spLocks noGrp="1"/>
          </p:cNvSpPr>
          <p:nvPr>
            <p:ph type="sldNum" sz="quarter" idx="12"/>
          </p:nvPr>
        </p:nvSpPr>
        <p:spPr/>
        <p:txBody>
          <a:bodyPr/>
          <a:lstStyle/>
          <a:p>
            <a:fld id="{2E86C063-E22E-2E4C-A523-54089486E38F}" type="slidenum">
              <a:rPr lang="en-US" smtClean="0"/>
              <a:t>22</a:t>
            </a:fld>
            <a:endParaRPr lang="en-US"/>
          </a:p>
        </p:txBody>
      </p:sp>
      <p:sp>
        <p:nvSpPr>
          <p:cNvPr id="6" name="Rectangle 5"/>
          <p:cNvSpPr/>
          <p:nvPr/>
        </p:nvSpPr>
        <p:spPr>
          <a:xfrm>
            <a:off x="531223" y="4719519"/>
            <a:ext cx="1951945" cy="276999"/>
          </a:xfrm>
          <a:prstGeom prst="rect">
            <a:avLst/>
          </a:prstGeom>
        </p:spPr>
        <p:txBody>
          <a:bodyPr wrap="none">
            <a:spAutoFit/>
          </a:bodyPr>
          <a:lstStyle/>
          <a:p>
            <a:r>
              <a:rPr lang="fr-CA" sz="1200" b="1" dirty="0">
                <a:latin typeface="Calibri" panose="020F0502020204030204" pitchFamily="34" charset="0"/>
                <a:ea typeface="Calibri" panose="020F0502020204030204" pitchFamily="34" charset="0"/>
              </a:rPr>
              <a:t>Source : Relations de travail</a:t>
            </a:r>
            <a:endParaRPr lang="en-CA" sz="1200" dirty="0"/>
          </a:p>
        </p:txBody>
      </p:sp>
      <p:sp>
        <p:nvSpPr>
          <p:cNvPr id="7" name="Title 1"/>
          <p:cNvSpPr txBox="1">
            <a:spLocks/>
          </p:cNvSpPr>
          <p:nvPr/>
        </p:nvSpPr>
        <p:spPr>
          <a:xfrm>
            <a:off x="457200" y="132503"/>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1800" dirty="0" smtClean="0">
                <a:solidFill>
                  <a:srgbClr val="000000"/>
                </a:solidFill>
              </a:rPr>
              <a:t>Annexe 4 : Facteurs </a:t>
            </a:r>
            <a:r>
              <a:rPr lang="fr-FR" sz="1800" dirty="0">
                <a:solidFill>
                  <a:srgbClr val="000000"/>
                </a:solidFill>
              </a:rPr>
              <a:t>à considérer lors de l’évaluation des </a:t>
            </a:r>
            <a:r>
              <a:rPr lang="fr-FR" sz="1800" dirty="0" smtClean="0">
                <a:solidFill>
                  <a:srgbClr val="000000"/>
                </a:solidFill>
              </a:rPr>
              <a:t>employés</a:t>
            </a:r>
            <a:endParaRPr lang="fr-CA" sz="1800" dirty="0" smtClean="0">
              <a:latin typeface="Arial" panose="020B0604020202020204" pitchFamily="34" charset="0"/>
              <a:cs typeface="Arial" panose="020B0604020202020204" pitchFamily="34" charset="0"/>
            </a:endParaRPr>
          </a:p>
        </p:txBody>
      </p:sp>
      <p:sp>
        <p:nvSpPr>
          <p:cNvPr id="8" name="Rectangle 7"/>
          <p:cNvSpPr/>
          <p:nvPr/>
        </p:nvSpPr>
        <p:spPr>
          <a:xfrm>
            <a:off x="341811" y="487059"/>
            <a:ext cx="8294914" cy="461665"/>
          </a:xfrm>
          <a:prstGeom prst="rect">
            <a:avLst/>
          </a:prstGeom>
        </p:spPr>
        <p:txBody>
          <a:bodyPr wrap="square">
            <a:spAutoFit/>
          </a:bodyPr>
          <a:lstStyle/>
          <a:p>
            <a:r>
              <a:rPr lang="fr-FR" sz="1200" dirty="0" smtClean="0">
                <a:solidFill>
                  <a:srgbClr val="000000"/>
                </a:solidFill>
                <a:latin typeface="Arial" panose="020B0604020202020204" pitchFamily="34" charset="0"/>
                <a:cs typeface="Arial" panose="020B0604020202020204" pitchFamily="34" charset="0"/>
              </a:rPr>
              <a:t>Le </a:t>
            </a:r>
            <a:r>
              <a:rPr lang="fr-FR" sz="1200" dirty="0">
                <a:solidFill>
                  <a:srgbClr val="000000"/>
                </a:solidFill>
                <a:latin typeface="Arial" panose="020B0604020202020204" pitchFamily="34" charset="0"/>
                <a:cs typeface="Arial" panose="020B0604020202020204" pitchFamily="34" charset="0"/>
              </a:rPr>
              <a:t>contexte actuel ne modifie pas les obligations de l'employeur en matière de gestion et d'évaluation du rendement de tous les employés, </a:t>
            </a:r>
            <a:r>
              <a:rPr lang="fr-FR" sz="1200" dirty="0" smtClean="0">
                <a:solidFill>
                  <a:srgbClr val="000000"/>
                </a:solidFill>
                <a:latin typeface="Arial" panose="020B0604020202020204" pitchFamily="34" charset="0"/>
                <a:cs typeface="Arial" panose="020B0604020202020204" pitchFamily="34" charset="0"/>
              </a:rPr>
              <a:t>mais apporte </a:t>
            </a:r>
            <a:r>
              <a:rPr lang="fr-FR" sz="1200" dirty="0">
                <a:solidFill>
                  <a:srgbClr val="000000"/>
                </a:solidFill>
                <a:latin typeface="Arial" panose="020B0604020202020204" pitchFamily="34" charset="0"/>
                <a:cs typeface="Arial" panose="020B0604020202020204" pitchFamily="34" charset="0"/>
              </a:rPr>
              <a:t>sans aucun doute des considérations et des défis supplémentaires au processus</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858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30" y="-10051"/>
            <a:ext cx="8061569" cy="506214"/>
          </a:xfrm>
        </p:spPr>
        <p:txBody>
          <a:bodyPr>
            <a:normAutofit/>
          </a:bodyPr>
          <a:lstStyle/>
          <a:p>
            <a:r>
              <a:rPr lang="fr-CA" altLang="en-US" sz="1800" b="1" dirty="0" smtClean="0">
                <a:latin typeface="Arial" panose="020B0604020202020204" pitchFamily="34" charset="0"/>
                <a:cs typeface="Arial" panose="020B0604020202020204" pitchFamily="34" charset="0"/>
              </a:rPr>
              <a:t>Annexe 5: Réfléchir </a:t>
            </a:r>
            <a:r>
              <a:rPr lang="fr-CA" altLang="en-US" sz="1800" b="1" dirty="0">
                <a:latin typeface="Arial" panose="020B0604020202020204" pitchFamily="34" charset="0"/>
                <a:cs typeface="Arial" panose="020B0604020202020204" pitchFamily="34" charset="0"/>
              </a:rPr>
              <a:t>sur les facteurs pouvant influencer le rendement</a:t>
            </a:r>
            <a:endParaRPr lang="en-CA" sz="1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E86C063-E22E-2E4C-A523-54089486E38F}" type="slidenum">
              <a:rPr lang="en-US" smtClean="0"/>
              <a:t>23</a:t>
            </a:fld>
            <a:endParaRPr lang="en-US"/>
          </a:p>
        </p:txBody>
      </p:sp>
      <p:grpSp>
        <p:nvGrpSpPr>
          <p:cNvPr id="5" name="Group 4"/>
          <p:cNvGrpSpPr/>
          <p:nvPr/>
        </p:nvGrpSpPr>
        <p:grpSpPr>
          <a:xfrm>
            <a:off x="2618792" y="804399"/>
            <a:ext cx="4491135" cy="3441538"/>
            <a:chOff x="2194459" y="1238678"/>
            <a:chExt cx="5527078" cy="5222871"/>
          </a:xfrm>
        </p:grpSpPr>
        <p:sp>
          <p:nvSpPr>
            <p:cNvPr id="6" name="Oval 5"/>
            <p:cNvSpPr/>
            <p:nvPr/>
          </p:nvSpPr>
          <p:spPr>
            <a:xfrm>
              <a:off x="2194459" y="1238678"/>
              <a:ext cx="5527078" cy="5222871"/>
            </a:xfrm>
            <a:prstGeom prst="ellipse">
              <a:avLst/>
            </a:prstGeom>
            <a:solidFill>
              <a:srgbClr val="DAEDEF">
                <a:lumMod val="90000"/>
              </a:srgbClr>
            </a:solidFill>
            <a:ln w="76200" cap="flat" cmpd="sng" algn="ctr">
              <a:solidFill>
                <a:srgbClr val="333399"/>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endParaRPr lang="fr-CA" sz="1350" kern="0" dirty="0">
                <a:latin typeface="Franklin Gothic Medium"/>
                <a:ea typeface="ＭＳ Ｐゴシック"/>
              </a:endParaRPr>
            </a:p>
          </p:txBody>
        </p:sp>
        <p:sp>
          <p:nvSpPr>
            <p:cNvPr id="7" name="Oval 6"/>
            <p:cNvSpPr/>
            <p:nvPr/>
          </p:nvSpPr>
          <p:spPr>
            <a:xfrm>
              <a:off x="2770596" y="1663013"/>
              <a:ext cx="4511584" cy="4288668"/>
            </a:xfrm>
            <a:prstGeom prst="ellipse">
              <a:avLst/>
            </a:prstGeom>
            <a:solidFill>
              <a:srgbClr val="D2FCBA"/>
            </a:solidFill>
            <a:ln w="9525" cap="flat" cmpd="sng" algn="ctr">
              <a:solidFill>
                <a:srgbClr val="00B05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endParaRPr lang="fr-CA" sz="1350" kern="0">
                <a:latin typeface="Franklin Gothic Medium"/>
                <a:ea typeface="ＭＳ Ｐゴシック"/>
              </a:endParaRPr>
            </a:p>
          </p:txBody>
        </p:sp>
        <p:cxnSp>
          <p:nvCxnSpPr>
            <p:cNvPr id="8" name="Straight Connector 7"/>
            <p:cNvCxnSpPr/>
            <p:nvPr/>
          </p:nvCxnSpPr>
          <p:spPr>
            <a:xfrm flipH="1">
              <a:off x="2809969" y="3209375"/>
              <a:ext cx="3359405" cy="2291707"/>
            </a:xfrm>
            <a:prstGeom prst="line">
              <a:avLst/>
            </a:prstGeom>
            <a:noFill/>
            <a:ln w="25400" cap="flat" cmpd="sng" algn="ctr">
              <a:solidFill>
                <a:srgbClr val="2D2D8A"/>
              </a:solidFill>
              <a:prstDash val="solid"/>
            </a:ln>
            <a:effectLst>
              <a:outerShdw blurRad="40000" dist="20000" dir="5400000" rotWithShape="0">
                <a:srgbClr val="000000">
                  <a:alpha val="38000"/>
                </a:srgbClr>
              </a:outerShdw>
            </a:effectLst>
          </p:spPr>
        </p:cxnSp>
        <p:sp>
          <p:nvSpPr>
            <p:cNvPr id="9" name="Oval 8"/>
            <p:cNvSpPr/>
            <p:nvPr/>
          </p:nvSpPr>
          <p:spPr>
            <a:xfrm>
              <a:off x="3428465" y="2259176"/>
              <a:ext cx="3240360" cy="3096344"/>
            </a:xfrm>
            <a:prstGeom prst="ellipse">
              <a:avLst/>
            </a:prstGeom>
            <a:solidFill>
              <a:srgbClr val="FDCFFA"/>
            </a:solidFill>
            <a:ln w="9525" cap="flat" cmpd="sng" algn="ctr">
              <a:solidFill>
                <a:srgbClr val="333399">
                  <a:lumMod val="60000"/>
                  <a:lumOff val="40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endParaRPr lang="fr-CA" sz="1350" kern="0">
                <a:latin typeface="Franklin Gothic Medium"/>
                <a:ea typeface="ＭＳ Ｐゴシック"/>
              </a:endParaRPr>
            </a:p>
          </p:txBody>
        </p:sp>
        <p:sp>
          <p:nvSpPr>
            <p:cNvPr id="10" name="Oval 9"/>
            <p:cNvSpPr/>
            <p:nvPr/>
          </p:nvSpPr>
          <p:spPr>
            <a:xfrm>
              <a:off x="3933225" y="2751440"/>
              <a:ext cx="2182156" cy="2080927"/>
            </a:xfrm>
            <a:prstGeom prst="ellipse">
              <a:avLst/>
            </a:prstGeom>
            <a:solidFill>
              <a:srgbClr val="FFFF99"/>
            </a:solidFill>
            <a:ln w="9525" cap="flat" cmpd="sng" algn="ctr">
              <a:solidFill>
                <a:srgbClr val="333399">
                  <a:lumMod val="60000"/>
                  <a:lumOff val="40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endParaRPr lang="en-CA" sz="1350" kern="0" dirty="0">
                <a:latin typeface="Franklin Gothic Medium"/>
                <a:ea typeface="ＭＳ Ｐゴシック"/>
              </a:endParaRPr>
            </a:p>
            <a:p>
              <a:pPr algn="ctr" defTabSz="685800" fontAlgn="base">
                <a:spcBef>
                  <a:spcPct val="0"/>
                </a:spcBef>
                <a:spcAft>
                  <a:spcPct val="0"/>
                </a:spcAft>
                <a:defRPr/>
              </a:pPr>
              <a:endParaRPr lang="en-CA" sz="1350" kern="0" dirty="0">
                <a:latin typeface="Franklin Gothic Medium"/>
                <a:ea typeface="ＭＳ Ｐゴシック"/>
              </a:endParaRPr>
            </a:p>
            <a:p>
              <a:pPr algn="ctr" defTabSz="685800" fontAlgn="base">
                <a:spcBef>
                  <a:spcPct val="0"/>
                </a:spcBef>
                <a:spcAft>
                  <a:spcPct val="0"/>
                </a:spcAft>
                <a:defRPr/>
              </a:pPr>
              <a:endParaRPr lang="en-CA" sz="1350" kern="0" dirty="0">
                <a:latin typeface="Franklin Gothic Medium"/>
                <a:ea typeface="ＭＳ Ｐゴシック"/>
              </a:endParaRPr>
            </a:p>
            <a:p>
              <a:pPr algn="ctr" defTabSz="685800" fontAlgn="base">
                <a:spcBef>
                  <a:spcPct val="0"/>
                </a:spcBef>
                <a:spcAft>
                  <a:spcPct val="0"/>
                </a:spcAft>
                <a:defRPr/>
              </a:pPr>
              <a:endParaRPr lang="en-CA" sz="1350" kern="0" dirty="0">
                <a:latin typeface="Franklin Gothic Medium"/>
                <a:ea typeface="ＭＳ Ｐゴシック"/>
              </a:endParaRPr>
            </a:p>
          </p:txBody>
        </p:sp>
        <p:cxnSp>
          <p:nvCxnSpPr>
            <p:cNvPr id="11" name="Straight Connector 10"/>
            <p:cNvCxnSpPr>
              <a:stCxn id="6" idx="2"/>
              <a:endCxn id="6" idx="6"/>
            </p:cNvCxnSpPr>
            <p:nvPr/>
          </p:nvCxnSpPr>
          <p:spPr>
            <a:xfrm>
              <a:off x="2194459" y="3850114"/>
              <a:ext cx="5527078" cy="0"/>
            </a:xfrm>
            <a:prstGeom prst="line">
              <a:avLst/>
            </a:prstGeom>
            <a:noFill/>
            <a:ln w="25400" cap="flat" cmpd="sng" algn="ctr">
              <a:solidFill>
                <a:srgbClr val="2D2D8A"/>
              </a:solidFill>
              <a:prstDash val="solid"/>
            </a:ln>
            <a:effectLst>
              <a:outerShdw blurRad="40000" dist="20000" dir="5400000" rotWithShape="0">
                <a:srgbClr val="000000">
                  <a:alpha val="38000"/>
                </a:srgbClr>
              </a:outerShdw>
            </a:effectLst>
          </p:spPr>
        </p:cxnSp>
        <p:sp>
          <p:nvSpPr>
            <p:cNvPr id="12" name="Oval 11"/>
            <p:cNvSpPr/>
            <p:nvPr/>
          </p:nvSpPr>
          <p:spPr>
            <a:xfrm>
              <a:off x="4446094" y="3265853"/>
              <a:ext cx="1224519" cy="1115130"/>
            </a:xfrm>
            <a:prstGeom prst="ellipse">
              <a:avLst/>
            </a:prstGeom>
            <a:solidFill>
              <a:srgbClr val="D5D848"/>
            </a:soli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r>
                <a:rPr lang="fr-CA" sz="675" b="1" kern="0" dirty="0">
                  <a:latin typeface="Arial Black" panose="020B0A04020102020204" pitchFamily="34" charset="0"/>
                  <a:ea typeface="ＭＳ Ｐゴシック"/>
                </a:rPr>
                <a:t>Facteurs pouvant influencer le rendement</a:t>
              </a:r>
            </a:p>
          </p:txBody>
        </p:sp>
        <p:sp>
          <p:nvSpPr>
            <p:cNvPr id="13" name="TextBox 57"/>
            <p:cNvSpPr txBox="1"/>
            <p:nvPr/>
          </p:nvSpPr>
          <p:spPr>
            <a:xfrm>
              <a:off x="4268557" y="3185004"/>
              <a:ext cx="1696217" cy="912947"/>
            </a:xfrm>
            <a:prstGeom prst="rect">
              <a:avLst/>
            </a:prstGeom>
            <a:noFill/>
          </p:spPr>
          <p:txBody>
            <a:bodyPr wrap="square" rtlCol="0">
              <a:prstTxWarp prst="textArchUp">
                <a:avLst>
                  <a:gd name="adj" fmla="val 10731246"/>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r>
                <a:rPr lang="fr-CA" sz="800" b="1" kern="0" dirty="0">
                  <a:latin typeface="Arial" pitchFamily="34" charset="0"/>
                  <a:ea typeface="ＭＳ Ｐゴシック" pitchFamily="34" charset="-128"/>
                </a:rPr>
                <a:t>Facteurs</a:t>
              </a:r>
            </a:p>
            <a:p>
              <a:pPr algn="ctr" defTabSz="685800" fontAlgn="base">
                <a:spcBef>
                  <a:spcPct val="0"/>
                </a:spcBef>
                <a:spcAft>
                  <a:spcPct val="0"/>
                </a:spcAft>
                <a:defRPr/>
              </a:pPr>
              <a:r>
                <a:rPr lang="fr-CA" sz="800" b="1" kern="0" dirty="0">
                  <a:latin typeface="Arial" pitchFamily="34" charset="0"/>
                  <a:ea typeface="ＭＳ Ｐゴシック" pitchFamily="34" charset="-128"/>
                </a:rPr>
                <a:t> environnementaux</a:t>
              </a:r>
            </a:p>
          </p:txBody>
        </p:sp>
        <p:sp>
          <p:nvSpPr>
            <p:cNvPr id="15" name="TextBox 59"/>
            <p:cNvSpPr txBox="1"/>
            <p:nvPr/>
          </p:nvSpPr>
          <p:spPr>
            <a:xfrm>
              <a:off x="4378571" y="2542225"/>
              <a:ext cx="1376533" cy="418430"/>
            </a:xfrm>
            <a:prstGeom prst="rect">
              <a:avLst/>
            </a:prstGeom>
            <a:noFill/>
          </p:spPr>
          <p:txBody>
            <a:bodyPr wrap="none" rtlCol="0">
              <a:prstTxWarp prst="textArchUp">
                <a:avLst>
                  <a:gd name="adj" fmla="val 10328070"/>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r>
                <a:rPr lang="fr-CA" sz="900" b="1" kern="0" dirty="0">
                  <a:latin typeface="Arial" pitchFamily="34" charset="0"/>
                  <a:ea typeface="ＭＳ Ｐゴシック" pitchFamily="34" charset="-128"/>
                </a:rPr>
                <a:t>Barrières/obstacles</a:t>
              </a:r>
            </a:p>
          </p:txBody>
        </p:sp>
        <p:sp>
          <p:nvSpPr>
            <p:cNvPr id="14" name="TextBox 58"/>
            <p:cNvSpPr txBox="1"/>
            <p:nvPr/>
          </p:nvSpPr>
          <p:spPr>
            <a:xfrm>
              <a:off x="4102700" y="3488700"/>
              <a:ext cx="1914919" cy="1027682"/>
            </a:xfrm>
            <a:prstGeom prst="rect">
              <a:avLst/>
            </a:prstGeom>
            <a:noFill/>
          </p:spPr>
          <p:txBody>
            <a:bodyPr wrap="square"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r>
                <a:rPr lang="fr-CA" sz="900" b="1" kern="0" dirty="0">
                  <a:latin typeface="Arial" pitchFamily="34" charset="0"/>
                  <a:ea typeface="ＭＳ Ｐゴシック" pitchFamily="34" charset="-128"/>
                </a:rPr>
                <a:t>Facteurs relevant </a:t>
              </a:r>
            </a:p>
            <a:p>
              <a:pPr algn="ctr" defTabSz="685800" fontAlgn="base">
                <a:spcBef>
                  <a:spcPct val="0"/>
                </a:spcBef>
                <a:spcAft>
                  <a:spcPct val="0"/>
                </a:spcAft>
                <a:defRPr/>
              </a:pPr>
              <a:r>
                <a:rPr lang="fr-CA" sz="900" b="1" kern="0" dirty="0">
                  <a:latin typeface="Arial" pitchFamily="34" charset="0"/>
                  <a:ea typeface="ＭＳ Ｐゴシック" pitchFamily="34" charset="-128"/>
                </a:rPr>
                <a:t>de l’employé</a:t>
              </a:r>
            </a:p>
          </p:txBody>
        </p:sp>
        <p:sp>
          <p:nvSpPr>
            <p:cNvPr id="16" name="TextBox 60"/>
            <p:cNvSpPr txBox="1"/>
            <p:nvPr/>
          </p:nvSpPr>
          <p:spPr>
            <a:xfrm>
              <a:off x="4056456" y="1980353"/>
              <a:ext cx="1893119" cy="653092"/>
            </a:xfrm>
            <a:prstGeom prst="rect">
              <a:avLst/>
            </a:prstGeom>
            <a:noFill/>
          </p:spPr>
          <p:txBody>
            <a:bodyPr wrap="none" rtlCol="0">
              <a:prstTxWarp prst="textArchUp">
                <a:avLst>
                  <a:gd name="adj" fmla="val 10329840"/>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r>
                <a:rPr lang="fr-CA" sz="900" b="1" kern="0" dirty="0">
                  <a:latin typeface="Arial" pitchFamily="34" charset="0"/>
                  <a:ea typeface="ＭＳ Ｐゴシック" pitchFamily="34" charset="-128"/>
                </a:rPr>
                <a:t>Facteurs organisationnels</a:t>
              </a:r>
            </a:p>
          </p:txBody>
        </p:sp>
        <p:cxnSp>
          <p:nvCxnSpPr>
            <p:cNvPr id="17" name="Straight Connector 16"/>
            <p:cNvCxnSpPr/>
            <p:nvPr/>
          </p:nvCxnSpPr>
          <p:spPr>
            <a:xfrm flipH="1">
              <a:off x="5010538" y="4842281"/>
              <a:ext cx="12980" cy="1586406"/>
            </a:xfrm>
            <a:prstGeom prst="line">
              <a:avLst/>
            </a:prstGeom>
            <a:noFill/>
            <a:ln w="25400" cap="flat" cmpd="sng" algn="ctr">
              <a:solidFill>
                <a:srgbClr val="2D2D8A"/>
              </a:solidFill>
              <a:prstDash val="solid"/>
            </a:ln>
            <a:effectLst>
              <a:outerShdw blurRad="40000" dist="20000" dir="5400000" rotWithShape="0">
                <a:srgbClr val="000000">
                  <a:alpha val="38000"/>
                </a:srgbClr>
              </a:outerShdw>
            </a:effectLst>
          </p:spPr>
        </p:cxnSp>
        <p:sp>
          <p:nvSpPr>
            <p:cNvPr id="18" name="TextBox 63"/>
            <p:cNvSpPr txBox="1"/>
            <p:nvPr/>
          </p:nvSpPr>
          <p:spPr>
            <a:xfrm rot="19054120">
              <a:off x="5518910" y="4513274"/>
              <a:ext cx="861329" cy="367872"/>
            </a:xfrm>
            <a:prstGeom prst="rect">
              <a:avLst/>
            </a:prstGeom>
            <a:noFill/>
          </p:spPr>
          <p:txBody>
            <a:bodyPr wrap="none"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r>
                <a:rPr lang="fr-CA" sz="900" b="1" kern="0" dirty="0">
                  <a:latin typeface="Arial" pitchFamily="34" charset="0"/>
                  <a:ea typeface="ＭＳ Ｐゴシック" pitchFamily="34" charset="-128"/>
                </a:rPr>
                <a:t>Réticence</a:t>
              </a:r>
            </a:p>
          </p:txBody>
        </p:sp>
        <p:sp>
          <p:nvSpPr>
            <p:cNvPr id="19" name="TextBox 64"/>
            <p:cNvSpPr txBox="1"/>
            <p:nvPr/>
          </p:nvSpPr>
          <p:spPr>
            <a:xfrm rot="19201387">
              <a:off x="4994526" y="4336994"/>
              <a:ext cx="2374023" cy="844385"/>
            </a:xfrm>
            <a:prstGeom prst="rect">
              <a:avLst/>
            </a:prstGeom>
            <a:noFill/>
          </p:spPr>
          <p:txBody>
            <a:bodyPr wrap="square" rtlCol="0">
              <a:prstTxWarp prst="textArchDown">
                <a:avLst>
                  <a:gd name="adj" fmla="val 70839"/>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r>
                <a:rPr lang="fr-CA" sz="900" b="1" kern="0" dirty="0">
                  <a:latin typeface="Arial" pitchFamily="34" charset="0"/>
                  <a:ea typeface="ＭＳ Ｐゴシック" pitchFamily="34" charset="-128"/>
                </a:rPr>
                <a:t>Attitude au travail</a:t>
              </a:r>
            </a:p>
          </p:txBody>
        </p:sp>
        <p:sp>
          <p:nvSpPr>
            <p:cNvPr id="20" name="TextBox 70"/>
            <p:cNvSpPr txBox="1"/>
            <p:nvPr/>
          </p:nvSpPr>
          <p:spPr>
            <a:xfrm rot="2897728">
              <a:off x="3488625" y="4079048"/>
              <a:ext cx="1827120" cy="808047"/>
            </a:xfrm>
            <a:prstGeom prst="rect">
              <a:avLst/>
            </a:prstGeom>
            <a:noFill/>
          </p:spPr>
          <p:txBody>
            <a:bodyPr wrap="none" rtlCol="0">
              <a:prstTxWarp prst="textArchDown">
                <a:avLst>
                  <a:gd name="adj" fmla="val 12145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r>
                <a:rPr lang="fr-CA" sz="825" b="1" kern="0" dirty="0">
                  <a:latin typeface="Arial" pitchFamily="34" charset="0"/>
                  <a:ea typeface="ＭＳ Ｐゴシック" pitchFamily="34" charset="-128"/>
                </a:rPr>
                <a:t>Incapacité/incompatibilité</a:t>
              </a:r>
            </a:p>
          </p:txBody>
        </p:sp>
        <p:sp>
          <p:nvSpPr>
            <p:cNvPr id="21" name="TextBox 76"/>
            <p:cNvSpPr txBox="1"/>
            <p:nvPr/>
          </p:nvSpPr>
          <p:spPr>
            <a:xfrm rot="1738265">
              <a:off x="3382509" y="5224660"/>
              <a:ext cx="1622194" cy="303640"/>
            </a:xfrm>
            <a:prstGeom prst="rect">
              <a:avLst/>
            </a:prstGeom>
            <a:noFill/>
          </p:spPr>
          <p:txBody>
            <a:bodyPr wrap="square" rtlCol="0">
              <a:prstTxWarp prst="textArchDown">
                <a:avLst>
                  <a:gd name="adj" fmla="val 21205641"/>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r>
                <a:rPr lang="fr-CA" sz="900" b="1" kern="0" dirty="0">
                  <a:latin typeface="Arial" pitchFamily="34" charset="0"/>
                  <a:ea typeface="ＭＳ Ｐゴシック" pitchFamily="34" charset="-128"/>
                </a:rPr>
                <a:t>Habiletés</a:t>
              </a:r>
            </a:p>
          </p:txBody>
        </p:sp>
        <p:sp>
          <p:nvSpPr>
            <p:cNvPr id="22" name="TextBox 80"/>
            <p:cNvSpPr txBox="1"/>
            <p:nvPr/>
          </p:nvSpPr>
          <p:spPr>
            <a:xfrm rot="4130806">
              <a:off x="2788303" y="4206890"/>
              <a:ext cx="1145463" cy="377053"/>
            </a:xfrm>
            <a:prstGeom prst="rect">
              <a:avLst/>
            </a:prstGeom>
            <a:noFill/>
          </p:spPr>
          <p:txBody>
            <a:bodyPr wrap="square"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r>
                <a:rPr lang="fr-CA" sz="788" b="1" kern="0" dirty="0">
                  <a:latin typeface="Arial" pitchFamily="34" charset="0"/>
                  <a:ea typeface="ＭＳ Ｐゴシック" pitchFamily="34" charset="-128"/>
                </a:rPr>
                <a:t>Assignation </a:t>
              </a:r>
            </a:p>
            <a:p>
              <a:pPr algn="ctr" defTabSz="685800" fontAlgn="base">
                <a:spcBef>
                  <a:spcPct val="0"/>
                </a:spcBef>
                <a:spcAft>
                  <a:spcPct val="0"/>
                </a:spcAft>
                <a:defRPr/>
              </a:pPr>
              <a:r>
                <a:rPr lang="fr-CA" sz="788" b="1" kern="0" dirty="0">
                  <a:latin typeface="Arial" pitchFamily="34" charset="0"/>
                  <a:ea typeface="ＭＳ Ｐゴシック" pitchFamily="34" charset="-128"/>
                </a:rPr>
                <a:t>du travail</a:t>
              </a:r>
            </a:p>
          </p:txBody>
        </p:sp>
      </p:grpSp>
      <p:sp>
        <p:nvSpPr>
          <p:cNvPr id="23" name="TextBox 22"/>
          <p:cNvSpPr txBox="1"/>
          <p:nvPr/>
        </p:nvSpPr>
        <p:spPr>
          <a:xfrm>
            <a:off x="4122667" y="1128173"/>
            <a:ext cx="1483383" cy="357747"/>
          </a:xfrm>
          <a:prstGeom prst="rect">
            <a:avLst/>
          </a:prstGeom>
          <a:noFill/>
        </p:spPr>
        <p:txBody>
          <a:bodyPr wrap="none" rtlCol="0">
            <a:prstTxWarp prst="textArchUp">
              <a:avLst>
                <a:gd name="adj" fmla="val 10128564"/>
              </a:avLst>
            </a:prstTxWarp>
            <a:spAutoFit/>
          </a:bodyPr>
          <a:lstStyle/>
          <a:p>
            <a:pPr algn="ctr"/>
            <a:r>
              <a:rPr lang="fr-CA" sz="1050" b="1" dirty="0"/>
              <a:t>Mesures organisationnelles</a:t>
            </a:r>
          </a:p>
          <a:p>
            <a:pPr algn="ctr"/>
            <a:endParaRPr lang="fr-CA" sz="1050" b="1" dirty="0"/>
          </a:p>
        </p:txBody>
      </p:sp>
      <p:sp>
        <p:nvSpPr>
          <p:cNvPr id="24" name="TextBox 23"/>
          <p:cNvSpPr txBox="1"/>
          <p:nvPr/>
        </p:nvSpPr>
        <p:spPr>
          <a:xfrm rot="3907922">
            <a:off x="2506957" y="2903564"/>
            <a:ext cx="1338179" cy="220360"/>
          </a:xfrm>
          <a:prstGeom prst="rect">
            <a:avLst/>
          </a:prstGeom>
          <a:noFill/>
        </p:spPr>
        <p:txBody>
          <a:bodyPr wrap="none" rtlCol="0">
            <a:prstTxWarp prst="textArchDown">
              <a:avLst/>
            </a:prstTxWarp>
            <a:spAutoFit/>
          </a:bodyPr>
          <a:lstStyle/>
          <a:p>
            <a:pPr algn="ctr"/>
            <a:r>
              <a:rPr lang="fr-CA" sz="750" b="1" dirty="0"/>
              <a:t>Mesures d’adaptation, </a:t>
            </a:r>
          </a:p>
          <a:p>
            <a:pPr algn="ctr"/>
            <a:r>
              <a:rPr lang="fr-CA" sz="700" b="1" dirty="0"/>
              <a:t>charge</a:t>
            </a:r>
            <a:r>
              <a:rPr lang="fr-CA" sz="750" b="1" dirty="0"/>
              <a:t> de travail, etc.</a:t>
            </a:r>
          </a:p>
          <a:p>
            <a:pPr algn="ctr"/>
            <a:endParaRPr lang="fr-CA" sz="750" b="1" dirty="0"/>
          </a:p>
        </p:txBody>
      </p:sp>
      <p:sp>
        <p:nvSpPr>
          <p:cNvPr id="25" name="TextBox 24"/>
          <p:cNvSpPr txBox="1"/>
          <p:nvPr/>
        </p:nvSpPr>
        <p:spPr>
          <a:xfrm rot="1314320">
            <a:off x="3487002" y="3671597"/>
            <a:ext cx="1289585" cy="269885"/>
          </a:xfrm>
          <a:prstGeom prst="rect">
            <a:avLst/>
          </a:prstGeom>
          <a:noFill/>
        </p:spPr>
        <p:txBody>
          <a:bodyPr wrap="none" rtlCol="0">
            <a:prstTxWarp prst="textArchDown">
              <a:avLst/>
            </a:prstTxWarp>
            <a:spAutoFit/>
          </a:bodyPr>
          <a:lstStyle/>
          <a:p>
            <a:pPr algn="ctr"/>
            <a:r>
              <a:rPr lang="fr-CA" sz="900" b="1" dirty="0"/>
              <a:t>Formation</a:t>
            </a:r>
            <a:endParaRPr lang="fr-CA" sz="1050" b="1" dirty="0"/>
          </a:p>
        </p:txBody>
      </p:sp>
      <p:sp>
        <p:nvSpPr>
          <p:cNvPr id="26" name="TextBox 25"/>
          <p:cNvSpPr txBox="1"/>
          <p:nvPr/>
        </p:nvSpPr>
        <p:spPr>
          <a:xfrm rot="19200974">
            <a:off x="5154025" y="3052459"/>
            <a:ext cx="1908243" cy="579484"/>
          </a:xfrm>
          <a:prstGeom prst="rect">
            <a:avLst/>
          </a:prstGeom>
          <a:noFill/>
        </p:spPr>
        <p:txBody>
          <a:bodyPr wrap="none" rtlCol="0">
            <a:prstTxWarp prst="textArchDown">
              <a:avLst/>
            </a:prstTxWarp>
            <a:spAutoFit/>
          </a:bodyPr>
          <a:lstStyle/>
          <a:p>
            <a:pPr algn="ctr"/>
            <a:r>
              <a:rPr lang="fr-CA" sz="900" b="1" dirty="0"/>
              <a:t>Coaching, relations de </a:t>
            </a:r>
          </a:p>
          <a:p>
            <a:pPr algn="ctr"/>
            <a:r>
              <a:rPr lang="fr-CA" sz="900" b="1" dirty="0"/>
              <a:t>travail/discipline </a:t>
            </a:r>
          </a:p>
        </p:txBody>
      </p:sp>
      <p:sp>
        <p:nvSpPr>
          <p:cNvPr id="27" name="TextBox 82"/>
          <p:cNvSpPr txBox="1"/>
          <p:nvPr/>
        </p:nvSpPr>
        <p:spPr>
          <a:xfrm>
            <a:off x="247488" y="4077101"/>
            <a:ext cx="179292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000" dirty="0"/>
              <a:t>Modèle Langevin adapté</a:t>
            </a:r>
          </a:p>
        </p:txBody>
      </p:sp>
      <p:sp>
        <p:nvSpPr>
          <p:cNvPr id="28" name="Right Brace 27"/>
          <p:cNvSpPr/>
          <p:nvPr/>
        </p:nvSpPr>
        <p:spPr>
          <a:xfrm>
            <a:off x="7040412" y="750414"/>
            <a:ext cx="639393" cy="175079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9" name="Right Brace 28"/>
          <p:cNvSpPr/>
          <p:nvPr/>
        </p:nvSpPr>
        <p:spPr>
          <a:xfrm>
            <a:off x="7048910" y="2543072"/>
            <a:ext cx="639393" cy="175079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30" name="TextBox 29"/>
          <p:cNvSpPr txBox="1"/>
          <p:nvPr/>
        </p:nvSpPr>
        <p:spPr>
          <a:xfrm>
            <a:off x="7686462" y="1358625"/>
            <a:ext cx="1187823" cy="600164"/>
          </a:xfrm>
          <a:prstGeom prst="rect">
            <a:avLst/>
          </a:prstGeom>
          <a:noFill/>
        </p:spPr>
        <p:txBody>
          <a:bodyPr wrap="square" rtlCol="0">
            <a:spAutoFit/>
          </a:bodyPr>
          <a:lstStyle/>
          <a:p>
            <a:r>
              <a:rPr lang="en-CA" sz="1100" b="1" dirty="0" smtClean="0"/>
              <a:t>Hors du </a:t>
            </a:r>
            <a:r>
              <a:rPr lang="en-CA" sz="1100" b="1" dirty="0" err="1" smtClean="0"/>
              <a:t>contrôle</a:t>
            </a:r>
            <a:r>
              <a:rPr lang="en-CA" sz="1100" b="1" dirty="0" smtClean="0"/>
              <a:t> de  </a:t>
            </a:r>
          </a:p>
          <a:p>
            <a:r>
              <a:rPr lang="en-CA" sz="1100" b="1" dirty="0" err="1" smtClean="0"/>
              <a:t>l’employé</a:t>
            </a:r>
            <a:endParaRPr lang="en-CA" sz="1100" b="1" dirty="0"/>
          </a:p>
        </p:txBody>
      </p:sp>
      <p:sp>
        <p:nvSpPr>
          <p:cNvPr id="32" name="TextBox 31"/>
          <p:cNvSpPr txBox="1"/>
          <p:nvPr/>
        </p:nvSpPr>
        <p:spPr>
          <a:xfrm>
            <a:off x="7682803" y="3125060"/>
            <a:ext cx="1184992" cy="600164"/>
          </a:xfrm>
          <a:prstGeom prst="rect">
            <a:avLst/>
          </a:prstGeom>
          <a:noFill/>
        </p:spPr>
        <p:txBody>
          <a:bodyPr wrap="square" rtlCol="0">
            <a:spAutoFit/>
          </a:bodyPr>
          <a:lstStyle/>
          <a:p>
            <a:r>
              <a:rPr lang="en-CA" sz="1100" b="1" dirty="0" smtClean="0"/>
              <a:t>Sous le </a:t>
            </a:r>
            <a:r>
              <a:rPr lang="en-CA" sz="1100" b="1" dirty="0" err="1" smtClean="0"/>
              <a:t>contrôle</a:t>
            </a:r>
            <a:r>
              <a:rPr lang="en-CA" sz="1100" b="1" dirty="0" smtClean="0"/>
              <a:t> de </a:t>
            </a:r>
            <a:r>
              <a:rPr lang="en-CA" sz="1100" b="1" dirty="0" err="1" smtClean="0"/>
              <a:t>l’employé</a:t>
            </a:r>
            <a:endParaRPr lang="en-CA" sz="1100" b="1" dirty="0"/>
          </a:p>
        </p:txBody>
      </p:sp>
    </p:spTree>
    <p:extLst>
      <p:ext uri="{BB962C8B-B14F-4D97-AF65-F5344CB8AC3E}">
        <p14:creationId xmlns:p14="http://schemas.microsoft.com/office/powerpoint/2010/main" val="1971774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24</a:t>
            </a:fld>
            <a:endParaRPr lang="en-US"/>
          </a:p>
        </p:txBody>
      </p:sp>
      <p:sp>
        <p:nvSpPr>
          <p:cNvPr id="2" name="Title 1"/>
          <p:cNvSpPr>
            <a:spLocks noGrp="1"/>
          </p:cNvSpPr>
          <p:nvPr>
            <p:ph type="title" idx="4294967295"/>
          </p:nvPr>
        </p:nvSpPr>
        <p:spPr>
          <a:xfrm>
            <a:off x="0" y="292100"/>
            <a:ext cx="9144000" cy="857250"/>
          </a:xfrm>
        </p:spPr>
        <p:txBody>
          <a:bodyPr>
            <a:noAutofit/>
          </a:bodyPr>
          <a:lstStyle/>
          <a:p>
            <a:pPr algn="ctr"/>
            <a:r>
              <a:rPr lang="en-CA" sz="1800" b="1" dirty="0" smtClean="0">
                <a:latin typeface="Arial" panose="020B0604020202020204" pitchFamily="34" charset="0"/>
                <a:cs typeface="Arial" panose="020B0604020202020204" pitchFamily="34" charset="0"/>
              </a:rPr>
              <a:t>Annexe 6 : </a:t>
            </a:r>
            <a:r>
              <a:rPr lang="fr-CA" sz="1800" b="1" dirty="0" smtClean="0">
                <a:latin typeface="Arial" panose="020B0604020202020204" pitchFamily="34" charset="0"/>
                <a:cs typeface="Arial" panose="020B0604020202020204" pitchFamily="34" charset="0"/>
              </a:rPr>
              <a:t>Qu'est-ce qu'un rendement insatisfaisant </a:t>
            </a:r>
            <a:endParaRPr lang="fr-CA" sz="1800" b="1" dirty="0">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4294967295"/>
            <p:extLst/>
          </p:nvPr>
        </p:nvGraphicFramePr>
        <p:xfrm>
          <a:off x="0" y="1382713"/>
          <a:ext cx="6172200" cy="322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445284955"/>
              </p:ext>
            </p:extLst>
          </p:nvPr>
        </p:nvGraphicFramePr>
        <p:xfrm>
          <a:off x="736088" y="1125543"/>
          <a:ext cx="7313758" cy="29474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ZoneTexte 8"/>
          <p:cNvSpPr txBox="1"/>
          <p:nvPr/>
        </p:nvSpPr>
        <p:spPr>
          <a:xfrm>
            <a:off x="359508" y="4072608"/>
            <a:ext cx="7971691" cy="461665"/>
          </a:xfrm>
          <a:prstGeom prst="rect">
            <a:avLst/>
          </a:prstGeom>
          <a:noFill/>
        </p:spPr>
        <p:txBody>
          <a:bodyPr wrap="square" rtlCol="0">
            <a:spAutoFit/>
          </a:bodyPr>
          <a:lstStyle/>
          <a:p>
            <a:pPr>
              <a:buClr>
                <a:schemeClr val="accent2"/>
              </a:buClr>
            </a:pPr>
            <a:r>
              <a:rPr lang="fr-CA" sz="1200" b="1" dirty="0">
                <a:latin typeface="Arial" panose="020B0604020202020204" pitchFamily="34" charset="0"/>
                <a:cs typeface="Arial" panose="020B0604020202020204" pitchFamily="34" charset="0"/>
              </a:rPr>
              <a:t>Les gestionnaires sont invités à consulter les Relations de travail par l’intermédiaire du </a:t>
            </a:r>
            <a:r>
              <a:rPr lang="fr-CA" sz="1200" b="1" dirty="0">
                <a:latin typeface="Arial" panose="020B0604020202020204" pitchFamily="34" charset="0"/>
                <a:cs typeface="Arial" panose="020B0604020202020204" pitchFamily="34" charset="0"/>
                <a:hlinkClick r:id="rId13"/>
              </a:rPr>
              <a:t>CSRH</a:t>
            </a:r>
            <a:r>
              <a:rPr lang="fr-CA" sz="1200" b="1" dirty="0">
                <a:latin typeface="Arial" panose="020B0604020202020204" pitchFamily="34" charset="0"/>
                <a:cs typeface="Arial" panose="020B0604020202020204" pitchFamily="34" charset="0"/>
              </a:rPr>
              <a:t> dès qu’un problème de rendement est suspecté. </a:t>
            </a:r>
            <a:r>
              <a:rPr lang="en-US" sz="1200" b="1" i="1" dirty="0" smtClean="0">
                <a:latin typeface="Arial" panose="020B0604020202020204" pitchFamily="34" charset="0"/>
                <a:cs typeface="Arial" panose="020B0604020202020204" pitchFamily="34" charset="0"/>
              </a:rPr>
              <a:t> </a:t>
            </a:r>
            <a:endParaRPr lang="fr-CA" sz="1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148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ie 14"/>
          <p:cNvSpPr/>
          <p:nvPr/>
        </p:nvSpPr>
        <p:spPr>
          <a:xfrm flipH="1">
            <a:off x="949741" y="1375850"/>
            <a:ext cx="1407629" cy="1474289"/>
          </a:xfrm>
          <a:prstGeom prst="pie">
            <a:avLst>
              <a:gd name="adj1" fmla="val 10764202"/>
              <a:gd name="adj2" fmla="val 1620000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Espace réservé du numéro de diapositive 3"/>
          <p:cNvSpPr>
            <a:spLocks noGrp="1"/>
          </p:cNvSpPr>
          <p:nvPr>
            <p:ph type="sldNum" sz="quarter" idx="12"/>
          </p:nvPr>
        </p:nvSpPr>
        <p:spPr/>
        <p:txBody>
          <a:bodyPr/>
          <a:lstStyle/>
          <a:p>
            <a:fld id="{2E86C063-E22E-2E4C-A523-54089486E38F}" type="slidenum">
              <a:rPr lang="en-US" smtClean="0"/>
              <a:t>3</a:t>
            </a:fld>
            <a:endParaRPr lang="en-US" dirty="0"/>
          </a:p>
        </p:txBody>
      </p:sp>
      <p:sp>
        <p:nvSpPr>
          <p:cNvPr id="2" name="Titre 1"/>
          <p:cNvSpPr>
            <a:spLocks noGrp="1"/>
          </p:cNvSpPr>
          <p:nvPr>
            <p:ph type="title" idx="4294967295"/>
          </p:nvPr>
        </p:nvSpPr>
        <p:spPr>
          <a:xfrm>
            <a:off x="0" y="206375"/>
            <a:ext cx="8229600" cy="627063"/>
          </a:xfrm>
        </p:spPr>
        <p:txBody>
          <a:bodyPr>
            <a:normAutofit/>
          </a:bodyPr>
          <a:lstStyle/>
          <a:p>
            <a:pPr algn="ctr"/>
            <a:r>
              <a:rPr lang="fr-CA" sz="1800" b="1" cap="none" dirty="0" smtClean="0">
                <a:solidFill>
                  <a:prstClr val="black"/>
                </a:solidFill>
                <a:latin typeface="Arial" panose="020B0604020202020204" pitchFamily="34" charset="0"/>
                <a:cs typeface="Arial" panose="020B0604020202020204" pitchFamily="34" charset="0"/>
              </a:rPr>
              <a:t>Le cycle annuel du Programme de la gestion du rendement </a:t>
            </a:r>
            <a:endParaRPr lang="en-CA" sz="1800" b="1" cap="none" dirty="0">
              <a:latin typeface="Arial" panose="020B0604020202020204" pitchFamily="34" charset="0"/>
              <a:cs typeface="Arial" panose="020B0604020202020204" pitchFamily="34" charset="0"/>
            </a:endParaRPr>
          </a:p>
        </p:txBody>
      </p:sp>
      <p:sp>
        <p:nvSpPr>
          <p:cNvPr id="3" name="Espace réservé du contenu 2"/>
          <p:cNvSpPr>
            <a:spLocks noGrp="1"/>
          </p:cNvSpPr>
          <p:nvPr>
            <p:ph idx="4294967295"/>
          </p:nvPr>
        </p:nvSpPr>
        <p:spPr>
          <a:xfrm>
            <a:off x="609601" y="774700"/>
            <a:ext cx="7752862" cy="511175"/>
          </a:xfrm>
        </p:spPr>
        <p:txBody>
          <a:bodyPr>
            <a:normAutofit/>
          </a:bodyPr>
          <a:lstStyle/>
          <a:p>
            <a:pPr marL="0" indent="0">
              <a:buNone/>
            </a:pPr>
            <a:r>
              <a:rPr lang="fr-CA" sz="1100" dirty="0" smtClean="0">
                <a:latin typeface="Arial" panose="020B0604020202020204" pitchFamily="34" charset="0"/>
                <a:cs typeface="Arial" panose="020B0604020202020204" pitchFamily="34" charset="0"/>
              </a:rPr>
              <a:t>La gestion du rendement est un processus continu dont l’élément central est l’entente de rendement qui définit les attentes en matière de travail de chaque employé. Le processus qui se déroule en 3 cycles* selon un échéancier préétabli: </a:t>
            </a:r>
          </a:p>
        </p:txBody>
      </p:sp>
      <p:sp>
        <p:nvSpPr>
          <p:cNvPr id="36" name="Rectangle 35"/>
          <p:cNvSpPr/>
          <p:nvPr/>
        </p:nvSpPr>
        <p:spPr>
          <a:xfrm>
            <a:off x="497500" y="1392096"/>
            <a:ext cx="1175406" cy="1066959"/>
          </a:xfrm>
          <a:prstGeom prst="rect">
            <a:avLst/>
          </a:prstGeom>
        </p:spPr>
        <p:txBody>
          <a:bodyPr wrap="square">
            <a:spAutoFit/>
          </a:bodyPr>
          <a:lstStyle/>
          <a:p>
            <a:pPr algn="r">
              <a:lnSpc>
                <a:spcPts val="1600"/>
              </a:lnSpc>
              <a:spcAft>
                <a:spcPts val="1200"/>
              </a:spcAft>
            </a:pPr>
            <a:r>
              <a:rPr lang="fr-CA" sz="1100" dirty="0" smtClean="0">
                <a:latin typeface="Arial" panose="020B0604020202020204" pitchFamily="34" charset="0"/>
                <a:cs typeface="Arial" panose="020B0604020202020204" pitchFamily="34" charset="0"/>
              </a:rPr>
              <a:t>Le début d’exercice</a:t>
            </a:r>
          </a:p>
          <a:p>
            <a:pPr algn="r">
              <a:lnSpc>
                <a:spcPts val="1600"/>
              </a:lnSpc>
            </a:pPr>
            <a:r>
              <a:rPr lang="fr-CA" sz="1100" dirty="0" smtClean="0">
                <a:latin typeface="Arial" panose="020B0604020202020204" pitchFamily="34" charset="0"/>
                <a:cs typeface="Arial" panose="020B0604020202020204" pitchFamily="34" charset="0"/>
              </a:rPr>
              <a:t>(Avril – juin)</a:t>
            </a:r>
          </a:p>
          <a:p>
            <a:pPr algn="r">
              <a:lnSpc>
                <a:spcPts val="1600"/>
              </a:lnSpc>
            </a:pPr>
            <a:endParaRPr lang="en-US" sz="1100" dirty="0">
              <a:latin typeface="Arial" panose="020B0604020202020204" pitchFamily="34" charset="0"/>
              <a:cs typeface="Arial" panose="020B0604020202020204" pitchFamily="34" charset="0"/>
            </a:endParaRPr>
          </a:p>
        </p:txBody>
      </p:sp>
      <p:sp>
        <p:nvSpPr>
          <p:cNvPr id="37" name="Rectangle 36"/>
          <p:cNvSpPr/>
          <p:nvPr/>
        </p:nvSpPr>
        <p:spPr>
          <a:xfrm>
            <a:off x="285744" y="2753573"/>
            <a:ext cx="2784602" cy="1692002"/>
          </a:xfrm>
          <a:prstGeom prst="rect">
            <a:avLst/>
          </a:prstGeom>
        </p:spPr>
        <p:txBody>
          <a:bodyPr wrap="square">
            <a:spAutoFit/>
          </a:bodyPr>
          <a:lstStyle/>
          <a:p>
            <a:pPr defTabSz="180975">
              <a:lnSpc>
                <a:spcPct val="90000"/>
              </a:lnSpc>
            </a:pPr>
            <a:r>
              <a:rPr lang="fr-CA" sz="1050" b="1" dirty="0" smtClean="0">
                <a:latin typeface="Arial" panose="020B0604020202020204" pitchFamily="34" charset="0"/>
                <a:cs typeface="Arial" panose="020B0604020202020204" pitchFamily="34" charset="0"/>
              </a:rPr>
              <a:t>Date cible du 30 juin pou</a:t>
            </a:r>
            <a:r>
              <a:rPr lang="fr-CA" sz="1050" dirty="0" smtClean="0">
                <a:latin typeface="Arial" panose="020B0604020202020204" pitchFamily="34" charset="0"/>
                <a:cs typeface="Arial" panose="020B0604020202020204" pitchFamily="34" charset="0"/>
              </a:rPr>
              <a:t>r:</a:t>
            </a:r>
          </a:p>
          <a:p>
            <a:pPr marL="268288" indent="-180975">
              <a:lnSpc>
                <a:spcPct val="90000"/>
              </a:lnSpc>
              <a:buFont typeface="Arial" panose="020B0604020202020204" pitchFamily="34" charset="0"/>
              <a:buChar char="•"/>
            </a:pPr>
            <a:r>
              <a:rPr lang="fr-CA" sz="1050" dirty="0" smtClean="0">
                <a:latin typeface="Arial" panose="020B0604020202020204" pitchFamily="34" charset="0"/>
                <a:cs typeface="Arial" panose="020B0604020202020204" pitchFamily="34" charset="0"/>
              </a:rPr>
              <a:t>Formuler les attentes envers les employés en établissant les objectifs de travail (SMART) et s’entendre sur les  indicateurs de comportement liés aux compétences essentielles. </a:t>
            </a:r>
          </a:p>
          <a:p>
            <a:pPr marL="268288" indent="-180975">
              <a:lnSpc>
                <a:spcPct val="90000"/>
              </a:lnSpc>
              <a:buFont typeface="Arial" panose="020B0604020202020204" pitchFamily="34" charset="0"/>
              <a:buChar char="•"/>
            </a:pPr>
            <a:r>
              <a:rPr lang="fr-CA" sz="1050" dirty="0" smtClean="0">
                <a:latin typeface="Arial" panose="020B0604020202020204" pitchFamily="34" charset="0"/>
                <a:cs typeface="Arial" panose="020B0604020202020204" pitchFamily="34" charset="0"/>
              </a:rPr>
              <a:t>Établir le plan d’apprentissage et de perfectionnement.</a:t>
            </a:r>
          </a:p>
          <a:p>
            <a:pPr marL="268288" indent="-180975">
              <a:lnSpc>
                <a:spcPct val="90000"/>
              </a:lnSpc>
              <a:buFont typeface="Arial" panose="020B0604020202020204" pitchFamily="34" charset="0"/>
              <a:buChar char="•"/>
            </a:pPr>
            <a:r>
              <a:rPr lang="fr-CA" sz="1050" dirty="0" smtClean="0">
                <a:latin typeface="Arial" panose="020B0604020202020204" pitchFamily="34" charset="0"/>
                <a:cs typeface="Arial" panose="020B0604020202020204" pitchFamily="34" charset="0"/>
              </a:rPr>
              <a:t>Discuter du plan de gestion de talents.</a:t>
            </a:r>
          </a:p>
          <a:p>
            <a:pPr marL="268288" indent="-180975">
              <a:lnSpc>
                <a:spcPct val="90000"/>
              </a:lnSpc>
              <a:buFont typeface="Arial" panose="020B0604020202020204" pitchFamily="34" charset="0"/>
              <a:buChar char="•"/>
            </a:pPr>
            <a:r>
              <a:rPr lang="fr-CA" sz="1050" dirty="0" smtClean="0">
                <a:latin typeface="Arial" panose="020B0604020202020204" pitchFamily="34" charset="0"/>
                <a:cs typeface="Arial" panose="020B0604020202020204" pitchFamily="34" charset="0"/>
              </a:rPr>
              <a:t>Si nécessaire, revoir le plan d’amélioration de rendement.</a:t>
            </a:r>
            <a:endParaRPr lang="en-US" sz="1050" dirty="0" smtClean="0">
              <a:latin typeface="Arial" panose="020B0604020202020204" pitchFamily="34" charset="0"/>
              <a:cs typeface="Arial" panose="020B0604020202020204" pitchFamily="34" charset="0"/>
            </a:endParaRPr>
          </a:p>
        </p:txBody>
      </p:sp>
      <p:sp>
        <p:nvSpPr>
          <p:cNvPr id="40" name="Rectangle 39"/>
          <p:cNvSpPr/>
          <p:nvPr/>
        </p:nvSpPr>
        <p:spPr>
          <a:xfrm>
            <a:off x="2944262" y="1428984"/>
            <a:ext cx="1163165" cy="1066959"/>
          </a:xfrm>
          <a:prstGeom prst="rect">
            <a:avLst/>
          </a:prstGeom>
        </p:spPr>
        <p:txBody>
          <a:bodyPr wrap="square">
            <a:spAutoFit/>
          </a:bodyPr>
          <a:lstStyle/>
          <a:p>
            <a:pPr algn="r">
              <a:lnSpc>
                <a:spcPts val="1600"/>
              </a:lnSpc>
            </a:pPr>
            <a:r>
              <a:rPr lang="fr-CA" sz="1100" dirty="0" smtClean="0">
                <a:latin typeface="Arial" panose="020B0604020202020204" pitchFamily="34" charset="0"/>
                <a:cs typeface="Arial" panose="020B0604020202020204" pitchFamily="34" charset="0"/>
              </a:rPr>
              <a:t>La </a:t>
            </a:r>
          </a:p>
          <a:p>
            <a:pPr algn="r">
              <a:lnSpc>
                <a:spcPts val="1600"/>
              </a:lnSpc>
              <a:spcAft>
                <a:spcPts val="1200"/>
              </a:spcAft>
            </a:pPr>
            <a:r>
              <a:rPr lang="fr-CA" sz="1100" dirty="0" smtClean="0">
                <a:latin typeface="Arial" panose="020B0604020202020204" pitchFamily="34" charset="0"/>
                <a:cs typeface="Arial" panose="020B0604020202020204" pitchFamily="34" charset="0"/>
              </a:rPr>
              <a:t>mi-exercice</a:t>
            </a:r>
          </a:p>
          <a:p>
            <a:pPr algn="r">
              <a:lnSpc>
                <a:spcPts val="1600"/>
              </a:lnSpc>
            </a:pPr>
            <a:r>
              <a:rPr lang="fr-CA" sz="1100" dirty="0" smtClean="0">
                <a:latin typeface="Arial" panose="020B0604020202020204" pitchFamily="34" charset="0"/>
                <a:cs typeface="Arial" panose="020B0604020202020204" pitchFamily="34" charset="0"/>
              </a:rPr>
              <a:t>(Septembre – octobre</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44" name="Rectangle 43"/>
          <p:cNvSpPr/>
          <p:nvPr/>
        </p:nvSpPr>
        <p:spPr>
          <a:xfrm>
            <a:off x="5418923" y="1389424"/>
            <a:ext cx="1596101" cy="656590"/>
          </a:xfrm>
          <a:prstGeom prst="rect">
            <a:avLst/>
          </a:prstGeom>
        </p:spPr>
        <p:txBody>
          <a:bodyPr wrap="square">
            <a:spAutoFit/>
          </a:bodyPr>
          <a:lstStyle/>
          <a:p>
            <a:pPr algn="r">
              <a:lnSpc>
                <a:spcPts val="1600"/>
              </a:lnSpc>
              <a:spcAft>
                <a:spcPts val="1200"/>
              </a:spcAft>
            </a:pPr>
            <a:r>
              <a:rPr lang="fr-CA" sz="1100" dirty="0" smtClean="0">
                <a:latin typeface="Arial" panose="020B0604020202020204" pitchFamily="34" charset="0"/>
                <a:cs typeface="Arial" panose="020B0604020202020204" pitchFamily="34" charset="0"/>
              </a:rPr>
              <a:t>La fin d’exercice</a:t>
            </a:r>
          </a:p>
          <a:p>
            <a:pPr algn="r">
              <a:lnSpc>
                <a:spcPts val="1600"/>
              </a:lnSpc>
            </a:pPr>
            <a:r>
              <a:rPr lang="fr-CA" sz="1100" dirty="0" smtClean="0">
                <a:latin typeface="Arial" panose="020B0604020202020204" pitchFamily="34" charset="0"/>
                <a:cs typeface="Arial" panose="020B0604020202020204" pitchFamily="34" charset="0"/>
              </a:rPr>
              <a:t>(Février-avril)</a:t>
            </a:r>
            <a:endParaRPr lang="fr-CA" sz="1100" dirty="0">
              <a:latin typeface="Arial" panose="020B0604020202020204" pitchFamily="34" charset="0"/>
              <a:cs typeface="Arial" panose="020B0604020202020204" pitchFamily="34" charset="0"/>
            </a:endParaRPr>
          </a:p>
        </p:txBody>
      </p:sp>
      <p:sp>
        <p:nvSpPr>
          <p:cNvPr id="48" name="Pie 14"/>
          <p:cNvSpPr/>
          <p:nvPr/>
        </p:nvSpPr>
        <p:spPr>
          <a:xfrm flipH="1">
            <a:off x="3320610" y="1413066"/>
            <a:ext cx="1503433" cy="1230351"/>
          </a:xfrm>
          <a:prstGeom prst="pie">
            <a:avLst>
              <a:gd name="adj1" fmla="val 5321926"/>
              <a:gd name="adj2" fmla="val 1620000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Pie 14"/>
          <p:cNvSpPr/>
          <p:nvPr/>
        </p:nvSpPr>
        <p:spPr>
          <a:xfrm flipH="1">
            <a:off x="6228642" y="1335538"/>
            <a:ext cx="1479229" cy="1402133"/>
          </a:xfrm>
          <a:prstGeom prst="pie">
            <a:avLst>
              <a:gd name="adj1" fmla="val 3947"/>
              <a:gd name="adj2" fmla="val 1620000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rc 42"/>
          <p:cNvSpPr/>
          <p:nvPr/>
        </p:nvSpPr>
        <p:spPr>
          <a:xfrm>
            <a:off x="6580415" y="1560295"/>
            <a:ext cx="956907" cy="921648"/>
          </a:xfrm>
          <a:prstGeom prst="arc">
            <a:avLst>
              <a:gd name="adj1" fmla="val 15939262"/>
              <a:gd name="adj2" fmla="val 10275704"/>
            </a:avLst>
          </a:prstGeom>
          <a:ln w="165100" cap="flat">
            <a:solidFill>
              <a:schemeClr val="bg1">
                <a:alpha val="70000"/>
              </a:schemeClr>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a:off x="3787130" y="1595471"/>
            <a:ext cx="770356" cy="844743"/>
          </a:xfrm>
          <a:prstGeom prst="arc">
            <a:avLst>
              <a:gd name="adj1" fmla="val 15773208"/>
              <a:gd name="adj2" fmla="val 6033976"/>
            </a:avLst>
          </a:prstGeom>
          <a:ln w="165100" cap="flat">
            <a:solidFill>
              <a:schemeClr val="bg1">
                <a:alpha val="70000"/>
              </a:schemeClr>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a:off x="1319700" y="1550122"/>
            <a:ext cx="737721" cy="924569"/>
          </a:xfrm>
          <a:prstGeom prst="arc">
            <a:avLst>
              <a:gd name="adj1" fmla="val 16092461"/>
              <a:gd name="adj2" fmla="val 595006"/>
            </a:avLst>
          </a:prstGeom>
          <a:ln w="165100" cap="flat">
            <a:solidFill>
              <a:schemeClr val="bg1">
                <a:alpha val="70000"/>
              </a:schemeClr>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ectangle 52"/>
          <p:cNvSpPr/>
          <p:nvPr/>
        </p:nvSpPr>
        <p:spPr>
          <a:xfrm>
            <a:off x="2834103" y="2747831"/>
            <a:ext cx="3060490" cy="1546577"/>
          </a:xfrm>
          <a:prstGeom prst="rect">
            <a:avLst/>
          </a:prstGeom>
        </p:spPr>
        <p:txBody>
          <a:bodyPr wrap="square">
            <a:spAutoFit/>
          </a:bodyPr>
          <a:lstStyle/>
          <a:p>
            <a:pPr>
              <a:lnSpc>
                <a:spcPct val="90000"/>
              </a:lnSpc>
            </a:pPr>
            <a:r>
              <a:rPr lang="fr-CA" sz="1050" b="1" dirty="0" smtClean="0">
                <a:latin typeface="Arial" panose="020B0604020202020204" pitchFamily="34" charset="0"/>
                <a:cs typeface="Arial" panose="020B0604020202020204" pitchFamily="34" charset="0"/>
              </a:rPr>
              <a:t>Date limite du 31 octobre pou</a:t>
            </a:r>
            <a:r>
              <a:rPr lang="fr-CA" sz="1050" dirty="0" smtClean="0">
                <a:latin typeface="Arial" panose="020B0604020202020204" pitchFamily="34" charset="0"/>
                <a:cs typeface="Arial" panose="020B0604020202020204" pitchFamily="34" charset="0"/>
              </a:rPr>
              <a:t>r:</a:t>
            </a:r>
          </a:p>
          <a:p>
            <a:pPr marL="171450" indent="-171450">
              <a:lnSpc>
                <a:spcPct val="90000"/>
              </a:lnSpc>
              <a:buFont typeface="Arial" panose="020B0604020202020204" pitchFamily="34" charset="0"/>
              <a:buChar char="•"/>
            </a:pPr>
            <a:r>
              <a:rPr lang="fr-CA" sz="1050" dirty="0" smtClean="0">
                <a:latin typeface="Arial" panose="020B0604020202020204" pitchFamily="34" charset="0"/>
                <a:cs typeface="Arial" panose="020B0604020202020204" pitchFamily="34" charset="0"/>
              </a:rPr>
              <a:t>Examiner, discuter et reconnaître les progrès réalisés par les employés dans la réalisation des objectifs de travail et des compétences.</a:t>
            </a:r>
          </a:p>
          <a:p>
            <a:pPr marL="171450" indent="-171450">
              <a:lnSpc>
                <a:spcPct val="90000"/>
              </a:lnSpc>
              <a:buFont typeface="Arial" panose="020B0604020202020204" pitchFamily="34" charset="0"/>
              <a:buChar char="•"/>
            </a:pPr>
            <a:r>
              <a:rPr lang="fr-CA" sz="1050" dirty="0" smtClean="0">
                <a:latin typeface="Arial" panose="020B0604020202020204" pitchFamily="34" charset="0"/>
                <a:cs typeface="Arial" panose="020B0604020202020204" pitchFamily="34" charset="0"/>
              </a:rPr>
              <a:t>Cerner les obstacles ayant des répercussions sur le rendement.</a:t>
            </a:r>
          </a:p>
          <a:p>
            <a:pPr marL="171450" indent="-171450">
              <a:lnSpc>
                <a:spcPct val="90000"/>
              </a:lnSpc>
              <a:buFont typeface="Arial" panose="020B0604020202020204" pitchFamily="34" charset="0"/>
              <a:buChar char="•"/>
            </a:pPr>
            <a:r>
              <a:rPr lang="fr-CA" sz="1050" dirty="0" smtClean="0">
                <a:latin typeface="Arial" panose="020B0604020202020204" pitchFamily="34" charset="0"/>
                <a:cs typeface="Arial" panose="020B0604020202020204" pitchFamily="34" charset="0"/>
              </a:rPr>
              <a:t>Au besoin, mettre à jour l’entente de rendement et le plan d'apprentissage et, si nécessaire, le plan de gestion des talents, ou le plan d’amélioration de rendement.</a:t>
            </a:r>
            <a:endParaRPr lang="fr-CA" sz="1050" dirty="0">
              <a:latin typeface="Arial" panose="020B0604020202020204" pitchFamily="34" charset="0"/>
              <a:cs typeface="Arial" panose="020B0604020202020204" pitchFamily="34" charset="0"/>
            </a:endParaRPr>
          </a:p>
        </p:txBody>
      </p:sp>
      <p:sp>
        <p:nvSpPr>
          <p:cNvPr id="55" name="Rectangle 54"/>
          <p:cNvSpPr/>
          <p:nvPr/>
        </p:nvSpPr>
        <p:spPr>
          <a:xfrm>
            <a:off x="5766367" y="2747840"/>
            <a:ext cx="2834222" cy="1692002"/>
          </a:xfrm>
          <a:prstGeom prst="rect">
            <a:avLst/>
          </a:prstGeom>
        </p:spPr>
        <p:txBody>
          <a:bodyPr wrap="square">
            <a:spAutoFit/>
          </a:bodyPr>
          <a:lstStyle/>
          <a:p>
            <a:pPr>
              <a:lnSpc>
                <a:spcPct val="90000"/>
              </a:lnSpc>
            </a:pPr>
            <a:r>
              <a:rPr lang="fr-CA" sz="1050" b="1" dirty="0" smtClean="0">
                <a:latin typeface="Arial" panose="020B0604020202020204" pitchFamily="34" charset="0"/>
                <a:cs typeface="Arial" panose="020B0604020202020204" pitchFamily="34" charset="0"/>
              </a:rPr>
              <a:t>Date limite du 30 avril pou</a:t>
            </a:r>
            <a:r>
              <a:rPr lang="fr-CA" sz="1050" dirty="0" smtClean="0">
                <a:latin typeface="Arial" panose="020B0604020202020204" pitchFamily="34" charset="0"/>
                <a:cs typeface="Arial" panose="020B0604020202020204" pitchFamily="34" charset="0"/>
              </a:rPr>
              <a:t>r:</a:t>
            </a:r>
          </a:p>
          <a:p>
            <a:pPr marL="171450" indent="-171450">
              <a:lnSpc>
                <a:spcPct val="90000"/>
              </a:lnSpc>
              <a:buFont typeface="Arial" panose="020B0604020202020204" pitchFamily="34" charset="0"/>
              <a:buChar char="•"/>
            </a:pPr>
            <a:r>
              <a:rPr lang="fr-CA" sz="1050" dirty="0" smtClean="0">
                <a:latin typeface="Arial" panose="020B0604020202020204" pitchFamily="34" charset="0"/>
                <a:cs typeface="Arial" panose="020B0604020202020204" pitchFamily="34" charset="0"/>
              </a:rPr>
              <a:t>Évaluer le rendement des employés dans l’objectif de leur attribuer une cote de rendement.</a:t>
            </a:r>
          </a:p>
          <a:p>
            <a:pPr marL="171450" indent="-171450">
              <a:lnSpc>
                <a:spcPct val="90000"/>
              </a:lnSpc>
              <a:buFont typeface="Arial" panose="020B0604020202020204" pitchFamily="34" charset="0"/>
              <a:buChar char="•"/>
            </a:pPr>
            <a:r>
              <a:rPr lang="fr-CA" sz="1050" dirty="0" smtClean="0">
                <a:latin typeface="Arial" panose="020B0604020202020204" pitchFamily="34" charset="0"/>
                <a:cs typeface="Arial" panose="020B0604020202020204" pitchFamily="34" charset="0"/>
              </a:rPr>
              <a:t>Exprimer de la reconnaissance et formuler des commentaires constructifs lors de la  conversation de fin d’exercice.</a:t>
            </a:r>
          </a:p>
          <a:p>
            <a:pPr marL="171450" indent="-171450">
              <a:lnSpc>
                <a:spcPct val="90000"/>
              </a:lnSpc>
              <a:buFont typeface="Arial" panose="020B0604020202020204" pitchFamily="34" charset="0"/>
              <a:buChar char="•"/>
            </a:pPr>
            <a:r>
              <a:rPr lang="fr-CA" sz="1050" dirty="0" smtClean="0">
                <a:latin typeface="Arial" panose="020B0604020202020204" pitchFamily="34" charset="0"/>
                <a:cs typeface="Arial" panose="020B0604020202020204" pitchFamily="34" charset="0"/>
              </a:rPr>
              <a:t>Organiser les comités d’examen.</a:t>
            </a:r>
          </a:p>
          <a:p>
            <a:pPr marL="171450" indent="-171450">
              <a:lnSpc>
                <a:spcPct val="90000"/>
              </a:lnSpc>
              <a:buFont typeface="Arial" panose="020B0604020202020204" pitchFamily="34" charset="0"/>
              <a:buChar char="•"/>
            </a:pPr>
            <a:r>
              <a:rPr lang="fr-CA" sz="1050" dirty="0" smtClean="0">
                <a:latin typeface="Arial" panose="020B0604020202020204" pitchFamily="34" charset="0"/>
                <a:cs typeface="Arial" panose="020B0604020202020204" pitchFamily="34" charset="0"/>
              </a:rPr>
              <a:t>Communiquer et consigner les commentaires et les cotes rendement dans l’application GRFP. </a:t>
            </a:r>
            <a:endParaRPr lang="fr-CA" sz="1050" dirty="0">
              <a:latin typeface="Arial" panose="020B0604020202020204" pitchFamily="34" charset="0"/>
              <a:cs typeface="Arial" panose="020B0604020202020204" pitchFamily="34" charset="0"/>
            </a:endParaRPr>
          </a:p>
        </p:txBody>
      </p:sp>
      <p:sp>
        <p:nvSpPr>
          <p:cNvPr id="17" name="Espace réservé du contenu 2"/>
          <p:cNvSpPr txBox="1">
            <a:spLocks/>
          </p:cNvSpPr>
          <p:nvPr/>
        </p:nvSpPr>
        <p:spPr>
          <a:xfrm>
            <a:off x="245343" y="4418834"/>
            <a:ext cx="8019143" cy="2370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800" b="1" i="1" dirty="0" smtClean="0">
                <a:latin typeface="Arial" panose="020B0604020202020204" pitchFamily="34" charset="0"/>
                <a:cs typeface="Arial" panose="020B0604020202020204" pitchFamily="34" charset="0"/>
              </a:rPr>
              <a:t>* Veuillez consulter </a:t>
            </a:r>
            <a:r>
              <a:rPr lang="fr-CA" sz="800" b="1" i="1" dirty="0" smtClean="0">
                <a:latin typeface="Arial" panose="020B0604020202020204" pitchFamily="34" charset="0"/>
                <a:cs typeface="Arial" panose="020B0604020202020204" pitchFamily="34" charset="0"/>
                <a:hlinkClick r:id="rId3"/>
              </a:rPr>
              <a:t>iService</a:t>
            </a:r>
            <a:r>
              <a:rPr lang="fr-CA" sz="800" b="1" i="1" dirty="0" smtClean="0">
                <a:latin typeface="Arial" panose="020B0604020202020204" pitchFamily="34" charset="0"/>
                <a:cs typeface="Arial" panose="020B0604020202020204" pitchFamily="34" charset="0"/>
              </a:rPr>
              <a:t> pour les </a:t>
            </a:r>
            <a:r>
              <a:rPr lang="fr-CA" sz="800" b="1" i="1" dirty="0" smtClean="0">
                <a:cs typeface="Arial" panose="020B0604020202020204" pitchFamily="34" charset="0"/>
              </a:rPr>
              <a:t>li</a:t>
            </a:r>
            <a:r>
              <a:rPr lang="fr-CA" sz="800" b="1" i="1" dirty="0" smtClean="0"/>
              <a:t>stes </a:t>
            </a:r>
            <a:r>
              <a:rPr lang="fr-CA" sz="800" b="1" i="1" dirty="0"/>
              <a:t>de vérification de la gestion du </a:t>
            </a:r>
            <a:r>
              <a:rPr lang="fr-CA" sz="800" b="1" i="1" dirty="0" smtClean="0"/>
              <a:t>rendement associées à chaque cycle pour une description détaillée des exigences. </a:t>
            </a:r>
            <a:endParaRPr lang="fr-CA" sz="800" b="1" i="1" dirty="0"/>
          </a:p>
          <a:p>
            <a:pPr marL="0" indent="0">
              <a:buFont typeface="Arial"/>
              <a:buNone/>
            </a:pPr>
            <a:endParaRPr lang="fr-CA" sz="9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4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400"/>
                                        <p:tgtEl>
                                          <p:spTgt spid="35"/>
                                        </p:tgtEl>
                                      </p:cBhvr>
                                    </p:animEffect>
                                  </p:childTnLst>
                                </p:cTn>
                              </p:par>
                              <p:par>
                                <p:cTn id="8" presetID="10" presetClass="entr" presetSubtype="0" fill="hold" grpId="0" nodeType="withEffect">
                                  <p:stCondLst>
                                    <p:cond delay="70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400"/>
                                        <p:tgtEl>
                                          <p:spTgt spid="36"/>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700"/>
                                        <p:tgtEl>
                                          <p:spTgt spid="37"/>
                                        </p:tgtEl>
                                      </p:cBhvr>
                                    </p:animEffect>
                                  </p:childTnLst>
                                </p:cTn>
                              </p:par>
                              <p:par>
                                <p:cTn id="14" presetID="10" presetClass="entr" presetSubtype="0" fill="hold" grpId="0" nodeType="withEffect">
                                  <p:stCondLst>
                                    <p:cond delay="11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400"/>
                                        <p:tgtEl>
                                          <p:spTgt spid="39"/>
                                        </p:tgtEl>
                                      </p:cBhvr>
                                    </p:animEffect>
                                  </p:childTnLst>
                                </p:cTn>
                              </p:par>
                              <p:par>
                                <p:cTn id="17" presetID="10" presetClass="entr" presetSubtype="0" fill="hold" grpId="0" nodeType="withEffect">
                                  <p:stCondLst>
                                    <p:cond delay="110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400"/>
                                        <p:tgtEl>
                                          <p:spTgt spid="40"/>
                                        </p:tgtEl>
                                      </p:cBhvr>
                                    </p:animEffect>
                                  </p:childTnLst>
                                </p:cTn>
                              </p:par>
                              <p:par>
                                <p:cTn id="20" presetID="10" presetClass="entr" presetSubtype="0" fill="hold" grpId="0" nodeType="withEffect">
                                  <p:stCondLst>
                                    <p:cond delay="14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400"/>
                                        <p:tgtEl>
                                          <p:spTgt spid="44"/>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400"/>
                                        <p:tgtEl>
                                          <p:spTgt spid="43"/>
                                        </p:tgtEl>
                                      </p:cBhvr>
                                    </p:animEffect>
                                  </p:childTnLst>
                                </p:cTn>
                              </p:par>
                              <p:par>
                                <p:cTn id="26" presetID="10" presetClass="entr" presetSubtype="0" fill="hold" grpId="0" nodeType="withEffect">
                                  <p:stCondLst>
                                    <p:cond delay="7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400"/>
                                        <p:tgtEl>
                                          <p:spTgt spid="48"/>
                                        </p:tgtEl>
                                      </p:cBhvr>
                                    </p:animEffect>
                                  </p:childTnLst>
                                </p:cTn>
                              </p:par>
                              <p:par>
                                <p:cTn id="29" presetID="10" presetClass="entr" presetSubtype="0" fill="hold" grpId="0" nodeType="withEffect">
                                  <p:stCondLst>
                                    <p:cond delay="7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400"/>
                                        <p:tgtEl>
                                          <p:spTgt spid="49"/>
                                        </p:tgtEl>
                                      </p:cBhvr>
                                    </p:animEffect>
                                  </p:childTnLst>
                                </p:cTn>
                              </p:par>
                              <p:par>
                                <p:cTn id="32" presetID="10" presetClass="entr" presetSubtype="0" fill="hold" grpId="0" nodeType="withEffect">
                                  <p:stCondLst>
                                    <p:cond delay="110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400"/>
                                        <p:tgtEl>
                                          <p:spTgt spid="51"/>
                                        </p:tgtEl>
                                      </p:cBhvr>
                                    </p:animEffect>
                                  </p:childTnLst>
                                </p:cTn>
                              </p:par>
                              <p:par>
                                <p:cTn id="35" presetID="10" presetClass="entr" presetSubtype="0" fill="hold" grpId="0" nodeType="withEffect">
                                  <p:stCondLst>
                                    <p:cond delay="70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700"/>
                                        <p:tgtEl>
                                          <p:spTgt spid="53"/>
                                        </p:tgtEl>
                                      </p:cBhvr>
                                    </p:animEffect>
                                  </p:childTnLst>
                                </p:cTn>
                              </p:par>
                              <p:par>
                                <p:cTn id="38" presetID="10" presetClass="entr" presetSubtype="0" fill="hold" grpId="0" nodeType="withEffect">
                                  <p:stCondLst>
                                    <p:cond delay="70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7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p:bldP spid="40" grpId="0"/>
      <p:bldP spid="44" grpId="0"/>
      <p:bldP spid="48" grpId="0" animBg="1"/>
      <p:bldP spid="49" grpId="0" animBg="1"/>
      <p:bldP spid="43" grpId="0" animBg="1"/>
      <p:bldP spid="39" grpId="0" animBg="1"/>
      <p:bldP spid="51" grpId="0" animBg="1"/>
      <p:bldP spid="53"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E86C063-E22E-2E4C-A523-54089486E38F}" type="slidenum">
              <a:rPr lang="en-US" smtClean="0"/>
              <a:t>4</a:t>
            </a:fld>
            <a:endParaRPr lang="en-US"/>
          </a:p>
        </p:txBody>
      </p:sp>
      <p:sp>
        <p:nvSpPr>
          <p:cNvPr id="2" name="Titre 1"/>
          <p:cNvSpPr>
            <a:spLocks noGrp="1"/>
          </p:cNvSpPr>
          <p:nvPr>
            <p:ph type="title" idx="4294967295"/>
          </p:nvPr>
        </p:nvSpPr>
        <p:spPr>
          <a:xfrm>
            <a:off x="0" y="206375"/>
            <a:ext cx="8229600" cy="627063"/>
          </a:xfrm>
        </p:spPr>
        <p:txBody>
          <a:bodyPr>
            <a:noAutofit/>
          </a:bodyPr>
          <a:lstStyle/>
          <a:p>
            <a:pPr algn="ctr"/>
            <a:r>
              <a:rPr lang="fr-FR" sz="1800" b="1" dirty="0">
                <a:solidFill>
                  <a:prstClr val="black"/>
                </a:solidFill>
                <a:latin typeface="Arial" panose="020B0604020202020204" pitchFamily="34" charset="0"/>
                <a:cs typeface="Arial" panose="020B0604020202020204" pitchFamily="34" charset="0"/>
              </a:rPr>
              <a:t>Examen de la mi-exercice - Programme de la gestion du </a:t>
            </a:r>
            <a:r>
              <a:rPr lang="fr-FR" sz="1800" b="1" dirty="0" smtClean="0">
                <a:solidFill>
                  <a:prstClr val="black"/>
                </a:solidFill>
                <a:latin typeface="Arial" panose="020B0604020202020204" pitchFamily="34" charset="0"/>
                <a:cs typeface="Arial" panose="020B0604020202020204" pitchFamily="34" charset="0"/>
              </a:rPr>
              <a:t>rendement</a:t>
            </a:r>
            <a:endParaRPr lang="en-CA" sz="1800" b="1" cap="none" dirty="0">
              <a:latin typeface="Arial" panose="020B0604020202020204" pitchFamily="34" charset="0"/>
              <a:cs typeface="Arial" panose="020B0604020202020204" pitchFamily="34" charset="0"/>
            </a:endParaRPr>
          </a:p>
        </p:txBody>
      </p:sp>
      <p:sp>
        <p:nvSpPr>
          <p:cNvPr id="3" name="Espace réservé du contenu 2"/>
          <p:cNvSpPr>
            <a:spLocks noGrp="1"/>
          </p:cNvSpPr>
          <p:nvPr>
            <p:ph idx="4294967295"/>
          </p:nvPr>
        </p:nvSpPr>
        <p:spPr>
          <a:xfrm>
            <a:off x="617415" y="885825"/>
            <a:ext cx="7745048" cy="3502025"/>
          </a:xfrm>
        </p:spPr>
        <p:txBody>
          <a:bodyPr>
            <a:noAutofit/>
          </a:bodyPr>
          <a:lstStyle/>
          <a:p>
            <a:pPr marL="0" indent="0">
              <a:buNone/>
            </a:pPr>
            <a:r>
              <a:rPr lang="fr-CA" sz="1100" dirty="0" smtClean="0">
                <a:latin typeface="Arial" panose="020B0604020202020204" pitchFamily="34" charset="0"/>
                <a:cs typeface="Arial" panose="020B0604020202020204" pitchFamily="34" charset="0"/>
              </a:rPr>
              <a:t>L’</a:t>
            </a:r>
            <a:r>
              <a:rPr lang="fr-CA" sz="1100" b="1" dirty="0" smtClean="0">
                <a:latin typeface="Arial" panose="020B0604020202020204" pitchFamily="34" charset="0"/>
                <a:cs typeface="Arial" panose="020B0604020202020204" pitchFamily="34" charset="0"/>
              </a:rPr>
              <a:t>examen de </a:t>
            </a:r>
            <a:r>
              <a:rPr lang="fr-CA" sz="1100" b="1" dirty="0" smtClean="0">
                <a:latin typeface="Arial" panose="020B0604020202020204" pitchFamily="34" charset="0"/>
                <a:cs typeface="Arial" panose="020B0604020202020204" pitchFamily="34" charset="0"/>
              </a:rPr>
              <a:t>mi-exercice </a:t>
            </a:r>
            <a:r>
              <a:rPr lang="fr-CA" sz="1100" dirty="0">
                <a:latin typeface="Arial" panose="020B0604020202020204" pitchFamily="34" charset="0"/>
                <a:cs typeface="Arial" panose="020B0604020202020204" pitchFamily="34" charset="0"/>
              </a:rPr>
              <a:t>est </a:t>
            </a:r>
            <a:r>
              <a:rPr lang="fr-CA" sz="1100" dirty="0" smtClean="0">
                <a:latin typeface="Arial" panose="020B0604020202020204" pitchFamily="34" charset="0"/>
                <a:cs typeface="Arial" panose="020B0604020202020204" pitchFamily="34" charset="0"/>
              </a:rPr>
              <a:t>une exigence </a:t>
            </a:r>
            <a:r>
              <a:rPr lang="fr-CA" sz="1100" dirty="0">
                <a:latin typeface="Arial" panose="020B0604020202020204" pitchFamily="34" charset="0"/>
                <a:cs typeface="Arial" panose="020B0604020202020204" pitchFamily="34" charset="0"/>
              </a:rPr>
              <a:t>de la Directive sur la gestion du </a:t>
            </a:r>
            <a:r>
              <a:rPr lang="fr-CA" sz="1100" dirty="0" smtClean="0">
                <a:latin typeface="Arial" panose="020B0604020202020204" pitchFamily="34" charset="0"/>
                <a:cs typeface="Arial" panose="020B0604020202020204" pitchFamily="34" charset="0"/>
              </a:rPr>
              <a:t>rendement.  Il s’agit là </a:t>
            </a:r>
            <a:r>
              <a:rPr lang="fr-FR" sz="1100" dirty="0" smtClean="0">
                <a:latin typeface="Arial" panose="020B0604020202020204" pitchFamily="34" charset="0"/>
                <a:cs typeface="Arial" panose="020B0604020202020204" pitchFamily="34" charset="0"/>
              </a:rPr>
              <a:t>d’un </a:t>
            </a:r>
            <a:r>
              <a:rPr lang="fr-FR" sz="1100" dirty="0">
                <a:latin typeface="Arial" panose="020B0604020202020204" pitchFamily="34" charset="0"/>
                <a:cs typeface="Arial" panose="020B0604020202020204" pitchFamily="34" charset="0"/>
              </a:rPr>
              <a:t>examen semestriel du </a:t>
            </a:r>
            <a:r>
              <a:rPr lang="fr-FR" sz="1100" dirty="0" smtClean="0">
                <a:latin typeface="Arial" panose="020B0604020202020204" pitchFamily="34" charset="0"/>
                <a:cs typeface="Arial" panose="020B0604020202020204" pitchFamily="34" charset="0"/>
              </a:rPr>
              <a:t>rendement </a:t>
            </a:r>
            <a:r>
              <a:rPr lang="fr-FR" sz="1100" dirty="0">
                <a:latin typeface="Arial" panose="020B0604020202020204" pitchFamily="34" charset="0"/>
                <a:cs typeface="Arial" panose="020B0604020202020204" pitchFamily="34" charset="0"/>
              </a:rPr>
              <a:t>de chaque employé </a:t>
            </a:r>
            <a:r>
              <a:rPr lang="fr-FR" sz="1100" dirty="0" smtClean="0">
                <a:latin typeface="Arial" panose="020B0604020202020204" pitchFamily="34" charset="0"/>
                <a:cs typeface="Arial" panose="020B0604020202020204" pitchFamily="34" charset="0"/>
              </a:rPr>
              <a:t>dans </a:t>
            </a:r>
            <a:r>
              <a:rPr lang="fr-FR" sz="1100" dirty="0">
                <a:latin typeface="Arial" panose="020B0604020202020204" pitchFamily="34" charset="0"/>
                <a:cs typeface="Arial" panose="020B0604020202020204" pitchFamily="34" charset="0"/>
              </a:rPr>
              <a:t>le cadre d'un </a:t>
            </a:r>
            <a:r>
              <a:rPr lang="fr-FR" sz="1100" dirty="0" smtClean="0">
                <a:latin typeface="Arial" panose="020B0604020202020204" pitchFamily="34" charset="0"/>
                <a:cs typeface="Arial" panose="020B0604020202020204" pitchFamily="34" charset="0"/>
              </a:rPr>
              <a:t>échange constructif </a:t>
            </a:r>
            <a:r>
              <a:rPr lang="fr-FR" sz="1100" dirty="0">
                <a:latin typeface="Arial" panose="020B0604020202020204" pitchFamily="34" charset="0"/>
                <a:cs typeface="Arial" panose="020B0604020202020204" pitchFamily="34" charset="0"/>
              </a:rPr>
              <a:t>afin d'examiner les réalisations par rapport aux engagements en matière de </a:t>
            </a:r>
            <a:r>
              <a:rPr lang="fr-FR" sz="1100" dirty="0" smtClean="0">
                <a:latin typeface="Arial" panose="020B0604020202020204" pitchFamily="34" charset="0"/>
                <a:cs typeface="Arial" panose="020B0604020202020204" pitchFamily="34" charset="0"/>
              </a:rPr>
              <a:t>rendement et avoir une conversation sur le plan d'apprentissage, le plan d’amélioration de rendement ou le plan de gestion des talents, selon le cas.</a:t>
            </a:r>
          </a:p>
          <a:p>
            <a:pPr marL="0" indent="0">
              <a:buNone/>
            </a:pPr>
            <a:r>
              <a:rPr lang="fr-CA" sz="1100" b="1" dirty="0" smtClean="0">
                <a:latin typeface="Arial" panose="020B0604020202020204" pitchFamily="34" charset="0"/>
                <a:cs typeface="Arial" panose="020B0604020202020204" pitchFamily="34" charset="0"/>
              </a:rPr>
              <a:t>L’examen </a:t>
            </a:r>
            <a:r>
              <a:rPr lang="fr-CA" sz="1100" b="1" dirty="0">
                <a:latin typeface="Arial" panose="020B0604020202020204" pitchFamily="34" charset="0"/>
                <a:cs typeface="Arial" panose="020B0604020202020204" pitchFamily="34" charset="0"/>
              </a:rPr>
              <a:t>de </a:t>
            </a:r>
            <a:r>
              <a:rPr lang="fr-CA" sz="1100" b="1" dirty="0" err="1">
                <a:latin typeface="Arial" panose="020B0604020202020204" pitchFamily="34" charset="0"/>
                <a:cs typeface="Arial" panose="020B0604020202020204" pitchFamily="34" charset="0"/>
              </a:rPr>
              <a:t>mi-exercice</a:t>
            </a:r>
            <a:r>
              <a:rPr lang="fr-CA" sz="1100" b="1" dirty="0">
                <a:latin typeface="Arial" panose="020B0604020202020204" pitchFamily="34" charset="0"/>
                <a:cs typeface="Arial" panose="020B0604020202020204" pitchFamily="34" charset="0"/>
              </a:rPr>
              <a:t> c’est </a:t>
            </a:r>
            <a:r>
              <a:rPr lang="fr-CA" sz="1100" b="1" dirty="0" smtClean="0">
                <a:latin typeface="Arial" panose="020B0604020202020204" pitchFamily="34" charset="0"/>
                <a:cs typeface="Arial" panose="020B0604020202020204" pitchFamily="34" charset="0"/>
              </a:rPr>
              <a:t>le temps de </a:t>
            </a:r>
            <a:r>
              <a:rPr lang="fr-CA" sz="1100" b="1" dirty="0">
                <a:latin typeface="Arial" panose="020B0604020202020204" pitchFamily="34" charset="0"/>
                <a:cs typeface="Arial" panose="020B0604020202020204" pitchFamily="34" charset="0"/>
              </a:rPr>
              <a:t>: </a:t>
            </a:r>
            <a:endParaRPr lang="fr-CA" sz="1100" b="1" dirty="0" smtClean="0">
              <a:latin typeface="Arial" panose="020B0604020202020204" pitchFamily="34" charset="0"/>
              <a:cs typeface="Arial" panose="020B0604020202020204" pitchFamily="34" charset="0"/>
            </a:endParaRPr>
          </a:p>
          <a:p>
            <a:pPr marL="214313" indent="-214313">
              <a:spcAft>
                <a:spcPts val="450"/>
              </a:spcAft>
              <a:buFont typeface="Arial" panose="020B0604020202020204" pitchFamily="34" charset="0"/>
              <a:buChar char="•"/>
            </a:pPr>
            <a:r>
              <a:rPr lang="fr-CA" sz="1100" dirty="0">
                <a:solidFill>
                  <a:srgbClr val="000000"/>
                </a:solidFill>
                <a:latin typeface="Arial" panose="020B0604020202020204" pitchFamily="34" charset="0"/>
                <a:cs typeface="Arial" panose="020B0604020202020204" pitchFamily="34" charset="0"/>
              </a:rPr>
              <a:t>D</a:t>
            </a:r>
            <a:r>
              <a:rPr lang="fr-CA" sz="1100" dirty="0">
                <a:latin typeface="Arial" panose="020B0604020202020204" pitchFamily="34" charset="0"/>
                <a:cs typeface="Arial" panose="020B0604020202020204" pitchFamily="34" charset="0"/>
              </a:rPr>
              <a:t>ocumenter la discussion </a:t>
            </a:r>
            <a:r>
              <a:rPr lang="fr-CA" sz="1100" dirty="0" smtClean="0">
                <a:latin typeface="Arial" panose="020B0604020202020204" pitchFamily="34" charset="0"/>
                <a:cs typeface="Arial" panose="020B0604020202020204" pitchFamily="34" charset="0"/>
              </a:rPr>
              <a:t>sur </a:t>
            </a:r>
            <a:r>
              <a:rPr lang="fr-CA" sz="1100" dirty="0">
                <a:latin typeface="Arial" panose="020B0604020202020204" pitchFamily="34" charset="0"/>
                <a:cs typeface="Arial" panose="020B0604020202020204" pitchFamily="34" charset="0"/>
              </a:rPr>
              <a:t>le rendement de l’employé par rapport à ses objectifs de travail et aux compétences essentielles </a:t>
            </a:r>
            <a:r>
              <a:rPr lang="fr-CA" sz="1100" dirty="0" smtClean="0">
                <a:latin typeface="Arial" panose="020B0604020202020204" pitchFamily="34" charset="0"/>
                <a:cs typeface="Arial" panose="020B0604020202020204" pitchFamily="34" charset="0"/>
              </a:rPr>
              <a:t>inscrits dans l’Application GRFP en début d’exercice.</a:t>
            </a:r>
            <a:endParaRPr lang="fr-CA" sz="1100" dirty="0">
              <a:latin typeface="Arial" panose="020B0604020202020204" pitchFamily="34" charset="0"/>
              <a:cs typeface="Arial" panose="020B0604020202020204" pitchFamily="34" charset="0"/>
            </a:endParaRPr>
          </a:p>
          <a:p>
            <a:pPr marL="671513" lvl="1" indent="-214313">
              <a:spcAft>
                <a:spcPts val="450"/>
              </a:spcAft>
              <a:buFont typeface="Wingdings" panose="05000000000000000000" pitchFamily="2" charset="2"/>
              <a:buChar char="ü"/>
            </a:pPr>
            <a:r>
              <a:rPr lang="fr-CA" sz="1100" dirty="0" smtClean="0">
                <a:latin typeface="Arial" panose="020B0604020202020204" pitchFamily="34" charset="0"/>
                <a:cs typeface="Arial" panose="020B0604020202020204" pitchFamily="34" charset="0"/>
              </a:rPr>
              <a:t>Est-ce que l’employé est en </a:t>
            </a:r>
            <a:r>
              <a:rPr lang="fr-CA" sz="1100" dirty="0">
                <a:latin typeface="Arial" panose="020B0604020202020204" pitchFamily="34" charset="0"/>
                <a:cs typeface="Arial" panose="020B0604020202020204" pitchFamily="34" charset="0"/>
              </a:rPr>
              <a:t>voie de répondre aux attentes?</a:t>
            </a:r>
          </a:p>
          <a:p>
            <a:pPr marL="671513" lvl="1" indent="-214313">
              <a:spcAft>
                <a:spcPts val="450"/>
              </a:spcAft>
              <a:buFont typeface="Wingdings" panose="05000000000000000000" pitchFamily="2" charset="2"/>
              <a:buChar char="ü"/>
            </a:pPr>
            <a:r>
              <a:rPr lang="fr-CA" sz="1100" dirty="0" smtClean="0">
                <a:latin typeface="Arial" panose="020B0604020202020204" pitchFamily="34" charset="0"/>
                <a:cs typeface="Arial" panose="020B0604020202020204" pitchFamily="34" charset="0"/>
              </a:rPr>
              <a:t>Est-ce que l‘employé </a:t>
            </a:r>
            <a:r>
              <a:rPr lang="fr-CA" sz="1100" dirty="0">
                <a:latin typeface="Arial" panose="020B0604020202020204" pitchFamily="34" charset="0"/>
                <a:cs typeface="Arial" panose="020B0604020202020204" pitchFamily="34" charset="0"/>
              </a:rPr>
              <a:t>bénéficierait </a:t>
            </a:r>
            <a:r>
              <a:rPr lang="fr-CA" sz="1100" dirty="0" smtClean="0">
                <a:latin typeface="Arial" panose="020B0604020202020204" pitchFamily="34" charset="0"/>
                <a:cs typeface="Arial" panose="020B0604020202020204" pitchFamily="34" charset="0"/>
              </a:rPr>
              <a:t>d’une orientation </a:t>
            </a:r>
            <a:r>
              <a:rPr lang="fr-CA" sz="1100" dirty="0">
                <a:latin typeface="Arial" panose="020B0604020202020204" pitchFamily="34" charset="0"/>
                <a:cs typeface="Arial" panose="020B0604020202020204" pitchFamily="34" charset="0"/>
              </a:rPr>
              <a:t>ou </a:t>
            </a:r>
            <a:r>
              <a:rPr lang="fr-CA" sz="1100" dirty="0" smtClean="0">
                <a:latin typeface="Arial" panose="020B0604020202020204" pitchFamily="34" charset="0"/>
                <a:cs typeface="Arial" panose="020B0604020202020204" pitchFamily="34" charset="0"/>
              </a:rPr>
              <a:t>d’un </a:t>
            </a:r>
            <a:r>
              <a:rPr lang="fr-CA" sz="1100" dirty="0">
                <a:latin typeface="Arial" panose="020B0604020202020204" pitchFamily="34" charset="0"/>
                <a:cs typeface="Arial" panose="020B0604020202020204" pitchFamily="34" charset="0"/>
              </a:rPr>
              <a:t>soutien supplémentaire sur tout aspect nécessitant une </a:t>
            </a:r>
            <a:r>
              <a:rPr lang="fr-CA" sz="1100" dirty="0" smtClean="0">
                <a:latin typeface="Arial" panose="020B0604020202020204" pitchFamily="34" charset="0"/>
                <a:cs typeface="Arial" panose="020B0604020202020204" pitchFamily="34" charset="0"/>
              </a:rPr>
              <a:t>amélioration? </a:t>
            </a:r>
            <a:endParaRPr lang="fr-CA" sz="1100" dirty="0">
              <a:latin typeface="Arial" panose="020B0604020202020204" pitchFamily="34" charset="0"/>
              <a:cs typeface="Arial" panose="020B0604020202020204" pitchFamily="34" charset="0"/>
            </a:endParaRPr>
          </a:p>
          <a:p>
            <a:pPr marL="214313" indent="-214313">
              <a:spcAft>
                <a:spcPts val="450"/>
              </a:spcAft>
              <a:buFont typeface="Arial" panose="020B0604020202020204" pitchFamily="34" charset="0"/>
              <a:buChar char="•"/>
            </a:pPr>
            <a:r>
              <a:rPr lang="fr-CA" sz="1100" dirty="0" smtClean="0">
                <a:latin typeface="Arial" panose="020B0604020202020204" pitchFamily="34" charset="0"/>
                <a:cs typeface="Arial" panose="020B0604020202020204" pitchFamily="34" charset="0"/>
              </a:rPr>
              <a:t>Revoir </a:t>
            </a:r>
            <a:r>
              <a:rPr lang="fr-CA" sz="1100" dirty="0">
                <a:latin typeface="Arial" panose="020B0604020202020204" pitchFamily="34" charset="0"/>
                <a:cs typeface="Arial" panose="020B0604020202020204" pitchFamily="34" charset="0"/>
              </a:rPr>
              <a:t>et ajuster (le cas échéant): </a:t>
            </a:r>
          </a:p>
          <a:p>
            <a:pPr marL="671513" lvl="1" indent="-214313">
              <a:spcAft>
                <a:spcPts val="450"/>
              </a:spcAft>
              <a:buFont typeface="Wingdings" panose="05000000000000000000" pitchFamily="2" charset="2"/>
              <a:buChar char="ü"/>
            </a:pPr>
            <a:r>
              <a:rPr lang="fr-CA" sz="1100" dirty="0">
                <a:latin typeface="Arial" panose="020B0604020202020204" pitchFamily="34" charset="0"/>
                <a:cs typeface="Arial" panose="020B0604020202020204" pitchFamily="34" charset="0"/>
              </a:rPr>
              <a:t>les objectifs de travail, les indicateurs de rendement, le plan d’apprentissage et de perfectionnement</a:t>
            </a:r>
          </a:p>
          <a:p>
            <a:pPr marL="671513" lvl="1" indent="-214313">
              <a:spcAft>
                <a:spcPts val="450"/>
              </a:spcAft>
              <a:buFont typeface="Wingdings" panose="05000000000000000000" pitchFamily="2" charset="2"/>
              <a:buChar char="ü"/>
            </a:pPr>
            <a:r>
              <a:rPr lang="fr-CA" sz="1100" dirty="0">
                <a:latin typeface="Arial" panose="020B0604020202020204" pitchFamily="34" charset="0"/>
                <a:cs typeface="Arial" panose="020B0604020202020204" pitchFamily="34" charset="0"/>
              </a:rPr>
              <a:t>le plan d’amélioration du </a:t>
            </a:r>
            <a:r>
              <a:rPr lang="fr-CA" sz="1100" dirty="0" smtClean="0">
                <a:latin typeface="Arial" panose="020B0604020202020204" pitchFamily="34" charset="0"/>
                <a:cs typeface="Arial" panose="020B0604020202020204" pitchFamily="34" charset="0"/>
              </a:rPr>
              <a:t>rendement; ou</a:t>
            </a:r>
            <a:endParaRPr lang="fr-CA" sz="1100" dirty="0">
              <a:latin typeface="Arial" panose="020B0604020202020204" pitchFamily="34" charset="0"/>
              <a:cs typeface="Arial" panose="020B0604020202020204" pitchFamily="34" charset="0"/>
            </a:endParaRPr>
          </a:p>
          <a:p>
            <a:pPr marL="671513" lvl="1" indent="-214313">
              <a:spcAft>
                <a:spcPts val="450"/>
              </a:spcAft>
              <a:buFont typeface="Wingdings" panose="05000000000000000000" pitchFamily="2" charset="2"/>
              <a:buChar char="ü"/>
            </a:pPr>
            <a:r>
              <a:rPr lang="fr-CA" sz="1100" dirty="0">
                <a:latin typeface="Arial" panose="020B0604020202020204" pitchFamily="34" charset="0"/>
                <a:cs typeface="Arial" panose="020B0604020202020204" pitchFamily="34" charset="0"/>
              </a:rPr>
              <a:t>le plan de gestion des talents (PGT). </a:t>
            </a:r>
            <a:endParaRPr lang="fr-CA" sz="1100" dirty="0" smtClean="0">
              <a:latin typeface="Arial" panose="020B0604020202020204" pitchFamily="34" charset="0"/>
              <a:cs typeface="Arial" panose="020B0604020202020204" pitchFamily="34" charset="0"/>
            </a:endParaRPr>
          </a:p>
          <a:p>
            <a:pPr marL="214313" indent="-214313">
              <a:spcAft>
                <a:spcPts val="450"/>
              </a:spcAft>
              <a:buFont typeface="Arial" panose="020B0604020202020204" pitchFamily="34" charset="0"/>
              <a:buChar char="•"/>
            </a:pPr>
            <a:r>
              <a:rPr lang="fr-CA" sz="1100" dirty="0">
                <a:latin typeface="Arial" panose="020B0604020202020204" pitchFamily="34" charset="0"/>
                <a:cs typeface="Arial" panose="020B0604020202020204" pitchFamily="34" charset="0"/>
              </a:rPr>
              <a:t>Offrir de la reconnaissance, des encouragements et de la rétroaction constructive.</a:t>
            </a:r>
          </a:p>
          <a:p>
            <a:pPr marL="0" indent="0">
              <a:buNone/>
            </a:pPr>
            <a:endParaRPr lang="fr-CA" sz="1100" dirty="0">
              <a:latin typeface="Arial" panose="020B0604020202020204" pitchFamily="34" charset="0"/>
              <a:cs typeface="Arial" panose="020B0604020202020204" pitchFamily="34" charset="0"/>
            </a:endParaRPr>
          </a:p>
          <a:p>
            <a:pPr marL="0" indent="0">
              <a:buNone/>
            </a:pPr>
            <a:endParaRPr lang="en-C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19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B50D33-CA06-46E6-BED5-224D113BB639}"/>
              </a:ext>
            </a:extLst>
          </p:cNvPr>
          <p:cNvGraphicFramePr>
            <a:graphicFrameLocks noChangeAspect="1"/>
          </p:cNvGraphicFramePr>
          <p:nvPr>
            <p:custDataLst>
              <p:tags r:id="rId2"/>
            </p:custDataLst>
            <p:extLst/>
          </p:nvPr>
        </p:nvGraphicFramePr>
        <p:xfrm>
          <a:off x="2383" y="1192"/>
          <a:ext cx="1190" cy="1190"/>
        </p:xfrm>
        <a:graphic>
          <a:graphicData uri="http://schemas.openxmlformats.org/presentationml/2006/ole">
            <mc:AlternateContent xmlns:mc="http://schemas.openxmlformats.org/markup-compatibility/2006">
              <mc:Choice xmlns:v="urn:schemas-microsoft-com:vml" Requires="v">
                <p:oleObj spid="_x0000_s2174"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53B50D33-CA06-46E6-BED5-224D113BB639}"/>
                          </a:ext>
                        </a:extLst>
                      </p:cNvPr>
                      <p:cNvPicPr/>
                      <p:nvPr/>
                    </p:nvPicPr>
                    <p:blipFill>
                      <a:blip r:embed="rId6"/>
                      <a:stretch>
                        <a:fillRect/>
                      </a:stretch>
                    </p:blipFill>
                    <p:spPr>
                      <a:xfrm>
                        <a:off x="2383" y="1192"/>
                        <a:ext cx="1190" cy="1190"/>
                      </a:xfrm>
                      <a:prstGeom prst="rect">
                        <a:avLst/>
                      </a:prstGeom>
                    </p:spPr>
                  </p:pic>
                </p:oleObj>
              </mc:Fallback>
            </mc:AlternateContent>
          </a:graphicData>
        </a:graphic>
      </p:graphicFrame>
      <p:sp>
        <p:nvSpPr>
          <p:cNvPr id="91" name="Rounded Rectangle 90"/>
          <p:cNvSpPr/>
          <p:nvPr/>
        </p:nvSpPr>
        <p:spPr>
          <a:xfrm>
            <a:off x="558650" y="1334277"/>
            <a:ext cx="3689314" cy="3056293"/>
          </a:xfrm>
          <a:prstGeom prst="roundRect">
            <a:avLst>
              <a:gd name="adj" fmla="val 3386"/>
            </a:avLst>
          </a:prstGeom>
          <a:noFill/>
          <a:ln>
            <a:noFill/>
          </a:ln>
          <a:effectLst>
            <a:outerShdw blurRad="254000" dist="635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t"/>
          <a:lstStyle/>
          <a:p>
            <a:pPr defTabSz="914240"/>
            <a:r>
              <a:rPr lang="fr-CA" sz="1100" dirty="0" smtClean="0">
                <a:solidFill>
                  <a:schemeClr val="tx1"/>
                </a:solidFill>
                <a:latin typeface="Arial" panose="020B0604020202020204" pitchFamily="34" charset="0"/>
                <a:cs typeface="Arial" panose="020B0604020202020204" pitchFamily="34" charset="0"/>
              </a:rPr>
              <a:t>L’examen de </a:t>
            </a:r>
            <a:r>
              <a:rPr lang="fr-CA" sz="1100" dirty="0" err="1" smtClean="0">
                <a:solidFill>
                  <a:schemeClr val="tx1"/>
                </a:solidFill>
                <a:latin typeface="Arial" panose="020B0604020202020204" pitchFamily="34" charset="0"/>
                <a:cs typeface="Arial" panose="020B0604020202020204" pitchFamily="34" charset="0"/>
              </a:rPr>
              <a:t>mi-exercice</a:t>
            </a:r>
            <a:r>
              <a:rPr lang="fr-CA" sz="1100" dirty="0" smtClean="0">
                <a:solidFill>
                  <a:schemeClr val="tx1"/>
                </a:solidFill>
                <a:latin typeface="Arial" panose="020B0604020202020204" pitchFamily="34" charset="0"/>
                <a:cs typeface="Arial" panose="020B0604020202020204" pitchFamily="34" charset="0"/>
              </a:rPr>
              <a:t> va </a:t>
            </a:r>
            <a:r>
              <a:rPr lang="fr-CA" sz="1100" dirty="0">
                <a:solidFill>
                  <a:schemeClr val="tx1"/>
                </a:solidFill>
                <a:latin typeface="Arial" panose="020B0604020202020204" pitchFamily="34" charset="0"/>
                <a:cs typeface="Arial" panose="020B0604020202020204" pitchFamily="34" charset="0"/>
              </a:rPr>
              <a:t>bien au-delà </a:t>
            </a:r>
            <a:r>
              <a:rPr lang="fr-CA" sz="1100" dirty="0" smtClean="0">
                <a:solidFill>
                  <a:schemeClr val="tx1"/>
                </a:solidFill>
                <a:latin typeface="Arial" panose="020B0604020202020204" pitchFamily="34" charset="0"/>
                <a:cs typeface="Arial" panose="020B0604020202020204" pitchFamily="34" charset="0"/>
              </a:rPr>
              <a:t>d’une </a:t>
            </a:r>
            <a:r>
              <a:rPr lang="fr-CA" sz="1100" dirty="0">
                <a:solidFill>
                  <a:schemeClr val="tx1"/>
                </a:solidFill>
                <a:latin typeface="Arial" panose="020B0604020202020204" pitchFamily="34" charset="0"/>
                <a:cs typeface="Arial" panose="020B0604020202020204" pitchFamily="34" charset="0"/>
              </a:rPr>
              <a:t>simple </a:t>
            </a:r>
            <a:r>
              <a:rPr lang="fr-CA" sz="1100" dirty="0" smtClean="0">
                <a:solidFill>
                  <a:schemeClr val="tx1"/>
                </a:solidFill>
                <a:latin typeface="Arial" panose="020B0604020202020204" pitchFamily="34" charset="0"/>
                <a:cs typeface="Arial" panose="020B0604020202020204" pitchFamily="34" charset="0"/>
              </a:rPr>
              <a:t>évaluation de rendement. </a:t>
            </a:r>
            <a:r>
              <a:rPr lang="fr-CA" sz="1100" dirty="0">
                <a:solidFill>
                  <a:schemeClr val="tx1"/>
                </a:solidFill>
                <a:latin typeface="Arial" panose="020B0604020202020204" pitchFamily="34" charset="0"/>
                <a:cs typeface="Arial" panose="020B0604020202020204" pitchFamily="34" charset="0"/>
              </a:rPr>
              <a:t> </a:t>
            </a:r>
            <a:endParaRPr lang="fr-CA" sz="1100" dirty="0" smtClean="0">
              <a:solidFill>
                <a:schemeClr val="tx1"/>
              </a:solidFill>
              <a:latin typeface="Arial" panose="020B0604020202020204" pitchFamily="34" charset="0"/>
              <a:cs typeface="Arial" panose="020B0604020202020204" pitchFamily="34" charset="0"/>
            </a:endParaRPr>
          </a:p>
          <a:p>
            <a:pPr defTabSz="914240"/>
            <a:endParaRPr lang="fr-CA" sz="1100" dirty="0">
              <a:solidFill>
                <a:schemeClr val="tx1"/>
              </a:solidFill>
              <a:latin typeface="Arial" panose="020B0604020202020204" pitchFamily="34" charset="0"/>
              <a:cs typeface="Arial" panose="020B0604020202020204" pitchFamily="34" charset="0"/>
            </a:endParaRPr>
          </a:p>
          <a:p>
            <a:pPr defTabSz="914240"/>
            <a:r>
              <a:rPr lang="fr-CA" sz="1100" dirty="0" smtClean="0">
                <a:solidFill>
                  <a:schemeClr val="tx1"/>
                </a:solidFill>
                <a:latin typeface="Arial" panose="020B0604020202020204" pitchFamily="34" charset="0"/>
                <a:cs typeface="Arial" panose="020B0604020202020204" pitchFamily="34" charset="0"/>
              </a:rPr>
              <a:t>L'examen </a:t>
            </a:r>
            <a:r>
              <a:rPr lang="fr-CA" sz="1100" dirty="0">
                <a:solidFill>
                  <a:schemeClr val="tx1"/>
                </a:solidFill>
                <a:latin typeface="Arial" panose="020B0604020202020204" pitchFamily="34" charset="0"/>
                <a:cs typeface="Arial" panose="020B0604020202020204" pitchFamily="34" charset="0"/>
              </a:rPr>
              <a:t>de mi-exercice est une opportunité pour le gestionnaire et l'employé de </a:t>
            </a:r>
            <a:r>
              <a:rPr lang="fr-CA" sz="1100" dirty="0" smtClean="0">
                <a:solidFill>
                  <a:schemeClr val="tx1"/>
                </a:solidFill>
                <a:latin typeface="Arial" panose="020B0604020202020204" pitchFamily="34" charset="0"/>
                <a:cs typeface="Arial" panose="020B0604020202020204" pitchFamily="34" charset="0"/>
              </a:rPr>
              <a:t>tenir une conversation autant sur les progrès </a:t>
            </a:r>
            <a:r>
              <a:rPr lang="fr-CA" sz="1100" dirty="0">
                <a:solidFill>
                  <a:schemeClr val="tx1"/>
                </a:solidFill>
                <a:latin typeface="Arial" panose="020B0604020202020204" pitchFamily="34" charset="0"/>
                <a:cs typeface="Arial" panose="020B0604020202020204" pitchFamily="34" charset="0"/>
              </a:rPr>
              <a:t>et des succès dans l'atteinte des objectifs de </a:t>
            </a:r>
            <a:r>
              <a:rPr lang="fr-CA" sz="1100" dirty="0" smtClean="0">
                <a:solidFill>
                  <a:schemeClr val="tx1"/>
                </a:solidFill>
                <a:latin typeface="Arial" panose="020B0604020202020204" pitchFamily="34" charset="0"/>
                <a:cs typeface="Arial" panose="020B0604020202020204" pitchFamily="34" charset="0"/>
              </a:rPr>
              <a:t>travail que des besoins pour y parvenir. </a:t>
            </a:r>
          </a:p>
          <a:p>
            <a:pPr defTabSz="914240"/>
            <a:endParaRPr lang="fr-CA" sz="1100" dirty="0">
              <a:solidFill>
                <a:schemeClr val="tx1"/>
              </a:solidFill>
              <a:latin typeface="Arial" panose="020B0604020202020204" pitchFamily="34" charset="0"/>
              <a:cs typeface="Arial" panose="020B0604020202020204" pitchFamily="34" charset="0"/>
            </a:endParaRPr>
          </a:p>
          <a:p>
            <a:pPr defTabSz="914240"/>
            <a:r>
              <a:rPr lang="fr-FR" sz="1100" dirty="0" smtClean="0">
                <a:solidFill>
                  <a:schemeClr val="tx1"/>
                </a:solidFill>
                <a:latin typeface="Arial" panose="020B0604020202020204" pitchFamily="34" charset="0"/>
                <a:cs typeface="Arial" panose="020B0604020202020204" pitchFamily="34" charset="0"/>
              </a:rPr>
              <a:t>Saisissez </a:t>
            </a:r>
            <a:r>
              <a:rPr lang="fr-FR" sz="1100" dirty="0">
                <a:solidFill>
                  <a:schemeClr val="tx1"/>
                </a:solidFill>
                <a:latin typeface="Arial" panose="020B0604020202020204" pitchFamily="34" charset="0"/>
                <a:cs typeface="Arial" panose="020B0604020202020204" pitchFamily="34" charset="0"/>
              </a:rPr>
              <a:t>cette </a:t>
            </a:r>
            <a:r>
              <a:rPr lang="fr-FR" sz="1100" dirty="0" smtClean="0">
                <a:solidFill>
                  <a:schemeClr val="tx1"/>
                </a:solidFill>
                <a:latin typeface="Arial" panose="020B0604020202020204" pitchFamily="34" charset="0"/>
                <a:cs typeface="Arial" panose="020B0604020202020204" pitchFamily="34" charset="0"/>
              </a:rPr>
              <a:t>occasion pour avoir une communication ouverte </a:t>
            </a:r>
            <a:r>
              <a:rPr lang="fr-CA" sz="1100" dirty="0" smtClean="0">
                <a:solidFill>
                  <a:schemeClr val="tx1"/>
                </a:solidFill>
                <a:latin typeface="Arial" panose="020B0604020202020204" pitchFamily="34" charset="0"/>
                <a:cs typeface="Arial" panose="020B0604020202020204" pitchFamily="34" charset="0"/>
              </a:rPr>
              <a:t>pour reconnaître </a:t>
            </a:r>
            <a:r>
              <a:rPr lang="fr-CA" sz="1100" dirty="0">
                <a:solidFill>
                  <a:schemeClr val="tx1"/>
                </a:solidFill>
                <a:latin typeface="Arial" panose="020B0604020202020204" pitchFamily="34" charset="0"/>
                <a:cs typeface="Arial" panose="020B0604020202020204" pitchFamily="34" charset="0"/>
              </a:rPr>
              <a:t>les réalisations des </a:t>
            </a:r>
            <a:r>
              <a:rPr lang="fr-CA" sz="1100" dirty="0" smtClean="0">
                <a:solidFill>
                  <a:schemeClr val="tx1"/>
                </a:solidFill>
                <a:latin typeface="Arial" panose="020B0604020202020204" pitchFamily="34" charset="0"/>
                <a:cs typeface="Arial" panose="020B0604020202020204" pitchFamily="34" charset="0"/>
              </a:rPr>
              <a:t>employés, offrir de la rétroaction constructive, soutenir les employés </a:t>
            </a:r>
            <a:r>
              <a:rPr lang="fr-CA" sz="1100" dirty="0">
                <a:solidFill>
                  <a:schemeClr val="tx1"/>
                </a:solidFill>
                <a:latin typeface="Arial" panose="020B0604020202020204" pitchFamily="34" charset="0"/>
                <a:cs typeface="Arial" panose="020B0604020202020204" pitchFamily="34" charset="0"/>
              </a:rPr>
              <a:t>pour faire en sorte </a:t>
            </a:r>
            <a:r>
              <a:rPr lang="fr-CA" sz="1100" dirty="0" smtClean="0">
                <a:solidFill>
                  <a:schemeClr val="tx1"/>
                </a:solidFill>
                <a:latin typeface="Arial" panose="020B0604020202020204" pitchFamily="34" charset="0"/>
                <a:cs typeface="Arial" panose="020B0604020202020204" pitchFamily="34" charset="0"/>
              </a:rPr>
              <a:t>qu’ils atteignent </a:t>
            </a:r>
            <a:r>
              <a:rPr lang="fr-CA" sz="1100" dirty="0">
                <a:solidFill>
                  <a:schemeClr val="tx1"/>
                </a:solidFill>
                <a:latin typeface="Arial" panose="020B0604020202020204" pitchFamily="34" charset="0"/>
                <a:cs typeface="Arial" panose="020B0604020202020204" pitchFamily="34" charset="0"/>
              </a:rPr>
              <a:t>leurs </a:t>
            </a:r>
            <a:r>
              <a:rPr lang="fr-CA" sz="1100" dirty="0" smtClean="0">
                <a:solidFill>
                  <a:schemeClr val="tx1"/>
                </a:solidFill>
                <a:latin typeface="Arial" panose="020B0604020202020204" pitchFamily="34" charset="0"/>
                <a:cs typeface="Arial" panose="020B0604020202020204" pitchFamily="34" charset="0"/>
              </a:rPr>
              <a:t>objectifs et cerner leurs </a:t>
            </a:r>
            <a:r>
              <a:rPr lang="fr-CA" sz="1100" dirty="0">
                <a:solidFill>
                  <a:schemeClr val="tx1"/>
                </a:solidFill>
                <a:latin typeface="Arial" panose="020B0604020202020204" pitchFamily="34" charset="0"/>
                <a:cs typeface="Arial" panose="020B0604020202020204" pitchFamily="34" charset="0"/>
              </a:rPr>
              <a:t>besoins en matière de </a:t>
            </a:r>
            <a:r>
              <a:rPr lang="fr-CA" sz="1100" dirty="0" smtClean="0">
                <a:solidFill>
                  <a:schemeClr val="tx1"/>
                </a:solidFill>
                <a:latin typeface="Arial" panose="020B0604020202020204" pitchFamily="34" charset="0"/>
                <a:cs typeface="Arial" panose="020B0604020202020204" pitchFamily="34" charset="0"/>
              </a:rPr>
              <a:t>formation. </a:t>
            </a:r>
            <a:endParaRPr lang="fr-CA" sz="1100" dirty="0">
              <a:solidFill>
                <a:schemeClr val="tx1"/>
              </a:solidFill>
              <a:latin typeface="Arial" panose="020B0604020202020204" pitchFamily="34" charset="0"/>
              <a:cs typeface="Arial" panose="020B0604020202020204" pitchFamily="34" charset="0"/>
            </a:endParaRPr>
          </a:p>
          <a:p>
            <a:pPr defTabSz="914240"/>
            <a:endParaRPr lang="fr-FR" sz="1100" dirty="0">
              <a:solidFill>
                <a:schemeClr val="tx1"/>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2E86C063-E22E-2E4C-A523-54089486E38F}" type="slidenum">
              <a:rPr lang="en-US" smtClean="0"/>
              <a:t>5</a:t>
            </a:fld>
            <a:endParaRPr lang="en-US"/>
          </a:p>
        </p:txBody>
      </p:sp>
      <p:sp>
        <p:nvSpPr>
          <p:cNvPr id="2" name="Title 1"/>
          <p:cNvSpPr>
            <a:spLocks noGrp="1"/>
          </p:cNvSpPr>
          <p:nvPr>
            <p:ph type="title" idx="4294967295"/>
          </p:nvPr>
        </p:nvSpPr>
        <p:spPr>
          <a:xfrm>
            <a:off x="0" y="206375"/>
            <a:ext cx="8796638" cy="388938"/>
          </a:xfrm>
        </p:spPr>
        <p:txBody>
          <a:bodyPr>
            <a:noAutofit/>
          </a:bodyPr>
          <a:lstStyle/>
          <a:p>
            <a:pPr algn="ctr"/>
            <a:r>
              <a:rPr lang="fr-FR" sz="1800" b="1" dirty="0">
                <a:solidFill>
                  <a:prstClr val="black"/>
                </a:solidFill>
                <a:latin typeface="Arial" panose="020B0604020202020204" pitchFamily="34" charset="0"/>
                <a:cs typeface="Arial" panose="020B0604020202020204" pitchFamily="34" charset="0"/>
              </a:rPr>
              <a:t>Examen de la mi-exercice - Programme de la gestion du rendement</a:t>
            </a:r>
            <a:endParaRPr lang="en-IN" sz="1800" b="1"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19" name="Straight Connector 18"/>
          <p:cNvCxnSpPr/>
          <p:nvPr/>
        </p:nvCxnSpPr>
        <p:spPr>
          <a:xfrm>
            <a:off x="4572000" y="1491005"/>
            <a:ext cx="0" cy="225368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1CFC84D-494C-4FD4-9AC8-133DFE5A367D}"/>
              </a:ext>
            </a:extLst>
          </p:cNvPr>
          <p:cNvGrpSpPr/>
          <p:nvPr/>
        </p:nvGrpSpPr>
        <p:grpSpPr>
          <a:xfrm>
            <a:off x="558650" y="750011"/>
            <a:ext cx="8027194" cy="389513"/>
            <a:chOff x="1073385" y="1939433"/>
            <a:chExt cx="6260496" cy="519350"/>
          </a:xfrm>
        </p:grpSpPr>
        <p:cxnSp>
          <p:nvCxnSpPr>
            <p:cNvPr id="29" name="Straight Connector 28">
              <a:extLst>
                <a:ext uri="{FF2B5EF4-FFF2-40B4-BE49-F238E27FC236}">
                  <a16:creationId xmlns:a16="http://schemas.microsoft.com/office/drawing/2014/main" id="{0B333D00-08F1-4821-B780-D8C03DFE74B7}"/>
                </a:ext>
              </a:extLst>
            </p:cNvPr>
            <p:cNvCxnSpPr>
              <a:cxnSpLocks/>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B65F920-9C4D-47B5-BC2B-2EB423C388D8}"/>
                </a:ext>
              </a:extLst>
            </p:cNvPr>
            <p:cNvSpPr txBox="1"/>
            <p:nvPr/>
          </p:nvSpPr>
          <p:spPr>
            <a:xfrm>
              <a:off x="1264242" y="1939433"/>
              <a:ext cx="5899338"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defTabSz="914240"/>
              <a:r>
                <a:rPr lang="en-CA" sz="1200" b="1" dirty="0" err="1" smtClean="0">
                  <a:latin typeface="Arial" panose="020B0604020202020204" pitchFamily="34" charset="0"/>
                  <a:cs typeface="Arial" panose="020B0604020202020204" pitchFamily="34" charset="0"/>
                </a:rPr>
                <a:t>Quelles</a:t>
              </a:r>
              <a:r>
                <a:rPr lang="en-CA" sz="1200" b="1" dirty="0" smtClean="0">
                  <a:latin typeface="Arial" panose="020B0604020202020204" pitchFamily="34" charset="0"/>
                  <a:cs typeface="Arial" panose="020B0604020202020204" pitchFamily="34" charset="0"/>
                </a:rPr>
                <a:t> </a:t>
              </a:r>
              <a:r>
                <a:rPr lang="en-CA" sz="1200" b="1" dirty="0" err="1" smtClean="0">
                  <a:latin typeface="Arial" panose="020B0604020202020204" pitchFamily="34" charset="0"/>
                  <a:cs typeface="Arial" panose="020B0604020202020204" pitchFamily="34" charset="0"/>
                </a:rPr>
                <a:t>sont</a:t>
              </a:r>
              <a:r>
                <a:rPr lang="en-CA" sz="1200" b="1" dirty="0" smtClean="0">
                  <a:latin typeface="Arial" panose="020B0604020202020204" pitchFamily="34" charset="0"/>
                  <a:cs typeface="Arial" panose="020B0604020202020204" pitchFamily="34" charset="0"/>
                </a:rPr>
                <a:t> les </a:t>
              </a:r>
              <a:r>
                <a:rPr lang="en-CA" sz="1200" b="1" dirty="0" err="1" smtClean="0">
                  <a:latin typeface="Arial" panose="020B0604020202020204" pitchFamily="34" charset="0"/>
                  <a:cs typeface="Arial" panose="020B0604020202020204" pitchFamily="34" charset="0"/>
                </a:rPr>
                <a:t>étapes</a:t>
              </a:r>
              <a:r>
                <a:rPr lang="en-CA" sz="1200" b="1" dirty="0" smtClean="0">
                  <a:latin typeface="Arial" panose="020B0604020202020204" pitchFamily="34" charset="0"/>
                  <a:cs typeface="Arial" panose="020B0604020202020204" pitchFamily="34" charset="0"/>
                </a:rPr>
                <a:t> pour </a:t>
              </a:r>
              <a:r>
                <a:rPr lang="en-CA" sz="1200" b="1" dirty="0" err="1">
                  <a:latin typeface="Arial" panose="020B0604020202020204" pitchFamily="34" charset="0"/>
                  <a:cs typeface="Arial" panose="020B0604020202020204" pitchFamily="34" charset="0"/>
                </a:rPr>
                <a:t>réaliser</a:t>
              </a:r>
              <a:r>
                <a:rPr lang="en-CA" sz="1200" b="1" dirty="0">
                  <a:latin typeface="Arial" panose="020B0604020202020204" pitchFamily="34" charset="0"/>
                  <a:cs typeface="Arial" panose="020B0604020202020204" pitchFamily="34" charset="0"/>
                </a:rPr>
                <a:t> un </a:t>
              </a:r>
              <a:r>
                <a:rPr lang="en-CA" sz="1200" b="1" dirty="0" err="1" smtClean="0">
                  <a:latin typeface="Arial" panose="020B0604020202020204" pitchFamily="34" charset="0"/>
                  <a:cs typeface="Arial" panose="020B0604020202020204" pitchFamily="34" charset="0"/>
                </a:rPr>
                <a:t>examen</a:t>
              </a:r>
              <a:r>
                <a:rPr lang="en-CA" sz="1200" b="1" dirty="0" smtClean="0">
                  <a:latin typeface="Arial" panose="020B0604020202020204" pitchFamily="34" charset="0"/>
                  <a:cs typeface="Arial" panose="020B0604020202020204" pitchFamily="34" charset="0"/>
                </a:rPr>
                <a:t> de mi-</a:t>
              </a:r>
              <a:r>
                <a:rPr lang="en-CA" sz="1200" b="1" dirty="0" err="1" smtClean="0">
                  <a:latin typeface="Arial" panose="020B0604020202020204" pitchFamily="34" charset="0"/>
                  <a:cs typeface="Arial" panose="020B0604020202020204" pitchFamily="34" charset="0"/>
                </a:rPr>
                <a:t>exercice</a:t>
              </a:r>
              <a:r>
                <a:rPr lang="en-CA" sz="1200" b="1" dirty="0" smtClean="0">
                  <a:latin typeface="Arial" panose="020B0604020202020204" pitchFamily="34" charset="0"/>
                  <a:cs typeface="Arial" panose="020B0604020202020204" pitchFamily="34" charset="0"/>
                </a:rPr>
                <a:t>?</a:t>
              </a:r>
              <a:endParaRPr lang="en-US" sz="1200" b="1" dirty="0">
                <a:solidFill>
                  <a:prstClr val="black">
                    <a:lumMod val="85000"/>
                    <a:lumOff val="15000"/>
                  </a:prstClr>
                </a:solidFill>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6D5C028-6E1D-4361-B83F-FE503265EC76}"/>
              </a:ext>
            </a:extLst>
          </p:cNvPr>
          <p:cNvSpPr/>
          <p:nvPr/>
        </p:nvSpPr>
        <p:spPr>
          <a:xfrm rot="18803815">
            <a:off x="5060558" y="1871808"/>
            <a:ext cx="647280" cy="28914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40"/>
            <a:endParaRPr lang="en-US">
              <a:solidFill>
                <a:prstClr val="white"/>
              </a:solidFill>
              <a:latin typeface="Calibri"/>
            </a:endParaRPr>
          </a:p>
        </p:txBody>
      </p:sp>
      <p:sp>
        <p:nvSpPr>
          <p:cNvPr id="37" name="Rectangle 36">
            <a:extLst>
              <a:ext uri="{FF2B5EF4-FFF2-40B4-BE49-F238E27FC236}">
                <a16:creationId xmlns:a16="http://schemas.microsoft.com/office/drawing/2014/main" id="{D5D53F11-56BB-4AC1-AD8D-8984959419ED}"/>
              </a:ext>
            </a:extLst>
          </p:cNvPr>
          <p:cNvSpPr/>
          <p:nvPr/>
        </p:nvSpPr>
        <p:spPr>
          <a:xfrm rot="18803815">
            <a:off x="5060558" y="2555600"/>
            <a:ext cx="647280" cy="28914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40"/>
            <a:endParaRPr lang="en-US">
              <a:solidFill>
                <a:prstClr val="white"/>
              </a:solidFill>
              <a:latin typeface="Calibri"/>
            </a:endParaRPr>
          </a:p>
        </p:txBody>
      </p:sp>
      <p:grpSp>
        <p:nvGrpSpPr>
          <p:cNvPr id="6" name="Group 5">
            <a:extLst>
              <a:ext uri="{FF2B5EF4-FFF2-40B4-BE49-F238E27FC236}">
                <a16:creationId xmlns:a16="http://schemas.microsoft.com/office/drawing/2014/main" id="{1DA85553-8F74-4012-B8B0-FBF13FA95811}"/>
              </a:ext>
            </a:extLst>
          </p:cNvPr>
          <p:cNvGrpSpPr>
            <a:grpSpLocks noChangeAspect="1"/>
          </p:cNvGrpSpPr>
          <p:nvPr/>
        </p:nvGrpSpPr>
        <p:grpSpPr bwMode="auto">
          <a:xfrm>
            <a:off x="5357815" y="1945368"/>
            <a:ext cx="240506" cy="314325"/>
            <a:chOff x="4499" y="1640"/>
            <a:chExt cx="202" cy="264"/>
          </a:xfrm>
          <a:solidFill>
            <a:schemeClr val="bg1"/>
          </a:solidFill>
        </p:grpSpPr>
        <p:sp>
          <p:nvSpPr>
            <p:cNvPr id="9" name="Freeform 6">
              <a:extLst>
                <a:ext uri="{FF2B5EF4-FFF2-40B4-BE49-F238E27FC236}">
                  <a16:creationId xmlns:a16="http://schemas.microsoft.com/office/drawing/2014/main" id="{5951E6B2-70A1-4F8E-97EE-89925506540C}"/>
                </a:ext>
              </a:extLst>
            </p:cNvPr>
            <p:cNvSpPr>
              <a:spLocks noEditPoints="1"/>
            </p:cNvSpPr>
            <p:nvPr/>
          </p:nvSpPr>
          <p:spPr bwMode="auto">
            <a:xfrm>
              <a:off x="4499" y="1640"/>
              <a:ext cx="202" cy="264"/>
            </a:xfrm>
            <a:custGeom>
              <a:avLst/>
              <a:gdLst>
                <a:gd name="T0" fmla="*/ 352 w 790"/>
                <a:gd name="T1" fmla="*/ 764 h 1036"/>
                <a:gd name="T2" fmla="*/ 240 w 790"/>
                <a:gd name="T3" fmla="*/ 1012 h 1036"/>
                <a:gd name="T4" fmla="*/ 168 w 790"/>
                <a:gd name="T5" fmla="*/ 961 h 1036"/>
                <a:gd name="T6" fmla="*/ 74 w 790"/>
                <a:gd name="T7" fmla="*/ 956 h 1036"/>
                <a:gd name="T8" fmla="*/ 121 w 790"/>
                <a:gd name="T9" fmla="*/ 779 h 1036"/>
                <a:gd name="T10" fmla="*/ 99 w 790"/>
                <a:gd name="T11" fmla="*/ 613 h 1036"/>
                <a:gd name="T12" fmla="*/ 37 w 790"/>
                <a:gd name="T13" fmla="*/ 487 h 1036"/>
                <a:gd name="T14" fmla="*/ 28 w 790"/>
                <a:gd name="T15" fmla="*/ 342 h 1036"/>
                <a:gd name="T16" fmla="*/ 60 w 790"/>
                <a:gd name="T17" fmla="*/ 218 h 1036"/>
                <a:gd name="T18" fmla="*/ 158 w 790"/>
                <a:gd name="T19" fmla="*/ 101 h 1036"/>
                <a:gd name="T20" fmla="*/ 300 w 790"/>
                <a:gd name="T21" fmla="*/ 34 h 1036"/>
                <a:gd name="T22" fmla="*/ 444 w 790"/>
                <a:gd name="T23" fmla="*/ 25 h 1036"/>
                <a:gd name="T24" fmla="*/ 569 w 790"/>
                <a:gd name="T25" fmla="*/ 56 h 1036"/>
                <a:gd name="T26" fmla="*/ 622 w 790"/>
                <a:gd name="T27" fmla="*/ 99 h 1036"/>
                <a:gd name="T28" fmla="*/ 718 w 790"/>
                <a:gd name="T29" fmla="*/ 208 h 1036"/>
                <a:gd name="T30" fmla="*/ 763 w 790"/>
                <a:gd name="T31" fmla="*/ 345 h 1036"/>
                <a:gd name="T32" fmla="*/ 756 w 790"/>
                <a:gd name="T33" fmla="*/ 507 h 1036"/>
                <a:gd name="T34" fmla="*/ 684 w 790"/>
                <a:gd name="T35" fmla="*/ 637 h 1036"/>
                <a:gd name="T36" fmla="*/ 725 w 790"/>
                <a:gd name="T37" fmla="*/ 902 h 1036"/>
                <a:gd name="T38" fmla="*/ 720 w 790"/>
                <a:gd name="T39" fmla="*/ 957 h 1036"/>
                <a:gd name="T40" fmla="*/ 623 w 790"/>
                <a:gd name="T41" fmla="*/ 961 h 1036"/>
                <a:gd name="T42" fmla="*/ 549 w 790"/>
                <a:gd name="T43" fmla="*/ 1009 h 1036"/>
                <a:gd name="T44" fmla="*/ 438 w 790"/>
                <a:gd name="T45" fmla="*/ 763 h 1036"/>
                <a:gd name="T46" fmla="*/ 246 w 790"/>
                <a:gd name="T47" fmla="*/ 77 h 1036"/>
                <a:gd name="T48" fmla="*/ 135 w 790"/>
                <a:gd name="T49" fmla="*/ 159 h 1036"/>
                <a:gd name="T50" fmla="*/ 66 w 790"/>
                <a:gd name="T51" fmla="*/ 278 h 1036"/>
                <a:gd name="T52" fmla="*/ 47 w 790"/>
                <a:gd name="T53" fmla="*/ 411 h 1036"/>
                <a:gd name="T54" fmla="*/ 78 w 790"/>
                <a:gd name="T55" fmla="*/ 541 h 1036"/>
                <a:gd name="T56" fmla="*/ 160 w 790"/>
                <a:gd name="T57" fmla="*/ 651 h 1036"/>
                <a:gd name="T58" fmla="*/ 280 w 790"/>
                <a:gd name="T59" fmla="*/ 722 h 1036"/>
                <a:gd name="T60" fmla="*/ 419 w 790"/>
                <a:gd name="T61" fmla="*/ 738 h 1036"/>
                <a:gd name="T62" fmla="*/ 547 w 790"/>
                <a:gd name="T63" fmla="*/ 705 h 1036"/>
                <a:gd name="T64" fmla="*/ 655 w 790"/>
                <a:gd name="T65" fmla="*/ 625 h 1036"/>
                <a:gd name="T66" fmla="*/ 724 w 790"/>
                <a:gd name="T67" fmla="*/ 509 h 1036"/>
                <a:gd name="T68" fmla="*/ 743 w 790"/>
                <a:gd name="T69" fmla="*/ 374 h 1036"/>
                <a:gd name="T70" fmla="*/ 707 w 790"/>
                <a:gd name="T71" fmla="*/ 240 h 1036"/>
                <a:gd name="T72" fmla="*/ 627 w 790"/>
                <a:gd name="T73" fmla="*/ 133 h 1036"/>
                <a:gd name="T74" fmla="*/ 513 w 790"/>
                <a:gd name="T75" fmla="*/ 64 h 1036"/>
                <a:gd name="T76" fmla="*/ 381 w 790"/>
                <a:gd name="T77" fmla="*/ 43 h 1036"/>
                <a:gd name="T78" fmla="*/ 596 w 790"/>
                <a:gd name="T79" fmla="*/ 694 h 1036"/>
                <a:gd name="T80" fmla="*/ 567 w 790"/>
                <a:gd name="T81" fmla="*/ 757 h 1036"/>
                <a:gd name="T82" fmla="*/ 605 w 790"/>
                <a:gd name="T83" fmla="*/ 882 h 1036"/>
                <a:gd name="T84" fmla="*/ 537 w 790"/>
                <a:gd name="T85" fmla="*/ 769 h 1036"/>
                <a:gd name="T86" fmla="*/ 467 w 790"/>
                <a:gd name="T87" fmla="*/ 748 h 1036"/>
                <a:gd name="T88" fmla="*/ 609 w 790"/>
                <a:gd name="T89" fmla="*/ 926 h 1036"/>
                <a:gd name="T90" fmla="*/ 698 w 790"/>
                <a:gd name="T91" fmla="*/ 921 h 1036"/>
                <a:gd name="T92" fmla="*/ 220 w 790"/>
                <a:gd name="T93" fmla="*/ 980 h 1036"/>
                <a:gd name="T94" fmla="*/ 274 w 790"/>
                <a:gd name="T95" fmla="*/ 755 h 1036"/>
                <a:gd name="T96" fmla="*/ 209 w 790"/>
                <a:gd name="T97" fmla="*/ 868 h 1036"/>
                <a:gd name="T98" fmla="*/ 180 w 790"/>
                <a:gd name="T99" fmla="*/ 855 h 1036"/>
                <a:gd name="T100" fmla="*/ 226 w 790"/>
                <a:gd name="T101" fmla="*/ 737 h 1036"/>
                <a:gd name="T102" fmla="*/ 93 w 790"/>
                <a:gd name="T103" fmla="*/ 922 h 1036"/>
                <a:gd name="T104" fmla="*/ 183 w 790"/>
                <a:gd name="T105" fmla="*/ 927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0" h="1036">
                  <a:moveTo>
                    <a:pt x="438" y="763"/>
                  </a:moveTo>
                  <a:cubicBezTo>
                    <a:pt x="409" y="785"/>
                    <a:pt x="381" y="786"/>
                    <a:pt x="352" y="764"/>
                  </a:cubicBezTo>
                  <a:cubicBezTo>
                    <a:pt x="328" y="819"/>
                    <a:pt x="304" y="872"/>
                    <a:pt x="280" y="925"/>
                  </a:cubicBezTo>
                  <a:cubicBezTo>
                    <a:pt x="266" y="954"/>
                    <a:pt x="254" y="983"/>
                    <a:pt x="240" y="1012"/>
                  </a:cubicBezTo>
                  <a:cubicBezTo>
                    <a:pt x="230" y="1033"/>
                    <a:pt x="219" y="1034"/>
                    <a:pt x="205" y="1015"/>
                  </a:cubicBezTo>
                  <a:cubicBezTo>
                    <a:pt x="193" y="998"/>
                    <a:pt x="179" y="980"/>
                    <a:pt x="168" y="961"/>
                  </a:cubicBezTo>
                  <a:cubicBezTo>
                    <a:pt x="161" y="950"/>
                    <a:pt x="152" y="947"/>
                    <a:pt x="140" y="949"/>
                  </a:cubicBezTo>
                  <a:cubicBezTo>
                    <a:pt x="118" y="952"/>
                    <a:pt x="96" y="955"/>
                    <a:pt x="74" y="956"/>
                  </a:cubicBezTo>
                  <a:cubicBezTo>
                    <a:pt x="51" y="958"/>
                    <a:pt x="45" y="949"/>
                    <a:pt x="55" y="928"/>
                  </a:cubicBezTo>
                  <a:cubicBezTo>
                    <a:pt x="77" y="878"/>
                    <a:pt x="99" y="828"/>
                    <a:pt x="121" y="779"/>
                  </a:cubicBezTo>
                  <a:cubicBezTo>
                    <a:pt x="135" y="748"/>
                    <a:pt x="148" y="718"/>
                    <a:pt x="163" y="685"/>
                  </a:cubicBezTo>
                  <a:cubicBezTo>
                    <a:pt x="118" y="682"/>
                    <a:pt x="105" y="650"/>
                    <a:pt x="99" y="613"/>
                  </a:cubicBezTo>
                  <a:cubicBezTo>
                    <a:pt x="97" y="596"/>
                    <a:pt x="86" y="585"/>
                    <a:pt x="73" y="578"/>
                  </a:cubicBezTo>
                  <a:cubicBezTo>
                    <a:pt x="36" y="557"/>
                    <a:pt x="25" y="526"/>
                    <a:pt x="37" y="487"/>
                  </a:cubicBezTo>
                  <a:cubicBezTo>
                    <a:pt x="42" y="471"/>
                    <a:pt x="38" y="456"/>
                    <a:pt x="28" y="444"/>
                  </a:cubicBezTo>
                  <a:cubicBezTo>
                    <a:pt x="1" y="410"/>
                    <a:pt x="0" y="376"/>
                    <a:pt x="28" y="342"/>
                  </a:cubicBezTo>
                  <a:cubicBezTo>
                    <a:pt x="45" y="323"/>
                    <a:pt x="38" y="302"/>
                    <a:pt x="34" y="282"/>
                  </a:cubicBezTo>
                  <a:cubicBezTo>
                    <a:pt x="29" y="254"/>
                    <a:pt x="36" y="232"/>
                    <a:pt x="60" y="218"/>
                  </a:cubicBezTo>
                  <a:cubicBezTo>
                    <a:pt x="86" y="202"/>
                    <a:pt x="101" y="180"/>
                    <a:pt x="105" y="150"/>
                  </a:cubicBezTo>
                  <a:cubicBezTo>
                    <a:pt x="109" y="120"/>
                    <a:pt x="130" y="105"/>
                    <a:pt x="158" y="101"/>
                  </a:cubicBezTo>
                  <a:cubicBezTo>
                    <a:pt x="180" y="98"/>
                    <a:pt x="200" y="92"/>
                    <a:pt x="211" y="70"/>
                  </a:cubicBezTo>
                  <a:cubicBezTo>
                    <a:pt x="230" y="33"/>
                    <a:pt x="261" y="23"/>
                    <a:pt x="300" y="34"/>
                  </a:cubicBezTo>
                  <a:cubicBezTo>
                    <a:pt x="317" y="39"/>
                    <a:pt x="331" y="36"/>
                    <a:pt x="345" y="26"/>
                  </a:cubicBezTo>
                  <a:cubicBezTo>
                    <a:pt x="377" y="2"/>
                    <a:pt x="412" y="0"/>
                    <a:pt x="444" y="25"/>
                  </a:cubicBezTo>
                  <a:cubicBezTo>
                    <a:pt x="465" y="42"/>
                    <a:pt x="487" y="35"/>
                    <a:pt x="508" y="31"/>
                  </a:cubicBezTo>
                  <a:cubicBezTo>
                    <a:pt x="534" y="27"/>
                    <a:pt x="554" y="35"/>
                    <a:pt x="569" y="56"/>
                  </a:cubicBezTo>
                  <a:cubicBezTo>
                    <a:pt x="573" y="61"/>
                    <a:pt x="576" y="65"/>
                    <a:pt x="579" y="70"/>
                  </a:cubicBezTo>
                  <a:cubicBezTo>
                    <a:pt x="589" y="87"/>
                    <a:pt x="602" y="97"/>
                    <a:pt x="622" y="99"/>
                  </a:cubicBezTo>
                  <a:cubicBezTo>
                    <a:pt x="662" y="103"/>
                    <a:pt x="684" y="126"/>
                    <a:pt x="689" y="165"/>
                  </a:cubicBezTo>
                  <a:cubicBezTo>
                    <a:pt x="691" y="185"/>
                    <a:pt x="701" y="199"/>
                    <a:pt x="718" y="208"/>
                  </a:cubicBezTo>
                  <a:cubicBezTo>
                    <a:pt x="752" y="228"/>
                    <a:pt x="765" y="257"/>
                    <a:pt x="754" y="296"/>
                  </a:cubicBezTo>
                  <a:cubicBezTo>
                    <a:pt x="748" y="314"/>
                    <a:pt x="751" y="330"/>
                    <a:pt x="763" y="345"/>
                  </a:cubicBezTo>
                  <a:cubicBezTo>
                    <a:pt x="789" y="377"/>
                    <a:pt x="790" y="409"/>
                    <a:pt x="763" y="441"/>
                  </a:cubicBezTo>
                  <a:cubicBezTo>
                    <a:pt x="745" y="462"/>
                    <a:pt x="752" y="484"/>
                    <a:pt x="756" y="507"/>
                  </a:cubicBezTo>
                  <a:cubicBezTo>
                    <a:pt x="761" y="532"/>
                    <a:pt x="753" y="553"/>
                    <a:pt x="732" y="566"/>
                  </a:cubicBezTo>
                  <a:cubicBezTo>
                    <a:pt x="705" y="583"/>
                    <a:pt x="690" y="605"/>
                    <a:pt x="684" y="637"/>
                  </a:cubicBezTo>
                  <a:cubicBezTo>
                    <a:pt x="680" y="664"/>
                    <a:pt x="673" y="668"/>
                    <a:pt x="629" y="688"/>
                  </a:cubicBezTo>
                  <a:cubicBezTo>
                    <a:pt x="661" y="759"/>
                    <a:pt x="693" y="831"/>
                    <a:pt x="725" y="902"/>
                  </a:cubicBezTo>
                  <a:cubicBezTo>
                    <a:pt x="729" y="913"/>
                    <a:pt x="735" y="923"/>
                    <a:pt x="738" y="933"/>
                  </a:cubicBezTo>
                  <a:cubicBezTo>
                    <a:pt x="744" y="949"/>
                    <a:pt x="737" y="958"/>
                    <a:pt x="720" y="957"/>
                  </a:cubicBezTo>
                  <a:cubicBezTo>
                    <a:pt x="697" y="955"/>
                    <a:pt x="674" y="952"/>
                    <a:pt x="651" y="949"/>
                  </a:cubicBezTo>
                  <a:cubicBezTo>
                    <a:pt x="639" y="947"/>
                    <a:pt x="630" y="949"/>
                    <a:pt x="623" y="961"/>
                  </a:cubicBezTo>
                  <a:cubicBezTo>
                    <a:pt x="612" y="979"/>
                    <a:pt x="599" y="995"/>
                    <a:pt x="588" y="1012"/>
                  </a:cubicBezTo>
                  <a:cubicBezTo>
                    <a:pt x="571" y="1036"/>
                    <a:pt x="560" y="1035"/>
                    <a:pt x="549" y="1009"/>
                  </a:cubicBezTo>
                  <a:cubicBezTo>
                    <a:pt x="515" y="934"/>
                    <a:pt x="481" y="859"/>
                    <a:pt x="448" y="784"/>
                  </a:cubicBezTo>
                  <a:cubicBezTo>
                    <a:pt x="445" y="778"/>
                    <a:pt x="442" y="772"/>
                    <a:pt x="438" y="763"/>
                  </a:cubicBezTo>
                  <a:close/>
                  <a:moveTo>
                    <a:pt x="272" y="60"/>
                  </a:moveTo>
                  <a:cubicBezTo>
                    <a:pt x="264" y="65"/>
                    <a:pt x="251" y="69"/>
                    <a:pt x="246" y="77"/>
                  </a:cubicBezTo>
                  <a:cubicBezTo>
                    <a:pt x="226" y="111"/>
                    <a:pt x="198" y="129"/>
                    <a:pt x="160" y="134"/>
                  </a:cubicBezTo>
                  <a:cubicBezTo>
                    <a:pt x="145" y="136"/>
                    <a:pt x="137" y="145"/>
                    <a:pt x="135" y="159"/>
                  </a:cubicBezTo>
                  <a:cubicBezTo>
                    <a:pt x="131" y="196"/>
                    <a:pt x="114" y="223"/>
                    <a:pt x="82" y="241"/>
                  </a:cubicBezTo>
                  <a:cubicBezTo>
                    <a:pt x="68" y="248"/>
                    <a:pt x="62" y="261"/>
                    <a:pt x="66" y="278"/>
                  </a:cubicBezTo>
                  <a:cubicBezTo>
                    <a:pt x="76" y="313"/>
                    <a:pt x="71" y="345"/>
                    <a:pt x="47" y="373"/>
                  </a:cubicBezTo>
                  <a:cubicBezTo>
                    <a:pt x="37" y="385"/>
                    <a:pt x="36" y="399"/>
                    <a:pt x="47" y="411"/>
                  </a:cubicBezTo>
                  <a:cubicBezTo>
                    <a:pt x="71" y="441"/>
                    <a:pt x="75" y="474"/>
                    <a:pt x="67" y="511"/>
                  </a:cubicBezTo>
                  <a:cubicBezTo>
                    <a:pt x="65" y="520"/>
                    <a:pt x="71" y="536"/>
                    <a:pt x="78" y="541"/>
                  </a:cubicBezTo>
                  <a:cubicBezTo>
                    <a:pt x="112" y="561"/>
                    <a:pt x="131" y="590"/>
                    <a:pt x="137" y="629"/>
                  </a:cubicBezTo>
                  <a:cubicBezTo>
                    <a:pt x="138" y="638"/>
                    <a:pt x="151" y="650"/>
                    <a:pt x="160" y="651"/>
                  </a:cubicBezTo>
                  <a:cubicBezTo>
                    <a:pt x="198" y="657"/>
                    <a:pt x="226" y="675"/>
                    <a:pt x="245" y="708"/>
                  </a:cubicBezTo>
                  <a:cubicBezTo>
                    <a:pt x="252" y="721"/>
                    <a:pt x="264" y="727"/>
                    <a:pt x="280" y="722"/>
                  </a:cubicBezTo>
                  <a:cubicBezTo>
                    <a:pt x="314" y="712"/>
                    <a:pt x="344" y="717"/>
                    <a:pt x="372" y="739"/>
                  </a:cubicBezTo>
                  <a:cubicBezTo>
                    <a:pt x="388" y="751"/>
                    <a:pt x="403" y="751"/>
                    <a:pt x="419" y="738"/>
                  </a:cubicBezTo>
                  <a:cubicBezTo>
                    <a:pt x="445" y="717"/>
                    <a:pt x="475" y="711"/>
                    <a:pt x="507" y="721"/>
                  </a:cubicBezTo>
                  <a:cubicBezTo>
                    <a:pt x="526" y="727"/>
                    <a:pt x="539" y="720"/>
                    <a:pt x="547" y="705"/>
                  </a:cubicBezTo>
                  <a:cubicBezTo>
                    <a:pt x="565" y="674"/>
                    <a:pt x="591" y="656"/>
                    <a:pt x="627" y="652"/>
                  </a:cubicBezTo>
                  <a:cubicBezTo>
                    <a:pt x="643" y="651"/>
                    <a:pt x="653" y="641"/>
                    <a:pt x="655" y="625"/>
                  </a:cubicBezTo>
                  <a:cubicBezTo>
                    <a:pt x="659" y="588"/>
                    <a:pt x="677" y="561"/>
                    <a:pt x="710" y="543"/>
                  </a:cubicBezTo>
                  <a:cubicBezTo>
                    <a:pt x="723" y="536"/>
                    <a:pt x="728" y="525"/>
                    <a:pt x="724" y="509"/>
                  </a:cubicBezTo>
                  <a:cubicBezTo>
                    <a:pt x="714" y="474"/>
                    <a:pt x="719" y="441"/>
                    <a:pt x="743" y="412"/>
                  </a:cubicBezTo>
                  <a:cubicBezTo>
                    <a:pt x="753" y="399"/>
                    <a:pt x="754" y="386"/>
                    <a:pt x="743" y="374"/>
                  </a:cubicBezTo>
                  <a:cubicBezTo>
                    <a:pt x="720" y="345"/>
                    <a:pt x="713" y="313"/>
                    <a:pt x="724" y="278"/>
                  </a:cubicBezTo>
                  <a:cubicBezTo>
                    <a:pt x="729" y="260"/>
                    <a:pt x="722" y="248"/>
                    <a:pt x="707" y="240"/>
                  </a:cubicBezTo>
                  <a:cubicBezTo>
                    <a:pt x="676" y="223"/>
                    <a:pt x="659" y="197"/>
                    <a:pt x="655" y="162"/>
                  </a:cubicBezTo>
                  <a:cubicBezTo>
                    <a:pt x="653" y="145"/>
                    <a:pt x="644" y="135"/>
                    <a:pt x="627" y="133"/>
                  </a:cubicBezTo>
                  <a:cubicBezTo>
                    <a:pt x="591" y="129"/>
                    <a:pt x="564" y="111"/>
                    <a:pt x="546" y="79"/>
                  </a:cubicBezTo>
                  <a:cubicBezTo>
                    <a:pt x="539" y="66"/>
                    <a:pt x="528" y="60"/>
                    <a:pt x="513" y="64"/>
                  </a:cubicBezTo>
                  <a:cubicBezTo>
                    <a:pt x="475" y="74"/>
                    <a:pt x="441" y="66"/>
                    <a:pt x="409" y="43"/>
                  </a:cubicBezTo>
                  <a:cubicBezTo>
                    <a:pt x="403" y="38"/>
                    <a:pt x="388" y="38"/>
                    <a:pt x="381" y="43"/>
                  </a:cubicBezTo>
                  <a:cubicBezTo>
                    <a:pt x="348" y="65"/>
                    <a:pt x="315" y="77"/>
                    <a:pt x="272" y="60"/>
                  </a:cubicBezTo>
                  <a:close/>
                  <a:moveTo>
                    <a:pt x="596" y="694"/>
                  </a:moveTo>
                  <a:cubicBezTo>
                    <a:pt x="586" y="707"/>
                    <a:pt x="579" y="718"/>
                    <a:pt x="571" y="727"/>
                  </a:cubicBezTo>
                  <a:cubicBezTo>
                    <a:pt x="562" y="737"/>
                    <a:pt x="561" y="745"/>
                    <a:pt x="567" y="757"/>
                  </a:cubicBezTo>
                  <a:cubicBezTo>
                    <a:pt x="582" y="788"/>
                    <a:pt x="595" y="820"/>
                    <a:pt x="609" y="852"/>
                  </a:cubicBezTo>
                  <a:cubicBezTo>
                    <a:pt x="614" y="863"/>
                    <a:pt x="621" y="875"/>
                    <a:pt x="605" y="882"/>
                  </a:cubicBezTo>
                  <a:cubicBezTo>
                    <a:pt x="588" y="889"/>
                    <a:pt x="584" y="875"/>
                    <a:pt x="580" y="864"/>
                  </a:cubicBezTo>
                  <a:cubicBezTo>
                    <a:pt x="565" y="833"/>
                    <a:pt x="552" y="801"/>
                    <a:pt x="537" y="769"/>
                  </a:cubicBezTo>
                  <a:cubicBezTo>
                    <a:pt x="535" y="764"/>
                    <a:pt x="531" y="757"/>
                    <a:pt x="527" y="757"/>
                  </a:cubicBezTo>
                  <a:cubicBezTo>
                    <a:pt x="508" y="753"/>
                    <a:pt x="489" y="751"/>
                    <a:pt x="467" y="748"/>
                  </a:cubicBezTo>
                  <a:cubicBezTo>
                    <a:pt x="502" y="826"/>
                    <a:pt x="536" y="901"/>
                    <a:pt x="571" y="979"/>
                  </a:cubicBezTo>
                  <a:cubicBezTo>
                    <a:pt x="585" y="960"/>
                    <a:pt x="595" y="942"/>
                    <a:pt x="609" y="926"/>
                  </a:cubicBezTo>
                  <a:cubicBezTo>
                    <a:pt x="614" y="920"/>
                    <a:pt x="625" y="916"/>
                    <a:pt x="633" y="916"/>
                  </a:cubicBezTo>
                  <a:cubicBezTo>
                    <a:pt x="653" y="916"/>
                    <a:pt x="674" y="919"/>
                    <a:pt x="698" y="921"/>
                  </a:cubicBezTo>
                  <a:cubicBezTo>
                    <a:pt x="664" y="845"/>
                    <a:pt x="631" y="771"/>
                    <a:pt x="596" y="694"/>
                  </a:cubicBezTo>
                  <a:close/>
                  <a:moveTo>
                    <a:pt x="220" y="980"/>
                  </a:moveTo>
                  <a:cubicBezTo>
                    <a:pt x="255" y="901"/>
                    <a:pt x="289" y="826"/>
                    <a:pt x="324" y="747"/>
                  </a:cubicBezTo>
                  <a:cubicBezTo>
                    <a:pt x="305" y="750"/>
                    <a:pt x="289" y="754"/>
                    <a:pt x="274" y="755"/>
                  </a:cubicBezTo>
                  <a:cubicBezTo>
                    <a:pt x="261" y="755"/>
                    <a:pt x="257" y="762"/>
                    <a:pt x="252" y="772"/>
                  </a:cubicBezTo>
                  <a:cubicBezTo>
                    <a:pt x="238" y="804"/>
                    <a:pt x="224" y="836"/>
                    <a:pt x="209" y="868"/>
                  </a:cubicBezTo>
                  <a:cubicBezTo>
                    <a:pt x="205" y="878"/>
                    <a:pt x="198" y="887"/>
                    <a:pt x="185" y="882"/>
                  </a:cubicBezTo>
                  <a:cubicBezTo>
                    <a:pt x="172" y="876"/>
                    <a:pt x="175" y="865"/>
                    <a:pt x="180" y="855"/>
                  </a:cubicBezTo>
                  <a:cubicBezTo>
                    <a:pt x="195" y="821"/>
                    <a:pt x="210" y="788"/>
                    <a:pt x="225" y="755"/>
                  </a:cubicBezTo>
                  <a:cubicBezTo>
                    <a:pt x="227" y="749"/>
                    <a:pt x="228" y="741"/>
                    <a:pt x="226" y="737"/>
                  </a:cubicBezTo>
                  <a:cubicBezTo>
                    <a:pt x="217" y="723"/>
                    <a:pt x="206" y="711"/>
                    <a:pt x="194" y="695"/>
                  </a:cubicBezTo>
                  <a:cubicBezTo>
                    <a:pt x="160" y="771"/>
                    <a:pt x="127" y="845"/>
                    <a:pt x="93" y="922"/>
                  </a:cubicBezTo>
                  <a:cubicBezTo>
                    <a:pt x="117" y="920"/>
                    <a:pt x="137" y="916"/>
                    <a:pt x="156" y="916"/>
                  </a:cubicBezTo>
                  <a:cubicBezTo>
                    <a:pt x="165" y="917"/>
                    <a:pt x="177" y="921"/>
                    <a:pt x="183" y="927"/>
                  </a:cubicBezTo>
                  <a:cubicBezTo>
                    <a:pt x="196" y="942"/>
                    <a:pt x="206" y="960"/>
                    <a:pt x="220" y="98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Calibri"/>
              </a:endParaRPr>
            </a:p>
          </p:txBody>
        </p:sp>
        <p:sp>
          <p:nvSpPr>
            <p:cNvPr id="10" name="Freeform 7">
              <a:extLst>
                <a:ext uri="{FF2B5EF4-FFF2-40B4-BE49-F238E27FC236}">
                  <a16:creationId xmlns:a16="http://schemas.microsoft.com/office/drawing/2014/main" id="{375561E9-4FD2-4731-BD70-FA2118FF1997}"/>
                </a:ext>
              </a:extLst>
            </p:cNvPr>
            <p:cNvSpPr>
              <a:spLocks noEditPoints="1"/>
            </p:cNvSpPr>
            <p:nvPr/>
          </p:nvSpPr>
          <p:spPr bwMode="auto">
            <a:xfrm>
              <a:off x="4551" y="1693"/>
              <a:ext cx="98" cy="94"/>
            </a:xfrm>
            <a:custGeom>
              <a:avLst/>
              <a:gdLst>
                <a:gd name="T0" fmla="*/ 65 w 386"/>
                <a:gd name="T1" fmla="*/ 326 h 370"/>
                <a:gd name="T2" fmla="*/ 81 w 386"/>
                <a:gd name="T3" fmla="*/ 252 h 370"/>
                <a:gd name="T4" fmla="*/ 70 w 386"/>
                <a:gd name="T5" fmla="*/ 219 h 370"/>
                <a:gd name="T6" fmla="*/ 19 w 386"/>
                <a:gd name="T7" fmla="*/ 172 h 370"/>
                <a:gd name="T8" fmla="*/ 5 w 386"/>
                <a:gd name="T9" fmla="*/ 135 h 370"/>
                <a:gd name="T10" fmla="*/ 38 w 386"/>
                <a:gd name="T11" fmla="*/ 114 h 370"/>
                <a:gd name="T12" fmla="*/ 113 w 386"/>
                <a:gd name="T13" fmla="*/ 105 h 370"/>
                <a:gd name="T14" fmla="*/ 130 w 386"/>
                <a:gd name="T15" fmla="*/ 93 h 370"/>
                <a:gd name="T16" fmla="*/ 165 w 386"/>
                <a:gd name="T17" fmla="*/ 22 h 370"/>
                <a:gd name="T18" fmla="*/ 194 w 386"/>
                <a:gd name="T19" fmla="*/ 0 h 370"/>
                <a:gd name="T20" fmla="*/ 221 w 386"/>
                <a:gd name="T21" fmla="*/ 22 h 370"/>
                <a:gd name="T22" fmla="*/ 256 w 386"/>
                <a:gd name="T23" fmla="*/ 93 h 370"/>
                <a:gd name="T24" fmla="*/ 273 w 386"/>
                <a:gd name="T25" fmla="*/ 105 h 370"/>
                <a:gd name="T26" fmla="*/ 348 w 386"/>
                <a:gd name="T27" fmla="*/ 114 h 370"/>
                <a:gd name="T28" fmla="*/ 381 w 386"/>
                <a:gd name="T29" fmla="*/ 135 h 370"/>
                <a:gd name="T30" fmla="*/ 367 w 386"/>
                <a:gd name="T31" fmla="*/ 172 h 370"/>
                <a:gd name="T32" fmla="*/ 316 w 386"/>
                <a:gd name="T33" fmla="*/ 219 h 370"/>
                <a:gd name="T34" fmla="*/ 305 w 386"/>
                <a:gd name="T35" fmla="*/ 252 h 370"/>
                <a:gd name="T36" fmla="*/ 319 w 386"/>
                <a:gd name="T37" fmla="*/ 319 h 370"/>
                <a:gd name="T38" fmla="*/ 310 w 386"/>
                <a:gd name="T39" fmla="*/ 357 h 370"/>
                <a:gd name="T40" fmla="*/ 271 w 386"/>
                <a:gd name="T41" fmla="*/ 355 h 370"/>
                <a:gd name="T42" fmla="*/ 205 w 386"/>
                <a:gd name="T43" fmla="*/ 319 h 370"/>
                <a:gd name="T44" fmla="*/ 181 w 386"/>
                <a:gd name="T45" fmla="*/ 319 h 370"/>
                <a:gd name="T46" fmla="*/ 110 w 386"/>
                <a:gd name="T47" fmla="*/ 358 h 370"/>
                <a:gd name="T48" fmla="*/ 65 w 386"/>
                <a:gd name="T49" fmla="*/ 326 h 370"/>
                <a:gd name="T50" fmla="*/ 193 w 386"/>
                <a:gd name="T51" fmla="*/ 35 h 370"/>
                <a:gd name="T52" fmla="*/ 156 w 386"/>
                <a:gd name="T53" fmla="*/ 116 h 370"/>
                <a:gd name="T54" fmla="*/ 124 w 386"/>
                <a:gd name="T55" fmla="*/ 138 h 370"/>
                <a:gd name="T56" fmla="*/ 39 w 386"/>
                <a:gd name="T57" fmla="*/ 147 h 370"/>
                <a:gd name="T58" fmla="*/ 105 w 386"/>
                <a:gd name="T59" fmla="*/ 207 h 370"/>
                <a:gd name="T60" fmla="*/ 115 w 386"/>
                <a:gd name="T61" fmla="*/ 241 h 370"/>
                <a:gd name="T62" fmla="*/ 98 w 386"/>
                <a:gd name="T63" fmla="*/ 327 h 370"/>
                <a:gd name="T64" fmla="*/ 166 w 386"/>
                <a:gd name="T65" fmla="*/ 289 h 370"/>
                <a:gd name="T66" fmla="*/ 219 w 386"/>
                <a:gd name="T67" fmla="*/ 289 h 370"/>
                <a:gd name="T68" fmla="*/ 288 w 386"/>
                <a:gd name="T69" fmla="*/ 327 h 370"/>
                <a:gd name="T70" fmla="*/ 272 w 386"/>
                <a:gd name="T71" fmla="*/ 245 h 370"/>
                <a:gd name="T72" fmla="*/ 285 w 386"/>
                <a:gd name="T73" fmla="*/ 204 h 370"/>
                <a:gd name="T74" fmla="*/ 347 w 386"/>
                <a:gd name="T75" fmla="*/ 146 h 370"/>
                <a:gd name="T76" fmla="*/ 261 w 386"/>
                <a:gd name="T77" fmla="*/ 137 h 370"/>
                <a:gd name="T78" fmla="*/ 230 w 386"/>
                <a:gd name="T79" fmla="*/ 116 h 370"/>
                <a:gd name="T80" fmla="*/ 193 w 386"/>
                <a:gd name="T81" fmla="*/ 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370">
                  <a:moveTo>
                    <a:pt x="65" y="326"/>
                  </a:moveTo>
                  <a:cubicBezTo>
                    <a:pt x="70" y="304"/>
                    <a:pt x="75" y="278"/>
                    <a:pt x="81" y="252"/>
                  </a:cubicBezTo>
                  <a:cubicBezTo>
                    <a:pt x="84" y="239"/>
                    <a:pt x="81" y="229"/>
                    <a:pt x="70" y="219"/>
                  </a:cubicBezTo>
                  <a:cubicBezTo>
                    <a:pt x="52" y="205"/>
                    <a:pt x="36" y="188"/>
                    <a:pt x="19" y="172"/>
                  </a:cubicBezTo>
                  <a:cubicBezTo>
                    <a:pt x="7" y="162"/>
                    <a:pt x="0" y="151"/>
                    <a:pt x="5" y="135"/>
                  </a:cubicBezTo>
                  <a:cubicBezTo>
                    <a:pt x="10" y="119"/>
                    <a:pt x="23" y="116"/>
                    <a:pt x="38" y="114"/>
                  </a:cubicBezTo>
                  <a:cubicBezTo>
                    <a:pt x="63" y="111"/>
                    <a:pt x="88" y="109"/>
                    <a:pt x="113" y="105"/>
                  </a:cubicBezTo>
                  <a:cubicBezTo>
                    <a:pt x="119" y="104"/>
                    <a:pt x="127" y="99"/>
                    <a:pt x="130" y="93"/>
                  </a:cubicBezTo>
                  <a:cubicBezTo>
                    <a:pt x="142" y="70"/>
                    <a:pt x="151" y="44"/>
                    <a:pt x="165" y="22"/>
                  </a:cubicBezTo>
                  <a:cubicBezTo>
                    <a:pt x="171" y="12"/>
                    <a:pt x="184" y="1"/>
                    <a:pt x="194" y="0"/>
                  </a:cubicBezTo>
                  <a:cubicBezTo>
                    <a:pt x="203" y="0"/>
                    <a:pt x="216" y="12"/>
                    <a:pt x="221" y="22"/>
                  </a:cubicBezTo>
                  <a:cubicBezTo>
                    <a:pt x="234" y="45"/>
                    <a:pt x="244" y="70"/>
                    <a:pt x="256" y="93"/>
                  </a:cubicBezTo>
                  <a:cubicBezTo>
                    <a:pt x="259" y="99"/>
                    <a:pt x="267" y="104"/>
                    <a:pt x="273" y="105"/>
                  </a:cubicBezTo>
                  <a:cubicBezTo>
                    <a:pt x="298" y="109"/>
                    <a:pt x="323" y="111"/>
                    <a:pt x="348" y="114"/>
                  </a:cubicBezTo>
                  <a:cubicBezTo>
                    <a:pt x="363" y="116"/>
                    <a:pt x="376" y="119"/>
                    <a:pt x="381" y="135"/>
                  </a:cubicBezTo>
                  <a:cubicBezTo>
                    <a:pt x="386" y="151"/>
                    <a:pt x="378" y="162"/>
                    <a:pt x="367" y="172"/>
                  </a:cubicBezTo>
                  <a:cubicBezTo>
                    <a:pt x="350" y="188"/>
                    <a:pt x="334" y="205"/>
                    <a:pt x="316" y="219"/>
                  </a:cubicBezTo>
                  <a:cubicBezTo>
                    <a:pt x="304" y="229"/>
                    <a:pt x="302" y="239"/>
                    <a:pt x="305" y="252"/>
                  </a:cubicBezTo>
                  <a:cubicBezTo>
                    <a:pt x="311" y="274"/>
                    <a:pt x="315" y="297"/>
                    <a:pt x="319" y="319"/>
                  </a:cubicBezTo>
                  <a:cubicBezTo>
                    <a:pt x="322" y="333"/>
                    <a:pt x="323" y="347"/>
                    <a:pt x="310" y="357"/>
                  </a:cubicBezTo>
                  <a:cubicBezTo>
                    <a:pt x="297" y="367"/>
                    <a:pt x="284" y="363"/>
                    <a:pt x="271" y="355"/>
                  </a:cubicBezTo>
                  <a:cubicBezTo>
                    <a:pt x="249" y="343"/>
                    <a:pt x="227" y="330"/>
                    <a:pt x="205" y="319"/>
                  </a:cubicBezTo>
                  <a:cubicBezTo>
                    <a:pt x="198" y="315"/>
                    <a:pt x="188" y="315"/>
                    <a:pt x="181" y="319"/>
                  </a:cubicBezTo>
                  <a:cubicBezTo>
                    <a:pt x="157" y="331"/>
                    <a:pt x="134" y="345"/>
                    <a:pt x="110" y="358"/>
                  </a:cubicBezTo>
                  <a:cubicBezTo>
                    <a:pt x="86" y="370"/>
                    <a:pt x="64" y="356"/>
                    <a:pt x="65" y="326"/>
                  </a:cubicBezTo>
                  <a:close/>
                  <a:moveTo>
                    <a:pt x="193" y="35"/>
                  </a:moveTo>
                  <a:cubicBezTo>
                    <a:pt x="179" y="65"/>
                    <a:pt x="167" y="90"/>
                    <a:pt x="156" y="116"/>
                  </a:cubicBezTo>
                  <a:cubicBezTo>
                    <a:pt x="150" y="131"/>
                    <a:pt x="139" y="136"/>
                    <a:pt x="124" y="138"/>
                  </a:cubicBezTo>
                  <a:cubicBezTo>
                    <a:pt x="97" y="140"/>
                    <a:pt x="70" y="143"/>
                    <a:pt x="39" y="147"/>
                  </a:cubicBezTo>
                  <a:cubicBezTo>
                    <a:pt x="63" y="169"/>
                    <a:pt x="84" y="189"/>
                    <a:pt x="105" y="207"/>
                  </a:cubicBezTo>
                  <a:cubicBezTo>
                    <a:pt x="116" y="217"/>
                    <a:pt x="119" y="227"/>
                    <a:pt x="115" y="241"/>
                  </a:cubicBezTo>
                  <a:cubicBezTo>
                    <a:pt x="109" y="268"/>
                    <a:pt x="104" y="296"/>
                    <a:pt x="98" y="327"/>
                  </a:cubicBezTo>
                  <a:cubicBezTo>
                    <a:pt x="124" y="313"/>
                    <a:pt x="146" y="303"/>
                    <a:pt x="166" y="289"/>
                  </a:cubicBezTo>
                  <a:cubicBezTo>
                    <a:pt x="185" y="278"/>
                    <a:pt x="200" y="276"/>
                    <a:pt x="219" y="289"/>
                  </a:cubicBezTo>
                  <a:cubicBezTo>
                    <a:pt x="239" y="303"/>
                    <a:pt x="262" y="313"/>
                    <a:pt x="288" y="327"/>
                  </a:cubicBezTo>
                  <a:cubicBezTo>
                    <a:pt x="282" y="297"/>
                    <a:pt x="279" y="271"/>
                    <a:pt x="272" y="245"/>
                  </a:cubicBezTo>
                  <a:cubicBezTo>
                    <a:pt x="267" y="227"/>
                    <a:pt x="271" y="215"/>
                    <a:pt x="285" y="204"/>
                  </a:cubicBezTo>
                  <a:cubicBezTo>
                    <a:pt x="305" y="186"/>
                    <a:pt x="324" y="167"/>
                    <a:pt x="347" y="146"/>
                  </a:cubicBezTo>
                  <a:cubicBezTo>
                    <a:pt x="315" y="143"/>
                    <a:pt x="288" y="140"/>
                    <a:pt x="261" y="137"/>
                  </a:cubicBezTo>
                  <a:cubicBezTo>
                    <a:pt x="246" y="136"/>
                    <a:pt x="236" y="130"/>
                    <a:pt x="230" y="116"/>
                  </a:cubicBezTo>
                  <a:cubicBezTo>
                    <a:pt x="219" y="90"/>
                    <a:pt x="207" y="65"/>
                    <a:pt x="193" y="3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Calibri"/>
              </a:endParaRPr>
            </a:p>
          </p:txBody>
        </p:sp>
        <p:sp>
          <p:nvSpPr>
            <p:cNvPr id="11" name="Freeform 8">
              <a:extLst>
                <a:ext uri="{FF2B5EF4-FFF2-40B4-BE49-F238E27FC236}">
                  <a16:creationId xmlns:a16="http://schemas.microsoft.com/office/drawing/2014/main" id="{9C6FA2CF-8141-4F1F-893E-CA352A0A03A0}"/>
                </a:ext>
              </a:extLst>
            </p:cNvPr>
            <p:cNvSpPr>
              <a:spLocks/>
            </p:cNvSpPr>
            <p:nvPr/>
          </p:nvSpPr>
          <p:spPr bwMode="auto">
            <a:xfrm>
              <a:off x="4552" y="1703"/>
              <a:ext cx="137" cy="111"/>
            </a:xfrm>
            <a:custGeom>
              <a:avLst/>
              <a:gdLst>
                <a:gd name="T0" fmla="*/ 192 w 538"/>
                <a:gd name="T1" fmla="*/ 436 h 436"/>
                <a:gd name="T2" fmla="*/ 15 w 538"/>
                <a:gd name="T3" fmla="*/ 378 h 436"/>
                <a:gd name="T4" fmla="*/ 7 w 538"/>
                <a:gd name="T5" fmla="*/ 353 h 436"/>
                <a:gd name="T6" fmla="*/ 33 w 538"/>
                <a:gd name="T7" fmla="*/ 352 h 436"/>
                <a:gd name="T8" fmla="*/ 165 w 538"/>
                <a:gd name="T9" fmla="*/ 402 h 436"/>
                <a:gd name="T10" fmla="*/ 446 w 538"/>
                <a:gd name="T11" fmla="*/ 176 h 436"/>
                <a:gd name="T12" fmla="*/ 423 w 538"/>
                <a:gd name="T13" fmla="*/ 34 h 436"/>
                <a:gd name="T14" fmla="*/ 427 w 538"/>
                <a:gd name="T15" fmla="*/ 6 h 436"/>
                <a:gd name="T16" fmla="*/ 452 w 538"/>
                <a:gd name="T17" fmla="*/ 21 h 436"/>
                <a:gd name="T18" fmla="*/ 223 w 538"/>
                <a:gd name="T19" fmla="*/ 433 h 436"/>
                <a:gd name="T20" fmla="*/ 192 w 538"/>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436">
                  <a:moveTo>
                    <a:pt x="192" y="436"/>
                  </a:moveTo>
                  <a:cubicBezTo>
                    <a:pt x="127" y="435"/>
                    <a:pt x="67" y="417"/>
                    <a:pt x="15" y="378"/>
                  </a:cubicBezTo>
                  <a:cubicBezTo>
                    <a:pt x="5" y="371"/>
                    <a:pt x="0" y="363"/>
                    <a:pt x="7" y="353"/>
                  </a:cubicBezTo>
                  <a:cubicBezTo>
                    <a:pt x="14" y="342"/>
                    <a:pt x="24" y="345"/>
                    <a:pt x="33" y="352"/>
                  </a:cubicBezTo>
                  <a:cubicBezTo>
                    <a:pt x="72" y="380"/>
                    <a:pt x="116" y="397"/>
                    <a:pt x="165" y="402"/>
                  </a:cubicBezTo>
                  <a:cubicBezTo>
                    <a:pt x="299" y="418"/>
                    <a:pt x="433" y="310"/>
                    <a:pt x="446" y="176"/>
                  </a:cubicBezTo>
                  <a:cubicBezTo>
                    <a:pt x="450" y="126"/>
                    <a:pt x="443" y="79"/>
                    <a:pt x="423" y="34"/>
                  </a:cubicBezTo>
                  <a:cubicBezTo>
                    <a:pt x="418" y="24"/>
                    <a:pt x="414" y="13"/>
                    <a:pt x="427" y="6"/>
                  </a:cubicBezTo>
                  <a:cubicBezTo>
                    <a:pt x="441" y="0"/>
                    <a:pt x="447" y="9"/>
                    <a:pt x="452" y="21"/>
                  </a:cubicBezTo>
                  <a:cubicBezTo>
                    <a:pt x="538" y="197"/>
                    <a:pt x="419" y="411"/>
                    <a:pt x="223" y="433"/>
                  </a:cubicBezTo>
                  <a:cubicBezTo>
                    <a:pt x="213" y="434"/>
                    <a:pt x="202" y="435"/>
                    <a:pt x="192" y="4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Calibri"/>
              </a:endParaRPr>
            </a:p>
          </p:txBody>
        </p:sp>
        <p:sp>
          <p:nvSpPr>
            <p:cNvPr id="12" name="Freeform 9">
              <a:extLst>
                <a:ext uri="{FF2B5EF4-FFF2-40B4-BE49-F238E27FC236}">
                  <a16:creationId xmlns:a16="http://schemas.microsoft.com/office/drawing/2014/main" id="{C44EB5D3-8356-45DF-9FDF-F253DC126C68}"/>
                </a:ext>
              </a:extLst>
            </p:cNvPr>
            <p:cNvSpPr>
              <a:spLocks/>
            </p:cNvSpPr>
            <p:nvPr/>
          </p:nvSpPr>
          <p:spPr bwMode="auto">
            <a:xfrm>
              <a:off x="4526" y="1664"/>
              <a:ext cx="111" cy="125"/>
            </a:xfrm>
            <a:custGeom>
              <a:avLst/>
              <a:gdLst>
                <a:gd name="T0" fmla="*/ 0 w 436"/>
                <a:gd name="T1" fmla="*/ 329 h 491"/>
                <a:gd name="T2" fmla="*/ 241 w 436"/>
                <a:gd name="T3" fmla="*/ 11 h 491"/>
                <a:gd name="T4" fmla="*/ 414 w 436"/>
                <a:gd name="T5" fmla="*/ 34 h 491"/>
                <a:gd name="T6" fmla="*/ 430 w 436"/>
                <a:gd name="T7" fmla="*/ 56 h 491"/>
                <a:gd name="T8" fmla="*/ 401 w 436"/>
                <a:gd name="T9" fmla="*/ 62 h 491"/>
                <a:gd name="T10" fmla="*/ 102 w 436"/>
                <a:gd name="T11" fmla="*/ 121 h 491"/>
                <a:gd name="T12" fmla="*/ 77 w 436"/>
                <a:gd name="T13" fmla="*/ 444 h 491"/>
                <a:gd name="T14" fmla="*/ 83 w 436"/>
                <a:gd name="T15" fmla="*/ 478 h 491"/>
                <a:gd name="T16" fmla="*/ 51 w 436"/>
                <a:gd name="T17" fmla="*/ 462 h 491"/>
                <a:gd name="T18" fmla="*/ 0 w 436"/>
                <a:gd name="T19" fmla="*/ 32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491">
                  <a:moveTo>
                    <a:pt x="0" y="329"/>
                  </a:moveTo>
                  <a:cubicBezTo>
                    <a:pt x="0" y="157"/>
                    <a:pt x="100" y="36"/>
                    <a:pt x="241" y="11"/>
                  </a:cubicBezTo>
                  <a:cubicBezTo>
                    <a:pt x="301" y="0"/>
                    <a:pt x="359" y="7"/>
                    <a:pt x="414" y="34"/>
                  </a:cubicBezTo>
                  <a:cubicBezTo>
                    <a:pt x="424" y="38"/>
                    <a:pt x="436" y="42"/>
                    <a:pt x="430" y="56"/>
                  </a:cubicBezTo>
                  <a:cubicBezTo>
                    <a:pt x="424" y="71"/>
                    <a:pt x="412" y="67"/>
                    <a:pt x="401" y="62"/>
                  </a:cubicBezTo>
                  <a:cubicBezTo>
                    <a:pt x="287" y="13"/>
                    <a:pt x="174" y="45"/>
                    <a:pt x="102" y="121"/>
                  </a:cubicBezTo>
                  <a:cubicBezTo>
                    <a:pt x="19" y="209"/>
                    <a:pt x="8" y="344"/>
                    <a:pt x="77" y="444"/>
                  </a:cubicBezTo>
                  <a:cubicBezTo>
                    <a:pt x="85" y="455"/>
                    <a:pt x="98" y="467"/>
                    <a:pt x="83" y="478"/>
                  </a:cubicBezTo>
                  <a:cubicBezTo>
                    <a:pt x="66" y="491"/>
                    <a:pt x="58" y="473"/>
                    <a:pt x="51" y="462"/>
                  </a:cubicBezTo>
                  <a:cubicBezTo>
                    <a:pt x="18" y="413"/>
                    <a:pt x="0" y="359"/>
                    <a:pt x="0" y="3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Calibri"/>
              </a:endParaRPr>
            </a:p>
          </p:txBody>
        </p:sp>
        <p:sp>
          <p:nvSpPr>
            <p:cNvPr id="13" name="Freeform 10">
              <a:extLst>
                <a:ext uri="{FF2B5EF4-FFF2-40B4-BE49-F238E27FC236}">
                  <a16:creationId xmlns:a16="http://schemas.microsoft.com/office/drawing/2014/main" id="{6154C1CB-CDD1-41C2-8A94-9664268DE522}"/>
                </a:ext>
              </a:extLst>
            </p:cNvPr>
            <p:cNvSpPr>
              <a:spLocks/>
            </p:cNvSpPr>
            <p:nvPr/>
          </p:nvSpPr>
          <p:spPr bwMode="auto">
            <a:xfrm>
              <a:off x="4642" y="1683"/>
              <a:ext cx="14" cy="16"/>
            </a:xfrm>
            <a:custGeom>
              <a:avLst/>
              <a:gdLst>
                <a:gd name="T0" fmla="*/ 55 w 55"/>
                <a:gd name="T1" fmla="*/ 42 h 61"/>
                <a:gd name="T2" fmla="*/ 31 w 55"/>
                <a:gd name="T3" fmla="*/ 53 h 61"/>
                <a:gd name="T4" fmla="*/ 3 w 55"/>
                <a:gd name="T5" fmla="*/ 25 h 61"/>
                <a:gd name="T6" fmla="*/ 2 w 55"/>
                <a:gd name="T7" fmla="*/ 11 h 61"/>
                <a:gd name="T8" fmla="*/ 16 w 55"/>
                <a:gd name="T9" fmla="*/ 1 h 61"/>
                <a:gd name="T10" fmla="*/ 55 w 55"/>
                <a:gd name="T11" fmla="*/ 42 h 61"/>
              </a:gdLst>
              <a:ahLst/>
              <a:cxnLst>
                <a:cxn ang="0">
                  <a:pos x="T0" y="T1"/>
                </a:cxn>
                <a:cxn ang="0">
                  <a:pos x="T2" y="T3"/>
                </a:cxn>
                <a:cxn ang="0">
                  <a:pos x="T4" y="T5"/>
                </a:cxn>
                <a:cxn ang="0">
                  <a:pos x="T6" y="T7"/>
                </a:cxn>
                <a:cxn ang="0">
                  <a:pos x="T8" y="T9"/>
                </a:cxn>
                <a:cxn ang="0">
                  <a:pos x="T10" y="T11"/>
                </a:cxn>
              </a:cxnLst>
              <a:rect l="0" t="0" r="r" b="b"/>
              <a:pathLst>
                <a:path w="55" h="61">
                  <a:moveTo>
                    <a:pt x="55" y="42"/>
                  </a:moveTo>
                  <a:cubicBezTo>
                    <a:pt x="54" y="55"/>
                    <a:pt x="41" y="61"/>
                    <a:pt x="31" y="53"/>
                  </a:cubicBezTo>
                  <a:cubicBezTo>
                    <a:pt x="20" y="45"/>
                    <a:pt x="11" y="35"/>
                    <a:pt x="3" y="25"/>
                  </a:cubicBezTo>
                  <a:cubicBezTo>
                    <a:pt x="0" y="22"/>
                    <a:pt x="0" y="14"/>
                    <a:pt x="2" y="11"/>
                  </a:cubicBezTo>
                  <a:cubicBezTo>
                    <a:pt x="5" y="6"/>
                    <a:pt x="11" y="2"/>
                    <a:pt x="16" y="1"/>
                  </a:cubicBezTo>
                  <a:cubicBezTo>
                    <a:pt x="26" y="0"/>
                    <a:pt x="55" y="31"/>
                    <a:pt x="55"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US">
                <a:solidFill>
                  <a:prstClr val="black"/>
                </a:solidFill>
                <a:latin typeface="Calibri"/>
              </a:endParaRPr>
            </a:p>
          </p:txBody>
        </p:sp>
      </p:grpSp>
      <p:sp>
        <p:nvSpPr>
          <p:cNvPr id="51" name="Rounded Rectangle 90"/>
          <p:cNvSpPr/>
          <p:nvPr/>
        </p:nvSpPr>
        <p:spPr>
          <a:xfrm>
            <a:off x="4847603" y="1310751"/>
            <a:ext cx="3689316" cy="2581931"/>
          </a:xfrm>
          <a:prstGeom prst="roundRect">
            <a:avLst>
              <a:gd name="adj" fmla="val 3386"/>
            </a:avLst>
          </a:prstGeom>
          <a:noFill/>
          <a:ln>
            <a:noFill/>
          </a:ln>
          <a:effectLst>
            <a:outerShdw blurRad="254000" dist="635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t"/>
          <a:lstStyle/>
          <a:p>
            <a:r>
              <a:rPr lang="fr-FR" sz="1100" dirty="0">
                <a:solidFill>
                  <a:schemeClr val="tx1"/>
                </a:solidFill>
                <a:latin typeface="Arial" panose="020B0604020202020204" pitchFamily="34" charset="0"/>
                <a:cs typeface="Arial" panose="020B0604020202020204" pitchFamily="34" charset="0"/>
              </a:rPr>
              <a:t>Une bonne préparation vous permettra de tirer pleinement avantage de ce moment.</a:t>
            </a:r>
            <a:endParaRPr lang="en-CA" sz="1100" b="1" dirty="0">
              <a:latin typeface="Arial" panose="020B0604020202020204" pitchFamily="34" charset="0"/>
              <a:cs typeface="Arial" panose="020B0604020202020204" pitchFamily="34" charset="0"/>
            </a:endParaRPr>
          </a:p>
          <a:p>
            <a:r>
              <a:rPr lang="en-CA" sz="1100" dirty="0" smtClean="0">
                <a:solidFill>
                  <a:schemeClr val="tx1"/>
                </a:solidFill>
                <a:latin typeface="Arial" panose="020B0604020202020204" pitchFamily="34" charset="0"/>
                <a:cs typeface="Arial" panose="020B0604020202020204" pitchFamily="34" charset="0"/>
              </a:rPr>
              <a:t>	</a:t>
            </a:r>
          </a:p>
          <a:p>
            <a:endParaRPr lang="en-CA" sz="1100" dirty="0">
              <a:solidFill>
                <a:schemeClr val="tx1"/>
              </a:solidFill>
              <a:latin typeface="Arial" panose="020B0604020202020204" pitchFamily="34" charset="0"/>
              <a:cs typeface="Arial" panose="020B0604020202020204" pitchFamily="34" charset="0"/>
            </a:endParaRPr>
          </a:p>
          <a:p>
            <a:r>
              <a:rPr lang="en-CA" sz="1100" dirty="0">
                <a:solidFill>
                  <a:schemeClr val="tx1"/>
                </a:solidFill>
                <a:latin typeface="Arial" panose="020B0604020202020204" pitchFamily="34" charset="0"/>
                <a:cs typeface="Arial" panose="020B0604020202020204" pitchFamily="34" charset="0"/>
              </a:rPr>
              <a:t>	</a:t>
            </a:r>
            <a:r>
              <a:rPr lang="en-CA" sz="1100" dirty="0" err="1" smtClean="0">
                <a:solidFill>
                  <a:schemeClr val="tx1"/>
                </a:solidFill>
                <a:latin typeface="Arial" panose="020B0604020202020204" pitchFamily="34" charset="0"/>
                <a:cs typeface="Arial" panose="020B0604020202020204" pitchFamily="34" charset="0"/>
              </a:rPr>
              <a:t>Planifier</a:t>
            </a:r>
            <a:r>
              <a:rPr lang="en-CA" sz="1100" dirty="0" smtClean="0">
                <a:solidFill>
                  <a:schemeClr val="tx1"/>
                </a:solidFill>
                <a:latin typeface="Arial" panose="020B0604020202020204" pitchFamily="34" charset="0"/>
                <a:cs typeface="Arial" panose="020B0604020202020204" pitchFamily="34" charset="0"/>
              </a:rPr>
              <a:t> et </a:t>
            </a:r>
            <a:r>
              <a:rPr lang="en-CA" sz="1100" dirty="0" err="1" smtClean="0">
                <a:solidFill>
                  <a:schemeClr val="tx1"/>
                </a:solidFill>
                <a:latin typeface="Arial" panose="020B0604020202020204" pitchFamily="34" charset="0"/>
                <a:cs typeface="Arial" panose="020B0604020202020204" pitchFamily="34" charset="0"/>
              </a:rPr>
              <a:t>préparer</a:t>
            </a:r>
            <a:r>
              <a:rPr lang="en-CA" sz="1100" dirty="0" smtClean="0">
                <a:solidFill>
                  <a:schemeClr val="tx1"/>
                </a:solidFill>
                <a:latin typeface="Arial" panose="020B0604020202020204" pitchFamily="34" charset="0"/>
                <a:cs typeface="Arial" panose="020B0604020202020204" pitchFamily="34" charset="0"/>
              </a:rPr>
              <a:t> </a:t>
            </a:r>
            <a:r>
              <a:rPr lang="en-CA" sz="1100" dirty="0">
                <a:solidFill>
                  <a:schemeClr val="tx1"/>
                </a:solidFill>
                <a:latin typeface="Arial" panose="020B0604020202020204" pitchFamily="34" charset="0"/>
                <a:cs typeface="Arial" panose="020B0604020202020204" pitchFamily="34" charset="0"/>
              </a:rPr>
              <a:t>la </a:t>
            </a:r>
            <a:r>
              <a:rPr lang="en-CA" sz="1100" dirty="0" smtClean="0">
                <a:solidFill>
                  <a:schemeClr val="tx1"/>
                </a:solidFill>
                <a:latin typeface="Arial" panose="020B0604020202020204" pitchFamily="34" charset="0"/>
                <a:cs typeface="Arial" panose="020B0604020202020204" pitchFamily="34" charset="0"/>
              </a:rPr>
              <a:t>discussion </a:t>
            </a:r>
            <a:endParaRPr lang="en-CA" sz="1100" dirty="0">
              <a:solidFill>
                <a:schemeClr val="tx1"/>
              </a:solidFill>
              <a:latin typeface="Arial" panose="020B0604020202020204" pitchFamily="34" charset="0"/>
              <a:cs typeface="Arial" panose="020B0604020202020204" pitchFamily="34" charset="0"/>
            </a:endParaRPr>
          </a:p>
          <a:p>
            <a:endParaRPr lang="en-CA" sz="1100" dirty="0">
              <a:solidFill>
                <a:schemeClr val="tx1"/>
              </a:solidFill>
              <a:latin typeface="Arial" panose="020B0604020202020204" pitchFamily="34" charset="0"/>
              <a:cs typeface="Arial" panose="020B0604020202020204" pitchFamily="34" charset="0"/>
            </a:endParaRPr>
          </a:p>
          <a:p>
            <a:r>
              <a:rPr lang="en-CA" sz="1100" dirty="0">
                <a:solidFill>
                  <a:schemeClr val="tx1"/>
                </a:solidFill>
                <a:latin typeface="Arial" panose="020B0604020202020204" pitchFamily="34" charset="0"/>
                <a:cs typeface="Arial" panose="020B0604020202020204" pitchFamily="34" charset="0"/>
              </a:rPr>
              <a:t>	</a:t>
            </a:r>
            <a:r>
              <a:rPr lang="en-CA" sz="1100" dirty="0" err="1" smtClean="0">
                <a:solidFill>
                  <a:schemeClr val="tx1"/>
                </a:solidFill>
                <a:latin typeface="Arial" panose="020B0604020202020204" pitchFamily="34" charset="0"/>
                <a:cs typeface="Arial" panose="020B0604020202020204" pitchFamily="34" charset="0"/>
              </a:rPr>
              <a:t>Tenir</a:t>
            </a:r>
            <a:r>
              <a:rPr lang="en-CA" sz="1100" dirty="0" smtClean="0">
                <a:solidFill>
                  <a:schemeClr val="tx1"/>
                </a:solidFill>
                <a:latin typeface="Arial" panose="020B0604020202020204" pitchFamily="34" charset="0"/>
                <a:cs typeface="Arial" panose="020B0604020202020204" pitchFamily="34" charset="0"/>
              </a:rPr>
              <a:t> la rencontre</a:t>
            </a:r>
            <a:endParaRPr lang="en-CA" sz="1100" dirty="0">
              <a:solidFill>
                <a:schemeClr val="tx1"/>
              </a:solidFill>
              <a:latin typeface="Arial" panose="020B0604020202020204" pitchFamily="34" charset="0"/>
              <a:cs typeface="Arial" panose="020B0604020202020204" pitchFamily="34" charset="0"/>
            </a:endParaRPr>
          </a:p>
          <a:p>
            <a:pPr marL="385763" indent="-385763">
              <a:buAutoNum type="arabicPeriod"/>
            </a:pPr>
            <a:endParaRPr lang="en-CA" sz="1100" dirty="0">
              <a:solidFill>
                <a:schemeClr val="tx1"/>
              </a:solidFill>
              <a:latin typeface="Arial" panose="020B0604020202020204" pitchFamily="34" charset="0"/>
              <a:cs typeface="Arial" panose="020B0604020202020204" pitchFamily="34" charset="0"/>
            </a:endParaRPr>
          </a:p>
          <a:p>
            <a:r>
              <a:rPr lang="fr-FR" sz="1100" dirty="0" smtClean="0">
                <a:solidFill>
                  <a:schemeClr val="tx1"/>
                </a:solidFill>
                <a:latin typeface="Arial" panose="020B0604020202020204" pitchFamily="34" charset="0"/>
                <a:cs typeface="Arial" panose="020B0604020202020204" pitchFamily="34" charset="0"/>
              </a:rPr>
              <a:t>	Consigner </a:t>
            </a:r>
            <a:r>
              <a:rPr lang="fr-FR" sz="1100" dirty="0">
                <a:solidFill>
                  <a:schemeClr val="tx1"/>
                </a:solidFill>
                <a:latin typeface="Arial" panose="020B0604020202020204" pitchFamily="34" charset="0"/>
                <a:cs typeface="Arial" panose="020B0604020202020204" pitchFamily="34" charset="0"/>
              </a:rPr>
              <a:t>vos commentaires </a:t>
            </a:r>
            <a:br>
              <a:rPr lang="fr-FR" sz="1100" dirty="0">
                <a:solidFill>
                  <a:schemeClr val="tx1"/>
                </a:solidFill>
                <a:latin typeface="Arial" panose="020B0604020202020204" pitchFamily="34" charset="0"/>
                <a:cs typeface="Arial" panose="020B0604020202020204" pitchFamily="34" charset="0"/>
              </a:rPr>
            </a:br>
            <a:r>
              <a:rPr lang="fr-FR" sz="1100" dirty="0" smtClean="0">
                <a:solidFill>
                  <a:schemeClr val="tx1"/>
                </a:solidFill>
                <a:latin typeface="Arial" panose="020B0604020202020204" pitchFamily="34" charset="0"/>
                <a:cs typeface="Arial" panose="020B0604020202020204" pitchFamily="34" charset="0"/>
              </a:rPr>
              <a:t>	dans </a:t>
            </a:r>
            <a:r>
              <a:rPr lang="fr-FR" sz="1100" dirty="0">
                <a:solidFill>
                  <a:schemeClr val="tx1"/>
                </a:solidFill>
                <a:latin typeface="Arial" panose="020B0604020202020204" pitchFamily="34" charset="0"/>
                <a:cs typeface="Arial" panose="020B0604020202020204" pitchFamily="34" charset="0"/>
              </a:rPr>
              <a:t>l’Application </a:t>
            </a:r>
            <a:r>
              <a:rPr lang="fr-FR" sz="1100" dirty="0" smtClean="0">
                <a:solidFill>
                  <a:schemeClr val="tx1"/>
                </a:solidFill>
                <a:latin typeface="Arial" panose="020B0604020202020204" pitchFamily="34" charset="0"/>
                <a:cs typeface="Arial" panose="020B0604020202020204" pitchFamily="34" charset="0"/>
              </a:rPr>
              <a:t>GRFP et signer </a:t>
            </a:r>
          </a:p>
          <a:p>
            <a:r>
              <a:rPr lang="fr-FR" sz="1100" dirty="0" smtClean="0">
                <a:solidFill>
                  <a:schemeClr val="tx1"/>
                </a:solidFill>
                <a:latin typeface="Arial" panose="020B0604020202020204" pitchFamily="34" charset="0"/>
                <a:cs typeface="Arial" panose="020B0604020202020204" pitchFamily="34" charset="0"/>
              </a:rPr>
              <a:t>	l’entente.</a:t>
            </a:r>
            <a:r>
              <a:rPr lang="fr-FR" sz="1100" dirty="0" smtClean="0">
                <a:latin typeface="Arial" panose="020B0604020202020204" pitchFamily="34" charset="0"/>
                <a:cs typeface="Arial" panose="020B0604020202020204" pitchFamily="34" charset="0"/>
              </a:rPr>
              <a:t>et </a:t>
            </a:r>
            <a:r>
              <a:rPr lang="fr-FR" sz="1100" dirty="0">
                <a:latin typeface="Arial" panose="020B0604020202020204" pitchFamily="34" charset="0"/>
                <a:cs typeface="Arial" panose="020B0604020202020204" pitchFamily="34" charset="0"/>
              </a:rPr>
              <a:t>signez.</a:t>
            </a:r>
            <a:endParaRPr lang="en-CA" sz="1100" dirty="0">
              <a:latin typeface="Arial" panose="020B0604020202020204" pitchFamily="34" charset="0"/>
              <a:cs typeface="Arial" panose="020B0604020202020204" pitchFamily="34" charset="0"/>
            </a:endParaRPr>
          </a:p>
        </p:txBody>
      </p:sp>
      <p:sp>
        <p:nvSpPr>
          <p:cNvPr id="24" name="Freeform 104"/>
          <p:cNvSpPr>
            <a:spLocks noEditPoints="1"/>
          </p:cNvSpPr>
          <p:nvPr/>
        </p:nvSpPr>
        <p:spPr bwMode="auto">
          <a:xfrm>
            <a:off x="5469818" y="3003379"/>
            <a:ext cx="257906" cy="292454"/>
          </a:xfrm>
          <a:custGeom>
            <a:avLst/>
            <a:gdLst>
              <a:gd name="T0" fmla="*/ 480 w 620"/>
              <a:gd name="T1" fmla="*/ 419 h 787"/>
              <a:gd name="T2" fmla="*/ 618 w 620"/>
              <a:gd name="T3" fmla="*/ 203 h 787"/>
              <a:gd name="T4" fmla="*/ 606 w 620"/>
              <a:gd name="T5" fmla="*/ 196 h 787"/>
              <a:gd name="T6" fmla="*/ 396 w 620"/>
              <a:gd name="T7" fmla="*/ 319 h 787"/>
              <a:gd name="T8" fmla="*/ 524 w 620"/>
              <a:gd name="T9" fmla="*/ 97 h 787"/>
              <a:gd name="T10" fmla="*/ 382 w 620"/>
              <a:gd name="T11" fmla="*/ 314 h 787"/>
              <a:gd name="T12" fmla="*/ 259 w 620"/>
              <a:gd name="T13" fmla="*/ 303 h 787"/>
              <a:gd name="T14" fmla="*/ 419 w 620"/>
              <a:gd name="T15" fmla="*/ 27 h 787"/>
              <a:gd name="T16" fmla="*/ 245 w 620"/>
              <a:gd name="T17" fmla="*/ 299 h 787"/>
              <a:gd name="T18" fmla="*/ 292 w 620"/>
              <a:gd name="T19" fmla="*/ 11 h 787"/>
              <a:gd name="T20" fmla="*/ 280 w 620"/>
              <a:gd name="T21" fmla="*/ 4 h 787"/>
              <a:gd name="T22" fmla="*/ 153 w 620"/>
              <a:gd name="T23" fmla="*/ 212 h 787"/>
              <a:gd name="T24" fmla="*/ 153 w 620"/>
              <a:gd name="T25" fmla="*/ 213 h 787"/>
              <a:gd name="T26" fmla="*/ 0 w 620"/>
              <a:gd name="T27" fmla="*/ 779 h 787"/>
              <a:gd name="T28" fmla="*/ 0 w 620"/>
              <a:gd name="T29" fmla="*/ 780 h 787"/>
              <a:gd name="T30" fmla="*/ 0 w 620"/>
              <a:gd name="T31" fmla="*/ 781 h 787"/>
              <a:gd name="T32" fmla="*/ 0 w 620"/>
              <a:gd name="T33" fmla="*/ 782 h 787"/>
              <a:gd name="T34" fmla="*/ 1 w 620"/>
              <a:gd name="T35" fmla="*/ 784 h 787"/>
              <a:gd name="T36" fmla="*/ 2 w 620"/>
              <a:gd name="T37" fmla="*/ 785 h 787"/>
              <a:gd name="T38" fmla="*/ 2 w 620"/>
              <a:gd name="T39" fmla="*/ 786 h 787"/>
              <a:gd name="T40" fmla="*/ 4 w 620"/>
              <a:gd name="T41" fmla="*/ 786 h 787"/>
              <a:gd name="T42" fmla="*/ 5 w 620"/>
              <a:gd name="T43" fmla="*/ 787 h 787"/>
              <a:gd name="T44" fmla="*/ 5 w 620"/>
              <a:gd name="T45" fmla="*/ 787 h 787"/>
              <a:gd name="T46" fmla="*/ 7 w 620"/>
              <a:gd name="T47" fmla="*/ 787 h 787"/>
              <a:gd name="T48" fmla="*/ 521 w 620"/>
              <a:gd name="T49" fmla="*/ 787 h 787"/>
              <a:gd name="T50" fmla="*/ 521 w 620"/>
              <a:gd name="T51" fmla="*/ 773 h 787"/>
              <a:gd name="T52" fmla="*/ 479 w 620"/>
              <a:gd name="T53" fmla="*/ 420 h 787"/>
              <a:gd name="T54" fmla="*/ 317 w 620"/>
              <a:gd name="T55" fmla="*/ 322 h 787"/>
              <a:gd name="T56" fmla="*/ 129 w 620"/>
              <a:gd name="T57" fmla="*/ 719 h 787"/>
              <a:gd name="T58" fmla="*/ 46 w 620"/>
              <a:gd name="T59" fmla="*/ 661 h 787"/>
              <a:gd name="T60" fmla="*/ 317 w 620"/>
              <a:gd name="T61" fmla="*/ 322 h 787"/>
              <a:gd name="T62" fmla="*/ 43 w 620"/>
              <a:gd name="T63" fmla="*/ 675 h 787"/>
              <a:gd name="T64" fmla="*/ 117 w 620"/>
              <a:gd name="T65" fmla="*/ 730 h 787"/>
              <a:gd name="T66" fmla="*/ 16 w 620"/>
              <a:gd name="T67" fmla="*/ 773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0" h="787">
                <a:moveTo>
                  <a:pt x="479" y="420"/>
                </a:moveTo>
                <a:cubicBezTo>
                  <a:pt x="479" y="419"/>
                  <a:pt x="480" y="419"/>
                  <a:pt x="480" y="419"/>
                </a:cubicBezTo>
                <a:cubicBezTo>
                  <a:pt x="480" y="419"/>
                  <a:pt x="480" y="419"/>
                  <a:pt x="480" y="419"/>
                </a:cubicBezTo>
                <a:cubicBezTo>
                  <a:pt x="618" y="203"/>
                  <a:pt x="618" y="203"/>
                  <a:pt x="618" y="203"/>
                </a:cubicBezTo>
                <a:cubicBezTo>
                  <a:pt x="620" y="200"/>
                  <a:pt x="619" y="196"/>
                  <a:pt x="616" y="193"/>
                </a:cubicBezTo>
                <a:cubicBezTo>
                  <a:pt x="613" y="191"/>
                  <a:pt x="608" y="192"/>
                  <a:pt x="606" y="196"/>
                </a:cubicBezTo>
                <a:cubicBezTo>
                  <a:pt x="475" y="401"/>
                  <a:pt x="475" y="401"/>
                  <a:pt x="475" y="401"/>
                </a:cubicBezTo>
                <a:cubicBezTo>
                  <a:pt x="450" y="353"/>
                  <a:pt x="423" y="330"/>
                  <a:pt x="396" y="319"/>
                </a:cubicBezTo>
                <a:cubicBezTo>
                  <a:pt x="527" y="107"/>
                  <a:pt x="527" y="107"/>
                  <a:pt x="527" y="107"/>
                </a:cubicBezTo>
                <a:cubicBezTo>
                  <a:pt x="529" y="103"/>
                  <a:pt x="528" y="99"/>
                  <a:pt x="524" y="97"/>
                </a:cubicBezTo>
                <a:cubicBezTo>
                  <a:pt x="521" y="95"/>
                  <a:pt x="517" y="96"/>
                  <a:pt x="515" y="99"/>
                </a:cubicBezTo>
                <a:cubicBezTo>
                  <a:pt x="382" y="314"/>
                  <a:pt x="382" y="314"/>
                  <a:pt x="382" y="314"/>
                </a:cubicBezTo>
                <a:cubicBezTo>
                  <a:pt x="360" y="308"/>
                  <a:pt x="338" y="308"/>
                  <a:pt x="317" y="308"/>
                </a:cubicBezTo>
                <a:cubicBezTo>
                  <a:pt x="297" y="308"/>
                  <a:pt x="278" y="308"/>
                  <a:pt x="259" y="303"/>
                </a:cubicBezTo>
                <a:cubicBezTo>
                  <a:pt x="421" y="36"/>
                  <a:pt x="421" y="36"/>
                  <a:pt x="421" y="36"/>
                </a:cubicBezTo>
                <a:cubicBezTo>
                  <a:pt x="423" y="33"/>
                  <a:pt x="422" y="29"/>
                  <a:pt x="419" y="27"/>
                </a:cubicBezTo>
                <a:cubicBezTo>
                  <a:pt x="415" y="25"/>
                  <a:pt x="411" y="26"/>
                  <a:pt x="409" y="29"/>
                </a:cubicBezTo>
                <a:cubicBezTo>
                  <a:pt x="245" y="299"/>
                  <a:pt x="245" y="299"/>
                  <a:pt x="245" y="299"/>
                </a:cubicBezTo>
                <a:cubicBezTo>
                  <a:pt x="218" y="288"/>
                  <a:pt x="192" y="265"/>
                  <a:pt x="167" y="216"/>
                </a:cubicBezTo>
                <a:cubicBezTo>
                  <a:pt x="292" y="11"/>
                  <a:pt x="292" y="11"/>
                  <a:pt x="292" y="11"/>
                </a:cubicBezTo>
                <a:cubicBezTo>
                  <a:pt x="294" y="8"/>
                  <a:pt x="293" y="4"/>
                  <a:pt x="289" y="2"/>
                </a:cubicBezTo>
                <a:cubicBezTo>
                  <a:pt x="286" y="0"/>
                  <a:pt x="282" y="1"/>
                  <a:pt x="280" y="4"/>
                </a:cubicBezTo>
                <a:cubicBezTo>
                  <a:pt x="153" y="212"/>
                  <a:pt x="153" y="212"/>
                  <a:pt x="153" y="212"/>
                </a:cubicBezTo>
                <a:cubicBezTo>
                  <a:pt x="153" y="212"/>
                  <a:pt x="153" y="212"/>
                  <a:pt x="153" y="212"/>
                </a:cubicBezTo>
                <a:cubicBezTo>
                  <a:pt x="153" y="212"/>
                  <a:pt x="153" y="213"/>
                  <a:pt x="153" y="213"/>
                </a:cubicBezTo>
                <a:cubicBezTo>
                  <a:pt x="153" y="213"/>
                  <a:pt x="153" y="213"/>
                  <a:pt x="153" y="213"/>
                </a:cubicBezTo>
                <a:cubicBezTo>
                  <a:pt x="0" y="779"/>
                  <a:pt x="0" y="779"/>
                  <a:pt x="0" y="779"/>
                </a:cubicBezTo>
                <a:cubicBezTo>
                  <a:pt x="0" y="779"/>
                  <a:pt x="0" y="779"/>
                  <a:pt x="0" y="779"/>
                </a:cubicBezTo>
                <a:cubicBezTo>
                  <a:pt x="0" y="779"/>
                  <a:pt x="0" y="779"/>
                  <a:pt x="0" y="779"/>
                </a:cubicBezTo>
                <a:cubicBezTo>
                  <a:pt x="0" y="780"/>
                  <a:pt x="0" y="780"/>
                  <a:pt x="0" y="780"/>
                </a:cubicBezTo>
                <a:cubicBezTo>
                  <a:pt x="0" y="780"/>
                  <a:pt x="0" y="780"/>
                  <a:pt x="0" y="780"/>
                </a:cubicBezTo>
                <a:cubicBezTo>
                  <a:pt x="0" y="781"/>
                  <a:pt x="0" y="781"/>
                  <a:pt x="0" y="781"/>
                </a:cubicBezTo>
                <a:cubicBezTo>
                  <a:pt x="0" y="781"/>
                  <a:pt x="0" y="781"/>
                  <a:pt x="0" y="782"/>
                </a:cubicBezTo>
                <a:cubicBezTo>
                  <a:pt x="0" y="782"/>
                  <a:pt x="0" y="782"/>
                  <a:pt x="0" y="782"/>
                </a:cubicBezTo>
                <a:cubicBezTo>
                  <a:pt x="0" y="782"/>
                  <a:pt x="1" y="783"/>
                  <a:pt x="1" y="783"/>
                </a:cubicBezTo>
                <a:cubicBezTo>
                  <a:pt x="1" y="783"/>
                  <a:pt x="1" y="783"/>
                  <a:pt x="1" y="784"/>
                </a:cubicBezTo>
                <a:cubicBezTo>
                  <a:pt x="1" y="784"/>
                  <a:pt x="1" y="784"/>
                  <a:pt x="1" y="784"/>
                </a:cubicBezTo>
                <a:cubicBezTo>
                  <a:pt x="1" y="784"/>
                  <a:pt x="1" y="784"/>
                  <a:pt x="2" y="785"/>
                </a:cubicBezTo>
                <a:cubicBezTo>
                  <a:pt x="2" y="785"/>
                  <a:pt x="2" y="785"/>
                  <a:pt x="2" y="785"/>
                </a:cubicBezTo>
                <a:cubicBezTo>
                  <a:pt x="2" y="785"/>
                  <a:pt x="2" y="785"/>
                  <a:pt x="2" y="786"/>
                </a:cubicBezTo>
                <a:cubicBezTo>
                  <a:pt x="3" y="786"/>
                  <a:pt x="3" y="786"/>
                  <a:pt x="3" y="786"/>
                </a:cubicBezTo>
                <a:cubicBezTo>
                  <a:pt x="3" y="786"/>
                  <a:pt x="3" y="786"/>
                  <a:pt x="4" y="786"/>
                </a:cubicBezTo>
                <a:cubicBezTo>
                  <a:pt x="4" y="787"/>
                  <a:pt x="4" y="787"/>
                  <a:pt x="4" y="787"/>
                </a:cubicBezTo>
                <a:cubicBezTo>
                  <a:pt x="4" y="787"/>
                  <a:pt x="5" y="787"/>
                  <a:pt x="5" y="787"/>
                </a:cubicBezTo>
                <a:cubicBezTo>
                  <a:pt x="5" y="787"/>
                  <a:pt x="5" y="787"/>
                  <a:pt x="5" y="787"/>
                </a:cubicBezTo>
                <a:cubicBezTo>
                  <a:pt x="5" y="787"/>
                  <a:pt x="5" y="787"/>
                  <a:pt x="5" y="787"/>
                </a:cubicBezTo>
                <a:cubicBezTo>
                  <a:pt x="6" y="787"/>
                  <a:pt x="7" y="787"/>
                  <a:pt x="7" y="787"/>
                </a:cubicBezTo>
                <a:cubicBezTo>
                  <a:pt x="7" y="787"/>
                  <a:pt x="7" y="787"/>
                  <a:pt x="7" y="787"/>
                </a:cubicBezTo>
                <a:cubicBezTo>
                  <a:pt x="7" y="787"/>
                  <a:pt x="7" y="787"/>
                  <a:pt x="7" y="787"/>
                </a:cubicBezTo>
                <a:cubicBezTo>
                  <a:pt x="521" y="787"/>
                  <a:pt x="521" y="787"/>
                  <a:pt x="521" y="787"/>
                </a:cubicBezTo>
                <a:cubicBezTo>
                  <a:pt x="525" y="787"/>
                  <a:pt x="528" y="784"/>
                  <a:pt x="528" y="780"/>
                </a:cubicBezTo>
                <a:cubicBezTo>
                  <a:pt x="528" y="777"/>
                  <a:pt x="525" y="773"/>
                  <a:pt x="521" y="773"/>
                </a:cubicBezTo>
                <a:cubicBezTo>
                  <a:pt x="90" y="773"/>
                  <a:pt x="90" y="773"/>
                  <a:pt x="90" y="773"/>
                </a:cubicBezTo>
                <a:cubicBezTo>
                  <a:pt x="479" y="420"/>
                  <a:pt x="479" y="420"/>
                  <a:pt x="479" y="420"/>
                </a:cubicBezTo>
                <a:cubicBezTo>
                  <a:pt x="479" y="420"/>
                  <a:pt x="479" y="420"/>
                  <a:pt x="479" y="420"/>
                </a:cubicBezTo>
                <a:close/>
                <a:moveTo>
                  <a:pt x="317" y="322"/>
                </a:moveTo>
                <a:cubicBezTo>
                  <a:pt x="370" y="322"/>
                  <a:pt x="420" y="322"/>
                  <a:pt x="466" y="413"/>
                </a:cubicBezTo>
                <a:cubicBezTo>
                  <a:pt x="129" y="719"/>
                  <a:pt x="129" y="719"/>
                  <a:pt x="129" y="719"/>
                </a:cubicBezTo>
                <a:cubicBezTo>
                  <a:pt x="119" y="718"/>
                  <a:pt x="106" y="705"/>
                  <a:pt x="94" y="693"/>
                </a:cubicBezTo>
                <a:cubicBezTo>
                  <a:pt x="80" y="679"/>
                  <a:pt x="64" y="663"/>
                  <a:pt x="46" y="661"/>
                </a:cubicBezTo>
                <a:cubicBezTo>
                  <a:pt x="161" y="234"/>
                  <a:pt x="161" y="234"/>
                  <a:pt x="161" y="234"/>
                </a:cubicBezTo>
                <a:cubicBezTo>
                  <a:pt x="209" y="322"/>
                  <a:pt x="264" y="322"/>
                  <a:pt x="317" y="322"/>
                </a:cubicBezTo>
                <a:close/>
                <a:moveTo>
                  <a:pt x="16" y="773"/>
                </a:moveTo>
                <a:cubicBezTo>
                  <a:pt x="43" y="675"/>
                  <a:pt x="43" y="675"/>
                  <a:pt x="43" y="675"/>
                </a:cubicBezTo>
                <a:cubicBezTo>
                  <a:pt x="56" y="674"/>
                  <a:pt x="70" y="689"/>
                  <a:pt x="84" y="703"/>
                </a:cubicBezTo>
                <a:cubicBezTo>
                  <a:pt x="95" y="714"/>
                  <a:pt x="106" y="725"/>
                  <a:pt x="117" y="730"/>
                </a:cubicBezTo>
                <a:cubicBezTo>
                  <a:pt x="69" y="773"/>
                  <a:pt x="69" y="773"/>
                  <a:pt x="69" y="773"/>
                </a:cubicBezTo>
                <a:lnTo>
                  <a:pt x="16" y="773"/>
                </a:lnTo>
                <a:close/>
              </a:path>
            </a:pathLst>
          </a:custGeom>
          <a:solidFill>
            <a:schemeClr val="tx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5" name="Freeform 33"/>
          <p:cNvSpPr>
            <a:spLocks noEditPoints="1"/>
          </p:cNvSpPr>
          <p:nvPr/>
        </p:nvSpPr>
        <p:spPr bwMode="auto">
          <a:xfrm>
            <a:off x="5405997" y="2521642"/>
            <a:ext cx="416294" cy="320569"/>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chemeClr val="tx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6" name="Freeform 145"/>
          <p:cNvSpPr>
            <a:spLocks noChangeAspect="1" noEditPoints="1"/>
          </p:cNvSpPr>
          <p:nvPr/>
        </p:nvSpPr>
        <p:spPr bwMode="auto">
          <a:xfrm>
            <a:off x="5465795" y="2089549"/>
            <a:ext cx="278043" cy="372410"/>
          </a:xfrm>
          <a:custGeom>
            <a:avLst/>
            <a:gdLst>
              <a:gd name="T0" fmla="*/ 472 w 479"/>
              <a:gd name="T1" fmla="*/ 641 h 641"/>
              <a:gd name="T2" fmla="*/ 0 w 479"/>
              <a:gd name="T3" fmla="*/ 36 h 641"/>
              <a:gd name="T4" fmla="*/ 57 w 479"/>
              <a:gd name="T5" fmla="*/ 36 h 641"/>
              <a:gd name="T6" fmla="*/ 14 w 479"/>
              <a:gd name="T7" fmla="*/ 627 h 641"/>
              <a:gd name="T8" fmla="*/ 406 w 479"/>
              <a:gd name="T9" fmla="*/ 43 h 641"/>
              <a:gd name="T10" fmla="*/ 392 w 479"/>
              <a:gd name="T11" fmla="*/ 65 h 641"/>
              <a:gd name="T12" fmla="*/ 406 w 479"/>
              <a:gd name="T13" fmla="*/ 7 h 641"/>
              <a:gd name="T14" fmla="*/ 479 w 479"/>
              <a:gd name="T15" fmla="*/ 36 h 641"/>
              <a:gd name="T16" fmla="*/ 244 w 479"/>
              <a:gd name="T17" fmla="*/ 43 h 641"/>
              <a:gd name="T18" fmla="*/ 266 w 479"/>
              <a:gd name="T19" fmla="*/ 29 h 641"/>
              <a:gd name="T20" fmla="*/ 237 w 479"/>
              <a:gd name="T21" fmla="*/ 0 h 641"/>
              <a:gd name="T22" fmla="*/ 237 w 479"/>
              <a:gd name="T23" fmla="*/ 72 h 641"/>
              <a:gd name="T24" fmla="*/ 190 w 479"/>
              <a:gd name="T25" fmla="*/ 43 h 641"/>
              <a:gd name="T26" fmla="*/ 212 w 479"/>
              <a:gd name="T27" fmla="*/ 29 h 641"/>
              <a:gd name="T28" fmla="*/ 183 w 479"/>
              <a:gd name="T29" fmla="*/ 0 h 641"/>
              <a:gd name="T30" fmla="*/ 183 w 479"/>
              <a:gd name="T31" fmla="*/ 72 h 641"/>
              <a:gd name="T32" fmla="*/ 135 w 479"/>
              <a:gd name="T33" fmla="*/ 43 h 641"/>
              <a:gd name="T34" fmla="*/ 157 w 479"/>
              <a:gd name="T35" fmla="*/ 29 h 641"/>
              <a:gd name="T36" fmla="*/ 128 w 479"/>
              <a:gd name="T37" fmla="*/ 0 h 641"/>
              <a:gd name="T38" fmla="*/ 128 w 479"/>
              <a:gd name="T39" fmla="*/ 72 h 641"/>
              <a:gd name="T40" fmla="*/ 81 w 479"/>
              <a:gd name="T41" fmla="*/ 43 h 641"/>
              <a:gd name="T42" fmla="*/ 103 w 479"/>
              <a:gd name="T43" fmla="*/ 29 h 641"/>
              <a:gd name="T44" fmla="*/ 74 w 479"/>
              <a:gd name="T45" fmla="*/ 0 h 641"/>
              <a:gd name="T46" fmla="*/ 74 w 479"/>
              <a:gd name="T47" fmla="*/ 72 h 641"/>
              <a:gd name="T48" fmla="*/ 352 w 479"/>
              <a:gd name="T49" fmla="*/ 43 h 641"/>
              <a:gd name="T50" fmla="*/ 374 w 479"/>
              <a:gd name="T51" fmla="*/ 29 h 641"/>
              <a:gd name="T52" fmla="*/ 345 w 479"/>
              <a:gd name="T53" fmla="*/ 0 h 641"/>
              <a:gd name="T54" fmla="*/ 345 w 479"/>
              <a:gd name="T55" fmla="*/ 72 h 641"/>
              <a:gd name="T56" fmla="*/ 298 w 479"/>
              <a:gd name="T57" fmla="*/ 43 h 641"/>
              <a:gd name="T58" fmla="*/ 320 w 479"/>
              <a:gd name="T59" fmla="*/ 29 h 641"/>
              <a:gd name="T60" fmla="*/ 291 w 479"/>
              <a:gd name="T61" fmla="*/ 0 h 641"/>
              <a:gd name="T62" fmla="*/ 291 w 479"/>
              <a:gd name="T63" fmla="*/ 72 h 641"/>
              <a:gd name="T64" fmla="*/ 73 w 479"/>
              <a:gd name="T65" fmla="*/ 554 h 641"/>
              <a:gd name="T66" fmla="*/ 406 w 479"/>
              <a:gd name="T67" fmla="*/ 554 h 641"/>
              <a:gd name="T68" fmla="*/ 80 w 479"/>
              <a:gd name="T69" fmla="*/ 488 h 641"/>
              <a:gd name="T70" fmla="*/ 399 w 479"/>
              <a:gd name="T71" fmla="*/ 502 h 641"/>
              <a:gd name="T72" fmla="*/ 399 w 479"/>
              <a:gd name="T73" fmla="*/ 428 h 641"/>
              <a:gd name="T74" fmla="*/ 80 w 479"/>
              <a:gd name="T75" fmla="*/ 442 h 641"/>
              <a:gd name="T76" fmla="*/ 399 w 479"/>
              <a:gd name="T77" fmla="*/ 428 h 641"/>
              <a:gd name="T78" fmla="*/ 73 w 479"/>
              <a:gd name="T79" fmla="*/ 376 h 641"/>
              <a:gd name="T80" fmla="*/ 406 w 479"/>
              <a:gd name="T81" fmla="*/ 376 h 641"/>
              <a:gd name="T82" fmla="*/ 80 w 479"/>
              <a:gd name="T83" fmla="*/ 310 h 641"/>
              <a:gd name="T84" fmla="*/ 399 w 479"/>
              <a:gd name="T85" fmla="*/ 324 h 641"/>
              <a:gd name="T86" fmla="*/ 399 w 479"/>
              <a:gd name="T87" fmla="*/ 250 h 641"/>
              <a:gd name="T88" fmla="*/ 80 w 479"/>
              <a:gd name="T89" fmla="*/ 264 h 641"/>
              <a:gd name="T90" fmla="*/ 399 w 479"/>
              <a:gd name="T91" fmla="*/ 250 h 641"/>
              <a:gd name="T92" fmla="*/ 73 w 479"/>
              <a:gd name="T93" fmla="*/ 198 h 641"/>
              <a:gd name="T94" fmla="*/ 406 w 479"/>
              <a:gd name="T95" fmla="*/ 198 h 641"/>
              <a:gd name="T96" fmla="*/ 80 w 479"/>
              <a:gd name="T97" fmla="*/ 131 h 641"/>
              <a:gd name="T98" fmla="*/ 399 w 479"/>
              <a:gd name="T99" fmla="*/ 14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641">
                <a:moveTo>
                  <a:pt x="479" y="36"/>
                </a:moveTo>
                <a:cubicBezTo>
                  <a:pt x="479" y="634"/>
                  <a:pt x="479" y="634"/>
                  <a:pt x="479" y="634"/>
                </a:cubicBezTo>
                <a:cubicBezTo>
                  <a:pt x="479" y="638"/>
                  <a:pt x="476" y="641"/>
                  <a:pt x="472" y="641"/>
                </a:cubicBezTo>
                <a:cubicBezTo>
                  <a:pt x="7" y="641"/>
                  <a:pt x="7" y="641"/>
                  <a:pt x="7" y="641"/>
                </a:cubicBezTo>
                <a:cubicBezTo>
                  <a:pt x="3" y="641"/>
                  <a:pt x="0" y="638"/>
                  <a:pt x="0" y="634"/>
                </a:cubicBezTo>
                <a:cubicBezTo>
                  <a:pt x="0" y="36"/>
                  <a:pt x="0" y="36"/>
                  <a:pt x="0" y="36"/>
                </a:cubicBezTo>
                <a:cubicBezTo>
                  <a:pt x="0" y="32"/>
                  <a:pt x="3" y="29"/>
                  <a:pt x="7" y="29"/>
                </a:cubicBezTo>
                <a:cubicBezTo>
                  <a:pt x="50" y="29"/>
                  <a:pt x="50" y="29"/>
                  <a:pt x="50" y="29"/>
                </a:cubicBezTo>
                <a:cubicBezTo>
                  <a:pt x="54" y="29"/>
                  <a:pt x="57" y="32"/>
                  <a:pt x="57" y="36"/>
                </a:cubicBezTo>
                <a:cubicBezTo>
                  <a:pt x="57" y="40"/>
                  <a:pt x="54" y="43"/>
                  <a:pt x="50" y="43"/>
                </a:cubicBezTo>
                <a:cubicBezTo>
                  <a:pt x="14" y="43"/>
                  <a:pt x="14" y="43"/>
                  <a:pt x="14" y="43"/>
                </a:cubicBezTo>
                <a:cubicBezTo>
                  <a:pt x="14" y="627"/>
                  <a:pt x="14" y="627"/>
                  <a:pt x="14" y="627"/>
                </a:cubicBezTo>
                <a:cubicBezTo>
                  <a:pt x="465" y="627"/>
                  <a:pt x="465" y="627"/>
                  <a:pt x="465" y="627"/>
                </a:cubicBezTo>
                <a:cubicBezTo>
                  <a:pt x="465" y="43"/>
                  <a:pt x="465" y="43"/>
                  <a:pt x="465" y="43"/>
                </a:cubicBezTo>
                <a:cubicBezTo>
                  <a:pt x="406" y="43"/>
                  <a:pt x="406" y="43"/>
                  <a:pt x="406" y="43"/>
                </a:cubicBezTo>
                <a:cubicBezTo>
                  <a:pt x="406" y="65"/>
                  <a:pt x="406" y="65"/>
                  <a:pt x="406" y="65"/>
                </a:cubicBezTo>
                <a:cubicBezTo>
                  <a:pt x="406" y="69"/>
                  <a:pt x="403" y="72"/>
                  <a:pt x="399" y="72"/>
                </a:cubicBezTo>
                <a:cubicBezTo>
                  <a:pt x="395" y="72"/>
                  <a:pt x="392" y="69"/>
                  <a:pt x="392" y="65"/>
                </a:cubicBezTo>
                <a:cubicBezTo>
                  <a:pt x="392" y="7"/>
                  <a:pt x="392" y="7"/>
                  <a:pt x="392" y="7"/>
                </a:cubicBezTo>
                <a:cubicBezTo>
                  <a:pt x="392" y="3"/>
                  <a:pt x="395" y="0"/>
                  <a:pt x="399" y="0"/>
                </a:cubicBezTo>
                <a:cubicBezTo>
                  <a:pt x="403" y="0"/>
                  <a:pt x="406" y="3"/>
                  <a:pt x="406" y="7"/>
                </a:cubicBezTo>
                <a:cubicBezTo>
                  <a:pt x="406" y="29"/>
                  <a:pt x="406" y="29"/>
                  <a:pt x="406" y="29"/>
                </a:cubicBezTo>
                <a:cubicBezTo>
                  <a:pt x="472" y="29"/>
                  <a:pt x="472" y="29"/>
                  <a:pt x="472" y="29"/>
                </a:cubicBezTo>
                <a:cubicBezTo>
                  <a:pt x="476" y="29"/>
                  <a:pt x="479" y="32"/>
                  <a:pt x="479" y="36"/>
                </a:cubicBezTo>
                <a:close/>
                <a:moveTo>
                  <a:pt x="237" y="72"/>
                </a:moveTo>
                <a:cubicBezTo>
                  <a:pt x="241" y="72"/>
                  <a:pt x="244" y="69"/>
                  <a:pt x="244" y="65"/>
                </a:cubicBezTo>
                <a:cubicBezTo>
                  <a:pt x="244" y="43"/>
                  <a:pt x="244" y="43"/>
                  <a:pt x="244" y="43"/>
                </a:cubicBezTo>
                <a:cubicBezTo>
                  <a:pt x="266" y="43"/>
                  <a:pt x="266" y="43"/>
                  <a:pt x="266" y="43"/>
                </a:cubicBezTo>
                <a:cubicBezTo>
                  <a:pt x="269" y="43"/>
                  <a:pt x="273" y="40"/>
                  <a:pt x="273" y="36"/>
                </a:cubicBezTo>
                <a:cubicBezTo>
                  <a:pt x="273" y="32"/>
                  <a:pt x="269" y="29"/>
                  <a:pt x="266" y="29"/>
                </a:cubicBezTo>
                <a:cubicBezTo>
                  <a:pt x="244" y="29"/>
                  <a:pt x="244" y="29"/>
                  <a:pt x="244" y="29"/>
                </a:cubicBezTo>
                <a:cubicBezTo>
                  <a:pt x="244" y="7"/>
                  <a:pt x="244" y="7"/>
                  <a:pt x="244" y="7"/>
                </a:cubicBezTo>
                <a:cubicBezTo>
                  <a:pt x="244" y="3"/>
                  <a:pt x="241" y="0"/>
                  <a:pt x="237" y="0"/>
                </a:cubicBezTo>
                <a:cubicBezTo>
                  <a:pt x="233" y="0"/>
                  <a:pt x="230" y="3"/>
                  <a:pt x="230" y="7"/>
                </a:cubicBezTo>
                <a:cubicBezTo>
                  <a:pt x="230" y="65"/>
                  <a:pt x="230" y="65"/>
                  <a:pt x="230" y="65"/>
                </a:cubicBezTo>
                <a:cubicBezTo>
                  <a:pt x="230" y="69"/>
                  <a:pt x="233" y="72"/>
                  <a:pt x="237" y="72"/>
                </a:cubicBezTo>
                <a:close/>
                <a:moveTo>
                  <a:pt x="183" y="72"/>
                </a:moveTo>
                <a:cubicBezTo>
                  <a:pt x="186" y="72"/>
                  <a:pt x="190" y="69"/>
                  <a:pt x="190" y="65"/>
                </a:cubicBezTo>
                <a:cubicBezTo>
                  <a:pt x="190" y="43"/>
                  <a:pt x="190" y="43"/>
                  <a:pt x="190" y="43"/>
                </a:cubicBezTo>
                <a:cubicBezTo>
                  <a:pt x="212" y="43"/>
                  <a:pt x="212" y="43"/>
                  <a:pt x="212" y="43"/>
                </a:cubicBezTo>
                <a:cubicBezTo>
                  <a:pt x="215" y="43"/>
                  <a:pt x="219" y="40"/>
                  <a:pt x="219" y="36"/>
                </a:cubicBezTo>
                <a:cubicBezTo>
                  <a:pt x="219" y="32"/>
                  <a:pt x="215" y="29"/>
                  <a:pt x="212" y="29"/>
                </a:cubicBezTo>
                <a:cubicBezTo>
                  <a:pt x="190" y="29"/>
                  <a:pt x="190" y="29"/>
                  <a:pt x="190" y="29"/>
                </a:cubicBezTo>
                <a:cubicBezTo>
                  <a:pt x="190" y="7"/>
                  <a:pt x="190" y="7"/>
                  <a:pt x="190" y="7"/>
                </a:cubicBezTo>
                <a:cubicBezTo>
                  <a:pt x="190" y="3"/>
                  <a:pt x="186" y="0"/>
                  <a:pt x="183" y="0"/>
                </a:cubicBezTo>
                <a:cubicBezTo>
                  <a:pt x="179" y="0"/>
                  <a:pt x="176" y="3"/>
                  <a:pt x="176" y="7"/>
                </a:cubicBezTo>
                <a:cubicBezTo>
                  <a:pt x="176" y="65"/>
                  <a:pt x="176" y="65"/>
                  <a:pt x="176" y="65"/>
                </a:cubicBezTo>
                <a:cubicBezTo>
                  <a:pt x="176" y="69"/>
                  <a:pt x="179" y="72"/>
                  <a:pt x="183" y="72"/>
                </a:cubicBezTo>
                <a:close/>
                <a:moveTo>
                  <a:pt x="128" y="72"/>
                </a:moveTo>
                <a:cubicBezTo>
                  <a:pt x="132" y="72"/>
                  <a:pt x="135" y="69"/>
                  <a:pt x="135" y="65"/>
                </a:cubicBezTo>
                <a:cubicBezTo>
                  <a:pt x="135" y="43"/>
                  <a:pt x="135" y="43"/>
                  <a:pt x="135" y="43"/>
                </a:cubicBezTo>
                <a:cubicBezTo>
                  <a:pt x="157" y="43"/>
                  <a:pt x="157" y="43"/>
                  <a:pt x="157" y="43"/>
                </a:cubicBezTo>
                <a:cubicBezTo>
                  <a:pt x="161" y="43"/>
                  <a:pt x="164" y="40"/>
                  <a:pt x="164" y="36"/>
                </a:cubicBezTo>
                <a:cubicBezTo>
                  <a:pt x="164" y="32"/>
                  <a:pt x="161" y="29"/>
                  <a:pt x="157" y="29"/>
                </a:cubicBezTo>
                <a:cubicBezTo>
                  <a:pt x="135" y="29"/>
                  <a:pt x="135" y="29"/>
                  <a:pt x="135" y="29"/>
                </a:cubicBezTo>
                <a:cubicBezTo>
                  <a:pt x="135" y="7"/>
                  <a:pt x="135" y="7"/>
                  <a:pt x="135" y="7"/>
                </a:cubicBezTo>
                <a:cubicBezTo>
                  <a:pt x="135" y="3"/>
                  <a:pt x="132" y="0"/>
                  <a:pt x="128" y="0"/>
                </a:cubicBezTo>
                <a:cubicBezTo>
                  <a:pt x="125" y="0"/>
                  <a:pt x="121" y="3"/>
                  <a:pt x="121" y="7"/>
                </a:cubicBezTo>
                <a:cubicBezTo>
                  <a:pt x="121" y="65"/>
                  <a:pt x="121" y="65"/>
                  <a:pt x="121" y="65"/>
                </a:cubicBezTo>
                <a:cubicBezTo>
                  <a:pt x="121" y="69"/>
                  <a:pt x="125" y="72"/>
                  <a:pt x="128" y="72"/>
                </a:cubicBezTo>
                <a:close/>
                <a:moveTo>
                  <a:pt x="74" y="72"/>
                </a:moveTo>
                <a:cubicBezTo>
                  <a:pt x="78" y="72"/>
                  <a:pt x="81" y="69"/>
                  <a:pt x="81" y="65"/>
                </a:cubicBezTo>
                <a:cubicBezTo>
                  <a:pt x="81" y="43"/>
                  <a:pt x="81" y="43"/>
                  <a:pt x="81" y="43"/>
                </a:cubicBezTo>
                <a:cubicBezTo>
                  <a:pt x="103" y="43"/>
                  <a:pt x="103" y="43"/>
                  <a:pt x="103" y="43"/>
                </a:cubicBezTo>
                <a:cubicBezTo>
                  <a:pt x="107" y="43"/>
                  <a:pt x="110" y="40"/>
                  <a:pt x="110" y="36"/>
                </a:cubicBezTo>
                <a:cubicBezTo>
                  <a:pt x="110" y="32"/>
                  <a:pt x="107" y="29"/>
                  <a:pt x="103" y="29"/>
                </a:cubicBezTo>
                <a:cubicBezTo>
                  <a:pt x="81" y="29"/>
                  <a:pt x="81" y="29"/>
                  <a:pt x="81" y="29"/>
                </a:cubicBezTo>
                <a:cubicBezTo>
                  <a:pt x="81" y="7"/>
                  <a:pt x="81" y="7"/>
                  <a:pt x="81" y="7"/>
                </a:cubicBezTo>
                <a:cubicBezTo>
                  <a:pt x="81" y="3"/>
                  <a:pt x="78" y="0"/>
                  <a:pt x="74" y="0"/>
                </a:cubicBezTo>
                <a:cubicBezTo>
                  <a:pt x="71" y="0"/>
                  <a:pt x="67" y="3"/>
                  <a:pt x="67" y="7"/>
                </a:cubicBezTo>
                <a:cubicBezTo>
                  <a:pt x="67" y="65"/>
                  <a:pt x="67" y="65"/>
                  <a:pt x="67" y="65"/>
                </a:cubicBezTo>
                <a:cubicBezTo>
                  <a:pt x="67" y="69"/>
                  <a:pt x="71" y="72"/>
                  <a:pt x="74" y="72"/>
                </a:cubicBezTo>
                <a:close/>
                <a:moveTo>
                  <a:pt x="345" y="72"/>
                </a:moveTo>
                <a:cubicBezTo>
                  <a:pt x="349" y="72"/>
                  <a:pt x="352" y="69"/>
                  <a:pt x="352" y="65"/>
                </a:cubicBezTo>
                <a:cubicBezTo>
                  <a:pt x="352" y="43"/>
                  <a:pt x="352" y="43"/>
                  <a:pt x="352" y="43"/>
                </a:cubicBezTo>
                <a:cubicBezTo>
                  <a:pt x="374" y="43"/>
                  <a:pt x="374" y="43"/>
                  <a:pt x="374" y="43"/>
                </a:cubicBezTo>
                <a:cubicBezTo>
                  <a:pt x="378" y="43"/>
                  <a:pt x="381" y="40"/>
                  <a:pt x="381" y="36"/>
                </a:cubicBezTo>
                <a:cubicBezTo>
                  <a:pt x="381" y="32"/>
                  <a:pt x="378" y="29"/>
                  <a:pt x="374" y="29"/>
                </a:cubicBezTo>
                <a:cubicBezTo>
                  <a:pt x="352" y="29"/>
                  <a:pt x="352" y="29"/>
                  <a:pt x="352" y="29"/>
                </a:cubicBezTo>
                <a:cubicBezTo>
                  <a:pt x="352" y="7"/>
                  <a:pt x="352" y="7"/>
                  <a:pt x="352" y="7"/>
                </a:cubicBezTo>
                <a:cubicBezTo>
                  <a:pt x="352" y="3"/>
                  <a:pt x="349" y="0"/>
                  <a:pt x="345" y="0"/>
                </a:cubicBezTo>
                <a:cubicBezTo>
                  <a:pt x="341" y="0"/>
                  <a:pt x="338" y="3"/>
                  <a:pt x="338" y="7"/>
                </a:cubicBezTo>
                <a:cubicBezTo>
                  <a:pt x="338" y="65"/>
                  <a:pt x="338" y="65"/>
                  <a:pt x="338" y="65"/>
                </a:cubicBezTo>
                <a:cubicBezTo>
                  <a:pt x="338" y="69"/>
                  <a:pt x="341" y="72"/>
                  <a:pt x="345" y="72"/>
                </a:cubicBezTo>
                <a:close/>
                <a:moveTo>
                  <a:pt x="291" y="72"/>
                </a:moveTo>
                <a:cubicBezTo>
                  <a:pt x="295" y="72"/>
                  <a:pt x="298" y="69"/>
                  <a:pt x="298" y="65"/>
                </a:cubicBezTo>
                <a:cubicBezTo>
                  <a:pt x="298" y="43"/>
                  <a:pt x="298" y="43"/>
                  <a:pt x="298" y="43"/>
                </a:cubicBezTo>
                <a:cubicBezTo>
                  <a:pt x="320" y="43"/>
                  <a:pt x="320" y="43"/>
                  <a:pt x="320" y="43"/>
                </a:cubicBezTo>
                <a:cubicBezTo>
                  <a:pt x="324" y="43"/>
                  <a:pt x="327" y="40"/>
                  <a:pt x="327" y="36"/>
                </a:cubicBezTo>
                <a:cubicBezTo>
                  <a:pt x="327" y="32"/>
                  <a:pt x="324" y="29"/>
                  <a:pt x="320" y="29"/>
                </a:cubicBezTo>
                <a:cubicBezTo>
                  <a:pt x="298" y="29"/>
                  <a:pt x="298" y="29"/>
                  <a:pt x="298" y="29"/>
                </a:cubicBezTo>
                <a:cubicBezTo>
                  <a:pt x="298" y="7"/>
                  <a:pt x="298" y="7"/>
                  <a:pt x="298" y="7"/>
                </a:cubicBezTo>
                <a:cubicBezTo>
                  <a:pt x="298" y="3"/>
                  <a:pt x="295" y="0"/>
                  <a:pt x="291" y="0"/>
                </a:cubicBezTo>
                <a:cubicBezTo>
                  <a:pt x="287" y="0"/>
                  <a:pt x="284" y="3"/>
                  <a:pt x="284" y="7"/>
                </a:cubicBezTo>
                <a:cubicBezTo>
                  <a:pt x="284" y="65"/>
                  <a:pt x="284" y="65"/>
                  <a:pt x="284" y="65"/>
                </a:cubicBezTo>
                <a:cubicBezTo>
                  <a:pt x="284" y="69"/>
                  <a:pt x="287" y="72"/>
                  <a:pt x="291" y="72"/>
                </a:cubicBezTo>
                <a:close/>
                <a:moveTo>
                  <a:pt x="399" y="547"/>
                </a:moveTo>
                <a:cubicBezTo>
                  <a:pt x="80" y="547"/>
                  <a:pt x="80" y="547"/>
                  <a:pt x="80" y="547"/>
                </a:cubicBezTo>
                <a:cubicBezTo>
                  <a:pt x="76" y="547"/>
                  <a:pt x="73" y="550"/>
                  <a:pt x="73" y="554"/>
                </a:cubicBezTo>
                <a:cubicBezTo>
                  <a:pt x="73" y="558"/>
                  <a:pt x="76" y="561"/>
                  <a:pt x="80" y="561"/>
                </a:cubicBezTo>
                <a:cubicBezTo>
                  <a:pt x="399" y="561"/>
                  <a:pt x="399" y="561"/>
                  <a:pt x="399" y="561"/>
                </a:cubicBezTo>
                <a:cubicBezTo>
                  <a:pt x="403" y="561"/>
                  <a:pt x="406" y="558"/>
                  <a:pt x="406" y="554"/>
                </a:cubicBezTo>
                <a:cubicBezTo>
                  <a:pt x="406" y="550"/>
                  <a:pt x="403" y="547"/>
                  <a:pt x="399" y="547"/>
                </a:cubicBezTo>
                <a:close/>
                <a:moveTo>
                  <a:pt x="399" y="488"/>
                </a:moveTo>
                <a:cubicBezTo>
                  <a:pt x="80" y="488"/>
                  <a:pt x="80" y="488"/>
                  <a:pt x="80" y="488"/>
                </a:cubicBezTo>
                <a:cubicBezTo>
                  <a:pt x="76" y="488"/>
                  <a:pt x="73" y="491"/>
                  <a:pt x="73" y="495"/>
                </a:cubicBezTo>
                <a:cubicBezTo>
                  <a:pt x="73" y="499"/>
                  <a:pt x="76" y="502"/>
                  <a:pt x="80" y="502"/>
                </a:cubicBezTo>
                <a:cubicBezTo>
                  <a:pt x="399" y="502"/>
                  <a:pt x="399" y="502"/>
                  <a:pt x="399" y="502"/>
                </a:cubicBezTo>
                <a:cubicBezTo>
                  <a:pt x="403" y="502"/>
                  <a:pt x="406" y="499"/>
                  <a:pt x="406" y="495"/>
                </a:cubicBezTo>
                <a:cubicBezTo>
                  <a:pt x="406" y="491"/>
                  <a:pt x="403" y="488"/>
                  <a:pt x="399" y="488"/>
                </a:cubicBezTo>
                <a:close/>
                <a:moveTo>
                  <a:pt x="399" y="428"/>
                </a:moveTo>
                <a:cubicBezTo>
                  <a:pt x="80" y="428"/>
                  <a:pt x="80" y="428"/>
                  <a:pt x="80" y="428"/>
                </a:cubicBezTo>
                <a:cubicBezTo>
                  <a:pt x="76" y="428"/>
                  <a:pt x="73" y="431"/>
                  <a:pt x="73" y="435"/>
                </a:cubicBezTo>
                <a:cubicBezTo>
                  <a:pt x="73" y="439"/>
                  <a:pt x="76" y="442"/>
                  <a:pt x="80" y="442"/>
                </a:cubicBezTo>
                <a:cubicBezTo>
                  <a:pt x="399" y="442"/>
                  <a:pt x="399" y="442"/>
                  <a:pt x="399" y="442"/>
                </a:cubicBezTo>
                <a:cubicBezTo>
                  <a:pt x="403" y="442"/>
                  <a:pt x="406" y="439"/>
                  <a:pt x="406" y="435"/>
                </a:cubicBezTo>
                <a:cubicBezTo>
                  <a:pt x="406" y="431"/>
                  <a:pt x="403" y="428"/>
                  <a:pt x="399" y="428"/>
                </a:cubicBezTo>
                <a:close/>
                <a:moveTo>
                  <a:pt x="399" y="369"/>
                </a:moveTo>
                <a:cubicBezTo>
                  <a:pt x="80" y="369"/>
                  <a:pt x="80" y="369"/>
                  <a:pt x="80" y="369"/>
                </a:cubicBezTo>
                <a:cubicBezTo>
                  <a:pt x="76" y="369"/>
                  <a:pt x="73" y="372"/>
                  <a:pt x="73" y="376"/>
                </a:cubicBezTo>
                <a:cubicBezTo>
                  <a:pt x="73" y="380"/>
                  <a:pt x="76" y="383"/>
                  <a:pt x="80" y="383"/>
                </a:cubicBezTo>
                <a:cubicBezTo>
                  <a:pt x="399" y="383"/>
                  <a:pt x="399" y="383"/>
                  <a:pt x="399" y="383"/>
                </a:cubicBezTo>
                <a:cubicBezTo>
                  <a:pt x="403" y="383"/>
                  <a:pt x="406" y="380"/>
                  <a:pt x="406" y="376"/>
                </a:cubicBezTo>
                <a:cubicBezTo>
                  <a:pt x="406" y="372"/>
                  <a:pt x="403" y="369"/>
                  <a:pt x="399" y="369"/>
                </a:cubicBezTo>
                <a:close/>
                <a:moveTo>
                  <a:pt x="399" y="310"/>
                </a:moveTo>
                <a:cubicBezTo>
                  <a:pt x="80" y="310"/>
                  <a:pt x="80" y="310"/>
                  <a:pt x="80" y="310"/>
                </a:cubicBezTo>
                <a:cubicBezTo>
                  <a:pt x="76" y="310"/>
                  <a:pt x="73" y="313"/>
                  <a:pt x="73" y="317"/>
                </a:cubicBezTo>
                <a:cubicBezTo>
                  <a:pt x="73" y="320"/>
                  <a:pt x="76" y="324"/>
                  <a:pt x="80" y="324"/>
                </a:cubicBezTo>
                <a:cubicBezTo>
                  <a:pt x="399" y="324"/>
                  <a:pt x="399" y="324"/>
                  <a:pt x="399" y="324"/>
                </a:cubicBezTo>
                <a:cubicBezTo>
                  <a:pt x="403" y="324"/>
                  <a:pt x="406" y="320"/>
                  <a:pt x="406" y="317"/>
                </a:cubicBezTo>
                <a:cubicBezTo>
                  <a:pt x="406" y="313"/>
                  <a:pt x="403" y="310"/>
                  <a:pt x="399" y="310"/>
                </a:cubicBezTo>
                <a:close/>
                <a:moveTo>
                  <a:pt x="399" y="250"/>
                </a:moveTo>
                <a:cubicBezTo>
                  <a:pt x="80" y="250"/>
                  <a:pt x="80" y="250"/>
                  <a:pt x="80" y="250"/>
                </a:cubicBezTo>
                <a:cubicBezTo>
                  <a:pt x="76" y="250"/>
                  <a:pt x="73" y="253"/>
                  <a:pt x="73" y="257"/>
                </a:cubicBezTo>
                <a:cubicBezTo>
                  <a:pt x="73" y="261"/>
                  <a:pt x="76" y="264"/>
                  <a:pt x="80" y="264"/>
                </a:cubicBezTo>
                <a:cubicBezTo>
                  <a:pt x="399" y="264"/>
                  <a:pt x="399" y="264"/>
                  <a:pt x="399" y="264"/>
                </a:cubicBezTo>
                <a:cubicBezTo>
                  <a:pt x="403" y="264"/>
                  <a:pt x="406" y="261"/>
                  <a:pt x="406" y="257"/>
                </a:cubicBezTo>
                <a:cubicBezTo>
                  <a:pt x="406" y="253"/>
                  <a:pt x="403" y="250"/>
                  <a:pt x="399" y="250"/>
                </a:cubicBezTo>
                <a:close/>
                <a:moveTo>
                  <a:pt x="399" y="191"/>
                </a:moveTo>
                <a:cubicBezTo>
                  <a:pt x="80" y="191"/>
                  <a:pt x="80" y="191"/>
                  <a:pt x="80" y="191"/>
                </a:cubicBezTo>
                <a:cubicBezTo>
                  <a:pt x="76" y="191"/>
                  <a:pt x="73" y="194"/>
                  <a:pt x="73" y="198"/>
                </a:cubicBezTo>
                <a:cubicBezTo>
                  <a:pt x="73" y="202"/>
                  <a:pt x="76" y="205"/>
                  <a:pt x="80" y="205"/>
                </a:cubicBezTo>
                <a:cubicBezTo>
                  <a:pt x="399" y="205"/>
                  <a:pt x="399" y="205"/>
                  <a:pt x="399" y="205"/>
                </a:cubicBezTo>
                <a:cubicBezTo>
                  <a:pt x="403" y="205"/>
                  <a:pt x="406" y="202"/>
                  <a:pt x="406" y="198"/>
                </a:cubicBezTo>
                <a:cubicBezTo>
                  <a:pt x="406" y="194"/>
                  <a:pt x="403" y="191"/>
                  <a:pt x="399" y="191"/>
                </a:cubicBezTo>
                <a:close/>
                <a:moveTo>
                  <a:pt x="399" y="131"/>
                </a:moveTo>
                <a:cubicBezTo>
                  <a:pt x="80" y="131"/>
                  <a:pt x="80" y="131"/>
                  <a:pt x="80" y="131"/>
                </a:cubicBezTo>
                <a:cubicBezTo>
                  <a:pt x="76" y="131"/>
                  <a:pt x="73" y="134"/>
                  <a:pt x="73" y="138"/>
                </a:cubicBezTo>
                <a:cubicBezTo>
                  <a:pt x="73" y="142"/>
                  <a:pt x="76" y="145"/>
                  <a:pt x="80" y="145"/>
                </a:cubicBezTo>
                <a:cubicBezTo>
                  <a:pt x="399" y="145"/>
                  <a:pt x="399" y="145"/>
                  <a:pt x="399" y="145"/>
                </a:cubicBezTo>
                <a:cubicBezTo>
                  <a:pt x="403" y="145"/>
                  <a:pt x="406" y="142"/>
                  <a:pt x="406" y="138"/>
                </a:cubicBezTo>
                <a:cubicBezTo>
                  <a:pt x="406" y="134"/>
                  <a:pt x="403" y="131"/>
                  <a:pt x="399" y="131"/>
                </a:cubicBezTo>
                <a:close/>
              </a:path>
            </a:pathLst>
          </a:custGeom>
          <a:solidFill>
            <a:srgbClr val="FFFFFF"/>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2" name="Espace réservé du contenu 2"/>
          <p:cNvSpPr txBox="1">
            <a:spLocks/>
          </p:cNvSpPr>
          <p:nvPr/>
        </p:nvSpPr>
        <p:spPr>
          <a:xfrm>
            <a:off x="777495" y="4287578"/>
            <a:ext cx="8019143" cy="2370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900" b="1" i="1" dirty="0" smtClean="0">
                <a:latin typeface="Arial" panose="020B0604020202020204" pitchFamily="34" charset="0"/>
                <a:cs typeface="Arial" panose="020B0604020202020204" pitchFamily="34" charset="0"/>
              </a:rPr>
              <a:t>* Veuillez consulter </a:t>
            </a:r>
            <a:r>
              <a:rPr lang="fr-CA" sz="900" b="1" i="1" dirty="0" smtClean="0">
                <a:latin typeface="Arial" panose="020B0604020202020204" pitchFamily="34" charset="0"/>
                <a:cs typeface="Arial" panose="020B0604020202020204" pitchFamily="34" charset="0"/>
                <a:hlinkClick r:id="rId7"/>
              </a:rPr>
              <a:t>la liste </a:t>
            </a:r>
            <a:r>
              <a:rPr lang="fr-CA" sz="900" b="1" i="1" dirty="0">
                <a:latin typeface="Arial" panose="020B0604020202020204" pitchFamily="34" charset="0"/>
                <a:cs typeface="Arial" panose="020B0604020202020204" pitchFamily="34" charset="0"/>
                <a:hlinkClick r:id="rId7"/>
              </a:rPr>
              <a:t>de vérification </a:t>
            </a:r>
            <a:r>
              <a:rPr lang="fr-CA" sz="900" b="1" i="1" dirty="0" smtClean="0">
                <a:latin typeface="Arial" panose="020B0604020202020204" pitchFamily="34" charset="0"/>
                <a:cs typeface="Arial" panose="020B0604020202020204" pitchFamily="34" charset="0"/>
                <a:hlinkClick r:id="rId7"/>
              </a:rPr>
              <a:t>de </a:t>
            </a:r>
            <a:r>
              <a:rPr lang="fr-CA" sz="900" b="1" i="1" dirty="0">
                <a:latin typeface="Arial" panose="020B0604020202020204" pitchFamily="34" charset="0"/>
                <a:cs typeface="Arial" panose="020B0604020202020204" pitchFamily="34" charset="0"/>
                <a:hlinkClick r:id="rId7"/>
              </a:rPr>
              <a:t>mi-exercice en gestion du rendement à </a:t>
            </a:r>
            <a:r>
              <a:rPr lang="fr-CA" sz="900" b="1" i="1" dirty="0" smtClean="0">
                <a:latin typeface="Arial" panose="020B0604020202020204" pitchFamily="34" charset="0"/>
                <a:cs typeface="Arial" panose="020B0604020202020204" pitchFamily="34" charset="0"/>
                <a:hlinkClick r:id="rId7"/>
              </a:rPr>
              <a:t>EDSC </a:t>
            </a:r>
            <a:r>
              <a:rPr lang="fr-CA" sz="900" b="1" i="1" dirty="0" smtClean="0">
                <a:latin typeface="Arial" panose="020B0604020202020204" pitchFamily="34" charset="0"/>
                <a:cs typeface="Arial" panose="020B0604020202020204" pitchFamily="34" charset="0"/>
              </a:rPr>
              <a:t>pour </a:t>
            </a:r>
            <a:r>
              <a:rPr lang="fr-CA" sz="900" b="1" i="1" dirty="0" smtClean="0">
                <a:latin typeface="Arial" panose="020B0604020202020204" pitchFamily="34" charset="0"/>
                <a:cs typeface="Arial" panose="020B0604020202020204" pitchFamily="34" charset="0"/>
              </a:rPr>
              <a:t>une description </a:t>
            </a:r>
            <a:r>
              <a:rPr lang="fr-CA" sz="900" b="1" i="1" dirty="0" smtClean="0">
                <a:latin typeface="Arial" panose="020B0604020202020204" pitchFamily="34" charset="0"/>
                <a:cs typeface="Arial" panose="020B0604020202020204" pitchFamily="34" charset="0"/>
              </a:rPr>
              <a:t>détaillée étapes par étapes. </a:t>
            </a:r>
            <a:endParaRPr lang="fr-CA" sz="900" b="1" i="1" dirty="0">
              <a:latin typeface="Arial" panose="020B0604020202020204" pitchFamily="34" charset="0"/>
              <a:cs typeface="Arial" panose="020B0604020202020204" pitchFamily="34" charset="0"/>
            </a:endParaRPr>
          </a:p>
          <a:p>
            <a:pPr marL="0" indent="0">
              <a:buFont typeface="Arial"/>
              <a:buNone/>
            </a:pPr>
            <a:endParaRPr lang="fr-CA" sz="900" b="1"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2515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6</a:t>
            </a:fld>
            <a:endParaRPr lang="en-US"/>
          </a:p>
        </p:txBody>
      </p:sp>
      <p:sp>
        <p:nvSpPr>
          <p:cNvPr id="3" name="Content Placeholder 2"/>
          <p:cNvSpPr>
            <a:spLocks noGrp="1"/>
          </p:cNvSpPr>
          <p:nvPr>
            <p:ph sz="half" idx="4294967295"/>
          </p:nvPr>
        </p:nvSpPr>
        <p:spPr>
          <a:xfrm>
            <a:off x="598068" y="965572"/>
            <a:ext cx="7769415" cy="3410065"/>
          </a:xfrm>
        </p:spPr>
        <p:txBody>
          <a:bodyPr>
            <a:noAutofit/>
          </a:bodyPr>
          <a:lstStyle/>
          <a:p>
            <a:pPr marL="0" indent="0">
              <a:spcAft>
                <a:spcPts val="600"/>
              </a:spcAft>
              <a:buNone/>
            </a:pPr>
            <a:r>
              <a:rPr lang="fr-CA" sz="1100" b="1" dirty="0" smtClean="0">
                <a:latin typeface="Arial" panose="020B0604020202020204" pitchFamily="34" charset="0"/>
                <a:cs typeface="Arial" panose="020B0604020202020204" pitchFamily="34" charset="0"/>
              </a:rPr>
              <a:t>La préparation à la discussion se fait conjointement entre le gestionnaire et l’employé et assurera le succès des rencontres de </a:t>
            </a:r>
            <a:r>
              <a:rPr lang="fr-CA" sz="1100" b="1" dirty="0" err="1" smtClean="0">
                <a:latin typeface="Arial" panose="020B0604020202020204" pitchFamily="34" charset="0"/>
                <a:cs typeface="Arial" panose="020B0604020202020204" pitchFamily="34" charset="0"/>
              </a:rPr>
              <a:t>mi-exercice</a:t>
            </a:r>
            <a:r>
              <a:rPr lang="fr-CA" sz="1100" b="1" dirty="0" smtClean="0">
                <a:latin typeface="Arial" panose="020B0604020202020204" pitchFamily="34" charset="0"/>
                <a:cs typeface="Arial" panose="020B0604020202020204" pitchFamily="34" charset="0"/>
              </a:rPr>
              <a:t>. </a:t>
            </a:r>
            <a:r>
              <a:rPr lang="fr-CA" sz="1100" dirty="0" smtClean="0">
                <a:latin typeface="Arial" panose="020B0604020202020204" pitchFamily="34" charset="0"/>
                <a:cs typeface="Arial" panose="020B0604020202020204" pitchFamily="34" charset="0"/>
              </a:rPr>
              <a:t/>
            </a:r>
            <a:br>
              <a:rPr lang="fr-CA" sz="1100" dirty="0" smtClean="0">
                <a:latin typeface="Arial" panose="020B0604020202020204" pitchFamily="34" charset="0"/>
                <a:cs typeface="Arial" panose="020B0604020202020204" pitchFamily="34" charset="0"/>
              </a:rPr>
            </a:br>
            <a:r>
              <a:rPr lang="fr-CA" sz="1100" dirty="0" smtClean="0">
                <a:latin typeface="Arial" panose="020B0604020202020204" pitchFamily="34" charset="0"/>
                <a:cs typeface="Arial" panose="020B0604020202020204" pitchFamily="34" charset="0"/>
              </a:rPr>
              <a:t/>
            </a:r>
            <a:br>
              <a:rPr lang="fr-CA" sz="1100" dirty="0" smtClean="0">
                <a:latin typeface="Arial" panose="020B0604020202020204" pitchFamily="34" charset="0"/>
                <a:cs typeface="Arial" panose="020B0604020202020204" pitchFamily="34" charset="0"/>
              </a:rPr>
            </a:br>
            <a:r>
              <a:rPr lang="fr-CA" sz="1100" b="1" u="sng" dirty="0" smtClean="0">
                <a:latin typeface="Arial" panose="020B0604020202020204" pitchFamily="34" charset="0"/>
                <a:cs typeface="Arial" panose="020B0604020202020204" pitchFamily="34" charset="0"/>
              </a:rPr>
              <a:t>Gestionnaires/Superviseurs</a:t>
            </a:r>
            <a:endParaRPr lang="fr-CA" sz="1100" b="1" u="sng" dirty="0">
              <a:latin typeface="Arial" panose="020B0604020202020204" pitchFamily="34" charset="0"/>
              <a:cs typeface="Arial" panose="020B0604020202020204" pitchFamily="34" charset="0"/>
            </a:endParaRPr>
          </a:p>
          <a:p>
            <a:pPr>
              <a:spcAft>
                <a:spcPts val="600"/>
              </a:spcAft>
            </a:pPr>
            <a:r>
              <a:rPr lang="fr-CA" sz="1100" dirty="0" smtClean="0">
                <a:latin typeface="Arial" panose="020B0604020202020204" pitchFamily="34" charset="0"/>
                <a:cs typeface="Arial" panose="020B0604020202020204" pitchFamily="34" charset="0"/>
              </a:rPr>
              <a:t>Planifiez à l’avance vos rencontres pour permettre à l’employé de se préparer </a:t>
            </a:r>
            <a:r>
              <a:rPr lang="fr-CA" sz="1100" dirty="0">
                <a:latin typeface="Arial" panose="020B0604020202020204" pitchFamily="34" charset="0"/>
                <a:cs typeface="Arial" panose="020B0604020202020204" pitchFamily="34" charset="0"/>
              </a:rPr>
              <a:t>à son tour </a:t>
            </a:r>
            <a:r>
              <a:rPr lang="fr-CA" sz="1100" dirty="0" smtClean="0">
                <a:latin typeface="Arial" panose="020B0604020202020204" pitchFamily="34" charset="0"/>
                <a:cs typeface="Arial" panose="020B0604020202020204" pitchFamily="34" charset="0"/>
              </a:rPr>
              <a:t>pour</a:t>
            </a:r>
            <a:r>
              <a:rPr lang="fr-CA" sz="1100" dirty="0" smtClean="0">
                <a:solidFill>
                  <a:srgbClr val="FF0000"/>
                </a:solidFill>
                <a:latin typeface="Arial" panose="020B0604020202020204" pitchFamily="34" charset="0"/>
                <a:cs typeface="Arial" panose="020B0604020202020204" pitchFamily="34" charset="0"/>
              </a:rPr>
              <a:t> </a:t>
            </a:r>
            <a:r>
              <a:rPr lang="fr-CA" sz="1100" dirty="0" smtClean="0">
                <a:latin typeface="Arial" panose="020B0604020202020204" pitchFamily="34" charset="0"/>
                <a:cs typeface="Arial" panose="020B0604020202020204" pitchFamily="34" charset="0"/>
              </a:rPr>
              <a:t>son évaluation de rendement.  Allouez une durée suffisante pour </a:t>
            </a:r>
            <a:r>
              <a:rPr lang="fr-CA" sz="1100" dirty="0">
                <a:latin typeface="Arial" panose="020B0604020202020204" pitchFamily="34" charset="0"/>
                <a:cs typeface="Arial" panose="020B0604020202020204" pitchFamily="34" charset="0"/>
              </a:rPr>
              <a:t>éviter d’être interrompu ou de précipiter l’évaluation. </a:t>
            </a:r>
          </a:p>
          <a:p>
            <a:pPr>
              <a:spcBef>
                <a:spcPts val="0"/>
              </a:spcBef>
              <a:spcAft>
                <a:spcPts val="600"/>
              </a:spcAft>
            </a:pPr>
            <a:r>
              <a:rPr lang="fr-CA" sz="1100" dirty="0">
                <a:latin typeface="Arial" panose="020B0604020202020204" pitchFamily="34" charset="0"/>
                <a:cs typeface="Arial" panose="020B0604020202020204" pitchFamily="34" charset="0"/>
              </a:rPr>
              <a:t>Prenez soin d’inclure lors de l’invitation, les informations </a:t>
            </a:r>
            <a:r>
              <a:rPr lang="fr-CA" sz="1100" dirty="0" smtClean="0">
                <a:latin typeface="Arial" panose="020B0604020202020204" pitchFamily="34" charset="0"/>
                <a:cs typeface="Arial" panose="020B0604020202020204" pitchFamily="34" charset="0"/>
              </a:rPr>
              <a:t>pertinentes </a:t>
            </a:r>
            <a:r>
              <a:rPr lang="fr-CA" sz="1100" dirty="0">
                <a:latin typeface="Arial" panose="020B0604020202020204" pitchFamily="34" charset="0"/>
                <a:cs typeface="Arial" panose="020B0604020202020204" pitchFamily="34" charset="0"/>
              </a:rPr>
              <a:t>à la </a:t>
            </a:r>
            <a:r>
              <a:rPr lang="fr-CA" sz="1100" dirty="0" smtClean="0">
                <a:latin typeface="Arial" panose="020B0604020202020204" pitchFamily="34" charset="0"/>
                <a:cs typeface="Arial" panose="020B0604020202020204" pitchFamily="34" charset="0"/>
              </a:rPr>
              <a:t>discussion comme des directives </a:t>
            </a:r>
            <a:r>
              <a:rPr lang="fr-CA" sz="1100" dirty="0">
                <a:latin typeface="Arial" panose="020B0604020202020204" pitchFamily="34" charset="0"/>
                <a:cs typeface="Arial" panose="020B0604020202020204" pitchFamily="34" charset="0"/>
              </a:rPr>
              <a:t>précises </a:t>
            </a:r>
            <a:r>
              <a:rPr lang="fr-CA" sz="1100" dirty="0" smtClean="0">
                <a:latin typeface="Arial" panose="020B0604020202020204" pitchFamily="34" charset="0"/>
                <a:cs typeface="Arial" panose="020B0604020202020204" pitchFamily="34" charset="0"/>
              </a:rPr>
              <a:t>de ce que employé doit </a:t>
            </a:r>
            <a:r>
              <a:rPr lang="fr-CA" sz="1100" dirty="0">
                <a:latin typeface="Arial" panose="020B0604020202020204" pitchFamily="34" charset="0"/>
                <a:cs typeface="Arial" panose="020B0604020202020204" pitchFamily="34" charset="0"/>
              </a:rPr>
              <a:t>préparer à </a:t>
            </a:r>
            <a:r>
              <a:rPr lang="fr-CA" sz="1100" dirty="0" smtClean="0">
                <a:latin typeface="Arial" panose="020B0604020202020204" pitchFamily="34" charset="0"/>
                <a:cs typeface="Arial" panose="020B0604020202020204" pitchFamily="34" charset="0"/>
              </a:rPr>
              <a:t>l’avance (p. ex. une auto-évaluation)  </a:t>
            </a:r>
            <a:r>
              <a:rPr lang="fr-CA" sz="1100" dirty="0">
                <a:latin typeface="Arial" panose="020B0604020202020204" pitchFamily="34" charset="0"/>
                <a:cs typeface="Arial" panose="020B0604020202020204" pitchFamily="34" charset="0"/>
              </a:rPr>
              <a:t>y compris le degré de participation </a:t>
            </a:r>
            <a:r>
              <a:rPr lang="fr-CA" sz="1100" dirty="0" smtClean="0">
                <a:latin typeface="Arial" panose="020B0604020202020204" pitchFamily="34" charset="0"/>
                <a:cs typeface="Arial" panose="020B0604020202020204" pitchFamily="34" charset="0"/>
              </a:rPr>
              <a:t>attendu de sa part. </a:t>
            </a:r>
            <a:endParaRPr lang="fr-CA" sz="1100" dirty="0">
              <a:latin typeface="Arial" panose="020B0604020202020204" pitchFamily="34" charset="0"/>
              <a:cs typeface="Arial" panose="020B0604020202020204" pitchFamily="34" charset="0"/>
            </a:endParaRPr>
          </a:p>
          <a:p>
            <a:pPr>
              <a:spcBef>
                <a:spcPts val="0"/>
              </a:spcBef>
              <a:spcAft>
                <a:spcPts val="600"/>
              </a:spcAft>
            </a:pPr>
            <a:r>
              <a:rPr lang="fr-CA" sz="1100" dirty="0" smtClean="0">
                <a:latin typeface="Arial" panose="020B0604020202020204" pitchFamily="34" charset="0"/>
                <a:cs typeface="Arial" panose="020B0604020202020204" pitchFamily="34" charset="0"/>
              </a:rPr>
              <a:t>Définissez </a:t>
            </a:r>
            <a:r>
              <a:rPr lang="fr-CA" sz="1100" dirty="0">
                <a:latin typeface="Arial" panose="020B0604020202020204" pitchFamily="34" charset="0"/>
                <a:cs typeface="Arial" panose="020B0604020202020204" pitchFamily="34" charset="0"/>
              </a:rPr>
              <a:t>les attentes et les objectifs de la rencontre : ce que vous souhaitez discuter pour réaliser </a:t>
            </a:r>
            <a:r>
              <a:rPr lang="fr-CA" sz="1100" dirty="0" smtClean="0">
                <a:latin typeface="Arial" panose="020B0604020202020204" pitchFamily="34" charset="0"/>
                <a:cs typeface="Arial" panose="020B0604020202020204" pitchFamily="34" charset="0"/>
              </a:rPr>
              <a:t>l'évaluation.</a:t>
            </a:r>
          </a:p>
          <a:p>
            <a:pPr>
              <a:spcBef>
                <a:spcPts val="0"/>
              </a:spcBef>
              <a:spcAft>
                <a:spcPts val="600"/>
              </a:spcAft>
            </a:pPr>
            <a:r>
              <a:rPr lang="fr-CA" sz="1100" dirty="0">
                <a:latin typeface="Arial" panose="020B0604020202020204" pitchFamily="34" charset="0"/>
                <a:cs typeface="Arial" panose="020B0604020202020204" pitchFamily="34" charset="0"/>
              </a:rPr>
              <a:t>Réfléchissez à la manière de rendre la </a:t>
            </a:r>
            <a:r>
              <a:rPr lang="fr-CA" sz="1100" dirty="0" smtClean="0">
                <a:latin typeface="Arial" panose="020B0604020202020204" pitchFamily="34" charset="0"/>
                <a:cs typeface="Arial" panose="020B0604020202020204" pitchFamily="34" charset="0"/>
              </a:rPr>
              <a:t>discussion propice à l’échange et évitez tout biais potentiel.</a:t>
            </a:r>
          </a:p>
          <a:p>
            <a:pPr>
              <a:spcBef>
                <a:spcPts val="0"/>
              </a:spcBef>
              <a:spcAft>
                <a:spcPts val="600"/>
              </a:spcAft>
            </a:pPr>
            <a:r>
              <a:rPr lang="fr-CA" sz="1100" dirty="0" smtClean="0">
                <a:latin typeface="Arial" panose="020B0604020202020204" pitchFamily="34" charset="0"/>
                <a:cs typeface="Arial" panose="020B0604020202020204" pitchFamily="34" charset="0"/>
              </a:rPr>
              <a:t>Préparez-vous </a:t>
            </a:r>
            <a:r>
              <a:rPr lang="fr-CA" sz="1100" dirty="0">
                <a:latin typeface="Arial" panose="020B0604020202020204" pitchFamily="34" charset="0"/>
                <a:cs typeface="Arial" panose="020B0604020202020204" pitchFamily="34" charset="0"/>
              </a:rPr>
              <a:t>à gérer </a:t>
            </a:r>
            <a:r>
              <a:rPr lang="fr-CA" sz="1100" dirty="0" smtClean="0">
                <a:latin typeface="Arial" panose="020B0604020202020204" pitchFamily="34" charset="0"/>
                <a:cs typeface="Arial" panose="020B0604020202020204" pitchFamily="34" charset="0"/>
              </a:rPr>
              <a:t>de possibles </a:t>
            </a:r>
            <a:r>
              <a:rPr lang="fr-CA" sz="1100" dirty="0">
                <a:latin typeface="Arial" panose="020B0604020202020204" pitchFamily="34" charset="0"/>
                <a:cs typeface="Arial" panose="020B0604020202020204" pitchFamily="34" charset="0"/>
              </a:rPr>
              <a:t>réactions </a:t>
            </a:r>
            <a:r>
              <a:rPr lang="fr-CA" sz="1100" dirty="0" smtClean="0">
                <a:latin typeface="Arial" panose="020B0604020202020204" pitchFamily="34" charset="0"/>
                <a:cs typeface="Arial" panose="020B0604020202020204" pitchFamily="34" charset="0"/>
              </a:rPr>
              <a:t>négatives de la part de l’employé. (Annexe)</a:t>
            </a:r>
            <a:endParaRPr lang="fr-CA" sz="1100" dirty="0">
              <a:latin typeface="Arial" panose="020B0604020202020204" pitchFamily="34" charset="0"/>
              <a:cs typeface="Arial" panose="020B0604020202020204" pitchFamily="34" charset="0"/>
            </a:endParaRPr>
          </a:p>
          <a:p>
            <a:pPr>
              <a:spcBef>
                <a:spcPts val="0"/>
              </a:spcBef>
              <a:spcAft>
                <a:spcPts val="600"/>
              </a:spcAft>
            </a:pPr>
            <a:r>
              <a:rPr lang="fr-CA" sz="1100" dirty="0" smtClean="0">
                <a:latin typeface="Arial" panose="020B0604020202020204" pitchFamily="34" charset="0"/>
                <a:cs typeface="Arial" panose="020B0604020202020204" pitchFamily="34" charset="0"/>
              </a:rPr>
              <a:t>Passez en revue l’entente </a:t>
            </a:r>
            <a:r>
              <a:rPr lang="fr-CA" sz="1100" dirty="0">
                <a:latin typeface="Arial" panose="020B0604020202020204" pitchFamily="34" charset="0"/>
                <a:cs typeface="Arial" panose="020B0604020202020204" pitchFamily="34" charset="0"/>
              </a:rPr>
              <a:t>de rendement de l’employé créé en début d’exercice </a:t>
            </a:r>
            <a:r>
              <a:rPr lang="fr-CA" sz="1100" dirty="0" smtClean="0">
                <a:latin typeface="Arial" panose="020B0604020202020204" pitchFamily="34" charset="0"/>
                <a:cs typeface="Arial" panose="020B0604020202020204" pitchFamily="34" charset="0"/>
              </a:rPr>
              <a:t>et évaluez </a:t>
            </a:r>
            <a:r>
              <a:rPr lang="fr-CA" sz="1100" dirty="0">
                <a:latin typeface="Arial" panose="020B0604020202020204" pitchFamily="34" charset="0"/>
                <a:cs typeface="Arial" panose="020B0604020202020204" pitchFamily="34" charset="0"/>
              </a:rPr>
              <a:t>chaque </a:t>
            </a:r>
            <a:r>
              <a:rPr lang="fr-CA" sz="1100" dirty="0">
                <a:latin typeface="Arial" panose="020B0604020202020204" pitchFamily="34" charset="0"/>
                <a:cs typeface="Arial" panose="020B0604020202020204" pitchFamily="34" charset="0"/>
                <a:hlinkClick r:id="rId3"/>
              </a:rPr>
              <a:t>objectif de travail</a:t>
            </a:r>
            <a:r>
              <a:rPr lang="fr-CA" sz="1100" dirty="0">
                <a:latin typeface="Arial" panose="020B0604020202020204" pitchFamily="34" charset="0"/>
                <a:cs typeface="Arial" panose="020B0604020202020204" pitchFamily="34" charset="0"/>
              </a:rPr>
              <a:t> en fonction des </a:t>
            </a:r>
            <a:r>
              <a:rPr lang="fr-CA" sz="1100" dirty="0">
                <a:latin typeface="Arial" panose="020B0604020202020204" pitchFamily="34" charset="0"/>
                <a:cs typeface="Arial" panose="020B0604020202020204" pitchFamily="34" charset="0"/>
                <a:hlinkClick r:id="rId4"/>
              </a:rPr>
              <a:t>indicateurs de rendement</a:t>
            </a:r>
            <a:r>
              <a:rPr lang="fr-CA" sz="1100" dirty="0">
                <a:latin typeface="Arial" panose="020B0604020202020204" pitchFamily="34" charset="0"/>
                <a:cs typeface="Arial" panose="020B0604020202020204" pitchFamily="34" charset="0"/>
              </a:rPr>
              <a:t> ainsi que les </a:t>
            </a:r>
            <a:r>
              <a:rPr lang="fr-CA" sz="1100" u="sng" dirty="0">
                <a:latin typeface="Arial" panose="020B0604020202020204" pitchFamily="34" charset="0"/>
                <a:cs typeface="Arial" panose="020B0604020202020204" pitchFamily="34" charset="0"/>
                <a:hlinkClick r:id="rId5"/>
              </a:rPr>
              <a:t>comportements</a:t>
            </a:r>
            <a:r>
              <a:rPr lang="fr-CA" sz="1100" dirty="0">
                <a:latin typeface="Arial" panose="020B0604020202020204" pitchFamily="34" charset="0"/>
                <a:cs typeface="Arial" panose="020B0604020202020204" pitchFamily="34" charset="0"/>
              </a:rPr>
              <a:t> (compétences) et prêtez attention aux résultats </a:t>
            </a:r>
            <a:r>
              <a:rPr lang="fr-CA" sz="1100" dirty="0" smtClean="0">
                <a:latin typeface="Arial" panose="020B0604020202020204" pitchFamily="34" charset="0"/>
                <a:cs typeface="Arial" panose="020B0604020202020204" pitchFamily="34" charset="0"/>
              </a:rPr>
              <a:t>atteints.</a:t>
            </a:r>
            <a:endParaRPr lang="fr-CA" sz="1100" dirty="0">
              <a:latin typeface="Arial" panose="020B0604020202020204" pitchFamily="34" charset="0"/>
              <a:cs typeface="Arial" panose="020B0604020202020204" pitchFamily="34" charset="0"/>
            </a:endParaRPr>
          </a:p>
          <a:p>
            <a:pPr>
              <a:spcBef>
                <a:spcPts val="0"/>
              </a:spcBef>
              <a:spcAft>
                <a:spcPts val="600"/>
              </a:spcAft>
            </a:pPr>
            <a:r>
              <a:rPr lang="fr-CA" sz="1100" dirty="0" smtClean="0">
                <a:latin typeface="Arial" panose="020B0604020202020204" pitchFamily="34" charset="0"/>
                <a:cs typeface="Arial" panose="020B0604020202020204" pitchFamily="34" charset="0"/>
              </a:rPr>
              <a:t>Déterminez </a:t>
            </a:r>
            <a:r>
              <a:rPr lang="fr-CA" sz="1100" dirty="0">
                <a:latin typeface="Arial" panose="020B0604020202020204" pitchFamily="34" charset="0"/>
                <a:cs typeface="Arial" panose="020B0604020202020204" pitchFamily="34" charset="0"/>
              </a:rPr>
              <a:t>si </a:t>
            </a:r>
            <a:r>
              <a:rPr lang="fr-CA" sz="1100" dirty="0" smtClean="0">
                <a:latin typeface="Arial" panose="020B0604020202020204" pitchFamily="34" charset="0"/>
                <a:cs typeface="Arial" panose="020B0604020202020204" pitchFamily="34" charset="0"/>
              </a:rPr>
              <a:t>des informations doivent </a:t>
            </a:r>
            <a:r>
              <a:rPr lang="fr-CA" sz="1100" dirty="0">
                <a:latin typeface="Arial" panose="020B0604020202020204" pitchFamily="34" charset="0"/>
                <a:cs typeface="Arial" panose="020B0604020202020204" pitchFamily="34" charset="0"/>
              </a:rPr>
              <a:t>être </a:t>
            </a:r>
            <a:r>
              <a:rPr lang="fr-CA" sz="1100" dirty="0" smtClean="0">
                <a:latin typeface="Arial" panose="020B0604020202020204" pitchFamily="34" charset="0"/>
                <a:cs typeface="Arial" panose="020B0604020202020204" pitchFamily="34" charset="0"/>
              </a:rPr>
              <a:t>modifiées</a:t>
            </a:r>
            <a:r>
              <a:rPr lang="fr-CA" sz="1100" dirty="0">
                <a:latin typeface="Arial" panose="020B0604020202020204" pitchFamily="34" charset="0"/>
                <a:cs typeface="Arial" panose="020B0604020202020204" pitchFamily="34" charset="0"/>
              </a:rPr>
              <a:t>, </a:t>
            </a:r>
            <a:r>
              <a:rPr lang="fr-CA" sz="1100" dirty="0" smtClean="0">
                <a:latin typeface="Arial" panose="020B0604020202020204" pitchFamily="34" charset="0"/>
                <a:cs typeface="Arial" panose="020B0604020202020204" pitchFamily="34" charset="0"/>
              </a:rPr>
              <a:t>ajustées </a:t>
            </a:r>
            <a:r>
              <a:rPr lang="fr-CA" sz="1100" dirty="0">
                <a:latin typeface="Arial" panose="020B0604020202020204" pitchFamily="34" charset="0"/>
                <a:cs typeface="Arial" panose="020B0604020202020204" pitchFamily="34" charset="0"/>
              </a:rPr>
              <a:t>ou </a:t>
            </a:r>
            <a:r>
              <a:rPr lang="fr-CA" sz="1100" dirty="0" smtClean="0">
                <a:latin typeface="Arial" panose="020B0604020202020204" pitchFamily="34" charset="0"/>
                <a:cs typeface="Arial" panose="020B0604020202020204" pitchFamily="34" charset="0"/>
              </a:rPr>
              <a:t>mises </a:t>
            </a:r>
            <a:r>
              <a:rPr lang="fr-CA" sz="1100" dirty="0">
                <a:latin typeface="Arial" panose="020B0604020202020204" pitchFamily="34" charset="0"/>
                <a:cs typeface="Arial" panose="020B0604020202020204" pitchFamily="34" charset="0"/>
              </a:rPr>
              <a:t>à jour </a:t>
            </a:r>
            <a:r>
              <a:rPr lang="fr-CA" sz="1100" dirty="0" smtClean="0">
                <a:latin typeface="Arial" panose="020B0604020202020204" pitchFamily="34" charset="0"/>
                <a:cs typeface="Arial" panose="020B0604020202020204" pitchFamily="34" charset="0"/>
              </a:rPr>
              <a:t>pour chaque section incluant le plan </a:t>
            </a:r>
            <a:r>
              <a:rPr lang="fr-CA" sz="1100" dirty="0">
                <a:latin typeface="Arial" panose="020B0604020202020204" pitchFamily="34" charset="0"/>
                <a:cs typeface="Arial" panose="020B0604020202020204" pitchFamily="34" charset="0"/>
              </a:rPr>
              <a:t>d'apprentissage et de </a:t>
            </a:r>
            <a:r>
              <a:rPr lang="fr-CA" sz="1100" dirty="0" smtClean="0">
                <a:latin typeface="Arial" panose="020B0604020202020204" pitchFamily="34" charset="0"/>
                <a:cs typeface="Arial" panose="020B0604020202020204" pitchFamily="34" charset="0"/>
              </a:rPr>
              <a:t>perfectionnement. Si </a:t>
            </a:r>
            <a:r>
              <a:rPr lang="fr-CA" sz="1100" dirty="0">
                <a:latin typeface="Arial" panose="020B0604020202020204" pitchFamily="34" charset="0"/>
                <a:cs typeface="Arial" panose="020B0604020202020204" pitchFamily="34" charset="0"/>
              </a:rPr>
              <a:t>nécessaire, examinez/révisez </a:t>
            </a:r>
            <a:r>
              <a:rPr lang="fr-CA" sz="1100" dirty="0" smtClean="0">
                <a:latin typeface="Arial" panose="020B0604020202020204" pitchFamily="34" charset="0"/>
                <a:cs typeface="Arial" panose="020B0604020202020204" pitchFamily="34" charset="0"/>
              </a:rPr>
              <a:t>ou </a:t>
            </a:r>
            <a:r>
              <a:rPr lang="fr-CA" sz="1100" dirty="0">
                <a:latin typeface="Arial" panose="020B0604020202020204" pitchFamily="34" charset="0"/>
                <a:cs typeface="Arial" panose="020B0604020202020204" pitchFamily="34" charset="0"/>
              </a:rPr>
              <a:t>créez un plan de gestion des talents et/ou un plan d’amélioration de </a:t>
            </a:r>
            <a:r>
              <a:rPr lang="fr-CA" sz="1100" dirty="0" smtClean="0">
                <a:latin typeface="Arial" panose="020B0604020202020204" pitchFamily="34" charset="0"/>
                <a:cs typeface="Arial" panose="020B0604020202020204" pitchFamily="34" charset="0"/>
              </a:rPr>
              <a:t>rendement. </a:t>
            </a:r>
          </a:p>
          <a:p>
            <a:pPr>
              <a:spcBef>
                <a:spcPts val="0"/>
              </a:spcBef>
              <a:spcAft>
                <a:spcPts val="600"/>
              </a:spcAft>
            </a:pPr>
            <a:r>
              <a:rPr lang="fr-CA" sz="1100" dirty="0" smtClean="0">
                <a:latin typeface="Arial" panose="020B0604020202020204" pitchFamily="34" charset="0"/>
                <a:cs typeface="Arial" panose="020B0604020202020204" pitchFamily="34" charset="0"/>
              </a:rPr>
              <a:t>Gardez à l’esprit les facteurs pouvant avoir une incidence sur le rendement. (Annexe)</a:t>
            </a:r>
            <a:endParaRPr lang="en-CA" sz="1100" dirty="0">
              <a:latin typeface="Arial" panose="020B0604020202020204" pitchFamily="34" charset="0"/>
              <a:cs typeface="Arial" panose="020B0604020202020204" pitchFamily="34" charset="0"/>
            </a:endParaRPr>
          </a:p>
        </p:txBody>
      </p:sp>
      <p:sp>
        <p:nvSpPr>
          <p:cNvPr id="7" name="Title 1"/>
          <p:cNvSpPr txBox="1">
            <a:spLocks/>
          </p:cNvSpPr>
          <p:nvPr/>
        </p:nvSpPr>
        <p:spPr>
          <a:xfrm>
            <a:off x="-78377" y="205979"/>
            <a:ext cx="8765177"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1800" dirty="0">
                <a:solidFill>
                  <a:prstClr val="black"/>
                </a:solidFill>
                <a:latin typeface="Arial" panose="020B0604020202020204" pitchFamily="34" charset="0"/>
                <a:cs typeface="Arial" panose="020B0604020202020204" pitchFamily="34" charset="0"/>
              </a:rPr>
              <a:t>Examen de la mi-exercice - Programme de la gestion du rendement</a:t>
            </a:r>
            <a:endParaRPr lang="fr-CA" sz="1800" dirty="0" smtClean="0">
              <a:solidFill>
                <a:prstClr val="black"/>
              </a:solidFill>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583036"/>
            <a:ext cx="8027194" cy="389513"/>
            <a:chOff x="1073385" y="1716804"/>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a:cxnSpLocks/>
            </p:cNvCxnSpPr>
            <p:nvPr/>
          </p:nvCxnSpPr>
          <p:spPr>
            <a:xfrm>
              <a:off x="1073385" y="1976474"/>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389752" y="1716804"/>
              <a:ext cx="5889150"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defTabSz="914240"/>
              <a:r>
                <a:rPr lang="fr-CA" sz="1200" b="1" dirty="0" smtClean="0">
                  <a:latin typeface="Arial" panose="020B0604020202020204" pitchFamily="34" charset="0"/>
                  <a:cs typeface="Arial" panose="020B0604020202020204" pitchFamily="34" charset="0"/>
                </a:rPr>
                <a:t>Planifier et préparer la discussion </a:t>
              </a:r>
              <a:endParaRPr lang="fr-CA" sz="1200" b="1" dirty="0" smtClean="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6"/>
          <a:stretch>
            <a:fillRect/>
          </a:stretch>
        </p:blipFill>
        <p:spPr>
          <a:xfrm>
            <a:off x="3118915" y="595086"/>
            <a:ext cx="286537" cy="384081"/>
          </a:xfrm>
          <a:prstGeom prst="rect">
            <a:avLst/>
          </a:prstGeom>
        </p:spPr>
      </p:pic>
    </p:spTree>
    <p:extLst>
      <p:ext uri="{BB962C8B-B14F-4D97-AF65-F5344CB8AC3E}">
        <p14:creationId xmlns:p14="http://schemas.microsoft.com/office/powerpoint/2010/main" val="2714350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Examen de la mi-exercice - Programme de la gestion du rendement</a:t>
            </a:r>
            <a:endParaRPr kumimoji="0" lang="fr-CA" sz="1800" b="1"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43879"/>
            <a:ext cx="8027194" cy="389513"/>
            <a:chOff x="1073385" y="1939433"/>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a:cxnSpLocks/>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154833" y="1939433"/>
              <a:ext cx="5909525"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lvl="0" algn="ctr" defTabSz="914240"/>
              <a:r>
                <a:rPr lang="fr-FR" altLang="en-US" sz="1200" b="1" dirty="0">
                  <a:solidFill>
                    <a:prstClr val="black"/>
                  </a:solidFill>
                  <a:latin typeface="Arial" panose="020B0604020202020204" pitchFamily="34" charset="0"/>
                  <a:cs typeface="Arial" panose="020B0604020202020204" pitchFamily="34" charset="0"/>
                </a:rPr>
                <a:t>Planifier et préparer la </a:t>
              </a:r>
              <a:r>
                <a:rPr lang="fr-FR" altLang="en-US" sz="1200" b="1" dirty="0" smtClean="0">
                  <a:solidFill>
                    <a:prstClr val="black"/>
                  </a:solidFill>
                  <a:latin typeface="Arial" panose="020B0604020202020204" pitchFamily="34" charset="0"/>
                  <a:cs typeface="Arial" panose="020B0604020202020204" pitchFamily="34" charset="0"/>
                </a:rPr>
                <a:t>discussion</a:t>
              </a:r>
              <a:endParaRPr kumimoji="0" lang="en-US" sz="12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grpSp>
      <p:sp>
        <p:nvSpPr>
          <p:cNvPr id="16" name="TextBox 6"/>
          <p:cNvSpPr txBox="1"/>
          <p:nvPr/>
        </p:nvSpPr>
        <p:spPr>
          <a:xfrm>
            <a:off x="558649" y="1181366"/>
            <a:ext cx="820797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Pour les employés qui sont en voie d'atteindre ou de dépasser</a:t>
            </a:r>
            <a:r>
              <a:rPr kumimoji="0" lang="fr-C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leurs objectifs de travail et qui démontrent des comportements efficaces à l'égard des quatre compétences essentielles :</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Est-ce qu’il y a des activités supplémentaires qu'ils souhaiteraient entreprendre?</a:t>
            </a:r>
            <a:endParaRPr kumimoji="0" lang="fr-C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Pour les employés qui ont de la difficulté à atteindre</a:t>
            </a:r>
            <a:r>
              <a:rPr kumimoji="0" lang="fr-C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leurs objectifs de travail et à démontrer des comportements efficaces :</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Qu'est-ce qui nuit à l'employé? (Il convient de noter que la conversation à double sens aidera à le découvrir.) </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Précisément, quel écart existe-t-il entre le rendement actuel et les attentes? </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Conviendrait-il de parler de formation supplémentaire, d'activités d'apprentissage ou d'encadrement? </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Un plan d’amélioration du rendement est-il requis?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 d’amélioration du rendement </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 durée initiale du plan d’amélioration du rendement </a:t>
            </a:r>
            <a:r>
              <a:rPr kumimoji="0" lang="fr-CA"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doit-elle</a:t>
            </a:r>
            <a:r>
              <a:rPr kumimoji="0" lang="fr-C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être prolongée ou est-il complété?</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Quels aspects ont été améliorés? Qu’est-ce qu’il reste à améliorer?</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Quelles autres mesures précises à prendre de la part du gestionnaire et de l’employé?</a:t>
            </a:r>
            <a:endParaRPr kumimoji="0" lang="fr-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756450" y="649311"/>
            <a:ext cx="286537" cy="384081"/>
          </a:xfrm>
          <a:prstGeom prst="rect">
            <a:avLst/>
          </a:prstGeom>
        </p:spPr>
      </p:pic>
    </p:spTree>
    <p:extLst>
      <p:ext uri="{BB962C8B-B14F-4D97-AF65-F5344CB8AC3E}">
        <p14:creationId xmlns:p14="http://schemas.microsoft.com/office/powerpoint/2010/main" val="1698591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Examen de la mi-exercice - Programme de la gestion du rendement</a:t>
            </a:r>
            <a:endParaRPr kumimoji="0" lang="fr-CA" sz="1800" b="1"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43879"/>
            <a:ext cx="8027194" cy="389513"/>
            <a:chOff x="1073385" y="1939433"/>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a:cxnSpLocks/>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48959" y="1939433"/>
              <a:ext cx="5914620"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lvl="0" algn="ctr" defTabSz="914240"/>
              <a:r>
                <a:rPr lang="fr-FR" altLang="en-US" sz="1200" b="1" dirty="0">
                  <a:solidFill>
                    <a:prstClr val="black"/>
                  </a:solidFill>
                  <a:latin typeface="Arial" panose="020B0604020202020204" pitchFamily="34" charset="0"/>
                  <a:cs typeface="Arial" panose="020B0604020202020204" pitchFamily="34" charset="0"/>
                </a:rPr>
                <a:t>Planifier et préparer la </a:t>
              </a:r>
              <a:r>
                <a:rPr lang="fr-FR" altLang="en-US" sz="1200" b="1" dirty="0" smtClean="0">
                  <a:solidFill>
                    <a:prstClr val="black"/>
                  </a:solidFill>
                  <a:latin typeface="Arial" panose="020B0604020202020204" pitchFamily="34" charset="0"/>
                  <a:cs typeface="Arial" panose="020B0604020202020204" pitchFamily="34" charset="0"/>
                </a:rPr>
                <a:t>discussion</a:t>
              </a:r>
              <a:endParaRPr kumimoji="0" lang="en-US" sz="12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grpSp>
      <p:sp>
        <p:nvSpPr>
          <p:cNvPr id="16" name="TextBox 6"/>
          <p:cNvSpPr txBox="1"/>
          <p:nvPr/>
        </p:nvSpPr>
        <p:spPr>
          <a:xfrm>
            <a:off x="558649" y="1189530"/>
            <a:ext cx="8037851" cy="351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Objectifs de travail et indicateurs de rendement</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Quels </a:t>
            </a: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succès ont-été réalisés jusqu’à présent? Trouver des exemples précis de réussites qui ont </a:t>
            </a:r>
            <a:r>
              <a:rPr kumimoji="0" lang="fr-FR" sz="10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profité </a:t>
            </a: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à l'équipe ou qui ont aidé l'organisation à concrétiser ses priorités et à atteindre ses objectifs opérationnels.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Qu'est-ce qui a été accompli jusqu'à maintenant? Ces progrès sont-ils suffisants?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Quelles </a:t>
            </a:r>
            <a:r>
              <a:rPr kumimoji="0" lang="fr-FR" sz="10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tâches </a:t>
            </a: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sont en retard? Pourquoi?</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Qu'est-ce qui peut être amélioré? Quels exemples précis en sont la meilleure illustration? Quel serait l'impact positif d'une amélioration dans ces domaines pour l’employé, l'équipe et l'organisation?</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objectifs de travail doivent-ils être modifiés ou ajoutés en raison de changement de priorité?</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Indicateurs comportementaux des compétences essentielles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Ces </a:t>
            </a: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comportements efficaces ont-ils été systématiquement démontrés et comment le travail </a:t>
            </a:r>
            <a:r>
              <a:rPr kumimoji="0" lang="fr-FR"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a-t-il</a:t>
            </a: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profité de ces comportements? (Citez des gestes précis et ne basez pas vos observations sur des perceptions ou des opinions.)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Est-ce qu’il y a des comportements qui ne sont pas démontrés ou qui le sont difficilement? (Donnez des exemples précis de la façon dont les lacunes relatives à ces comportements ont nui au travail de l'employé ou à celui de l'équipe dans son ensemble</a:t>
            </a:r>
            <a:r>
              <a:rPr kumimoji="0" lang="fr-FR" sz="10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 d'apprentissage et de perfectionnement</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Les </a:t>
            </a: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activités d'apprentissage sont-elles encore pertinentes? </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a:t>
            </a:r>
            <a:r>
              <a:rPr kumimoji="0" lang="fr-FR"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a-t-il</a:t>
            </a:r>
            <a:r>
              <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activités figurant dans le plan qui devraient être remplacées, ou est-il avisé de discuter de nouvelles activités pour répondre aux besoins déjà définis?</a:t>
            </a:r>
          </a:p>
          <a:p>
            <a:pPr marL="171450" marR="0" lvl="0" indent="-171450" algn="l" defTabSz="914400" rtl="0" eaLnBrk="1" fontAlgn="auto" latinLnBrk="0" hangingPunct="1">
              <a:lnSpc>
                <a:spcPct val="100000"/>
              </a:lnSpc>
              <a:spcBef>
                <a:spcPct val="20000"/>
              </a:spcBef>
              <a:spcAft>
                <a:spcPts val="0"/>
              </a:spcAft>
              <a:buClr>
                <a:srgbClr val="003478"/>
              </a:buClr>
              <a:buSzTx/>
              <a:buFont typeface="Wingdings" pitchFamily="2" charset="2"/>
              <a:buChar char="§"/>
              <a:tabLst/>
              <a:defRPr/>
            </a:pPr>
            <a:endParaRPr kumimoji="0" lang="en-CA" sz="1050" b="0" i="0" u="none" strike="noStrike" kern="0" cap="none" spc="0" normalizeH="0" baseline="0" noProof="0" dirty="0">
              <a:ln>
                <a:noFill/>
              </a:ln>
              <a:solidFill>
                <a:srgbClr val="000000"/>
              </a:solidFill>
              <a:effectLst/>
              <a:uLnTx/>
              <a:uFillTx/>
              <a:latin typeface="Arial"/>
              <a:ea typeface="+mn-ea"/>
              <a:cs typeface="+mn-cs"/>
            </a:endParaRPr>
          </a:p>
        </p:txBody>
      </p:sp>
      <p:pic>
        <p:nvPicPr>
          <p:cNvPr id="2" name="Picture 1"/>
          <p:cNvPicPr>
            <a:picLocks noChangeAspect="1"/>
          </p:cNvPicPr>
          <p:nvPr/>
        </p:nvPicPr>
        <p:blipFill>
          <a:blip r:embed="rId3"/>
          <a:stretch>
            <a:fillRect/>
          </a:stretch>
        </p:blipFill>
        <p:spPr>
          <a:xfrm>
            <a:off x="2970634" y="649311"/>
            <a:ext cx="286537" cy="384081"/>
          </a:xfrm>
          <a:prstGeom prst="rect">
            <a:avLst/>
          </a:prstGeom>
        </p:spPr>
      </p:pic>
    </p:spTree>
    <p:extLst>
      <p:ext uri="{BB962C8B-B14F-4D97-AF65-F5344CB8AC3E}">
        <p14:creationId xmlns:p14="http://schemas.microsoft.com/office/powerpoint/2010/main" val="1255305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9</a:t>
            </a:fld>
            <a:endParaRPr lang="en-US"/>
          </a:p>
        </p:txBody>
      </p:sp>
      <p:sp>
        <p:nvSpPr>
          <p:cNvPr id="3" name="Content Placeholder 2"/>
          <p:cNvSpPr>
            <a:spLocks noGrp="1"/>
          </p:cNvSpPr>
          <p:nvPr>
            <p:ph sz="half" idx="4294967295"/>
          </p:nvPr>
        </p:nvSpPr>
        <p:spPr>
          <a:xfrm>
            <a:off x="609600" y="1058416"/>
            <a:ext cx="7976243" cy="3198157"/>
          </a:xfrm>
        </p:spPr>
        <p:txBody>
          <a:bodyPr>
            <a:noAutofit/>
          </a:bodyPr>
          <a:lstStyle/>
          <a:p>
            <a:pPr marL="0" indent="0">
              <a:buNone/>
            </a:pPr>
            <a:r>
              <a:rPr lang="fr-CA" sz="1400" b="1" u="sng" dirty="0" smtClean="0">
                <a:latin typeface="Arial" panose="020B0604020202020204" pitchFamily="34" charset="0"/>
                <a:cs typeface="Arial" panose="020B0604020202020204" pitchFamily="34" charset="0"/>
              </a:rPr>
              <a:t>Employés</a:t>
            </a:r>
          </a:p>
          <a:p>
            <a:pPr marL="0" indent="0">
              <a:buNone/>
            </a:pPr>
            <a:endParaRPr lang="fr-CA" sz="1400" b="1" u="sng" dirty="0" smtClean="0">
              <a:latin typeface="Arial" panose="020B0604020202020204" pitchFamily="34" charset="0"/>
              <a:cs typeface="Arial" panose="020B0604020202020204" pitchFamily="34" charset="0"/>
            </a:endParaRPr>
          </a:p>
          <a:p>
            <a:pPr>
              <a:spcBef>
                <a:spcPts val="0"/>
              </a:spcBef>
            </a:pPr>
            <a:r>
              <a:rPr lang="fr-CA" sz="1400" dirty="0" smtClean="0">
                <a:latin typeface="Arial" panose="020B0604020202020204" pitchFamily="34" charset="0"/>
                <a:cs typeface="Arial" panose="020B0604020202020204" pitchFamily="34" charset="0"/>
              </a:rPr>
              <a:t>Prenez le temps de revoir votre entente de rendement créée en début d’exercice </a:t>
            </a:r>
            <a:r>
              <a:rPr lang="fr-CA" sz="1400" dirty="0">
                <a:latin typeface="Arial" panose="020B0604020202020204" pitchFamily="34" charset="0"/>
                <a:cs typeface="Arial" panose="020B0604020202020204" pitchFamily="34" charset="0"/>
              </a:rPr>
              <a:t>incluant les informations indiquées dans votre le plan d’apprentissage et de perfectionnement, et selon le cas, le plan de gestion des talents et le plan d’amélioration de rendement. </a:t>
            </a:r>
          </a:p>
          <a:p>
            <a:r>
              <a:rPr lang="fr-CA" sz="1400" dirty="0" smtClean="0">
                <a:latin typeface="Arial" panose="020B0604020202020204" pitchFamily="34" charset="0"/>
                <a:cs typeface="Arial" panose="020B0604020202020204" pitchFamily="34" charset="0"/>
              </a:rPr>
              <a:t>Complétez une </a:t>
            </a:r>
            <a:r>
              <a:rPr lang="fr-CA" sz="1400" dirty="0" smtClean="0">
                <a:latin typeface="Arial" panose="020B0604020202020204" pitchFamily="34" charset="0"/>
                <a:cs typeface="Arial" panose="020B0604020202020204" pitchFamily="34" charset="0"/>
                <a:hlinkClick r:id="rId3"/>
              </a:rPr>
              <a:t>auto-évaluation</a:t>
            </a:r>
            <a:r>
              <a:rPr lang="fr-CA" sz="1400" dirty="0" smtClean="0">
                <a:latin typeface="Arial" panose="020B0604020202020204" pitchFamily="34" charset="0"/>
                <a:cs typeface="Arial" panose="020B0604020202020204" pitchFamily="34" charset="0"/>
              </a:rPr>
              <a:t> et examinez les </a:t>
            </a:r>
            <a:r>
              <a:rPr lang="fr-CA" sz="1400" dirty="0">
                <a:latin typeface="Arial" panose="020B0604020202020204" pitchFamily="34" charset="0"/>
                <a:cs typeface="Arial" panose="020B0604020202020204" pitchFamily="34" charset="0"/>
              </a:rPr>
              <a:t>attentes </a:t>
            </a:r>
            <a:r>
              <a:rPr lang="fr-CA" sz="1400" dirty="0" smtClean="0">
                <a:latin typeface="Arial" panose="020B0604020202020204" pitchFamily="34" charset="0"/>
                <a:cs typeface="Arial" panose="020B0604020202020204" pitchFamily="34" charset="0"/>
              </a:rPr>
              <a:t>en </a:t>
            </a:r>
            <a:r>
              <a:rPr lang="fr-CA" sz="1400" dirty="0">
                <a:latin typeface="Arial" panose="020B0604020202020204" pitchFamily="34" charset="0"/>
                <a:cs typeface="Arial" panose="020B0604020202020204" pitchFamily="34" charset="0"/>
              </a:rPr>
              <a:t>matière de rendement. </a:t>
            </a:r>
            <a:r>
              <a:rPr lang="fr-CA" sz="1400" dirty="0" smtClean="0">
                <a:latin typeface="Arial" panose="020B0604020202020204" pitchFamily="34" charset="0"/>
                <a:cs typeface="Arial" panose="020B0604020202020204" pitchFamily="34" charset="0"/>
              </a:rPr>
              <a:t>Ceci vous permettra d’identifier des </a:t>
            </a:r>
            <a:r>
              <a:rPr lang="fr-CA" sz="1400" dirty="0">
                <a:latin typeface="Arial" panose="020B0604020202020204" pitchFamily="34" charset="0"/>
                <a:cs typeface="Arial" panose="020B0604020202020204" pitchFamily="34" charset="0"/>
              </a:rPr>
              <a:t>éléments importants à </a:t>
            </a:r>
            <a:r>
              <a:rPr lang="fr-CA" sz="1400" dirty="0" smtClean="0">
                <a:latin typeface="Arial" panose="020B0604020202020204" pitchFamily="34" charset="0"/>
                <a:cs typeface="Arial" panose="020B0604020202020204" pitchFamily="34" charset="0"/>
              </a:rPr>
              <a:t>discuter.</a:t>
            </a:r>
          </a:p>
          <a:p>
            <a:r>
              <a:rPr lang="fr-CA" sz="1400" dirty="0" smtClean="0">
                <a:latin typeface="Arial" panose="020B0604020202020204" pitchFamily="34" charset="0"/>
                <a:cs typeface="Arial" panose="020B0604020202020204" pitchFamily="34" charset="0"/>
              </a:rPr>
              <a:t>Identifiez des réalisations dans l’atteinte de vos </a:t>
            </a:r>
            <a:r>
              <a:rPr lang="fr-CA" sz="1400" dirty="0">
                <a:latin typeface="Arial" panose="020B0604020202020204" pitchFamily="34" charset="0"/>
                <a:cs typeface="Arial" panose="020B0604020202020204" pitchFamily="34" charset="0"/>
              </a:rPr>
              <a:t>objectifs de travail jusqu'à </a:t>
            </a:r>
            <a:r>
              <a:rPr lang="fr-CA" sz="1400" dirty="0" smtClean="0">
                <a:latin typeface="Arial" panose="020B0604020202020204" pitchFamily="34" charset="0"/>
                <a:cs typeface="Arial" panose="020B0604020202020204" pitchFamily="34" charset="0"/>
              </a:rPr>
              <a:t>maintenant.</a:t>
            </a:r>
            <a:endParaRPr lang="fr-CA" sz="1400" dirty="0">
              <a:latin typeface="Arial" panose="020B0604020202020204" pitchFamily="34" charset="0"/>
              <a:cs typeface="Arial" panose="020B0604020202020204" pitchFamily="34" charset="0"/>
            </a:endParaRPr>
          </a:p>
          <a:p>
            <a:r>
              <a:rPr lang="fr-CA" sz="1400" dirty="0">
                <a:latin typeface="Arial" panose="020B0604020202020204" pitchFamily="34" charset="0"/>
                <a:cs typeface="Arial" panose="020B0604020202020204" pitchFamily="34" charset="0"/>
              </a:rPr>
              <a:t>Identifiez un ou deux points forts que vous avez démontrés ou que vous avez considérablement améliorés  </a:t>
            </a:r>
          </a:p>
          <a:p>
            <a:r>
              <a:rPr lang="fr-CA" sz="1400" dirty="0">
                <a:latin typeface="Arial" panose="020B0604020202020204" pitchFamily="34" charset="0"/>
                <a:cs typeface="Arial" panose="020B0604020202020204" pitchFamily="34" charset="0"/>
              </a:rPr>
              <a:t>Soulignez les facteurs qui </a:t>
            </a:r>
            <a:r>
              <a:rPr lang="fr-CA" sz="1400" dirty="0" smtClean="0">
                <a:latin typeface="Arial" panose="020B0604020202020204" pitchFamily="34" charset="0"/>
                <a:cs typeface="Arial" panose="020B0604020202020204" pitchFamily="34" charset="0"/>
              </a:rPr>
              <a:t>pourraient </a:t>
            </a:r>
            <a:r>
              <a:rPr lang="fr-CA" sz="1400" dirty="0">
                <a:latin typeface="Arial" panose="020B0604020202020204" pitchFamily="34" charset="0"/>
                <a:cs typeface="Arial" panose="020B0604020202020204" pitchFamily="34" charset="0"/>
              </a:rPr>
              <a:t>avoir une incidence sur votre capacité de satisfaire aux attentes, la façon de les surmonter ou la mesure selon laquelle vos objectifs pourraient devoir être adaptés. </a:t>
            </a:r>
            <a:endParaRPr lang="fr-CA" sz="1400" dirty="0" smtClean="0">
              <a:latin typeface="Arial" panose="020B0604020202020204" pitchFamily="34" charset="0"/>
              <a:cs typeface="Arial" panose="020B0604020202020204" pitchFamily="34" charset="0"/>
            </a:endParaRPr>
          </a:p>
          <a:p>
            <a:r>
              <a:rPr lang="fr-CA" sz="1400" dirty="0" smtClean="0">
                <a:latin typeface="Arial" panose="020B0604020202020204" pitchFamily="34" charset="0"/>
                <a:cs typeface="Arial" panose="020B0604020202020204" pitchFamily="34" charset="0"/>
              </a:rPr>
              <a:t>Gardez à l’esprit vos besoins de formation, vos motivations et vos intérêts professionnels au travail. </a:t>
            </a:r>
            <a:endParaRPr lang="fr-CA" sz="1400" dirty="0">
              <a:latin typeface="Arial" panose="020B0604020202020204" pitchFamily="34" charset="0"/>
              <a:cs typeface="Arial" panose="020B0604020202020204" pitchFamily="34" charset="0"/>
            </a:endParaRPr>
          </a:p>
        </p:txBody>
      </p:sp>
      <p:sp>
        <p:nvSpPr>
          <p:cNvPr id="7" name="Title 1"/>
          <p:cNvSpPr txBox="1">
            <a:spLocks/>
          </p:cNvSpPr>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1800" dirty="0">
                <a:solidFill>
                  <a:prstClr val="black"/>
                </a:solidFill>
                <a:latin typeface="Arial" panose="020B0604020202020204" pitchFamily="34" charset="0"/>
                <a:cs typeface="Arial" panose="020B0604020202020204" pitchFamily="34" charset="0"/>
              </a:rPr>
              <a:t>Examen de la mi-exercice - Programme de la gestion du rendement</a:t>
            </a:r>
            <a:endParaRPr lang="fr-CA" sz="1800" dirty="0" smtClean="0">
              <a:solidFill>
                <a:prstClr val="black"/>
              </a:solidFill>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583036"/>
            <a:ext cx="8027194" cy="389513"/>
            <a:chOff x="1073385" y="1716804"/>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a:cxnSpLocks/>
            </p:cNvCxnSpPr>
            <p:nvPr/>
          </p:nvCxnSpPr>
          <p:spPr>
            <a:xfrm>
              <a:off x="1073385" y="1976474"/>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74430" y="1716804"/>
              <a:ext cx="5889150"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defTabSz="914240"/>
              <a:r>
                <a:rPr lang="fr-CA" sz="1200" b="1" dirty="0" smtClean="0">
                  <a:latin typeface="Arial" panose="020B0604020202020204" pitchFamily="34" charset="0"/>
                  <a:cs typeface="Arial" panose="020B0604020202020204" pitchFamily="34" charset="0"/>
                </a:rPr>
                <a:t>Planifier et préparer la discussion </a:t>
              </a:r>
              <a:endParaRPr lang="fr-CA" sz="1200" b="1" dirty="0" smtClean="0">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4"/>
          <a:stretch>
            <a:fillRect/>
          </a:stretch>
        </p:blipFill>
        <p:spPr>
          <a:xfrm>
            <a:off x="3036537" y="595086"/>
            <a:ext cx="286537" cy="384081"/>
          </a:xfrm>
          <a:prstGeom prst="rect">
            <a:avLst/>
          </a:prstGeom>
        </p:spPr>
      </p:pic>
    </p:spTree>
    <p:extLst>
      <p:ext uri="{BB962C8B-B14F-4D97-AF65-F5344CB8AC3E}">
        <p14:creationId xmlns:p14="http://schemas.microsoft.com/office/powerpoint/2010/main" val="4883613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817786|-9193934|-8748374|-551354|-16777216|ESDC&quot;,&quot;Id&quot;:&quot;612e75db3742341caca49694&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x9_ESDC_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_ClpServices xmlns="4f810ac0-7940-4b47-8510-ccc18747f341" xsi:nil="true"/>
    <TxtMotClef xmlns="4f810ac0-7940-4b47-8510-ccc18747f341" xsi:nil="true"/>
    <NbDuree xmlns="4f810ac0-7940-4b47-8510-ccc18747f341">12</NbDuree>
    <NbVersion xmlns="4f810ac0-7940-4b47-8510-ccc18747f341" xsi:nil="true"/>
    <ClpServices xmlns="4f810ac0-7940-4b47-8510-ccc18747f341"/>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UserInfo>
        <DisplayName>Ke, Jun J [NC]</DisplayName>
        <AccountId>126</AccountId>
        <AccountType/>
      </UserInfo>
    </PgResponsibleResponsabl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1CCB13-E88E-4D78-B6BB-78464AAA2E1D}">
  <ds:schemaRefs>
    <ds:schemaRef ds:uri="http://schemas.microsoft.com/office/2006/documentManagement/types"/>
    <ds:schemaRef ds:uri="http://schemas.microsoft.com/sharepoint/v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aeabe285-28c2-4b4a-a8cd-631679229c94"/>
    <ds:schemaRef ds:uri="http://purl.org/dc/terms/"/>
    <ds:schemaRef ds:uri="4f810ac0-7940-4b47-8510-ccc18747f341"/>
    <ds:schemaRef ds:uri="http://www.w3.org/XML/1998/namespace"/>
    <ds:schemaRef ds:uri="http://purl.org/dc/dcmitype/"/>
  </ds:schemaRefs>
</ds:datastoreItem>
</file>

<file path=customXml/itemProps2.xml><?xml version="1.0" encoding="utf-8"?>
<ds:datastoreItem xmlns:ds="http://schemas.openxmlformats.org/officeDocument/2006/customXml" ds:itemID="{D10DCC43-96D2-4071-8534-0EBA4C9BB045}">
  <ds:schemaRefs>
    <ds:schemaRef ds:uri="http://schemas.microsoft.com/sharepoint/v3/contenttype/forms"/>
  </ds:schemaRefs>
</ds:datastoreItem>
</file>

<file path=customXml/itemProps3.xml><?xml version="1.0" encoding="utf-8"?>
<ds:datastoreItem xmlns:ds="http://schemas.openxmlformats.org/officeDocument/2006/customXml" ds:itemID="{0F696C55-95BB-46AC-9259-A4C9AFA0D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5084</TotalTime>
  <Words>4638</Words>
  <Application>Microsoft Office PowerPoint</Application>
  <PresentationFormat>On-screen Show (16:9)</PresentationFormat>
  <Paragraphs>444</Paragraphs>
  <Slides>24</Slides>
  <Notes>22</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9" baseType="lpstr">
      <vt:lpstr>ＭＳ Ｐゴシック</vt:lpstr>
      <vt:lpstr>Arial</vt:lpstr>
      <vt:lpstr>Arial Black</vt:lpstr>
      <vt:lpstr>Arial Narrow</vt:lpstr>
      <vt:lpstr>Calibri</vt:lpstr>
      <vt:lpstr>Calibri Light</vt:lpstr>
      <vt:lpstr>Courier New</vt:lpstr>
      <vt:lpstr>Franklin Gothic Medium</vt:lpstr>
      <vt:lpstr>Symbol</vt:lpstr>
      <vt:lpstr>Times New Roman</vt:lpstr>
      <vt:lpstr>Verdana</vt:lpstr>
      <vt:lpstr>Wingdings</vt:lpstr>
      <vt:lpstr>Thème Office</vt:lpstr>
      <vt:lpstr>16x9_ESDC_01</vt:lpstr>
      <vt:lpstr>think-cell Slide</vt:lpstr>
      <vt:lpstr>PowerPoint Presentation</vt:lpstr>
      <vt:lpstr>PowerPoint Presentation</vt:lpstr>
      <vt:lpstr>Le cycle annuel du Programme de la gestion du rendement </vt:lpstr>
      <vt:lpstr>Examen de la mi-exercice - Programme de la gestion du rendement</vt:lpstr>
      <vt:lpstr>Examen de la mi-exercice - Programme de la gestion du rendement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Ressources disponibles pour vous appuyer dans la gestion du rendement</vt:lpstr>
      <vt:lpstr>PowerPoint Presentation</vt:lpstr>
      <vt:lpstr>ANNEXES</vt:lpstr>
      <vt:lpstr>Annexe 1: Exemple d’un gabarit pour noter les conversations continues</vt:lpstr>
      <vt:lpstr>Annexe 2: Meilleures pratiques pour des conversations continues sur le rendement: donner et recevoir de la rétroaction</vt:lpstr>
      <vt:lpstr> Annexe 3: Conseils pour mener des conversations difficiles</vt:lpstr>
      <vt:lpstr>PowerPoint Presentation</vt:lpstr>
      <vt:lpstr>Annexe 5: Réfléchir sur les facteurs pouvant influencer le rendement</vt:lpstr>
      <vt:lpstr>Annexe 6 : Qu'est-ce qu'un rendement insatisfaisant </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du rendement  Examen de mi-exercice 2017-2018</dc:title>
  <dc:creator>Doucet, Caroline C [NC]</dc:creator>
  <cp:lastModifiedBy>Doucet, Caroline C [NC]</cp:lastModifiedBy>
  <cp:revision>344</cp:revision>
  <dcterms:created xsi:type="dcterms:W3CDTF">2019-06-13T13:28:29Z</dcterms:created>
  <dcterms:modified xsi:type="dcterms:W3CDTF">2021-09-02T22:04:08Z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ontentTypeId">
    <vt:lpwstr>0x0101040003A63F095AE43C418C5EB8D418AD87E4008A2F70CE93A5824AB942A768F5BED4E8</vt:lpwstr>
  </property>
  <property fmtid="{D5CDD505-2E9C-101B-9397-08002B2CF9AE}" pid="5" name="WorkflowChangePath">
    <vt:lpwstr>7ab30019-3554-4919-b6f6-c90dc74a1bdf,5;</vt:lpwstr>
  </property>
</Properties>
</file>