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7" r:id="rId1"/>
  </p:sldMasterIdLst>
  <p:notesMasterIdLst>
    <p:notesMasterId r:id="rId18"/>
  </p:notesMasterIdLst>
  <p:handoutMasterIdLst>
    <p:handoutMasterId r:id="rId19"/>
  </p:handoutMasterIdLst>
  <p:sldIdLst>
    <p:sldId id="256" r:id="rId2"/>
    <p:sldId id="273" r:id="rId3"/>
    <p:sldId id="269" r:id="rId4"/>
    <p:sldId id="257" r:id="rId5"/>
    <p:sldId id="264" r:id="rId6"/>
    <p:sldId id="265" r:id="rId7"/>
    <p:sldId id="258" r:id="rId8"/>
    <p:sldId id="259" r:id="rId9"/>
    <p:sldId id="260" r:id="rId10"/>
    <p:sldId id="261" r:id="rId11"/>
    <p:sldId id="270" r:id="rId12"/>
    <p:sldId id="263" r:id="rId13"/>
    <p:sldId id="272" r:id="rId14"/>
    <p:sldId id="271" r:id="rId15"/>
    <p:sldId id="275" r:id="rId16"/>
    <p:sldId id="26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15611" autoAdjust="0"/>
    <p:restoredTop sz="94671" autoAdjust="0"/>
  </p:normalViewPr>
  <p:slideViewPr>
    <p:cSldViewPr snapToGrid="0" snapToObjects="1">
      <p:cViewPr>
        <p:scale>
          <a:sx n="70" d="100"/>
          <a:sy n="70" d="100"/>
        </p:scale>
        <p:origin x="-2772" y="-120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53" d="100"/>
          <a:sy n="53" d="100"/>
        </p:scale>
        <p:origin x="-226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9D424BD-55E2-46D7-88AB-C05F894F0A21}" type="datetimeFigureOut">
              <a:rPr lang="en-CA" smtClean="0"/>
              <a:t>2016-05-06</a:t>
            </a:fld>
            <a:endParaRPr lang="en-C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ECB5A5-6D39-49C1-A494-257D3222123D}" type="slidenum">
              <a:rPr lang="en-CA" smtClean="0"/>
              <a:t>‹#›</a:t>
            </a:fld>
            <a:endParaRPr lang="en-CA"/>
          </a:p>
        </p:txBody>
      </p:sp>
    </p:spTree>
    <p:extLst>
      <p:ext uri="{BB962C8B-B14F-4D97-AF65-F5344CB8AC3E}">
        <p14:creationId xmlns:p14="http://schemas.microsoft.com/office/powerpoint/2010/main" val="24101355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F9E102-C7F3-4ABC-899E-BD45A456A1EE}" type="datetimeFigureOut">
              <a:rPr lang="en-CA" smtClean="0"/>
              <a:t>2016-05-06</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67C5C9-062E-467C-A2E9-4388AA4F5DAE}" type="slidenum">
              <a:rPr lang="en-CA" smtClean="0"/>
              <a:t>‹#›</a:t>
            </a:fld>
            <a:endParaRPr lang="en-CA"/>
          </a:p>
        </p:txBody>
      </p:sp>
    </p:spTree>
    <p:extLst>
      <p:ext uri="{BB962C8B-B14F-4D97-AF65-F5344CB8AC3E}">
        <p14:creationId xmlns:p14="http://schemas.microsoft.com/office/powerpoint/2010/main" val="3999776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Friday, May 06, 2016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Friday, May 06, 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Friday, May 06, 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48419"/>
          </a:xfrm>
        </p:spPr>
        <p:txBody>
          <a:bodyPr>
            <a:normAutofit/>
          </a:bodyPr>
          <a:lstStyle>
            <a:lvl1pPr>
              <a:defRPr sz="3200" b="1"/>
            </a:lvl1pPr>
          </a:lstStyle>
          <a:p>
            <a:r>
              <a:rPr lang="en-US" dirty="0" smtClean="0"/>
              <a:t>Click to edit Master title style</a:t>
            </a:r>
            <a:endParaRPr lang="en-US" dirty="0"/>
          </a:p>
        </p:txBody>
      </p:sp>
      <p:sp>
        <p:nvSpPr>
          <p:cNvPr id="3" name="Content Placeholder 2"/>
          <p:cNvSpPr>
            <a:spLocks noGrp="1"/>
          </p:cNvSpPr>
          <p:nvPr>
            <p:ph idx="1"/>
          </p:nvPr>
        </p:nvSpPr>
        <p:spPr>
          <a:xfrm>
            <a:off x="457200" y="1414732"/>
            <a:ext cx="8229600" cy="5062268"/>
          </a:xfrm>
        </p:spPr>
        <p:txBody>
          <a:bodyPr anchor="ctr"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Friday, May 06, 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Friday, May 06, 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Friday, May 06, 2016</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Friday, May 06, 2016</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Friday, May 06, 2016</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Friday, May 06, 2016</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Friday, May 06, 2016</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Friday, May 06, 2016</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iming>
    <p:tnLst>
      <p:par>
        <p:cTn id="1" dur="indefinite" restart="never" nodeType="tmRoot"/>
      </p:par>
    </p:tnLst>
  </p:timing>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tags" Target="../tags/tag2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0.xml"/><Relationship Id="rId1" Type="http://schemas.openxmlformats.org/officeDocument/2006/relationships/tags" Target="../tags/tag29.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685800" y="474453"/>
            <a:ext cx="7772400" cy="2252981"/>
          </a:xfrm>
        </p:spPr>
        <p:txBody>
          <a:bodyPr>
            <a:normAutofit/>
          </a:bodyPr>
          <a:lstStyle/>
          <a:p>
            <a:r>
              <a:rPr lang="en-US" sz="4000" b="1" dirty="0" smtClean="0"/>
              <a:t>LES MESURES D’ADAPTATION EN MILIEU DE TRAVAIL – UNE RESPONSABILITÉ PARTAGÉE</a:t>
            </a:r>
            <a:endParaRPr lang="en-US" sz="4000" b="1" dirty="0"/>
          </a:p>
        </p:txBody>
      </p:sp>
      <p:sp>
        <p:nvSpPr>
          <p:cNvPr id="3" name="Subtitle 2"/>
          <p:cNvSpPr>
            <a:spLocks noGrp="1"/>
          </p:cNvSpPr>
          <p:nvPr>
            <p:ph type="subTitle" idx="1"/>
            <p:custDataLst>
              <p:tags r:id="rId2"/>
            </p:custDataLst>
          </p:nvPr>
        </p:nvSpPr>
        <p:spPr>
          <a:xfrm>
            <a:off x="1104181" y="3441940"/>
            <a:ext cx="6970144" cy="2613803"/>
          </a:xfrm>
        </p:spPr>
        <p:txBody>
          <a:bodyPr anchor="ctr" anchorCtr="0">
            <a:noAutofit/>
          </a:bodyPr>
          <a:lstStyle/>
          <a:p>
            <a:pPr marL="342900" indent="-342900">
              <a:buFont typeface="Wingdings" charset="2"/>
              <a:buChar char="Ø"/>
            </a:pPr>
            <a:r>
              <a:rPr lang="fr-CA" sz="2000" b="1" dirty="0" smtClean="0">
                <a:latin typeface="Arial Black" panose="020B0A04020102020204" pitchFamily="34" charset="0"/>
              </a:rPr>
              <a:t>LA DÉFINITION « D’INVALIDITÉ »</a:t>
            </a:r>
          </a:p>
          <a:p>
            <a:pPr marL="342900" indent="-342900">
              <a:buFont typeface="Wingdings" charset="2"/>
              <a:buChar char="Ø"/>
            </a:pPr>
            <a:r>
              <a:rPr lang="fr-CA" sz="2000" b="1" dirty="0" smtClean="0">
                <a:latin typeface="Arial Black" panose="020B0A04020102020204" pitchFamily="34" charset="0"/>
              </a:rPr>
              <a:t>LES SOURCES</a:t>
            </a:r>
          </a:p>
          <a:p>
            <a:pPr marL="342900" indent="-342900">
              <a:buFont typeface="Wingdings" charset="2"/>
              <a:buChar char="Ø"/>
            </a:pPr>
            <a:r>
              <a:rPr lang="fr-CA" sz="2000" b="1" dirty="0" smtClean="0">
                <a:latin typeface="Arial Black" panose="020B0A04020102020204" pitchFamily="34" charset="0"/>
              </a:rPr>
              <a:t>LES RAISONS DE LE FAIRE</a:t>
            </a:r>
          </a:p>
          <a:p>
            <a:pPr marL="342900" indent="-342900">
              <a:buFont typeface="Wingdings" charset="2"/>
              <a:buChar char="Ø"/>
            </a:pPr>
            <a:r>
              <a:rPr lang="fr-CA" sz="2000" b="1" dirty="0" smtClean="0">
                <a:latin typeface="Arial Black" panose="020B0A04020102020204" pitchFamily="34" charset="0"/>
              </a:rPr>
              <a:t>LES DISPOSITIONS LÉGISLATIVES</a:t>
            </a:r>
          </a:p>
          <a:p>
            <a:pPr marL="342900" indent="-342900">
              <a:buFont typeface="Wingdings" charset="2"/>
              <a:buChar char="Ø"/>
            </a:pPr>
            <a:r>
              <a:rPr lang="fr-CA" sz="2000" b="1" dirty="0" smtClean="0">
                <a:latin typeface="Arial Black" panose="020B0A04020102020204" pitchFamily="34" charset="0"/>
              </a:rPr>
              <a:t>LES PERSONNES QUI INTERVIENNENT DANS LE PROCESSUS</a:t>
            </a:r>
          </a:p>
          <a:p>
            <a:pPr marL="342900" indent="-342900">
              <a:buFont typeface="Wingdings" charset="2"/>
              <a:buChar char="Ø"/>
            </a:pPr>
            <a:r>
              <a:rPr lang="fr-CA" sz="2000" b="1" dirty="0" smtClean="0">
                <a:latin typeface="Arial Black" panose="020B0A04020102020204" pitchFamily="34" charset="0"/>
              </a:rPr>
              <a:t>LES ÉTAPES DU PROCESSUS</a:t>
            </a:r>
            <a:endParaRPr lang="fr-CA" sz="2000" b="1" dirty="0">
              <a:latin typeface="Arial Black" panose="020B0A04020102020204" pitchFamily="34" charset="0"/>
            </a:endParaRPr>
          </a:p>
        </p:txBody>
      </p:sp>
    </p:spTree>
    <p:extLst>
      <p:ext uri="{BB962C8B-B14F-4D97-AF65-F5344CB8AC3E}">
        <p14:creationId xmlns:p14="http://schemas.microsoft.com/office/powerpoint/2010/main" val="2345553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noAutofit/>
          </a:bodyPr>
          <a:lstStyle/>
          <a:p>
            <a:r>
              <a:rPr lang="fr-CA" sz="3200" dirty="0" smtClean="0"/>
              <a:t>Les dispositions législatives</a:t>
            </a:r>
            <a:endParaRPr lang="fr-CA" sz="3200" b="1" dirty="0"/>
          </a:p>
        </p:txBody>
      </p:sp>
      <p:sp>
        <p:nvSpPr>
          <p:cNvPr id="2" name="Content Placeholder 1"/>
          <p:cNvSpPr>
            <a:spLocks noGrp="1"/>
          </p:cNvSpPr>
          <p:nvPr>
            <p:ph idx="1"/>
            <p:custDataLst>
              <p:tags r:id="rId2"/>
            </p:custDataLst>
          </p:nvPr>
        </p:nvSpPr>
        <p:spPr>
          <a:xfrm>
            <a:off x="267385" y="1276709"/>
            <a:ext cx="8645439" cy="5055852"/>
          </a:xfrm>
        </p:spPr>
        <p:txBody>
          <a:bodyPr>
            <a:normAutofit fontScale="77500" lnSpcReduction="20000"/>
          </a:bodyPr>
          <a:lstStyle/>
          <a:p>
            <a:pPr marL="0" indent="0">
              <a:lnSpc>
                <a:spcPct val="120000"/>
              </a:lnSpc>
              <a:spcBef>
                <a:spcPts val="300"/>
              </a:spcBef>
              <a:buNone/>
            </a:pPr>
            <a:r>
              <a:rPr lang="fr-CA" b="1" dirty="0" smtClean="0">
                <a:solidFill>
                  <a:schemeClr val="tx2">
                    <a:lumMod val="75000"/>
                  </a:schemeClr>
                </a:solidFill>
              </a:rPr>
              <a:t>CONTRAINTE EXCESSIVE</a:t>
            </a:r>
            <a:endParaRPr lang="fr-CA" dirty="0" smtClean="0">
              <a:solidFill>
                <a:schemeClr val="tx2">
                  <a:lumMod val="75000"/>
                </a:schemeClr>
              </a:solidFill>
            </a:endParaRPr>
          </a:p>
          <a:p>
            <a:pPr marL="0" indent="0">
              <a:lnSpc>
                <a:spcPct val="120000"/>
              </a:lnSpc>
              <a:spcBef>
                <a:spcPts val="300"/>
              </a:spcBef>
              <a:buNone/>
            </a:pPr>
            <a:r>
              <a:rPr lang="fr-CA" dirty="0" smtClean="0"/>
              <a:t>« {Pour </a:t>
            </a:r>
            <a:r>
              <a:rPr lang="fr-CA" dirty="0"/>
              <a:t>établir une exception à l’obligation de prendre des mesures d’adaptation</a:t>
            </a:r>
            <a:r>
              <a:rPr lang="fr-CA" dirty="0" smtClean="0"/>
              <a:t>,} </a:t>
            </a:r>
            <a:r>
              <a:rPr lang="fr-CA" dirty="0"/>
              <a:t>il faut qu’il soit démontré que les mesures destinées à répondre aux besoins d’une personne ou d’une catégorie de personnes visées constituent, pour </a:t>
            </a:r>
            <a:r>
              <a:rPr lang="fr-CA" dirty="0" smtClean="0"/>
              <a:t>la </a:t>
            </a:r>
            <a:r>
              <a:rPr lang="fr-CA" dirty="0"/>
              <a:t>personne qui doit les prendre, une contrainte excessive en matière de coûts, de santé et de sécurité</a:t>
            </a:r>
            <a:r>
              <a:rPr lang="fr-CA" dirty="0" smtClean="0"/>
              <a:t>. »          </a:t>
            </a:r>
            <a:r>
              <a:rPr lang="fr-CA" sz="1300" b="1" dirty="0" smtClean="0"/>
              <a:t>Commission canadienne des droits de la personne</a:t>
            </a:r>
            <a:r>
              <a:rPr lang="fr-CA" sz="2100" b="1" dirty="0" smtClean="0"/>
              <a:t> </a:t>
            </a:r>
            <a:endParaRPr lang="fr-CA" sz="2100" dirty="0" smtClean="0"/>
          </a:p>
          <a:p>
            <a:pPr marL="0" indent="0">
              <a:lnSpc>
                <a:spcPct val="130000"/>
              </a:lnSpc>
              <a:spcBef>
                <a:spcPts val="300"/>
              </a:spcBef>
              <a:buNone/>
            </a:pPr>
            <a:endParaRPr lang="fr-CA" sz="1000" b="1" dirty="0" smtClean="0">
              <a:solidFill>
                <a:schemeClr val="tx2">
                  <a:lumMod val="75000"/>
                </a:schemeClr>
              </a:solidFill>
            </a:endParaRPr>
          </a:p>
          <a:p>
            <a:pPr marL="0" indent="0">
              <a:lnSpc>
                <a:spcPct val="130000"/>
              </a:lnSpc>
              <a:spcBef>
                <a:spcPts val="300"/>
              </a:spcBef>
              <a:buNone/>
            </a:pPr>
            <a:r>
              <a:rPr lang="fr-CA" sz="2600" b="1" dirty="0" smtClean="0">
                <a:solidFill>
                  <a:schemeClr val="tx2">
                    <a:lumMod val="75000"/>
                  </a:schemeClr>
                </a:solidFill>
              </a:rPr>
              <a:t>De </a:t>
            </a:r>
            <a:r>
              <a:rPr lang="fr-CA" sz="2600" b="1" dirty="0">
                <a:solidFill>
                  <a:schemeClr val="tx2">
                    <a:lumMod val="75000"/>
                  </a:schemeClr>
                </a:solidFill>
              </a:rPr>
              <a:t>plus, le fardeau de la preuve incombe à l’employeur concernant :</a:t>
            </a:r>
          </a:p>
          <a:p>
            <a:pPr marL="266700" lvl="0" indent="-266700">
              <a:lnSpc>
                <a:spcPct val="120000"/>
              </a:lnSpc>
              <a:spcBef>
                <a:spcPts val="300"/>
              </a:spcBef>
              <a:buFont typeface="Wingdings" charset="2"/>
              <a:buChar char="v"/>
            </a:pPr>
            <a:r>
              <a:rPr lang="fr-CA" dirty="0" smtClean="0"/>
              <a:t>les coûts qui pourraient mettre en péril la viabilité de l’organisation (auquel cas la taille de l’organisation de l’employeur est un facteur essentiel);  </a:t>
            </a:r>
          </a:p>
          <a:p>
            <a:pPr marL="266700" lvl="0" indent="-266700">
              <a:lnSpc>
                <a:spcPct val="120000"/>
              </a:lnSpc>
              <a:spcBef>
                <a:spcPts val="300"/>
              </a:spcBef>
              <a:buFont typeface="Wingdings" charset="2"/>
              <a:buChar char="v"/>
            </a:pPr>
            <a:r>
              <a:rPr lang="fr-CA" dirty="0" smtClean="0"/>
              <a:t>les risques que les mesures d’adaptation pourraient poser pour la santé ou la sécurité des autres;</a:t>
            </a:r>
          </a:p>
          <a:p>
            <a:pPr marL="266700" lvl="0" indent="-266700">
              <a:lnSpc>
                <a:spcPct val="120000"/>
              </a:lnSpc>
              <a:spcBef>
                <a:spcPts val="300"/>
              </a:spcBef>
              <a:buFont typeface="Wingdings" charset="2"/>
              <a:buChar char="v"/>
            </a:pPr>
            <a:r>
              <a:rPr lang="fr-CA" dirty="0"/>
              <a:t>d</a:t>
            </a:r>
            <a:r>
              <a:rPr lang="fr-CA" dirty="0" smtClean="0"/>
              <a:t>’autres facteurs, notamment, </a:t>
            </a:r>
            <a:r>
              <a:rPr lang="fr-CA" i="1" dirty="0" smtClean="0"/>
              <a:t>les répercussions sur une convention collective, les problèmes liés au moral des employés et l’interchangeabilité des effectifs et des installations.</a:t>
            </a:r>
            <a:endParaRPr lang="fr-CA"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10</a:t>
            </a:fld>
            <a:endParaRPr lang="en-US" dirty="0"/>
          </a:p>
        </p:txBody>
      </p:sp>
    </p:spTree>
    <p:extLst>
      <p:ext uri="{BB962C8B-B14F-4D97-AF65-F5344CB8AC3E}">
        <p14:creationId xmlns:p14="http://schemas.microsoft.com/office/powerpoint/2010/main" val="385729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noAutofit/>
          </a:bodyPr>
          <a:lstStyle/>
          <a:p>
            <a:r>
              <a:rPr lang="fr-CA" sz="3200" dirty="0" smtClean="0"/>
              <a:t>Les personnes qui interviennent dans le processus</a:t>
            </a:r>
            <a:endParaRPr lang="fr-CA" sz="3200" dirty="0"/>
          </a:p>
        </p:txBody>
      </p:sp>
      <p:sp>
        <p:nvSpPr>
          <p:cNvPr id="2" name="Content Placeholder 1"/>
          <p:cNvSpPr>
            <a:spLocks noGrp="1"/>
          </p:cNvSpPr>
          <p:nvPr>
            <p:ph idx="1"/>
            <p:custDataLst>
              <p:tags r:id="rId2"/>
            </p:custDataLst>
          </p:nvPr>
        </p:nvSpPr>
        <p:spPr>
          <a:xfrm>
            <a:off x="143565" y="1552755"/>
            <a:ext cx="8790609" cy="4804913"/>
          </a:xfrm>
        </p:spPr>
        <p:txBody>
          <a:bodyPr>
            <a:noAutofit/>
          </a:bodyPr>
          <a:lstStyle/>
          <a:p>
            <a:pPr marL="0" indent="0">
              <a:buNone/>
            </a:pPr>
            <a:r>
              <a:rPr lang="fr-CA" sz="2200" b="1" dirty="0" smtClean="0">
                <a:solidFill>
                  <a:schemeClr val="tx2">
                    <a:lumMod val="75000"/>
                  </a:schemeClr>
                </a:solidFill>
              </a:rPr>
              <a:t>POLITIQUE DU SCT</a:t>
            </a:r>
          </a:p>
          <a:p>
            <a:pPr marL="266700" indent="-266700">
              <a:buFont typeface="Wingdings" charset="2"/>
              <a:buChar char="v"/>
            </a:pPr>
            <a:r>
              <a:rPr lang="fr-CA" sz="1900" dirty="0"/>
              <a:t>Le Conseil du Trésor et la Commission de la fonction publique ont pour politique de créer et de maintenir un environnement inclusif et sans obstacles dans la fonction publique fédérale afin de garantir la pleine participation des personnes handicapées. </a:t>
            </a:r>
            <a:endParaRPr lang="fr-CA" sz="1900" dirty="0" smtClean="0"/>
          </a:p>
          <a:p>
            <a:pPr marL="266700" indent="-266700">
              <a:buFont typeface="Wingdings" charset="2"/>
              <a:buChar char="v"/>
            </a:pPr>
            <a:r>
              <a:rPr lang="fr-CA" sz="1900" dirty="0" smtClean="0"/>
              <a:t>Il faut tenir </a:t>
            </a:r>
            <a:r>
              <a:rPr lang="fr-CA" sz="1900" dirty="0"/>
              <a:t>compte des besoins d’adaptation dès le début du processus d’élaboration des nouveaux programmes, des nouvelles procédures, des normes d’emploi et de l’environnement </a:t>
            </a:r>
            <a:r>
              <a:rPr lang="fr-CA" sz="1900" dirty="0" smtClean="0"/>
              <a:t>physique. </a:t>
            </a:r>
          </a:p>
          <a:p>
            <a:pPr marL="0" indent="0">
              <a:spcBef>
                <a:spcPts val="1200"/>
              </a:spcBef>
              <a:buNone/>
            </a:pPr>
            <a:r>
              <a:rPr lang="fr-CA" sz="2200" b="1" dirty="0">
                <a:solidFill>
                  <a:schemeClr val="tx2">
                    <a:lumMod val="75000"/>
                  </a:schemeClr>
                </a:solidFill>
              </a:rPr>
              <a:t>LIGNES DIRECTRICES D’EDSC</a:t>
            </a:r>
          </a:p>
          <a:p>
            <a:pPr marL="266700" indent="-266700">
              <a:buFont typeface="Wingdings" charset="2"/>
              <a:buChar char="v"/>
            </a:pPr>
            <a:r>
              <a:rPr lang="fr-CA" sz="1900" dirty="0" smtClean="0"/>
              <a:t>Promouvoir </a:t>
            </a:r>
            <a:r>
              <a:rPr lang="fr-CA" sz="1900" dirty="0"/>
              <a:t>un milieu de travail inclusif en éliminant les obstacles systémiques à la pleine participation des </a:t>
            </a:r>
            <a:r>
              <a:rPr lang="fr-CA" sz="1900" dirty="0" smtClean="0"/>
              <a:t>recrues potentielles et des employés.</a:t>
            </a:r>
          </a:p>
          <a:p>
            <a:pPr marL="266700" indent="-266700">
              <a:buFont typeface="Wingdings" charset="2"/>
              <a:buChar char="v"/>
            </a:pPr>
            <a:r>
              <a:rPr lang="fr-CA" sz="1900" dirty="0"/>
              <a:t>Permettre </a:t>
            </a:r>
            <a:r>
              <a:rPr lang="fr-CA" sz="1900" dirty="0" smtClean="0"/>
              <a:t>à nos employés </a:t>
            </a:r>
            <a:r>
              <a:rPr lang="fr-CA" sz="1900" dirty="0"/>
              <a:t>de demeurer en poste en prenant des mesures d’adaptation adéquates, sans qu’elles </a:t>
            </a:r>
            <a:r>
              <a:rPr lang="fr-CA" sz="1900" dirty="0" smtClean="0"/>
              <a:t>constituent </a:t>
            </a:r>
            <a:r>
              <a:rPr lang="fr-CA" sz="1900" dirty="0"/>
              <a:t>toutefois une contrainte </a:t>
            </a:r>
            <a:r>
              <a:rPr lang="fr-CA" sz="1900" dirty="0" smtClean="0"/>
              <a:t>excessive.</a:t>
            </a:r>
            <a:endParaRPr lang="fr-CA" sz="1900" b="1"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11</a:t>
            </a:fld>
            <a:endParaRPr lang="en-US" dirty="0"/>
          </a:p>
        </p:txBody>
      </p:sp>
    </p:spTree>
    <p:extLst>
      <p:ext uri="{BB962C8B-B14F-4D97-AF65-F5344CB8AC3E}">
        <p14:creationId xmlns:p14="http://schemas.microsoft.com/office/powerpoint/2010/main" val="3429463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normAutofit fontScale="90000"/>
          </a:bodyPr>
          <a:lstStyle/>
          <a:p>
            <a:r>
              <a:rPr lang="fr-CA" sz="3600" dirty="0" smtClean="0"/>
              <a:t>Les personnes qui interviennent dans le processus </a:t>
            </a:r>
            <a:r>
              <a:rPr lang="fr-CA" sz="2000" dirty="0" smtClean="0"/>
              <a:t>(suite)</a:t>
            </a:r>
            <a:endParaRPr lang="fr-CA" sz="2000" dirty="0"/>
          </a:p>
        </p:txBody>
      </p:sp>
      <p:sp>
        <p:nvSpPr>
          <p:cNvPr id="2" name="Content Placeholder 1"/>
          <p:cNvSpPr>
            <a:spLocks noGrp="1"/>
          </p:cNvSpPr>
          <p:nvPr>
            <p:ph idx="1"/>
            <p:custDataLst>
              <p:tags r:id="rId2"/>
            </p:custDataLst>
          </p:nvPr>
        </p:nvSpPr>
        <p:spPr>
          <a:xfrm>
            <a:off x="388938" y="1466193"/>
            <a:ext cx="8140207" cy="4997669"/>
          </a:xfrm>
        </p:spPr>
        <p:txBody>
          <a:bodyPr>
            <a:noAutofit/>
          </a:bodyPr>
          <a:lstStyle/>
          <a:p>
            <a:pPr marL="0" indent="-57150">
              <a:buNone/>
            </a:pPr>
            <a:r>
              <a:rPr lang="fr-CA" altLang="zh-CN" sz="2000" b="1" dirty="0" smtClean="0">
                <a:solidFill>
                  <a:schemeClr val="tx2">
                    <a:lumMod val="75000"/>
                  </a:schemeClr>
                </a:solidFill>
                <a:ea typeface="宋体" charset="0"/>
                <a:cs typeface="宋体" charset="0"/>
              </a:rPr>
              <a:t>L’employé</a:t>
            </a:r>
          </a:p>
          <a:p>
            <a:pPr marL="534988" lvl="1" indent="-260350">
              <a:buFont typeface="Wingdings" charset="2"/>
              <a:buChar char="v"/>
            </a:pPr>
            <a:r>
              <a:rPr lang="fr-CA" altLang="zh-CN" sz="1800" dirty="0" smtClean="0">
                <a:ea typeface="宋体" charset="0"/>
                <a:cs typeface="宋体" charset="0"/>
              </a:rPr>
              <a:t>Informe le gestionnaire de ses besoins liés à l’emploi (fournit des renseignements médicaux décrivant ses limitations fonctionnelles);</a:t>
            </a:r>
          </a:p>
          <a:p>
            <a:pPr marL="534988" lvl="1" indent="-260350">
              <a:buFont typeface="Wingdings" charset="2"/>
              <a:buChar char="v"/>
            </a:pPr>
            <a:r>
              <a:rPr lang="fr-CA" altLang="zh-CN" sz="1800" dirty="0">
                <a:ea typeface="宋体" charset="0"/>
                <a:cs typeface="宋体" charset="0"/>
              </a:rPr>
              <a:t>c</a:t>
            </a:r>
            <a:r>
              <a:rPr lang="fr-CA" altLang="zh-CN" sz="1800" dirty="0" smtClean="0">
                <a:ea typeface="宋体" charset="0"/>
                <a:cs typeface="宋体" charset="0"/>
              </a:rPr>
              <a:t>ollabore avec le gestionnaire en vue de trouver les façons les plus appropriées de répondre à ses besoins liés à l’emploi.</a:t>
            </a:r>
          </a:p>
          <a:p>
            <a:pPr marL="0" indent="0">
              <a:buNone/>
            </a:pPr>
            <a:endParaRPr lang="fr-CA" sz="2000" b="1" dirty="0" smtClean="0">
              <a:solidFill>
                <a:schemeClr val="tx2">
                  <a:lumMod val="75000"/>
                </a:schemeClr>
              </a:solidFill>
            </a:endParaRPr>
          </a:p>
          <a:p>
            <a:pPr marL="0" indent="0">
              <a:buNone/>
            </a:pPr>
            <a:r>
              <a:rPr lang="fr-CA" sz="2000" b="1" dirty="0" smtClean="0">
                <a:solidFill>
                  <a:schemeClr val="tx2">
                    <a:lumMod val="75000"/>
                  </a:schemeClr>
                </a:solidFill>
              </a:rPr>
              <a:t>Le </a:t>
            </a:r>
            <a:r>
              <a:rPr lang="fr-CA" sz="2000" b="1" dirty="0">
                <a:solidFill>
                  <a:schemeClr val="tx2">
                    <a:lumMod val="75000"/>
                  </a:schemeClr>
                </a:solidFill>
              </a:rPr>
              <a:t>gestionnaire</a:t>
            </a:r>
          </a:p>
          <a:p>
            <a:pPr marL="534988" lvl="1" indent="-260350">
              <a:buFont typeface="Wingdings" charset="2"/>
              <a:buChar char="v"/>
            </a:pPr>
            <a:r>
              <a:rPr lang="fr-CA" sz="1800" dirty="0"/>
              <a:t>Règle rapidement les questions liées à l’obligation de prendre des mesures d’adaptation;</a:t>
            </a:r>
          </a:p>
          <a:p>
            <a:pPr marL="534988" lvl="1" indent="-260350">
              <a:buFont typeface="Wingdings" charset="2"/>
              <a:buChar char="v"/>
            </a:pPr>
            <a:r>
              <a:rPr lang="fr-CA" sz="1800" dirty="0"/>
              <a:t>consulte les employés afin de définir la nature des mesures d’adaptation requises;</a:t>
            </a:r>
          </a:p>
          <a:p>
            <a:pPr marL="534988" lvl="1" indent="-260350">
              <a:buFont typeface="Wingdings" charset="2"/>
              <a:buChar char="v"/>
            </a:pPr>
            <a:r>
              <a:rPr lang="fr-CA" sz="1800" dirty="0"/>
              <a:t>consulte le personnel médical, au besoin, afin de déterminer une mesure d’adaptation appropriée;</a:t>
            </a:r>
          </a:p>
          <a:p>
            <a:pPr marL="534988" lvl="1" indent="-260350">
              <a:buFont typeface="Wingdings" charset="2"/>
              <a:buChar char="v"/>
            </a:pPr>
            <a:r>
              <a:rPr lang="fr-CA" sz="1800" dirty="0"/>
              <a:t>adopte des mesures d’adaptation pour l’employé;</a:t>
            </a:r>
          </a:p>
          <a:p>
            <a:pPr marL="534988" lvl="1" indent="-260350">
              <a:buFont typeface="Wingdings" charset="2"/>
              <a:buChar char="v"/>
            </a:pPr>
            <a:r>
              <a:rPr lang="fr-CA" sz="1800" dirty="0"/>
              <a:t>documente les mesures prises.</a:t>
            </a:r>
          </a:p>
          <a:p>
            <a:pPr marL="274638" lvl="1" indent="0">
              <a:buNone/>
            </a:pPr>
            <a:endParaRPr lang="fr-CA" sz="1800" dirty="0">
              <a:solidFill>
                <a:srgbClr val="073E87"/>
              </a:solidFill>
            </a:endParaRPr>
          </a:p>
        </p:txBody>
      </p:sp>
      <p:sp>
        <p:nvSpPr>
          <p:cNvPr id="4" name="Slide Number Placeholder 3"/>
          <p:cNvSpPr>
            <a:spLocks noGrp="1"/>
          </p:cNvSpPr>
          <p:nvPr>
            <p:ph type="sldNum" sz="quarter" idx="12"/>
          </p:nvPr>
        </p:nvSpPr>
        <p:spPr/>
        <p:txBody>
          <a:bodyPr/>
          <a:lstStyle/>
          <a:p>
            <a:fld id="{0CFEC368-1D7A-4F81-ABF6-AE0E36BAF64C}" type="slidenum">
              <a:rPr lang="en-US" smtClean="0"/>
              <a:pPr/>
              <a:t>12</a:t>
            </a:fld>
            <a:endParaRPr lang="en-US" dirty="0"/>
          </a:p>
        </p:txBody>
      </p:sp>
    </p:spTree>
    <p:extLst>
      <p:ext uri="{BB962C8B-B14F-4D97-AF65-F5344CB8AC3E}">
        <p14:creationId xmlns:p14="http://schemas.microsoft.com/office/powerpoint/2010/main" val="11403455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lstStyle/>
          <a:p>
            <a:r>
              <a:rPr lang="fr-CA" sz="3200" dirty="0" smtClean="0"/>
              <a:t>Le gestionnaire </a:t>
            </a:r>
            <a:r>
              <a:rPr lang="fr-CA" sz="2000" dirty="0" smtClean="0"/>
              <a:t>(suite)</a:t>
            </a:r>
            <a:endParaRPr lang="fr-CA" sz="2000" dirty="0"/>
          </a:p>
        </p:txBody>
      </p:sp>
      <p:sp>
        <p:nvSpPr>
          <p:cNvPr id="2" name="Content Placeholder 1"/>
          <p:cNvSpPr>
            <a:spLocks noGrp="1"/>
          </p:cNvSpPr>
          <p:nvPr>
            <p:ph idx="1"/>
            <p:custDataLst>
              <p:tags r:id="rId2"/>
            </p:custDataLst>
          </p:nvPr>
        </p:nvSpPr>
        <p:spPr>
          <a:xfrm>
            <a:off x="388939" y="1261240"/>
            <a:ext cx="8348662" cy="5281449"/>
          </a:xfrm>
        </p:spPr>
        <p:txBody>
          <a:bodyPr>
            <a:normAutofit fontScale="92500" lnSpcReduction="20000"/>
          </a:bodyPr>
          <a:lstStyle/>
          <a:p>
            <a:pPr marL="266700" lvl="0" indent="-266700">
              <a:lnSpc>
                <a:spcPct val="110000"/>
              </a:lnSpc>
              <a:spcBef>
                <a:spcPts val="400"/>
              </a:spcBef>
            </a:pPr>
            <a:r>
              <a:rPr lang="fr-CA" dirty="0" smtClean="0"/>
              <a:t>Accepte de bonne foi la demande de mesures d’adaptation de l’employé;</a:t>
            </a:r>
          </a:p>
          <a:p>
            <a:pPr marL="266700" lvl="0" indent="-266700">
              <a:lnSpc>
                <a:spcPct val="110000"/>
              </a:lnSpc>
              <a:spcBef>
                <a:spcPts val="400"/>
              </a:spcBef>
            </a:pPr>
            <a:r>
              <a:rPr lang="fr-CA" dirty="0" smtClean="0"/>
              <a:t>limite les demandes de renseignements à ce qui est pertinent au travail concernant les limitations fonctionnelles et les capacités de la personne;</a:t>
            </a:r>
          </a:p>
          <a:p>
            <a:pPr marL="266700" lvl="0" indent="-266700">
              <a:lnSpc>
                <a:spcPct val="110000"/>
              </a:lnSpc>
              <a:spcBef>
                <a:spcPts val="400"/>
              </a:spcBef>
            </a:pPr>
            <a:r>
              <a:rPr lang="fr-CA" dirty="0"/>
              <a:t>e</a:t>
            </a:r>
            <a:r>
              <a:rPr lang="fr-CA" dirty="0" smtClean="0"/>
              <a:t>xplore les mesures d’adaptation possibles;</a:t>
            </a:r>
          </a:p>
          <a:p>
            <a:pPr marL="266700" lvl="0" indent="-266700">
              <a:lnSpc>
                <a:spcPct val="110000"/>
              </a:lnSpc>
              <a:spcBef>
                <a:spcPts val="400"/>
              </a:spcBef>
            </a:pPr>
            <a:r>
              <a:rPr lang="fr-CA" dirty="0" smtClean="0"/>
              <a:t>obtient l’opinion et les conseils d’experts au besoin;</a:t>
            </a:r>
          </a:p>
          <a:p>
            <a:pPr marL="266700" lvl="0" indent="-266700">
              <a:lnSpc>
                <a:spcPct val="110000"/>
              </a:lnSpc>
              <a:spcBef>
                <a:spcPts val="400"/>
              </a:spcBef>
            </a:pPr>
            <a:r>
              <a:rPr lang="fr-CA" dirty="0" smtClean="0"/>
              <a:t>consigne la demande de mesures d’adaptation et les mesures prises;</a:t>
            </a:r>
          </a:p>
          <a:p>
            <a:pPr marL="266700" lvl="0" indent="-266700">
              <a:lnSpc>
                <a:spcPct val="110000"/>
              </a:lnSpc>
              <a:spcBef>
                <a:spcPts val="400"/>
              </a:spcBef>
            </a:pPr>
            <a:r>
              <a:rPr lang="fr-CA" dirty="0"/>
              <a:t>v</a:t>
            </a:r>
            <a:r>
              <a:rPr lang="fr-CA" dirty="0" smtClean="0"/>
              <a:t>eille au maintien de la confidentialité;</a:t>
            </a:r>
          </a:p>
          <a:p>
            <a:pPr marL="266700" lvl="0" indent="-266700">
              <a:lnSpc>
                <a:spcPct val="110000"/>
              </a:lnSpc>
              <a:spcBef>
                <a:spcPts val="400"/>
              </a:spcBef>
            </a:pPr>
            <a:r>
              <a:rPr lang="fr-CA" dirty="0" smtClean="0"/>
              <a:t>prend rapidement des mesures d’adaptation, sauf si cela représente une contrainte excessive;</a:t>
            </a:r>
          </a:p>
          <a:p>
            <a:pPr marL="266700" lvl="0" indent="-266700">
              <a:lnSpc>
                <a:spcPct val="110000"/>
              </a:lnSpc>
              <a:spcBef>
                <a:spcPts val="400"/>
              </a:spcBef>
            </a:pPr>
            <a:r>
              <a:rPr lang="fr-CA" dirty="0" smtClean="0"/>
              <a:t>offre du soutien, évalue l’efficacité des mesures d’adaptation et apporte les rajustements nécessaires;</a:t>
            </a:r>
          </a:p>
          <a:p>
            <a:pPr marL="266700" lvl="0" indent="-266700">
              <a:lnSpc>
                <a:spcPct val="110000"/>
              </a:lnSpc>
              <a:spcBef>
                <a:spcPts val="400"/>
              </a:spcBef>
            </a:pPr>
            <a:r>
              <a:rPr lang="fr-CA" dirty="0" smtClean="0"/>
              <a:t>coopère avec le représentant syndical au besoin.</a:t>
            </a:r>
            <a:endParaRPr lang="fr-CA"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13</a:t>
            </a:fld>
            <a:endParaRPr lang="en-US" dirty="0"/>
          </a:p>
        </p:txBody>
      </p:sp>
    </p:spTree>
    <p:extLst>
      <p:ext uri="{BB962C8B-B14F-4D97-AF65-F5344CB8AC3E}">
        <p14:creationId xmlns:p14="http://schemas.microsoft.com/office/powerpoint/2010/main" val="33839805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normAutofit fontScale="90000"/>
          </a:bodyPr>
          <a:lstStyle/>
          <a:p>
            <a:r>
              <a:rPr lang="fr-CA" sz="3600" dirty="0" smtClean="0"/>
              <a:t>Les personnes qui interviennent dans le processus </a:t>
            </a:r>
            <a:r>
              <a:rPr lang="fr-CA" sz="2000" dirty="0" smtClean="0"/>
              <a:t>(suite)</a:t>
            </a:r>
            <a:endParaRPr lang="fr-CA" sz="2000" dirty="0"/>
          </a:p>
        </p:txBody>
      </p:sp>
      <p:sp>
        <p:nvSpPr>
          <p:cNvPr id="2" name="Content Placeholder 1"/>
          <p:cNvSpPr>
            <a:spLocks noGrp="1"/>
          </p:cNvSpPr>
          <p:nvPr>
            <p:ph idx="1"/>
            <p:custDataLst>
              <p:tags r:id="rId2"/>
            </p:custDataLst>
          </p:nvPr>
        </p:nvSpPr>
        <p:spPr>
          <a:xfrm>
            <a:off x="265043" y="1414732"/>
            <a:ext cx="8591827" cy="4859944"/>
          </a:xfrm>
        </p:spPr>
        <p:txBody>
          <a:bodyPr>
            <a:normAutofit fontScale="85000" lnSpcReduction="20000"/>
          </a:bodyPr>
          <a:lstStyle/>
          <a:p>
            <a:pPr marL="0" indent="0">
              <a:lnSpc>
                <a:spcPct val="110000"/>
              </a:lnSpc>
              <a:buClr>
                <a:schemeClr val="folHlink"/>
              </a:buClr>
              <a:buSzPct val="60000"/>
              <a:buNone/>
            </a:pPr>
            <a:r>
              <a:rPr lang="fr-CA" altLang="zh-CN" sz="2800" b="1" dirty="0" smtClean="0">
                <a:solidFill>
                  <a:schemeClr val="tx2">
                    <a:lumMod val="75000"/>
                  </a:schemeClr>
                </a:solidFill>
                <a:ea typeface="宋体" charset="0"/>
                <a:cs typeface="宋体" charset="0"/>
              </a:rPr>
              <a:t>Les syndicats et tiers représentants</a:t>
            </a:r>
          </a:p>
          <a:p>
            <a:pPr marL="266700" lvl="0" indent="-266700">
              <a:lnSpc>
                <a:spcPct val="110000"/>
              </a:lnSpc>
              <a:buFont typeface="Wingdings" charset="2"/>
              <a:buChar char="v"/>
            </a:pPr>
            <a:r>
              <a:rPr lang="fr-CA" sz="2600" dirty="0" smtClean="0"/>
              <a:t>Aident l’employeur à établir des exigences et des normes professionnelles de manière à prévenir toute forme de discrimination;</a:t>
            </a:r>
          </a:p>
          <a:p>
            <a:pPr marL="266700" lvl="0" indent="-266700">
              <a:lnSpc>
                <a:spcPct val="110000"/>
              </a:lnSpc>
              <a:buFont typeface="Wingdings" charset="2"/>
              <a:buChar char="v"/>
            </a:pPr>
            <a:r>
              <a:rPr lang="fr-CA" sz="2600" dirty="0" smtClean="0"/>
              <a:t>représentent les besoins de l’employé, à sa demande, en matière de mesures d’adaptation;</a:t>
            </a:r>
          </a:p>
          <a:p>
            <a:pPr marL="266700" lvl="0" indent="-266700">
              <a:lnSpc>
                <a:spcPct val="110000"/>
              </a:lnSpc>
              <a:buFont typeface="Wingdings" charset="2"/>
              <a:buChar char="v"/>
            </a:pPr>
            <a:r>
              <a:rPr lang="fr-CA" sz="2600" dirty="0" smtClean="0"/>
              <a:t>élaborent une démarche de résolution des problèmes liés aux mesures d’adaptation;</a:t>
            </a:r>
          </a:p>
          <a:p>
            <a:pPr marL="266700" lvl="0" indent="-266700">
              <a:lnSpc>
                <a:spcPct val="110000"/>
              </a:lnSpc>
              <a:buFont typeface="Wingdings" charset="2"/>
              <a:buChar char="v"/>
            </a:pPr>
            <a:r>
              <a:rPr lang="fr-CA" sz="2600" dirty="0" smtClean="0"/>
              <a:t>font un suivi pour déterminer si les mesures d’adaptation fonctionnent et pour contribuer à la résolution des problèmes connexes qui pourraient surgir;</a:t>
            </a:r>
          </a:p>
          <a:p>
            <a:pPr marL="266700" lvl="0" indent="-266700">
              <a:lnSpc>
                <a:spcPct val="110000"/>
              </a:lnSpc>
              <a:buFont typeface="Wingdings" charset="2"/>
              <a:buChar char="v"/>
            </a:pPr>
            <a:r>
              <a:rPr lang="fr-CA" sz="2600" dirty="0" smtClean="0"/>
              <a:t>veillent à ce que les conventions collectives ne génèrent pas en elles-mêmes des obstacles qui entravent la pleine participation et la productivité.</a:t>
            </a:r>
            <a:endParaRPr lang="fr-CA" sz="2600"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14</a:t>
            </a:fld>
            <a:endParaRPr lang="en-US" dirty="0"/>
          </a:p>
        </p:txBody>
      </p:sp>
    </p:spTree>
    <p:extLst>
      <p:ext uri="{BB962C8B-B14F-4D97-AF65-F5344CB8AC3E}">
        <p14:creationId xmlns:p14="http://schemas.microsoft.com/office/powerpoint/2010/main" val="24609210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1254457"/>
          </a:xfrm>
        </p:spPr>
        <p:txBody>
          <a:bodyPr>
            <a:normAutofit fontScale="90000"/>
          </a:bodyPr>
          <a:lstStyle/>
          <a:p>
            <a:r>
              <a:rPr lang="fr-CA" dirty="0"/>
              <a:t>Le processus relatif à l’obligation de prendre des mesures d’adaptation – une responsabilité partagée</a:t>
            </a:r>
            <a:endParaRPr lang="en-CA" dirty="0"/>
          </a:p>
        </p:txBody>
      </p:sp>
      <p:sp>
        <p:nvSpPr>
          <p:cNvPr id="4" name="Content Placeholder 3"/>
          <p:cNvSpPr>
            <a:spLocks noGrp="1"/>
          </p:cNvSpPr>
          <p:nvPr>
            <p:ph idx="1"/>
          </p:nvPr>
        </p:nvSpPr>
        <p:spPr>
          <a:xfrm>
            <a:off x="457200" y="1937982"/>
            <a:ext cx="8229600" cy="4539018"/>
          </a:xfrm>
        </p:spPr>
        <p:txBody>
          <a:bodyPr>
            <a:normAutofit fontScale="92500" lnSpcReduction="10000"/>
          </a:bodyPr>
          <a:lstStyle/>
          <a:p>
            <a:r>
              <a:rPr lang="fr-CA" sz="2200" b="1" dirty="0"/>
              <a:t>ÉTAPE </a:t>
            </a:r>
            <a:r>
              <a:rPr lang="fr-CA" sz="2200" b="1" dirty="0" smtClean="0"/>
              <a:t>1</a:t>
            </a:r>
            <a:r>
              <a:rPr lang="fr-CA" sz="2800" b="1" dirty="0" smtClean="0"/>
              <a:t/>
            </a:r>
            <a:br>
              <a:rPr lang="fr-CA" sz="2800" b="1" dirty="0" smtClean="0"/>
            </a:br>
            <a:r>
              <a:rPr lang="fr-CA" sz="2100" dirty="0" smtClean="0"/>
              <a:t>Le </a:t>
            </a:r>
            <a:r>
              <a:rPr lang="fr-CA" sz="2100" dirty="0"/>
              <a:t>gestionnaire discute avec l’employé et reconnaît que des mesures d’adaptation sont nécessaires</a:t>
            </a:r>
            <a:r>
              <a:rPr lang="fr-CA" sz="2100" dirty="0" smtClean="0"/>
              <a:t>.</a:t>
            </a:r>
          </a:p>
          <a:p>
            <a:pPr>
              <a:lnSpc>
                <a:spcPct val="110000"/>
              </a:lnSpc>
              <a:spcBef>
                <a:spcPts val="600"/>
              </a:spcBef>
            </a:pPr>
            <a:r>
              <a:rPr lang="fr-CA" sz="2200" b="1" dirty="0"/>
              <a:t>ÉTAPE 2 </a:t>
            </a:r>
            <a:r>
              <a:rPr lang="fr-CA" sz="2200" b="1" dirty="0" smtClean="0"/>
              <a:t/>
            </a:r>
            <a:br>
              <a:rPr lang="fr-CA" sz="2200" b="1" dirty="0" smtClean="0"/>
            </a:br>
            <a:r>
              <a:rPr lang="fr-CA" sz="2100" dirty="0" smtClean="0"/>
              <a:t>Le </a:t>
            </a:r>
            <a:r>
              <a:rPr lang="fr-CA" sz="2100" dirty="0"/>
              <a:t>gestionnaire discute de la nature de la demande avec l’employé et recueille l’information pertinente</a:t>
            </a:r>
            <a:r>
              <a:rPr lang="fr-CA" sz="2100" dirty="0" smtClean="0"/>
              <a:t>.</a:t>
            </a:r>
          </a:p>
          <a:p>
            <a:pPr>
              <a:lnSpc>
                <a:spcPct val="110000"/>
              </a:lnSpc>
              <a:spcBef>
                <a:spcPts val="600"/>
              </a:spcBef>
            </a:pPr>
            <a:r>
              <a:rPr lang="fr-CA" sz="2200" b="1" dirty="0"/>
              <a:t>ÉTAPE 3</a:t>
            </a:r>
            <a:r>
              <a:rPr lang="fr-CA" sz="2200" b="1" dirty="0" smtClean="0"/>
              <a:t/>
            </a:r>
            <a:br>
              <a:rPr lang="fr-CA" sz="2200" b="1" dirty="0" smtClean="0"/>
            </a:br>
            <a:r>
              <a:rPr lang="fr-CA" sz="2100" dirty="0" smtClean="0"/>
              <a:t>Le </a:t>
            </a:r>
            <a:r>
              <a:rPr lang="fr-CA" sz="2100" dirty="0"/>
              <a:t>gestionnaire, de concert avec l’employé, prend une décision éclairée</a:t>
            </a:r>
            <a:r>
              <a:rPr lang="fr-CA" sz="2100" dirty="0" smtClean="0"/>
              <a:t>.</a:t>
            </a:r>
          </a:p>
          <a:p>
            <a:pPr>
              <a:lnSpc>
                <a:spcPct val="110000"/>
              </a:lnSpc>
              <a:spcBef>
                <a:spcPts val="600"/>
              </a:spcBef>
            </a:pPr>
            <a:r>
              <a:rPr lang="fr-CA" sz="2200" b="1" dirty="0"/>
              <a:t>ÉTAPE 4</a:t>
            </a:r>
            <a:r>
              <a:rPr lang="fr-CA" sz="2200" b="1" dirty="0" smtClean="0"/>
              <a:t/>
            </a:r>
            <a:br>
              <a:rPr lang="fr-CA" sz="2200" b="1" dirty="0" smtClean="0"/>
            </a:br>
            <a:r>
              <a:rPr lang="fr-CA" sz="2100" dirty="0" smtClean="0"/>
              <a:t>Le </a:t>
            </a:r>
            <a:r>
              <a:rPr lang="fr-CA" sz="2100" dirty="0"/>
              <a:t>gestionnaire offre à l’employé les mesures d’adaptation en milieu de travail qui sont pertinentes</a:t>
            </a:r>
            <a:r>
              <a:rPr lang="fr-CA" sz="2100" dirty="0" smtClean="0"/>
              <a:t>.</a:t>
            </a:r>
          </a:p>
          <a:p>
            <a:pPr>
              <a:lnSpc>
                <a:spcPct val="110000"/>
              </a:lnSpc>
              <a:spcBef>
                <a:spcPts val="600"/>
              </a:spcBef>
            </a:pPr>
            <a:r>
              <a:rPr lang="fr-CA" sz="2200" b="1" dirty="0"/>
              <a:t>ÉTAPE 5 </a:t>
            </a:r>
            <a:r>
              <a:rPr lang="fr-CA" sz="2200" b="1" dirty="0" smtClean="0"/>
              <a:t/>
            </a:r>
            <a:br>
              <a:rPr lang="fr-CA" sz="2200" b="1" dirty="0" smtClean="0"/>
            </a:br>
            <a:r>
              <a:rPr lang="fr-CA" sz="2100" dirty="0" smtClean="0"/>
              <a:t>Le </a:t>
            </a:r>
            <a:r>
              <a:rPr lang="fr-CA" sz="2100" dirty="0"/>
              <a:t>gestionnaire fait un suivi avec l’employé et tient un registre des mesures d’adaptation convenues</a:t>
            </a:r>
            <a:r>
              <a:rPr lang="fr-CA" sz="2100" dirty="0" smtClean="0"/>
              <a:t>.</a:t>
            </a:r>
            <a:endParaRPr lang="en-CA" sz="2100" dirty="0"/>
          </a:p>
        </p:txBody>
      </p:sp>
    </p:spTree>
    <p:extLst>
      <p:ext uri="{BB962C8B-B14F-4D97-AF65-F5344CB8AC3E}">
        <p14:creationId xmlns:p14="http://schemas.microsoft.com/office/powerpoint/2010/main" val="26455288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388938" y="483079"/>
            <a:ext cx="8348662" cy="862642"/>
          </a:xfrm>
        </p:spPr>
        <p:txBody>
          <a:bodyPr>
            <a:noAutofit/>
          </a:bodyPr>
          <a:lstStyle/>
          <a:p>
            <a:r>
              <a:rPr lang="fr-CA" sz="2800" dirty="0" smtClean="0"/>
              <a:t>Le processus relatif à l’obligation de prendre des mesures d’adaptation</a:t>
            </a:r>
            <a:endParaRPr lang="fr-CA" sz="2800" dirty="0"/>
          </a:p>
        </p:txBody>
      </p:sp>
      <p:sp>
        <p:nvSpPr>
          <p:cNvPr id="2" name="Content Placeholder 1"/>
          <p:cNvSpPr>
            <a:spLocks noGrp="1"/>
          </p:cNvSpPr>
          <p:nvPr>
            <p:ph idx="1"/>
            <p:custDataLst>
              <p:tags r:id="rId2"/>
            </p:custDataLst>
          </p:nvPr>
        </p:nvSpPr>
        <p:spPr>
          <a:xfrm>
            <a:off x="387350" y="1434485"/>
            <a:ext cx="8345488" cy="4966315"/>
          </a:xfrm>
        </p:spPr>
        <p:txBody>
          <a:bodyPr>
            <a:normAutofit/>
          </a:bodyPr>
          <a:lstStyle/>
          <a:p>
            <a:pPr marL="0" indent="0">
              <a:lnSpc>
                <a:spcPct val="110000"/>
              </a:lnSpc>
              <a:spcBef>
                <a:spcPts val="600"/>
              </a:spcBef>
              <a:buFont typeface="Wingdings" charset="0"/>
              <a:buNone/>
            </a:pPr>
            <a:r>
              <a:rPr lang="fr-CA" sz="2800" b="1" dirty="0" smtClean="0">
                <a:solidFill>
                  <a:schemeClr val="tx2">
                    <a:lumMod val="75000"/>
                  </a:schemeClr>
                </a:solidFill>
              </a:rPr>
              <a:t>Le processus devrait :</a:t>
            </a:r>
          </a:p>
          <a:p>
            <a:pPr marL="266700" indent="-266700">
              <a:lnSpc>
                <a:spcPct val="110000"/>
              </a:lnSpc>
              <a:spcBef>
                <a:spcPts val="600"/>
              </a:spcBef>
              <a:buFont typeface="Wingdings" charset="2"/>
              <a:buChar char="v"/>
            </a:pPr>
            <a:r>
              <a:rPr lang="fr-CA" sz="2200" dirty="0" smtClean="0"/>
              <a:t>être une responsabilité partagée entre le gestionnaire et l’employé;</a:t>
            </a:r>
          </a:p>
          <a:p>
            <a:pPr marL="266700" indent="-266700">
              <a:lnSpc>
                <a:spcPct val="110000"/>
              </a:lnSpc>
              <a:spcBef>
                <a:spcPts val="600"/>
              </a:spcBef>
              <a:buFont typeface="Wingdings" charset="2"/>
              <a:buChar char="v"/>
            </a:pPr>
            <a:r>
              <a:rPr lang="fr-CA" sz="2200" dirty="0" smtClean="0"/>
              <a:t>être réalisé rapidement;</a:t>
            </a:r>
          </a:p>
          <a:p>
            <a:pPr marL="266700" indent="-266700">
              <a:lnSpc>
                <a:spcPct val="110000"/>
              </a:lnSpc>
              <a:spcBef>
                <a:spcPts val="600"/>
              </a:spcBef>
              <a:buFont typeface="Wingdings" charset="2"/>
              <a:buChar char="v"/>
            </a:pPr>
            <a:r>
              <a:rPr lang="fr-CA" sz="2200" dirty="0" smtClean="0"/>
              <a:t>être aussi simple que possible;</a:t>
            </a:r>
          </a:p>
          <a:p>
            <a:pPr marL="266700" indent="-266700">
              <a:lnSpc>
                <a:spcPct val="110000"/>
              </a:lnSpc>
              <a:spcBef>
                <a:spcPts val="600"/>
              </a:spcBef>
              <a:buFont typeface="Wingdings" charset="2"/>
              <a:buChar char="v"/>
            </a:pPr>
            <a:r>
              <a:rPr lang="fr-CA" sz="2200" dirty="0" smtClean="0"/>
              <a:t>respecter le droit de la personne à la vie privée et à la confidentialité;</a:t>
            </a:r>
          </a:p>
          <a:p>
            <a:pPr marL="266700" indent="-266700">
              <a:lnSpc>
                <a:spcPct val="110000"/>
              </a:lnSpc>
              <a:spcBef>
                <a:spcPts val="600"/>
              </a:spcBef>
              <a:buFont typeface="Wingdings" charset="2"/>
              <a:buChar char="v"/>
            </a:pPr>
            <a:r>
              <a:rPr lang="fr-CA" sz="2200" dirty="0" smtClean="0"/>
              <a:t>être géré au cas par cas;</a:t>
            </a:r>
          </a:p>
          <a:p>
            <a:pPr marL="266700" indent="-266700">
              <a:lnSpc>
                <a:spcPct val="110000"/>
              </a:lnSpc>
              <a:spcBef>
                <a:spcPts val="600"/>
              </a:spcBef>
              <a:buFont typeface="Wingdings" charset="2"/>
              <a:buChar char="v"/>
            </a:pPr>
            <a:r>
              <a:rPr lang="fr-CA" sz="2200" dirty="0" smtClean="0"/>
              <a:t>se fonder sur les « BESOINS » et NON les « DÉSIRS » de l’employé.</a:t>
            </a:r>
            <a:endParaRPr lang="fr-CA" sz="2200"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16</a:t>
            </a:fld>
            <a:endParaRPr lang="en-US" dirty="0"/>
          </a:p>
        </p:txBody>
      </p:sp>
    </p:spTree>
    <p:extLst>
      <p:ext uri="{BB962C8B-B14F-4D97-AF65-F5344CB8AC3E}">
        <p14:creationId xmlns:p14="http://schemas.microsoft.com/office/powerpoint/2010/main" val="1366994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sz="3200" dirty="0" smtClean="0"/>
              <a:t>Invalidité</a:t>
            </a:r>
            <a:endParaRPr lang="fr-CA" sz="3200" dirty="0"/>
          </a:p>
        </p:txBody>
      </p:sp>
      <p:sp>
        <p:nvSpPr>
          <p:cNvPr id="3" name="Content Placeholder 2"/>
          <p:cNvSpPr>
            <a:spLocks noGrp="1"/>
          </p:cNvSpPr>
          <p:nvPr>
            <p:ph idx="1"/>
            <p:custDataLst>
              <p:tags r:id="rId2"/>
            </p:custDataLst>
          </p:nvPr>
        </p:nvSpPr>
        <p:spPr>
          <a:xfrm>
            <a:off x="387350" y="1524000"/>
            <a:ext cx="8345488" cy="4624551"/>
          </a:xfrm>
        </p:spPr>
        <p:txBody>
          <a:bodyPr/>
          <a:lstStyle/>
          <a:p>
            <a:pPr marL="0" indent="0">
              <a:buNone/>
            </a:pPr>
            <a:r>
              <a:rPr lang="fr-CA" b="1" dirty="0" smtClean="0"/>
              <a:t>Une personne handicapée </a:t>
            </a:r>
            <a:r>
              <a:rPr lang="fr-CA" dirty="0" smtClean="0"/>
              <a:t>est une personne qui a une invalidité durable ou récurrente soit de sa capacité physique, mentale ou sensorielle, soit d’ordre psychiatrique ou en matière </a:t>
            </a:r>
            <a:r>
              <a:rPr lang="fr-CA" dirty="0" smtClean="0">
                <a:latin typeface="+mj-lt"/>
              </a:rPr>
              <a:t>d’apprentissage et qui :</a:t>
            </a:r>
          </a:p>
          <a:p>
            <a:pPr>
              <a:spcBef>
                <a:spcPts val="600"/>
              </a:spcBef>
            </a:pPr>
            <a:r>
              <a:rPr lang="fr-CA" dirty="0" smtClean="0">
                <a:solidFill>
                  <a:srgbClr val="222222"/>
                </a:solidFill>
                <a:latin typeface="+mj-lt"/>
              </a:rPr>
              <a:t>considère qu’elle a des aptitudes réduites pour exercer un emploi, ou</a:t>
            </a:r>
          </a:p>
          <a:p>
            <a:pPr>
              <a:spcBef>
                <a:spcPts val="600"/>
              </a:spcBef>
            </a:pPr>
            <a:r>
              <a:rPr lang="fr-CA" dirty="0" smtClean="0">
                <a:solidFill>
                  <a:srgbClr val="222222"/>
                </a:solidFill>
                <a:latin typeface="+mj-lt"/>
              </a:rPr>
              <a:t>pense qu’elle risque d’être classée dans cette catégorie par son employeur ou d’éventuels employeurs en raison d’une telle invalidité.</a:t>
            </a:r>
            <a:endParaRPr lang="fr-CA" dirty="0" smtClean="0">
              <a:latin typeface="+mj-lt"/>
            </a:endParaRPr>
          </a:p>
        </p:txBody>
      </p:sp>
      <p:sp>
        <p:nvSpPr>
          <p:cNvPr id="4" name="Slide Number Placeholder 3"/>
          <p:cNvSpPr>
            <a:spLocks noGrp="1"/>
          </p:cNvSpPr>
          <p:nvPr>
            <p:ph type="sldNum" sz="quarter" idx="12"/>
          </p:nvPr>
        </p:nvSpPr>
        <p:spPr/>
        <p:txBody>
          <a:bodyPr/>
          <a:lstStyle/>
          <a:p>
            <a:fld id="{0CFEC368-1D7A-4F81-ABF6-AE0E36BAF64C}" type="slidenum">
              <a:rPr lang="en-US" smtClean="0"/>
              <a:pPr/>
              <a:t>2</a:t>
            </a:fld>
            <a:endParaRPr lang="en-US" dirty="0"/>
          </a:p>
        </p:txBody>
      </p:sp>
    </p:spTree>
    <p:extLst>
      <p:ext uri="{BB962C8B-B14F-4D97-AF65-F5344CB8AC3E}">
        <p14:creationId xmlns:p14="http://schemas.microsoft.com/office/powerpoint/2010/main" val="2892532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457200" y="533400"/>
            <a:ext cx="8229600" cy="1166004"/>
          </a:xfrm>
        </p:spPr>
        <p:txBody>
          <a:bodyPr>
            <a:noAutofit/>
          </a:bodyPr>
          <a:lstStyle/>
          <a:p>
            <a:r>
              <a:rPr lang="fr-CA" sz="3600" dirty="0" smtClean="0"/>
              <a:t>Types d’obstacles que les personnes handicapées rencontrent</a:t>
            </a:r>
            <a:endParaRPr lang="fr-CA" sz="3600" dirty="0"/>
          </a:p>
        </p:txBody>
      </p:sp>
      <p:sp>
        <p:nvSpPr>
          <p:cNvPr id="2" name="Content Placeholder 1"/>
          <p:cNvSpPr>
            <a:spLocks noGrp="1"/>
          </p:cNvSpPr>
          <p:nvPr>
            <p:ph idx="1"/>
            <p:custDataLst>
              <p:tags r:id="rId2"/>
            </p:custDataLst>
          </p:nvPr>
        </p:nvSpPr>
        <p:spPr>
          <a:xfrm>
            <a:off x="872067" y="1699404"/>
            <a:ext cx="7408333" cy="4543741"/>
          </a:xfrm>
        </p:spPr>
        <p:txBody>
          <a:bodyPr/>
          <a:lstStyle/>
          <a:p>
            <a:pPr marL="0" indent="0" algn="ctr">
              <a:spcBef>
                <a:spcPts val="1200"/>
              </a:spcBef>
              <a:buNone/>
            </a:pPr>
            <a:r>
              <a:rPr lang="fr-CA" sz="3200" dirty="0" smtClean="0"/>
              <a:t>Physiques</a:t>
            </a:r>
          </a:p>
          <a:p>
            <a:pPr marL="0" indent="0" algn="ctr">
              <a:spcBef>
                <a:spcPts val="1200"/>
              </a:spcBef>
              <a:buNone/>
            </a:pPr>
            <a:r>
              <a:rPr lang="fr-CA" sz="3200" dirty="0" smtClean="0"/>
              <a:t>Communication</a:t>
            </a:r>
          </a:p>
          <a:p>
            <a:pPr marL="0" indent="0" algn="ctr">
              <a:spcBef>
                <a:spcPts val="1200"/>
              </a:spcBef>
              <a:buNone/>
            </a:pPr>
            <a:r>
              <a:rPr lang="fr-CA" sz="3200" dirty="0" smtClean="0"/>
              <a:t>Systémiques</a:t>
            </a:r>
          </a:p>
          <a:p>
            <a:pPr marL="0" indent="0" algn="ctr">
              <a:spcBef>
                <a:spcPts val="1200"/>
              </a:spcBef>
              <a:buNone/>
            </a:pPr>
            <a:r>
              <a:rPr lang="fr-CA" sz="3200" dirty="0" smtClean="0"/>
              <a:t>Technologiques</a:t>
            </a:r>
          </a:p>
          <a:p>
            <a:pPr marL="0" indent="0" algn="ctr">
              <a:spcBef>
                <a:spcPts val="1200"/>
              </a:spcBef>
              <a:buNone/>
            </a:pPr>
            <a:r>
              <a:rPr lang="fr-CA" sz="3200" dirty="0" smtClean="0"/>
              <a:t>Comportementaux</a:t>
            </a:r>
            <a:endParaRPr lang="fr-CA" sz="3200"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3</a:t>
            </a:fld>
            <a:endParaRPr lang="en-US" dirty="0"/>
          </a:p>
        </p:txBody>
      </p:sp>
    </p:spTree>
    <p:extLst>
      <p:ext uri="{BB962C8B-B14F-4D97-AF65-F5344CB8AC3E}">
        <p14:creationId xmlns:p14="http://schemas.microsoft.com/office/powerpoint/2010/main" val="3527566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457200" y="533400"/>
            <a:ext cx="8229600" cy="777815"/>
          </a:xfrm>
        </p:spPr>
        <p:txBody>
          <a:bodyPr/>
          <a:lstStyle/>
          <a:p>
            <a:r>
              <a:rPr lang="fr-CA" sz="3200" dirty="0" smtClean="0"/>
              <a:t>Les sources</a:t>
            </a:r>
            <a:endParaRPr lang="fr-CA" sz="3200" dirty="0"/>
          </a:p>
        </p:txBody>
      </p:sp>
      <p:sp>
        <p:nvSpPr>
          <p:cNvPr id="4" name="Content Placeholder 3"/>
          <p:cNvSpPr>
            <a:spLocks noGrp="1"/>
          </p:cNvSpPr>
          <p:nvPr>
            <p:ph idx="1"/>
            <p:custDataLst>
              <p:tags r:id="rId2"/>
            </p:custDataLst>
          </p:nvPr>
        </p:nvSpPr>
        <p:spPr>
          <a:xfrm>
            <a:off x="387350" y="1311215"/>
            <a:ext cx="8345488" cy="4868868"/>
          </a:xfrm>
        </p:spPr>
        <p:txBody>
          <a:bodyPr>
            <a:noAutofit/>
          </a:bodyPr>
          <a:lstStyle/>
          <a:p>
            <a:pPr>
              <a:spcBef>
                <a:spcPts val="600"/>
              </a:spcBef>
            </a:pPr>
            <a:r>
              <a:rPr lang="fr-CA" sz="1800" dirty="0" smtClean="0"/>
              <a:t>En gros, la </a:t>
            </a:r>
            <a:r>
              <a:rPr lang="fr-CA" sz="1800" b="1" dirty="0" smtClean="0"/>
              <a:t>Charte canadienne des droits et libertés </a:t>
            </a:r>
            <a:r>
              <a:rPr lang="fr-CA" sz="1800" dirty="0" smtClean="0"/>
              <a:t>prévoit que la loi s’applique également à tous, et que tous ont droit à la même protection et au même bénéfice de la loi, indépendamment de toute discrimination fondée sur la race, l’origine nationale ou ethnique, la couleur, la religion, le sexe, l’âge ou les déficiences mentales ou physiques. Cette disposition se trouve à l’article 15 de la Charte. </a:t>
            </a:r>
          </a:p>
          <a:p>
            <a:pPr>
              <a:spcBef>
                <a:spcPts val="600"/>
              </a:spcBef>
            </a:pPr>
            <a:r>
              <a:rPr lang="fr-CA" sz="1800" dirty="0"/>
              <a:t>Aux termes de la </a:t>
            </a:r>
            <a:r>
              <a:rPr lang="fr-CA" sz="1800" b="1" i="1" dirty="0"/>
              <a:t>Loi canadienne sur les droits de la personne</a:t>
            </a:r>
            <a:r>
              <a:rPr lang="fr-CA" sz="1800" dirty="0"/>
              <a:t>, les ministères fédéraux et organismes sous réglementation fédérale sont tenus de prendre des mesures d’adaptation en milieu de travail pour quiconque est protégé par la </a:t>
            </a:r>
            <a:r>
              <a:rPr lang="fr-CA" sz="1800" i="1" dirty="0"/>
              <a:t>Loi</a:t>
            </a:r>
            <a:r>
              <a:rPr lang="fr-CA" sz="1800" dirty="0"/>
              <a:t>, sauf si cela leur impose une contrainte </a:t>
            </a:r>
            <a:r>
              <a:rPr lang="fr-CA" sz="1800" dirty="0" smtClean="0"/>
              <a:t>excessive.</a:t>
            </a:r>
            <a:r>
              <a:rPr lang="fr-CA" sz="1800" b="1" dirty="0" smtClean="0"/>
              <a:t> </a:t>
            </a:r>
            <a:endParaRPr lang="fr-CA" sz="1800" dirty="0" smtClean="0"/>
          </a:p>
          <a:p>
            <a:pPr>
              <a:spcBef>
                <a:spcPts val="600"/>
              </a:spcBef>
            </a:pPr>
            <a:r>
              <a:rPr lang="fr-CA" sz="1800" dirty="0" smtClean="0"/>
              <a:t>En vertu de la </a:t>
            </a:r>
            <a:r>
              <a:rPr lang="fr-CA" sz="1800" b="1" i="1" dirty="0" smtClean="0"/>
              <a:t>Loi sur l’équité en matière d’emploi</a:t>
            </a:r>
            <a:r>
              <a:rPr lang="fr-CA" sz="1800" b="1" dirty="0" smtClean="0"/>
              <a:t> (LEE)</a:t>
            </a:r>
            <a:r>
              <a:rPr lang="fr-CA" sz="1800" dirty="0" smtClean="0"/>
              <a:t>, l’employeur doit embaucher des effectifs représentatifs en élaborant et en mettant en œuvre un programme d’équité en matière d’emploi qui élimine les obstacles à l’emploi pour les femmes, les membres de minorités visibles, les personnes autochtones et les personnes handicapées. La LEE oblige aussi l’employeur à répondre aux besoins en matière d’adaptation des quatre groupes désignés.</a:t>
            </a:r>
            <a:endParaRPr lang="fr-CA" sz="1800" dirty="0"/>
          </a:p>
        </p:txBody>
      </p:sp>
      <p:sp>
        <p:nvSpPr>
          <p:cNvPr id="2" name="Slide Number Placeholder 1"/>
          <p:cNvSpPr>
            <a:spLocks noGrp="1"/>
          </p:cNvSpPr>
          <p:nvPr>
            <p:ph type="sldNum" sz="quarter" idx="12"/>
          </p:nvPr>
        </p:nvSpPr>
        <p:spPr/>
        <p:txBody>
          <a:bodyPr/>
          <a:lstStyle/>
          <a:p>
            <a:fld id="{0CFEC368-1D7A-4F81-ABF6-AE0E36BAF64C}" type="slidenum">
              <a:rPr lang="en-US" smtClean="0"/>
              <a:pPr/>
              <a:t>4</a:t>
            </a:fld>
            <a:endParaRPr lang="en-US" dirty="0"/>
          </a:p>
        </p:txBody>
      </p:sp>
    </p:spTree>
    <p:extLst>
      <p:ext uri="{BB962C8B-B14F-4D97-AF65-F5344CB8AC3E}">
        <p14:creationId xmlns:p14="http://schemas.microsoft.com/office/powerpoint/2010/main" val="106250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457200" y="533400"/>
            <a:ext cx="8229600" cy="829573"/>
          </a:xfrm>
        </p:spPr>
        <p:txBody>
          <a:bodyPr>
            <a:noAutofit/>
          </a:bodyPr>
          <a:lstStyle/>
          <a:p>
            <a:r>
              <a:rPr lang="fr-CA" sz="3200" dirty="0" smtClean="0"/>
              <a:t>Motifs de distinction illicites</a:t>
            </a:r>
            <a:endParaRPr lang="fr-CA" sz="3200" dirty="0"/>
          </a:p>
        </p:txBody>
      </p:sp>
      <p:sp>
        <p:nvSpPr>
          <p:cNvPr id="2" name="Content Placeholder 1"/>
          <p:cNvSpPr>
            <a:spLocks noGrp="1"/>
          </p:cNvSpPr>
          <p:nvPr>
            <p:ph idx="1"/>
            <p:custDataLst>
              <p:tags r:id="rId2"/>
            </p:custDataLst>
          </p:nvPr>
        </p:nvSpPr>
        <p:spPr>
          <a:xfrm>
            <a:off x="387350" y="1362973"/>
            <a:ext cx="8345488" cy="4754047"/>
          </a:xfrm>
        </p:spPr>
        <p:txBody>
          <a:bodyPr>
            <a:normAutofit fontScale="92500" lnSpcReduction="20000"/>
          </a:bodyPr>
          <a:lstStyle/>
          <a:p>
            <a:pPr marL="0" indent="0">
              <a:lnSpc>
                <a:spcPct val="120000"/>
              </a:lnSpc>
              <a:buFont typeface="Wingdings" charset="0"/>
              <a:buNone/>
            </a:pPr>
            <a:r>
              <a:rPr lang="fr-CA" sz="2600" dirty="0" smtClean="0"/>
              <a:t>La </a:t>
            </a:r>
            <a:r>
              <a:rPr lang="fr-CA" sz="2600" i="1" dirty="0" smtClean="0"/>
              <a:t>Loi canadienne sur les droits de la personne </a:t>
            </a:r>
            <a:r>
              <a:rPr lang="fr-CA" sz="2600" dirty="0" smtClean="0"/>
              <a:t>interdit toute discrimination fondée sur les motifs suivants :</a:t>
            </a:r>
            <a:endParaRPr lang="fr-CA" sz="2600" dirty="0" smtClean="0">
              <a:solidFill>
                <a:schemeClr val="accent2"/>
              </a:solidFill>
            </a:endParaRPr>
          </a:p>
          <a:p>
            <a:pPr marL="990600" lvl="1" indent="-533400">
              <a:lnSpc>
                <a:spcPct val="120000"/>
              </a:lnSpc>
              <a:buFont typeface="Wingdings" charset="0"/>
              <a:buAutoNum type="arabicPeriod"/>
            </a:pPr>
            <a:r>
              <a:rPr lang="fr-CA" altLang="zh-CN" dirty="0" smtClean="0">
                <a:ea typeface="宋体" charset="0"/>
                <a:cs typeface="宋体" charset="0"/>
              </a:rPr>
              <a:t>la race;</a:t>
            </a:r>
          </a:p>
          <a:p>
            <a:pPr marL="990600" lvl="1" indent="-533400">
              <a:lnSpc>
                <a:spcPct val="120000"/>
              </a:lnSpc>
              <a:buFont typeface="Wingdings" charset="0"/>
              <a:buAutoNum type="arabicPeriod"/>
            </a:pPr>
            <a:r>
              <a:rPr lang="fr-CA" altLang="zh-CN" dirty="0" smtClean="0">
                <a:ea typeface="宋体" charset="0"/>
                <a:cs typeface="宋体" charset="0"/>
              </a:rPr>
              <a:t>l’origine nationale ou ethnique;</a:t>
            </a:r>
          </a:p>
          <a:p>
            <a:pPr marL="990600" lvl="1" indent="-533400">
              <a:lnSpc>
                <a:spcPct val="120000"/>
              </a:lnSpc>
              <a:buFont typeface="Wingdings" charset="0"/>
              <a:buAutoNum type="arabicPeriod"/>
            </a:pPr>
            <a:r>
              <a:rPr lang="fr-CA" altLang="zh-CN" dirty="0" smtClean="0">
                <a:ea typeface="宋体" charset="0"/>
                <a:cs typeface="宋体" charset="0"/>
              </a:rPr>
              <a:t>la couleur;</a:t>
            </a:r>
          </a:p>
          <a:p>
            <a:pPr marL="990600" lvl="1" indent="-533400">
              <a:lnSpc>
                <a:spcPct val="120000"/>
              </a:lnSpc>
              <a:buFont typeface="Wingdings" charset="0"/>
              <a:buAutoNum type="arabicPeriod"/>
            </a:pPr>
            <a:r>
              <a:rPr lang="fr-CA" altLang="zh-CN" dirty="0" smtClean="0">
                <a:ea typeface="宋体" charset="0"/>
                <a:cs typeface="宋体" charset="0"/>
              </a:rPr>
              <a:t>la religion;</a:t>
            </a:r>
          </a:p>
          <a:p>
            <a:pPr marL="990600" lvl="1" indent="-533400">
              <a:lnSpc>
                <a:spcPct val="120000"/>
              </a:lnSpc>
              <a:buFont typeface="Wingdings" charset="0"/>
              <a:buAutoNum type="arabicPeriod"/>
            </a:pPr>
            <a:r>
              <a:rPr lang="fr-CA" altLang="zh-CN" dirty="0" smtClean="0">
                <a:ea typeface="宋体" charset="0"/>
                <a:cs typeface="宋体" charset="0"/>
              </a:rPr>
              <a:t>l’âge;</a:t>
            </a:r>
          </a:p>
          <a:p>
            <a:pPr marL="990600" lvl="1" indent="-533400">
              <a:lnSpc>
                <a:spcPct val="120000"/>
              </a:lnSpc>
              <a:buFont typeface="Wingdings" charset="0"/>
              <a:buAutoNum type="arabicPeriod"/>
            </a:pPr>
            <a:r>
              <a:rPr lang="fr-CA" altLang="zh-CN" dirty="0" smtClean="0">
                <a:ea typeface="宋体" charset="0"/>
                <a:cs typeface="宋体" charset="0"/>
              </a:rPr>
              <a:t>le sexe (y compris la grossesse);</a:t>
            </a:r>
          </a:p>
          <a:p>
            <a:pPr marL="990600" lvl="1" indent="-533400">
              <a:lnSpc>
                <a:spcPct val="120000"/>
              </a:lnSpc>
              <a:buFont typeface="Wingdings" charset="0"/>
              <a:buAutoNum type="arabicPeriod"/>
            </a:pPr>
            <a:r>
              <a:rPr lang="fr-CA" altLang="zh-CN" dirty="0" smtClean="0">
                <a:ea typeface="宋体" charset="0"/>
                <a:cs typeface="宋体" charset="0"/>
              </a:rPr>
              <a:t>l’orientation</a:t>
            </a:r>
            <a:r>
              <a:rPr lang="fr-CA" altLang="zh-CN" dirty="0">
                <a:ea typeface="宋体" charset="0"/>
                <a:cs typeface="宋体" charset="0"/>
              </a:rPr>
              <a:t> </a:t>
            </a:r>
            <a:r>
              <a:rPr lang="fr-CA" altLang="zh-CN" dirty="0" smtClean="0">
                <a:ea typeface="宋体" charset="0"/>
                <a:cs typeface="宋体" charset="0"/>
              </a:rPr>
              <a:t>sexuelle;</a:t>
            </a:r>
          </a:p>
          <a:p>
            <a:pPr marL="990600" lvl="1" indent="-533400">
              <a:lnSpc>
                <a:spcPct val="120000"/>
              </a:lnSpc>
              <a:buFont typeface="Wingdings" charset="0"/>
              <a:buAutoNum type="arabicPeriod"/>
            </a:pPr>
            <a:r>
              <a:rPr lang="fr-CA" altLang="zh-CN" dirty="0" smtClean="0">
                <a:ea typeface="宋体" charset="0"/>
                <a:cs typeface="宋体" charset="0"/>
              </a:rPr>
              <a:t>l’état matrimonial;</a:t>
            </a:r>
          </a:p>
          <a:p>
            <a:pPr marL="990600" lvl="1" indent="-533400">
              <a:lnSpc>
                <a:spcPct val="120000"/>
              </a:lnSpc>
              <a:buFont typeface="Wingdings" charset="0"/>
              <a:buAutoNum type="arabicPeriod"/>
            </a:pPr>
            <a:r>
              <a:rPr lang="fr-CA" altLang="zh-CN" dirty="0" smtClean="0">
                <a:ea typeface="宋体" charset="0"/>
                <a:cs typeface="宋体" charset="0"/>
              </a:rPr>
              <a:t>la situation de famille;</a:t>
            </a:r>
          </a:p>
          <a:p>
            <a:pPr marL="990600" lvl="1" indent="-533400">
              <a:lnSpc>
                <a:spcPct val="120000"/>
              </a:lnSpc>
              <a:buFont typeface="Wingdings" charset="0"/>
              <a:buAutoNum type="arabicPeriod"/>
            </a:pPr>
            <a:r>
              <a:rPr lang="fr-CA" altLang="zh-CN" dirty="0" smtClean="0">
                <a:ea typeface="宋体" charset="0"/>
                <a:cs typeface="宋体" charset="0"/>
              </a:rPr>
              <a:t>la déficience mentale ou physique (y compris la toxicomanie);</a:t>
            </a:r>
          </a:p>
          <a:p>
            <a:pPr marL="990600" lvl="1" indent="-533400">
              <a:lnSpc>
                <a:spcPct val="120000"/>
              </a:lnSpc>
              <a:buFont typeface="Wingdings" charset="0"/>
              <a:buAutoNum type="arabicPeriod"/>
            </a:pPr>
            <a:r>
              <a:rPr lang="fr-CA" altLang="zh-CN" dirty="0" smtClean="0">
                <a:ea typeface="宋体" charset="0"/>
                <a:cs typeface="宋体" charset="0"/>
              </a:rPr>
              <a:t>l’état de personne graciée.</a:t>
            </a:r>
            <a:endParaRPr lang="fr-CA"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5</a:t>
            </a:fld>
            <a:endParaRPr lang="en-US" dirty="0"/>
          </a:p>
        </p:txBody>
      </p:sp>
    </p:spTree>
    <p:extLst>
      <p:ext uri="{BB962C8B-B14F-4D97-AF65-F5344CB8AC3E}">
        <p14:creationId xmlns:p14="http://schemas.microsoft.com/office/powerpoint/2010/main" val="1368038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388938" y="712089"/>
            <a:ext cx="8565876" cy="544287"/>
          </a:xfrm>
        </p:spPr>
        <p:txBody>
          <a:bodyPr>
            <a:noAutofit/>
          </a:bodyPr>
          <a:lstStyle/>
          <a:p>
            <a:r>
              <a:rPr lang="fr-CA" dirty="0" smtClean="0"/>
              <a:t>Qu’entend-on par « mesures d’adaptation »</a:t>
            </a:r>
            <a:endParaRPr lang="fr-CA" dirty="0"/>
          </a:p>
        </p:txBody>
      </p:sp>
      <p:sp>
        <p:nvSpPr>
          <p:cNvPr id="2" name="Content Placeholder 1"/>
          <p:cNvSpPr>
            <a:spLocks noGrp="1"/>
          </p:cNvSpPr>
          <p:nvPr>
            <p:ph idx="1"/>
            <p:custDataLst>
              <p:tags r:id="rId2"/>
            </p:custDataLst>
          </p:nvPr>
        </p:nvSpPr>
        <p:spPr/>
        <p:txBody>
          <a:bodyPr>
            <a:normAutofit/>
          </a:bodyPr>
          <a:lstStyle/>
          <a:p>
            <a:pPr marL="0" indent="0">
              <a:spcBef>
                <a:spcPts val="600"/>
              </a:spcBef>
              <a:spcAft>
                <a:spcPts val="1200"/>
              </a:spcAft>
              <a:buNone/>
            </a:pPr>
            <a:r>
              <a:rPr lang="fr-CA" sz="3200" b="1" dirty="0">
                <a:solidFill>
                  <a:schemeClr val="tx2">
                    <a:lumMod val="75000"/>
                  </a:schemeClr>
                </a:solidFill>
              </a:rPr>
              <a:t>Mesures d’adaptation</a:t>
            </a:r>
          </a:p>
          <a:p>
            <a:pPr marL="725488" lvl="1" indent="-450850">
              <a:spcBef>
                <a:spcPts val="600"/>
              </a:spcBef>
              <a:buFont typeface="Wingdings" charset="2"/>
              <a:buChar char="v"/>
            </a:pPr>
            <a:r>
              <a:rPr lang="fr-CA" sz="2800" dirty="0">
                <a:ea typeface="宋体" charset="0"/>
                <a:cs typeface="宋体" charset="0"/>
              </a:rPr>
              <a:t>Conception et adaptation du milieu de travail en fonction des besoins d’une main-d’œuvre diversifiée.</a:t>
            </a:r>
          </a:p>
          <a:p>
            <a:pPr marL="725488" lvl="1" indent="-450850">
              <a:spcBef>
                <a:spcPts val="600"/>
              </a:spcBef>
              <a:buFont typeface="Wingdings" charset="2"/>
              <a:buChar char="v"/>
            </a:pPr>
            <a:r>
              <a:rPr lang="fr-CA" sz="2800" dirty="0">
                <a:ea typeface="宋体" charset="0"/>
                <a:cs typeface="宋体" charset="0"/>
              </a:rPr>
              <a:t>Mesures à prendre compte tenu des circonstances de chaque situation, pour éviter la discrimination, à moins qu’elles représentent une contrainte excessive pour l’employeur. </a:t>
            </a:r>
          </a:p>
        </p:txBody>
      </p:sp>
      <p:sp>
        <p:nvSpPr>
          <p:cNvPr id="4" name="Slide Number Placeholder 3"/>
          <p:cNvSpPr>
            <a:spLocks noGrp="1"/>
          </p:cNvSpPr>
          <p:nvPr>
            <p:ph type="sldNum" sz="quarter" idx="12"/>
          </p:nvPr>
        </p:nvSpPr>
        <p:spPr/>
        <p:txBody>
          <a:bodyPr/>
          <a:lstStyle/>
          <a:p>
            <a:fld id="{0CFEC368-1D7A-4F81-ABF6-AE0E36BAF64C}" type="slidenum">
              <a:rPr lang="en-US" smtClean="0"/>
              <a:pPr/>
              <a:t>6</a:t>
            </a:fld>
            <a:endParaRPr lang="en-US" dirty="0"/>
          </a:p>
        </p:txBody>
      </p:sp>
    </p:spTree>
    <p:extLst>
      <p:ext uri="{BB962C8B-B14F-4D97-AF65-F5344CB8AC3E}">
        <p14:creationId xmlns:p14="http://schemas.microsoft.com/office/powerpoint/2010/main" val="438133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lstStyle/>
          <a:p>
            <a:r>
              <a:rPr lang="fr-CA" sz="3200" dirty="0" smtClean="0"/>
              <a:t>Les raisons de le faire</a:t>
            </a:r>
            <a:endParaRPr lang="fr-CA" sz="3200" dirty="0"/>
          </a:p>
        </p:txBody>
      </p:sp>
      <p:sp>
        <p:nvSpPr>
          <p:cNvPr id="2" name="Content Placeholder 1"/>
          <p:cNvSpPr>
            <a:spLocks noGrp="1"/>
          </p:cNvSpPr>
          <p:nvPr>
            <p:ph idx="1"/>
            <p:custDataLst>
              <p:tags r:id="rId2"/>
            </p:custDataLst>
          </p:nvPr>
        </p:nvSpPr>
        <p:spPr>
          <a:xfrm>
            <a:off x="209826" y="1544128"/>
            <a:ext cx="8680173" cy="4762080"/>
          </a:xfrm>
          <a:ln>
            <a:solidFill>
              <a:schemeClr val="accent1"/>
            </a:solidFill>
          </a:ln>
        </p:spPr>
        <p:txBody>
          <a:bodyPr>
            <a:normAutofit/>
          </a:bodyPr>
          <a:lstStyle/>
          <a:p>
            <a:pPr marL="361950" indent="-361950">
              <a:buFont typeface="Wingdings" charset="2"/>
              <a:buChar char="v"/>
            </a:pPr>
            <a:r>
              <a:rPr lang="fr-CA" dirty="0" smtClean="0"/>
              <a:t>Milieu de travail hautement performant</a:t>
            </a:r>
          </a:p>
          <a:p>
            <a:pPr marL="361950" indent="-361950">
              <a:buFont typeface="Wingdings" charset="2"/>
              <a:buChar char="v"/>
            </a:pPr>
            <a:r>
              <a:rPr lang="fr-CA" dirty="0" smtClean="0"/>
              <a:t>Obligations légales</a:t>
            </a:r>
          </a:p>
          <a:p>
            <a:pPr marL="361950" indent="-361950">
              <a:buFont typeface="Wingdings" charset="2"/>
              <a:buChar char="v"/>
            </a:pPr>
            <a:r>
              <a:rPr lang="fr-CA" dirty="0" smtClean="0"/>
              <a:t>Renouvellement de la fonction publique; maintien en poste des employés; employeur de choix</a:t>
            </a:r>
          </a:p>
          <a:p>
            <a:pPr marL="361950" indent="-361950">
              <a:buFont typeface="Wingdings" charset="2"/>
              <a:buChar char="v"/>
            </a:pPr>
            <a:r>
              <a:rPr lang="fr-CA" dirty="0" smtClean="0"/>
              <a:t>Aide permettant aux employés de réaliser leur plein potentiel</a:t>
            </a:r>
          </a:p>
          <a:p>
            <a:pPr marL="361950" indent="-361950">
              <a:buFont typeface="Wingdings" panose="05000000000000000000" pitchFamily="2" charset="2"/>
              <a:buChar char="v"/>
            </a:pPr>
            <a:r>
              <a:rPr lang="fr-CA" dirty="0" smtClean="0"/>
              <a:t>Hausse de la productivité</a:t>
            </a:r>
          </a:p>
          <a:p>
            <a:pPr marL="361950" indent="-361950">
              <a:buFont typeface="Wingdings" charset="2"/>
              <a:buChar char="v"/>
            </a:pPr>
            <a:r>
              <a:rPr lang="fr-CA" dirty="0" smtClean="0"/>
              <a:t>Soutien à des milieux de travail inclusifs par l’élimination des obstacles à la pleine participation des employés et des candidats</a:t>
            </a:r>
            <a:endParaRPr lang="fr-CA"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7</a:t>
            </a:fld>
            <a:endParaRPr lang="en-US" dirty="0"/>
          </a:p>
        </p:txBody>
      </p:sp>
    </p:spTree>
    <p:extLst>
      <p:ext uri="{BB962C8B-B14F-4D97-AF65-F5344CB8AC3E}">
        <p14:creationId xmlns:p14="http://schemas.microsoft.com/office/powerpoint/2010/main" val="3476246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noAutofit/>
          </a:bodyPr>
          <a:lstStyle/>
          <a:p>
            <a:r>
              <a:rPr lang="fr-CA" sz="3200" dirty="0" smtClean="0"/>
              <a:t>Les dispositions législatives</a:t>
            </a:r>
            <a:endParaRPr lang="fr-CA" sz="3200" b="1" dirty="0"/>
          </a:p>
        </p:txBody>
      </p:sp>
      <p:sp>
        <p:nvSpPr>
          <p:cNvPr id="2" name="Content Placeholder 1"/>
          <p:cNvSpPr>
            <a:spLocks noGrp="1"/>
          </p:cNvSpPr>
          <p:nvPr>
            <p:ph idx="1"/>
            <p:custDataLst>
              <p:tags r:id="rId2"/>
            </p:custDataLst>
          </p:nvPr>
        </p:nvSpPr>
        <p:spPr>
          <a:xfrm>
            <a:off x="387350" y="1179787"/>
            <a:ext cx="8345488" cy="4806950"/>
          </a:xfrm>
        </p:spPr>
        <p:txBody>
          <a:bodyPr/>
          <a:lstStyle/>
          <a:p>
            <a:pPr marL="0" indent="0">
              <a:spcBef>
                <a:spcPct val="0"/>
              </a:spcBef>
              <a:spcAft>
                <a:spcPts val="600"/>
              </a:spcAft>
              <a:buNone/>
            </a:pPr>
            <a:r>
              <a:rPr lang="fr-CA" b="1" dirty="0" smtClean="0">
                <a:solidFill>
                  <a:schemeClr val="tx2">
                    <a:lumMod val="75000"/>
                  </a:schemeClr>
                </a:solidFill>
                <a:latin typeface="+mj-lt"/>
                <a:ea typeface="+mj-ea"/>
                <a:cs typeface="+mj-cs"/>
              </a:rPr>
              <a:t>PORTÉE DE L’OBLIGATION DE PRENDRE DES MESURES D’ADAPTATION</a:t>
            </a:r>
          </a:p>
          <a:p>
            <a:pPr marL="0" indent="0">
              <a:spcBef>
                <a:spcPts val="600"/>
              </a:spcBef>
              <a:spcAft>
                <a:spcPts val="600"/>
              </a:spcAft>
              <a:buNone/>
            </a:pPr>
            <a:r>
              <a:rPr lang="fr-CA" b="1" dirty="0" smtClean="0">
                <a:solidFill>
                  <a:schemeClr val="tx2">
                    <a:lumMod val="75000"/>
                  </a:schemeClr>
                </a:solidFill>
                <a:latin typeface="+mj-lt"/>
                <a:ea typeface="+mj-ea"/>
                <a:cs typeface="+mj-cs"/>
              </a:rPr>
              <a:t>L’employeur doit déterminer ce qui suit :</a:t>
            </a:r>
          </a:p>
          <a:p>
            <a:pPr marL="514350" lvl="0" indent="-514350">
              <a:spcAft>
                <a:spcPts val="600"/>
              </a:spcAft>
              <a:buFont typeface="+mj-lt"/>
              <a:buAutoNum type="arabicPeriod"/>
            </a:pPr>
            <a:r>
              <a:rPr lang="fr-CA" dirty="0" smtClean="0"/>
              <a:t>La personne peut-elle accomplir le travail sans que des mesures d’adaptation soient prises?</a:t>
            </a:r>
          </a:p>
          <a:p>
            <a:pPr marL="514350" lvl="0" indent="-514350">
              <a:spcAft>
                <a:spcPts val="600"/>
              </a:spcAft>
              <a:buFont typeface="+mj-lt"/>
              <a:buAutoNum type="arabicPeriod"/>
            </a:pPr>
            <a:r>
              <a:rPr lang="fr-CA" dirty="0" smtClean="0"/>
              <a:t>Sinon, la personne peut-elle accomplir le travail si on le modifie en regroupant les fonctions et en offrant une nouvelle formation ou d’autres mesures d’adaptation?</a:t>
            </a:r>
          </a:p>
          <a:p>
            <a:pPr marL="514350" lvl="0" indent="-514350">
              <a:spcAft>
                <a:spcPts val="600"/>
              </a:spcAft>
              <a:buFont typeface="+mj-lt"/>
              <a:buAutoNum type="arabicPeriod"/>
            </a:pPr>
            <a:r>
              <a:rPr lang="fr-CA" dirty="0" smtClean="0"/>
              <a:t>Sinon, la personne peut-elle exercer un autre emploi, avec ou sans mesures d’adaptation?</a:t>
            </a:r>
            <a:endParaRPr lang="fr-CA"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8</a:t>
            </a:fld>
            <a:endParaRPr lang="en-US" dirty="0"/>
          </a:p>
        </p:txBody>
      </p:sp>
    </p:spTree>
    <p:extLst>
      <p:ext uri="{BB962C8B-B14F-4D97-AF65-F5344CB8AC3E}">
        <p14:creationId xmlns:p14="http://schemas.microsoft.com/office/powerpoint/2010/main" val="2048980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noAutofit/>
          </a:bodyPr>
          <a:lstStyle/>
          <a:p>
            <a:r>
              <a:rPr lang="fr-CA" sz="3200" dirty="0" smtClean="0"/>
              <a:t>Les dispositions législatives</a:t>
            </a:r>
            <a:endParaRPr lang="fr-CA" sz="3200" b="1" dirty="0"/>
          </a:p>
        </p:txBody>
      </p:sp>
      <p:sp>
        <p:nvSpPr>
          <p:cNvPr id="2" name="Content Placeholder 1"/>
          <p:cNvSpPr>
            <a:spLocks noGrp="1"/>
          </p:cNvSpPr>
          <p:nvPr>
            <p:ph idx="1"/>
            <p:custDataLst>
              <p:tags r:id="rId2"/>
            </p:custDataLst>
          </p:nvPr>
        </p:nvSpPr>
        <p:spPr>
          <a:xfrm>
            <a:off x="387350" y="1414732"/>
            <a:ext cx="8345488" cy="4733820"/>
          </a:xfrm>
        </p:spPr>
        <p:txBody>
          <a:bodyPr>
            <a:noAutofit/>
          </a:bodyPr>
          <a:lstStyle/>
          <a:p>
            <a:pPr marL="0" indent="0">
              <a:spcBef>
                <a:spcPts val="1800"/>
              </a:spcBef>
              <a:spcAft>
                <a:spcPts val="600"/>
              </a:spcAft>
              <a:buNone/>
            </a:pPr>
            <a:r>
              <a:rPr lang="fr-CA" b="1" dirty="0">
                <a:solidFill>
                  <a:schemeClr val="tx2">
                    <a:lumMod val="75000"/>
                  </a:schemeClr>
                </a:solidFill>
                <a:latin typeface="+mj-lt"/>
                <a:ea typeface="+mj-ea"/>
                <a:cs typeface="+mj-cs"/>
              </a:rPr>
              <a:t>LIMITES DE L’OBLIGATION DE PRENDRE DES MESURES D’ADAPTATION</a:t>
            </a:r>
          </a:p>
          <a:p>
            <a:r>
              <a:rPr lang="fr-CA" sz="2200" dirty="0" smtClean="0"/>
              <a:t>Il y a des limites à l’obligation de l’employeur de prendre des mesures d’adaptation. L’employeur doit établir le juste équilibre entre les droits de la personne concernée et le droit de l’employeur d’avoir un milieu de travail productif.</a:t>
            </a:r>
          </a:p>
          <a:p>
            <a:pPr marL="0" indent="0">
              <a:spcBef>
                <a:spcPts val="1800"/>
              </a:spcBef>
              <a:buNone/>
            </a:pPr>
            <a:r>
              <a:rPr lang="fr-CA" b="1" dirty="0" smtClean="0">
                <a:solidFill>
                  <a:schemeClr val="tx2">
                    <a:lumMod val="75000"/>
                  </a:schemeClr>
                </a:solidFill>
                <a:latin typeface="+mj-lt"/>
                <a:ea typeface="+mj-ea"/>
                <a:cs typeface="+mj-cs"/>
              </a:rPr>
              <a:t>L’employeur n’est pas tenu de :</a:t>
            </a:r>
            <a:r>
              <a:rPr lang="fr-CA" dirty="0" smtClean="0">
                <a:solidFill>
                  <a:schemeClr val="tx2">
                    <a:lumMod val="75000"/>
                  </a:schemeClr>
                </a:solidFill>
              </a:rPr>
              <a:t> </a:t>
            </a:r>
          </a:p>
          <a:p>
            <a:pPr lvl="0"/>
            <a:r>
              <a:rPr lang="fr-CA" sz="2200" dirty="0" smtClean="0"/>
              <a:t>créer un poste improductif;</a:t>
            </a:r>
          </a:p>
          <a:p>
            <a:pPr lvl="0"/>
            <a:r>
              <a:rPr lang="fr-CA" sz="2200" dirty="0" smtClean="0"/>
              <a:t>continuer d’employer une personne qui n’est pas en mesure de répondre aux obligations liées à son emploi en dépit des mesures d’adaptation qui ont été prises;</a:t>
            </a:r>
          </a:p>
          <a:p>
            <a:pPr lvl="0"/>
            <a:r>
              <a:rPr lang="fr-CA" sz="2200" dirty="0" smtClean="0"/>
              <a:t>subir une contrainte excessive.</a:t>
            </a:r>
            <a:endParaRPr lang="fr-CA" sz="2200"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9</a:t>
            </a:fld>
            <a:endParaRPr lang="en-US" dirty="0"/>
          </a:p>
        </p:txBody>
      </p:sp>
    </p:spTree>
    <p:extLst>
      <p:ext uri="{BB962C8B-B14F-4D97-AF65-F5344CB8AC3E}">
        <p14:creationId xmlns:p14="http://schemas.microsoft.com/office/powerpoint/2010/main" val="380467019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6.xml><?xml version="1.0" encoding="utf-8"?>
<p:tagLst xmlns:a="http://schemas.openxmlformats.org/drawingml/2006/main" xmlns:r="http://schemas.openxmlformats.org/officeDocument/2006/relationships" xmlns:p="http://schemas.openxmlformats.org/presentationml/2006/main">
  <p:tag name="NUM" val="2"/>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0</TotalTime>
  <Words>835</Words>
  <Application>Microsoft Office PowerPoint</Application>
  <PresentationFormat>On-screen Show (4:3)</PresentationFormat>
  <Paragraphs>129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Clarity</vt:lpstr>
      <vt:lpstr>LES MESURES D’ADAPTATION EN MILIEU DE TRAVAIL – UNE RESPONSABILITÉ PARTAGÉE</vt:lpstr>
      <vt:lpstr>Invalidité</vt:lpstr>
      <vt:lpstr>Types d’obstacles que les personnes handicapées rencontrent</vt:lpstr>
      <vt:lpstr>Les sources</vt:lpstr>
      <vt:lpstr>Motifs de distinction illicites</vt:lpstr>
      <vt:lpstr>Qu’entend-on par « mesures d’adaptation »</vt:lpstr>
      <vt:lpstr>Les raisons de le faire</vt:lpstr>
      <vt:lpstr>Les dispositions législatives</vt:lpstr>
      <vt:lpstr>Les dispositions législatives</vt:lpstr>
      <vt:lpstr>Les dispositions législatives</vt:lpstr>
      <vt:lpstr>Les personnes qui interviennent dans le processus</vt:lpstr>
      <vt:lpstr>Les personnes qui interviennent dans le processus (suite)</vt:lpstr>
      <vt:lpstr>Le gestionnaire (suite)</vt:lpstr>
      <vt:lpstr>Les personnes qui interviennent dans le processus (suite)</vt:lpstr>
      <vt:lpstr>Le processus relatif à l’obligation de prendre des mesures d’adaptation – une responsabilité partagée</vt:lpstr>
      <vt:lpstr>Le processus relatif à l’obligation de prendre des mesures d’adaptation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2016-05-04T18:24:45Z</dcterms:created>
  <dcterms:modified xsi:type="dcterms:W3CDTF">2016-05-06T14:05:11Z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