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8"/>
  </p:notesMasterIdLst>
  <p:sldIdLst>
    <p:sldId id="256" r:id="rId5"/>
    <p:sldId id="257" r:id="rId6"/>
    <p:sldId id="259" r:id="rId7"/>
    <p:sldId id="262" r:id="rId8"/>
    <p:sldId id="263" r:id="rId9"/>
    <p:sldId id="264" r:id="rId10"/>
    <p:sldId id="266" r:id="rId11"/>
    <p:sldId id="267" r:id="rId12"/>
    <p:sldId id="269" r:id="rId13"/>
    <p:sldId id="272" r:id="rId14"/>
    <p:sldId id="273" r:id="rId15"/>
    <p:sldId id="274" r:id="rId16"/>
    <p:sldId id="279" r:id="rId17"/>
  </p:sldIdLst>
  <p:sldSz cx="9144000" cy="6858000" type="screen4x3"/>
  <p:notesSz cx="6858000" cy="9144000"/>
  <p:custDataLst>
    <p:tags r:id="rId1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4" d="100"/>
          <a:sy n="64" d="100"/>
        </p:scale>
        <p:origin x="135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010D5C-3B3A-214D-8AA9-7907A42D725C}" type="datetimeFigureOut">
              <a:rPr lang="en-US" smtClean="0"/>
              <a:t>12/19/2019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DD8B1A-5049-5C4B-AFE6-32830630CA6A}" type="slidenum">
              <a:rPr lang="en-US" smtClean="0"/>
              <a:t>‹N°›</a:t>
            </a:fld>
            <a:endParaRPr lang="en-US"/>
          </a:p>
        </p:txBody>
      </p:sp>
    </p:spTree>
    <p:extLst>
      <p:ext uri="{BB962C8B-B14F-4D97-AF65-F5344CB8AC3E}">
        <p14:creationId xmlns:p14="http://schemas.microsoft.com/office/powerpoint/2010/main" val="402287700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10"/>
          </p:nvPr>
        </p:nvSpPr>
        <p:spPr/>
        <p:txBody>
          <a:bodyPr/>
          <a:lstStyle/>
          <a:p>
            <a:fld id="{0DDD8B1A-5049-5C4B-AFE6-32830630CA6A}" type="slidenum">
              <a:rPr lang="en-US" smtClean="0"/>
              <a:t>4</a:t>
            </a:fld>
            <a:endParaRPr lang="en-US"/>
          </a:p>
        </p:txBody>
      </p:sp>
    </p:spTree>
    <p:extLst>
      <p:ext uri="{BB962C8B-B14F-4D97-AF65-F5344CB8AC3E}">
        <p14:creationId xmlns:p14="http://schemas.microsoft.com/office/powerpoint/2010/main" val="2117306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10"/>
          </p:nvPr>
        </p:nvSpPr>
        <p:spPr/>
        <p:txBody>
          <a:bodyPr/>
          <a:lstStyle/>
          <a:p>
            <a:fld id="{0DDD8B1A-5049-5C4B-AFE6-32830630CA6A}" type="slidenum">
              <a:rPr lang="en-US" smtClean="0"/>
              <a:t>6</a:t>
            </a:fld>
            <a:endParaRPr lang="en-US"/>
          </a:p>
        </p:txBody>
      </p:sp>
    </p:spTree>
    <p:extLst>
      <p:ext uri="{BB962C8B-B14F-4D97-AF65-F5344CB8AC3E}">
        <p14:creationId xmlns:p14="http://schemas.microsoft.com/office/powerpoint/2010/main" val="509228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10"/>
          </p:nvPr>
        </p:nvSpPr>
        <p:spPr/>
        <p:txBody>
          <a:bodyPr/>
          <a:lstStyle/>
          <a:p>
            <a:fld id="{0DDD8B1A-5049-5C4B-AFE6-32830630CA6A}" type="slidenum">
              <a:rPr lang="en-US" smtClean="0"/>
              <a:t>9</a:t>
            </a:fld>
            <a:endParaRPr lang="en-US"/>
          </a:p>
        </p:txBody>
      </p:sp>
    </p:spTree>
    <p:extLst>
      <p:ext uri="{BB962C8B-B14F-4D97-AF65-F5344CB8AC3E}">
        <p14:creationId xmlns:p14="http://schemas.microsoft.com/office/powerpoint/2010/main" val="507413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10"/>
          </p:nvPr>
        </p:nvSpPr>
        <p:spPr/>
        <p:txBody>
          <a:bodyPr/>
          <a:lstStyle/>
          <a:p>
            <a:fld id="{0DDD8B1A-5049-5C4B-AFE6-32830630CA6A}" type="slidenum">
              <a:rPr lang="en-US" smtClean="0"/>
              <a:t>10</a:t>
            </a:fld>
            <a:endParaRPr lang="en-US"/>
          </a:p>
        </p:txBody>
      </p:sp>
    </p:spTree>
    <p:extLst>
      <p:ext uri="{BB962C8B-B14F-4D97-AF65-F5344CB8AC3E}">
        <p14:creationId xmlns:p14="http://schemas.microsoft.com/office/powerpoint/2010/main" val="1985950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10"/>
          </p:nvPr>
        </p:nvSpPr>
        <p:spPr/>
        <p:txBody>
          <a:bodyPr/>
          <a:lstStyle/>
          <a:p>
            <a:fld id="{0DDD8B1A-5049-5C4B-AFE6-32830630CA6A}" type="slidenum">
              <a:rPr lang="en-US" smtClean="0"/>
              <a:t>13</a:t>
            </a:fld>
            <a:endParaRPr lang="en-US"/>
          </a:p>
        </p:txBody>
      </p:sp>
    </p:spTree>
    <p:extLst>
      <p:ext uri="{BB962C8B-B14F-4D97-AF65-F5344CB8AC3E}">
        <p14:creationId xmlns:p14="http://schemas.microsoft.com/office/powerpoint/2010/main" val="25294167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493647" y="2130425"/>
            <a:ext cx="4062903" cy="1470025"/>
          </a:xfrm>
        </p:spPr>
        <p:txBody>
          <a:bodyPr>
            <a:noAutofit/>
          </a:bodyPr>
          <a:lstStyle>
            <a:lvl1pPr algn="l">
              <a:defRPr sz="3600" b="1" i="0">
                <a:latin typeface="Arial"/>
                <a:cs typeface="Verdana"/>
              </a:defRPr>
            </a:lvl1pPr>
          </a:lstStyle>
          <a:p>
            <a:r>
              <a:rPr lang="en-US" smtClean="0"/>
              <a:t>Click to edit Master title style</a:t>
            </a:r>
            <a:endParaRPr lang="en-US" dirty="0"/>
          </a:p>
        </p:txBody>
      </p:sp>
      <p:sp>
        <p:nvSpPr>
          <p:cNvPr id="3" name="Subtitle 2"/>
          <p:cNvSpPr>
            <a:spLocks noGrp="1"/>
          </p:cNvSpPr>
          <p:nvPr>
            <p:ph type="subTitle" idx="1"/>
          </p:nvPr>
        </p:nvSpPr>
        <p:spPr>
          <a:xfrm>
            <a:off x="4493648" y="3886200"/>
            <a:ext cx="4062903" cy="1752600"/>
          </a:xfrm>
        </p:spPr>
        <p:txBody>
          <a:bodyPr>
            <a:normAutofit/>
          </a:bodyPr>
          <a:lstStyle>
            <a:lvl1pPr marL="0" indent="0" algn="l">
              <a:buNone/>
              <a:defRPr sz="2800">
                <a:solidFill>
                  <a:schemeClr val="tx1">
                    <a:tint val="75000"/>
                  </a:schemeClr>
                </a:solidFill>
                <a:latin typeface="Arial"/>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ED208E4-588A-D444-A7CC-20EDBE44F587}"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828492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D208E4-588A-D444-A7CC-20EDBE44F587}"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3584877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D208E4-588A-D444-A7CC-20EDBE44F587}"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3121160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D208E4-588A-D444-A7CC-20EDBE44F587}"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1960200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D208E4-588A-D444-A7CC-20EDBE44F587}"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3986853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D208E4-588A-D444-A7CC-20EDBE44F587}" type="datetimeFigureOut">
              <a:rPr lang="en-US" smtClean="0"/>
              <a:t>12/19/2019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427011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D208E4-588A-D444-A7CC-20EDBE44F587}" type="datetimeFigureOut">
              <a:rPr lang="en-US" smtClean="0"/>
              <a:t>12/19/2019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2559347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D208E4-588A-D444-A7CC-20EDBE44F587}" type="datetimeFigureOut">
              <a:rPr lang="en-US" smtClean="0"/>
              <a:t>12/19/2019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2480228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D208E4-588A-D444-A7CC-20EDBE44F587}" type="datetimeFigureOut">
              <a:rPr lang="en-US" smtClean="0"/>
              <a:t>12/19/2019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2314280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D208E4-588A-D444-A7CC-20EDBE44F587}" type="datetimeFigureOut">
              <a:rPr lang="en-US" smtClean="0"/>
              <a:t>12/19/2019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1953305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D208E4-588A-D444-A7CC-20EDBE44F587}" type="datetimeFigureOut">
              <a:rPr lang="en-US" smtClean="0"/>
              <a:t>12/19/2019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798747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D208E4-588A-D444-A7CC-20EDBE44F587}" type="datetimeFigureOut">
              <a:rPr lang="en-US" smtClean="0"/>
              <a:t>12/19/2019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a:defRPr>
            </a:lvl1pPr>
          </a:lstStyle>
          <a:p>
            <a:fld id="{2E86C063-E22E-2E4C-A523-54089486E38F}" type="slidenum">
              <a:rPr lang="en-US" smtClean="0"/>
              <a:pPr/>
              <a:t>‹N°›</a:t>
            </a:fld>
            <a:endParaRPr lang="en-US" dirty="0"/>
          </a:p>
        </p:txBody>
      </p:sp>
    </p:spTree>
    <p:extLst>
      <p:ext uri="{BB962C8B-B14F-4D97-AF65-F5344CB8AC3E}">
        <p14:creationId xmlns:p14="http://schemas.microsoft.com/office/powerpoint/2010/main" val="2501904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3600" b="1" i="0" kern="1200">
          <a:solidFill>
            <a:schemeClr val="tx1"/>
          </a:solidFill>
          <a:latin typeface="Arial"/>
          <a:ea typeface="+mj-ea"/>
          <a:cs typeface="Verdana"/>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image" Target="../media/image11.png"/><Relationship Id="rId4"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slideLayout" Target="../slideLayouts/slideLayout2.xml"/><Relationship Id="rId4" Type="http://schemas.openxmlformats.org/officeDocument/2006/relationships/tags" Target="../tags/tag16.xml"/></Relationships>
</file>

<file path=ppt/slides/_rels/slide12.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mailto:NA-HRSC-CSRH-WEB-APP-GD@hrdc-drhc.net" TargetMode="External"/><Relationship Id="rId3" Type="http://schemas.openxmlformats.org/officeDocument/2006/relationships/tags" Target="../tags/tag22.xml"/><Relationship Id="rId7" Type="http://schemas.openxmlformats.org/officeDocument/2006/relationships/image" Target="../media/image12.png"/><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notesSlide" Target="../notesSlides/notesSlide5.xml"/><Relationship Id="rId5" Type="http://schemas.openxmlformats.org/officeDocument/2006/relationships/slideLayout" Target="../slideLayouts/slideLayout2.xml"/><Relationship Id="rId4" Type="http://schemas.openxmlformats.org/officeDocument/2006/relationships/tags" Target="../tags/tag23.xml"/><Relationship Id="rId9"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5.png"/><Relationship Id="rId4"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tags" Target="../tags/tag8.xml"/><Relationship Id="rId7" Type="http://schemas.openxmlformats.org/officeDocument/2006/relationships/image" Target="../media/image8.png"/><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Layout" Target="../slideLayouts/slideLayout2.xml"/><Relationship Id="rId5" Type="http://schemas.openxmlformats.org/officeDocument/2006/relationships/tags" Target="../tags/tag10.xml"/><Relationship Id="rId4"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87041" y="1395412"/>
            <a:ext cx="4556759" cy="1470025"/>
          </a:xfrm>
        </p:spPr>
        <p:txBody>
          <a:bodyPr/>
          <a:lstStyle/>
          <a:p>
            <a:pPr algn="ctr"/>
            <a:r>
              <a:rPr lang="en-CA" sz="3200" u="sng" cap="small" dirty="0" err="1">
                <a:cs typeface="Segoe UI Semibold" panose="020B0702040204020203" pitchFamily="34" charset="0"/>
              </a:rPr>
              <a:t>Systèmes</a:t>
            </a:r>
            <a:r>
              <a:rPr lang="en-CA" sz="3200" u="sng" cap="small" dirty="0">
                <a:cs typeface="Segoe UI Semibold" panose="020B0702040204020203" pitchFamily="34" charset="0"/>
              </a:rPr>
              <a:t> </a:t>
            </a:r>
            <a:r>
              <a:rPr lang="en-CA" sz="3200" u="sng" cap="small" dirty="0" err="1">
                <a:cs typeface="Segoe UI Semibold" panose="020B0702040204020203" pitchFamily="34" charset="0"/>
              </a:rPr>
              <a:t>d’affaires</a:t>
            </a:r>
            <a:r>
              <a:rPr lang="en-CA" sz="3200" u="sng" cap="small" dirty="0">
                <a:cs typeface="Segoe UI Semibold" panose="020B0702040204020203" pitchFamily="34" charset="0"/>
              </a:rPr>
              <a:t> </a:t>
            </a:r>
            <a:r>
              <a:rPr lang="en-CA" sz="3200" u="sng" cap="small" dirty="0" err="1">
                <a:cs typeface="Segoe UI Semibold" panose="020B0702040204020203" pitchFamily="34" charset="0"/>
              </a:rPr>
              <a:t>en</a:t>
            </a:r>
            <a:r>
              <a:rPr lang="en-CA" sz="3200" u="sng" cap="small" dirty="0">
                <a:cs typeface="Segoe UI Semibold" panose="020B0702040204020203" pitchFamily="34" charset="0"/>
              </a:rPr>
              <a:t> </a:t>
            </a:r>
            <a:r>
              <a:rPr lang="en-CA" sz="3200" u="sng" cap="small" dirty="0" err="1">
                <a:cs typeface="Segoe UI Semibold" panose="020B0702040204020203" pitchFamily="34" charset="0"/>
              </a:rPr>
              <a:t>ressources</a:t>
            </a:r>
            <a:r>
              <a:rPr lang="en-CA" sz="3200" u="sng" cap="small" dirty="0">
                <a:cs typeface="Segoe UI Semibold" panose="020B0702040204020203" pitchFamily="34" charset="0"/>
              </a:rPr>
              <a:t> </a:t>
            </a:r>
            <a:r>
              <a:rPr lang="en-CA" sz="3200" u="sng" cap="small" dirty="0" err="1" smtClean="0">
                <a:cs typeface="Segoe UI Semibold" panose="020B0702040204020203" pitchFamily="34" charset="0"/>
              </a:rPr>
              <a:t>humaines</a:t>
            </a:r>
            <a:endParaRPr lang="en-US" sz="3200" dirty="0"/>
          </a:p>
        </p:txBody>
      </p:sp>
      <p:sp>
        <p:nvSpPr>
          <p:cNvPr id="3" name="Subtitle 2"/>
          <p:cNvSpPr>
            <a:spLocks noGrp="1"/>
          </p:cNvSpPr>
          <p:nvPr>
            <p:ph type="subTitle" idx="1"/>
          </p:nvPr>
        </p:nvSpPr>
        <p:spPr>
          <a:xfrm>
            <a:off x="4175760" y="3672840"/>
            <a:ext cx="4380791" cy="1097280"/>
          </a:xfrm>
        </p:spPr>
        <p:txBody>
          <a:bodyPr>
            <a:normAutofit fontScale="92500"/>
          </a:bodyPr>
          <a:lstStyle/>
          <a:p>
            <a:pPr algn="ctr"/>
            <a:r>
              <a:rPr lang="fr-CA" cap="small" dirty="0">
                <a:solidFill>
                  <a:schemeClr val="tx1"/>
                </a:solidFill>
              </a:rPr>
              <a:t>Application Web du CSRH </a:t>
            </a:r>
          </a:p>
          <a:p>
            <a:pPr algn="ctr"/>
            <a:r>
              <a:rPr lang="fr-CA" cap="small" dirty="0">
                <a:solidFill>
                  <a:schemeClr val="tx1"/>
                </a:solidFill>
              </a:rPr>
              <a:t>Projet allégé 4.9</a:t>
            </a:r>
            <a:endParaRPr lang="en-CA" cap="small" dirty="0">
              <a:solidFill>
                <a:schemeClr val="tx1"/>
              </a:solidFill>
            </a:endParaRPr>
          </a:p>
        </p:txBody>
      </p:sp>
      <p:sp>
        <p:nvSpPr>
          <p:cNvPr id="4" name="Subtitle 2"/>
          <p:cNvSpPr txBox="1">
            <a:spLocks/>
          </p:cNvSpPr>
          <p:nvPr/>
        </p:nvSpPr>
        <p:spPr>
          <a:xfrm>
            <a:off x="4466045" y="5151120"/>
            <a:ext cx="3800220" cy="1097280"/>
          </a:xfrm>
          <a:prstGeom prst="rect">
            <a:avLst/>
          </a:prstGeom>
        </p:spPr>
        <p:txBody>
          <a:bodyPr vert="horz" lIns="91440" tIns="45720" rIns="91440" bIns="45720" rtlCol="0">
            <a:normAutofit fontScale="85000" lnSpcReduction="20000"/>
          </a:bodyPr>
          <a:lstStyle>
            <a:lvl1pPr marL="0" indent="0" algn="l" defTabSz="457200" rtl="0" eaLnBrk="1" latinLnBrk="0" hangingPunct="1">
              <a:spcBef>
                <a:spcPct val="20000"/>
              </a:spcBef>
              <a:buFont typeface="Arial"/>
              <a:buNone/>
              <a:defRPr sz="2800" kern="1200">
                <a:solidFill>
                  <a:schemeClr val="tx1">
                    <a:tint val="75000"/>
                  </a:schemeClr>
                </a:solidFill>
                <a:latin typeface="Arial"/>
                <a:ea typeface="+mn-ea"/>
                <a:cs typeface="Verdana"/>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a:ea typeface="+mn-ea"/>
                <a:cs typeface="Verdana"/>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a:ea typeface="+mn-ea"/>
                <a:cs typeface="Verdana"/>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Verdana"/>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ctr"/>
            <a:r>
              <a:rPr lang="fr-CA" cap="small" dirty="0" smtClean="0">
                <a:solidFill>
                  <a:schemeClr val="tx1"/>
                </a:solidFill>
              </a:rPr>
              <a:t>Présentation à l’intention des RH</a:t>
            </a:r>
          </a:p>
          <a:p>
            <a:pPr algn="ctr"/>
            <a:r>
              <a:rPr lang="fr-CA" cap="small" dirty="0" smtClean="0">
                <a:solidFill>
                  <a:schemeClr val="tx1"/>
                </a:solidFill>
              </a:rPr>
              <a:t>Décembre 2019</a:t>
            </a:r>
            <a:endParaRPr lang="en-CA" cap="small" dirty="0">
              <a:solidFill>
                <a:schemeClr val="tx1"/>
              </a:solidFill>
            </a:endParaRPr>
          </a:p>
        </p:txBody>
      </p:sp>
    </p:spTree>
    <p:extLst>
      <p:ext uri="{BB962C8B-B14F-4D97-AF65-F5344CB8AC3E}">
        <p14:creationId xmlns:p14="http://schemas.microsoft.com/office/powerpoint/2010/main" val="1686951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err="1" smtClean="0"/>
              <a:t>Changement</a:t>
            </a:r>
            <a:r>
              <a:rPr lang="en-US" sz="2400" dirty="0" smtClean="0"/>
              <a:t> du type de </a:t>
            </a:r>
            <a:r>
              <a:rPr lang="en-US" sz="2400" dirty="0" err="1" smtClean="0"/>
              <a:t>demande</a:t>
            </a:r>
            <a:r>
              <a:rPr lang="en-US" sz="2400" dirty="0" smtClean="0"/>
              <a:t> (Action de dotation)</a:t>
            </a:r>
            <a:endParaRPr lang="en-US"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10</a:t>
            </a:fld>
            <a:endParaRPr lang="en-US"/>
          </a:p>
        </p:txBody>
      </p:sp>
      <p:sp>
        <p:nvSpPr>
          <p:cNvPr id="3" name="Content Placeholder 2"/>
          <p:cNvSpPr>
            <a:spLocks noGrp="1"/>
          </p:cNvSpPr>
          <p:nvPr>
            <p:ph idx="1"/>
          </p:nvPr>
        </p:nvSpPr>
        <p:spPr>
          <a:xfrm>
            <a:off x="457200" y="1094011"/>
            <a:ext cx="8229600" cy="2635777"/>
          </a:xfrm>
        </p:spPr>
        <p:txBody>
          <a:bodyPr>
            <a:noAutofit/>
          </a:bodyPr>
          <a:lstStyle/>
          <a:p>
            <a:pPr marL="0" indent="0" algn="just">
              <a:spcAft>
                <a:spcPts val="600"/>
              </a:spcAft>
              <a:buNone/>
            </a:pPr>
            <a:r>
              <a:rPr lang="fr-CA" sz="1600" dirty="0">
                <a:cs typeface="Segoe UI Semibold" panose="020B0702040204020203" pitchFamily="34" charset="0"/>
              </a:rPr>
              <a:t>Clients et RH auront maintenant la capacité de modifier le type de demande en cours de traitement pour les actions suivantes :</a:t>
            </a:r>
          </a:p>
          <a:p>
            <a:pPr lvl="1">
              <a:buFontTx/>
              <a:buChar char="-"/>
            </a:pPr>
            <a:r>
              <a:rPr lang="fr-CA" sz="1400" dirty="0">
                <a:cs typeface="Segoe UI Semibold" panose="020B0702040204020203" pitchFamily="34" charset="0"/>
              </a:rPr>
              <a:t>Toutes les nominations déterminées et indéterminées, externes et internes, annoncées et non annoncées pourront être inversées.</a:t>
            </a:r>
          </a:p>
          <a:p>
            <a:pPr lvl="1" algn="just">
              <a:buFontTx/>
              <a:buChar char="-"/>
            </a:pPr>
            <a:r>
              <a:rPr lang="fr-CA" sz="1400" dirty="0">
                <a:cs typeface="Segoe UI Semibold" panose="020B0702040204020203" pitchFamily="34" charset="0"/>
              </a:rPr>
              <a:t>Toutes les nominations intérimaires, de moins de 4 mois et de 4 mois et plus pourront être inversées. </a:t>
            </a:r>
          </a:p>
          <a:p>
            <a:pPr lvl="1">
              <a:buFontTx/>
              <a:buChar char="-"/>
            </a:pPr>
            <a:r>
              <a:rPr lang="fr-CA" sz="1400" dirty="0">
                <a:cs typeface="Segoe UI Semibold" panose="020B0702040204020203" pitchFamily="34" charset="0"/>
              </a:rPr>
              <a:t>Toutes les mutations déterminées et indéterminées, annoncées et non annoncées pourront être inversées.</a:t>
            </a:r>
          </a:p>
          <a:p>
            <a:pPr lvl="1">
              <a:buFontTx/>
              <a:buChar char="-"/>
            </a:pPr>
            <a:r>
              <a:rPr lang="fr-CA" sz="1400" dirty="0">
                <a:cs typeface="Segoe UI Semibold" panose="020B0702040204020203" pitchFamily="34" charset="0"/>
              </a:rPr>
              <a:t>L’emploi occasionnel et le travailleur à temps partiel pourront être inversés.</a:t>
            </a:r>
          </a:p>
          <a:p>
            <a:pPr marL="0" indent="0">
              <a:spcAft>
                <a:spcPts val="1800"/>
              </a:spcAft>
              <a:buNone/>
            </a:pPr>
            <a:endParaRPr lang="fr-CA" sz="1400" dirty="0">
              <a:cs typeface="Segoe UI Semibold" panose="020B0702040204020203" pitchFamily="34" charset="0"/>
            </a:endParaRPr>
          </a:p>
        </p:txBody>
      </p:sp>
      <p:sp>
        <p:nvSpPr>
          <p:cNvPr id="6" name="Content Placeholder 2"/>
          <p:cNvSpPr txBox="1">
            <a:spLocks/>
          </p:cNvSpPr>
          <p:nvPr/>
        </p:nvSpPr>
        <p:spPr>
          <a:xfrm>
            <a:off x="457200" y="3519900"/>
            <a:ext cx="8109283" cy="83955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fr-CA" sz="1600" dirty="0">
                <a:cs typeface="Segoe UI Semibold" panose="020B0702040204020203" pitchFamily="34" charset="0"/>
              </a:rPr>
              <a:t>Retournez la demande au client ou cliquez sur « Modifier la demande » pour modifier le type d’une demande. Assurez-vous d’avoir l’information nécessaire en main car il est possible que de nouveaux champs soient requis dépendamment du type choisi.</a:t>
            </a:r>
          </a:p>
        </p:txBody>
      </p:sp>
      <p:grpSp>
        <p:nvGrpSpPr>
          <p:cNvPr id="4" name="Groupe 3" descr="Capture d'écran montrant le titre du formulaire de demande de rendez-vous intérimaire après la soumission." title="Titre du formulaire de demande"/>
          <p:cNvGrpSpPr/>
          <p:nvPr/>
        </p:nvGrpSpPr>
        <p:grpSpPr>
          <a:xfrm>
            <a:off x="2872066" y="4416970"/>
            <a:ext cx="3063527" cy="561494"/>
            <a:chOff x="2872066" y="4416970"/>
            <a:chExt cx="3063527" cy="561494"/>
          </a:xfrm>
        </p:grpSpPr>
        <p:pic>
          <p:nvPicPr>
            <p:cNvPr id="18" name="Image 17" descr="Capture d'écran montrant le titre du formulaire de demande de rendez-vous intérimaire après la soumission." title="Titre du formulaire de demande"/>
            <p:cNvPicPr>
              <a:picLocks noChangeAspect="1"/>
            </p:cNvPicPr>
            <p:nvPr>
              <p:custDataLst>
                <p:tags r:id="rId1"/>
              </p:custDataLst>
            </p:nvPr>
          </p:nvPicPr>
          <p:blipFill>
            <a:blip r:embed="rId5"/>
            <a:stretch>
              <a:fillRect/>
            </a:stretch>
          </p:blipFill>
          <p:spPr>
            <a:xfrm>
              <a:off x="2872066" y="4416970"/>
              <a:ext cx="3059825" cy="561494"/>
            </a:xfrm>
            <a:prstGeom prst="rect">
              <a:avLst/>
            </a:prstGeom>
            <a:ln w="38100">
              <a:solidFill>
                <a:schemeClr val="tx1"/>
              </a:solidFill>
            </a:ln>
          </p:spPr>
        </p:pic>
        <p:sp>
          <p:nvSpPr>
            <p:cNvPr id="19" name="Rectangle à coins arrondis 18"/>
            <p:cNvSpPr/>
            <p:nvPr>
              <p:custDataLst>
                <p:tags r:id="rId2"/>
              </p:custDataLst>
            </p:nvPr>
          </p:nvSpPr>
          <p:spPr>
            <a:xfrm>
              <a:off x="5322276" y="4703068"/>
              <a:ext cx="613317" cy="275396"/>
            </a:xfrm>
            <a:prstGeom prst="round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grpSp>
      <p:sp>
        <p:nvSpPr>
          <p:cNvPr id="12" name="Content Placeholder 2"/>
          <p:cNvSpPr txBox="1">
            <a:spLocks/>
          </p:cNvSpPr>
          <p:nvPr/>
        </p:nvSpPr>
        <p:spPr>
          <a:xfrm>
            <a:off x="356937" y="5097022"/>
            <a:ext cx="8109283" cy="83955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CA" sz="1600" b="1" dirty="0">
                <a:cs typeface="Segoe UI Semibold" panose="020B0702040204020203" pitchFamily="34" charset="0"/>
              </a:rPr>
              <a:t>Rappel sur la fonctionnalité « Modifier la demande </a:t>
            </a:r>
            <a:r>
              <a:rPr lang="fr-CA" sz="1600" b="1" dirty="0" smtClean="0">
                <a:cs typeface="Segoe UI Semibold" panose="020B0702040204020203" pitchFamily="34" charset="0"/>
              </a:rPr>
              <a:t>»</a:t>
            </a:r>
          </a:p>
          <a:p>
            <a:pPr marL="400050" lvl="1" indent="0">
              <a:buNone/>
            </a:pPr>
            <a:r>
              <a:rPr lang="fr-CA" sz="1600" dirty="0" smtClean="0">
                <a:cs typeface="Segoe UI Semibold" panose="020B0702040204020203" pitchFamily="34" charset="0"/>
              </a:rPr>
              <a:t>Remettez </a:t>
            </a:r>
            <a:r>
              <a:rPr lang="fr-CA" sz="1600" dirty="0">
                <a:cs typeface="Segoe UI Semibold" panose="020B0702040204020203" pitchFamily="34" charset="0"/>
              </a:rPr>
              <a:t>le statut d’une intervention « Modifiée » à « En traitement » pour rendre à nouveau disponible le bouton « Modifier la demande ». Cela vous permettra de mettre à jour une demande qui avait été retournée au client pour modification.</a:t>
            </a:r>
          </a:p>
        </p:txBody>
      </p:sp>
    </p:spTree>
    <p:extLst>
      <p:ext uri="{BB962C8B-B14F-4D97-AF65-F5344CB8AC3E}">
        <p14:creationId xmlns:p14="http://schemas.microsoft.com/office/powerpoint/2010/main" val="986540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err="1" smtClean="0"/>
              <a:t>Changements</a:t>
            </a:r>
            <a:r>
              <a:rPr lang="en-US" sz="2400" dirty="0" smtClean="0"/>
              <a:t> divers</a:t>
            </a:r>
            <a:endParaRPr lang="en-US"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11</a:t>
            </a:fld>
            <a:endParaRPr lang="en-US"/>
          </a:p>
        </p:txBody>
      </p:sp>
      <p:sp>
        <p:nvSpPr>
          <p:cNvPr id="13" name="TextBox 3"/>
          <p:cNvSpPr txBox="1"/>
          <p:nvPr>
            <p:custDataLst>
              <p:tags r:id="rId1"/>
            </p:custDataLst>
          </p:nvPr>
        </p:nvSpPr>
        <p:spPr>
          <a:xfrm>
            <a:off x="457202" y="1282260"/>
            <a:ext cx="8281035" cy="1077218"/>
          </a:xfrm>
          <a:prstGeom prst="rect">
            <a:avLst/>
          </a:prstGeom>
          <a:noFill/>
        </p:spPr>
        <p:txBody>
          <a:bodyPr wrap="square" rtlCol="0">
            <a:spAutoFit/>
          </a:bodyPr>
          <a:lstStyle/>
          <a:p>
            <a:pPr marL="342900" indent="-342900">
              <a:buFont typeface="Arial" panose="020B0604020202020204" pitchFamily="34" charset="0"/>
              <a:buChar char="•"/>
            </a:pPr>
            <a:r>
              <a:rPr lang="fr-CA" sz="1600" b="1" dirty="0" smtClean="0">
                <a:latin typeface="+mj-lt"/>
                <a:cs typeface="Segoe UI Semibold" panose="020B0702040204020203" pitchFamily="34" charset="0"/>
              </a:rPr>
              <a:t>Création de centres d’affaires</a:t>
            </a:r>
          </a:p>
          <a:p>
            <a:pPr lvl="1"/>
            <a:r>
              <a:rPr lang="fr-CA" sz="1600" dirty="0" smtClean="0">
                <a:latin typeface="+mj-lt"/>
                <a:cs typeface="Segoe UI Semibold" panose="020B0702040204020203" pitchFamily="34" charset="0"/>
              </a:rPr>
              <a:t>Nous avons fait créer 15 nouveaux centres d’affaires. Nous vous partagerons prochainement la liste des centres d’affaires avec les responsables de ceux-ci si vous avez des questions sur leurs activités. </a:t>
            </a:r>
          </a:p>
        </p:txBody>
      </p:sp>
      <p:sp>
        <p:nvSpPr>
          <p:cNvPr id="14" name="TextBox 3"/>
          <p:cNvSpPr txBox="1"/>
          <p:nvPr>
            <p:custDataLst>
              <p:tags r:id="rId2"/>
            </p:custDataLst>
          </p:nvPr>
        </p:nvSpPr>
        <p:spPr>
          <a:xfrm>
            <a:off x="457201" y="2479081"/>
            <a:ext cx="8281035" cy="1154162"/>
          </a:xfrm>
          <a:prstGeom prst="rect">
            <a:avLst/>
          </a:prstGeom>
          <a:noFill/>
        </p:spPr>
        <p:txBody>
          <a:bodyPr wrap="square" rtlCol="0">
            <a:spAutoFit/>
          </a:bodyPr>
          <a:lstStyle/>
          <a:p>
            <a:pPr marL="342900" indent="-342900">
              <a:buFont typeface="Arial" panose="020B0604020202020204" pitchFamily="34" charset="0"/>
              <a:buChar char="•"/>
            </a:pPr>
            <a:r>
              <a:rPr lang="fr-CA" sz="1600" b="1" dirty="0" smtClean="0">
                <a:latin typeface="+mj-lt"/>
                <a:cs typeface="Segoe UI Semibold" panose="020B0702040204020203" pitchFamily="34" charset="0"/>
              </a:rPr>
              <a:t>Centres d’affaires de la rémunération</a:t>
            </a:r>
          </a:p>
          <a:p>
            <a:pPr marL="742950" lvl="1" indent="-285750">
              <a:spcAft>
                <a:spcPts val="600"/>
              </a:spcAft>
              <a:buFont typeface="Arial" panose="020B0604020202020204" pitchFamily="34" charset="0"/>
              <a:buChar char="•"/>
            </a:pPr>
            <a:r>
              <a:rPr lang="fr-CA" sz="1600" dirty="0" smtClean="0">
                <a:latin typeface="+mj-lt"/>
                <a:cs typeface="Segoe UI Semibold" panose="020B0702040204020203" pitchFamily="34" charset="0"/>
              </a:rPr>
              <a:t>Nous avons ajouté les fonctionnalités utilisées par l’équipe de rémunération, à leurs centres d’affaires déjà existants qui ne les avaient pas déjà. </a:t>
            </a:r>
          </a:p>
          <a:p>
            <a:pPr marL="742950" lvl="1" indent="-285750">
              <a:spcAft>
                <a:spcPts val="600"/>
              </a:spcAft>
              <a:buFont typeface="Arial" panose="020B0604020202020204" pitchFamily="34" charset="0"/>
              <a:buChar char="•"/>
            </a:pPr>
            <a:r>
              <a:rPr lang="fr-CA" sz="1600" dirty="0" smtClean="0">
                <a:latin typeface="+mj-lt"/>
                <a:cs typeface="Segoe UI Semibold" panose="020B0702040204020203" pitchFamily="34" charset="0"/>
              </a:rPr>
              <a:t>6 des 15 nouveaux centres d’affaires seront attribués à l’équipe de rémunération.</a:t>
            </a:r>
          </a:p>
        </p:txBody>
      </p:sp>
      <p:sp>
        <p:nvSpPr>
          <p:cNvPr id="15" name="TextBox 3"/>
          <p:cNvSpPr txBox="1"/>
          <p:nvPr>
            <p:custDataLst>
              <p:tags r:id="rId3"/>
            </p:custDataLst>
          </p:nvPr>
        </p:nvSpPr>
        <p:spPr>
          <a:xfrm>
            <a:off x="457200" y="3739931"/>
            <a:ext cx="8281035" cy="1231106"/>
          </a:xfrm>
          <a:prstGeom prst="rect">
            <a:avLst/>
          </a:prstGeom>
          <a:noFill/>
        </p:spPr>
        <p:txBody>
          <a:bodyPr wrap="square" rtlCol="0">
            <a:spAutoFit/>
          </a:bodyPr>
          <a:lstStyle/>
          <a:p>
            <a:pPr marL="342900" indent="-342900">
              <a:buFont typeface="Arial" panose="020B0604020202020204" pitchFamily="34" charset="0"/>
              <a:buChar char="•"/>
            </a:pPr>
            <a:r>
              <a:rPr lang="fr-CA" sz="1600" b="1" dirty="0" smtClean="0">
                <a:latin typeface="+mj-lt"/>
                <a:cs typeface="Segoe UI Semibold" panose="020B0702040204020203" pitchFamily="34" charset="0"/>
              </a:rPr>
              <a:t>Changement à l’exportation à Excel</a:t>
            </a:r>
          </a:p>
          <a:p>
            <a:pPr marL="742950" lvl="1" indent="-285750">
              <a:spcAft>
                <a:spcPts val="600"/>
              </a:spcAft>
              <a:buFont typeface="Arial" panose="020B0604020202020204" pitchFamily="34" charset="0"/>
              <a:buChar char="•"/>
            </a:pPr>
            <a:r>
              <a:rPr lang="fr-CA" sz="1600" dirty="0" smtClean="0">
                <a:latin typeface="+mj-lt"/>
                <a:cs typeface="Segoe UI Semibold" panose="020B0702040204020203" pitchFamily="34" charset="0"/>
              </a:rPr>
              <a:t>Conversion de la colonne D (Date du statut courant) au format de date.</a:t>
            </a:r>
          </a:p>
          <a:p>
            <a:pPr marL="742950" lvl="1" indent="-285750">
              <a:spcAft>
                <a:spcPts val="600"/>
              </a:spcAft>
              <a:buFont typeface="Arial" panose="020B0604020202020204" pitchFamily="34" charset="0"/>
              <a:buChar char="•"/>
            </a:pPr>
            <a:r>
              <a:rPr lang="fr-CA" sz="1600" dirty="0" smtClean="0">
                <a:latin typeface="+mj-lt"/>
                <a:cs typeface="Segoe UI Semibold" panose="020B0702040204020203" pitchFamily="34" charset="0"/>
              </a:rPr>
              <a:t>Conversion de la colonne AY (Compte d’intervention) au format nombre.</a:t>
            </a:r>
          </a:p>
          <a:p>
            <a:pPr marL="742950" lvl="1" indent="-285750">
              <a:spcAft>
                <a:spcPts val="600"/>
              </a:spcAft>
              <a:buFont typeface="Arial" panose="020B0604020202020204" pitchFamily="34" charset="0"/>
              <a:buChar char="•"/>
            </a:pPr>
            <a:r>
              <a:rPr lang="fr-CA" sz="1600" dirty="0" smtClean="0">
                <a:latin typeface="+mj-lt"/>
                <a:cs typeface="Segoe UI Semibold" panose="020B0702040204020203" pitchFamily="34" charset="0"/>
              </a:rPr>
              <a:t>Ajout du numéro du processus de sélection dans la colonne BC. </a:t>
            </a:r>
          </a:p>
        </p:txBody>
      </p:sp>
      <p:sp>
        <p:nvSpPr>
          <p:cNvPr id="16" name="TextBox 3"/>
          <p:cNvSpPr txBox="1"/>
          <p:nvPr>
            <p:custDataLst>
              <p:tags r:id="rId4"/>
            </p:custDataLst>
          </p:nvPr>
        </p:nvSpPr>
        <p:spPr>
          <a:xfrm>
            <a:off x="457202" y="5056379"/>
            <a:ext cx="8281035" cy="830997"/>
          </a:xfrm>
          <a:prstGeom prst="rect">
            <a:avLst/>
          </a:prstGeom>
          <a:noFill/>
        </p:spPr>
        <p:txBody>
          <a:bodyPr wrap="square" rtlCol="0">
            <a:spAutoFit/>
          </a:bodyPr>
          <a:lstStyle/>
          <a:p>
            <a:pPr marL="342900" indent="-342900">
              <a:buFont typeface="Arial" panose="020B0604020202020204" pitchFamily="34" charset="0"/>
              <a:buChar char="•"/>
            </a:pPr>
            <a:r>
              <a:rPr lang="fr-CA" sz="1600" b="1" dirty="0" smtClean="0">
                <a:latin typeface="+mj-lt"/>
                <a:cs typeface="Segoe UI Semibold" panose="020B0702040204020203" pitchFamily="34" charset="0"/>
              </a:rPr>
              <a:t>Historique</a:t>
            </a:r>
          </a:p>
          <a:p>
            <a:pPr marL="742950" lvl="1" indent="-285750">
              <a:buFont typeface="Arial" panose="020B0604020202020204" pitchFamily="34" charset="0"/>
              <a:buChar char="•"/>
            </a:pPr>
            <a:r>
              <a:rPr lang="fr-CA" sz="1600" dirty="0" smtClean="0">
                <a:latin typeface="+mj-lt"/>
                <a:cs typeface="Segoe UI Semibold" panose="020B0702040204020203" pitchFamily="34" charset="0"/>
              </a:rPr>
              <a:t>Une nouvelle note sera enregistrée dans l’historique de la demande lorsque la catégorie et sous-catégorie sont changées. </a:t>
            </a:r>
          </a:p>
        </p:txBody>
      </p:sp>
    </p:spTree>
    <p:extLst>
      <p:ext uri="{BB962C8B-B14F-4D97-AF65-F5344CB8AC3E}">
        <p14:creationId xmlns:p14="http://schemas.microsoft.com/office/powerpoint/2010/main" val="3567824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sz="2400" dirty="0" smtClean="0"/>
              <a:t>Bogues corrigés</a:t>
            </a:r>
            <a:endParaRPr lang="fr-CA"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solidFill>
                  <a:schemeClr val="tx1"/>
                </a:solidFill>
              </a:rPr>
              <a:t>12</a:t>
            </a:fld>
            <a:endParaRPr lang="en-US">
              <a:solidFill>
                <a:schemeClr val="tx1"/>
              </a:solidFill>
            </a:endParaRPr>
          </a:p>
        </p:txBody>
      </p:sp>
      <p:sp>
        <p:nvSpPr>
          <p:cNvPr id="10" name="TextBox 3"/>
          <p:cNvSpPr txBox="1"/>
          <p:nvPr>
            <p:custDataLst>
              <p:tags r:id="rId1"/>
            </p:custDataLst>
          </p:nvPr>
        </p:nvSpPr>
        <p:spPr>
          <a:xfrm>
            <a:off x="457201" y="1165843"/>
            <a:ext cx="8281035" cy="830997"/>
          </a:xfrm>
          <a:prstGeom prst="rect">
            <a:avLst/>
          </a:prstGeom>
          <a:noFill/>
        </p:spPr>
        <p:txBody>
          <a:bodyPr wrap="square" rtlCol="0">
            <a:spAutoFit/>
          </a:bodyPr>
          <a:lstStyle/>
          <a:p>
            <a:pPr marL="342900" indent="-342900">
              <a:buFont typeface="Arial" panose="020B0604020202020204" pitchFamily="34" charset="0"/>
              <a:buChar char="•"/>
            </a:pPr>
            <a:r>
              <a:rPr lang="fr-CA" sz="1600" b="1" dirty="0" smtClean="0">
                <a:latin typeface="+mj-lt"/>
                <a:cs typeface="Segoe UI Semibold" panose="020B0702040204020203" pitchFamily="34" charset="0"/>
              </a:rPr>
              <a:t>Envoi d’une demande pour signature sans contrat</a:t>
            </a:r>
          </a:p>
          <a:p>
            <a:pPr lvl="1"/>
            <a:r>
              <a:rPr lang="fr-CA" sz="1600" dirty="0" smtClean="0">
                <a:latin typeface="+mj-lt"/>
                <a:cs typeface="Segoe UI Semibold" panose="020B0702040204020203" pitchFamily="34" charset="0"/>
              </a:rPr>
              <a:t>Le bogue qui retournait la demande au client pour signature sans le contrat auto-généré sera fixé suite à cette relâche. </a:t>
            </a:r>
          </a:p>
        </p:txBody>
      </p:sp>
      <p:sp>
        <p:nvSpPr>
          <p:cNvPr id="11" name="TextBox 3"/>
          <p:cNvSpPr txBox="1"/>
          <p:nvPr>
            <p:custDataLst>
              <p:tags r:id="rId2"/>
            </p:custDataLst>
          </p:nvPr>
        </p:nvSpPr>
        <p:spPr>
          <a:xfrm>
            <a:off x="457200" y="2196937"/>
            <a:ext cx="8281035" cy="1400383"/>
          </a:xfrm>
          <a:prstGeom prst="rect">
            <a:avLst/>
          </a:prstGeom>
          <a:noFill/>
        </p:spPr>
        <p:txBody>
          <a:bodyPr wrap="square" rtlCol="0">
            <a:spAutoFit/>
          </a:bodyPr>
          <a:lstStyle/>
          <a:p>
            <a:pPr marL="342900" indent="-342900">
              <a:buFont typeface="Arial" panose="020B0604020202020204" pitchFamily="34" charset="0"/>
              <a:buChar char="•"/>
            </a:pPr>
            <a:r>
              <a:rPr lang="fr-CA" sz="1600" b="1" dirty="0" smtClean="0">
                <a:latin typeface="+mj-lt"/>
                <a:cs typeface="Segoe UI Semibold" panose="020B0702040204020203" pitchFamily="34" charset="0"/>
              </a:rPr>
              <a:t>Processus de séparation</a:t>
            </a:r>
          </a:p>
          <a:p>
            <a:pPr marL="742950" lvl="1" indent="-285750">
              <a:spcAft>
                <a:spcPts val="600"/>
              </a:spcAft>
              <a:buFont typeface="Arial" panose="020B0604020202020204" pitchFamily="34" charset="0"/>
              <a:buChar char="•"/>
            </a:pPr>
            <a:r>
              <a:rPr lang="fr-CA" sz="1600" dirty="0" smtClean="0">
                <a:latin typeface="+mj-lt"/>
                <a:cs typeface="Segoe UI Semibold" panose="020B0702040204020203" pitchFamily="34" charset="0"/>
              </a:rPr>
              <a:t>Deux des courriels qui étaient générés à l’employé ne fonctionnaient plus. Ce sera corrigé.</a:t>
            </a:r>
          </a:p>
          <a:p>
            <a:pPr marL="742950" lvl="1" indent="-285750">
              <a:buFont typeface="Arial" panose="020B0604020202020204" pitchFamily="34" charset="0"/>
              <a:buChar char="•"/>
            </a:pPr>
            <a:r>
              <a:rPr lang="fr-CA" sz="1600" dirty="0" smtClean="0">
                <a:latin typeface="+mj-lt"/>
                <a:cs typeface="Segoe UI Semibold" panose="020B0702040204020203" pitchFamily="34" charset="0"/>
              </a:rPr>
              <a:t>Quand la raison de départ « Maladie » était sélectionnée, le courriel aux groupes d’intégrité et à CFOB n’était pas généré. </a:t>
            </a:r>
          </a:p>
        </p:txBody>
      </p:sp>
      <p:sp>
        <p:nvSpPr>
          <p:cNvPr id="12" name="TextBox 3"/>
          <p:cNvSpPr txBox="1"/>
          <p:nvPr>
            <p:custDataLst>
              <p:tags r:id="rId3"/>
            </p:custDataLst>
          </p:nvPr>
        </p:nvSpPr>
        <p:spPr>
          <a:xfrm>
            <a:off x="457201" y="3787498"/>
            <a:ext cx="8281035" cy="830997"/>
          </a:xfrm>
          <a:prstGeom prst="rect">
            <a:avLst/>
          </a:prstGeom>
          <a:noFill/>
        </p:spPr>
        <p:txBody>
          <a:bodyPr wrap="square" rtlCol="0">
            <a:spAutoFit/>
          </a:bodyPr>
          <a:lstStyle/>
          <a:p>
            <a:pPr marL="342900" indent="-342900">
              <a:buFont typeface="Arial" panose="020B0604020202020204" pitchFamily="34" charset="0"/>
              <a:buChar char="•"/>
            </a:pPr>
            <a:r>
              <a:rPr lang="fr-CA" sz="1600" b="1" dirty="0" smtClean="0">
                <a:latin typeface="+mj-lt"/>
                <a:cs typeface="Segoe UI Semibold" panose="020B0702040204020203" pitchFamily="34" charset="0"/>
              </a:rPr>
              <a:t>Filtres sur la date d’effet dans « Toutes les demandes »</a:t>
            </a:r>
          </a:p>
          <a:p>
            <a:pPr lvl="1"/>
            <a:r>
              <a:rPr lang="fr-CA" sz="1600" dirty="0" smtClean="0">
                <a:latin typeface="+mj-lt"/>
                <a:cs typeface="Segoe UI Semibold" panose="020B0702040204020203" pitchFamily="34" charset="0"/>
              </a:rPr>
              <a:t>Il sera de nouveau possible de filtrer l’écran « Toutes les demandes » par la date d’effet. </a:t>
            </a:r>
          </a:p>
        </p:txBody>
      </p:sp>
    </p:spTree>
    <p:extLst>
      <p:ext uri="{BB962C8B-B14F-4D97-AF65-F5344CB8AC3E}">
        <p14:creationId xmlns:p14="http://schemas.microsoft.com/office/powerpoint/2010/main" val="3411645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Et </a:t>
            </a:r>
            <a:r>
              <a:rPr lang="en-US" sz="2400" dirty="0" err="1" smtClean="0"/>
              <a:t>ensuite</a:t>
            </a:r>
            <a:r>
              <a:rPr lang="en-US" sz="2400" dirty="0" smtClean="0"/>
              <a:t>? Points de contact</a:t>
            </a:r>
            <a:endParaRPr lang="en-US"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13</a:t>
            </a:fld>
            <a:endParaRPr lang="en-US"/>
          </a:p>
        </p:txBody>
      </p:sp>
      <p:sp>
        <p:nvSpPr>
          <p:cNvPr id="10" name="TextBox 3"/>
          <p:cNvSpPr txBox="1"/>
          <p:nvPr>
            <p:custDataLst>
              <p:tags r:id="rId1"/>
            </p:custDataLst>
          </p:nvPr>
        </p:nvSpPr>
        <p:spPr>
          <a:xfrm>
            <a:off x="457200" y="1208474"/>
            <a:ext cx="4060167" cy="2585323"/>
          </a:xfrm>
          <a:prstGeom prst="rect">
            <a:avLst/>
          </a:prstGeom>
          <a:noFill/>
        </p:spPr>
        <p:txBody>
          <a:bodyPr wrap="square" rtlCol="0">
            <a:spAutoFit/>
          </a:bodyPr>
          <a:lstStyle/>
          <a:p>
            <a:r>
              <a:rPr lang="fr-CA" dirty="0"/>
              <a:t>Souhaitez-vous nous aider à améliorer l’utilisation du portail du CSRH? Nous travaillons déjà à recueillir vos futures demandes de changements pour de prochains projets allégés en 2020. N’hésitez pas à transmettre vos suggestions au point de contact de votre centre d’affaires.</a:t>
            </a:r>
          </a:p>
        </p:txBody>
      </p:sp>
      <p:pic>
        <p:nvPicPr>
          <p:cNvPr id="12" name="Image 11" descr="Image de calendrier venant appuyer le texte où on invite à soumettre une demande pour suggestion." title="Image de calendrier"/>
          <p:cNvPicPr>
            <a:picLocks noChangeAspect="1"/>
          </p:cNvPicPr>
          <p:nvPr>
            <p:custDataLst>
              <p:tags r:id="rId2"/>
            </p:custDataLst>
          </p:nvPr>
        </p:nvPicPr>
        <p:blipFill>
          <a:blip r:embed="rId7">
            <a:extLst>
              <a:ext uri="{28A0092B-C50C-407E-A947-70E740481C1C}">
                <a14:useLocalDpi xmlns:a14="http://schemas.microsoft.com/office/drawing/2010/main" val="0"/>
              </a:ext>
            </a:extLst>
          </a:blip>
          <a:stretch>
            <a:fillRect/>
          </a:stretch>
        </p:blipFill>
        <p:spPr>
          <a:xfrm>
            <a:off x="4229925" y="927612"/>
            <a:ext cx="4745524" cy="2965953"/>
          </a:xfrm>
          <a:prstGeom prst="rect">
            <a:avLst/>
          </a:prstGeom>
        </p:spPr>
      </p:pic>
      <p:sp>
        <p:nvSpPr>
          <p:cNvPr id="9" name="TextBox 3"/>
          <p:cNvSpPr txBox="1"/>
          <p:nvPr>
            <p:custDataLst>
              <p:tags r:id="rId3"/>
            </p:custDataLst>
          </p:nvPr>
        </p:nvSpPr>
        <p:spPr>
          <a:xfrm>
            <a:off x="2704699" y="3995443"/>
            <a:ext cx="6071555" cy="1384995"/>
          </a:xfrm>
          <a:prstGeom prst="rect">
            <a:avLst/>
          </a:prstGeom>
          <a:noFill/>
        </p:spPr>
        <p:txBody>
          <a:bodyPr wrap="square" rtlCol="0">
            <a:spAutoFit/>
          </a:bodyPr>
          <a:lstStyle/>
          <a:p>
            <a:pPr>
              <a:spcAft>
                <a:spcPts val="1200"/>
              </a:spcAft>
            </a:pPr>
            <a:r>
              <a:rPr lang="fr-CA" dirty="0" smtClean="0">
                <a:latin typeface="+mj-lt"/>
              </a:rPr>
              <a:t>Rencontrez-vous des </a:t>
            </a:r>
            <a:r>
              <a:rPr lang="fr-CA" dirty="0">
                <a:latin typeface="+mj-lt"/>
              </a:rPr>
              <a:t>problèmes </a:t>
            </a:r>
            <a:r>
              <a:rPr lang="fr-CA" dirty="0" smtClean="0">
                <a:latin typeface="+mj-lt"/>
              </a:rPr>
              <a:t>techniques avec l’utilisation du portail ou son accès? Contactez-nous à cette adresse générique :</a:t>
            </a:r>
            <a:endParaRPr lang="fr-CA" dirty="0">
              <a:latin typeface="+mj-lt"/>
            </a:endParaRPr>
          </a:p>
          <a:p>
            <a:pPr lvl="0" algn="ctr"/>
            <a:r>
              <a:rPr lang="en-CA" sz="2000" b="1" dirty="0" smtClean="0">
                <a:latin typeface="+mj-lt"/>
                <a:hlinkClick r:id="rId8"/>
              </a:rPr>
              <a:t>NA-HRSC-CSRH-WEB-APP-GD</a:t>
            </a:r>
            <a:endParaRPr lang="fr-CA" sz="2000" dirty="0">
              <a:latin typeface="+mj-lt"/>
            </a:endParaRPr>
          </a:p>
        </p:txBody>
      </p:sp>
      <p:pic>
        <p:nvPicPr>
          <p:cNvPr id="11" name="Image 10" descr="Image du symbole @ pour indiquer que nous pouvons être joints à la boîte GD pour les questions et l'aide NA-HRSC-CSRH-WEB-APP-GD@hrsdc.rhdcc.gc.ca." title="Symbole @"/>
          <p:cNvPicPr>
            <a:picLocks noChangeAspect="1"/>
          </p:cNvPicPr>
          <p:nvPr>
            <p:custDataLst>
              <p:tags r:id="rId4"/>
            </p:custDataLst>
          </p:nvPr>
        </p:nvPicPr>
        <p:blipFill>
          <a:blip r:embed="rId9">
            <a:extLst>
              <a:ext uri="{28A0092B-C50C-407E-A947-70E740481C1C}">
                <a14:useLocalDpi xmlns:a14="http://schemas.microsoft.com/office/drawing/2010/main" val="0"/>
              </a:ext>
            </a:extLst>
          </a:blip>
          <a:stretch>
            <a:fillRect/>
          </a:stretch>
        </p:blipFill>
        <p:spPr>
          <a:xfrm>
            <a:off x="236262" y="3995443"/>
            <a:ext cx="2468437" cy="1856265"/>
          </a:xfrm>
          <a:prstGeom prst="rect">
            <a:avLst/>
          </a:prstGeom>
        </p:spPr>
      </p:pic>
    </p:spTree>
    <p:extLst>
      <p:ext uri="{BB962C8B-B14F-4D97-AF65-F5344CB8AC3E}">
        <p14:creationId xmlns:p14="http://schemas.microsoft.com/office/powerpoint/2010/main" val="3290997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sz="2400" dirty="0" smtClean="0"/>
              <a:t>Contenu</a:t>
            </a:r>
            <a:endParaRPr lang="fr-CA" sz="2800" dirty="0"/>
          </a:p>
        </p:txBody>
      </p:sp>
      <p:sp>
        <p:nvSpPr>
          <p:cNvPr id="5" name="Slide Number Placeholder 4"/>
          <p:cNvSpPr>
            <a:spLocks noGrp="1"/>
          </p:cNvSpPr>
          <p:nvPr>
            <p:ph type="sldNum" sz="quarter" idx="12"/>
          </p:nvPr>
        </p:nvSpPr>
        <p:spPr/>
        <p:txBody>
          <a:bodyPr/>
          <a:lstStyle/>
          <a:p>
            <a:fld id="{2E86C063-E22E-2E4C-A523-54089486E38F}" type="slidenum">
              <a:rPr lang="en-US" smtClean="0"/>
              <a:t>2</a:t>
            </a:fld>
            <a:endParaRPr lang="en-US"/>
          </a:p>
        </p:txBody>
      </p:sp>
      <p:sp>
        <p:nvSpPr>
          <p:cNvPr id="3" name="Content Placeholder 2"/>
          <p:cNvSpPr>
            <a:spLocks noGrp="1"/>
          </p:cNvSpPr>
          <p:nvPr>
            <p:ph idx="1"/>
          </p:nvPr>
        </p:nvSpPr>
        <p:spPr>
          <a:xfrm>
            <a:off x="457200" y="1310640"/>
            <a:ext cx="8229600" cy="4525963"/>
          </a:xfrm>
        </p:spPr>
        <p:txBody>
          <a:bodyPr>
            <a:normAutofit fontScale="32500" lnSpcReduction="20000"/>
          </a:bodyPr>
          <a:lstStyle/>
          <a:p>
            <a:pPr marL="179388" indent="-160338">
              <a:spcAft>
                <a:spcPts val="1200"/>
              </a:spcAft>
              <a:buFont typeface="Arial" panose="020B0604020202020204" pitchFamily="34" charset="0"/>
              <a:buChar char="•"/>
            </a:pPr>
            <a:r>
              <a:rPr lang="fr-CA" sz="4800" dirty="0">
                <a:cs typeface="Segoe UI Semibold" panose="020B0702040204020203" pitchFamily="34" charset="0"/>
              </a:rPr>
              <a:t>Introduction</a:t>
            </a:r>
          </a:p>
          <a:p>
            <a:pPr marL="179388" indent="-160338">
              <a:spcAft>
                <a:spcPts val="1200"/>
              </a:spcAft>
              <a:buFont typeface="Arial" panose="020B0604020202020204" pitchFamily="34" charset="0"/>
              <a:buChar char="•"/>
            </a:pPr>
            <a:r>
              <a:rPr lang="fr-CA" sz="4800" dirty="0">
                <a:ea typeface="Segoe UI Black" panose="020B0A02040204020203" pitchFamily="34" charset="0"/>
              </a:rPr>
              <a:t>Changements affectant les clients</a:t>
            </a:r>
          </a:p>
          <a:p>
            <a:pPr marL="179388" indent="-160338">
              <a:spcAft>
                <a:spcPts val="1200"/>
              </a:spcAft>
              <a:buFont typeface="Arial" panose="020B0604020202020204" pitchFamily="34" charset="0"/>
              <a:buChar char="•"/>
            </a:pPr>
            <a:r>
              <a:rPr lang="fr-CA" sz="4800" dirty="0">
                <a:ea typeface="Segoe UI Black" panose="020B0A02040204020203" pitchFamily="34" charset="0"/>
              </a:rPr>
              <a:t>Ajout et enregistrement de contrats et documents</a:t>
            </a:r>
          </a:p>
          <a:p>
            <a:pPr marL="179388" indent="-160338">
              <a:spcAft>
                <a:spcPts val="1200"/>
              </a:spcAft>
              <a:buFont typeface="Arial" panose="020B0604020202020204" pitchFamily="34" charset="0"/>
              <a:buChar char="•"/>
            </a:pPr>
            <a:r>
              <a:rPr lang="fr-CA" sz="4800" dirty="0">
                <a:ea typeface="Segoe UI Black" panose="020B0A02040204020203" pitchFamily="34" charset="0"/>
              </a:rPr>
              <a:t>Génération des contrats </a:t>
            </a:r>
          </a:p>
          <a:p>
            <a:pPr marL="179388" indent="-160338">
              <a:spcAft>
                <a:spcPts val="1200"/>
              </a:spcAft>
              <a:buFont typeface="Arial" panose="020B0604020202020204" pitchFamily="34" charset="0"/>
              <a:buChar char="•"/>
            </a:pPr>
            <a:r>
              <a:rPr lang="fr-CA" sz="4800" dirty="0">
                <a:ea typeface="Segoe UI Black" panose="020B0A02040204020203" pitchFamily="34" charset="0"/>
              </a:rPr>
              <a:t>Retour des documents signés à la place du client</a:t>
            </a:r>
          </a:p>
          <a:p>
            <a:pPr marL="179388" indent="-160338">
              <a:spcAft>
                <a:spcPts val="1200"/>
              </a:spcAft>
              <a:buFont typeface="Arial" panose="020B0604020202020204" pitchFamily="34" charset="0"/>
              <a:buChar char="•"/>
            </a:pPr>
            <a:r>
              <a:rPr lang="fr-CA" sz="4800" dirty="0">
                <a:ea typeface="Segoe UI Black" panose="020B0A02040204020203" pitchFamily="34" charset="0"/>
              </a:rPr>
              <a:t>Transférer une demande avec un/des mot(s)-clé(s) RH</a:t>
            </a:r>
          </a:p>
          <a:p>
            <a:pPr marL="179388" indent="-160338">
              <a:spcAft>
                <a:spcPts val="1200"/>
              </a:spcAft>
              <a:buFont typeface="Arial" panose="020B0604020202020204" pitchFamily="34" charset="0"/>
              <a:buChar char="•"/>
            </a:pPr>
            <a:r>
              <a:rPr lang="fr-CA" sz="4800" dirty="0">
                <a:ea typeface="Segoe UI Black" panose="020B0A02040204020203" pitchFamily="34" charset="0"/>
              </a:rPr>
              <a:t>Génération du numéro de processus de sélection</a:t>
            </a:r>
          </a:p>
          <a:p>
            <a:pPr marL="179388" indent="-160338">
              <a:spcAft>
                <a:spcPts val="1200"/>
              </a:spcAft>
              <a:buFont typeface="Arial" panose="020B0604020202020204" pitchFamily="34" charset="0"/>
              <a:buChar char="•"/>
            </a:pPr>
            <a:r>
              <a:rPr lang="fr-CA" sz="4800" dirty="0">
                <a:ea typeface="Segoe UI Black" panose="020B0A02040204020203" pitchFamily="34" charset="0"/>
              </a:rPr>
              <a:t>Changement du type de demande (actions de dotation)</a:t>
            </a:r>
          </a:p>
          <a:p>
            <a:pPr marL="179388" indent="-160338">
              <a:spcAft>
                <a:spcPts val="1200"/>
              </a:spcAft>
              <a:buFont typeface="Arial" panose="020B0604020202020204" pitchFamily="34" charset="0"/>
              <a:buChar char="•"/>
            </a:pPr>
            <a:r>
              <a:rPr lang="fr-CA" sz="4800" dirty="0">
                <a:ea typeface="Segoe UI Black" panose="020B0A02040204020203" pitchFamily="34" charset="0"/>
              </a:rPr>
              <a:t>Changements divers</a:t>
            </a:r>
          </a:p>
          <a:p>
            <a:pPr marL="179388" indent="-160338">
              <a:spcAft>
                <a:spcPts val="1200"/>
              </a:spcAft>
              <a:buFont typeface="Arial" panose="020B0604020202020204" pitchFamily="34" charset="0"/>
              <a:buChar char="•"/>
            </a:pPr>
            <a:r>
              <a:rPr lang="fr-CA" sz="4800" dirty="0">
                <a:ea typeface="Segoe UI Black" panose="020B0A02040204020203" pitchFamily="34" charset="0"/>
              </a:rPr>
              <a:t>Bogues corrigés</a:t>
            </a:r>
          </a:p>
          <a:p>
            <a:pPr marL="179388" indent="-160338">
              <a:spcAft>
                <a:spcPts val="1200"/>
              </a:spcAft>
              <a:buFont typeface="Arial" panose="020B0604020202020204" pitchFamily="34" charset="0"/>
              <a:buChar char="•"/>
            </a:pPr>
            <a:r>
              <a:rPr lang="fr-CA" sz="4800" dirty="0">
                <a:ea typeface="Segoe UI Black" panose="020B0A02040204020203" pitchFamily="34" charset="0"/>
              </a:rPr>
              <a:t>Et ensuite?  Points de contact</a:t>
            </a:r>
            <a:endParaRPr lang="en-CA" sz="4800" dirty="0">
              <a:ea typeface="Segoe UI Black" panose="020B0A02040204020203" pitchFamily="34" charset="0"/>
            </a:endParaRPr>
          </a:p>
        </p:txBody>
      </p:sp>
    </p:spTree>
    <p:extLst>
      <p:ext uri="{BB962C8B-B14F-4D97-AF65-F5344CB8AC3E}">
        <p14:creationId xmlns:p14="http://schemas.microsoft.com/office/powerpoint/2010/main" val="2661197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Introduction</a:t>
            </a:r>
            <a:endParaRPr lang="en-US" sz="2800" dirty="0"/>
          </a:p>
        </p:txBody>
      </p:sp>
      <p:sp>
        <p:nvSpPr>
          <p:cNvPr id="5" name="Slide Number Placeholder 4"/>
          <p:cNvSpPr>
            <a:spLocks noGrp="1"/>
          </p:cNvSpPr>
          <p:nvPr>
            <p:ph type="sldNum" sz="quarter" idx="12"/>
          </p:nvPr>
        </p:nvSpPr>
        <p:spPr/>
        <p:txBody>
          <a:bodyPr/>
          <a:lstStyle/>
          <a:p>
            <a:fld id="{2E86C063-E22E-2E4C-A523-54089486E38F}" type="slidenum">
              <a:rPr lang="en-US" smtClean="0"/>
              <a:t>3</a:t>
            </a:fld>
            <a:endParaRPr lang="en-US"/>
          </a:p>
        </p:txBody>
      </p:sp>
      <p:sp>
        <p:nvSpPr>
          <p:cNvPr id="3" name="Content Placeholder 2"/>
          <p:cNvSpPr>
            <a:spLocks noGrp="1"/>
          </p:cNvSpPr>
          <p:nvPr>
            <p:ph idx="1"/>
          </p:nvPr>
        </p:nvSpPr>
        <p:spPr/>
        <p:txBody>
          <a:bodyPr>
            <a:normAutofit/>
          </a:bodyPr>
          <a:lstStyle/>
          <a:p>
            <a:pPr marL="0" indent="0">
              <a:buNone/>
            </a:pPr>
            <a:r>
              <a:rPr lang="fr-CA" sz="2400" dirty="0"/>
              <a:t>Un projet allégé a été lancé en début d’été afin d’améliorer l’expérience utilisateur et d’apporter de nouvelles fonctionnalités à l’application Web du CSRH. </a:t>
            </a:r>
          </a:p>
          <a:p>
            <a:endParaRPr lang="fr-CA" sz="2400" dirty="0"/>
          </a:p>
          <a:p>
            <a:pPr marL="0" indent="0">
              <a:buNone/>
            </a:pPr>
            <a:r>
              <a:rPr lang="fr-CA" sz="2400" dirty="0"/>
              <a:t>Cette présentation vise à vous partager les changements qui affecteront votre travail en tant qu’utilisateurs RH le 17 janvier prochain.</a:t>
            </a:r>
          </a:p>
        </p:txBody>
      </p:sp>
    </p:spTree>
    <p:extLst>
      <p:ext uri="{BB962C8B-B14F-4D97-AF65-F5344CB8AC3E}">
        <p14:creationId xmlns:p14="http://schemas.microsoft.com/office/powerpoint/2010/main" val="400514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sz="2400" dirty="0" smtClean="0"/>
              <a:t>Changements affectant les clients</a:t>
            </a:r>
            <a:endParaRPr lang="fr-CA"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4</a:t>
            </a:fld>
            <a:endParaRPr lang="en-US"/>
          </a:p>
        </p:txBody>
      </p:sp>
      <p:sp>
        <p:nvSpPr>
          <p:cNvPr id="3" name="Content Placeholder 2"/>
          <p:cNvSpPr>
            <a:spLocks noGrp="1"/>
          </p:cNvSpPr>
          <p:nvPr>
            <p:ph idx="1"/>
          </p:nvPr>
        </p:nvSpPr>
        <p:spPr>
          <a:xfrm>
            <a:off x="482799" y="1158557"/>
            <a:ext cx="8071654" cy="4977547"/>
          </a:xfrm>
        </p:spPr>
        <p:txBody>
          <a:bodyPr>
            <a:noAutofit/>
          </a:bodyPr>
          <a:lstStyle/>
          <a:p>
            <a:pPr marL="0" indent="0">
              <a:spcAft>
                <a:spcPts val="600"/>
              </a:spcAft>
              <a:buNone/>
            </a:pPr>
            <a:r>
              <a:rPr lang="fr-CA" sz="1600" dirty="0">
                <a:cs typeface="Segoe UI Semibold" panose="020B0702040204020203" pitchFamily="34" charset="0"/>
              </a:rPr>
              <a:t>Plusieurs améliorations ont été apportées pour les clients dans cette nouvelle version du portail. </a:t>
            </a:r>
          </a:p>
          <a:p>
            <a:pPr>
              <a:spcAft>
                <a:spcPts val="600"/>
              </a:spcAft>
              <a:buFont typeface="Arial" panose="020B0604020202020204" pitchFamily="34" charset="0"/>
              <a:buChar char="•"/>
            </a:pPr>
            <a:r>
              <a:rPr lang="fr-CA" sz="1600" dirty="0">
                <a:cs typeface="Segoe UI Semibold" panose="020B0702040204020203" pitchFamily="34" charset="0"/>
              </a:rPr>
              <a:t>Nouvelle façon d’accéder à certains formulaires de dotation sur la page d’accueil. </a:t>
            </a:r>
          </a:p>
          <a:p>
            <a:pPr>
              <a:spcAft>
                <a:spcPts val="600"/>
              </a:spcAft>
              <a:buFont typeface="Arial" panose="020B0604020202020204" pitchFamily="34" charset="0"/>
              <a:buChar char="•"/>
            </a:pPr>
            <a:r>
              <a:rPr lang="fr-CA" sz="1600" dirty="0">
                <a:cs typeface="Segoe UI Semibold" panose="020B0702040204020203" pitchFamily="34" charset="0"/>
              </a:rPr>
              <a:t>Ajustement de certaines fonctionnalités se trouvant dans l’écran « Mes demandes ». </a:t>
            </a:r>
          </a:p>
          <a:p>
            <a:pPr>
              <a:spcAft>
                <a:spcPts val="600"/>
              </a:spcAft>
              <a:buFont typeface="Arial" panose="020B0604020202020204" pitchFamily="34" charset="0"/>
              <a:buChar char="•"/>
            </a:pPr>
            <a:r>
              <a:rPr lang="fr-CA" sz="1600" dirty="0">
                <a:cs typeface="Segoe UI Semibold" panose="020B0702040204020203" pitchFamily="34" charset="0"/>
              </a:rPr>
              <a:t>Ajout d’une fenêtre indiquant au client s’il rencontre le délai opportun dans la soumission de sa demande de dotation.</a:t>
            </a:r>
          </a:p>
          <a:p>
            <a:pPr>
              <a:spcAft>
                <a:spcPts val="600"/>
              </a:spcAft>
              <a:buFont typeface="Arial" panose="020B0604020202020204" pitchFamily="34" charset="0"/>
              <a:buChar char="•"/>
            </a:pPr>
            <a:r>
              <a:rPr lang="fr-CA" sz="1600" dirty="0">
                <a:cs typeface="Segoe UI Semibold" panose="020B0702040204020203" pitchFamily="34" charset="0"/>
              </a:rPr>
              <a:t>Création d’un outil de recherche pour le champ « Numéro de processus de sélection ». </a:t>
            </a:r>
          </a:p>
          <a:p>
            <a:pPr>
              <a:spcAft>
                <a:spcPts val="600"/>
              </a:spcAft>
              <a:buFont typeface="Arial" panose="020B0604020202020204" pitchFamily="34" charset="0"/>
              <a:buChar char="•"/>
            </a:pPr>
            <a:r>
              <a:rPr lang="fr-CA" sz="1600" dirty="0">
                <a:cs typeface="Segoe UI Semibold" panose="020B0702040204020203" pitchFamily="34" charset="0"/>
              </a:rPr>
              <a:t>Ajustements à la façon d’ajouter et d’enregistrer des documents/ contrats.</a:t>
            </a:r>
          </a:p>
          <a:p>
            <a:pPr>
              <a:spcAft>
                <a:spcPts val="600"/>
              </a:spcAft>
              <a:buFont typeface="Arial" panose="020B0604020202020204" pitchFamily="34" charset="0"/>
              <a:buChar char="•"/>
            </a:pPr>
            <a:r>
              <a:rPr lang="fr-CA" sz="1600" dirty="0">
                <a:cs typeface="Segoe UI Semibold" panose="020B0702040204020203" pitchFamily="34" charset="0"/>
              </a:rPr>
              <a:t>Changements dans le retour des documents signés et le courriel généré.</a:t>
            </a:r>
          </a:p>
          <a:p>
            <a:pPr>
              <a:spcAft>
                <a:spcPts val="600"/>
              </a:spcAft>
              <a:buFont typeface="Arial" panose="020B0604020202020204" pitchFamily="34" charset="0"/>
              <a:buChar char="•"/>
            </a:pPr>
            <a:r>
              <a:rPr lang="fr-CA" sz="1600" dirty="0">
                <a:cs typeface="Segoe UI Semibold" panose="020B0702040204020203" pitchFamily="34" charset="0"/>
              </a:rPr>
              <a:t>Diverses mises à jour à plusieurs formulaires (Processus de séparation, Rapports RH, etc</a:t>
            </a:r>
            <a:r>
              <a:rPr lang="fr-CA" sz="1600" dirty="0" smtClean="0">
                <a:cs typeface="Segoe UI Semibold" panose="020B0702040204020203" pitchFamily="34" charset="0"/>
              </a:rPr>
              <a:t>.).</a:t>
            </a:r>
          </a:p>
          <a:p>
            <a:pPr marL="0" indent="0">
              <a:spcAft>
                <a:spcPts val="600"/>
              </a:spcAft>
              <a:buNone/>
            </a:pPr>
            <a:r>
              <a:rPr lang="fr-CA" sz="1600" dirty="0" smtClean="0">
                <a:cs typeface="Segoe UI Semibold" panose="020B0702040204020203" pitchFamily="34" charset="0"/>
              </a:rPr>
              <a:t>Nous </a:t>
            </a:r>
            <a:r>
              <a:rPr lang="fr-CA" sz="1600" dirty="0">
                <a:cs typeface="Segoe UI Semibold" panose="020B0702040204020203" pitchFamily="34" charset="0"/>
              </a:rPr>
              <a:t>vous invitons à consulter la présentation pour les utilisateurs clients afin de prendre connaissance des changements qui les affectent. </a:t>
            </a:r>
          </a:p>
        </p:txBody>
      </p:sp>
    </p:spTree>
    <p:extLst>
      <p:ext uri="{BB962C8B-B14F-4D97-AF65-F5344CB8AC3E}">
        <p14:creationId xmlns:p14="http://schemas.microsoft.com/office/powerpoint/2010/main" val="1666206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sz="2400" dirty="0" smtClean="0"/>
              <a:t>Ajout et enregistrement de contrats et documents</a:t>
            </a:r>
            <a:endParaRPr lang="fr-CA"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5</a:t>
            </a:fld>
            <a:endParaRPr lang="en-US"/>
          </a:p>
        </p:txBody>
      </p:sp>
      <p:sp>
        <p:nvSpPr>
          <p:cNvPr id="3" name="Content Placeholder 2"/>
          <p:cNvSpPr>
            <a:spLocks noGrp="1"/>
          </p:cNvSpPr>
          <p:nvPr>
            <p:ph sz="half" idx="1"/>
          </p:nvPr>
        </p:nvSpPr>
        <p:spPr>
          <a:xfrm>
            <a:off x="457200" y="1407688"/>
            <a:ext cx="4038600" cy="1961147"/>
          </a:xfrm>
        </p:spPr>
        <p:txBody>
          <a:bodyPr>
            <a:noAutofit/>
          </a:bodyPr>
          <a:lstStyle/>
          <a:p>
            <a:pPr marL="0" indent="0" algn="just">
              <a:buNone/>
            </a:pPr>
            <a:r>
              <a:rPr lang="fr-CA" sz="1600" dirty="0">
                <a:cs typeface="Segoe UI Semibold" panose="020B0702040204020203" pitchFamily="34" charset="0"/>
              </a:rPr>
              <a:t>L’ajout de documents se fera maintenant en temps réel. Il ne sera plus nécessaire de confirmer l’action en cliquant sur un bouton. Les fichiers téléchargés seront privés aux RH par défaut et il faudra cocher la case pour les rendre visibles au client. </a:t>
            </a:r>
          </a:p>
        </p:txBody>
      </p:sp>
      <p:pic>
        <p:nvPicPr>
          <p:cNvPr id="10" name="Image 9" descr="Capture d'écran montrant la section des documents de l'intervention." title="Section des documents"/>
          <p:cNvPicPr>
            <a:picLocks noChangeAspect="1"/>
          </p:cNvPicPr>
          <p:nvPr/>
        </p:nvPicPr>
        <p:blipFill rotWithShape="1">
          <a:blip r:embed="rId2">
            <a:extLst>
              <a:ext uri="{28A0092B-C50C-407E-A947-70E740481C1C}">
                <a14:useLocalDpi xmlns:a14="http://schemas.microsoft.com/office/drawing/2010/main" val="0"/>
              </a:ext>
            </a:extLst>
          </a:blip>
          <a:srcRect r="46401" b="3607"/>
          <a:stretch/>
        </p:blipFill>
        <p:spPr>
          <a:xfrm>
            <a:off x="1138371" y="3376278"/>
            <a:ext cx="2687672" cy="1520576"/>
          </a:xfrm>
          <a:prstGeom prst="rect">
            <a:avLst/>
          </a:prstGeom>
          <a:ln w="38100">
            <a:solidFill>
              <a:schemeClr val="tx1"/>
            </a:solidFill>
          </a:ln>
        </p:spPr>
      </p:pic>
      <p:sp>
        <p:nvSpPr>
          <p:cNvPr id="4" name="Espace réservé du contenu 3"/>
          <p:cNvSpPr>
            <a:spLocks noGrp="1"/>
          </p:cNvSpPr>
          <p:nvPr>
            <p:ph sz="half" idx="2"/>
          </p:nvPr>
        </p:nvSpPr>
        <p:spPr>
          <a:xfrm>
            <a:off x="4648200" y="1407689"/>
            <a:ext cx="3906253" cy="1604540"/>
          </a:xfrm>
        </p:spPr>
        <p:txBody>
          <a:bodyPr>
            <a:normAutofit/>
          </a:bodyPr>
          <a:lstStyle/>
          <a:p>
            <a:pPr marL="0" indent="0" algn="just">
              <a:buNone/>
            </a:pPr>
            <a:r>
              <a:rPr lang="fr-CA" sz="1600" dirty="0">
                <a:cs typeface="Segoe UI Semibold" panose="020B0702040204020203" pitchFamily="34" charset="0"/>
              </a:rPr>
              <a:t>L’ajout de contrats se fera avec la case « Signature requise » active par défaut. Si le document téléchargé ne doit pas être retourné avec les autres, il faudra manuellement décocher la case.   </a:t>
            </a:r>
          </a:p>
          <a:p>
            <a:pPr marL="0" indent="0">
              <a:buNone/>
            </a:pPr>
            <a:endParaRPr lang="en-CA" sz="1600" dirty="0"/>
          </a:p>
        </p:txBody>
      </p:sp>
      <p:pic>
        <p:nvPicPr>
          <p:cNvPr id="11" name="Image 10" descr="Capture d'écran montrant la section des contrats dans l'intervention." title="Section des contrats"/>
          <p:cNvPicPr>
            <a:picLocks noChangeAspect="1"/>
          </p:cNvPicPr>
          <p:nvPr/>
        </p:nvPicPr>
        <p:blipFill rotWithShape="1">
          <a:blip r:embed="rId3">
            <a:extLst>
              <a:ext uri="{28A0092B-C50C-407E-A947-70E740481C1C}">
                <a14:useLocalDpi xmlns:a14="http://schemas.microsoft.com/office/drawing/2010/main" val="0"/>
              </a:ext>
            </a:extLst>
          </a:blip>
          <a:srcRect r="43056"/>
          <a:stretch/>
        </p:blipFill>
        <p:spPr>
          <a:xfrm>
            <a:off x="5176970" y="3376277"/>
            <a:ext cx="2547304" cy="1501270"/>
          </a:xfrm>
          <a:prstGeom prst="rect">
            <a:avLst/>
          </a:prstGeom>
          <a:ln w="38100">
            <a:solidFill>
              <a:schemeClr val="tx1"/>
            </a:solidFill>
          </a:ln>
        </p:spPr>
      </p:pic>
      <p:sp>
        <p:nvSpPr>
          <p:cNvPr id="9" name="Content Placeholder 2"/>
          <p:cNvSpPr txBox="1">
            <a:spLocks/>
          </p:cNvSpPr>
          <p:nvPr/>
        </p:nvSpPr>
        <p:spPr>
          <a:xfrm>
            <a:off x="457200" y="5285542"/>
            <a:ext cx="8229600" cy="82232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8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None/>
            </a:pPr>
            <a:r>
              <a:rPr lang="fr-CA" sz="1600" dirty="0"/>
              <a:t>Il est maintenant possible de télécharger tous les contrats et documents ajoutés à une demande. Il suffit de cliquer le bouton « Télécharger zip » pour enregistrer dans un dossier compressé tous les contrats ou documents de la section.</a:t>
            </a:r>
            <a:endParaRPr lang="en-CA" sz="1600" dirty="0"/>
          </a:p>
        </p:txBody>
      </p:sp>
    </p:spTree>
    <p:extLst>
      <p:ext uri="{BB962C8B-B14F-4D97-AF65-F5344CB8AC3E}">
        <p14:creationId xmlns:p14="http://schemas.microsoft.com/office/powerpoint/2010/main" val="4025818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sz="2400" dirty="0" smtClean="0"/>
              <a:t>Génération de contrats</a:t>
            </a:r>
            <a:endParaRPr lang="fr-CA"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6</a:t>
            </a:fld>
            <a:endParaRPr lang="en-US"/>
          </a:p>
        </p:txBody>
      </p:sp>
      <p:sp>
        <p:nvSpPr>
          <p:cNvPr id="3" name="Content Placeholder 2"/>
          <p:cNvSpPr>
            <a:spLocks noGrp="1"/>
          </p:cNvSpPr>
          <p:nvPr>
            <p:ph idx="1"/>
          </p:nvPr>
        </p:nvSpPr>
        <p:spPr>
          <a:xfrm>
            <a:off x="457200" y="1096877"/>
            <a:ext cx="8229600" cy="1371600"/>
          </a:xfrm>
        </p:spPr>
        <p:txBody>
          <a:bodyPr>
            <a:noAutofit/>
          </a:bodyPr>
          <a:lstStyle/>
          <a:p>
            <a:pPr marL="0" indent="0">
              <a:spcAft>
                <a:spcPts val="600"/>
              </a:spcAft>
              <a:buNone/>
            </a:pPr>
            <a:r>
              <a:rPr lang="fr-CA" sz="1600" dirty="0">
                <a:cs typeface="Segoe UI Semibold" panose="020B0702040204020203" pitchFamily="34" charset="0"/>
              </a:rPr>
              <a:t>Il sera maintenant possible d’empêcher l’auto-génération de contrats pour les actions suivantes : </a:t>
            </a:r>
          </a:p>
          <a:p>
            <a:pPr marL="457200" lvl="1" indent="0">
              <a:buNone/>
            </a:pPr>
            <a:r>
              <a:rPr lang="fr-CA" sz="1600" i="1" dirty="0">
                <a:cs typeface="Segoe UI Semibold" panose="020B0702040204020203" pitchFamily="34" charset="0"/>
              </a:rPr>
              <a:t>La prolongation de l’emploi étudiant, de l’emploi occasionnel et du travailleur à temps partiel, l’affectation, le détachement vers EDSC et la nomination intérimaire de moins de 4 mois. Cette fonction est déjà disponible pour le formulaire de prolongation d’emploi déterminée.</a:t>
            </a:r>
          </a:p>
        </p:txBody>
      </p:sp>
      <p:sp>
        <p:nvSpPr>
          <p:cNvPr id="6" name="Content Placeholder 2"/>
          <p:cNvSpPr txBox="1">
            <a:spLocks/>
          </p:cNvSpPr>
          <p:nvPr/>
        </p:nvSpPr>
        <p:spPr>
          <a:xfrm>
            <a:off x="457201" y="2869030"/>
            <a:ext cx="3738364" cy="31948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600"/>
              </a:spcAft>
              <a:buNone/>
            </a:pPr>
            <a:r>
              <a:rPr lang="en-US" sz="1400" b="1" dirty="0" smtClean="0">
                <a:cs typeface="Segoe UI Semibold" panose="020B0702040204020203" pitchFamily="34" charset="0"/>
              </a:rPr>
              <a:t>Comment </a:t>
            </a:r>
            <a:r>
              <a:rPr lang="fr-CA" sz="1400" b="1" dirty="0" smtClean="0">
                <a:cs typeface="Segoe UI Semibold" panose="020B0702040204020203" pitchFamily="34" charset="0"/>
              </a:rPr>
              <a:t>arrêter</a:t>
            </a:r>
            <a:r>
              <a:rPr lang="en-US" sz="1400" b="1" dirty="0" smtClean="0">
                <a:cs typeface="Segoe UI Semibold" panose="020B0702040204020203" pitchFamily="34" charset="0"/>
              </a:rPr>
              <a:t> la generation d’un </a:t>
            </a:r>
            <a:r>
              <a:rPr lang="fr-CA" sz="1400" b="1" dirty="0" smtClean="0">
                <a:cs typeface="Segoe UI Semibold" panose="020B0702040204020203" pitchFamily="34" charset="0"/>
              </a:rPr>
              <a:t>contrat</a:t>
            </a:r>
            <a:r>
              <a:rPr lang="en-US" sz="1400" b="1" dirty="0" smtClean="0">
                <a:cs typeface="Segoe UI Semibold" panose="020B0702040204020203" pitchFamily="34" charset="0"/>
              </a:rPr>
              <a:t>?</a:t>
            </a:r>
            <a:endParaRPr lang="en-US" sz="1400" b="1" dirty="0">
              <a:cs typeface="Segoe UI Semibold" panose="020B0702040204020203" pitchFamily="34" charset="0"/>
            </a:endParaRPr>
          </a:p>
          <a:p>
            <a:pPr marL="228600" indent="-228600">
              <a:buFont typeface="+mj-lt"/>
              <a:buAutoNum type="arabicPeriod"/>
            </a:pPr>
            <a:r>
              <a:rPr lang="fr-CA" sz="1400" dirty="0"/>
              <a:t>Cliquez sur la section « Contrat » s et glissez ou téléchargez les documents qui remplaceront le contrat. </a:t>
            </a:r>
          </a:p>
          <a:p>
            <a:pPr marL="228600" indent="-228600">
              <a:buFont typeface="+mj-lt"/>
              <a:buAutoNum type="arabicPeriod"/>
            </a:pPr>
            <a:r>
              <a:rPr lang="fr-CA" sz="1400" dirty="0"/>
              <a:t>Changez le statut de la demande à « En attente de signature ». </a:t>
            </a:r>
          </a:p>
          <a:p>
            <a:pPr marL="228600" indent="-228600">
              <a:buFont typeface="+mj-lt"/>
              <a:buAutoNum type="arabicPeriod"/>
            </a:pPr>
            <a:r>
              <a:rPr lang="fr-CA" sz="1400" dirty="0"/>
              <a:t>Ajoutez vos instructions et votre note au besoin. </a:t>
            </a:r>
          </a:p>
          <a:p>
            <a:pPr marL="228600" indent="-228600">
              <a:buFont typeface="+mj-lt"/>
              <a:buAutoNum type="arabicPeriod"/>
            </a:pPr>
            <a:r>
              <a:rPr lang="fr-CA" sz="1400" dirty="0"/>
              <a:t>Cochez la case « Ne pas générer de contrat.</a:t>
            </a:r>
          </a:p>
          <a:p>
            <a:pPr marL="228600" indent="-228600">
              <a:buFont typeface="+mj-lt"/>
              <a:buAutoNum type="arabicPeriod"/>
            </a:pPr>
            <a:r>
              <a:rPr lang="fr-CA" sz="1400" dirty="0"/>
              <a:t>Cliquez sur « Mise à jour » et confirmez votre action. </a:t>
            </a:r>
          </a:p>
        </p:txBody>
      </p:sp>
      <p:grpSp>
        <p:nvGrpSpPr>
          <p:cNvPr id="15" name="Groupe 14" descr="Capture d'écran montrant la section Intervention lorsque nous choisissons le statut &quot;En attente de signature&quot;." title="Section de l'intervention"/>
          <p:cNvGrpSpPr/>
          <p:nvPr/>
        </p:nvGrpSpPr>
        <p:grpSpPr>
          <a:xfrm>
            <a:off x="4307582" y="3025779"/>
            <a:ext cx="4491236" cy="2573718"/>
            <a:chOff x="4307582" y="3025779"/>
            <a:chExt cx="4491236" cy="2573718"/>
          </a:xfrm>
        </p:grpSpPr>
        <p:pic>
          <p:nvPicPr>
            <p:cNvPr id="13" name="Image 12" descr="Capture d'écran montrant la section Intervention lorsque nous choisissons le statut &quot;En attente de signature&quot;." title="Section de l'intervention"/>
            <p:cNvPicPr>
              <a:picLocks noChangeAspect="1"/>
            </p:cNvPicPr>
            <p:nvPr>
              <p:custDataLst>
                <p:tags r:id="rId1"/>
              </p:custDataLst>
            </p:nvPr>
          </p:nvPicPr>
          <p:blipFill>
            <a:blip r:embed="rId5"/>
            <a:stretch>
              <a:fillRect/>
            </a:stretch>
          </p:blipFill>
          <p:spPr>
            <a:xfrm>
              <a:off x="4307582" y="3025779"/>
              <a:ext cx="4491236" cy="2573718"/>
            </a:xfrm>
            <a:prstGeom prst="rect">
              <a:avLst/>
            </a:prstGeom>
            <a:ln w="38100">
              <a:solidFill>
                <a:schemeClr val="tx1"/>
              </a:solidFill>
            </a:ln>
          </p:spPr>
        </p:pic>
        <p:sp>
          <p:nvSpPr>
            <p:cNvPr id="14" name="Rectangle à coins arrondis 13" descr="Rectangle mettant l'accent sur la case &quot;Ne pas générer de contrat&quot;." title="Focus sur &quot;Ne pas générer de contrat&quot;"/>
            <p:cNvSpPr/>
            <p:nvPr>
              <p:custDataLst>
                <p:tags r:id="rId2"/>
              </p:custDataLst>
            </p:nvPr>
          </p:nvSpPr>
          <p:spPr>
            <a:xfrm>
              <a:off x="4307582" y="4650307"/>
              <a:ext cx="1230760" cy="311905"/>
            </a:xfrm>
            <a:prstGeom prst="round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grpSp>
    </p:spTree>
    <p:extLst>
      <p:ext uri="{BB962C8B-B14F-4D97-AF65-F5344CB8AC3E}">
        <p14:creationId xmlns:p14="http://schemas.microsoft.com/office/powerpoint/2010/main" val="790158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56600" cy="1143000"/>
          </a:xfrm>
        </p:spPr>
        <p:txBody>
          <a:bodyPr>
            <a:normAutofit/>
          </a:bodyPr>
          <a:lstStyle/>
          <a:p>
            <a:r>
              <a:rPr lang="fr-CA" sz="2400" dirty="0" smtClean="0"/>
              <a:t>Retour de documents signés à la place du client</a:t>
            </a:r>
            <a:endParaRPr lang="fr-CA"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7</a:t>
            </a:fld>
            <a:endParaRPr lang="en-US"/>
          </a:p>
        </p:txBody>
      </p:sp>
      <p:sp>
        <p:nvSpPr>
          <p:cNvPr id="3" name="Content Placeholder 2"/>
          <p:cNvSpPr>
            <a:spLocks noGrp="1"/>
          </p:cNvSpPr>
          <p:nvPr>
            <p:ph idx="1"/>
          </p:nvPr>
        </p:nvSpPr>
        <p:spPr>
          <a:xfrm>
            <a:off x="457200" y="1104901"/>
            <a:ext cx="8229600" cy="850900"/>
          </a:xfrm>
        </p:spPr>
        <p:txBody>
          <a:bodyPr>
            <a:normAutofit/>
          </a:bodyPr>
          <a:lstStyle/>
          <a:p>
            <a:pPr marL="0" indent="0">
              <a:buNone/>
            </a:pPr>
            <a:r>
              <a:rPr lang="fr-CA" sz="1600" dirty="0">
                <a:cs typeface="Segoe UI Semibold" panose="020B0702040204020203" pitchFamily="34" charset="0"/>
              </a:rPr>
              <a:t>Nous aurons une nouvelle façon de pouvoir retourner les documents/ contrats signés à la place du client. </a:t>
            </a:r>
          </a:p>
        </p:txBody>
      </p:sp>
      <p:sp>
        <p:nvSpPr>
          <p:cNvPr id="7" name="Content Placeholder 2"/>
          <p:cNvSpPr txBox="1">
            <a:spLocks/>
          </p:cNvSpPr>
          <p:nvPr/>
        </p:nvSpPr>
        <p:spPr>
          <a:xfrm>
            <a:off x="584200" y="2247900"/>
            <a:ext cx="3867484" cy="329865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600"/>
              </a:spcAft>
              <a:buNone/>
            </a:pPr>
            <a:r>
              <a:rPr lang="fr-CA" sz="1600" b="1" dirty="0" smtClean="0">
                <a:cs typeface="Segoe UI Semibold" panose="020B0702040204020203" pitchFamily="34" charset="0"/>
              </a:rPr>
              <a:t>Voici la procédure:</a:t>
            </a:r>
          </a:p>
          <a:p>
            <a:pPr marL="228600" indent="-228600">
              <a:spcAft>
                <a:spcPts val="600"/>
              </a:spcAft>
              <a:buFont typeface="+mj-lt"/>
              <a:buAutoNum type="arabicPeriod"/>
            </a:pPr>
            <a:r>
              <a:rPr lang="fr-CA" sz="1600" dirty="0" smtClean="0"/>
              <a:t>Dans l’écran « Toutes les demandes », repérez la demande et cliquez sur sa ligne.</a:t>
            </a:r>
          </a:p>
          <a:p>
            <a:pPr marL="228600" indent="-228600">
              <a:spcAft>
                <a:spcPts val="600"/>
              </a:spcAft>
              <a:buFont typeface="+mj-lt"/>
              <a:buAutoNum type="arabicPeriod"/>
            </a:pPr>
            <a:r>
              <a:rPr lang="fr-CA" sz="1600" dirty="0" smtClean="0"/>
              <a:t>Cliquez sur « Retourner les documents ».</a:t>
            </a:r>
          </a:p>
          <a:p>
            <a:pPr marL="228600" indent="-228600">
              <a:spcAft>
                <a:spcPts val="600"/>
              </a:spcAft>
              <a:buFont typeface="+mj-lt"/>
              <a:buAutoNum type="arabicPeriod"/>
            </a:pPr>
            <a:r>
              <a:rPr lang="fr-CA" sz="1600" dirty="0" smtClean="0"/>
              <a:t>Téléchargez un document dans chacun des emplacements.</a:t>
            </a:r>
          </a:p>
          <a:p>
            <a:pPr marL="228600" indent="-228600">
              <a:spcAft>
                <a:spcPts val="600"/>
              </a:spcAft>
              <a:buFont typeface="+mj-lt"/>
              <a:buAutoNum type="arabicPeriod"/>
            </a:pPr>
            <a:r>
              <a:rPr lang="fr-CA" sz="1600" dirty="0" smtClean="0"/>
              <a:t>Cliquer sur « Retourner la demander ».</a:t>
            </a:r>
            <a:endParaRPr lang="fr-CA" sz="1600" dirty="0"/>
          </a:p>
        </p:txBody>
      </p:sp>
      <p:grpSp>
        <p:nvGrpSpPr>
          <p:cNvPr id="16" name="Groupe 15" descr="Capture d'écran montrant une demande retournée au client pour signature." title="Demande retournée pour signature"/>
          <p:cNvGrpSpPr/>
          <p:nvPr/>
        </p:nvGrpSpPr>
        <p:grpSpPr>
          <a:xfrm>
            <a:off x="4451684" y="2321929"/>
            <a:ext cx="3858760" cy="1860425"/>
            <a:chOff x="4451684" y="2321929"/>
            <a:chExt cx="3858760" cy="1860425"/>
          </a:xfrm>
        </p:grpSpPr>
        <p:pic>
          <p:nvPicPr>
            <p:cNvPr id="4" name="Image 3" descr="Capture d'écran montrant une demande retournée au client pour signature." title="Demande retournée pour signature"/>
            <p:cNvPicPr>
              <a:picLocks noChangeAspect="1"/>
            </p:cNvPicPr>
            <p:nvPr/>
          </p:nvPicPr>
          <p:blipFill rotWithShape="1">
            <a:blip r:embed="rId4"/>
            <a:srcRect r="56761"/>
            <a:stretch/>
          </p:blipFill>
          <p:spPr>
            <a:xfrm>
              <a:off x="4635500" y="2321929"/>
              <a:ext cx="3674944" cy="1834146"/>
            </a:xfrm>
            <a:prstGeom prst="rect">
              <a:avLst/>
            </a:prstGeom>
            <a:ln w="38100">
              <a:solidFill>
                <a:schemeClr val="tx1"/>
              </a:solidFill>
            </a:ln>
          </p:spPr>
        </p:pic>
        <p:sp>
          <p:nvSpPr>
            <p:cNvPr id="13" name="Rectangle à coins arrondis 12" descr="Rectangle mettant l'accent sur le bouton &quot;Retourner les documents signés&quot;, étape 2 de la procédure." title="Focus sur &quot;Retourner les documents signés&quot;"/>
            <p:cNvSpPr/>
            <p:nvPr>
              <p:custDataLst>
                <p:tags r:id="rId2"/>
              </p:custDataLst>
            </p:nvPr>
          </p:nvSpPr>
          <p:spPr>
            <a:xfrm>
              <a:off x="4451684" y="3841736"/>
              <a:ext cx="1575984" cy="340618"/>
            </a:xfrm>
            <a:prstGeom prst="round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grpSp>
      <p:grpSp>
        <p:nvGrpSpPr>
          <p:cNvPr id="15" name="Groupe 14" descr="Capture d'écran montrant la fenêtre pour attacher et retourner les documents signés." title="Fenêtre &quot;Retourner les documents signés&quot;"/>
          <p:cNvGrpSpPr/>
          <p:nvPr/>
        </p:nvGrpSpPr>
        <p:grpSpPr>
          <a:xfrm>
            <a:off x="4635500" y="4401455"/>
            <a:ext cx="3674944" cy="1485720"/>
            <a:chOff x="4635500" y="4401455"/>
            <a:chExt cx="3674944" cy="1485720"/>
          </a:xfrm>
        </p:grpSpPr>
        <p:pic>
          <p:nvPicPr>
            <p:cNvPr id="12" name="Image 11" descr="Capture d'écran montrant la fenêtre pour attacher et retourner les documents signés." title="Fenêtre &quot;Retourner les documents signés&quot;"/>
            <p:cNvPicPr>
              <a:picLocks noChangeAspect="1"/>
            </p:cNvPicPr>
            <p:nvPr/>
          </p:nvPicPr>
          <p:blipFill>
            <a:blip r:embed="rId5"/>
            <a:stretch>
              <a:fillRect/>
            </a:stretch>
          </p:blipFill>
          <p:spPr>
            <a:xfrm>
              <a:off x="4635500" y="4401455"/>
              <a:ext cx="3674944" cy="1416732"/>
            </a:xfrm>
            <a:prstGeom prst="rect">
              <a:avLst/>
            </a:prstGeom>
            <a:ln w="38100">
              <a:solidFill>
                <a:schemeClr val="tx1"/>
              </a:solidFill>
            </a:ln>
          </p:spPr>
        </p:pic>
        <p:sp>
          <p:nvSpPr>
            <p:cNvPr id="14" name="Rectangle à coins arrondis 13" descr="Rectangle mettant l'accent sur le bouton &quot;Retourner le documentt&quot;, étape 4 de la procédure." title="Focus sur &quot;Retourner le document&quot;"/>
            <p:cNvSpPr/>
            <p:nvPr>
              <p:custDataLst>
                <p:tags r:id="rId1"/>
              </p:custDataLst>
            </p:nvPr>
          </p:nvSpPr>
          <p:spPr>
            <a:xfrm>
              <a:off x="7146758" y="5546557"/>
              <a:ext cx="902198" cy="340618"/>
            </a:xfrm>
            <a:prstGeom prst="round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grpSp>
    </p:spTree>
    <p:extLst>
      <p:ext uri="{BB962C8B-B14F-4D97-AF65-F5344CB8AC3E}">
        <p14:creationId xmlns:p14="http://schemas.microsoft.com/office/powerpoint/2010/main" val="1320872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362"/>
            <a:ext cx="8229600" cy="1143000"/>
          </a:xfrm>
        </p:spPr>
        <p:txBody>
          <a:bodyPr>
            <a:normAutofit/>
          </a:bodyPr>
          <a:lstStyle/>
          <a:p>
            <a:r>
              <a:rPr lang="en-US" sz="2400" dirty="0" err="1" smtClean="0"/>
              <a:t>Transférer</a:t>
            </a:r>
            <a:r>
              <a:rPr lang="en-US" sz="2400" dirty="0" smtClean="0"/>
              <a:t> </a:t>
            </a:r>
            <a:r>
              <a:rPr lang="en-US" sz="2400" dirty="0" err="1" smtClean="0"/>
              <a:t>une</a:t>
            </a:r>
            <a:r>
              <a:rPr lang="en-US" sz="2400" dirty="0" smtClean="0"/>
              <a:t> </a:t>
            </a:r>
            <a:r>
              <a:rPr lang="en-US" sz="2400" dirty="0" err="1" smtClean="0"/>
              <a:t>demande</a:t>
            </a:r>
            <a:r>
              <a:rPr lang="en-US" sz="2400" dirty="0" smtClean="0"/>
              <a:t> avec un/des mot(s)-</a:t>
            </a:r>
            <a:r>
              <a:rPr lang="en-US" sz="2400" dirty="0" err="1" smtClean="0"/>
              <a:t>clé</a:t>
            </a:r>
            <a:r>
              <a:rPr lang="en-US" sz="2400" dirty="0" smtClean="0"/>
              <a:t>(s) RH</a:t>
            </a:r>
            <a:endParaRPr lang="en-US"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8</a:t>
            </a:fld>
            <a:endParaRPr lang="en-US"/>
          </a:p>
        </p:txBody>
      </p:sp>
      <p:sp>
        <p:nvSpPr>
          <p:cNvPr id="3" name="Content Placeholder 2"/>
          <p:cNvSpPr>
            <a:spLocks noGrp="1"/>
          </p:cNvSpPr>
          <p:nvPr>
            <p:ph idx="1"/>
          </p:nvPr>
        </p:nvSpPr>
        <p:spPr>
          <a:xfrm>
            <a:off x="457200" y="781713"/>
            <a:ext cx="8229600" cy="838199"/>
          </a:xfrm>
        </p:spPr>
        <p:txBody>
          <a:bodyPr>
            <a:normAutofit/>
          </a:bodyPr>
          <a:lstStyle/>
          <a:p>
            <a:pPr marL="0" indent="0" algn="just">
              <a:buNone/>
            </a:pPr>
            <a:r>
              <a:rPr lang="fr-CA" sz="1600" dirty="0">
                <a:cs typeface="Segoe UI Semibold" panose="020B0702040204020203" pitchFamily="34" charset="0"/>
              </a:rPr>
              <a:t>Au moment de transférer une demande, il sera maintenant possible d’indiquer un mot-clé RH qui permettra de rapidement retracer une demande dans la fonctionnalité d’extraction à Excel. </a:t>
            </a:r>
          </a:p>
        </p:txBody>
      </p:sp>
      <p:sp>
        <p:nvSpPr>
          <p:cNvPr id="6" name="Content Placeholder 2"/>
          <p:cNvSpPr txBox="1">
            <a:spLocks/>
          </p:cNvSpPr>
          <p:nvPr/>
        </p:nvSpPr>
        <p:spPr>
          <a:xfrm>
            <a:off x="457200" y="1619912"/>
            <a:ext cx="2983832" cy="421459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CA" sz="1600" b="1" dirty="0" smtClean="0">
                <a:cs typeface="Segoe UI Semibold" panose="020B0702040204020203" pitchFamily="34" charset="0"/>
              </a:rPr>
              <a:t>Voici </a:t>
            </a:r>
            <a:r>
              <a:rPr lang="fr-CA" sz="1600" b="1" dirty="0">
                <a:cs typeface="Segoe UI Semibold" panose="020B0702040204020203" pitchFamily="34" charset="0"/>
              </a:rPr>
              <a:t>les étapes </a:t>
            </a:r>
            <a:r>
              <a:rPr lang="en-US" sz="1600" b="1" dirty="0">
                <a:cs typeface="Segoe UI Semibold" panose="020B0702040204020203" pitchFamily="34" charset="0"/>
              </a:rPr>
              <a:t>:</a:t>
            </a:r>
            <a:endParaRPr lang="en-CA" sz="1600" b="1" dirty="0">
              <a:cs typeface="Segoe UI Semibold" panose="020B0702040204020203" pitchFamily="34" charset="0"/>
            </a:endParaRPr>
          </a:p>
          <a:p>
            <a:pPr marL="255588" indent="-255588">
              <a:buFont typeface="+mj-lt"/>
              <a:buAutoNum type="arabicPeriod"/>
            </a:pPr>
            <a:r>
              <a:rPr lang="fr-CA" sz="1600" dirty="0"/>
              <a:t>Cochez le centre d’affaires où transférer la demande.</a:t>
            </a:r>
          </a:p>
          <a:p>
            <a:pPr marL="255588" indent="-255588">
              <a:buFont typeface="+mj-lt"/>
              <a:buAutoNum type="arabicPeriod"/>
            </a:pPr>
            <a:r>
              <a:rPr lang="fr-CA" sz="1600" dirty="0"/>
              <a:t>Insérer le mot-clé dans le champ « Mot clé (transfert de l’intervention) ».</a:t>
            </a:r>
          </a:p>
          <a:p>
            <a:pPr marL="255588" indent="-255588">
              <a:buFont typeface="+mj-lt"/>
              <a:buAutoNum type="arabicPeriod"/>
            </a:pPr>
            <a:r>
              <a:rPr lang="fr-CA" sz="1600" dirty="0"/>
              <a:t>Changez le statut et insérez une note au besoin.</a:t>
            </a:r>
          </a:p>
          <a:p>
            <a:pPr marL="255588" indent="-255588">
              <a:buFont typeface="+mj-lt"/>
              <a:buAutoNum type="arabicPeriod"/>
            </a:pPr>
            <a:r>
              <a:rPr lang="fr-CA" sz="1600" dirty="0"/>
              <a:t>Mettez à jour la demande. </a:t>
            </a:r>
          </a:p>
        </p:txBody>
      </p:sp>
      <p:grpSp>
        <p:nvGrpSpPr>
          <p:cNvPr id="17" name="Groupe 16" descr="Capture d'écran montrant la liste des centres d'affaires et le nouveau champ de mot-clé." title="Liste des centres d'affaires"/>
          <p:cNvGrpSpPr/>
          <p:nvPr/>
        </p:nvGrpSpPr>
        <p:grpSpPr>
          <a:xfrm>
            <a:off x="3706281" y="2069091"/>
            <a:ext cx="4775373" cy="2117845"/>
            <a:chOff x="3706281" y="2069091"/>
            <a:chExt cx="4775373" cy="2117845"/>
          </a:xfrm>
        </p:grpSpPr>
        <p:pic>
          <p:nvPicPr>
            <p:cNvPr id="11" name="Image 10" descr="Capture d'écran montrant la liste des centres d'affaires et le nouveau champ de mot-clé." title="Liste des centres d'affaires"/>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06281" y="2069091"/>
              <a:ext cx="4775373" cy="2117845"/>
            </a:xfrm>
            <a:prstGeom prst="rect">
              <a:avLst/>
            </a:prstGeom>
            <a:ln w="38100">
              <a:solidFill>
                <a:schemeClr val="tx1"/>
              </a:solidFill>
            </a:ln>
          </p:spPr>
        </p:pic>
        <p:sp>
          <p:nvSpPr>
            <p:cNvPr id="12" name="Rectangle à coins arrondis 11" descr="Rectangle mettant l'accent sur la case à cocher d'un centre d'affaires, étape 1 de la procédure." title="Focus sur la case à cocher du centre d'affaires"/>
            <p:cNvSpPr/>
            <p:nvPr>
              <p:custDataLst>
                <p:tags r:id="rId4"/>
              </p:custDataLst>
            </p:nvPr>
          </p:nvSpPr>
          <p:spPr>
            <a:xfrm>
              <a:off x="7423484" y="2311747"/>
              <a:ext cx="902198" cy="340618"/>
            </a:xfrm>
            <a:prstGeom prst="round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13" name="Rectangle à coins arrondis 12" descr="Rectangle mettant l'accent sur le nouveau champ &quot;Mot-clé (transfert de l'intervention&quot;, étape 2 de la procédure." title="Focus sur le mot-clé"/>
            <p:cNvSpPr/>
            <p:nvPr>
              <p:custDataLst>
                <p:tags r:id="rId5"/>
              </p:custDataLst>
            </p:nvPr>
          </p:nvSpPr>
          <p:spPr>
            <a:xfrm>
              <a:off x="5576720" y="3799949"/>
              <a:ext cx="1401595" cy="340618"/>
            </a:xfrm>
            <a:prstGeom prst="round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grpSp>
      <p:grpSp>
        <p:nvGrpSpPr>
          <p:cNvPr id="18" name="Groupe 17"/>
          <p:cNvGrpSpPr/>
          <p:nvPr/>
        </p:nvGrpSpPr>
        <p:grpSpPr>
          <a:xfrm>
            <a:off x="6025928" y="4429592"/>
            <a:ext cx="2469225" cy="996649"/>
            <a:chOff x="6025928" y="4429592"/>
            <a:chExt cx="2469225" cy="996649"/>
          </a:xfrm>
        </p:grpSpPr>
        <p:pic>
          <p:nvPicPr>
            <p:cNvPr id="14" name="Image 1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025928" y="4429592"/>
              <a:ext cx="2469225" cy="996649"/>
            </a:xfrm>
            <a:prstGeom prst="rect">
              <a:avLst/>
            </a:prstGeom>
            <a:ln w="38100">
              <a:solidFill>
                <a:schemeClr val="tx1"/>
              </a:solidFill>
            </a:ln>
          </p:spPr>
        </p:pic>
        <p:sp>
          <p:nvSpPr>
            <p:cNvPr id="15" name="Rectangle à coins arrondis 14" descr="Rectangle mettant l'accent sur le champ Statut, étape 3 de la procédure." title="Focus sur le champ du statut"/>
            <p:cNvSpPr/>
            <p:nvPr>
              <p:custDataLst>
                <p:tags r:id="rId2"/>
              </p:custDataLst>
            </p:nvPr>
          </p:nvSpPr>
          <p:spPr>
            <a:xfrm>
              <a:off x="6474967" y="4429592"/>
              <a:ext cx="1357591" cy="274755"/>
            </a:xfrm>
            <a:prstGeom prst="round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16" name="Rectangle à coins arrondis 15" descr="Rectangle mettant l'accent sur le bouton &quot;Mise à jour&quot;, étape 4 de la procédure." title="Focus sur le bouton &quot;Mise à jour&quot;"/>
            <p:cNvSpPr/>
            <p:nvPr>
              <p:custDataLst>
                <p:tags r:id="rId3"/>
              </p:custDataLst>
            </p:nvPr>
          </p:nvSpPr>
          <p:spPr>
            <a:xfrm>
              <a:off x="6541168" y="5120822"/>
              <a:ext cx="641685" cy="293387"/>
            </a:xfrm>
            <a:prstGeom prst="round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grpSp>
      <p:sp>
        <p:nvSpPr>
          <p:cNvPr id="10" name="TextBox 3"/>
          <p:cNvSpPr txBox="1"/>
          <p:nvPr>
            <p:custDataLst>
              <p:tags r:id="rId1"/>
            </p:custDataLst>
          </p:nvPr>
        </p:nvSpPr>
        <p:spPr>
          <a:xfrm>
            <a:off x="427093" y="5246168"/>
            <a:ext cx="5666874" cy="830997"/>
          </a:xfrm>
          <a:prstGeom prst="rect">
            <a:avLst/>
          </a:prstGeom>
          <a:noFill/>
        </p:spPr>
        <p:txBody>
          <a:bodyPr wrap="square" rtlCol="0">
            <a:spAutoFit/>
          </a:bodyPr>
          <a:lstStyle/>
          <a:p>
            <a:r>
              <a:rPr lang="fr-CA" sz="1600" dirty="0">
                <a:cs typeface="Segoe UI Semibold" panose="020B0702040204020203" pitchFamily="34" charset="0"/>
              </a:rPr>
              <a:t>Si vous exportez les nouvelles demandes du centre d’affaires où a été transféré la demande, vous retrouverez le mot-clé dans la colonne AX « Mots-clés de l’intervention ».</a:t>
            </a:r>
          </a:p>
        </p:txBody>
      </p:sp>
    </p:spTree>
    <p:extLst>
      <p:ext uri="{BB962C8B-B14F-4D97-AF65-F5344CB8AC3E}">
        <p14:creationId xmlns:p14="http://schemas.microsoft.com/office/powerpoint/2010/main" val="2159602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658"/>
            <a:ext cx="8229600" cy="1143000"/>
          </a:xfrm>
        </p:spPr>
        <p:txBody>
          <a:bodyPr>
            <a:normAutofit/>
          </a:bodyPr>
          <a:lstStyle/>
          <a:p>
            <a:r>
              <a:rPr lang="en-US" sz="2400" dirty="0" err="1" smtClean="0"/>
              <a:t>Génération</a:t>
            </a:r>
            <a:r>
              <a:rPr lang="en-US" sz="2400" dirty="0" smtClean="0"/>
              <a:t> du </a:t>
            </a:r>
            <a:r>
              <a:rPr lang="en-US" sz="2400" dirty="0" err="1" smtClean="0"/>
              <a:t>numéro</a:t>
            </a:r>
            <a:r>
              <a:rPr lang="en-US" sz="2400" dirty="0" smtClean="0"/>
              <a:t> de </a:t>
            </a:r>
            <a:r>
              <a:rPr lang="en-US" sz="2400" dirty="0" err="1" smtClean="0"/>
              <a:t>processus</a:t>
            </a:r>
            <a:r>
              <a:rPr lang="en-US" sz="2400" dirty="0" smtClean="0"/>
              <a:t> de </a:t>
            </a:r>
            <a:r>
              <a:rPr lang="en-US" sz="2400" dirty="0" err="1" smtClean="0"/>
              <a:t>sélection</a:t>
            </a:r>
            <a:endParaRPr lang="en-US" sz="2400" dirty="0"/>
          </a:p>
        </p:txBody>
      </p:sp>
      <p:sp>
        <p:nvSpPr>
          <p:cNvPr id="5" name="Slide Number Placeholder 4"/>
          <p:cNvSpPr>
            <a:spLocks noGrp="1"/>
          </p:cNvSpPr>
          <p:nvPr>
            <p:ph type="sldNum" sz="quarter" idx="12"/>
          </p:nvPr>
        </p:nvSpPr>
        <p:spPr/>
        <p:txBody>
          <a:bodyPr/>
          <a:lstStyle/>
          <a:p>
            <a:fld id="{2E86C063-E22E-2E4C-A523-54089486E38F}" type="slidenum">
              <a:rPr lang="en-US" smtClean="0"/>
              <a:t>9</a:t>
            </a:fld>
            <a:endParaRPr lang="en-US"/>
          </a:p>
        </p:txBody>
      </p:sp>
      <p:sp>
        <p:nvSpPr>
          <p:cNvPr id="3" name="Content Placeholder 2"/>
          <p:cNvSpPr>
            <a:spLocks noGrp="1"/>
          </p:cNvSpPr>
          <p:nvPr>
            <p:ph idx="1"/>
          </p:nvPr>
        </p:nvSpPr>
        <p:spPr>
          <a:xfrm>
            <a:off x="457200" y="656534"/>
            <a:ext cx="8229600" cy="709870"/>
          </a:xfrm>
        </p:spPr>
        <p:txBody>
          <a:bodyPr>
            <a:normAutofit/>
          </a:bodyPr>
          <a:lstStyle/>
          <a:p>
            <a:pPr marL="0" indent="0" algn="just">
              <a:buNone/>
            </a:pPr>
            <a:r>
              <a:rPr lang="fr-CA" sz="1600" dirty="0">
                <a:cs typeface="Segoe UI Semibold" panose="020B0702040204020203" pitchFamily="34" charset="0"/>
              </a:rPr>
              <a:t>Le registre de dotation intégrée (RDI) sera remplacé à partir du 17 janvier 2020 par de nouvelles fonctionnalités du portail. </a:t>
            </a:r>
          </a:p>
        </p:txBody>
      </p:sp>
      <p:sp>
        <p:nvSpPr>
          <p:cNvPr id="6" name="Content Placeholder 2"/>
          <p:cNvSpPr txBox="1">
            <a:spLocks/>
          </p:cNvSpPr>
          <p:nvPr/>
        </p:nvSpPr>
        <p:spPr>
          <a:xfrm>
            <a:off x="457201" y="1265323"/>
            <a:ext cx="8133346" cy="135441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fr-CA" sz="1400" dirty="0">
                <a:cs typeface="Segoe UI Semibold" panose="020B0702040204020203" pitchFamily="34" charset="0"/>
              </a:rPr>
              <a:t>Les numéros de processus seront auto-générés à la soumission de la demande en utilisant l’année en cours, le code du ministère (CSD), le type d’action (IA, EA, ACIN, INA, ENA), la région (ATL, WEST, NHQ, ON, QC) et les 7 derniers chiffres du numéro de la demande.</a:t>
            </a:r>
          </a:p>
        </p:txBody>
      </p:sp>
      <p:sp>
        <p:nvSpPr>
          <p:cNvPr id="7" name="Content Placeholder 2"/>
          <p:cNvSpPr txBox="1">
            <a:spLocks/>
          </p:cNvSpPr>
          <p:nvPr/>
        </p:nvSpPr>
        <p:spPr>
          <a:xfrm>
            <a:off x="457200" y="2580493"/>
            <a:ext cx="8229599" cy="286543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spcAft>
                <a:spcPts val="600"/>
              </a:spcAft>
            </a:pPr>
            <a:r>
              <a:rPr lang="fr-CA" sz="1600" dirty="0" smtClean="0">
                <a:cs typeface="Segoe UI Semibold" panose="020B0702040204020203" pitchFamily="34" charset="0"/>
              </a:rPr>
              <a:t>Si </a:t>
            </a:r>
            <a:r>
              <a:rPr lang="fr-CA" sz="1600" dirty="0">
                <a:cs typeface="Segoe UI Semibold" panose="020B0702040204020203" pitchFamily="34" charset="0"/>
              </a:rPr>
              <a:t>le type de demande, d’action ou la région ont besoin d’être changés, il vous sera toujours possible de modifier l’information pour le client ou encore de lui retourner la demande pour modification. Une fois la demande modifiée, le numéro de processus sera mis à jour automatiquement</a:t>
            </a:r>
            <a:r>
              <a:rPr lang="fr-CA" sz="1600" dirty="0" smtClean="0">
                <a:cs typeface="Segoe UI Semibold" panose="020B0702040204020203" pitchFamily="34" charset="0"/>
              </a:rPr>
              <a:t>.</a:t>
            </a:r>
          </a:p>
          <a:p>
            <a:pPr algn="just">
              <a:spcAft>
                <a:spcPts val="600"/>
              </a:spcAft>
            </a:pPr>
            <a:r>
              <a:rPr lang="fr-CA" sz="1600" dirty="0"/>
              <a:t>De nouveaux bandeaux d’avertissements apparaitront dans le haut de l’intervention lorsque le numéro de processus ne sera pas retrouvé dans la liste des processus complétés. </a:t>
            </a:r>
          </a:p>
          <a:p>
            <a:pPr algn="just">
              <a:spcAft>
                <a:spcPts val="600"/>
              </a:spcAft>
            </a:pPr>
            <a:r>
              <a:rPr lang="fr-CA" sz="1600" dirty="0"/>
              <a:t>Un nouvel écran de gestion des processus sera disponible pour consulter les données migrées du RDI et les nouvelles données avec en plus, une nouvelle fonctionnalité d’exportation à Excel. </a:t>
            </a:r>
          </a:p>
        </p:txBody>
      </p:sp>
      <p:sp>
        <p:nvSpPr>
          <p:cNvPr id="16" name="Content Placeholder 2"/>
          <p:cNvSpPr txBox="1">
            <a:spLocks/>
          </p:cNvSpPr>
          <p:nvPr/>
        </p:nvSpPr>
        <p:spPr>
          <a:xfrm>
            <a:off x="457199" y="5397800"/>
            <a:ext cx="8229600" cy="70987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fr-CA" sz="1400" i="1" dirty="0">
                <a:cs typeface="Segoe UI Semibold" panose="020B0702040204020203" pitchFamily="34" charset="0"/>
              </a:rPr>
              <a:t>Ce module sera exclusivement utilisé par les équipes de la dotation et de la dotation EX mais quelques groupes auront accès aux fonctionnalités. Vous serez contactés s’il est nécessaire que vous receviez une formation sur ces nouveaux outils. </a:t>
            </a:r>
          </a:p>
        </p:txBody>
      </p:sp>
      <p:pic>
        <p:nvPicPr>
          <p:cNvPr id="4" name="Image 3" descr="Capture d'écran donnant un exemple du nouveau formant du numéro de processus généré par le portail (2019-CSD-EA-ON-0142643)." title="Numéro de processus de sélection"/>
          <p:cNvPicPr>
            <a:picLocks noChangeAspect="1"/>
          </p:cNvPicPr>
          <p:nvPr/>
        </p:nvPicPr>
        <p:blipFill>
          <a:blip r:embed="rId3"/>
          <a:stretch>
            <a:fillRect/>
          </a:stretch>
        </p:blipFill>
        <p:spPr>
          <a:xfrm>
            <a:off x="2323599" y="2077076"/>
            <a:ext cx="4400550" cy="428625"/>
          </a:xfrm>
          <a:prstGeom prst="rect">
            <a:avLst/>
          </a:prstGeom>
          <a:ln w="38100">
            <a:solidFill>
              <a:schemeClr val="tx1"/>
            </a:solidFill>
          </a:ln>
        </p:spPr>
      </p:pic>
    </p:spTree>
    <p:extLst>
      <p:ext uri="{BB962C8B-B14F-4D97-AF65-F5344CB8AC3E}">
        <p14:creationId xmlns:p14="http://schemas.microsoft.com/office/powerpoint/2010/main" val="78041552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1817786|-9193934|-8748374|-551354|-16777216|EDSC&quot;,&quot;Id&quot;:&quot;5dfb91283034332ce44d7492&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ags/tag10.xml><?xml version="1.0" encoding="utf-8"?>
<p:tagLst xmlns:a="http://schemas.openxmlformats.org/drawingml/2006/main" xmlns:r="http://schemas.openxmlformats.org/officeDocument/2006/relationships" xmlns:p="http://schemas.openxmlformats.org/presentationml/2006/main">
  <p:tag name="NUM" val="5"/>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7"/>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3"/>
</p:tagLst>
</file>

<file path=ppt/tags/tag15.xml><?xml version="1.0" encoding="utf-8"?>
<p:tagLst xmlns:a="http://schemas.openxmlformats.org/drawingml/2006/main" xmlns:r="http://schemas.openxmlformats.org/officeDocument/2006/relationships" xmlns:p="http://schemas.openxmlformats.org/presentationml/2006/main">
  <p:tag name="NUM" val="4"/>
</p:tagLst>
</file>

<file path=ppt/tags/tag16.xml><?xml version="1.0" encoding="utf-8"?>
<p:tagLst xmlns:a="http://schemas.openxmlformats.org/drawingml/2006/main" xmlns:r="http://schemas.openxmlformats.org/officeDocument/2006/relationships" xmlns:p="http://schemas.openxmlformats.org/presentationml/2006/main">
  <p:tag name="NUM" val="5"/>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4"/>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20.xml><?xml version="1.0" encoding="utf-8"?>
<p:tagLst xmlns:a="http://schemas.openxmlformats.org/drawingml/2006/main" xmlns:r="http://schemas.openxmlformats.org/officeDocument/2006/relationships" xmlns:p="http://schemas.openxmlformats.org/presentationml/2006/main">
  <p:tag name="NUM" val="4"/>
</p:tagLst>
</file>

<file path=ppt/tags/tag21.xml><?xml version="1.0" encoding="utf-8"?>
<p:tagLst xmlns:a="http://schemas.openxmlformats.org/drawingml/2006/main" xmlns:r="http://schemas.openxmlformats.org/officeDocument/2006/relationships" xmlns:p="http://schemas.openxmlformats.org/presentationml/2006/main">
  <p:tag name="NUM" val="5"/>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5"/>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7.xml><?xml version="1.0" encoding="utf-8"?>
<p:tagLst xmlns:a="http://schemas.openxmlformats.org/drawingml/2006/main" xmlns:r="http://schemas.openxmlformats.org/officeDocument/2006/relationships" xmlns:p="http://schemas.openxmlformats.org/presentationml/2006/main">
  <p:tag name="NUM" val="5"/>
</p:tagLst>
</file>

<file path=ppt/tags/tag8.xml><?xml version="1.0" encoding="utf-8"?>
<p:tagLst xmlns:a="http://schemas.openxmlformats.org/drawingml/2006/main" xmlns:r="http://schemas.openxmlformats.org/officeDocument/2006/relationships" xmlns:p="http://schemas.openxmlformats.org/presentationml/2006/main">
  <p:tag name="NUM" val="5"/>
</p:tagLst>
</file>

<file path=ppt/tags/tag9.xml><?xml version="1.0" encoding="utf-8"?>
<p:tagLst xmlns:a="http://schemas.openxmlformats.org/drawingml/2006/main" xmlns:r="http://schemas.openxmlformats.org/officeDocument/2006/relationships" xmlns:p="http://schemas.openxmlformats.org/presentationml/2006/main">
  <p:tag name="NUM" val="5"/>
</p:tagLst>
</file>

<file path=ppt/theme/theme1.xml><?xml version="1.0" encoding="utf-8"?>
<a:theme xmlns:a="http://schemas.openxmlformats.org/drawingml/2006/main" name="PPT_EDSC_Final_FR01">
  <a:themeElements>
    <a:clrScheme name="EDSC - Couleur 1">
      <a:dk1>
        <a:srgbClr val="000000"/>
      </a:dk1>
      <a:lt1>
        <a:sysClr val="window" lastClr="FFFFFF"/>
      </a:lt1>
      <a:dk2>
        <a:srgbClr val="1395A5"/>
      </a:dk2>
      <a:lt2>
        <a:srgbClr val="A4DFE3"/>
      </a:lt2>
      <a:accent1>
        <a:srgbClr val="D51740"/>
      </a:accent1>
      <a:accent2>
        <a:srgbClr val="E66C85"/>
      </a:accent2>
      <a:accent3>
        <a:srgbClr val="5BAF9E"/>
      </a:accent3>
      <a:accent4>
        <a:srgbClr val="98CFC3"/>
      </a:accent4>
      <a:accent5>
        <a:srgbClr val="E5725B"/>
      </a:accent5>
      <a:accent6>
        <a:srgbClr val="EFA798"/>
      </a:accent6>
      <a:hlink>
        <a:srgbClr val="0000FF"/>
      </a:hlink>
      <a:folHlink>
        <a:srgbClr val="A4DFE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xtMotClef xmlns="4f810ac0-7940-4b47-8510-ccc18747f341" xsi:nil="true"/>
    <NbDuree xmlns="4f810ac0-7940-4b47-8510-ccc18747f341">12</NbDuree>
    <NbVersion xmlns="4f810ac0-7940-4b47-8510-ccc18747f341" xsi:nil="true"/>
    <ClpServices xmlns="4f810ac0-7940-4b47-8510-ccc18747f341"/>
    <IconOverlay xmlns="http://schemas.microsoft.com/sharepoint/v4" xsi:nil="true"/>
    <ChkNouveauEmp xmlns="4f810ac0-7940-4b47-8510-ccc18747f341">false</ChkNouveauEmp>
    <ChkTraitementInitial xmlns="4f810ac0-7940-4b47-8510-ccc18747f341">false</ChkTraitementInitial>
    <TxtResumeE xmlns="4f810ac0-7940-4b47-8510-ccc18747f341"/>
    <ChLocationEmplacement xmlns="4f810ac0-7940-4b47-8510-ccc18747f341">Client Library / Bibliothèque client</ChLocationEmplacement>
    <TxtResumeF xmlns="4f810ac0-7940-4b47-8510-ccc18747f341"/>
    <PgResponsibleResponsable xmlns="aeabe285-28c2-4b4a-a8cd-631679229c94">
      <UserInfo>
        <DisplayName>Ke, Jun J [NC]</DisplayName>
        <AccountId>126</AccountId>
        <AccountType/>
      </UserInfo>
    </PgResponsibleResponsable>
    <C_ClpServices xmlns="4f810ac0-7940-4b47-8510-ccc18747f34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ContTruc" ma:contentTypeID="0x0101004B9DE00CD6BF494E8621095E7F111E35004F74A9B650681B41AF60680931644FF8" ma:contentTypeVersion="38" ma:contentTypeDescription="ContTrucD" ma:contentTypeScope="" ma:versionID="06d894131a5b51e5018a3d3b80897f3d">
  <xsd:schema xmlns:xsd="http://www.w3.org/2001/XMLSchema" xmlns:xs="http://www.w3.org/2001/XMLSchema" xmlns:p="http://schemas.microsoft.com/office/2006/metadata/properties" xmlns:ns1="http://schemas.microsoft.com/sharepoint/v3" xmlns:ns2="4f810ac0-7940-4b47-8510-ccc18747f341" xmlns:ns3="aeabe285-28c2-4b4a-a8cd-631679229c94" xmlns:ns4="http://schemas.microsoft.com/sharepoint/v4" targetNamespace="http://schemas.microsoft.com/office/2006/metadata/properties" ma:root="true" ma:fieldsID="457b7fe014ac0dad4a48e1791a399ad9" ns1:_="" ns2:_="" ns3:_="" ns4:_="">
    <xsd:import namespace="http://schemas.microsoft.com/sharepoint/v3"/>
    <xsd:import namespace="4f810ac0-7940-4b47-8510-ccc18747f341"/>
    <xsd:import namespace="aeabe285-28c2-4b4a-a8cd-631679229c94"/>
    <xsd:import namespace="http://schemas.microsoft.com/sharepoint/v4"/>
    <xsd:element name="properties">
      <xsd:complexType>
        <xsd:sequence>
          <xsd:element name="documentManagement">
            <xsd:complexType>
              <xsd:all>
                <xsd:element ref="ns2:ClpServices"/>
                <xsd:element ref="ns3:PgResponsibleResponsable" minOccurs="0"/>
                <xsd:element ref="ns2:TxtResumeE"/>
                <xsd:element ref="ns2:TxtResumeF"/>
                <xsd:element ref="ns2:TxtMotClef" minOccurs="0"/>
                <xsd:element ref="ns2:NbDuree"/>
                <xsd:element ref="ns2:ChkNouveauEmp" minOccurs="0"/>
                <xsd:element ref="ns2:ChLocationEmplacement"/>
                <xsd:element ref="ns2:C_ClpServices" minOccurs="0"/>
                <xsd:element ref="ns2:ChkTraitementInitial" minOccurs="0"/>
                <xsd:element ref="ns2:NbVersion" minOccurs="0"/>
                <xsd:element ref="ns4:IconOverlay" minOccurs="0"/>
                <xsd:element ref="ns1:_vti_ItemDeclaredRecord" minOccurs="0"/>
                <xsd:element ref="ns1:_vti_ItemHoldRecordStatus" minOccurs="0"/>
                <xsd:element ref="ns1:_dlc_ExpireDateSaved" minOccurs="0"/>
                <xsd:element ref="ns1:_dlc_ExpireDate"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22" nillable="true" ma:displayName="Declared Record" ma:hidden="true" ma:internalName="_vti_ItemDeclaredRecord" ma:readOnly="true">
      <xsd:simpleType>
        <xsd:restriction base="dms:DateTime"/>
      </xsd:simpleType>
    </xsd:element>
    <xsd:element name="_vti_ItemHoldRecordStatus" ma:index="23" nillable="true" ma:displayName="Hold and Record Status" ma:decimals="0" ma:hidden="true" ma:internalName="_vti_ItemHoldRecordStatus" ma:readOnly="true">
      <xsd:simpleType>
        <xsd:restriction base="dms:Unknown"/>
      </xsd:simpleType>
    </xsd:element>
    <xsd:element name="_dlc_ExpireDateSaved" ma:index="24" nillable="true" ma:displayName="Original Expiration Date" ma:hidden="true" ma:internalName="_dlc_ExpireDateSaved" ma:readOnly="true">
      <xsd:simpleType>
        <xsd:restriction base="dms:DateTime"/>
      </xsd:simpleType>
    </xsd:element>
    <xsd:element name="_dlc_ExpireDate" ma:index="25" nillable="true" ma:displayName="Expiration Date" ma:hidden="true" ma:internalName="_dlc_ExpireDate" ma:readOnly="true">
      <xsd:simpleType>
        <xsd:restriction base="dms:DateTime"/>
      </xsd:simpleType>
    </xsd:element>
    <xsd:element name="_dlc_Exempt" ma:index="26"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f810ac0-7940-4b47-8510-ccc18747f341" elementFormDefault="qualified">
    <xsd:import namespace="http://schemas.microsoft.com/office/2006/documentManagement/types"/>
    <xsd:import namespace="http://schemas.microsoft.com/office/infopath/2007/PartnerControls"/>
    <xsd:element name="ClpServices" ma:index="2" ma:displayName="ClpServices" ma:description="ClpServicesD" ma:list="{34A2CCC2-8655-4786-B8EE-4A9DDB8FA9D0}" ma:internalName="ClpServices" ma:showField="Title" ma:web="aeabe285-28c2-4b4a-a8cd-631679229c94">
      <xsd:simpleType>
        <xsd:restriction base="dms:Lookup"/>
      </xsd:simpleType>
    </xsd:element>
    <xsd:element name="TxtResumeE" ma:index="4" ma:displayName="TxtResumeE" ma:description="TxtResumeED" ma:internalName="TxtResumeE">
      <xsd:simpleType>
        <xsd:restriction base="dms:Text">
          <xsd:maxLength value="150"/>
        </xsd:restriction>
      </xsd:simpleType>
    </xsd:element>
    <xsd:element name="TxtResumeF" ma:index="5" ma:displayName="TxtResumeF" ma:description="TxtResumeFD" ma:internalName="TxtResumeF">
      <xsd:simpleType>
        <xsd:restriction base="dms:Text">
          <xsd:maxLength value="150"/>
        </xsd:restriction>
      </xsd:simpleType>
    </xsd:element>
    <xsd:element name="TxtMotClef" ma:index="6" nillable="true" ma:displayName="TxtMotClef" ma:description="TxtMotClefD" ma:internalName="TxtMotClef">
      <xsd:simpleType>
        <xsd:restriction base="dms:Text">
          <xsd:maxLength value="255"/>
        </xsd:restriction>
      </xsd:simpleType>
    </xsd:element>
    <xsd:element name="NbDuree" ma:index="7" ma:displayName="NbDuree" ma:decimals="0" ma:default="12" ma:description="NbDureeD" ma:internalName="NbDuree" ma:percentage="FALSE">
      <xsd:simpleType>
        <xsd:restriction base="dms:Number">
          <xsd:maxInclusive value="24"/>
          <xsd:minInclusive value="3"/>
        </xsd:restriction>
      </xsd:simpleType>
    </xsd:element>
    <xsd:element name="ChkNouveauEmp" ma:index="8" nillable="true" ma:displayName="ChkNouveauEmp" ma:default="0" ma:description="ChkNouveauEmpD" ma:internalName="ChkNouveauEmp">
      <xsd:simpleType>
        <xsd:restriction base="dms:Boolean"/>
      </xsd:simpleType>
    </xsd:element>
    <xsd:element name="ChLocationEmplacement" ma:index="9" ma:displayName="ChLocationEmplacement" ma:default="Client Library / Bibliothèque client" ma:description="ChLocationEmplacementD" ma:format="Dropdown" ma:internalName="ChLocationEmplacement">
      <xsd:simpleType>
        <xsd:restriction base="dms:Choice">
          <xsd:enumeration value="Client Library / Bibliothèque client"/>
          <xsd:enumeration value="Technical Library / Bibliothèque technique"/>
          <xsd:enumeration value="Archive"/>
          <xsd:enumeration value="Work in progress library / Bibliothèque de travaux en cours"/>
        </xsd:restriction>
      </xsd:simpleType>
    </xsd:element>
    <xsd:element name="C_ClpServices" ma:index="17" nillable="true" ma:displayName="C_ClpServices" ma:internalName="C_ClpServices" ma:readOnly="true">
      <xsd:simpleType>
        <xsd:restriction base="dms:Text"/>
      </xsd:simpleType>
    </xsd:element>
    <xsd:element name="ChkTraitementInitial" ma:index="18" nillable="true" ma:displayName="ChkTraitementInitial" ma:default="0" ma:description="To know if initial workflow is done&#10;Pour voir si le flux de travail initial est fait" ma:hidden="true" ma:internalName="ChkTraitementInitial" ma:readOnly="false">
      <xsd:simpleType>
        <xsd:restriction base="dms:Boolean"/>
      </xsd:simpleType>
    </xsd:element>
    <xsd:element name="NbVersion" ma:index="19" nillable="true" ma:displayName="NbVersion" ma:description="Enregistre la version du document / Saves the document version" ma:hidden="true" ma:internalName="NbVersion" ma:readOnly="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aeabe285-28c2-4b4a-a8cd-631679229c94" elementFormDefault="qualified">
    <xsd:import namespace="http://schemas.microsoft.com/office/2006/documentManagement/types"/>
    <xsd:import namespace="http://schemas.microsoft.com/office/infopath/2007/PartnerControls"/>
    <xsd:element name="PgResponsibleResponsable" ma:index="3" nillable="true" ma:displayName="PgResponsibleResponsable" ma:description="" ma:list="UserInfo" ma:SharePointGroup="0" ma:internalName="PgResponsibleResponsabl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CB51B31-92FB-4663-BEA6-5235C0F3982D}">
  <ds:schemaRefs>
    <ds:schemaRef ds:uri="http://schemas.microsoft.com/sharepoint/v3"/>
    <ds:schemaRef ds:uri="http://schemas.microsoft.com/sharepoint/v4"/>
    <ds:schemaRef ds:uri="http://purl.org/dc/terms/"/>
    <ds:schemaRef ds:uri="http://schemas.openxmlformats.org/package/2006/metadata/core-properties"/>
    <ds:schemaRef ds:uri="http://purl.org/dc/elements/1.1/"/>
    <ds:schemaRef ds:uri="http://schemas.microsoft.com/office/infopath/2007/PartnerControls"/>
    <ds:schemaRef ds:uri="http://schemas.microsoft.com/office/2006/documentManagement/types"/>
    <ds:schemaRef ds:uri="http://schemas.microsoft.com/office/2006/metadata/properties"/>
    <ds:schemaRef ds:uri="4f810ac0-7940-4b47-8510-ccc18747f341"/>
    <ds:schemaRef ds:uri="aeabe285-28c2-4b4a-a8cd-631679229c94"/>
    <ds:schemaRef ds:uri="http://www.w3.org/XML/1998/namespace"/>
    <ds:schemaRef ds:uri="http://purl.org/dc/dcmitype/"/>
  </ds:schemaRefs>
</ds:datastoreItem>
</file>

<file path=customXml/itemProps2.xml><?xml version="1.0" encoding="utf-8"?>
<ds:datastoreItem xmlns:ds="http://schemas.openxmlformats.org/officeDocument/2006/customXml" ds:itemID="{D73F642D-4094-4BCB-8F32-632A7E8C09B7}">
  <ds:schemaRefs>
    <ds:schemaRef ds:uri="http://schemas.microsoft.com/sharepoint/v3/contenttype/forms"/>
  </ds:schemaRefs>
</ds:datastoreItem>
</file>

<file path=customXml/itemProps3.xml><?xml version="1.0" encoding="utf-8"?>
<ds:datastoreItem xmlns:ds="http://schemas.openxmlformats.org/officeDocument/2006/customXml" ds:itemID="{1C4CA2A9-6A0F-49B2-9CD6-D886C543E0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810ac0-7940-4b47-8510-ccc18747f341"/>
    <ds:schemaRef ds:uri="aeabe285-28c2-4b4a-a8cd-631679229c9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1667</TotalTime>
  <Words>1089</Words>
  <Application>Microsoft Office PowerPoint</Application>
  <PresentationFormat>Affichage à l'écran (4:3)</PresentationFormat>
  <Paragraphs>116</Paragraphs>
  <Slides>13</Slides>
  <Notes>5</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Calibri</vt:lpstr>
      <vt:lpstr>Segoe UI Black</vt:lpstr>
      <vt:lpstr>Segoe UI Semibold</vt:lpstr>
      <vt:lpstr>Verdana</vt:lpstr>
      <vt:lpstr>PPT_EDSC_Final_FR01</vt:lpstr>
      <vt:lpstr>Systèmes d’affaires en ressources humaines</vt:lpstr>
      <vt:lpstr>Contenu</vt:lpstr>
      <vt:lpstr>Introduction</vt:lpstr>
      <vt:lpstr>Changements affectant les clients</vt:lpstr>
      <vt:lpstr>Ajout et enregistrement de contrats et documents</vt:lpstr>
      <vt:lpstr>Génération de contrats</vt:lpstr>
      <vt:lpstr>Retour de documents signés à la place du client</vt:lpstr>
      <vt:lpstr>Transférer une demande avec un/des mot(s)-clé(s) RH</vt:lpstr>
      <vt:lpstr>Génération du numéro de processus de sélection</vt:lpstr>
      <vt:lpstr>Changement du type de demande (Action de dotation)</vt:lpstr>
      <vt:lpstr>Changements divers</vt:lpstr>
      <vt:lpstr>Bogues corrigés</vt:lpstr>
      <vt:lpstr>Et ensuite? Points de contact</vt:lpstr>
    </vt:vector>
  </TitlesOfParts>
  <Company>HRSDC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Shchepanek</dc:creator>
  <cp:lastModifiedBy>Robichaud, Martin M [NC]</cp:lastModifiedBy>
  <cp:revision>72</cp:revision>
  <dcterms:created xsi:type="dcterms:W3CDTF">2018-02-21T20:41:43Z</dcterms:created>
  <dcterms:modified xsi:type="dcterms:W3CDTF">2019-12-19T15:03:05Z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policyId">
    <vt:lpwstr/>
  </property>
  <property fmtid="{D5CDD505-2E9C-101B-9397-08002B2CF9AE}" pid="3" name="ContentTypeId">
    <vt:lpwstr>0x0101040003A63F095AE43C418C5EB8D418AD87E4008A2F70CE93A5824AB942A768F5BED4E8</vt:lpwstr>
  </property>
  <property fmtid="{D5CDD505-2E9C-101B-9397-08002B2CF9AE}" pid="4" name="ItemRetentionFormula">
    <vt:lpwstr/>
  </property>
  <property fmtid="{D5CDD505-2E9C-101B-9397-08002B2CF9AE}" pid="5" name="WorkflowChangePath">
    <vt:lpwstr>7ab30019-3554-4919-b6f6-c90dc74a1bdf,4;</vt:lpwstr>
  </property>
</Properties>
</file>