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sldIdLst>
    <p:sldId id="256" r:id="rId5"/>
    <p:sldId id="257" r:id="rId6"/>
    <p:sldId id="259" r:id="rId7"/>
    <p:sldId id="262" r:id="rId8"/>
    <p:sldId id="263" r:id="rId9"/>
    <p:sldId id="264" r:id="rId10"/>
    <p:sldId id="265" r:id="rId11"/>
    <p:sldId id="266" r:id="rId12"/>
    <p:sldId id="267" r:id="rId13"/>
    <p:sldId id="269" r:id="rId14"/>
    <p:sldId id="272" r:id="rId15"/>
    <p:sldId id="273" r:id="rId16"/>
    <p:sldId id="274" r:id="rId17"/>
    <p:sldId id="275" r:id="rId18"/>
    <p:sldId id="276" r:id="rId19"/>
    <p:sldId id="280" r:id="rId20"/>
    <p:sldId id="281" r:id="rId21"/>
    <p:sldId id="279" r:id="rId22"/>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96"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10D5C-3B3A-214D-8AA9-7907A42D725C}" type="datetimeFigureOut">
              <a:rPr lang="en-US" smtClean="0"/>
              <a:t>12/19/2019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D8B1A-5049-5C4B-AFE6-32830630CA6A}" type="slidenum">
              <a:rPr lang="en-US" smtClean="0"/>
              <a:t>‹N°›</a:t>
            </a:fld>
            <a:endParaRPr lang="en-US"/>
          </a:p>
        </p:txBody>
      </p:sp>
    </p:spTree>
    <p:extLst>
      <p:ext uri="{BB962C8B-B14F-4D97-AF65-F5344CB8AC3E}">
        <p14:creationId xmlns:p14="http://schemas.microsoft.com/office/powerpoint/2010/main" val="4022877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4</a:t>
            </a:fld>
            <a:endParaRPr lang="en-US"/>
          </a:p>
        </p:txBody>
      </p:sp>
    </p:spTree>
    <p:extLst>
      <p:ext uri="{BB962C8B-B14F-4D97-AF65-F5344CB8AC3E}">
        <p14:creationId xmlns:p14="http://schemas.microsoft.com/office/powerpoint/2010/main" val="211730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6</a:t>
            </a:fld>
            <a:endParaRPr lang="en-US"/>
          </a:p>
        </p:txBody>
      </p:sp>
    </p:spTree>
    <p:extLst>
      <p:ext uri="{BB962C8B-B14F-4D97-AF65-F5344CB8AC3E}">
        <p14:creationId xmlns:p14="http://schemas.microsoft.com/office/powerpoint/2010/main" val="50922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10</a:t>
            </a:fld>
            <a:endParaRPr lang="en-US"/>
          </a:p>
        </p:txBody>
      </p:sp>
    </p:spTree>
    <p:extLst>
      <p:ext uri="{BB962C8B-B14F-4D97-AF65-F5344CB8AC3E}">
        <p14:creationId xmlns:p14="http://schemas.microsoft.com/office/powerpoint/2010/main" val="50741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11</a:t>
            </a:fld>
            <a:endParaRPr lang="en-US"/>
          </a:p>
        </p:txBody>
      </p:sp>
    </p:spTree>
    <p:extLst>
      <p:ext uri="{BB962C8B-B14F-4D97-AF65-F5344CB8AC3E}">
        <p14:creationId xmlns:p14="http://schemas.microsoft.com/office/powerpoint/2010/main" val="198595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0DDD8B1A-5049-5C4B-AFE6-32830630CA6A}" type="slidenum">
              <a:rPr lang="en-US" smtClean="0"/>
              <a:t>18</a:t>
            </a:fld>
            <a:endParaRPr lang="en-US"/>
          </a:p>
        </p:txBody>
      </p:sp>
    </p:spTree>
    <p:extLst>
      <p:ext uri="{BB962C8B-B14F-4D97-AF65-F5344CB8AC3E}">
        <p14:creationId xmlns:p14="http://schemas.microsoft.com/office/powerpoint/2010/main" val="2529416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3647" y="2130425"/>
            <a:ext cx="4062903" cy="1470025"/>
          </a:xfrm>
        </p:spPr>
        <p:txBody>
          <a:bodyPr>
            <a:noAutofit/>
          </a:bodyPr>
          <a:lstStyle>
            <a:lvl1pPr algn="l">
              <a:defRPr sz="3600" b="1" i="0">
                <a:latin typeface="Arial"/>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4493648" y="3886200"/>
            <a:ext cx="4062903" cy="175260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82849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208E4-588A-D444-A7CC-20EDBE44F58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358487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208E4-588A-D444-A7CC-20EDBE44F58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312116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196020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D208E4-588A-D444-A7CC-20EDBE44F587}" type="datetimeFigureOut">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398685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D208E4-588A-D444-A7CC-20EDBE44F587}"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42701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D208E4-588A-D444-A7CC-20EDBE44F587}" type="datetimeFigureOut">
              <a:rPr lang="en-US" smtClean="0"/>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255934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D208E4-588A-D444-A7CC-20EDBE44F587}" type="datetimeFigureOut">
              <a:rPr lang="en-US" smtClean="0"/>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24802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08E4-588A-D444-A7CC-20EDBE44F587}" type="datetimeFigureOut">
              <a:rPr lang="en-US" smtClean="0"/>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231428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195330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‹N°›</a:t>
            </a:fld>
            <a:endParaRPr lang="en-US"/>
          </a:p>
        </p:txBody>
      </p:sp>
    </p:spTree>
    <p:extLst>
      <p:ext uri="{BB962C8B-B14F-4D97-AF65-F5344CB8AC3E}">
        <p14:creationId xmlns:p14="http://schemas.microsoft.com/office/powerpoint/2010/main" val="79874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208E4-588A-D444-A7CC-20EDBE44F587}" type="datetimeFigureOut">
              <a:rPr lang="en-US" smtClean="0"/>
              <a:t>12/19/2019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‹N°›</a:t>
            </a:fld>
            <a:endParaRPr lang="en-US" dirty="0"/>
          </a:p>
        </p:txBody>
      </p:sp>
    </p:spTree>
    <p:extLst>
      <p:ext uri="{BB962C8B-B14F-4D97-AF65-F5344CB8AC3E}">
        <p14:creationId xmlns:p14="http://schemas.microsoft.com/office/powerpoint/2010/main" val="250190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5.xml"/><Relationship Id="rId7" Type="http://schemas.openxmlformats.org/officeDocument/2006/relationships/image" Target="../media/image16.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1.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0.png"/><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6.xml"/><Relationship Id="rId7" Type="http://schemas.openxmlformats.org/officeDocument/2006/relationships/image" Target="../media/image23.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41.xml"/><Relationship Id="rId7" Type="http://schemas.openxmlformats.org/officeDocument/2006/relationships/image" Target="../media/image26.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2.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46.xml"/><Relationship Id="rId7" Type="http://schemas.openxmlformats.org/officeDocument/2006/relationships/image" Target="../media/image29.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53.xml"/><Relationship Id="rId7" Type="http://schemas.openxmlformats.org/officeDocument/2006/relationships/hyperlink" Target="http://hrsc-csrh.prv/WebForms/NewRequestForm.aspx?FormTypeInd=1&amp;lang=F" TargetMode="Externa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5.xml"/><Relationship Id="rId5" Type="http://schemas.openxmlformats.org/officeDocument/2006/relationships/slideLayout" Target="../slideLayouts/slideLayout2.xml"/><Relationship Id="rId10" Type="http://schemas.openxmlformats.org/officeDocument/2006/relationships/image" Target="../media/image36.png"/><Relationship Id="rId4" Type="http://schemas.openxmlformats.org/officeDocument/2006/relationships/tags" Target="../tags/tag54.xml"/><Relationship Id="rId9" Type="http://schemas.openxmlformats.org/officeDocument/2006/relationships/hyperlink" Target="mailto:NA-HRSC-CSRH-WEB-APP-GD@hrdc-drhc.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hyperlink" Target="http://iservice.prv/fra/prsh/pro_ps/csrh_astuces_avril_2019.s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8.xml"/><Relationship Id="rId7"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8.png"/><Relationship Id="rId5" Type="http://schemas.openxmlformats.org/officeDocument/2006/relationships/tags" Target="../tags/tag10.xml"/><Relationship Id="rId10" Type="http://schemas.openxmlformats.org/officeDocument/2006/relationships/image" Target="../media/image7.png"/><Relationship Id="rId4" Type="http://schemas.openxmlformats.org/officeDocument/2006/relationships/tags" Target="../tags/tag9.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6.xml"/><Relationship Id="rId7" Type="http://schemas.openxmlformats.org/officeDocument/2006/relationships/image" Target="../media/image11.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2.xml"/><Relationship Id="rId5" Type="http://schemas.openxmlformats.org/officeDocument/2006/relationships/tags" Target="../tags/tag18.xml"/><Relationship Id="rId4"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4.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041" y="1395412"/>
            <a:ext cx="4556759" cy="1470025"/>
          </a:xfrm>
        </p:spPr>
        <p:txBody>
          <a:bodyPr/>
          <a:lstStyle/>
          <a:p>
            <a:pPr algn="ctr"/>
            <a:r>
              <a:rPr lang="en-CA" sz="3200" u="sng" cap="small" dirty="0" err="1">
                <a:cs typeface="Segoe UI Semibold" panose="020B0702040204020203" pitchFamily="34" charset="0"/>
              </a:rPr>
              <a:t>Systèmes</a:t>
            </a:r>
            <a:r>
              <a:rPr lang="en-CA" sz="3200" u="sng" cap="small" dirty="0">
                <a:cs typeface="Segoe UI Semibold" panose="020B0702040204020203" pitchFamily="34" charset="0"/>
              </a:rPr>
              <a:t> </a:t>
            </a:r>
            <a:r>
              <a:rPr lang="en-CA" sz="3200" u="sng" cap="small" dirty="0" err="1">
                <a:cs typeface="Segoe UI Semibold" panose="020B0702040204020203" pitchFamily="34" charset="0"/>
              </a:rPr>
              <a:t>d’affaires</a:t>
            </a:r>
            <a:r>
              <a:rPr lang="en-CA" sz="3200" u="sng" cap="small" dirty="0">
                <a:cs typeface="Segoe UI Semibold" panose="020B0702040204020203" pitchFamily="34" charset="0"/>
              </a:rPr>
              <a:t> </a:t>
            </a:r>
            <a:r>
              <a:rPr lang="en-CA" sz="3200" u="sng" cap="small" dirty="0" err="1">
                <a:cs typeface="Segoe UI Semibold" panose="020B0702040204020203" pitchFamily="34" charset="0"/>
              </a:rPr>
              <a:t>en</a:t>
            </a:r>
            <a:r>
              <a:rPr lang="en-CA" sz="3200" u="sng" cap="small" dirty="0">
                <a:cs typeface="Segoe UI Semibold" panose="020B0702040204020203" pitchFamily="34" charset="0"/>
              </a:rPr>
              <a:t> </a:t>
            </a:r>
            <a:r>
              <a:rPr lang="en-CA" sz="3200" u="sng" cap="small" dirty="0" err="1">
                <a:cs typeface="Segoe UI Semibold" panose="020B0702040204020203" pitchFamily="34" charset="0"/>
              </a:rPr>
              <a:t>ressources</a:t>
            </a:r>
            <a:r>
              <a:rPr lang="en-CA" sz="3200" u="sng" cap="small" dirty="0">
                <a:cs typeface="Segoe UI Semibold" panose="020B0702040204020203" pitchFamily="34" charset="0"/>
              </a:rPr>
              <a:t> </a:t>
            </a:r>
            <a:r>
              <a:rPr lang="en-CA" sz="3200" u="sng" cap="small" dirty="0" err="1" smtClean="0">
                <a:cs typeface="Segoe UI Semibold" panose="020B0702040204020203" pitchFamily="34" charset="0"/>
              </a:rPr>
              <a:t>humaines</a:t>
            </a:r>
            <a:endParaRPr lang="en-US" sz="3200" dirty="0"/>
          </a:p>
        </p:txBody>
      </p:sp>
      <p:sp>
        <p:nvSpPr>
          <p:cNvPr id="3" name="Subtitle 2"/>
          <p:cNvSpPr>
            <a:spLocks noGrp="1"/>
          </p:cNvSpPr>
          <p:nvPr>
            <p:ph type="subTitle" idx="1"/>
          </p:nvPr>
        </p:nvSpPr>
        <p:spPr>
          <a:xfrm>
            <a:off x="4175760" y="3672840"/>
            <a:ext cx="4380791" cy="1097280"/>
          </a:xfrm>
        </p:spPr>
        <p:txBody>
          <a:bodyPr>
            <a:normAutofit fontScale="92500"/>
          </a:bodyPr>
          <a:lstStyle/>
          <a:p>
            <a:pPr algn="ctr"/>
            <a:r>
              <a:rPr lang="fr-CA" cap="small" dirty="0">
                <a:solidFill>
                  <a:schemeClr val="tx1"/>
                </a:solidFill>
              </a:rPr>
              <a:t>Application Web du CSRH </a:t>
            </a:r>
          </a:p>
          <a:p>
            <a:pPr algn="ctr"/>
            <a:r>
              <a:rPr lang="fr-CA" cap="small" dirty="0">
                <a:solidFill>
                  <a:schemeClr val="tx1"/>
                </a:solidFill>
              </a:rPr>
              <a:t>Projet allégé 4.9</a:t>
            </a:r>
            <a:endParaRPr lang="en-CA" cap="small" dirty="0">
              <a:solidFill>
                <a:schemeClr val="tx1"/>
              </a:solidFill>
            </a:endParaRPr>
          </a:p>
        </p:txBody>
      </p:sp>
      <p:sp>
        <p:nvSpPr>
          <p:cNvPr id="4" name="Subtitle 2"/>
          <p:cNvSpPr txBox="1">
            <a:spLocks/>
          </p:cNvSpPr>
          <p:nvPr/>
        </p:nvSpPr>
        <p:spPr>
          <a:xfrm>
            <a:off x="4323994" y="5151120"/>
            <a:ext cx="4084321" cy="1097280"/>
          </a:xfrm>
          <a:prstGeom prst="rect">
            <a:avLst/>
          </a:prstGeom>
        </p:spPr>
        <p:txBody>
          <a:bodyPr vert="horz" lIns="91440" tIns="45720" rIns="91440" bIns="45720" rtlCol="0">
            <a:normAutofit fontScale="85000" lnSpcReduction="20000"/>
          </a:bodyPr>
          <a:lstStyle>
            <a:lvl1pPr marL="0" indent="0" algn="l" defTabSz="457200" rtl="0" eaLnBrk="1" latinLnBrk="0" hangingPunct="1">
              <a:spcBef>
                <a:spcPct val="20000"/>
              </a:spcBef>
              <a:buFont typeface="Arial"/>
              <a:buNone/>
              <a:defRPr sz="2800" kern="1200">
                <a:solidFill>
                  <a:schemeClr val="tx1">
                    <a:tint val="75000"/>
                  </a:schemeClr>
                </a:solidFill>
                <a:latin typeface="Arial"/>
                <a:ea typeface="+mn-ea"/>
                <a:cs typeface="Verdana"/>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Verdana"/>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Verdana"/>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Verdana"/>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Verdan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fr-CA" cap="small" dirty="0" smtClean="0">
                <a:solidFill>
                  <a:schemeClr val="tx1"/>
                </a:solidFill>
              </a:rPr>
              <a:t>Présentation à l’intention des clients</a:t>
            </a:r>
          </a:p>
          <a:p>
            <a:pPr algn="ctr"/>
            <a:r>
              <a:rPr lang="fr-CA" cap="small" dirty="0" smtClean="0">
                <a:solidFill>
                  <a:schemeClr val="tx1"/>
                </a:solidFill>
              </a:rPr>
              <a:t>Décembre 2019</a:t>
            </a:r>
            <a:endParaRPr lang="en-CA" cap="small" dirty="0">
              <a:solidFill>
                <a:schemeClr val="tx1"/>
              </a:solidFill>
            </a:endParaRPr>
          </a:p>
        </p:txBody>
      </p:sp>
    </p:spTree>
    <p:extLst>
      <p:ext uri="{BB962C8B-B14F-4D97-AF65-F5344CB8AC3E}">
        <p14:creationId xmlns:p14="http://schemas.microsoft.com/office/powerpoint/2010/main" val="1686951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Demandes</a:t>
            </a:r>
            <a:r>
              <a:rPr lang="en-US" sz="2400" dirty="0" smtClean="0"/>
              <a:t> “</a:t>
            </a:r>
            <a:r>
              <a:rPr lang="en-US" sz="2400" dirty="0" err="1" smtClean="0"/>
              <a:t>En</a:t>
            </a:r>
            <a:r>
              <a:rPr lang="en-US" sz="2400" dirty="0" smtClean="0"/>
              <a:t> </a:t>
            </a:r>
            <a:r>
              <a:rPr lang="en-US" sz="2400" dirty="0" err="1" smtClean="0"/>
              <a:t>attente</a:t>
            </a:r>
            <a:r>
              <a:rPr lang="en-US" sz="2400" dirty="0" smtClean="0"/>
              <a:t> de signature”</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10</a:t>
            </a:fld>
            <a:endParaRPr lang="en-US"/>
          </a:p>
        </p:txBody>
      </p:sp>
      <p:sp>
        <p:nvSpPr>
          <p:cNvPr id="3" name="Content Placeholder 2"/>
          <p:cNvSpPr>
            <a:spLocks noGrp="1"/>
          </p:cNvSpPr>
          <p:nvPr>
            <p:ph idx="1"/>
          </p:nvPr>
        </p:nvSpPr>
        <p:spPr>
          <a:xfrm>
            <a:off x="457200" y="1181101"/>
            <a:ext cx="8229600" cy="838200"/>
          </a:xfrm>
        </p:spPr>
        <p:txBody>
          <a:bodyPr>
            <a:normAutofit/>
          </a:bodyPr>
          <a:lstStyle/>
          <a:p>
            <a:pPr marL="0" indent="0">
              <a:buNone/>
            </a:pPr>
            <a:r>
              <a:rPr lang="fr-CA" sz="1600" dirty="0">
                <a:cs typeface="Segoe UI Semibold" panose="020B0702040204020203" pitchFamily="34" charset="0"/>
              </a:rPr>
              <a:t>IMPORTANT: Afin de renforcir la sécurité de l’information dans l’envoi de courriels, les documents à retourner signés ne seront plus insérés au courriel automatisé « En attente de signature </a:t>
            </a:r>
            <a:r>
              <a:rPr lang="fr-CA" sz="1600" dirty="0" smtClean="0">
                <a:cs typeface="Segoe UI Semibold" panose="020B0702040204020203" pitchFamily="34" charset="0"/>
              </a:rPr>
              <a:t>».</a:t>
            </a:r>
            <a:endParaRPr lang="fr-CA" sz="1600" dirty="0">
              <a:cs typeface="Segoe UI Semibold" panose="020B0702040204020203" pitchFamily="34" charset="0"/>
            </a:endParaRPr>
          </a:p>
        </p:txBody>
      </p:sp>
      <p:sp>
        <p:nvSpPr>
          <p:cNvPr id="6" name="Content Placeholder 2"/>
          <p:cNvSpPr txBox="1">
            <a:spLocks/>
          </p:cNvSpPr>
          <p:nvPr/>
        </p:nvSpPr>
        <p:spPr>
          <a:xfrm>
            <a:off x="566312" y="2110582"/>
            <a:ext cx="2794000" cy="838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sz="1600" dirty="0">
                <a:cs typeface="Segoe UI Semibold" panose="020B0702040204020203" pitchFamily="34" charset="0"/>
              </a:rPr>
              <a:t>Le client aura maintenant accès à la date d’ajout des documents retournés signés.</a:t>
            </a:r>
          </a:p>
        </p:txBody>
      </p:sp>
      <p:grpSp>
        <p:nvGrpSpPr>
          <p:cNvPr id="14" name="Groupe 13" descr="Capture d'écran  montrant la section utilisée pour retourner les documents signés aux RH." title="Section pour attacher des documents signés"/>
          <p:cNvGrpSpPr/>
          <p:nvPr/>
        </p:nvGrpSpPr>
        <p:grpSpPr>
          <a:xfrm>
            <a:off x="4077416" y="1930402"/>
            <a:ext cx="4391160" cy="1184810"/>
            <a:chOff x="4077416" y="1930402"/>
            <a:chExt cx="4391160" cy="1184810"/>
          </a:xfrm>
        </p:grpSpPr>
        <p:pic>
          <p:nvPicPr>
            <p:cNvPr id="4" name="Image 3" descr="Capture d'écran  montrant la section utilisée pour retourner les documents signés aux RH." title="Section pour attacher des documents signé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7416" y="1930402"/>
              <a:ext cx="4391160" cy="1184810"/>
            </a:xfrm>
            <a:prstGeom prst="rect">
              <a:avLst/>
            </a:prstGeom>
            <a:ln w="38100">
              <a:solidFill>
                <a:schemeClr val="tx1"/>
              </a:solidFill>
            </a:ln>
          </p:spPr>
        </p:pic>
        <p:sp>
          <p:nvSpPr>
            <p:cNvPr id="8" name="Rectangle à coins arrondis 7" descr="Rectangle mettant l'accent sur la nouvelle colonne indiquant la date à laquelle le document signé a été joint." title="Focus sur la colonne &quot;Signé le&quot;"/>
            <p:cNvSpPr/>
            <p:nvPr>
              <p:custDataLst>
                <p:tags r:id="rId3"/>
              </p:custDataLst>
            </p:nvPr>
          </p:nvSpPr>
          <p:spPr>
            <a:xfrm>
              <a:off x="7340599" y="2457671"/>
              <a:ext cx="957847" cy="387129"/>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sp>
        <p:nvSpPr>
          <p:cNvPr id="7" name="Content Placeholder 2"/>
          <p:cNvSpPr txBox="1">
            <a:spLocks/>
          </p:cNvSpPr>
          <p:nvPr/>
        </p:nvSpPr>
        <p:spPr>
          <a:xfrm>
            <a:off x="457200" y="3168393"/>
            <a:ext cx="3620216" cy="28654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fr-CA" sz="1600" dirty="0">
                <a:cs typeface="Segoe UI Semibold" panose="020B0702040204020203" pitchFamily="34" charset="0"/>
              </a:rPr>
              <a:t>Un nouveau bouton permettra de retourner les documents signés dans l’écran « Mes demandes ».</a:t>
            </a:r>
          </a:p>
          <a:p>
            <a:pPr>
              <a:buFont typeface="+mj-lt"/>
              <a:buAutoNum type="arabicPeriod"/>
            </a:pPr>
            <a:r>
              <a:rPr lang="fr-CA" sz="1600" dirty="0">
                <a:cs typeface="Segoe UI Semibold" panose="020B0702040204020203" pitchFamily="34" charset="0"/>
              </a:rPr>
              <a:t>Repérez la demande avec statut « En attente de signature »</a:t>
            </a:r>
          </a:p>
          <a:p>
            <a:pPr>
              <a:buFont typeface="+mj-lt"/>
              <a:buAutoNum type="arabicPeriod"/>
            </a:pPr>
            <a:r>
              <a:rPr lang="fr-CA" sz="1600" dirty="0" smtClean="0">
                <a:cs typeface="Segoe UI Semibold" panose="020B0702040204020203" pitchFamily="34" charset="0"/>
              </a:rPr>
              <a:t>Cliquez </a:t>
            </a:r>
            <a:r>
              <a:rPr lang="fr-CA" sz="1600" dirty="0">
                <a:cs typeface="Segoe UI Semibold" panose="020B0702040204020203" pitchFamily="34" charset="0"/>
              </a:rPr>
              <a:t>sur « Retourner les documents signés »</a:t>
            </a:r>
          </a:p>
          <a:p>
            <a:pPr>
              <a:buFont typeface="+mj-lt"/>
              <a:buAutoNum type="arabicPeriod"/>
            </a:pPr>
            <a:r>
              <a:rPr lang="fr-CA" sz="1600" dirty="0">
                <a:cs typeface="Segoe UI Semibold" panose="020B0702040204020203" pitchFamily="34" charset="0"/>
              </a:rPr>
              <a:t>Ajoutez les documents.</a:t>
            </a:r>
          </a:p>
          <a:p>
            <a:pPr>
              <a:buFont typeface="+mj-lt"/>
              <a:buAutoNum type="arabicPeriod"/>
            </a:pPr>
            <a:r>
              <a:rPr lang="fr-CA" sz="1600" dirty="0">
                <a:cs typeface="Segoe UI Semibold" panose="020B0702040204020203" pitchFamily="34" charset="0"/>
              </a:rPr>
              <a:t>Cliquez sur « Retourner la demande ».</a:t>
            </a:r>
          </a:p>
          <a:p>
            <a:endParaRPr lang="fr-CA" sz="1600" dirty="0">
              <a:cs typeface="Segoe UI Semibold" panose="020B0702040204020203" pitchFamily="34" charset="0"/>
            </a:endParaRPr>
          </a:p>
        </p:txBody>
      </p:sp>
      <p:grpSp>
        <p:nvGrpSpPr>
          <p:cNvPr id="13" name="Groupe 12" descr="Capture d'écran montrant la nouvelle façon de joindre et de renvoyer les documents signés aux RH." title="Nouvelle fonction pour retourner des documents signés"/>
          <p:cNvGrpSpPr/>
          <p:nvPr/>
        </p:nvGrpSpPr>
        <p:grpSpPr>
          <a:xfrm>
            <a:off x="4007357" y="3334823"/>
            <a:ext cx="3216174" cy="1727485"/>
            <a:chOff x="4007357" y="3334823"/>
            <a:chExt cx="3216174" cy="1727485"/>
          </a:xfrm>
        </p:grpSpPr>
        <p:pic>
          <p:nvPicPr>
            <p:cNvPr id="9" name="Image 8" descr="Capture d'écran montrant la nouvelle façon de joindre et de renvoyer les documents signés aux RH." title="Nouvelle fonction pour retourner des documents signés"/>
            <p:cNvPicPr>
              <a:picLocks noChangeAspect="1"/>
            </p:cNvPicPr>
            <p:nvPr/>
          </p:nvPicPr>
          <p:blipFill>
            <a:blip r:embed="rId7"/>
            <a:stretch>
              <a:fillRect/>
            </a:stretch>
          </p:blipFill>
          <p:spPr>
            <a:xfrm>
              <a:off x="4077416" y="3334823"/>
              <a:ext cx="3146115" cy="1619030"/>
            </a:xfrm>
            <a:prstGeom prst="rect">
              <a:avLst/>
            </a:prstGeom>
            <a:ln w="38100">
              <a:solidFill>
                <a:schemeClr val="tx1"/>
              </a:solidFill>
            </a:ln>
          </p:spPr>
        </p:pic>
        <p:sp>
          <p:nvSpPr>
            <p:cNvPr id="12" name="Rectangle à coins arrondis 11" descr="Rectangle mettant l'accent sur le nouveau bouton pour retourner les documents dans l'écran &quot;Mes demandes&quot;. Il représente également la première étape sur la procédure." title="Focus sur le bouton &quot;Retourner les documents signés&quot;"/>
            <p:cNvSpPr/>
            <p:nvPr>
              <p:custDataLst>
                <p:tags r:id="rId2"/>
              </p:custDataLst>
            </p:nvPr>
          </p:nvSpPr>
          <p:spPr>
            <a:xfrm>
              <a:off x="4007357" y="4675179"/>
              <a:ext cx="1136475" cy="387129"/>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sp>
        <p:nvSpPr>
          <p:cNvPr id="11" name="Flèche à angle droit 10" descr="La flèche dirige à la deuxième capture d'écran dans laquelle nous faisons les étapes 2 à 4." title="Flèche"/>
          <p:cNvSpPr/>
          <p:nvPr>
            <p:custDataLst>
              <p:tags r:id="rId1"/>
            </p:custDataLst>
          </p:nvPr>
        </p:nvSpPr>
        <p:spPr>
          <a:xfrm rot="5400000">
            <a:off x="4363285" y="4970879"/>
            <a:ext cx="628648" cy="811506"/>
          </a:xfrm>
          <a:prstGeom prst="bentUp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pic>
        <p:nvPicPr>
          <p:cNvPr id="10" name="Image 9" descr="Capture d'écran montrant l'écran dans lequel nous effectuons les étapes 2 à 4 de la nouvelle façon dont nous retournons les documents signés." title="Nouvelle fenêtre &quot;Retourner les documents signés&quot;"/>
          <p:cNvPicPr>
            <a:picLocks noChangeAspect="1"/>
          </p:cNvPicPr>
          <p:nvPr/>
        </p:nvPicPr>
        <p:blipFill>
          <a:blip r:embed="rId8"/>
          <a:stretch>
            <a:fillRect/>
          </a:stretch>
        </p:blipFill>
        <p:spPr>
          <a:xfrm>
            <a:off x="5252402" y="4754897"/>
            <a:ext cx="3216174" cy="1243471"/>
          </a:xfrm>
          <a:prstGeom prst="rect">
            <a:avLst/>
          </a:prstGeom>
          <a:ln w="38100">
            <a:solidFill>
              <a:schemeClr val="tx1"/>
            </a:solidFill>
          </a:ln>
        </p:spPr>
      </p:pic>
    </p:spTree>
    <p:extLst>
      <p:ext uri="{BB962C8B-B14F-4D97-AF65-F5344CB8AC3E}">
        <p14:creationId xmlns:p14="http://schemas.microsoft.com/office/powerpoint/2010/main" val="780415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Ajout</a:t>
            </a:r>
            <a:r>
              <a:rPr lang="en-US" sz="2400" dirty="0" smtClean="0"/>
              <a:t> et </a:t>
            </a:r>
            <a:r>
              <a:rPr lang="en-US" sz="2400" dirty="0" err="1" smtClean="0"/>
              <a:t>enregistrement</a:t>
            </a:r>
            <a:r>
              <a:rPr lang="en-US" sz="2400" dirty="0" smtClean="0"/>
              <a:t> de documents/ </a:t>
            </a:r>
            <a:r>
              <a:rPr lang="en-US" sz="2400" dirty="0" err="1" smtClean="0"/>
              <a:t>contrats</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11</a:t>
            </a:fld>
            <a:endParaRPr lang="en-US"/>
          </a:p>
        </p:txBody>
      </p:sp>
      <p:sp>
        <p:nvSpPr>
          <p:cNvPr id="3" name="Content Placeholder 2"/>
          <p:cNvSpPr>
            <a:spLocks noGrp="1"/>
          </p:cNvSpPr>
          <p:nvPr>
            <p:ph idx="1"/>
          </p:nvPr>
        </p:nvSpPr>
        <p:spPr>
          <a:xfrm>
            <a:off x="457200" y="1094012"/>
            <a:ext cx="8229600" cy="2447470"/>
          </a:xfrm>
        </p:spPr>
        <p:txBody>
          <a:bodyPr>
            <a:noAutofit/>
          </a:bodyPr>
          <a:lstStyle/>
          <a:p>
            <a:pPr>
              <a:spcAft>
                <a:spcPts val="1800"/>
              </a:spcAft>
              <a:buFont typeface="+mj-lt"/>
              <a:buAutoNum type="arabicPeriod"/>
            </a:pPr>
            <a:r>
              <a:rPr lang="fr-CA" sz="1600" dirty="0">
                <a:cs typeface="Segoe UI Semibold" panose="020B0702040204020203" pitchFamily="34" charset="0"/>
              </a:rPr>
              <a:t>Les clients ont la possibilité d'inclure des documents à une demande tant qu’elle n’est pas fermée (annulée, refusée ou résolue) ou en statuts « En attente de signature » ou « Document signé ». L’ajout sera fait en temps réel sans devoir confirmer l’action. Lorsque le client quittera l’écran, un courriel automatisé sera envoyé aux contacts, au gestionnaire, à l’initiateur et au personnel RH assigné à la demande (si applicable). </a:t>
            </a:r>
          </a:p>
          <a:p>
            <a:pPr>
              <a:buFont typeface="+mj-lt"/>
              <a:buAutoNum type="arabicPeriod"/>
            </a:pPr>
            <a:r>
              <a:rPr lang="fr-CA" sz="1600" dirty="0">
                <a:cs typeface="Segoe UI Semibold" panose="020B0702040204020203" pitchFamily="34" charset="0"/>
              </a:rPr>
              <a:t>Les clients auront aussi la capacité d’enregistrer l’ensemble des contrats à retourner et des fichiers joints en un dossier compressé de format .zip. Cela évitera de devoir répéter l’action pour chaque document séparément. </a:t>
            </a:r>
          </a:p>
        </p:txBody>
      </p:sp>
      <p:sp>
        <p:nvSpPr>
          <p:cNvPr id="6" name="Content Placeholder 2"/>
          <p:cNvSpPr txBox="1">
            <a:spLocks/>
          </p:cNvSpPr>
          <p:nvPr/>
        </p:nvSpPr>
        <p:spPr>
          <a:xfrm>
            <a:off x="885373" y="4189649"/>
            <a:ext cx="2794000" cy="838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sz="1600" i="1" dirty="0">
                <a:cs typeface="Segoe UI Semibold" panose="020B0702040204020203" pitchFamily="34" charset="0"/>
              </a:rPr>
              <a:t>Cliquez sur Télécharger zip et décidez si vous voulez ouvrir le dossier ou enregistrer dans un emplacement. </a:t>
            </a:r>
          </a:p>
        </p:txBody>
      </p:sp>
      <p:grpSp>
        <p:nvGrpSpPr>
          <p:cNvPr id="16" name="Groupe 15" descr="Capture d'écran montrant la section des documents sur une demande soumise." title="Section des documents"/>
          <p:cNvGrpSpPr/>
          <p:nvPr/>
        </p:nvGrpSpPr>
        <p:grpSpPr>
          <a:xfrm>
            <a:off x="3701144" y="3461700"/>
            <a:ext cx="4985656" cy="1440394"/>
            <a:chOff x="3701144" y="3461700"/>
            <a:chExt cx="4985656" cy="1440394"/>
          </a:xfrm>
        </p:grpSpPr>
        <p:pic>
          <p:nvPicPr>
            <p:cNvPr id="13" name="Image 12" descr="Capture d'écran montrant la section des documents sur une demande soumise." title="Section des documents"/>
            <p:cNvPicPr>
              <a:picLocks noChangeAspect="1"/>
            </p:cNvPicPr>
            <p:nvPr/>
          </p:nvPicPr>
          <p:blipFill>
            <a:blip r:embed="rId5"/>
            <a:stretch>
              <a:fillRect/>
            </a:stretch>
          </p:blipFill>
          <p:spPr>
            <a:xfrm>
              <a:off x="3744686" y="3497945"/>
              <a:ext cx="4942114" cy="1404149"/>
            </a:xfrm>
            <a:prstGeom prst="rect">
              <a:avLst/>
            </a:prstGeom>
            <a:ln w="38100">
              <a:solidFill>
                <a:schemeClr val="tx1"/>
              </a:solidFill>
            </a:ln>
          </p:spPr>
        </p:pic>
        <p:sp>
          <p:nvSpPr>
            <p:cNvPr id="8" name="Rectangle à coins arrondis 7" descr="Ce rectangle met l'accent sur le bouton &quot;Télécharger Zip&quot; de la section Documents sur une demande soumise." title="Focus sur le bouton &quot;Télécharge Zip&quot;"/>
            <p:cNvSpPr/>
            <p:nvPr>
              <p:custDataLst>
                <p:tags r:id="rId2"/>
              </p:custDataLst>
            </p:nvPr>
          </p:nvSpPr>
          <p:spPr>
            <a:xfrm>
              <a:off x="3701144" y="3461700"/>
              <a:ext cx="1132114" cy="387129"/>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grpSp>
        <p:nvGrpSpPr>
          <p:cNvPr id="17" name="Groupe 16" descr="Capture d'écran montrant la section des contrats sur une demande retournée pour signature." title="Section des contrats"/>
          <p:cNvGrpSpPr/>
          <p:nvPr/>
        </p:nvGrpSpPr>
        <p:grpSpPr>
          <a:xfrm>
            <a:off x="3701144" y="5030339"/>
            <a:ext cx="4985656" cy="1011362"/>
            <a:chOff x="3701144" y="5030339"/>
            <a:chExt cx="4985656" cy="1011362"/>
          </a:xfrm>
        </p:grpSpPr>
        <p:pic>
          <p:nvPicPr>
            <p:cNvPr id="14" name="Image 13" descr="Capture d'écran montrant la section des contrats sur une demande retournée pour signature." title="Section des contrats"/>
            <p:cNvPicPr>
              <a:picLocks noChangeAspect="1"/>
            </p:cNvPicPr>
            <p:nvPr/>
          </p:nvPicPr>
          <p:blipFill>
            <a:blip r:embed="rId6"/>
            <a:stretch>
              <a:fillRect/>
            </a:stretch>
          </p:blipFill>
          <p:spPr>
            <a:xfrm>
              <a:off x="3744686" y="5058557"/>
              <a:ext cx="4942114" cy="983144"/>
            </a:xfrm>
            <a:prstGeom prst="rect">
              <a:avLst/>
            </a:prstGeom>
            <a:ln w="38100">
              <a:solidFill>
                <a:schemeClr val="tx1"/>
              </a:solidFill>
            </a:ln>
          </p:spPr>
        </p:pic>
        <p:sp>
          <p:nvSpPr>
            <p:cNvPr id="15" name="Rectangle à coins arrondis 14" descr="Ce rectangle met l'accent sur le bouton &quot;Télécharger Zip&quot; de la section Contrats d'une demande retournée pour signature." title="Focus sur le bouton &quot;Télécharger Zip&quot;"/>
            <p:cNvSpPr/>
            <p:nvPr>
              <p:custDataLst>
                <p:tags r:id="rId1"/>
              </p:custDataLst>
            </p:nvPr>
          </p:nvSpPr>
          <p:spPr>
            <a:xfrm>
              <a:off x="3701144" y="5030339"/>
              <a:ext cx="1132114" cy="387129"/>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spTree>
    <p:extLst>
      <p:ext uri="{BB962C8B-B14F-4D97-AF65-F5344CB8AC3E}">
        <p14:creationId xmlns:p14="http://schemas.microsoft.com/office/powerpoint/2010/main" val="98654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Formulaire</a:t>
            </a:r>
            <a:r>
              <a:rPr lang="en-US" sz="2400" dirty="0" smtClean="0"/>
              <a:t> du </a:t>
            </a:r>
            <a:r>
              <a:rPr lang="en-US" sz="2400" dirty="0" err="1" smtClean="0"/>
              <a:t>processus</a:t>
            </a:r>
            <a:r>
              <a:rPr lang="en-US" sz="2400" dirty="0" smtClean="0"/>
              <a:t> de </a:t>
            </a:r>
            <a:r>
              <a:rPr lang="en-US" sz="2400" dirty="0" err="1" smtClean="0"/>
              <a:t>séparation</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12</a:t>
            </a:fld>
            <a:endParaRPr lang="en-US"/>
          </a:p>
        </p:txBody>
      </p:sp>
      <p:sp>
        <p:nvSpPr>
          <p:cNvPr id="3" name="Content Placeholder 2"/>
          <p:cNvSpPr>
            <a:spLocks noGrp="1"/>
          </p:cNvSpPr>
          <p:nvPr>
            <p:ph idx="1"/>
          </p:nvPr>
        </p:nvSpPr>
        <p:spPr>
          <a:xfrm>
            <a:off x="457200" y="1181101"/>
            <a:ext cx="8229600" cy="459013"/>
          </a:xfrm>
        </p:spPr>
        <p:txBody>
          <a:bodyPr>
            <a:normAutofit/>
          </a:bodyPr>
          <a:lstStyle/>
          <a:p>
            <a:pPr marL="0" indent="0">
              <a:buNone/>
            </a:pPr>
            <a:r>
              <a:rPr lang="fr-CA" sz="1600" dirty="0" smtClean="0">
                <a:cs typeface="Segoe UI Semibold" panose="020B0702040204020203" pitchFamily="34" charset="0"/>
              </a:rPr>
              <a:t>Quelques ajustements apportés au processus de séparation : </a:t>
            </a:r>
            <a:endParaRPr lang="fr-CA" sz="1600" dirty="0">
              <a:cs typeface="Segoe UI Semibold" panose="020B0702040204020203" pitchFamily="34" charset="0"/>
            </a:endParaRPr>
          </a:p>
        </p:txBody>
      </p:sp>
      <p:sp>
        <p:nvSpPr>
          <p:cNvPr id="6" name="Content Placeholder 2"/>
          <p:cNvSpPr txBox="1">
            <a:spLocks/>
          </p:cNvSpPr>
          <p:nvPr/>
        </p:nvSpPr>
        <p:spPr>
          <a:xfrm>
            <a:off x="457200" y="1594697"/>
            <a:ext cx="3352545" cy="44142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638" indent="-274638">
              <a:spcAft>
                <a:spcPts val="600"/>
              </a:spcAft>
              <a:buFont typeface="+mj-lt"/>
              <a:buAutoNum type="arabicPeriod"/>
            </a:pPr>
            <a:r>
              <a:rPr lang="fr-CA" sz="1400" dirty="0">
                <a:cs typeface="Segoe UI Semibold" panose="020B0702040204020203" pitchFamily="34" charset="0"/>
              </a:rPr>
              <a:t>Afin de finaliser et soumettre la demande de séparation, le gestionnaire ou une des personnes-ressources, devra maintenant cliquer sur le bouton « Soumettre la demande ». </a:t>
            </a:r>
          </a:p>
          <a:p>
            <a:pPr marL="274638" indent="-274638">
              <a:spcAft>
                <a:spcPts val="600"/>
              </a:spcAft>
              <a:buFont typeface="+mj-lt"/>
              <a:buAutoNum type="arabicPeriod"/>
            </a:pPr>
            <a:r>
              <a:rPr lang="fr-CA" sz="1400" dirty="0">
                <a:cs typeface="Segoe UI Semibold" panose="020B0702040204020203" pitchFamily="34" charset="0"/>
              </a:rPr>
              <a:t>Afin d’enregistrer des changements à une demande de séparation sans la finaliser et soumettre, le gestionnaire, une des autres personnes ressources ou l’adjointe administrative devra cliquer sur « Enregistrer ». </a:t>
            </a:r>
            <a:endParaRPr lang="fr-CA" sz="1400" dirty="0" smtClean="0">
              <a:cs typeface="Segoe UI Semibold" panose="020B0702040204020203" pitchFamily="34" charset="0"/>
            </a:endParaRPr>
          </a:p>
          <a:p>
            <a:pPr marL="274638" indent="-274638">
              <a:spcAft>
                <a:spcPts val="600"/>
              </a:spcAft>
              <a:buFont typeface="+mj-lt"/>
              <a:buAutoNum type="arabicPeriod"/>
            </a:pPr>
            <a:r>
              <a:rPr lang="fr-CA" sz="1400" dirty="0">
                <a:cs typeface="Segoe UI Semibold" panose="020B0702040204020203" pitchFamily="34" charset="0"/>
              </a:rPr>
              <a:t>Depuis la dernière </a:t>
            </a:r>
            <a:r>
              <a:rPr lang="fr-CA" sz="1400" dirty="0" smtClean="0">
                <a:cs typeface="Segoe UI Semibold" panose="020B0702040204020203" pitchFamily="34" charset="0"/>
              </a:rPr>
              <a:t>version </a:t>
            </a:r>
            <a:r>
              <a:rPr lang="fr-CA" sz="1400" dirty="0">
                <a:cs typeface="Segoe UI Semibold" panose="020B0702040204020203" pitchFamily="34" charset="0"/>
              </a:rPr>
              <a:t>du portail, l’adjointe administrative n’était plus en mesure de mettre à jour la liste de vérification du centre de coûts. Ce problème sera corrigé le 17 janvier 2020</a:t>
            </a:r>
            <a:r>
              <a:rPr lang="fr-CA" sz="1400" dirty="0" smtClean="0">
                <a:cs typeface="Segoe UI Semibold" panose="020B0702040204020203" pitchFamily="34" charset="0"/>
              </a:rPr>
              <a:t>.</a:t>
            </a:r>
            <a:endParaRPr lang="fr-CA" sz="1400" dirty="0">
              <a:cs typeface="Segoe UI Semibold" panose="020B0702040204020203" pitchFamily="34" charset="0"/>
            </a:endParaRPr>
          </a:p>
        </p:txBody>
      </p:sp>
      <p:grpSp>
        <p:nvGrpSpPr>
          <p:cNvPr id="4" name="Groupe 3" descr="Capture d'écran montrant le bas du formulaire du processus de séparation. " title="Formulaire du processus de séparation"/>
          <p:cNvGrpSpPr/>
          <p:nvPr/>
        </p:nvGrpSpPr>
        <p:grpSpPr>
          <a:xfrm>
            <a:off x="4360710" y="1574676"/>
            <a:ext cx="4106240" cy="2133096"/>
            <a:chOff x="4360710" y="1574676"/>
            <a:chExt cx="4106240" cy="2133096"/>
          </a:xfrm>
        </p:grpSpPr>
        <p:pic>
          <p:nvPicPr>
            <p:cNvPr id="7" name="Image 6" descr="Capture d'écran montrant le bas du formulaire du processus de séparation. " title="Formulaire du processus de séparation"/>
            <p:cNvPicPr>
              <a:picLocks noChangeAspect="1"/>
            </p:cNvPicPr>
            <p:nvPr>
              <p:custDataLst>
                <p:tags r:id="rId3"/>
              </p:custDataLst>
            </p:nvPr>
          </p:nvPicPr>
          <p:blipFill>
            <a:blip r:embed="rId6"/>
            <a:stretch>
              <a:fillRect/>
            </a:stretch>
          </p:blipFill>
          <p:spPr>
            <a:xfrm>
              <a:off x="4360710" y="1574676"/>
              <a:ext cx="4106240" cy="2081715"/>
            </a:xfrm>
            <a:prstGeom prst="rect">
              <a:avLst/>
            </a:prstGeom>
            <a:ln w="38100">
              <a:solidFill>
                <a:schemeClr val="tx1"/>
              </a:solidFill>
            </a:ln>
          </p:spPr>
        </p:pic>
        <p:sp>
          <p:nvSpPr>
            <p:cNvPr id="8" name="Rectangle à coins arrondis 7" descr="Rectangle mettant l'accent sur les deux boutons &quot;Soumettre la demande&quot; et &quot;Enregistrer&quot; avancés aux points 1 et 2." title="Focus sur les boutons &quot;Soumettre la demande&quot; et &quot;Enregistrer&quot;"/>
            <p:cNvSpPr/>
            <p:nvPr>
              <p:custDataLst>
                <p:tags r:id="rId4"/>
              </p:custDataLst>
            </p:nvPr>
          </p:nvSpPr>
          <p:spPr>
            <a:xfrm>
              <a:off x="4360710" y="3320643"/>
              <a:ext cx="1459519" cy="387129"/>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grpSp>
        <p:nvGrpSpPr>
          <p:cNvPr id="11" name="Groupe 10" descr="Capture d'écran montrant le haut de la liste de contrôle du centre de coûts du formulaire du processus de séparation." title="Liste de vérification du centre de coûts"/>
          <p:cNvGrpSpPr/>
          <p:nvPr/>
        </p:nvGrpSpPr>
        <p:grpSpPr>
          <a:xfrm>
            <a:off x="4387629" y="3967542"/>
            <a:ext cx="4079321" cy="1794629"/>
            <a:chOff x="4387629" y="3967542"/>
            <a:chExt cx="4079321" cy="1794629"/>
          </a:xfrm>
        </p:grpSpPr>
        <p:pic>
          <p:nvPicPr>
            <p:cNvPr id="9" name="Image 8" descr="Capture d'écran montrant le haut de la liste de contrôle du centre de coûts du formulaire du processus de séparation." title="Liste de vérification du centre de coûts"/>
            <p:cNvPicPr>
              <a:picLocks noChangeAspect="1"/>
            </p:cNvPicPr>
            <p:nvPr>
              <p:custDataLst>
                <p:tags r:id="rId1"/>
              </p:custDataLst>
            </p:nvPr>
          </p:nvPicPr>
          <p:blipFill rotWithShape="1">
            <a:blip r:embed="rId7"/>
            <a:srcRect b="19404"/>
            <a:stretch/>
          </p:blipFill>
          <p:spPr>
            <a:xfrm>
              <a:off x="4387629" y="3967542"/>
              <a:ext cx="4079321" cy="1794629"/>
            </a:xfrm>
            <a:prstGeom prst="rect">
              <a:avLst/>
            </a:prstGeom>
            <a:ln w="38100">
              <a:solidFill>
                <a:schemeClr val="tx1"/>
              </a:solidFill>
            </a:ln>
          </p:spPr>
        </p:pic>
        <p:sp>
          <p:nvSpPr>
            <p:cNvPr id="10" name="Rectangle à coins arrondis 9" descr="Rectangle mettant l'accent sur les champs de la liste de contrôle du centre de coûts. Informations discutées au point 3." title="Focus sur le centre de coûts"/>
            <p:cNvSpPr/>
            <p:nvPr>
              <p:custDataLst>
                <p:tags r:id="rId2"/>
              </p:custDataLst>
            </p:nvPr>
          </p:nvSpPr>
          <p:spPr>
            <a:xfrm>
              <a:off x="7155543" y="4619241"/>
              <a:ext cx="1311407" cy="1142930"/>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mj-lt"/>
              </a:endParaRPr>
            </a:p>
          </p:txBody>
        </p:sp>
      </p:grpSp>
    </p:spTree>
    <p:extLst>
      <p:ext uri="{BB962C8B-B14F-4D97-AF65-F5344CB8AC3E}">
        <p14:creationId xmlns:p14="http://schemas.microsoft.com/office/powerpoint/2010/main" val="3567824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400" dirty="0" smtClean="0"/>
              <a:t>Affichage de la date de mise à jour des statuts</a:t>
            </a:r>
            <a:endParaRPr lang="fr-CA"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13</a:t>
            </a:fld>
            <a:endParaRPr lang="en-US"/>
          </a:p>
        </p:txBody>
      </p:sp>
      <p:sp>
        <p:nvSpPr>
          <p:cNvPr id="3" name="Content Placeholder 2"/>
          <p:cNvSpPr>
            <a:spLocks noGrp="1"/>
          </p:cNvSpPr>
          <p:nvPr>
            <p:ph idx="1"/>
          </p:nvPr>
        </p:nvSpPr>
        <p:spPr>
          <a:xfrm>
            <a:off x="457200" y="1181101"/>
            <a:ext cx="8229600" cy="2302328"/>
          </a:xfrm>
        </p:spPr>
        <p:txBody>
          <a:bodyPr>
            <a:noAutofit/>
          </a:bodyPr>
          <a:lstStyle/>
          <a:p>
            <a:pPr marL="0" indent="0">
              <a:buNone/>
            </a:pPr>
            <a:r>
              <a:rPr lang="fr-CA" sz="1600" dirty="0">
                <a:cs typeface="Segoe UI Semibold" panose="020B0702040204020203" pitchFamily="34" charset="0"/>
              </a:rPr>
              <a:t>Il sera maintenant possible pour les clients, de connaitre clairement la date de la dernière mise à jour du statut de chacun des centres d’affaires impliqués sur une demande. </a:t>
            </a:r>
            <a:endParaRPr lang="fr-CA" sz="1600" dirty="0" smtClean="0">
              <a:cs typeface="Segoe UI Semibold" panose="020B0702040204020203" pitchFamily="34" charset="0"/>
            </a:endParaRPr>
          </a:p>
          <a:p>
            <a:pPr marL="0" indent="0">
              <a:buNone/>
            </a:pPr>
            <a:endParaRPr lang="fr-CA" sz="1600" dirty="0">
              <a:cs typeface="Segoe UI Semibold" panose="020B0702040204020203" pitchFamily="34" charset="0"/>
            </a:endParaRPr>
          </a:p>
          <a:p>
            <a:pPr marL="0" indent="0">
              <a:spcAft>
                <a:spcPts val="600"/>
              </a:spcAft>
              <a:buNone/>
            </a:pPr>
            <a:r>
              <a:rPr lang="fr-CA" sz="1600" dirty="0">
                <a:cs typeface="Segoe UI Semibold" panose="020B0702040204020203" pitchFamily="34" charset="0"/>
              </a:rPr>
              <a:t>Voici les étapes pour consulter la date du dernier changement de statut d’une demande :</a:t>
            </a:r>
            <a:endParaRPr lang="en-CA" sz="1600" dirty="0">
              <a:cs typeface="Segoe UI Semibold" panose="020B0702040204020203" pitchFamily="34" charset="0"/>
            </a:endParaRPr>
          </a:p>
          <a:p>
            <a:pPr marL="255588" indent="-255588">
              <a:buFont typeface="+mj-lt"/>
              <a:buAutoNum type="arabicPeriod"/>
            </a:pPr>
            <a:r>
              <a:rPr lang="fr-CA" sz="1600" dirty="0"/>
              <a:t>Cliquez sur votre nom et puis sur « Mes demandes » dans le menu du haut. </a:t>
            </a:r>
          </a:p>
          <a:p>
            <a:pPr marL="255588" indent="-255588">
              <a:buFont typeface="+mj-lt"/>
              <a:buAutoNum type="arabicPeriod"/>
            </a:pPr>
            <a:r>
              <a:rPr lang="fr-CA" sz="1600" dirty="0"/>
              <a:t>Repérez la demande à consulter et cliquer sur sa ligne.</a:t>
            </a:r>
          </a:p>
          <a:p>
            <a:pPr marL="255588" indent="-255588">
              <a:buFont typeface="+mj-lt"/>
              <a:buAutoNum type="arabicPeriod"/>
            </a:pPr>
            <a:r>
              <a:rPr lang="fr-CA" sz="1600" dirty="0"/>
              <a:t>Cliquez sur le lien « Interventions </a:t>
            </a:r>
            <a:r>
              <a:rPr lang="fr-CA" sz="1600" dirty="0" smtClean="0"/>
              <a:t>».</a:t>
            </a:r>
            <a:endParaRPr lang="fr-CA" sz="1600" dirty="0"/>
          </a:p>
          <a:p>
            <a:pPr marL="0" indent="0">
              <a:buNone/>
            </a:pPr>
            <a:endParaRPr lang="fr-CA" sz="1600" dirty="0">
              <a:cs typeface="Segoe UI Semibold" panose="020B0702040204020203" pitchFamily="34" charset="0"/>
            </a:endParaRPr>
          </a:p>
        </p:txBody>
      </p:sp>
      <p:grpSp>
        <p:nvGrpSpPr>
          <p:cNvPr id="4" name="Groupe 3" descr="Capture d'écran montrant la section d'intervention d'une demande soumise." title="Intervention d'une demande soumise"/>
          <p:cNvGrpSpPr/>
          <p:nvPr/>
        </p:nvGrpSpPr>
        <p:grpSpPr>
          <a:xfrm>
            <a:off x="546100" y="3743551"/>
            <a:ext cx="7945351" cy="2102077"/>
            <a:chOff x="546100" y="3743551"/>
            <a:chExt cx="7945351" cy="2102077"/>
          </a:xfrm>
        </p:grpSpPr>
        <p:pic>
          <p:nvPicPr>
            <p:cNvPr id="7" name="Image 6" descr="Capture d'écran montrant la section d'intervention d'une demande soumise." title="Intervention d'une demande soumise"/>
            <p:cNvPicPr>
              <a:picLocks noChangeAspect="1"/>
            </p:cNvPicPr>
            <p:nvPr>
              <p:custDataLst>
                <p:tags r:id="rId1"/>
              </p:custDataLst>
            </p:nvPr>
          </p:nvPicPr>
          <p:blipFill>
            <a:blip r:embed="rId4"/>
            <a:stretch>
              <a:fillRect/>
            </a:stretch>
          </p:blipFill>
          <p:spPr>
            <a:xfrm>
              <a:off x="546100" y="3743551"/>
              <a:ext cx="7945351" cy="2102077"/>
            </a:xfrm>
            <a:prstGeom prst="rect">
              <a:avLst/>
            </a:prstGeom>
            <a:ln w="38100">
              <a:solidFill>
                <a:schemeClr val="tx1"/>
              </a:solidFill>
            </a:ln>
          </p:spPr>
        </p:pic>
        <p:sp>
          <p:nvSpPr>
            <p:cNvPr id="9" name="Rectangle 8" descr="Rectangle mettant l'accent sur la colonne &quot;Date du statut&quot;." title="Focus sur la date du statut"/>
            <p:cNvSpPr/>
            <p:nvPr>
              <p:custDataLst>
                <p:tags r:id="rId2"/>
              </p:custDataLst>
            </p:nvPr>
          </p:nvSpPr>
          <p:spPr>
            <a:xfrm>
              <a:off x="3359052" y="4896418"/>
              <a:ext cx="743048" cy="415810"/>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mj-lt"/>
              </a:endParaRPr>
            </a:p>
          </p:txBody>
        </p:sp>
      </p:grpSp>
    </p:spTree>
    <p:extLst>
      <p:ext uri="{BB962C8B-B14F-4D97-AF65-F5344CB8AC3E}">
        <p14:creationId xmlns:p14="http://schemas.microsoft.com/office/powerpoint/2010/main" val="3411645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400" dirty="0" smtClean="0"/>
              <a:t>Ajustement aux formulaires</a:t>
            </a:r>
            <a:endParaRPr lang="fr-CA"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14</a:t>
            </a:fld>
            <a:endParaRPr lang="en-US"/>
          </a:p>
        </p:txBody>
      </p:sp>
      <p:sp>
        <p:nvSpPr>
          <p:cNvPr id="3" name="Content Placeholder 2"/>
          <p:cNvSpPr>
            <a:spLocks noGrp="1"/>
          </p:cNvSpPr>
          <p:nvPr>
            <p:ph idx="1"/>
          </p:nvPr>
        </p:nvSpPr>
        <p:spPr>
          <a:xfrm>
            <a:off x="457200" y="1181101"/>
            <a:ext cx="8229600" cy="838200"/>
          </a:xfrm>
        </p:spPr>
        <p:txBody>
          <a:bodyPr>
            <a:normAutofit fontScale="92500" lnSpcReduction="10000"/>
          </a:bodyPr>
          <a:lstStyle/>
          <a:p>
            <a:pPr>
              <a:buFont typeface="Arial" panose="020B0604020202020204" pitchFamily="34" charset="0"/>
              <a:buChar char="•"/>
            </a:pPr>
            <a:r>
              <a:rPr lang="fr-CA" sz="1900" b="1" dirty="0">
                <a:cs typeface="Segoe UI Semibold" panose="020B0702040204020203" pitchFamily="34" charset="0"/>
              </a:rPr>
              <a:t>Formulaire Demande en matière de priorité de la </a:t>
            </a:r>
            <a:r>
              <a:rPr lang="fr-CA" sz="1900" b="1" dirty="0" smtClean="0">
                <a:cs typeface="Segoe UI Semibold" panose="020B0702040204020203" pitchFamily="34" charset="0"/>
              </a:rPr>
              <a:t>CFP</a:t>
            </a:r>
          </a:p>
          <a:p>
            <a:pPr marL="400050" lvl="1" indent="0">
              <a:buNone/>
            </a:pPr>
            <a:r>
              <a:rPr lang="fr-CA" sz="1600" dirty="0" smtClean="0">
                <a:cs typeface="Segoe UI Semibold" panose="020B0702040204020203" pitchFamily="34" charset="0"/>
              </a:rPr>
              <a:t>Ajout </a:t>
            </a:r>
            <a:r>
              <a:rPr lang="fr-CA" sz="1600" dirty="0">
                <a:cs typeface="Segoe UI Semibold" panose="020B0702040204020203" pitchFamily="34" charset="0"/>
              </a:rPr>
              <a:t>d’une question quand le type de processus sélectionné est « Externe non-annoncé » ou « Interne non-annoncé »</a:t>
            </a:r>
          </a:p>
        </p:txBody>
      </p:sp>
      <p:sp>
        <p:nvSpPr>
          <p:cNvPr id="10" name="TextBox 3"/>
          <p:cNvSpPr txBox="1"/>
          <p:nvPr>
            <p:custDataLst>
              <p:tags r:id="rId1"/>
            </p:custDataLst>
          </p:nvPr>
        </p:nvSpPr>
        <p:spPr>
          <a:xfrm>
            <a:off x="1199796" y="2096855"/>
            <a:ext cx="2312661" cy="738664"/>
          </a:xfrm>
          <a:prstGeom prst="rect">
            <a:avLst/>
          </a:prstGeom>
          <a:noFill/>
        </p:spPr>
        <p:txBody>
          <a:bodyPr wrap="square" rtlCol="0">
            <a:spAutoFit/>
          </a:bodyPr>
          <a:lstStyle/>
          <a:p>
            <a:r>
              <a:rPr lang="fr-CA" sz="1400" dirty="0" smtClean="0">
                <a:latin typeface="+mj-lt"/>
                <a:cs typeface="Segoe UI Semibold" panose="020B0702040204020203" pitchFamily="34" charset="0"/>
              </a:rPr>
              <a:t>Question quand le type de processus sélectionné est Externe non-annoncé :</a:t>
            </a:r>
            <a:endParaRPr lang="fr-CA" sz="1400" dirty="0">
              <a:latin typeface="+mj-lt"/>
              <a:cs typeface="Segoe UI Semibold" panose="020B0702040204020203" pitchFamily="34" charset="0"/>
            </a:endParaRPr>
          </a:p>
        </p:txBody>
      </p:sp>
      <p:pic>
        <p:nvPicPr>
          <p:cNvPr id="7" name="Image 6" descr="Capture d'écran de la question apparaissant lorsque le type de processus &quot;Externe annoncé&quot; est sélectionné." title="Type de processus &quot;Externe non-annoncé&quot;"/>
          <p:cNvPicPr>
            <a:picLocks noChangeAspect="1"/>
          </p:cNvPicPr>
          <p:nvPr>
            <p:custDataLst>
              <p:tags r:id="rId2"/>
            </p:custDataLst>
          </p:nvPr>
        </p:nvPicPr>
        <p:blipFill>
          <a:blip r:embed="rId7"/>
          <a:stretch>
            <a:fillRect/>
          </a:stretch>
        </p:blipFill>
        <p:spPr>
          <a:xfrm>
            <a:off x="3657599" y="2042909"/>
            <a:ext cx="4794885" cy="924133"/>
          </a:xfrm>
          <a:prstGeom prst="rect">
            <a:avLst/>
          </a:prstGeom>
          <a:ln w="38100">
            <a:solidFill>
              <a:schemeClr val="tx1"/>
            </a:solidFill>
          </a:ln>
        </p:spPr>
      </p:pic>
      <p:sp>
        <p:nvSpPr>
          <p:cNvPr id="13" name="TextBox 3"/>
          <p:cNvSpPr txBox="1"/>
          <p:nvPr>
            <p:custDataLst>
              <p:tags r:id="rId3"/>
            </p:custDataLst>
          </p:nvPr>
        </p:nvSpPr>
        <p:spPr>
          <a:xfrm>
            <a:off x="1199796" y="3210708"/>
            <a:ext cx="2312661" cy="738664"/>
          </a:xfrm>
          <a:prstGeom prst="rect">
            <a:avLst/>
          </a:prstGeom>
          <a:noFill/>
        </p:spPr>
        <p:txBody>
          <a:bodyPr wrap="square" rtlCol="0">
            <a:spAutoFit/>
          </a:bodyPr>
          <a:lstStyle/>
          <a:p>
            <a:r>
              <a:rPr lang="fr-CA" sz="1400" dirty="0" smtClean="0">
                <a:latin typeface="+mj-lt"/>
                <a:cs typeface="Segoe UI Semibold" panose="020B0702040204020203" pitchFamily="34" charset="0"/>
              </a:rPr>
              <a:t>Question quand le type de processus sélectionné est Interne non annoncé :</a:t>
            </a:r>
            <a:endParaRPr lang="fr-CA" sz="1400" dirty="0">
              <a:latin typeface="+mj-lt"/>
              <a:cs typeface="Segoe UI Semibold" panose="020B0702040204020203" pitchFamily="34" charset="0"/>
            </a:endParaRPr>
          </a:p>
        </p:txBody>
      </p:sp>
      <p:pic>
        <p:nvPicPr>
          <p:cNvPr id="9" name="Image 8" descr="Capture d'écran de la question apparaissant lorsque le type de processus &quot;Interne non-annoncé&quot; est sélectionné." title="Type de processus &quot;Interne non-annoncé&quot;"/>
          <p:cNvPicPr>
            <a:picLocks noChangeAspect="1"/>
          </p:cNvPicPr>
          <p:nvPr>
            <p:custDataLst>
              <p:tags r:id="rId4"/>
            </p:custDataLst>
          </p:nvPr>
        </p:nvPicPr>
        <p:blipFill>
          <a:blip r:embed="rId8"/>
          <a:stretch>
            <a:fillRect/>
          </a:stretch>
        </p:blipFill>
        <p:spPr>
          <a:xfrm>
            <a:off x="3657599" y="3142134"/>
            <a:ext cx="4794886" cy="930933"/>
          </a:xfrm>
          <a:prstGeom prst="rect">
            <a:avLst/>
          </a:prstGeom>
          <a:ln w="38100">
            <a:solidFill>
              <a:schemeClr val="tx1"/>
            </a:solidFill>
          </a:ln>
        </p:spPr>
      </p:pic>
      <p:sp>
        <p:nvSpPr>
          <p:cNvPr id="6" name="Content Placeholder 2"/>
          <p:cNvSpPr txBox="1">
            <a:spLocks/>
          </p:cNvSpPr>
          <p:nvPr/>
        </p:nvSpPr>
        <p:spPr>
          <a:xfrm>
            <a:off x="457200" y="4519953"/>
            <a:ext cx="7514262" cy="12347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fr-CA" sz="1800" b="1" dirty="0">
                <a:cs typeface="Segoe UI Semibold" panose="020B0702040204020203" pitchFamily="34" charset="0"/>
              </a:rPr>
              <a:t>Formulaire Demande d’évaluation de langue </a:t>
            </a:r>
            <a:r>
              <a:rPr lang="fr-CA" sz="1800" b="1" dirty="0" smtClean="0">
                <a:cs typeface="Segoe UI Semibold" panose="020B0702040204020203" pitchFamily="34" charset="0"/>
              </a:rPr>
              <a:t>seconde</a:t>
            </a:r>
          </a:p>
          <a:p>
            <a:pPr marL="400050" lvl="1" indent="0">
              <a:buNone/>
            </a:pPr>
            <a:r>
              <a:rPr lang="fr-CA" sz="1600" dirty="0" smtClean="0">
                <a:cs typeface="Segoe UI Semibold" panose="020B0702040204020203" pitchFamily="34" charset="0"/>
              </a:rPr>
              <a:t>Ajout </a:t>
            </a:r>
            <a:r>
              <a:rPr lang="fr-CA" sz="1600" dirty="0">
                <a:cs typeface="Segoe UI Semibold" panose="020B0702040204020203" pitchFamily="34" charset="0"/>
              </a:rPr>
              <a:t>d’une question pour déterminer si le poste de l’employé fait partie du groupe exécutif et ajout du numéro de téléphone dans la section du récipiendaire de la facture.</a:t>
            </a:r>
            <a:endParaRPr lang="fr-CA" sz="1600" b="1" dirty="0">
              <a:cs typeface="Segoe UI Semibold" panose="020B0702040204020203" pitchFamily="34" charset="0"/>
            </a:endParaRPr>
          </a:p>
        </p:txBody>
      </p:sp>
      <p:pic>
        <p:nvPicPr>
          <p:cNvPr id="12" name="Image 11" descr="Capture d'écran montrant la nouvelle question sur le poste EX. " title="Formulaire demande d'évaluation de langue seconde"/>
          <p:cNvPicPr>
            <a:picLocks noChangeAspect="1"/>
          </p:cNvPicPr>
          <p:nvPr>
            <p:custDataLst>
              <p:tags r:id="rId5"/>
            </p:custDataLst>
          </p:nvPr>
        </p:nvPicPr>
        <p:blipFill>
          <a:blip r:embed="rId9"/>
          <a:stretch>
            <a:fillRect/>
          </a:stretch>
        </p:blipFill>
        <p:spPr>
          <a:xfrm>
            <a:off x="3657599" y="5543539"/>
            <a:ext cx="2789237" cy="422296"/>
          </a:xfrm>
          <a:prstGeom prst="rect">
            <a:avLst/>
          </a:prstGeom>
          <a:ln w="38100">
            <a:solidFill>
              <a:schemeClr val="tx1"/>
            </a:solidFill>
          </a:ln>
        </p:spPr>
      </p:pic>
    </p:spTree>
    <p:extLst>
      <p:ext uri="{BB962C8B-B14F-4D97-AF65-F5344CB8AC3E}">
        <p14:creationId xmlns:p14="http://schemas.microsoft.com/office/powerpoint/2010/main" val="3339059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400" dirty="0" smtClean="0"/>
              <a:t>Ajustement aux formulaires (suite)</a:t>
            </a:r>
            <a:endParaRPr lang="fr-CA"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15</a:t>
            </a:fld>
            <a:endParaRPr lang="en-US"/>
          </a:p>
        </p:txBody>
      </p:sp>
      <p:sp>
        <p:nvSpPr>
          <p:cNvPr id="9" name="Content Placeholder 2"/>
          <p:cNvSpPr>
            <a:spLocks noGrp="1"/>
          </p:cNvSpPr>
          <p:nvPr>
            <p:ph idx="1"/>
          </p:nvPr>
        </p:nvSpPr>
        <p:spPr>
          <a:xfrm>
            <a:off x="457200" y="1181101"/>
            <a:ext cx="8229600" cy="838200"/>
          </a:xfrm>
        </p:spPr>
        <p:txBody>
          <a:bodyPr>
            <a:normAutofit fontScale="92500" lnSpcReduction="10000"/>
          </a:bodyPr>
          <a:lstStyle/>
          <a:p>
            <a:pPr>
              <a:buFont typeface="Arial" panose="020B0604020202020204" pitchFamily="34" charset="0"/>
              <a:buChar char="•"/>
            </a:pPr>
            <a:r>
              <a:rPr lang="fr-CA" sz="1900" b="1" dirty="0" smtClean="0">
                <a:cs typeface="Segoe UI Semibold" panose="020B0702040204020203" pitchFamily="34" charset="0"/>
              </a:rPr>
              <a:t>Formulaire Détachement vers EDSC</a:t>
            </a:r>
          </a:p>
          <a:p>
            <a:pPr marL="400050" lvl="1" indent="0">
              <a:buNone/>
            </a:pPr>
            <a:r>
              <a:rPr lang="fr-CA" sz="1700" dirty="0" smtClean="0">
                <a:cs typeface="Segoe UI Semibold" panose="020B0702040204020203" pitchFamily="34" charset="0"/>
              </a:rPr>
              <a:t>Les </a:t>
            </a:r>
            <a:r>
              <a:rPr lang="fr-CA" sz="1700" dirty="0">
                <a:cs typeface="Segoe UI Semibold" panose="020B0702040204020203" pitchFamily="34" charset="0"/>
              </a:rPr>
              <a:t>champs sur l’horaire de travail ont été ajoutés au formulaire et contrat et les renseignements sur le conseiller en rémunération ont été enlevés.</a:t>
            </a:r>
          </a:p>
        </p:txBody>
      </p:sp>
      <p:sp>
        <p:nvSpPr>
          <p:cNvPr id="14" name="ZoneTexte 13"/>
          <p:cNvSpPr txBox="1"/>
          <p:nvPr>
            <p:custDataLst>
              <p:tags r:id="rId1"/>
            </p:custDataLst>
          </p:nvPr>
        </p:nvSpPr>
        <p:spPr>
          <a:xfrm>
            <a:off x="561929" y="2202353"/>
            <a:ext cx="1796143" cy="584775"/>
          </a:xfrm>
          <a:prstGeom prst="rect">
            <a:avLst/>
          </a:prstGeom>
          <a:noFill/>
        </p:spPr>
        <p:txBody>
          <a:bodyPr wrap="square" rtlCol="0">
            <a:spAutoFit/>
          </a:bodyPr>
          <a:lstStyle/>
          <a:p>
            <a:r>
              <a:rPr lang="fr-CA" sz="1600" dirty="0" smtClean="0">
                <a:latin typeface="+mj-lt"/>
              </a:rPr>
              <a:t>Section ajoutée au formulaire :</a:t>
            </a:r>
            <a:endParaRPr lang="en-CA" sz="1600" dirty="0">
              <a:latin typeface="+mj-lt"/>
            </a:endParaRPr>
          </a:p>
        </p:txBody>
      </p:sp>
      <p:pic>
        <p:nvPicPr>
          <p:cNvPr id="10" name="Image 9" descr="Capture d'écran montrant la nouvelle section sur « Horaire de travail » sur le formulaire Détachement vers EDSC." title="Horaire de travail - Détachement vers EDSC"/>
          <p:cNvPicPr>
            <a:picLocks noChangeAspect="1"/>
          </p:cNvPicPr>
          <p:nvPr>
            <p:custDataLst>
              <p:tags r:id="rId2"/>
            </p:custDataLst>
          </p:nvPr>
        </p:nvPicPr>
        <p:blipFill>
          <a:blip r:embed="rId7"/>
          <a:stretch>
            <a:fillRect/>
          </a:stretch>
        </p:blipFill>
        <p:spPr>
          <a:xfrm>
            <a:off x="2358073" y="2180838"/>
            <a:ext cx="6094412" cy="878053"/>
          </a:xfrm>
          <a:prstGeom prst="rect">
            <a:avLst/>
          </a:prstGeom>
          <a:ln w="38100">
            <a:solidFill>
              <a:schemeClr val="tx1"/>
            </a:solidFill>
          </a:ln>
        </p:spPr>
      </p:pic>
      <p:sp>
        <p:nvSpPr>
          <p:cNvPr id="15" name="ZoneTexte 14"/>
          <p:cNvSpPr txBox="1"/>
          <p:nvPr>
            <p:custDataLst>
              <p:tags r:id="rId3"/>
            </p:custDataLst>
          </p:nvPr>
        </p:nvSpPr>
        <p:spPr>
          <a:xfrm>
            <a:off x="561930" y="3327269"/>
            <a:ext cx="1796143" cy="584775"/>
          </a:xfrm>
          <a:prstGeom prst="rect">
            <a:avLst/>
          </a:prstGeom>
          <a:noFill/>
        </p:spPr>
        <p:txBody>
          <a:bodyPr wrap="square" rtlCol="0">
            <a:spAutoFit/>
          </a:bodyPr>
          <a:lstStyle/>
          <a:p>
            <a:r>
              <a:rPr lang="fr-CA" sz="1600" dirty="0" smtClean="0">
                <a:latin typeface="+mj-lt"/>
              </a:rPr>
              <a:t>Section enlevée au formulaire :</a:t>
            </a:r>
            <a:endParaRPr lang="en-CA" sz="1600" dirty="0">
              <a:latin typeface="+mj-lt"/>
            </a:endParaRPr>
          </a:p>
        </p:txBody>
      </p:sp>
      <p:pic>
        <p:nvPicPr>
          <p:cNvPr id="11" name="Image 10" descr="Capture d'écran montrant la section Rémunération et avantages sociaux qui est supprimée du formulaire de demande de détachement vers EDSC." title="Conseiller en rémun - Détachement vers EDSC"/>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2358073" y="3260059"/>
            <a:ext cx="6094412" cy="1264529"/>
          </a:xfrm>
          <a:prstGeom prst="rect">
            <a:avLst/>
          </a:prstGeom>
          <a:ln w="38100">
            <a:solidFill>
              <a:schemeClr val="tx1"/>
            </a:solidFill>
          </a:ln>
        </p:spPr>
      </p:pic>
      <p:sp>
        <p:nvSpPr>
          <p:cNvPr id="12" name="Content Placeholder 2"/>
          <p:cNvSpPr txBox="1">
            <a:spLocks/>
          </p:cNvSpPr>
          <p:nvPr/>
        </p:nvSpPr>
        <p:spPr>
          <a:xfrm>
            <a:off x="457200" y="4715097"/>
            <a:ext cx="8229600" cy="838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fr-CA" sz="1800" b="1" dirty="0" smtClean="0">
                <a:cs typeface="Segoe UI Semibold" panose="020B0702040204020203" pitchFamily="34" charset="0"/>
              </a:rPr>
              <a:t>Formulaire Mise à jour du profil linguistique d’un poste</a:t>
            </a:r>
          </a:p>
          <a:p>
            <a:pPr marL="400050" lvl="1" indent="0">
              <a:buNone/>
            </a:pPr>
            <a:r>
              <a:rPr lang="fr-CA" sz="1600" dirty="0" smtClean="0">
                <a:cs typeface="Segoe UI Semibold" panose="020B0702040204020203" pitchFamily="34" charset="0"/>
              </a:rPr>
              <a:t>Ajout </a:t>
            </a:r>
            <a:r>
              <a:rPr lang="fr-CA" sz="1600" dirty="0">
                <a:cs typeface="Segoe UI Semibold" panose="020B0702040204020203" pitchFamily="34" charset="0"/>
              </a:rPr>
              <a:t>du Centre de coûts (CC) au formulaire</a:t>
            </a:r>
            <a:endParaRPr lang="fr-CA" sz="1600" b="1" dirty="0">
              <a:cs typeface="Segoe UI Semibold" panose="020B0702040204020203" pitchFamily="34" charset="0"/>
            </a:endParaRPr>
          </a:p>
        </p:txBody>
      </p:sp>
      <p:pic>
        <p:nvPicPr>
          <p:cNvPr id="13" name="Image 12" descr="Capture d'écran du champ &quot;Centre de coûts (CC)&quot; ajouté sur le formulaire de mise à jour du profil linguistique d'un poste." title="Champ du Centre de coûts (cc)"/>
          <p:cNvPicPr>
            <a:picLocks noChangeAspect="1"/>
          </p:cNvPicPr>
          <p:nvPr>
            <p:custDataLst>
              <p:tags r:id="rId5"/>
            </p:custDataLst>
          </p:nvPr>
        </p:nvPicPr>
        <p:blipFill>
          <a:blip r:embed="rId9"/>
          <a:stretch>
            <a:fillRect/>
          </a:stretch>
        </p:blipFill>
        <p:spPr>
          <a:xfrm>
            <a:off x="2358073" y="5431962"/>
            <a:ext cx="2043112" cy="623687"/>
          </a:xfrm>
          <a:prstGeom prst="rect">
            <a:avLst/>
          </a:prstGeom>
          <a:ln w="38100">
            <a:solidFill>
              <a:schemeClr val="tx1"/>
            </a:solidFill>
          </a:ln>
        </p:spPr>
      </p:pic>
    </p:spTree>
    <p:extLst>
      <p:ext uri="{BB962C8B-B14F-4D97-AF65-F5344CB8AC3E}">
        <p14:creationId xmlns:p14="http://schemas.microsoft.com/office/powerpoint/2010/main" val="406467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Ajustement</a:t>
            </a:r>
            <a:r>
              <a:rPr lang="en-US" sz="2400" dirty="0" smtClean="0"/>
              <a:t> aux </a:t>
            </a:r>
            <a:r>
              <a:rPr lang="en-US" sz="2400" dirty="0" err="1" smtClean="0"/>
              <a:t>formulaires</a:t>
            </a:r>
            <a:r>
              <a:rPr lang="en-US" sz="2400" dirty="0" smtClean="0"/>
              <a:t> (suite)</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16</a:t>
            </a:fld>
            <a:endParaRPr lang="en-US"/>
          </a:p>
        </p:txBody>
      </p:sp>
      <p:sp>
        <p:nvSpPr>
          <p:cNvPr id="9" name="Content Placeholder 2"/>
          <p:cNvSpPr>
            <a:spLocks noGrp="1"/>
          </p:cNvSpPr>
          <p:nvPr>
            <p:ph idx="1"/>
          </p:nvPr>
        </p:nvSpPr>
        <p:spPr>
          <a:xfrm>
            <a:off x="457201" y="1181101"/>
            <a:ext cx="5421085" cy="1823356"/>
          </a:xfrm>
        </p:spPr>
        <p:txBody>
          <a:bodyPr>
            <a:normAutofit/>
          </a:bodyPr>
          <a:lstStyle/>
          <a:p>
            <a:pPr>
              <a:buFont typeface="Arial" panose="020B0604020202020204" pitchFamily="34" charset="0"/>
              <a:buChar char="•"/>
            </a:pPr>
            <a:r>
              <a:rPr lang="fr-CA" sz="1800" b="1" dirty="0" smtClean="0">
                <a:cs typeface="Segoe UI Semibold" panose="020B0702040204020203" pitchFamily="34" charset="0"/>
              </a:rPr>
              <a:t>Formulaire Rapport RH</a:t>
            </a:r>
          </a:p>
          <a:p>
            <a:pPr marL="400050" lvl="1" indent="0">
              <a:buNone/>
            </a:pPr>
            <a:r>
              <a:rPr lang="fr-CA" sz="1600" dirty="0" smtClean="0">
                <a:cs typeface="Segoe UI Semibold" panose="020B0702040204020203" pitchFamily="34" charset="0"/>
              </a:rPr>
              <a:t>Une </a:t>
            </a:r>
            <a:r>
              <a:rPr lang="fr-CA" sz="1600" dirty="0">
                <a:cs typeface="Segoe UI Semibold" panose="020B0702040204020203" pitchFamily="34" charset="0"/>
              </a:rPr>
              <a:t>révision complète du formulaire a été effectuée pour améliorer la cueillette d’information au moment de soumettre la demande. De nouveaux menus déroulants vous permettront d’ailleurs de cibler avec plus de précision, la nature de votre demande. </a:t>
            </a:r>
            <a:endParaRPr lang="fr-CA" sz="1600" b="1" dirty="0">
              <a:cs typeface="Segoe UI Semibold" panose="020B0702040204020203" pitchFamily="34" charset="0"/>
            </a:endParaRPr>
          </a:p>
        </p:txBody>
      </p:sp>
      <p:pic>
        <p:nvPicPr>
          <p:cNvPr id="16" name="Image 15" descr="Clip d'écran montrant le haut du formulaire de demande de rapport RH révisé." title="Formulaire des rapports RH"/>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5907314" y="829279"/>
            <a:ext cx="2606898" cy="2030034"/>
          </a:xfrm>
          <a:prstGeom prst="rect">
            <a:avLst/>
          </a:prstGeom>
          <a:ln w="38100">
            <a:solidFill>
              <a:schemeClr val="tx1"/>
            </a:solidFill>
          </a:ln>
        </p:spPr>
      </p:pic>
      <p:sp>
        <p:nvSpPr>
          <p:cNvPr id="12" name="Content Placeholder 2"/>
          <p:cNvSpPr txBox="1">
            <a:spLocks/>
          </p:cNvSpPr>
          <p:nvPr/>
        </p:nvSpPr>
        <p:spPr>
          <a:xfrm>
            <a:off x="457201" y="3111803"/>
            <a:ext cx="8229600" cy="13440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fr-CA" sz="1800" b="1" dirty="0">
                <a:cs typeface="Segoe UI Semibold" panose="020B0702040204020203" pitchFamily="34" charset="0"/>
              </a:rPr>
              <a:t>Formulaires Mise à jour de code de service et Revue et mise à jour de la description d’emploi d'un </a:t>
            </a:r>
            <a:r>
              <a:rPr lang="fr-CA" sz="1800" b="1" dirty="0" smtClean="0">
                <a:cs typeface="Segoe UI Semibold" panose="020B0702040204020203" pitchFamily="34" charset="0"/>
              </a:rPr>
              <a:t>poste</a:t>
            </a:r>
          </a:p>
          <a:p>
            <a:pPr marL="400050" lvl="1" indent="0">
              <a:buNone/>
            </a:pPr>
            <a:r>
              <a:rPr lang="fr-CA" sz="1600" dirty="0" smtClean="0">
                <a:cs typeface="Segoe UI Semibold" panose="020B0702040204020203" pitchFamily="34" charset="0"/>
              </a:rPr>
              <a:t>Les </a:t>
            </a:r>
            <a:r>
              <a:rPr lang="fr-CA" sz="1600" dirty="0">
                <a:cs typeface="Segoe UI Semibold" panose="020B0702040204020203" pitchFamily="34" charset="0"/>
              </a:rPr>
              <a:t>anciens champs du lieu de travail ont été remplacés par le Code du lieu de travail </a:t>
            </a:r>
          </a:p>
        </p:txBody>
      </p:sp>
      <p:sp>
        <p:nvSpPr>
          <p:cNvPr id="14" name="ZoneTexte 13"/>
          <p:cNvSpPr txBox="1"/>
          <p:nvPr>
            <p:custDataLst>
              <p:tags r:id="rId2"/>
            </p:custDataLst>
          </p:nvPr>
        </p:nvSpPr>
        <p:spPr>
          <a:xfrm>
            <a:off x="805542" y="4354470"/>
            <a:ext cx="1796143" cy="584775"/>
          </a:xfrm>
          <a:prstGeom prst="rect">
            <a:avLst/>
          </a:prstGeom>
          <a:noFill/>
        </p:spPr>
        <p:txBody>
          <a:bodyPr wrap="square" rtlCol="0">
            <a:spAutoFit/>
          </a:bodyPr>
          <a:lstStyle/>
          <a:p>
            <a:r>
              <a:rPr lang="fr-CA" sz="1600" dirty="0" smtClean="0">
                <a:latin typeface="+mj-lt"/>
              </a:rPr>
              <a:t>Section ajoutée au formulaire :</a:t>
            </a:r>
            <a:endParaRPr lang="en-CA" sz="1600" dirty="0">
              <a:latin typeface="+mj-lt"/>
            </a:endParaRPr>
          </a:p>
        </p:txBody>
      </p:sp>
      <p:pic>
        <p:nvPicPr>
          <p:cNvPr id="18" name="Image 17" descr="Capture d'écran montrant le nouveau champ du code de &quot;Lieu de travail&quot; ajouté sur les deux formulaires de classification." title="Champ du code de &quot;Lieu de travail&quot;"/>
          <p:cNvPicPr>
            <a:picLocks noChangeAspect="1"/>
          </p:cNvPicPr>
          <p:nvPr>
            <p:custDataLst>
              <p:tags r:id="rId3"/>
            </p:custDataLst>
          </p:nvPr>
        </p:nvPicPr>
        <p:blipFill>
          <a:blip r:embed="rId8"/>
          <a:stretch>
            <a:fillRect/>
          </a:stretch>
        </p:blipFill>
        <p:spPr>
          <a:xfrm>
            <a:off x="3131842" y="4485810"/>
            <a:ext cx="2405968" cy="322097"/>
          </a:xfrm>
          <a:prstGeom prst="rect">
            <a:avLst/>
          </a:prstGeom>
          <a:ln w="38100">
            <a:solidFill>
              <a:schemeClr val="tx1"/>
            </a:solidFill>
          </a:ln>
        </p:spPr>
      </p:pic>
      <p:sp>
        <p:nvSpPr>
          <p:cNvPr id="15" name="ZoneTexte 14"/>
          <p:cNvSpPr txBox="1"/>
          <p:nvPr>
            <p:custDataLst>
              <p:tags r:id="rId4"/>
            </p:custDataLst>
          </p:nvPr>
        </p:nvSpPr>
        <p:spPr>
          <a:xfrm>
            <a:off x="805542" y="5250530"/>
            <a:ext cx="1796143" cy="584775"/>
          </a:xfrm>
          <a:prstGeom prst="rect">
            <a:avLst/>
          </a:prstGeom>
          <a:noFill/>
        </p:spPr>
        <p:txBody>
          <a:bodyPr wrap="square" rtlCol="0">
            <a:spAutoFit/>
          </a:bodyPr>
          <a:lstStyle/>
          <a:p>
            <a:r>
              <a:rPr lang="fr-CA" sz="1600" dirty="0" smtClean="0">
                <a:latin typeface="+mj-lt"/>
              </a:rPr>
              <a:t>Section enlevée au formulaire :</a:t>
            </a:r>
            <a:endParaRPr lang="en-CA" sz="1600" dirty="0">
              <a:latin typeface="+mj-lt"/>
            </a:endParaRPr>
          </a:p>
        </p:txBody>
      </p:sp>
      <p:pic>
        <p:nvPicPr>
          <p:cNvPr id="17" name="Image 16" descr="Capture d'écran de la zone d'adresse complète du lieu de travail supprimée des deux formulaires de classification." title="Adresse du &quot;Lieu de travail&quot;"/>
          <p:cNvPicPr>
            <a:picLocks noChangeAspect="1"/>
          </p:cNvPicPr>
          <p:nvPr>
            <p:custDataLst>
              <p:tags r:id="rId5"/>
            </p:custDataLst>
          </p:nvPr>
        </p:nvPicPr>
        <p:blipFill>
          <a:blip r:embed="rId9"/>
          <a:stretch>
            <a:fillRect/>
          </a:stretch>
        </p:blipFill>
        <p:spPr>
          <a:xfrm>
            <a:off x="3131842" y="5018368"/>
            <a:ext cx="5550944" cy="1049101"/>
          </a:xfrm>
          <a:prstGeom prst="rect">
            <a:avLst/>
          </a:prstGeom>
          <a:ln w="38100">
            <a:solidFill>
              <a:schemeClr val="tx1"/>
            </a:solidFill>
          </a:ln>
        </p:spPr>
      </p:pic>
    </p:spTree>
    <p:extLst>
      <p:ext uri="{BB962C8B-B14F-4D97-AF65-F5344CB8AC3E}">
        <p14:creationId xmlns:p14="http://schemas.microsoft.com/office/powerpoint/2010/main" val="3996636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400" dirty="0" smtClean="0"/>
              <a:t>Ajustement aux formulaires (suite)</a:t>
            </a:r>
            <a:endParaRPr lang="fr-CA"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17</a:t>
            </a:fld>
            <a:endParaRPr lang="en-US"/>
          </a:p>
        </p:txBody>
      </p:sp>
      <p:sp>
        <p:nvSpPr>
          <p:cNvPr id="9" name="Content Placeholder 2"/>
          <p:cNvSpPr>
            <a:spLocks noGrp="1"/>
          </p:cNvSpPr>
          <p:nvPr>
            <p:ph idx="1"/>
          </p:nvPr>
        </p:nvSpPr>
        <p:spPr>
          <a:xfrm>
            <a:off x="457201" y="1181101"/>
            <a:ext cx="7990113" cy="1025070"/>
          </a:xfrm>
        </p:spPr>
        <p:txBody>
          <a:bodyPr>
            <a:normAutofit/>
          </a:bodyPr>
          <a:lstStyle/>
          <a:p>
            <a:pPr>
              <a:buFont typeface="Arial" panose="020B0604020202020204" pitchFamily="34" charset="0"/>
              <a:buChar char="•"/>
            </a:pPr>
            <a:r>
              <a:rPr lang="fr-CA" sz="1800" b="1" dirty="0" smtClean="0">
                <a:cs typeface="Segoe UI Semibold" panose="020B0702040204020203" pitchFamily="34" charset="0"/>
              </a:rPr>
              <a:t>Champ Exigences linguistiques du poste</a:t>
            </a:r>
          </a:p>
          <a:p>
            <a:pPr marL="400050" lvl="1" indent="0">
              <a:buNone/>
            </a:pPr>
            <a:r>
              <a:rPr lang="fr-CA" sz="1600" dirty="0">
                <a:cs typeface="Segoe UI Semibold" panose="020B0702040204020203" pitchFamily="34" charset="0"/>
              </a:rPr>
              <a:t>Ajout de l’option « Réversible – anglais ou français » dans le menu déroulant de plusieurs formulaires.</a:t>
            </a:r>
          </a:p>
        </p:txBody>
      </p:sp>
      <p:sp>
        <p:nvSpPr>
          <p:cNvPr id="12" name="Content Placeholder 2"/>
          <p:cNvSpPr txBox="1">
            <a:spLocks/>
          </p:cNvSpPr>
          <p:nvPr/>
        </p:nvSpPr>
        <p:spPr>
          <a:xfrm>
            <a:off x="457201" y="2631693"/>
            <a:ext cx="8229600" cy="13440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fr-CA" sz="1800" b="1" dirty="0" smtClean="0">
                <a:cs typeface="Segoe UI Semibold" panose="020B0702040204020203" pitchFamily="34" charset="0"/>
              </a:rPr>
              <a:t>Champ Frais de réinstallation</a:t>
            </a:r>
          </a:p>
          <a:p>
            <a:pPr marL="400050" lvl="1" indent="0">
              <a:buNone/>
            </a:pPr>
            <a:r>
              <a:rPr lang="fr-CA" sz="1600" dirty="0">
                <a:cs typeface="Segoe UI Semibold" panose="020B0702040204020203" pitchFamily="34" charset="0"/>
              </a:rPr>
              <a:t>Les options du menu déroulant et l’information additionnelle de ce champ a été mise à jour pour tous les formulaires. </a:t>
            </a:r>
          </a:p>
        </p:txBody>
      </p:sp>
      <p:pic>
        <p:nvPicPr>
          <p:cNvPr id="20" name="Image 19" descr="Capture d'écran du contenu du menu déroulant &quot;Frais de réinstallation&quot;." title="Champ &quot;Frais de réinstallation&quot;"/>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4742238" y="3322701"/>
            <a:ext cx="3655377" cy="1350900"/>
          </a:xfrm>
          <a:prstGeom prst="rect">
            <a:avLst/>
          </a:prstGeom>
          <a:ln w="38100">
            <a:solidFill>
              <a:schemeClr val="tx1"/>
            </a:solidFill>
          </a:ln>
        </p:spPr>
      </p:pic>
      <p:sp>
        <p:nvSpPr>
          <p:cNvPr id="11" name="Content Placeholder 2"/>
          <p:cNvSpPr txBox="1">
            <a:spLocks/>
          </p:cNvSpPr>
          <p:nvPr/>
        </p:nvSpPr>
        <p:spPr>
          <a:xfrm>
            <a:off x="457201" y="4494021"/>
            <a:ext cx="8229600" cy="13440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fr-CA" sz="1800" b="1" dirty="0" smtClean="0">
                <a:cs typeface="Segoe UI Semibold" panose="020B0702040204020203" pitchFamily="34" charset="0"/>
              </a:rPr>
              <a:t>Champ Horaire de travail</a:t>
            </a:r>
          </a:p>
          <a:p>
            <a:pPr marL="400050" lvl="1" indent="0">
              <a:buNone/>
            </a:pPr>
            <a:r>
              <a:rPr lang="fr-CA" sz="1600" dirty="0">
                <a:cs typeface="Segoe UI Semibold" panose="020B0702040204020203" pitchFamily="34" charset="0"/>
              </a:rPr>
              <a:t>Une nouvelle option a été ajoutée dans le champ Horaire de travail: « Horaire fixe à l’extérieur des heures normales ». </a:t>
            </a:r>
          </a:p>
        </p:txBody>
      </p:sp>
      <p:pic>
        <p:nvPicPr>
          <p:cNvPr id="19" name="Image 18" descr="Capture d'écran du contenu du menu déroulant &quot;Horaire de travail&quot;." title="Champ &quot;Horaire de travail&quot;"/>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4738461" y="5210212"/>
            <a:ext cx="3629478" cy="846296"/>
          </a:xfrm>
          <a:prstGeom prst="rect">
            <a:avLst/>
          </a:prstGeom>
          <a:ln w="38100">
            <a:solidFill>
              <a:schemeClr val="tx1"/>
            </a:solidFill>
          </a:ln>
        </p:spPr>
      </p:pic>
      <p:pic>
        <p:nvPicPr>
          <p:cNvPr id="3" name="Image 2" descr="Capture d'écran du contenu du menu déroulant &quot;Exigences linguistiques du poste&quot;." title="Champ &quot;Exigences linguistiques du poste&quo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2660" y="1835516"/>
            <a:ext cx="3224955" cy="708721"/>
          </a:xfrm>
          <a:prstGeom prst="rect">
            <a:avLst/>
          </a:prstGeom>
          <a:ln w="38100">
            <a:solidFill>
              <a:schemeClr val="tx1"/>
            </a:solidFill>
          </a:ln>
        </p:spPr>
      </p:pic>
    </p:spTree>
    <p:extLst>
      <p:ext uri="{BB962C8B-B14F-4D97-AF65-F5344CB8AC3E}">
        <p14:creationId xmlns:p14="http://schemas.microsoft.com/office/powerpoint/2010/main" val="2800619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Et </a:t>
            </a:r>
            <a:r>
              <a:rPr lang="en-US" sz="2400" dirty="0" err="1" smtClean="0"/>
              <a:t>ensuite</a:t>
            </a:r>
            <a:r>
              <a:rPr lang="en-US" sz="2400" dirty="0" smtClean="0"/>
              <a:t>? Points de contact</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18</a:t>
            </a:fld>
            <a:endParaRPr lang="en-US"/>
          </a:p>
        </p:txBody>
      </p:sp>
      <p:sp>
        <p:nvSpPr>
          <p:cNvPr id="10" name="TextBox 3"/>
          <p:cNvSpPr txBox="1"/>
          <p:nvPr>
            <p:custDataLst>
              <p:tags r:id="rId1"/>
            </p:custDataLst>
          </p:nvPr>
        </p:nvSpPr>
        <p:spPr>
          <a:xfrm>
            <a:off x="331359" y="1181753"/>
            <a:ext cx="4683403" cy="2585323"/>
          </a:xfrm>
          <a:prstGeom prst="rect">
            <a:avLst/>
          </a:prstGeom>
          <a:noFill/>
        </p:spPr>
        <p:txBody>
          <a:bodyPr wrap="square" rtlCol="0">
            <a:spAutoFit/>
          </a:bodyPr>
          <a:lstStyle/>
          <a:p>
            <a:r>
              <a:rPr lang="fr-CA" dirty="0" smtClean="0">
                <a:latin typeface="+mj-lt"/>
              </a:rPr>
              <a:t>Souhaitez-vous nous aider à améliorer les fonctionnalités du portail du CSRH? Nous vous invitons à nous partager vos suggestions à partir du </a:t>
            </a:r>
            <a:r>
              <a:rPr lang="fr-CA" dirty="0">
                <a:hlinkClick r:id="rId7" tooltip="À utiliser pour les actions RH n’ayant pas un formulaire spécifique et pour vos questions générales en RH à l’exception de celles en rémunération."/>
              </a:rPr>
              <a:t>Formulaire demande de renseignements généraux en RH</a:t>
            </a:r>
            <a:r>
              <a:rPr lang="fr-CA" dirty="0" smtClean="0">
                <a:solidFill>
                  <a:schemeClr val="tx1">
                    <a:lumMod val="65000"/>
                    <a:lumOff val="35000"/>
                  </a:schemeClr>
                </a:solidFill>
                <a:latin typeface="+mj-lt"/>
              </a:rPr>
              <a:t> </a:t>
            </a:r>
            <a:r>
              <a:rPr lang="fr-CA" dirty="0" smtClean="0">
                <a:latin typeface="+mj-lt"/>
              </a:rPr>
              <a:t>en utilisant la catégorie « Systèmes </a:t>
            </a:r>
            <a:r>
              <a:rPr lang="fr-CA" dirty="0">
                <a:latin typeface="+mj-lt"/>
              </a:rPr>
              <a:t>d’affaires </a:t>
            </a:r>
            <a:r>
              <a:rPr lang="fr-CA" dirty="0" smtClean="0">
                <a:latin typeface="+mj-lt"/>
              </a:rPr>
              <a:t>RH » </a:t>
            </a:r>
            <a:r>
              <a:rPr lang="fr-CA" dirty="0">
                <a:latin typeface="+mj-lt"/>
              </a:rPr>
              <a:t>et la sous-catégorie </a:t>
            </a:r>
            <a:r>
              <a:rPr lang="fr-CA" dirty="0" smtClean="0">
                <a:latin typeface="+mj-lt"/>
              </a:rPr>
              <a:t>« Soumettre </a:t>
            </a:r>
            <a:r>
              <a:rPr lang="fr-CA" dirty="0">
                <a:latin typeface="+mj-lt"/>
              </a:rPr>
              <a:t>une suggestion/amélioration sur </a:t>
            </a:r>
            <a:r>
              <a:rPr lang="fr-CA" dirty="0" smtClean="0">
                <a:latin typeface="+mj-lt"/>
              </a:rPr>
              <a:t>l’application </a:t>
            </a:r>
            <a:r>
              <a:rPr lang="fr-CA" dirty="0">
                <a:latin typeface="+mj-lt"/>
              </a:rPr>
              <a:t>Web du </a:t>
            </a:r>
            <a:r>
              <a:rPr lang="fr-CA" dirty="0" smtClean="0">
                <a:latin typeface="+mj-lt"/>
              </a:rPr>
              <a:t>CSRH ».</a:t>
            </a:r>
            <a:endParaRPr lang="fr-CA" dirty="0">
              <a:latin typeface="+mj-lt"/>
            </a:endParaRPr>
          </a:p>
        </p:txBody>
      </p:sp>
      <p:pic>
        <p:nvPicPr>
          <p:cNvPr id="12" name="Image 11" descr="Image de calendrier venant appuyer le texte où on invite à soumettre une demande pour suggestion." title="Image de calendrie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4229925" y="927612"/>
            <a:ext cx="4745524" cy="2965953"/>
          </a:xfrm>
          <a:prstGeom prst="rect">
            <a:avLst/>
          </a:prstGeom>
        </p:spPr>
      </p:pic>
      <p:sp>
        <p:nvSpPr>
          <p:cNvPr id="9" name="TextBox 3"/>
          <p:cNvSpPr txBox="1"/>
          <p:nvPr>
            <p:custDataLst>
              <p:tags r:id="rId3"/>
            </p:custDataLst>
          </p:nvPr>
        </p:nvSpPr>
        <p:spPr>
          <a:xfrm>
            <a:off x="2704699" y="3995443"/>
            <a:ext cx="6071555" cy="1384995"/>
          </a:xfrm>
          <a:prstGeom prst="rect">
            <a:avLst/>
          </a:prstGeom>
          <a:noFill/>
        </p:spPr>
        <p:txBody>
          <a:bodyPr wrap="square" rtlCol="0">
            <a:spAutoFit/>
          </a:bodyPr>
          <a:lstStyle/>
          <a:p>
            <a:pPr>
              <a:spcAft>
                <a:spcPts val="1200"/>
              </a:spcAft>
            </a:pPr>
            <a:r>
              <a:rPr lang="fr-CA" dirty="0" smtClean="0">
                <a:latin typeface="+mj-lt"/>
              </a:rPr>
              <a:t>Rencontrez-vous des </a:t>
            </a:r>
            <a:r>
              <a:rPr lang="fr-CA" dirty="0">
                <a:latin typeface="+mj-lt"/>
              </a:rPr>
              <a:t>problèmes </a:t>
            </a:r>
            <a:r>
              <a:rPr lang="fr-CA" dirty="0" smtClean="0">
                <a:latin typeface="+mj-lt"/>
              </a:rPr>
              <a:t>techniques avec l’utilisation du portail ou son accès? Contactez-nous à cette adresse générique :</a:t>
            </a:r>
            <a:endParaRPr lang="fr-CA" dirty="0">
              <a:latin typeface="+mj-lt"/>
            </a:endParaRPr>
          </a:p>
          <a:p>
            <a:pPr lvl="0" algn="ctr"/>
            <a:r>
              <a:rPr lang="en-CA" sz="2000" b="1" dirty="0" smtClean="0">
                <a:latin typeface="+mj-lt"/>
                <a:hlinkClick r:id="rId9"/>
              </a:rPr>
              <a:t>NA-HRSC-CSRH-WEB-APP-GD</a:t>
            </a:r>
            <a:endParaRPr lang="fr-CA" sz="2000" dirty="0">
              <a:latin typeface="+mj-lt"/>
            </a:endParaRPr>
          </a:p>
        </p:txBody>
      </p:sp>
      <p:pic>
        <p:nvPicPr>
          <p:cNvPr id="11" name="Image 10" descr="Image du symbole @ pour indiquer que nous pouvons être joints à la boîte GD pour les questions et l'aide NA-HRSC-CSRH-WEB-APP-GD@hrsdc.rhdcc.gc.ca." title="Symbole @"/>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00101" y="3997183"/>
            <a:ext cx="2468437" cy="1856265"/>
          </a:xfrm>
          <a:prstGeom prst="rect">
            <a:avLst/>
          </a:prstGeom>
        </p:spPr>
      </p:pic>
    </p:spTree>
    <p:extLst>
      <p:ext uri="{BB962C8B-B14F-4D97-AF65-F5344CB8AC3E}">
        <p14:creationId xmlns:p14="http://schemas.microsoft.com/office/powerpoint/2010/main" val="329099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400" dirty="0" smtClean="0"/>
              <a:t>Contenu</a:t>
            </a:r>
            <a:endParaRPr lang="fr-CA" sz="2800" dirty="0"/>
          </a:p>
        </p:txBody>
      </p:sp>
      <p:sp>
        <p:nvSpPr>
          <p:cNvPr id="5" name="Slide Number Placeholder 4"/>
          <p:cNvSpPr>
            <a:spLocks noGrp="1"/>
          </p:cNvSpPr>
          <p:nvPr>
            <p:ph type="sldNum" sz="quarter" idx="12"/>
          </p:nvPr>
        </p:nvSpPr>
        <p:spPr/>
        <p:txBody>
          <a:bodyPr/>
          <a:lstStyle/>
          <a:p>
            <a:fld id="{2E86C063-E22E-2E4C-A523-54089486E38F}" type="slidenum">
              <a:rPr lang="en-US" smtClean="0"/>
              <a:t>2</a:t>
            </a:fld>
            <a:endParaRPr lang="en-US"/>
          </a:p>
        </p:txBody>
      </p:sp>
      <p:sp>
        <p:nvSpPr>
          <p:cNvPr id="3" name="Content Placeholder 2"/>
          <p:cNvSpPr>
            <a:spLocks noGrp="1"/>
          </p:cNvSpPr>
          <p:nvPr>
            <p:ph idx="1"/>
          </p:nvPr>
        </p:nvSpPr>
        <p:spPr>
          <a:xfrm>
            <a:off x="457200" y="1310640"/>
            <a:ext cx="8229600" cy="4525963"/>
          </a:xfrm>
        </p:spPr>
        <p:txBody>
          <a:bodyPr>
            <a:normAutofit fontScale="32500" lnSpcReduction="20000"/>
          </a:bodyPr>
          <a:lstStyle/>
          <a:p>
            <a:pPr marL="179388" indent="-160338">
              <a:spcAft>
                <a:spcPts val="600"/>
              </a:spcAft>
              <a:buFont typeface="Arial" panose="020B0604020202020204" pitchFamily="34" charset="0"/>
              <a:buChar char="•"/>
            </a:pPr>
            <a:r>
              <a:rPr lang="fr-CA" sz="4800" dirty="0">
                <a:cs typeface="Segoe UI Semibold" panose="020B0702040204020203" pitchFamily="34" charset="0"/>
              </a:rPr>
              <a:t>Introduction</a:t>
            </a:r>
          </a:p>
          <a:p>
            <a:pPr marL="179388" indent="-160338">
              <a:spcAft>
                <a:spcPts val="600"/>
              </a:spcAft>
              <a:buFont typeface="Arial" panose="020B0604020202020204" pitchFamily="34" charset="0"/>
              <a:buChar char="•"/>
            </a:pPr>
            <a:r>
              <a:rPr lang="fr-CA" sz="4800" dirty="0">
                <a:cs typeface="Segoe UI Semibold" panose="020B0702040204020203" pitchFamily="34" charset="0"/>
              </a:rPr>
              <a:t>Changement à la page d’accueil</a:t>
            </a:r>
          </a:p>
          <a:p>
            <a:pPr marL="179388" indent="-160338">
              <a:spcAft>
                <a:spcPts val="600"/>
              </a:spcAft>
              <a:buFont typeface="Arial" panose="020B0604020202020204" pitchFamily="34" charset="0"/>
              <a:buChar char="•"/>
            </a:pPr>
            <a:r>
              <a:rPr lang="fr-CA" sz="4800" dirty="0">
                <a:cs typeface="Segoe UI Semibold" panose="020B0702040204020203" pitchFamily="34" charset="0"/>
              </a:rPr>
              <a:t>Remplacement de l’écran « Mes demandes »</a:t>
            </a:r>
          </a:p>
          <a:p>
            <a:pPr marL="179388" indent="-160338">
              <a:spcAft>
                <a:spcPts val="600"/>
              </a:spcAft>
              <a:buFont typeface="Arial" panose="020B0604020202020204" pitchFamily="34" charset="0"/>
              <a:buChar char="•"/>
            </a:pPr>
            <a:r>
              <a:rPr lang="fr-CA" sz="4800" dirty="0">
                <a:cs typeface="Segoe UI Semibold" panose="020B0702040204020203" pitchFamily="34" charset="0"/>
              </a:rPr>
              <a:t>Enregistrer comme ébauche ou gabarit</a:t>
            </a:r>
          </a:p>
          <a:p>
            <a:pPr marL="179388" indent="-160338">
              <a:spcAft>
                <a:spcPts val="600"/>
              </a:spcAft>
              <a:buFont typeface="Arial" panose="020B0604020202020204" pitchFamily="34" charset="0"/>
              <a:buChar char="•"/>
            </a:pPr>
            <a:r>
              <a:rPr lang="fr-CA" sz="4800" dirty="0">
                <a:cs typeface="Segoe UI Semibold" panose="020B0702040204020203" pitchFamily="34" charset="0"/>
              </a:rPr>
              <a:t>Soumettre comme nouvelle / annuler une demande</a:t>
            </a:r>
          </a:p>
          <a:p>
            <a:pPr marL="179388" indent="-160338">
              <a:spcAft>
                <a:spcPts val="600"/>
              </a:spcAft>
              <a:buFont typeface="Arial" panose="020B0604020202020204" pitchFamily="34" charset="0"/>
              <a:buChar char="•"/>
            </a:pPr>
            <a:r>
              <a:rPr lang="fr-CA" sz="4800" dirty="0">
                <a:cs typeface="Segoe UI Semibold" panose="020B0702040204020203" pitchFamily="34" charset="0"/>
              </a:rPr>
              <a:t>Soumission des actions de dotation en temps opportun</a:t>
            </a:r>
          </a:p>
          <a:p>
            <a:pPr marL="179388" indent="-160338">
              <a:spcAft>
                <a:spcPts val="600"/>
              </a:spcAft>
              <a:buFont typeface="Arial" panose="020B0604020202020204" pitchFamily="34" charset="0"/>
              <a:buChar char="•"/>
            </a:pPr>
            <a:r>
              <a:rPr lang="fr-CA" sz="4800" dirty="0">
                <a:cs typeface="Segoe UI Semibold" panose="020B0702040204020203" pitchFamily="34" charset="0"/>
              </a:rPr>
              <a:t>Numéro de processus de sélection</a:t>
            </a:r>
          </a:p>
          <a:p>
            <a:pPr marL="179388" indent="-160338">
              <a:spcAft>
                <a:spcPts val="600"/>
              </a:spcAft>
              <a:buFont typeface="Arial" panose="020B0604020202020204" pitchFamily="34" charset="0"/>
              <a:buChar char="•"/>
            </a:pPr>
            <a:r>
              <a:rPr lang="fr-CA" sz="4800" dirty="0">
                <a:cs typeface="Segoe UI Semibold" panose="020B0702040204020203" pitchFamily="34" charset="0"/>
              </a:rPr>
              <a:t>Demandes « En attente de signature »</a:t>
            </a:r>
          </a:p>
          <a:p>
            <a:pPr marL="179388" indent="-160338">
              <a:spcAft>
                <a:spcPts val="600"/>
              </a:spcAft>
              <a:buFont typeface="Arial" panose="020B0604020202020204" pitchFamily="34" charset="0"/>
              <a:buChar char="•"/>
            </a:pPr>
            <a:r>
              <a:rPr lang="fr-CA" sz="4800" dirty="0">
                <a:cs typeface="Segoe UI Semibold" panose="020B0702040204020203" pitchFamily="34" charset="0"/>
              </a:rPr>
              <a:t>Ajout et enregistrement de documents/ contrats</a:t>
            </a:r>
          </a:p>
          <a:p>
            <a:pPr marL="179388" indent="-160338">
              <a:spcAft>
                <a:spcPts val="600"/>
              </a:spcAft>
              <a:buFont typeface="Arial" panose="020B0604020202020204" pitchFamily="34" charset="0"/>
              <a:buChar char="•"/>
            </a:pPr>
            <a:r>
              <a:rPr lang="fr-CA" sz="4800" dirty="0">
                <a:cs typeface="Segoe UI Semibold" panose="020B0702040204020203" pitchFamily="34" charset="0"/>
              </a:rPr>
              <a:t>Formulaire du processus de séparation</a:t>
            </a:r>
          </a:p>
          <a:p>
            <a:pPr marL="179388" indent="-160338">
              <a:spcAft>
                <a:spcPts val="600"/>
              </a:spcAft>
              <a:buFont typeface="Arial" panose="020B0604020202020204" pitchFamily="34" charset="0"/>
              <a:buChar char="•"/>
            </a:pPr>
            <a:r>
              <a:rPr lang="fr-CA" sz="4800" dirty="0">
                <a:cs typeface="Segoe UI Semibold" panose="020B0702040204020203" pitchFamily="34" charset="0"/>
              </a:rPr>
              <a:t>Affichage de la date de mise à jour des statuts</a:t>
            </a:r>
          </a:p>
          <a:p>
            <a:pPr marL="179388" indent="-160338">
              <a:spcAft>
                <a:spcPts val="600"/>
              </a:spcAft>
              <a:buFont typeface="Arial" panose="020B0604020202020204" pitchFamily="34" charset="0"/>
              <a:buChar char="•"/>
            </a:pPr>
            <a:r>
              <a:rPr lang="fr-CA" sz="4800" dirty="0">
                <a:cs typeface="Segoe UI Semibold" panose="020B0702040204020203" pitchFamily="34" charset="0"/>
              </a:rPr>
              <a:t>Ajustements aux formulaires</a:t>
            </a:r>
          </a:p>
          <a:p>
            <a:pPr marL="179388" indent="-160338">
              <a:spcAft>
                <a:spcPts val="600"/>
              </a:spcAft>
              <a:buFont typeface="Arial" panose="020B0604020202020204" pitchFamily="34" charset="0"/>
              <a:buChar char="•"/>
            </a:pPr>
            <a:r>
              <a:rPr lang="fr-CA" sz="4800" dirty="0">
                <a:cs typeface="Segoe UI Semibold" panose="020B0702040204020203" pitchFamily="34" charset="0"/>
              </a:rPr>
              <a:t>Ajustement au menu déroulant de certains champs</a:t>
            </a:r>
          </a:p>
          <a:p>
            <a:pPr marL="179388" indent="-160338">
              <a:spcAft>
                <a:spcPts val="600"/>
              </a:spcAft>
              <a:buFont typeface="Arial" panose="020B0604020202020204" pitchFamily="34" charset="0"/>
              <a:buChar char="•"/>
            </a:pPr>
            <a:r>
              <a:rPr lang="fr-CA" sz="4800" dirty="0">
                <a:cs typeface="Segoe UI Semibold" panose="020B0702040204020203" pitchFamily="34" charset="0"/>
              </a:rPr>
              <a:t>Et ensuite? Points de contact</a:t>
            </a:r>
          </a:p>
          <a:p>
            <a:pPr marL="0" lvl="0" indent="0">
              <a:buNone/>
            </a:pPr>
            <a:endParaRPr lang="en-US" dirty="0"/>
          </a:p>
        </p:txBody>
      </p:sp>
    </p:spTree>
    <p:extLst>
      <p:ext uri="{BB962C8B-B14F-4D97-AF65-F5344CB8AC3E}">
        <p14:creationId xmlns:p14="http://schemas.microsoft.com/office/powerpoint/2010/main" val="266119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Introduction</a:t>
            </a:r>
            <a:endParaRPr lang="en-US" sz="2800" dirty="0"/>
          </a:p>
        </p:txBody>
      </p:sp>
      <p:sp>
        <p:nvSpPr>
          <p:cNvPr id="5" name="Slide Number Placeholder 4"/>
          <p:cNvSpPr>
            <a:spLocks noGrp="1"/>
          </p:cNvSpPr>
          <p:nvPr>
            <p:ph type="sldNum" sz="quarter" idx="12"/>
          </p:nvPr>
        </p:nvSpPr>
        <p:spPr/>
        <p:txBody>
          <a:bodyPr/>
          <a:lstStyle/>
          <a:p>
            <a:fld id="{2E86C063-E22E-2E4C-A523-54089486E38F}" type="slidenum">
              <a:rPr lang="en-US" smtClean="0"/>
              <a:t>3</a:t>
            </a:fld>
            <a:endParaRPr lang="en-US"/>
          </a:p>
        </p:txBody>
      </p:sp>
      <p:sp>
        <p:nvSpPr>
          <p:cNvPr id="3" name="Content Placeholder 2"/>
          <p:cNvSpPr>
            <a:spLocks noGrp="1"/>
          </p:cNvSpPr>
          <p:nvPr>
            <p:ph idx="1"/>
          </p:nvPr>
        </p:nvSpPr>
        <p:spPr/>
        <p:txBody>
          <a:bodyPr>
            <a:normAutofit/>
          </a:bodyPr>
          <a:lstStyle/>
          <a:p>
            <a:pPr marL="0" indent="0">
              <a:buNone/>
            </a:pPr>
            <a:r>
              <a:rPr lang="fr-CA" sz="2400" dirty="0"/>
              <a:t>Ce projet d’amélioration du portail a été entrepris pour lancer de nouvelles fonctions et renforcir l'expérience utilisateur dans l'application Web du CSRH.</a:t>
            </a:r>
          </a:p>
          <a:p>
            <a:endParaRPr lang="fr-CA" sz="2400" dirty="0"/>
          </a:p>
          <a:p>
            <a:pPr marL="0" indent="0">
              <a:buNone/>
            </a:pPr>
            <a:r>
              <a:rPr lang="fr-CA" sz="2400" dirty="0"/>
              <a:t>Cette présentation vise à vous partager les changements qui affecteront votre travail en tant qu’utilisateurs clients le 17 janvier prochain.</a:t>
            </a:r>
          </a:p>
          <a:p>
            <a:pPr marL="0" lvl="0" indent="0">
              <a:buNone/>
            </a:pPr>
            <a:endParaRPr lang="en-US" sz="2400" dirty="0"/>
          </a:p>
        </p:txBody>
      </p:sp>
    </p:spTree>
    <p:extLst>
      <p:ext uri="{BB962C8B-B14F-4D97-AF65-F5344CB8AC3E}">
        <p14:creationId xmlns:p14="http://schemas.microsoft.com/office/powerpoint/2010/main" val="4005145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400" dirty="0" smtClean="0"/>
              <a:t>Changements à la page d’accueil</a:t>
            </a:r>
            <a:endParaRPr lang="fr-CA"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4</a:t>
            </a:fld>
            <a:endParaRPr lang="en-US"/>
          </a:p>
        </p:txBody>
      </p:sp>
      <p:sp>
        <p:nvSpPr>
          <p:cNvPr id="3" name="Content Placeholder 2"/>
          <p:cNvSpPr>
            <a:spLocks noGrp="1"/>
          </p:cNvSpPr>
          <p:nvPr>
            <p:ph idx="1"/>
          </p:nvPr>
        </p:nvSpPr>
        <p:spPr>
          <a:xfrm>
            <a:off x="482799" y="1158558"/>
            <a:ext cx="4419600" cy="3032442"/>
          </a:xfrm>
        </p:spPr>
        <p:txBody>
          <a:bodyPr>
            <a:noAutofit/>
          </a:bodyPr>
          <a:lstStyle/>
          <a:p>
            <a:pPr marL="0" indent="0">
              <a:buNone/>
            </a:pPr>
            <a:r>
              <a:rPr lang="fr-CA" sz="1600" dirty="0">
                <a:cs typeface="Segoe UI Semibold" panose="020B0702040204020203" pitchFamily="34" charset="0"/>
              </a:rPr>
              <a:t>Nous avons effectué une réorganisation de la liste des formulaires d’actions de dotation.</a:t>
            </a:r>
          </a:p>
          <a:p>
            <a:pPr indent="-165100">
              <a:spcAft>
                <a:spcPts val="1200"/>
              </a:spcAft>
              <a:buFont typeface="Arial" panose="020B0604020202020204" pitchFamily="34" charset="0"/>
              <a:buChar char="•"/>
            </a:pPr>
            <a:r>
              <a:rPr lang="fr-CA" sz="1600" dirty="0">
                <a:cs typeface="Segoe UI Semibold" panose="020B0702040204020203" pitchFamily="34" charset="0"/>
              </a:rPr>
              <a:t>Tous les formulaires de mutations se retrouvent sous le lien « Mutation ».</a:t>
            </a:r>
          </a:p>
          <a:p>
            <a:pPr indent="-165100">
              <a:spcAft>
                <a:spcPts val="1200"/>
              </a:spcAft>
              <a:buFont typeface="Arial" panose="020B0604020202020204" pitchFamily="34" charset="0"/>
              <a:buChar char="•"/>
            </a:pPr>
            <a:r>
              <a:rPr lang="fr-CA" sz="1600" dirty="0">
                <a:cs typeface="Segoe UI Semibold" panose="020B0702040204020203" pitchFamily="34" charset="0"/>
              </a:rPr>
              <a:t>Tous les formulaires de nominations déterminées et indéterminées se trouvent sous le lien « Nomination ».</a:t>
            </a:r>
          </a:p>
          <a:p>
            <a:pPr indent="-165100">
              <a:spcAft>
                <a:spcPts val="1200"/>
              </a:spcAft>
              <a:buFont typeface="Arial" panose="020B0604020202020204" pitchFamily="34" charset="0"/>
              <a:buChar char="•"/>
            </a:pPr>
            <a:r>
              <a:rPr lang="fr-CA" sz="1600" dirty="0">
                <a:cs typeface="Segoe UI Semibold" panose="020B0702040204020203" pitchFamily="34" charset="0"/>
              </a:rPr>
              <a:t>Tous les formulaires de nominations  intérimaires se trouvent sous le lien « Nomination intérimaire </a:t>
            </a:r>
            <a:r>
              <a:rPr lang="fr-CA" sz="1600" dirty="0" smtClean="0">
                <a:cs typeface="Segoe UI Semibold" panose="020B0702040204020203" pitchFamily="34" charset="0"/>
              </a:rPr>
              <a:t>».</a:t>
            </a:r>
            <a:endParaRPr lang="fr-CA" sz="1600" dirty="0">
              <a:cs typeface="Segoe UI Semibold" panose="020B0702040204020203" pitchFamily="34" charset="0"/>
            </a:endParaRPr>
          </a:p>
        </p:txBody>
      </p:sp>
      <p:grpSp>
        <p:nvGrpSpPr>
          <p:cNvPr id="4" name="Groupe 3" descr="Capture d'écran montrant la liste de formulaires de dotation sur la page d'accueil. " title="Liste de formulaires de dotation"/>
          <p:cNvGrpSpPr/>
          <p:nvPr/>
        </p:nvGrpSpPr>
        <p:grpSpPr>
          <a:xfrm>
            <a:off x="5137079" y="1295718"/>
            <a:ext cx="3489875" cy="2698837"/>
            <a:chOff x="5137079" y="1417638"/>
            <a:chExt cx="3489875" cy="2698837"/>
          </a:xfrm>
        </p:grpSpPr>
        <p:pic>
          <p:nvPicPr>
            <p:cNvPr id="6" name="Image 5" descr="Capture d'écran montrant la liste de formulaires de dotation sur la page d'accueil. " title="Liste de formulaires de dotation"/>
            <p:cNvPicPr>
              <a:picLocks noChangeAspect="1"/>
            </p:cNvPicPr>
            <p:nvPr>
              <p:custDataLst>
                <p:tags r:id="rId3"/>
              </p:custDataLst>
            </p:nvPr>
          </p:nvPicPr>
          <p:blipFill>
            <a:blip r:embed="rId7"/>
            <a:stretch>
              <a:fillRect/>
            </a:stretch>
          </p:blipFill>
          <p:spPr>
            <a:xfrm>
              <a:off x="5137079" y="1417638"/>
              <a:ext cx="3489875" cy="2698837"/>
            </a:xfrm>
            <a:prstGeom prst="rect">
              <a:avLst/>
            </a:prstGeom>
            <a:ln w="38100">
              <a:solidFill>
                <a:schemeClr val="tx1"/>
              </a:solidFill>
            </a:ln>
          </p:spPr>
        </p:pic>
        <p:sp>
          <p:nvSpPr>
            <p:cNvPr id="7" name="Rectangle à coins arrondis 6" descr="Rectangle qui focus sur les formulaires de mutation, nomination et nomination intérimaire." title="Focus sur les formulaires spécifiques"/>
            <p:cNvSpPr/>
            <p:nvPr>
              <p:custDataLst>
                <p:tags r:id="rId4"/>
              </p:custDataLst>
            </p:nvPr>
          </p:nvSpPr>
          <p:spPr>
            <a:xfrm>
              <a:off x="5304719" y="2895384"/>
              <a:ext cx="1583761" cy="670775"/>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mj-lt"/>
              </a:endParaRPr>
            </a:p>
          </p:txBody>
        </p:sp>
      </p:grpSp>
      <p:sp>
        <p:nvSpPr>
          <p:cNvPr id="8" name="Content Placeholder 2"/>
          <p:cNvSpPr txBox="1">
            <a:spLocks/>
          </p:cNvSpPr>
          <p:nvPr/>
        </p:nvSpPr>
        <p:spPr>
          <a:xfrm>
            <a:off x="482799" y="4169635"/>
            <a:ext cx="7969321" cy="7921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sz="1600" dirty="0">
                <a:cs typeface="Segoe UI Semibold" panose="020B0702040204020203" pitchFamily="34" charset="0"/>
              </a:rPr>
              <a:t>Pour chacun de ces groupes de formulaires, il sera maintenant possible de changer le type de demande en cours de traitement. Il suffira de cliquer sur le lien « Changer » à la droite du nom du formulaire.</a:t>
            </a:r>
          </a:p>
        </p:txBody>
      </p:sp>
      <p:grpSp>
        <p:nvGrpSpPr>
          <p:cNvPr id="13" name="Groupe 12" descr="Capture d'écran montrant le titre d'un formulaire de nomination soumis." title="Nomination intérimaire"/>
          <p:cNvGrpSpPr/>
          <p:nvPr/>
        </p:nvGrpSpPr>
        <p:grpSpPr>
          <a:xfrm>
            <a:off x="5137079" y="4802110"/>
            <a:ext cx="3489875" cy="699231"/>
            <a:chOff x="5137079" y="4802110"/>
            <a:chExt cx="3489875" cy="699231"/>
          </a:xfrm>
        </p:grpSpPr>
        <p:pic>
          <p:nvPicPr>
            <p:cNvPr id="11" name="Image 10" descr="Capture d'écran montrant le titre d'un formulaire de nomination soumis." title="Nomination intérimaire"/>
            <p:cNvPicPr>
              <a:picLocks noChangeAspect="1"/>
            </p:cNvPicPr>
            <p:nvPr>
              <p:custDataLst>
                <p:tags r:id="rId1"/>
              </p:custDataLst>
            </p:nvPr>
          </p:nvPicPr>
          <p:blipFill>
            <a:blip r:embed="rId8"/>
            <a:stretch>
              <a:fillRect/>
            </a:stretch>
          </p:blipFill>
          <p:spPr>
            <a:xfrm>
              <a:off x="5137079" y="4802110"/>
              <a:ext cx="3489875" cy="640410"/>
            </a:xfrm>
            <a:prstGeom prst="rect">
              <a:avLst/>
            </a:prstGeom>
            <a:ln w="38100">
              <a:solidFill>
                <a:schemeClr val="tx1"/>
              </a:solidFill>
            </a:ln>
          </p:spPr>
        </p:pic>
        <p:sp>
          <p:nvSpPr>
            <p:cNvPr id="12" name="Rectangle à coins arrondis 11" descr="Rectangle qui met l'accent sur l'hyperlien &quot;Changer&quot; à la droite du titre du formulaire." title="Focus sur l'hyperlien &quot;Changer&quot;"/>
            <p:cNvSpPr/>
            <p:nvPr>
              <p:custDataLst>
                <p:tags r:id="rId2"/>
              </p:custDataLst>
            </p:nvPr>
          </p:nvSpPr>
          <p:spPr>
            <a:xfrm>
              <a:off x="7964321" y="5117485"/>
              <a:ext cx="652359" cy="383856"/>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mj-lt"/>
              </a:endParaRPr>
            </a:p>
          </p:txBody>
        </p:sp>
      </p:grpSp>
      <p:sp>
        <p:nvSpPr>
          <p:cNvPr id="9" name="Content Placeholder 2"/>
          <p:cNvSpPr txBox="1">
            <a:spLocks/>
          </p:cNvSpPr>
          <p:nvPr/>
        </p:nvSpPr>
        <p:spPr>
          <a:xfrm>
            <a:off x="482799" y="5563741"/>
            <a:ext cx="7969321" cy="6252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sz="1600" dirty="0">
                <a:cs typeface="Segoe UI Semibold" panose="020B0702040204020203" pitchFamily="34" charset="0"/>
              </a:rPr>
              <a:t>Un tout nouveau formulaire a été créé pour la nomination intérimaire de quatre (4) mois ou plus – externe annoncée</a:t>
            </a:r>
          </a:p>
        </p:txBody>
      </p:sp>
    </p:spTree>
    <p:extLst>
      <p:ext uri="{BB962C8B-B14F-4D97-AF65-F5344CB8AC3E}">
        <p14:creationId xmlns:p14="http://schemas.microsoft.com/office/powerpoint/2010/main" val="166620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Remplacement</a:t>
            </a:r>
            <a:r>
              <a:rPr lang="en-US" sz="2400" dirty="0" smtClean="0"/>
              <a:t> de </a:t>
            </a:r>
            <a:r>
              <a:rPr lang="en-US" sz="2400" dirty="0" err="1" smtClean="0"/>
              <a:t>l’écran</a:t>
            </a:r>
            <a:r>
              <a:rPr lang="en-US" sz="2400" dirty="0" smtClean="0"/>
              <a:t> “</a:t>
            </a:r>
            <a:r>
              <a:rPr lang="en-US" sz="2400" dirty="0" err="1" smtClean="0"/>
              <a:t>Mes</a:t>
            </a:r>
            <a:r>
              <a:rPr lang="en-US" sz="2400" dirty="0" smtClean="0"/>
              <a:t> </a:t>
            </a:r>
            <a:r>
              <a:rPr lang="en-US" sz="2400" dirty="0" err="1" smtClean="0"/>
              <a:t>demandes</a:t>
            </a:r>
            <a:r>
              <a:rPr lang="en-US" sz="2400" dirty="0" smtClean="0"/>
              <a:t>”</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5</a:t>
            </a:fld>
            <a:endParaRPr lang="en-US"/>
          </a:p>
        </p:txBody>
      </p:sp>
      <p:sp>
        <p:nvSpPr>
          <p:cNvPr id="3" name="Content Placeholder 2"/>
          <p:cNvSpPr>
            <a:spLocks noGrp="1"/>
          </p:cNvSpPr>
          <p:nvPr>
            <p:ph idx="1"/>
          </p:nvPr>
        </p:nvSpPr>
        <p:spPr>
          <a:xfrm>
            <a:off x="457200" y="1173481"/>
            <a:ext cx="8229600" cy="822959"/>
          </a:xfrm>
        </p:spPr>
        <p:txBody>
          <a:bodyPr>
            <a:noAutofit/>
          </a:bodyPr>
          <a:lstStyle/>
          <a:p>
            <a:pPr marL="0" indent="0">
              <a:buNone/>
            </a:pPr>
            <a:r>
              <a:rPr lang="fr-CA" sz="1600" dirty="0">
                <a:cs typeface="Segoe UI Semibold" panose="020B0702040204020203" pitchFamily="34" charset="0"/>
              </a:rPr>
              <a:t>Certains ont probablement remarqué que depuis la dernière relâche du portail, un nouvel écran « Mes demandes » est disponible. L’ancien écran par défaut sera remplacé de façon permanente</a:t>
            </a:r>
            <a:r>
              <a:rPr lang="fr-CA" sz="1600" dirty="0" smtClean="0">
                <a:cs typeface="Segoe UI Semibold" panose="020B0702040204020203" pitchFamily="34" charset="0"/>
              </a:rPr>
              <a:t>.</a:t>
            </a:r>
            <a:endParaRPr lang="en-US" sz="1600" dirty="0">
              <a:cs typeface="Segoe UI Semibold" panose="020B0702040204020203" pitchFamily="34" charset="0"/>
            </a:endParaRPr>
          </a:p>
        </p:txBody>
      </p:sp>
      <p:sp>
        <p:nvSpPr>
          <p:cNvPr id="6" name="Content Placeholder 2"/>
          <p:cNvSpPr txBox="1">
            <a:spLocks/>
          </p:cNvSpPr>
          <p:nvPr/>
        </p:nvSpPr>
        <p:spPr>
          <a:xfrm>
            <a:off x="457200" y="2057400"/>
            <a:ext cx="3154680" cy="37185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sz="1600" dirty="0">
                <a:cs typeface="Segoe UI Semibold" panose="020B0702040204020203" pitchFamily="34" charset="0"/>
              </a:rPr>
              <a:t>Une nouvelle légende de couleurs sera disponible dans la liste de demandes: </a:t>
            </a:r>
          </a:p>
          <a:p>
            <a:pPr marL="285750" indent="-285750">
              <a:spcAft>
                <a:spcPts val="600"/>
              </a:spcAft>
              <a:buFont typeface="Arial" panose="020B0604020202020204" pitchFamily="34" charset="0"/>
              <a:buChar char="•"/>
            </a:pPr>
            <a:r>
              <a:rPr lang="fr-CA" sz="1600" b="1" dirty="0">
                <a:cs typeface="Segoe UI Semibold" panose="020B0702040204020203" pitchFamily="34" charset="0"/>
              </a:rPr>
              <a:t>Blanc : </a:t>
            </a:r>
            <a:r>
              <a:rPr lang="fr-CA" sz="1600" dirty="0">
                <a:cs typeface="Segoe UI Semibold" panose="020B0702040204020203" pitchFamily="34" charset="0"/>
              </a:rPr>
              <a:t>demandes toujours actives du côté des ressources humaines.</a:t>
            </a:r>
          </a:p>
          <a:p>
            <a:pPr marL="285750" indent="-285750">
              <a:spcAft>
                <a:spcPts val="600"/>
              </a:spcAft>
              <a:buFont typeface="Arial" panose="020B0604020202020204" pitchFamily="34" charset="0"/>
              <a:buChar char="•"/>
            </a:pPr>
            <a:r>
              <a:rPr lang="fr-CA" sz="1600" b="1" dirty="0">
                <a:cs typeface="Segoe UI Semibold" panose="020B0702040204020203" pitchFamily="34" charset="0"/>
              </a:rPr>
              <a:t>Jaune :</a:t>
            </a:r>
            <a:r>
              <a:rPr lang="fr-CA" sz="1600" dirty="0">
                <a:cs typeface="Segoe UI Semibold" panose="020B0702040204020203" pitchFamily="34" charset="0"/>
              </a:rPr>
              <a:t> demandes qui vous sont retournées pour action requise (modification ou retour de documents signés)</a:t>
            </a:r>
          </a:p>
          <a:p>
            <a:pPr marL="285750" indent="-285750">
              <a:buFont typeface="Arial" panose="020B0604020202020204" pitchFamily="34" charset="0"/>
              <a:buChar char="•"/>
            </a:pPr>
            <a:r>
              <a:rPr lang="fr-CA" sz="1600" b="1" dirty="0">
                <a:cs typeface="Segoe UI Semibold" panose="020B0702040204020203" pitchFamily="34" charset="0"/>
              </a:rPr>
              <a:t>Gris : </a:t>
            </a:r>
            <a:r>
              <a:rPr lang="fr-CA" sz="1600" dirty="0">
                <a:cs typeface="Segoe UI Semibold" panose="020B0702040204020203" pitchFamily="34" charset="0"/>
              </a:rPr>
              <a:t>demandes résolues, annulées ou refusées. </a:t>
            </a:r>
            <a:endParaRPr lang="en-US" sz="1600" dirty="0">
              <a:cs typeface="Segoe UI Semibold" panose="020B0702040204020203" pitchFamily="34" charset="0"/>
            </a:endParaRPr>
          </a:p>
        </p:txBody>
      </p:sp>
      <p:pic>
        <p:nvPicPr>
          <p:cNvPr id="8" name="Image 7" descr="Capture d'écran montrant la nouvelle légende de couleur disponible dans la liste des demandes." title="Liste de demandes"/>
          <p:cNvPicPr>
            <a:picLocks noChangeAspect="1"/>
          </p:cNvPicPr>
          <p:nvPr/>
        </p:nvPicPr>
        <p:blipFill>
          <a:blip r:embed="rId2"/>
          <a:stretch>
            <a:fillRect/>
          </a:stretch>
        </p:blipFill>
        <p:spPr>
          <a:xfrm>
            <a:off x="3821699" y="1862222"/>
            <a:ext cx="4665075" cy="2890202"/>
          </a:xfrm>
          <a:prstGeom prst="rect">
            <a:avLst/>
          </a:prstGeom>
          <a:ln w="38100">
            <a:solidFill>
              <a:schemeClr val="tx1"/>
            </a:solidFill>
          </a:ln>
        </p:spPr>
      </p:pic>
      <p:sp>
        <p:nvSpPr>
          <p:cNvPr id="7" name="Content Placeholder 2"/>
          <p:cNvSpPr txBox="1">
            <a:spLocks/>
          </p:cNvSpPr>
          <p:nvPr/>
        </p:nvSpPr>
        <p:spPr>
          <a:xfrm>
            <a:off x="3611880" y="4850849"/>
            <a:ext cx="5532119" cy="13086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fr-CA" sz="1600" dirty="0"/>
              <a:t>Pour plus de renseignements sur ce nouvel écran, nous vous invitons à consulter :</a:t>
            </a:r>
          </a:p>
          <a:p>
            <a:pPr marL="0" indent="0">
              <a:buNone/>
            </a:pPr>
            <a:r>
              <a:rPr lang="fr-CA" sz="1600" dirty="0">
                <a:hlinkClick r:id="rId3"/>
              </a:rPr>
              <a:t>Fiche de référence à l’intention des clients – Nouveautés apportées dans la version 4.8 de juillet </a:t>
            </a:r>
            <a:r>
              <a:rPr lang="fr-CA" sz="1600" dirty="0" smtClean="0">
                <a:hlinkClick r:id="rId3"/>
              </a:rPr>
              <a:t>2019</a:t>
            </a:r>
            <a:r>
              <a:rPr lang="fr-CA" sz="1600" dirty="0" smtClean="0"/>
              <a:t>1</a:t>
            </a:r>
            <a:endParaRPr lang="fr-CA" sz="1600" dirty="0"/>
          </a:p>
        </p:txBody>
      </p:sp>
    </p:spTree>
    <p:extLst>
      <p:ext uri="{BB962C8B-B14F-4D97-AF65-F5344CB8AC3E}">
        <p14:creationId xmlns:p14="http://schemas.microsoft.com/office/powerpoint/2010/main" val="4025818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400" dirty="0" smtClean="0"/>
              <a:t>Enregistrer comme ébauche ou gabarit</a:t>
            </a:r>
            <a:endParaRPr lang="fr-CA"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6</a:t>
            </a:fld>
            <a:endParaRPr lang="en-US"/>
          </a:p>
        </p:txBody>
      </p:sp>
      <p:sp>
        <p:nvSpPr>
          <p:cNvPr id="3" name="Content Placeholder 2"/>
          <p:cNvSpPr>
            <a:spLocks noGrp="1"/>
          </p:cNvSpPr>
          <p:nvPr>
            <p:ph idx="1"/>
          </p:nvPr>
        </p:nvSpPr>
        <p:spPr>
          <a:xfrm>
            <a:off x="457200" y="1181101"/>
            <a:ext cx="8229600" cy="1371600"/>
          </a:xfrm>
        </p:spPr>
        <p:txBody>
          <a:bodyPr>
            <a:normAutofit/>
          </a:bodyPr>
          <a:lstStyle/>
          <a:p>
            <a:pPr marL="0" indent="0">
              <a:buNone/>
            </a:pPr>
            <a:r>
              <a:rPr lang="fr-CA" sz="1800" dirty="0">
                <a:cs typeface="Segoe UI Semibold" panose="020B0702040204020203" pitchFamily="34" charset="0"/>
              </a:rPr>
              <a:t>Nous avons procédé à un ajustement des fonctions pour enregistrer une demande comme ébauche ou gabarit pour future utilisation. Il faudra maintenant cliquer sur le bouton « Enregistrer et quitter » et ensuite déterminer quel type d’enregistrement nous voulons effectuer. </a:t>
            </a:r>
          </a:p>
        </p:txBody>
      </p:sp>
      <p:sp>
        <p:nvSpPr>
          <p:cNvPr id="6" name="Content Placeholder 2"/>
          <p:cNvSpPr txBox="1">
            <a:spLocks/>
          </p:cNvSpPr>
          <p:nvPr/>
        </p:nvSpPr>
        <p:spPr>
          <a:xfrm>
            <a:off x="457200" y="2489202"/>
            <a:ext cx="2908300" cy="26415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CA" sz="1600" b="1" dirty="0" smtClean="0">
                <a:cs typeface="Segoe UI Semibold" panose="020B0702040204020203" pitchFamily="34" charset="0"/>
              </a:rPr>
              <a:t>Étapes :</a:t>
            </a:r>
          </a:p>
          <a:p>
            <a:pPr marL="457200" indent="-457200">
              <a:buFont typeface="+mj-lt"/>
              <a:buAutoNum type="arabicPeriod"/>
            </a:pPr>
            <a:r>
              <a:rPr lang="fr-CA" sz="1600" dirty="0" smtClean="0">
                <a:cs typeface="Segoe UI Semibold" panose="020B0702040204020203" pitchFamily="34" charset="0"/>
              </a:rPr>
              <a:t>Une </a:t>
            </a:r>
            <a:r>
              <a:rPr lang="fr-CA" sz="1600" dirty="0">
                <a:cs typeface="Segoe UI Semibold" panose="020B0702040204020203" pitchFamily="34" charset="0"/>
              </a:rPr>
              <a:t>fois dans le formulaire que vous voulez enregistrer, cliquez sur « Enregistrer et quitter </a:t>
            </a:r>
            <a:r>
              <a:rPr lang="fr-CA" sz="1600" dirty="0" smtClean="0">
                <a:cs typeface="Segoe UI Semibold" panose="020B0702040204020203" pitchFamily="34" charset="0"/>
              </a:rPr>
              <a:t>».</a:t>
            </a:r>
          </a:p>
          <a:p>
            <a:pPr marL="457200" indent="-457200">
              <a:buFont typeface="+mj-lt"/>
              <a:buAutoNum type="arabicPeriod"/>
            </a:pPr>
            <a:r>
              <a:rPr lang="fr-CA" sz="1600" dirty="0" smtClean="0">
                <a:cs typeface="Segoe UI Semibold" panose="020B0702040204020203" pitchFamily="34" charset="0"/>
              </a:rPr>
              <a:t>Sélectionnez </a:t>
            </a:r>
            <a:r>
              <a:rPr lang="fr-CA" sz="1600" dirty="0">
                <a:cs typeface="Segoe UI Semibold" panose="020B0702040204020203" pitchFamily="34" charset="0"/>
              </a:rPr>
              <a:t>ensuite le type d’enregistrement désiré, ébauche ou gabarit</a:t>
            </a:r>
            <a:r>
              <a:rPr lang="fr-CA" sz="1600" dirty="0" smtClean="0">
                <a:cs typeface="Segoe UI Semibold" panose="020B0702040204020203" pitchFamily="34" charset="0"/>
              </a:rPr>
              <a:t>.</a:t>
            </a:r>
            <a:endParaRPr lang="fr-CA" sz="1600" dirty="0">
              <a:cs typeface="Segoe UI Semibold" panose="020B0702040204020203" pitchFamily="34" charset="0"/>
            </a:endParaRPr>
          </a:p>
        </p:txBody>
      </p:sp>
      <p:grpSp>
        <p:nvGrpSpPr>
          <p:cNvPr id="14" name="Groupe 13"/>
          <p:cNvGrpSpPr/>
          <p:nvPr/>
        </p:nvGrpSpPr>
        <p:grpSpPr>
          <a:xfrm>
            <a:off x="3209974" y="2534923"/>
            <a:ext cx="1898211" cy="457651"/>
            <a:chOff x="3209974" y="2534923"/>
            <a:chExt cx="1898211" cy="457651"/>
          </a:xfrm>
        </p:grpSpPr>
        <p:pic>
          <p:nvPicPr>
            <p:cNvPr id="10" name="Image 9" descr="Capture d'écran montrant la première étape de la nouvelle façon d'enregistrer une demande en tant qu'ébauche ou gabarit." title="Bouton &quot;Enregistrer et quitter&quot;"/>
            <p:cNvPicPr>
              <a:picLocks noChangeAspect="1"/>
            </p:cNvPicPr>
            <p:nvPr>
              <p:custDataLst>
                <p:tags r:id="rId5"/>
              </p:custDataLst>
            </p:nvPr>
          </p:nvPicPr>
          <p:blipFill>
            <a:blip r:embed="rId9"/>
            <a:stretch>
              <a:fillRect/>
            </a:stretch>
          </p:blipFill>
          <p:spPr>
            <a:xfrm>
              <a:off x="3209974" y="2534923"/>
              <a:ext cx="1898211" cy="457651"/>
            </a:xfrm>
            <a:prstGeom prst="rect">
              <a:avLst/>
            </a:prstGeom>
            <a:ln w="38100">
              <a:solidFill>
                <a:schemeClr val="tx1"/>
              </a:solidFill>
            </a:ln>
          </p:spPr>
        </p:pic>
        <p:sp>
          <p:nvSpPr>
            <p:cNvPr id="13" name="Rectangle à coins arrondis 12" descr="Rectangle mettant l'accent sur le bouton &quot;Enregistrer et quitter&quot;, étape un de la procédure." title="Focus sur &quot;Enregistrer et quitter&quot;"/>
            <p:cNvSpPr/>
            <p:nvPr>
              <p:custDataLst>
                <p:tags r:id="rId6"/>
              </p:custDataLst>
            </p:nvPr>
          </p:nvSpPr>
          <p:spPr>
            <a:xfrm>
              <a:off x="3283152" y="2598421"/>
              <a:ext cx="1132244" cy="316775"/>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mj-lt"/>
              </a:endParaRPr>
            </a:p>
          </p:txBody>
        </p:sp>
      </p:grpSp>
      <p:sp>
        <p:nvSpPr>
          <p:cNvPr id="8" name="Flèche à angle droit 7" descr="Flèche dirigeant à la deuxième capture qui est la deuxième étape." title="Flèche"/>
          <p:cNvSpPr/>
          <p:nvPr>
            <p:custDataLst>
              <p:tags r:id="rId1"/>
            </p:custDataLst>
          </p:nvPr>
        </p:nvSpPr>
        <p:spPr>
          <a:xfrm rot="5400000">
            <a:off x="4226485" y="2840107"/>
            <a:ext cx="628648" cy="1185864"/>
          </a:xfrm>
          <a:prstGeom prst="bentUpArrow">
            <a:avLst/>
          </a:prstGeom>
          <a:solidFill>
            <a:schemeClr val="tx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mj-lt"/>
            </a:endParaRPr>
          </a:p>
        </p:txBody>
      </p:sp>
      <p:pic>
        <p:nvPicPr>
          <p:cNvPr id="9" name="Image 8" descr="Capture d'écran montrant la deuxième étape de la nouvelle méthode d'enregistrement d'une demande en tant qu'ébauche ou gabarit." title="Fenêtre &quot;Enregistrer comme ébauche ou gabarit&quot;"/>
          <p:cNvPicPr>
            <a:picLocks noChangeAspect="1"/>
          </p:cNvPicPr>
          <p:nvPr>
            <p:custDataLst>
              <p:tags r:id="rId2"/>
            </p:custDataLst>
          </p:nvPr>
        </p:nvPicPr>
        <p:blipFill>
          <a:blip r:embed="rId10"/>
          <a:stretch>
            <a:fillRect/>
          </a:stretch>
        </p:blipFill>
        <p:spPr>
          <a:xfrm>
            <a:off x="5235342" y="2552701"/>
            <a:ext cx="3231060" cy="2480410"/>
          </a:xfrm>
          <a:prstGeom prst="rect">
            <a:avLst/>
          </a:prstGeom>
          <a:ln w="38100">
            <a:solidFill>
              <a:schemeClr val="tx1"/>
            </a:solidFill>
          </a:ln>
        </p:spPr>
      </p:pic>
      <p:sp>
        <p:nvSpPr>
          <p:cNvPr id="7" name="Content Placeholder 2"/>
          <p:cNvSpPr txBox="1">
            <a:spLocks/>
          </p:cNvSpPr>
          <p:nvPr/>
        </p:nvSpPr>
        <p:spPr>
          <a:xfrm>
            <a:off x="457200" y="5244922"/>
            <a:ext cx="5981700" cy="9885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sz="1800" dirty="0">
                <a:cs typeface="Segoe UI Semibold" panose="020B0702040204020203" pitchFamily="34" charset="0"/>
              </a:rPr>
              <a:t>Nous vous rappelons que vous pouvez récupérer vos demandes enregistrées sous votre nom dans le menu du haut.</a:t>
            </a:r>
          </a:p>
        </p:txBody>
      </p:sp>
      <p:grpSp>
        <p:nvGrpSpPr>
          <p:cNvPr id="4" name="Groupe 3" descr="Capture d'écran  montrant comment accéder à l'écran &quot;Gabarits et ébauches&quot;." title="Barre du haut - Nom d'utilisateur"/>
          <p:cNvGrpSpPr/>
          <p:nvPr/>
        </p:nvGrpSpPr>
        <p:grpSpPr>
          <a:xfrm>
            <a:off x="6630474" y="5142308"/>
            <a:ext cx="1835928" cy="975771"/>
            <a:chOff x="6630474" y="5142308"/>
            <a:chExt cx="1835928" cy="975771"/>
          </a:xfrm>
        </p:grpSpPr>
        <p:pic>
          <p:nvPicPr>
            <p:cNvPr id="11" name="Image 10" descr="Capture d'écran  montrant comment accéder à l'écran &quot;Gabarits et ébauches&quot;." title="Barre du haut - Nom d'utilisateur"/>
            <p:cNvPicPr>
              <a:picLocks noChangeAspect="1"/>
            </p:cNvPicPr>
            <p:nvPr>
              <p:custDataLst>
                <p:tags r:id="rId3"/>
              </p:custDataLst>
            </p:nvPr>
          </p:nvPicPr>
          <p:blipFill>
            <a:blip r:embed="rId11"/>
            <a:stretch>
              <a:fillRect/>
            </a:stretch>
          </p:blipFill>
          <p:spPr>
            <a:xfrm>
              <a:off x="6630474" y="5142308"/>
              <a:ext cx="1835928" cy="975771"/>
            </a:xfrm>
            <a:prstGeom prst="rect">
              <a:avLst/>
            </a:prstGeom>
            <a:ln w="38100">
              <a:solidFill>
                <a:schemeClr val="tx1"/>
              </a:solidFill>
            </a:ln>
          </p:spPr>
        </p:pic>
        <p:sp>
          <p:nvSpPr>
            <p:cNvPr id="12" name="Rectangle à coins arrondis 11" descr="Rectangle se concentrant sur le lien sur lequel cliquer pour accéder aux gabarits et ébauches dans le menu de la barre supérieure." title="Focus sur &quot;Gabartis et ébauches&quot;"/>
            <p:cNvSpPr/>
            <p:nvPr>
              <p:custDataLst>
                <p:tags r:id="rId4"/>
              </p:custDataLst>
            </p:nvPr>
          </p:nvSpPr>
          <p:spPr>
            <a:xfrm>
              <a:off x="6982316" y="5660482"/>
              <a:ext cx="1132244" cy="208252"/>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mj-lt"/>
              </a:endParaRPr>
            </a:p>
          </p:txBody>
        </p:sp>
      </p:grpSp>
    </p:spTree>
    <p:extLst>
      <p:ext uri="{BB962C8B-B14F-4D97-AF65-F5344CB8AC3E}">
        <p14:creationId xmlns:p14="http://schemas.microsoft.com/office/powerpoint/2010/main" val="79015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CA" sz="2400" dirty="0" smtClean="0"/>
              <a:t>Soumettre comme nouvelle / annuler une demande</a:t>
            </a:r>
            <a:endParaRPr lang="en-CA" sz="2400" dirty="0"/>
          </a:p>
        </p:txBody>
      </p:sp>
      <p:sp>
        <p:nvSpPr>
          <p:cNvPr id="5" name="Slide Number Placeholder 4"/>
          <p:cNvSpPr>
            <a:spLocks noGrp="1"/>
          </p:cNvSpPr>
          <p:nvPr>
            <p:ph type="sldNum" sz="quarter" idx="12"/>
          </p:nvPr>
        </p:nvSpPr>
        <p:spPr>
          <a:xfrm>
            <a:off x="6553200" y="5911850"/>
            <a:ext cx="2133600" cy="365125"/>
          </a:xfrm>
        </p:spPr>
        <p:txBody>
          <a:bodyPr/>
          <a:lstStyle/>
          <a:p>
            <a:fld id="{2E86C063-E22E-2E4C-A523-54089486E38F}" type="slidenum">
              <a:rPr lang="en-US" smtClean="0"/>
              <a:t>7</a:t>
            </a:fld>
            <a:endParaRPr lang="en-US"/>
          </a:p>
        </p:txBody>
      </p:sp>
      <p:sp>
        <p:nvSpPr>
          <p:cNvPr id="6" name="Espace réservé du contenu 5"/>
          <p:cNvSpPr>
            <a:spLocks noGrp="1"/>
          </p:cNvSpPr>
          <p:nvPr>
            <p:ph sz="half" idx="1"/>
          </p:nvPr>
        </p:nvSpPr>
        <p:spPr>
          <a:xfrm>
            <a:off x="457200" y="1155701"/>
            <a:ext cx="4051300" cy="2251083"/>
          </a:xfrm>
        </p:spPr>
        <p:txBody>
          <a:bodyPr>
            <a:normAutofit/>
          </a:bodyPr>
          <a:lstStyle/>
          <a:p>
            <a:pPr marL="0" indent="0">
              <a:spcAft>
                <a:spcPts val="600"/>
              </a:spcAft>
              <a:buNone/>
            </a:pPr>
            <a:r>
              <a:rPr lang="fr-CA" sz="1400" dirty="0">
                <a:cs typeface="Segoe UI Semibold" panose="020B0702040204020203" pitchFamily="34" charset="0"/>
              </a:rPr>
              <a:t>La fonctionnalité visant à récupérer une demande déjà soumise et à la soumettre comme une nouvelle demande a été déplacée et renommée</a:t>
            </a:r>
            <a:r>
              <a:rPr lang="fr-CA" sz="1400" dirty="0" smtClean="0">
                <a:cs typeface="Segoe UI Semibold" panose="020B0702040204020203" pitchFamily="34" charset="0"/>
              </a:rPr>
              <a:t>.</a:t>
            </a:r>
            <a:endParaRPr lang="fr-CA" sz="1400" dirty="0">
              <a:cs typeface="Segoe UI Semibold" panose="020B0702040204020203" pitchFamily="34" charset="0"/>
            </a:endParaRPr>
          </a:p>
          <a:p>
            <a:pPr marL="0" indent="0">
              <a:buNone/>
            </a:pPr>
            <a:r>
              <a:rPr lang="fr-CA" sz="1400" dirty="0">
                <a:cs typeface="Segoe UI Semibold" panose="020B0702040204020203" pitchFamily="34" charset="0"/>
              </a:rPr>
              <a:t>A partir de l’écran « Mes demandes », repérez la demande originale à copier et cliquez sur le bouton « Copier dans une nouvelle demande ». Remplissez les champs, téléchargez les documents et cliquez sur « Soumettre </a:t>
            </a:r>
            <a:r>
              <a:rPr lang="fr-CA" sz="1400" dirty="0" smtClean="0">
                <a:cs typeface="Segoe UI Semibold" panose="020B0702040204020203" pitchFamily="34" charset="0"/>
              </a:rPr>
              <a:t>».</a:t>
            </a:r>
            <a:endParaRPr lang="fr-CA" sz="1400" dirty="0">
              <a:cs typeface="Segoe UI Semibold" panose="020B0702040204020203" pitchFamily="34" charset="0"/>
            </a:endParaRPr>
          </a:p>
        </p:txBody>
      </p:sp>
      <p:grpSp>
        <p:nvGrpSpPr>
          <p:cNvPr id="12" name="Groupe 11" descr="Capture d'écran montrant la nouvelle façon de copier une demande." title="Copier dans une nouvelle demande"/>
          <p:cNvGrpSpPr/>
          <p:nvPr/>
        </p:nvGrpSpPr>
        <p:grpSpPr>
          <a:xfrm>
            <a:off x="1000158" y="3532985"/>
            <a:ext cx="2688928" cy="1665426"/>
            <a:chOff x="1000158" y="3532985"/>
            <a:chExt cx="2688928" cy="1665426"/>
          </a:xfrm>
        </p:grpSpPr>
        <p:pic>
          <p:nvPicPr>
            <p:cNvPr id="9" name="Image 8" descr="Capture d'écran montrant la nouvelle façon de copier une demande." title="Copier dans une nouvelle demande"/>
            <p:cNvPicPr>
              <a:picLocks noChangeAspect="1"/>
            </p:cNvPicPr>
            <p:nvPr/>
          </p:nvPicPr>
          <p:blipFill>
            <a:blip r:embed="rId4"/>
            <a:stretch>
              <a:fillRect/>
            </a:stretch>
          </p:blipFill>
          <p:spPr>
            <a:xfrm>
              <a:off x="1016215" y="3532985"/>
              <a:ext cx="2672871" cy="1627979"/>
            </a:xfrm>
            <a:prstGeom prst="rect">
              <a:avLst/>
            </a:prstGeom>
            <a:ln w="38100">
              <a:solidFill>
                <a:schemeClr val="tx1"/>
              </a:solidFill>
            </a:ln>
          </p:spPr>
        </p:pic>
        <p:sp>
          <p:nvSpPr>
            <p:cNvPr id="11" name="Rectangle 10" descr="Rectangle mettant l'accent sur le bouton &quot;Copier dans une nouvelle demande&quot;." title="Focus sur le bouton &quot;Copier dans une nouvelle demande&quot;"/>
            <p:cNvSpPr/>
            <p:nvPr>
              <p:custDataLst>
                <p:tags r:id="rId2"/>
              </p:custDataLst>
            </p:nvPr>
          </p:nvSpPr>
          <p:spPr>
            <a:xfrm>
              <a:off x="1000158" y="4834155"/>
              <a:ext cx="1374741" cy="364256"/>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mj-lt"/>
              </a:endParaRPr>
            </a:p>
          </p:txBody>
        </p:sp>
      </p:grpSp>
      <p:sp>
        <p:nvSpPr>
          <p:cNvPr id="10" name="Espace réservé du contenu 5"/>
          <p:cNvSpPr txBox="1">
            <a:spLocks/>
          </p:cNvSpPr>
          <p:nvPr/>
        </p:nvSpPr>
        <p:spPr>
          <a:xfrm>
            <a:off x="457200" y="5287165"/>
            <a:ext cx="4051300" cy="80724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fr-CA" sz="1400" dirty="0">
                <a:cs typeface="Segoe UI Semibold" panose="020B0702040204020203" pitchFamily="34" charset="0"/>
              </a:rPr>
              <a:t>Peu importe le statut actuel de la demande, vous serez toujours en mesure d’utiliser une demande pour la copier dans une nouvelle.</a:t>
            </a:r>
          </a:p>
        </p:txBody>
      </p:sp>
      <p:sp>
        <p:nvSpPr>
          <p:cNvPr id="7" name="Espace réservé du contenu 6"/>
          <p:cNvSpPr>
            <a:spLocks noGrp="1"/>
          </p:cNvSpPr>
          <p:nvPr>
            <p:ph sz="half" idx="2"/>
          </p:nvPr>
        </p:nvSpPr>
        <p:spPr>
          <a:xfrm>
            <a:off x="4648200" y="1155701"/>
            <a:ext cx="4038600" cy="1866900"/>
          </a:xfrm>
        </p:spPr>
        <p:txBody>
          <a:bodyPr>
            <a:normAutofit/>
          </a:bodyPr>
          <a:lstStyle/>
          <a:p>
            <a:pPr marL="0" indent="0">
              <a:buNone/>
            </a:pPr>
            <a:r>
              <a:rPr lang="fr-CA" sz="1600" dirty="0">
                <a:cs typeface="Segoe UI Semibold" panose="020B0702040204020203" pitchFamily="34" charset="0"/>
              </a:rPr>
              <a:t>Un client est en mesure d’annuler une demande quand son statut est « Nouvelle demande », « Auto-transférée », « Assignée » ou « Retournée au client ». Une nouvelle fenêtre s’ouvrira pour demander d’insérer une note expliquant la raison de l’annulation.</a:t>
            </a:r>
          </a:p>
          <a:p>
            <a:pPr marL="0" indent="0">
              <a:buNone/>
            </a:pPr>
            <a:endParaRPr lang="en-CA" sz="1600" dirty="0"/>
          </a:p>
        </p:txBody>
      </p:sp>
      <p:pic>
        <p:nvPicPr>
          <p:cNvPr id="8" name="Image 7" descr="Capture d'écran de la fenêtre permettant au client d'annuler une demande." title="Fenêtre &quot;Annuler la demande&quot;"/>
          <p:cNvPicPr>
            <a:picLocks noChangeAspect="1"/>
          </p:cNvPicPr>
          <p:nvPr>
            <p:custDataLst>
              <p:tags r:id="rId1"/>
            </p:custDataLst>
          </p:nvPr>
        </p:nvPicPr>
        <p:blipFill>
          <a:blip r:embed="rId5"/>
          <a:stretch>
            <a:fillRect/>
          </a:stretch>
        </p:blipFill>
        <p:spPr>
          <a:xfrm>
            <a:off x="5156200" y="3205164"/>
            <a:ext cx="3022599" cy="1646019"/>
          </a:xfrm>
          <a:prstGeom prst="rect">
            <a:avLst/>
          </a:prstGeom>
          <a:ln w="38100">
            <a:solidFill>
              <a:schemeClr val="tx1"/>
            </a:solidFill>
          </a:ln>
        </p:spPr>
      </p:pic>
    </p:spTree>
    <p:extLst>
      <p:ext uri="{BB962C8B-B14F-4D97-AF65-F5344CB8AC3E}">
        <p14:creationId xmlns:p14="http://schemas.microsoft.com/office/powerpoint/2010/main" val="134616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56600" cy="1143000"/>
          </a:xfrm>
        </p:spPr>
        <p:txBody>
          <a:bodyPr>
            <a:normAutofit/>
          </a:bodyPr>
          <a:lstStyle/>
          <a:p>
            <a:r>
              <a:rPr lang="fr-CA" sz="2400" dirty="0" smtClean="0"/>
              <a:t>Soumission des actions de dotation en temps opportun</a:t>
            </a:r>
            <a:endParaRPr lang="fr-CA"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8</a:t>
            </a:fld>
            <a:endParaRPr lang="en-US"/>
          </a:p>
        </p:txBody>
      </p:sp>
      <p:sp>
        <p:nvSpPr>
          <p:cNvPr id="3" name="Content Placeholder 2"/>
          <p:cNvSpPr>
            <a:spLocks noGrp="1"/>
          </p:cNvSpPr>
          <p:nvPr>
            <p:ph idx="1"/>
          </p:nvPr>
        </p:nvSpPr>
        <p:spPr>
          <a:xfrm>
            <a:off x="457200" y="1104901"/>
            <a:ext cx="8229600" cy="850900"/>
          </a:xfrm>
        </p:spPr>
        <p:txBody>
          <a:bodyPr>
            <a:normAutofit/>
          </a:bodyPr>
          <a:lstStyle/>
          <a:p>
            <a:pPr marL="0" indent="0">
              <a:buNone/>
            </a:pPr>
            <a:r>
              <a:rPr lang="fr-CA" sz="1600" dirty="0">
                <a:cs typeface="Segoe UI Semibold" panose="020B0702040204020203" pitchFamily="34" charset="0"/>
              </a:rPr>
              <a:t>Dans un souci d’améliorer la soumission des actions de dotation en temps opportun, un message s’affichera au moment d’entrer la date d’effet pour informer le client s’il respecte le délai requis</a:t>
            </a:r>
            <a:r>
              <a:rPr lang="fr-CA" sz="1600" dirty="0" smtClean="0">
                <a:cs typeface="Segoe UI Semibold" panose="020B0702040204020203" pitchFamily="34" charset="0"/>
              </a:rPr>
              <a:t>.</a:t>
            </a:r>
            <a:endParaRPr lang="fr-CA" sz="1600" dirty="0">
              <a:cs typeface="Segoe UI Semibold" panose="020B0702040204020203" pitchFamily="34" charset="0"/>
            </a:endParaRPr>
          </a:p>
        </p:txBody>
      </p:sp>
      <p:graphicFrame>
        <p:nvGraphicFramePr>
          <p:cNvPr id="6" name="Tableau 5" descr="Il s'agit de la liste des mesures de dotation avec le délai requis pour soumettre une demande." title="Tableau des délais pour les actions de dotation"/>
          <p:cNvGraphicFramePr>
            <a:graphicFrameLocks noGrp="1"/>
          </p:cNvGraphicFramePr>
          <p:nvPr>
            <p:custDataLst>
              <p:tags r:id="rId1"/>
            </p:custDataLst>
            <p:extLst>
              <p:ext uri="{D42A27DB-BD31-4B8C-83A1-F6EECF244321}">
                <p14:modId xmlns:p14="http://schemas.microsoft.com/office/powerpoint/2010/main" val="784516330"/>
              </p:ext>
            </p:extLst>
          </p:nvPr>
        </p:nvGraphicFramePr>
        <p:xfrm>
          <a:off x="457200" y="2044701"/>
          <a:ext cx="3986665" cy="3032760"/>
        </p:xfrm>
        <a:graphic>
          <a:graphicData uri="http://schemas.openxmlformats.org/drawingml/2006/table">
            <a:tbl>
              <a:tblPr firstRow="1" bandRow="1">
                <a:tableStyleId>{5C22544A-7EE6-4342-B048-85BDC9FD1C3A}</a:tableStyleId>
              </a:tblPr>
              <a:tblGrid>
                <a:gridCol w="2687255">
                  <a:extLst>
                    <a:ext uri="{9D8B030D-6E8A-4147-A177-3AD203B41FA5}">
                      <a16:colId xmlns:a16="http://schemas.microsoft.com/office/drawing/2014/main" val="3028833398"/>
                    </a:ext>
                  </a:extLst>
                </a:gridCol>
                <a:gridCol w="1299410">
                  <a:extLst>
                    <a:ext uri="{9D8B030D-6E8A-4147-A177-3AD203B41FA5}">
                      <a16:colId xmlns:a16="http://schemas.microsoft.com/office/drawing/2014/main" val="3602478986"/>
                    </a:ext>
                  </a:extLst>
                </a:gridCol>
              </a:tblGrid>
              <a:tr h="244901">
                <a:tc>
                  <a:txBody>
                    <a:bodyPr/>
                    <a:lstStyle/>
                    <a:p>
                      <a:pPr algn="ctr"/>
                      <a:r>
                        <a:rPr lang="fr-CA" sz="1400" dirty="0" smtClean="0"/>
                        <a:t>Actions</a:t>
                      </a:r>
                      <a:r>
                        <a:rPr lang="fr-CA" sz="1400" baseline="0" dirty="0" smtClean="0"/>
                        <a:t> de dotation</a:t>
                      </a:r>
                      <a:endParaRPr lang="en-CA" sz="1400" dirty="0"/>
                    </a:p>
                  </a:txBody>
                  <a:tcPr anchor="ctr">
                    <a:solidFill>
                      <a:srgbClr val="5888A2"/>
                    </a:solidFill>
                  </a:tcPr>
                </a:tc>
                <a:tc>
                  <a:txBody>
                    <a:bodyPr/>
                    <a:lstStyle/>
                    <a:p>
                      <a:pPr algn="ctr"/>
                      <a:r>
                        <a:rPr lang="fr-CA" sz="1050" dirty="0" smtClean="0"/>
                        <a:t>Délai</a:t>
                      </a:r>
                      <a:r>
                        <a:rPr lang="fr-CA" sz="1050" baseline="0" dirty="0" smtClean="0"/>
                        <a:t> requis (jours ouvrables)</a:t>
                      </a:r>
                      <a:endParaRPr lang="en-CA" sz="1050" dirty="0"/>
                    </a:p>
                  </a:txBody>
                  <a:tcPr anchor="ctr">
                    <a:solidFill>
                      <a:srgbClr val="5888A2"/>
                    </a:solidFill>
                  </a:tcPr>
                </a:tc>
                <a:extLst>
                  <a:ext uri="{0D108BD9-81ED-4DB2-BD59-A6C34878D82A}">
                    <a16:rowId xmlns:a16="http://schemas.microsoft.com/office/drawing/2014/main" val="2796296373"/>
                  </a:ext>
                </a:extLst>
              </a:tr>
              <a:tr h="1290055">
                <a:tc>
                  <a:txBody>
                    <a:bodyPr/>
                    <a:lstStyle/>
                    <a:p>
                      <a:r>
                        <a:rPr lang="fr-CA" sz="1400" dirty="0" smtClean="0"/>
                        <a:t>Détachement vers EDSC</a:t>
                      </a:r>
                    </a:p>
                    <a:p>
                      <a:r>
                        <a:rPr lang="fr-CA" sz="1400" dirty="0" smtClean="0"/>
                        <a:t>Emploi étudiant</a:t>
                      </a:r>
                    </a:p>
                    <a:p>
                      <a:r>
                        <a:rPr lang="fr-CA" sz="1400" dirty="0" smtClean="0"/>
                        <a:t>Emploi occasionnel</a:t>
                      </a:r>
                    </a:p>
                    <a:p>
                      <a:r>
                        <a:rPr lang="fr-CA" sz="1400" dirty="0" smtClean="0"/>
                        <a:t>Travailleur</a:t>
                      </a:r>
                      <a:r>
                        <a:rPr lang="fr-CA" sz="1400" baseline="0" dirty="0" smtClean="0"/>
                        <a:t> à temps partiel</a:t>
                      </a:r>
                      <a:endParaRPr lang="fr-CA" sz="1400" dirty="0" smtClean="0"/>
                    </a:p>
                    <a:p>
                      <a:r>
                        <a:rPr lang="fr-CA" sz="1400" dirty="0" smtClean="0"/>
                        <a:t>Mutations</a:t>
                      </a:r>
                    </a:p>
                    <a:p>
                      <a:r>
                        <a:rPr lang="fr-CA" sz="1400" dirty="0" smtClean="0"/>
                        <a:t>Nominations intérimaires</a:t>
                      </a:r>
                    </a:p>
                    <a:p>
                      <a:r>
                        <a:rPr lang="fr-CA" sz="1400" dirty="0" smtClean="0"/>
                        <a:t>Prolongation déterminée </a:t>
                      </a:r>
                    </a:p>
                  </a:txBody>
                  <a:tcPr/>
                </a:tc>
                <a:tc>
                  <a:txBody>
                    <a:bodyPr/>
                    <a:lstStyle/>
                    <a:p>
                      <a:pPr algn="ctr"/>
                      <a:r>
                        <a:rPr lang="fr-CA" sz="2000" b="1" dirty="0" smtClean="0">
                          <a:solidFill>
                            <a:schemeClr val="tx1"/>
                          </a:solidFill>
                        </a:rPr>
                        <a:t>27</a:t>
                      </a:r>
                      <a:endParaRPr lang="en-CA" sz="1400" b="1" dirty="0">
                        <a:solidFill>
                          <a:schemeClr val="tx1"/>
                        </a:solidFill>
                      </a:endParaRPr>
                    </a:p>
                  </a:txBody>
                  <a:tcPr anchor="ctr"/>
                </a:tc>
                <a:extLst>
                  <a:ext uri="{0D108BD9-81ED-4DB2-BD59-A6C34878D82A}">
                    <a16:rowId xmlns:a16="http://schemas.microsoft.com/office/drawing/2014/main" val="3967198102"/>
                  </a:ext>
                </a:extLst>
              </a:tr>
              <a:tr h="418969">
                <a:tc>
                  <a:txBody>
                    <a:bodyPr/>
                    <a:lstStyle/>
                    <a:p>
                      <a:r>
                        <a:rPr lang="fr-CA" sz="1400" dirty="0" smtClean="0"/>
                        <a:t>Nominations externes</a:t>
                      </a:r>
                      <a:endParaRPr lang="fr-CA" sz="1400" baseline="0" dirty="0" smtClean="0"/>
                    </a:p>
                    <a:p>
                      <a:r>
                        <a:rPr lang="fr-CA" sz="1400" baseline="0" dirty="0" smtClean="0"/>
                        <a:t>(déterminées et indéterminées)</a:t>
                      </a:r>
                      <a:endParaRPr lang="en-CA" sz="1400" dirty="0"/>
                    </a:p>
                  </a:txBody>
                  <a:tcPr/>
                </a:tc>
                <a:tc>
                  <a:txBody>
                    <a:bodyPr/>
                    <a:lstStyle/>
                    <a:p>
                      <a:pPr algn="ctr"/>
                      <a:r>
                        <a:rPr lang="fr-CA" sz="2000" b="1" dirty="0" smtClean="0">
                          <a:solidFill>
                            <a:schemeClr val="tx1"/>
                          </a:solidFill>
                        </a:rPr>
                        <a:t>35</a:t>
                      </a:r>
                      <a:endParaRPr lang="en-CA" sz="2000" b="1" dirty="0">
                        <a:solidFill>
                          <a:schemeClr val="tx1"/>
                        </a:solidFill>
                      </a:endParaRPr>
                    </a:p>
                  </a:txBody>
                  <a:tcPr anchor="ctr"/>
                </a:tc>
                <a:extLst>
                  <a:ext uri="{0D108BD9-81ED-4DB2-BD59-A6C34878D82A}">
                    <a16:rowId xmlns:a16="http://schemas.microsoft.com/office/drawing/2014/main" val="4190514419"/>
                  </a:ext>
                </a:extLst>
              </a:tr>
              <a:tr h="370840">
                <a:tc>
                  <a:txBody>
                    <a:bodyPr/>
                    <a:lstStyle/>
                    <a:p>
                      <a:r>
                        <a:rPr lang="fr-CA" sz="1400" dirty="0" smtClean="0"/>
                        <a:t>Nominations internes</a:t>
                      </a:r>
                    </a:p>
                    <a:p>
                      <a:r>
                        <a:rPr lang="fr-CA" sz="1400" dirty="0" smtClean="0"/>
                        <a:t>(déterminées et indéterminées)</a:t>
                      </a:r>
                      <a:endParaRPr lang="en-CA" sz="1400" dirty="0"/>
                    </a:p>
                  </a:txBody>
                  <a:tcPr/>
                </a:tc>
                <a:tc>
                  <a:txBody>
                    <a:bodyPr/>
                    <a:lstStyle/>
                    <a:p>
                      <a:pPr algn="ctr"/>
                      <a:r>
                        <a:rPr lang="fr-CA" sz="2000" b="1" dirty="0" smtClean="0">
                          <a:solidFill>
                            <a:schemeClr val="tx1"/>
                          </a:solidFill>
                        </a:rPr>
                        <a:t>40</a:t>
                      </a:r>
                      <a:endParaRPr lang="en-CA" sz="2000" b="1" dirty="0">
                        <a:solidFill>
                          <a:schemeClr val="tx1"/>
                        </a:solidFill>
                      </a:endParaRPr>
                    </a:p>
                  </a:txBody>
                  <a:tcPr anchor="ctr"/>
                </a:tc>
                <a:extLst>
                  <a:ext uri="{0D108BD9-81ED-4DB2-BD59-A6C34878D82A}">
                    <a16:rowId xmlns:a16="http://schemas.microsoft.com/office/drawing/2014/main" val="262378037"/>
                  </a:ext>
                </a:extLst>
              </a:tr>
            </a:tbl>
          </a:graphicData>
        </a:graphic>
      </p:graphicFrame>
      <p:sp>
        <p:nvSpPr>
          <p:cNvPr id="9" name="TextBox 3"/>
          <p:cNvSpPr txBox="1"/>
          <p:nvPr>
            <p:custDataLst>
              <p:tags r:id="rId2"/>
            </p:custDataLst>
          </p:nvPr>
        </p:nvSpPr>
        <p:spPr>
          <a:xfrm>
            <a:off x="4554350" y="2060720"/>
            <a:ext cx="4088634" cy="307777"/>
          </a:xfrm>
          <a:prstGeom prst="rect">
            <a:avLst/>
          </a:prstGeom>
          <a:noFill/>
        </p:spPr>
        <p:txBody>
          <a:bodyPr wrap="square" rtlCol="0">
            <a:spAutoFit/>
          </a:bodyPr>
          <a:lstStyle/>
          <a:p>
            <a:r>
              <a:rPr lang="fr-CA" sz="1400" b="1" dirty="0" smtClean="0">
                <a:latin typeface="+mj-lt"/>
                <a:cs typeface="Segoe UI Semibold" panose="020B0702040204020203" pitchFamily="34" charset="0"/>
              </a:rPr>
              <a:t>Message quand le délai n’est pas rencontré :</a:t>
            </a:r>
            <a:endParaRPr lang="fr-CA" sz="1400" b="1" dirty="0">
              <a:latin typeface="+mj-lt"/>
              <a:cs typeface="Segoe UI Semibold" panose="020B0702040204020203" pitchFamily="34" charset="0"/>
            </a:endParaRPr>
          </a:p>
        </p:txBody>
      </p:sp>
      <p:pic>
        <p:nvPicPr>
          <p:cNvPr id="10" name="Image 9" descr="Capture d'écran montrant la fenêtre d'avertissement qui s'affiche lorsque la date d'effet ne respecte pas le délai requis." title="Fenêtre d'avertissement"/>
          <p:cNvPicPr>
            <a:picLocks noChangeAspect="1"/>
          </p:cNvPicPr>
          <p:nvPr>
            <p:custDataLst>
              <p:tags r:id="rId3"/>
            </p:custDataLst>
          </p:nvPr>
        </p:nvPicPr>
        <p:blipFill>
          <a:blip r:embed="rId7"/>
          <a:stretch>
            <a:fillRect/>
          </a:stretch>
        </p:blipFill>
        <p:spPr>
          <a:xfrm>
            <a:off x="4589843" y="2388231"/>
            <a:ext cx="4053141" cy="1059748"/>
          </a:xfrm>
          <a:prstGeom prst="rect">
            <a:avLst/>
          </a:prstGeom>
          <a:ln w="38100">
            <a:solidFill>
              <a:schemeClr val="tx1"/>
            </a:solidFill>
          </a:ln>
        </p:spPr>
      </p:pic>
      <p:sp>
        <p:nvSpPr>
          <p:cNvPr id="8" name="TextBox 3"/>
          <p:cNvSpPr txBox="1"/>
          <p:nvPr>
            <p:custDataLst>
              <p:tags r:id="rId4"/>
            </p:custDataLst>
          </p:nvPr>
        </p:nvSpPr>
        <p:spPr>
          <a:xfrm>
            <a:off x="4598303" y="3613346"/>
            <a:ext cx="3523414" cy="307777"/>
          </a:xfrm>
          <a:prstGeom prst="rect">
            <a:avLst/>
          </a:prstGeom>
          <a:noFill/>
        </p:spPr>
        <p:txBody>
          <a:bodyPr wrap="square" rtlCol="0">
            <a:spAutoFit/>
          </a:bodyPr>
          <a:lstStyle/>
          <a:p>
            <a:r>
              <a:rPr lang="fr-CA" sz="1400" b="1" dirty="0" smtClean="0">
                <a:latin typeface="+mj-lt"/>
                <a:cs typeface="Segoe UI Semibold" panose="020B0702040204020203" pitchFamily="34" charset="0"/>
              </a:rPr>
              <a:t>Message quand le délai est rencontré :</a:t>
            </a:r>
            <a:endParaRPr lang="fr-CA" sz="1400" b="1" dirty="0">
              <a:latin typeface="+mj-lt"/>
              <a:cs typeface="Segoe UI Semibold" panose="020B0702040204020203" pitchFamily="34" charset="0"/>
            </a:endParaRPr>
          </a:p>
        </p:txBody>
      </p:sp>
      <p:pic>
        <p:nvPicPr>
          <p:cNvPr id="11" name="Image 10" descr="Capture d'écran montrant la fenêtre de félicitation qui s'affiche lorsque la date d'effet respecte le délai requis." title="Fenêtre de félicitation"/>
          <p:cNvPicPr>
            <a:picLocks noChangeAspect="1"/>
          </p:cNvPicPr>
          <p:nvPr>
            <p:custDataLst>
              <p:tags r:id="rId5"/>
            </p:custDataLst>
          </p:nvPr>
        </p:nvPicPr>
        <p:blipFill>
          <a:blip r:embed="rId8"/>
          <a:stretch>
            <a:fillRect/>
          </a:stretch>
        </p:blipFill>
        <p:spPr>
          <a:xfrm>
            <a:off x="4609763" y="3949007"/>
            <a:ext cx="4043495" cy="1070916"/>
          </a:xfrm>
          <a:prstGeom prst="rect">
            <a:avLst/>
          </a:prstGeom>
          <a:ln w="38100">
            <a:solidFill>
              <a:schemeClr val="tx1"/>
            </a:solidFill>
          </a:ln>
        </p:spPr>
      </p:pic>
      <p:sp>
        <p:nvSpPr>
          <p:cNvPr id="7" name="Content Placeholder 2"/>
          <p:cNvSpPr txBox="1">
            <a:spLocks/>
          </p:cNvSpPr>
          <p:nvPr/>
        </p:nvSpPr>
        <p:spPr>
          <a:xfrm>
            <a:off x="457200" y="5313364"/>
            <a:ext cx="8229600" cy="850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sz="1600" i="1" dirty="0">
                <a:cs typeface="Segoe UI Semibold" panose="020B0702040204020203" pitchFamily="34" charset="0"/>
              </a:rPr>
              <a:t>Il est important de savoir que cette nouvelle fenêtre n’a aucune incidence sur votre capacité à soumettre une demande. C’est seulement utilisé à titre indicatif pour vous aider à comprendre quand vous respectez les délais opportuns ou pas. </a:t>
            </a:r>
          </a:p>
        </p:txBody>
      </p:sp>
    </p:spTree>
    <p:extLst>
      <p:ext uri="{BB962C8B-B14F-4D97-AF65-F5344CB8AC3E}">
        <p14:creationId xmlns:p14="http://schemas.microsoft.com/office/powerpoint/2010/main" val="1320872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143000"/>
          </a:xfrm>
        </p:spPr>
        <p:txBody>
          <a:bodyPr>
            <a:normAutofit/>
          </a:bodyPr>
          <a:lstStyle/>
          <a:p>
            <a:r>
              <a:rPr lang="en-US" sz="2400" dirty="0" err="1" smtClean="0"/>
              <a:t>Numéro</a:t>
            </a:r>
            <a:r>
              <a:rPr lang="en-US" sz="2400" dirty="0" smtClean="0"/>
              <a:t> de </a:t>
            </a:r>
            <a:r>
              <a:rPr lang="en-US" sz="2400" dirty="0" err="1" smtClean="0"/>
              <a:t>processus</a:t>
            </a:r>
            <a:r>
              <a:rPr lang="en-US" sz="2400" dirty="0" smtClean="0"/>
              <a:t> de </a:t>
            </a:r>
            <a:r>
              <a:rPr lang="en-US" sz="2400" dirty="0" err="1" smtClean="0"/>
              <a:t>sélection</a:t>
            </a:r>
            <a:endParaRPr lang="en-US" sz="2400" dirty="0"/>
          </a:p>
        </p:txBody>
      </p:sp>
      <p:sp>
        <p:nvSpPr>
          <p:cNvPr id="5" name="Slide Number Placeholder 4"/>
          <p:cNvSpPr>
            <a:spLocks noGrp="1"/>
          </p:cNvSpPr>
          <p:nvPr>
            <p:ph type="sldNum" sz="quarter" idx="12"/>
          </p:nvPr>
        </p:nvSpPr>
        <p:spPr/>
        <p:txBody>
          <a:bodyPr/>
          <a:lstStyle/>
          <a:p>
            <a:fld id="{2E86C063-E22E-2E4C-A523-54089486E38F}" type="slidenum">
              <a:rPr lang="en-US" smtClean="0"/>
              <a:t>9</a:t>
            </a:fld>
            <a:endParaRPr lang="en-US"/>
          </a:p>
        </p:txBody>
      </p:sp>
      <p:sp>
        <p:nvSpPr>
          <p:cNvPr id="3" name="Content Placeholder 2"/>
          <p:cNvSpPr>
            <a:spLocks noGrp="1"/>
          </p:cNvSpPr>
          <p:nvPr>
            <p:ph idx="1"/>
          </p:nvPr>
        </p:nvSpPr>
        <p:spPr>
          <a:xfrm>
            <a:off x="457200" y="781713"/>
            <a:ext cx="8229600" cy="838199"/>
          </a:xfrm>
        </p:spPr>
        <p:txBody>
          <a:bodyPr>
            <a:normAutofit/>
          </a:bodyPr>
          <a:lstStyle/>
          <a:p>
            <a:pPr marL="0" indent="0">
              <a:buNone/>
            </a:pPr>
            <a:r>
              <a:rPr lang="fr-CA" sz="1600" dirty="0">
                <a:cs typeface="Segoe UI Semibold" panose="020B0702040204020203" pitchFamily="34" charset="0"/>
              </a:rPr>
              <a:t>Afin de diminuer le nombre d’outils RH, l’équipe de la dotation a implanté la génération et la gestion des processus à même le portail. Le champ du numéro de processus de sélection sera maintenant obligatoire sur certains formulaires. </a:t>
            </a:r>
          </a:p>
        </p:txBody>
      </p:sp>
      <p:sp>
        <p:nvSpPr>
          <p:cNvPr id="6" name="Content Placeholder 2"/>
          <p:cNvSpPr txBox="1">
            <a:spLocks/>
          </p:cNvSpPr>
          <p:nvPr/>
        </p:nvSpPr>
        <p:spPr>
          <a:xfrm>
            <a:off x="457200" y="1619912"/>
            <a:ext cx="4379384" cy="421459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fr-CA" sz="1400" dirty="0">
                <a:cs typeface="Segoe UI Semibold" panose="020B0702040204020203" pitchFamily="34" charset="0"/>
              </a:rPr>
              <a:t>Si vous ne connaissez pas le numéro de processus associé à la nomination annoncée que vous désirez faire, vous n’aurez qu’à appuyer sous le champ sur « Cliquez ici pour rechercher un processus de sélection annoncé initié à EDSC ». Vous pourrez rechercher par numéro de processus et par classification. </a:t>
            </a:r>
            <a:endParaRPr lang="fr-CA" sz="1400" i="1" dirty="0">
              <a:cs typeface="Segoe UI Semibold" panose="020B0702040204020203" pitchFamily="34" charset="0"/>
            </a:endParaRPr>
          </a:p>
          <a:p>
            <a:pPr marL="0" indent="0">
              <a:spcAft>
                <a:spcPts val="600"/>
              </a:spcAft>
              <a:buNone/>
            </a:pPr>
            <a:r>
              <a:rPr lang="fr-CA" sz="1400" i="1" dirty="0">
                <a:cs typeface="Segoe UI Semibold" panose="020B0702040204020203" pitchFamily="34" charset="0"/>
              </a:rPr>
              <a:t>Si votre numéro de processus provient d’un autre ministère, vous n’avez pas à le rechercher, simplement l’insérer dans la boite de texte du formulaire. Le conseiller sera informé qu’il provient d’un autre ministère. </a:t>
            </a:r>
          </a:p>
          <a:p>
            <a:pPr marL="0" lvl="0" indent="0">
              <a:buNone/>
            </a:pPr>
            <a:r>
              <a:rPr lang="fr-CA" sz="1400" dirty="0"/>
              <a:t>Si votre numéro de processus provient du ministère, mais que vous ne le retrouvez pas dans la liste, nous vous suggérons de contacter votre conseiller en ressources humaines pour obtenir de l’assistance ou d’indiquer la mention « inconnu » directement dans le champ.</a:t>
            </a:r>
            <a:endParaRPr lang="en-CA" sz="1400" dirty="0"/>
          </a:p>
        </p:txBody>
      </p:sp>
      <p:grpSp>
        <p:nvGrpSpPr>
          <p:cNvPr id="4" name="Groupe 3" descr="Capture d'écran du nouveau lien hypertexte permettant aux gestionnaires de rechercher le numéro du processus de sélection." title="Hyperlien &quot;Cliquez ici&quot;"/>
          <p:cNvGrpSpPr/>
          <p:nvPr/>
        </p:nvGrpSpPr>
        <p:grpSpPr>
          <a:xfrm>
            <a:off x="4882040" y="1780626"/>
            <a:ext cx="4080933" cy="687012"/>
            <a:chOff x="4882040" y="1780626"/>
            <a:chExt cx="4080933" cy="687012"/>
          </a:xfrm>
        </p:grpSpPr>
        <p:pic>
          <p:nvPicPr>
            <p:cNvPr id="8" name="Image 7" descr="Capture d'écran du nouveau lien hypertexte permettant aux gestionnaires de rechercher le numéro du processus de sélection." title="Hyperlien &quot;Cliquez ici&quot;"/>
            <p:cNvPicPr>
              <a:picLocks noChangeAspect="1"/>
            </p:cNvPicPr>
            <p:nvPr>
              <p:custDataLst>
                <p:tags r:id="rId3"/>
              </p:custDataLst>
            </p:nvPr>
          </p:nvPicPr>
          <p:blipFill>
            <a:blip r:embed="rId6"/>
            <a:stretch>
              <a:fillRect/>
            </a:stretch>
          </p:blipFill>
          <p:spPr>
            <a:xfrm>
              <a:off x="4882040" y="1780626"/>
              <a:ext cx="4080933" cy="687012"/>
            </a:xfrm>
            <a:prstGeom prst="rect">
              <a:avLst/>
            </a:prstGeom>
            <a:solidFill>
              <a:schemeClr val="accent2"/>
            </a:solidFill>
            <a:ln w="38100">
              <a:solidFill>
                <a:schemeClr val="tx1"/>
              </a:solidFill>
            </a:ln>
          </p:spPr>
        </p:pic>
        <p:sp>
          <p:nvSpPr>
            <p:cNvPr id="9" name="Rectangle à coins arrondis 8" descr="Rectangle mettant l'accent sur l'hyperlien &quot;Cliquez ici&quot;." title="Focus sur l'hyperlien &quot;Cliquez ici&quot;."/>
            <p:cNvSpPr/>
            <p:nvPr>
              <p:custDataLst>
                <p:tags r:id="rId4"/>
              </p:custDataLst>
            </p:nvPr>
          </p:nvSpPr>
          <p:spPr>
            <a:xfrm>
              <a:off x="6290945" y="2190442"/>
              <a:ext cx="916093" cy="204243"/>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mj-lt"/>
              </a:endParaRPr>
            </a:p>
          </p:txBody>
        </p:sp>
      </p:grpSp>
      <p:pic>
        <p:nvPicPr>
          <p:cNvPr id="7" name="Image 6" descr="Capture d'écran montrant la nouvelle fenêtre de recherche par numéro de processus. " title="Fenêtre &quot;Recherche de processus de sélection&quot;"/>
          <p:cNvPicPr>
            <a:picLocks noChangeAspect="1"/>
          </p:cNvPicPr>
          <p:nvPr>
            <p:custDataLst>
              <p:tags r:id="rId1"/>
            </p:custDataLst>
          </p:nvPr>
        </p:nvPicPr>
        <p:blipFill>
          <a:blip r:embed="rId7"/>
          <a:stretch>
            <a:fillRect/>
          </a:stretch>
        </p:blipFill>
        <p:spPr>
          <a:xfrm>
            <a:off x="4927497" y="2868551"/>
            <a:ext cx="3990020" cy="2455697"/>
          </a:xfrm>
          <a:prstGeom prst="rect">
            <a:avLst/>
          </a:prstGeom>
          <a:ln w="38100">
            <a:solidFill>
              <a:schemeClr val="tx1"/>
            </a:solidFill>
          </a:ln>
        </p:spPr>
      </p:pic>
      <p:sp>
        <p:nvSpPr>
          <p:cNvPr id="10" name="TextBox 3"/>
          <p:cNvSpPr txBox="1"/>
          <p:nvPr>
            <p:custDataLst>
              <p:tags r:id="rId2"/>
            </p:custDataLst>
          </p:nvPr>
        </p:nvSpPr>
        <p:spPr>
          <a:xfrm>
            <a:off x="381348" y="5834509"/>
            <a:ext cx="8484361" cy="338554"/>
          </a:xfrm>
          <a:prstGeom prst="rect">
            <a:avLst/>
          </a:prstGeom>
          <a:noFill/>
        </p:spPr>
        <p:txBody>
          <a:bodyPr wrap="square" rtlCol="0">
            <a:spAutoFit/>
          </a:bodyPr>
          <a:lstStyle/>
          <a:p>
            <a:r>
              <a:rPr lang="fr-CA" sz="1600" i="1" dirty="0" smtClean="0">
                <a:latin typeface="+mj-lt"/>
                <a:cs typeface="Segoe UI Semibold" panose="020B0702040204020203" pitchFamily="34" charset="0"/>
              </a:rPr>
              <a:t>Il se peut qu’avec ce changement vienne aussi un ajustement des procédures.</a:t>
            </a:r>
            <a:endParaRPr lang="fr-CA" sz="1600" i="1" dirty="0">
              <a:latin typeface="+mj-lt"/>
              <a:cs typeface="Segoe UI Semibold" panose="020B0702040204020203" pitchFamily="34" charset="0"/>
            </a:endParaRPr>
          </a:p>
        </p:txBody>
      </p:sp>
    </p:spTree>
    <p:extLst>
      <p:ext uri="{BB962C8B-B14F-4D97-AF65-F5344CB8AC3E}">
        <p14:creationId xmlns:p14="http://schemas.microsoft.com/office/powerpoint/2010/main" val="2159602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817786|-9193934|-8748374|-551354|-16777216|EDSC&quot;,&quot;Id&quot;:&quot;5dfc0b25303433360053ec54&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2"/>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1"/>
</p:tagLst>
</file>

<file path=ppt/tags/tag9.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PPT_EDSC_Final_FR01">
  <a:themeElements>
    <a:clrScheme name="EDSC - Couleur 1">
      <a:dk1>
        <a:srgbClr val="000000"/>
      </a:dk1>
      <a:lt1>
        <a:sysClr val="window" lastClr="FFFFFF"/>
      </a:lt1>
      <a:dk2>
        <a:srgbClr val="1395A5"/>
      </a:dk2>
      <a:lt2>
        <a:srgbClr val="A4DFE3"/>
      </a:lt2>
      <a:accent1>
        <a:srgbClr val="D51740"/>
      </a:accent1>
      <a:accent2>
        <a:srgbClr val="E66C85"/>
      </a:accent2>
      <a:accent3>
        <a:srgbClr val="5BAF9E"/>
      </a:accent3>
      <a:accent4>
        <a:srgbClr val="98CFC3"/>
      </a:accent4>
      <a:accent5>
        <a:srgbClr val="E5725B"/>
      </a:accent5>
      <a:accent6>
        <a:srgbClr val="EFA798"/>
      </a:accent6>
      <a:hlink>
        <a:srgbClr val="0000FF"/>
      </a:hlink>
      <a:folHlink>
        <a:srgbClr val="A4DFE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xtMotClef xmlns="4f810ac0-7940-4b47-8510-ccc18747f341" xsi:nil="true"/>
    <NbDuree xmlns="4f810ac0-7940-4b47-8510-ccc18747f341">12</NbDuree>
    <NbVersion xmlns="4f810ac0-7940-4b47-8510-ccc18747f341" xsi:nil="true"/>
    <ClpServices xmlns="4f810ac0-7940-4b47-8510-ccc18747f341"/>
    <IconOverlay xmlns="http://schemas.microsoft.com/sharepoint/v4" xsi:nil="true"/>
    <ChkNouveauEmp xmlns="4f810ac0-7940-4b47-8510-ccc18747f341">false</ChkNouveauEmp>
    <ChkTraitementInitial xmlns="4f810ac0-7940-4b47-8510-ccc18747f341">false</ChkTraitementInitial>
    <TxtResumeE xmlns="4f810ac0-7940-4b47-8510-ccc18747f341"/>
    <ChLocationEmplacement xmlns="4f810ac0-7940-4b47-8510-ccc18747f341">Client Library / Bibliothèque client</ChLocationEmplacement>
    <TxtResumeF xmlns="4f810ac0-7940-4b47-8510-ccc18747f341"/>
    <PgResponsibleResponsable xmlns="aeabe285-28c2-4b4a-a8cd-631679229c94">
      <UserInfo>
        <DisplayName>Ke, Jun J [NC]</DisplayName>
        <AccountId>126</AccountId>
        <AccountType/>
      </UserInfo>
    </PgResponsibleResponsable>
    <C_ClpServices xmlns="4f810ac0-7940-4b47-8510-ccc18747f3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B51B31-92FB-4663-BEA6-5235C0F3982D}">
  <ds:schemaRefs>
    <ds:schemaRef ds:uri="http://schemas.microsoft.com/sharepoint/v3"/>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eabe285-28c2-4b4a-a8cd-631679229c94"/>
    <ds:schemaRef ds:uri="http://purl.org/dc/elements/1.1/"/>
    <ds:schemaRef ds:uri="http://schemas.microsoft.com/office/2006/metadata/properties"/>
    <ds:schemaRef ds:uri="4f810ac0-7940-4b47-8510-ccc18747f341"/>
    <ds:schemaRef ds:uri="http://www.w3.org/XML/1998/namespace"/>
    <ds:schemaRef ds:uri="http://purl.org/dc/dcmitype/"/>
  </ds:schemaRefs>
</ds:datastoreItem>
</file>

<file path=customXml/itemProps2.xml><?xml version="1.0" encoding="utf-8"?>
<ds:datastoreItem xmlns:ds="http://schemas.openxmlformats.org/officeDocument/2006/customXml" ds:itemID="{D73F642D-4094-4BCB-8F32-632A7E8C09B7}">
  <ds:schemaRefs>
    <ds:schemaRef ds:uri="http://schemas.microsoft.com/sharepoint/v3/contenttype/forms"/>
  </ds:schemaRefs>
</ds:datastoreItem>
</file>

<file path=customXml/itemProps3.xml><?xml version="1.0" encoding="utf-8"?>
<ds:datastoreItem xmlns:ds="http://schemas.openxmlformats.org/officeDocument/2006/customXml" ds:itemID="{1C4CA2A9-6A0F-49B2-9CD6-D886C543E0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1562</TotalTime>
  <Words>1227</Words>
  <Application>Microsoft Office PowerPoint</Application>
  <PresentationFormat>Affichage à l'écran (4:3)</PresentationFormat>
  <Paragraphs>155</Paragraphs>
  <Slides>18</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Segoe UI Semibold</vt:lpstr>
      <vt:lpstr>Verdana</vt:lpstr>
      <vt:lpstr>PPT_EDSC_Final_FR01</vt:lpstr>
      <vt:lpstr>Systèmes d’affaires en ressources humaines</vt:lpstr>
      <vt:lpstr>Contenu</vt:lpstr>
      <vt:lpstr>Introduction</vt:lpstr>
      <vt:lpstr>Changements à la page d’accueil</vt:lpstr>
      <vt:lpstr>Remplacement de l’écran “Mes demandes”</vt:lpstr>
      <vt:lpstr>Enregistrer comme ébauche ou gabarit</vt:lpstr>
      <vt:lpstr>Soumettre comme nouvelle / annuler une demande</vt:lpstr>
      <vt:lpstr>Soumission des actions de dotation en temps opportun</vt:lpstr>
      <vt:lpstr>Numéro de processus de sélection</vt:lpstr>
      <vt:lpstr>Demandes “En attente de signature”</vt:lpstr>
      <vt:lpstr>Ajout et enregistrement de documents/ contrats</vt:lpstr>
      <vt:lpstr>Formulaire du processus de séparation</vt:lpstr>
      <vt:lpstr>Affichage de la date de mise à jour des statuts</vt:lpstr>
      <vt:lpstr>Ajustement aux formulaires</vt:lpstr>
      <vt:lpstr>Ajustement aux formulaires (suite)</vt:lpstr>
      <vt:lpstr>Ajustement aux formulaires (suite)</vt:lpstr>
      <vt:lpstr>Ajustement aux formulaires (suite)</vt:lpstr>
      <vt:lpstr>Et ensuite? Points de contact</vt:lpstr>
    </vt:vector>
  </TitlesOfParts>
  <Company>HRSDC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Shchepanek</dc:creator>
  <cp:lastModifiedBy>Robichaud, Martin M [NC]</cp:lastModifiedBy>
  <cp:revision>59</cp:revision>
  <dcterms:created xsi:type="dcterms:W3CDTF">2018-02-21T20:41:43Z</dcterms:created>
  <dcterms:modified xsi:type="dcterms:W3CDTF">2019-12-19T23:43:34Z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
  </property>
  <property fmtid="{D5CDD505-2E9C-101B-9397-08002B2CF9AE}" pid="3" name="ContentTypeId">
    <vt:lpwstr>0x0101040003A63F095AE43C418C5EB8D418AD87E4008A2F70CE93A5824AB942A768F5BED4E8</vt:lpwstr>
  </property>
  <property fmtid="{D5CDD505-2E9C-101B-9397-08002B2CF9AE}" pid="4" name="ItemRetentionFormula">
    <vt:lpwstr/>
  </property>
  <property fmtid="{D5CDD505-2E9C-101B-9397-08002B2CF9AE}" pid="5" name="WorkflowChangePath">
    <vt:lpwstr>7ab30019-3554-4919-b6f6-c90dc74a1bdf,4;</vt:lpwstr>
  </property>
</Properties>
</file>