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handoutMasterIdLst>
    <p:handoutMasterId r:id="rId16"/>
  </p:handoutMasterIdLst>
  <p:sldIdLst>
    <p:sldId id="256" r:id="rId5"/>
    <p:sldId id="257" r:id="rId6"/>
    <p:sldId id="258" r:id="rId7"/>
    <p:sldId id="259" r:id="rId8"/>
    <p:sldId id="260" r:id="rId9"/>
    <p:sldId id="261" r:id="rId10"/>
    <p:sldId id="267" r:id="rId11"/>
    <p:sldId id="262" r:id="rId12"/>
    <p:sldId id="263" r:id="rId13"/>
    <p:sldId id="264"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73B632"/>
    <a:srgbClr val="C3D941"/>
    <a:srgbClr val="7A82AA"/>
    <a:srgbClr val="8E2B3F"/>
    <a:srgbClr val="9DB8C1"/>
    <a:srgbClr val="99CCCC"/>
    <a:srgbClr val="9EB8C1"/>
    <a:srgbClr val="CB415F"/>
    <a:srgbClr val="9FB8C1"/>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29" autoAdjust="0"/>
    <p:restoredTop sz="94660"/>
  </p:normalViewPr>
  <p:slideViewPr>
    <p:cSldViewPr snapToGrid="0" snapToObjects="1">
      <p:cViewPr>
        <p:scale>
          <a:sx n="82" d="100"/>
          <a:sy n="82" d="100"/>
        </p:scale>
        <p:origin x="-1445" y="-8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9" d="100"/>
          <a:sy n="109" d="100"/>
        </p:scale>
        <p:origin x="-4264"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BB3B464-A0C6-764B-8B7D-CC3A5D5F841C}" type="datetimeFigureOut">
              <a:rPr lang="en-US" smtClean="0"/>
              <a:t>5/5/2017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B2D69E1-F766-AB44-BBE1-F5D3CEF68BCE}" type="slidenum">
              <a:rPr lang="en-US" smtClean="0"/>
              <a:t>‹#›</a:t>
            </a:fld>
            <a:endParaRPr lang="en-US"/>
          </a:p>
        </p:txBody>
      </p:sp>
    </p:spTree>
    <p:extLst>
      <p:ext uri="{BB962C8B-B14F-4D97-AF65-F5344CB8AC3E}">
        <p14:creationId xmlns:p14="http://schemas.microsoft.com/office/powerpoint/2010/main" val="314684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E170DB-2E2A-104B-9BB0-AFA82AC7F894}" type="datetimeFigureOut">
              <a:rPr lang="en-US" smtClean="0"/>
              <a:t>5/5/2017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388A4E-02B6-B348-A9C6-C9848B6DDFFF}" type="slidenum">
              <a:rPr lang="en-US" smtClean="0"/>
              <a:t>‹#›</a:t>
            </a:fld>
            <a:endParaRPr lang="en-US"/>
          </a:p>
        </p:txBody>
      </p:sp>
    </p:spTree>
    <p:extLst>
      <p:ext uri="{BB962C8B-B14F-4D97-AF65-F5344CB8AC3E}">
        <p14:creationId xmlns:p14="http://schemas.microsoft.com/office/powerpoint/2010/main" val="121888656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388A4E-02B6-B348-A9C6-C9848B6DDFFF}" type="slidenum">
              <a:rPr lang="en-US" smtClean="0"/>
              <a:t>1</a:t>
            </a:fld>
            <a:endParaRPr lang="en-US"/>
          </a:p>
        </p:txBody>
      </p:sp>
    </p:spTree>
    <p:extLst>
      <p:ext uri="{BB962C8B-B14F-4D97-AF65-F5344CB8AC3E}">
        <p14:creationId xmlns:p14="http://schemas.microsoft.com/office/powerpoint/2010/main" val="11229056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756728" y="2482273"/>
            <a:ext cx="4069326" cy="1893454"/>
          </a:xfrm>
        </p:spPr>
        <p:txBody>
          <a:bodyPr>
            <a:normAutofit/>
          </a:bodyPr>
          <a:lstStyle>
            <a:lvl1pPr algn="r">
              <a:defRPr sz="3600" b="1" i="0">
                <a:solidFill>
                  <a:srgbClr val="7A82AA"/>
                </a:solidFill>
                <a:latin typeface="Arial"/>
              </a:defRPr>
            </a:lvl1pPr>
          </a:lstStyle>
          <a:p>
            <a:r>
              <a:rPr lang="en-US" smtClean="0"/>
              <a:t>Click to edit Master title style</a:t>
            </a:r>
            <a:endParaRPr lang="en-US" dirty="0"/>
          </a:p>
        </p:txBody>
      </p:sp>
      <p:sp>
        <p:nvSpPr>
          <p:cNvPr id="3" name="Subtitle 2"/>
          <p:cNvSpPr>
            <a:spLocks noGrp="1"/>
          </p:cNvSpPr>
          <p:nvPr>
            <p:ph type="subTitle" idx="1"/>
          </p:nvPr>
        </p:nvSpPr>
        <p:spPr>
          <a:xfrm>
            <a:off x="3729182" y="4375728"/>
            <a:ext cx="5096872" cy="622085"/>
          </a:xfrm>
        </p:spPr>
        <p:txBody>
          <a:bodyPr>
            <a:normAutofit/>
          </a:bodyPr>
          <a:lstStyle>
            <a:lvl1pPr marL="0" indent="0" algn="r">
              <a:buNone/>
              <a:defRPr sz="2400">
                <a:solidFill>
                  <a:schemeClr val="tx1"/>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3" name="Rectangle 22"/>
          <p:cNvSpPr/>
          <p:nvPr userDrawn="1"/>
        </p:nvSpPr>
        <p:spPr>
          <a:xfrm>
            <a:off x="1" y="5935090"/>
            <a:ext cx="9144000" cy="170436"/>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Rectangle 15"/>
          <p:cNvSpPr/>
          <p:nvPr userDrawn="1"/>
        </p:nvSpPr>
        <p:spPr bwMode="grayWhite">
          <a:xfrm>
            <a:off x="0" y="173183"/>
            <a:ext cx="9144000" cy="598415"/>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E2B3F"/>
              </a:solidFill>
            </a:endParaRPr>
          </a:p>
        </p:txBody>
      </p:sp>
      <p:sp>
        <p:nvSpPr>
          <p:cNvPr id="15" name="Rectangle 14"/>
          <p:cNvSpPr/>
          <p:nvPr userDrawn="1"/>
        </p:nvSpPr>
        <p:spPr>
          <a:xfrm>
            <a:off x="0" y="0"/>
            <a:ext cx="9144000" cy="173182"/>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bwMode="black">
          <a:xfrm>
            <a:off x="168528" y="335311"/>
            <a:ext cx="2133600" cy="365125"/>
          </a:xfrm>
          <a:prstGeom prst="rect">
            <a:avLst/>
          </a:prstGeom>
        </p:spPr>
        <p:txBody>
          <a:bodyPr/>
          <a:lstStyle>
            <a:lvl1pPr>
              <a:defRPr>
                <a:solidFill>
                  <a:schemeClr val="bg1"/>
                </a:solidFill>
                <a:latin typeface="Arial"/>
              </a:defRPr>
            </a:lvl1pPr>
          </a:lstStyle>
          <a:p>
            <a:pPr algn="l"/>
            <a:fld id="{3A4242CF-B5B5-1C46-9D8F-6755BC64D01F}" type="slidenum">
              <a:rPr lang="en-US" smtClean="0"/>
              <a:pPr algn="l"/>
              <a:t>‹#›</a:t>
            </a:fld>
            <a:endParaRPr lang="en-US" dirty="0"/>
          </a:p>
        </p:txBody>
      </p:sp>
      <p:sp>
        <p:nvSpPr>
          <p:cNvPr id="13" name="TextBox 12"/>
          <p:cNvSpPr txBox="1"/>
          <p:nvPr userDrawn="1"/>
        </p:nvSpPr>
        <p:spPr bwMode="black">
          <a:xfrm>
            <a:off x="2202250" y="416942"/>
            <a:ext cx="6623807" cy="307777"/>
          </a:xfrm>
          <a:prstGeom prst="rect">
            <a:avLst/>
          </a:prstGeom>
          <a:noFill/>
        </p:spPr>
        <p:txBody>
          <a:bodyPr wrap="square" rtlCol="0">
            <a:spAutoFit/>
          </a:bodyPr>
          <a:lstStyle/>
          <a:p>
            <a:pPr algn="r"/>
            <a:r>
              <a:rPr lang="en-US" sz="1400" cap="all" dirty="0" err="1" smtClean="0">
                <a:solidFill>
                  <a:schemeClr val="bg1"/>
                </a:solidFill>
                <a:latin typeface="Arial Narrow"/>
                <a:cs typeface="Arial Narrow"/>
              </a:rPr>
              <a:t>Maintenant</a:t>
            </a:r>
            <a:r>
              <a:rPr lang="en-US" sz="1400" cap="all" dirty="0" smtClean="0">
                <a:solidFill>
                  <a:schemeClr val="bg1"/>
                </a:solidFill>
                <a:latin typeface="Arial Narrow"/>
                <a:cs typeface="Arial Narrow"/>
              </a:rPr>
              <a:t> et </a:t>
            </a:r>
            <a:r>
              <a:rPr lang="en-US" sz="1400" cap="all" dirty="0" err="1" smtClean="0">
                <a:solidFill>
                  <a:schemeClr val="bg1"/>
                </a:solidFill>
                <a:latin typeface="Arial Narrow"/>
                <a:cs typeface="Arial Narrow"/>
              </a:rPr>
              <a:t>demain</a:t>
            </a:r>
            <a:r>
              <a:rPr lang="en-US" sz="1400" cap="all" dirty="0" smtClean="0">
                <a:solidFill>
                  <a:schemeClr val="bg1"/>
                </a:solidFill>
                <a:latin typeface="Arial Narrow"/>
                <a:cs typeface="Arial Narrow"/>
              </a:rPr>
              <a:t> </a:t>
            </a:r>
            <a:r>
              <a:rPr lang="en-US" sz="1400" b="1" i="0" cap="all" dirty="0" err="1" smtClean="0">
                <a:solidFill>
                  <a:schemeClr val="bg1"/>
                </a:solidFill>
                <a:latin typeface="Arial Narrow"/>
                <a:cs typeface="Arial Narrow"/>
              </a:rPr>
              <a:t>l’excellence</a:t>
            </a:r>
            <a:r>
              <a:rPr lang="en-US" sz="1400" b="1" i="0" cap="all" dirty="0" smtClean="0">
                <a:solidFill>
                  <a:schemeClr val="bg1"/>
                </a:solidFill>
                <a:latin typeface="Arial Narrow"/>
                <a:cs typeface="Arial Narrow"/>
              </a:rPr>
              <a:t> </a:t>
            </a:r>
            <a:r>
              <a:rPr lang="en-US" sz="1400" b="1" i="0" cap="all" dirty="0" err="1" smtClean="0">
                <a:solidFill>
                  <a:schemeClr val="bg1"/>
                </a:solidFill>
                <a:latin typeface="Arial Narrow"/>
                <a:cs typeface="Arial Narrow"/>
              </a:rPr>
              <a:t>dans</a:t>
            </a:r>
            <a:r>
              <a:rPr lang="en-US" sz="1400" b="1" i="0" cap="all" dirty="0" smtClean="0">
                <a:solidFill>
                  <a:schemeClr val="bg1"/>
                </a:solidFill>
                <a:latin typeface="Arial Narrow"/>
                <a:cs typeface="Arial Narrow"/>
              </a:rPr>
              <a:t> tout </a:t>
            </a:r>
            <a:r>
              <a:rPr lang="en-US" sz="1400" b="1" i="0" cap="all" dirty="0" err="1" smtClean="0">
                <a:solidFill>
                  <a:schemeClr val="bg1"/>
                </a:solidFill>
                <a:latin typeface="Arial Narrow"/>
                <a:cs typeface="Arial Narrow"/>
              </a:rPr>
              <a:t>ce</a:t>
            </a:r>
            <a:r>
              <a:rPr lang="en-US" sz="1400" b="1" i="0" cap="all" dirty="0" smtClean="0">
                <a:solidFill>
                  <a:schemeClr val="bg1"/>
                </a:solidFill>
                <a:latin typeface="Arial Narrow"/>
                <a:cs typeface="Arial Narrow"/>
              </a:rPr>
              <a:t> </a:t>
            </a:r>
            <a:r>
              <a:rPr lang="en-US" sz="1400" b="1" i="0" cap="all" dirty="0" err="1" smtClean="0">
                <a:solidFill>
                  <a:schemeClr val="bg1"/>
                </a:solidFill>
                <a:latin typeface="Arial Narrow"/>
                <a:cs typeface="Arial Narrow"/>
              </a:rPr>
              <a:t>que</a:t>
            </a:r>
            <a:r>
              <a:rPr lang="en-US" sz="1400" b="1" i="0" cap="all" dirty="0" smtClean="0">
                <a:solidFill>
                  <a:schemeClr val="bg1"/>
                </a:solidFill>
                <a:latin typeface="Arial Narrow"/>
                <a:cs typeface="Arial Narrow"/>
              </a:rPr>
              <a:t> nous </a:t>
            </a:r>
            <a:r>
              <a:rPr lang="en-US" sz="1400" b="1" i="0" cap="all" dirty="0" err="1" smtClean="0">
                <a:solidFill>
                  <a:schemeClr val="bg1"/>
                </a:solidFill>
                <a:latin typeface="Arial Narrow"/>
                <a:cs typeface="Arial Narrow"/>
              </a:rPr>
              <a:t>entreprenons</a:t>
            </a:r>
            <a:endParaRPr lang="en-US" sz="1400" b="1" i="0" cap="all" dirty="0">
              <a:solidFill>
                <a:schemeClr val="bg1"/>
              </a:solidFill>
              <a:latin typeface="Arial Narrow"/>
              <a:cs typeface="Arial Narrow"/>
            </a:endParaRPr>
          </a:p>
        </p:txBody>
      </p:sp>
      <p:pic>
        <p:nvPicPr>
          <p:cNvPr id="5" name="Picture 4" descr="VERT_F.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8321" y="919815"/>
            <a:ext cx="4245864" cy="4953000"/>
          </a:xfrm>
          <a:prstGeom prst="rect">
            <a:avLst/>
          </a:prstGeom>
        </p:spPr>
      </p:pic>
      <p:sp>
        <p:nvSpPr>
          <p:cNvPr id="24" name="Rectangle 23"/>
          <p:cNvSpPr/>
          <p:nvPr userDrawn="1"/>
        </p:nvSpPr>
        <p:spPr>
          <a:xfrm>
            <a:off x="0" y="5854273"/>
            <a:ext cx="9144001" cy="80815"/>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descr="Ligne formée de différentes silhouettes illustrant différents métiers et différentes catégories d'âge." title="Silhouette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51309" y="4888692"/>
            <a:ext cx="6270736" cy="992792"/>
          </a:xfrm>
          <a:prstGeom prst="rect">
            <a:avLst/>
          </a:prstGeom>
        </p:spPr>
      </p:pic>
    </p:spTree>
    <p:extLst>
      <p:ext uri="{BB962C8B-B14F-4D97-AF65-F5344CB8AC3E}">
        <p14:creationId xmlns:p14="http://schemas.microsoft.com/office/powerpoint/2010/main" val="3605104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48330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06631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Box 7"/>
          <p:cNvSpPr txBox="1"/>
          <p:nvPr userDrawn="1"/>
        </p:nvSpPr>
        <p:spPr>
          <a:xfrm>
            <a:off x="630381" y="74166"/>
            <a:ext cx="184666" cy="369332"/>
          </a:xfrm>
          <a:prstGeom prst="rect">
            <a:avLst/>
          </a:prstGeom>
          <a:noFill/>
        </p:spPr>
        <p:txBody>
          <a:bodyPr wrap="none" rtlCol="0">
            <a:spAutoFit/>
          </a:bodyPr>
          <a:lstStyle/>
          <a:p>
            <a:endParaRPr lang="en-US" dirty="0">
              <a:solidFill>
                <a:srgbClr val="73B632"/>
              </a:solidFill>
            </a:endParaRPr>
          </a:p>
        </p:txBody>
      </p:sp>
    </p:spTree>
    <p:extLst>
      <p:ext uri="{BB962C8B-B14F-4D97-AF65-F5344CB8AC3E}">
        <p14:creationId xmlns:p14="http://schemas.microsoft.com/office/powerpoint/2010/main" val="852692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91936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99581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99217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94166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3621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1"/>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45021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91127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09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055091"/>
            <a:ext cx="8229600" cy="365990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bwMode="grayWhite">
          <a:xfrm>
            <a:off x="0" y="173183"/>
            <a:ext cx="9144000" cy="598415"/>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p:nvSpPr>
        <p:spPr>
          <a:xfrm>
            <a:off x="1" y="1"/>
            <a:ext cx="9144000" cy="173182"/>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73B632"/>
              </a:solidFill>
            </a:endParaRPr>
          </a:p>
        </p:txBody>
      </p:sp>
      <p:sp>
        <p:nvSpPr>
          <p:cNvPr id="9" name="TextBox 8"/>
          <p:cNvSpPr txBox="1"/>
          <p:nvPr/>
        </p:nvSpPr>
        <p:spPr bwMode="black">
          <a:xfrm>
            <a:off x="2202250" y="416942"/>
            <a:ext cx="6623807" cy="307777"/>
          </a:xfrm>
          <a:prstGeom prst="rect">
            <a:avLst/>
          </a:prstGeom>
          <a:noFill/>
        </p:spPr>
        <p:txBody>
          <a:bodyPr wrap="square" rtlCol="0">
            <a:spAutoFit/>
          </a:bodyPr>
          <a:lstStyle/>
          <a:p>
            <a:pPr algn="r"/>
            <a:r>
              <a:rPr lang="en-US" sz="1400" cap="all" dirty="0" err="1" smtClean="0">
                <a:solidFill>
                  <a:schemeClr val="bg1"/>
                </a:solidFill>
                <a:latin typeface="Arial Narrow"/>
                <a:cs typeface="Arial Narrow"/>
              </a:rPr>
              <a:t>Maintenant</a:t>
            </a:r>
            <a:r>
              <a:rPr lang="en-US" sz="1400" cap="all" dirty="0" smtClean="0">
                <a:solidFill>
                  <a:schemeClr val="bg1"/>
                </a:solidFill>
                <a:latin typeface="Arial Narrow"/>
                <a:cs typeface="Arial Narrow"/>
              </a:rPr>
              <a:t> et </a:t>
            </a:r>
            <a:r>
              <a:rPr lang="en-US" sz="1400" cap="all" dirty="0" err="1" smtClean="0">
                <a:solidFill>
                  <a:schemeClr val="bg1"/>
                </a:solidFill>
                <a:latin typeface="Arial Narrow"/>
                <a:cs typeface="Arial Narrow"/>
              </a:rPr>
              <a:t>demain</a:t>
            </a:r>
            <a:r>
              <a:rPr lang="en-US" sz="1400" cap="all" dirty="0" smtClean="0">
                <a:solidFill>
                  <a:schemeClr val="bg1"/>
                </a:solidFill>
                <a:latin typeface="Arial Narrow"/>
                <a:cs typeface="Arial Narrow"/>
              </a:rPr>
              <a:t> </a:t>
            </a:r>
            <a:r>
              <a:rPr lang="en-US" sz="1400" b="1" i="0" cap="all" dirty="0" err="1" smtClean="0">
                <a:solidFill>
                  <a:schemeClr val="bg1"/>
                </a:solidFill>
                <a:latin typeface="Arial Narrow"/>
                <a:cs typeface="Arial Narrow"/>
              </a:rPr>
              <a:t>l’excellence</a:t>
            </a:r>
            <a:r>
              <a:rPr lang="en-US" sz="1400" b="1" i="0" cap="all" dirty="0" smtClean="0">
                <a:solidFill>
                  <a:schemeClr val="bg1"/>
                </a:solidFill>
                <a:latin typeface="Arial Narrow"/>
                <a:cs typeface="Arial Narrow"/>
              </a:rPr>
              <a:t> </a:t>
            </a:r>
            <a:r>
              <a:rPr lang="en-US" sz="1400" b="1" i="0" cap="all" dirty="0" err="1" smtClean="0">
                <a:solidFill>
                  <a:schemeClr val="bg1"/>
                </a:solidFill>
                <a:latin typeface="Arial Narrow"/>
                <a:cs typeface="Arial Narrow"/>
              </a:rPr>
              <a:t>dans</a:t>
            </a:r>
            <a:r>
              <a:rPr lang="en-US" sz="1400" b="1" i="0" cap="all" dirty="0" smtClean="0">
                <a:solidFill>
                  <a:schemeClr val="bg1"/>
                </a:solidFill>
                <a:latin typeface="Arial Narrow"/>
                <a:cs typeface="Arial Narrow"/>
              </a:rPr>
              <a:t> tout </a:t>
            </a:r>
            <a:r>
              <a:rPr lang="en-US" sz="1400" b="1" i="0" cap="all" dirty="0" err="1" smtClean="0">
                <a:solidFill>
                  <a:schemeClr val="bg1"/>
                </a:solidFill>
                <a:latin typeface="Arial Narrow"/>
                <a:cs typeface="Arial Narrow"/>
              </a:rPr>
              <a:t>ce</a:t>
            </a:r>
            <a:r>
              <a:rPr lang="en-US" sz="1400" b="1" i="0" cap="all" dirty="0" smtClean="0">
                <a:solidFill>
                  <a:schemeClr val="bg1"/>
                </a:solidFill>
                <a:latin typeface="Arial Narrow"/>
                <a:cs typeface="Arial Narrow"/>
              </a:rPr>
              <a:t> </a:t>
            </a:r>
            <a:r>
              <a:rPr lang="en-US" sz="1400" b="1" i="0" cap="all" dirty="0" err="1" smtClean="0">
                <a:solidFill>
                  <a:schemeClr val="bg1"/>
                </a:solidFill>
                <a:latin typeface="Arial Narrow"/>
                <a:cs typeface="Arial Narrow"/>
              </a:rPr>
              <a:t>que</a:t>
            </a:r>
            <a:r>
              <a:rPr lang="en-US" sz="1400" b="1" i="0" cap="all" dirty="0" smtClean="0">
                <a:solidFill>
                  <a:schemeClr val="bg1"/>
                </a:solidFill>
                <a:latin typeface="Arial Narrow"/>
                <a:cs typeface="Arial Narrow"/>
              </a:rPr>
              <a:t> nous </a:t>
            </a:r>
            <a:r>
              <a:rPr lang="en-US" sz="1400" b="1" i="0" cap="all" dirty="0" err="1" smtClean="0">
                <a:solidFill>
                  <a:schemeClr val="bg1"/>
                </a:solidFill>
                <a:latin typeface="Arial Narrow"/>
                <a:cs typeface="Arial Narrow"/>
              </a:rPr>
              <a:t>entreprenons</a:t>
            </a:r>
            <a:endParaRPr lang="en-US" sz="1400" b="1" i="0" cap="all" dirty="0">
              <a:solidFill>
                <a:schemeClr val="bg1"/>
              </a:solidFill>
              <a:latin typeface="Arial Narrow"/>
              <a:cs typeface="Arial Narrow"/>
            </a:endParaRPr>
          </a:p>
        </p:txBody>
      </p:sp>
      <p:sp>
        <p:nvSpPr>
          <p:cNvPr id="11" name="Rectangle 10"/>
          <p:cNvSpPr/>
          <p:nvPr/>
        </p:nvSpPr>
        <p:spPr>
          <a:xfrm>
            <a:off x="1" y="5935090"/>
            <a:ext cx="9144000" cy="170436"/>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p:nvSpPr>
        <p:spPr>
          <a:xfrm>
            <a:off x="0" y="5854273"/>
            <a:ext cx="9144001" cy="80815"/>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73B632"/>
              </a:solidFill>
            </a:endParaRPr>
          </a:p>
        </p:txBody>
      </p:sp>
      <p:sp>
        <p:nvSpPr>
          <p:cNvPr id="13" name="Slide Number Placeholder 5"/>
          <p:cNvSpPr txBox="1">
            <a:spLocks/>
          </p:cNvSpPr>
          <p:nvPr/>
        </p:nvSpPr>
        <p:spPr bwMode="black">
          <a:xfrm>
            <a:off x="168528" y="335311"/>
            <a:ext cx="2133600" cy="365125"/>
          </a:xfrm>
          <a:prstGeom prst="rect">
            <a:avLst/>
          </a:prstGeom>
        </p:spPr>
        <p:txBody>
          <a:bodyPr/>
          <a:lstStyle>
            <a:defPPr>
              <a:defRPr lang="en-US"/>
            </a:defPPr>
            <a:lvl1pPr marL="0" algn="l" defTabSz="457200" rtl="0" eaLnBrk="1" latinLnBrk="0" hangingPunct="1">
              <a:defRPr sz="1800" kern="1200">
                <a:solidFill>
                  <a:schemeClr val="bg1"/>
                </a:solidFill>
                <a:latin typeface="Arial"/>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4242CF-B5B5-1C46-9D8F-6755BC64D01F}" type="slidenum">
              <a:rPr lang="en-US" smtClean="0"/>
              <a:pPr/>
              <a:t>‹#›</a:t>
            </a:fld>
            <a:endParaRPr lang="en-US" dirty="0"/>
          </a:p>
        </p:txBody>
      </p:sp>
      <p:pic>
        <p:nvPicPr>
          <p:cNvPr id="15" name="Picture 14" descr="Emploi et Développement social Canada - Employment and Social Develpment Canada - Canada" title="Image de marque du Ministère et logo Canada"/>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6341918"/>
            <a:ext cx="9140952" cy="496824"/>
          </a:xfrm>
          <a:prstGeom prst="rect">
            <a:avLst/>
          </a:prstGeom>
        </p:spPr>
      </p:pic>
    </p:spTree>
    <p:extLst>
      <p:ext uri="{BB962C8B-B14F-4D97-AF65-F5344CB8AC3E}">
        <p14:creationId xmlns:p14="http://schemas.microsoft.com/office/powerpoint/2010/main" val="1553340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3600" b="1" i="0" kern="1200">
          <a:solidFill>
            <a:srgbClr val="7A82AA"/>
          </a:solidFill>
          <a:latin typeface="Arial"/>
          <a:ea typeface="+mj-ea"/>
          <a:cs typeface="Arial"/>
        </a:defRPr>
      </a:lvl1pPr>
    </p:titleStyle>
    <p:bodyStyle>
      <a:lvl1pPr marL="342900" indent="-342900" algn="l" defTabSz="457200" rtl="0" eaLnBrk="1" latinLnBrk="0" hangingPunct="1">
        <a:spcBef>
          <a:spcPct val="20000"/>
        </a:spcBef>
        <a:buClr>
          <a:srgbClr val="7A82AA"/>
        </a:buClr>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Clr>
          <a:srgbClr val="7A82AA"/>
        </a:buClr>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Clr>
          <a:srgbClr val="7A82AA"/>
        </a:buClr>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Clr>
          <a:srgbClr val="7A82AA"/>
        </a:buClr>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Clr>
          <a:srgbClr val="7A82AA"/>
        </a:buClr>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29181" y="2482273"/>
            <a:ext cx="5096873" cy="1893454"/>
          </a:xfrm>
        </p:spPr>
        <p:txBody>
          <a:bodyPr>
            <a:normAutofit/>
          </a:bodyPr>
          <a:lstStyle/>
          <a:p>
            <a:r>
              <a:rPr lang="en-US" dirty="0" err="1" smtClean="0">
                <a:solidFill>
                  <a:schemeClr val="tx1"/>
                </a:solidFill>
              </a:rPr>
              <a:t>Processus</a:t>
            </a:r>
            <a:r>
              <a:rPr lang="en-US" dirty="0" smtClean="0">
                <a:solidFill>
                  <a:schemeClr val="tx1"/>
                </a:solidFill>
              </a:rPr>
              <a:t> de r</a:t>
            </a:r>
            <a:r>
              <a:rPr lang="fr-CA" dirty="0" err="1" smtClean="0">
                <a:solidFill>
                  <a:schemeClr val="tx1"/>
                </a:solidFill>
              </a:rPr>
              <a:t>ésolution</a:t>
            </a:r>
            <a:r>
              <a:rPr lang="fr-CA" dirty="0" smtClean="0">
                <a:solidFill>
                  <a:schemeClr val="tx1"/>
                </a:solidFill>
              </a:rPr>
              <a:t> des plaintes du CLO</a:t>
            </a:r>
            <a:endParaRPr lang="en-US" dirty="0">
              <a:solidFill>
                <a:schemeClr val="tx1"/>
              </a:solidFill>
            </a:endParaRPr>
          </a:p>
        </p:txBody>
      </p:sp>
      <p:sp>
        <p:nvSpPr>
          <p:cNvPr id="3" name="Subtitle 2"/>
          <p:cNvSpPr>
            <a:spLocks noGrp="1"/>
          </p:cNvSpPr>
          <p:nvPr>
            <p:ph type="subTitle" idx="1"/>
          </p:nvPr>
        </p:nvSpPr>
        <p:spPr/>
        <p:txBody>
          <a:bodyPr>
            <a:normAutofit fontScale="77500" lnSpcReduction="20000"/>
          </a:bodyPr>
          <a:lstStyle/>
          <a:p>
            <a:r>
              <a:rPr lang="en-US" dirty="0" err="1" smtClean="0">
                <a:solidFill>
                  <a:schemeClr val="tx1"/>
                </a:solidFill>
              </a:rPr>
              <a:t>Préparé</a:t>
            </a:r>
            <a:r>
              <a:rPr lang="en-US" dirty="0" smtClean="0">
                <a:solidFill>
                  <a:schemeClr val="tx1"/>
                </a:solidFill>
              </a:rPr>
              <a:t> par le SLOC</a:t>
            </a:r>
          </a:p>
          <a:p>
            <a:r>
              <a:rPr lang="en-US" dirty="0" err="1" smtClean="0"/>
              <a:t>Janvier</a:t>
            </a:r>
            <a:r>
              <a:rPr lang="en-US" dirty="0" smtClean="0"/>
              <a:t> 2017</a:t>
            </a:r>
            <a:endParaRPr lang="en-US" dirty="0">
              <a:solidFill>
                <a:schemeClr val="tx1"/>
              </a:solidFill>
            </a:endParaRPr>
          </a:p>
        </p:txBody>
      </p:sp>
    </p:spTree>
    <p:extLst>
      <p:ext uri="{BB962C8B-B14F-4D97-AF65-F5344CB8AC3E}">
        <p14:creationId xmlns:p14="http://schemas.microsoft.com/office/powerpoint/2010/main" val="1383483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sz="3200" dirty="0"/>
              <a:t>Objectif - Processus d’enquête formel </a:t>
            </a:r>
            <a:endParaRPr lang="en-CA" sz="3200" dirty="0"/>
          </a:p>
        </p:txBody>
      </p:sp>
      <p:sp>
        <p:nvSpPr>
          <p:cNvPr id="3" name="Content Placeholder 2"/>
          <p:cNvSpPr>
            <a:spLocks noGrp="1"/>
          </p:cNvSpPr>
          <p:nvPr>
            <p:ph idx="1"/>
          </p:nvPr>
        </p:nvSpPr>
        <p:spPr/>
        <p:txBody>
          <a:bodyPr>
            <a:normAutofit/>
          </a:bodyPr>
          <a:lstStyle/>
          <a:p>
            <a:pPr fontAlgn="base">
              <a:spcBef>
                <a:spcPts val="600"/>
              </a:spcBef>
              <a:spcAft>
                <a:spcPts val="600"/>
              </a:spcAft>
            </a:pPr>
            <a:r>
              <a:rPr lang="fr-CA" sz="2000" dirty="0" smtClean="0">
                <a:solidFill>
                  <a:srgbClr val="000000"/>
                </a:solidFill>
              </a:rPr>
              <a:t>L’objectif du processus d’enquête formel est de déterminer si la plainte est fondée ou non.</a:t>
            </a:r>
            <a:endParaRPr lang="fr-CA" sz="2000" dirty="0">
              <a:solidFill>
                <a:srgbClr val="000000"/>
              </a:solidFill>
            </a:endParaRPr>
          </a:p>
          <a:p>
            <a:pPr fontAlgn="base">
              <a:spcBef>
                <a:spcPts val="600"/>
              </a:spcBef>
              <a:spcAft>
                <a:spcPts val="600"/>
              </a:spcAft>
            </a:pPr>
            <a:r>
              <a:rPr lang="fr-CA" sz="2000" dirty="0">
                <a:solidFill>
                  <a:srgbClr val="000000"/>
                </a:solidFill>
              </a:rPr>
              <a:t> </a:t>
            </a:r>
            <a:r>
              <a:rPr lang="fr-CA" sz="2000" dirty="0" smtClean="0">
                <a:solidFill>
                  <a:srgbClr val="000000"/>
                </a:solidFill>
              </a:rPr>
              <a:t>Permet au Commissaire de se prononcer sur </a:t>
            </a:r>
            <a:r>
              <a:rPr lang="fr-CA" sz="2000" dirty="0">
                <a:solidFill>
                  <a:srgbClr val="000000"/>
                </a:solidFill>
              </a:rPr>
              <a:t>la validité d’une plainte recevable </a:t>
            </a:r>
            <a:r>
              <a:rPr lang="fr-CA" sz="2000" dirty="0" smtClean="0">
                <a:solidFill>
                  <a:srgbClr val="000000"/>
                </a:solidFill>
              </a:rPr>
              <a:t>et de se fonder </a:t>
            </a:r>
            <a:r>
              <a:rPr lang="fr-CA" sz="2000" dirty="0">
                <a:solidFill>
                  <a:srgbClr val="000000"/>
                </a:solidFill>
              </a:rPr>
              <a:t>sur les résultats de l’enquête pour tirer des conclusions et formuler des recommandations, s’il y a lieu.</a:t>
            </a:r>
          </a:p>
          <a:p>
            <a:pPr fontAlgn="base">
              <a:spcBef>
                <a:spcPts val="600"/>
              </a:spcBef>
              <a:spcAft>
                <a:spcPts val="600"/>
              </a:spcAft>
            </a:pPr>
            <a:r>
              <a:rPr lang="fr-CA" sz="2000" dirty="0">
                <a:solidFill>
                  <a:srgbClr val="000000"/>
                </a:solidFill>
              </a:rPr>
              <a:t>Le commissaire se prononcera officiellement sur le bien-fondé de la plainte (fondée sur les droits) dans un rapport destiné au sous‐ministre.</a:t>
            </a:r>
          </a:p>
          <a:p>
            <a:pPr fontAlgn="base">
              <a:spcBef>
                <a:spcPts val="600"/>
              </a:spcBef>
              <a:spcAft>
                <a:spcPts val="600"/>
              </a:spcAft>
            </a:pPr>
            <a:r>
              <a:rPr lang="fr-CA" sz="2000" dirty="0">
                <a:solidFill>
                  <a:srgbClr val="000000"/>
                </a:solidFill>
              </a:rPr>
              <a:t>Norme de service du CLO = 175 jours ouvrables</a:t>
            </a:r>
          </a:p>
        </p:txBody>
      </p:sp>
    </p:spTree>
    <p:extLst>
      <p:ext uri="{BB962C8B-B14F-4D97-AF65-F5344CB8AC3E}">
        <p14:creationId xmlns:p14="http://schemas.microsoft.com/office/powerpoint/2010/main" val="1746748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smtClean="0"/>
              <a:t>Objectif</a:t>
            </a:r>
            <a:endParaRPr lang="en-US" sz="3200" b="0" dirty="0"/>
          </a:p>
        </p:txBody>
      </p:sp>
      <p:sp>
        <p:nvSpPr>
          <p:cNvPr id="3" name="Content Placeholder 2"/>
          <p:cNvSpPr>
            <a:spLocks noGrp="1"/>
          </p:cNvSpPr>
          <p:nvPr>
            <p:ph idx="1"/>
          </p:nvPr>
        </p:nvSpPr>
        <p:spPr/>
        <p:txBody>
          <a:bodyPr>
            <a:normAutofit/>
          </a:bodyPr>
          <a:lstStyle/>
          <a:p>
            <a:pPr marL="0" indent="0">
              <a:spcBef>
                <a:spcPts val="1200"/>
              </a:spcBef>
              <a:spcAft>
                <a:spcPts val="1200"/>
              </a:spcAft>
              <a:buNone/>
            </a:pPr>
            <a:r>
              <a:rPr lang="fr-CA" sz="3500" dirty="0"/>
              <a:t>Fournir un aperçu </a:t>
            </a:r>
            <a:r>
              <a:rPr lang="fr-CA" sz="3500" dirty="0" smtClean="0"/>
              <a:t>des </a:t>
            </a:r>
            <a:r>
              <a:rPr lang="fr-CA" sz="3500" dirty="0"/>
              <a:t>processus d’enquête </a:t>
            </a:r>
            <a:r>
              <a:rPr lang="fr-CA" sz="3500" dirty="0" smtClean="0"/>
              <a:t>du </a:t>
            </a:r>
            <a:r>
              <a:rPr lang="fr-CA" sz="3500" dirty="0"/>
              <a:t>Commissariat aux langues officielles (CLO). </a:t>
            </a:r>
          </a:p>
          <a:p>
            <a:pPr marL="914400" lvl="1" indent="-514350">
              <a:spcBef>
                <a:spcPts val="1200"/>
              </a:spcBef>
              <a:spcAft>
                <a:spcPts val="1200"/>
              </a:spcAft>
              <a:buFont typeface="+mj-lt"/>
              <a:buAutoNum type="arabicPeriod"/>
            </a:pPr>
            <a:r>
              <a:rPr lang="en-US" dirty="0" err="1"/>
              <a:t>Processus</a:t>
            </a:r>
            <a:r>
              <a:rPr lang="en-US" dirty="0"/>
              <a:t> de </a:t>
            </a:r>
            <a:r>
              <a:rPr lang="en-US" dirty="0" err="1"/>
              <a:t>résolution</a:t>
            </a:r>
            <a:r>
              <a:rPr lang="en-US" dirty="0"/>
              <a:t> </a:t>
            </a:r>
            <a:r>
              <a:rPr lang="en-US" dirty="0" err="1"/>
              <a:t>facilité</a:t>
            </a:r>
            <a:endParaRPr lang="en-US" dirty="0"/>
          </a:p>
          <a:p>
            <a:pPr marL="914400" lvl="1" indent="-514350">
              <a:spcBef>
                <a:spcPts val="1200"/>
              </a:spcBef>
              <a:spcAft>
                <a:spcPts val="1200"/>
              </a:spcAft>
              <a:buFont typeface="+mj-lt"/>
              <a:buAutoNum type="arabicPeriod"/>
            </a:pPr>
            <a:r>
              <a:rPr lang="en-US" dirty="0" err="1"/>
              <a:t>Processus</a:t>
            </a:r>
            <a:r>
              <a:rPr lang="en-US" dirty="0"/>
              <a:t> </a:t>
            </a:r>
            <a:r>
              <a:rPr lang="en-US" dirty="0" err="1"/>
              <a:t>d’enquête</a:t>
            </a:r>
            <a:r>
              <a:rPr lang="en-US" dirty="0"/>
              <a:t> </a:t>
            </a:r>
            <a:r>
              <a:rPr lang="en-US" dirty="0" err="1"/>
              <a:t>formel</a:t>
            </a:r>
            <a:endParaRPr lang="en-US" dirty="0"/>
          </a:p>
        </p:txBody>
      </p:sp>
    </p:spTree>
    <p:extLst>
      <p:ext uri="{BB962C8B-B14F-4D97-AF65-F5344CB8AC3E}">
        <p14:creationId xmlns:p14="http://schemas.microsoft.com/office/powerpoint/2010/main" val="4143521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a:t>Qui sont les acteurs clés?</a:t>
            </a:r>
            <a:endParaRPr lang="en-US" dirty="0"/>
          </a:p>
        </p:txBody>
      </p:sp>
      <p:sp>
        <p:nvSpPr>
          <p:cNvPr id="3" name="TextBox 2"/>
          <p:cNvSpPr txBox="1"/>
          <p:nvPr/>
        </p:nvSpPr>
        <p:spPr>
          <a:xfrm>
            <a:off x="315190" y="83436"/>
            <a:ext cx="184666" cy="369332"/>
          </a:xfrm>
          <a:prstGeom prst="rect">
            <a:avLst/>
          </a:prstGeom>
          <a:noFill/>
        </p:spPr>
        <p:txBody>
          <a:bodyPr wrap="none" rtlCol="0">
            <a:spAutoFit/>
          </a:bodyPr>
          <a:lstStyle/>
          <a:p>
            <a:endParaRPr lang="en-US" dirty="0"/>
          </a:p>
        </p:txBody>
      </p:sp>
      <p:sp>
        <p:nvSpPr>
          <p:cNvPr id="5" name="Content Placeholder 4"/>
          <p:cNvSpPr>
            <a:spLocks noGrp="1"/>
          </p:cNvSpPr>
          <p:nvPr>
            <p:ph idx="1"/>
          </p:nvPr>
        </p:nvSpPr>
        <p:spPr/>
        <p:txBody>
          <a:bodyPr>
            <a:normAutofit fontScale="85000" lnSpcReduction="10000"/>
          </a:bodyPr>
          <a:lstStyle/>
          <a:p>
            <a:pPr>
              <a:spcBef>
                <a:spcPts val="1200"/>
              </a:spcBef>
              <a:spcAft>
                <a:spcPts val="1200"/>
              </a:spcAft>
            </a:pPr>
            <a:r>
              <a:rPr lang="fr-CA" dirty="0"/>
              <a:t>Commissariat aux langues officielles (CLO)</a:t>
            </a:r>
            <a:endParaRPr lang="fr-CA" dirty="0">
              <a:solidFill>
                <a:srgbClr val="FF0000"/>
              </a:solidFill>
            </a:endParaRPr>
          </a:p>
          <a:p>
            <a:pPr>
              <a:spcBef>
                <a:spcPts val="1200"/>
              </a:spcBef>
              <a:spcAft>
                <a:spcPts val="1200"/>
              </a:spcAft>
            </a:pPr>
            <a:r>
              <a:rPr lang="fr-CA" dirty="0">
                <a:solidFill>
                  <a:srgbClr val="000000"/>
                </a:solidFill>
              </a:rPr>
              <a:t>Sous­‐ministre d’EDSC</a:t>
            </a:r>
          </a:p>
          <a:p>
            <a:pPr lvl="0">
              <a:spcBef>
                <a:spcPts val="1200"/>
              </a:spcBef>
              <a:spcAft>
                <a:spcPts val="1200"/>
              </a:spcAft>
            </a:pPr>
            <a:r>
              <a:rPr lang="fr-CA" dirty="0"/>
              <a:t>Unité de gestion des processus (UGP) - SLOC</a:t>
            </a:r>
          </a:p>
          <a:p>
            <a:pPr>
              <a:spcBef>
                <a:spcPts val="1200"/>
              </a:spcBef>
              <a:spcAft>
                <a:spcPts val="1200"/>
              </a:spcAft>
            </a:pPr>
            <a:r>
              <a:rPr lang="fr-CA" dirty="0">
                <a:solidFill>
                  <a:srgbClr val="000000"/>
                </a:solidFill>
              </a:rPr>
              <a:t>Trois centres d’expertise pour les LO du Ministère</a:t>
            </a:r>
          </a:p>
          <a:p>
            <a:pPr lvl="0">
              <a:spcBef>
                <a:spcPts val="1200"/>
              </a:spcBef>
              <a:spcAft>
                <a:spcPts val="1200"/>
              </a:spcAft>
            </a:pPr>
            <a:r>
              <a:rPr lang="fr-CA" dirty="0">
                <a:solidFill>
                  <a:srgbClr val="000000"/>
                </a:solidFill>
              </a:rPr>
              <a:t>Unité de travail ciblée par la plainte – Directions générales ou </a:t>
            </a:r>
            <a:r>
              <a:rPr lang="fr-CA" dirty="0" smtClean="0">
                <a:solidFill>
                  <a:srgbClr val="000000"/>
                </a:solidFill>
              </a:rPr>
              <a:t>régions</a:t>
            </a:r>
            <a:endParaRPr lang="fr-CA" dirty="0"/>
          </a:p>
        </p:txBody>
      </p:sp>
    </p:spTree>
    <p:extLst>
      <p:ext uri="{BB962C8B-B14F-4D97-AF65-F5344CB8AC3E}">
        <p14:creationId xmlns:p14="http://schemas.microsoft.com/office/powerpoint/2010/main" val="2048975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9638"/>
            <a:ext cx="8229600" cy="667235"/>
          </a:xfrm>
        </p:spPr>
        <p:txBody>
          <a:bodyPr/>
          <a:lstStyle/>
          <a:p>
            <a:r>
              <a:rPr lang="fr-CA" dirty="0" smtClean="0"/>
              <a:t>Rôles et responsabilités</a:t>
            </a:r>
            <a:endParaRPr lang="en-CA" dirty="0"/>
          </a:p>
        </p:txBody>
      </p:sp>
      <p:sp>
        <p:nvSpPr>
          <p:cNvPr id="3" name="Content Placeholder 2"/>
          <p:cNvSpPr>
            <a:spLocks noGrp="1"/>
          </p:cNvSpPr>
          <p:nvPr>
            <p:ph idx="1"/>
          </p:nvPr>
        </p:nvSpPr>
        <p:spPr>
          <a:xfrm>
            <a:off x="457200" y="1709859"/>
            <a:ext cx="8229600" cy="4121774"/>
          </a:xfrm>
        </p:spPr>
        <p:txBody>
          <a:bodyPr>
            <a:normAutofit fontScale="55000" lnSpcReduction="20000"/>
          </a:bodyPr>
          <a:lstStyle/>
          <a:p>
            <a:pPr marL="0" lvl="0" indent="0">
              <a:spcBef>
                <a:spcPts val="600"/>
              </a:spcBef>
              <a:spcAft>
                <a:spcPts val="600"/>
              </a:spcAft>
              <a:buNone/>
            </a:pPr>
            <a:r>
              <a:rPr lang="fr-CA" sz="5100" b="1" kern="0" dirty="0">
                <a:latin typeface="Arial" panose="020B0604020202020204" pitchFamily="34" charset="0"/>
                <a:cs typeface="Arial" panose="020B0604020202020204" pitchFamily="34" charset="0"/>
              </a:rPr>
              <a:t>CLO</a:t>
            </a:r>
          </a:p>
          <a:p>
            <a:pPr lvl="0">
              <a:spcBef>
                <a:spcPts val="600"/>
              </a:spcBef>
              <a:spcAft>
                <a:spcPts val="600"/>
              </a:spcAft>
            </a:pPr>
            <a:r>
              <a:rPr lang="fr-CA" sz="3600" dirty="0" smtClean="0">
                <a:solidFill>
                  <a:srgbClr val="000000"/>
                </a:solidFill>
                <a:latin typeface="Arial" panose="020B0604020202020204" pitchFamily="34" charset="0"/>
                <a:cs typeface="Arial" panose="020B0604020202020204" pitchFamily="34" charset="0"/>
              </a:rPr>
              <a:t>Le </a:t>
            </a:r>
            <a:r>
              <a:rPr lang="fr-CA" sz="3600" dirty="0">
                <a:solidFill>
                  <a:srgbClr val="000000"/>
                </a:solidFill>
                <a:latin typeface="Arial" panose="020B0604020202020204" pitchFamily="34" charset="0"/>
                <a:cs typeface="Arial" panose="020B0604020202020204" pitchFamily="34" charset="0"/>
              </a:rPr>
              <a:t>CLO s’assure </a:t>
            </a:r>
            <a:r>
              <a:rPr lang="fr-CA" sz="3600" dirty="0">
                <a:latin typeface="Arial" panose="020B0604020202020204" pitchFamily="34" charset="0"/>
                <a:cs typeface="Arial" panose="020B0604020202020204" pitchFamily="34" charset="0"/>
              </a:rPr>
              <a:t>que les institutions fédérales se conforment aux dispositions selon la </a:t>
            </a:r>
            <a:r>
              <a:rPr lang="fr-CA" sz="3600" i="1" dirty="0">
                <a:latin typeface="Arial" panose="020B0604020202020204" pitchFamily="34" charset="0"/>
                <a:cs typeface="Arial" panose="020B0604020202020204" pitchFamily="34" charset="0"/>
              </a:rPr>
              <a:t>Loi sur les langues officielles </a:t>
            </a:r>
            <a:r>
              <a:rPr lang="fr-CA" sz="3600" dirty="0">
                <a:latin typeface="Arial" panose="020B0604020202020204" pitchFamily="34" charset="0"/>
                <a:cs typeface="Arial" panose="020B0604020202020204" pitchFamily="34" charset="0"/>
              </a:rPr>
              <a:t>(LLO) et s’acquittent de différentes activités, notamment des enquêtes connexes aux plaintes du public.</a:t>
            </a:r>
          </a:p>
          <a:p>
            <a:pPr>
              <a:spcBef>
                <a:spcPts val="600"/>
              </a:spcBef>
              <a:spcAft>
                <a:spcPts val="600"/>
              </a:spcAft>
            </a:pPr>
            <a:r>
              <a:rPr lang="fr-CA" sz="3600" dirty="0">
                <a:latin typeface="Arial" panose="020B0604020202020204" pitchFamily="34" charset="0"/>
                <a:cs typeface="Arial" panose="020B0604020202020204" pitchFamily="34" charset="0"/>
              </a:rPr>
              <a:t>En tant qu’ombudsman, le Commissariat aux langues officielles (CLO) mise sur la persuasion et tente d’engager un dialogue constructif avec les institutions fédérales afin de trouver des solutions à long terme appropriées et justes</a:t>
            </a:r>
            <a:r>
              <a:rPr lang="fr-CA" sz="3600" dirty="0" smtClean="0">
                <a:latin typeface="Arial" panose="020B0604020202020204" pitchFamily="34" charset="0"/>
                <a:cs typeface="Arial" panose="020B0604020202020204" pitchFamily="34" charset="0"/>
              </a:rPr>
              <a:t>.</a:t>
            </a:r>
          </a:p>
          <a:p>
            <a:pPr marL="0" indent="0">
              <a:spcBef>
                <a:spcPts val="600"/>
              </a:spcBef>
              <a:spcAft>
                <a:spcPts val="600"/>
              </a:spcAft>
              <a:buNone/>
            </a:pPr>
            <a:r>
              <a:rPr lang="fr-CA" sz="5100" b="1" kern="0" dirty="0">
                <a:latin typeface="Arial" panose="020B0604020202020204" pitchFamily="34" charset="0"/>
                <a:cs typeface="Arial" panose="020B0604020202020204" pitchFamily="34" charset="0"/>
              </a:rPr>
              <a:t>Sous Ministre</a:t>
            </a:r>
          </a:p>
          <a:p>
            <a:pPr>
              <a:spcBef>
                <a:spcPts val="600"/>
              </a:spcBef>
              <a:spcAft>
                <a:spcPts val="600"/>
              </a:spcAft>
            </a:pPr>
            <a:r>
              <a:rPr lang="fr-CA" sz="3600" dirty="0">
                <a:solidFill>
                  <a:srgbClr val="000000"/>
                </a:solidFill>
                <a:latin typeface="Arial" panose="020B0604020202020204" pitchFamily="34" charset="0"/>
                <a:cs typeface="Arial" panose="020B0604020202020204" pitchFamily="34" charset="0"/>
              </a:rPr>
              <a:t>Le sous-ministre est responsable de la conformité d’EDSC aux dispositions de la LLO. Cette responsabilité est partagée à différents niveaux au sein du Ministère</a:t>
            </a:r>
            <a:r>
              <a:rPr lang="fr-CA" sz="3600" dirty="0" smtClean="0">
                <a:solidFill>
                  <a:srgbClr val="000000"/>
                </a:solidFill>
                <a:latin typeface="Arial" panose="020B0604020202020204" pitchFamily="34" charset="0"/>
                <a:cs typeface="Arial" panose="020B0604020202020204" pitchFamily="34" charset="0"/>
              </a:rPr>
              <a:t>.</a:t>
            </a:r>
            <a:endParaRPr lang="fr-CA" dirty="0"/>
          </a:p>
        </p:txBody>
      </p:sp>
    </p:spTree>
    <p:extLst>
      <p:ext uri="{BB962C8B-B14F-4D97-AF65-F5344CB8AC3E}">
        <p14:creationId xmlns:p14="http://schemas.microsoft.com/office/powerpoint/2010/main" val="14780744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Rôles et responsabilité </a:t>
            </a:r>
            <a:r>
              <a:rPr lang="fr-CA" sz="2000" dirty="0" smtClean="0"/>
              <a:t>suite</a:t>
            </a:r>
            <a:endParaRPr lang="en-CA" sz="2000" dirty="0"/>
          </a:p>
        </p:txBody>
      </p:sp>
      <p:sp>
        <p:nvSpPr>
          <p:cNvPr id="3" name="Content Placeholder 2"/>
          <p:cNvSpPr>
            <a:spLocks noGrp="1"/>
          </p:cNvSpPr>
          <p:nvPr>
            <p:ph idx="1"/>
          </p:nvPr>
        </p:nvSpPr>
        <p:spPr/>
        <p:txBody>
          <a:bodyPr>
            <a:normAutofit fontScale="77500" lnSpcReduction="20000"/>
          </a:bodyPr>
          <a:lstStyle/>
          <a:p>
            <a:pPr marL="0" indent="0">
              <a:spcBef>
                <a:spcPct val="0"/>
              </a:spcBef>
              <a:buNone/>
            </a:pPr>
            <a:r>
              <a:rPr lang="fr-CA" sz="3100" b="1" dirty="0">
                <a:ea typeface="+mj-ea"/>
              </a:rPr>
              <a:t>Unité de gestion des processus (UGP)</a:t>
            </a:r>
          </a:p>
          <a:p>
            <a:pPr>
              <a:spcBef>
                <a:spcPts val="1200"/>
              </a:spcBef>
              <a:spcAft>
                <a:spcPts val="1200"/>
              </a:spcAft>
              <a:buFont typeface="Arial" charset="0"/>
              <a:buChar char="•"/>
            </a:pPr>
            <a:r>
              <a:rPr lang="fr-CA" sz="2900" dirty="0"/>
              <a:t>Conformément au PE de 2009 </a:t>
            </a:r>
            <a:r>
              <a:rPr lang="fr-CA" sz="2900" dirty="0" err="1"/>
              <a:t>réharmonisant</a:t>
            </a:r>
            <a:r>
              <a:rPr lang="fr-CA" sz="2900" dirty="0"/>
              <a:t> les rôles et responsabilités au sein du Ministère en ce qui concerne les langues officielles, les Services des langues officielles pour les citoyens (SLOC) représentent le premier point de contact du CLO au sein d’EDSC.</a:t>
            </a:r>
          </a:p>
          <a:p>
            <a:pPr>
              <a:spcBef>
                <a:spcPts val="1200"/>
              </a:spcBef>
              <a:spcAft>
                <a:spcPts val="1200"/>
              </a:spcAft>
              <a:buFont typeface="Arial" charset="0"/>
              <a:buChar char="•"/>
            </a:pPr>
            <a:r>
              <a:rPr lang="fr-CA" sz="2900" dirty="0"/>
              <a:t>À la lumière de son rôle lié à la coordination des enquêtes connexes aux plaintes du CLO portant sur tous les aspects de la LLO, le SLOC agit à titre d’UGP.</a:t>
            </a:r>
          </a:p>
          <a:p>
            <a:pPr marL="0" indent="0">
              <a:buNone/>
            </a:pPr>
            <a:endParaRPr lang="en-CA" dirty="0"/>
          </a:p>
        </p:txBody>
      </p:sp>
    </p:spTree>
    <p:extLst>
      <p:ext uri="{BB962C8B-B14F-4D97-AF65-F5344CB8AC3E}">
        <p14:creationId xmlns:p14="http://schemas.microsoft.com/office/powerpoint/2010/main" val="147831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3357"/>
            <a:ext cx="8229600" cy="1320282"/>
          </a:xfrm>
        </p:spPr>
        <p:txBody>
          <a:bodyPr>
            <a:normAutofit fontScale="90000"/>
          </a:bodyPr>
          <a:lstStyle/>
          <a:p>
            <a:r>
              <a:rPr lang="fr-CA" sz="3200" dirty="0" smtClean="0"/>
              <a:t>Rôles et responsabilités </a:t>
            </a:r>
            <a:r>
              <a:rPr lang="fr-CA" sz="2000" dirty="0" smtClean="0"/>
              <a:t>suite</a:t>
            </a:r>
            <a:br>
              <a:rPr lang="fr-CA" sz="2000" dirty="0" smtClean="0"/>
            </a:br>
            <a:r>
              <a:rPr lang="fr-CA" sz="2700" dirty="0">
                <a:solidFill>
                  <a:schemeClr val="tx1"/>
                </a:solidFill>
                <a:ea typeface="+mn-ea"/>
              </a:rPr>
              <a:t>Les trois centres d’expertise à EDSC</a:t>
            </a:r>
            <a:br>
              <a:rPr lang="fr-CA" sz="2700" dirty="0">
                <a:solidFill>
                  <a:schemeClr val="tx1"/>
                </a:solidFill>
                <a:ea typeface="+mn-ea"/>
              </a:rPr>
            </a:br>
            <a:r>
              <a:rPr lang="fr-CA" altLang="en-US" sz="1600" b="0" dirty="0" smtClean="0">
                <a:solidFill>
                  <a:schemeClr val="tx1"/>
                </a:solidFill>
              </a:rPr>
              <a:t>En </a:t>
            </a:r>
            <a:r>
              <a:rPr lang="fr-CA" altLang="en-US" sz="1600" b="0" dirty="0">
                <a:solidFill>
                  <a:schemeClr val="tx1"/>
                </a:solidFill>
              </a:rPr>
              <a:t>vertu du protocole d’entente (PE) signé en 2009, </a:t>
            </a:r>
            <a:r>
              <a:rPr lang="fr-CA" sz="1600" b="0" dirty="0">
                <a:solidFill>
                  <a:schemeClr val="tx1"/>
                </a:solidFill>
              </a:rPr>
              <a:t>la responsabilité partagée </a:t>
            </a:r>
            <a:r>
              <a:rPr lang="fr-CA" altLang="en-US" sz="1600" b="0" dirty="0">
                <a:solidFill>
                  <a:schemeClr val="tx1"/>
                </a:solidFill>
              </a:rPr>
              <a:t>pour l’administration des différentes parties de la LLO a été assignée comme suit au sein d’EDSC </a:t>
            </a:r>
            <a:r>
              <a:rPr lang="fr-CA" altLang="en-US" sz="1600" b="0" dirty="0" smtClean="0">
                <a:solidFill>
                  <a:schemeClr val="tx1"/>
                </a:solidFill>
              </a:rPr>
              <a:t>:</a:t>
            </a:r>
            <a:endParaRPr lang="en-CA" sz="2000" dirty="0"/>
          </a:p>
        </p:txBody>
      </p:sp>
      <p:graphicFrame>
        <p:nvGraphicFramePr>
          <p:cNvPr id="4" name="Table 3"/>
          <p:cNvGraphicFramePr>
            <a:graphicFrameLocks noGrp="1"/>
          </p:cNvGraphicFramePr>
          <p:nvPr>
            <p:custDataLst>
              <p:tags r:id="rId1"/>
            </p:custDataLst>
            <p:extLst>
              <p:ext uri="{D42A27DB-BD31-4B8C-83A1-F6EECF244321}">
                <p14:modId xmlns:p14="http://schemas.microsoft.com/office/powerpoint/2010/main" val="442211997"/>
              </p:ext>
            </p:extLst>
          </p:nvPr>
        </p:nvGraphicFramePr>
        <p:xfrm>
          <a:off x="74644" y="2074109"/>
          <a:ext cx="8976048" cy="3929824"/>
        </p:xfrm>
        <a:graphic>
          <a:graphicData uri="http://schemas.openxmlformats.org/drawingml/2006/table">
            <a:tbl>
              <a:tblPr firstRow="1" bandRow="1">
                <a:solidFill>
                  <a:srgbClr val="009999"/>
                </a:solidFill>
                <a:tableStyleId>{5C22544A-7EE6-4342-B048-85BDC9FD1C3A}</a:tableStyleId>
              </a:tblPr>
              <a:tblGrid>
                <a:gridCol w="2017320">
                  <a:extLst>
                    <a:ext uri="{9D8B030D-6E8A-4147-A177-3AD203B41FA5}">
                      <a16:colId xmlns:a16="http://schemas.microsoft.com/office/drawing/2014/main" xmlns="" val="20000"/>
                    </a:ext>
                  </a:extLst>
                </a:gridCol>
                <a:gridCol w="2133736">
                  <a:extLst>
                    <a:ext uri="{9D8B030D-6E8A-4147-A177-3AD203B41FA5}">
                      <a16:colId xmlns:a16="http://schemas.microsoft.com/office/drawing/2014/main" xmlns="" val="20001"/>
                    </a:ext>
                  </a:extLst>
                </a:gridCol>
                <a:gridCol w="2240682">
                  <a:extLst>
                    <a:ext uri="{9D8B030D-6E8A-4147-A177-3AD203B41FA5}">
                      <a16:colId xmlns:a16="http://schemas.microsoft.com/office/drawing/2014/main" xmlns="" val="20002"/>
                    </a:ext>
                  </a:extLst>
                </a:gridCol>
                <a:gridCol w="2584310">
                  <a:extLst>
                    <a:ext uri="{9D8B030D-6E8A-4147-A177-3AD203B41FA5}">
                      <a16:colId xmlns:a16="http://schemas.microsoft.com/office/drawing/2014/main" xmlns="" val="20003"/>
                    </a:ext>
                  </a:extLst>
                </a:gridCol>
              </a:tblGrid>
              <a:tr h="301116">
                <a:tc>
                  <a:txBody>
                    <a:bodyPr/>
                    <a:lstStyle/>
                    <a:p>
                      <a:pPr>
                        <a:lnSpc>
                          <a:spcPct val="107000"/>
                        </a:lnSpc>
                        <a:spcAft>
                          <a:spcPts val="800"/>
                        </a:spcAft>
                      </a:pPr>
                      <a:r>
                        <a:rPr lang="en-CA" sz="1100" b="1" dirty="0">
                          <a:effectLst/>
                          <a:latin typeface="Calibri" panose="020F0502020204030204" pitchFamily="34" charset="0"/>
                          <a:ea typeface="Calibri" panose="020F0502020204030204" pitchFamily="34" charset="0"/>
                          <a:cs typeface="Times New Roman" panose="02020603050405020304" pitchFamily="18" charset="0"/>
                        </a:rPr>
                        <a:t>Partie de la LLO</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8080"/>
                    </a:solidFill>
                  </a:tcPr>
                </a:tc>
                <a:tc>
                  <a:txBody>
                    <a:bodyPr/>
                    <a:lstStyle/>
                    <a:p>
                      <a:pPr>
                        <a:lnSpc>
                          <a:spcPct val="107000"/>
                        </a:lnSpc>
                        <a:spcAft>
                          <a:spcPts val="800"/>
                        </a:spcAft>
                      </a:pPr>
                      <a:r>
                        <a:rPr lang="en-CA" sz="1100" b="1" dirty="0">
                          <a:effectLst/>
                          <a:latin typeface="Calibri" panose="020F0502020204030204" pitchFamily="34" charset="0"/>
                          <a:ea typeface="Calibri" panose="020F0502020204030204" pitchFamily="34" charset="0"/>
                          <a:cs typeface="Times New Roman" panose="02020603050405020304" pitchFamily="18" charset="0"/>
                        </a:rPr>
                        <a:t>Direction générale</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8080"/>
                    </a:solidFill>
                  </a:tcPr>
                </a:tc>
                <a:tc>
                  <a:txBody>
                    <a:bodyPr/>
                    <a:lstStyle/>
                    <a:p>
                      <a:pPr>
                        <a:lnSpc>
                          <a:spcPct val="107000"/>
                        </a:lnSpc>
                        <a:spcAft>
                          <a:spcPts val="800"/>
                        </a:spcAft>
                      </a:pPr>
                      <a:r>
                        <a:rPr lang="en-CA" sz="1100" b="1" dirty="0">
                          <a:effectLst/>
                          <a:latin typeface="Calibri" panose="020F0502020204030204" pitchFamily="34" charset="0"/>
                          <a:ea typeface="Calibri" panose="020F0502020204030204" pitchFamily="34" charset="0"/>
                          <a:cs typeface="Times New Roman" panose="02020603050405020304" pitchFamily="18" charset="0"/>
                        </a:rPr>
                        <a:t>Directeur général</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8080"/>
                    </a:solidFill>
                  </a:tcPr>
                </a:tc>
                <a:tc>
                  <a:txBody>
                    <a:bodyPr/>
                    <a:lstStyle/>
                    <a:p>
                      <a:pPr>
                        <a:lnSpc>
                          <a:spcPct val="107000"/>
                        </a:lnSpc>
                        <a:spcAft>
                          <a:spcPts val="800"/>
                        </a:spcAft>
                      </a:pPr>
                      <a:r>
                        <a:rPr lang="fr-CA" sz="1100" b="1" dirty="0">
                          <a:effectLst/>
                          <a:latin typeface="Calibri" panose="020F0502020204030204" pitchFamily="34" charset="0"/>
                          <a:ea typeface="Calibri" panose="020F0502020204030204" pitchFamily="34" charset="0"/>
                          <a:cs typeface="Times New Roman" panose="02020603050405020304" pitchFamily="18" charset="0"/>
                        </a:rPr>
                        <a:t>Centre d’expertise (Unité des LO)</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8080"/>
                    </a:solidFill>
                  </a:tcPr>
                </a:tc>
                <a:extLst>
                  <a:ext uri="{0D108BD9-81ED-4DB2-BD59-A6C34878D82A}">
                    <a16:rowId xmlns:a16="http://schemas.microsoft.com/office/drawing/2014/main" xmlns="" val="10000"/>
                  </a:ext>
                </a:extLst>
              </a:tr>
              <a:tr h="856026">
                <a:tc>
                  <a:txBody>
                    <a:bodyPr/>
                    <a:lstStyle/>
                    <a:p>
                      <a:pPr>
                        <a:lnSpc>
                          <a:spcPct val="107000"/>
                        </a:lnSpc>
                        <a:spcAft>
                          <a:spcPts val="800"/>
                        </a:spcAft>
                      </a:pPr>
                      <a:r>
                        <a:rPr lang="fr-CA" sz="1100" b="1" dirty="0">
                          <a:effectLst/>
                          <a:latin typeface="Calibri" panose="020F0502020204030204" pitchFamily="34" charset="0"/>
                          <a:ea typeface="Calibri" panose="020F0502020204030204" pitchFamily="34" charset="0"/>
                          <a:cs typeface="Times New Roman" panose="02020603050405020304" pitchFamily="18" charset="0"/>
                        </a:rPr>
                        <a:t>Partie</a:t>
                      </a:r>
                      <a:r>
                        <a:rPr lang="fr-CA" sz="1100" dirty="0">
                          <a:effectLst/>
                          <a:latin typeface="Calibri" panose="020F0502020204030204" pitchFamily="34" charset="0"/>
                          <a:ea typeface="Calibri" panose="020F0502020204030204" pitchFamily="34" charset="0"/>
                          <a:cs typeface="Times New Roman" panose="02020603050405020304" pitchFamily="18" charset="0"/>
                        </a:rPr>
                        <a:t> </a:t>
                      </a:r>
                      <a:r>
                        <a:rPr lang="fr-CA" sz="1100" b="1" dirty="0">
                          <a:effectLst/>
                          <a:latin typeface="Calibri" panose="020F0502020204030204" pitchFamily="34" charset="0"/>
                          <a:ea typeface="Calibri" panose="020F0502020204030204" pitchFamily="34" charset="0"/>
                          <a:cs typeface="Times New Roman" panose="02020603050405020304" pitchFamily="18" charset="0"/>
                        </a:rPr>
                        <a:t>IV</a:t>
                      </a:r>
                      <a:r>
                        <a:rPr lang="fr-CA" sz="1100" dirty="0">
                          <a:effectLst/>
                          <a:latin typeface="Calibri" panose="020F0502020204030204" pitchFamily="34" charset="0"/>
                          <a:ea typeface="Calibri" panose="020F0502020204030204" pitchFamily="34" charset="0"/>
                          <a:cs typeface="Times New Roman" panose="02020603050405020304" pitchFamily="18" charset="0"/>
                        </a:rPr>
                        <a:t> </a:t>
                      </a:r>
                      <a:r>
                        <a:rPr lang="fr-CA" sz="1100" b="1" dirty="0">
                          <a:effectLst/>
                          <a:latin typeface="Calibri" panose="020F0502020204030204" pitchFamily="34" charset="0"/>
                          <a:ea typeface="Calibri" panose="020F0502020204030204" pitchFamily="34" charset="0"/>
                          <a:cs typeface="Times New Roman" panose="02020603050405020304" pitchFamily="18" charset="0"/>
                        </a:rPr>
                        <a:t>–</a:t>
                      </a:r>
                      <a:r>
                        <a:rPr lang="fr-CA"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r-CA" sz="1100" dirty="0">
                          <a:effectLst/>
                          <a:latin typeface="Calibri" panose="020F0502020204030204" pitchFamily="34" charset="0"/>
                          <a:ea typeface="Calibri" panose="020F0502020204030204" pitchFamily="34" charset="0"/>
                          <a:cs typeface="Times New Roman" panose="02020603050405020304" pitchFamily="18" charset="0"/>
                        </a:rPr>
                        <a:t>Communications avec le public et prestation des services </a:t>
                      </a:r>
                    </a:p>
                  </a:txBody>
                  <a:tcPr/>
                </a:tc>
                <a:tc>
                  <a:txBody>
                    <a:bodyPr/>
                    <a:lstStyle/>
                    <a:p>
                      <a:pPr>
                        <a:lnSpc>
                          <a:spcPct val="107000"/>
                        </a:lnSpc>
                        <a:spcAft>
                          <a:spcPts val="800"/>
                        </a:spcAft>
                      </a:pPr>
                      <a:r>
                        <a:rPr lang="fr-CA" sz="1100" b="1" dirty="0">
                          <a:effectLst/>
                          <a:latin typeface="Calibri" panose="020F0502020204030204" pitchFamily="34" charset="0"/>
                          <a:ea typeface="Calibri" panose="020F0502020204030204" pitchFamily="34" charset="0"/>
                          <a:cs typeface="Times New Roman" panose="02020603050405020304" pitchFamily="18" charset="0"/>
                        </a:rPr>
                        <a:t>Direction générale de services aux citoyens (DGSC)</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CA" sz="1100" dirty="0">
                          <a:effectLst/>
                          <a:latin typeface="Calibri" panose="020F0502020204030204" pitchFamily="34" charset="0"/>
                          <a:ea typeface="Calibri" panose="020F0502020204030204" pitchFamily="34" charset="0"/>
                          <a:cs typeface="Times New Roman" panose="02020603050405020304" pitchFamily="18" charset="0"/>
                        </a:rPr>
                        <a:t>Sous-ministre adjoint – Peter Simeoni</a:t>
                      </a:r>
                    </a:p>
                  </a:txBody>
                  <a:tcPr/>
                </a:tc>
                <a:tc>
                  <a:txBody>
                    <a:bodyPr/>
                    <a:lstStyle/>
                    <a:p>
                      <a:pPr>
                        <a:lnSpc>
                          <a:spcPct val="107000"/>
                        </a:lnSpc>
                        <a:spcAft>
                          <a:spcPts val="800"/>
                        </a:spcAft>
                      </a:pPr>
                      <a:r>
                        <a:rPr lang="fr-CA" sz="1100" b="1" dirty="0">
                          <a:effectLst/>
                          <a:latin typeface="Calibri" panose="020F0502020204030204" pitchFamily="34" charset="0"/>
                          <a:ea typeface="Calibri" panose="020F0502020204030204" pitchFamily="34" charset="0"/>
                          <a:cs typeface="Times New Roman" panose="02020603050405020304" pitchFamily="18" charset="0"/>
                        </a:rPr>
                        <a:t>DG – Julie</a:t>
                      </a:r>
                      <a:r>
                        <a:rPr lang="fr-CA" sz="1100" dirty="0">
                          <a:effectLst/>
                          <a:latin typeface="Calibri" panose="020F0502020204030204" pitchFamily="34" charset="0"/>
                          <a:ea typeface="Calibri" panose="020F0502020204030204" pitchFamily="34" charset="0"/>
                          <a:cs typeface="Times New Roman" panose="02020603050405020304" pitchFamily="18" charset="0"/>
                        </a:rPr>
                        <a:t> </a:t>
                      </a:r>
                      <a:r>
                        <a:rPr lang="fr-CA" sz="1100" b="1" dirty="0">
                          <a:effectLst/>
                          <a:latin typeface="Calibri" panose="020F0502020204030204" pitchFamily="34" charset="0"/>
                          <a:ea typeface="Calibri" panose="020F0502020204030204" pitchFamily="34" charset="0"/>
                          <a:cs typeface="Times New Roman" panose="02020603050405020304" pitchFamily="18" charset="0"/>
                        </a:rPr>
                        <a:t>Lalonde-Goldenberg</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CA" sz="1100" dirty="0">
                          <a:effectLst/>
                          <a:latin typeface="Calibri" panose="020F0502020204030204" pitchFamily="34" charset="0"/>
                          <a:ea typeface="Calibri" panose="020F0502020204030204" pitchFamily="34" charset="0"/>
                          <a:cs typeface="Times New Roman" panose="02020603050405020304" pitchFamily="18" charset="0"/>
                        </a:rPr>
                        <a:t>Direction du développement et de la gestion des partenariats</a:t>
                      </a:r>
                    </a:p>
                  </a:txBody>
                  <a:tcPr/>
                </a:tc>
                <a:tc>
                  <a:txBody>
                    <a:bodyPr/>
                    <a:lstStyle/>
                    <a:p>
                      <a:pPr>
                        <a:lnSpc>
                          <a:spcPct val="107000"/>
                        </a:lnSpc>
                        <a:spcAft>
                          <a:spcPts val="800"/>
                        </a:spcAft>
                      </a:pPr>
                      <a:r>
                        <a:rPr lang="fr-CA" sz="1100" b="1" dirty="0">
                          <a:effectLst/>
                          <a:latin typeface="Calibri" panose="020F0502020204030204" pitchFamily="34" charset="0"/>
                          <a:ea typeface="Calibri" panose="020F0502020204030204" pitchFamily="34" charset="0"/>
                          <a:cs typeface="Times New Roman" panose="02020603050405020304" pitchFamily="18" charset="0"/>
                        </a:rPr>
                        <a:t>Services </a:t>
                      </a:r>
                      <a:r>
                        <a:rPr lang="fr-CA" sz="1100" b="1" dirty="0" smtClean="0">
                          <a:effectLst/>
                          <a:latin typeface="Calibri" panose="020F0502020204030204" pitchFamily="34" charset="0"/>
                          <a:ea typeface="Calibri" panose="020F0502020204030204" pitchFamily="34" charset="0"/>
                          <a:cs typeface="Times New Roman" panose="02020603050405020304" pitchFamily="18" charset="0"/>
                        </a:rPr>
                        <a:t>des langues officielles pour les citoyens </a:t>
                      </a:r>
                      <a:r>
                        <a:rPr lang="fr-CA" sz="1100" b="1" dirty="0">
                          <a:effectLst/>
                          <a:latin typeface="Calibri" panose="020F0502020204030204" pitchFamily="34" charset="0"/>
                          <a:ea typeface="Calibri" panose="020F0502020204030204" pitchFamily="34" charset="0"/>
                          <a:cs typeface="Times New Roman" panose="02020603050405020304" pitchFamily="18" charset="0"/>
                        </a:rPr>
                        <a:t>(SLOC)</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CA" sz="1100" dirty="0">
                          <a:effectLst/>
                          <a:latin typeface="Calibri" panose="020F0502020204030204" pitchFamily="34" charset="0"/>
                          <a:ea typeface="Calibri" panose="020F0502020204030204" pitchFamily="34" charset="0"/>
                          <a:cs typeface="Times New Roman" panose="02020603050405020304" pitchFamily="18" charset="0"/>
                        </a:rPr>
                        <a:t>Directrice – Nina Lafrenière</a:t>
                      </a:r>
                    </a:p>
                  </a:txBody>
                  <a:tcPr/>
                </a:tc>
                <a:extLst>
                  <a:ext uri="{0D108BD9-81ED-4DB2-BD59-A6C34878D82A}">
                    <a16:rowId xmlns:a16="http://schemas.microsoft.com/office/drawing/2014/main" xmlns="" val="10001"/>
                  </a:ext>
                </a:extLst>
              </a:tr>
              <a:tr h="1422491">
                <a:tc>
                  <a:txBody>
                    <a:bodyPr/>
                    <a:lstStyle/>
                    <a:p>
                      <a:pPr>
                        <a:lnSpc>
                          <a:spcPct val="107000"/>
                        </a:lnSpc>
                        <a:spcAft>
                          <a:spcPts val="800"/>
                        </a:spcAft>
                      </a:pPr>
                      <a:r>
                        <a:rPr lang="fr-CA" sz="1100" b="1" dirty="0">
                          <a:effectLst/>
                          <a:latin typeface="Calibri" panose="020F0502020204030204" pitchFamily="34" charset="0"/>
                          <a:ea typeface="Calibri" panose="020F0502020204030204" pitchFamily="34" charset="0"/>
                          <a:cs typeface="Times New Roman" panose="02020603050405020304" pitchFamily="18" charset="0"/>
                        </a:rPr>
                        <a:t>Partie V –</a:t>
                      </a:r>
                      <a:r>
                        <a:rPr lang="fr-CA" sz="1100" dirty="0">
                          <a:effectLst/>
                          <a:latin typeface="Calibri" panose="020F0502020204030204" pitchFamily="34" charset="0"/>
                          <a:ea typeface="Calibri" panose="020F0502020204030204" pitchFamily="34" charset="0"/>
                          <a:cs typeface="Times New Roman" panose="02020603050405020304" pitchFamily="18" charset="0"/>
                        </a:rPr>
                        <a:t> Langue de travail</a:t>
                      </a:r>
                    </a:p>
                    <a:p>
                      <a:pPr>
                        <a:lnSpc>
                          <a:spcPct val="107000"/>
                        </a:lnSpc>
                        <a:spcAft>
                          <a:spcPts val="800"/>
                        </a:spcAft>
                      </a:pPr>
                      <a:r>
                        <a:rPr lang="fr-CA" sz="1100" b="1" dirty="0">
                          <a:effectLst/>
                          <a:latin typeface="Calibri" panose="020F0502020204030204" pitchFamily="34" charset="0"/>
                          <a:ea typeface="Calibri" panose="020F0502020204030204" pitchFamily="34" charset="0"/>
                          <a:cs typeface="Times New Roman" panose="02020603050405020304" pitchFamily="18" charset="0"/>
                        </a:rPr>
                        <a:t>Partie VI –</a:t>
                      </a:r>
                      <a:r>
                        <a:rPr lang="fr-CA" sz="1100" dirty="0">
                          <a:effectLst/>
                          <a:latin typeface="Calibri" panose="020F0502020204030204" pitchFamily="34" charset="0"/>
                          <a:ea typeface="Calibri" panose="020F0502020204030204" pitchFamily="34" charset="0"/>
                          <a:cs typeface="Times New Roman" panose="02020603050405020304" pitchFamily="18" charset="0"/>
                        </a:rPr>
                        <a:t> Participation des Canadiens d’expression française et d’expression anglaise</a:t>
                      </a:r>
                    </a:p>
                    <a:p>
                      <a:pPr>
                        <a:lnSpc>
                          <a:spcPct val="107000"/>
                        </a:lnSpc>
                        <a:spcAft>
                          <a:spcPts val="800"/>
                        </a:spcAft>
                      </a:pPr>
                      <a:r>
                        <a:rPr lang="fr-CA" sz="1100" b="1" dirty="0">
                          <a:effectLst/>
                          <a:latin typeface="Calibri" panose="020F0502020204030204" pitchFamily="34" charset="0"/>
                          <a:ea typeface="Calibri" panose="020F0502020204030204" pitchFamily="34" charset="0"/>
                          <a:cs typeface="Times New Roman" panose="02020603050405020304" pitchFamily="18" charset="0"/>
                        </a:rPr>
                        <a:t>Article 91</a:t>
                      </a:r>
                      <a:r>
                        <a:rPr lang="fr-CA" sz="1100" dirty="0">
                          <a:effectLst/>
                          <a:latin typeface="Calibri" panose="020F0502020204030204" pitchFamily="34" charset="0"/>
                          <a:ea typeface="Calibri" panose="020F0502020204030204" pitchFamily="34" charset="0"/>
                          <a:cs typeface="Times New Roman" panose="02020603050405020304" pitchFamily="18" charset="0"/>
                        </a:rPr>
                        <a:t> </a:t>
                      </a:r>
                      <a:r>
                        <a:rPr lang="fr-CA" sz="1100" b="1" dirty="0">
                          <a:effectLst/>
                          <a:latin typeface="Calibri" panose="020F0502020204030204" pitchFamily="34" charset="0"/>
                          <a:ea typeface="Calibri" panose="020F0502020204030204" pitchFamily="34" charset="0"/>
                          <a:cs typeface="Times New Roman" panose="02020603050405020304" pitchFamily="18" charset="0"/>
                        </a:rPr>
                        <a:t>–</a:t>
                      </a:r>
                      <a:r>
                        <a:rPr lang="fr-CA" sz="1100" dirty="0">
                          <a:effectLst/>
                          <a:latin typeface="Calibri" panose="020F0502020204030204" pitchFamily="34" charset="0"/>
                          <a:ea typeface="Calibri" panose="020F0502020204030204" pitchFamily="34" charset="0"/>
                          <a:cs typeface="Times New Roman" panose="02020603050405020304" pitchFamily="18" charset="0"/>
                        </a:rPr>
                        <a:t> Dotation en personnel </a:t>
                      </a:r>
                    </a:p>
                  </a:txBody>
                  <a:tcPr/>
                </a:tc>
                <a:tc>
                  <a:txBody>
                    <a:bodyPr/>
                    <a:lstStyle/>
                    <a:p>
                      <a:pPr>
                        <a:lnSpc>
                          <a:spcPct val="107000"/>
                        </a:lnSpc>
                        <a:spcAft>
                          <a:spcPts val="800"/>
                        </a:spcAft>
                      </a:pPr>
                      <a:r>
                        <a:rPr lang="fr-CA" sz="1100" b="1" dirty="0">
                          <a:effectLst/>
                          <a:latin typeface="Calibri" panose="020F0502020204030204" pitchFamily="34" charset="0"/>
                          <a:ea typeface="Calibri" panose="020F0502020204030204" pitchFamily="34" charset="0"/>
                          <a:cs typeface="Times New Roman" panose="02020603050405020304" pitchFamily="18" charset="0"/>
                        </a:rPr>
                        <a:t>Direction</a:t>
                      </a:r>
                      <a:r>
                        <a:rPr lang="fr-CA" sz="1100" dirty="0">
                          <a:effectLst/>
                          <a:latin typeface="Calibri" panose="020F0502020204030204" pitchFamily="34" charset="0"/>
                          <a:ea typeface="Calibri" panose="020F0502020204030204" pitchFamily="34" charset="0"/>
                          <a:cs typeface="Times New Roman" panose="02020603050405020304" pitchFamily="18" charset="0"/>
                        </a:rPr>
                        <a:t> </a:t>
                      </a:r>
                      <a:r>
                        <a:rPr lang="fr-CA" sz="1100" b="1" dirty="0">
                          <a:effectLst/>
                          <a:latin typeface="Calibri" panose="020F0502020204030204" pitchFamily="34" charset="0"/>
                          <a:ea typeface="Calibri" panose="020F0502020204030204" pitchFamily="34" charset="0"/>
                          <a:cs typeface="Times New Roman" panose="02020603050405020304" pitchFamily="18" charset="0"/>
                        </a:rPr>
                        <a:t>générale des services de ressources humaines (DGSRH)</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CA" sz="1100" dirty="0">
                          <a:effectLst/>
                          <a:latin typeface="Calibri" panose="020F0502020204030204" pitchFamily="34" charset="0"/>
                          <a:ea typeface="Calibri" panose="020F0502020204030204" pitchFamily="34" charset="0"/>
                          <a:cs typeface="Times New Roman" panose="02020603050405020304" pitchFamily="18" charset="0"/>
                        </a:rPr>
                        <a:t>Sous-ministre adjoint – Peter Larose</a:t>
                      </a:r>
                    </a:p>
                  </a:txBody>
                  <a:tcPr/>
                </a:tc>
                <a:tc>
                  <a:txBody>
                    <a:bodyPr/>
                    <a:lstStyle/>
                    <a:p>
                      <a:pPr>
                        <a:lnSpc>
                          <a:spcPct val="107000"/>
                        </a:lnSpc>
                        <a:spcAft>
                          <a:spcPts val="800"/>
                        </a:spcAft>
                      </a:pPr>
                      <a:r>
                        <a:rPr lang="fr-CA" sz="1100" b="1" dirty="0">
                          <a:effectLst/>
                          <a:latin typeface="Calibri" panose="020F0502020204030204" pitchFamily="34" charset="0"/>
                          <a:ea typeface="Calibri" panose="020F0502020204030204" pitchFamily="34" charset="0"/>
                          <a:cs typeface="Times New Roman" panose="02020603050405020304" pitchFamily="18" charset="0"/>
                        </a:rPr>
                        <a:t>DG – Sandra Webber</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CA" sz="1100" dirty="0">
                          <a:effectLst/>
                          <a:latin typeface="Calibri" panose="020F0502020204030204" pitchFamily="34" charset="0"/>
                          <a:ea typeface="Calibri" panose="020F0502020204030204" pitchFamily="34" charset="0"/>
                          <a:cs typeface="Times New Roman" panose="02020603050405020304" pitchFamily="18" charset="0"/>
                        </a:rPr>
                        <a:t>Direction des centres d’expertise</a:t>
                      </a:r>
                    </a:p>
                  </a:txBody>
                  <a:tcPr/>
                </a:tc>
                <a:tc>
                  <a:txBody>
                    <a:bodyPr/>
                    <a:lstStyle/>
                    <a:p>
                      <a:pPr>
                        <a:lnSpc>
                          <a:spcPct val="107000"/>
                        </a:lnSpc>
                        <a:spcAft>
                          <a:spcPts val="800"/>
                        </a:spcAft>
                      </a:pPr>
                      <a:r>
                        <a:rPr lang="fr-CA" sz="1100" b="1" dirty="0">
                          <a:effectLst/>
                          <a:latin typeface="Calibri" panose="020F0502020204030204" pitchFamily="34" charset="0"/>
                          <a:ea typeface="Calibri" panose="020F0502020204030204" pitchFamily="34" charset="0"/>
                          <a:cs typeface="Times New Roman" panose="02020603050405020304" pitchFamily="18" charset="0"/>
                        </a:rPr>
                        <a:t>Centre d’expertise pour la dotation – Stratégies relatives à l'effectif </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CA" sz="1100" dirty="0">
                          <a:effectLst/>
                          <a:latin typeface="Calibri" panose="020F0502020204030204" pitchFamily="34" charset="0"/>
                          <a:ea typeface="Calibri" panose="020F0502020204030204" pitchFamily="34" charset="0"/>
                          <a:cs typeface="Times New Roman" panose="02020603050405020304" pitchFamily="18" charset="0"/>
                        </a:rPr>
                        <a:t>Directrice – Vicki Cunliffe </a:t>
                      </a:r>
                    </a:p>
                  </a:txBody>
                  <a:tcPr/>
                </a:tc>
                <a:extLst>
                  <a:ext uri="{0D108BD9-81ED-4DB2-BD59-A6C34878D82A}">
                    <a16:rowId xmlns:a16="http://schemas.microsoft.com/office/drawing/2014/main" xmlns="" val="10002"/>
                  </a:ext>
                </a:extLst>
              </a:tr>
              <a:tr h="1071456">
                <a:tc>
                  <a:txBody>
                    <a:bodyPr/>
                    <a:lstStyle/>
                    <a:p>
                      <a:pPr>
                        <a:lnSpc>
                          <a:spcPct val="107000"/>
                        </a:lnSpc>
                        <a:spcAft>
                          <a:spcPts val="800"/>
                        </a:spcAft>
                      </a:pPr>
                      <a:r>
                        <a:rPr lang="fr-CA" sz="1100" b="1" dirty="0">
                          <a:effectLst/>
                          <a:latin typeface="Calibri" panose="020F0502020204030204" pitchFamily="34" charset="0"/>
                          <a:ea typeface="Calibri" panose="020F0502020204030204" pitchFamily="34" charset="0"/>
                          <a:cs typeface="Times New Roman" panose="02020603050405020304" pitchFamily="18" charset="0"/>
                        </a:rPr>
                        <a:t>Partie VII – Article 41 – </a:t>
                      </a:r>
                      <a:r>
                        <a:rPr lang="fr-CA" sz="1100" dirty="0">
                          <a:effectLst/>
                          <a:latin typeface="Calibri" panose="020F0502020204030204" pitchFamily="34" charset="0"/>
                          <a:ea typeface="Calibri" panose="020F0502020204030204" pitchFamily="34" charset="0"/>
                          <a:cs typeface="Times New Roman" panose="02020603050405020304" pitchFamily="18" charset="0"/>
                        </a:rPr>
                        <a:t>Promotion du français et de l’anglais (épanouissement des communautés de langue officielle en situation minoritaire)</a:t>
                      </a:r>
                    </a:p>
                  </a:txBody>
                  <a:tcPr/>
                </a:tc>
                <a:tc>
                  <a:txBody>
                    <a:bodyPr/>
                    <a:lstStyle/>
                    <a:p>
                      <a:pPr>
                        <a:lnSpc>
                          <a:spcPct val="107000"/>
                        </a:lnSpc>
                        <a:spcAft>
                          <a:spcPts val="800"/>
                        </a:spcAft>
                      </a:pPr>
                      <a:r>
                        <a:rPr lang="fr-CA" sz="1100" b="1" dirty="0">
                          <a:effectLst/>
                          <a:latin typeface="Calibri" panose="020F0502020204030204" pitchFamily="34" charset="0"/>
                          <a:ea typeface="Calibri" panose="020F0502020204030204" pitchFamily="34" charset="0"/>
                          <a:cs typeface="Times New Roman" panose="02020603050405020304" pitchFamily="18" charset="0"/>
                        </a:rPr>
                        <a:t>Direction générale des stratégies et des politiques en matière de services (DGSPS)</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CA" sz="1100" dirty="0">
                          <a:effectLst/>
                          <a:latin typeface="Calibri" panose="020F0502020204030204" pitchFamily="34" charset="0"/>
                          <a:ea typeface="Calibri" panose="020F0502020204030204" pitchFamily="34" charset="0"/>
                          <a:cs typeface="Times New Roman" panose="02020603050405020304" pitchFamily="18" charset="0"/>
                        </a:rPr>
                        <a:t>SMA principal – Jacques Paquette</a:t>
                      </a:r>
                    </a:p>
                  </a:txBody>
                  <a:tcPr/>
                </a:tc>
                <a:tc>
                  <a:txBody>
                    <a:bodyPr/>
                    <a:lstStyle/>
                    <a:p>
                      <a:pPr>
                        <a:lnSpc>
                          <a:spcPct val="107000"/>
                        </a:lnSpc>
                        <a:spcAft>
                          <a:spcPts val="800"/>
                        </a:spcAft>
                      </a:pPr>
                      <a:r>
                        <a:rPr lang="fr-CA" sz="1100" b="1" dirty="0">
                          <a:effectLst/>
                          <a:latin typeface="Calibri" panose="020F0502020204030204" pitchFamily="34" charset="0"/>
                          <a:ea typeface="Calibri" panose="020F0502020204030204" pitchFamily="34" charset="0"/>
                          <a:cs typeface="Times New Roman" panose="02020603050405020304" pitchFamily="18" charset="0"/>
                        </a:rPr>
                        <a:t>DG – Ouassim Meguellati</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CA" sz="1100" dirty="0">
                          <a:effectLst/>
                          <a:latin typeface="Calibri" panose="020F0502020204030204" pitchFamily="34" charset="0"/>
                          <a:ea typeface="Calibri" panose="020F0502020204030204" pitchFamily="34" charset="0"/>
                          <a:cs typeface="Times New Roman" panose="02020603050405020304" pitchFamily="18" charset="0"/>
                        </a:rPr>
                        <a:t>Direction de la planification et de la gestion ministérielles</a:t>
                      </a:r>
                    </a:p>
                  </a:txBody>
                  <a:tcPr/>
                </a:tc>
                <a:tc>
                  <a:txBody>
                    <a:bodyPr/>
                    <a:lstStyle/>
                    <a:p>
                      <a:pPr>
                        <a:lnSpc>
                          <a:spcPct val="107000"/>
                        </a:lnSpc>
                        <a:spcAft>
                          <a:spcPts val="800"/>
                        </a:spcAft>
                      </a:pPr>
                      <a:r>
                        <a:rPr lang="fr-CA" sz="1100" b="1" dirty="0">
                          <a:effectLst/>
                          <a:latin typeface="Calibri" panose="020F0502020204030204" pitchFamily="34" charset="0"/>
                          <a:ea typeface="Calibri" panose="020F0502020204030204" pitchFamily="34" charset="0"/>
                          <a:cs typeface="Times New Roman" panose="02020603050405020304" pitchFamily="18" charset="0"/>
                        </a:rPr>
                        <a:t>Division de la planification</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CA" sz="1100" dirty="0">
                          <a:effectLst/>
                          <a:latin typeface="Calibri" panose="020F0502020204030204" pitchFamily="34" charset="0"/>
                          <a:ea typeface="Calibri" panose="020F0502020204030204" pitchFamily="34" charset="0"/>
                          <a:cs typeface="Times New Roman" panose="02020603050405020304" pitchFamily="18" charset="0"/>
                        </a:rPr>
                        <a:t>Directrice – Louise Marchildon</a:t>
                      </a:r>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2402310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a:t>Processus de résolution facilité</a:t>
            </a:r>
            <a:endParaRPr lang="en-CA" dirty="0"/>
          </a:p>
        </p:txBody>
      </p:sp>
      <p:sp>
        <p:nvSpPr>
          <p:cNvPr id="3" name="Content Placeholder 2"/>
          <p:cNvSpPr>
            <a:spLocks noGrp="1"/>
          </p:cNvSpPr>
          <p:nvPr>
            <p:ph idx="1"/>
          </p:nvPr>
        </p:nvSpPr>
        <p:spPr/>
        <p:txBody>
          <a:bodyPr>
            <a:normAutofit fontScale="85000" lnSpcReduction="20000"/>
          </a:bodyPr>
          <a:lstStyle/>
          <a:p>
            <a:pPr marL="342900" lvl="1" indent="-342900" fontAlgn="base">
              <a:spcBef>
                <a:spcPts val="600"/>
              </a:spcBef>
              <a:spcAft>
                <a:spcPts val="600"/>
              </a:spcAft>
              <a:buFont typeface="Arial"/>
              <a:buChar char="•"/>
            </a:pPr>
            <a:r>
              <a:rPr lang="en-CA" sz="2000" dirty="0" smtClean="0"/>
              <a:t>Le CLO </a:t>
            </a:r>
            <a:r>
              <a:rPr lang="en-CA" sz="2000" dirty="0" err="1" smtClean="0"/>
              <a:t>envoie</a:t>
            </a:r>
            <a:r>
              <a:rPr lang="en-CA" sz="2000" dirty="0" smtClean="0"/>
              <a:t> un </a:t>
            </a:r>
            <a:r>
              <a:rPr lang="en-CA" sz="2000" dirty="0" err="1" smtClean="0"/>
              <a:t>préavis</a:t>
            </a:r>
            <a:r>
              <a:rPr lang="en-CA" sz="2000" dirty="0" smtClean="0"/>
              <a:t> </a:t>
            </a:r>
            <a:r>
              <a:rPr lang="en-CA" sz="2000" dirty="0" err="1" smtClean="0"/>
              <a:t>d’enquête</a:t>
            </a:r>
            <a:r>
              <a:rPr lang="en-CA" sz="2000" dirty="0" smtClean="0"/>
              <a:t> par </a:t>
            </a:r>
            <a:r>
              <a:rPr lang="en-CA" sz="2000" dirty="0" err="1" smtClean="0"/>
              <a:t>courriel</a:t>
            </a:r>
            <a:r>
              <a:rPr lang="en-CA" sz="2000" dirty="0" smtClean="0"/>
              <a:t> au </a:t>
            </a:r>
            <a:r>
              <a:rPr lang="en-CA" sz="2000" dirty="0" err="1" smtClean="0"/>
              <a:t>plaignant</a:t>
            </a:r>
            <a:r>
              <a:rPr lang="en-CA" sz="2000" dirty="0" smtClean="0"/>
              <a:t> </a:t>
            </a:r>
            <a:r>
              <a:rPr lang="en-CA" sz="2000" dirty="0" err="1" smtClean="0"/>
              <a:t>ainsi</a:t>
            </a:r>
            <a:r>
              <a:rPr lang="en-CA" sz="2000" dirty="0" smtClean="0"/>
              <a:t> </a:t>
            </a:r>
            <a:r>
              <a:rPr lang="en-CA" sz="2000" dirty="0" err="1" smtClean="0"/>
              <a:t>qu’à</a:t>
            </a:r>
            <a:r>
              <a:rPr lang="en-CA" sz="2000" dirty="0" smtClean="0"/>
              <a:t> la </a:t>
            </a:r>
            <a:r>
              <a:rPr lang="en-CA" sz="2000" dirty="0" err="1" smtClean="0"/>
              <a:t>boîte</a:t>
            </a:r>
            <a:r>
              <a:rPr lang="en-CA" sz="2000" dirty="0" smtClean="0"/>
              <a:t> </a:t>
            </a:r>
            <a:r>
              <a:rPr lang="en-CA" sz="2000" dirty="0" err="1" smtClean="0"/>
              <a:t>générique</a:t>
            </a:r>
            <a:r>
              <a:rPr lang="en-CA" sz="2000" dirty="0" smtClean="0"/>
              <a:t> </a:t>
            </a:r>
            <a:r>
              <a:rPr lang="en-CA" sz="2000" dirty="0" err="1" smtClean="0"/>
              <a:t>d’EDSC</a:t>
            </a:r>
            <a:r>
              <a:rPr lang="en-CA" sz="2000" dirty="0" smtClean="0"/>
              <a:t> </a:t>
            </a:r>
            <a:r>
              <a:rPr lang="en-CA" sz="2000" dirty="0" err="1" smtClean="0"/>
              <a:t>gérée</a:t>
            </a:r>
            <a:r>
              <a:rPr lang="en-CA" sz="2000" dirty="0" smtClean="0"/>
              <a:t> par </a:t>
            </a:r>
            <a:r>
              <a:rPr lang="en-CA" sz="2000" dirty="0" err="1" smtClean="0"/>
              <a:t>l’équipe</a:t>
            </a:r>
            <a:r>
              <a:rPr lang="en-CA" sz="2000" dirty="0" smtClean="0"/>
              <a:t> des Services aux </a:t>
            </a:r>
            <a:r>
              <a:rPr lang="en-CA" sz="2000" dirty="0" err="1"/>
              <a:t>l</a:t>
            </a:r>
            <a:r>
              <a:rPr lang="en-CA" sz="2000" dirty="0" err="1" smtClean="0"/>
              <a:t>angues</a:t>
            </a:r>
            <a:r>
              <a:rPr lang="en-CA" sz="2000" dirty="0" smtClean="0"/>
              <a:t> </a:t>
            </a:r>
            <a:r>
              <a:rPr lang="en-CA" sz="2000" dirty="0" err="1" smtClean="0"/>
              <a:t>officielles</a:t>
            </a:r>
            <a:r>
              <a:rPr lang="en-CA" sz="2000" dirty="0" smtClean="0"/>
              <a:t>  pour les </a:t>
            </a:r>
            <a:r>
              <a:rPr lang="en-CA" sz="2000" dirty="0" err="1" smtClean="0"/>
              <a:t>citoyens</a:t>
            </a:r>
            <a:r>
              <a:rPr lang="en-CA" sz="2000" dirty="0" smtClean="0"/>
              <a:t> (SLOC).</a:t>
            </a:r>
            <a:endParaRPr lang="en-CA" sz="2000" dirty="0"/>
          </a:p>
          <a:p>
            <a:pPr marL="342900" lvl="1" indent="-342900" fontAlgn="base">
              <a:spcBef>
                <a:spcPts val="600"/>
              </a:spcBef>
              <a:spcAft>
                <a:spcPts val="600"/>
              </a:spcAft>
              <a:buFont typeface="Arial"/>
              <a:buChar char="•"/>
            </a:pPr>
            <a:r>
              <a:rPr lang="en-CA" sz="2000" dirty="0" smtClean="0"/>
              <a:t>Le centre </a:t>
            </a:r>
            <a:r>
              <a:rPr lang="en-CA" sz="2000" dirty="0" err="1" smtClean="0"/>
              <a:t>d’expertise</a:t>
            </a:r>
            <a:r>
              <a:rPr lang="en-CA" sz="2000" dirty="0" smtClean="0"/>
              <a:t> </a:t>
            </a:r>
            <a:r>
              <a:rPr lang="en-CA" sz="2000" dirty="0" err="1" smtClean="0"/>
              <a:t>en</a:t>
            </a:r>
            <a:r>
              <a:rPr lang="en-CA" sz="2000" dirty="0" smtClean="0"/>
              <a:t> LO responsible communique avec </a:t>
            </a:r>
            <a:r>
              <a:rPr lang="en-CA" sz="2000" dirty="0" err="1" smtClean="0"/>
              <a:t>l’Unité</a:t>
            </a:r>
            <a:r>
              <a:rPr lang="en-CA" sz="2000" dirty="0" smtClean="0"/>
              <a:t> de travail </a:t>
            </a:r>
            <a:r>
              <a:rPr lang="en-CA" sz="2000" dirty="0" err="1" smtClean="0"/>
              <a:t>visée</a:t>
            </a:r>
            <a:r>
              <a:rPr lang="en-CA" sz="2000" dirty="0" smtClean="0"/>
              <a:t> par la </a:t>
            </a:r>
            <a:r>
              <a:rPr lang="en-CA" sz="2000" dirty="0" err="1" smtClean="0"/>
              <a:t>plainte</a:t>
            </a:r>
            <a:r>
              <a:rPr lang="en-CA" sz="2000" dirty="0" smtClean="0"/>
              <a:t> </a:t>
            </a:r>
            <a:r>
              <a:rPr lang="en-CA" sz="2000" dirty="0" err="1" smtClean="0"/>
              <a:t>afin</a:t>
            </a:r>
            <a:r>
              <a:rPr lang="en-CA" sz="2000" dirty="0" smtClean="0"/>
              <a:t> de les guider et les </a:t>
            </a:r>
            <a:r>
              <a:rPr lang="en-CA" sz="2000" dirty="0" err="1" smtClean="0"/>
              <a:t>conseiller</a:t>
            </a:r>
            <a:r>
              <a:rPr lang="en-CA" sz="2000" dirty="0" smtClean="0"/>
              <a:t>.</a:t>
            </a:r>
          </a:p>
          <a:p>
            <a:pPr marL="342900" lvl="1" indent="-342900" fontAlgn="base">
              <a:spcBef>
                <a:spcPts val="600"/>
              </a:spcBef>
              <a:spcAft>
                <a:spcPts val="600"/>
              </a:spcAft>
              <a:buFont typeface="Arial"/>
              <a:buChar char="•"/>
            </a:pPr>
            <a:r>
              <a:rPr lang="en-CA" sz="2000" dirty="0" smtClean="0"/>
              <a:t> Le CLO </a:t>
            </a:r>
            <a:r>
              <a:rPr lang="en-CA" sz="2000" dirty="0" err="1" smtClean="0"/>
              <a:t>demande</a:t>
            </a:r>
            <a:r>
              <a:rPr lang="en-CA" sz="2000" dirty="0" smtClean="0"/>
              <a:t> de </a:t>
            </a:r>
            <a:r>
              <a:rPr lang="en-CA" sz="2000" dirty="0" err="1" smtClean="0"/>
              <a:t>l’information</a:t>
            </a:r>
            <a:r>
              <a:rPr lang="en-CA" sz="2000" dirty="0" smtClean="0"/>
              <a:t> et </a:t>
            </a:r>
            <a:r>
              <a:rPr lang="en-CA" sz="2000" dirty="0" err="1" smtClean="0"/>
              <a:t>ou</a:t>
            </a:r>
            <a:r>
              <a:rPr lang="en-CA" sz="2000" dirty="0" smtClean="0"/>
              <a:t> pose des questions via </a:t>
            </a:r>
            <a:r>
              <a:rPr lang="en-CA" sz="2000" dirty="0" err="1" smtClean="0"/>
              <a:t>courriel</a:t>
            </a:r>
            <a:r>
              <a:rPr lang="en-CA" sz="2000" dirty="0" smtClean="0"/>
              <a:t> au centre </a:t>
            </a:r>
            <a:r>
              <a:rPr lang="en-CA" sz="2000" dirty="0" err="1" smtClean="0"/>
              <a:t>d’expertise</a:t>
            </a:r>
            <a:r>
              <a:rPr lang="en-CA" sz="2000" dirty="0" smtClean="0"/>
              <a:t> </a:t>
            </a:r>
            <a:r>
              <a:rPr lang="en-CA" sz="2000" dirty="0" err="1" smtClean="0"/>
              <a:t>en</a:t>
            </a:r>
            <a:r>
              <a:rPr lang="en-CA" sz="2000" dirty="0" smtClean="0"/>
              <a:t> LO responsible.</a:t>
            </a:r>
            <a:endParaRPr lang="en-CA" sz="2000" dirty="0"/>
          </a:p>
          <a:p>
            <a:pPr marL="342900" lvl="1" indent="-342900" fontAlgn="base">
              <a:spcBef>
                <a:spcPts val="600"/>
              </a:spcBef>
              <a:spcAft>
                <a:spcPts val="600"/>
              </a:spcAft>
              <a:buFont typeface="Arial"/>
              <a:buChar char="•"/>
            </a:pPr>
            <a:r>
              <a:rPr lang="en-CA" sz="2000" dirty="0" err="1" smtClean="0"/>
              <a:t>L’unité</a:t>
            </a:r>
            <a:r>
              <a:rPr lang="en-CA" sz="2000" dirty="0" smtClean="0"/>
              <a:t> de travail </a:t>
            </a:r>
            <a:r>
              <a:rPr lang="en-CA" sz="2000" dirty="0" err="1" smtClean="0"/>
              <a:t>prépare</a:t>
            </a:r>
            <a:r>
              <a:rPr lang="en-CA" sz="2000" dirty="0" smtClean="0"/>
              <a:t> la </a:t>
            </a:r>
            <a:r>
              <a:rPr lang="en-CA" sz="2000" dirty="0" err="1" smtClean="0"/>
              <a:t>réponse</a:t>
            </a:r>
            <a:r>
              <a:rPr lang="en-CA" sz="2000" dirty="0" smtClean="0"/>
              <a:t> avec </a:t>
            </a:r>
            <a:r>
              <a:rPr lang="en-CA" sz="2000" dirty="0" err="1" smtClean="0"/>
              <a:t>l’appuie</a:t>
            </a:r>
            <a:r>
              <a:rPr lang="en-CA" sz="2000" dirty="0" smtClean="0"/>
              <a:t> du centre </a:t>
            </a:r>
            <a:r>
              <a:rPr lang="en-CA" sz="2000" dirty="0" err="1" smtClean="0"/>
              <a:t>d’expertise</a:t>
            </a:r>
            <a:r>
              <a:rPr lang="en-CA" sz="2000" dirty="0" smtClean="0"/>
              <a:t> </a:t>
            </a:r>
            <a:r>
              <a:rPr lang="en-CA" sz="2000" dirty="0" err="1" smtClean="0"/>
              <a:t>en</a:t>
            </a:r>
            <a:r>
              <a:rPr lang="en-CA" sz="2000" dirty="0" smtClean="0"/>
              <a:t> LO </a:t>
            </a:r>
            <a:r>
              <a:rPr lang="en-CA" sz="2000" dirty="0" err="1" smtClean="0"/>
              <a:t>responsable</a:t>
            </a:r>
            <a:r>
              <a:rPr lang="en-CA" sz="2000" dirty="0" smtClean="0"/>
              <a:t>. </a:t>
            </a:r>
          </a:p>
          <a:p>
            <a:pPr marL="342900" lvl="1" indent="-342900" fontAlgn="base">
              <a:spcBef>
                <a:spcPts val="600"/>
              </a:spcBef>
              <a:spcAft>
                <a:spcPts val="600"/>
              </a:spcAft>
              <a:buFont typeface="Arial"/>
              <a:buChar char="•"/>
            </a:pPr>
            <a:r>
              <a:rPr lang="en-CA" sz="2000" dirty="0" smtClean="0"/>
              <a:t>Le </a:t>
            </a:r>
            <a:r>
              <a:rPr lang="en-CA" sz="2000" dirty="0" smtClean="0"/>
              <a:t>CLO </a:t>
            </a:r>
            <a:r>
              <a:rPr lang="en-CA" sz="2000" dirty="0" err="1" smtClean="0"/>
              <a:t>envoie</a:t>
            </a:r>
            <a:r>
              <a:rPr lang="en-CA" sz="2000" dirty="0" smtClean="0"/>
              <a:t> les </a:t>
            </a:r>
            <a:r>
              <a:rPr lang="en-CA" sz="2000" dirty="0" err="1" smtClean="0"/>
              <a:t>résultats</a:t>
            </a:r>
            <a:r>
              <a:rPr lang="en-CA" sz="2000" dirty="0" smtClean="0"/>
              <a:t> de </a:t>
            </a:r>
            <a:r>
              <a:rPr lang="en-CA" sz="2000" dirty="0" err="1" smtClean="0"/>
              <a:t>l’enquête</a:t>
            </a:r>
            <a:r>
              <a:rPr lang="en-CA" sz="2000" dirty="0" smtClean="0"/>
              <a:t> via </a:t>
            </a:r>
            <a:r>
              <a:rPr lang="en-CA" sz="2000" dirty="0" err="1" smtClean="0"/>
              <a:t>courriel</a:t>
            </a:r>
            <a:r>
              <a:rPr lang="en-CA" sz="2000" dirty="0" smtClean="0"/>
              <a:t> au centre </a:t>
            </a:r>
            <a:r>
              <a:rPr lang="en-CA" sz="2000" dirty="0" err="1" smtClean="0"/>
              <a:t>d’expertise</a:t>
            </a:r>
            <a:r>
              <a:rPr lang="en-CA" sz="2000" dirty="0" smtClean="0"/>
              <a:t> </a:t>
            </a:r>
            <a:r>
              <a:rPr lang="en-CA" sz="2000" dirty="0" err="1" smtClean="0"/>
              <a:t>en</a:t>
            </a:r>
            <a:r>
              <a:rPr lang="en-CA" sz="2000" dirty="0" smtClean="0"/>
              <a:t> LO responsible. </a:t>
            </a:r>
          </a:p>
          <a:p>
            <a:pPr marL="342900" lvl="1" indent="-342900" fontAlgn="base">
              <a:spcBef>
                <a:spcPts val="600"/>
              </a:spcBef>
              <a:spcAft>
                <a:spcPts val="600"/>
              </a:spcAft>
              <a:buFont typeface="Arial"/>
              <a:buChar char="•"/>
            </a:pPr>
            <a:r>
              <a:rPr lang="en-CA" sz="2000" dirty="0" err="1" smtClean="0"/>
              <a:t>Quand</a:t>
            </a:r>
            <a:r>
              <a:rPr lang="en-CA" sz="2000" dirty="0" smtClean="0"/>
              <a:t> les </a:t>
            </a:r>
            <a:r>
              <a:rPr lang="en-CA" sz="2000" dirty="0" err="1" smtClean="0"/>
              <a:t>résultats</a:t>
            </a:r>
            <a:r>
              <a:rPr lang="en-CA" sz="2000" dirty="0" smtClean="0"/>
              <a:t> de </a:t>
            </a:r>
            <a:r>
              <a:rPr lang="en-CA" sz="2000" dirty="0" err="1" smtClean="0"/>
              <a:t>l’enquêtes</a:t>
            </a:r>
            <a:r>
              <a:rPr lang="en-CA" sz="2000" dirty="0" smtClean="0"/>
              <a:t> </a:t>
            </a:r>
            <a:r>
              <a:rPr lang="en-CA" sz="2000" dirty="0" err="1" smtClean="0"/>
              <a:t>sont</a:t>
            </a:r>
            <a:r>
              <a:rPr lang="en-CA" sz="2000" dirty="0" smtClean="0"/>
              <a:t> </a:t>
            </a:r>
            <a:r>
              <a:rPr lang="en-CA" sz="2000" dirty="0" err="1" smtClean="0"/>
              <a:t>jugés</a:t>
            </a:r>
            <a:r>
              <a:rPr lang="en-CA" sz="2000" dirty="0" smtClean="0"/>
              <a:t> </a:t>
            </a:r>
            <a:r>
              <a:rPr lang="en-CA" sz="2000" dirty="0" err="1" smtClean="0"/>
              <a:t>satisfaisants</a:t>
            </a:r>
            <a:r>
              <a:rPr lang="en-CA" sz="2000" dirty="0" smtClean="0"/>
              <a:t>, le CLO </a:t>
            </a:r>
            <a:r>
              <a:rPr lang="en-CA" sz="2000" dirty="0" err="1" smtClean="0"/>
              <a:t>ferme</a:t>
            </a:r>
            <a:r>
              <a:rPr lang="en-CA" sz="2000" dirty="0" smtClean="0"/>
              <a:t> le dossier. </a:t>
            </a:r>
            <a:endParaRPr lang="en-CA" sz="2000" dirty="0"/>
          </a:p>
        </p:txBody>
      </p:sp>
    </p:spTree>
    <p:extLst>
      <p:ext uri="{BB962C8B-B14F-4D97-AF65-F5344CB8AC3E}">
        <p14:creationId xmlns:p14="http://schemas.microsoft.com/office/powerpoint/2010/main" val="10925926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sz="3200" dirty="0"/>
              <a:t>Objectif - Processus de résolution facilité</a:t>
            </a:r>
            <a:endParaRPr lang="en-CA" sz="3200" dirty="0"/>
          </a:p>
        </p:txBody>
      </p:sp>
      <p:sp>
        <p:nvSpPr>
          <p:cNvPr id="3" name="Content Placeholder 2"/>
          <p:cNvSpPr>
            <a:spLocks noGrp="1"/>
          </p:cNvSpPr>
          <p:nvPr>
            <p:ph idx="1"/>
          </p:nvPr>
        </p:nvSpPr>
        <p:spPr/>
        <p:txBody>
          <a:bodyPr>
            <a:normAutofit/>
          </a:bodyPr>
          <a:lstStyle/>
          <a:p>
            <a:pPr fontAlgn="base">
              <a:spcBef>
                <a:spcPts val="600"/>
              </a:spcBef>
              <a:spcAft>
                <a:spcPts val="600"/>
              </a:spcAft>
            </a:pPr>
            <a:r>
              <a:rPr lang="fr-CA" sz="2000" dirty="0">
                <a:solidFill>
                  <a:srgbClr val="000000"/>
                </a:solidFill>
              </a:rPr>
              <a:t>L’objectif premier du CLO consiste à résoudre efficacement le problème soulevé par le plaignant, sans devoir tirer une conclusion concernant le bien-fondé de la plainte. </a:t>
            </a:r>
          </a:p>
          <a:p>
            <a:pPr fontAlgn="base">
              <a:spcBef>
                <a:spcPts val="600"/>
              </a:spcBef>
              <a:spcAft>
                <a:spcPts val="600"/>
              </a:spcAft>
            </a:pPr>
            <a:r>
              <a:rPr lang="fr-CA" sz="2000" dirty="0">
                <a:solidFill>
                  <a:srgbClr val="000000"/>
                </a:solidFill>
              </a:rPr>
              <a:t>Le CLO s'efforce d’aider les parties à résoudre la plainte sans déterminer qui a raison et qui a tort.</a:t>
            </a:r>
          </a:p>
          <a:p>
            <a:pPr fontAlgn="base">
              <a:spcBef>
                <a:spcPts val="600"/>
              </a:spcBef>
              <a:spcAft>
                <a:spcPts val="600"/>
              </a:spcAft>
            </a:pPr>
            <a:r>
              <a:rPr lang="fr-CA" sz="2000" dirty="0">
                <a:solidFill>
                  <a:srgbClr val="000000"/>
                </a:solidFill>
              </a:rPr>
              <a:t>Ce processus est la méthode préférée de résolution des plaintes, à moins que le processus d’enquête formel ne soit désiré ou jugé préférable selon les circonstances.</a:t>
            </a:r>
          </a:p>
          <a:p>
            <a:pPr fontAlgn="base">
              <a:spcBef>
                <a:spcPts val="600"/>
              </a:spcBef>
              <a:spcAft>
                <a:spcPts val="600"/>
              </a:spcAft>
            </a:pPr>
            <a:r>
              <a:rPr lang="fr-CA" sz="2000" dirty="0">
                <a:solidFill>
                  <a:srgbClr val="000000"/>
                </a:solidFill>
              </a:rPr>
              <a:t>Norme de service du CLO = 90 jours ouvrables</a:t>
            </a:r>
          </a:p>
        </p:txBody>
      </p:sp>
    </p:spTree>
    <p:extLst>
      <p:ext uri="{BB962C8B-B14F-4D97-AF65-F5344CB8AC3E}">
        <p14:creationId xmlns:p14="http://schemas.microsoft.com/office/powerpoint/2010/main" val="8145576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a:t>Processus d’enquête formel</a:t>
            </a:r>
            <a:endParaRPr lang="en-CA" dirty="0"/>
          </a:p>
        </p:txBody>
      </p:sp>
      <p:sp>
        <p:nvSpPr>
          <p:cNvPr id="3" name="Content Placeholder 2"/>
          <p:cNvSpPr>
            <a:spLocks noGrp="1"/>
          </p:cNvSpPr>
          <p:nvPr>
            <p:ph idx="1"/>
          </p:nvPr>
        </p:nvSpPr>
        <p:spPr/>
        <p:txBody>
          <a:bodyPr>
            <a:noAutofit/>
          </a:bodyPr>
          <a:lstStyle/>
          <a:p>
            <a:pPr marL="342900" lvl="1" indent="-342900" fontAlgn="base">
              <a:spcBef>
                <a:spcPts val="600"/>
              </a:spcBef>
              <a:spcAft>
                <a:spcPts val="600"/>
              </a:spcAft>
              <a:buFont typeface="Arial"/>
              <a:buChar char="•"/>
            </a:pPr>
            <a:r>
              <a:rPr lang="fr-CA" sz="2000" dirty="0">
                <a:solidFill>
                  <a:srgbClr val="000000"/>
                </a:solidFill>
              </a:rPr>
              <a:t>Un préavis d’enquête est envoyé au sous-ministre et à la personne qui a présenté la plainte.</a:t>
            </a:r>
          </a:p>
          <a:p>
            <a:pPr marL="342900" lvl="1" indent="-342900" fontAlgn="base">
              <a:spcBef>
                <a:spcPts val="600"/>
              </a:spcBef>
              <a:spcAft>
                <a:spcPts val="600"/>
              </a:spcAft>
              <a:buFont typeface="Arial"/>
              <a:buChar char="•"/>
            </a:pPr>
            <a:r>
              <a:rPr lang="fr-CA" sz="2000" dirty="0">
                <a:solidFill>
                  <a:srgbClr val="000000"/>
                </a:solidFill>
              </a:rPr>
              <a:t>Une enquête est menée et un rapport préliminaire est préparé. </a:t>
            </a:r>
          </a:p>
          <a:p>
            <a:pPr marL="342900" lvl="1" indent="-342900" fontAlgn="base">
              <a:spcBef>
                <a:spcPts val="600"/>
              </a:spcBef>
              <a:spcAft>
                <a:spcPts val="600"/>
              </a:spcAft>
              <a:buFont typeface="Arial"/>
              <a:buChar char="•"/>
            </a:pPr>
            <a:r>
              <a:rPr lang="fr-CA" sz="2000" dirty="0">
                <a:solidFill>
                  <a:srgbClr val="000000"/>
                </a:solidFill>
              </a:rPr>
              <a:t>On demande à toutes les parties de commenter le rapport préliminaire et un rapport final est par la suite diffusé afin de fermer l’enquête. </a:t>
            </a:r>
          </a:p>
          <a:p>
            <a:pPr marL="342900" lvl="1" indent="-342900" fontAlgn="base">
              <a:spcBef>
                <a:spcPts val="600"/>
              </a:spcBef>
              <a:spcAft>
                <a:spcPts val="600"/>
              </a:spcAft>
              <a:buFont typeface="Arial"/>
              <a:buChar char="•"/>
            </a:pPr>
            <a:r>
              <a:rPr lang="fr-CA" sz="2000" dirty="0">
                <a:solidFill>
                  <a:srgbClr val="000000"/>
                </a:solidFill>
              </a:rPr>
              <a:t>Si le rapport final contient des recommandations du CLO ou des engagements pris par le Ministère, le CLO peut estimer nécessaire. d’effectuer un suivi et de préparer un rapport de suivi. </a:t>
            </a:r>
          </a:p>
          <a:p>
            <a:pPr marL="342900" lvl="1" indent="-342900" fontAlgn="base">
              <a:spcBef>
                <a:spcPts val="600"/>
              </a:spcBef>
              <a:spcAft>
                <a:spcPts val="600"/>
              </a:spcAft>
              <a:buFont typeface="Arial"/>
              <a:buChar char="•"/>
            </a:pPr>
            <a:r>
              <a:rPr lang="fr-CA" sz="2000" dirty="0">
                <a:solidFill>
                  <a:srgbClr val="000000"/>
                </a:solidFill>
              </a:rPr>
              <a:t>Le CLO ferme le dossier. </a:t>
            </a:r>
          </a:p>
        </p:txBody>
      </p:sp>
    </p:spTree>
    <p:extLst>
      <p:ext uri="{BB962C8B-B14F-4D97-AF65-F5344CB8AC3E}">
        <p14:creationId xmlns:p14="http://schemas.microsoft.com/office/powerpoint/2010/main" val="282867449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3"/>
</p:tagLst>
</file>

<file path=ppt/theme/theme1.xml><?xml version="1.0" encoding="utf-8"?>
<a:theme xmlns:a="http://schemas.openxmlformats.org/drawingml/2006/main" name="Gabarit PowerPoint">
  <a:themeElements>
    <a:clrScheme name="ESDC-EDSC">
      <a:dk1>
        <a:sysClr val="windowText" lastClr="000000"/>
      </a:dk1>
      <a:lt1>
        <a:sysClr val="window" lastClr="D4D0C8"/>
      </a:lt1>
      <a:dk2>
        <a:srgbClr val="1F497D"/>
      </a:dk2>
      <a:lt2>
        <a:srgbClr val="9EB8C1"/>
      </a:lt2>
      <a:accent1>
        <a:srgbClr val="1C5F5F"/>
      </a:accent1>
      <a:accent2>
        <a:srgbClr val="CB415F"/>
      </a:accent2>
      <a:accent3>
        <a:srgbClr val="C3BF5A"/>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D4D0C8"/>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D4D0C8"/>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xtMotClef xmlns="4f810ac0-7940-4b47-8510-ccc18747f341" xsi:nil="true"/>
    <NbDuree xmlns="4f810ac0-7940-4b47-8510-ccc18747f341">12</NbDuree>
    <NbVersion xmlns="4f810ac0-7940-4b47-8510-ccc18747f341" xsi:nil="true"/>
    <ClpServices xmlns="4f810ac0-7940-4b47-8510-ccc18747f341">11</ClpServices>
    <IconOverlay xmlns="http://schemas.microsoft.com/sharepoint/v4" xsi:nil="true"/>
    <ChkNouveauEmp xmlns="4f810ac0-7940-4b47-8510-ccc18747f341">false</ChkNouveauEmp>
    <ChkTraitementInitial xmlns="4f810ac0-7940-4b47-8510-ccc18747f341">false</ChkTraitementInitial>
    <TxtResumeE xmlns="4f810ac0-7940-4b47-8510-ccc18747f341"> French PowerPoint Template ESDC</TxtResumeE>
    <ChLocationEmplacement xmlns="4f810ac0-7940-4b47-8510-ccc18747f341">Client Library / Bibliothèque client</ChLocationEmplacement>
    <TxtResumeF xmlns="4f810ac0-7940-4b47-8510-ccc18747f341">Gabarit français PowerPoint EDSC</TxtResumeF>
    <PgResponsibleResponsable xmlns="aeabe285-28c2-4b4a-a8cd-631679229c94">
      <UserInfo>
        <DisplayName>Ethier, Fernand P [NC]</DisplayName>
        <AccountId>5906</AccountId>
        <AccountType/>
      </UserInfo>
    </PgResponsibleResponsable>
    <C_ClpServices xmlns="4f810ac0-7940-4b47-8510-ccc18747f341">_General / Général</C_ClpService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ContTruc" ma:contentTypeID="0x0101004B9DE00CD6BF494E8621095E7F111E35004F74A9B650681B41AF60680931644FF8" ma:contentTypeVersion="38" ma:contentTypeDescription="ContTrucD" ma:contentTypeScope="" ma:versionID="06d894131a5b51e5018a3d3b80897f3d">
  <xsd:schema xmlns:xsd="http://www.w3.org/2001/XMLSchema" xmlns:xs="http://www.w3.org/2001/XMLSchema" xmlns:p="http://schemas.microsoft.com/office/2006/metadata/properties" xmlns:ns1="http://schemas.microsoft.com/sharepoint/v3" xmlns:ns2="4f810ac0-7940-4b47-8510-ccc18747f341" xmlns:ns3="aeabe285-28c2-4b4a-a8cd-631679229c94" xmlns:ns4="http://schemas.microsoft.com/sharepoint/v4" targetNamespace="http://schemas.microsoft.com/office/2006/metadata/properties" ma:root="true" ma:fieldsID="457b7fe014ac0dad4a48e1791a399ad9" ns1:_="" ns2:_="" ns3:_="" ns4:_="">
    <xsd:import namespace="http://schemas.microsoft.com/sharepoint/v3"/>
    <xsd:import namespace="4f810ac0-7940-4b47-8510-ccc18747f341"/>
    <xsd:import namespace="aeabe285-28c2-4b4a-a8cd-631679229c94"/>
    <xsd:import namespace="http://schemas.microsoft.com/sharepoint/v4"/>
    <xsd:element name="properties">
      <xsd:complexType>
        <xsd:sequence>
          <xsd:element name="documentManagement">
            <xsd:complexType>
              <xsd:all>
                <xsd:element ref="ns2:ClpServices"/>
                <xsd:element ref="ns3:PgResponsibleResponsable" minOccurs="0"/>
                <xsd:element ref="ns2:TxtResumeE"/>
                <xsd:element ref="ns2:TxtResumeF"/>
                <xsd:element ref="ns2:TxtMotClef" minOccurs="0"/>
                <xsd:element ref="ns2:NbDuree"/>
                <xsd:element ref="ns2:ChkNouveauEmp" minOccurs="0"/>
                <xsd:element ref="ns2:ChLocationEmplacement"/>
                <xsd:element ref="ns2:C_ClpServices" minOccurs="0"/>
                <xsd:element ref="ns2:ChkTraitementInitial" minOccurs="0"/>
                <xsd:element ref="ns2:NbVersion" minOccurs="0"/>
                <xsd:element ref="ns4:IconOverlay" minOccurs="0"/>
                <xsd:element ref="ns1:_vti_ItemDeclaredRecord" minOccurs="0"/>
                <xsd:element ref="ns1:_vti_ItemHoldRecordStatus" minOccurs="0"/>
                <xsd:element ref="ns1:_dlc_ExpireDateSaved" minOccurs="0"/>
                <xsd:element ref="ns1:_dlc_ExpireDate" minOccurs="0"/>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22" nillable="true" ma:displayName="Declared Record" ma:hidden="true" ma:internalName="_vti_ItemDeclaredRecord" ma:readOnly="true">
      <xsd:simpleType>
        <xsd:restriction base="dms:DateTime"/>
      </xsd:simpleType>
    </xsd:element>
    <xsd:element name="_vti_ItemHoldRecordStatus" ma:index="23" nillable="true" ma:displayName="Hold and Record Status" ma:decimals="0" ma:hidden="true" ma:internalName="_vti_ItemHoldRecordStatus" ma:readOnly="true">
      <xsd:simpleType>
        <xsd:restriction base="dms:Unknown"/>
      </xsd:simpleType>
    </xsd:element>
    <xsd:element name="_dlc_ExpireDateSaved" ma:index="24" nillable="true" ma:displayName="Original Expiration Date" ma:hidden="true" ma:internalName="_dlc_ExpireDateSaved" ma:readOnly="true">
      <xsd:simpleType>
        <xsd:restriction base="dms:DateTime"/>
      </xsd:simpleType>
    </xsd:element>
    <xsd:element name="_dlc_ExpireDate" ma:index="25" nillable="true" ma:displayName="Expiration Date" ma:hidden="true" ma:internalName="_dlc_ExpireDate" ma:readOnly="true">
      <xsd:simpleType>
        <xsd:restriction base="dms:DateTime"/>
      </xsd:simpleType>
    </xsd:element>
    <xsd:element name="_dlc_Exempt" ma:index="26"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f810ac0-7940-4b47-8510-ccc18747f341" elementFormDefault="qualified">
    <xsd:import namespace="http://schemas.microsoft.com/office/2006/documentManagement/types"/>
    <xsd:import namespace="http://schemas.microsoft.com/office/infopath/2007/PartnerControls"/>
    <xsd:element name="ClpServices" ma:index="2" ma:displayName="ClpServices" ma:description="ClpServicesD" ma:list="{34A2CCC2-8655-4786-B8EE-4A9DDB8FA9D0}" ma:internalName="ClpServices" ma:showField="Title" ma:web="aeabe285-28c2-4b4a-a8cd-631679229c94">
      <xsd:simpleType>
        <xsd:restriction base="dms:Lookup"/>
      </xsd:simpleType>
    </xsd:element>
    <xsd:element name="TxtResumeE" ma:index="4" ma:displayName="TxtResumeE" ma:description="TxtResumeED" ma:internalName="TxtResumeE">
      <xsd:simpleType>
        <xsd:restriction base="dms:Text">
          <xsd:maxLength value="150"/>
        </xsd:restriction>
      </xsd:simpleType>
    </xsd:element>
    <xsd:element name="TxtResumeF" ma:index="5" ma:displayName="TxtResumeF" ma:description="TxtResumeFD" ma:internalName="TxtResumeF">
      <xsd:simpleType>
        <xsd:restriction base="dms:Text">
          <xsd:maxLength value="150"/>
        </xsd:restriction>
      </xsd:simpleType>
    </xsd:element>
    <xsd:element name="TxtMotClef" ma:index="6" nillable="true" ma:displayName="TxtMotClef" ma:description="TxtMotClefD" ma:internalName="TxtMotClef">
      <xsd:simpleType>
        <xsd:restriction base="dms:Text">
          <xsd:maxLength value="255"/>
        </xsd:restriction>
      </xsd:simpleType>
    </xsd:element>
    <xsd:element name="NbDuree" ma:index="7" ma:displayName="NbDuree" ma:decimals="0" ma:default="12" ma:description="NbDureeD" ma:internalName="NbDuree" ma:percentage="FALSE">
      <xsd:simpleType>
        <xsd:restriction base="dms:Number">
          <xsd:maxInclusive value="24"/>
          <xsd:minInclusive value="3"/>
        </xsd:restriction>
      </xsd:simpleType>
    </xsd:element>
    <xsd:element name="ChkNouveauEmp" ma:index="8" nillable="true" ma:displayName="ChkNouveauEmp" ma:default="0" ma:description="ChkNouveauEmpD" ma:internalName="ChkNouveauEmp">
      <xsd:simpleType>
        <xsd:restriction base="dms:Boolean"/>
      </xsd:simpleType>
    </xsd:element>
    <xsd:element name="ChLocationEmplacement" ma:index="9" ma:displayName="ChLocationEmplacement" ma:default="Client Library / Bibliothèque client" ma:description="ChLocationEmplacementD" ma:format="Dropdown" ma:internalName="ChLocationEmplacement">
      <xsd:simpleType>
        <xsd:restriction base="dms:Choice">
          <xsd:enumeration value="Client Library / Bibliothèque client"/>
          <xsd:enumeration value="Technical Library / Bibliothèque technique"/>
          <xsd:enumeration value="Archive"/>
          <xsd:enumeration value="Work in progress library / Bibliothèque de travaux en cours"/>
        </xsd:restriction>
      </xsd:simpleType>
    </xsd:element>
    <xsd:element name="C_ClpServices" ma:index="17" nillable="true" ma:displayName="C_ClpServices" ma:internalName="C_ClpServices" ma:readOnly="true">
      <xsd:simpleType>
        <xsd:restriction base="dms:Text"/>
      </xsd:simpleType>
    </xsd:element>
    <xsd:element name="ChkTraitementInitial" ma:index="18" nillable="true" ma:displayName="ChkTraitementInitial" ma:default="0" ma:description="To know if initial workflow is done&#10;Pour voir si le flux de travail initial est fait" ma:hidden="true" ma:internalName="ChkTraitementInitial" ma:readOnly="false">
      <xsd:simpleType>
        <xsd:restriction base="dms:Boolean"/>
      </xsd:simpleType>
    </xsd:element>
    <xsd:element name="NbVersion" ma:index="19" nillable="true" ma:displayName="NbVersion" ma:description="Enregistre la version du document / Saves the document version" ma:hidden="true" ma:internalName="NbVersion" ma:readOnly="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aeabe285-28c2-4b4a-a8cd-631679229c94" elementFormDefault="qualified">
    <xsd:import namespace="http://schemas.microsoft.com/office/2006/documentManagement/types"/>
    <xsd:import namespace="http://schemas.microsoft.com/office/infopath/2007/PartnerControls"/>
    <xsd:element name="PgResponsibleResponsable" ma:index="3" nillable="true" ma:displayName="PgResponsibleResponsable" ma:description="" ma:list="UserInfo" ma:SharePointGroup="0" ma:internalName="PgResponsibleResponsabl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1"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F2A2E0-F0AA-4F8E-84A7-6241975FD62A}">
  <ds:schemaRefs>
    <ds:schemaRef ds:uri="http://schemas.microsoft.com/office/2006/metadata/properties"/>
    <ds:schemaRef ds:uri="http://schemas.microsoft.com/office/infopath/2007/PartnerControls"/>
    <ds:schemaRef ds:uri="4f810ac0-7940-4b47-8510-ccc18747f341"/>
    <ds:schemaRef ds:uri="http://schemas.microsoft.com/sharepoint/v4"/>
    <ds:schemaRef ds:uri="aeabe285-28c2-4b4a-a8cd-631679229c94"/>
  </ds:schemaRefs>
</ds:datastoreItem>
</file>

<file path=customXml/itemProps2.xml><?xml version="1.0" encoding="utf-8"?>
<ds:datastoreItem xmlns:ds="http://schemas.openxmlformats.org/officeDocument/2006/customXml" ds:itemID="{8EA082E2-7543-49AD-BA3E-BE97FC564CA2}">
  <ds:schemaRefs>
    <ds:schemaRef ds:uri="http://schemas.microsoft.com/sharepoint/v3/contenttype/forms"/>
  </ds:schemaRefs>
</ds:datastoreItem>
</file>

<file path=customXml/itemProps3.xml><?xml version="1.0" encoding="utf-8"?>
<ds:datastoreItem xmlns:ds="http://schemas.openxmlformats.org/officeDocument/2006/customXml" ds:itemID="{E605D157-2CE1-4D50-A77F-E36560B642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810ac0-7940-4b47-8510-ccc18747f341"/>
    <ds:schemaRef ds:uri="aeabe285-28c2-4b4a-a8cd-631679229c9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presentation_gabarit_edsc</Template>
  <TotalTime>45</TotalTime>
  <Words>864</Words>
  <Application>Microsoft Office PowerPoint</Application>
  <PresentationFormat>On-screen Show (4:3)</PresentationFormat>
  <Paragraphs>76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Gabarit PowerPoint</vt:lpstr>
      <vt:lpstr>Processus de résolution des plaintes du CLO</vt:lpstr>
      <vt:lpstr>Objectif</vt:lpstr>
      <vt:lpstr>Qui sont les acteurs clés?</vt:lpstr>
      <vt:lpstr>Rôles et responsabilités</vt:lpstr>
      <vt:lpstr>Rôles et responsabilité suite</vt:lpstr>
      <vt:lpstr>Rôles et responsabilités suite Les trois centres d’expertise à EDSC En vertu du protocole d’entente (PE) signé en 2009, la responsabilité partagée pour l’administration des différentes parties de la LLO a été assignée comme suit au sein d’EDSC :</vt:lpstr>
      <vt:lpstr>Processus de résolution facilité</vt:lpstr>
      <vt:lpstr>Objectif - Processus de résolution facilité</vt:lpstr>
      <vt:lpstr>Processus d’enquête formel</vt:lpstr>
      <vt:lpstr>Objectif - Processus d’enquête formel </vt:lpstr>
    </vt:vector>
  </TitlesOfParts>
  <Company>GoC / GdC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Processus de résolution des plaintes du CLO</dc:title>
  <dc:creator>Brûlé, Mélanie [NC]</dc:creator>
  <cp:lastModifiedBy>Brûlé, Mélanie [NC]</cp:lastModifiedBy>
  <cp:revision>13</cp:revision>
  <cp:lastPrinted>2016-01-22T17:53:12Z</cp:lastPrinted>
  <dcterms:created xsi:type="dcterms:W3CDTF">2017-05-04T19:10:16Z</dcterms:created>
  <dcterms:modified xsi:type="dcterms:W3CDTF">2017-05-05T12:31:18Z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0x0101004B9DE00CD6BF494E8621095E7F111E35004F74A9B650681B41AF60680931644FF8</vt:lpwstr>
  </property>
  <property fmtid="{D5CDD505-2E9C-101B-9397-08002B2CF9AE}" pid="3" name="_dlc_policyId">
    <vt:lpwstr/>
  </property>
  <property fmtid="{D5CDD505-2E9C-101B-9397-08002B2CF9AE}" pid="4" name="ItemRetentionFormula">
    <vt:lpwstr/>
  </property>
  <property fmtid="{D5CDD505-2E9C-101B-9397-08002B2CF9AE}" pid="5" name="WorkflowChangePath">
    <vt:lpwstr>7ab30019-3554-4919-b6f6-c90dc74a1bdf,4;</vt:lpwstr>
  </property>
</Properties>
</file>