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4"/>
  </p:sldMasterIdLst>
  <p:notesMasterIdLst>
    <p:notesMasterId r:id="rId23"/>
  </p:notesMasterIdLst>
  <p:handoutMasterIdLst>
    <p:handoutMasterId r:id="rId24"/>
  </p:handoutMasterIdLst>
  <p:sldIdLst>
    <p:sldId id="370" r:id="rId5"/>
    <p:sldId id="371" r:id="rId6"/>
    <p:sldId id="372" r:id="rId7"/>
    <p:sldId id="373" r:id="rId8"/>
    <p:sldId id="374" r:id="rId9"/>
    <p:sldId id="375" r:id="rId10"/>
    <p:sldId id="376" r:id="rId11"/>
    <p:sldId id="377" r:id="rId12"/>
    <p:sldId id="378" r:id="rId13"/>
    <p:sldId id="379" r:id="rId14"/>
    <p:sldId id="355" r:id="rId15"/>
    <p:sldId id="342" r:id="rId16"/>
    <p:sldId id="319" r:id="rId17"/>
    <p:sldId id="358" r:id="rId18"/>
    <p:sldId id="357" r:id="rId19"/>
    <p:sldId id="368" r:id="rId20"/>
    <p:sldId id="369" r:id="rId21"/>
    <p:sldId id="343" r:id="rId22"/>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FF9900"/>
    <a:srgbClr val="808080"/>
    <a:srgbClr val="5F5F5F"/>
    <a:srgbClr val="003478"/>
    <a:srgbClr val="F9FDFF"/>
    <a:srgbClr val="E3F4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52" autoAdjust="0"/>
    <p:restoredTop sz="95092" autoAdjust="0"/>
  </p:normalViewPr>
  <p:slideViewPr>
    <p:cSldViewPr snapToGrid="0">
      <p:cViewPr varScale="1">
        <p:scale>
          <a:sx n="109" d="100"/>
          <a:sy n="109" d="100"/>
        </p:scale>
        <p:origin x="2268" y="114"/>
      </p:cViewPr>
      <p:guideLst>
        <p:guide orient="horz" pos="2160"/>
        <p:guide pos="2880"/>
      </p:guideLst>
    </p:cSldViewPr>
  </p:slideViewPr>
  <p:outlineViewPr>
    <p:cViewPr>
      <p:scale>
        <a:sx n="33" d="100"/>
        <a:sy n="33" d="100"/>
      </p:scale>
      <p:origin x="0" y="1542"/>
    </p:cViewPr>
  </p:outlineViewPr>
  <p:notesTextViewPr>
    <p:cViewPr>
      <p:scale>
        <a:sx n="125" d="100"/>
        <a:sy n="125" d="100"/>
      </p:scale>
      <p:origin x="0" y="0"/>
    </p:cViewPr>
  </p:notesTextViewPr>
  <p:sorterViewPr>
    <p:cViewPr>
      <p:scale>
        <a:sx n="150" d="100"/>
        <a:sy n="150" d="100"/>
      </p:scale>
      <p:origin x="0" y="7123"/>
    </p:cViewPr>
  </p:sorterViewPr>
  <p:notesViewPr>
    <p:cSldViewPr snapToGrid="0">
      <p:cViewPr>
        <p:scale>
          <a:sx n="125" d="100"/>
          <a:sy n="125" d="100"/>
        </p:scale>
        <p:origin x="-326" y="76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117" tIns="46059" rIns="92117" bIns="46059" numCol="1" anchor="t" anchorCtr="0" compatLnSpc="1">
            <a:prstTxWarp prst="textNoShape">
              <a:avLst/>
            </a:prstTxWarp>
          </a:bodyPr>
          <a:lstStyle>
            <a:lvl1pPr defTabSz="920432">
              <a:defRPr sz="1200"/>
            </a:lvl1pPr>
          </a:lstStyle>
          <a:p>
            <a:pPr>
              <a:defRPr/>
            </a:pPr>
            <a:endParaRPr lang="en-CA"/>
          </a:p>
        </p:txBody>
      </p:sp>
      <p:sp>
        <p:nvSpPr>
          <p:cNvPr id="19459" name="Rectangle 3"/>
          <p:cNvSpPr>
            <a:spLocks noGrp="1" noChangeArrowheads="1"/>
          </p:cNvSpPr>
          <p:nvPr>
            <p:ph type="dt" sz="quarter" idx="1"/>
          </p:nvPr>
        </p:nvSpPr>
        <p:spPr bwMode="auto">
          <a:xfrm>
            <a:off x="3970338" y="0"/>
            <a:ext cx="3038475" cy="465138"/>
          </a:xfrm>
          <a:prstGeom prst="rect">
            <a:avLst/>
          </a:prstGeom>
          <a:noFill/>
          <a:ln>
            <a:noFill/>
          </a:ln>
          <a:effectLst/>
          <a:extLst/>
        </p:spPr>
        <p:txBody>
          <a:bodyPr vert="horz" wrap="square" lIns="92117" tIns="46059" rIns="92117" bIns="46059" numCol="1" anchor="t" anchorCtr="0" compatLnSpc="1">
            <a:prstTxWarp prst="textNoShape">
              <a:avLst/>
            </a:prstTxWarp>
          </a:bodyPr>
          <a:lstStyle>
            <a:lvl1pPr algn="r" defTabSz="920432">
              <a:defRPr sz="1200"/>
            </a:lvl1pPr>
          </a:lstStyle>
          <a:p>
            <a:pPr>
              <a:defRPr/>
            </a:pPr>
            <a:endParaRPr lang="en-CA"/>
          </a:p>
        </p:txBody>
      </p:sp>
      <p:sp>
        <p:nvSpPr>
          <p:cNvPr id="19460" name="Rectangle 4"/>
          <p:cNvSpPr>
            <a:spLocks noGrp="1" noChangeArrowheads="1"/>
          </p:cNvSpPr>
          <p:nvPr>
            <p:ph type="ftr" sz="quarter" idx="2"/>
          </p:nvPr>
        </p:nvSpPr>
        <p:spPr bwMode="auto">
          <a:xfrm>
            <a:off x="0" y="8829675"/>
            <a:ext cx="3038475" cy="465138"/>
          </a:xfrm>
          <a:prstGeom prst="rect">
            <a:avLst/>
          </a:prstGeom>
          <a:noFill/>
          <a:ln>
            <a:noFill/>
          </a:ln>
          <a:effectLst/>
          <a:extLst/>
        </p:spPr>
        <p:txBody>
          <a:bodyPr vert="horz" wrap="square" lIns="92117" tIns="46059" rIns="92117" bIns="46059" numCol="1" anchor="b" anchorCtr="0" compatLnSpc="1">
            <a:prstTxWarp prst="textNoShape">
              <a:avLst/>
            </a:prstTxWarp>
          </a:bodyPr>
          <a:lstStyle>
            <a:lvl1pPr defTabSz="920432">
              <a:defRPr sz="1200"/>
            </a:lvl1pPr>
          </a:lstStyle>
          <a:p>
            <a:pPr>
              <a:defRPr/>
            </a:pPr>
            <a:endParaRPr lang="en-CA"/>
          </a:p>
        </p:txBody>
      </p:sp>
      <p:sp>
        <p:nvSpPr>
          <p:cNvPr id="19461" name="Rectangle 5"/>
          <p:cNvSpPr>
            <a:spLocks noGrp="1" noChangeArrowheads="1"/>
          </p:cNvSpPr>
          <p:nvPr>
            <p:ph type="sldNum" sz="quarter" idx="3"/>
          </p:nvPr>
        </p:nvSpPr>
        <p:spPr bwMode="auto">
          <a:xfrm>
            <a:off x="3970338" y="8829675"/>
            <a:ext cx="3038475" cy="465138"/>
          </a:xfrm>
          <a:prstGeom prst="rect">
            <a:avLst/>
          </a:prstGeom>
          <a:noFill/>
          <a:ln>
            <a:noFill/>
          </a:ln>
          <a:effectLst/>
          <a:extLst/>
        </p:spPr>
        <p:txBody>
          <a:bodyPr vert="horz" wrap="square" lIns="92117" tIns="46059" rIns="92117" bIns="46059" numCol="1" anchor="b" anchorCtr="0" compatLnSpc="1">
            <a:prstTxWarp prst="textNoShape">
              <a:avLst/>
            </a:prstTxWarp>
          </a:bodyPr>
          <a:lstStyle>
            <a:lvl1pPr algn="r" defTabSz="920432">
              <a:defRPr sz="1200"/>
            </a:lvl1pPr>
          </a:lstStyle>
          <a:p>
            <a:pPr>
              <a:defRPr/>
            </a:pPr>
            <a:fld id="{95147BA4-75BF-4F0C-A851-733821FC81F8}" type="slidenum">
              <a:rPr lang="en-CA"/>
              <a:pPr>
                <a:defRPr/>
              </a:pPr>
              <a:t>‹#›</a:t>
            </a:fld>
            <a:endParaRPr lang="en-CA" dirty="0"/>
          </a:p>
        </p:txBody>
      </p:sp>
    </p:spTree>
    <p:extLst>
      <p:ext uri="{BB962C8B-B14F-4D97-AF65-F5344CB8AC3E}">
        <p14:creationId xmlns:p14="http://schemas.microsoft.com/office/powerpoint/2010/main" val="1079962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117" tIns="46059" rIns="92117" bIns="46059" numCol="1" anchor="t" anchorCtr="0" compatLnSpc="1">
            <a:prstTxWarp prst="textNoShape">
              <a:avLst/>
            </a:prstTxWarp>
          </a:bodyPr>
          <a:lstStyle>
            <a:lvl1pPr defTabSz="920432">
              <a:defRPr sz="1200"/>
            </a:lvl1pPr>
          </a:lstStyle>
          <a:p>
            <a:pPr>
              <a:defRPr/>
            </a:pPr>
            <a:endParaRPr lang="en-CA"/>
          </a:p>
        </p:txBody>
      </p:sp>
      <p:sp>
        <p:nvSpPr>
          <p:cNvPr id="7171"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2117" tIns="46059" rIns="92117" bIns="46059" numCol="1" anchor="t" anchorCtr="0" compatLnSpc="1">
            <a:prstTxWarp prst="textNoShape">
              <a:avLst/>
            </a:prstTxWarp>
          </a:bodyPr>
          <a:lstStyle>
            <a:lvl1pPr algn="r" defTabSz="920432">
              <a:defRPr sz="1200"/>
            </a:lvl1pPr>
          </a:lstStyle>
          <a:p>
            <a:pPr>
              <a:defRPr/>
            </a:pPr>
            <a:endParaRPr lang="en-CA"/>
          </a:p>
        </p:txBody>
      </p:sp>
      <p:sp>
        <p:nvSpPr>
          <p:cNvPr id="215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2117" tIns="46059" rIns="92117" bIns="46059" numCol="1" anchor="t" anchorCtr="0" compatLnSpc="1">
            <a:prstTxWarp prst="textNoShape">
              <a:avLst/>
            </a:prstTxWarp>
          </a:bodyPr>
          <a:lstStyle/>
          <a:p>
            <a:pPr lvl="0"/>
            <a:r>
              <a:rPr lang="en-CA" noProof="0" smtClean="0"/>
              <a:t>Cliquez pour modifier les styles du texte du masque</a:t>
            </a:r>
          </a:p>
          <a:p>
            <a:pPr lvl="1"/>
            <a:r>
              <a:rPr lang="en-CA" noProof="0" smtClean="0"/>
              <a:t>Deuxième niveau</a:t>
            </a:r>
          </a:p>
          <a:p>
            <a:pPr lvl="2"/>
            <a:r>
              <a:rPr lang="en-CA" noProof="0" smtClean="0"/>
              <a:t>Troisième niveau</a:t>
            </a:r>
          </a:p>
          <a:p>
            <a:pPr lvl="3"/>
            <a:r>
              <a:rPr lang="en-CA" noProof="0" smtClean="0"/>
              <a:t>Quatrième niveau</a:t>
            </a:r>
          </a:p>
          <a:p>
            <a:pPr lvl="4"/>
            <a:r>
              <a:rPr lang="en-CA" noProof="0" smtClean="0"/>
              <a:t>Cinquième niveau</a:t>
            </a:r>
          </a:p>
        </p:txBody>
      </p:sp>
      <p:sp>
        <p:nvSpPr>
          <p:cNvPr id="7174"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2117" tIns="46059" rIns="92117" bIns="46059" numCol="1" anchor="b" anchorCtr="0" compatLnSpc="1">
            <a:prstTxWarp prst="textNoShape">
              <a:avLst/>
            </a:prstTxWarp>
          </a:bodyPr>
          <a:lstStyle>
            <a:lvl1pPr defTabSz="920432">
              <a:defRPr sz="1200"/>
            </a:lvl1pPr>
          </a:lstStyle>
          <a:p>
            <a:pPr>
              <a:defRPr/>
            </a:pPr>
            <a:endParaRPr lang="en-CA"/>
          </a:p>
        </p:txBody>
      </p:sp>
      <p:sp>
        <p:nvSpPr>
          <p:cNvPr id="7175"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2117" tIns="46059" rIns="92117" bIns="46059" numCol="1" anchor="b" anchorCtr="0" compatLnSpc="1">
            <a:prstTxWarp prst="textNoShape">
              <a:avLst/>
            </a:prstTxWarp>
          </a:bodyPr>
          <a:lstStyle>
            <a:lvl1pPr algn="r" defTabSz="920432">
              <a:defRPr sz="1200"/>
            </a:lvl1pPr>
          </a:lstStyle>
          <a:p>
            <a:pPr>
              <a:defRPr/>
            </a:pPr>
            <a:fld id="{26A9F701-CD1C-4F28-913F-631D6FF33BC8}" type="slidenum">
              <a:rPr lang="en-CA"/>
              <a:pPr>
                <a:defRPr/>
              </a:pPr>
              <a:t>‹#›</a:t>
            </a:fld>
            <a:endParaRPr lang="en-CA" dirty="0"/>
          </a:p>
        </p:txBody>
      </p:sp>
    </p:spTree>
    <p:extLst>
      <p:ext uri="{BB962C8B-B14F-4D97-AF65-F5344CB8AC3E}">
        <p14:creationId xmlns:p14="http://schemas.microsoft.com/office/powerpoint/2010/main" val="2810759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253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6AD81280-3107-43E7-A5A3-8E2605418E82}" type="slidenum">
              <a:rPr lang="en-CA" smtClean="0"/>
              <a:pPr eaLnBrk="1" hangingPunct="1"/>
              <a:t>1</a:t>
            </a:fld>
            <a:endParaRPr lang="en-CA"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p:txBody>
          <a:bodyPr/>
          <a:lstStyle/>
          <a:p>
            <a:pPr>
              <a:spcBef>
                <a:spcPts val="600"/>
              </a:spcBef>
              <a:spcAft>
                <a:spcPts val="600"/>
              </a:spcAft>
              <a:buClr>
                <a:srgbClr val="003366"/>
              </a:buClr>
              <a:buFont typeface="Wingdings" pitchFamily="2" charset="2"/>
              <a:buNone/>
              <a:defRPr/>
            </a:pPr>
            <a:endParaRPr lang="fr-CA" sz="1000" dirty="0" smtClean="0"/>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1BF10A74-4C0F-4879-8560-D1E7FCE61594}" type="slidenum">
              <a:rPr lang="en-CA" smtClean="0"/>
              <a:pPr eaLnBrk="1" hangingPunct="1"/>
              <a:t>10</a:t>
            </a:fld>
            <a:endParaRPr lang="en-C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fr-CA" dirty="0"/>
          </a:p>
        </p:txBody>
      </p:sp>
      <p:sp>
        <p:nvSpPr>
          <p:cNvPr id="3277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5F3F0DB2-5535-4D38-97C7-F8831E0CB04F}" type="slidenum">
              <a:rPr lang="en-CA" smtClean="0"/>
              <a:pPr eaLnBrk="1" hangingPunct="1"/>
              <a:t>11</a:t>
            </a:fld>
            <a:endParaRPr lang="en-CA"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p:txBody>
          <a:bodyPr/>
          <a:lstStyle/>
          <a:p>
            <a:pPr>
              <a:defRPr/>
            </a:pPr>
            <a:endParaRPr lang="fr-CA" sz="800" kern="0" dirty="0" smtClean="0">
              <a:solidFill>
                <a:srgbClr val="003366"/>
              </a:solidFill>
              <a:latin typeface="Arial"/>
            </a:endParaRPr>
          </a:p>
          <a:p>
            <a:pPr>
              <a:defRPr/>
            </a:pPr>
            <a:endParaRPr lang="en-CA" sz="800" kern="0" dirty="0">
              <a:solidFill>
                <a:srgbClr val="003366"/>
              </a:solidFill>
              <a:latin typeface="Arial"/>
            </a:endParaRPr>
          </a:p>
          <a:p>
            <a:pPr>
              <a:defRPr/>
            </a:pPr>
            <a:endParaRPr lang="en-US" dirty="0" smtClean="0"/>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1AAB65CA-4D68-48DF-B0A1-0FB846E947AE}" type="slidenum">
              <a:rPr lang="en-CA" smtClean="0"/>
              <a:pPr eaLnBrk="1" hangingPunct="1"/>
              <a:t>12</a:t>
            </a:fld>
            <a:endParaRPr lang="en-CA"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0" indent="0">
              <a:spcBef>
                <a:spcPts val="600"/>
              </a:spcBef>
              <a:spcAft>
                <a:spcPts val="600"/>
              </a:spcAft>
              <a:buClr>
                <a:srgbClr val="003366"/>
              </a:buClr>
              <a:buFont typeface="Arial" pitchFamily="34" charset="0"/>
              <a:buNone/>
              <a:defRPr/>
            </a:pPr>
            <a:endParaRPr lang="fr-CA" sz="800" kern="0" dirty="0" smtClean="0">
              <a:solidFill>
                <a:srgbClr val="003366"/>
              </a:solidFill>
              <a:latin typeface="Arial"/>
            </a:endParaRPr>
          </a:p>
        </p:txBody>
      </p:sp>
      <p:sp>
        <p:nvSpPr>
          <p:cNvPr id="348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E8E222C0-E8DE-4972-8B95-2C8D36A870A0}" type="slidenum">
              <a:rPr lang="en-CA" smtClean="0"/>
              <a:pPr eaLnBrk="1" hangingPunct="1"/>
              <a:t>13</a:t>
            </a:fld>
            <a:endParaRPr lang="en-CA"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0" indent="0">
              <a:spcBef>
                <a:spcPts val="600"/>
              </a:spcBef>
              <a:spcAft>
                <a:spcPts val="600"/>
              </a:spcAft>
              <a:buClr>
                <a:srgbClr val="003366"/>
              </a:buClr>
              <a:buFont typeface="Arial" pitchFamily="34" charset="0"/>
              <a:buNone/>
              <a:defRPr/>
            </a:pPr>
            <a:endParaRPr lang="fr-CA" sz="800" kern="0" dirty="0">
              <a:solidFill>
                <a:srgbClr val="003366"/>
              </a:solidFill>
              <a:latin typeface="Arial"/>
            </a:endParaRPr>
          </a:p>
        </p:txBody>
      </p:sp>
      <p:sp>
        <p:nvSpPr>
          <p:cNvPr id="3584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1D092524-68A8-4267-9431-4B79FF480AFB}" type="slidenum">
              <a:rPr lang="en-CA" smtClean="0"/>
              <a:pPr eaLnBrk="1" hangingPunct="1"/>
              <a:t>14</a:t>
            </a:fld>
            <a:endParaRPr lang="en-CA"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fr-CA" sz="800" dirty="0" smtClean="0">
              <a:solidFill>
                <a:srgbClr val="003366"/>
              </a:solidFill>
            </a:endParaRPr>
          </a:p>
        </p:txBody>
      </p:sp>
      <p:sp>
        <p:nvSpPr>
          <p:cNvPr id="3686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45812FB1-10EA-44C5-9B26-7E8573FF9642}" type="slidenum">
              <a:rPr lang="en-CA" smtClean="0"/>
              <a:pPr eaLnBrk="1" hangingPunct="1"/>
              <a:t>15</a:t>
            </a:fld>
            <a:endParaRPr lang="en-CA"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fr-CA" sz="800" dirty="0" smtClean="0">
              <a:solidFill>
                <a:srgbClr val="003366"/>
              </a:solidFill>
            </a:endParaRPr>
          </a:p>
        </p:txBody>
      </p:sp>
      <p:sp>
        <p:nvSpPr>
          <p:cNvPr id="3789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1C7F24F5-E34E-4725-B504-BF2A63893E7C}" type="slidenum">
              <a:rPr lang="fr-CA" smtClean="0"/>
              <a:pPr eaLnBrk="1" hangingPunct="1"/>
              <a:t>16</a:t>
            </a:fld>
            <a:endParaRPr lang="fr-CA"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fr-CA" sz="800" dirty="0" smtClean="0">
              <a:solidFill>
                <a:srgbClr val="003366"/>
              </a:solidFill>
            </a:endParaRPr>
          </a:p>
        </p:txBody>
      </p:sp>
      <p:sp>
        <p:nvSpPr>
          <p:cNvPr id="389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ECC5F3D3-CFD4-483E-89F4-2DDA4091EEA0}" type="slidenum">
              <a:rPr lang="en-CA" smtClean="0"/>
              <a:pPr eaLnBrk="1" hangingPunct="1"/>
              <a:t>17</a:t>
            </a:fld>
            <a:endParaRPr lang="en-CA"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CA" smtClean="0"/>
          </a:p>
        </p:txBody>
      </p:sp>
      <p:sp>
        <p:nvSpPr>
          <p:cNvPr id="399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0E416EF5-945B-402D-A892-0360D7053589}" type="slidenum">
              <a:rPr lang="fr-CA" smtClean="0"/>
              <a:pPr eaLnBrk="1" hangingPunct="1"/>
              <a:t>18</a:t>
            </a:fld>
            <a:endParaRPr lang="fr-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p:txBody>
          <a:bodyPr/>
          <a:lstStyle/>
          <a:p>
            <a:pPr>
              <a:defRPr/>
            </a:pPr>
            <a:endParaRPr lang="fr-CA" sz="1000" dirty="0"/>
          </a:p>
        </p:txBody>
      </p:sp>
      <p:sp>
        <p:nvSpPr>
          <p:cNvPr id="235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0136AA6C-EF12-4280-A0BB-170EEF09166E}" type="slidenum">
              <a:rPr lang="en-CA" smtClean="0"/>
              <a:pPr eaLnBrk="1" hangingPunct="1"/>
              <a:t>2</a:t>
            </a:fld>
            <a:endParaRPr lang="en-C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xfrm>
            <a:off x="587375" y="4416425"/>
            <a:ext cx="5867400" cy="4183063"/>
          </a:xfrm>
        </p:spPr>
        <p:txBody>
          <a:bodyPr/>
          <a:lstStyle/>
          <a:p>
            <a:pPr marL="0" indent="0">
              <a:buFont typeface="Arial" pitchFamily="34" charset="0"/>
              <a:buNone/>
              <a:defRPr/>
            </a:pPr>
            <a:endParaRPr lang="fr-CA" sz="1000" dirty="0" smtClean="0"/>
          </a:p>
        </p:txBody>
      </p:sp>
      <p:sp>
        <p:nvSpPr>
          <p:cNvPr id="2458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FB5DB281-370C-4EC7-9708-8C9037BCF0A4}" type="slidenum">
              <a:rPr lang="en-CA" smtClean="0"/>
              <a:pPr eaLnBrk="1" hangingPunct="1"/>
              <a:t>3</a:t>
            </a:fld>
            <a:endParaRPr lang="en-C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fr-CA" sz="1000" dirty="0" smtClean="0">
              <a:solidFill>
                <a:srgbClr val="003366"/>
              </a:solidFill>
            </a:endParaRPr>
          </a:p>
        </p:txBody>
      </p:sp>
      <p:sp>
        <p:nvSpPr>
          <p:cNvPr id="25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946C6E14-D29A-4AAF-B43A-71A1154DC64C}" type="slidenum">
              <a:rPr lang="en-CA" smtClean="0"/>
              <a:pPr eaLnBrk="1" hangingPunct="1"/>
              <a:t>4</a:t>
            </a:fld>
            <a:endParaRPr lang="en-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511175" y="4416425"/>
            <a:ext cx="6053138" cy="4183063"/>
          </a:xfrm>
        </p:spPr>
        <p:txBody>
          <a:bodyPr/>
          <a:lstStyle/>
          <a:p>
            <a:pPr marL="0" indent="0">
              <a:buFont typeface="Arial" pitchFamily="34" charset="0"/>
              <a:buNone/>
              <a:defRPr/>
            </a:pPr>
            <a:endParaRPr lang="fr-CA" sz="1000" dirty="0" smtClean="0"/>
          </a:p>
        </p:txBody>
      </p:sp>
      <p:sp>
        <p:nvSpPr>
          <p:cNvPr id="2662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49A68A16-1648-4E56-B092-F7F0D17B3A1A}" type="slidenum">
              <a:rPr lang="en-CA" smtClean="0"/>
              <a:pPr eaLnBrk="1" hangingPunct="1"/>
              <a:t>5</a:t>
            </a:fld>
            <a:endParaRPr lang="en-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701675" y="4416425"/>
            <a:ext cx="5743575" cy="4322763"/>
          </a:xfrm>
        </p:spPr>
        <p:txBody>
          <a:bodyPr/>
          <a:lstStyle/>
          <a:p>
            <a:pPr marL="0" indent="0">
              <a:spcBef>
                <a:spcPts val="600"/>
              </a:spcBef>
              <a:spcAft>
                <a:spcPts val="600"/>
              </a:spcAft>
              <a:buClr>
                <a:srgbClr val="003366"/>
              </a:buClr>
              <a:buFont typeface="Arial" pitchFamily="34" charset="0"/>
              <a:buNone/>
              <a:defRPr/>
            </a:pPr>
            <a:endParaRPr lang="fr-CA" sz="1000" dirty="0"/>
          </a:p>
        </p:txBody>
      </p:sp>
      <p:sp>
        <p:nvSpPr>
          <p:cNvPr id="276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682868A5-EE5C-48A8-AB83-A337A7FA5E11}" type="slidenum">
              <a:rPr lang="en-CA" smtClean="0"/>
              <a:pPr eaLnBrk="1" hangingPunct="1"/>
              <a:t>6</a:t>
            </a:fld>
            <a:endParaRPr lang="en-C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fr-CA" sz="1000" dirty="0"/>
          </a:p>
        </p:txBody>
      </p:sp>
      <p:sp>
        <p:nvSpPr>
          <p:cNvPr id="2867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4ECDC5C9-3FB4-44E8-8776-835A03E491AE}" type="slidenum">
              <a:rPr lang="en-CA" smtClean="0"/>
              <a:pPr eaLnBrk="1" hangingPunct="1"/>
              <a:t>7</a:t>
            </a:fld>
            <a:endParaRPr lang="en-C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a:xfrm>
            <a:off x="347663" y="4289425"/>
            <a:ext cx="6315075" cy="4833938"/>
          </a:xfrm>
        </p:spPr>
        <p:txBody>
          <a:bodyPr/>
          <a:lstStyle/>
          <a:p>
            <a:pPr>
              <a:defRPr/>
            </a:pPr>
            <a:endParaRPr lang="fr-CA" sz="900" dirty="0"/>
          </a:p>
        </p:txBody>
      </p:sp>
      <p:sp>
        <p:nvSpPr>
          <p:cNvPr id="297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4D54705F-42BB-4DDA-892D-8BEF1B37C637}" type="slidenum">
              <a:rPr lang="en-CA" smtClean="0"/>
              <a:pPr eaLnBrk="1" hangingPunct="1"/>
              <a:t>8</a:t>
            </a:fld>
            <a:endParaRPr lang="en-C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defRPr/>
            </a:pPr>
            <a:endParaRPr lang="fr-CA" sz="1000" dirty="0" smtClean="0">
              <a:solidFill>
                <a:srgbClr val="003366"/>
              </a:solidFill>
            </a:endParaRPr>
          </a:p>
        </p:txBody>
      </p:sp>
      <p:sp>
        <p:nvSpPr>
          <p:cNvPr id="307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defRPr>
                <a:solidFill>
                  <a:schemeClr val="tx1"/>
                </a:solidFill>
                <a:latin typeface="Arial" charset="0"/>
              </a:defRPr>
            </a:lvl1pPr>
            <a:lvl2pPr marL="742950" indent="-285750" defTabSz="919163" eaLnBrk="0" hangingPunct="0">
              <a:defRPr>
                <a:solidFill>
                  <a:schemeClr val="tx1"/>
                </a:solidFill>
                <a:latin typeface="Arial" charset="0"/>
              </a:defRPr>
            </a:lvl2pPr>
            <a:lvl3pPr marL="1143000" indent="-228600" defTabSz="919163" eaLnBrk="0" hangingPunct="0">
              <a:defRPr>
                <a:solidFill>
                  <a:schemeClr val="tx1"/>
                </a:solidFill>
                <a:latin typeface="Arial" charset="0"/>
              </a:defRPr>
            </a:lvl3pPr>
            <a:lvl4pPr marL="1600200" indent="-228600" defTabSz="919163" eaLnBrk="0" hangingPunct="0">
              <a:defRPr>
                <a:solidFill>
                  <a:schemeClr val="tx1"/>
                </a:solidFill>
                <a:latin typeface="Arial" charset="0"/>
              </a:defRPr>
            </a:lvl4pPr>
            <a:lvl5pPr marL="2057400" indent="-228600" defTabSz="919163" eaLnBrk="0" hangingPunct="0">
              <a:defRPr>
                <a:solidFill>
                  <a:schemeClr val="tx1"/>
                </a:solidFill>
                <a:latin typeface="Arial" charset="0"/>
              </a:defRPr>
            </a:lvl5pPr>
            <a:lvl6pPr marL="2514600" indent="-228600" defTabSz="919163" eaLnBrk="0" fontAlgn="base" hangingPunct="0">
              <a:spcBef>
                <a:spcPct val="0"/>
              </a:spcBef>
              <a:spcAft>
                <a:spcPct val="0"/>
              </a:spcAft>
              <a:defRPr>
                <a:solidFill>
                  <a:schemeClr val="tx1"/>
                </a:solidFill>
                <a:latin typeface="Arial" charset="0"/>
              </a:defRPr>
            </a:lvl6pPr>
            <a:lvl7pPr marL="2971800" indent="-228600" defTabSz="919163" eaLnBrk="0" fontAlgn="base" hangingPunct="0">
              <a:spcBef>
                <a:spcPct val="0"/>
              </a:spcBef>
              <a:spcAft>
                <a:spcPct val="0"/>
              </a:spcAft>
              <a:defRPr>
                <a:solidFill>
                  <a:schemeClr val="tx1"/>
                </a:solidFill>
                <a:latin typeface="Arial" charset="0"/>
              </a:defRPr>
            </a:lvl7pPr>
            <a:lvl8pPr marL="3429000" indent="-228600" defTabSz="919163" eaLnBrk="0" fontAlgn="base" hangingPunct="0">
              <a:spcBef>
                <a:spcPct val="0"/>
              </a:spcBef>
              <a:spcAft>
                <a:spcPct val="0"/>
              </a:spcAft>
              <a:defRPr>
                <a:solidFill>
                  <a:schemeClr val="tx1"/>
                </a:solidFill>
                <a:latin typeface="Arial" charset="0"/>
              </a:defRPr>
            </a:lvl8pPr>
            <a:lvl9pPr marL="3886200" indent="-228600" defTabSz="919163" eaLnBrk="0" fontAlgn="base" hangingPunct="0">
              <a:spcBef>
                <a:spcPct val="0"/>
              </a:spcBef>
              <a:spcAft>
                <a:spcPct val="0"/>
              </a:spcAft>
              <a:defRPr>
                <a:solidFill>
                  <a:schemeClr val="tx1"/>
                </a:solidFill>
                <a:latin typeface="Arial" charset="0"/>
              </a:defRPr>
            </a:lvl9pPr>
          </a:lstStyle>
          <a:p>
            <a:pPr eaLnBrk="1" hangingPunct="1"/>
            <a:fld id="{68CBFDB4-07E8-4204-A40A-3368230589F2}" type="slidenum">
              <a:rPr lang="en-CA" smtClean="0"/>
              <a:pPr eaLnBrk="1" hangingPunct="1"/>
              <a:t>9</a:t>
            </a:fld>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graphicFrame>
        <p:nvGraphicFramePr>
          <p:cNvPr id="4" name="Base" hidden="1"/>
          <p:cNvGraphicFramePr>
            <a:graphicFrameLocks/>
          </p:cNvGraphicFramePr>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53274" name="Presentation" r:id="rId3" imgW="0" imgH="0" progId="PowerPoint.Show.8">
                  <p:embed/>
                </p:oleObj>
              </mc:Choice>
              <mc:Fallback>
                <p:oleObj name="Presentation" r:id="rId3" imgW="0" imgH="0" progId="PowerPoint.Show.8">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Rectangle 59"/>
          <p:cNvSpPr>
            <a:spLocks noChangeArrowheads="1"/>
          </p:cNvSpPr>
          <p:nvPr/>
        </p:nvSpPr>
        <p:spPr bwMode="auto">
          <a:xfrm>
            <a:off x="280988" y="1174750"/>
            <a:ext cx="48387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80000"/>
              </a:lnSpc>
              <a:spcBef>
                <a:spcPct val="20000"/>
              </a:spcBef>
              <a:buClr>
                <a:srgbClr val="003366"/>
              </a:buClr>
              <a:buFont typeface="Wingdings" pitchFamily="2" charset="2"/>
              <a:buNone/>
            </a:pPr>
            <a:r>
              <a:rPr lang="fr-CA" sz="2000" b="1">
                <a:solidFill>
                  <a:schemeClr val="bg1"/>
                </a:solidFill>
                <a:latin typeface="ITC Stone Informal Std Bold" pitchFamily="18" charset="0"/>
              </a:rPr>
              <a:t> </a:t>
            </a:r>
            <a:endParaRPr lang="en-CA" sz="2000" b="1">
              <a:solidFill>
                <a:schemeClr val="bg1"/>
              </a:solidFill>
              <a:latin typeface="ITC Stone Informal Std Bold" pitchFamily="18" charset="0"/>
            </a:endParaRPr>
          </a:p>
        </p:txBody>
      </p:sp>
      <p:pic>
        <p:nvPicPr>
          <p:cNvPr id="6" name="Picture 76"/>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763" y="1395413"/>
            <a:ext cx="9153526"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8" descr="tagline_EN_RGB"/>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763" y="0"/>
            <a:ext cx="9153526"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83" name="Rectangle 71"/>
          <p:cNvSpPr>
            <a:spLocks noGrp="1" noChangeArrowheads="1"/>
          </p:cNvSpPr>
          <p:nvPr>
            <p:ph type="ctrTitle" sz="quarter"/>
          </p:nvPr>
        </p:nvSpPr>
        <p:spPr>
          <a:xfrm>
            <a:off x="685800" y="2941638"/>
            <a:ext cx="7772400" cy="1470025"/>
          </a:xfrm>
        </p:spPr>
        <p:txBody>
          <a:bodyPr anchor="ctr"/>
          <a:lstStyle>
            <a:lvl1pPr algn="ctr">
              <a:defRPr sz="2400">
                <a:solidFill>
                  <a:schemeClr val="tx1"/>
                </a:solidFill>
              </a:defRPr>
            </a:lvl1pPr>
          </a:lstStyle>
          <a:p>
            <a:pPr lvl="0"/>
            <a:r>
              <a:rPr lang="en-CA" noProof="0" smtClean="0"/>
              <a:t>Click to edit Master title style</a:t>
            </a:r>
          </a:p>
        </p:txBody>
      </p:sp>
      <p:sp>
        <p:nvSpPr>
          <p:cNvPr id="64584" name="Rectangle 72"/>
          <p:cNvSpPr>
            <a:spLocks noGrp="1" noChangeArrowheads="1"/>
          </p:cNvSpPr>
          <p:nvPr>
            <p:ph type="subTitle" sz="quarter" idx="1"/>
          </p:nvPr>
        </p:nvSpPr>
        <p:spPr>
          <a:xfrm>
            <a:off x="1371600" y="4697413"/>
            <a:ext cx="6400800" cy="1752600"/>
          </a:xfrm>
        </p:spPr>
        <p:txBody>
          <a:bodyPr/>
          <a:lstStyle>
            <a:lvl1pPr marL="0" indent="0" algn="ctr">
              <a:buFont typeface="Wingdings" pitchFamily="2" charset="2"/>
              <a:buNone/>
              <a:defRPr sz="2000"/>
            </a:lvl1pPr>
          </a:lstStyle>
          <a:p>
            <a:pPr lvl="0"/>
            <a:r>
              <a:rPr lang="en-CA" noProof="0" smtClean="0"/>
              <a:t>Click to edit Master subtitle style</a:t>
            </a:r>
          </a:p>
        </p:txBody>
      </p:sp>
    </p:spTree>
    <p:extLst>
      <p:ext uri="{BB962C8B-B14F-4D97-AF65-F5344CB8AC3E}">
        <p14:creationId xmlns:p14="http://schemas.microsoft.com/office/powerpoint/2010/main" val="369809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4282208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212725"/>
            <a:ext cx="2087562" cy="55848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387350" y="212725"/>
            <a:ext cx="6110288" cy="5584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12602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4179887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193922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387350" y="1014413"/>
            <a:ext cx="4095750" cy="4783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35500" y="1014413"/>
            <a:ext cx="4097338" cy="4783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3694005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3164432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187473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291309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3966000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CA"/>
          </a:p>
        </p:txBody>
      </p:sp>
    </p:spTree>
    <p:extLst>
      <p:ext uri="{BB962C8B-B14F-4D97-AF65-F5344CB8AC3E}">
        <p14:creationId xmlns:p14="http://schemas.microsoft.com/office/powerpoint/2010/main" val="139031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White">
      <p:bgPr>
        <a:solidFill>
          <a:schemeClr val="bg1"/>
        </a:solidFill>
        <a:effectLst/>
      </p:bgPr>
    </p:bg>
    <p:spTree>
      <p:nvGrpSpPr>
        <p:cNvPr id="1" name=""/>
        <p:cNvGrpSpPr/>
        <p:nvPr/>
      </p:nvGrpSpPr>
      <p:grpSpPr>
        <a:xfrm>
          <a:off x="0" y="0"/>
          <a:ext cx="0" cy="0"/>
          <a:chOff x="0" y="0"/>
          <a:chExt cx="0" cy="0"/>
        </a:xfrm>
      </p:grpSpPr>
      <p:sp>
        <p:nvSpPr>
          <p:cNvPr id="1026" name="Rectangle 48"/>
          <p:cNvSpPr>
            <a:spLocks noChangeArrowheads="1"/>
          </p:cNvSpPr>
          <p:nvPr userDrawn="1"/>
        </p:nvSpPr>
        <p:spPr bwMode="auto">
          <a:xfrm>
            <a:off x="0" y="185738"/>
            <a:ext cx="9144000" cy="454025"/>
          </a:xfrm>
          <a:prstGeom prst="rect">
            <a:avLst/>
          </a:prstGeom>
          <a:solidFill>
            <a:srgbClr val="00347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63491" name="Rectangle 3"/>
          <p:cNvSpPr>
            <a:spLocks noGrp="1" noChangeArrowheads="1"/>
          </p:cNvSpPr>
          <p:nvPr>
            <p:ph type="ftr" sz="quarter" idx="3"/>
          </p:nvPr>
        </p:nvSpPr>
        <p:spPr bwMode="auto">
          <a:xfrm>
            <a:off x="388938" y="6353175"/>
            <a:ext cx="5964237" cy="36036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000" b="0" i="0" cap="none" normalizeH="0" baseline="0">
                <a:solidFill>
                  <a:schemeClr val="tx1"/>
                </a:solidFill>
              </a:defRPr>
            </a:lvl1pPr>
          </a:lstStyle>
          <a:p>
            <a:pPr>
              <a:defRPr/>
            </a:pPr>
            <a:endParaRPr lang="en-CA"/>
          </a:p>
        </p:txBody>
      </p:sp>
      <p:sp>
        <p:nvSpPr>
          <p:cNvPr id="1028" name="Rectangle 5"/>
          <p:cNvSpPr>
            <a:spLocks noGrp="1" noChangeArrowheads="1"/>
          </p:cNvSpPr>
          <p:nvPr>
            <p:ph type="title"/>
          </p:nvPr>
        </p:nvSpPr>
        <p:spPr bwMode="auto">
          <a:xfrm>
            <a:off x="388938" y="212725"/>
            <a:ext cx="8348662"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smtClean="0"/>
              <a:t>Click to edit Master title style</a:t>
            </a:r>
          </a:p>
        </p:txBody>
      </p:sp>
      <p:sp>
        <p:nvSpPr>
          <p:cNvPr id="1029" name="Rectangle 6"/>
          <p:cNvSpPr>
            <a:spLocks noGrp="1" noChangeArrowheads="1"/>
          </p:cNvSpPr>
          <p:nvPr>
            <p:ph type="body" idx="1"/>
          </p:nvPr>
        </p:nvSpPr>
        <p:spPr bwMode="auto">
          <a:xfrm>
            <a:off x="387350" y="1014413"/>
            <a:ext cx="8345488" cy="478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030" name="Rectangle 11"/>
          <p:cNvSpPr>
            <a:spLocks noChangeArrowheads="1"/>
          </p:cNvSpPr>
          <p:nvPr/>
        </p:nvSpPr>
        <p:spPr bwMode="auto">
          <a:xfrm>
            <a:off x="6804025" y="6396038"/>
            <a:ext cx="190182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3C2969E3-371E-433E-AA68-8A8A85D6D090}" type="slidenum">
              <a:rPr lang="en-CA" sz="1400"/>
              <a:pPr algn="r"/>
              <a:t>‹#›</a:t>
            </a:fld>
            <a:endParaRPr lang="en-CA" sz="1400"/>
          </a:p>
        </p:txBody>
      </p:sp>
      <p:sp>
        <p:nvSpPr>
          <p:cNvPr id="1031" name="Line 36"/>
          <p:cNvSpPr>
            <a:spLocks noChangeShapeType="1"/>
          </p:cNvSpPr>
          <p:nvPr/>
        </p:nvSpPr>
        <p:spPr bwMode="auto">
          <a:xfrm>
            <a:off x="0" y="6275388"/>
            <a:ext cx="91440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spTree>
  </p:cSld>
  <p:clrMap bg1="lt1" tx1="dk1" bg2="lt2" tx2="dk2" accent1="accent1" accent2="accent2" accent3="accent3" accent4="accent4" accent5="accent5" accent6="accent6" hlink="hlink" folHlink="folHlink"/>
  <p:sldLayoutIdLst>
    <p:sldLayoutId id="2147484419" r:id="rId1"/>
    <p:sldLayoutId id="2147484409" r:id="rId2"/>
    <p:sldLayoutId id="2147484410" r:id="rId3"/>
    <p:sldLayoutId id="2147484411" r:id="rId4"/>
    <p:sldLayoutId id="2147484412" r:id="rId5"/>
    <p:sldLayoutId id="2147484413" r:id="rId6"/>
    <p:sldLayoutId id="2147484414" r:id="rId7"/>
    <p:sldLayoutId id="2147484415" r:id="rId8"/>
    <p:sldLayoutId id="2147484416" r:id="rId9"/>
    <p:sldLayoutId id="2147484417" r:id="rId10"/>
    <p:sldLayoutId id="2147484418" r:id="rId11"/>
  </p:sldLayoutIdLst>
  <p:txStyles>
    <p:titleStyle>
      <a:lvl1pPr algn="l" rtl="0" eaLnBrk="0" fontAlgn="base" hangingPunct="0">
        <a:spcBef>
          <a:spcPct val="0"/>
        </a:spcBef>
        <a:spcAft>
          <a:spcPct val="0"/>
        </a:spcAft>
        <a:defRPr sz="2000" b="1">
          <a:solidFill>
            <a:schemeClr val="bg1"/>
          </a:solidFill>
          <a:latin typeface="+mj-lt"/>
          <a:ea typeface="+mj-ea"/>
          <a:cs typeface="+mj-cs"/>
        </a:defRPr>
      </a:lvl1pPr>
      <a:lvl2pPr algn="l" rtl="0" eaLnBrk="0" fontAlgn="base" hangingPunct="0">
        <a:spcBef>
          <a:spcPct val="0"/>
        </a:spcBef>
        <a:spcAft>
          <a:spcPct val="0"/>
        </a:spcAft>
        <a:defRPr sz="2000" b="1">
          <a:solidFill>
            <a:schemeClr val="bg1"/>
          </a:solidFill>
          <a:latin typeface="Arial" charset="0"/>
        </a:defRPr>
      </a:lvl2pPr>
      <a:lvl3pPr algn="l" rtl="0" eaLnBrk="0" fontAlgn="base" hangingPunct="0">
        <a:spcBef>
          <a:spcPct val="0"/>
        </a:spcBef>
        <a:spcAft>
          <a:spcPct val="0"/>
        </a:spcAft>
        <a:defRPr sz="2000" b="1">
          <a:solidFill>
            <a:schemeClr val="bg1"/>
          </a:solidFill>
          <a:latin typeface="Arial" charset="0"/>
        </a:defRPr>
      </a:lvl3pPr>
      <a:lvl4pPr algn="l" rtl="0" eaLnBrk="0" fontAlgn="base" hangingPunct="0">
        <a:spcBef>
          <a:spcPct val="0"/>
        </a:spcBef>
        <a:spcAft>
          <a:spcPct val="0"/>
        </a:spcAft>
        <a:defRPr sz="2000" b="1">
          <a:solidFill>
            <a:schemeClr val="bg1"/>
          </a:solidFill>
          <a:latin typeface="Arial" charset="0"/>
        </a:defRPr>
      </a:lvl4pPr>
      <a:lvl5pPr algn="l" rtl="0" eaLnBrk="0" fontAlgn="base" hangingPunct="0">
        <a:spcBef>
          <a:spcPct val="0"/>
        </a:spcBef>
        <a:spcAft>
          <a:spcPct val="0"/>
        </a:spcAft>
        <a:defRPr sz="2000" b="1">
          <a:solidFill>
            <a:schemeClr val="bg1"/>
          </a:solidFill>
          <a:latin typeface="Arial" charset="0"/>
        </a:defRPr>
      </a:lvl5pPr>
      <a:lvl6pPr marL="457200" algn="l" rtl="0" fontAlgn="base">
        <a:spcBef>
          <a:spcPct val="0"/>
        </a:spcBef>
        <a:spcAft>
          <a:spcPct val="0"/>
        </a:spcAft>
        <a:defRPr sz="2000" b="1">
          <a:solidFill>
            <a:schemeClr val="bg1"/>
          </a:solidFill>
          <a:latin typeface="Arial" charset="0"/>
        </a:defRPr>
      </a:lvl6pPr>
      <a:lvl7pPr marL="914400" algn="l" rtl="0" fontAlgn="base">
        <a:spcBef>
          <a:spcPct val="0"/>
        </a:spcBef>
        <a:spcAft>
          <a:spcPct val="0"/>
        </a:spcAft>
        <a:defRPr sz="2000" b="1">
          <a:solidFill>
            <a:schemeClr val="bg1"/>
          </a:solidFill>
          <a:latin typeface="Arial" charset="0"/>
        </a:defRPr>
      </a:lvl7pPr>
      <a:lvl8pPr marL="1371600" algn="l" rtl="0" fontAlgn="base">
        <a:spcBef>
          <a:spcPct val="0"/>
        </a:spcBef>
        <a:spcAft>
          <a:spcPct val="0"/>
        </a:spcAft>
        <a:defRPr sz="2000" b="1">
          <a:solidFill>
            <a:schemeClr val="bg1"/>
          </a:solidFill>
          <a:latin typeface="Arial" charset="0"/>
        </a:defRPr>
      </a:lvl8pPr>
      <a:lvl9pPr marL="1828800" algn="l" rtl="0" fontAlgn="base">
        <a:spcBef>
          <a:spcPct val="0"/>
        </a:spcBef>
        <a:spcAft>
          <a:spcPct val="0"/>
        </a:spcAft>
        <a:defRPr sz="2000" b="1">
          <a:solidFill>
            <a:schemeClr val="bg1"/>
          </a:solidFill>
          <a:latin typeface="Arial" charset="0"/>
        </a:defRPr>
      </a:lvl9pPr>
    </p:titleStyle>
    <p:bodyStyle>
      <a:lvl1pPr marL="228600" indent="-228600" algn="l" rtl="0" eaLnBrk="0" fontAlgn="base" hangingPunct="0">
        <a:spcBef>
          <a:spcPct val="20000"/>
        </a:spcBef>
        <a:spcAft>
          <a:spcPct val="0"/>
        </a:spcAft>
        <a:buClr>
          <a:srgbClr val="003366"/>
        </a:buClr>
        <a:buFont typeface="Wingdings" pitchFamily="2" charset="2"/>
        <a:buChar char="§"/>
        <a:defRPr sz="2800">
          <a:solidFill>
            <a:schemeClr val="tx1"/>
          </a:solidFill>
          <a:latin typeface="+mn-lt"/>
          <a:ea typeface="+mn-ea"/>
          <a:cs typeface="+mn-cs"/>
        </a:defRPr>
      </a:lvl1pPr>
      <a:lvl2pPr marL="685800" indent="-285750" algn="l" rtl="0" eaLnBrk="0" fontAlgn="base" hangingPunct="0">
        <a:spcBef>
          <a:spcPct val="20000"/>
        </a:spcBef>
        <a:spcAft>
          <a:spcPct val="0"/>
        </a:spcAft>
        <a:buClr>
          <a:srgbClr val="003366"/>
        </a:buClr>
        <a:buChar char="–"/>
        <a:defRPr sz="2800">
          <a:solidFill>
            <a:schemeClr val="tx1"/>
          </a:solidFill>
          <a:latin typeface="+mn-lt"/>
        </a:defRPr>
      </a:lvl2pPr>
      <a:lvl3pPr marL="1143000" indent="-228600" algn="l" rtl="0" eaLnBrk="0" fontAlgn="base" hangingPunct="0">
        <a:spcBef>
          <a:spcPct val="20000"/>
        </a:spcBef>
        <a:spcAft>
          <a:spcPct val="0"/>
        </a:spcAft>
        <a:buClr>
          <a:srgbClr val="003366"/>
        </a:buClr>
        <a:buChar char="•"/>
        <a:defRPr sz="2400">
          <a:solidFill>
            <a:schemeClr val="tx1"/>
          </a:solidFill>
          <a:latin typeface="+mn-lt"/>
        </a:defRPr>
      </a:lvl3pPr>
      <a:lvl4pPr marL="1600200" indent="-228600" algn="l" rtl="0" eaLnBrk="0" fontAlgn="base" hangingPunct="0">
        <a:spcBef>
          <a:spcPct val="20000"/>
        </a:spcBef>
        <a:spcAft>
          <a:spcPct val="0"/>
        </a:spcAft>
        <a:buClr>
          <a:srgbClr val="003366"/>
        </a:buClr>
        <a:buChar char="–"/>
        <a:defRPr sz="2000">
          <a:solidFill>
            <a:schemeClr val="tx1"/>
          </a:solidFill>
          <a:latin typeface="+mn-lt"/>
        </a:defRPr>
      </a:lvl4pPr>
      <a:lvl5pPr marL="2057400" indent="-228600" algn="l" rtl="0" eaLnBrk="0" fontAlgn="base" hangingPunct="0">
        <a:spcBef>
          <a:spcPct val="20000"/>
        </a:spcBef>
        <a:spcAft>
          <a:spcPct val="0"/>
        </a:spcAft>
        <a:buClr>
          <a:srgbClr val="003366"/>
        </a:buClr>
        <a:buChar char="»"/>
        <a:defRPr sz="2000">
          <a:solidFill>
            <a:schemeClr val="tx1"/>
          </a:solidFill>
          <a:latin typeface="+mn-lt"/>
        </a:defRPr>
      </a:lvl5pPr>
      <a:lvl6pPr marL="2514600" indent="-228600" algn="l" rtl="0" fontAlgn="base">
        <a:spcBef>
          <a:spcPct val="20000"/>
        </a:spcBef>
        <a:spcAft>
          <a:spcPct val="0"/>
        </a:spcAft>
        <a:buClr>
          <a:srgbClr val="003366"/>
        </a:buClr>
        <a:buChar char="»"/>
        <a:defRPr sz="2000">
          <a:solidFill>
            <a:schemeClr val="tx1"/>
          </a:solidFill>
          <a:latin typeface="+mn-lt"/>
        </a:defRPr>
      </a:lvl6pPr>
      <a:lvl7pPr marL="2971800" indent="-228600" algn="l" rtl="0" fontAlgn="base">
        <a:spcBef>
          <a:spcPct val="20000"/>
        </a:spcBef>
        <a:spcAft>
          <a:spcPct val="0"/>
        </a:spcAft>
        <a:buClr>
          <a:srgbClr val="003366"/>
        </a:buClr>
        <a:buChar char="»"/>
        <a:defRPr sz="2000">
          <a:solidFill>
            <a:schemeClr val="tx1"/>
          </a:solidFill>
          <a:latin typeface="+mn-lt"/>
        </a:defRPr>
      </a:lvl7pPr>
      <a:lvl8pPr marL="3429000" indent="-228600" algn="l" rtl="0" fontAlgn="base">
        <a:spcBef>
          <a:spcPct val="20000"/>
        </a:spcBef>
        <a:spcAft>
          <a:spcPct val="0"/>
        </a:spcAft>
        <a:buClr>
          <a:srgbClr val="003366"/>
        </a:buClr>
        <a:buChar char="»"/>
        <a:defRPr sz="2000">
          <a:solidFill>
            <a:schemeClr val="tx1"/>
          </a:solidFill>
          <a:latin typeface="+mn-lt"/>
        </a:defRPr>
      </a:lvl8pPr>
      <a:lvl9pPr marL="3886200" indent="-228600" algn="l" rtl="0" fontAlgn="base">
        <a:spcBef>
          <a:spcPct val="20000"/>
        </a:spcBef>
        <a:spcAft>
          <a:spcPct val="0"/>
        </a:spcAft>
        <a:buClr>
          <a:srgbClr val="003366"/>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tbs-sct.gc.ca/pol/doc-fra.aspx?id=12754&amp;section=tex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iservice.prv/fra/giti/sgi/clients/docs/Eliminez_RDVO_electroniques.pdf" TargetMode="External"/><Relationship Id="rId13" Type="http://schemas.openxmlformats.org/officeDocument/2006/relationships/hyperlink" Target="http://iservice.prv/fra/giti/sgi/clients/dossierologie/index.shtml" TargetMode="External"/><Relationship Id="rId3" Type="http://schemas.openxmlformats.org/officeDocument/2006/relationships/hyperlink" Target="http://blogs-blogues.prv/iaim-aigi/?lang=fr" TargetMode="External"/><Relationship Id="rId7" Type="http://schemas.openxmlformats.org/officeDocument/2006/relationships/hyperlink" Target="http://iservice.prv/fra/giti/sgi/clients/docs/GI_10_regles_Retraite_depart.pdf" TargetMode="External"/><Relationship Id="rId12" Type="http://schemas.openxmlformats.org/officeDocument/2006/relationships/hyperlink" Target="http://www.csps-efpc.gc.ca/cat/det-fra.asp?courseno=I00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iservice.prv/fra/giti/sgi/clients/docs/conserver-detruire.pdf" TargetMode="External"/><Relationship Id="rId11" Type="http://schemas.openxmlformats.org/officeDocument/2006/relationships/hyperlink" Target="http://www.csps-efpc.gc.ca/cat/det-fra.asp?courseno=I002" TargetMode="External"/><Relationship Id="rId5" Type="http://schemas.openxmlformats.org/officeDocument/2006/relationships/hyperlink" Target="http://iservice.prv/fra/giti/sgi/clients/docs/dix-pratiques.pdf" TargetMode="External"/><Relationship Id="rId15" Type="http://schemas.openxmlformats.org/officeDocument/2006/relationships/hyperlink" Target="http://iservice.prv/fra/giti/sgi/clients/docs/quoi-de-neuf-en-gi.ppt" TargetMode="External"/><Relationship Id="rId10" Type="http://schemas.openxmlformats.org/officeDocument/2006/relationships/hyperlink" Target="http://www.csps-efpc.gc.ca/cat/det-fra.asp?courseno=I004" TargetMode="External"/><Relationship Id="rId4" Type="http://schemas.openxmlformats.org/officeDocument/2006/relationships/hyperlink" Target="http://iservice.prv/fra/giti/sgi/clients/docs/courriels.pdf" TargetMode="External"/><Relationship Id="rId9" Type="http://schemas.openxmlformats.org/officeDocument/2006/relationships/hyperlink" Target="http://iservice.prv/fra/giti/sgi/clients/docs/trousse-journee-gi-regions.pdf" TargetMode="External"/><Relationship Id="rId14" Type="http://schemas.openxmlformats.org/officeDocument/2006/relationships/hyperlink" Target="http://iservice.prv/fra/giti/sgi/clients/outils_et_ressources/pdc/tutoriel_2.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627063" y="2679700"/>
            <a:ext cx="7772400" cy="1470025"/>
          </a:xfrm>
        </p:spPr>
        <p:txBody>
          <a:bodyPr/>
          <a:lstStyle/>
          <a:p>
            <a:pPr eaLnBrk="1" hangingPunct="1"/>
            <a:r>
              <a:rPr lang="fr-CA" dirty="0" smtClean="0">
                <a:solidFill>
                  <a:schemeClr val="tx2"/>
                </a:solidFill>
              </a:rPr>
              <a:t>La gérance de l’information à EDSC</a:t>
            </a:r>
            <a:endParaRPr lang="fr-CA" sz="1800" dirty="0" smtClean="0">
              <a:solidFill>
                <a:schemeClr val="tx2"/>
              </a:solidFill>
            </a:endParaRPr>
          </a:p>
        </p:txBody>
      </p:sp>
      <p:sp>
        <p:nvSpPr>
          <p:cNvPr id="3075" name="Rectangle 7"/>
          <p:cNvSpPr>
            <a:spLocks noGrp="1" noChangeArrowheads="1"/>
          </p:cNvSpPr>
          <p:nvPr>
            <p:ph type="subTitle" idx="1"/>
          </p:nvPr>
        </p:nvSpPr>
        <p:spPr/>
        <p:txBody>
          <a:bodyPr/>
          <a:lstStyle/>
          <a:p>
            <a:r>
              <a:rPr lang="fr-CA" sz="1600" b="1" smtClean="0">
                <a:solidFill>
                  <a:schemeClr val="tx2"/>
                </a:solidFill>
              </a:rPr>
              <a:t/>
            </a:r>
            <a:br>
              <a:rPr lang="fr-CA" sz="1600" b="1" smtClean="0">
                <a:solidFill>
                  <a:schemeClr val="tx2"/>
                </a:solidFill>
              </a:rPr>
            </a:br>
            <a:endParaRPr lang="fr-CA" b="1" smtClean="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8938" y="177800"/>
            <a:ext cx="8348662" cy="460375"/>
          </a:xfrm>
        </p:spPr>
        <p:txBody>
          <a:bodyPr/>
          <a:lstStyle/>
          <a:p>
            <a:pPr>
              <a:lnSpc>
                <a:spcPts val="1800"/>
              </a:lnSpc>
              <a:defRPr/>
            </a:pPr>
            <a:r>
              <a:rPr lang="fr-CA" dirty="0" smtClean="0">
                <a:solidFill>
                  <a:schemeClr val="accent3"/>
                </a:solidFill>
              </a:rPr>
              <a:t>Examinons de plus près l’information désignée « Protégé B »  et  « Secret »</a:t>
            </a:r>
          </a:p>
        </p:txBody>
      </p:sp>
      <p:sp>
        <p:nvSpPr>
          <p:cNvPr id="4099" name="Content Placeholder 2"/>
          <p:cNvSpPr>
            <a:spLocks noGrp="1"/>
          </p:cNvSpPr>
          <p:nvPr>
            <p:ph idx="1"/>
          </p:nvPr>
        </p:nvSpPr>
        <p:spPr>
          <a:xfrm>
            <a:off x="439738" y="981075"/>
            <a:ext cx="8370887" cy="5619750"/>
          </a:xfrm>
        </p:spPr>
        <p:txBody>
          <a:bodyPr>
            <a:normAutofit fontScale="70000" lnSpcReduction="20000"/>
          </a:bodyPr>
          <a:lstStyle/>
          <a:p>
            <a:pPr>
              <a:spcBef>
                <a:spcPts val="0"/>
              </a:spcBef>
              <a:spcAft>
                <a:spcPts val="0"/>
              </a:spcAft>
              <a:defRPr/>
            </a:pPr>
            <a:r>
              <a:rPr lang="fr-CA" sz="1900" dirty="0" smtClean="0">
                <a:solidFill>
                  <a:schemeClr val="tx2"/>
                </a:solidFill>
              </a:rPr>
              <a:t>L’information </a:t>
            </a:r>
            <a:r>
              <a:rPr lang="fr-CA" sz="1900" b="1" dirty="0" smtClean="0">
                <a:solidFill>
                  <a:schemeClr val="tx2"/>
                </a:solidFill>
              </a:rPr>
              <a:t>PROTÉGÉ B peut causer un préjudice sérieux, </a:t>
            </a:r>
            <a:r>
              <a:rPr lang="fr-CA" sz="1900" dirty="0" smtClean="0">
                <a:solidFill>
                  <a:schemeClr val="tx2"/>
                </a:solidFill>
              </a:rPr>
              <a:t>si elle est divulguée de façon inappropriée :</a:t>
            </a:r>
          </a:p>
          <a:p>
            <a:pPr>
              <a:spcBef>
                <a:spcPts val="0"/>
              </a:spcBef>
              <a:spcAft>
                <a:spcPts val="0"/>
              </a:spcAft>
              <a:defRPr/>
            </a:pPr>
            <a:endParaRPr lang="fr-CA" sz="1800" dirty="0" smtClean="0">
              <a:solidFill>
                <a:schemeClr val="tx2"/>
              </a:solidFill>
            </a:endParaRPr>
          </a:p>
          <a:p>
            <a:pPr lvl="1">
              <a:spcBef>
                <a:spcPts val="0"/>
              </a:spcBef>
              <a:spcAft>
                <a:spcPts val="600"/>
              </a:spcAft>
              <a:defRPr/>
            </a:pPr>
            <a:r>
              <a:rPr lang="fr-CA" sz="1500" dirty="0" smtClean="0">
                <a:solidFill>
                  <a:schemeClr val="tx2"/>
                </a:solidFill>
              </a:rPr>
              <a:t>documents renfermant </a:t>
            </a:r>
            <a:r>
              <a:rPr lang="fr-CA" sz="1500" b="1" i="1" dirty="0" smtClean="0">
                <a:solidFill>
                  <a:schemeClr val="tx2"/>
                </a:solidFill>
              </a:rPr>
              <a:t>plus d’un </a:t>
            </a:r>
            <a:r>
              <a:rPr lang="fr-CA" sz="1500" dirty="0" smtClean="0">
                <a:solidFill>
                  <a:schemeClr val="tx2"/>
                </a:solidFill>
              </a:rPr>
              <a:t>élément de renseignements personnels;</a:t>
            </a:r>
          </a:p>
          <a:p>
            <a:pPr lvl="1">
              <a:spcBef>
                <a:spcPts val="0"/>
              </a:spcBef>
              <a:spcAft>
                <a:spcPts val="600"/>
              </a:spcAft>
              <a:defRPr/>
            </a:pPr>
            <a:r>
              <a:rPr lang="fr-CA" sz="1500" dirty="0" smtClean="0">
                <a:solidFill>
                  <a:schemeClr val="tx2"/>
                </a:solidFill>
              </a:rPr>
              <a:t>peut être créée et stockée dans le réseau; </a:t>
            </a:r>
          </a:p>
          <a:p>
            <a:pPr lvl="1">
              <a:spcBef>
                <a:spcPts val="0"/>
              </a:spcBef>
              <a:spcAft>
                <a:spcPts val="600"/>
              </a:spcAft>
              <a:defRPr/>
            </a:pPr>
            <a:r>
              <a:rPr lang="fr-CA" sz="1500" dirty="0" smtClean="0">
                <a:solidFill>
                  <a:schemeClr val="tx2"/>
                </a:solidFill>
              </a:rPr>
              <a:t>est conservée dans des armoires verrouillées, dans le système électronique approuvé de </a:t>
            </a:r>
            <a:r>
              <a:rPr lang="fr-CA" sz="1500" dirty="0" smtClean="0">
                <a:solidFill>
                  <a:schemeClr val="tx2"/>
                </a:solidFill>
              </a:rPr>
              <a:t>EDSC </a:t>
            </a:r>
            <a:r>
              <a:rPr lang="fr-CA" sz="1500" dirty="0" smtClean="0">
                <a:solidFill>
                  <a:schemeClr val="tx2"/>
                </a:solidFill>
              </a:rPr>
              <a:t>ou sur une clé USB encodée dans une armoire verrouillée;</a:t>
            </a:r>
          </a:p>
          <a:p>
            <a:pPr lvl="1">
              <a:spcBef>
                <a:spcPts val="0"/>
              </a:spcBef>
              <a:spcAft>
                <a:spcPts val="600"/>
              </a:spcAft>
              <a:defRPr/>
            </a:pPr>
            <a:r>
              <a:rPr lang="fr-CA" sz="1500" dirty="0" smtClean="0">
                <a:solidFill>
                  <a:schemeClr val="tx2"/>
                </a:solidFill>
              </a:rPr>
              <a:t>est transportée, expédiée ou envoyée par messager dans une enveloppe double scellée; </a:t>
            </a:r>
          </a:p>
          <a:p>
            <a:pPr lvl="1">
              <a:spcBef>
                <a:spcPts val="0"/>
              </a:spcBef>
              <a:spcAft>
                <a:spcPts val="600"/>
              </a:spcAft>
              <a:defRPr/>
            </a:pPr>
            <a:r>
              <a:rPr lang="fr-CA" sz="1500" dirty="0" smtClean="0">
                <a:solidFill>
                  <a:schemeClr val="tx2"/>
                </a:solidFill>
              </a:rPr>
              <a:t>peut être envoyée par courriel sur les systèmes de </a:t>
            </a:r>
            <a:r>
              <a:rPr lang="fr-CA" sz="1500" dirty="0" smtClean="0">
                <a:solidFill>
                  <a:schemeClr val="tx2"/>
                </a:solidFill>
              </a:rPr>
              <a:t>EDSC </a:t>
            </a:r>
            <a:r>
              <a:rPr lang="fr-CA" sz="1500" dirty="0" smtClean="0">
                <a:solidFill>
                  <a:schemeClr val="tx2"/>
                </a:solidFill>
              </a:rPr>
              <a:t>à l’intérieur du pare-feu Ministériel, avec utilisation d’encodage/de chiffrage selon le degré de sensibilité;</a:t>
            </a:r>
          </a:p>
          <a:p>
            <a:pPr lvl="1">
              <a:spcBef>
                <a:spcPts val="0"/>
              </a:spcBef>
              <a:spcAft>
                <a:spcPts val="600"/>
              </a:spcAft>
              <a:defRPr/>
            </a:pPr>
            <a:r>
              <a:rPr lang="fr-CA" sz="1500" dirty="0" smtClean="0">
                <a:solidFill>
                  <a:schemeClr val="tx2"/>
                </a:solidFill>
              </a:rPr>
              <a:t>ne peut être télécopiée qu’en utilisant un télécopieur sécurisé – </a:t>
            </a:r>
            <a:r>
              <a:rPr lang="fr-CA" sz="1500" u="sng" dirty="0" smtClean="0">
                <a:solidFill>
                  <a:schemeClr val="tx2"/>
                </a:solidFill>
              </a:rPr>
              <a:t>Ne télécopiez pas l’information si vous n’êtes pas sûr d’utiliser un télécopieur sécurisé</a:t>
            </a:r>
            <a:r>
              <a:rPr lang="fr-CA" sz="1500" dirty="0" smtClean="0">
                <a:solidFill>
                  <a:schemeClr val="tx2"/>
                </a:solidFill>
              </a:rPr>
              <a:t>. </a:t>
            </a:r>
            <a:endParaRPr lang="fr-CA" sz="1500" u="sng" dirty="0" smtClean="0">
              <a:solidFill>
                <a:schemeClr val="tx2"/>
              </a:solidFill>
            </a:endParaRPr>
          </a:p>
          <a:p>
            <a:pPr lvl="1">
              <a:lnSpc>
                <a:spcPct val="110000"/>
              </a:lnSpc>
              <a:spcBef>
                <a:spcPts val="0"/>
              </a:spcBef>
              <a:spcAft>
                <a:spcPts val="0"/>
              </a:spcAft>
              <a:defRPr/>
            </a:pPr>
            <a:endParaRPr lang="fr-CA" sz="1500" dirty="0" smtClean="0">
              <a:solidFill>
                <a:schemeClr val="tx2"/>
              </a:solidFill>
            </a:endParaRPr>
          </a:p>
          <a:p>
            <a:pPr>
              <a:lnSpc>
                <a:spcPct val="110000"/>
              </a:lnSpc>
              <a:spcBef>
                <a:spcPts val="0"/>
              </a:spcBef>
              <a:spcAft>
                <a:spcPts val="0"/>
              </a:spcAft>
              <a:defRPr/>
            </a:pPr>
            <a:r>
              <a:rPr lang="fr-CA" sz="1900" dirty="0" smtClean="0">
                <a:solidFill>
                  <a:schemeClr val="tx2"/>
                </a:solidFill>
              </a:rPr>
              <a:t>Une information classifiée </a:t>
            </a:r>
            <a:r>
              <a:rPr lang="fr-CA" sz="1900" b="1" dirty="0" smtClean="0">
                <a:solidFill>
                  <a:schemeClr val="tx2"/>
                </a:solidFill>
              </a:rPr>
              <a:t>SECRET</a:t>
            </a:r>
            <a:r>
              <a:rPr lang="fr-CA" sz="1900" dirty="0" smtClean="0">
                <a:solidFill>
                  <a:schemeClr val="tx2"/>
                </a:solidFill>
              </a:rPr>
              <a:t> peut, si elle est indûment divulguée, représenter une menace grave à l’intérêt national (p. ex., l’information incluse dans les mémoires au Cabinet, dans les documents du Cabinet et dans les présentations au Conseil du Trésor) :</a:t>
            </a:r>
          </a:p>
          <a:p>
            <a:pPr>
              <a:lnSpc>
                <a:spcPct val="110000"/>
              </a:lnSpc>
              <a:spcBef>
                <a:spcPts val="0"/>
              </a:spcBef>
              <a:spcAft>
                <a:spcPts val="0"/>
              </a:spcAft>
              <a:defRPr/>
            </a:pPr>
            <a:endParaRPr lang="fr-CA" sz="1700" dirty="0" smtClean="0">
              <a:solidFill>
                <a:schemeClr val="tx2"/>
              </a:solidFill>
            </a:endParaRPr>
          </a:p>
          <a:p>
            <a:pPr lvl="1">
              <a:lnSpc>
                <a:spcPct val="110000"/>
              </a:lnSpc>
              <a:spcBef>
                <a:spcPts val="0"/>
              </a:spcBef>
              <a:spcAft>
                <a:spcPts val="600"/>
              </a:spcAft>
              <a:defRPr/>
            </a:pPr>
            <a:r>
              <a:rPr lang="fr-CA" sz="1500" dirty="0" smtClean="0">
                <a:solidFill>
                  <a:schemeClr val="tx2"/>
                </a:solidFill>
              </a:rPr>
              <a:t>doit  être créée et stockée sur une clé USB encodée; </a:t>
            </a:r>
          </a:p>
          <a:p>
            <a:pPr lvl="1">
              <a:lnSpc>
                <a:spcPct val="110000"/>
              </a:lnSpc>
              <a:spcBef>
                <a:spcPts val="0"/>
              </a:spcBef>
              <a:spcAft>
                <a:spcPts val="600"/>
              </a:spcAft>
              <a:defRPr/>
            </a:pPr>
            <a:r>
              <a:rPr lang="fr-CA" sz="1500" dirty="0" smtClean="0">
                <a:solidFill>
                  <a:schemeClr val="tx2"/>
                </a:solidFill>
              </a:rPr>
              <a:t>est  à diffusion contrôlée (c.-à-d., nombre d’exemplaires, signatures pour réception de l’information); </a:t>
            </a:r>
          </a:p>
          <a:p>
            <a:pPr lvl="1">
              <a:lnSpc>
                <a:spcPct val="110000"/>
              </a:lnSpc>
              <a:spcBef>
                <a:spcPts val="0"/>
              </a:spcBef>
              <a:spcAft>
                <a:spcPts val="600"/>
              </a:spcAft>
              <a:defRPr/>
            </a:pPr>
            <a:r>
              <a:rPr lang="fr-CA" sz="1500" dirty="0" smtClean="0">
                <a:solidFill>
                  <a:schemeClr val="tx2"/>
                </a:solidFill>
              </a:rPr>
              <a:t>à n’utiliser que dans un espace de bureau à zone sécurisée; à conserver dans un contenant verrouillé approuvé se trouvant dans le bureau de l’agent régional de la sécurité (ARS) ou sur une clé USB encodée approuvée par </a:t>
            </a:r>
            <a:r>
              <a:rPr lang="fr-CA" sz="1500" dirty="0" smtClean="0">
                <a:solidFill>
                  <a:schemeClr val="tx2"/>
                </a:solidFill>
              </a:rPr>
              <a:t>EDSC </a:t>
            </a:r>
            <a:r>
              <a:rPr lang="fr-CA" sz="1500" dirty="0" smtClean="0">
                <a:solidFill>
                  <a:schemeClr val="tx2"/>
                </a:solidFill>
              </a:rPr>
              <a:t>se trouvant dans un contenant sécuritaire verrouillé; </a:t>
            </a:r>
          </a:p>
          <a:p>
            <a:pPr lvl="1">
              <a:lnSpc>
                <a:spcPct val="110000"/>
              </a:lnSpc>
              <a:spcBef>
                <a:spcPts val="0"/>
              </a:spcBef>
              <a:spcAft>
                <a:spcPts val="600"/>
              </a:spcAft>
              <a:defRPr/>
            </a:pPr>
            <a:r>
              <a:rPr lang="fr-CA" sz="1500" dirty="0" smtClean="0">
                <a:solidFill>
                  <a:schemeClr val="tx2"/>
                </a:solidFill>
              </a:rPr>
              <a:t>ne pas l’envoyer par courriel; consultez l’ARS sur sa transmission sécurisée;</a:t>
            </a:r>
          </a:p>
          <a:p>
            <a:pPr lvl="1">
              <a:lnSpc>
                <a:spcPct val="110000"/>
              </a:lnSpc>
              <a:spcBef>
                <a:spcPts val="0"/>
              </a:spcBef>
              <a:spcAft>
                <a:spcPts val="600"/>
              </a:spcAft>
              <a:defRPr/>
            </a:pPr>
            <a:r>
              <a:rPr lang="fr-CA" sz="1500" dirty="0" smtClean="0">
                <a:solidFill>
                  <a:schemeClr val="tx2"/>
                </a:solidFill>
              </a:rPr>
              <a:t>doit être transportée dans un porte-documents verrouillé approuvé par la GRC qui, s’il est transporté dans un véhicule, doit se trouver dans le coffre arrière du véhicule.</a:t>
            </a:r>
          </a:p>
          <a:p>
            <a:pPr>
              <a:lnSpc>
                <a:spcPct val="110000"/>
              </a:lnSpc>
              <a:spcBef>
                <a:spcPts val="0"/>
              </a:spcBef>
              <a:spcAft>
                <a:spcPts val="0"/>
              </a:spcAft>
              <a:defRPr/>
            </a:pPr>
            <a:endParaRPr lang="fr-CA" sz="1700" b="1" i="1" dirty="0" smtClean="0">
              <a:solidFill>
                <a:schemeClr val="tx2"/>
              </a:solidFill>
            </a:endParaRPr>
          </a:p>
          <a:p>
            <a:pPr marL="0" indent="0" algn="ctr">
              <a:lnSpc>
                <a:spcPct val="110000"/>
              </a:lnSpc>
              <a:spcBef>
                <a:spcPts val="0"/>
              </a:spcBef>
              <a:spcAft>
                <a:spcPts val="0"/>
              </a:spcAft>
              <a:buFont typeface="Wingdings" pitchFamily="2" charset="2"/>
              <a:buNone/>
              <a:defRPr/>
            </a:pPr>
            <a:r>
              <a:rPr lang="fr-CA" sz="1900" b="1" i="1" dirty="0" smtClean="0">
                <a:solidFill>
                  <a:schemeClr val="tx2"/>
                </a:solidFill>
              </a:rPr>
              <a:t>Pour plus d’information, consultez le Manuel de la politique et des méthodes de sécurité ministérielles et le Guide de classification de l’information .</a:t>
            </a:r>
          </a:p>
        </p:txBody>
      </p:sp>
      <p:grpSp>
        <p:nvGrpSpPr>
          <p:cNvPr id="12292" name="Group 3"/>
          <p:cNvGrpSpPr>
            <a:grpSpLocks/>
          </p:cNvGrpSpPr>
          <p:nvPr/>
        </p:nvGrpSpPr>
        <p:grpSpPr bwMode="auto">
          <a:xfrm>
            <a:off x="7778750" y="0"/>
            <a:ext cx="1554163" cy="992188"/>
            <a:chOff x="1501832" y="5063672"/>
            <a:chExt cx="1400559" cy="992368"/>
          </a:xfrm>
        </p:grpSpPr>
        <p:sp>
          <p:nvSpPr>
            <p:cNvPr id="5" name="Oval 4"/>
            <p:cNvSpPr/>
            <p:nvPr/>
          </p:nvSpPr>
          <p:spPr>
            <a:xfrm>
              <a:off x="1670643" y="5063672"/>
              <a:ext cx="1062937"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2294"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chemeClr val="tx2"/>
                  </a:solidFill>
                </a:rPr>
                <a:t>Sécurité</a:t>
              </a:r>
            </a:p>
          </p:txBody>
        </p:sp>
      </p:grpSp>
    </p:spTree>
  </p:cSld>
  <p:clrMapOvr>
    <a:masterClrMapping/>
  </p:clrMapOvr>
  <mc:AlternateContent xmlns:mc="http://schemas.openxmlformats.org/markup-compatibility/2006" xmlns:p14="http://schemas.microsoft.com/office/powerpoint/2010/main">
    <mc:Choice Requires="p14">
      <p:transition spd="slow" p14:dur="800" advTm="10000">
        <p14:flythrough/>
      </p:transition>
    </mc:Choice>
    <mc:Fallback xmlns="">
      <p:transition spd="slow" advTm="10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fr-CA" dirty="0" smtClean="0">
                <a:solidFill>
                  <a:schemeClr val="accent3"/>
                </a:solidFill>
              </a:rPr>
              <a:t>Protection des renseignements personnels</a:t>
            </a:r>
            <a:br>
              <a:rPr lang="fr-CA" dirty="0" smtClean="0">
                <a:solidFill>
                  <a:schemeClr val="accent3"/>
                </a:solidFill>
              </a:rPr>
            </a:br>
            <a:endParaRPr lang="fr-CA" dirty="0" smtClean="0">
              <a:solidFill>
                <a:schemeClr val="accent3"/>
              </a:solidFill>
            </a:endParaRPr>
          </a:p>
        </p:txBody>
      </p:sp>
      <p:sp>
        <p:nvSpPr>
          <p:cNvPr id="12291" name="Content Placeholder 2"/>
          <p:cNvSpPr>
            <a:spLocks noGrp="1"/>
          </p:cNvSpPr>
          <p:nvPr>
            <p:ph idx="1"/>
          </p:nvPr>
        </p:nvSpPr>
        <p:spPr>
          <a:xfrm>
            <a:off x="487363" y="952500"/>
            <a:ext cx="8245475" cy="5241925"/>
          </a:xfrm>
        </p:spPr>
        <p:txBody>
          <a:bodyPr/>
          <a:lstStyle/>
          <a:p>
            <a:pPr>
              <a:spcBef>
                <a:spcPts val="0"/>
              </a:spcBef>
              <a:spcAft>
                <a:spcPts val="0"/>
              </a:spcAft>
              <a:defRPr/>
            </a:pPr>
            <a:r>
              <a:rPr lang="fr-CA" sz="1400" dirty="0" smtClean="0">
                <a:solidFill>
                  <a:schemeClr val="tx2"/>
                </a:solidFill>
              </a:rPr>
              <a:t>Nous devons protéger et garder strictement confidentiels tous les renseignements personnels dont nous avons la garde et le contrôle.</a:t>
            </a:r>
          </a:p>
          <a:p>
            <a:pPr>
              <a:spcBef>
                <a:spcPts val="0"/>
              </a:spcBef>
              <a:spcAft>
                <a:spcPts val="0"/>
              </a:spcAft>
              <a:defRPr/>
            </a:pPr>
            <a:endParaRPr lang="fr-CA" sz="1400" dirty="0" smtClean="0">
              <a:solidFill>
                <a:schemeClr val="tx2"/>
              </a:solidFill>
            </a:endParaRPr>
          </a:p>
          <a:p>
            <a:pPr>
              <a:spcBef>
                <a:spcPts val="0"/>
              </a:spcBef>
              <a:spcAft>
                <a:spcPts val="0"/>
              </a:spcAft>
              <a:defRPr/>
            </a:pPr>
            <a:r>
              <a:rPr lang="fr-CA" sz="1400" dirty="0" smtClean="0">
                <a:solidFill>
                  <a:schemeClr val="tx2"/>
                </a:solidFill>
              </a:rPr>
              <a:t>L’accès aux renseignements personnels doit être limité et répondre aux principes du « besoin de savoir ». </a:t>
            </a:r>
          </a:p>
          <a:p>
            <a:pPr>
              <a:spcBef>
                <a:spcPts val="0"/>
              </a:spcBef>
              <a:spcAft>
                <a:spcPts val="0"/>
              </a:spcAft>
              <a:defRPr/>
            </a:pPr>
            <a:endParaRPr lang="fr-CA" sz="1400" dirty="0" smtClean="0">
              <a:solidFill>
                <a:schemeClr val="tx2"/>
              </a:solidFill>
            </a:endParaRPr>
          </a:p>
          <a:p>
            <a:pPr>
              <a:spcBef>
                <a:spcPts val="0"/>
              </a:spcBef>
              <a:spcAft>
                <a:spcPts val="0"/>
              </a:spcAft>
              <a:defRPr/>
            </a:pPr>
            <a:r>
              <a:rPr lang="fr-CA" sz="1400" dirty="0" smtClean="0">
                <a:solidFill>
                  <a:schemeClr val="tx2"/>
                </a:solidFill>
              </a:rPr>
              <a:t>Tous les renseignements personnels, quels que soient leur forme et leurs formats, doivent être protégés contre la perte, le vol ainsi que la divulgation, la reproduction, l’utilisation et la modification non autorisées. </a:t>
            </a:r>
          </a:p>
          <a:p>
            <a:pPr>
              <a:spcBef>
                <a:spcPts val="0"/>
              </a:spcBef>
              <a:spcAft>
                <a:spcPts val="0"/>
              </a:spcAft>
              <a:defRPr/>
            </a:pPr>
            <a:endParaRPr lang="fr-CA" sz="1400" dirty="0" smtClean="0">
              <a:solidFill>
                <a:schemeClr val="tx2"/>
              </a:solidFill>
            </a:endParaRPr>
          </a:p>
          <a:p>
            <a:pPr>
              <a:spcBef>
                <a:spcPts val="0"/>
              </a:spcBef>
              <a:spcAft>
                <a:spcPts val="0"/>
              </a:spcAft>
              <a:defRPr/>
            </a:pPr>
            <a:r>
              <a:rPr lang="fr-CA" sz="1400" dirty="0" smtClean="0">
                <a:solidFill>
                  <a:schemeClr val="tx2"/>
                </a:solidFill>
              </a:rPr>
              <a:t>Les documents d’approvisionnement de même que les ententes de subvention de contribution doivent comporter des clauses sur la confidentialité et la sécurité physique et technique des renseignements personnels.</a:t>
            </a:r>
          </a:p>
          <a:p>
            <a:pPr>
              <a:spcBef>
                <a:spcPts val="0"/>
              </a:spcBef>
              <a:spcAft>
                <a:spcPts val="0"/>
              </a:spcAft>
              <a:defRPr/>
            </a:pPr>
            <a:endParaRPr lang="fr-CA" sz="1400" dirty="0" smtClean="0">
              <a:solidFill>
                <a:schemeClr val="tx2"/>
              </a:solidFill>
            </a:endParaRPr>
          </a:p>
          <a:p>
            <a:pPr>
              <a:spcBef>
                <a:spcPts val="0"/>
              </a:spcBef>
              <a:spcAft>
                <a:spcPts val="0"/>
              </a:spcAft>
              <a:defRPr/>
            </a:pPr>
            <a:r>
              <a:rPr lang="fr-CA" sz="1400" dirty="0" smtClean="0">
                <a:solidFill>
                  <a:schemeClr val="tx2"/>
                </a:solidFill>
              </a:rPr>
              <a:t>Nous avons tous l’obligation de signaler sans délai à notre superviseur immédiat tout incident d’utilisation ou de divulgation impropre/inappropriée ou accidentelle ou de perte de renseignements personnels. </a:t>
            </a:r>
          </a:p>
          <a:p>
            <a:pPr>
              <a:spcBef>
                <a:spcPts val="0"/>
              </a:spcBef>
              <a:spcAft>
                <a:spcPts val="0"/>
              </a:spcAft>
              <a:defRPr/>
            </a:pPr>
            <a:endParaRPr lang="fr-CA" sz="1400" dirty="0" smtClean="0">
              <a:solidFill>
                <a:schemeClr val="tx2"/>
              </a:solidFill>
            </a:endParaRPr>
          </a:p>
          <a:p>
            <a:pPr>
              <a:spcBef>
                <a:spcPts val="0"/>
              </a:spcBef>
              <a:spcAft>
                <a:spcPts val="0"/>
              </a:spcAft>
              <a:defRPr/>
            </a:pPr>
            <a:r>
              <a:rPr lang="fr-CA" sz="1400" dirty="0" smtClean="0">
                <a:solidFill>
                  <a:schemeClr val="tx2"/>
                </a:solidFill>
              </a:rPr>
              <a:t>Soyez proactif dans la communication aux superviseurs des risques liés à la protection des renseignements personnels et renseignez-vous sur les façons d’améliorer la manipulation sécuritaire de renseignements personnels.  </a:t>
            </a:r>
          </a:p>
          <a:p>
            <a:pPr marL="0" indent="0">
              <a:spcBef>
                <a:spcPts val="600"/>
              </a:spcBef>
              <a:spcAft>
                <a:spcPts val="600"/>
              </a:spcAft>
              <a:buFont typeface="Wingdings" pitchFamily="2" charset="2"/>
              <a:buNone/>
              <a:defRPr/>
            </a:pPr>
            <a:endParaRPr lang="fr-CA" sz="1400" b="1" dirty="0" smtClean="0">
              <a:solidFill>
                <a:srgbClr val="C00000"/>
              </a:solidFill>
            </a:endParaRPr>
          </a:p>
          <a:p>
            <a:pPr marL="0" indent="0" algn="ctr">
              <a:spcBef>
                <a:spcPts val="600"/>
              </a:spcBef>
              <a:spcAft>
                <a:spcPts val="600"/>
              </a:spcAft>
              <a:buFont typeface="Wingdings" pitchFamily="2" charset="2"/>
              <a:buNone/>
              <a:defRPr/>
            </a:pPr>
            <a:r>
              <a:rPr lang="fr-CA" sz="1400" b="1" dirty="0" smtClean="0">
                <a:solidFill>
                  <a:srgbClr val="C00000"/>
                </a:solidFill>
              </a:rPr>
              <a:t>Si vous avez des questions, posez-les à votre superviseur!</a:t>
            </a:r>
            <a:endParaRPr lang="fr-CA" sz="1400" dirty="0" smtClean="0">
              <a:solidFill>
                <a:schemeClr val="tx2"/>
              </a:solidFill>
            </a:endParaRPr>
          </a:p>
        </p:txBody>
      </p:sp>
      <p:grpSp>
        <p:nvGrpSpPr>
          <p:cNvPr id="13316" name="Group 3"/>
          <p:cNvGrpSpPr>
            <a:grpSpLocks/>
          </p:cNvGrpSpPr>
          <p:nvPr/>
        </p:nvGrpSpPr>
        <p:grpSpPr bwMode="auto">
          <a:xfrm>
            <a:off x="7920038" y="11113"/>
            <a:ext cx="1400175" cy="993775"/>
            <a:chOff x="1501832" y="5063672"/>
            <a:chExt cx="1400559" cy="992368"/>
          </a:xfrm>
        </p:grpSpPr>
        <p:sp>
          <p:nvSpPr>
            <p:cNvPr id="5" name="Oval 4"/>
            <p:cNvSpPr/>
            <p:nvPr/>
          </p:nvSpPr>
          <p:spPr>
            <a:xfrm>
              <a:off x="1670153" y="5063672"/>
              <a:ext cx="1063917"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3318"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chemeClr val="tx2"/>
                  </a:solidFill>
                </a:rPr>
                <a:t>Sécurité</a:t>
              </a:r>
            </a:p>
          </p:txBody>
        </p:sp>
      </p:grpSp>
    </p:spTree>
  </p:cSld>
  <p:clrMapOvr>
    <a:masterClrMapping/>
  </p:clrMapOvr>
  <p:transition spd="slow" advTm="10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randombar(horizontal)">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randombar(horizontal)">
                                      <p:cBhvr>
                                        <p:cTn id="12" dur="500"/>
                                        <p:tgtEl>
                                          <p:spTgt spid="122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animEffect transition="in" filter="randombar(horizontal)">
                                      <p:cBhvr>
                                        <p:cTn id="17" dur="500"/>
                                        <p:tgtEl>
                                          <p:spTgt spid="1229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291">
                                            <p:txEl>
                                              <p:pRg st="6" end="6"/>
                                            </p:txEl>
                                          </p:spTgt>
                                        </p:tgtEl>
                                        <p:attrNameLst>
                                          <p:attrName>style.visibility</p:attrName>
                                        </p:attrNameLst>
                                      </p:cBhvr>
                                      <p:to>
                                        <p:strVal val="visible"/>
                                      </p:to>
                                    </p:set>
                                    <p:animEffect transition="in" filter="randombar(horizontal)">
                                      <p:cBhvr>
                                        <p:cTn id="22" dur="500"/>
                                        <p:tgtEl>
                                          <p:spTgt spid="1229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2291">
                                            <p:txEl>
                                              <p:pRg st="8" end="8"/>
                                            </p:txEl>
                                          </p:spTgt>
                                        </p:tgtEl>
                                        <p:attrNameLst>
                                          <p:attrName>style.visibility</p:attrName>
                                        </p:attrNameLst>
                                      </p:cBhvr>
                                      <p:to>
                                        <p:strVal val="visible"/>
                                      </p:to>
                                    </p:set>
                                    <p:animEffect transition="in" filter="randombar(horizontal)">
                                      <p:cBhvr>
                                        <p:cTn id="27" dur="500"/>
                                        <p:tgtEl>
                                          <p:spTgt spid="12291">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291">
                                            <p:txEl>
                                              <p:pRg st="10" end="10"/>
                                            </p:txEl>
                                          </p:spTgt>
                                        </p:tgtEl>
                                        <p:attrNameLst>
                                          <p:attrName>style.visibility</p:attrName>
                                        </p:attrNameLst>
                                      </p:cBhvr>
                                      <p:to>
                                        <p:strVal val="visible"/>
                                      </p:to>
                                    </p:set>
                                    <p:animEffect transition="in" filter="randombar(horizontal)">
                                      <p:cBhvr>
                                        <p:cTn id="32" dur="500"/>
                                        <p:tgtEl>
                                          <p:spTgt spid="1229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fr-CA" dirty="0" smtClean="0">
                <a:solidFill>
                  <a:schemeClr val="accent3"/>
                </a:solidFill>
              </a:rPr>
              <a:t>Les rudiments de la gestion sécuritaire de l’information</a:t>
            </a:r>
          </a:p>
        </p:txBody>
      </p:sp>
      <p:sp>
        <p:nvSpPr>
          <p:cNvPr id="14339" name="Content Placeholder 2"/>
          <p:cNvSpPr>
            <a:spLocks noGrp="1"/>
          </p:cNvSpPr>
          <p:nvPr>
            <p:ph idx="1"/>
          </p:nvPr>
        </p:nvSpPr>
        <p:spPr>
          <a:xfrm>
            <a:off x="487363" y="952500"/>
            <a:ext cx="8245475" cy="5135563"/>
          </a:xfrm>
        </p:spPr>
        <p:txBody>
          <a:bodyPr>
            <a:normAutofit fontScale="85000" lnSpcReduction="20000"/>
          </a:bodyPr>
          <a:lstStyle/>
          <a:p>
            <a:pPr>
              <a:spcBef>
                <a:spcPts val="600"/>
              </a:spcBef>
              <a:spcAft>
                <a:spcPts val="600"/>
              </a:spcAft>
              <a:defRPr/>
            </a:pPr>
            <a:r>
              <a:rPr lang="fr-CA" sz="1600" dirty="0" smtClean="0">
                <a:solidFill>
                  <a:schemeClr val="tx2"/>
                </a:solidFill>
              </a:rPr>
              <a:t>Tous les employés sont responsables de la manipulation sécuritaire de l’information qui leur est confiée.</a:t>
            </a:r>
          </a:p>
          <a:p>
            <a:pPr>
              <a:spcBef>
                <a:spcPts val="600"/>
              </a:spcBef>
              <a:spcAft>
                <a:spcPts val="600"/>
              </a:spcAft>
              <a:defRPr/>
            </a:pPr>
            <a:r>
              <a:rPr lang="fr-CA" sz="1600" dirty="0" smtClean="0">
                <a:solidFill>
                  <a:schemeClr val="tx2"/>
                </a:solidFill>
              </a:rPr>
              <a:t>Selon la classification des documents, les employés doivent :</a:t>
            </a:r>
          </a:p>
          <a:p>
            <a:pPr lvl="1">
              <a:spcBef>
                <a:spcPts val="600"/>
              </a:spcBef>
              <a:spcAft>
                <a:spcPts val="600"/>
              </a:spcAft>
              <a:defRPr/>
            </a:pPr>
            <a:r>
              <a:rPr lang="fr-CA" sz="1600" dirty="0" smtClean="0">
                <a:solidFill>
                  <a:schemeClr val="tx2"/>
                </a:solidFill>
              </a:rPr>
              <a:t>repérer l’information de nature délicate et la faire marquer en conséquence;</a:t>
            </a:r>
          </a:p>
          <a:p>
            <a:pPr lvl="1">
              <a:spcBef>
                <a:spcPts val="600"/>
              </a:spcBef>
              <a:spcAft>
                <a:spcPts val="600"/>
              </a:spcAft>
              <a:defRPr/>
            </a:pPr>
            <a:r>
              <a:rPr lang="fr-CA" sz="1600" dirty="0" smtClean="0">
                <a:solidFill>
                  <a:schemeClr val="tx2"/>
                </a:solidFill>
              </a:rPr>
              <a:t>choisir un emplacement et de l’équipement sécurisés pour compiler l’information, en discuter et la transmettre à d’autres personnes;</a:t>
            </a:r>
          </a:p>
          <a:p>
            <a:pPr lvl="1">
              <a:spcBef>
                <a:spcPts val="600"/>
              </a:spcBef>
              <a:spcAft>
                <a:spcPts val="600"/>
              </a:spcAft>
              <a:defRPr/>
            </a:pPr>
            <a:r>
              <a:rPr lang="fr-CA" sz="1600" dirty="0" smtClean="0">
                <a:solidFill>
                  <a:schemeClr val="tx2"/>
                </a:solidFill>
              </a:rPr>
              <a:t>suivre les procédures ministérielles de transport ou de transmission sécurisés de l’information;</a:t>
            </a:r>
          </a:p>
          <a:p>
            <a:pPr lvl="1">
              <a:spcBef>
                <a:spcPts val="600"/>
              </a:spcBef>
              <a:spcAft>
                <a:spcPts val="600"/>
              </a:spcAft>
              <a:defRPr/>
            </a:pPr>
            <a:r>
              <a:rPr lang="fr-CA" sz="1600" dirty="0" smtClean="0">
                <a:solidFill>
                  <a:schemeClr val="tx2"/>
                </a:solidFill>
              </a:rPr>
              <a:t>stocker/entreposer l’information de façon sécuritaire (sous forme électronique et physique);</a:t>
            </a:r>
          </a:p>
          <a:p>
            <a:pPr lvl="1">
              <a:spcBef>
                <a:spcPts val="600"/>
              </a:spcBef>
              <a:spcAft>
                <a:spcPts val="600"/>
              </a:spcAft>
              <a:defRPr/>
            </a:pPr>
            <a:r>
              <a:rPr lang="fr-CA" sz="1600" dirty="0" smtClean="0">
                <a:solidFill>
                  <a:schemeClr val="tx2"/>
                </a:solidFill>
              </a:rPr>
              <a:t>éliminer l’information de façon sécuritaire;</a:t>
            </a:r>
          </a:p>
          <a:p>
            <a:pPr lvl="1">
              <a:spcBef>
                <a:spcPts val="600"/>
              </a:spcBef>
              <a:spcAft>
                <a:spcPts val="600"/>
              </a:spcAft>
              <a:defRPr/>
            </a:pPr>
            <a:r>
              <a:rPr lang="fr-CA" sz="1600" dirty="0" smtClean="0">
                <a:solidFill>
                  <a:schemeClr val="tx2"/>
                </a:solidFill>
              </a:rPr>
              <a:t>respecter le principe du « besoin de savoir »;</a:t>
            </a:r>
          </a:p>
          <a:p>
            <a:pPr lvl="1">
              <a:spcBef>
                <a:spcPts val="600"/>
              </a:spcBef>
              <a:spcAft>
                <a:spcPts val="600"/>
              </a:spcAft>
              <a:defRPr/>
            </a:pPr>
            <a:r>
              <a:rPr lang="fr-CA" sz="1600" dirty="0" smtClean="0">
                <a:solidFill>
                  <a:schemeClr val="tx2"/>
                </a:solidFill>
              </a:rPr>
              <a:t>au moment de partager des renseignements de nature délicate avec d’autres ministères, administrations, organisations ou bénéficiaires, s’assurer qu’il existe des ententes écrites et qu’il y ait des protocoles en place concernant la gestion et le traitement de l’information. </a:t>
            </a:r>
          </a:p>
          <a:p>
            <a:pPr>
              <a:spcBef>
                <a:spcPts val="600"/>
              </a:spcBef>
              <a:spcAft>
                <a:spcPts val="600"/>
              </a:spcAft>
              <a:defRPr/>
            </a:pPr>
            <a:r>
              <a:rPr lang="fr-CA" sz="1600" dirty="0" smtClean="0">
                <a:solidFill>
                  <a:schemeClr val="tx2"/>
                </a:solidFill>
              </a:rPr>
              <a:t>Lorsqu’ils recueillent des renseignements de nature délicate, employés et entrepreneurs/fournisseurs doivent posséder une cote de sécurité valide du niveau approprié. </a:t>
            </a:r>
          </a:p>
          <a:p>
            <a:pPr>
              <a:spcBef>
                <a:spcPts val="600"/>
              </a:spcBef>
              <a:spcAft>
                <a:spcPts val="600"/>
              </a:spcAft>
              <a:defRPr/>
            </a:pPr>
            <a:r>
              <a:rPr lang="fr-CA" sz="1600" dirty="0" smtClean="0">
                <a:solidFill>
                  <a:schemeClr val="tx2"/>
                </a:solidFill>
              </a:rPr>
              <a:t>Au besoin, il faut régulièrement examiner et mettre à jour les accès aux systèmes et lecteurs informatiques, les permissions, les délégations, les mots de passe et profils d’utilisateur ainsi que les listes de distribution/diffusion. </a:t>
            </a:r>
          </a:p>
        </p:txBody>
      </p:sp>
      <p:grpSp>
        <p:nvGrpSpPr>
          <p:cNvPr id="14340" name="Group 3"/>
          <p:cNvGrpSpPr>
            <a:grpSpLocks/>
          </p:cNvGrpSpPr>
          <p:nvPr/>
        </p:nvGrpSpPr>
        <p:grpSpPr bwMode="auto">
          <a:xfrm>
            <a:off x="7907338" y="0"/>
            <a:ext cx="1401762" cy="992188"/>
            <a:chOff x="1501832" y="5063672"/>
            <a:chExt cx="1400559" cy="992368"/>
          </a:xfrm>
        </p:grpSpPr>
        <p:sp>
          <p:nvSpPr>
            <p:cNvPr id="5" name="Oval 4"/>
            <p:cNvSpPr/>
            <p:nvPr/>
          </p:nvSpPr>
          <p:spPr>
            <a:xfrm>
              <a:off x="1669963" y="5063672"/>
              <a:ext cx="1064298"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4342"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chemeClr val="tx2"/>
                  </a:solidFill>
                </a:rPr>
                <a:t>Sécurité</a:t>
              </a:r>
            </a:p>
          </p:txBody>
        </p:sp>
      </p:grpSp>
    </p:spTree>
  </p:cSld>
  <p:clrMapOvr>
    <a:masterClrMapping/>
  </p:clrMapOvr>
  <p:transition spd="slow" advTm="14000">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randombar(horizontal)">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randombar(horizontal)">
                                      <p:cBhvr>
                                        <p:cTn id="12" dur="500"/>
                                        <p:tgtEl>
                                          <p:spTgt spid="14339">
                                            <p:txEl>
                                              <p:pRg st="1" end="1"/>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randombar(horizontal)">
                                      <p:cBhvr>
                                        <p:cTn id="15" dur="500"/>
                                        <p:tgtEl>
                                          <p:spTgt spid="14339">
                                            <p:txEl>
                                              <p:pRg st="2" end="2"/>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4339">
                                            <p:txEl>
                                              <p:pRg st="3" end="3"/>
                                            </p:txEl>
                                          </p:spTgt>
                                        </p:tgtEl>
                                        <p:attrNameLst>
                                          <p:attrName>style.visibility</p:attrName>
                                        </p:attrNameLst>
                                      </p:cBhvr>
                                      <p:to>
                                        <p:strVal val="visible"/>
                                      </p:to>
                                    </p:set>
                                    <p:animEffect transition="in" filter="randombar(horizontal)">
                                      <p:cBhvr>
                                        <p:cTn id="18" dur="500"/>
                                        <p:tgtEl>
                                          <p:spTgt spid="14339">
                                            <p:txEl>
                                              <p:pRg st="3" end="3"/>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animEffect transition="in" filter="randombar(horizontal)">
                                      <p:cBhvr>
                                        <p:cTn id="21" dur="500"/>
                                        <p:tgtEl>
                                          <p:spTgt spid="14339">
                                            <p:txEl>
                                              <p:pRg st="4" end="4"/>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4339">
                                            <p:txEl>
                                              <p:pRg st="5" end="5"/>
                                            </p:txEl>
                                          </p:spTgt>
                                        </p:tgtEl>
                                        <p:attrNameLst>
                                          <p:attrName>style.visibility</p:attrName>
                                        </p:attrNameLst>
                                      </p:cBhvr>
                                      <p:to>
                                        <p:strVal val="visible"/>
                                      </p:to>
                                    </p:set>
                                    <p:animEffect transition="in" filter="randombar(horizontal)">
                                      <p:cBhvr>
                                        <p:cTn id="24" dur="500"/>
                                        <p:tgtEl>
                                          <p:spTgt spid="14339">
                                            <p:txEl>
                                              <p:pRg st="5" end="5"/>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animEffect transition="in" filter="randombar(horizontal)">
                                      <p:cBhvr>
                                        <p:cTn id="27" dur="500"/>
                                        <p:tgtEl>
                                          <p:spTgt spid="14339">
                                            <p:txEl>
                                              <p:pRg st="6" end="6"/>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14339">
                                            <p:txEl>
                                              <p:pRg st="7" end="7"/>
                                            </p:txEl>
                                          </p:spTgt>
                                        </p:tgtEl>
                                        <p:attrNameLst>
                                          <p:attrName>style.visibility</p:attrName>
                                        </p:attrNameLst>
                                      </p:cBhvr>
                                      <p:to>
                                        <p:strVal val="visible"/>
                                      </p:to>
                                    </p:set>
                                    <p:animEffect transition="in" filter="randombar(horizontal)">
                                      <p:cBhvr>
                                        <p:cTn id="30" dur="500"/>
                                        <p:tgtEl>
                                          <p:spTgt spid="14339">
                                            <p:txEl>
                                              <p:pRg st="7" end="7"/>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4339">
                                            <p:txEl>
                                              <p:pRg st="8" end="8"/>
                                            </p:txEl>
                                          </p:spTgt>
                                        </p:tgtEl>
                                        <p:attrNameLst>
                                          <p:attrName>style.visibility</p:attrName>
                                        </p:attrNameLst>
                                      </p:cBhvr>
                                      <p:to>
                                        <p:strVal val="visible"/>
                                      </p:to>
                                    </p:set>
                                    <p:animEffect transition="in" filter="randombar(horizontal)">
                                      <p:cBhvr>
                                        <p:cTn id="33" dur="500"/>
                                        <p:tgtEl>
                                          <p:spTgt spid="14339">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4339">
                                            <p:txEl>
                                              <p:pRg st="9" end="9"/>
                                            </p:txEl>
                                          </p:spTgt>
                                        </p:tgtEl>
                                        <p:attrNameLst>
                                          <p:attrName>style.visibility</p:attrName>
                                        </p:attrNameLst>
                                      </p:cBhvr>
                                      <p:to>
                                        <p:strVal val="visible"/>
                                      </p:to>
                                    </p:set>
                                    <p:animEffect transition="in" filter="randombar(horizontal)">
                                      <p:cBhvr>
                                        <p:cTn id="38" dur="500"/>
                                        <p:tgtEl>
                                          <p:spTgt spid="14339">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4339">
                                            <p:txEl>
                                              <p:pRg st="10" end="10"/>
                                            </p:txEl>
                                          </p:spTgt>
                                        </p:tgtEl>
                                        <p:attrNameLst>
                                          <p:attrName>style.visibility</p:attrName>
                                        </p:attrNameLst>
                                      </p:cBhvr>
                                      <p:to>
                                        <p:strVal val="visible"/>
                                      </p:to>
                                    </p:set>
                                    <p:animEffect transition="in" filter="randombar(horizontal)">
                                      <p:cBhvr>
                                        <p:cTn id="43" dur="500"/>
                                        <p:tgtEl>
                                          <p:spTgt spid="143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fr-CA" dirty="0" smtClean="0">
                <a:solidFill>
                  <a:schemeClr val="accent3"/>
                </a:solidFill>
              </a:rPr>
              <a:t>Procédure de signalement des incidents de sécurité</a:t>
            </a:r>
            <a:br>
              <a:rPr lang="fr-CA" dirty="0" smtClean="0">
                <a:solidFill>
                  <a:schemeClr val="accent3"/>
                </a:solidFill>
              </a:rPr>
            </a:br>
            <a:endParaRPr lang="fr-CA" dirty="0" smtClean="0">
              <a:solidFill>
                <a:schemeClr val="accent3"/>
              </a:solidFill>
            </a:endParaRPr>
          </a:p>
        </p:txBody>
      </p:sp>
      <p:grpSp>
        <p:nvGrpSpPr>
          <p:cNvPr id="15363" name="Group 3"/>
          <p:cNvGrpSpPr>
            <a:grpSpLocks/>
          </p:cNvGrpSpPr>
          <p:nvPr/>
        </p:nvGrpSpPr>
        <p:grpSpPr bwMode="auto">
          <a:xfrm>
            <a:off x="7920038" y="0"/>
            <a:ext cx="1400175" cy="992188"/>
            <a:chOff x="1501832" y="5063672"/>
            <a:chExt cx="1400559" cy="992368"/>
          </a:xfrm>
        </p:grpSpPr>
        <p:sp>
          <p:nvSpPr>
            <p:cNvPr id="5" name="Oval 4"/>
            <p:cNvSpPr/>
            <p:nvPr/>
          </p:nvSpPr>
          <p:spPr>
            <a:xfrm>
              <a:off x="1670153" y="5063672"/>
              <a:ext cx="1063917"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5366"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chemeClr val="tx2"/>
                  </a:solidFill>
                </a:rPr>
                <a:t>Sécurité</a:t>
              </a:r>
            </a:p>
          </p:txBody>
        </p:sp>
      </p:grpSp>
      <p:pic>
        <p:nvPicPr>
          <p:cNvPr id="1536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09750" y="809625"/>
            <a:ext cx="5526088" cy="553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800" advTm="8000">
        <p:circle/>
      </p:transition>
    </mc:Choice>
    <mc:Fallback xmlns="">
      <p:transition spd="slow" advTm="8000">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fr-CA" sz="1600" dirty="0" smtClean="0"/>
              <a:t>Directive sur les dispositifs de stockage USB : Ce que vous devez savoir</a:t>
            </a:r>
            <a:endParaRPr lang="fr-CA" dirty="0" smtClean="0">
              <a:solidFill>
                <a:schemeClr val="accent3"/>
              </a:solidFill>
            </a:endParaRPr>
          </a:p>
        </p:txBody>
      </p:sp>
      <p:sp>
        <p:nvSpPr>
          <p:cNvPr id="16387" name="Content Placeholder 2"/>
          <p:cNvSpPr>
            <a:spLocks noGrp="1"/>
          </p:cNvSpPr>
          <p:nvPr>
            <p:ph idx="1"/>
          </p:nvPr>
        </p:nvSpPr>
        <p:spPr>
          <a:xfrm>
            <a:off x="211138" y="968375"/>
            <a:ext cx="8685212" cy="5162550"/>
          </a:xfrm>
        </p:spPr>
        <p:txBody>
          <a:bodyPr/>
          <a:lstStyle/>
          <a:p>
            <a:pPr>
              <a:spcBef>
                <a:spcPct val="0"/>
              </a:spcBef>
            </a:pPr>
            <a:r>
              <a:rPr lang="fr-CA" sz="1400" dirty="0" smtClean="0">
                <a:solidFill>
                  <a:schemeClr val="tx2"/>
                </a:solidFill>
              </a:rPr>
              <a:t>Le 10 janvier 2013, </a:t>
            </a:r>
            <a:r>
              <a:rPr lang="fr-CA" sz="1400" dirty="0" smtClean="0">
                <a:solidFill>
                  <a:schemeClr val="tx2"/>
                </a:solidFill>
              </a:rPr>
              <a:t>EDSC </a:t>
            </a:r>
            <a:r>
              <a:rPr lang="fr-CA" sz="1400" dirty="0" smtClean="0">
                <a:solidFill>
                  <a:schemeClr val="tx2"/>
                </a:solidFill>
              </a:rPr>
              <a:t>a instauré une nouvelle Directive sur les dispositifs de stockage USB (Universal Serial Bus) dans le but :</a:t>
            </a:r>
          </a:p>
          <a:p>
            <a:pPr>
              <a:spcBef>
                <a:spcPct val="0"/>
              </a:spcBef>
            </a:pPr>
            <a:endParaRPr lang="fr-CA" sz="900" dirty="0" smtClean="0">
              <a:solidFill>
                <a:schemeClr val="tx2"/>
              </a:solidFill>
            </a:endParaRPr>
          </a:p>
          <a:p>
            <a:pPr lvl="1">
              <a:spcBef>
                <a:spcPct val="0"/>
              </a:spcBef>
              <a:spcAft>
                <a:spcPts val="600"/>
              </a:spcAft>
              <a:buFont typeface="Arial" charset="0"/>
              <a:buChar char="•"/>
            </a:pPr>
            <a:r>
              <a:rPr lang="fr-CA" sz="1200" dirty="0" smtClean="0">
                <a:solidFill>
                  <a:schemeClr val="tx2"/>
                </a:solidFill>
              </a:rPr>
              <a:t>d’améliorer la protection des données dont le Ministère a la responsabilité; </a:t>
            </a:r>
          </a:p>
          <a:p>
            <a:pPr lvl="1">
              <a:spcBef>
                <a:spcPct val="0"/>
              </a:spcBef>
              <a:spcAft>
                <a:spcPts val="600"/>
              </a:spcAft>
              <a:buFont typeface="Arial" charset="0"/>
              <a:buChar char="•"/>
            </a:pPr>
            <a:r>
              <a:rPr lang="fr-CA" sz="1200" dirty="0" smtClean="0">
                <a:solidFill>
                  <a:schemeClr val="tx2"/>
                </a:solidFill>
              </a:rPr>
              <a:t>de s’assurer que, lorsque des données ont besoin d’être transférées ou partagées à des fins opérationnelles, on emploie des outils appropriés qui atténuent le risque de perte ou d’accès non autorisé;</a:t>
            </a:r>
          </a:p>
          <a:p>
            <a:pPr lvl="1">
              <a:spcBef>
                <a:spcPct val="0"/>
              </a:spcBef>
              <a:spcAft>
                <a:spcPts val="600"/>
              </a:spcAft>
              <a:buFont typeface="Arial" charset="0"/>
              <a:buChar char="•"/>
            </a:pPr>
            <a:r>
              <a:rPr lang="fr-CA" sz="1200" dirty="0" smtClean="0">
                <a:solidFill>
                  <a:schemeClr val="tx2"/>
                </a:solidFill>
              </a:rPr>
              <a:t>de réduire ou d’éliminer les risques de perte d’information pouvant se traduire par un préjudice causé à l’intégrité personnelle ou financière du citoyen, des dommages causés aux applications ou à la technologie du Ministère, et/ou une perte de confiance dans la capacité du Ministère de gérer de façon responsable les renseignements privés des citoyens. </a:t>
            </a:r>
          </a:p>
          <a:p>
            <a:pPr lvl="1">
              <a:spcBef>
                <a:spcPct val="0"/>
              </a:spcBef>
              <a:spcAft>
                <a:spcPts val="600"/>
              </a:spcAft>
              <a:buFont typeface="Arial" charset="0"/>
              <a:buChar char="•"/>
            </a:pPr>
            <a:endParaRPr lang="fr-CA" sz="900" dirty="0" smtClean="0">
              <a:solidFill>
                <a:schemeClr val="tx2"/>
              </a:solidFill>
            </a:endParaRPr>
          </a:p>
          <a:p>
            <a:pPr>
              <a:spcBef>
                <a:spcPct val="0"/>
              </a:spcBef>
            </a:pPr>
            <a:r>
              <a:rPr lang="fr-CA" sz="1400" dirty="0" smtClean="0">
                <a:solidFill>
                  <a:schemeClr val="tx2"/>
                </a:solidFill>
              </a:rPr>
              <a:t>Il y a deux types de clés USB achetées et émises par le Ministère dont l’utilisation est approuvée : les dispositifs biométriques et les clés USB encodées protégées par mot de passe. </a:t>
            </a:r>
          </a:p>
          <a:p>
            <a:pPr>
              <a:spcBef>
                <a:spcPct val="0"/>
              </a:spcBef>
            </a:pPr>
            <a:endParaRPr lang="fr-CA" sz="900" dirty="0" smtClean="0">
              <a:solidFill>
                <a:schemeClr val="tx2"/>
              </a:solidFill>
            </a:endParaRPr>
          </a:p>
          <a:p>
            <a:pPr>
              <a:spcBef>
                <a:spcPct val="0"/>
              </a:spcBef>
            </a:pPr>
            <a:r>
              <a:rPr lang="fr-CA" sz="1400" dirty="0" smtClean="0">
                <a:solidFill>
                  <a:schemeClr val="tx2"/>
                </a:solidFill>
              </a:rPr>
              <a:t>Désormais, les clés USB sont acquises centralement par la DGIIT et distribuées par l’ASM. </a:t>
            </a:r>
          </a:p>
          <a:p>
            <a:pPr>
              <a:spcBef>
                <a:spcPct val="0"/>
              </a:spcBef>
            </a:pPr>
            <a:endParaRPr lang="fr-CA" sz="900" dirty="0" smtClean="0">
              <a:solidFill>
                <a:schemeClr val="tx2"/>
              </a:solidFill>
            </a:endParaRPr>
          </a:p>
          <a:p>
            <a:pPr>
              <a:spcBef>
                <a:spcPct val="0"/>
              </a:spcBef>
            </a:pPr>
            <a:r>
              <a:rPr lang="fr-CA" sz="1400" dirty="0" smtClean="0">
                <a:solidFill>
                  <a:schemeClr val="tx2"/>
                </a:solidFill>
              </a:rPr>
              <a:t>Les clés USB non autorisées et les disques durs portables ne doivent pas être connectés au réseau. Toute technologie de stockage USB qui n’est pas mentionnée dans cette directive ne peut être installée et/ou achetée qu’à la discrétion et avec l’approbation préalable du DPI ou de son délégué. </a:t>
            </a:r>
          </a:p>
          <a:p>
            <a:pPr>
              <a:spcBef>
                <a:spcPct val="0"/>
              </a:spcBef>
            </a:pPr>
            <a:endParaRPr lang="fr-CA" sz="900" dirty="0" smtClean="0">
              <a:solidFill>
                <a:schemeClr val="tx2"/>
              </a:solidFill>
            </a:endParaRPr>
          </a:p>
          <a:p>
            <a:pPr>
              <a:spcBef>
                <a:spcPct val="0"/>
              </a:spcBef>
            </a:pPr>
            <a:r>
              <a:rPr lang="fr-CA" sz="1400" dirty="0" smtClean="0">
                <a:solidFill>
                  <a:schemeClr val="tx2"/>
                </a:solidFill>
              </a:rPr>
              <a:t>Il est interdit de brancher de l’équipement ou des appareils personnels au réseau. </a:t>
            </a:r>
          </a:p>
          <a:p>
            <a:pPr>
              <a:spcBef>
                <a:spcPct val="0"/>
              </a:spcBef>
            </a:pPr>
            <a:endParaRPr lang="fr-CA" sz="900" dirty="0" smtClean="0">
              <a:solidFill>
                <a:schemeClr val="tx2"/>
              </a:solidFill>
            </a:endParaRPr>
          </a:p>
          <a:p>
            <a:r>
              <a:rPr lang="fr-CA" sz="1400" dirty="0" smtClean="0">
                <a:solidFill>
                  <a:schemeClr val="tx2"/>
                </a:solidFill>
              </a:rPr>
              <a:t>La DGIIT surveille régulièrement et signale les dispositifs USB qui sont branchés sur le réseau. Les dispositifs non autorisés seront signalés et à l’ASC et au SMA responsable en sorte que des mesures appropriées puissent être prises. </a:t>
            </a:r>
            <a:endParaRPr lang="fr-CA" sz="1400" b="1" i="1" dirty="0" smtClean="0">
              <a:solidFill>
                <a:schemeClr val="tx2"/>
              </a:solidFill>
            </a:endParaRPr>
          </a:p>
        </p:txBody>
      </p:sp>
      <p:grpSp>
        <p:nvGrpSpPr>
          <p:cNvPr id="16388" name="Group 3"/>
          <p:cNvGrpSpPr>
            <a:grpSpLocks/>
          </p:cNvGrpSpPr>
          <p:nvPr/>
        </p:nvGrpSpPr>
        <p:grpSpPr bwMode="auto">
          <a:xfrm>
            <a:off x="7859713" y="-1588"/>
            <a:ext cx="1549400" cy="993776"/>
            <a:chOff x="6124423" y="4771381"/>
            <a:chExt cx="1548745" cy="992368"/>
          </a:xfrm>
        </p:grpSpPr>
        <p:sp>
          <p:nvSpPr>
            <p:cNvPr id="5" name="Oval 4"/>
            <p:cNvSpPr/>
            <p:nvPr/>
          </p:nvSpPr>
          <p:spPr>
            <a:xfrm>
              <a:off x="6367207" y="4771381"/>
              <a:ext cx="1063175" cy="992368"/>
            </a:xfrm>
            <a:prstGeom prst="ellipse">
              <a:avLst/>
            </a:prstGeom>
            <a:solidFill>
              <a:srgbClr val="E8D1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6390" name="Content Placeholder 2"/>
            <p:cNvSpPr txBox="1">
              <a:spLocks/>
            </p:cNvSpPr>
            <p:nvPr/>
          </p:nvSpPr>
          <p:spPr bwMode="auto">
            <a:xfrm>
              <a:off x="6124423" y="5007286"/>
              <a:ext cx="1548745" cy="490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chemeClr val="tx2"/>
                  </a:solidFill>
                </a:rPr>
                <a:t>Technologie de l’information</a:t>
              </a:r>
            </a:p>
          </p:txBody>
        </p:sp>
      </p:grpSp>
    </p:spTree>
  </p:cSld>
  <p:clrMapOvr>
    <a:masterClrMapping/>
  </p:clrMapOvr>
  <p:transition spd="slow" advTm="18000">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randombar(horizontal)">
                                      <p:cBhvr>
                                        <p:cTn id="7" dur="500"/>
                                        <p:tgtEl>
                                          <p:spTgt spid="16387">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6387">
                                            <p:txEl>
                                              <p:pRg st="2" end="2"/>
                                            </p:txEl>
                                          </p:spTgt>
                                        </p:tgtEl>
                                        <p:attrNameLst>
                                          <p:attrName>style.visibility</p:attrName>
                                        </p:attrNameLst>
                                      </p:cBhvr>
                                      <p:to>
                                        <p:strVal val="visible"/>
                                      </p:to>
                                    </p:set>
                                    <p:animEffect transition="in" filter="randombar(horizontal)">
                                      <p:cBhvr>
                                        <p:cTn id="10" dur="500"/>
                                        <p:tgtEl>
                                          <p:spTgt spid="16387">
                                            <p:txEl>
                                              <p:pRg st="2" end="2"/>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6387">
                                            <p:txEl>
                                              <p:pRg st="3" end="3"/>
                                            </p:txEl>
                                          </p:spTgt>
                                        </p:tgtEl>
                                        <p:attrNameLst>
                                          <p:attrName>style.visibility</p:attrName>
                                        </p:attrNameLst>
                                      </p:cBhvr>
                                      <p:to>
                                        <p:strVal val="visible"/>
                                      </p:to>
                                    </p:set>
                                    <p:animEffect transition="in" filter="randombar(horizontal)">
                                      <p:cBhvr>
                                        <p:cTn id="13" dur="500"/>
                                        <p:tgtEl>
                                          <p:spTgt spid="16387">
                                            <p:txEl>
                                              <p:pRg st="3" end="3"/>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6387">
                                            <p:txEl>
                                              <p:pRg st="4" end="4"/>
                                            </p:txEl>
                                          </p:spTgt>
                                        </p:tgtEl>
                                        <p:attrNameLst>
                                          <p:attrName>style.visibility</p:attrName>
                                        </p:attrNameLst>
                                      </p:cBhvr>
                                      <p:to>
                                        <p:strVal val="visible"/>
                                      </p:to>
                                    </p:set>
                                    <p:animEffect transition="in" filter="randombar(horizontal)">
                                      <p:cBhvr>
                                        <p:cTn id="16" dur="500"/>
                                        <p:tgtEl>
                                          <p:spTgt spid="16387">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16387">
                                            <p:txEl>
                                              <p:pRg st="6" end="6"/>
                                            </p:txEl>
                                          </p:spTgt>
                                        </p:tgtEl>
                                        <p:attrNameLst>
                                          <p:attrName>style.visibility</p:attrName>
                                        </p:attrNameLst>
                                      </p:cBhvr>
                                      <p:to>
                                        <p:strVal val="visible"/>
                                      </p:to>
                                    </p:set>
                                    <p:animEffect transition="in" filter="randombar(horizontal)">
                                      <p:cBhvr>
                                        <p:cTn id="21" dur="500"/>
                                        <p:tgtEl>
                                          <p:spTgt spid="16387">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16387">
                                            <p:txEl>
                                              <p:pRg st="8" end="8"/>
                                            </p:txEl>
                                          </p:spTgt>
                                        </p:tgtEl>
                                        <p:attrNameLst>
                                          <p:attrName>style.visibility</p:attrName>
                                        </p:attrNameLst>
                                      </p:cBhvr>
                                      <p:to>
                                        <p:strVal val="visible"/>
                                      </p:to>
                                    </p:set>
                                    <p:animEffect transition="in" filter="randombar(horizontal)">
                                      <p:cBhvr>
                                        <p:cTn id="26" dur="500"/>
                                        <p:tgtEl>
                                          <p:spTgt spid="16387">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16387">
                                            <p:txEl>
                                              <p:pRg st="10" end="10"/>
                                            </p:txEl>
                                          </p:spTgt>
                                        </p:tgtEl>
                                        <p:attrNameLst>
                                          <p:attrName>style.visibility</p:attrName>
                                        </p:attrNameLst>
                                      </p:cBhvr>
                                      <p:to>
                                        <p:strVal val="visible"/>
                                      </p:to>
                                    </p:set>
                                    <p:animEffect transition="in" filter="randombar(horizontal)">
                                      <p:cBhvr>
                                        <p:cTn id="31" dur="500"/>
                                        <p:tgtEl>
                                          <p:spTgt spid="16387">
                                            <p:txEl>
                                              <p:pRg st="10" end="1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16387">
                                            <p:txEl>
                                              <p:pRg st="12" end="12"/>
                                            </p:txEl>
                                          </p:spTgt>
                                        </p:tgtEl>
                                        <p:attrNameLst>
                                          <p:attrName>style.visibility</p:attrName>
                                        </p:attrNameLst>
                                      </p:cBhvr>
                                      <p:to>
                                        <p:strVal val="visible"/>
                                      </p:to>
                                    </p:set>
                                    <p:animEffect transition="in" filter="randombar(horizontal)">
                                      <p:cBhvr>
                                        <p:cTn id="36" dur="500"/>
                                        <p:tgtEl>
                                          <p:spTgt spid="16387">
                                            <p:txEl>
                                              <p:pRg st="12" end="1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6387">
                                            <p:txEl>
                                              <p:pRg st="14" end="14"/>
                                            </p:txEl>
                                          </p:spTgt>
                                        </p:tgtEl>
                                        <p:attrNameLst>
                                          <p:attrName>style.visibility</p:attrName>
                                        </p:attrNameLst>
                                      </p:cBhvr>
                                      <p:to>
                                        <p:strVal val="visible"/>
                                      </p:to>
                                    </p:set>
                                    <p:animEffect transition="in" filter="randombar(horizontal)">
                                      <p:cBhvr>
                                        <p:cTn id="41" dur="500"/>
                                        <p:tgtEl>
                                          <p:spTgt spid="16387">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261938" y="212725"/>
            <a:ext cx="8618537" cy="425450"/>
          </a:xfrm>
        </p:spPr>
        <p:txBody>
          <a:bodyPr>
            <a:normAutofit/>
          </a:bodyPr>
          <a:lstStyle/>
          <a:p>
            <a:pPr>
              <a:defRPr/>
            </a:pPr>
            <a:r>
              <a:rPr lang="fr-CA" dirty="0" smtClean="0">
                <a:solidFill>
                  <a:schemeClr val="accent3"/>
                </a:solidFill>
              </a:rPr>
              <a:t>L’importance de la gestion de l’information</a:t>
            </a:r>
          </a:p>
        </p:txBody>
      </p:sp>
      <p:sp>
        <p:nvSpPr>
          <p:cNvPr id="17411" name="Content Placeholder 1"/>
          <p:cNvSpPr>
            <a:spLocks noGrp="1"/>
          </p:cNvSpPr>
          <p:nvPr>
            <p:ph idx="1"/>
          </p:nvPr>
        </p:nvSpPr>
        <p:spPr>
          <a:xfrm>
            <a:off x="398463" y="1404938"/>
            <a:ext cx="8347075" cy="4783137"/>
          </a:xfrm>
        </p:spPr>
        <p:txBody>
          <a:bodyPr/>
          <a:lstStyle/>
          <a:p>
            <a:pPr marL="0" indent="0">
              <a:buFont typeface="Wingdings" pitchFamily="2" charset="2"/>
              <a:buNone/>
            </a:pPr>
            <a:r>
              <a:rPr lang="fr-CA" smtClean="0"/>
              <a:t> </a:t>
            </a:r>
          </a:p>
        </p:txBody>
      </p:sp>
      <p:pic>
        <p:nvPicPr>
          <p:cNvPr id="174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69988"/>
            <a:ext cx="8229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Box 1"/>
          <p:cNvSpPr txBox="1">
            <a:spLocks noChangeArrowheads="1"/>
          </p:cNvSpPr>
          <p:nvPr/>
        </p:nvSpPr>
        <p:spPr bwMode="auto">
          <a:xfrm>
            <a:off x="298450" y="677863"/>
            <a:ext cx="81089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CA" b="1" i="1">
                <a:solidFill>
                  <a:schemeClr val="tx2"/>
                </a:solidFill>
              </a:rPr>
              <a:t>De bonnes pratiques de gestion de l’information sont essentielles à la protection des renseignements personnels et à la sécurité :</a:t>
            </a:r>
          </a:p>
        </p:txBody>
      </p:sp>
      <p:grpSp>
        <p:nvGrpSpPr>
          <p:cNvPr id="17414" name="Group 6"/>
          <p:cNvGrpSpPr>
            <a:grpSpLocks/>
          </p:cNvGrpSpPr>
          <p:nvPr/>
        </p:nvGrpSpPr>
        <p:grpSpPr bwMode="auto">
          <a:xfrm>
            <a:off x="7761288" y="9525"/>
            <a:ext cx="1663700" cy="992188"/>
            <a:chOff x="778149" y="5245076"/>
            <a:chExt cx="1663808" cy="992368"/>
          </a:xfrm>
        </p:grpSpPr>
        <p:sp>
          <p:nvSpPr>
            <p:cNvPr id="8" name="Oval 7"/>
            <p:cNvSpPr/>
            <p:nvPr/>
          </p:nvSpPr>
          <p:spPr>
            <a:xfrm>
              <a:off x="1078205" y="5245076"/>
              <a:ext cx="1063694" cy="992368"/>
            </a:xfrm>
            <a:prstGeom prst="ellipse">
              <a:avLst/>
            </a:prstGeom>
            <a:solidFill>
              <a:srgbClr val="E1F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7417" name="Content Placeholder 2"/>
            <p:cNvSpPr txBox="1">
              <a:spLocks/>
            </p:cNvSpPr>
            <p:nvPr/>
          </p:nvSpPr>
          <p:spPr bwMode="auto">
            <a:xfrm>
              <a:off x="778149" y="5472119"/>
              <a:ext cx="1663808" cy="49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chemeClr val="tx2"/>
                  </a:solidFill>
                </a:rPr>
                <a:t>Gestion de l’information</a:t>
              </a:r>
            </a:p>
          </p:txBody>
        </p:sp>
      </p:grpSp>
      <p:sp>
        <p:nvSpPr>
          <p:cNvPr id="3" name="Rectangle 2"/>
          <p:cNvSpPr/>
          <p:nvPr/>
        </p:nvSpPr>
        <p:spPr>
          <a:xfrm>
            <a:off x="287338" y="1303338"/>
            <a:ext cx="8569325" cy="5094287"/>
          </a:xfrm>
          <a:prstGeom prst="rect">
            <a:avLst/>
          </a:prstGeom>
        </p:spPr>
        <p:txBody>
          <a:bodyPr>
            <a:spAutoFit/>
          </a:bodyPr>
          <a:lstStyle/>
          <a:p>
            <a:pPr>
              <a:defRPr/>
            </a:pPr>
            <a:r>
              <a:rPr lang="fr-CA" sz="1300" b="1" dirty="0">
                <a:solidFill>
                  <a:schemeClr val="tx2">
                    <a:lumMod val="75000"/>
                  </a:schemeClr>
                </a:solidFill>
              </a:rPr>
              <a:t>CONNAISSEZ</a:t>
            </a:r>
            <a:r>
              <a:rPr lang="fr-CA" sz="1300" dirty="0">
                <a:solidFill>
                  <a:schemeClr val="tx2">
                    <a:lumMod val="75000"/>
                  </a:schemeClr>
                </a:solidFill>
              </a:rPr>
              <a:t> la différence entre les ressources documentaires ayant une valeur opérationnelle (RDVO) et les ressources documentaires éphémères.</a:t>
            </a:r>
            <a:endParaRPr lang="en-CA" sz="1300" dirty="0">
              <a:solidFill>
                <a:schemeClr val="tx2">
                  <a:lumMod val="75000"/>
                </a:schemeClr>
              </a:solidFill>
            </a:endParaRPr>
          </a:p>
          <a:p>
            <a:pPr>
              <a:defRPr/>
            </a:pPr>
            <a:r>
              <a:rPr lang="fr-CA" sz="1300" dirty="0">
                <a:solidFill>
                  <a:schemeClr val="tx2">
                    <a:lumMod val="75000"/>
                  </a:schemeClr>
                </a:solidFill>
              </a:rPr>
              <a:t> </a:t>
            </a:r>
            <a:endParaRPr lang="en-CA" sz="1300" dirty="0">
              <a:solidFill>
                <a:schemeClr val="tx2">
                  <a:lumMod val="75000"/>
                </a:schemeClr>
              </a:solidFill>
            </a:endParaRPr>
          </a:p>
          <a:p>
            <a:pPr>
              <a:defRPr/>
            </a:pPr>
            <a:r>
              <a:rPr lang="fr-CA" sz="1300" b="1" dirty="0">
                <a:solidFill>
                  <a:schemeClr val="tx2">
                    <a:lumMod val="75000"/>
                  </a:schemeClr>
                </a:solidFill>
              </a:rPr>
              <a:t>STOCKEZ</a:t>
            </a:r>
            <a:r>
              <a:rPr lang="fr-CA" sz="1300" dirty="0">
                <a:solidFill>
                  <a:schemeClr val="tx2">
                    <a:lumMod val="75000"/>
                  </a:schemeClr>
                </a:solidFill>
              </a:rPr>
              <a:t> l’information de façon uniforme en utilisant la même structure de classification dans votre espace de lecteur partagé et votre boîte de réception de courriels.</a:t>
            </a:r>
            <a:endParaRPr lang="en-CA" sz="1300" dirty="0">
              <a:solidFill>
                <a:schemeClr val="tx2">
                  <a:lumMod val="75000"/>
                </a:schemeClr>
              </a:solidFill>
            </a:endParaRPr>
          </a:p>
          <a:p>
            <a:pPr>
              <a:defRPr/>
            </a:pPr>
            <a:r>
              <a:rPr lang="fr-CA" sz="1300" dirty="0">
                <a:solidFill>
                  <a:schemeClr val="tx2">
                    <a:lumMod val="75000"/>
                  </a:schemeClr>
                </a:solidFill>
              </a:rPr>
              <a:t> </a:t>
            </a:r>
            <a:endParaRPr lang="en-CA" sz="1300" dirty="0">
              <a:solidFill>
                <a:schemeClr val="tx2">
                  <a:lumMod val="75000"/>
                </a:schemeClr>
              </a:solidFill>
            </a:endParaRPr>
          </a:p>
          <a:p>
            <a:pPr>
              <a:defRPr/>
            </a:pPr>
            <a:r>
              <a:rPr lang="fr-CA" sz="1300" b="1" dirty="0">
                <a:solidFill>
                  <a:schemeClr val="tx2">
                    <a:lumMod val="75000"/>
                  </a:schemeClr>
                </a:solidFill>
              </a:rPr>
              <a:t>SOYEZ UNIFORME </a:t>
            </a:r>
            <a:r>
              <a:rPr lang="fr-CA" sz="1300" dirty="0">
                <a:solidFill>
                  <a:schemeClr val="tx2">
                    <a:lumMod val="75000"/>
                  </a:schemeClr>
                </a:solidFill>
              </a:rPr>
              <a:t>lorsque vous nommez vos fichiers électroniques — en particulier lorsque d’autres personnes y auront accès.</a:t>
            </a:r>
            <a:endParaRPr lang="en-CA" sz="1300" dirty="0">
              <a:solidFill>
                <a:schemeClr val="tx2">
                  <a:lumMod val="75000"/>
                </a:schemeClr>
              </a:solidFill>
            </a:endParaRPr>
          </a:p>
          <a:p>
            <a:pPr>
              <a:defRPr/>
            </a:pPr>
            <a:r>
              <a:rPr lang="fr-CA" sz="1300" dirty="0">
                <a:solidFill>
                  <a:schemeClr val="tx2">
                    <a:lumMod val="75000"/>
                  </a:schemeClr>
                </a:solidFill>
              </a:rPr>
              <a:t> </a:t>
            </a:r>
            <a:endParaRPr lang="en-CA" sz="1300" dirty="0">
              <a:solidFill>
                <a:schemeClr val="tx2">
                  <a:lumMod val="75000"/>
                </a:schemeClr>
              </a:solidFill>
            </a:endParaRPr>
          </a:p>
          <a:p>
            <a:pPr>
              <a:defRPr/>
            </a:pPr>
            <a:r>
              <a:rPr lang="fr-CA" sz="1300" b="1" dirty="0">
                <a:solidFill>
                  <a:schemeClr val="tx2">
                    <a:lumMod val="75000"/>
                  </a:schemeClr>
                </a:solidFill>
              </a:rPr>
              <a:t>GÉREZ</a:t>
            </a:r>
            <a:r>
              <a:rPr lang="fr-CA" sz="1300" dirty="0">
                <a:solidFill>
                  <a:schemeClr val="tx2">
                    <a:lumMod val="75000"/>
                  </a:schemeClr>
                </a:solidFill>
              </a:rPr>
              <a:t> vos courriels en supprimant régulièrement les messages ayant dépassé leur durée de vie utile. </a:t>
            </a:r>
            <a:endParaRPr lang="en-CA" sz="1300" dirty="0">
              <a:solidFill>
                <a:schemeClr val="tx2">
                  <a:lumMod val="75000"/>
                </a:schemeClr>
              </a:solidFill>
            </a:endParaRPr>
          </a:p>
          <a:p>
            <a:pPr>
              <a:defRPr/>
            </a:pPr>
            <a:r>
              <a:rPr lang="fr-CA" sz="1300" dirty="0">
                <a:solidFill>
                  <a:schemeClr val="tx2">
                    <a:lumMod val="75000"/>
                  </a:schemeClr>
                </a:solidFill>
              </a:rPr>
              <a:t> </a:t>
            </a:r>
            <a:endParaRPr lang="en-CA" sz="1300" dirty="0">
              <a:solidFill>
                <a:schemeClr val="tx2">
                  <a:lumMod val="75000"/>
                </a:schemeClr>
              </a:solidFill>
            </a:endParaRPr>
          </a:p>
          <a:p>
            <a:pPr>
              <a:defRPr/>
            </a:pPr>
            <a:r>
              <a:rPr lang="fr-CA" sz="1300" b="1" dirty="0">
                <a:solidFill>
                  <a:schemeClr val="tx2">
                    <a:lumMod val="75000"/>
                  </a:schemeClr>
                </a:solidFill>
              </a:rPr>
              <a:t>INSÉREZ</a:t>
            </a:r>
            <a:r>
              <a:rPr lang="fr-CA" sz="1300" dirty="0">
                <a:solidFill>
                  <a:schemeClr val="tx2">
                    <a:lumMod val="75000"/>
                  </a:schemeClr>
                </a:solidFill>
              </a:rPr>
              <a:t>, si possible, dans vos courriels des liens plutôt que des pièces jointes.</a:t>
            </a:r>
            <a:endParaRPr lang="en-CA" sz="1300" dirty="0">
              <a:solidFill>
                <a:schemeClr val="tx2">
                  <a:lumMod val="75000"/>
                </a:schemeClr>
              </a:solidFill>
            </a:endParaRPr>
          </a:p>
          <a:p>
            <a:pPr>
              <a:defRPr/>
            </a:pPr>
            <a:r>
              <a:rPr lang="fr-CA" sz="1300" dirty="0">
                <a:solidFill>
                  <a:schemeClr val="tx2">
                    <a:lumMod val="75000"/>
                  </a:schemeClr>
                </a:solidFill>
              </a:rPr>
              <a:t> </a:t>
            </a:r>
            <a:endParaRPr lang="en-CA" sz="1300" dirty="0">
              <a:solidFill>
                <a:schemeClr val="tx2">
                  <a:lumMod val="75000"/>
                </a:schemeClr>
              </a:solidFill>
            </a:endParaRPr>
          </a:p>
          <a:p>
            <a:pPr>
              <a:defRPr/>
            </a:pPr>
            <a:r>
              <a:rPr lang="fr-CA" sz="1300" b="1" dirty="0">
                <a:solidFill>
                  <a:schemeClr val="tx2">
                    <a:lumMod val="75000"/>
                  </a:schemeClr>
                </a:solidFill>
              </a:rPr>
              <a:t>CONNAISSEZ</a:t>
            </a:r>
            <a:r>
              <a:rPr lang="fr-CA" sz="1300" dirty="0">
                <a:solidFill>
                  <a:schemeClr val="tx2">
                    <a:lumMod val="75000"/>
                  </a:schemeClr>
                </a:solidFill>
              </a:rPr>
              <a:t> vos rôles et responsabilités en matière de GI.</a:t>
            </a:r>
            <a:endParaRPr lang="en-CA" sz="1300" dirty="0">
              <a:solidFill>
                <a:schemeClr val="tx2">
                  <a:lumMod val="75000"/>
                </a:schemeClr>
              </a:solidFill>
            </a:endParaRPr>
          </a:p>
          <a:p>
            <a:pPr>
              <a:defRPr/>
            </a:pPr>
            <a:r>
              <a:rPr lang="fr-CA" sz="1300" dirty="0">
                <a:solidFill>
                  <a:schemeClr val="tx2">
                    <a:lumMod val="75000"/>
                  </a:schemeClr>
                </a:solidFill>
              </a:rPr>
              <a:t> </a:t>
            </a:r>
            <a:endParaRPr lang="en-CA" sz="1300" dirty="0">
              <a:solidFill>
                <a:schemeClr val="tx2">
                  <a:lumMod val="75000"/>
                </a:schemeClr>
              </a:solidFill>
            </a:endParaRPr>
          </a:p>
          <a:p>
            <a:pPr>
              <a:defRPr/>
            </a:pPr>
            <a:r>
              <a:rPr lang="fr-CA" sz="1300" b="1" dirty="0">
                <a:solidFill>
                  <a:schemeClr val="tx2">
                    <a:lumMod val="75000"/>
                  </a:schemeClr>
                </a:solidFill>
              </a:rPr>
              <a:t>RENDEZ</a:t>
            </a:r>
            <a:r>
              <a:rPr lang="fr-CA" sz="1300" dirty="0">
                <a:solidFill>
                  <a:schemeClr val="tx2">
                    <a:lumMod val="75000"/>
                  </a:schemeClr>
                </a:solidFill>
              </a:rPr>
              <a:t> votre information aisément accessible (en gardant à l’esprit que certains renseignements doivent être protégés).</a:t>
            </a:r>
            <a:endParaRPr lang="en-CA" sz="1300" dirty="0">
              <a:solidFill>
                <a:schemeClr val="tx2">
                  <a:lumMod val="75000"/>
                </a:schemeClr>
              </a:solidFill>
            </a:endParaRPr>
          </a:p>
          <a:p>
            <a:pPr>
              <a:defRPr/>
            </a:pPr>
            <a:r>
              <a:rPr lang="fr-CA" sz="1300" dirty="0">
                <a:solidFill>
                  <a:schemeClr val="tx2">
                    <a:lumMod val="75000"/>
                  </a:schemeClr>
                </a:solidFill>
              </a:rPr>
              <a:t> </a:t>
            </a:r>
            <a:endParaRPr lang="en-CA" sz="1300" dirty="0">
              <a:solidFill>
                <a:schemeClr val="tx2">
                  <a:lumMod val="75000"/>
                </a:schemeClr>
              </a:solidFill>
            </a:endParaRPr>
          </a:p>
          <a:p>
            <a:pPr>
              <a:defRPr/>
            </a:pPr>
            <a:r>
              <a:rPr lang="fr-CA" sz="1300" b="1" dirty="0">
                <a:solidFill>
                  <a:schemeClr val="tx2">
                    <a:lumMod val="75000"/>
                  </a:schemeClr>
                </a:solidFill>
              </a:rPr>
              <a:t>ASSUREZ-VOUS</a:t>
            </a:r>
            <a:r>
              <a:rPr lang="fr-CA" sz="1300" dirty="0">
                <a:solidFill>
                  <a:schemeClr val="tx2">
                    <a:lumMod val="75000"/>
                  </a:schemeClr>
                </a:solidFill>
              </a:rPr>
              <a:t>, lorsque vous changez d’emploi, que les informations en votre possession sont transférées à un autre employé ou au dépôt approprié.</a:t>
            </a:r>
            <a:endParaRPr lang="en-CA" sz="1300" dirty="0">
              <a:solidFill>
                <a:schemeClr val="tx2">
                  <a:lumMod val="75000"/>
                </a:schemeClr>
              </a:solidFill>
            </a:endParaRPr>
          </a:p>
          <a:p>
            <a:pPr>
              <a:defRPr/>
            </a:pPr>
            <a:r>
              <a:rPr lang="fr-CA" sz="1300" dirty="0">
                <a:solidFill>
                  <a:schemeClr val="tx2">
                    <a:lumMod val="75000"/>
                  </a:schemeClr>
                </a:solidFill>
              </a:rPr>
              <a:t> </a:t>
            </a:r>
            <a:endParaRPr lang="en-CA" sz="1300" dirty="0">
              <a:solidFill>
                <a:schemeClr val="tx2">
                  <a:lumMod val="75000"/>
                </a:schemeClr>
              </a:solidFill>
            </a:endParaRPr>
          </a:p>
          <a:p>
            <a:pPr>
              <a:defRPr/>
            </a:pPr>
            <a:r>
              <a:rPr lang="fr-CA" sz="1300" b="1" dirty="0">
                <a:solidFill>
                  <a:schemeClr val="tx2">
                    <a:lumMod val="75000"/>
                  </a:schemeClr>
                </a:solidFill>
              </a:rPr>
              <a:t>RAPPELEZ-VOUS</a:t>
            </a:r>
            <a:r>
              <a:rPr lang="fr-CA" sz="1300" dirty="0">
                <a:solidFill>
                  <a:schemeClr val="tx2">
                    <a:lumMod val="75000"/>
                  </a:schemeClr>
                </a:solidFill>
              </a:rPr>
              <a:t> vos obligations en vertu des lois sur l’accès à l’information et sur la protection des renseignements personnels.</a:t>
            </a:r>
            <a:endParaRPr lang="en-CA" sz="1300" dirty="0">
              <a:solidFill>
                <a:schemeClr val="tx2">
                  <a:lumMod val="75000"/>
                </a:schemeClr>
              </a:solidFill>
            </a:endParaRPr>
          </a:p>
          <a:p>
            <a:pPr>
              <a:defRPr/>
            </a:pPr>
            <a:r>
              <a:rPr lang="fr-CA" sz="1300" dirty="0">
                <a:solidFill>
                  <a:schemeClr val="tx2">
                    <a:lumMod val="75000"/>
                  </a:schemeClr>
                </a:solidFill>
              </a:rPr>
              <a:t> </a:t>
            </a:r>
            <a:endParaRPr lang="en-CA" sz="1300" dirty="0">
              <a:solidFill>
                <a:schemeClr val="tx2">
                  <a:lumMod val="75000"/>
                </a:schemeClr>
              </a:solidFill>
            </a:endParaRPr>
          </a:p>
          <a:p>
            <a:pPr>
              <a:defRPr/>
            </a:pPr>
            <a:r>
              <a:rPr lang="fr-CA" sz="1300" b="1" dirty="0">
                <a:solidFill>
                  <a:schemeClr val="tx2">
                    <a:lumMod val="75000"/>
                  </a:schemeClr>
                </a:solidFill>
              </a:rPr>
              <a:t>CONSULTEZ</a:t>
            </a:r>
            <a:r>
              <a:rPr lang="fr-CA" sz="1300" dirty="0">
                <a:solidFill>
                  <a:schemeClr val="tx2">
                    <a:lumMod val="75000"/>
                  </a:schemeClr>
                </a:solidFill>
              </a:rPr>
              <a:t> souvent les ressources de gestion de l’information (SGI, site intranet, spécialiste de la GI).</a:t>
            </a:r>
            <a:endParaRPr lang="en-CA" sz="1300" dirty="0">
              <a:solidFill>
                <a:schemeClr val="tx2">
                  <a:lumMod val="75000"/>
                </a:schemeClr>
              </a:solidFill>
            </a:endParaRPr>
          </a:p>
        </p:txBody>
      </p:sp>
    </p:spTree>
  </p:cSld>
  <p:clrMapOvr>
    <a:masterClrMapping/>
  </p:clrMapOvr>
  <p:transition spd="slow" advTm="5000">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400050" y="900113"/>
            <a:ext cx="81915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buFont typeface="Wingdings" pitchFamily="2" charset="2"/>
              <a:buChar char="§"/>
            </a:pPr>
            <a:r>
              <a:rPr lang="fr-CA">
                <a:solidFill>
                  <a:schemeClr val="tx2"/>
                </a:solidFill>
              </a:rPr>
              <a:t>Selon le Secrétariat du Conseil du Trésor (SCT), les responsabilités suivantes en matière de GI incombent à TOUS les employés :</a:t>
            </a:r>
          </a:p>
        </p:txBody>
      </p:sp>
      <p:sp>
        <p:nvSpPr>
          <p:cNvPr id="18435" name="Title 1"/>
          <p:cNvSpPr>
            <a:spLocks noGrp="1"/>
          </p:cNvSpPr>
          <p:nvPr>
            <p:ph type="title"/>
          </p:nvPr>
        </p:nvSpPr>
        <p:spPr/>
        <p:txBody>
          <a:bodyPr/>
          <a:lstStyle/>
          <a:p>
            <a:r>
              <a:rPr lang="fr-CA" smtClean="0">
                <a:cs typeface="Arial" charset="0"/>
              </a:rPr>
              <a:t>Vos rôles et responsabilités de GI</a:t>
            </a:r>
            <a:br>
              <a:rPr lang="fr-CA" smtClean="0">
                <a:cs typeface="Arial" charset="0"/>
              </a:rPr>
            </a:br>
            <a:endParaRPr lang="fr-CA" smtClean="0">
              <a:cs typeface="Arial" charset="0"/>
            </a:endParaRPr>
          </a:p>
        </p:txBody>
      </p:sp>
      <p:grpSp>
        <p:nvGrpSpPr>
          <p:cNvPr id="18436" name="Group 4"/>
          <p:cNvGrpSpPr>
            <a:grpSpLocks/>
          </p:cNvGrpSpPr>
          <p:nvPr/>
        </p:nvGrpSpPr>
        <p:grpSpPr bwMode="auto">
          <a:xfrm>
            <a:off x="7783513" y="33338"/>
            <a:ext cx="1663700" cy="992187"/>
            <a:chOff x="778149" y="5245076"/>
            <a:chExt cx="1663808" cy="992368"/>
          </a:xfrm>
        </p:grpSpPr>
        <p:sp>
          <p:nvSpPr>
            <p:cNvPr id="6" name="Oval 5"/>
            <p:cNvSpPr/>
            <p:nvPr/>
          </p:nvSpPr>
          <p:spPr>
            <a:xfrm>
              <a:off x="1078205" y="5245076"/>
              <a:ext cx="1063694" cy="992368"/>
            </a:xfrm>
            <a:prstGeom prst="ellipse">
              <a:avLst/>
            </a:prstGeom>
            <a:solidFill>
              <a:srgbClr val="E1F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8458" name="Content Placeholder 2"/>
            <p:cNvSpPr txBox="1">
              <a:spLocks/>
            </p:cNvSpPr>
            <p:nvPr/>
          </p:nvSpPr>
          <p:spPr bwMode="auto">
            <a:xfrm>
              <a:off x="778149" y="5472119"/>
              <a:ext cx="1663808" cy="49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chemeClr val="tx2"/>
                  </a:solidFill>
                </a:rPr>
                <a:t>Gestion de l’information </a:t>
              </a:r>
            </a:p>
          </p:txBody>
        </p:sp>
      </p:grpSp>
      <p:graphicFrame>
        <p:nvGraphicFramePr>
          <p:cNvPr id="9" name="Table 8"/>
          <p:cNvGraphicFramePr>
            <a:graphicFrameLocks noGrp="1"/>
          </p:cNvGraphicFramePr>
          <p:nvPr>
            <p:extLst>
              <p:ext uri="{D42A27DB-BD31-4B8C-83A1-F6EECF244321}">
                <p14:modId xmlns:p14="http://schemas.microsoft.com/office/powerpoint/2010/main" val="3656795308"/>
              </p:ext>
            </p:extLst>
          </p:nvPr>
        </p:nvGraphicFramePr>
        <p:xfrm>
          <a:off x="333375" y="1597025"/>
          <a:ext cx="8467726" cy="4683126"/>
        </p:xfrm>
        <a:graphic>
          <a:graphicData uri="http://schemas.openxmlformats.org/drawingml/2006/table">
            <a:tbl>
              <a:tblPr firstRow="1" bandRow="1">
                <a:tableStyleId>{5C22544A-7EE6-4342-B048-85BDC9FD1C3A}</a:tableStyleId>
              </a:tblPr>
              <a:tblGrid>
                <a:gridCol w="4233863">
                  <a:extLst>
                    <a:ext uri="{9D8B030D-6E8A-4147-A177-3AD203B41FA5}">
                      <a16:colId xmlns:a16="http://schemas.microsoft.com/office/drawing/2014/main" val="20000"/>
                    </a:ext>
                  </a:extLst>
                </a:gridCol>
                <a:gridCol w="4233863">
                  <a:extLst>
                    <a:ext uri="{9D8B030D-6E8A-4147-A177-3AD203B41FA5}">
                      <a16:colId xmlns:a16="http://schemas.microsoft.com/office/drawing/2014/main" val="20001"/>
                    </a:ext>
                  </a:extLst>
                </a:gridCol>
              </a:tblGrid>
              <a:tr h="415840">
                <a:tc>
                  <a:txBody>
                    <a:bodyPr/>
                    <a:lstStyle/>
                    <a:p>
                      <a:pPr marL="0" algn="l" defTabSz="914400">
                        <a:buNone/>
                      </a:pPr>
                      <a:r>
                        <a:rPr lang="fr-CA" sz="1600" b="1" i="0" dirty="0">
                          <a:solidFill>
                            <a:schemeClr val="lt1"/>
                          </a:solidFill>
                          <a:latin typeface="Calibri"/>
                          <a:ea typeface="+mn-ea"/>
                          <a:cs typeface="+mn-cs"/>
                        </a:rPr>
                        <a:t>Ce que</a:t>
                      </a:r>
                      <a:r>
                        <a:rPr lang="fr-CA" sz="1600" b="1" i="0" baseline="0" dirty="0">
                          <a:solidFill>
                            <a:schemeClr val="lt1"/>
                          </a:solidFill>
                          <a:latin typeface="Calibri"/>
                          <a:ea typeface="+mn-ea"/>
                          <a:cs typeface="+mn-cs"/>
                        </a:rPr>
                        <a:t> </a:t>
                      </a:r>
                      <a:r>
                        <a:rPr lang="fr-CA" sz="1600" b="1" i="0" baseline="0" dirty="0">
                          <a:solidFill>
                            <a:schemeClr val="tx1"/>
                          </a:solidFill>
                          <a:latin typeface="Calibri"/>
                          <a:ea typeface="+mn-ea"/>
                          <a:cs typeface="+mn-cs"/>
                          <a:hlinkClick r:id="rId3"/>
                        </a:rPr>
                        <a:t>le SCT</a:t>
                      </a:r>
                      <a:r>
                        <a:rPr lang="fr-CA" sz="1600" b="1" i="0" baseline="0" dirty="0">
                          <a:solidFill>
                            <a:schemeClr val="tx1"/>
                          </a:solidFill>
                          <a:latin typeface="Calibri"/>
                          <a:ea typeface="+mn-ea"/>
                          <a:cs typeface="+mn-cs"/>
                        </a:rPr>
                        <a:t> </a:t>
                      </a:r>
                      <a:r>
                        <a:rPr lang="fr-CA" sz="1600" b="1" i="0" baseline="0" dirty="0">
                          <a:solidFill>
                            <a:schemeClr val="lt1"/>
                          </a:solidFill>
                          <a:latin typeface="Calibri"/>
                          <a:ea typeface="+mn-ea"/>
                          <a:cs typeface="+mn-cs"/>
                        </a:rPr>
                        <a:t>dit :</a:t>
                      </a:r>
                      <a:endParaRPr lang="en-CA" sz="1600" dirty="0"/>
                    </a:p>
                  </a:txBody>
                  <a:tcPr marT="45712" marB="45712"/>
                </a:tc>
                <a:tc>
                  <a:txBody>
                    <a:bodyPr/>
                    <a:lstStyle/>
                    <a:p>
                      <a:pPr marL="0" algn="l" defTabSz="914400">
                        <a:buNone/>
                      </a:pPr>
                      <a:r>
                        <a:rPr lang="fr-CA" sz="1600" b="1" i="0">
                          <a:solidFill>
                            <a:schemeClr val="lt1"/>
                          </a:solidFill>
                          <a:latin typeface="Calibri"/>
                          <a:ea typeface="+mn-ea"/>
                          <a:cs typeface="+mn-cs"/>
                        </a:rPr>
                        <a:t>Ce que</a:t>
                      </a:r>
                      <a:r>
                        <a:rPr lang="fr-CA" sz="1600" b="1" i="0" baseline="0">
                          <a:solidFill>
                            <a:schemeClr val="lt1"/>
                          </a:solidFill>
                          <a:latin typeface="Calibri"/>
                          <a:ea typeface="+mn-ea"/>
                          <a:cs typeface="+mn-cs"/>
                        </a:rPr>
                        <a:t> cela signifie :</a:t>
                      </a:r>
                      <a:endParaRPr lang="en-CA" sz="1600" dirty="0"/>
                    </a:p>
                  </a:txBody>
                  <a:tcPr marT="45712" marB="45712"/>
                </a:tc>
                <a:extLst>
                  <a:ext uri="{0D108BD9-81ED-4DB2-BD59-A6C34878D82A}">
                    <a16:rowId xmlns:a16="http://schemas.microsoft.com/office/drawing/2014/main" val="10000"/>
                  </a:ext>
                </a:extLst>
              </a:tr>
              <a:tr h="2103184">
                <a:tc>
                  <a:txBody>
                    <a:bodyPr/>
                    <a:lstStyle/>
                    <a:p>
                      <a:pPr marL="0" marR="0" indent="0" algn="l" defTabSz="914400">
                        <a:lnSpc>
                          <a:spcPct val="100000"/>
                        </a:lnSpc>
                        <a:spcBef>
                          <a:spcPts val="0"/>
                        </a:spcBef>
                        <a:spcAft>
                          <a:spcPts val="0"/>
                        </a:spcAft>
                        <a:buNone/>
                        <a:tabLst/>
                      </a:pPr>
                      <a:r>
                        <a:rPr lang="fr-CA" sz="1100" b="0" i="0" dirty="0">
                          <a:solidFill>
                            <a:schemeClr val="dk1"/>
                          </a:solidFill>
                          <a:latin typeface="Calibri"/>
                          <a:ea typeface="+mn-ea"/>
                          <a:cs typeface="+mn-cs"/>
                        </a:rPr>
                        <a:t>6.3.1 mettre en application la politique, les normes, les procédures, les directives, les lignes directrices, les outils et les pratiques exemplaires de gestion de </a:t>
                      </a:r>
                      <a:r>
                        <a:rPr lang="fr-CA" sz="1100" b="0" i="0" dirty="0" smtClean="0">
                          <a:solidFill>
                            <a:schemeClr val="dk1"/>
                          </a:solidFill>
                          <a:latin typeface="Calibri"/>
                          <a:ea typeface="+mn-ea"/>
                          <a:cs typeface="+mn-cs"/>
                        </a:rPr>
                        <a:t>l'information </a:t>
                      </a:r>
                      <a:r>
                        <a:rPr lang="fr-CA" sz="1100" b="0" i="0" dirty="0">
                          <a:solidFill>
                            <a:schemeClr val="dk1"/>
                          </a:solidFill>
                          <a:latin typeface="Calibri"/>
                          <a:ea typeface="+mn-ea"/>
                          <a:cs typeface="+mn-cs"/>
                        </a:rPr>
                        <a:t>du gouvernement du Canada et du ministère, de manière à appuyer les activités ministérielles, conformément à </a:t>
                      </a:r>
                      <a:r>
                        <a:rPr lang="fr-CA" sz="1100" b="0" i="0" dirty="0" smtClean="0">
                          <a:solidFill>
                            <a:schemeClr val="dk1"/>
                          </a:solidFill>
                          <a:latin typeface="Calibri"/>
                          <a:ea typeface="+mn-ea"/>
                          <a:cs typeface="+mn-cs"/>
                        </a:rPr>
                        <a:t>l'exécution </a:t>
                      </a:r>
                      <a:r>
                        <a:rPr lang="fr-CA" sz="1100" b="0" i="0" dirty="0">
                          <a:solidFill>
                            <a:schemeClr val="dk1"/>
                          </a:solidFill>
                          <a:latin typeface="Calibri"/>
                          <a:ea typeface="+mn-ea"/>
                          <a:cs typeface="+mn-cs"/>
                        </a:rPr>
                        <a:t>exigée par leur ministère;</a:t>
                      </a:r>
                    </a:p>
                    <a:p>
                      <a:pPr marL="0" algn="l" defTabSz="914400">
                        <a:buNone/>
                      </a:pPr>
                      <a:endParaRPr lang="en-CA" sz="1600" dirty="0"/>
                    </a:p>
                  </a:txBody>
                  <a:tcPr marT="45712" marB="45712"/>
                </a:tc>
                <a:tc>
                  <a:txBody>
                    <a:bodyPr/>
                    <a:lstStyle/>
                    <a:p>
                      <a:pPr marL="285750" indent="-285750" algn="l" defTabSz="914400">
                        <a:buClr>
                          <a:schemeClr val="dk1"/>
                        </a:buClr>
                        <a:buFont typeface="Arial"/>
                        <a:buChar char="•"/>
                      </a:pPr>
                      <a:r>
                        <a:rPr lang="fr-CA" sz="1100" b="0" i="0" baseline="0" dirty="0">
                          <a:solidFill>
                            <a:schemeClr val="dk1"/>
                          </a:solidFill>
                          <a:latin typeface="Calibri"/>
                          <a:ea typeface="+mn-ea"/>
                          <a:cs typeface="+mn-cs"/>
                        </a:rPr>
                        <a:t>Faire </a:t>
                      </a:r>
                      <a:r>
                        <a:rPr lang="fr-CA" sz="1100" b="0" i="0" baseline="0" dirty="0" smtClean="0">
                          <a:solidFill>
                            <a:schemeClr val="dk1"/>
                          </a:solidFill>
                          <a:latin typeface="Calibri"/>
                          <a:ea typeface="+mn-ea"/>
                          <a:cs typeface="+mn-cs"/>
                        </a:rPr>
                        <a:t>l'inventaire </a:t>
                      </a:r>
                      <a:r>
                        <a:rPr lang="fr-CA" sz="1100" b="0" i="0" baseline="0" dirty="0">
                          <a:solidFill>
                            <a:schemeClr val="dk1"/>
                          </a:solidFill>
                          <a:latin typeface="Calibri"/>
                          <a:ea typeface="+mn-ea"/>
                          <a:cs typeface="+mn-cs"/>
                        </a:rPr>
                        <a:t>régulier de vos ressources documentaires.</a:t>
                      </a:r>
                    </a:p>
                    <a:p>
                      <a:pPr marL="285750" indent="-285750" algn="l" defTabSz="914400">
                        <a:buClr>
                          <a:schemeClr val="dk1"/>
                        </a:buClr>
                        <a:buFont typeface="Arial"/>
                        <a:buChar char="•"/>
                      </a:pPr>
                      <a:r>
                        <a:rPr lang="fr-CA" sz="1100" b="0" i="0" baseline="0" dirty="0">
                          <a:solidFill>
                            <a:schemeClr val="dk1"/>
                          </a:solidFill>
                          <a:latin typeface="Calibri"/>
                          <a:ea typeface="+mn-ea"/>
                          <a:cs typeface="+mn-cs"/>
                        </a:rPr>
                        <a:t>Déterminer les ressources documentaires à valeur opérationnelles (RDVO).</a:t>
                      </a:r>
                    </a:p>
                    <a:p>
                      <a:pPr marL="285750" indent="-285750" algn="l" defTabSz="914400">
                        <a:buClr>
                          <a:schemeClr val="dk1"/>
                        </a:buClr>
                        <a:buFont typeface="Arial"/>
                        <a:buChar char="•"/>
                      </a:pPr>
                      <a:r>
                        <a:rPr lang="fr-CA" sz="1100" b="0" i="0" baseline="0" dirty="0">
                          <a:solidFill>
                            <a:schemeClr val="dk1"/>
                          </a:solidFill>
                          <a:latin typeface="Calibri"/>
                          <a:ea typeface="+mn-ea"/>
                          <a:cs typeface="+mn-cs"/>
                        </a:rPr>
                        <a:t>Supprimer régulièrement </a:t>
                      </a:r>
                      <a:r>
                        <a:rPr lang="fr-CA" sz="1100" b="0" i="0" baseline="0" dirty="0" smtClean="0">
                          <a:solidFill>
                            <a:schemeClr val="dk1"/>
                          </a:solidFill>
                          <a:latin typeface="Calibri"/>
                          <a:ea typeface="+mn-ea"/>
                          <a:cs typeface="+mn-cs"/>
                        </a:rPr>
                        <a:t>l'information </a:t>
                      </a:r>
                      <a:r>
                        <a:rPr lang="fr-CA" sz="1100" b="0" i="0" baseline="0" dirty="0">
                          <a:solidFill>
                            <a:schemeClr val="dk1"/>
                          </a:solidFill>
                          <a:latin typeface="Calibri"/>
                          <a:ea typeface="+mn-ea"/>
                          <a:cs typeface="+mn-cs"/>
                        </a:rPr>
                        <a:t>éphémère en votre possession.</a:t>
                      </a:r>
                    </a:p>
                    <a:p>
                      <a:pPr marL="285750" indent="-285750" algn="l" defTabSz="914400">
                        <a:buClr>
                          <a:schemeClr val="dk1"/>
                        </a:buClr>
                        <a:buFont typeface="Arial"/>
                        <a:buChar char="•"/>
                      </a:pPr>
                      <a:r>
                        <a:rPr lang="fr-CA" sz="1100" b="0" i="0" baseline="0" dirty="0">
                          <a:solidFill>
                            <a:schemeClr val="dk1"/>
                          </a:solidFill>
                          <a:latin typeface="Calibri"/>
                          <a:ea typeface="+mn-ea"/>
                          <a:cs typeface="+mn-cs"/>
                        </a:rPr>
                        <a:t>Gérer votre boîte de réception de courriels.</a:t>
                      </a:r>
                    </a:p>
                    <a:p>
                      <a:pPr marL="285750" indent="-285750" algn="l" defTabSz="914400">
                        <a:buClr>
                          <a:schemeClr val="dk1"/>
                        </a:buClr>
                        <a:buFont typeface="Arial"/>
                        <a:buChar char="•"/>
                      </a:pPr>
                      <a:r>
                        <a:rPr lang="fr-CA" sz="1100" b="0" i="0" baseline="0" dirty="0">
                          <a:solidFill>
                            <a:schemeClr val="dk1"/>
                          </a:solidFill>
                          <a:latin typeface="Calibri"/>
                          <a:ea typeface="+mn-ea"/>
                          <a:cs typeface="+mn-cs"/>
                        </a:rPr>
                        <a:t>Utiliser une convention </a:t>
                      </a:r>
                      <a:r>
                        <a:rPr lang="fr-CA" sz="1100" b="0" i="0" baseline="0" dirty="0" smtClean="0">
                          <a:solidFill>
                            <a:schemeClr val="dk1"/>
                          </a:solidFill>
                          <a:latin typeface="Calibri"/>
                          <a:ea typeface="+mn-ea"/>
                          <a:cs typeface="+mn-cs"/>
                        </a:rPr>
                        <a:t>d'appellation </a:t>
                      </a:r>
                      <a:r>
                        <a:rPr lang="fr-CA" sz="1100" b="0" i="0" baseline="0" dirty="0">
                          <a:solidFill>
                            <a:schemeClr val="dk1"/>
                          </a:solidFill>
                          <a:latin typeface="Calibri"/>
                          <a:ea typeface="+mn-ea"/>
                          <a:cs typeface="+mn-cs"/>
                        </a:rPr>
                        <a:t>uniforme et copier la structure de classification de votre direction générale (disque partagé).</a:t>
                      </a:r>
                    </a:p>
                    <a:p>
                      <a:pPr marL="285750" indent="-285750" algn="l" defTabSz="914400">
                        <a:buClr>
                          <a:schemeClr val="dk1"/>
                        </a:buClr>
                        <a:buFont typeface="Arial"/>
                        <a:buChar char="•"/>
                      </a:pPr>
                      <a:r>
                        <a:rPr lang="fr-CA" sz="1100" b="0" i="0" baseline="0" dirty="0">
                          <a:solidFill>
                            <a:schemeClr val="dk1"/>
                          </a:solidFill>
                          <a:latin typeface="Calibri"/>
                          <a:ea typeface="+mn-ea"/>
                          <a:cs typeface="+mn-cs"/>
                        </a:rPr>
                        <a:t>Évaluer régulièrement et supprimer de façon appropriée les RDVO sans valeur archivistique dès </a:t>
                      </a:r>
                      <a:r>
                        <a:rPr lang="fr-CA" sz="1100" b="0" i="0" baseline="0" dirty="0" smtClean="0">
                          <a:solidFill>
                            <a:schemeClr val="dk1"/>
                          </a:solidFill>
                          <a:latin typeface="Calibri"/>
                          <a:ea typeface="+mn-ea"/>
                          <a:cs typeface="+mn-cs"/>
                        </a:rPr>
                        <a:t>qu'elles </a:t>
                      </a:r>
                      <a:r>
                        <a:rPr lang="fr-CA" sz="1100" b="0" i="0" baseline="0" dirty="0">
                          <a:solidFill>
                            <a:schemeClr val="dk1"/>
                          </a:solidFill>
                          <a:latin typeface="Calibri"/>
                          <a:ea typeface="+mn-ea"/>
                          <a:cs typeface="+mn-cs"/>
                        </a:rPr>
                        <a:t>ont atteint leur date </a:t>
                      </a:r>
                      <a:r>
                        <a:rPr lang="fr-CA" sz="1100" b="0" i="0" baseline="0" dirty="0" smtClean="0">
                          <a:solidFill>
                            <a:schemeClr val="dk1"/>
                          </a:solidFill>
                          <a:latin typeface="Calibri"/>
                          <a:ea typeface="+mn-ea"/>
                          <a:cs typeface="+mn-cs"/>
                        </a:rPr>
                        <a:t>d'élimination</a:t>
                      </a:r>
                      <a:r>
                        <a:rPr lang="fr-CA" sz="1100" b="0" i="0" baseline="0" dirty="0">
                          <a:solidFill>
                            <a:schemeClr val="dk1"/>
                          </a:solidFill>
                          <a:latin typeface="Calibri"/>
                          <a:ea typeface="+mn-ea"/>
                          <a:cs typeface="+mn-cs"/>
                        </a:rPr>
                        <a:t>.</a:t>
                      </a:r>
                    </a:p>
                  </a:txBody>
                  <a:tcPr marT="45712" marB="45712"/>
                </a:tc>
                <a:extLst>
                  <a:ext uri="{0D108BD9-81ED-4DB2-BD59-A6C34878D82A}">
                    <a16:rowId xmlns:a16="http://schemas.microsoft.com/office/drawing/2014/main" val="10001"/>
                  </a:ext>
                </a:extLst>
              </a:tr>
              <a:tr h="594364">
                <a:tc>
                  <a:txBody>
                    <a:bodyPr/>
                    <a:lstStyle/>
                    <a:p>
                      <a:pPr marL="0" marR="0" indent="0" algn="l" defTabSz="914400">
                        <a:lnSpc>
                          <a:spcPct val="100000"/>
                        </a:lnSpc>
                        <a:spcBef>
                          <a:spcPts val="0"/>
                        </a:spcBef>
                        <a:spcAft>
                          <a:spcPts val="0"/>
                        </a:spcAft>
                        <a:buNone/>
                        <a:tabLst/>
                      </a:pPr>
                      <a:r>
                        <a:rPr lang="fr-CA" sz="1100" b="0" i="0">
                          <a:solidFill>
                            <a:schemeClr val="dk1"/>
                          </a:solidFill>
                          <a:latin typeface="Calibri"/>
                          <a:ea typeface="+mn-ea"/>
                          <a:cs typeface="+mn-cs"/>
                        </a:rPr>
                        <a:t>6.3.2 documenter leurs activités et leurs décisions;</a:t>
                      </a:r>
                    </a:p>
                  </a:txBody>
                  <a:tcPr marT="45712" marB="45712"/>
                </a:tc>
                <a:tc>
                  <a:txBody>
                    <a:bodyPr/>
                    <a:lstStyle/>
                    <a:p>
                      <a:pPr marL="285750" indent="-285750" algn="l" defTabSz="914400">
                        <a:buClr>
                          <a:schemeClr val="dk1"/>
                        </a:buClr>
                        <a:buFont typeface="Arial"/>
                        <a:buChar char="•"/>
                      </a:pPr>
                      <a:r>
                        <a:rPr lang="fr-CA" sz="1100" b="0" i="0" dirty="0">
                          <a:solidFill>
                            <a:schemeClr val="dk1"/>
                          </a:solidFill>
                          <a:latin typeface="Calibri"/>
                          <a:ea typeface="+mn-ea"/>
                          <a:cs typeface="+mn-cs"/>
                        </a:rPr>
                        <a:t>Conservez </a:t>
                      </a:r>
                      <a:r>
                        <a:rPr lang="fr-CA" sz="1100" b="0" i="0" dirty="0" smtClean="0">
                          <a:solidFill>
                            <a:schemeClr val="dk1"/>
                          </a:solidFill>
                          <a:latin typeface="Calibri"/>
                          <a:ea typeface="+mn-ea"/>
                          <a:cs typeface="+mn-cs"/>
                        </a:rPr>
                        <a:t>l'information </a:t>
                      </a:r>
                      <a:r>
                        <a:rPr lang="fr-CA" sz="1100" b="0" i="0" dirty="0">
                          <a:solidFill>
                            <a:schemeClr val="dk1"/>
                          </a:solidFill>
                          <a:latin typeface="Calibri"/>
                          <a:ea typeface="+mn-ea"/>
                          <a:cs typeface="+mn-cs"/>
                        </a:rPr>
                        <a:t>(courriels, résumés, versions provisoires avec commentaires) qui appuie les décisions prises en regard </a:t>
                      </a:r>
                      <a:r>
                        <a:rPr lang="fr-CA" sz="1100" b="0" i="0" dirty="0" smtClean="0">
                          <a:solidFill>
                            <a:schemeClr val="dk1"/>
                          </a:solidFill>
                          <a:latin typeface="Calibri"/>
                          <a:ea typeface="+mn-ea"/>
                          <a:cs typeface="+mn-cs"/>
                        </a:rPr>
                        <a:t>d'une </a:t>
                      </a:r>
                      <a:r>
                        <a:rPr lang="fr-CA" sz="1100" b="0" i="0" dirty="0">
                          <a:solidFill>
                            <a:schemeClr val="dk1"/>
                          </a:solidFill>
                          <a:latin typeface="Calibri"/>
                          <a:ea typeface="+mn-ea"/>
                          <a:cs typeface="+mn-cs"/>
                        </a:rPr>
                        <a:t>RDVO.</a:t>
                      </a:r>
                      <a:endParaRPr lang="en-CA" sz="1600" dirty="0"/>
                    </a:p>
                  </a:txBody>
                  <a:tcPr marT="45712" marB="45712"/>
                </a:tc>
                <a:extLst>
                  <a:ext uri="{0D108BD9-81ED-4DB2-BD59-A6C34878D82A}">
                    <a16:rowId xmlns:a16="http://schemas.microsoft.com/office/drawing/2014/main" val="10002"/>
                  </a:ext>
                </a:extLst>
              </a:tr>
              <a:tr h="640081">
                <a:tc>
                  <a:txBody>
                    <a:bodyPr/>
                    <a:lstStyle/>
                    <a:p>
                      <a:pPr marL="0" marR="0" indent="0" algn="l" defTabSz="914400">
                        <a:lnSpc>
                          <a:spcPct val="100000"/>
                        </a:lnSpc>
                        <a:spcBef>
                          <a:spcPts val="0"/>
                        </a:spcBef>
                        <a:spcAft>
                          <a:spcPts val="0"/>
                        </a:spcAft>
                        <a:buNone/>
                        <a:tabLst/>
                      </a:pPr>
                      <a:r>
                        <a:rPr lang="fr-CA" sz="1100" b="0" i="0" dirty="0">
                          <a:solidFill>
                            <a:schemeClr val="dk1"/>
                          </a:solidFill>
                          <a:latin typeface="Calibri"/>
                          <a:ea typeface="+mn-ea"/>
                          <a:cs typeface="+mn-cs"/>
                        </a:rPr>
                        <a:t>6.3.3 signaler les besoins et les enjeux liés à </a:t>
                      </a:r>
                      <a:r>
                        <a:rPr lang="fr-CA" sz="1100" b="0" i="0" dirty="0" smtClean="0">
                          <a:solidFill>
                            <a:schemeClr val="dk1"/>
                          </a:solidFill>
                          <a:latin typeface="Calibri"/>
                          <a:ea typeface="+mn-ea"/>
                          <a:cs typeface="+mn-cs"/>
                        </a:rPr>
                        <a:t>l'information </a:t>
                      </a:r>
                      <a:r>
                        <a:rPr lang="fr-CA" sz="1100" b="0" i="0" dirty="0">
                          <a:solidFill>
                            <a:schemeClr val="dk1"/>
                          </a:solidFill>
                          <a:latin typeface="Calibri"/>
                          <a:ea typeface="+mn-ea"/>
                          <a:cs typeface="+mn-cs"/>
                        </a:rPr>
                        <a:t>à leur gestionnaire et, </a:t>
                      </a:r>
                      <a:r>
                        <a:rPr lang="fr-CA" sz="1100" b="0" i="0" dirty="0" smtClean="0">
                          <a:solidFill>
                            <a:schemeClr val="dk1"/>
                          </a:solidFill>
                          <a:latin typeface="Calibri"/>
                          <a:ea typeface="+mn-ea"/>
                          <a:cs typeface="+mn-cs"/>
                        </a:rPr>
                        <a:t>s'il </a:t>
                      </a:r>
                      <a:r>
                        <a:rPr lang="fr-CA" sz="1100" b="0" i="0" dirty="0">
                          <a:solidFill>
                            <a:schemeClr val="dk1"/>
                          </a:solidFill>
                          <a:latin typeface="Calibri"/>
                          <a:ea typeface="+mn-ea"/>
                          <a:cs typeface="+mn-cs"/>
                        </a:rPr>
                        <a:t>y a lieu, aux spécialistes fonctionnels de la gestion de </a:t>
                      </a:r>
                      <a:r>
                        <a:rPr lang="fr-CA" sz="1100" b="0" i="0" dirty="0" smtClean="0">
                          <a:solidFill>
                            <a:schemeClr val="dk1"/>
                          </a:solidFill>
                          <a:latin typeface="Calibri"/>
                          <a:ea typeface="+mn-ea"/>
                          <a:cs typeface="+mn-cs"/>
                        </a:rPr>
                        <a:t>l'information</a:t>
                      </a:r>
                      <a:r>
                        <a:rPr lang="fr-CA" sz="1100" b="0" i="0" dirty="0">
                          <a:solidFill>
                            <a:schemeClr val="dk1"/>
                          </a:solidFill>
                          <a:latin typeface="Calibri"/>
                          <a:ea typeface="+mn-ea"/>
                          <a:cs typeface="+mn-cs"/>
                        </a:rPr>
                        <a:t>;</a:t>
                      </a:r>
                    </a:p>
                  </a:txBody>
                  <a:tcPr marT="45712" marB="45712"/>
                </a:tc>
                <a:tc>
                  <a:txBody>
                    <a:bodyPr/>
                    <a:lstStyle/>
                    <a:p>
                      <a:pPr marL="285750" indent="-285750" algn="l" defTabSz="914400">
                        <a:buClr>
                          <a:schemeClr val="dk1"/>
                        </a:buClr>
                        <a:buFont typeface="Arial"/>
                        <a:buChar char="•"/>
                      </a:pPr>
                      <a:r>
                        <a:rPr lang="fr-CA" sz="1100" b="0" i="0" dirty="0">
                          <a:solidFill>
                            <a:schemeClr val="dk1"/>
                          </a:solidFill>
                          <a:latin typeface="Calibri"/>
                          <a:ea typeface="+mn-ea"/>
                          <a:cs typeface="+mn-cs"/>
                        </a:rPr>
                        <a:t>Faites part de vos</a:t>
                      </a:r>
                      <a:r>
                        <a:rPr lang="fr-CA" sz="1100" b="0" i="0" baseline="0" dirty="0">
                          <a:solidFill>
                            <a:schemeClr val="dk1"/>
                          </a:solidFill>
                          <a:latin typeface="Calibri"/>
                          <a:ea typeface="+mn-ea"/>
                          <a:cs typeface="+mn-cs"/>
                        </a:rPr>
                        <a:t> préoccupations (les secteurs où vous croyez que la GI doit être mieux effectuée) ou questions en matière de GI à votre gestionnaire (travail, formation, sensibilisation, etc.).</a:t>
                      </a:r>
                    </a:p>
                  </a:txBody>
                  <a:tcPr marT="45712" marB="45712"/>
                </a:tc>
                <a:extLst>
                  <a:ext uri="{0D108BD9-81ED-4DB2-BD59-A6C34878D82A}">
                    <a16:rowId xmlns:a16="http://schemas.microsoft.com/office/drawing/2014/main" val="10003"/>
                  </a:ext>
                </a:extLst>
              </a:tr>
              <a:tr h="929657">
                <a:tc>
                  <a:txBody>
                    <a:bodyPr/>
                    <a:lstStyle/>
                    <a:p>
                      <a:pPr marL="0" marR="0" indent="0" algn="l" defTabSz="914400">
                        <a:lnSpc>
                          <a:spcPct val="100000"/>
                        </a:lnSpc>
                        <a:spcBef>
                          <a:spcPts val="0"/>
                        </a:spcBef>
                        <a:spcAft>
                          <a:spcPts val="0"/>
                        </a:spcAft>
                        <a:buNone/>
                        <a:tabLst/>
                      </a:pPr>
                      <a:r>
                        <a:rPr lang="fr-CA" sz="1100" b="0" i="0" dirty="0">
                          <a:solidFill>
                            <a:schemeClr val="dk1"/>
                          </a:solidFill>
                          <a:latin typeface="Calibri"/>
                          <a:ea typeface="+mn-ea"/>
                          <a:cs typeface="+mn-cs"/>
                        </a:rPr>
                        <a:t>6.3.4 gérer </a:t>
                      </a:r>
                      <a:r>
                        <a:rPr lang="fr-CA" sz="1100" b="0" i="0" dirty="0" smtClean="0">
                          <a:solidFill>
                            <a:schemeClr val="dk1"/>
                          </a:solidFill>
                          <a:latin typeface="Calibri"/>
                          <a:ea typeface="+mn-ea"/>
                          <a:cs typeface="+mn-cs"/>
                        </a:rPr>
                        <a:t>l'information </a:t>
                      </a:r>
                      <a:r>
                        <a:rPr lang="fr-CA" sz="1100" b="0" i="0" dirty="0">
                          <a:solidFill>
                            <a:schemeClr val="dk1"/>
                          </a:solidFill>
                          <a:latin typeface="Calibri"/>
                          <a:ea typeface="+mn-ea"/>
                          <a:cs typeface="+mn-cs"/>
                        </a:rPr>
                        <a:t>ministérielle de manière à en faciliter </a:t>
                      </a:r>
                      <a:r>
                        <a:rPr lang="fr-CA" sz="1100" b="0" i="0" dirty="0" smtClean="0">
                          <a:solidFill>
                            <a:schemeClr val="dk1"/>
                          </a:solidFill>
                          <a:latin typeface="Calibri"/>
                          <a:ea typeface="+mn-ea"/>
                          <a:cs typeface="+mn-cs"/>
                        </a:rPr>
                        <a:t>l'accès </a:t>
                      </a:r>
                      <a:r>
                        <a:rPr lang="fr-CA" sz="1100" b="0" i="0" dirty="0">
                          <a:solidFill>
                            <a:schemeClr val="dk1"/>
                          </a:solidFill>
                          <a:latin typeface="Calibri"/>
                          <a:ea typeface="+mn-ea"/>
                          <a:cs typeface="+mn-cs"/>
                        </a:rPr>
                        <a:t>tout en assurant le respect des exigences en matière de protection des renseignements personnels et de sécurité.</a:t>
                      </a:r>
                    </a:p>
                    <a:p>
                      <a:pPr marL="0" algn="l" defTabSz="914400">
                        <a:buNone/>
                      </a:pPr>
                      <a:endParaRPr lang="en-CA" sz="1600" dirty="0"/>
                    </a:p>
                  </a:txBody>
                  <a:tcPr marT="45712" marB="45712"/>
                </a:tc>
                <a:tc>
                  <a:txBody>
                    <a:bodyPr/>
                    <a:lstStyle/>
                    <a:p>
                      <a:pPr marL="285750" indent="-285750" algn="l" defTabSz="914400">
                        <a:buClr>
                          <a:schemeClr val="dk1"/>
                        </a:buClr>
                        <a:buFont typeface="Arial"/>
                        <a:buChar char="•"/>
                      </a:pPr>
                      <a:r>
                        <a:rPr lang="fr-CA" sz="1100" b="0" i="0" dirty="0">
                          <a:solidFill>
                            <a:schemeClr val="dk1"/>
                          </a:solidFill>
                          <a:latin typeface="Calibri"/>
                          <a:ea typeface="+mn-ea"/>
                          <a:cs typeface="+mn-cs"/>
                        </a:rPr>
                        <a:t>Sauvegardez régulièrement les RDVO dont vous êtes responsable dans un dépôt</a:t>
                      </a:r>
                      <a:r>
                        <a:rPr lang="fr-CA" sz="1100" b="0" i="0" baseline="0" dirty="0">
                          <a:solidFill>
                            <a:schemeClr val="dk1"/>
                          </a:solidFill>
                          <a:latin typeface="Calibri"/>
                          <a:ea typeface="+mn-ea"/>
                          <a:cs typeface="+mn-cs"/>
                        </a:rPr>
                        <a:t> ministériel (disque partagé) pour diffuser </a:t>
                      </a:r>
                      <a:r>
                        <a:rPr lang="fr-CA" sz="1100" b="0" i="0" baseline="0" dirty="0" smtClean="0">
                          <a:solidFill>
                            <a:schemeClr val="dk1"/>
                          </a:solidFill>
                          <a:latin typeface="Calibri"/>
                          <a:ea typeface="+mn-ea"/>
                          <a:cs typeface="+mn-cs"/>
                        </a:rPr>
                        <a:t>l'information </a:t>
                      </a:r>
                      <a:r>
                        <a:rPr lang="fr-CA" sz="1100" b="0" i="0" baseline="0" dirty="0">
                          <a:solidFill>
                            <a:schemeClr val="dk1"/>
                          </a:solidFill>
                          <a:latin typeface="Calibri"/>
                          <a:ea typeface="+mn-ea"/>
                          <a:cs typeface="+mn-cs"/>
                        </a:rPr>
                        <a:t>le plus possible (en </a:t>
                      </a:r>
                      <a:r>
                        <a:rPr lang="fr-CA" sz="1100" b="0" i="0" baseline="0" dirty="0" smtClean="0">
                          <a:solidFill>
                            <a:schemeClr val="dk1"/>
                          </a:solidFill>
                          <a:latin typeface="Calibri"/>
                          <a:ea typeface="+mn-ea"/>
                          <a:cs typeface="+mn-cs"/>
                        </a:rPr>
                        <a:t>n'oubliant </a:t>
                      </a:r>
                      <a:r>
                        <a:rPr lang="fr-CA" sz="1100" b="0" i="0" baseline="0" dirty="0">
                          <a:solidFill>
                            <a:schemeClr val="dk1"/>
                          </a:solidFill>
                          <a:latin typeface="Calibri"/>
                          <a:ea typeface="+mn-ea"/>
                          <a:cs typeface="+mn-cs"/>
                        </a:rPr>
                        <a:t>pas </a:t>
                      </a:r>
                      <a:r>
                        <a:rPr lang="fr-CA" sz="1100" b="0" i="0" baseline="0" dirty="0" smtClean="0">
                          <a:solidFill>
                            <a:schemeClr val="dk1"/>
                          </a:solidFill>
                          <a:latin typeface="Calibri"/>
                          <a:ea typeface="+mn-ea"/>
                          <a:cs typeface="+mn-cs"/>
                        </a:rPr>
                        <a:t>d'en </a:t>
                      </a:r>
                      <a:r>
                        <a:rPr lang="fr-CA" sz="1100" b="0" i="0" baseline="0" dirty="0">
                          <a:solidFill>
                            <a:schemeClr val="dk1"/>
                          </a:solidFill>
                          <a:latin typeface="Calibri"/>
                          <a:ea typeface="+mn-ea"/>
                          <a:cs typeface="+mn-cs"/>
                        </a:rPr>
                        <a:t>limiter </a:t>
                      </a:r>
                      <a:r>
                        <a:rPr lang="fr-CA" sz="1100" b="0" i="0" baseline="0" dirty="0" smtClean="0">
                          <a:solidFill>
                            <a:schemeClr val="dk1"/>
                          </a:solidFill>
                          <a:latin typeface="Calibri"/>
                          <a:ea typeface="+mn-ea"/>
                          <a:cs typeface="+mn-cs"/>
                        </a:rPr>
                        <a:t>l'accès</a:t>
                      </a:r>
                      <a:r>
                        <a:rPr lang="fr-CA" sz="1100" b="0" i="0" baseline="0" dirty="0">
                          <a:solidFill>
                            <a:schemeClr val="dk1"/>
                          </a:solidFill>
                          <a:latin typeface="Calibri"/>
                          <a:ea typeface="+mn-ea"/>
                          <a:cs typeface="+mn-cs"/>
                        </a:rPr>
                        <a:t>, au besoin, en fonction des restrictions liées à la protection de la vie privée).</a:t>
                      </a:r>
                      <a:endParaRPr lang="en-CA" sz="1100" dirty="0"/>
                    </a:p>
                  </a:txBody>
                  <a:tcPr marT="45712" marB="45712"/>
                </a:tc>
                <a:extLst>
                  <a:ext uri="{0D108BD9-81ED-4DB2-BD59-A6C34878D82A}">
                    <a16:rowId xmlns:a16="http://schemas.microsoft.com/office/drawing/2014/main" val="10004"/>
                  </a:ext>
                </a:extLst>
              </a:tr>
            </a:tbl>
          </a:graphicData>
        </a:graphic>
      </p:graphicFrame>
    </p:spTree>
  </p:cSld>
  <p:clrMapOvr>
    <a:masterClrMapping/>
  </p:clrMapOvr>
  <p:transition spd="slow" advTm="12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fr-CA" smtClean="0">
                <a:cs typeface="Arial" charset="0"/>
              </a:rPr>
              <a:t>Vos rôles et responsabilités de GI : Outils disponibles</a:t>
            </a:r>
            <a:br>
              <a:rPr lang="fr-CA" smtClean="0">
                <a:cs typeface="Arial" charset="0"/>
              </a:rPr>
            </a:br>
            <a:endParaRPr lang="fr-CA" smtClean="0">
              <a:cs typeface="Arial" charset="0"/>
            </a:endParaRPr>
          </a:p>
        </p:txBody>
      </p:sp>
      <p:sp>
        <p:nvSpPr>
          <p:cNvPr id="19459" name="TextBox 2"/>
          <p:cNvSpPr txBox="1">
            <a:spLocks noChangeArrowheads="1"/>
          </p:cNvSpPr>
          <p:nvPr/>
        </p:nvSpPr>
        <p:spPr bwMode="auto">
          <a:xfrm>
            <a:off x="1076325" y="5640388"/>
            <a:ext cx="71247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fr-CA" sz="1600" b="1" dirty="0">
                <a:solidFill>
                  <a:schemeClr val="tx2"/>
                </a:solidFill>
              </a:rPr>
              <a:t>Pour demander une séance de formation de </a:t>
            </a:r>
            <a:r>
              <a:rPr lang="fr-CA" sz="1600" b="1" dirty="0" smtClean="0">
                <a:solidFill>
                  <a:schemeClr val="tx2"/>
                </a:solidFill>
              </a:rPr>
              <a:t>EDSC</a:t>
            </a:r>
            <a:r>
              <a:rPr lang="fr-CA" sz="1600" b="1" dirty="0" smtClean="0">
                <a:solidFill>
                  <a:schemeClr val="tx2"/>
                </a:solidFill>
              </a:rPr>
              <a:t>, </a:t>
            </a:r>
            <a:r>
              <a:rPr lang="fr-CA" sz="1600" b="1" dirty="0">
                <a:solidFill>
                  <a:schemeClr val="tx2"/>
                </a:solidFill>
              </a:rPr>
              <a:t>ouvrez un billet avec l’ISN et indiquez que c’est pour la « formation en GI ».</a:t>
            </a:r>
          </a:p>
          <a:p>
            <a:pPr algn="ctr" eaLnBrk="1" hangingPunct="1"/>
            <a:endParaRPr lang="fr-CA" dirty="0"/>
          </a:p>
        </p:txBody>
      </p:sp>
      <p:grpSp>
        <p:nvGrpSpPr>
          <p:cNvPr id="19460" name="Group 4"/>
          <p:cNvGrpSpPr>
            <a:grpSpLocks/>
          </p:cNvGrpSpPr>
          <p:nvPr/>
        </p:nvGrpSpPr>
        <p:grpSpPr bwMode="auto">
          <a:xfrm>
            <a:off x="7785100" y="11113"/>
            <a:ext cx="1663700" cy="993775"/>
            <a:chOff x="778149" y="5245076"/>
            <a:chExt cx="1663808" cy="992368"/>
          </a:xfrm>
        </p:grpSpPr>
        <p:sp>
          <p:nvSpPr>
            <p:cNvPr id="6" name="Oval 5"/>
            <p:cNvSpPr/>
            <p:nvPr/>
          </p:nvSpPr>
          <p:spPr>
            <a:xfrm>
              <a:off x="1078206" y="5245076"/>
              <a:ext cx="1063694" cy="992368"/>
            </a:xfrm>
            <a:prstGeom prst="ellipse">
              <a:avLst/>
            </a:prstGeom>
            <a:solidFill>
              <a:srgbClr val="E1F5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19475" name="Content Placeholder 2"/>
            <p:cNvSpPr txBox="1">
              <a:spLocks/>
            </p:cNvSpPr>
            <p:nvPr/>
          </p:nvSpPr>
          <p:spPr bwMode="auto">
            <a:xfrm>
              <a:off x="778149" y="5472119"/>
              <a:ext cx="1663808" cy="49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chemeClr val="tx2"/>
                  </a:solidFill>
                </a:rPr>
                <a:t>Gestion de l’information</a:t>
              </a:r>
            </a:p>
          </p:txBody>
        </p:sp>
      </p:grpSp>
      <p:graphicFrame>
        <p:nvGraphicFramePr>
          <p:cNvPr id="9" name="Table 8"/>
          <p:cNvGraphicFramePr>
            <a:graphicFrameLocks noGrp="1"/>
          </p:cNvGraphicFramePr>
          <p:nvPr>
            <p:extLst>
              <p:ext uri="{D42A27DB-BD31-4B8C-83A1-F6EECF244321}">
                <p14:modId xmlns:p14="http://schemas.microsoft.com/office/powerpoint/2010/main" val="3993951498"/>
              </p:ext>
            </p:extLst>
          </p:nvPr>
        </p:nvGraphicFramePr>
        <p:xfrm>
          <a:off x="622300" y="1004888"/>
          <a:ext cx="7954964" cy="4581526"/>
        </p:xfrm>
        <a:graphic>
          <a:graphicData uri="http://schemas.openxmlformats.org/drawingml/2006/table">
            <a:tbl>
              <a:tblPr firstRow="1" bandRow="1"/>
              <a:tblGrid>
                <a:gridCol w="3977482">
                  <a:extLst>
                    <a:ext uri="{9D8B030D-6E8A-4147-A177-3AD203B41FA5}">
                      <a16:colId xmlns:a16="http://schemas.microsoft.com/office/drawing/2014/main" val="20000"/>
                    </a:ext>
                  </a:extLst>
                </a:gridCol>
                <a:gridCol w="3977482">
                  <a:extLst>
                    <a:ext uri="{9D8B030D-6E8A-4147-A177-3AD203B41FA5}">
                      <a16:colId xmlns:a16="http://schemas.microsoft.com/office/drawing/2014/main" val="20001"/>
                    </a:ext>
                  </a:extLst>
                </a:gridCol>
              </a:tblGrid>
              <a:tr h="792469">
                <a:tc grid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l" defTabSz="914400">
                        <a:buNone/>
                      </a:pPr>
                      <a:r>
                        <a:rPr lang="fr-CA" sz="1800" b="1" i="0" dirty="0">
                          <a:solidFill>
                            <a:schemeClr val="lt1"/>
                          </a:solidFill>
                          <a:latin typeface="Calibri"/>
                          <a:ea typeface="+mn-ea"/>
                          <a:cs typeface="+mn-cs"/>
                        </a:rPr>
                        <a:t>Messagerie : </a:t>
                      </a:r>
                      <a:r>
                        <a:rPr lang="fr-CA" sz="1400" b="0" i="0" dirty="0">
                          <a:solidFill>
                            <a:schemeClr val="lt1"/>
                          </a:solidFill>
                          <a:latin typeface="Calibri"/>
                          <a:ea typeface="+mn-ea"/>
                          <a:cs typeface="+mn-cs"/>
                        </a:rPr>
                        <a:t>Faites attention à </a:t>
                      </a:r>
                      <a:r>
                        <a:rPr lang="fr-CA" sz="1400" b="0" i="0" baseline="0" dirty="0">
                          <a:solidFill>
                            <a:schemeClr val="lt1"/>
                          </a:solidFill>
                          <a:latin typeface="Calibri"/>
                          <a:ea typeface="+mn-ea"/>
                          <a:cs typeface="+mn-cs"/>
                        </a:rPr>
                        <a:t>la façon dont vous gérez </a:t>
                      </a:r>
                      <a:r>
                        <a:rPr lang="fr-CA" sz="1400" b="0" i="0" baseline="0" dirty="0" smtClean="0">
                          <a:solidFill>
                            <a:schemeClr val="lt1"/>
                          </a:solidFill>
                          <a:latin typeface="Calibri"/>
                          <a:ea typeface="+mn-ea"/>
                          <a:cs typeface="+mn-cs"/>
                        </a:rPr>
                        <a:t>l'information </a:t>
                      </a:r>
                      <a:r>
                        <a:rPr lang="fr-CA" sz="1400" b="0" i="0" baseline="0" dirty="0">
                          <a:solidFill>
                            <a:schemeClr val="lt1"/>
                          </a:solidFill>
                          <a:latin typeface="Calibri"/>
                          <a:ea typeface="+mn-ea"/>
                          <a:cs typeface="+mn-cs"/>
                        </a:rPr>
                        <a:t>afin de réduire les risques </a:t>
                      </a:r>
                      <a:r>
                        <a:rPr lang="fr-CA" sz="1400" b="0" i="0" baseline="0" dirty="0" smtClean="0">
                          <a:solidFill>
                            <a:schemeClr val="lt1"/>
                          </a:solidFill>
                          <a:latin typeface="Calibri"/>
                          <a:ea typeface="+mn-ea"/>
                          <a:cs typeface="+mn-cs"/>
                        </a:rPr>
                        <a:t>d'atteinte </a:t>
                      </a:r>
                      <a:r>
                        <a:rPr lang="fr-CA" sz="1400" b="0" i="0" baseline="0" dirty="0">
                          <a:solidFill>
                            <a:schemeClr val="lt1"/>
                          </a:solidFill>
                          <a:latin typeface="Calibri"/>
                          <a:ea typeface="+mn-ea"/>
                          <a:cs typeface="+mn-cs"/>
                        </a:rPr>
                        <a:t>à la sécurité et à la vie privée. Évitez </a:t>
                      </a:r>
                      <a:r>
                        <a:rPr lang="fr-CA" sz="1400" b="0" i="0" baseline="0" dirty="0" smtClean="0">
                          <a:solidFill>
                            <a:schemeClr val="lt1"/>
                          </a:solidFill>
                          <a:latin typeface="Calibri"/>
                          <a:ea typeface="+mn-ea"/>
                          <a:cs typeface="+mn-cs"/>
                        </a:rPr>
                        <a:t>d'accumuler </a:t>
                      </a:r>
                      <a:r>
                        <a:rPr lang="fr-CA" sz="1400" b="0" i="0" baseline="0" dirty="0">
                          <a:solidFill>
                            <a:schemeClr val="lt1"/>
                          </a:solidFill>
                          <a:latin typeface="Calibri"/>
                          <a:ea typeface="+mn-ea"/>
                          <a:cs typeface="+mn-cs"/>
                        </a:rPr>
                        <a:t>excessivement de </a:t>
                      </a:r>
                      <a:r>
                        <a:rPr lang="fr-CA" sz="1400" b="0" i="0" baseline="0" dirty="0" smtClean="0">
                          <a:solidFill>
                            <a:schemeClr val="lt1"/>
                          </a:solidFill>
                          <a:latin typeface="Calibri"/>
                          <a:ea typeface="+mn-ea"/>
                          <a:cs typeface="+mn-cs"/>
                        </a:rPr>
                        <a:t>l'information </a:t>
                      </a:r>
                      <a:r>
                        <a:rPr lang="fr-CA" sz="1400" b="0" i="0" baseline="0" dirty="0">
                          <a:solidFill>
                            <a:schemeClr val="lt1"/>
                          </a:solidFill>
                          <a:latin typeface="Calibri"/>
                          <a:ea typeface="+mn-ea"/>
                          <a:cs typeface="+mn-cs"/>
                        </a:rPr>
                        <a:t>et suivez le cycle de vie de </a:t>
                      </a:r>
                      <a:r>
                        <a:rPr lang="fr-CA" sz="1400" b="0" i="0" baseline="0" dirty="0" smtClean="0">
                          <a:solidFill>
                            <a:schemeClr val="lt1"/>
                          </a:solidFill>
                          <a:latin typeface="Calibri"/>
                          <a:ea typeface="+mn-ea"/>
                          <a:cs typeface="+mn-cs"/>
                        </a:rPr>
                        <a:t>l'information</a:t>
                      </a:r>
                      <a:r>
                        <a:rPr lang="fr-CA" sz="1400" b="0" i="0" baseline="0" dirty="0">
                          <a:solidFill>
                            <a:schemeClr val="lt1"/>
                          </a:solidFill>
                          <a:latin typeface="Calibri"/>
                          <a:ea typeface="+mn-ea"/>
                          <a:cs typeface="+mn-cs"/>
                        </a:rPr>
                        <a:t>.</a:t>
                      </a:r>
                      <a:endParaRPr lang="en-CA" sz="1800" b="0" dirty="0"/>
                    </a:p>
                  </a:txBody>
                  <a:tcPr marL="91456" marR="91456" marT="45715" marB="4571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en-CA" dirty="0"/>
                    </a:p>
                  </a:txBody>
                  <a:tcPr/>
                </a:tc>
                <a:extLst>
                  <a:ext uri="{0D108BD9-81ED-4DB2-BD59-A6C34878D82A}">
                    <a16:rowId xmlns:a16="http://schemas.microsoft.com/office/drawing/2014/main" val="10000"/>
                  </a:ext>
                </a:extLst>
              </a:tr>
              <a:tr h="36575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a:buNone/>
                      </a:pPr>
                      <a:r>
                        <a:rPr lang="fr-CA" sz="1800" b="1" i="0">
                          <a:solidFill>
                            <a:schemeClr val="dk1"/>
                          </a:solidFill>
                          <a:latin typeface="Calibri"/>
                          <a:ea typeface="+mn-ea"/>
                          <a:cs typeface="+mn-cs"/>
                        </a:rPr>
                        <a:t>Produits/événements</a:t>
                      </a:r>
                      <a:endParaRPr lang="en-CA" sz="1800" b="1" dirty="0"/>
                    </a:p>
                  </a:txBody>
                  <a:tcPr marL="91456" marR="91456" marT="45715" marB="4571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a:buNone/>
                      </a:pPr>
                      <a:r>
                        <a:rPr lang="fr-CA" sz="1800" b="1" i="0">
                          <a:solidFill>
                            <a:schemeClr val="dk1"/>
                          </a:solidFill>
                          <a:latin typeface="Calibri"/>
                          <a:ea typeface="+mn-ea"/>
                          <a:cs typeface="+mn-cs"/>
                        </a:rPr>
                        <a:t>Formation</a:t>
                      </a:r>
                      <a:endParaRPr lang="en-CA" sz="1800" b="1" dirty="0"/>
                    </a:p>
                  </a:txBody>
                  <a:tcPr marL="91456" marR="91456" marT="45715" marB="45715">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342330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285750" indent="-285750" algn="l" defTabSz="914400">
                        <a:buClr>
                          <a:schemeClr val="dk1"/>
                        </a:buClr>
                        <a:buFont typeface="Arial"/>
                        <a:buChar char="•"/>
                      </a:pPr>
                      <a:r>
                        <a:rPr lang="fr-CA" sz="1400" b="0" i="0" dirty="0">
                          <a:solidFill>
                            <a:schemeClr val="dk1"/>
                          </a:solidFill>
                          <a:latin typeface="Calibri"/>
                          <a:ea typeface="+mn-ea"/>
                          <a:cs typeface="+mn-cs"/>
                        </a:rPr>
                        <a:t>Lisez les articles sur la GI dans le bulletin de nouvelles de la DGIIT et Intersection</a:t>
                      </a:r>
                    </a:p>
                    <a:p>
                      <a:pPr marL="285750" indent="-285750" algn="l" defTabSz="914400">
                        <a:buClr>
                          <a:schemeClr val="dk1"/>
                        </a:buClr>
                        <a:buFont typeface="Arial"/>
                        <a:buChar char="•"/>
                      </a:pPr>
                      <a:r>
                        <a:rPr lang="fr-CA" sz="1400" b="0" i="0" dirty="0">
                          <a:solidFill>
                            <a:schemeClr val="dk1"/>
                          </a:solidFill>
                          <a:latin typeface="Calibri"/>
                          <a:ea typeface="+mn-ea"/>
                          <a:cs typeface="+mn-cs"/>
                        </a:rPr>
                        <a:t>Consultez le </a:t>
                      </a:r>
                      <a:r>
                        <a:rPr lang="fr-CA" sz="1400" b="0" i="0" dirty="0">
                          <a:solidFill>
                            <a:schemeClr val="dk1"/>
                          </a:solidFill>
                          <a:latin typeface="Calibri"/>
                          <a:ea typeface="+mn-ea"/>
                          <a:cs typeface="+mn-cs"/>
                          <a:hlinkClick r:id="rId3"/>
                        </a:rPr>
                        <a:t>blogue de la gestion de </a:t>
                      </a:r>
                      <a:r>
                        <a:rPr lang="fr-CA" sz="1400" b="0" i="0" dirty="0" smtClean="0">
                          <a:solidFill>
                            <a:schemeClr val="dk1"/>
                          </a:solidFill>
                          <a:latin typeface="Calibri"/>
                          <a:ea typeface="+mn-ea"/>
                          <a:cs typeface="+mn-cs"/>
                          <a:hlinkClick r:id="rId3"/>
                        </a:rPr>
                        <a:t>l'information</a:t>
                      </a:r>
                      <a:r>
                        <a:rPr lang="fr-CA" sz="1400" b="0" i="0" dirty="0" smtClean="0">
                          <a:solidFill>
                            <a:schemeClr val="dk1"/>
                          </a:solidFill>
                          <a:latin typeface="Calibri"/>
                          <a:ea typeface="+mn-ea"/>
                          <a:cs typeface="+mn-cs"/>
                        </a:rPr>
                        <a:t> </a:t>
                      </a:r>
                      <a:r>
                        <a:rPr lang="fr-CA" sz="1400" b="0" i="0" dirty="0">
                          <a:solidFill>
                            <a:schemeClr val="dk1"/>
                          </a:solidFill>
                          <a:latin typeface="Calibri"/>
                          <a:ea typeface="+mn-ea"/>
                          <a:cs typeface="+mn-cs"/>
                        </a:rPr>
                        <a:t>tous les mois.</a:t>
                      </a:r>
                    </a:p>
                    <a:p>
                      <a:pPr marL="285750" indent="-285750" algn="l" defTabSz="914400">
                        <a:buClr>
                          <a:schemeClr val="dk1"/>
                        </a:buClr>
                        <a:buFont typeface="Arial"/>
                        <a:buChar char="•"/>
                      </a:pPr>
                      <a:r>
                        <a:rPr lang="fr-CA" sz="1400" b="0" i="0" dirty="0">
                          <a:solidFill>
                            <a:schemeClr val="dk1"/>
                          </a:solidFill>
                          <a:latin typeface="Calibri"/>
                          <a:ea typeface="+mn-ea"/>
                          <a:cs typeface="+mn-cs"/>
                        </a:rPr>
                        <a:t>Faites la promotion des bannières sur la GI.</a:t>
                      </a:r>
                    </a:p>
                    <a:p>
                      <a:pPr marL="285750" indent="-285750" algn="l" defTabSz="914400">
                        <a:buClr>
                          <a:schemeClr val="dk1"/>
                        </a:buClr>
                        <a:buFont typeface="Arial"/>
                        <a:buChar char="•"/>
                      </a:pPr>
                      <a:r>
                        <a:rPr lang="fr-CA" sz="1400" b="0" i="0" dirty="0">
                          <a:solidFill>
                            <a:schemeClr val="dk1"/>
                          </a:solidFill>
                          <a:latin typeface="Calibri"/>
                          <a:ea typeface="+mn-ea"/>
                          <a:cs typeface="+mn-cs"/>
                        </a:rPr>
                        <a:t>Lisez les documents </a:t>
                      </a:r>
                      <a:r>
                        <a:rPr lang="fr-CA" sz="1400" b="0" i="0" dirty="0" smtClean="0">
                          <a:solidFill>
                            <a:schemeClr val="dk1"/>
                          </a:solidFill>
                          <a:latin typeface="Calibri"/>
                          <a:ea typeface="+mn-ea"/>
                          <a:cs typeface="+mn-cs"/>
                        </a:rPr>
                        <a:t>d'une </a:t>
                      </a:r>
                      <a:r>
                        <a:rPr lang="fr-CA" sz="1400" b="0" i="0" dirty="0">
                          <a:solidFill>
                            <a:schemeClr val="dk1"/>
                          </a:solidFill>
                          <a:latin typeface="Calibri"/>
                          <a:ea typeface="+mn-ea"/>
                          <a:cs typeface="+mn-cs"/>
                        </a:rPr>
                        <a:t>seule page</a:t>
                      </a:r>
                    </a:p>
                    <a:p>
                      <a:pPr marL="742950" lvl="1" indent="-285750">
                        <a:buFont typeface="Arial" pitchFamily="34" charset="0"/>
                        <a:buChar char="•"/>
                        <a:defRPr/>
                      </a:pPr>
                      <a:r>
                        <a:rPr lang="fr-CA" sz="1200" dirty="0" smtClean="0">
                          <a:latin typeface="Arial" charset="0"/>
                          <a:hlinkClick r:id="rId4"/>
                        </a:rPr>
                        <a:t>Gérez adéquatement vos courriels</a:t>
                      </a:r>
                      <a:endParaRPr lang="fr-CA" sz="1200" dirty="0" smtClean="0">
                        <a:latin typeface="Arial" charset="0"/>
                      </a:endParaRPr>
                    </a:p>
                    <a:p>
                      <a:pPr marL="742950" lvl="1" indent="-285750">
                        <a:buFont typeface="Arial" pitchFamily="34" charset="0"/>
                        <a:buChar char="•"/>
                        <a:defRPr/>
                      </a:pPr>
                      <a:r>
                        <a:rPr lang="fr-CA" sz="1200" dirty="0" smtClean="0">
                          <a:latin typeface="Arial" charset="0"/>
                          <a:hlinkClick r:id="rId5"/>
                        </a:rPr>
                        <a:t>Les 10 meilleures pratiques exemplaires de GI</a:t>
                      </a:r>
                      <a:endParaRPr lang="fr-CA" sz="1200" dirty="0" smtClean="0">
                        <a:latin typeface="Arial" charset="0"/>
                      </a:endParaRPr>
                    </a:p>
                    <a:p>
                      <a:pPr marL="742950" lvl="1" indent="-285750">
                        <a:buFont typeface="Arial" pitchFamily="34" charset="0"/>
                        <a:buChar char="•"/>
                        <a:defRPr/>
                      </a:pPr>
                      <a:r>
                        <a:rPr lang="fr-CA" sz="1200" dirty="0" smtClean="0">
                          <a:latin typeface="Arial" charset="0"/>
                          <a:hlinkClick r:id="rId6"/>
                        </a:rPr>
                        <a:t>Conservez­-les! Détruisez-­les!</a:t>
                      </a:r>
                      <a:endParaRPr lang="fr-CA" sz="1200" dirty="0" smtClean="0">
                        <a:latin typeface="Arial" charset="0"/>
                      </a:endParaRPr>
                    </a:p>
                    <a:p>
                      <a:pPr marL="742950" lvl="1" indent="-285750">
                        <a:buFont typeface="Arial" pitchFamily="34" charset="0"/>
                        <a:buChar char="•"/>
                        <a:defRPr/>
                      </a:pPr>
                      <a:r>
                        <a:rPr lang="fr-CA" sz="1200" dirty="0" smtClean="0">
                          <a:latin typeface="Arial" charset="0"/>
                          <a:hlinkClick r:id="rId7"/>
                        </a:rPr>
                        <a:t>Les 10 grandes règles de GI à respecter avant une retraite ou un départ </a:t>
                      </a:r>
                      <a:endParaRPr lang="fr-CA" sz="1200" dirty="0" smtClean="0">
                        <a:latin typeface="Arial" charset="0"/>
                      </a:endParaRPr>
                    </a:p>
                    <a:p>
                      <a:pPr marL="742950" lvl="1" indent="-285750">
                        <a:buFont typeface="Arial" pitchFamily="34" charset="0"/>
                        <a:buChar char="•"/>
                        <a:defRPr/>
                      </a:pPr>
                      <a:r>
                        <a:rPr lang="fr-CA" sz="1200" dirty="0" smtClean="0">
                          <a:latin typeface="Arial" charset="0"/>
                          <a:hlinkClick r:id="rId8"/>
                        </a:rPr>
                        <a:t>Élimination des RDVO électroniques</a:t>
                      </a:r>
                      <a:endParaRPr lang="fr-CA" sz="1200" dirty="0" smtClean="0">
                        <a:latin typeface="Arial" charset="0"/>
                      </a:endParaRPr>
                    </a:p>
                    <a:p>
                      <a:pPr marL="285750" indent="-285750">
                        <a:buFont typeface="Arial" pitchFamily="34" charset="0"/>
                        <a:buChar char="•"/>
                        <a:defRPr/>
                      </a:pPr>
                      <a:r>
                        <a:rPr lang="fr-CA" sz="1400" b="0" i="0" dirty="0" smtClean="0">
                          <a:solidFill>
                            <a:schemeClr val="dk1"/>
                          </a:solidFill>
                          <a:latin typeface="Calibri"/>
                          <a:ea typeface="+mn-ea"/>
                          <a:cs typeface="+mn-cs"/>
                        </a:rPr>
                        <a:t>Participez </a:t>
                      </a:r>
                      <a:r>
                        <a:rPr lang="fr-CA" sz="1400" b="0" i="0" dirty="0">
                          <a:solidFill>
                            <a:schemeClr val="dk1"/>
                          </a:solidFill>
                          <a:latin typeface="Calibri"/>
                          <a:ea typeface="+mn-ea"/>
                          <a:cs typeface="+mn-cs"/>
                        </a:rPr>
                        <a:t>aux journées de la GI et </a:t>
                      </a:r>
                      <a:r>
                        <a:rPr lang="fr-CA" sz="1400" b="0" i="0" dirty="0" smtClean="0">
                          <a:solidFill>
                            <a:schemeClr val="dk1"/>
                          </a:solidFill>
                          <a:latin typeface="Calibri"/>
                          <a:ea typeface="+mn-ea"/>
                          <a:cs typeface="+mn-cs"/>
                        </a:rPr>
                        <a:t>appuyez</a:t>
                      </a:r>
                      <a:r>
                        <a:rPr lang="fr-CA" sz="1400" b="0" i="0" baseline="0" dirty="0" smtClean="0">
                          <a:solidFill>
                            <a:schemeClr val="dk1"/>
                          </a:solidFill>
                          <a:latin typeface="Calibri"/>
                          <a:ea typeface="+mn-ea"/>
                          <a:cs typeface="+mn-cs"/>
                        </a:rPr>
                        <a:t> </a:t>
                      </a:r>
                      <a:r>
                        <a:rPr lang="fr-CA" sz="1400" b="0" i="0" dirty="0" smtClean="0">
                          <a:solidFill>
                            <a:schemeClr val="dk1"/>
                          </a:solidFill>
                          <a:latin typeface="Calibri"/>
                          <a:ea typeface="+mn-ea"/>
                          <a:cs typeface="+mn-cs"/>
                        </a:rPr>
                        <a:t>les </a:t>
                      </a:r>
                      <a:r>
                        <a:rPr lang="fr-CA" sz="1400" b="0" i="0" dirty="0" smtClean="0">
                          <a:solidFill>
                            <a:schemeClr val="dk1"/>
                          </a:solidFill>
                          <a:latin typeface="Arial" charset="0"/>
                          <a:ea typeface="+mn-ea"/>
                          <a:cs typeface="+mn-cs"/>
                          <a:hlinkClick r:id="rId9"/>
                        </a:rPr>
                        <a:t>j</a:t>
                      </a:r>
                      <a:r>
                        <a:rPr lang="fr-CA" sz="1400" dirty="0" smtClean="0">
                          <a:latin typeface="Arial" charset="0"/>
                          <a:hlinkClick r:id="rId9"/>
                        </a:rPr>
                        <a:t>ours de la GI des directions</a:t>
                      </a:r>
                      <a:r>
                        <a:rPr lang="fr-CA" sz="1400" baseline="0" dirty="0" smtClean="0">
                          <a:latin typeface="Arial" charset="0"/>
                          <a:hlinkClick r:id="rId9"/>
                        </a:rPr>
                        <a:t> </a:t>
                      </a:r>
                      <a:r>
                        <a:rPr lang="fr-CA" sz="1400" dirty="0" smtClean="0">
                          <a:latin typeface="Arial" charset="0"/>
                          <a:hlinkClick r:id="rId9"/>
                        </a:rPr>
                        <a:t>générales/régions</a:t>
                      </a:r>
                      <a:endParaRPr lang="en-CA" sz="1800" b="1" dirty="0"/>
                    </a:p>
                  </a:txBody>
                  <a:tcPr marL="91456" marR="91456" marT="45715" marB="4571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l" defTabSz="914400">
                        <a:buNone/>
                      </a:pPr>
                      <a:r>
                        <a:rPr lang="fr-CA" sz="1400" b="1" i="0" dirty="0">
                          <a:solidFill>
                            <a:schemeClr val="dk1"/>
                          </a:solidFill>
                          <a:latin typeface="Calibri"/>
                          <a:ea typeface="+mn-ea"/>
                          <a:cs typeface="+mn-cs"/>
                        </a:rPr>
                        <a:t>École de la fonction </a:t>
                      </a:r>
                      <a:r>
                        <a:rPr lang="fr-CA" sz="1400" b="1" i="0" baseline="0" dirty="0">
                          <a:solidFill>
                            <a:schemeClr val="dk1"/>
                          </a:solidFill>
                          <a:latin typeface="Calibri"/>
                          <a:ea typeface="+mn-ea"/>
                          <a:cs typeface="+mn-cs"/>
                        </a:rPr>
                        <a:t>publique du Canada :</a:t>
                      </a:r>
                    </a:p>
                    <a:p>
                      <a:pPr marL="285750" lvl="0" indent="-285750" rtl="0">
                        <a:buFont typeface="Arial" pitchFamily="34" charset="0"/>
                        <a:buChar char="•"/>
                      </a:pPr>
                      <a:r>
                        <a:rPr lang="fr-CA" sz="1400" noProof="0" dirty="0" smtClean="0">
                          <a:hlinkClick r:id="rId10"/>
                        </a:rPr>
                        <a:t>Gestion de l’information — Test d’autoévaluation des capacités (GI­TAC) (I002F)</a:t>
                      </a:r>
                      <a:endParaRPr lang="fr-CA" sz="1400" noProof="0" dirty="0" smtClean="0"/>
                    </a:p>
                    <a:p>
                      <a:pPr marL="285750" lvl="0" indent="-285750" rtl="0">
                        <a:buFont typeface="Arial" pitchFamily="34" charset="0"/>
                        <a:buChar char="•"/>
                      </a:pPr>
                      <a:r>
                        <a:rPr lang="fr-CA" sz="1400" noProof="0" dirty="0" smtClean="0">
                          <a:hlinkClick r:id="rId11"/>
                        </a:rPr>
                        <a:t>Tenue de documents pour les fonctionnaires (I002F)</a:t>
                      </a:r>
                      <a:endParaRPr lang="fr-CA" sz="1400" noProof="0" dirty="0" smtClean="0"/>
                    </a:p>
                    <a:p>
                      <a:pPr marL="285750" lvl="0" indent="-285750" rtl="0">
                        <a:buFont typeface="Arial" pitchFamily="34" charset="0"/>
                        <a:buChar char="•"/>
                      </a:pPr>
                      <a:r>
                        <a:rPr lang="fr-CA" sz="1400" noProof="0" dirty="0" smtClean="0">
                          <a:hlinkClick r:id="rId12"/>
                        </a:rPr>
                        <a:t>Principes fondamentaux de la tenue de documents (I003F)</a:t>
                      </a:r>
                      <a:endParaRPr lang="fr-CA" sz="1400" noProof="0" dirty="0" smtClean="0"/>
                    </a:p>
                    <a:p>
                      <a:pPr marL="0" indent="0" algn="l" defTabSz="914400">
                        <a:buFont typeface="Arial"/>
                        <a:buNone/>
                      </a:pPr>
                      <a:endParaRPr lang="en-CA" sz="1400" b="1" dirty="0" smtClean="0"/>
                    </a:p>
                    <a:p>
                      <a:pPr marL="0" indent="0" algn="l" defTabSz="914400">
                        <a:buNone/>
                      </a:pPr>
                      <a:r>
                        <a:rPr lang="fr-CA" sz="1400" b="1" i="0" dirty="0" smtClean="0">
                          <a:solidFill>
                            <a:schemeClr val="dk1"/>
                          </a:solidFill>
                          <a:latin typeface="Calibri"/>
                          <a:ea typeface="+mn-ea"/>
                          <a:cs typeface="+mn-cs"/>
                        </a:rPr>
                        <a:t>EDSC</a:t>
                      </a:r>
                      <a:r>
                        <a:rPr lang="fr-CA" sz="1400" b="1" i="0" dirty="0">
                          <a:solidFill>
                            <a:schemeClr val="dk1"/>
                          </a:solidFill>
                          <a:latin typeface="Calibri"/>
                          <a:ea typeface="+mn-ea"/>
                          <a:cs typeface="+mn-cs"/>
                        </a:rPr>
                        <a:t> :</a:t>
                      </a:r>
                    </a:p>
                    <a:p>
                      <a:pPr lvl="0" rtl="0"/>
                      <a:r>
                        <a:rPr lang="fr-CA" sz="1400" noProof="0" dirty="0" smtClean="0">
                          <a:hlinkClick r:id="rId13"/>
                        </a:rPr>
                        <a:t>Tutoriel sur la </a:t>
                      </a:r>
                      <a:r>
                        <a:rPr lang="fr-CA" sz="1400" noProof="0" dirty="0" err="1" smtClean="0">
                          <a:hlinkClick r:id="rId13"/>
                        </a:rPr>
                        <a:t>dossierologie</a:t>
                      </a:r>
                      <a:endParaRPr lang="fr-CA" sz="1400" noProof="0" dirty="0" smtClean="0"/>
                    </a:p>
                    <a:p>
                      <a:pPr lvl="0" rtl="0"/>
                      <a:r>
                        <a:rPr lang="fr-CA" sz="1400" noProof="0" dirty="0" smtClean="0">
                          <a:hlinkClick r:id="rId14"/>
                        </a:rPr>
                        <a:t>Tutoriel sur PDC</a:t>
                      </a:r>
                      <a:endParaRPr lang="fr-CA" sz="1400" noProof="0" dirty="0" smtClean="0"/>
                    </a:p>
                    <a:p>
                      <a:pPr lvl="0" rtl="0"/>
                      <a:r>
                        <a:rPr lang="fr-CA" sz="1400" noProof="0" dirty="0" smtClean="0">
                          <a:hlinkClick r:id="rId15"/>
                        </a:rPr>
                        <a:t>Quoi de neuf en GI?</a:t>
                      </a:r>
                      <a:endParaRPr lang="fr-CA" sz="1400" noProof="0" dirty="0" smtClean="0"/>
                    </a:p>
                    <a:p>
                      <a:pPr marL="0" marR="0" indent="0" algn="l" defTabSz="914400">
                        <a:lnSpc>
                          <a:spcPct val="100000"/>
                        </a:lnSpc>
                        <a:spcBef>
                          <a:spcPts val="0"/>
                        </a:spcBef>
                        <a:spcAft>
                          <a:spcPts val="0"/>
                        </a:spcAft>
                        <a:buNone/>
                        <a:tabLst/>
                      </a:pPr>
                      <a:r>
                        <a:rPr lang="fr-CA" sz="1400" b="0" i="0" dirty="0" smtClean="0">
                          <a:solidFill>
                            <a:schemeClr val="dk1"/>
                          </a:solidFill>
                          <a:latin typeface="Calibri"/>
                          <a:ea typeface="+mn-ea"/>
                          <a:cs typeface="+mn-cs"/>
                        </a:rPr>
                        <a:t>Formation </a:t>
                      </a:r>
                      <a:r>
                        <a:rPr lang="fr-CA" sz="1400" b="0" i="0" dirty="0">
                          <a:solidFill>
                            <a:schemeClr val="dk1"/>
                          </a:solidFill>
                          <a:latin typeface="Calibri"/>
                          <a:ea typeface="+mn-ea"/>
                          <a:cs typeface="+mn-cs"/>
                        </a:rPr>
                        <a:t>sur les RDVO</a:t>
                      </a:r>
                    </a:p>
                    <a:p>
                      <a:pPr marL="0" marR="0" indent="0" algn="l" defTabSz="914400">
                        <a:lnSpc>
                          <a:spcPct val="100000"/>
                        </a:lnSpc>
                        <a:spcBef>
                          <a:spcPts val="0"/>
                        </a:spcBef>
                        <a:spcAft>
                          <a:spcPts val="0"/>
                        </a:spcAft>
                        <a:buNone/>
                        <a:tabLst/>
                      </a:pPr>
                      <a:r>
                        <a:rPr lang="fr-CA" sz="1400" b="0" i="0" dirty="0">
                          <a:solidFill>
                            <a:schemeClr val="dk1"/>
                          </a:solidFill>
                          <a:latin typeface="Calibri"/>
                          <a:ea typeface="+mn-ea"/>
                          <a:cs typeface="+mn-cs"/>
                        </a:rPr>
                        <a:t>Conservation et </a:t>
                      </a:r>
                      <a:r>
                        <a:rPr lang="fr-CA" sz="1400" b="0" i="0" dirty="0" smtClean="0">
                          <a:solidFill>
                            <a:schemeClr val="dk1"/>
                          </a:solidFill>
                          <a:latin typeface="Calibri"/>
                          <a:ea typeface="+mn-ea"/>
                          <a:cs typeface="+mn-cs"/>
                        </a:rPr>
                        <a:t>élimination</a:t>
                      </a:r>
                      <a:endParaRPr lang="en-CA" sz="1800" b="1" dirty="0"/>
                    </a:p>
                  </a:txBody>
                  <a:tcPr marL="91456" marR="91456" marT="45715" marB="45715">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bl>
          </a:graphicData>
        </a:graphic>
      </p:graphicFrame>
    </p:spTree>
  </p:cSld>
  <p:clrMapOvr>
    <a:masterClrMapping/>
  </p:clrMapOvr>
  <p:transition spd="slow" advTm="8000">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2000" fill="hold" nodeType="clickEffect">
                                  <p:stCondLst>
                                    <p:cond delay="1000"/>
                                  </p:stCondLst>
                                  <p:childTnLst>
                                    <p:animEffect transition="out" filter="fade">
                                      <p:cBhvr>
                                        <p:cTn id="6" dur="500" tmFilter="0, 0; .2, .5; .8, .5; 1, 0"/>
                                        <p:tgtEl>
                                          <p:spTgt spid="9"/>
                                        </p:tgtEl>
                                      </p:cBhvr>
                                    </p:animEffect>
                                    <p:animScale>
                                      <p:cBhvr>
                                        <p:cTn id="7" dur="25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506413" y="1123950"/>
            <a:ext cx="8245475" cy="4552950"/>
          </a:xfrm>
        </p:spPr>
        <p:txBody>
          <a:bodyPr anchor="ctr"/>
          <a:lstStyle/>
          <a:p>
            <a:pPr>
              <a:spcBef>
                <a:spcPct val="0"/>
              </a:spcBef>
            </a:pPr>
            <a:r>
              <a:rPr lang="fr-CA" sz="1800" dirty="0" smtClean="0">
                <a:solidFill>
                  <a:schemeClr val="tx2"/>
                </a:solidFill>
              </a:rPr>
              <a:t>EDSC </a:t>
            </a:r>
            <a:r>
              <a:rPr lang="fr-CA" sz="1800" dirty="0" smtClean="0">
                <a:solidFill>
                  <a:schemeClr val="tx2"/>
                </a:solidFill>
              </a:rPr>
              <a:t>s’engage à satisfaire aux normes les plus élevées de respect des droits à la vie privée des Canadiens et de protection de leur renseignements personnels. Cet engagement est indispensable au maintien de la confiance des Canadiens. </a:t>
            </a:r>
          </a:p>
          <a:p>
            <a:pPr>
              <a:spcBef>
                <a:spcPts val="600"/>
              </a:spcBef>
              <a:spcAft>
                <a:spcPts val="600"/>
              </a:spcAft>
            </a:pPr>
            <a:endParaRPr lang="fr-CA" sz="1800" dirty="0" smtClean="0">
              <a:solidFill>
                <a:schemeClr val="tx2"/>
              </a:solidFill>
            </a:endParaRPr>
          </a:p>
          <a:p>
            <a:pPr>
              <a:spcBef>
                <a:spcPts val="600"/>
              </a:spcBef>
              <a:spcAft>
                <a:spcPts val="600"/>
              </a:spcAft>
            </a:pPr>
            <a:r>
              <a:rPr lang="fr-CA" sz="1800" dirty="0" smtClean="0">
                <a:solidFill>
                  <a:schemeClr val="tx2"/>
                </a:solidFill>
              </a:rPr>
              <a:t>La gérance de l’information est l’affaire de tous. Chaque employé, au Ministère, a un rôle à jouer dans la manipulation et la protection adéquates de l’information. </a:t>
            </a:r>
          </a:p>
          <a:p>
            <a:pPr>
              <a:spcBef>
                <a:spcPts val="600"/>
              </a:spcBef>
              <a:spcAft>
                <a:spcPts val="600"/>
              </a:spcAft>
            </a:pPr>
            <a:endParaRPr lang="fr-CA" sz="2000" dirty="0" smtClean="0">
              <a:solidFill>
                <a:schemeClr val="tx2"/>
              </a:solidFill>
            </a:endParaRPr>
          </a:p>
        </p:txBody>
      </p:sp>
      <p:sp>
        <p:nvSpPr>
          <p:cNvPr id="3" name="Title 1"/>
          <p:cNvSpPr>
            <a:spLocks noGrp="1"/>
          </p:cNvSpPr>
          <p:nvPr>
            <p:ph type="title"/>
          </p:nvPr>
        </p:nvSpPr>
        <p:spPr>
          <a:xfrm>
            <a:off x="261938" y="212725"/>
            <a:ext cx="8618537" cy="425450"/>
          </a:xfrm>
        </p:spPr>
        <p:txBody>
          <a:bodyPr>
            <a:normAutofit/>
          </a:bodyPr>
          <a:lstStyle/>
          <a:p>
            <a:pPr>
              <a:defRPr/>
            </a:pPr>
            <a:r>
              <a:rPr lang="fr-CA" dirty="0" smtClean="0">
                <a:solidFill>
                  <a:schemeClr val="accent3"/>
                </a:solidFill>
              </a:rPr>
              <a:t>Points à retenir</a:t>
            </a:r>
          </a:p>
        </p:txBody>
      </p:sp>
    </p:spTree>
  </p:cSld>
  <p:clrMapOvr>
    <a:masterClrMapping/>
  </p:clrMapOvr>
  <mc:AlternateContent xmlns:mc="http://schemas.openxmlformats.org/markup-compatibility/2006" xmlns:p14="http://schemas.microsoft.com/office/powerpoint/2010/main">
    <mc:Choice Requires="p14">
      <p:transition spd="slow" p14:dur="1200" advTm="10000">
        <p14:flip dir="r"/>
      </p:transition>
    </mc:Choice>
    <mc:Fallback xmlns="">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fade">
                                      <p:cBhvr>
                                        <p:cTn id="7" dur="1000"/>
                                        <p:tgtEl>
                                          <p:spTgt spid="20482">
                                            <p:txEl>
                                              <p:pRg st="0" end="0"/>
                                            </p:txEl>
                                          </p:spTgt>
                                        </p:tgtEl>
                                      </p:cBhvr>
                                    </p:animEffect>
                                    <p:anim calcmode="lin" valueType="num">
                                      <p:cBhvr>
                                        <p:cTn id="8" dur="1000" fill="hold"/>
                                        <p:tgtEl>
                                          <p:spTgt spid="2048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2">
                                            <p:txEl>
                                              <p:pRg st="2" end="2"/>
                                            </p:txEl>
                                          </p:spTgt>
                                        </p:tgtEl>
                                        <p:attrNameLst>
                                          <p:attrName>style.visibility</p:attrName>
                                        </p:attrNameLst>
                                      </p:cBhvr>
                                      <p:to>
                                        <p:strVal val="visible"/>
                                      </p:to>
                                    </p:set>
                                    <p:animEffect transition="in" filter="fade">
                                      <p:cBhvr>
                                        <p:cTn id="14" dur="1000"/>
                                        <p:tgtEl>
                                          <p:spTgt spid="20482">
                                            <p:txEl>
                                              <p:pRg st="2" end="2"/>
                                            </p:txEl>
                                          </p:spTgt>
                                        </p:tgtEl>
                                      </p:cBhvr>
                                    </p:animEffect>
                                    <p:anim calcmode="lin" valueType="num">
                                      <p:cBhvr>
                                        <p:cTn id="15" dur="1000" fill="hold"/>
                                        <p:tgtEl>
                                          <p:spTgt spid="2048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48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fr-CA" dirty="0" smtClean="0">
                <a:solidFill>
                  <a:schemeClr val="accent3"/>
                </a:solidFill>
              </a:rPr>
              <a:t>But</a:t>
            </a:r>
          </a:p>
        </p:txBody>
      </p:sp>
      <p:sp>
        <p:nvSpPr>
          <p:cNvPr id="5123" name="Content Placeholder 2"/>
          <p:cNvSpPr>
            <a:spLocks noGrp="1"/>
          </p:cNvSpPr>
          <p:nvPr>
            <p:ph idx="1"/>
          </p:nvPr>
        </p:nvSpPr>
        <p:spPr>
          <a:xfrm>
            <a:off x="365125" y="1471613"/>
            <a:ext cx="8245475" cy="4056062"/>
          </a:xfrm>
        </p:spPr>
        <p:txBody>
          <a:bodyPr/>
          <a:lstStyle/>
          <a:p>
            <a:pPr>
              <a:spcBef>
                <a:spcPts val="600"/>
              </a:spcBef>
              <a:spcAft>
                <a:spcPts val="600"/>
              </a:spcAft>
              <a:defRPr/>
            </a:pPr>
            <a:r>
              <a:rPr lang="fr-CA" sz="1800" dirty="0" smtClean="0">
                <a:solidFill>
                  <a:schemeClr val="tx2"/>
                </a:solidFill>
              </a:rPr>
              <a:t>Mobiliser tous les employés de </a:t>
            </a:r>
            <a:r>
              <a:rPr lang="fr-CA" sz="1800" dirty="0" smtClean="0">
                <a:solidFill>
                  <a:schemeClr val="tx2"/>
                </a:solidFill>
              </a:rPr>
              <a:t>EDSC </a:t>
            </a:r>
            <a:r>
              <a:rPr lang="fr-CA" sz="1800" dirty="0" smtClean="0">
                <a:solidFill>
                  <a:schemeClr val="tx2"/>
                </a:solidFill>
              </a:rPr>
              <a:t>à l’égard de :</a:t>
            </a:r>
          </a:p>
          <a:p>
            <a:pPr>
              <a:spcBef>
                <a:spcPts val="600"/>
              </a:spcBef>
              <a:spcAft>
                <a:spcPts val="600"/>
              </a:spcAft>
              <a:buFont typeface="Wingdings" pitchFamily="2" charset="2"/>
              <a:buNone/>
              <a:defRPr/>
            </a:pPr>
            <a:endParaRPr lang="fr-CA" sz="1800" dirty="0" smtClean="0">
              <a:solidFill>
                <a:schemeClr val="tx2"/>
              </a:solidFill>
            </a:endParaRPr>
          </a:p>
          <a:p>
            <a:pPr lvl="1">
              <a:spcBef>
                <a:spcPts val="600"/>
              </a:spcBef>
              <a:spcAft>
                <a:spcPts val="600"/>
              </a:spcAft>
              <a:defRPr/>
            </a:pPr>
            <a:r>
              <a:rPr lang="fr-CA" sz="1800" dirty="0" smtClean="0">
                <a:solidFill>
                  <a:schemeClr val="tx2"/>
                </a:solidFill>
              </a:rPr>
              <a:t>notre engagement en tant qu’intendants des ressources d’information et documentaires du Ministère;</a:t>
            </a:r>
          </a:p>
          <a:p>
            <a:pPr lvl="1">
              <a:spcBef>
                <a:spcPts val="600"/>
              </a:spcBef>
              <a:spcAft>
                <a:spcPts val="600"/>
              </a:spcAft>
              <a:defRPr/>
            </a:pPr>
            <a:r>
              <a:rPr lang="fr-CA" sz="1800" dirty="0" smtClean="0">
                <a:solidFill>
                  <a:schemeClr val="tx2"/>
                </a:solidFill>
              </a:rPr>
              <a:t>la responsabilité des employés à l’égard de la protection de la vie privée et de la protection des renseignements personnels et des renseignements de nature délicate; </a:t>
            </a:r>
          </a:p>
          <a:p>
            <a:pPr lvl="1">
              <a:spcBef>
                <a:spcPts val="600"/>
              </a:spcBef>
              <a:spcAft>
                <a:spcPts val="600"/>
              </a:spcAft>
              <a:defRPr/>
            </a:pPr>
            <a:r>
              <a:rPr lang="fr-CA" sz="1800" dirty="0" smtClean="0">
                <a:solidFill>
                  <a:schemeClr val="tx2"/>
                </a:solidFill>
              </a:rPr>
              <a:t>la classification et la manipulation adéquates de l’information; </a:t>
            </a:r>
          </a:p>
          <a:p>
            <a:pPr lvl="1">
              <a:spcBef>
                <a:spcPts val="600"/>
              </a:spcBef>
              <a:spcAft>
                <a:spcPts val="600"/>
              </a:spcAft>
              <a:defRPr/>
            </a:pPr>
            <a:r>
              <a:rPr lang="fr-CA" sz="1800" dirty="0" smtClean="0">
                <a:solidFill>
                  <a:schemeClr val="tx2"/>
                </a:solidFill>
              </a:rPr>
              <a:t>les </a:t>
            </a:r>
            <a:r>
              <a:rPr lang="fr-CA" sz="1800" dirty="0" smtClean="0">
                <a:solidFill>
                  <a:schemeClr val="bg2">
                    <a:lumMod val="50000"/>
                  </a:schemeClr>
                </a:solidFill>
              </a:rPr>
              <a:t>principes fondamentaux </a:t>
            </a:r>
            <a:r>
              <a:rPr lang="fr-CA" sz="1800" dirty="0" smtClean="0">
                <a:solidFill>
                  <a:schemeClr val="tx2"/>
                </a:solidFill>
              </a:rPr>
              <a:t>de la gestion de l’information. </a:t>
            </a:r>
            <a:endParaRPr lang="fr-CA" sz="1600" b="1" dirty="0" smtClean="0">
              <a:solidFill>
                <a:schemeClr val="tx2"/>
              </a:solidFill>
            </a:endParaRPr>
          </a:p>
        </p:txBody>
      </p:sp>
    </p:spTree>
  </p:cSld>
  <p:clrMapOvr>
    <a:masterClrMapping/>
  </p:clrMapOvr>
  <mc:AlternateContent xmlns:mc="http://schemas.openxmlformats.org/markup-compatibility/2006" xmlns:p14="http://schemas.microsoft.com/office/powerpoint/2010/main">
    <mc:Choice Requires="p14">
      <p:transition spd="slow" advTm="10000">
        <p14:flash/>
      </p:transition>
    </mc:Choice>
    <mc:Fallback xmlns="">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animEffect transition="in" filter="fade">
                                      <p:cBhvr>
                                        <p:cTn id="7" dur="500"/>
                                        <p:tgtEl>
                                          <p:spTgt spid="512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3" end="3"/>
                                            </p:txEl>
                                          </p:spTgt>
                                        </p:tgtEl>
                                        <p:attrNameLst>
                                          <p:attrName>style.visibility</p:attrName>
                                        </p:attrNameLst>
                                      </p:cBhvr>
                                      <p:to>
                                        <p:strVal val="visible"/>
                                      </p:to>
                                    </p:set>
                                    <p:animEffect transition="in" filter="fade">
                                      <p:cBhvr>
                                        <p:cTn id="12" dur="500"/>
                                        <p:tgtEl>
                                          <p:spTgt spid="512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animEffect transition="in" filter="fade">
                                      <p:cBhvr>
                                        <p:cTn id="17" dur="500"/>
                                        <p:tgtEl>
                                          <p:spTgt spid="512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3">
                                            <p:txEl>
                                              <p:pRg st="5" end="5"/>
                                            </p:txEl>
                                          </p:spTgt>
                                        </p:tgtEl>
                                        <p:attrNameLst>
                                          <p:attrName>style.visibility</p:attrName>
                                        </p:attrNameLst>
                                      </p:cBhvr>
                                      <p:to>
                                        <p:strVal val="visible"/>
                                      </p:to>
                                    </p:set>
                                    <p:animEffect transition="in" filter="fade">
                                      <p:cBhvr>
                                        <p:cTn id="22"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8938" y="212725"/>
            <a:ext cx="8755062" cy="425450"/>
          </a:xfrm>
        </p:spPr>
        <p:txBody>
          <a:bodyPr/>
          <a:lstStyle/>
          <a:p>
            <a:pPr>
              <a:defRPr/>
            </a:pPr>
            <a:r>
              <a:rPr lang="fr-CA" dirty="0" smtClean="0">
                <a:solidFill>
                  <a:schemeClr val="accent3"/>
                </a:solidFill>
              </a:rPr>
              <a:t>La gestion de l’information à </a:t>
            </a:r>
            <a:r>
              <a:rPr lang="fr-CA" dirty="0" smtClean="0">
                <a:solidFill>
                  <a:schemeClr val="accent3"/>
                </a:solidFill>
              </a:rPr>
              <a:t>EDSC </a:t>
            </a:r>
            <a:r>
              <a:rPr lang="fr-CA" dirty="0" smtClean="0">
                <a:solidFill>
                  <a:schemeClr val="accent3"/>
                </a:solidFill>
              </a:rPr>
              <a:t>: Pourquoi est-elle importante?</a:t>
            </a:r>
          </a:p>
        </p:txBody>
      </p:sp>
      <p:sp>
        <p:nvSpPr>
          <p:cNvPr id="8195" name="Content Placeholder 2"/>
          <p:cNvSpPr>
            <a:spLocks noGrp="1"/>
          </p:cNvSpPr>
          <p:nvPr>
            <p:ph idx="1"/>
          </p:nvPr>
        </p:nvSpPr>
        <p:spPr>
          <a:xfrm>
            <a:off x="411163" y="833438"/>
            <a:ext cx="8340725" cy="5624512"/>
          </a:xfrm>
        </p:spPr>
        <p:txBody>
          <a:bodyPr/>
          <a:lstStyle/>
          <a:p>
            <a:pPr>
              <a:spcBef>
                <a:spcPct val="0"/>
              </a:spcBef>
              <a:defRPr/>
            </a:pPr>
            <a:r>
              <a:rPr lang="fr-CA" sz="1500" b="1" dirty="0" smtClean="0">
                <a:solidFill>
                  <a:schemeClr val="tx2"/>
                </a:solidFill>
              </a:rPr>
              <a:t>La gestion responsable et la protection des renseignements confiées à </a:t>
            </a:r>
            <a:r>
              <a:rPr lang="fr-CA" sz="1500" b="1" dirty="0" smtClean="0">
                <a:solidFill>
                  <a:schemeClr val="tx2"/>
                </a:solidFill>
              </a:rPr>
              <a:t>EDSC </a:t>
            </a:r>
            <a:r>
              <a:rPr lang="fr-CA" sz="1500" b="1" dirty="0" smtClean="0">
                <a:solidFill>
                  <a:schemeClr val="tx2"/>
                </a:solidFill>
              </a:rPr>
              <a:t>sont fondamentales dans tout ce que nous faisons : </a:t>
            </a:r>
          </a:p>
          <a:p>
            <a:pPr>
              <a:spcBef>
                <a:spcPct val="0"/>
              </a:spcBef>
              <a:defRPr/>
            </a:pPr>
            <a:endParaRPr lang="fr-CA" sz="1600" dirty="0" smtClean="0">
              <a:solidFill>
                <a:srgbClr val="003366"/>
              </a:solidFill>
            </a:endParaRPr>
          </a:p>
          <a:p>
            <a:pPr marL="808038" lvl="2" indent="-95250">
              <a:spcBef>
                <a:spcPct val="0"/>
              </a:spcBef>
              <a:defRPr/>
            </a:pPr>
            <a:r>
              <a:rPr lang="fr-CA" sz="1400" dirty="0" smtClean="0">
                <a:solidFill>
                  <a:srgbClr val="003366"/>
                </a:solidFill>
              </a:rPr>
              <a:t>l’élaboration des politiques qui font du Canada une société dans laquelle les gens peuvent mettre à profit leurs talents, leurs compétences et leurs ressources; </a:t>
            </a:r>
          </a:p>
          <a:p>
            <a:pPr marL="808038" lvl="2" indent="-95250">
              <a:spcBef>
                <a:spcPct val="0"/>
              </a:spcBef>
              <a:defRPr/>
            </a:pPr>
            <a:endParaRPr lang="fr-CA" sz="1400" dirty="0" smtClean="0">
              <a:solidFill>
                <a:srgbClr val="003366"/>
              </a:solidFill>
            </a:endParaRPr>
          </a:p>
          <a:p>
            <a:pPr marL="808038" lvl="2" indent="-95250">
              <a:spcBef>
                <a:spcPct val="0"/>
              </a:spcBef>
              <a:defRPr/>
            </a:pPr>
            <a:r>
              <a:rPr lang="fr-CA" sz="1400" dirty="0" smtClean="0">
                <a:solidFill>
                  <a:srgbClr val="003366"/>
                </a:solidFill>
              </a:rPr>
              <a:t>la  création de programmes et d’initiatives de soutien qui aident les Canadiens à franchir les étapes de la vie – de familles avec enfants aux aînés, de l’école au travail, d’un emploi à un autre, du chômage au marché du travail et de la population active à la retraite; </a:t>
            </a:r>
          </a:p>
          <a:p>
            <a:pPr marL="808038" lvl="2" indent="-95250">
              <a:spcBef>
                <a:spcPct val="0"/>
              </a:spcBef>
              <a:defRPr/>
            </a:pPr>
            <a:endParaRPr lang="fr-CA" sz="1400" dirty="0" smtClean="0">
              <a:solidFill>
                <a:srgbClr val="003366"/>
              </a:solidFill>
            </a:endParaRPr>
          </a:p>
          <a:p>
            <a:pPr marL="808038" lvl="2" indent="-95250">
              <a:spcBef>
                <a:spcPct val="0"/>
              </a:spcBef>
              <a:defRPr/>
            </a:pPr>
            <a:r>
              <a:rPr lang="fr-CA" sz="1400" dirty="0" smtClean="0">
                <a:solidFill>
                  <a:srgbClr val="003366"/>
                </a:solidFill>
              </a:rPr>
              <a:t>la prestation de services par l’entremise de Service Canada et d’autres partenaires;</a:t>
            </a:r>
          </a:p>
          <a:p>
            <a:pPr marL="808038" lvl="2" indent="-95250">
              <a:spcBef>
                <a:spcPct val="0"/>
              </a:spcBef>
              <a:defRPr/>
            </a:pPr>
            <a:endParaRPr lang="fr-CA" sz="1400" dirty="0" smtClean="0">
              <a:solidFill>
                <a:srgbClr val="003366"/>
              </a:solidFill>
            </a:endParaRPr>
          </a:p>
          <a:p>
            <a:pPr marL="808038" lvl="2" indent="-95250">
              <a:spcBef>
                <a:spcPct val="0"/>
              </a:spcBef>
              <a:defRPr/>
            </a:pPr>
            <a:r>
              <a:rPr lang="fr-CA" sz="1400" dirty="0" smtClean="0">
                <a:solidFill>
                  <a:srgbClr val="003366"/>
                </a:solidFill>
              </a:rPr>
              <a:t>les opérations d’analyse, de recherche, de vérification et d’évaluation de nos activités pour appuyer l’efficacité de nos programmes et services; </a:t>
            </a:r>
          </a:p>
          <a:p>
            <a:pPr marL="808038" lvl="2" indent="-95250">
              <a:spcBef>
                <a:spcPct val="0"/>
              </a:spcBef>
              <a:defRPr/>
            </a:pPr>
            <a:endParaRPr lang="fr-CA" sz="1400" dirty="0" smtClean="0">
              <a:solidFill>
                <a:srgbClr val="003366"/>
              </a:solidFill>
            </a:endParaRPr>
          </a:p>
          <a:p>
            <a:pPr marL="808038" lvl="2" indent="-95250">
              <a:spcBef>
                <a:spcPct val="0"/>
              </a:spcBef>
              <a:defRPr/>
            </a:pPr>
            <a:r>
              <a:rPr lang="fr-CA" sz="1400" dirty="0" smtClean="0">
                <a:solidFill>
                  <a:srgbClr val="003366"/>
                </a:solidFill>
              </a:rPr>
              <a:t>les services qui aident les employés de </a:t>
            </a:r>
            <a:r>
              <a:rPr lang="fr-CA" sz="1400" dirty="0" smtClean="0">
                <a:solidFill>
                  <a:srgbClr val="003366"/>
                </a:solidFill>
              </a:rPr>
              <a:t>EDSC </a:t>
            </a:r>
            <a:r>
              <a:rPr lang="fr-CA" sz="1400" dirty="0" smtClean="0">
                <a:solidFill>
                  <a:srgbClr val="003366"/>
                </a:solidFill>
              </a:rPr>
              <a:t>à créer un environnement de travail sain et à nourrir une culture organisationnelle conforme aux valeurs et à l’éthique de la fonction publique.</a:t>
            </a:r>
          </a:p>
          <a:p>
            <a:pPr lvl="2">
              <a:spcBef>
                <a:spcPct val="0"/>
              </a:spcBef>
              <a:defRPr/>
            </a:pPr>
            <a:endParaRPr lang="fr-CA" sz="1200" dirty="0" smtClean="0"/>
          </a:p>
          <a:p>
            <a:pPr marL="285750" lvl="1">
              <a:spcBef>
                <a:spcPct val="0"/>
              </a:spcBef>
              <a:buFont typeface="Wingdings" pitchFamily="2" charset="2"/>
              <a:buChar char="§"/>
              <a:defRPr/>
            </a:pPr>
            <a:r>
              <a:rPr lang="fr-CA" sz="1500" dirty="0" smtClean="0">
                <a:solidFill>
                  <a:srgbClr val="003366"/>
                </a:solidFill>
              </a:rPr>
              <a:t>De par la nature de son mandat, </a:t>
            </a:r>
            <a:r>
              <a:rPr lang="fr-CA" sz="1500" b="1" dirty="0" smtClean="0">
                <a:solidFill>
                  <a:srgbClr val="003366"/>
                </a:solidFill>
              </a:rPr>
              <a:t>EDSC </a:t>
            </a:r>
            <a:r>
              <a:rPr lang="fr-CA" sz="1500" b="1" dirty="0" smtClean="0">
                <a:solidFill>
                  <a:srgbClr val="003366"/>
                </a:solidFill>
              </a:rPr>
              <a:t>gère plus de renseignements personnels sur les citoyens canadiens que toute autre organisation au Canada</a:t>
            </a:r>
            <a:r>
              <a:rPr lang="fr-CA" sz="1500" dirty="0" smtClean="0">
                <a:solidFill>
                  <a:srgbClr val="003366"/>
                </a:solidFill>
              </a:rPr>
              <a:t>. </a:t>
            </a:r>
          </a:p>
          <a:p>
            <a:pPr marL="285750" lvl="1">
              <a:spcBef>
                <a:spcPct val="0"/>
              </a:spcBef>
              <a:buFont typeface="Wingdings" pitchFamily="2" charset="2"/>
              <a:buChar char="§"/>
              <a:defRPr/>
            </a:pPr>
            <a:endParaRPr lang="fr-CA" sz="900" dirty="0" smtClean="0">
              <a:solidFill>
                <a:srgbClr val="003366"/>
              </a:solidFill>
            </a:endParaRPr>
          </a:p>
          <a:p>
            <a:pPr marL="285750" lvl="1">
              <a:spcBef>
                <a:spcPct val="0"/>
              </a:spcBef>
              <a:buFont typeface="Wingdings" pitchFamily="2" charset="2"/>
              <a:buChar char="§"/>
              <a:defRPr/>
            </a:pPr>
            <a:r>
              <a:rPr lang="fr-CA" sz="1500" dirty="0" smtClean="0">
                <a:solidFill>
                  <a:srgbClr val="003366"/>
                </a:solidFill>
              </a:rPr>
              <a:t>Chaque jour, des milliers d’employés de </a:t>
            </a:r>
            <a:r>
              <a:rPr lang="fr-CA" sz="1500" dirty="0" smtClean="0">
                <a:solidFill>
                  <a:srgbClr val="003366"/>
                </a:solidFill>
              </a:rPr>
              <a:t>EDSC </a:t>
            </a:r>
            <a:r>
              <a:rPr lang="fr-CA" sz="1500" dirty="0" smtClean="0">
                <a:solidFill>
                  <a:srgbClr val="003366"/>
                </a:solidFill>
              </a:rPr>
              <a:t>accomplissent leur travail en se servant directement de renseignements personnels de nos clients et employés, et ce, aux centaines d’endroits différents au Canada.</a:t>
            </a:r>
            <a:endParaRPr lang="fr-CA" sz="1500" dirty="0" smtClean="0"/>
          </a:p>
          <a:p>
            <a:pPr lvl="2">
              <a:spcBef>
                <a:spcPct val="0"/>
              </a:spcBef>
              <a:defRPr/>
            </a:pPr>
            <a:endParaRPr lang="fr-CA" sz="1600" dirty="0" smtClean="0"/>
          </a:p>
          <a:p>
            <a:pPr lvl="2">
              <a:spcBef>
                <a:spcPct val="0"/>
              </a:spcBef>
              <a:defRPr/>
            </a:pPr>
            <a:endParaRPr lang="fr-CA" sz="1600" dirty="0" smtClean="0"/>
          </a:p>
        </p:txBody>
      </p:sp>
    </p:spTree>
  </p:cSld>
  <p:clrMapOvr>
    <a:masterClrMapping/>
  </p:clrMapOvr>
  <p:transition spd="slow" advTm="2000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195">
                                            <p:txEl>
                                              <p:pRg st="2" end="2"/>
                                            </p:txEl>
                                          </p:spTgt>
                                        </p:tgtEl>
                                        <p:attrNameLst>
                                          <p:attrName>style.visibility</p:attrName>
                                        </p:attrNameLst>
                                      </p:cBhvr>
                                      <p:to>
                                        <p:strVal val="visible"/>
                                      </p:to>
                                    </p:set>
                                    <p:animEffect transition="in" filter="randombar(horizontal)">
                                      <p:cBhvr>
                                        <p:cTn id="7" dur="500"/>
                                        <p:tgtEl>
                                          <p:spTgt spid="819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195">
                                            <p:txEl>
                                              <p:pRg st="4" end="4"/>
                                            </p:txEl>
                                          </p:spTgt>
                                        </p:tgtEl>
                                        <p:attrNameLst>
                                          <p:attrName>style.visibility</p:attrName>
                                        </p:attrNameLst>
                                      </p:cBhvr>
                                      <p:to>
                                        <p:strVal val="visible"/>
                                      </p:to>
                                    </p:set>
                                    <p:animEffect transition="in" filter="randombar(horizontal)">
                                      <p:cBhvr>
                                        <p:cTn id="12" dur="500"/>
                                        <p:tgtEl>
                                          <p:spTgt spid="819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195">
                                            <p:txEl>
                                              <p:pRg st="6" end="6"/>
                                            </p:txEl>
                                          </p:spTgt>
                                        </p:tgtEl>
                                        <p:attrNameLst>
                                          <p:attrName>style.visibility</p:attrName>
                                        </p:attrNameLst>
                                      </p:cBhvr>
                                      <p:to>
                                        <p:strVal val="visible"/>
                                      </p:to>
                                    </p:set>
                                    <p:animEffect transition="in" filter="randombar(horizontal)">
                                      <p:cBhvr>
                                        <p:cTn id="17" dur="500"/>
                                        <p:tgtEl>
                                          <p:spTgt spid="819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195">
                                            <p:txEl>
                                              <p:pRg st="8" end="8"/>
                                            </p:txEl>
                                          </p:spTgt>
                                        </p:tgtEl>
                                        <p:attrNameLst>
                                          <p:attrName>style.visibility</p:attrName>
                                        </p:attrNameLst>
                                      </p:cBhvr>
                                      <p:to>
                                        <p:strVal val="visible"/>
                                      </p:to>
                                    </p:set>
                                    <p:animEffect transition="in" filter="randombar(horizontal)">
                                      <p:cBhvr>
                                        <p:cTn id="22" dur="500"/>
                                        <p:tgtEl>
                                          <p:spTgt spid="819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195">
                                            <p:txEl>
                                              <p:pRg st="10" end="10"/>
                                            </p:txEl>
                                          </p:spTgt>
                                        </p:tgtEl>
                                        <p:attrNameLst>
                                          <p:attrName>style.visibility</p:attrName>
                                        </p:attrNameLst>
                                      </p:cBhvr>
                                      <p:to>
                                        <p:strVal val="visible"/>
                                      </p:to>
                                    </p:set>
                                    <p:animEffect transition="in" filter="randombar(horizontal)">
                                      <p:cBhvr>
                                        <p:cTn id="27" dur="500"/>
                                        <p:tgtEl>
                                          <p:spTgt spid="819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8195">
                                            <p:txEl>
                                              <p:pRg st="12" end="12"/>
                                            </p:txEl>
                                          </p:spTgt>
                                        </p:tgtEl>
                                        <p:attrNameLst>
                                          <p:attrName>style.visibility</p:attrName>
                                        </p:attrNameLst>
                                      </p:cBhvr>
                                      <p:to>
                                        <p:strVal val="visible"/>
                                      </p:to>
                                    </p:set>
                                    <p:animEffect transition="in" filter="randombar(horizontal)">
                                      <p:cBhvr>
                                        <p:cTn id="32" dur="500"/>
                                        <p:tgtEl>
                                          <p:spTgt spid="8195">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8195">
                                            <p:txEl>
                                              <p:pRg st="14" end="14"/>
                                            </p:txEl>
                                          </p:spTgt>
                                        </p:tgtEl>
                                        <p:attrNameLst>
                                          <p:attrName>style.visibility</p:attrName>
                                        </p:attrNameLst>
                                      </p:cBhvr>
                                      <p:to>
                                        <p:strVal val="visible"/>
                                      </p:to>
                                    </p:set>
                                    <p:animEffect transition="in" filter="randombar(horizontal)">
                                      <p:cBhvr>
                                        <p:cTn id="37" dur="500"/>
                                        <p:tgtEl>
                                          <p:spTgt spid="819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5"/>
          <p:cNvGrpSpPr>
            <a:grpSpLocks/>
          </p:cNvGrpSpPr>
          <p:nvPr/>
        </p:nvGrpSpPr>
        <p:grpSpPr bwMode="auto">
          <a:xfrm>
            <a:off x="439738" y="1016000"/>
            <a:ext cx="8024812" cy="4826000"/>
            <a:chOff x="84156" y="779868"/>
            <a:chExt cx="8936018" cy="5420328"/>
          </a:xfrm>
        </p:grpSpPr>
        <p:sp>
          <p:nvSpPr>
            <p:cNvPr id="12" name="Oval 11"/>
            <p:cNvSpPr/>
            <p:nvPr/>
          </p:nvSpPr>
          <p:spPr>
            <a:xfrm>
              <a:off x="3389864" y="2163478"/>
              <a:ext cx="4048167" cy="3961832"/>
            </a:xfrm>
            <a:prstGeom prst="ellipse">
              <a:avLst/>
            </a:prstGeom>
            <a:solidFill>
              <a:srgbClr val="7030A0">
                <a:alpha val="15000"/>
              </a:srgb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4" name="Oval 3"/>
            <p:cNvSpPr/>
            <p:nvPr/>
          </p:nvSpPr>
          <p:spPr>
            <a:xfrm>
              <a:off x="2627960" y="779868"/>
              <a:ext cx="3735274" cy="3715777"/>
            </a:xfrm>
            <a:prstGeom prst="ellipse">
              <a:avLst/>
            </a:prstGeom>
            <a:solidFill>
              <a:schemeClr val="tx1">
                <a:alpha val="5000"/>
              </a:scheme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6152" name="Content Placeholder 2"/>
            <p:cNvSpPr txBox="1">
              <a:spLocks/>
            </p:cNvSpPr>
            <p:nvPr/>
          </p:nvSpPr>
          <p:spPr bwMode="auto">
            <a:xfrm>
              <a:off x="3471699" y="1025846"/>
              <a:ext cx="2047344" cy="373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b="1">
                  <a:solidFill>
                    <a:srgbClr val="003366"/>
                  </a:solidFill>
                </a:rPr>
                <a:t>Vie privée</a:t>
              </a:r>
            </a:p>
          </p:txBody>
        </p:sp>
        <p:sp>
          <p:nvSpPr>
            <p:cNvPr id="11" name="Oval 10"/>
            <p:cNvSpPr/>
            <p:nvPr/>
          </p:nvSpPr>
          <p:spPr>
            <a:xfrm>
              <a:off x="1662764" y="2163478"/>
              <a:ext cx="3982760" cy="3961832"/>
            </a:xfrm>
            <a:prstGeom prst="ellipse">
              <a:avLst/>
            </a:prstGeom>
            <a:solidFill>
              <a:srgbClr val="00B050">
                <a:alpha val="15000"/>
              </a:srgb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6154" name="Content Placeholder 2"/>
            <p:cNvSpPr txBox="1">
              <a:spLocks/>
            </p:cNvSpPr>
            <p:nvPr/>
          </p:nvSpPr>
          <p:spPr bwMode="auto">
            <a:xfrm>
              <a:off x="5411280" y="4707457"/>
              <a:ext cx="2117587" cy="551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b="1">
                  <a:solidFill>
                    <a:schemeClr val="tx2"/>
                  </a:solidFill>
                </a:rPr>
                <a:t>Technologie de l’information</a:t>
              </a:r>
            </a:p>
          </p:txBody>
        </p:sp>
        <p:sp>
          <p:nvSpPr>
            <p:cNvPr id="6155" name="Content Placeholder 2"/>
            <p:cNvSpPr txBox="1">
              <a:spLocks/>
            </p:cNvSpPr>
            <p:nvPr/>
          </p:nvSpPr>
          <p:spPr bwMode="auto">
            <a:xfrm>
              <a:off x="1901106" y="4728302"/>
              <a:ext cx="1559454" cy="297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b="1">
                  <a:solidFill>
                    <a:schemeClr val="tx2"/>
                  </a:solidFill>
                </a:rPr>
                <a:t>Sécurité</a:t>
              </a:r>
            </a:p>
          </p:txBody>
        </p:sp>
        <p:sp>
          <p:nvSpPr>
            <p:cNvPr id="10" name="Oval 9"/>
            <p:cNvSpPr/>
            <p:nvPr/>
          </p:nvSpPr>
          <p:spPr>
            <a:xfrm>
              <a:off x="3628511" y="2010140"/>
              <a:ext cx="5391663" cy="2895596"/>
            </a:xfrm>
            <a:prstGeom prst="ellipse">
              <a:avLst/>
            </a:prstGeom>
            <a:solidFill>
              <a:srgbClr val="00B0F0">
                <a:alpha val="10000"/>
              </a:srgb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9" name="Oval 8"/>
            <p:cNvSpPr/>
            <p:nvPr/>
          </p:nvSpPr>
          <p:spPr>
            <a:xfrm>
              <a:off x="84156" y="2010140"/>
              <a:ext cx="5296204" cy="2838540"/>
            </a:xfrm>
            <a:prstGeom prst="ellipse">
              <a:avLst/>
            </a:prstGeom>
            <a:solidFill>
              <a:srgbClr val="FF9900">
                <a:alpha val="10000"/>
              </a:srgbClr>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solidFill>
                  <a:srgbClr val="FFFFFF"/>
                </a:solidFill>
              </a:endParaRPr>
            </a:p>
          </p:txBody>
        </p:sp>
        <p:sp>
          <p:nvSpPr>
            <p:cNvPr id="10252" name="Content Placeholder 2"/>
            <p:cNvSpPr txBox="1">
              <a:spLocks/>
            </p:cNvSpPr>
            <p:nvPr/>
          </p:nvSpPr>
          <p:spPr bwMode="auto">
            <a:xfrm>
              <a:off x="3497697" y="3006839"/>
              <a:ext cx="2078884" cy="1339034"/>
            </a:xfrm>
            <a:prstGeom prst="rect">
              <a:avLst/>
            </a:prstGeom>
            <a:no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defRPr/>
              </a:pPr>
              <a:r>
                <a:rPr lang="fr-CA" b="1" i="1" dirty="0" smtClean="0">
                  <a:solidFill>
                    <a:srgbClr val="FFFFFF"/>
                  </a:solidFill>
                  <a:effectLst>
                    <a:outerShdw blurRad="38100" dist="38100" dir="2700000" algn="tl">
                      <a:srgbClr val="000000">
                        <a:alpha val="43137"/>
                      </a:srgbClr>
                    </a:outerShdw>
                  </a:effectLst>
                </a:rPr>
                <a:t>Gérance des ressources d’information</a:t>
              </a:r>
            </a:p>
          </p:txBody>
        </p:sp>
        <p:sp>
          <p:nvSpPr>
            <p:cNvPr id="6159" name="Content Placeholder 2"/>
            <p:cNvSpPr txBox="1">
              <a:spLocks/>
            </p:cNvSpPr>
            <p:nvPr/>
          </p:nvSpPr>
          <p:spPr bwMode="auto">
            <a:xfrm>
              <a:off x="883735" y="2343639"/>
              <a:ext cx="2076449" cy="762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buClr>
                  <a:srgbClr val="003366"/>
                </a:buClr>
                <a:buFont typeface="Wingdings" pitchFamily="2" charset="2"/>
                <a:buNone/>
              </a:pPr>
              <a:r>
                <a:rPr lang="fr-CA" b="1" dirty="0">
                  <a:solidFill>
                    <a:schemeClr val="tx2"/>
                  </a:solidFill>
                </a:rPr>
                <a:t>Valeurs et éthique</a:t>
              </a:r>
              <a:endParaRPr lang="fr-CA" sz="1200" b="1" dirty="0">
                <a:solidFill>
                  <a:srgbClr val="000000"/>
                </a:solidFill>
              </a:endParaRPr>
            </a:p>
          </p:txBody>
        </p:sp>
        <p:sp>
          <p:nvSpPr>
            <p:cNvPr id="6160" name="Content Placeholder 2"/>
            <p:cNvSpPr txBox="1">
              <a:spLocks/>
            </p:cNvSpPr>
            <p:nvPr/>
          </p:nvSpPr>
          <p:spPr bwMode="auto">
            <a:xfrm>
              <a:off x="7023101" y="2486661"/>
              <a:ext cx="1852569" cy="752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b="1">
                  <a:solidFill>
                    <a:schemeClr val="tx2"/>
                  </a:solidFill>
                </a:rPr>
                <a:t>Gestion de l’information</a:t>
              </a:r>
            </a:p>
          </p:txBody>
        </p:sp>
        <p:sp>
          <p:nvSpPr>
            <p:cNvPr id="6161" name="Content Placeholder 2"/>
            <p:cNvSpPr txBox="1">
              <a:spLocks/>
            </p:cNvSpPr>
            <p:nvPr/>
          </p:nvSpPr>
          <p:spPr bwMode="auto">
            <a:xfrm>
              <a:off x="7581757" y="3306106"/>
              <a:ext cx="1353978" cy="1051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buClr>
                  <a:srgbClr val="003366"/>
                </a:buClr>
                <a:buFont typeface="Wingdings" pitchFamily="2" charset="2"/>
                <a:buNone/>
              </a:pPr>
              <a:r>
                <a:rPr lang="fr-CA" sz="1100">
                  <a:solidFill>
                    <a:srgbClr val="000000"/>
                  </a:solidFill>
                </a:rPr>
                <a:t>Gestion des ressources documentaires ayant valeur opérationnelle (RDVO)</a:t>
              </a:r>
            </a:p>
          </p:txBody>
        </p:sp>
        <p:sp>
          <p:nvSpPr>
            <p:cNvPr id="6162" name="Content Placeholder 2"/>
            <p:cNvSpPr txBox="1">
              <a:spLocks/>
            </p:cNvSpPr>
            <p:nvPr/>
          </p:nvSpPr>
          <p:spPr bwMode="auto">
            <a:xfrm>
              <a:off x="5080205" y="5388173"/>
              <a:ext cx="1866868" cy="812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buClr>
                  <a:srgbClr val="003366"/>
                </a:buClr>
                <a:buFont typeface="Wingdings" pitchFamily="2" charset="2"/>
                <a:buNone/>
              </a:pPr>
              <a:r>
                <a:rPr lang="fr-CA" sz="1100">
                  <a:solidFill>
                    <a:srgbClr val="000000"/>
                  </a:solidFill>
                </a:rPr>
                <a:t>L’infrastructure nécessaire au stockage et à l’extraction de l’information</a:t>
              </a:r>
            </a:p>
          </p:txBody>
        </p:sp>
        <p:sp>
          <p:nvSpPr>
            <p:cNvPr id="6163" name="Content Placeholder 2"/>
            <p:cNvSpPr txBox="1">
              <a:spLocks/>
            </p:cNvSpPr>
            <p:nvPr/>
          </p:nvSpPr>
          <p:spPr bwMode="auto">
            <a:xfrm>
              <a:off x="2200163" y="5120691"/>
              <a:ext cx="2023055" cy="86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Clr>
                  <a:srgbClr val="003366"/>
                </a:buClr>
                <a:buFont typeface="Wingdings" pitchFamily="2" charset="2"/>
                <a:buNone/>
              </a:pPr>
              <a:r>
                <a:rPr lang="fr-CA" sz="1100">
                  <a:solidFill>
                    <a:srgbClr val="000000"/>
                  </a:solidFill>
                </a:rPr>
                <a:t>La gérance de l’information et des ressources au moyen de gens, de processus et de technologies</a:t>
              </a:r>
            </a:p>
          </p:txBody>
        </p:sp>
        <p:sp>
          <p:nvSpPr>
            <p:cNvPr id="6164" name="Content Placeholder 2"/>
            <p:cNvSpPr txBox="1">
              <a:spLocks/>
            </p:cNvSpPr>
            <p:nvPr/>
          </p:nvSpPr>
          <p:spPr bwMode="auto">
            <a:xfrm>
              <a:off x="3712658" y="1485628"/>
              <a:ext cx="1688015" cy="64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a:solidFill>
                    <a:srgbClr val="000000"/>
                  </a:solidFill>
                </a:rPr>
                <a:t>La protection des renseignements personnels</a:t>
              </a:r>
            </a:p>
          </p:txBody>
        </p:sp>
        <p:sp>
          <p:nvSpPr>
            <p:cNvPr id="6165" name="Content Placeholder 2"/>
            <p:cNvSpPr txBox="1">
              <a:spLocks/>
            </p:cNvSpPr>
            <p:nvPr/>
          </p:nvSpPr>
          <p:spPr bwMode="auto">
            <a:xfrm>
              <a:off x="245559" y="3173441"/>
              <a:ext cx="1769486" cy="147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ts val="600"/>
                </a:spcBef>
                <a:spcAft>
                  <a:spcPts val="600"/>
                </a:spcAft>
                <a:buClr>
                  <a:srgbClr val="003366"/>
                </a:buClr>
                <a:buFont typeface="Wingdings" pitchFamily="2" charset="2"/>
                <a:buNone/>
              </a:pPr>
              <a:r>
                <a:rPr lang="fr-CA" sz="1100">
                  <a:solidFill>
                    <a:srgbClr val="000000"/>
                  </a:solidFill>
                </a:rPr>
                <a:t>Une approche éthique et fondée sur des principes en ce qui touche la protection de l’information en tant que valeur organisationnelle</a:t>
              </a:r>
            </a:p>
          </p:txBody>
        </p:sp>
      </p:grpSp>
      <p:sp>
        <p:nvSpPr>
          <p:cNvPr id="6147" name="Title 6"/>
          <p:cNvSpPr>
            <a:spLocks noGrp="1"/>
          </p:cNvSpPr>
          <p:nvPr>
            <p:ph type="title"/>
          </p:nvPr>
        </p:nvSpPr>
        <p:spPr>
          <a:xfrm>
            <a:off x="190500" y="249238"/>
            <a:ext cx="9144000" cy="425450"/>
          </a:xfrm>
        </p:spPr>
        <p:txBody>
          <a:bodyPr/>
          <a:lstStyle/>
          <a:p>
            <a:r>
              <a:rPr lang="fr-CA" smtClean="0"/>
              <a:t>La gérance des ressources d’information du Ministère</a:t>
            </a:r>
          </a:p>
        </p:txBody>
      </p:sp>
      <p:sp>
        <p:nvSpPr>
          <p:cNvPr id="6148" name="TextBox 2"/>
          <p:cNvSpPr txBox="1">
            <a:spLocks noChangeArrowheads="1"/>
          </p:cNvSpPr>
          <p:nvPr/>
        </p:nvSpPr>
        <p:spPr bwMode="auto">
          <a:xfrm>
            <a:off x="122238" y="681038"/>
            <a:ext cx="78152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CA" b="1" i="1">
                <a:solidFill>
                  <a:schemeClr val="tx2"/>
                </a:solidFill>
              </a:rPr>
              <a:t>La gérance des ressources d’information est multidimensionnelle…</a:t>
            </a:r>
          </a:p>
        </p:txBody>
      </p:sp>
      <p:sp>
        <p:nvSpPr>
          <p:cNvPr id="6149" name="TextBox 21"/>
          <p:cNvSpPr txBox="1">
            <a:spLocks noChangeArrowheads="1"/>
          </p:cNvSpPr>
          <p:nvPr/>
        </p:nvSpPr>
        <p:spPr bwMode="auto">
          <a:xfrm>
            <a:off x="3228975" y="5892800"/>
            <a:ext cx="5813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CA" b="1">
                <a:solidFill>
                  <a:schemeClr val="tx2"/>
                </a:solidFill>
              </a:rPr>
              <a:t>… et elle est la responsabilité de chaque employé.</a:t>
            </a:r>
          </a:p>
        </p:txBody>
      </p:sp>
    </p:spTree>
  </p:cSld>
  <p:clrMapOvr>
    <a:masterClrMapping/>
  </p:clrMapOvr>
  <mc:AlternateContent xmlns:mc="http://schemas.openxmlformats.org/markup-compatibility/2006" xmlns:p14="http://schemas.microsoft.com/office/powerpoint/2010/main">
    <mc:Choice Requires="p14">
      <p:transition spd="slow" p14:dur="1400" advTm="5000">
        <p14:ripple/>
      </p:transition>
    </mc:Choice>
    <mc:Fallback xmlns="">
      <p:transition spd="slow" advTm="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fr-CA" sz="1800" dirty="0" smtClean="0">
                <a:solidFill>
                  <a:schemeClr val="accent3"/>
                </a:solidFill>
              </a:rPr>
              <a:t>La gérance de l’information sous l’angle des valeurs et de l’éthique</a:t>
            </a:r>
            <a:endParaRPr lang="fr-CA" dirty="0" smtClean="0">
              <a:solidFill>
                <a:schemeClr val="accent3"/>
              </a:solidFill>
            </a:endParaRPr>
          </a:p>
        </p:txBody>
      </p:sp>
      <p:sp>
        <p:nvSpPr>
          <p:cNvPr id="4099" name="Content Placeholder 2"/>
          <p:cNvSpPr>
            <a:spLocks noGrp="1"/>
          </p:cNvSpPr>
          <p:nvPr>
            <p:ph idx="1"/>
          </p:nvPr>
        </p:nvSpPr>
        <p:spPr>
          <a:xfrm>
            <a:off x="250825" y="762000"/>
            <a:ext cx="8361363" cy="5753100"/>
          </a:xfrm>
        </p:spPr>
        <p:txBody>
          <a:bodyPr>
            <a:normAutofit fontScale="55000" lnSpcReduction="20000"/>
          </a:bodyPr>
          <a:lstStyle/>
          <a:p>
            <a:pPr>
              <a:spcBef>
                <a:spcPts val="0"/>
              </a:spcBef>
              <a:spcAft>
                <a:spcPts val="0"/>
              </a:spcAft>
              <a:defRPr/>
            </a:pPr>
            <a:r>
              <a:rPr lang="fr-CA" sz="2700" dirty="0" smtClean="0">
                <a:solidFill>
                  <a:schemeClr val="tx2"/>
                </a:solidFill>
              </a:rPr>
              <a:t>La gérance de l’information et la protection des renseignements personnels sont des dimensions clés du </a:t>
            </a:r>
            <a:r>
              <a:rPr lang="fr-CA" sz="2700" b="1" i="1" dirty="0" smtClean="0">
                <a:solidFill>
                  <a:schemeClr val="tx2"/>
                </a:solidFill>
              </a:rPr>
              <a:t>Code de conduite </a:t>
            </a:r>
            <a:r>
              <a:rPr lang="fr-CA" sz="2700" dirty="0" smtClean="0">
                <a:solidFill>
                  <a:schemeClr val="tx2"/>
                </a:solidFill>
              </a:rPr>
              <a:t>de </a:t>
            </a:r>
            <a:r>
              <a:rPr lang="fr-CA" sz="2700" b="1" dirty="0" smtClean="0">
                <a:solidFill>
                  <a:schemeClr val="tx2"/>
                </a:solidFill>
              </a:rPr>
              <a:t>EDSC </a:t>
            </a:r>
            <a:r>
              <a:rPr lang="fr-CA" sz="2700" b="1" dirty="0" smtClean="0">
                <a:solidFill>
                  <a:schemeClr val="tx2"/>
                </a:solidFill>
              </a:rPr>
              <a:t>:</a:t>
            </a:r>
          </a:p>
          <a:p>
            <a:pPr marL="0" indent="0">
              <a:spcBef>
                <a:spcPts val="0"/>
              </a:spcBef>
              <a:spcAft>
                <a:spcPts val="0"/>
              </a:spcAft>
              <a:buFont typeface="Wingdings" pitchFamily="2" charset="2"/>
              <a:buNone/>
              <a:defRPr/>
            </a:pPr>
            <a:endParaRPr lang="fr-CA" sz="2900" dirty="0" smtClean="0">
              <a:solidFill>
                <a:schemeClr val="tx2"/>
              </a:solidFill>
            </a:endParaRPr>
          </a:p>
          <a:p>
            <a:pPr marL="903288" lvl="2" indent="-190500">
              <a:spcBef>
                <a:spcPts val="0"/>
              </a:spcBef>
              <a:spcAft>
                <a:spcPts val="0"/>
              </a:spcAft>
              <a:defRPr/>
            </a:pPr>
            <a:r>
              <a:rPr lang="fr-CA" sz="2500" dirty="0" smtClean="0">
                <a:solidFill>
                  <a:schemeClr val="tx2"/>
                </a:solidFill>
              </a:rPr>
              <a:t>en tant qu’employé du Ministère, vous avez la responsabilité d’assurer la protection des renseignements que vous recueillez, traitez, stockez ou transmettez. Vous êtes également responsable d’assurer l’élimination adéquate des renseignements. Que l’information soit sous forme électronique, consignée sur papier ou sous d’autres formes, il est de votre responsabilité de vous assurer qu’elle ne soit vue ou traitée que par ceux qui ont le droit d’y accéder. </a:t>
            </a:r>
          </a:p>
          <a:p>
            <a:pPr marL="903288" lvl="2" indent="-190500">
              <a:spcBef>
                <a:spcPts val="0"/>
              </a:spcBef>
              <a:spcAft>
                <a:spcPts val="0"/>
              </a:spcAft>
              <a:defRPr/>
            </a:pPr>
            <a:endParaRPr lang="fr-CA" sz="2500" dirty="0" smtClean="0">
              <a:solidFill>
                <a:schemeClr val="tx2"/>
              </a:solidFill>
            </a:endParaRPr>
          </a:p>
          <a:p>
            <a:pPr marL="903288" lvl="2" indent="-190500">
              <a:spcBef>
                <a:spcPts val="0"/>
              </a:spcBef>
              <a:spcAft>
                <a:spcPts val="0"/>
              </a:spcAft>
              <a:defRPr/>
            </a:pPr>
            <a:r>
              <a:rPr lang="fr-CA" sz="2500" dirty="0" smtClean="0">
                <a:solidFill>
                  <a:schemeClr val="tx2"/>
                </a:solidFill>
              </a:rPr>
              <a:t>Il ne vous est permis d’accéder qu’aux renseignements personnels qui sont nécessaires à l’accomplissement de votre travail.</a:t>
            </a:r>
          </a:p>
          <a:p>
            <a:pPr marL="903288" lvl="2" indent="-190500">
              <a:spcBef>
                <a:spcPts val="0"/>
              </a:spcBef>
              <a:spcAft>
                <a:spcPts val="0"/>
              </a:spcAft>
              <a:defRPr/>
            </a:pPr>
            <a:endParaRPr lang="fr-CA" sz="2500" dirty="0" smtClean="0">
              <a:solidFill>
                <a:schemeClr val="tx2"/>
              </a:solidFill>
            </a:endParaRPr>
          </a:p>
          <a:p>
            <a:pPr marL="903288" lvl="2" indent="-190500">
              <a:spcBef>
                <a:spcPts val="0"/>
              </a:spcBef>
              <a:spcAft>
                <a:spcPts val="0"/>
              </a:spcAft>
              <a:defRPr/>
            </a:pPr>
            <a:r>
              <a:rPr lang="fr-CA" sz="2500" dirty="0" smtClean="0">
                <a:solidFill>
                  <a:schemeClr val="tx2"/>
                </a:solidFill>
              </a:rPr>
              <a:t>Des renseignements personnels sur un client ne peuvent être divulgués qu’avec une autorisation légale à cet effet. </a:t>
            </a:r>
          </a:p>
          <a:p>
            <a:pPr marL="903288" lvl="2" indent="-190500">
              <a:spcBef>
                <a:spcPts val="0"/>
              </a:spcBef>
              <a:spcAft>
                <a:spcPts val="0"/>
              </a:spcAft>
              <a:defRPr/>
            </a:pPr>
            <a:endParaRPr lang="fr-CA" sz="2500" dirty="0" smtClean="0">
              <a:solidFill>
                <a:schemeClr val="tx2"/>
              </a:solidFill>
            </a:endParaRPr>
          </a:p>
          <a:p>
            <a:pPr marL="903288" lvl="2" indent="-190500">
              <a:spcBef>
                <a:spcPts val="0"/>
              </a:spcBef>
              <a:spcAft>
                <a:spcPts val="0"/>
              </a:spcAft>
              <a:defRPr/>
            </a:pPr>
            <a:r>
              <a:rPr lang="fr-CA" sz="2500" dirty="0" smtClean="0">
                <a:solidFill>
                  <a:schemeClr val="tx2"/>
                </a:solidFill>
              </a:rPr>
              <a:t>La </a:t>
            </a:r>
            <a:r>
              <a:rPr lang="fr-CA" sz="2500" i="1" dirty="0" smtClean="0">
                <a:solidFill>
                  <a:schemeClr val="tx2"/>
                </a:solidFill>
              </a:rPr>
              <a:t>Loi sur la protection des renseignements personnels</a:t>
            </a:r>
            <a:r>
              <a:rPr lang="fr-CA" sz="2500" dirty="0" smtClean="0">
                <a:solidFill>
                  <a:schemeClr val="tx2"/>
                </a:solidFill>
              </a:rPr>
              <a:t> (</a:t>
            </a:r>
            <a:r>
              <a:rPr lang="fr-CA" sz="2500" i="1" dirty="0" smtClean="0">
                <a:solidFill>
                  <a:schemeClr val="tx2"/>
                </a:solidFill>
              </a:rPr>
              <a:t>LPRP</a:t>
            </a:r>
            <a:r>
              <a:rPr lang="fr-CA" sz="2500" dirty="0" smtClean="0">
                <a:solidFill>
                  <a:schemeClr val="tx2"/>
                </a:solidFill>
              </a:rPr>
              <a:t>) donne aux Canadiens le droit de consulter leurs propres renseignements personnels – sauf dans certaines circonstances – dans les dossiers que contrôle </a:t>
            </a:r>
            <a:r>
              <a:rPr lang="fr-CA" sz="2500" dirty="0" smtClean="0">
                <a:solidFill>
                  <a:schemeClr val="tx2"/>
                </a:solidFill>
              </a:rPr>
              <a:t>EDSC</a:t>
            </a:r>
            <a:r>
              <a:rPr lang="fr-CA" sz="2500" i="1" dirty="0" smtClean="0">
                <a:solidFill>
                  <a:schemeClr val="tx2"/>
                </a:solidFill>
              </a:rPr>
              <a:t>.</a:t>
            </a:r>
          </a:p>
          <a:p>
            <a:pPr marL="0" indent="0">
              <a:spcBef>
                <a:spcPts val="0"/>
              </a:spcBef>
              <a:spcAft>
                <a:spcPts val="0"/>
              </a:spcAft>
              <a:buFont typeface="Wingdings" pitchFamily="2" charset="2"/>
              <a:buNone/>
              <a:defRPr/>
            </a:pPr>
            <a:endParaRPr lang="fr-CA" sz="4400" dirty="0" smtClean="0">
              <a:solidFill>
                <a:schemeClr val="tx2"/>
              </a:solidFill>
            </a:endParaRPr>
          </a:p>
          <a:p>
            <a:pPr>
              <a:spcBef>
                <a:spcPts val="0"/>
              </a:spcBef>
              <a:spcAft>
                <a:spcPts val="0"/>
              </a:spcAft>
              <a:defRPr/>
            </a:pPr>
            <a:r>
              <a:rPr lang="fr-CA" sz="2700" dirty="0" smtClean="0">
                <a:solidFill>
                  <a:schemeClr val="tx2"/>
                </a:solidFill>
              </a:rPr>
              <a:t>En outre, il y a un éventail complexe de politiques et directives gouvernementales et ministérielles qui prescrivent les bonnes façons de gérer et de protéger les renseignements :</a:t>
            </a:r>
          </a:p>
          <a:p>
            <a:pPr lvl="2">
              <a:spcBef>
                <a:spcPts val="0"/>
              </a:spcBef>
              <a:spcAft>
                <a:spcPts val="0"/>
              </a:spcAft>
              <a:defRPr/>
            </a:pPr>
            <a:r>
              <a:rPr lang="fr-CA" sz="2500" dirty="0" smtClean="0">
                <a:solidFill>
                  <a:schemeClr val="tx2"/>
                </a:solidFill>
              </a:rPr>
              <a:t>Gestion de l’information</a:t>
            </a:r>
          </a:p>
          <a:p>
            <a:pPr lvl="2">
              <a:spcBef>
                <a:spcPts val="0"/>
              </a:spcBef>
              <a:spcAft>
                <a:spcPts val="0"/>
              </a:spcAft>
              <a:defRPr/>
            </a:pPr>
            <a:r>
              <a:rPr lang="fr-CA" sz="2500" dirty="0" smtClean="0">
                <a:solidFill>
                  <a:schemeClr val="tx2"/>
                </a:solidFill>
              </a:rPr>
              <a:t>Protection des renseignements personnels</a:t>
            </a:r>
          </a:p>
          <a:p>
            <a:pPr lvl="2">
              <a:spcBef>
                <a:spcPts val="0"/>
              </a:spcBef>
              <a:spcAft>
                <a:spcPts val="0"/>
              </a:spcAft>
              <a:defRPr/>
            </a:pPr>
            <a:r>
              <a:rPr lang="fr-CA" sz="2500" dirty="0" smtClean="0">
                <a:solidFill>
                  <a:schemeClr val="tx2"/>
                </a:solidFill>
              </a:rPr>
              <a:t>Sécurité</a:t>
            </a:r>
          </a:p>
          <a:p>
            <a:pPr lvl="2">
              <a:spcBef>
                <a:spcPts val="0"/>
              </a:spcBef>
              <a:spcAft>
                <a:spcPts val="0"/>
              </a:spcAft>
              <a:defRPr/>
            </a:pPr>
            <a:r>
              <a:rPr lang="fr-CA" sz="2500" dirty="0" smtClean="0">
                <a:solidFill>
                  <a:schemeClr val="tx2"/>
                </a:solidFill>
              </a:rPr>
              <a:t>Sécurité de la TI</a:t>
            </a:r>
          </a:p>
          <a:p>
            <a:pPr marL="0" indent="0">
              <a:spcBef>
                <a:spcPts val="0"/>
              </a:spcBef>
              <a:spcAft>
                <a:spcPts val="0"/>
              </a:spcAft>
              <a:buFont typeface="Wingdings" pitchFamily="2" charset="2"/>
              <a:buNone/>
              <a:defRPr/>
            </a:pPr>
            <a:endParaRPr lang="fr-CA" sz="2900" dirty="0" smtClean="0">
              <a:solidFill>
                <a:schemeClr val="tx2"/>
              </a:solidFill>
            </a:endParaRPr>
          </a:p>
          <a:p>
            <a:pPr>
              <a:spcBef>
                <a:spcPts val="0"/>
              </a:spcBef>
              <a:spcAft>
                <a:spcPts val="0"/>
              </a:spcAft>
              <a:defRPr/>
            </a:pPr>
            <a:r>
              <a:rPr lang="fr-CA" sz="2700" dirty="0" smtClean="0">
                <a:solidFill>
                  <a:schemeClr val="tx2"/>
                </a:solidFill>
                <a:ea typeface="Times New Roman"/>
              </a:rPr>
              <a:t>Un manquement au </a:t>
            </a:r>
            <a:r>
              <a:rPr lang="fr-CA" sz="2700" i="1" dirty="0" smtClean="0">
                <a:solidFill>
                  <a:schemeClr val="tx2"/>
                </a:solidFill>
                <a:ea typeface="Times New Roman"/>
              </a:rPr>
              <a:t>Code de conduite </a:t>
            </a:r>
            <a:r>
              <a:rPr lang="fr-CA" sz="2700" dirty="0" smtClean="0">
                <a:solidFill>
                  <a:schemeClr val="tx2"/>
                </a:solidFill>
                <a:ea typeface="Times New Roman"/>
              </a:rPr>
              <a:t>ou à toute disposition d’une loi, d’une politique ou d’une procédure peut entraîner des mesures administratives ou disciplinaires pouvant aller jusqu’au renvoi</a:t>
            </a:r>
            <a:r>
              <a:rPr lang="fr-CA" sz="2900" dirty="0" smtClean="0">
                <a:solidFill>
                  <a:schemeClr val="tx2"/>
                </a:solidFill>
                <a:ea typeface="Times New Roman"/>
              </a:rPr>
              <a:t>. </a:t>
            </a:r>
            <a:endParaRPr lang="fr-CA" sz="1800" dirty="0" smtClean="0">
              <a:solidFill>
                <a:schemeClr val="tx2"/>
              </a:solidFill>
            </a:endParaRPr>
          </a:p>
          <a:p>
            <a:pPr>
              <a:spcBef>
                <a:spcPts val="0"/>
              </a:spcBef>
              <a:spcAft>
                <a:spcPts val="0"/>
              </a:spcAft>
              <a:defRPr/>
            </a:pPr>
            <a:endParaRPr lang="fr-CA" sz="1600" dirty="0" smtClean="0">
              <a:solidFill>
                <a:schemeClr val="tx2"/>
              </a:solidFill>
            </a:endParaRPr>
          </a:p>
        </p:txBody>
      </p:sp>
      <p:grpSp>
        <p:nvGrpSpPr>
          <p:cNvPr id="7172" name="Group 3"/>
          <p:cNvGrpSpPr>
            <a:grpSpLocks/>
          </p:cNvGrpSpPr>
          <p:nvPr/>
        </p:nvGrpSpPr>
        <p:grpSpPr bwMode="auto">
          <a:xfrm>
            <a:off x="8080375" y="23813"/>
            <a:ext cx="1063625" cy="992187"/>
            <a:chOff x="-242256" y="2535855"/>
            <a:chExt cx="1064103" cy="992368"/>
          </a:xfrm>
        </p:grpSpPr>
        <p:sp>
          <p:nvSpPr>
            <p:cNvPr id="5" name="Oval 4"/>
            <p:cNvSpPr/>
            <p:nvPr/>
          </p:nvSpPr>
          <p:spPr>
            <a:xfrm>
              <a:off x="-242256" y="2535855"/>
              <a:ext cx="1064103" cy="992368"/>
            </a:xfrm>
            <a:prstGeom prst="ellipse">
              <a:avLst/>
            </a:prstGeom>
            <a:solidFill>
              <a:srgbClr val="FFE7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7174" name="Content Placeholder 2"/>
            <p:cNvSpPr txBox="1">
              <a:spLocks/>
            </p:cNvSpPr>
            <p:nvPr/>
          </p:nvSpPr>
          <p:spPr bwMode="auto">
            <a:xfrm>
              <a:off x="-116892" y="2728629"/>
              <a:ext cx="810200" cy="418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chemeClr val="tx2"/>
                  </a:solidFill>
                </a:rPr>
                <a:t>Valeurs et éthique</a:t>
              </a:r>
              <a:endParaRPr lang="fr-CA" sz="1100" b="1">
                <a:solidFill>
                  <a:srgbClr val="000000"/>
                </a:solidFill>
              </a:endParaRPr>
            </a:p>
          </p:txBody>
        </p:sp>
      </p:grpSp>
    </p:spTree>
  </p:cSld>
  <p:clrMapOvr>
    <a:masterClrMapping/>
  </p:clrMapOvr>
  <p:transition spd="slow" advTm="15000">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randombar(horizontal)">
                                      <p:cBhvr>
                                        <p:cTn id="7" dur="500"/>
                                        <p:tgtEl>
                                          <p:spTgt spid="4099">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4099">
                                            <p:txEl>
                                              <p:pRg st="2" end="2"/>
                                            </p:txEl>
                                          </p:spTgt>
                                        </p:tgtEl>
                                        <p:attrNameLst>
                                          <p:attrName>style.visibility</p:attrName>
                                        </p:attrNameLst>
                                      </p:cBhvr>
                                      <p:to>
                                        <p:strVal val="visible"/>
                                      </p:to>
                                    </p:set>
                                    <p:animEffect transition="in" filter="randombar(horizontal)">
                                      <p:cBhvr>
                                        <p:cTn id="10" dur="500"/>
                                        <p:tgtEl>
                                          <p:spTgt spid="4099">
                                            <p:txEl>
                                              <p:pRg st="2" end="2"/>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099">
                                            <p:txEl>
                                              <p:pRg st="4" end="4"/>
                                            </p:txEl>
                                          </p:spTgt>
                                        </p:tgtEl>
                                        <p:attrNameLst>
                                          <p:attrName>style.visibility</p:attrName>
                                        </p:attrNameLst>
                                      </p:cBhvr>
                                      <p:to>
                                        <p:strVal val="visible"/>
                                      </p:to>
                                    </p:set>
                                    <p:animEffect transition="in" filter="randombar(horizontal)">
                                      <p:cBhvr>
                                        <p:cTn id="13" dur="500"/>
                                        <p:tgtEl>
                                          <p:spTgt spid="4099">
                                            <p:txEl>
                                              <p:pRg st="4" end="4"/>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4099">
                                            <p:txEl>
                                              <p:pRg st="6" end="6"/>
                                            </p:txEl>
                                          </p:spTgt>
                                        </p:tgtEl>
                                        <p:attrNameLst>
                                          <p:attrName>style.visibility</p:attrName>
                                        </p:attrNameLst>
                                      </p:cBhvr>
                                      <p:to>
                                        <p:strVal val="visible"/>
                                      </p:to>
                                    </p:set>
                                    <p:animEffect transition="in" filter="randombar(horizontal)">
                                      <p:cBhvr>
                                        <p:cTn id="16" dur="500"/>
                                        <p:tgtEl>
                                          <p:spTgt spid="4099">
                                            <p:txEl>
                                              <p:pRg st="6" end="6"/>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4099">
                                            <p:txEl>
                                              <p:pRg st="8" end="8"/>
                                            </p:txEl>
                                          </p:spTgt>
                                        </p:tgtEl>
                                        <p:attrNameLst>
                                          <p:attrName>style.visibility</p:attrName>
                                        </p:attrNameLst>
                                      </p:cBhvr>
                                      <p:to>
                                        <p:strVal val="visible"/>
                                      </p:to>
                                    </p:set>
                                    <p:animEffect transition="in" filter="randombar(horizontal)">
                                      <p:cBhvr>
                                        <p:cTn id="19" dur="500"/>
                                        <p:tgtEl>
                                          <p:spTgt spid="4099">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4099">
                                            <p:txEl>
                                              <p:pRg st="10" end="10"/>
                                            </p:txEl>
                                          </p:spTgt>
                                        </p:tgtEl>
                                        <p:attrNameLst>
                                          <p:attrName>style.visibility</p:attrName>
                                        </p:attrNameLst>
                                      </p:cBhvr>
                                      <p:to>
                                        <p:strVal val="visible"/>
                                      </p:to>
                                    </p:set>
                                    <p:animEffect transition="in" filter="randombar(horizontal)">
                                      <p:cBhvr>
                                        <p:cTn id="24" dur="500"/>
                                        <p:tgtEl>
                                          <p:spTgt spid="4099">
                                            <p:txEl>
                                              <p:pRg st="10" end="10"/>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4099">
                                            <p:txEl>
                                              <p:pRg st="11" end="11"/>
                                            </p:txEl>
                                          </p:spTgt>
                                        </p:tgtEl>
                                        <p:attrNameLst>
                                          <p:attrName>style.visibility</p:attrName>
                                        </p:attrNameLst>
                                      </p:cBhvr>
                                      <p:to>
                                        <p:strVal val="visible"/>
                                      </p:to>
                                    </p:set>
                                    <p:animEffect transition="in" filter="randombar(horizontal)">
                                      <p:cBhvr>
                                        <p:cTn id="27" dur="500"/>
                                        <p:tgtEl>
                                          <p:spTgt spid="4099">
                                            <p:txEl>
                                              <p:pRg st="11" end="11"/>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4099">
                                            <p:txEl>
                                              <p:pRg st="12" end="12"/>
                                            </p:txEl>
                                          </p:spTgt>
                                        </p:tgtEl>
                                        <p:attrNameLst>
                                          <p:attrName>style.visibility</p:attrName>
                                        </p:attrNameLst>
                                      </p:cBhvr>
                                      <p:to>
                                        <p:strVal val="visible"/>
                                      </p:to>
                                    </p:set>
                                    <p:animEffect transition="in" filter="randombar(horizontal)">
                                      <p:cBhvr>
                                        <p:cTn id="30" dur="500"/>
                                        <p:tgtEl>
                                          <p:spTgt spid="4099">
                                            <p:txEl>
                                              <p:pRg st="12" end="12"/>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4099">
                                            <p:txEl>
                                              <p:pRg st="13" end="13"/>
                                            </p:txEl>
                                          </p:spTgt>
                                        </p:tgtEl>
                                        <p:attrNameLst>
                                          <p:attrName>style.visibility</p:attrName>
                                        </p:attrNameLst>
                                      </p:cBhvr>
                                      <p:to>
                                        <p:strVal val="visible"/>
                                      </p:to>
                                    </p:set>
                                    <p:animEffect transition="in" filter="randombar(horizontal)">
                                      <p:cBhvr>
                                        <p:cTn id="33" dur="500"/>
                                        <p:tgtEl>
                                          <p:spTgt spid="4099">
                                            <p:txEl>
                                              <p:pRg st="13" end="13"/>
                                            </p:txEl>
                                          </p:spTgt>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4099">
                                            <p:txEl>
                                              <p:pRg st="14" end="14"/>
                                            </p:txEl>
                                          </p:spTgt>
                                        </p:tgtEl>
                                        <p:attrNameLst>
                                          <p:attrName>style.visibility</p:attrName>
                                        </p:attrNameLst>
                                      </p:cBhvr>
                                      <p:to>
                                        <p:strVal val="visible"/>
                                      </p:to>
                                    </p:set>
                                    <p:animEffect transition="in" filter="randombar(horizontal)">
                                      <p:cBhvr>
                                        <p:cTn id="36" dur="500"/>
                                        <p:tgtEl>
                                          <p:spTgt spid="4099">
                                            <p:txEl>
                                              <p:pRg st="14" end="1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4099">
                                            <p:txEl>
                                              <p:pRg st="16" end="16"/>
                                            </p:txEl>
                                          </p:spTgt>
                                        </p:tgtEl>
                                        <p:attrNameLst>
                                          <p:attrName>style.visibility</p:attrName>
                                        </p:attrNameLst>
                                      </p:cBhvr>
                                      <p:to>
                                        <p:strVal val="visible"/>
                                      </p:to>
                                    </p:set>
                                    <p:animEffect transition="in" filter="randombar(horizontal)">
                                      <p:cBhvr>
                                        <p:cTn id="41" dur="500"/>
                                        <p:tgtEl>
                                          <p:spTgt spid="4099">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71438"/>
            <a:ext cx="8788400" cy="819151"/>
          </a:xfrm>
        </p:spPr>
        <p:txBody>
          <a:bodyPr/>
          <a:lstStyle/>
          <a:p>
            <a:pPr>
              <a:lnSpc>
                <a:spcPts val="1275"/>
              </a:lnSpc>
            </a:pPr>
            <a:r>
              <a:rPr lang="fr-CA" sz="1400" smtClean="0"/>
              <a:t/>
            </a:r>
            <a:br>
              <a:rPr lang="fr-CA" sz="1400" smtClean="0"/>
            </a:br>
            <a:r>
              <a:rPr lang="fr-CA" sz="1600" smtClean="0"/>
              <a:t/>
            </a:r>
            <a:br>
              <a:rPr lang="fr-CA" sz="1600" smtClean="0"/>
            </a:br>
            <a:r>
              <a:rPr lang="fr-CA" sz="1600" smtClean="0"/>
              <a:t>La </a:t>
            </a:r>
            <a:r>
              <a:rPr lang="fr-CA" sz="1600" i="1" smtClean="0"/>
              <a:t>LPRP</a:t>
            </a:r>
            <a:r>
              <a:rPr lang="fr-CA" sz="1600" smtClean="0"/>
              <a:t>,</a:t>
            </a:r>
            <a:r>
              <a:rPr lang="fr-CA" sz="1600" i="1" smtClean="0"/>
              <a:t> </a:t>
            </a:r>
            <a:r>
              <a:rPr lang="fr-CA" sz="1600" smtClean="0"/>
              <a:t>les codes de protection de renseignements personnels</a:t>
            </a:r>
            <a:br>
              <a:rPr lang="fr-CA" sz="1600" smtClean="0"/>
            </a:br>
            <a:r>
              <a:rPr lang="fr-CA" sz="1600" smtClean="0"/>
              <a:t> et les renseignements personnels</a:t>
            </a:r>
          </a:p>
        </p:txBody>
      </p:sp>
      <p:sp>
        <p:nvSpPr>
          <p:cNvPr id="3" name="Content Placeholder 2"/>
          <p:cNvSpPr>
            <a:spLocks noGrp="1"/>
          </p:cNvSpPr>
          <p:nvPr>
            <p:ph idx="1"/>
          </p:nvPr>
        </p:nvSpPr>
        <p:spPr>
          <a:xfrm>
            <a:off x="166688" y="833438"/>
            <a:ext cx="8518525" cy="6024562"/>
          </a:xfrm>
        </p:spPr>
        <p:txBody>
          <a:bodyPr/>
          <a:lstStyle/>
          <a:p>
            <a:pPr>
              <a:spcBef>
                <a:spcPct val="0"/>
              </a:spcBef>
              <a:defRPr/>
            </a:pPr>
            <a:r>
              <a:rPr lang="fr-CA" sz="1400" dirty="0" smtClean="0">
                <a:solidFill>
                  <a:schemeClr val="tx2"/>
                </a:solidFill>
              </a:rPr>
              <a:t>La </a:t>
            </a:r>
            <a:r>
              <a:rPr lang="fr-CA" sz="1400" i="1" dirty="0" smtClean="0">
                <a:solidFill>
                  <a:schemeClr val="tx2"/>
                </a:solidFill>
              </a:rPr>
              <a:t>LPRP </a:t>
            </a:r>
            <a:r>
              <a:rPr lang="fr-CA" sz="1400" dirty="0" smtClean="0">
                <a:solidFill>
                  <a:schemeClr val="tx2"/>
                </a:solidFill>
              </a:rPr>
              <a:t>impose l’obligation de respecter les droits à la vie privée en </a:t>
            </a:r>
            <a:r>
              <a:rPr lang="fr-CA" sz="1400" b="1" dirty="0" smtClean="0">
                <a:solidFill>
                  <a:schemeClr val="tx2"/>
                </a:solidFill>
              </a:rPr>
              <a:t>limitant les renseignements personnels que nous recueillons, utilisons et divulguons. </a:t>
            </a:r>
            <a:r>
              <a:rPr lang="fr-CA" sz="1400" dirty="0" smtClean="0">
                <a:solidFill>
                  <a:schemeClr val="tx2"/>
                </a:solidFill>
              </a:rPr>
              <a:t>Cela s’applique à tous les renseignements personnels que nous possédons, y compris les renseignements personnels sur les employés. </a:t>
            </a:r>
          </a:p>
          <a:p>
            <a:pPr>
              <a:spcBef>
                <a:spcPct val="0"/>
              </a:spcBef>
              <a:defRPr/>
            </a:pPr>
            <a:endParaRPr lang="fr-CA" sz="1400" dirty="0" smtClean="0">
              <a:solidFill>
                <a:schemeClr val="tx2"/>
              </a:solidFill>
            </a:endParaRPr>
          </a:p>
          <a:p>
            <a:pPr>
              <a:spcBef>
                <a:spcPct val="0"/>
              </a:spcBef>
              <a:defRPr/>
            </a:pPr>
            <a:r>
              <a:rPr lang="fr-CA" sz="1400" dirty="0" smtClean="0">
                <a:solidFill>
                  <a:schemeClr val="tx2"/>
                </a:solidFill>
              </a:rPr>
              <a:t>Le </a:t>
            </a:r>
            <a:r>
              <a:rPr lang="fr-CA" sz="1400" b="1" dirty="0" smtClean="0">
                <a:solidFill>
                  <a:schemeClr val="tx2"/>
                </a:solidFill>
              </a:rPr>
              <a:t>code de protection des renseignements personnels </a:t>
            </a:r>
            <a:r>
              <a:rPr lang="fr-CA" sz="1400" dirty="0" smtClean="0">
                <a:solidFill>
                  <a:schemeClr val="tx2"/>
                </a:solidFill>
              </a:rPr>
              <a:t>que l’on trouve dans la législation touchant notre ministère comprennent des dispositions supplémentaires s’appliquant à l’utilisation et à la communication de renseignements personnels par </a:t>
            </a:r>
            <a:r>
              <a:rPr lang="fr-CA" sz="1400" dirty="0" smtClean="0">
                <a:solidFill>
                  <a:schemeClr val="tx2"/>
                </a:solidFill>
              </a:rPr>
              <a:t>EDSC</a:t>
            </a:r>
            <a:r>
              <a:rPr lang="fr-CA" sz="1400" dirty="0" smtClean="0">
                <a:solidFill>
                  <a:schemeClr val="tx2"/>
                </a:solidFill>
              </a:rPr>
              <a:t>. Les exigences que l’on trouve dans les codes de protection des renseignements personnels vont au-delà de celles de la </a:t>
            </a:r>
            <a:r>
              <a:rPr lang="fr-CA" sz="1400" i="1" dirty="0" smtClean="0">
                <a:solidFill>
                  <a:schemeClr val="tx2"/>
                </a:solidFill>
              </a:rPr>
              <a:t>LPRP.</a:t>
            </a:r>
            <a:endParaRPr lang="fr-CA" sz="1400" dirty="0" smtClean="0">
              <a:solidFill>
                <a:schemeClr val="tx2"/>
              </a:solidFill>
            </a:endParaRPr>
          </a:p>
          <a:p>
            <a:pPr>
              <a:spcBef>
                <a:spcPts val="300"/>
              </a:spcBef>
              <a:spcAft>
                <a:spcPts val="300"/>
              </a:spcAft>
              <a:defRPr/>
            </a:pPr>
            <a:endParaRPr lang="fr-CA" sz="1400" dirty="0" smtClean="0">
              <a:solidFill>
                <a:schemeClr val="tx2"/>
              </a:solidFill>
            </a:endParaRPr>
          </a:p>
          <a:p>
            <a:pPr>
              <a:spcBef>
                <a:spcPts val="300"/>
              </a:spcBef>
              <a:spcAft>
                <a:spcPts val="300"/>
              </a:spcAft>
              <a:defRPr/>
            </a:pPr>
            <a:r>
              <a:rPr lang="fr-CA" sz="1400" dirty="0" smtClean="0">
                <a:solidFill>
                  <a:schemeClr val="tx2"/>
                </a:solidFill>
              </a:rPr>
              <a:t>L’article 3 de la </a:t>
            </a:r>
            <a:r>
              <a:rPr lang="fr-CA" sz="1400" i="1" dirty="0" smtClean="0">
                <a:solidFill>
                  <a:schemeClr val="tx2"/>
                </a:solidFill>
              </a:rPr>
              <a:t>LPRP </a:t>
            </a:r>
            <a:r>
              <a:rPr lang="fr-CA" sz="1400" b="1" dirty="0" smtClean="0">
                <a:solidFill>
                  <a:schemeClr val="tx2"/>
                </a:solidFill>
              </a:rPr>
              <a:t>définit les renseignements personnels</a:t>
            </a:r>
            <a:r>
              <a:rPr lang="fr-CA" sz="1400" dirty="0" smtClean="0">
                <a:solidFill>
                  <a:schemeClr val="tx2"/>
                </a:solidFill>
              </a:rPr>
              <a:t> comme les renseignements, quels que soient leur forme et leur support, concernant un individu identifiable, notamment : </a:t>
            </a:r>
          </a:p>
          <a:p>
            <a:pPr>
              <a:spcBef>
                <a:spcPts val="300"/>
              </a:spcBef>
              <a:spcAft>
                <a:spcPts val="300"/>
              </a:spcAft>
              <a:defRPr/>
            </a:pPr>
            <a:endParaRPr lang="fr-CA" sz="800" dirty="0" smtClean="0">
              <a:solidFill>
                <a:schemeClr val="tx2"/>
              </a:solidFill>
            </a:endParaRPr>
          </a:p>
          <a:p>
            <a:pPr marL="985838" lvl="3" indent="-273050">
              <a:spcBef>
                <a:spcPts val="0"/>
              </a:spcBef>
              <a:spcAft>
                <a:spcPts val="600"/>
              </a:spcAft>
              <a:buFont typeface="Arial" pitchFamily="34" charset="0"/>
              <a:buChar char="•"/>
              <a:defRPr/>
            </a:pPr>
            <a:r>
              <a:rPr lang="fr-CA" sz="1200" dirty="0" smtClean="0">
                <a:solidFill>
                  <a:schemeClr val="tx2"/>
                </a:solidFill>
                <a:ea typeface="+mn-ea"/>
                <a:cs typeface="+mn-cs"/>
              </a:rPr>
              <a:t>sa race, son origine nationale ou ethnique, sa couleur, sa religion, son âge et sa situation de famille; </a:t>
            </a:r>
          </a:p>
          <a:p>
            <a:pPr marL="985838" lvl="3" indent="-273050">
              <a:spcBef>
                <a:spcPts val="0"/>
              </a:spcBef>
              <a:spcAft>
                <a:spcPts val="600"/>
              </a:spcAft>
              <a:buFont typeface="Arial" pitchFamily="34" charset="0"/>
              <a:buChar char="•"/>
              <a:defRPr/>
            </a:pPr>
            <a:r>
              <a:rPr lang="fr-CA" sz="1200" dirty="0" smtClean="0">
                <a:solidFill>
                  <a:schemeClr val="tx2"/>
                </a:solidFill>
                <a:ea typeface="+mn-ea"/>
                <a:cs typeface="+mn-cs"/>
              </a:rPr>
              <a:t>son éducation, sa scolarité, son dossier médical, ses antécédents professionnels ou son casier judiciaire; </a:t>
            </a:r>
          </a:p>
          <a:p>
            <a:pPr marL="985838" lvl="3" indent="-273050">
              <a:spcBef>
                <a:spcPts val="0"/>
              </a:spcBef>
              <a:spcAft>
                <a:spcPts val="600"/>
              </a:spcAft>
              <a:buFont typeface="Arial" pitchFamily="34" charset="0"/>
              <a:buChar char="•"/>
              <a:defRPr/>
            </a:pPr>
            <a:r>
              <a:rPr lang="fr-CA" sz="1200" dirty="0" smtClean="0">
                <a:solidFill>
                  <a:schemeClr val="tx2"/>
                </a:solidFill>
                <a:ea typeface="+mn-ea"/>
                <a:cs typeface="+mn-cs"/>
              </a:rPr>
              <a:t>un numéro, un symbole ou toute autre indication identificatrice qui est propre à un individu (comme le numéro d’assurance sociale, des numéros de comptes bancaires, etc.);</a:t>
            </a:r>
          </a:p>
          <a:p>
            <a:pPr marL="985838" lvl="3" indent="-273050">
              <a:spcBef>
                <a:spcPts val="0"/>
              </a:spcBef>
              <a:spcAft>
                <a:spcPts val="600"/>
              </a:spcAft>
              <a:buFont typeface="Arial" pitchFamily="34" charset="0"/>
              <a:buChar char="•"/>
              <a:defRPr/>
            </a:pPr>
            <a:r>
              <a:rPr lang="fr-CA" sz="1200" dirty="0" smtClean="0">
                <a:solidFill>
                  <a:schemeClr val="tx2"/>
                </a:solidFill>
                <a:ea typeface="+mn-ea"/>
                <a:cs typeface="+mn-cs"/>
              </a:rPr>
              <a:t>son adresse, ses empreintes digitales ou son groupe sanguin;</a:t>
            </a:r>
          </a:p>
          <a:p>
            <a:pPr marL="985838" lvl="3" indent="-273050">
              <a:spcBef>
                <a:spcPts val="0"/>
              </a:spcBef>
              <a:spcAft>
                <a:spcPts val="600"/>
              </a:spcAft>
              <a:buFont typeface="Arial" pitchFamily="34" charset="0"/>
              <a:buChar char="•"/>
              <a:defRPr/>
            </a:pPr>
            <a:r>
              <a:rPr lang="fr-CA" sz="1200" dirty="0" smtClean="0">
                <a:solidFill>
                  <a:schemeClr val="tx2"/>
                </a:solidFill>
                <a:ea typeface="+mn-ea"/>
                <a:cs typeface="+mn-cs"/>
              </a:rPr>
              <a:t>ses opinions ou ses idées personnelles (à moins qu’elles portent sur quelqu’un d’autre ou sur une proposition de subvention, de récompense ou de prix à octroyer/décerner à une autre personne);  </a:t>
            </a:r>
          </a:p>
          <a:p>
            <a:pPr marL="985838" lvl="3" indent="-273050">
              <a:spcBef>
                <a:spcPts val="0"/>
              </a:spcBef>
              <a:spcAft>
                <a:spcPts val="600"/>
              </a:spcAft>
              <a:buFont typeface="Arial" pitchFamily="34" charset="0"/>
              <a:buChar char="•"/>
              <a:defRPr/>
            </a:pPr>
            <a:r>
              <a:rPr lang="fr-CA" sz="1200" dirty="0" smtClean="0">
                <a:solidFill>
                  <a:schemeClr val="tx2"/>
                </a:solidFill>
                <a:ea typeface="+mn-ea"/>
                <a:cs typeface="+mn-cs"/>
              </a:rPr>
              <a:t>sa correspondance privée ou confidentielle et les réponses à cette correspondance; </a:t>
            </a:r>
          </a:p>
          <a:p>
            <a:pPr marL="985838" lvl="3" indent="-273050">
              <a:spcBef>
                <a:spcPts val="0"/>
              </a:spcBef>
              <a:spcAft>
                <a:spcPts val="600"/>
              </a:spcAft>
              <a:buFont typeface="Arial" pitchFamily="34" charset="0"/>
              <a:buChar char="•"/>
              <a:defRPr/>
            </a:pPr>
            <a:r>
              <a:rPr lang="fr-CA" sz="1200" dirty="0" smtClean="0">
                <a:solidFill>
                  <a:schemeClr val="tx2"/>
                </a:solidFill>
                <a:ea typeface="+mn-ea"/>
                <a:cs typeface="+mn-cs"/>
              </a:rPr>
              <a:t>son nom lorsque sa divulgation révèle des renseignements à son sujet.</a:t>
            </a:r>
            <a:endParaRPr lang="fr-CA" sz="1200" dirty="0"/>
          </a:p>
        </p:txBody>
      </p:sp>
      <p:grpSp>
        <p:nvGrpSpPr>
          <p:cNvPr id="8196" name="Group 3"/>
          <p:cNvGrpSpPr>
            <a:grpSpLocks/>
          </p:cNvGrpSpPr>
          <p:nvPr/>
        </p:nvGrpSpPr>
        <p:grpSpPr bwMode="auto">
          <a:xfrm>
            <a:off x="7905750" y="0"/>
            <a:ext cx="1238250" cy="992188"/>
            <a:chOff x="5956063" y="-557883"/>
            <a:chExt cx="1239200" cy="992368"/>
          </a:xfrm>
        </p:grpSpPr>
        <p:sp>
          <p:nvSpPr>
            <p:cNvPr id="5" name="Oval 4"/>
            <p:cNvSpPr/>
            <p:nvPr/>
          </p:nvSpPr>
          <p:spPr>
            <a:xfrm>
              <a:off x="6043443" y="-557883"/>
              <a:ext cx="1064441" cy="9923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8198" name="Content Placeholder 2"/>
            <p:cNvSpPr txBox="1">
              <a:spLocks/>
            </p:cNvSpPr>
            <p:nvPr/>
          </p:nvSpPr>
          <p:spPr bwMode="auto">
            <a:xfrm>
              <a:off x="5956063" y="-187782"/>
              <a:ext cx="1239200" cy="265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rgbClr val="003366"/>
                  </a:solidFill>
                </a:rPr>
                <a:t>Vie privée</a:t>
              </a:r>
            </a:p>
          </p:txBody>
        </p:sp>
      </p:grpSp>
    </p:spTree>
  </p:cSld>
  <p:clrMapOvr>
    <a:masterClrMapping/>
  </p:clrMapOvr>
  <p:transition spd="slow" advTm="15000">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0" dur="500"/>
                                        <p:tgtEl>
                                          <p:spTgt spid="3">
                                            <p:txEl>
                                              <p:pRg st="6" end="6"/>
                                            </p:tx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3" dur="500"/>
                                        <p:tgtEl>
                                          <p:spTgt spid="3">
                                            <p:txEl>
                                              <p:pRg st="7" end="7"/>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6" dur="500"/>
                                        <p:tgtEl>
                                          <p:spTgt spid="3">
                                            <p:txEl>
                                              <p:pRg st="8" end="8"/>
                                            </p:txEl>
                                          </p:spTgt>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randombar(horizontal)">
                                      <p:cBhvr>
                                        <p:cTn id="29" dur="500"/>
                                        <p:tgtEl>
                                          <p:spTgt spid="3">
                                            <p:txEl>
                                              <p:pRg st="9" end="9"/>
                                            </p:txEl>
                                          </p:spTgt>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2" dur="500"/>
                                        <p:tgtEl>
                                          <p:spTgt spid="3">
                                            <p:txEl>
                                              <p:pRg st="10" end="10"/>
                                            </p:txEl>
                                          </p:spTgt>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5" dur="500"/>
                                        <p:tgtEl>
                                          <p:spTgt spid="3">
                                            <p:txEl>
                                              <p:pRg st="11" end="11"/>
                                            </p:txEl>
                                          </p:spTgt>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fr-CA" smtClean="0"/>
              <a:t>La </a:t>
            </a:r>
            <a:r>
              <a:rPr lang="fr-CA" i="1" smtClean="0"/>
              <a:t>LPRP </a:t>
            </a:r>
            <a:r>
              <a:rPr lang="fr-CA" smtClean="0"/>
              <a:t>et les renseignements personnels (suite)</a:t>
            </a:r>
          </a:p>
        </p:txBody>
      </p:sp>
      <p:sp>
        <p:nvSpPr>
          <p:cNvPr id="3" name="Content Placeholder 2"/>
          <p:cNvSpPr>
            <a:spLocks noGrp="1"/>
          </p:cNvSpPr>
          <p:nvPr>
            <p:ph idx="1"/>
          </p:nvPr>
        </p:nvSpPr>
        <p:spPr>
          <a:xfrm>
            <a:off x="387350" y="1014413"/>
            <a:ext cx="8345488" cy="4887912"/>
          </a:xfrm>
        </p:spPr>
        <p:txBody>
          <a:bodyPr/>
          <a:lstStyle/>
          <a:p>
            <a:pPr>
              <a:spcBef>
                <a:spcPts val="300"/>
              </a:spcBef>
              <a:spcAft>
                <a:spcPts val="300"/>
              </a:spcAft>
              <a:defRPr/>
            </a:pPr>
            <a:r>
              <a:rPr lang="fr-CA" sz="1500" u="sng" dirty="0" smtClean="0">
                <a:solidFill>
                  <a:srgbClr val="003366"/>
                </a:solidFill>
              </a:rPr>
              <a:t>D’autres types de renseignements personnels</a:t>
            </a:r>
            <a:r>
              <a:rPr lang="fr-CA" sz="1500" dirty="0" smtClean="0">
                <a:solidFill>
                  <a:srgbClr val="003366"/>
                </a:solidFill>
              </a:rPr>
              <a:t> qui sont aussi des renseignements sur un individu identifiable, inclus:</a:t>
            </a:r>
            <a:endParaRPr lang="fr-CA" sz="800" dirty="0" smtClean="0">
              <a:solidFill>
                <a:srgbClr val="003366"/>
              </a:solidFill>
            </a:endParaRPr>
          </a:p>
          <a:p>
            <a:pPr marL="1143000" lvl="3">
              <a:spcBef>
                <a:spcPts val="300"/>
              </a:spcBef>
              <a:spcAft>
                <a:spcPts val="300"/>
              </a:spcAft>
              <a:buFont typeface="Arial" pitchFamily="34" charset="0"/>
              <a:buChar char="•"/>
              <a:defRPr/>
            </a:pPr>
            <a:r>
              <a:rPr lang="fr-CA" sz="1400" dirty="0" smtClean="0">
                <a:solidFill>
                  <a:srgbClr val="003366"/>
                </a:solidFill>
                <a:ea typeface="+mn-ea"/>
                <a:cs typeface="+mn-cs"/>
              </a:rPr>
              <a:t>des renseignements concernant son orientation sexuelle;</a:t>
            </a:r>
          </a:p>
          <a:p>
            <a:pPr marL="1143000" lvl="3">
              <a:spcBef>
                <a:spcPts val="300"/>
              </a:spcBef>
              <a:spcAft>
                <a:spcPts val="300"/>
              </a:spcAft>
              <a:buFont typeface="Arial" pitchFamily="34" charset="0"/>
              <a:buChar char="•"/>
              <a:defRPr/>
            </a:pPr>
            <a:r>
              <a:rPr lang="fr-CA" sz="1400" dirty="0" smtClean="0">
                <a:solidFill>
                  <a:srgbClr val="003366"/>
                </a:solidFill>
                <a:ea typeface="+mn-ea"/>
                <a:cs typeface="+mn-cs"/>
              </a:rPr>
              <a:t>des renseignements sur son appartenance politique; </a:t>
            </a:r>
          </a:p>
          <a:p>
            <a:pPr marL="1143000" lvl="3">
              <a:spcBef>
                <a:spcPts val="300"/>
              </a:spcBef>
              <a:spcAft>
                <a:spcPts val="300"/>
              </a:spcAft>
              <a:buFont typeface="Arial" pitchFamily="34" charset="0"/>
              <a:buChar char="•"/>
              <a:defRPr/>
            </a:pPr>
            <a:r>
              <a:rPr lang="fr-CA" sz="1400" dirty="0" smtClean="0">
                <a:solidFill>
                  <a:srgbClr val="003366"/>
                </a:solidFill>
                <a:ea typeface="+mn-ea"/>
                <a:cs typeface="+mn-cs"/>
              </a:rPr>
              <a:t>des renseignements sur ce qu’il aime ou n’aime pas (à moins que ces goûts et préférences soient ceux de quelqu’un d’autre, auquel cas un commentaire tel que « je n’aime pas Suzanne parce qu’elle est méchante » constitue un renseignement personnel sur Suzanne et non sur la personne qui fait la remarque).  </a:t>
            </a:r>
          </a:p>
          <a:p>
            <a:pPr marL="1143000" lvl="3">
              <a:spcBef>
                <a:spcPts val="300"/>
              </a:spcBef>
              <a:spcAft>
                <a:spcPts val="300"/>
              </a:spcAft>
              <a:buFontTx/>
              <a:buNone/>
              <a:defRPr/>
            </a:pPr>
            <a:endParaRPr lang="fr-CA" sz="1600" dirty="0" smtClean="0">
              <a:solidFill>
                <a:srgbClr val="003366"/>
              </a:solidFill>
            </a:endParaRPr>
          </a:p>
          <a:p>
            <a:pPr>
              <a:spcBef>
                <a:spcPts val="300"/>
              </a:spcBef>
              <a:spcAft>
                <a:spcPts val="300"/>
              </a:spcAft>
              <a:defRPr/>
            </a:pPr>
            <a:r>
              <a:rPr lang="fr-CA" sz="1500" dirty="0" smtClean="0">
                <a:solidFill>
                  <a:srgbClr val="003366"/>
                </a:solidFill>
              </a:rPr>
              <a:t>Il y a d’autres types de renseignements qui sont expressément exclus de la définition des renseignements personnels aux fins de </a:t>
            </a:r>
            <a:r>
              <a:rPr lang="fr-CA" sz="1500" i="1" dirty="0" smtClean="0">
                <a:solidFill>
                  <a:srgbClr val="003366"/>
                </a:solidFill>
              </a:rPr>
              <a:t>la LPRP</a:t>
            </a:r>
            <a:r>
              <a:rPr lang="fr-CA" sz="1500" dirty="0" smtClean="0">
                <a:solidFill>
                  <a:srgbClr val="003366"/>
                </a:solidFill>
              </a:rPr>
              <a:t>, notamment les suivants : </a:t>
            </a:r>
          </a:p>
          <a:p>
            <a:pPr marL="1143000" lvl="3">
              <a:spcBef>
                <a:spcPts val="300"/>
              </a:spcBef>
              <a:spcAft>
                <a:spcPts val="300"/>
              </a:spcAft>
              <a:buFont typeface="Arial" pitchFamily="34" charset="0"/>
              <a:buChar char="•"/>
              <a:defRPr/>
            </a:pPr>
            <a:r>
              <a:rPr lang="fr-CA" sz="1400" dirty="0" smtClean="0">
                <a:solidFill>
                  <a:srgbClr val="003366"/>
                </a:solidFill>
                <a:ea typeface="+mn-ea"/>
                <a:cs typeface="+mn-cs"/>
              </a:rPr>
              <a:t>les renseignements liés au travail sur d’actuels ou d’anciens fonctionnaires fédéraux (p. ex., leur titre, leurs adresse et numéro de téléphone professionnels, leur classification, leur échelle salariale, leurs responsabilités, etc.); </a:t>
            </a:r>
          </a:p>
          <a:p>
            <a:pPr marL="1143000" lvl="3">
              <a:spcBef>
                <a:spcPts val="300"/>
              </a:spcBef>
              <a:spcAft>
                <a:spcPts val="300"/>
              </a:spcAft>
              <a:buFont typeface="Arial" pitchFamily="34" charset="0"/>
              <a:buChar char="•"/>
              <a:defRPr/>
            </a:pPr>
            <a:r>
              <a:rPr lang="fr-CA" sz="1400" dirty="0" smtClean="0">
                <a:solidFill>
                  <a:srgbClr val="003366"/>
                </a:solidFill>
                <a:ea typeface="+mn-ea"/>
                <a:cs typeface="+mn-cs"/>
              </a:rPr>
              <a:t>les détails de marchés/contrats passés entre des personnes et le gouvernement; </a:t>
            </a:r>
          </a:p>
          <a:p>
            <a:pPr marL="1143000" lvl="3">
              <a:spcBef>
                <a:spcPts val="300"/>
              </a:spcBef>
              <a:spcAft>
                <a:spcPts val="300"/>
              </a:spcAft>
              <a:buFont typeface="Arial" pitchFamily="34" charset="0"/>
              <a:buChar char="•"/>
              <a:defRPr/>
            </a:pPr>
            <a:r>
              <a:rPr lang="fr-CA" sz="1400" dirty="0" smtClean="0">
                <a:solidFill>
                  <a:srgbClr val="003366"/>
                </a:solidFill>
                <a:ea typeface="+mn-ea"/>
                <a:cs typeface="+mn-cs"/>
              </a:rPr>
              <a:t>les détails relatifs aux avantages financiers facultatifs consentis par le gouvernement; </a:t>
            </a:r>
          </a:p>
          <a:p>
            <a:pPr marL="1143000" lvl="3">
              <a:spcBef>
                <a:spcPts val="300"/>
              </a:spcBef>
              <a:spcAft>
                <a:spcPts val="300"/>
              </a:spcAft>
              <a:buFont typeface="Arial" pitchFamily="34" charset="0"/>
              <a:buChar char="•"/>
              <a:defRPr/>
            </a:pPr>
            <a:r>
              <a:rPr lang="fr-CA" sz="1400" dirty="0" smtClean="0">
                <a:solidFill>
                  <a:srgbClr val="003366"/>
                </a:solidFill>
                <a:ea typeface="+mn-ea"/>
                <a:cs typeface="+mn-cs"/>
              </a:rPr>
              <a:t>de l’information sur des personnes décédées depuis plus de 20 ans, </a:t>
            </a:r>
          </a:p>
          <a:p>
            <a:pPr>
              <a:defRPr/>
            </a:pPr>
            <a:endParaRPr lang="fr-CA" dirty="0"/>
          </a:p>
        </p:txBody>
      </p:sp>
      <p:grpSp>
        <p:nvGrpSpPr>
          <p:cNvPr id="9220" name="Group 3"/>
          <p:cNvGrpSpPr>
            <a:grpSpLocks/>
          </p:cNvGrpSpPr>
          <p:nvPr/>
        </p:nvGrpSpPr>
        <p:grpSpPr bwMode="auto">
          <a:xfrm>
            <a:off x="7993063" y="11113"/>
            <a:ext cx="1239837" cy="993775"/>
            <a:chOff x="5956063" y="938619"/>
            <a:chExt cx="1239200" cy="992368"/>
          </a:xfrm>
        </p:grpSpPr>
        <p:sp>
          <p:nvSpPr>
            <p:cNvPr id="5" name="Oval 4"/>
            <p:cNvSpPr/>
            <p:nvPr/>
          </p:nvSpPr>
          <p:spPr>
            <a:xfrm>
              <a:off x="6043330" y="938619"/>
              <a:ext cx="1064666" cy="9923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9222" name="Content Placeholder 2"/>
            <p:cNvSpPr txBox="1">
              <a:spLocks/>
            </p:cNvSpPr>
            <p:nvPr/>
          </p:nvSpPr>
          <p:spPr bwMode="auto">
            <a:xfrm>
              <a:off x="5956063" y="1273094"/>
              <a:ext cx="1239200"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rgbClr val="003366"/>
                  </a:solidFill>
                </a:rPr>
                <a:t>Vie privée</a:t>
              </a:r>
            </a:p>
          </p:txBody>
        </p:sp>
      </p:grpSp>
    </p:spTree>
  </p:cSld>
  <p:clrMapOvr>
    <a:masterClrMapping/>
  </p:clrMapOvr>
  <p:transition spd="slow" advTm="12000">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1" dur="500"/>
                                        <p:tgtEl>
                                          <p:spTgt spid="3">
                                            <p:txEl>
                                              <p:pRg st="5" end="5"/>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4" dur="500"/>
                                        <p:tgtEl>
                                          <p:spTgt spid="3">
                                            <p:txEl>
                                              <p:pRg st="6" end="6"/>
                                            </p:txEl>
                                          </p:spTgt>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500"/>
                                        <p:tgtEl>
                                          <p:spTgt spid="3">
                                            <p:txEl>
                                              <p:pRg st="7" end="7"/>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0" dur="500"/>
                                        <p:tgtEl>
                                          <p:spTgt spid="3">
                                            <p:txEl>
                                              <p:pRg st="8" end="8"/>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88938" y="0"/>
            <a:ext cx="8348662" cy="760413"/>
          </a:xfrm>
        </p:spPr>
        <p:txBody>
          <a:bodyPr/>
          <a:lstStyle/>
          <a:p>
            <a:pPr>
              <a:lnSpc>
                <a:spcPts val="1560"/>
              </a:lnSpc>
              <a:spcBef>
                <a:spcPts val="0"/>
              </a:spcBef>
              <a:spcAft>
                <a:spcPts val="0"/>
              </a:spcAft>
              <a:defRPr/>
            </a:pPr>
            <a:r>
              <a:rPr lang="fr-CA" sz="1800" dirty="0" smtClean="0">
                <a:solidFill>
                  <a:schemeClr val="accent3"/>
                </a:solidFill>
              </a:rPr>
              <a:t/>
            </a:r>
            <a:br>
              <a:rPr lang="fr-CA" sz="1800" dirty="0" smtClean="0">
                <a:solidFill>
                  <a:schemeClr val="accent3"/>
                </a:solidFill>
              </a:rPr>
            </a:br>
            <a:r>
              <a:rPr lang="fr-CA" sz="1800" dirty="0" smtClean="0">
                <a:solidFill>
                  <a:schemeClr val="accent3"/>
                </a:solidFill>
              </a:rPr>
              <a:t>L’essentiel de la protection de la vie privée : ce que vous devez savoir </a:t>
            </a:r>
          </a:p>
        </p:txBody>
      </p:sp>
      <p:sp>
        <p:nvSpPr>
          <p:cNvPr id="4099" name="Content Placeholder 2"/>
          <p:cNvSpPr>
            <a:spLocks noGrp="1"/>
          </p:cNvSpPr>
          <p:nvPr>
            <p:ph idx="1"/>
          </p:nvPr>
        </p:nvSpPr>
        <p:spPr>
          <a:xfrm>
            <a:off x="228600" y="955675"/>
            <a:ext cx="8647113" cy="5300663"/>
          </a:xfrm>
        </p:spPr>
        <p:txBody>
          <a:bodyPr>
            <a:noAutofit/>
          </a:bodyPr>
          <a:lstStyle/>
          <a:p>
            <a:pPr marL="285750" indent="-285750">
              <a:lnSpc>
                <a:spcPts val="1380"/>
              </a:lnSpc>
              <a:spcBef>
                <a:spcPts val="0"/>
              </a:spcBef>
              <a:spcAft>
                <a:spcPts val="0"/>
              </a:spcAft>
              <a:defRPr/>
            </a:pPr>
            <a:r>
              <a:rPr lang="fr-CA" sz="1400" b="1" i="1" dirty="0" smtClean="0">
                <a:solidFill>
                  <a:schemeClr val="tx2"/>
                </a:solidFill>
              </a:rPr>
              <a:t>Tous les employés de </a:t>
            </a:r>
            <a:r>
              <a:rPr lang="fr-CA" sz="1400" b="1" i="1" dirty="0" smtClean="0">
                <a:solidFill>
                  <a:schemeClr val="tx2"/>
                </a:solidFill>
              </a:rPr>
              <a:t>EDSC </a:t>
            </a:r>
            <a:r>
              <a:rPr lang="fr-CA" sz="1400" dirty="0" smtClean="0">
                <a:solidFill>
                  <a:schemeClr val="tx2"/>
                </a:solidFill>
              </a:rPr>
              <a:t>ont un rôle à jouer dans la protection des renseignements personnels concernant les Canadiens. Chaque employé a le devoir de protéger les renseignements personnels et de nature délicate dont il a la garde et le contrôle. </a:t>
            </a:r>
          </a:p>
          <a:p>
            <a:pPr marL="285750" indent="-285750">
              <a:lnSpc>
                <a:spcPts val="1380"/>
              </a:lnSpc>
              <a:spcBef>
                <a:spcPts val="0"/>
              </a:spcBef>
              <a:spcAft>
                <a:spcPts val="0"/>
              </a:spcAft>
              <a:defRPr/>
            </a:pPr>
            <a:endParaRPr lang="fr-CA" sz="1400" dirty="0" smtClean="0">
              <a:solidFill>
                <a:schemeClr val="tx2"/>
              </a:solidFill>
            </a:endParaRPr>
          </a:p>
          <a:p>
            <a:pPr marL="285750" indent="-285750">
              <a:lnSpc>
                <a:spcPts val="1380"/>
              </a:lnSpc>
              <a:spcBef>
                <a:spcPts val="0"/>
              </a:spcBef>
              <a:spcAft>
                <a:spcPts val="0"/>
              </a:spcAft>
              <a:defRPr/>
            </a:pPr>
            <a:r>
              <a:rPr lang="fr-CA" sz="1400" dirty="0" smtClean="0">
                <a:solidFill>
                  <a:schemeClr val="tx2"/>
                </a:solidFill>
              </a:rPr>
              <a:t>Les renseignements personnels que nous recueillons doivent se limiter à l’information directement liée à l’exécution des programmes ou au déroulement des activités du Ministère. </a:t>
            </a:r>
          </a:p>
          <a:p>
            <a:pPr marL="285750" indent="-285750">
              <a:lnSpc>
                <a:spcPts val="1380"/>
              </a:lnSpc>
              <a:spcBef>
                <a:spcPts val="0"/>
              </a:spcBef>
              <a:spcAft>
                <a:spcPts val="0"/>
              </a:spcAft>
              <a:defRPr/>
            </a:pPr>
            <a:endParaRPr lang="fr-CA" sz="1400" dirty="0" smtClean="0">
              <a:solidFill>
                <a:schemeClr val="tx2"/>
              </a:solidFill>
            </a:endParaRPr>
          </a:p>
          <a:p>
            <a:pPr marL="285750" indent="-285750">
              <a:lnSpc>
                <a:spcPts val="1380"/>
              </a:lnSpc>
              <a:spcBef>
                <a:spcPts val="0"/>
              </a:spcBef>
              <a:spcAft>
                <a:spcPts val="0"/>
              </a:spcAft>
              <a:defRPr/>
            </a:pPr>
            <a:r>
              <a:rPr lang="fr-CA" sz="1400" dirty="0" smtClean="0">
                <a:solidFill>
                  <a:schemeClr val="tx2"/>
                </a:solidFill>
              </a:rPr>
              <a:t>Au moment de la collecte, nous avons l’obligation d’expliquer à nos clients, en langage simple, pourquoi les renseignements personnels sont recueillis, quels renseignements sont recueillis, comment ils seront utilisés et avec qui nous sommes susceptibles de les partager. </a:t>
            </a:r>
          </a:p>
          <a:p>
            <a:pPr marL="285750" indent="-285750">
              <a:lnSpc>
                <a:spcPts val="1380"/>
              </a:lnSpc>
              <a:spcBef>
                <a:spcPts val="0"/>
              </a:spcBef>
              <a:spcAft>
                <a:spcPts val="0"/>
              </a:spcAft>
              <a:defRPr/>
            </a:pPr>
            <a:endParaRPr lang="fr-CA" sz="1400" dirty="0" smtClean="0">
              <a:solidFill>
                <a:schemeClr val="tx2"/>
              </a:solidFill>
            </a:endParaRPr>
          </a:p>
          <a:p>
            <a:pPr marL="285750" indent="-285750">
              <a:lnSpc>
                <a:spcPts val="1380"/>
              </a:lnSpc>
              <a:spcBef>
                <a:spcPts val="0"/>
              </a:spcBef>
              <a:spcAft>
                <a:spcPts val="0"/>
              </a:spcAft>
              <a:defRPr/>
            </a:pPr>
            <a:r>
              <a:rPr lang="fr-CA" sz="1400" dirty="0" smtClean="0">
                <a:solidFill>
                  <a:schemeClr val="tx2"/>
                </a:solidFill>
              </a:rPr>
              <a:t>Lorsque nous prévoyons d’utiliser à une nouvelle fin des renseignements personnels qui ont déjà été recueillis, nous sommes tenus de préciser leur nouvelle utilisation. Si cette nouvelle fin n’est pas conforme à la loi ou prescrite par la loi, il faut obtenir le consentement de la personne concernée. </a:t>
            </a:r>
          </a:p>
          <a:p>
            <a:pPr marL="285750" indent="-285750">
              <a:lnSpc>
                <a:spcPts val="1380"/>
              </a:lnSpc>
              <a:spcBef>
                <a:spcPts val="0"/>
              </a:spcBef>
              <a:spcAft>
                <a:spcPts val="0"/>
              </a:spcAft>
              <a:defRPr/>
            </a:pPr>
            <a:endParaRPr lang="fr-CA" sz="1400" dirty="0" smtClean="0">
              <a:solidFill>
                <a:schemeClr val="tx2"/>
              </a:solidFill>
            </a:endParaRPr>
          </a:p>
          <a:p>
            <a:pPr marL="285750" indent="-285750">
              <a:lnSpc>
                <a:spcPts val="1380"/>
              </a:lnSpc>
              <a:spcBef>
                <a:spcPts val="0"/>
              </a:spcBef>
              <a:spcAft>
                <a:spcPts val="0"/>
              </a:spcAft>
              <a:defRPr/>
            </a:pPr>
            <a:r>
              <a:rPr lang="fr-CA" sz="1400" dirty="0" smtClean="0">
                <a:solidFill>
                  <a:schemeClr val="tx2"/>
                </a:solidFill>
              </a:rPr>
              <a:t>Les renseignements personnels ne peuvent être utilisés ou divulgués à des fins autres que celles pour lesquelles ils ont été recueillis, à moins que la personne concernée ne donne son consentement ou qu’il y ait une autorisation légale. </a:t>
            </a:r>
          </a:p>
          <a:p>
            <a:pPr marL="285750" indent="-285750">
              <a:lnSpc>
                <a:spcPts val="1380"/>
              </a:lnSpc>
              <a:spcBef>
                <a:spcPts val="0"/>
              </a:spcBef>
              <a:spcAft>
                <a:spcPts val="0"/>
              </a:spcAft>
              <a:defRPr/>
            </a:pPr>
            <a:endParaRPr lang="fr-CA" sz="1400" dirty="0" smtClean="0">
              <a:solidFill>
                <a:schemeClr val="tx2"/>
              </a:solidFill>
            </a:endParaRPr>
          </a:p>
          <a:p>
            <a:pPr marL="285750" indent="-285750">
              <a:lnSpc>
                <a:spcPts val="1380"/>
              </a:lnSpc>
              <a:spcBef>
                <a:spcPts val="0"/>
              </a:spcBef>
              <a:spcAft>
                <a:spcPts val="0"/>
              </a:spcAft>
              <a:defRPr/>
            </a:pPr>
            <a:r>
              <a:rPr lang="fr-CA" sz="1400" dirty="0" smtClean="0">
                <a:solidFill>
                  <a:schemeClr val="tx2"/>
                </a:solidFill>
              </a:rPr>
              <a:t>La </a:t>
            </a:r>
            <a:r>
              <a:rPr lang="fr-CA" sz="1400" i="1" dirty="0" smtClean="0">
                <a:solidFill>
                  <a:schemeClr val="tx2"/>
                </a:solidFill>
              </a:rPr>
              <a:t>LPRP</a:t>
            </a:r>
            <a:r>
              <a:rPr lang="fr-CA" sz="1400" dirty="0" smtClean="0">
                <a:solidFill>
                  <a:schemeClr val="tx2"/>
                </a:solidFill>
              </a:rPr>
              <a:t> donne aux individus un droit d’accéder les renseignements qui leurs concerne et de demander à ce qu’on apporte des corrections aux renseignements personnels les concernant que possèdent les organisations fédérales. </a:t>
            </a:r>
          </a:p>
          <a:p>
            <a:pPr marL="285750" indent="-285750">
              <a:lnSpc>
                <a:spcPts val="1380"/>
              </a:lnSpc>
              <a:spcBef>
                <a:spcPts val="0"/>
              </a:spcBef>
              <a:spcAft>
                <a:spcPts val="0"/>
              </a:spcAft>
              <a:defRPr/>
            </a:pPr>
            <a:endParaRPr lang="fr-CA" sz="1400" dirty="0" smtClean="0">
              <a:solidFill>
                <a:schemeClr val="tx2"/>
              </a:solidFill>
            </a:endParaRPr>
          </a:p>
          <a:p>
            <a:pPr marL="285750" indent="-285750">
              <a:lnSpc>
                <a:spcPts val="1380"/>
              </a:lnSpc>
              <a:spcBef>
                <a:spcPts val="0"/>
              </a:spcBef>
              <a:spcAft>
                <a:spcPts val="0"/>
              </a:spcAft>
              <a:defRPr/>
            </a:pPr>
            <a:r>
              <a:rPr lang="fr-CA" sz="1400" dirty="0" smtClean="0">
                <a:solidFill>
                  <a:schemeClr val="tx2"/>
                </a:solidFill>
              </a:rPr>
              <a:t>Les renseignements personnels doivent être conservés suffisamment longtemps pour permettre aux individus d’accéder leurs renseignements personnels après que les décisions fondées sur ces renseignements ont été rendues. Les renseignements personnels qui ne sont plus nécessaires doivent être éliminés conformément aux lois et politiques applicables. </a:t>
            </a:r>
          </a:p>
          <a:p>
            <a:pPr marL="0" indent="0">
              <a:lnSpc>
                <a:spcPts val="1380"/>
              </a:lnSpc>
              <a:spcBef>
                <a:spcPts val="0"/>
              </a:spcBef>
              <a:spcAft>
                <a:spcPts val="0"/>
              </a:spcAft>
              <a:buFont typeface="Wingdings" pitchFamily="2" charset="2"/>
              <a:buNone/>
              <a:defRPr/>
            </a:pPr>
            <a:endParaRPr lang="fr-CA" sz="800" b="1" dirty="0" smtClean="0">
              <a:solidFill>
                <a:srgbClr val="C00000"/>
              </a:solidFill>
            </a:endParaRPr>
          </a:p>
        </p:txBody>
      </p:sp>
      <p:grpSp>
        <p:nvGrpSpPr>
          <p:cNvPr id="10244" name="Group 3"/>
          <p:cNvGrpSpPr>
            <a:grpSpLocks/>
          </p:cNvGrpSpPr>
          <p:nvPr/>
        </p:nvGrpSpPr>
        <p:grpSpPr bwMode="auto">
          <a:xfrm>
            <a:off x="8004175" y="0"/>
            <a:ext cx="1239838" cy="992188"/>
            <a:chOff x="5956063" y="938619"/>
            <a:chExt cx="1239200" cy="992368"/>
          </a:xfrm>
        </p:grpSpPr>
        <p:sp>
          <p:nvSpPr>
            <p:cNvPr id="5" name="Oval 4"/>
            <p:cNvSpPr/>
            <p:nvPr/>
          </p:nvSpPr>
          <p:spPr>
            <a:xfrm>
              <a:off x="6043331" y="938619"/>
              <a:ext cx="1064664" cy="992368"/>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0246" name="Content Placeholder 2"/>
            <p:cNvSpPr txBox="1">
              <a:spLocks/>
            </p:cNvSpPr>
            <p:nvPr/>
          </p:nvSpPr>
          <p:spPr bwMode="auto">
            <a:xfrm>
              <a:off x="5956063" y="1273094"/>
              <a:ext cx="1239200"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fr-CA" sz="1100" b="1">
                  <a:solidFill>
                    <a:srgbClr val="003366"/>
                  </a:solidFill>
                </a:rPr>
                <a:t>Vie privée</a:t>
              </a:r>
            </a:p>
          </p:txBody>
        </p:sp>
      </p:grpSp>
    </p:spTree>
  </p:cSld>
  <p:clrMapOvr>
    <a:masterClrMapping/>
  </p:clrMapOvr>
  <p:transition spd="slow" advTm="20000">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randombar(horizontal)">
                                      <p:cBhvr>
                                        <p:cTn id="7" dur="5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randombar(horizontal)">
                                      <p:cBhvr>
                                        <p:cTn id="12" dur="500"/>
                                        <p:tgtEl>
                                          <p:spTgt spid="40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animEffect transition="in" filter="randombar(horizontal)">
                                      <p:cBhvr>
                                        <p:cTn id="17" dur="500"/>
                                        <p:tgtEl>
                                          <p:spTgt spid="409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099">
                                            <p:txEl>
                                              <p:pRg st="6" end="6"/>
                                            </p:txEl>
                                          </p:spTgt>
                                        </p:tgtEl>
                                        <p:attrNameLst>
                                          <p:attrName>style.visibility</p:attrName>
                                        </p:attrNameLst>
                                      </p:cBhvr>
                                      <p:to>
                                        <p:strVal val="visible"/>
                                      </p:to>
                                    </p:set>
                                    <p:animEffect transition="in" filter="randombar(horizontal)">
                                      <p:cBhvr>
                                        <p:cTn id="22" dur="500"/>
                                        <p:tgtEl>
                                          <p:spTgt spid="409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099">
                                            <p:txEl>
                                              <p:pRg st="8" end="8"/>
                                            </p:txEl>
                                          </p:spTgt>
                                        </p:tgtEl>
                                        <p:attrNameLst>
                                          <p:attrName>style.visibility</p:attrName>
                                        </p:attrNameLst>
                                      </p:cBhvr>
                                      <p:to>
                                        <p:strVal val="visible"/>
                                      </p:to>
                                    </p:set>
                                    <p:animEffect transition="in" filter="randombar(horizontal)">
                                      <p:cBhvr>
                                        <p:cTn id="27" dur="500"/>
                                        <p:tgtEl>
                                          <p:spTgt spid="4099">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4099">
                                            <p:txEl>
                                              <p:pRg st="10" end="10"/>
                                            </p:txEl>
                                          </p:spTgt>
                                        </p:tgtEl>
                                        <p:attrNameLst>
                                          <p:attrName>style.visibility</p:attrName>
                                        </p:attrNameLst>
                                      </p:cBhvr>
                                      <p:to>
                                        <p:strVal val="visible"/>
                                      </p:to>
                                    </p:set>
                                    <p:animEffect transition="in" filter="randombar(horizontal)">
                                      <p:cBhvr>
                                        <p:cTn id="32" dur="500"/>
                                        <p:tgtEl>
                                          <p:spTgt spid="4099">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4099">
                                            <p:txEl>
                                              <p:pRg st="12" end="12"/>
                                            </p:txEl>
                                          </p:spTgt>
                                        </p:tgtEl>
                                        <p:attrNameLst>
                                          <p:attrName>style.visibility</p:attrName>
                                        </p:attrNameLst>
                                      </p:cBhvr>
                                      <p:to>
                                        <p:strVal val="visible"/>
                                      </p:to>
                                    </p:set>
                                    <p:animEffect transition="in" filter="randombar(horizontal)">
                                      <p:cBhvr>
                                        <p:cTn id="37" dur="500"/>
                                        <p:tgtEl>
                                          <p:spTgt spid="409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fr-CA" dirty="0" smtClean="0">
                <a:solidFill>
                  <a:schemeClr val="accent3"/>
                </a:solidFill>
              </a:rPr>
              <a:t>La classification de l’information : Ce que vous devez savoir</a:t>
            </a:r>
          </a:p>
        </p:txBody>
      </p:sp>
      <p:sp>
        <p:nvSpPr>
          <p:cNvPr id="11267" name="Content Placeholder 2"/>
          <p:cNvSpPr>
            <a:spLocks noGrp="1"/>
          </p:cNvSpPr>
          <p:nvPr>
            <p:ph idx="1"/>
          </p:nvPr>
        </p:nvSpPr>
        <p:spPr>
          <a:xfrm>
            <a:off x="166688" y="952500"/>
            <a:ext cx="3538537" cy="5114925"/>
          </a:xfrm>
        </p:spPr>
        <p:txBody>
          <a:bodyPr/>
          <a:lstStyle/>
          <a:p>
            <a:pPr>
              <a:spcBef>
                <a:spcPts val="600"/>
              </a:spcBef>
              <a:spcAft>
                <a:spcPts val="600"/>
              </a:spcAft>
            </a:pPr>
            <a:r>
              <a:rPr lang="fr-CA" sz="1600" dirty="0" smtClean="0">
                <a:solidFill>
                  <a:schemeClr val="tx2"/>
                </a:solidFill>
              </a:rPr>
              <a:t>EDSC </a:t>
            </a:r>
            <a:r>
              <a:rPr lang="fr-CA" sz="1600" dirty="0" smtClean="0">
                <a:solidFill>
                  <a:schemeClr val="tx2"/>
                </a:solidFill>
              </a:rPr>
              <a:t>gère un vaste éventail d’informations qui sont définies comme protégées, classifiées ou non classifiées : </a:t>
            </a:r>
          </a:p>
          <a:p>
            <a:pPr lvl="1">
              <a:lnSpc>
                <a:spcPct val="80000"/>
              </a:lnSpc>
              <a:spcBef>
                <a:spcPts val="1200"/>
              </a:spcBef>
              <a:spcAft>
                <a:spcPts val="300"/>
              </a:spcAft>
              <a:buFont typeface="Arial" charset="0"/>
              <a:buChar char="•"/>
            </a:pPr>
            <a:r>
              <a:rPr lang="fr-FR" sz="1600" dirty="0" smtClean="0">
                <a:solidFill>
                  <a:schemeClr val="tx2"/>
                </a:solidFill>
              </a:rPr>
              <a:t>Le terme « </a:t>
            </a:r>
            <a:r>
              <a:rPr lang="fr-FR" sz="1600" b="1" dirty="0" smtClean="0">
                <a:solidFill>
                  <a:schemeClr val="tx2"/>
                </a:solidFill>
              </a:rPr>
              <a:t>Information protégée</a:t>
            </a:r>
            <a:r>
              <a:rPr lang="fr-FR" sz="1600" dirty="0" smtClean="0">
                <a:solidFill>
                  <a:schemeClr val="tx2"/>
                </a:solidFill>
              </a:rPr>
              <a:t> » renvoie aux dispositions particulières des lois relatives à l'accès à l'information et à la protection des renseignements personnels et inclue les renseignements personnels, l'information sur la vie privée et l'information sur les entreprises de nature délicate.</a:t>
            </a:r>
          </a:p>
          <a:p>
            <a:pPr lvl="1">
              <a:lnSpc>
                <a:spcPct val="80000"/>
              </a:lnSpc>
              <a:spcBef>
                <a:spcPts val="1200"/>
              </a:spcBef>
              <a:spcAft>
                <a:spcPts val="300"/>
              </a:spcAft>
              <a:buFont typeface="Arial" charset="0"/>
              <a:buChar char="•"/>
            </a:pPr>
            <a:r>
              <a:rPr lang="fr-CA" sz="1600" dirty="0" smtClean="0">
                <a:solidFill>
                  <a:schemeClr val="tx2"/>
                </a:solidFill>
              </a:rPr>
              <a:t>L’information « </a:t>
            </a:r>
            <a:r>
              <a:rPr lang="fr-CA" sz="1600" b="1" dirty="0" smtClean="0">
                <a:solidFill>
                  <a:schemeClr val="tx2"/>
                </a:solidFill>
              </a:rPr>
              <a:t>Classifiée </a:t>
            </a:r>
            <a:r>
              <a:rPr lang="fr-CA" sz="1600" dirty="0" smtClean="0">
                <a:solidFill>
                  <a:schemeClr val="tx2"/>
                </a:solidFill>
              </a:rPr>
              <a:t>» concerne l’intérêt national. Il concerne la défense et le maintien de la stabilité sociale, politique et économique du Canada.</a:t>
            </a:r>
            <a:endParaRPr lang="fr-CA" sz="1200" dirty="0" smtClean="0">
              <a:solidFill>
                <a:schemeClr val="tx2"/>
              </a:solidFill>
            </a:endParaRPr>
          </a:p>
        </p:txBody>
      </p:sp>
      <p:grpSp>
        <p:nvGrpSpPr>
          <p:cNvPr id="11268" name="Group 4"/>
          <p:cNvGrpSpPr>
            <a:grpSpLocks/>
          </p:cNvGrpSpPr>
          <p:nvPr/>
        </p:nvGrpSpPr>
        <p:grpSpPr bwMode="auto">
          <a:xfrm>
            <a:off x="7915275" y="0"/>
            <a:ext cx="1400175" cy="992188"/>
            <a:chOff x="1501832" y="5063672"/>
            <a:chExt cx="1400559" cy="992368"/>
          </a:xfrm>
        </p:grpSpPr>
        <p:sp>
          <p:nvSpPr>
            <p:cNvPr id="6" name="Oval 5"/>
            <p:cNvSpPr/>
            <p:nvPr/>
          </p:nvSpPr>
          <p:spPr>
            <a:xfrm>
              <a:off x="1670153" y="5063672"/>
              <a:ext cx="1063917" cy="992368"/>
            </a:xfrm>
            <a:prstGeom prst="ellipse">
              <a:avLst/>
            </a:prstGeom>
            <a:solidFill>
              <a:srgbClr val="C7FDD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sp>
          <p:nvSpPr>
            <p:cNvPr id="11290" name="Content Placeholder 2"/>
            <p:cNvSpPr txBox="1">
              <a:spLocks/>
            </p:cNvSpPr>
            <p:nvPr/>
          </p:nvSpPr>
          <p:spPr bwMode="auto">
            <a:xfrm>
              <a:off x="1501832" y="5418228"/>
              <a:ext cx="1400559" cy="26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ts val="600"/>
                </a:spcBef>
                <a:spcAft>
                  <a:spcPts val="600"/>
                </a:spcAft>
                <a:buClr>
                  <a:srgbClr val="003366"/>
                </a:buClr>
                <a:buFont typeface="Wingdings" pitchFamily="2" charset="2"/>
                <a:buNone/>
              </a:pPr>
              <a:r>
                <a:rPr lang="en-US" sz="1100" b="1">
                  <a:solidFill>
                    <a:schemeClr val="tx2"/>
                  </a:solidFill>
                </a:rPr>
                <a:t>Sécurité</a:t>
              </a:r>
            </a:p>
          </p:txBody>
        </p:sp>
      </p:grpSp>
      <p:sp>
        <p:nvSpPr>
          <p:cNvPr id="11269" name="AutoShape 9"/>
          <p:cNvSpPr>
            <a:spLocks noChangeAspect="1" noChangeArrowheads="1" noTextEdit="1"/>
          </p:cNvSpPr>
          <p:nvPr/>
        </p:nvSpPr>
        <p:spPr bwMode="auto">
          <a:xfrm>
            <a:off x="4848225" y="1646238"/>
            <a:ext cx="3624263" cy="371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p>
        </p:txBody>
      </p:sp>
      <p:sp>
        <p:nvSpPr>
          <p:cNvPr id="11270" name="Rectangle 12"/>
          <p:cNvSpPr>
            <a:spLocks noChangeArrowheads="1"/>
          </p:cNvSpPr>
          <p:nvPr/>
        </p:nvSpPr>
        <p:spPr bwMode="auto">
          <a:xfrm>
            <a:off x="8555038" y="5191125"/>
            <a:ext cx="134937"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500">
                <a:solidFill>
                  <a:srgbClr val="000000"/>
                </a:solidFill>
              </a:rPr>
              <a:t> </a:t>
            </a:r>
            <a:endParaRPr lang="en-US"/>
          </a:p>
        </p:txBody>
      </p:sp>
      <p:graphicFrame>
        <p:nvGraphicFramePr>
          <p:cNvPr id="10" name="Table 9"/>
          <p:cNvGraphicFramePr>
            <a:graphicFrameLocks noGrp="1"/>
          </p:cNvGraphicFramePr>
          <p:nvPr/>
        </p:nvGraphicFramePr>
        <p:xfrm>
          <a:off x="4405313" y="992188"/>
          <a:ext cx="4075112" cy="5161220"/>
        </p:xfrm>
        <a:graphic>
          <a:graphicData uri="http://schemas.openxmlformats.org/drawingml/2006/table">
            <a:tbl>
              <a:tblPr firstRow="1" bandRow="1">
                <a:tableStyleId>{5C22544A-7EE6-4342-B048-85BDC9FD1C3A}</a:tableStyleId>
              </a:tblPr>
              <a:tblGrid>
                <a:gridCol w="2037556">
                  <a:extLst>
                    <a:ext uri="{9D8B030D-6E8A-4147-A177-3AD203B41FA5}">
                      <a16:colId xmlns:a16="http://schemas.microsoft.com/office/drawing/2014/main" val="20000"/>
                    </a:ext>
                  </a:extLst>
                </a:gridCol>
                <a:gridCol w="2037556">
                  <a:extLst>
                    <a:ext uri="{9D8B030D-6E8A-4147-A177-3AD203B41FA5}">
                      <a16:colId xmlns:a16="http://schemas.microsoft.com/office/drawing/2014/main" val="20001"/>
                    </a:ext>
                  </a:extLst>
                </a:gridCol>
              </a:tblGrid>
              <a:tr h="861503">
                <a:tc>
                  <a:txBody>
                    <a:bodyPr/>
                    <a:lstStyle/>
                    <a:p>
                      <a:pPr algn="ctr"/>
                      <a:r>
                        <a:rPr lang="en-CA" sz="1200" dirty="0" smtClean="0"/>
                        <a:t>Protégé</a:t>
                      </a:r>
                      <a:r>
                        <a:rPr lang="en-CA" sz="1200" baseline="0" dirty="0" smtClean="0"/>
                        <a:t> </a:t>
                      </a:r>
                      <a:r>
                        <a:rPr lang="en-CA" sz="1200" dirty="0" smtClean="0"/>
                        <a:t>C</a:t>
                      </a:r>
                    </a:p>
                    <a:p>
                      <a:pPr algn="ctr"/>
                      <a:endParaRPr lang="en-CA" sz="1200" dirty="0" smtClean="0"/>
                    </a:p>
                    <a:p>
                      <a:pPr algn="ctr"/>
                      <a:r>
                        <a:rPr lang="en-CA" sz="1200" b="0" dirty="0" smtClean="0"/>
                        <a:t>Menace à des </a:t>
                      </a:r>
                      <a:r>
                        <a:rPr lang="en-CA" sz="1200" b="0" dirty="0" err="1" smtClean="0"/>
                        <a:t>intérêts</a:t>
                      </a:r>
                      <a:r>
                        <a:rPr lang="en-CA" sz="1200" b="0" dirty="0" smtClean="0"/>
                        <a:t> </a:t>
                      </a:r>
                      <a:r>
                        <a:rPr lang="en-CA" sz="1200" b="0" dirty="0" err="1" smtClean="0"/>
                        <a:t>privés</a:t>
                      </a:r>
                      <a:r>
                        <a:rPr lang="en-CA" sz="1200" b="0" dirty="0" smtClean="0"/>
                        <a:t> non </a:t>
                      </a:r>
                      <a:r>
                        <a:rPr lang="en-CA" sz="1200" b="0" dirty="0" err="1" smtClean="0"/>
                        <a:t>nationaux</a:t>
                      </a:r>
                      <a:endParaRPr lang="en-CA" sz="1200" b="0" dirty="0"/>
                    </a:p>
                  </a:txBody>
                  <a:tcPr marL="91445" marR="91445" marT="45708" marB="45708"/>
                </a:tc>
                <a:tc>
                  <a:txBody>
                    <a:bodyPr/>
                    <a:lstStyle/>
                    <a:p>
                      <a:pPr algn="ctr"/>
                      <a:r>
                        <a:rPr lang="en-CA" sz="1200" dirty="0" err="1" smtClean="0"/>
                        <a:t>Très</a:t>
                      </a:r>
                      <a:r>
                        <a:rPr lang="en-CA" sz="1200" dirty="0" smtClean="0"/>
                        <a:t> secret</a:t>
                      </a:r>
                    </a:p>
                    <a:p>
                      <a:pPr algn="ctr"/>
                      <a:endParaRPr lang="en-CA" sz="1200" dirty="0" smtClean="0"/>
                    </a:p>
                    <a:p>
                      <a:pPr algn="ctr"/>
                      <a:r>
                        <a:rPr lang="en-CA" sz="1200" b="0" dirty="0" smtClean="0"/>
                        <a:t>Menace</a:t>
                      </a:r>
                      <a:r>
                        <a:rPr lang="en-CA" sz="1200" b="0" baseline="0" dirty="0" smtClean="0"/>
                        <a:t> grave à </a:t>
                      </a:r>
                      <a:r>
                        <a:rPr lang="en-CA" sz="1200" b="0" baseline="0" dirty="0" err="1" smtClean="0"/>
                        <a:t>l’intérêt</a:t>
                      </a:r>
                      <a:r>
                        <a:rPr lang="en-CA" sz="1200" b="0" baseline="0" dirty="0" smtClean="0"/>
                        <a:t> national</a:t>
                      </a:r>
                      <a:endParaRPr lang="en-CA" sz="1200" b="0" dirty="0"/>
                    </a:p>
                  </a:txBody>
                  <a:tcPr marL="91445" marR="91445" marT="45708" marB="45708"/>
                </a:tc>
                <a:extLst>
                  <a:ext uri="{0D108BD9-81ED-4DB2-BD59-A6C34878D82A}">
                    <a16:rowId xmlns:a16="http://schemas.microsoft.com/office/drawing/2014/main" val="10000"/>
                  </a:ext>
                </a:extLst>
              </a:tr>
              <a:tr h="2285822">
                <a:tc>
                  <a:txBody>
                    <a:bodyPr/>
                    <a:lstStyle/>
                    <a:p>
                      <a:pPr algn="ctr"/>
                      <a:r>
                        <a:rPr lang="en-CA" sz="1200" b="1" dirty="0" smtClean="0"/>
                        <a:t>Protégé</a:t>
                      </a:r>
                      <a:r>
                        <a:rPr lang="en-CA" sz="1200" baseline="0" dirty="0" smtClean="0"/>
                        <a:t> </a:t>
                      </a:r>
                      <a:r>
                        <a:rPr lang="en-CA" sz="1200" b="1" dirty="0" smtClean="0"/>
                        <a:t>B</a:t>
                      </a:r>
                    </a:p>
                    <a:p>
                      <a:pPr algn="ctr"/>
                      <a:r>
                        <a:rPr lang="fr-FR" sz="1200" dirty="0" smtClean="0"/>
                        <a:t>De nature particulièrement délicate, préjudice grave à la personne</a:t>
                      </a:r>
                    </a:p>
                    <a:p>
                      <a:pPr algn="ctr"/>
                      <a:endParaRPr lang="en-CA" sz="1200" dirty="0" smtClean="0"/>
                    </a:p>
                    <a:p>
                      <a:pPr algn="ctr"/>
                      <a:r>
                        <a:rPr lang="fr-FR" sz="1200" dirty="0" smtClean="0"/>
                        <a:t>Pourrait</a:t>
                      </a:r>
                      <a:r>
                        <a:rPr lang="fr-FR" sz="1200" baseline="0" dirty="0" smtClean="0"/>
                        <a:t> avoir des d</a:t>
                      </a:r>
                      <a:r>
                        <a:rPr lang="fr-FR" sz="1200" dirty="0" smtClean="0"/>
                        <a:t>ocuments contenant les éléments suivants: Éligibilité à des prestations sociales, les r</a:t>
                      </a:r>
                      <a:r>
                        <a:rPr lang="en-CA" sz="1200" dirty="0" err="1" smtClean="0"/>
                        <a:t>enseignements</a:t>
                      </a:r>
                      <a:r>
                        <a:rPr lang="en-CA" sz="1200" dirty="0" smtClean="0"/>
                        <a:t> </a:t>
                      </a:r>
                      <a:r>
                        <a:rPr lang="en-CA" sz="1200" dirty="0" err="1" smtClean="0"/>
                        <a:t>médicaux</a:t>
                      </a:r>
                      <a:r>
                        <a:rPr lang="en-CA" sz="1200" dirty="0" smtClean="0"/>
                        <a:t>, </a:t>
                      </a:r>
                      <a:r>
                        <a:rPr lang="en-CA" sz="1200" dirty="0" err="1" smtClean="0"/>
                        <a:t>données</a:t>
                      </a:r>
                      <a:r>
                        <a:rPr lang="en-CA" sz="1200" dirty="0" smtClean="0"/>
                        <a:t> </a:t>
                      </a:r>
                      <a:r>
                        <a:rPr lang="en-CA" sz="1200" dirty="0" err="1" smtClean="0"/>
                        <a:t>financières</a:t>
                      </a:r>
                      <a:r>
                        <a:rPr lang="en-CA" sz="1200" dirty="0" smtClean="0"/>
                        <a:t>, etc.</a:t>
                      </a:r>
                      <a:endParaRPr lang="en-CA" sz="1200" dirty="0"/>
                    </a:p>
                  </a:txBody>
                  <a:tcPr marL="91445" marR="91445" marT="45708" marB="45708"/>
                </a:tc>
                <a:tc>
                  <a:txBody>
                    <a:bodyPr/>
                    <a:lstStyle/>
                    <a:p>
                      <a:pPr algn="ctr"/>
                      <a:r>
                        <a:rPr lang="en-CA" sz="1200" b="1" dirty="0" smtClean="0"/>
                        <a:t>Secret</a:t>
                      </a:r>
                    </a:p>
                    <a:p>
                      <a:pPr algn="ctr"/>
                      <a:r>
                        <a:rPr lang="en-CA" sz="1200" dirty="0" err="1" smtClean="0"/>
                        <a:t>Sérieux</a:t>
                      </a:r>
                      <a:r>
                        <a:rPr lang="en-CA" sz="1200" dirty="0" smtClean="0"/>
                        <a:t> </a:t>
                      </a:r>
                      <a:r>
                        <a:rPr lang="en-CA" sz="1200" dirty="0" err="1" smtClean="0"/>
                        <a:t>préjudice</a:t>
                      </a:r>
                      <a:r>
                        <a:rPr lang="en-CA" sz="1200" baseline="0" dirty="0" smtClean="0"/>
                        <a:t> à </a:t>
                      </a:r>
                      <a:r>
                        <a:rPr lang="en-CA" sz="1200" baseline="0" dirty="0" err="1" smtClean="0"/>
                        <a:t>l’intérêt</a:t>
                      </a:r>
                      <a:r>
                        <a:rPr lang="en-CA" sz="1200" baseline="0" dirty="0" smtClean="0"/>
                        <a:t> national</a:t>
                      </a:r>
                      <a:endParaRPr lang="en-CA" sz="1200" dirty="0"/>
                    </a:p>
                  </a:txBody>
                  <a:tcPr marL="91445" marR="91445" marT="45708" marB="45708"/>
                </a:tc>
                <a:extLst>
                  <a:ext uri="{0D108BD9-81ED-4DB2-BD59-A6C34878D82A}">
                    <a16:rowId xmlns:a16="http://schemas.microsoft.com/office/drawing/2014/main" val="10001"/>
                  </a:ext>
                </a:extLst>
              </a:tr>
              <a:tr h="1554353">
                <a:tc>
                  <a:txBody>
                    <a:bodyPr/>
                    <a:lstStyle/>
                    <a:p>
                      <a:pPr algn="ctr"/>
                      <a:r>
                        <a:rPr lang="en-CA" sz="1200" b="1" dirty="0" smtClean="0">
                          <a:solidFill>
                            <a:schemeClr val="bg1"/>
                          </a:solidFill>
                        </a:rPr>
                        <a:t>Protégé</a:t>
                      </a:r>
                      <a:r>
                        <a:rPr lang="en-CA" sz="1200" baseline="0" dirty="0" smtClean="0">
                          <a:solidFill>
                            <a:schemeClr val="bg1"/>
                          </a:solidFill>
                        </a:rPr>
                        <a:t> </a:t>
                      </a:r>
                      <a:r>
                        <a:rPr lang="en-CA" sz="1200" b="1" dirty="0" smtClean="0">
                          <a:solidFill>
                            <a:schemeClr val="bg1"/>
                          </a:solidFill>
                        </a:rPr>
                        <a:t>A</a:t>
                      </a:r>
                    </a:p>
                    <a:p>
                      <a:pPr algn="ctr"/>
                      <a:r>
                        <a:rPr lang="fr-FR" sz="1200" dirty="0" smtClean="0">
                          <a:solidFill>
                            <a:schemeClr val="bg1"/>
                          </a:solidFill>
                        </a:rPr>
                        <a:t>De nature peu délicate, préjudice limité à la</a:t>
                      </a:r>
                    </a:p>
                    <a:p>
                      <a:pPr algn="ctr"/>
                      <a:r>
                        <a:rPr lang="fr-FR" sz="1200" dirty="0" smtClean="0">
                          <a:solidFill>
                            <a:schemeClr val="bg1"/>
                          </a:solidFill>
                        </a:rPr>
                        <a:t>Personne</a:t>
                      </a:r>
                    </a:p>
                    <a:p>
                      <a:pPr algn="ctr"/>
                      <a:endParaRPr lang="en-CA" sz="1200" dirty="0" smtClean="0">
                        <a:solidFill>
                          <a:schemeClr val="bg1"/>
                        </a:solidFill>
                      </a:endParaRPr>
                    </a:p>
                    <a:p>
                      <a:pPr algn="ctr"/>
                      <a:r>
                        <a:rPr lang="fr-FR" sz="1200" dirty="0" smtClean="0">
                          <a:solidFill>
                            <a:schemeClr val="bg1"/>
                          </a:solidFill>
                        </a:rPr>
                        <a:t>Documents contenant l’un de ces éléments: </a:t>
                      </a:r>
                      <a:r>
                        <a:rPr lang="en-CA" sz="1200" dirty="0" smtClean="0">
                          <a:solidFill>
                            <a:schemeClr val="bg1"/>
                          </a:solidFill>
                        </a:rPr>
                        <a:t>Nom, </a:t>
                      </a:r>
                      <a:r>
                        <a:rPr lang="en-CA" sz="1200" dirty="0" err="1" smtClean="0">
                          <a:solidFill>
                            <a:schemeClr val="bg1"/>
                          </a:solidFill>
                        </a:rPr>
                        <a:t>addresse</a:t>
                      </a:r>
                      <a:r>
                        <a:rPr lang="en-CA" sz="1200" dirty="0" smtClean="0">
                          <a:solidFill>
                            <a:schemeClr val="bg1"/>
                          </a:solidFill>
                        </a:rPr>
                        <a:t>, </a:t>
                      </a:r>
                      <a:r>
                        <a:rPr lang="en-CA" sz="1200" dirty="0" err="1" smtClean="0">
                          <a:solidFill>
                            <a:schemeClr val="bg1"/>
                          </a:solidFill>
                        </a:rPr>
                        <a:t>sexe</a:t>
                      </a:r>
                      <a:r>
                        <a:rPr lang="en-CA" sz="1200" dirty="0" smtClean="0">
                          <a:solidFill>
                            <a:schemeClr val="bg1"/>
                          </a:solidFill>
                        </a:rPr>
                        <a:t>, NAS, etc.</a:t>
                      </a:r>
                      <a:endParaRPr lang="en-CA" sz="1200" dirty="0">
                        <a:solidFill>
                          <a:schemeClr val="bg1"/>
                        </a:solidFill>
                      </a:endParaRPr>
                    </a:p>
                  </a:txBody>
                  <a:tcPr marL="91445" marR="91445" marT="45708" marB="45708">
                    <a:solidFill>
                      <a:schemeClr val="accent1"/>
                    </a:solidFill>
                  </a:tcPr>
                </a:tc>
                <a:tc>
                  <a:txBody>
                    <a:bodyPr/>
                    <a:lstStyle/>
                    <a:p>
                      <a:pPr algn="ctr"/>
                      <a:r>
                        <a:rPr lang="en-CA" sz="1200" b="1" dirty="0" err="1" smtClean="0">
                          <a:solidFill>
                            <a:schemeClr val="bg1"/>
                          </a:solidFill>
                        </a:rPr>
                        <a:t>Confidentiel</a:t>
                      </a:r>
                      <a:endParaRPr lang="en-CA" sz="1200" b="1" dirty="0" smtClean="0">
                        <a:solidFill>
                          <a:schemeClr val="bg1"/>
                        </a:solidFill>
                      </a:endParaRPr>
                    </a:p>
                    <a:p>
                      <a:pPr algn="ctr"/>
                      <a:endParaRPr lang="en-CA" sz="1200" dirty="0" smtClean="0">
                        <a:solidFill>
                          <a:schemeClr val="bg1"/>
                        </a:solidFill>
                      </a:endParaRPr>
                    </a:p>
                    <a:p>
                      <a:pPr algn="ctr"/>
                      <a:r>
                        <a:rPr lang="en-CA" sz="1200" dirty="0" err="1" smtClean="0">
                          <a:solidFill>
                            <a:schemeClr val="bg1"/>
                          </a:solidFill>
                        </a:rPr>
                        <a:t>Préjudice</a:t>
                      </a:r>
                      <a:r>
                        <a:rPr lang="en-CA" sz="1200" baseline="0" dirty="0" smtClean="0">
                          <a:solidFill>
                            <a:schemeClr val="bg1"/>
                          </a:solidFill>
                        </a:rPr>
                        <a:t> à </a:t>
                      </a:r>
                      <a:r>
                        <a:rPr lang="en-CA" sz="1200" baseline="0" dirty="0" err="1" smtClean="0">
                          <a:solidFill>
                            <a:schemeClr val="bg1"/>
                          </a:solidFill>
                        </a:rPr>
                        <a:t>l’intérêt</a:t>
                      </a:r>
                      <a:r>
                        <a:rPr lang="en-CA" sz="1200" baseline="0" dirty="0" smtClean="0">
                          <a:solidFill>
                            <a:schemeClr val="bg1"/>
                          </a:solidFill>
                        </a:rPr>
                        <a:t> national</a:t>
                      </a:r>
                      <a:endParaRPr lang="en-CA" sz="1200" dirty="0">
                        <a:solidFill>
                          <a:schemeClr val="bg1"/>
                        </a:solidFill>
                      </a:endParaRPr>
                    </a:p>
                  </a:txBody>
                  <a:tcPr marL="91445" marR="91445" marT="45708" marB="45708">
                    <a:solidFill>
                      <a:schemeClr val="accent1"/>
                    </a:solidFill>
                  </a:tcPr>
                </a:tc>
                <a:extLst>
                  <a:ext uri="{0D108BD9-81ED-4DB2-BD59-A6C34878D82A}">
                    <a16:rowId xmlns:a16="http://schemas.microsoft.com/office/drawing/2014/main" val="10002"/>
                  </a:ext>
                </a:extLst>
              </a:tr>
              <a:tr h="459285">
                <a:tc gridSpan="2">
                  <a:txBody>
                    <a:bodyPr/>
                    <a:lstStyle/>
                    <a:p>
                      <a:pPr algn="ctr"/>
                      <a:r>
                        <a:rPr lang="en-CA" sz="1200" b="1" dirty="0" smtClean="0"/>
                        <a:t>Information (</a:t>
                      </a:r>
                      <a:r>
                        <a:rPr lang="en-CA" sz="1200" b="1" dirty="0" err="1" smtClean="0"/>
                        <a:t>publique</a:t>
                      </a:r>
                      <a:r>
                        <a:rPr lang="en-CA" sz="1200" b="1" dirty="0" smtClean="0"/>
                        <a:t>) non </a:t>
                      </a:r>
                      <a:r>
                        <a:rPr lang="en-CA" sz="1200" b="1" dirty="0" err="1" smtClean="0"/>
                        <a:t>classifiée</a:t>
                      </a:r>
                      <a:endParaRPr lang="en-CA" sz="1200" b="1" dirty="0"/>
                    </a:p>
                  </a:txBody>
                  <a:tcPr marL="91445" marR="91445" marT="45708" marB="45708" anchor="ctr"/>
                </a:tc>
                <a:tc hMerge="1">
                  <a:txBody>
                    <a:bodyPr/>
                    <a:lstStyle/>
                    <a:p>
                      <a:endParaRPr lang="en-CA" dirty="0"/>
                    </a:p>
                  </a:txBody>
                  <a:tcPr/>
                </a:tc>
                <a:extLst>
                  <a:ext uri="{0D108BD9-81ED-4DB2-BD59-A6C34878D82A}">
                    <a16:rowId xmlns:a16="http://schemas.microsoft.com/office/drawing/2014/main" val="10003"/>
                  </a:ext>
                </a:extLst>
              </a:tr>
            </a:tbl>
          </a:graphicData>
        </a:graphic>
      </p:graphicFrame>
      <p:sp>
        <p:nvSpPr>
          <p:cNvPr id="11" name="TextBox 10"/>
          <p:cNvSpPr txBox="1"/>
          <p:nvPr/>
        </p:nvSpPr>
        <p:spPr>
          <a:xfrm>
            <a:off x="3876404" y="1004342"/>
            <a:ext cx="461665" cy="4678002"/>
          </a:xfrm>
          <a:prstGeom prst="rect">
            <a:avLst/>
          </a:prstGeom>
          <a:solidFill>
            <a:schemeClr val="accent1"/>
          </a:solidFill>
        </p:spPr>
        <p:txBody>
          <a:bodyPr vert="vert270">
            <a:spAutoFit/>
          </a:bodyPr>
          <a:lstStyle/>
          <a:p>
            <a:pPr algn="ctr">
              <a:defRPr/>
            </a:pPr>
            <a:r>
              <a:rPr lang="en-CA" b="1" dirty="0">
                <a:solidFill>
                  <a:schemeClr val="bg1"/>
                </a:solidFill>
              </a:rPr>
              <a:t>Information protégée</a:t>
            </a:r>
          </a:p>
        </p:txBody>
      </p:sp>
      <p:sp>
        <p:nvSpPr>
          <p:cNvPr id="12" name="TextBox 11"/>
          <p:cNvSpPr txBox="1"/>
          <p:nvPr/>
        </p:nvSpPr>
        <p:spPr>
          <a:xfrm>
            <a:off x="8529459" y="992188"/>
            <a:ext cx="461665" cy="4690155"/>
          </a:xfrm>
          <a:prstGeom prst="rect">
            <a:avLst/>
          </a:prstGeom>
          <a:solidFill>
            <a:schemeClr val="accent1"/>
          </a:solidFill>
        </p:spPr>
        <p:txBody>
          <a:bodyPr vert="vert270">
            <a:spAutoFit/>
          </a:bodyPr>
          <a:lstStyle/>
          <a:p>
            <a:pPr algn="ctr">
              <a:defRPr/>
            </a:pPr>
            <a:r>
              <a:rPr lang="en-CA" b="1" dirty="0">
                <a:solidFill>
                  <a:schemeClr val="bg1"/>
                </a:solidFill>
              </a:rPr>
              <a:t>Information </a:t>
            </a:r>
            <a:r>
              <a:rPr lang="en-CA" b="1" dirty="0" err="1">
                <a:solidFill>
                  <a:schemeClr val="bg1"/>
                </a:solidFill>
              </a:rPr>
              <a:t>classifiée</a:t>
            </a:r>
            <a:endParaRPr lang="en-CA" b="1" dirty="0">
              <a:solidFill>
                <a:schemeClr val="bg1"/>
              </a:solidFill>
            </a:endParaRPr>
          </a:p>
        </p:txBody>
      </p:sp>
    </p:spTree>
  </p:cSld>
  <p:clrMapOvr>
    <a:masterClrMapping/>
  </p:clrMapOvr>
  <p:transition spd="slow" advTm="800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500"/>
                                        <p:tgtEl>
                                          <p:spTgt spid="11"/>
                                        </p:tgtEl>
                                      </p:cBhvr>
                                    </p:animEffect>
                                  </p:childTnLst>
                                </p:cTn>
                              </p:par>
                              <p:par>
                                <p:cTn id="8" presetID="22" presetClass="entr" presetSubtype="1"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up)">
                                      <p:cBhvr>
                                        <p:cTn id="13" dur="500"/>
                                        <p:tgtEl>
                                          <p:spTgt spid="12"/>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1267">
                                            <p:txEl>
                                              <p:pRg st="0" end="0"/>
                                            </p:txEl>
                                          </p:spTgt>
                                        </p:tgtEl>
                                        <p:attrNameLst>
                                          <p:attrName>style.visibility</p:attrName>
                                        </p:attrNameLst>
                                      </p:cBhvr>
                                      <p:to>
                                        <p:strVal val="visible"/>
                                      </p:to>
                                    </p:set>
                                    <p:animEffect transition="in" filter="wipe(up)">
                                      <p:cBhvr>
                                        <p:cTn id="16" dur="500"/>
                                        <p:tgtEl>
                                          <p:spTgt spid="1126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1267">
                                            <p:txEl>
                                              <p:pRg st="1" end="1"/>
                                            </p:txEl>
                                          </p:spTgt>
                                        </p:tgtEl>
                                        <p:attrNameLst>
                                          <p:attrName>style.visibility</p:attrName>
                                        </p:attrNameLst>
                                      </p:cBhvr>
                                      <p:to>
                                        <p:strVal val="visible"/>
                                      </p:to>
                                    </p:set>
                                    <p:animEffect transition="in" filter="wipe(up)">
                                      <p:cBhvr>
                                        <p:cTn id="21" dur="500"/>
                                        <p:tgtEl>
                                          <p:spTgt spid="1126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1267">
                                            <p:txEl>
                                              <p:pRg st="2" end="2"/>
                                            </p:txEl>
                                          </p:spTgt>
                                        </p:tgtEl>
                                        <p:attrNameLst>
                                          <p:attrName>style.visibility</p:attrName>
                                        </p:attrNameLst>
                                      </p:cBhvr>
                                      <p:to>
                                        <p:strVal val="visible"/>
                                      </p:to>
                                    </p:set>
                                    <p:animEffect transition="in" filter="wipe(up)">
                                      <p:cBhvr>
                                        <p:cTn id="26"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P spid="11" grpId="0" animBg="1"/>
      <p:bldP spid="12" grpId="0" animBg="1"/>
    </p:bldLst>
  </p:timing>
</p:sld>
</file>

<file path=ppt/theme/theme1.xml><?xml version="1.0" encoding="utf-8"?>
<a:theme xmlns:a="http://schemas.openxmlformats.org/drawingml/2006/main" name="Template PP_ex">
  <a:themeElements>
    <a:clrScheme name="Template PP_ex 15">
      <a:dk1>
        <a:srgbClr val="000000"/>
      </a:dk1>
      <a:lt1>
        <a:srgbClr val="FFFFFF"/>
      </a:lt1>
      <a:dk2>
        <a:srgbClr val="003366"/>
      </a:dk2>
      <a:lt2>
        <a:srgbClr val="006699"/>
      </a:lt2>
      <a:accent1>
        <a:srgbClr val="336699"/>
      </a:accent1>
      <a:accent2>
        <a:srgbClr val="CC3300"/>
      </a:accent2>
      <a:accent3>
        <a:srgbClr val="FFFFFF"/>
      </a:accent3>
      <a:accent4>
        <a:srgbClr val="000000"/>
      </a:accent4>
      <a:accent5>
        <a:srgbClr val="ADB8CA"/>
      </a:accent5>
      <a:accent6>
        <a:srgbClr val="B92D00"/>
      </a:accent6>
      <a:hlink>
        <a:srgbClr val="A1414A"/>
      </a:hlink>
      <a:folHlink>
        <a:srgbClr val="004C9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PP_ex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 PP_ex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 PP_ex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 PP_ex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 PP_ex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 PP_ex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 PP_ex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 PP_ex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 PP_ex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 PP_ex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 PP_ex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 PP_ex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 PP_ex 13">
        <a:dk1>
          <a:srgbClr val="000000"/>
        </a:dk1>
        <a:lt1>
          <a:srgbClr val="FFFFFF"/>
        </a:lt1>
        <a:dk2>
          <a:srgbClr val="003366"/>
        </a:dk2>
        <a:lt2>
          <a:srgbClr val="808080"/>
        </a:lt2>
        <a:accent1>
          <a:srgbClr val="666633"/>
        </a:accent1>
        <a:accent2>
          <a:srgbClr val="D2D2A8"/>
        </a:accent2>
        <a:accent3>
          <a:srgbClr val="FFFFFF"/>
        </a:accent3>
        <a:accent4>
          <a:srgbClr val="000000"/>
        </a:accent4>
        <a:accent5>
          <a:srgbClr val="B8B8AD"/>
        </a:accent5>
        <a:accent6>
          <a:srgbClr val="BEBE98"/>
        </a:accent6>
        <a:hlink>
          <a:srgbClr val="96964B"/>
        </a:hlink>
        <a:folHlink>
          <a:srgbClr val="004C98"/>
        </a:folHlink>
      </a:clrScheme>
      <a:clrMap bg1="lt1" tx1="dk1" bg2="lt2" tx2="dk2" accent1="accent1" accent2="accent2" accent3="accent3" accent4="accent4" accent5="accent5" accent6="accent6" hlink="hlink" folHlink="folHlink"/>
    </a:extraClrScheme>
    <a:extraClrScheme>
      <a:clrScheme name="Template PP_ex 14">
        <a:dk1>
          <a:srgbClr val="000000"/>
        </a:dk1>
        <a:lt1>
          <a:srgbClr val="FFFFFF"/>
        </a:lt1>
        <a:dk2>
          <a:srgbClr val="003366"/>
        </a:dk2>
        <a:lt2>
          <a:srgbClr val="808080"/>
        </a:lt2>
        <a:accent1>
          <a:srgbClr val="666633"/>
        </a:accent1>
        <a:accent2>
          <a:srgbClr val="D2D2A8"/>
        </a:accent2>
        <a:accent3>
          <a:srgbClr val="FFFFFF"/>
        </a:accent3>
        <a:accent4>
          <a:srgbClr val="000000"/>
        </a:accent4>
        <a:accent5>
          <a:srgbClr val="B8B8AD"/>
        </a:accent5>
        <a:accent6>
          <a:srgbClr val="BEBE98"/>
        </a:accent6>
        <a:hlink>
          <a:srgbClr val="A1414A"/>
        </a:hlink>
        <a:folHlink>
          <a:srgbClr val="004C98"/>
        </a:folHlink>
      </a:clrScheme>
      <a:clrMap bg1="lt1" tx1="dk1" bg2="lt2" tx2="dk2" accent1="accent1" accent2="accent2" accent3="accent3" accent4="accent4" accent5="accent5" accent6="accent6" hlink="hlink" folHlink="folHlink"/>
    </a:extraClrScheme>
    <a:extraClrScheme>
      <a:clrScheme name="Template PP_ex 15">
        <a:dk1>
          <a:srgbClr val="000000"/>
        </a:dk1>
        <a:lt1>
          <a:srgbClr val="FFFFFF"/>
        </a:lt1>
        <a:dk2>
          <a:srgbClr val="003366"/>
        </a:dk2>
        <a:lt2>
          <a:srgbClr val="006699"/>
        </a:lt2>
        <a:accent1>
          <a:srgbClr val="336699"/>
        </a:accent1>
        <a:accent2>
          <a:srgbClr val="CC3300"/>
        </a:accent2>
        <a:accent3>
          <a:srgbClr val="FFFFFF"/>
        </a:accent3>
        <a:accent4>
          <a:srgbClr val="000000"/>
        </a:accent4>
        <a:accent5>
          <a:srgbClr val="ADB8CA"/>
        </a:accent5>
        <a:accent6>
          <a:srgbClr val="B92D00"/>
        </a:accent6>
        <a:hlink>
          <a:srgbClr val="A1414A"/>
        </a:hlink>
        <a:folHlink>
          <a:srgbClr val="004C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F01DCF5E3D7D479A2EB883D44024B1" ma:contentTypeVersion="0" ma:contentTypeDescription="Create a new document." ma:contentTypeScope="" ma:versionID="b0236cdf38d30085e8f40b660b12ab2d">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329349-F7E2-41F5-A174-294BD7CCF435}">
  <ds:schemaRefs>
    <ds:schemaRef ds:uri="http://schemas.microsoft.com/sharepoint/v3/contenttype/forms"/>
  </ds:schemaRefs>
</ds:datastoreItem>
</file>

<file path=customXml/itemProps2.xml><?xml version="1.0" encoding="utf-8"?>
<ds:datastoreItem xmlns:ds="http://schemas.openxmlformats.org/officeDocument/2006/customXml" ds:itemID="{AA9CE6E3-5475-46D8-9ABF-46D6CB740B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77C5150-FFD4-48D4-AA8F-DAA32F6CB24D}">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9031</TotalTime>
  <Words>2816</Words>
  <Application>Microsoft Office PowerPoint</Application>
  <PresentationFormat>On-screen Show (4:3)</PresentationFormat>
  <Paragraphs>287</Paragraphs>
  <Slides>18</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ITC Stone Informal Std Bold</vt:lpstr>
      <vt:lpstr>Times New Roman</vt:lpstr>
      <vt:lpstr>Wingdings</vt:lpstr>
      <vt:lpstr>Template PP_ex</vt:lpstr>
      <vt:lpstr>Presentation</vt:lpstr>
      <vt:lpstr>La gérance de l’information à EDSC</vt:lpstr>
      <vt:lpstr>But</vt:lpstr>
      <vt:lpstr>La gestion de l’information à EDSC : Pourquoi est-elle importante?</vt:lpstr>
      <vt:lpstr>La gérance des ressources d’information du Ministère</vt:lpstr>
      <vt:lpstr>La gérance de l’information sous l’angle des valeurs et de l’éthique</vt:lpstr>
      <vt:lpstr>  La LPRP, les codes de protection de renseignements personnels  et les renseignements personnels</vt:lpstr>
      <vt:lpstr>La LPRP et les renseignements personnels (suite)</vt:lpstr>
      <vt:lpstr> L’essentiel de la protection de la vie privée : ce que vous devez savoir </vt:lpstr>
      <vt:lpstr>La classification de l’information : Ce que vous devez savoir</vt:lpstr>
      <vt:lpstr>Examinons de plus près l’information désignée « Protégé B »  et  « Secret »</vt:lpstr>
      <vt:lpstr>Protection des renseignements personnels </vt:lpstr>
      <vt:lpstr>Les rudiments de la gestion sécuritaire de l’information</vt:lpstr>
      <vt:lpstr>Procédure de signalement des incidents de sécurité </vt:lpstr>
      <vt:lpstr>Directive sur les dispositifs de stockage USB : Ce que vous devez savoir</vt:lpstr>
      <vt:lpstr>L’importance de la gestion de l’information</vt:lpstr>
      <vt:lpstr>Vos rôles et responsabilités de GI </vt:lpstr>
      <vt:lpstr>Vos rôles et responsabilités de GI : Outils disponibles </vt:lpstr>
      <vt:lpstr>Points à retenir</vt:lpstr>
    </vt:vector>
  </TitlesOfParts>
  <Company>SDC-DSC/HRSDC-RHDCC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(English Version)</dc:title>
  <dc:creator>Pierre.R.Lemieux</dc:creator>
  <cp:lastModifiedBy>Bernier, Nancy N [NC]</cp:lastModifiedBy>
  <cp:revision>711</cp:revision>
  <cp:lastPrinted>2013-03-14T20:51:35Z</cp:lastPrinted>
  <dcterms:created xsi:type="dcterms:W3CDTF">2006-09-25T16:40:34Z</dcterms:created>
  <dcterms:modified xsi:type="dcterms:W3CDTF">2019-11-29T14:53:34Z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0x0101009AF01DCF5E3D7D479A2EB883D44024B1</vt:lpwstr>
  </property>
</Properties>
</file>