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4"/>
    <p:sldMasterId id="2147483676" r:id="rId5"/>
    <p:sldMasterId id="2147483688" r:id="rId6"/>
  </p:sldMasterIdLst>
  <p:notesMasterIdLst>
    <p:notesMasterId r:id="rId23"/>
  </p:notesMasterIdLst>
  <p:sldIdLst>
    <p:sldId id="285" r:id="rId7"/>
    <p:sldId id="283" r:id="rId8"/>
    <p:sldId id="260" r:id="rId9"/>
    <p:sldId id="302" r:id="rId10"/>
    <p:sldId id="312" r:id="rId11"/>
    <p:sldId id="314" r:id="rId12"/>
    <p:sldId id="318" r:id="rId13"/>
    <p:sldId id="323" r:id="rId14"/>
    <p:sldId id="317" r:id="rId15"/>
    <p:sldId id="316" r:id="rId16"/>
    <p:sldId id="305" r:id="rId17"/>
    <p:sldId id="313" r:id="rId18"/>
    <p:sldId id="270" r:id="rId19"/>
    <p:sldId id="271" r:id="rId20"/>
    <p:sldId id="322" r:id="rId21"/>
    <p:sldId id="311" r:id="rId22"/>
  </p:sldIdLst>
  <p:sldSz cx="9144000" cy="6858000" type="screen4x3"/>
  <p:notesSz cx="7023100" cy="93091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F4504E-96AF-4608-BA90-90848C7D8667}">
          <p14:sldIdLst>
            <p14:sldId id="285"/>
            <p14:sldId id="283"/>
            <p14:sldId id="260"/>
            <p14:sldId id="302"/>
            <p14:sldId id="312"/>
            <p14:sldId id="314"/>
            <p14:sldId id="318"/>
            <p14:sldId id="323"/>
            <p14:sldId id="317"/>
            <p14:sldId id="316"/>
            <p14:sldId id="305"/>
            <p14:sldId id="313"/>
            <p14:sldId id="270"/>
            <p14:sldId id="271"/>
            <p14:sldId id="322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pos="2880">
          <p15:clr>
            <a:srgbClr val="A4A3A4"/>
          </p15:clr>
        </p15:guide>
        <p15:guide id="6" pos="2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osst, Nicolette A" initials="NF" lastIdx="3" clrIdx="0"/>
  <p:cmAuthor id="7" name="Natalie Guérin" initials="NG" lastIdx="1" clrIdx="7">
    <p:extLst>
      <p:ext uri="{19B8F6BF-5375-455C-9EA6-DF929625EA0E}">
        <p15:presenceInfo xmlns:p15="http://schemas.microsoft.com/office/powerpoint/2012/main" userId="S-1-5-21-1097746622-914383597-1481268402-76292" providerId="AD"/>
      </p:ext>
    </p:extLst>
  </p:cmAuthor>
  <p:cmAuthor id="1" name="Foran, Angela" initials="FA" lastIdx="13" clrIdx="1"/>
  <p:cmAuthor id="2" name="Smith, Travis" initials="TS" lastIdx="1" clrIdx="2">
    <p:extLst>
      <p:ext uri="{19B8F6BF-5375-455C-9EA6-DF929625EA0E}">
        <p15:presenceInfo xmlns:p15="http://schemas.microsoft.com/office/powerpoint/2012/main" userId="Smith, Travis" providerId="None"/>
      </p:ext>
    </p:extLst>
  </p:cmAuthor>
  <p:cmAuthor id="3" name="McCoy, Holly HF [NC]" initials="MHH[" lastIdx="12" clrIdx="3">
    <p:extLst>
      <p:ext uri="{19B8F6BF-5375-455C-9EA6-DF929625EA0E}">
        <p15:presenceInfo xmlns:p15="http://schemas.microsoft.com/office/powerpoint/2012/main" userId="S-1-5-21-2836628367-1582996139-4062659285-67285" providerId="AD"/>
      </p:ext>
    </p:extLst>
  </p:cmAuthor>
  <p:cmAuthor id="4" name="Langelier, David D [NC]" initials="LDD[" lastIdx="9" clrIdx="4">
    <p:extLst>
      <p:ext uri="{19B8F6BF-5375-455C-9EA6-DF929625EA0E}">
        <p15:presenceInfo xmlns:p15="http://schemas.microsoft.com/office/powerpoint/2012/main" userId="S-1-5-21-2836628367-1582996139-4062659285-474924" providerId="AD"/>
      </p:ext>
    </p:extLst>
  </p:cmAuthor>
  <p:cmAuthor id="5" name="Gardiner, Alvin [NC]" initials="GA[" lastIdx="9" clrIdx="5">
    <p:extLst>
      <p:ext uri="{19B8F6BF-5375-455C-9EA6-DF929625EA0E}">
        <p15:presenceInfo xmlns:p15="http://schemas.microsoft.com/office/powerpoint/2012/main" userId="Gardiner, Alvin [NC]" providerId="None"/>
      </p:ext>
    </p:extLst>
  </p:cmAuthor>
  <p:cmAuthor id="6" name="Adams-Austin, Nadine NAA [NC]" initials="ANN[" lastIdx="1" clrIdx="6">
    <p:extLst>
      <p:ext uri="{19B8F6BF-5375-455C-9EA6-DF929625EA0E}">
        <p15:presenceInfo xmlns:p15="http://schemas.microsoft.com/office/powerpoint/2012/main" userId="S-1-5-21-2836628367-1582996139-4062659285-537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BA"/>
    <a:srgbClr val="375167"/>
    <a:srgbClr val="31859C"/>
    <a:srgbClr val="83F77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6395" autoAdjust="0"/>
  </p:normalViewPr>
  <p:slideViewPr>
    <p:cSldViewPr snapToGrid="0" snapToObjects="1">
      <p:cViewPr varScale="1">
        <p:scale>
          <a:sx n="111" d="100"/>
          <a:sy n="111" d="100"/>
        </p:scale>
        <p:origin x="1656" y="114"/>
      </p:cViewPr>
      <p:guideLst>
        <p:guide orient="horz" pos="2160"/>
        <p:guide orient="horz" pos="1008"/>
        <p:guide orient="horz" pos="935"/>
        <p:guide orient="horz" pos="2093"/>
        <p:guide pos="2880"/>
        <p:guide pos="2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9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2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8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7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2D9ABE-E992-4800-AA21-8721E18111B1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98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65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72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2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647" y="2130425"/>
            <a:ext cx="4062903" cy="1470025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648" y="3886200"/>
            <a:ext cx="4062903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10E4-19EB-4F92-8851-260B0D4131F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85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97828-B66A-447C-8B60-922AF1BE445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32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1AE45-F1AC-49B6-9587-0D2FFCF7FEB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8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3647" y="2130431"/>
            <a:ext cx="4062903" cy="1470025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3648" y="3886200"/>
            <a:ext cx="4062903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47BD-28EA-41A3-B5DB-DD9F7AF0287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6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C0A78-99D8-44B3-A5D8-17B3218CBB4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19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4F7B-6E89-4BAC-9623-0CD4FBE49D0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27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5C9ED-0043-4057-BB69-AE5DF2D35B4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96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DF9C-8F06-41B9-B68E-F262F4B1EBA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10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66305-082F-456F-923D-DD9F8116E5C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0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CCE3-620E-4D55-83DE-8F21634699A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8A5F2-7E69-4084-811D-795CA27A2F4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5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0FCF9-4C17-4838-8270-6B8BC79B6F6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34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CD3D-18BC-412A-89BB-E5815077E69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52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3F065-87D1-4C02-837D-0E55BF0DD0B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7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9FFA-64D4-4AEC-BE7F-38A57A5BC0F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231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824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25" b="0" i="1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0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9142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3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0D5AC-981A-45F7-89E1-1A0F010606C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EF9-3672-401A-AB83-584ED9DB93E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78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ABE64-50CF-4C29-820E-81BEE81B0F7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9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1A24D-0426-45BC-B798-E68DFFFD956F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9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0493A-C407-4475-8A38-3C5FF111B73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2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8463-980A-401C-B993-09638FCE19B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0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519A9-C20F-4242-9ADF-C6688B9C68A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5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13392-2A82-440B-B80E-5E632BC5019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98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D583-2AEE-4742-8015-E86304706CB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3/12/2020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4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347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8.jpeg"/><Relationship Id="rId5" Type="http://schemas.openxmlformats.org/officeDocument/2006/relationships/hyperlink" Target="https://www.google.ca/url?sa=i&amp;source=images&amp;cd=&amp;cad=rja&amp;uact=8&amp;ved=2ahUKEwjx2YfU3p_bAhUlxoMKHcUjAewQjRx6BAgBEAU&amp;url=http://addictionblog.org/rehab/drug-rehab/drug-and-alcohol-rehab-centers-what-to-expect/&amp;psig=AOvVaw2032LdNC6cmXIq-kpYjh3D&amp;ust=1527299082537536" TargetMode="Externa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10" Type="http://schemas.openxmlformats.org/officeDocument/2006/relationships/image" Target="../media/image10.jpg"/><Relationship Id="rId4" Type="http://schemas.openxmlformats.org/officeDocument/2006/relationships/tags" Target="../tags/tag54.xml"/><Relationship Id="rId9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344505" y="2558270"/>
            <a:ext cx="4608037" cy="201355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</a:rPr>
              <a:t>Proposition </a:t>
            </a:r>
            <a:r>
              <a:rPr lang="fr-CA" sz="2400" smtClean="0">
                <a:solidFill>
                  <a:schemeClr val="tx2">
                    <a:lumMod val="75000"/>
                  </a:schemeClr>
                </a:solidFill>
              </a:rPr>
              <a:t>de Programme</a:t>
            </a: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CA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fr-CA" sz="2400" dirty="0" smtClean="0">
                <a:solidFill>
                  <a:schemeClr val="tx2">
                    <a:lumMod val="75000"/>
                  </a:schemeClr>
                </a:solidFill>
              </a:rPr>
              <a:t>*Nom du programme*</a:t>
            </a:r>
            <a:r>
              <a:rPr lang="fr-CA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fr-CA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CA" sz="1800" i="1" dirty="0" smtClean="0">
                <a:solidFill>
                  <a:schemeClr val="tx2">
                    <a:lumMod val="75000"/>
                  </a:schemeClr>
                </a:solidFill>
              </a:rPr>
              <a:t>ÉBAUCHE POUR DISCUSSION</a:t>
            </a:r>
            <a:r>
              <a:rPr lang="en-US" sz="3200" i="1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3200" i="1" dirty="0">
                <a:solidFill>
                  <a:srgbClr val="000000"/>
                </a:solidFill>
                <a:latin typeface="Verdana"/>
              </a:rPr>
            </a:br>
            <a:r>
              <a:rPr lang="en-US" i="1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344505" y="5306547"/>
            <a:ext cx="4198133" cy="977630"/>
          </a:xfrm>
        </p:spPr>
        <p:txBody>
          <a:bodyPr>
            <a:normAutofit/>
          </a:bodyPr>
          <a:lstStyle/>
          <a:p>
            <a:r>
              <a:rPr lang="fr-CA" sz="2000" dirty="0" smtClean="0"/>
              <a:t>*Direction générale de parrainage*</a:t>
            </a:r>
            <a:endParaRPr lang="fr-CA" sz="1500" dirty="0" smtClean="0"/>
          </a:p>
          <a:p>
            <a:r>
              <a:rPr lang="fr-CA" sz="1500" dirty="0" smtClean="0"/>
              <a:t>*Date de présentation*</a:t>
            </a:r>
            <a:endParaRPr lang="fr-CA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Image 4"/>
          <p:cNvPicPr/>
          <p:nvPr>
            <p:custDataLst>
              <p:tags r:id="rId4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355" y="420565"/>
            <a:ext cx="3986530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22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Projet(s) faisant partie du programme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i="1" dirty="0"/>
              <a:t>Quels sont les projets existants à intégrer dans le programme (le cas échéant</a:t>
            </a:r>
            <a:r>
              <a:rPr lang="fr-CA" sz="1800" i="1" dirty="0" smtClean="0"/>
              <a:t>)?</a:t>
            </a:r>
            <a:endParaRPr lang="fr-CA" sz="1800" i="1" dirty="0"/>
          </a:p>
          <a:p>
            <a:pPr marL="0" indent="0">
              <a:buNone/>
            </a:pPr>
            <a:r>
              <a:rPr lang="fr-CA" sz="1800" i="1" dirty="0"/>
              <a:t>Énumérez </a:t>
            </a:r>
            <a:r>
              <a:rPr lang="fr-CA" sz="1800" i="1" dirty="0" smtClean="0"/>
              <a:t>aussi les </a:t>
            </a:r>
            <a:r>
              <a:rPr lang="fr-CA" sz="1800" i="1" dirty="0"/>
              <a:t>projets </a:t>
            </a:r>
            <a:r>
              <a:rPr lang="fr-CA" sz="1800" i="1" dirty="0" smtClean="0"/>
              <a:t>potentiels à inclure (s’ils </a:t>
            </a:r>
            <a:r>
              <a:rPr lang="fr-CA" sz="1800" i="1" dirty="0"/>
              <a:t>sont connus).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4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010465"/>
          </a:xfrm>
        </p:spPr>
        <p:txBody>
          <a:bodyPr>
            <a:normAutofit/>
          </a:bodyPr>
          <a:lstStyle/>
          <a:p>
            <a:r>
              <a:rPr lang="fr-CA" sz="3200" dirty="0" smtClean="0"/>
              <a:t>Établissement des coûts du programme</a:t>
            </a:r>
            <a:endParaRPr lang="fr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9797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600" i="1" dirty="0"/>
              <a:t>A-t-on trouvé une source de financement pour </a:t>
            </a:r>
            <a:r>
              <a:rPr lang="fr-CA" sz="1600" i="1" dirty="0" smtClean="0"/>
              <a:t>l’identification du programme? Veuillez préciser</a:t>
            </a:r>
            <a:r>
              <a:rPr lang="fr-CA" sz="1600" i="1" dirty="0" smtClean="0"/>
              <a:t>.</a:t>
            </a:r>
          </a:p>
          <a:p>
            <a:pPr marL="0" indent="0">
              <a:buNone/>
            </a:pPr>
            <a:endParaRPr lang="fr-CA" sz="1600" i="1" dirty="0"/>
          </a:p>
          <a:p>
            <a:pPr marL="0" indent="0">
              <a:buNone/>
            </a:pPr>
            <a:r>
              <a:rPr lang="fr-CA" sz="1600" i="1" dirty="0"/>
              <a:t>Des sources de financement potentielles </a:t>
            </a:r>
            <a:r>
              <a:rPr lang="fr-CA" sz="1600" i="1" dirty="0" err="1"/>
              <a:t>ont-elles</a:t>
            </a:r>
            <a:r>
              <a:rPr lang="fr-CA" sz="1600" i="1" dirty="0"/>
              <a:t> été identifiées pour le </a:t>
            </a:r>
            <a:r>
              <a:rPr lang="fr-CA" sz="1600" i="1" dirty="0" smtClean="0"/>
              <a:t>programme? Veuillez préciser</a:t>
            </a:r>
            <a:r>
              <a:rPr lang="fr-CA" sz="1600" i="1" dirty="0" smtClean="0"/>
              <a:t>.</a:t>
            </a:r>
          </a:p>
          <a:p>
            <a:pPr marL="0" indent="0">
              <a:buNone/>
            </a:pPr>
            <a:endParaRPr lang="fr-CA" sz="1600" i="1" dirty="0"/>
          </a:p>
          <a:p>
            <a:pPr marL="0" indent="0">
              <a:buNone/>
            </a:pPr>
            <a:r>
              <a:rPr lang="fr-CA" sz="1600" i="1" dirty="0" smtClean="0"/>
              <a:t>Quels sont</a:t>
            </a:r>
            <a:r>
              <a:rPr lang="fr-CA" sz="1600" i="1" dirty="0"/>
              <a:t>, à </a:t>
            </a:r>
            <a:r>
              <a:rPr lang="fr-CA" sz="1600" i="1" dirty="0" smtClean="0"/>
              <a:t>l’heure </a:t>
            </a:r>
            <a:r>
              <a:rPr lang="fr-CA" sz="1600" i="1" dirty="0"/>
              <a:t>actuelle, </a:t>
            </a:r>
            <a:r>
              <a:rPr lang="fr-CA" sz="1600" i="1" dirty="0" smtClean="0"/>
              <a:t>les coûts estimatifs </a:t>
            </a:r>
            <a:r>
              <a:rPr lang="fr-CA" sz="1600" i="1" dirty="0"/>
              <a:t>pour </a:t>
            </a:r>
            <a:r>
              <a:rPr lang="fr-CA" sz="1600" i="1" dirty="0" smtClean="0"/>
              <a:t>l’identification du </a:t>
            </a:r>
            <a:r>
              <a:rPr lang="fr-CA" sz="1600" i="1" dirty="0"/>
              <a:t>programme </a:t>
            </a:r>
            <a:r>
              <a:rPr lang="fr-CA" sz="1600" i="1" dirty="0" smtClean="0"/>
              <a:t>(à +/- </a:t>
            </a:r>
            <a:r>
              <a:rPr lang="fr-CA" sz="1600" i="1" dirty="0"/>
              <a:t>10 </a:t>
            </a:r>
            <a:r>
              <a:rPr lang="fr-CA" sz="1600" i="1" dirty="0" smtClean="0"/>
              <a:t>%)?</a:t>
            </a:r>
          </a:p>
          <a:p>
            <a:pPr marL="0" indent="0">
              <a:buNone/>
            </a:pPr>
            <a:endParaRPr lang="fr-CA" sz="1600" i="1" dirty="0"/>
          </a:p>
          <a:p>
            <a:pPr marL="0" indent="0">
              <a:buNone/>
            </a:pPr>
            <a:r>
              <a:rPr lang="fr-CA" sz="1600" i="1" dirty="0"/>
              <a:t>Quel est, à </a:t>
            </a:r>
            <a:r>
              <a:rPr lang="fr-CA" sz="1600" i="1" dirty="0" smtClean="0"/>
              <a:t>l’heure </a:t>
            </a:r>
            <a:r>
              <a:rPr lang="fr-CA" sz="1600" i="1" dirty="0"/>
              <a:t>actuelle, </a:t>
            </a:r>
            <a:r>
              <a:rPr lang="fr-CA" sz="1600" i="1" dirty="0" smtClean="0"/>
              <a:t>l’ordre </a:t>
            </a:r>
            <a:r>
              <a:rPr lang="fr-CA" sz="1600" i="1" dirty="0"/>
              <a:t>de grandeur approximatif des coûts du programme </a:t>
            </a:r>
            <a:r>
              <a:rPr lang="fr-CA" sz="1600" i="1" dirty="0" smtClean="0"/>
              <a:t>(à  +/- </a:t>
            </a:r>
            <a:r>
              <a:rPr lang="fr-CA" sz="1600" i="1" dirty="0"/>
              <a:t>100 %)?</a:t>
            </a:r>
            <a:endParaRPr lang="en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30824" y="347456"/>
            <a:ext cx="8607973" cy="1010465"/>
          </a:xfrm>
        </p:spPr>
        <p:txBody>
          <a:bodyPr>
            <a:normAutofit fontScale="90000"/>
          </a:bodyPr>
          <a:lstStyle/>
          <a:p>
            <a:pPr fontAlgn="t"/>
            <a:r>
              <a:rPr lang="fr-CA" dirty="0" smtClean="0"/>
              <a:t>Durée du programme</a:t>
            </a:r>
            <a:r>
              <a:rPr lang="en-CA" b="0" dirty="0"/>
              <a:t/>
            </a:r>
            <a:br>
              <a:rPr lang="en-CA" b="0" dirty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19316280"/>
              </p:ext>
            </p:extLst>
          </p:nvPr>
        </p:nvGraphicFramePr>
        <p:xfrm>
          <a:off x="430824" y="1397000"/>
          <a:ext cx="8255977" cy="42890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4845">
                  <a:extLst>
                    <a:ext uri="{9D8B030D-6E8A-4147-A177-3AD203B41FA5}">
                      <a16:colId xmlns:a16="http://schemas.microsoft.com/office/drawing/2014/main" val="2546332414"/>
                    </a:ext>
                  </a:extLst>
                </a:gridCol>
                <a:gridCol w="2503837">
                  <a:extLst>
                    <a:ext uri="{9D8B030D-6E8A-4147-A177-3AD203B41FA5}">
                      <a16:colId xmlns:a16="http://schemas.microsoft.com/office/drawing/2014/main" val="4083441885"/>
                    </a:ext>
                  </a:extLst>
                </a:gridCol>
                <a:gridCol w="2147295">
                  <a:extLst>
                    <a:ext uri="{9D8B030D-6E8A-4147-A177-3AD203B41FA5}">
                      <a16:colId xmlns:a16="http://schemas.microsoft.com/office/drawing/2014/main" val="3800629493"/>
                    </a:ext>
                  </a:extLst>
                </a:gridCol>
              </a:tblGrid>
              <a:tr h="601785"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Activité du programme</a:t>
                      </a:r>
                      <a:endParaRPr lang="fr-C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Date d’achèvement préliminaire</a:t>
                      </a:r>
                      <a:endParaRPr lang="fr-CA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Seuil de tolérance</a:t>
                      </a:r>
                      <a:endParaRPr lang="fr-CA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0203293"/>
                  </a:ext>
                </a:extLst>
              </a:tr>
              <a:tr h="601785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Identifier un programme</a:t>
                      </a:r>
                      <a:endParaRPr lang="fr-C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Date d’achèvement ciblée</a:t>
                      </a:r>
                      <a:endParaRPr lang="fr-C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noProof="0" dirty="0" smtClean="0"/>
                        <a:t>± 10 %</a:t>
                      </a:r>
                      <a:endParaRPr lang="fr-CA" i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0144786"/>
                  </a:ext>
                </a:extLst>
              </a:tr>
              <a:tr h="601785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Définir le Programme</a:t>
                      </a:r>
                      <a:endParaRPr lang="fr-CA" i="1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 smtClean="0"/>
                        <a:t>± 100 %</a:t>
                      </a:r>
                      <a:endParaRPr lang="fr-CA" i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1470233"/>
                  </a:ext>
                </a:extLst>
              </a:tr>
              <a:tr h="601785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Tranche 1</a:t>
                      </a:r>
                      <a:endParaRPr lang="fr-C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 smtClean="0"/>
                        <a:t>± 100 %</a:t>
                      </a:r>
                      <a:endParaRPr lang="fr-CA" i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3363899"/>
                  </a:ext>
                </a:extLst>
              </a:tr>
              <a:tr h="601785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Tranche 2</a:t>
                      </a:r>
                      <a:endParaRPr lang="fr-C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 smtClean="0"/>
                        <a:t>± 100 %</a:t>
                      </a:r>
                      <a:endParaRPr lang="fr-CA" i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0883457"/>
                  </a:ext>
                </a:extLst>
              </a:tr>
              <a:tr h="601785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Tranche</a:t>
                      </a:r>
                      <a:r>
                        <a:rPr lang="fr-CA" baseline="0" noProof="0" dirty="0" smtClean="0"/>
                        <a:t> X</a:t>
                      </a:r>
                      <a:endParaRPr lang="fr-C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 smtClean="0"/>
                        <a:t>± 100 %</a:t>
                      </a:r>
                      <a:endParaRPr lang="fr-CA" i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7783651"/>
                  </a:ext>
                </a:extLst>
              </a:tr>
              <a:tr h="601785">
                <a:tc>
                  <a:txBody>
                    <a:bodyPr/>
                    <a:lstStyle/>
                    <a:p>
                      <a:r>
                        <a:rPr lang="fr-CA" noProof="0" dirty="0" smtClean="0"/>
                        <a:t>Clore le programme</a:t>
                      </a:r>
                      <a:endParaRPr lang="fr-CA" i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noProof="0" dirty="0" smtClean="0"/>
                        <a:t>± 100 %</a:t>
                      </a:r>
                      <a:endParaRPr lang="fr-CA" i="1" noProof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501468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>
            <p:custDataLst>
              <p:tags r:id="rId4"/>
            </p:custDataLst>
          </p:nvPr>
        </p:nvCxnSpPr>
        <p:spPr>
          <a:xfrm>
            <a:off x="949569" y="4281853"/>
            <a:ext cx="0" cy="3516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>
            <p:custDataLst>
              <p:tags r:id="rId5"/>
            </p:custDataLst>
          </p:nvPr>
        </p:nvCxnSpPr>
        <p:spPr>
          <a:xfrm>
            <a:off x="5295900" y="2517531"/>
            <a:ext cx="0" cy="3056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Approbations</a:t>
            </a:r>
            <a:endParaRPr lang="fr-CA" i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2" y="1600200"/>
            <a:ext cx="8229598" cy="37370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fr-CA" sz="1800" i="1" dirty="0" smtClean="0"/>
              <a:t>Indiquez </a:t>
            </a:r>
            <a:r>
              <a:rPr lang="fr-CA" sz="1800" i="1" dirty="0"/>
              <a:t>les approbations requises par le comité de gouvernance :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fr-CA" sz="1800" i="1" dirty="0"/>
              <a:t>Confirmation que </a:t>
            </a:r>
            <a:r>
              <a:rPr lang="fr-CA" sz="1800" i="1" dirty="0" smtClean="0"/>
              <a:t>l’initiative </a:t>
            </a:r>
            <a:r>
              <a:rPr lang="fr-CA" sz="1800" i="1" dirty="0"/>
              <a:t>doit être mise en œuvre en tant que programme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fr-CA" sz="1800" i="1" dirty="0"/>
              <a:t>Autorisation de procéder à </a:t>
            </a:r>
            <a:r>
              <a:rPr lang="fr-CA" sz="1800" i="1" dirty="0" smtClean="0"/>
              <a:t>l’identification d’un </a:t>
            </a:r>
            <a:r>
              <a:rPr lang="fr-CA" sz="1800" i="1" dirty="0"/>
              <a:t>programme</a:t>
            </a:r>
          </a:p>
          <a:p>
            <a:pPr>
              <a:spcBef>
                <a:spcPts val="1800"/>
              </a:spcBef>
              <a:buFontTx/>
              <a:buChar char="-"/>
            </a:pPr>
            <a:r>
              <a:rPr lang="fr-CA" sz="1800" i="1" dirty="0"/>
              <a:t>Toute autre demande </a:t>
            </a:r>
            <a:r>
              <a:rPr lang="fr-CA" sz="1800" i="1" dirty="0" smtClean="0"/>
              <a:t>d’approbation </a:t>
            </a:r>
            <a:r>
              <a:rPr lang="fr-CA" sz="1800" i="1" dirty="0"/>
              <a:t>que </a:t>
            </a:r>
            <a:r>
              <a:rPr lang="fr-CA" sz="1800" i="1" dirty="0" smtClean="0"/>
              <a:t>l’équipe </a:t>
            </a:r>
            <a:r>
              <a:rPr lang="fr-CA" sz="1800" i="1" dirty="0"/>
              <a:t>du programme pourrait devoir présenter à ce </a:t>
            </a:r>
            <a:r>
              <a:rPr lang="fr-CA" sz="1800" i="1" dirty="0" smtClean="0"/>
              <a:t>moment-ci</a:t>
            </a:r>
          </a:p>
          <a:p>
            <a:pPr marL="0" indent="0">
              <a:spcBef>
                <a:spcPts val="0"/>
              </a:spcBef>
              <a:buNone/>
            </a:pPr>
            <a:endParaRPr lang="en-CA" sz="105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28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Questions?</a:t>
            </a:r>
            <a:endParaRPr lang="fr-CA" sz="3200" dirty="0"/>
          </a:p>
        </p:txBody>
      </p:sp>
      <p:pic>
        <p:nvPicPr>
          <p:cNvPr id="5" name="Picture 2" descr="Image result for what to expect">
            <a:hlinkClick r:id="rId5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73" y="2091665"/>
            <a:ext cx="3048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92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199" y="274638"/>
            <a:ext cx="8598877" cy="1143000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solidFill>
                  <a:srgbClr val="000000"/>
                </a:solidFill>
              </a:rPr>
              <a:t>Cadre de gestion de programme </a:t>
            </a:r>
            <a:r>
              <a:rPr lang="fr-CA" dirty="0" smtClean="0">
                <a:solidFill>
                  <a:srgbClr val="000000"/>
                </a:solidFill>
              </a:rPr>
              <a:t>d’EDSC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889131" y="183985"/>
            <a:ext cx="1172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rgbClr val="000000"/>
                </a:solidFill>
              </a:rPr>
              <a:t>Annexe A</a:t>
            </a:r>
            <a:endParaRPr lang="fr-CA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385" y="1253766"/>
            <a:ext cx="8485116" cy="464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8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430269" y="1381594"/>
            <a:ext cx="8256532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en-CA" b="1" dirty="0" smtClean="0">
                <a:solidFill>
                  <a:srgbClr val="000000"/>
                </a:solidFill>
              </a:rPr>
              <a:t>Large Business Transformations are best served by the ESDC Programme Management Framework because it provides </a:t>
            </a:r>
          </a:p>
          <a:p>
            <a:pPr marL="114300"/>
            <a:r>
              <a:rPr lang="en-CA" b="1" dirty="0" smtClean="0">
                <a:solidFill>
                  <a:srgbClr val="000000"/>
                </a:solidFill>
              </a:rPr>
              <a:t>a structure to…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endParaRPr lang="en-CA" sz="800" dirty="0" smtClean="0">
              <a:solidFill>
                <a:srgbClr val="000000"/>
              </a:solidFill>
            </a:endParaRP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Deliver </a:t>
            </a:r>
            <a:r>
              <a:rPr lang="en-CA" i="1" dirty="0" smtClean="0">
                <a:solidFill>
                  <a:srgbClr val="000000"/>
                </a:solidFill>
              </a:rPr>
              <a:t>complex transformational change </a:t>
            </a:r>
            <a:r>
              <a:rPr lang="en-CA" dirty="0" smtClean="0">
                <a:solidFill>
                  <a:srgbClr val="000000"/>
                </a:solidFill>
              </a:rPr>
              <a:t>and manage high-risk investments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Integrate </a:t>
            </a:r>
            <a:r>
              <a:rPr lang="en-CA" i="1" dirty="0" smtClean="0">
                <a:solidFill>
                  <a:srgbClr val="000000"/>
                </a:solidFill>
              </a:rPr>
              <a:t>change management</a:t>
            </a:r>
            <a:r>
              <a:rPr lang="en-CA" dirty="0" smtClean="0">
                <a:solidFill>
                  <a:srgbClr val="000000"/>
                </a:solidFill>
              </a:rPr>
              <a:t> and business engagement into the process</a:t>
            </a:r>
          </a:p>
          <a:p>
            <a:pPr marL="228600" lvl="2" indent="-2286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Recognize branches and regions as a key </a:t>
            </a:r>
            <a:r>
              <a:rPr lang="en-CA" i="1" dirty="0" smtClean="0">
                <a:solidFill>
                  <a:srgbClr val="000000"/>
                </a:solidFill>
              </a:rPr>
              <a:t>transformation partners</a:t>
            </a:r>
          </a:p>
          <a:p>
            <a:pPr marL="228600" lvl="2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Start small, learn from experience and advance the change</a:t>
            </a:r>
          </a:p>
          <a:p>
            <a:pPr marL="228600" lvl="2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Coordinate and organize interdependent projects </a:t>
            </a:r>
          </a:p>
          <a:p>
            <a:pPr marL="0" lvl="2">
              <a:lnSpc>
                <a:spcPct val="120000"/>
              </a:lnSpc>
            </a:pPr>
            <a:r>
              <a:rPr lang="en-CA" dirty="0">
                <a:solidFill>
                  <a:srgbClr val="000000"/>
                </a:solidFill>
              </a:rPr>
              <a:t>	</a:t>
            </a:r>
            <a:r>
              <a:rPr lang="en-CA" dirty="0" smtClean="0">
                <a:solidFill>
                  <a:srgbClr val="000000"/>
                </a:solidFill>
              </a:rPr>
              <a:t>to deliver </a:t>
            </a:r>
            <a:r>
              <a:rPr lang="en-CA" i="1" dirty="0" smtClean="0">
                <a:solidFill>
                  <a:srgbClr val="000000"/>
                </a:solidFill>
              </a:rPr>
              <a:t>coherent capabilities.</a:t>
            </a:r>
          </a:p>
          <a:p>
            <a:pPr marL="228600" lvl="2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Deliver tangible outcomes and </a:t>
            </a:r>
            <a:r>
              <a:rPr lang="en-CA" i="1" dirty="0" smtClean="0">
                <a:solidFill>
                  <a:srgbClr val="000000"/>
                </a:solidFill>
              </a:rPr>
              <a:t>business benefits</a:t>
            </a:r>
          </a:p>
          <a:p>
            <a:pPr marL="228600" lvl="2"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</a:rPr>
              <a:t>Remain</a:t>
            </a:r>
            <a:r>
              <a:rPr lang="en-CA" i="1" dirty="0" smtClean="0">
                <a:solidFill>
                  <a:srgbClr val="000000"/>
                </a:solidFill>
              </a:rPr>
              <a:t> flexible </a:t>
            </a:r>
            <a:r>
              <a:rPr lang="en-CA" dirty="0" smtClean="0">
                <a:solidFill>
                  <a:srgbClr val="000000"/>
                </a:solidFill>
              </a:rPr>
              <a:t>to learn from experience and to </a:t>
            </a:r>
          </a:p>
          <a:p>
            <a:pPr marL="0" lvl="1" indent="-457200">
              <a:lnSpc>
                <a:spcPct val="120000"/>
              </a:lnSpc>
            </a:pPr>
            <a:r>
              <a:rPr lang="en-CA" dirty="0" smtClean="0">
                <a:solidFill>
                  <a:srgbClr val="000000"/>
                </a:solidFill>
              </a:rPr>
              <a:t>	adjust to evolving business needs.</a:t>
            </a:r>
            <a:endParaRPr lang="en-CA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>
            <p:custDataLst>
              <p:tags r:id="rId3"/>
            </p:custDataLst>
          </p:nvPr>
        </p:nvSpPr>
        <p:spPr>
          <a:xfrm>
            <a:off x="457200" y="5407311"/>
            <a:ext cx="856370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*Programme definition: </a:t>
            </a:r>
            <a:r>
              <a:rPr lang="en-CA" dirty="0" smtClean="0"/>
              <a:t>A </a:t>
            </a:r>
            <a:r>
              <a:rPr lang="en-CA" dirty="0"/>
              <a:t>group of related projects and change management activities that together achieve beneficial change for a department</a:t>
            </a:r>
            <a:r>
              <a:rPr lang="en-CA" dirty="0" smtClean="0"/>
              <a:t>.</a:t>
            </a:r>
            <a:r>
              <a:rPr lang="en-US" sz="2000" b="1" i="1" dirty="0" smtClean="0">
                <a:solidFill>
                  <a:srgbClr val="000000"/>
                </a:solidFill>
              </a:rPr>
              <a:t>*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572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ESDC </a:t>
            </a:r>
            <a:r>
              <a:rPr lang="en-US" dirty="0" err="1" smtClean="0"/>
              <a:t>Programme</a:t>
            </a:r>
            <a:r>
              <a:rPr lang="en-US" dirty="0" smtClean="0"/>
              <a:t> Management Delivery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244" y="3601188"/>
            <a:ext cx="2700668" cy="140017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931763" y="6434807"/>
            <a:ext cx="3746148" cy="31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1400" i="1" dirty="0" smtClean="0"/>
              <a:t>See Annex A for Framework Overview</a:t>
            </a:r>
            <a:endParaRPr lang="en-CA" sz="1400" i="1" dirty="0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889131" y="18398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Annex </a:t>
            </a:r>
            <a:r>
              <a:rPr lang="en-US" dirty="0" smtClean="0">
                <a:solidFill>
                  <a:srgbClr val="000000"/>
                </a:solidFill>
              </a:rPr>
              <a:t>B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3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Mandat du programme</a:t>
            </a:r>
            <a:endParaRPr lang="fr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131682" y="2291915"/>
            <a:ext cx="7771018" cy="2501900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457199" y="1417638"/>
            <a:ext cx="8229601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just"/>
            <a:r>
              <a:rPr lang="fr-CA" i="1" dirty="0" smtClean="0">
                <a:latin typeface="Arial"/>
                <a:cs typeface="Verdana"/>
              </a:rPr>
              <a:t>Résumez le mandat approuvé par le SM/SMA, y compris le problème ou l’opportunité derrière l’initiative et un aperçu de la proposition. Précisez la catégorie de l’investissement proposé </a:t>
            </a:r>
            <a:r>
              <a:rPr lang="fr-CA" i="1" dirty="0" smtClean="0"/>
              <a:t>(discrétionnaire/non discrétionnaire), justification à l’appui.</a:t>
            </a:r>
            <a:endParaRPr lang="fr-CA" i="1" dirty="0" smtClean="0">
              <a:latin typeface="Arial"/>
              <a:cs typeface="Verdana"/>
            </a:endParaRPr>
          </a:p>
          <a:p>
            <a:pPr marL="0" lvl="1" indent="0"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776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CA" sz="3200" dirty="0" smtClean="0"/>
              <a:t>Contexte stratégique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199" y="1508922"/>
            <a:ext cx="8229601" cy="4756150"/>
          </a:xfrm>
        </p:spPr>
        <p:txBody>
          <a:bodyPr>
            <a:noAutofit/>
          </a:bodyPr>
          <a:lstStyle/>
          <a:p>
            <a:pPr marL="0" lvl="1" indent="0">
              <a:spcBef>
                <a:spcPts val="600"/>
              </a:spcBef>
              <a:buNone/>
            </a:pPr>
            <a:r>
              <a:rPr lang="fr-CA" sz="1800" i="1" dirty="0" smtClean="0"/>
              <a:t>Précisez le contexte du programme des points de vue suivants :</a:t>
            </a:r>
            <a:endParaRPr lang="fr-CA" sz="1800" i="1" dirty="0"/>
          </a:p>
          <a:p>
            <a:pPr marL="0" lvl="1" indent="0">
              <a:spcBef>
                <a:spcPts val="600"/>
              </a:spcBef>
              <a:buNone/>
            </a:pPr>
            <a:endParaRPr lang="fr-CA" sz="1800" i="1" dirty="0"/>
          </a:p>
          <a:p>
            <a:pPr marL="266700" lvl="2" indent="-258763">
              <a:spcBef>
                <a:spcPts val="600"/>
              </a:spcBef>
            </a:pPr>
            <a:r>
              <a:rPr lang="fr-CA" sz="1800" i="1" dirty="0" smtClean="0"/>
              <a:t>Contexte politique;</a:t>
            </a:r>
            <a:endParaRPr lang="fr-CA" sz="1800" i="1" dirty="0"/>
          </a:p>
          <a:p>
            <a:pPr marL="266700" lvl="2" indent="-258763">
              <a:spcBef>
                <a:spcPts val="600"/>
              </a:spcBef>
            </a:pPr>
            <a:r>
              <a:rPr lang="fr-CA" sz="1800" i="1" dirty="0" smtClean="0"/>
              <a:t>Contexte économique;</a:t>
            </a:r>
            <a:endParaRPr lang="fr-CA" sz="1800" i="1" dirty="0"/>
          </a:p>
          <a:p>
            <a:pPr marL="266700" lvl="2" indent="-258763">
              <a:spcBef>
                <a:spcPts val="600"/>
              </a:spcBef>
            </a:pPr>
            <a:r>
              <a:rPr lang="fr-CA" sz="1800" i="1" dirty="0" smtClean="0"/>
              <a:t>Contexte social;</a:t>
            </a:r>
            <a:endParaRPr lang="fr-CA" sz="1800" i="1" dirty="0"/>
          </a:p>
          <a:p>
            <a:pPr marL="266700" lvl="2" indent="-258763">
              <a:spcBef>
                <a:spcPts val="600"/>
              </a:spcBef>
            </a:pPr>
            <a:r>
              <a:rPr lang="fr-CA" sz="1800" i="1" dirty="0" smtClean="0"/>
              <a:t>Contexte technologique;</a:t>
            </a:r>
            <a:endParaRPr lang="fr-CA" sz="1800" i="1" dirty="0"/>
          </a:p>
          <a:p>
            <a:pPr marL="266700" lvl="2" indent="-258763">
              <a:spcBef>
                <a:spcPts val="600"/>
              </a:spcBef>
            </a:pPr>
            <a:r>
              <a:rPr lang="fr-CA" sz="1800" i="1" dirty="0" smtClean="0"/>
              <a:t>Contexte légal;</a:t>
            </a:r>
            <a:endParaRPr lang="fr-CA" sz="1800" i="1" dirty="0"/>
          </a:p>
          <a:p>
            <a:pPr marL="266700" lvl="2" indent="-258763">
              <a:spcBef>
                <a:spcPts val="600"/>
              </a:spcBef>
            </a:pPr>
            <a:r>
              <a:rPr lang="fr-CA" sz="1800" i="1" dirty="0" smtClean="0"/>
              <a:t>Contexte environnemental.</a:t>
            </a:r>
            <a:endParaRPr lang="fr-CA" sz="1800" i="1" dirty="0"/>
          </a:p>
          <a:p>
            <a:pPr marL="0" lvl="1" indent="0">
              <a:spcBef>
                <a:spcPts val="600"/>
              </a:spcBef>
              <a:buNone/>
            </a:pPr>
            <a:endParaRPr lang="fr-CA" sz="1800" i="1" dirty="0"/>
          </a:p>
          <a:p>
            <a:pPr marL="0" lvl="1" indent="0" algn="just">
              <a:spcBef>
                <a:spcPts val="600"/>
              </a:spcBef>
              <a:buNone/>
            </a:pPr>
            <a:r>
              <a:rPr lang="fr-CA" sz="1800" i="1" dirty="0" smtClean="0"/>
              <a:t>Incluez toutes les décisions déjà prises à l’appui du changement organisationnel proposé (p. ex. approbation par le SM ou approbation de la stratégie) et/ou indiquez si le programme appuie les politiques du Conseil du Trésor.</a:t>
            </a:r>
            <a:endParaRPr lang="fr-CA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010465"/>
          </a:xfrm>
        </p:spPr>
        <p:txBody>
          <a:bodyPr>
            <a:normAutofit/>
          </a:bodyPr>
          <a:lstStyle/>
          <a:p>
            <a:r>
              <a:rPr lang="fr-CA" sz="3200" dirty="0" smtClean="0"/>
              <a:t>Sommaire de l’état actuel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1" y="1308965"/>
            <a:ext cx="8229600" cy="4516608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fr-CA" sz="1800" i="1" dirty="0" smtClean="0"/>
              <a:t>Décrivez les capacités actuelles et les changements généraux à apporter dans l’organisation pour atteindre l’état futur souhaité. Vous pouvez utiliser les thèmes suivants :</a:t>
            </a:r>
          </a:p>
          <a:p>
            <a:pPr marL="57150" indent="0">
              <a:spcBef>
                <a:spcPts val="0"/>
              </a:spcBef>
              <a:buNone/>
            </a:pPr>
            <a:endParaRPr lang="fr-CA" sz="1800" i="1" dirty="0" smtClean="0"/>
          </a:p>
          <a:p>
            <a:pPr indent="-285750">
              <a:spcBef>
                <a:spcPts val="0"/>
              </a:spcBef>
              <a:buFontTx/>
              <a:buChar char="-"/>
            </a:pPr>
            <a:r>
              <a:rPr lang="fr-CA" sz="1800" i="1" dirty="0" smtClean="0"/>
              <a:t>Processus (modèle opérationnel)</a:t>
            </a:r>
          </a:p>
          <a:p>
            <a:pPr indent="-285750">
              <a:spcBef>
                <a:spcPts val="0"/>
              </a:spcBef>
              <a:buFontTx/>
              <a:buChar char="-"/>
            </a:pPr>
            <a:r>
              <a:rPr lang="fr-CA" sz="1800" i="1" dirty="0" smtClean="0"/>
              <a:t>Organisation (structure, compétences nécessaires, culture, etc.)</a:t>
            </a:r>
          </a:p>
          <a:p>
            <a:pPr indent="-285750">
              <a:spcBef>
                <a:spcPts val="0"/>
              </a:spcBef>
              <a:buFontTx/>
              <a:buChar char="-"/>
            </a:pPr>
            <a:r>
              <a:rPr lang="fr-CA" sz="1800" i="1" dirty="0" smtClean="0"/>
              <a:t>Technologies (installations, outils et systèmes TI)</a:t>
            </a:r>
          </a:p>
          <a:p>
            <a:pPr indent="-285750">
              <a:spcBef>
                <a:spcPts val="0"/>
              </a:spcBef>
              <a:buFontTx/>
              <a:buChar char="-"/>
            </a:pPr>
            <a:r>
              <a:rPr lang="fr-CA" sz="1800" i="1" dirty="0" smtClean="0"/>
              <a:t>Informations (informations et données requises pour les opérations futures)</a:t>
            </a:r>
            <a:endParaRPr lang="fr-CA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1010465"/>
          </a:xfrm>
        </p:spPr>
        <p:txBody>
          <a:bodyPr>
            <a:normAutofit/>
          </a:bodyPr>
          <a:lstStyle/>
          <a:p>
            <a:r>
              <a:rPr lang="fr-CA" sz="3200" dirty="0" smtClean="0"/>
              <a:t>Avantages </a:t>
            </a:r>
            <a:r>
              <a:rPr lang="fr-CA" sz="3200" dirty="0"/>
              <a:t>préliminaires du programme</a:t>
            </a:r>
            <a:endParaRPr lang="fr-CA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321"/>
            <a:ext cx="8529767" cy="4880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i="1" dirty="0" smtClean="0"/>
              <a:t>Donnez un aperçu général des avantages attendus du programme.</a:t>
            </a:r>
            <a:endParaRPr lang="fr-CA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1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Impacts et intervenants du programme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53915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i="1" dirty="0" smtClean="0"/>
              <a:t>Le programme </a:t>
            </a:r>
            <a:r>
              <a:rPr lang="fr-CA" sz="1800" i="1" dirty="0" err="1" smtClean="0"/>
              <a:t>aura-t-il</a:t>
            </a:r>
            <a:r>
              <a:rPr lang="fr-CA" sz="1800" i="1" dirty="0" smtClean="0"/>
              <a:t> une incidence sur d’autres ministères ou organisations? Si oui, veuillez en dresser la liste et préciser l’impact sur chaque intervenant.</a:t>
            </a:r>
            <a:endParaRPr lang="fr-CA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54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Facteurs de succès essentiels au programme</a:t>
            </a:r>
            <a:endParaRPr lang="fr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1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800" i="1" dirty="0" smtClean="0"/>
              <a:t>Fournissez les facteurs de succès essentiels à l’exécution du programme.</a:t>
            </a:r>
            <a:endParaRPr lang="en-CA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7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1122360" y="-1302493"/>
            <a:ext cx="54847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buClr>
                <a:prstClr val="black"/>
              </a:buClr>
              <a:buSzPts val="2430"/>
              <a:defRPr/>
            </a:pPr>
            <a:r>
              <a:rPr lang="en-US" sz="1500" b="1" kern="0" dirty="0">
                <a:solidFill>
                  <a:prstClr val="black"/>
                </a:solidFill>
                <a:latin typeface="Verdana"/>
                <a:ea typeface="Verdana"/>
                <a:cs typeface="Verdana"/>
                <a:sym typeface="Verdana"/>
              </a:rPr>
              <a:t>ESDC Programme Framework - Governance </a:t>
            </a:r>
            <a:br>
              <a:rPr lang="en-US" sz="1500" b="1" kern="0" dirty="0">
                <a:solidFill>
                  <a:prstClr val="black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sz="1500" kern="0" dirty="0">
              <a:solidFill>
                <a:prstClr val="black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Title 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Verdan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</a:rPr>
              <a:t>Cadre de programme d’EDSC - Gouvernance</a:t>
            </a:r>
            <a:endParaRPr kumimoji="0" lang="fr-CA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03" y="1542251"/>
            <a:ext cx="8385898" cy="4478242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6C063-E22E-2E4C-A523-54089486E3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04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fr-CA" sz="3200" dirty="0" smtClean="0"/>
              <a:t>Structure de gouvernance proposée</a:t>
            </a:r>
            <a:endParaRPr lang="fr-C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2E86C063-E22E-2E4C-A523-54089486E38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57200" y="2099955"/>
            <a:ext cx="8229600" cy="3386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sz="1800" i="1" dirty="0"/>
              <a:t>Fournissez les noms des cadres de direction et des cadres supérieurs assignés ou affectés à ce programme.</a:t>
            </a:r>
          </a:p>
          <a:p>
            <a:pPr marL="0" indent="0">
              <a:buNone/>
            </a:pPr>
            <a:endParaRPr lang="fr-CA" sz="1800" i="1" dirty="0"/>
          </a:p>
          <a:p>
            <a:pPr marL="0" indent="0">
              <a:buNone/>
            </a:pPr>
            <a:endParaRPr lang="fr-CA" sz="1800" i="1" dirty="0"/>
          </a:p>
          <a:p>
            <a:pPr marL="0" indent="0">
              <a:buNone/>
            </a:pPr>
            <a:r>
              <a:rPr lang="fr-CA" sz="1800" i="1" dirty="0"/>
              <a:t>Si vous estimez que votre programme </a:t>
            </a:r>
            <a:r>
              <a:rPr lang="fr-CA" sz="1800" i="1" dirty="0" smtClean="0"/>
              <a:t>ne suivra pas exactement la </a:t>
            </a:r>
            <a:r>
              <a:rPr lang="fr-CA" sz="1800" i="1" dirty="0"/>
              <a:t>structure de gouvernance proposée à la diapositive précédente, </a:t>
            </a:r>
            <a:r>
              <a:rPr lang="fr-CA" sz="1800" i="1" dirty="0" smtClean="0"/>
              <a:t>veuillez indiquer </a:t>
            </a:r>
            <a:r>
              <a:rPr lang="fr-CA" sz="1800" i="1" dirty="0"/>
              <a:t>ici </a:t>
            </a:r>
            <a:r>
              <a:rPr lang="fr-CA" sz="1800" i="1" dirty="0" smtClean="0"/>
              <a:t>en quoi il s’en écartera.</a:t>
            </a:r>
            <a:endParaRPr lang="en-CA" sz="1800" i="1" dirty="0"/>
          </a:p>
        </p:txBody>
      </p:sp>
    </p:spTree>
    <p:extLst>
      <p:ext uri="{BB962C8B-B14F-4D97-AF65-F5344CB8AC3E}">
        <p14:creationId xmlns:p14="http://schemas.microsoft.com/office/powerpoint/2010/main" val="20889198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1579311|-10846711|-14797230|-8244963|-11249614|SPAC&quot;,&quot;Id&quot;:&quot;5dbc4ce339424343946f7a3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4x3_ServCan_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x3_ESDC_01">
  <a:themeElements>
    <a:clrScheme name="ESDC - Colour 1">
      <a:dk1>
        <a:srgbClr val="000000"/>
      </a:dk1>
      <a:lt1>
        <a:sysClr val="window" lastClr="FFFFFF"/>
      </a:lt1>
      <a:dk2>
        <a:srgbClr val="188394"/>
      </a:dk2>
      <a:lt2>
        <a:srgbClr val="96D9DC"/>
      </a:lt2>
      <a:accent1>
        <a:srgbClr val="C90031"/>
      </a:accent1>
      <a:accent2>
        <a:srgbClr val="DE5372"/>
      </a:accent2>
      <a:accent3>
        <a:srgbClr val="4CA28D"/>
      </a:accent3>
      <a:accent4>
        <a:srgbClr val="87C6B6"/>
      </a:accent4>
      <a:accent5>
        <a:srgbClr val="DD5B49"/>
      </a:accent5>
      <a:accent6>
        <a:srgbClr val="E99586"/>
      </a:accent6>
      <a:hlink>
        <a:srgbClr val="0000FF"/>
      </a:hlink>
      <a:folHlink>
        <a:srgbClr val="96D9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lour Palette 1 - ESDC-Service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accent2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DC_Primary">
    <a:dk1>
      <a:srgbClr val="000000"/>
    </a:dk1>
    <a:lt1>
      <a:sysClr val="window" lastClr="FFFFFF"/>
    </a:lt1>
    <a:dk2>
      <a:srgbClr val="1F497D"/>
    </a:dk2>
    <a:lt2>
      <a:srgbClr val="9EB8C1"/>
    </a:lt2>
    <a:accent1>
      <a:srgbClr val="62B95F"/>
    </a:accent1>
    <a:accent2>
      <a:srgbClr val="E53D51"/>
    </a:accent2>
    <a:accent3>
      <a:srgbClr val="00ADBA"/>
    </a:accent3>
    <a:accent4>
      <a:srgbClr val="FF8D6B"/>
    </a:accent4>
    <a:accent5>
      <a:srgbClr val="5E459C"/>
    </a:accent5>
    <a:accent6>
      <a:srgbClr val="8E469B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F74806E51961478E516D1936B1BA05" ma:contentTypeVersion="0" ma:contentTypeDescription="Create a new document." ma:contentTypeScope="" ma:versionID="d833f3ad0bbdf8ce2ea0614e31aa399f">
  <xsd:schema xmlns:xsd="http://www.w3.org/2001/XMLSchema" xmlns:xs="http://www.w3.org/2001/XMLSchema" xmlns:p="http://schemas.microsoft.com/office/2006/metadata/properties" xmlns:ns2="cc9794a8-15f3-4e88-90d8-212bfd7e4dc3" targetNamespace="http://schemas.microsoft.com/office/2006/metadata/properties" ma:root="true" ma:fieldsID="2af551902ab36b933e9af367858ec005" ns2:_="">
    <xsd:import namespace="cc9794a8-15f3-4e88-90d8-212bfd7e4dc3"/>
    <xsd:element name="properties">
      <xsd:complexType>
        <xsd:sequence>
          <xsd:element name="documentManagement">
            <xsd:complexType>
              <xsd:all>
                <xsd:element ref="ns2:Keywords_x0020_PMO" minOccurs="0"/>
                <xsd:element ref="ns2:Keyword_x0020_Secur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794a8-15f3-4e88-90d8-212bfd7e4dc3" elementFormDefault="qualified">
    <xsd:import namespace="http://schemas.microsoft.com/office/2006/documentManagement/types"/>
    <xsd:import namespace="http://schemas.microsoft.com/office/infopath/2007/PartnerControls"/>
    <xsd:element name="Keywords_x0020_PMO" ma:index="8" nillable="true" ma:displayName="Keywords PMO" ma:internalName="Keywords_x0020_PMO">
      <xsd:simpleType>
        <xsd:restriction base="dms:Text">
          <xsd:maxLength value="255"/>
        </xsd:restriction>
      </xsd:simpleType>
    </xsd:element>
    <xsd:element name="Keyword_x0020_Security" ma:index="9" nillable="true" ma:displayName="Keyword Security" ma:internalName="Keyword_x0020_Securit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_x0020_Security xmlns="cc9794a8-15f3-4e88-90d8-212bfd7e4dc3" xsi:nil="true"/>
    <Keywords_x0020_PMO xmlns="cc9794a8-15f3-4e88-90d8-212bfd7e4dc3" xsi:nil="true"/>
  </documentManagement>
</p:properties>
</file>

<file path=customXml/itemProps1.xml><?xml version="1.0" encoding="utf-8"?>
<ds:datastoreItem xmlns:ds="http://schemas.openxmlformats.org/officeDocument/2006/customXml" ds:itemID="{890AA1F7-8E55-4E4F-9FBB-F0CF23ABA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794a8-15f3-4e88-90d8-212bfd7e4d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AAC984-BC5B-420B-9BA4-446A14531E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A6F48-B097-4499-8325-F714BDD99500}">
  <ds:schemaRefs>
    <ds:schemaRef ds:uri="http://schemas.microsoft.com/office/2006/metadata/properties"/>
    <ds:schemaRef ds:uri="cc9794a8-15f3-4e88-90d8-212bfd7e4dc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PPT4x3_ESDC_Final_EN01</Template>
  <TotalTime>13739</TotalTime>
  <Words>690</Words>
  <Application>Microsoft Office PowerPoint</Application>
  <PresentationFormat>On-screen Show (4:3)</PresentationFormat>
  <Paragraphs>112</Paragraphs>
  <Slides>16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4x3_ServCan_01</vt:lpstr>
      <vt:lpstr>4x3_ESDC_01</vt:lpstr>
      <vt:lpstr>Colour Palette 1 - ESDC-Service Canada</vt:lpstr>
      <vt:lpstr>   Proposition de Programme *Nom du programme*  ÉBAUCHE POUR DISCUSSION  </vt:lpstr>
      <vt:lpstr>Mandat du programme</vt:lpstr>
      <vt:lpstr>Contexte stratégique</vt:lpstr>
      <vt:lpstr>Sommaire de l’état actuel</vt:lpstr>
      <vt:lpstr>Avantages préliminaires du programme</vt:lpstr>
      <vt:lpstr>Impacts et intervenants du programme</vt:lpstr>
      <vt:lpstr>Facteurs de succès essentiels au programme</vt:lpstr>
      <vt:lpstr>PowerPoint Presentation</vt:lpstr>
      <vt:lpstr>Structure de gouvernance proposée</vt:lpstr>
      <vt:lpstr>Projet(s) faisant partie du programme</vt:lpstr>
      <vt:lpstr>Établissement des coûts du programme</vt:lpstr>
      <vt:lpstr>Durée du programme </vt:lpstr>
      <vt:lpstr>Approbations</vt:lpstr>
      <vt:lpstr>Questions?</vt:lpstr>
      <vt:lpstr>Cadre de gestion de programme d’EDSC</vt:lpstr>
      <vt:lpstr>ESDC Programme Management Delivery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 Governance (MPIB and Corporate) and Funding</dc:title>
  <dc:creator>Marie-Pier, Blais</dc:creator>
  <cp:lastModifiedBy>Shaw, Andy A [NC]</cp:lastModifiedBy>
  <cp:revision>967</cp:revision>
  <cp:lastPrinted>2019-08-26T16:51:18Z</cp:lastPrinted>
  <dcterms:created xsi:type="dcterms:W3CDTF">2018-05-24T17:38:49Z</dcterms:created>
  <dcterms:modified xsi:type="dcterms:W3CDTF">2020-03-12T15:46:12Z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/>
  </property>
  <property fmtid="{D5CDD505-2E9C-101B-9397-08002B2CF9AE}" pid="3" name="ContentTypeId">
    <vt:lpwstr>0x01010034F74806E51961478E516D1936B1BA05</vt:lpwstr>
  </property>
  <property fmtid="{D5CDD505-2E9C-101B-9397-08002B2CF9AE}" pid="4" name="ItemRetentionFormula">
    <vt:lpwstr/>
  </property>
  <property fmtid="{D5CDD505-2E9C-101B-9397-08002B2CF9AE}" pid="5" name="WorkflowChangePath">
    <vt:lpwstr>7ab30019-3554-4919-b6f6-c90dc74a1bdf,4;</vt:lpwstr>
  </property>
  <property fmtid="{D5CDD505-2E9C-101B-9397-08002B2CF9AE}" pid="6" name="d2bb69b02fee4ef2b1e2cc4788ab9875">
    <vt:lpwstr>Access to Information and Privacy|3d4e650e-555e-4415-b38c-1179ecd8d4c6</vt:lpwstr>
  </property>
  <property fmtid="{D5CDD505-2E9C-101B-9397-08002B2CF9AE}" pid="7" name="bd0b1d6cc0f041a28b93055e6dd7b60a">
    <vt:lpwstr>Executive|d979b0c4-faa0-46db-bf3a-8ea0445e4226</vt:lpwstr>
  </property>
  <property fmtid="{D5CDD505-2E9C-101B-9397-08002B2CF9AE}" pid="8" name="BusinessFunction">
    <vt:lpwstr>10;#Access to Information and Privacy|3d4e650e-555e-4415-b38c-1179ecd8d4c6</vt:lpwstr>
  </property>
  <property fmtid="{D5CDD505-2E9C-101B-9397-08002B2CF9AE}" pid="9" name="Recipient">
    <vt:lpwstr>4;#Executive|d979b0c4-faa0-46db-bf3a-8ea0445e4226</vt:lpwstr>
  </property>
</Properties>
</file>