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ppt" ContentType="application/vnd.ms-powerpoi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3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Microsoft_PowerPoint_97-2003_Presentation1.ppt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Base" hidden="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resentation" r:id="rId5" imgW="0" imgH="0" progId="PowerPoint.Show.8">
                  <p:embed/>
                </p:oleObj>
              </mc:Choice>
              <mc:Fallback>
                <p:oleObj name="Presentation" r:id="rId5" imgW="0" imgH="0" progId="PowerPoint.Show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9"/>
          <p:cNvSpPr>
            <a:spLocks noChangeArrowheads="1"/>
          </p:cNvSpPr>
          <p:nvPr/>
        </p:nvSpPr>
        <p:spPr bwMode="auto">
          <a:xfrm>
            <a:off x="280988" y="1174750"/>
            <a:ext cx="4838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Wingdings" pitchFamily="2" charset="2"/>
              <a:buNone/>
            </a:pPr>
            <a:r>
              <a:rPr lang="fr-CA" sz="2000" b="1" dirty="0">
                <a:solidFill>
                  <a:srgbClr val="FFFFFF"/>
                </a:solidFill>
                <a:latin typeface="ITC Stone Informal Std Bold" pitchFamily="18" charset="0"/>
              </a:rPr>
              <a:t> </a:t>
            </a:r>
            <a:endParaRPr lang="en-CA" sz="2000" b="1" dirty="0">
              <a:solidFill>
                <a:srgbClr val="FFFFFF"/>
              </a:solidFill>
              <a:latin typeface="ITC Stone Informal Std Bold" pitchFamily="18" charset="0"/>
            </a:endParaRPr>
          </a:p>
        </p:txBody>
      </p:sp>
      <p:sp>
        <p:nvSpPr>
          <p:cNvPr id="64583" name="Rectangle 71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685800" y="2342924"/>
            <a:ext cx="7772400" cy="1470025"/>
          </a:xfrm>
        </p:spPr>
        <p:txBody>
          <a:bodyPr anchor="ctr"/>
          <a:lstStyle>
            <a:lvl1pPr algn="ctr">
              <a:defRPr sz="2800">
                <a:solidFill>
                  <a:srgbClr val="003478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CA" noProof="0" dirty="0" smtClean="0"/>
          </a:p>
        </p:txBody>
      </p:sp>
      <p:sp>
        <p:nvSpPr>
          <p:cNvPr id="64584" name="Rectangle 7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98699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CA" noProof="0" dirty="0" smtClean="0"/>
          </a:p>
        </p:txBody>
      </p:sp>
    </p:spTree>
    <p:extLst>
      <p:ext uri="{BB962C8B-B14F-4D97-AF65-F5344CB8AC3E}">
        <p14:creationId xmlns:p14="http://schemas.microsoft.com/office/powerpoint/2010/main" val="2943396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00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272142"/>
            <a:ext cx="8348662" cy="544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" y="990601"/>
            <a:ext cx="8345488" cy="4806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265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rgbClr val="003478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361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0" y="990601"/>
            <a:ext cx="4095750" cy="480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990601"/>
            <a:ext cx="4097338" cy="480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9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347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347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33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739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29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575050" y="273050"/>
            <a:ext cx="5111750" cy="5853113"/>
          </a:xfrm>
        </p:spPr>
        <p:txBody>
          <a:bodyPr/>
          <a:lstStyle>
            <a:lvl1pPr>
              <a:defRPr sz="2400" b="1">
                <a:solidFill>
                  <a:schemeClr val="bg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174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CA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759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1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938" y="6353175"/>
            <a:ext cx="5964237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black">
          <a:xfrm>
            <a:off x="388938" y="271463"/>
            <a:ext cx="8348662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0" y="990600"/>
            <a:ext cx="8345488" cy="480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6804025" y="6396038"/>
            <a:ext cx="1901825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FA6EE4E-4595-4657-9A5C-850EF76FB8E1}" type="slidenum">
              <a:rPr lang="en-CA" sz="140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CA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731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003478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85750" algn="l" rtl="0" eaLnBrk="1" fontAlgn="base" hangingPunct="1">
        <a:spcBef>
          <a:spcPct val="20000"/>
        </a:spcBef>
        <a:spcAft>
          <a:spcPct val="0"/>
        </a:spcAft>
        <a:buClr>
          <a:srgbClr val="003478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3478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3478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3478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tx2"/>
                </a:solidFill>
              </a:rPr>
              <a:t>Responsabilités clés</a:t>
            </a:r>
            <a:br>
              <a:rPr lang="fr-CA" dirty="0" smtClean="0">
                <a:solidFill>
                  <a:schemeClr val="tx2"/>
                </a:solidFill>
              </a:rPr>
            </a:br>
            <a:endParaRPr lang="en-CA" dirty="0">
              <a:solidFill>
                <a:schemeClr val="tx2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5288" y="836613"/>
            <a:ext cx="265430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CA" b="1" dirty="0" smtClean="0">
                <a:solidFill>
                  <a:srgbClr val="000000"/>
                </a:solidFill>
                <a:latin typeface="Calibri" pitchFamily="34" charset="0"/>
              </a:rPr>
              <a:t>Gestionnaire</a:t>
            </a:r>
            <a:r>
              <a:rPr lang="en-US" b="1" dirty="0" smtClean="0">
                <a:solidFill>
                  <a:srgbClr val="000000"/>
                </a:solidFill>
                <a:latin typeface="Calibri" pitchFamily="34" charset="0"/>
              </a:rPr>
              <a:t> du centre</a:t>
            </a:r>
            <a:r>
              <a:rPr lang="en-US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 b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alibri" pitchFamily="34" charset="0"/>
              </a:rPr>
              <a:t>financier</a:t>
            </a:r>
            <a:endParaRPr lang="en-CA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492500" y="836613"/>
            <a:ext cx="2471738" cy="385762"/>
          </a:xfrm>
          <a:prstGeom prst="rect">
            <a:avLst/>
          </a:prstGeom>
          <a:solidFill>
            <a:srgbClr val="FFCC9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CA" b="1" dirty="0">
                <a:solidFill>
                  <a:srgbClr val="000000"/>
                </a:solidFill>
                <a:latin typeface="Calibri" pitchFamily="34" charset="0"/>
              </a:rPr>
              <a:t>Approvisionnement</a:t>
            </a:r>
          </a:p>
        </p:txBody>
      </p:sp>
      <p:sp>
        <p:nvSpPr>
          <p:cNvPr id="8" name="Text Box 9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443663" y="765175"/>
            <a:ext cx="2424112" cy="385763"/>
          </a:xfrm>
          <a:prstGeom prst="rect">
            <a:avLst/>
          </a:prstGeom>
          <a:solidFill>
            <a:srgbClr val="CCFFCC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alibri" pitchFamily="34" charset="0"/>
              </a:rPr>
              <a:t>Finances</a:t>
            </a:r>
            <a:endParaRPr lang="en-CA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95288" y="1484313"/>
            <a:ext cx="2654300" cy="504753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22238" indent="-1222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CA" sz="1400" b="1" dirty="0">
                <a:solidFill>
                  <a:srgbClr val="000000"/>
                </a:solidFill>
                <a:latin typeface="Helvetica" pitchFamily="34" charset="0"/>
              </a:rPr>
              <a:t>Exercer un pouvoir financier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fr-CA" sz="1400" dirty="0">
                <a:solidFill>
                  <a:srgbClr val="000000"/>
                </a:solidFill>
                <a:latin typeface="Helvetica" pitchFamily="34" charset="0"/>
              </a:rPr>
              <a:t>Engagement des fonds  en vertu de l’article </a:t>
            </a:r>
            <a:r>
              <a:rPr lang="fr-CA" sz="1400" dirty="0" smtClean="0">
                <a:solidFill>
                  <a:srgbClr val="000000"/>
                </a:solidFill>
                <a:latin typeface="Helvetica" pitchFamily="34" charset="0"/>
              </a:rPr>
              <a:t>32 </a:t>
            </a:r>
            <a:r>
              <a:rPr lang="fr-CA" sz="1400" i="1" dirty="0" smtClean="0">
                <a:solidFill>
                  <a:srgbClr val="000000"/>
                </a:solidFill>
                <a:latin typeface="Helvetica" pitchFamily="34" charset="0"/>
              </a:rPr>
              <a:t>LGFP</a:t>
            </a:r>
            <a:endParaRPr lang="fr-CA" sz="1400" i="1" dirty="0">
              <a:solidFill>
                <a:srgbClr val="000000"/>
              </a:solidFill>
              <a:latin typeface="Helvetica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fr-CA" sz="1400" dirty="0">
                <a:solidFill>
                  <a:srgbClr val="000000"/>
                </a:solidFill>
                <a:latin typeface="Helvetica" pitchFamily="34" charset="0"/>
              </a:rPr>
              <a:t>Gestion du budget contractuel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CA" sz="1400" b="1" dirty="0">
                <a:solidFill>
                  <a:srgbClr val="000000"/>
                </a:solidFill>
                <a:latin typeface="Helvetica" pitchFamily="34" charset="0"/>
              </a:rPr>
              <a:t>Définir le besoin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fr-CA" sz="1400" dirty="0">
                <a:solidFill>
                  <a:srgbClr val="000000"/>
                </a:solidFill>
                <a:latin typeface="Helvetica" pitchFamily="34" charset="0"/>
              </a:rPr>
              <a:t>Énoncé de travail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fr-CA" sz="1400" dirty="0">
                <a:solidFill>
                  <a:srgbClr val="000000"/>
                </a:solidFill>
                <a:latin typeface="Helvetica" pitchFamily="34" charset="0"/>
              </a:rPr>
              <a:t>Critères d’évaluation et méthode de sélection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CA" sz="1400" b="1" dirty="0">
                <a:solidFill>
                  <a:srgbClr val="000000"/>
                </a:solidFill>
                <a:latin typeface="Helvetica" pitchFamily="34" charset="0"/>
              </a:rPr>
              <a:t>Processus contractuel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fr-CA" sz="1400" dirty="0">
                <a:solidFill>
                  <a:srgbClr val="000000"/>
                </a:solidFill>
                <a:latin typeface="Helvetica" pitchFamily="34" charset="0"/>
              </a:rPr>
              <a:t>Répondre aux </a:t>
            </a:r>
            <a:r>
              <a:rPr lang="fr-CA" sz="1400" dirty="0" smtClean="0">
                <a:solidFill>
                  <a:srgbClr val="000000"/>
                </a:solidFill>
                <a:latin typeface="Helvetica" pitchFamily="34" charset="0"/>
              </a:rPr>
              <a:t>questions pendant </a:t>
            </a:r>
            <a:r>
              <a:rPr lang="fr-CA" sz="1400" dirty="0">
                <a:solidFill>
                  <a:srgbClr val="000000"/>
                </a:solidFill>
                <a:latin typeface="Helvetica" pitchFamily="34" charset="0"/>
              </a:rPr>
              <a:t>la période de soumission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fr-CA" sz="1400" dirty="0">
                <a:solidFill>
                  <a:srgbClr val="000000"/>
                </a:solidFill>
                <a:latin typeface="Helvetica" pitchFamily="34" charset="0"/>
              </a:rPr>
              <a:t>Évaluation technique (parfois les critères obligatoires)</a:t>
            </a:r>
            <a:endParaRPr lang="fr-CA" sz="1400" dirty="0">
              <a:solidFill>
                <a:srgbClr val="FF00FF"/>
              </a:solidFill>
              <a:latin typeface="Helvetica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CA" sz="1400" b="1" dirty="0">
                <a:solidFill>
                  <a:srgbClr val="000000"/>
                </a:solidFill>
                <a:latin typeface="Helvetica" pitchFamily="34" charset="0"/>
              </a:rPr>
              <a:t>Gestion des marchés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fr-CA" sz="1400" dirty="0">
                <a:solidFill>
                  <a:srgbClr val="000000"/>
                </a:solidFill>
                <a:latin typeface="Helvetica" pitchFamily="34" charset="0"/>
              </a:rPr>
              <a:t>Gestion des fournisseurs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fr-CA" sz="1400" dirty="0">
                <a:solidFill>
                  <a:srgbClr val="000000"/>
                </a:solidFill>
                <a:latin typeface="Helvetica" pitchFamily="34" charset="0"/>
              </a:rPr>
              <a:t>Acceptation des livrables; certification à l’article </a:t>
            </a:r>
            <a:r>
              <a:rPr lang="fr-CA" sz="1400" dirty="0" smtClean="0">
                <a:solidFill>
                  <a:srgbClr val="000000"/>
                </a:solidFill>
                <a:latin typeface="Helvetica" pitchFamily="34" charset="0"/>
              </a:rPr>
              <a:t>34 </a:t>
            </a:r>
            <a:r>
              <a:rPr lang="fr-CA" sz="1400" i="1" dirty="0" smtClean="0">
                <a:solidFill>
                  <a:srgbClr val="000000"/>
                </a:solidFill>
                <a:latin typeface="Helvetica" pitchFamily="34" charset="0"/>
              </a:rPr>
              <a:t>LGFP</a:t>
            </a:r>
            <a:endParaRPr lang="fr-CA" sz="1400" dirty="0">
              <a:solidFill>
                <a:srgbClr val="000000"/>
              </a:solidFill>
              <a:latin typeface="Helvetica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CA" sz="1400" b="1" dirty="0">
                <a:solidFill>
                  <a:srgbClr val="000000"/>
                </a:solidFill>
                <a:latin typeface="Helvetica" pitchFamily="34" charset="0"/>
              </a:rPr>
              <a:t>Documentation</a:t>
            </a:r>
            <a:r>
              <a:rPr lang="fr-CA" sz="1400" dirty="0">
                <a:solidFill>
                  <a:srgbClr val="000000"/>
                </a:solidFill>
                <a:latin typeface="Helvetica" pitchFamily="34" charset="0"/>
              </a:rPr>
              <a:t> – Dossier </a:t>
            </a:r>
            <a:r>
              <a:rPr lang="fr-CA" sz="1400" dirty="0" smtClean="0">
                <a:solidFill>
                  <a:srgbClr val="000000"/>
                </a:solidFill>
                <a:latin typeface="Helvetica" pitchFamily="34" charset="0"/>
              </a:rPr>
              <a:t>relatif au besoin</a:t>
            </a:r>
            <a:endParaRPr lang="fr-CA" sz="1400" b="1" dirty="0">
              <a:solidFill>
                <a:srgbClr val="000000"/>
              </a:solidFill>
              <a:latin typeface="Helvetica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CA" sz="1400" dirty="0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492500" y="1484313"/>
            <a:ext cx="2714625" cy="45688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68275" indent="-168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CA" sz="1400" b="1" dirty="0">
                <a:solidFill>
                  <a:srgbClr val="000000"/>
                </a:solidFill>
                <a:latin typeface="Helvetica" pitchFamily="34" charset="0"/>
              </a:rPr>
              <a:t>Exercer le pouvoir de passation de marchés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fr-CA" sz="1400" dirty="0">
                <a:solidFill>
                  <a:srgbClr val="000000"/>
                </a:solidFill>
                <a:latin typeface="Helvetica" pitchFamily="34" charset="0"/>
              </a:rPr>
              <a:t>Établir l’appel d’offres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fr-CA" sz="1400" dirty="0">
                <a:solidFill>
                  <a:srgbClr val="000000"/>
                </a:solidFill>
                <a:latin typeface="Helvetica" pitchFamily="34" charset="0"/>
              </a:rPr>
              <a:t>Processus d’appel d’offres et passation de marchés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fr-CA" sz="1400" dirty="0">
                <a:solidFill>
                  <a:srgbClr val="000000"/>
                </a:solidFill>
                <a:latin typeface="Helvetica" pitchFamily="34" charset="0"/>
              </a:rPr>
              <a:t>Tenir à jour des documents sur les processus d’approvisionnement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fr-CA" sz="1400" dirty="0">
                <a:solidFill>
                  <a:srgbClr val="000000"/>
                </a:solidFill>
                <a:latin typeface="Helvetica" pitchFamily="34" charset="0"/>
              </a:rPr>
              <a:t>Avis et information aux gestionnaires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fr-CA" sz="1400" dirty="0">
                <a:solidFill>
                  <a:srgbClr val="000000"/>
                </a:solidFill>
                <a:latin typeface="Helvetica" pitchFamily="34" charset="0"/>
              </a:rPr>
              <a:t>Compléter l’évaluation financière  (et des  critères obligatoires, s’il y a lieu) </a:t>
            </a:r>
            <a:r>
              <a:rPr lang="fr-CA" sz="1400" b="1" dirty="0">
                <a:solidFill>
                  <a:srgbClr val="000000"/>
                </a:solidFill>
                <a:latin typeface="Helvetica" pitchFamily="34" charset="0"/>
              </a:rPr>
              <a:t>Gestion des marchés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fr-CA" sz="1400" dirty="0">
                <a:solidFill>
                  <a:srgbClr val="000000"/>
                </a:solidFill>
                <a:latin typeface="Helvetica" pitchFamily="34" charset="0"/>
              </a:rPr>
              <a:t>Modifications au contrat (avec gestionnaire)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fr-CA" sz="1400" dirty="0">
                <a:solidFill>
                  <a:srgbClr val="000000"/>
                </a:solidFill>
                <a:latin typeface="Helvetica" pitchFamily="34" charset="0"/>
              </a:rPr>
              <a:t>Gestion des fournisseurs (avec gestionnaire)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fr-CA" sz="1400" dirty="0">
                <a:solidFill>
                  <a:srgbClr val="000000"/>
                </a:solidFill>
                <a:latin typeface="Helvetica" pitchFamily="34" charset="0"/>
              </a:rPr>
              <a:t>Clôture d’un marché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CA" sz="1400" b="1" dirty="0">
                <a:solidFill>
                  <a:srgbClr val="000000"/>
                </a:solidFill>
                <a:latin typeface="Helvetica" pitchFamily="34" charset="0"/>
              </a:rPr>
              <a:t>Documentation</a:t>
            </a:r>
            <a:r>
              <a:rPr lang="fr-CA" sz="1400" dirty="0">
                <a:solidFill>
                  <a:srgbClr val="000000"/>
                </a:solidFill>
                <a:latin typeface="Helvetica" pitchFamily="34" charset="0"/>
              </a:rPr>
              <a:t> – Dossier contractuel</a:t>
            </a:r>
          </a:p>
        </p:txBody>
      </p:sp>
      <p:sp>
        <p:nvSpPr>
          <p:cNvPr id="11" name="Text Box 12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443663" y="1484313"/>
            <a:ext cx="2411412" cy="16004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22238" indent="-1222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CA" sz="1400" b="1" dirty="0">
                <a:solidFill>
                  <a:srgbClr val="000000"/>
                </a:solidFill>
                <a:latin typeface="Helvetica" pitchFamily="34" charset="0"/>
              </a:rPr>
              <a:t>Exercer un pouvoir financier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fr-CA" sz="1400" dirty="0">
                <a:solidFill>
                  <a:srgbClr val="000000"/>
                </a:solidFill>
                <a:latin typeface="Helvetica" pitchFamily="34" charset="0"/>
              </a:rPr>
              <a:t>Article 33 </a:t>
            </a:r>
            <a:r>
              <a:rPr lang="fr-CA" sz="1400" i="1" dirty="0" smtClean="0">
                <a:solidFill>
                  <a:srgbClr val="000000"/>
                </a:solidFill>
                <a:latin typeface="Helvetica" pitchFamily="34" charset="0"/>
              </a:rPr>
              <a:t>LGFP </a:t>
            </a:r>
            <a:r>
              <a:rPr lang="fr-CA" sz="1400" dirty="0" smtClean="0">
                <a:solidFill>
                  <a:srgbClr val="000000"/>
                </a:solidFill>
                <a:latin typeface="Helvetica" pitchFamily="34" charset="0"/>
              </a:rPr>
              <a:t>(paiement </a:t>
            </a:r>
            <a:r>
              <a:rPr lang="fr-CA" sz="1400" dirty="0">
                <a:solidFill>
                  <a:srgbClr val="000000"/>
                </a:solidFill>
                <a:latin typeface="Helvetica" pitchFamily="34" charset="0"/>
              </a:rPr>
              <a:t>de la facture</a:t>
            </a:r>
            <a:r>
              <a:rPr lang="fr-CA" sz="1400" dirty="0" smtClean="0">
                <a:solidFill>
                  <a:srgbClr val="000000"/>
                </a:solidFill>
                <a:latin typeface="Helvetica" pitchFamily="34" charset="0"/>
              </a:rPr>
              <a:t>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fr-CA" sz="1400" dirty="0">
              <a:solidFill>
                <a:srgbClr val="000000"/>
              </a:solidFill>
              <a:latin typeface="Helvetica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CA" sz="1400" b="1" dirty="0">
                <a:solidFill>
                  <a:srgbClr val="000000"/>
                </a:solidFill>
                <a:latin typeface="Helvetica" pitchFamily="34" charset="0"/>
              </a:rPr>
              <a:t>Documentation</a:t>
            </a:r>
            <a:r>
              <a:rPr lang="fr-CA" sz="1400" dirty="0">
                <a:solidFill>
                  <a:srgbClr val="000000"/>
                </a:solidFill>
                <a:latin typeface="Helvetica" pitchFamily="34" charset="0"/>
              </a:rPr>
              <a:t> – Dossier financier</a:t>
            </a:r>
            <a:endParaRPr lang="fr-CA" sz="1400" b="1" dirty="0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00063" y="6429375"/>
            <a:ext cx="8424862" cy="3079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r-CA" sz="1400" b="1" dirty="0" smtClean="0">
                <a:solidFill>
                  <a:srgbClr val="FFFFFF"/>
                </a:solidFill>
                <a:latin typeface="Calibri" pitchFamily="34" charset="0"/>
              </a:rPr>
              <a:t>TOUS:  Saine gérance &amp; optimisation des ressources y compris conformité au cadre de LRP</a:t>
            </a:r>
            <a:endParaRPr lang="fr-CA" sz="14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3" name="Left Arrow 12"/>
          <p:cNvSpPr/>
          <p:nvPr>
            <p:custDataLst>
              <p:tags r:id="rId8"/>
            </p:custDataLst>
          </p:nvPr>
        </p:nvSpPr>
        <p:spPr>
          <a:xfrm>
            <a:off x="6084888" y="3141663"/>
            <a:ext cx="2368550" cy="2641600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 sz="1400" b="1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fr-CA" sz="1400" b="1" dirty="0">
                <a:solidFill>
                  <a:srgbClr val="000000"/>
                </a:solidFill>
              </a:rPr>
              <a:t>Reflète les normes de classification pour les PG et les normes de compétences &amp; LRP</a:t>
            </a:r>
          </a:p>
          <a:p>
            <a:pPr algn="ctr">
              <a:defRPr/>
            </a:pPr>
            <a:endParaRPr lang="fr-CA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1235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heme/theme1.xml><?xml version="1.0" encoding="utf-8"?>
<a:theme xmlns:a="http://schemas.openxmlformats.org/drawingml/2006/main" name="Gabarit PowerPoint">
  <a:themeElements>
    <a:clrScheme name="HRSDC Corporate">
      <a:dk1>
        <a:srgbClr val="000000"/>
      </a:dk1>
      <a:lt1>
        <a:srgbClr val="FFFFFF"/>
      </a:lt1>
      <a:dk2>
        <a:srgbClr val="003478"/>
      </a:dk2>
      <a:lt2>
        <a:srgbClr val="0069AA"/>
      </a:lt2>
      <a:accent1>
        <a:srgbClr val="003478"/>
      </a:accent1>
      <a:accent2>
        <a:srgbClr val="F51E2D"/>
      </a:accent2>
      <a:accent3>
        <a:srgbClr val="FFCC00"/>
      </a:accent3>
      <a:accent4>
        <a:srgbClr val="00CC00"/>
      </a:accent4>
      <a:accent5>
        <a:srgbClr val="0080FF"/>
      </a:accent5>
      <a:accent6>
        <a:srgbClr val="640000"/>
      </a:accent6>
      <a:hlink>
        <a:srgbClr val="CC3333"/>
      </a:hlink>
      <a:folHlink>
        <a:srgbClr val="004785"/>
      </a:folHlink>
    </a:clrScheme>
    <a:fontScheme name="Template PP_ex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PP_ex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13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666633"/>
        </a:accent1>
        <a:accent2>
          <a:srgbClr val="D2D2A8"/>
        </a:accent2>
        <a:accent3>
          <a:srgbClr val="FFFFFF"/>
        </a:accent3>
        <a:accent4>
          <a:srgbClr val="000000"/>
        </a:accent4>
        <a:accent5>
          <a:srgbClr val="B8B8AD"/>
        </a:accent5>
        <a:accent6>
          <a:srgbClr val="BEBE98"/>
        </a:accent6>
        <a:hlink>
          <a:srgbClr val="96964B"/>
        </a:hlink>
        <a:folHlink>
          <a:srgbClr val="004C9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14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666633"/>
        </a:accent1>
        <a:accent2>
          <a:srgbClr val="D2D2A8"/>
        </a:accent2>
        <a:accent3>
          <a:srgbClr val="FFFFFF"/>
        </a:accent3>
        <a:accent4>
          <a:srgbClr val="000000"/>
        </a:accent4>
        <a:accent5>
          <a:srgbClr val="B8B8AD"/>
        </a:accent5>
        <a:accent6>
          <a:srgbClr val="BEBE98"/>
        </a:accent6>
        <a:hlink>
          <a:srgbClr val="A1414A"/>
        </a:hlink>
        <a:folHlink>
          <a:srgbClr val="004C9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15">
        <a:dk1>
          <a:srgbClr val="000000"/>
        </a:dk1>
        <a:lt1>
          <a:srgbClr val="FFFFFF"/>
        </a:lt1>
        <a:dk2>
          <a:srgbClr val="003366"/>
        </a:dk2>
        <a:lt2>
          <a:srgbClr val="006699"/>
        </a:lt2>
        <a:accent1>
          <a:srgbClr val="336699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B92D00"/>
        </a:accent6>
        <a:hlink>
          <a:srgbClr val="A1414A"/>
        </a:hlink>
        <a:folHlink>
          <a:srgbClr val="004C9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192</Words>
  <Application>Microsoft Office PowerPoint</Application>
  <PresentationFormat>On-screen Show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Gabarit PowerPoint</vt:lpstr>
      <vt:lpstr>Presentation</vt:lpstr>
      <vt:lpstr>Responsabilités clés </vt:lpstr>
    </vt:vector>
  </TitlesOfParts>
  <Company>GoC / GdC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Responsabilités clés</dc:title>
  <dc:creator>Mayhew, Kimberly [NC]</dc:creator>
  <cp:lastModifiedBy>Lau, Catrion [NC]</cp:lastModifiedBy>
  <cp:revision>2</cp:revision>
  <dcterms:created xsi:type="dcterms:W3CDTF">2014-10-27T14:09:29Z</dcterms:created>
  <dcterms:modified xsi:type="dcterms:W3CDTF">2014-10-28T15:04:53Z</dcterms:modified>
</cp:coreProperties>
</file>