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0.xml" ContentType="application/vnd.openxmlformats-officedocument.presentationml.tags+xml"/>
  <Override PartName="/ppt/tags/tag21.xml" ContentType="application/vnd.openxmlformats-officedocument.presentationml.tags+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2.xml" ContentType="application/vnd.openxmlformats-officedocument.presentationml.tags+xml"/>
  <Override PartName="/ppt/tags/tag23.xml" ContentType="application/vnd.openxmlformats-officedocument.presentationml.tags+xml"/>
  <Override PartName="/ppt/notesSlides/notesSlide1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6.xml" ContentType="application/vnd.openxmlformats-officedocument.presentationml.tags+xml"/>
  <Override PartName="/ppt/tags/tag27.xml" ContentType="application/vnd.openxmlformats-officedocument.presentationml.tags+xml"/>
  <Override PartName="/ppt/notesSlides/notesSlide1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32.xml" ContentType="application/vnd.openxmlformats-officedocument.presentationml.tags+xml"/>
  <Override PartName="/ppt/tags/tag3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42.xml" ContentType="application/vnd.openxmlformats-officedocument.presentationml.tags+xml"/>
  <Override PartName="/ppt/tags/tag43.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26"/>
  </p:notesMasterIdLst>
  <p:handoutMasterIdLst>
    <p:handoutMasterId r:id="rId27"/>
  </p:handoutMasterIdLst>
  <p:sldIdLst>
    <p:sldId id="256" r:id="rId6"/>
    <p:sldId id="257" r:id="rId7"/>
    <p:sldId id="277" r:id="rId8"/>
    <p:sldId id="280" r:id="rId9"/>
    <p:sldId id="259" r:id="rId10"/>
    <p:sldId id="260" r:id="rId11"/>
    <p:sldId id="262" r:id="rId12"/>
    <p:sldId id="261" r:id="rId13"/>
    <p:sldId id="278" r:id="rId14"/>
    <p:sldId id="270" r:id="rId15"/>
    <p:sldId id="282" r:id="rId16"/>
    <p:sldId id="283" r:id="rId17"/>
    <p:sldId id="284" r:id="rId18"/>
    <p:sldId id="285" r:id="rId19"/>
    <p:sldId id="286" r:id="rId20"/>
    <p:sldId id="291" r:id="rId21"/>
    <p:sldId id="287" r:id="rId22"/>
    <p:sldId id="288" r:id="rId23"/>
    <p:sldId id="289" r:id="rId24"/>
    <p:sldId id="290" r:id="rId2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islaine Cyr" initials="GC" lastIdx="3" clrIdx="0">
    <p:extLst/>
  </p:cmAuthor>
  <p:cmAuthor id="2" name="Suvorova, Ekaterina"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B632"/>
    <a:srgbClr val="C3D941"/>
    <a:srgbClr val="7A82AA"/>
    <a:srgbClr val="8E2B3F"/>
    <a:srgbClr val="9DB8C1"/>
    <a:srgbClr val="99CCCC"/>
    <a:srgbClr val="9EB8C1"/>
    <a:srgbClr val="CB415F"/>
    <a:srgbClr val="9F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89" autoAdjust="0"/>
    <p:restoredTop sz="78777" autoAdjust="0"/>
  </p:normalViewPr>
  <p:slideViewPr>
    <p:cSldViewPr snapToGrid="0" snapToObjects="1">
      <p:cViewPr>
        <p:scale>
          <a:sx n="90" d="100"/>
          <a:sy n="90" d="100"/>
        </p:scale>
        <p:origin x="-701" y="3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403"/>
    </p:cViewPr>
  </p:notesTextViewPr>
  <p:notesViewPr>
    <p:cSldViewPr snapToGrid="0" snapToObjects="1">
      <p:cViewPr>
        <p:scale>
          <a:sx n="66" d="100"/>
          <a:sy n="66" d="100"/>
        </p:scale>
        <p:origin x="2453" y="-21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fr-CA" noProof="0" dirty="0" smtClean="0"/>
              <a:t>Dépenses par mois</a:t>
            </a:r>
            <a:endParaRPr lang="fr-CA" noProof="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cat>
            <c:numRef>
              <c:f>Sheet1!$C$2:$C$14</c:f>
              <c:numCache>
                <c:formatCode>mmm\-yy</c:formatCode>
                <c:ptCount val="13"/>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numCache>
            </c:numRef>
          </c:cat>
          <c:val>
            <c:numRef>
              <c:f>Sheet1!$D$2:$D$14</c:f>
              <c:numCache>
                <c:formatCode>_("$"* #,##0_);_("$"* \(#,##0\);_("$"* "-"_);_(* @_)</c:formatCode>
                <c:ptCount val="13"/>
                <c:pt idx="0">
                  <c:v>2475502.1300000036</c:v>
                </c:pt>
                <c:pt idx="1">
                  <c:v>2182440.9399999953</c:v>
                </c:pt>
                <c:pt idx="2">
                  <c:v>2259281.2699999958</c:v>
                </c:pt>
                <c:pt idx="3" formatCode="_-&quot;$&quot;* #,##0_-;\-&quot;$&quot;* #,##0_-;_-&quot;$&quot;* &quot;-&quot;??_-;_-@_-">
                  <c:v>2262184.1099999961</c:v>
                </c:pt>
                <c:pt idx="4" formatCode="_-&quot;$&quot;* #,##0_-;\-&quot;$&quot;* #,##0_-;_-&quot;$&quot;* &quot;-&quot;??_-;_-@_-">
                  <c:v>3009335.3900000034</c:v>
                </c:pt>
                <c:pt idx="5" formatCode="_-&quot;$&quot;* #,##0_-;\-&quot;$&quot;* #,##0_-;_-&quot;$&quot;* &quot;-&quot;??_-;_-@_-">
                  <c:v>2968145.4399999995</c:v>
                </c:pt>
                <c:pt idx="6" formatCode="_-&quot;$&quot;* #,##0_-;\-&quot;$&quot;* #,##0_-;_-&quot;$&quot;* &quot;-&quot;??_-;_-@_-">
                  <c:v>6940477.9700000053</c:v>
                </c:pt>
                <c:pt idx="7" formatCode="_-&quot;$&quot;* #,##0_-;\-&quot;$&quot;* #,##0_-;_-&quot;$&quot;* &quot;-&quot;??_-;_-@_-">
                  <c:v>1722585.8799999973</c:v>
                </c:pt>
                <c:pt idx="8" formatCode="_(&quot;$&quot;* #,##0_);_(&quot;$&quot;* \(#,##0\);_(&quot;$&quot;* &quot;-&quot;??_);_(@_)">
                  <c:v>1728077.9299999943</c:v>
                </c:pt>
                <c:pt idx="9" formatCode="_-&quot;$&quot;* #,##0_-;\-&quot;$&quot;* #,##0_-;_-&quot;$&quot;* &quot;-&quot;??_-;_-@_-">
                  <c:v>1992842.6499999973</c:v>
                </c:pt>
                <c:pt idx="10" formatCode="_-&quot;$&quot;* #,##0_-;\-&quot;$&quot;* #,##0_-;_-&quot;$&quot;* &quot;-&quot;??_-;_-@_-">
                  <c:v>2159322.3999999976</c:v>
                </c:pt>
                <c:pt idx="11" formatCode="_-&quot;$&quot;* #,##0_-;\-&quot;$&quot;* #,##0_-;_-&quot;$&quot;* &quot;-&quot;??_-;_-@_-">
                  <c:v>2058114.7900000019</c:v>
                </c:pt>
                <c:pt idx="12" formatCode="_-&quot;$&quot;* #,##0_-;\-&quot;$&quot;* #,##0_-;_-&quot;$&quot;* &quot;-&quot;??_-;_-@_-">
                  <c:v>2102932</c:v>
                </c:pt>
              </c:numCache>
            </c:numRef>
          </c:val>
        </c:ser>
        <c:dLbls>
          <c:showLegendKey val="0"/>
          <c:showVal val="0"/>
          <c:showCatName val="0"/>
          <c:showSerName val="0"/>
          <c:showPercent val="0"/>
          <c:showBubbleSize val="0"/>
        </c:dLbls>
        <c:gapWidth val="150"/>
        <c:shape val="box"/>
        <c:axId val="145672064"/>
        <c:axId val="54968704"/>
        <c:axId val="0"/>
      </c:bar3DChart>
      <c:dateAx>
        <c:axId val="145672064"/>
        <c:scaling>
          <c:orientation val="minMax"/>
        </c:scaling>
        <c:delete val="0"/>
        <c:axPos val="b"/>
        <c:numFmt formatCode="mmm\ yyyy" sourceLinked="0"/>
        <c:majorTickMark val="out"/>
        <c:minorTickMark val="none"/>
        <c:tickLblPos val="nextTo"/>
        <c:crossAx val="54968704"/>
        <c:crosses val="autoZero"/>
        <c:auto val="1"/>
        <c:lblOffset val="100"/>
        <c:baseTimeUnit val="months"/>
      </c:dateAx>
      <c:valAx>
        <c:axId val="54968704"/>
        <c:scaling>
          <c:orientation val="minMax"/>
        </c:scaling>
        <c:delete val="0"/>
        <c:axPos val="l"/>
        <c:majorGridlines/>
        <c:numFmt formatCode="#,##0\ &quot;$&quot;" sourceLinked="0"/>
        <c:majorTickMark val="out"/>
        <c:minorTickMark val="none"/>
        <c:tickLblPos val="nextTo"/>
        <c:crossAx val="14567206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fr-CA" noProof="0" dirty="0" smtClean="0"/>
              <a:t>Principaux </a:t>
            </a:r>
          </a:p>
          <a:p>
            <a:pPr>
              <a:defRPr/>
            </a:pPr>
            <a:r>
              <a:rPr lang="fr-CA" noProof="0" dirty="0" smtClean="0"/>
              <a:t>produits achetés</a:t>
            </a:r>
            <a:endParaRPr lang="fr-CA" noProof="0" dirty="0"/>
          </a:p>
        </c:rich>
      </c:tx>
      <c:layout>
        <c:manualLayout>
          <c:xMode val="edge"/>
          <c:yMode val="edge"/>
          <c:x val="0.73934033245844255"/>
          <c:y val="0.67129629629629628"/>
        </c:manualLayout>
      </c:layout>
      <c:overlay val="0"/>
    </c:title>
    <c:autoTitleDeleted val="0"/>
    <c:plotArea>
      <c:layout>
        <c:manualLayout>
          <c:layoutTarget val="inner"/>
          <c:xMode val="edge"/>
          <c:yMode val="edge"/>
          <c:x val="0.22962664041994751"/>
          <c:y val="0.21824329250510352"/>
          <c:w val="0.41019138232720909"/>
          <c:h val="0.68365230387868181"/>
        </c:manualLayout>
      </c:layout>
      <c:doughnutChart>
        <c:varyColors val="1"/>
        <c:ser>
          <c:idx val="0"/>
          <c:order val="0"/>
          <c:tx>
            <c:strRef>
              <c:f>[GLReport.xlsx]Sheet4!$B$1</c:f>
              <c:strCache>
                <c:ptCount val="1"/>
                <c:pt idx="0">
                  <c:v>Value</c:v>
                </c:pt>
              </c:strCache>
            </c:strRef>
          </c:tx>
          <c:explosion val="25"/>
          <c:dLbls>
            <c:dLbl>
              <c:idx val="0"/>
              <c:layout>
                <c:manualLayout>
                  <c:x val="0.15000010936132982"/>
                  <c:y val="-0.19444444444444445"/>
                </c:manualLayout>
              </c:layout>
              <c:tx>
                <c:rich>
                  <a:bodyPr/>
                  <a:lstStyle/>
                  <a:p>
                    <a:r>
                      <a:rPr lang="fr-CA" dirty="0"/>
                      <a:t> </a:t>
                    </a:r>
                    <a:r>
                      <a:rPr lang="fr-CA" dirty="0" smtClean="0"/>
                      <a:t>Fournitures de bureau </a:t>
                    </a:r>
                    <a:r>
                      <a:rPr lang="fr-CA" noProof="0" dirty="0" smtClean="0"/>
                      <a:t>– 11 M$ </a:t>
                    </a:r>
                    <a:endParaRPr lang="fr-CA" noProof="0" dirty="0"/>
                  </a:p>
                </c:rich>
              </c:tx>
              <c:showLegendKey val="0"/>
              <c:showVal val="1"/>
              <c:showCatName val="0"/>
              <c:showSerName val="0"/>
              <c:showPercent val="0"/>
              <c:showBubbleSize val="0"/>
              <c:extLst>
                <c:ext xmlns:c15="http://schemas.microsoft.com/office/drawing/2012/chart" uri="{CE6537A1-D6FC-4f65-9D91-7224C49458BB}">
                  <c15:layout>
                    <c:manualLayout>
                      <c:w val="0.29593066491688536"/>
                      <c:h val="0.11383701849152142"/>
                    </c:manualLayout>
                  </c15:layout>
                </c:ext>
              </c:extLst>
            </c:dLbl>
            <c:dLbl>
              <c:idx val="1"/>
              <c:layout>
                <c:manualLayout>
                  <c:x val="0.15555555555555556"/>
                  <c:y val="0.14814814814814814"/>
                </c:manualLayout>
              </c:layout>
              <c:tx>
                <c:rich>
                  <a:bodyPr/>
                  <a:lstStyle/>
                  <a:p>
                    <a:r>
                      <a:rPr lang="en-US" noProof="0" dirty="0" smtClean="0"/>
                      <a:t>Ameublement </a:t>
                    </a:r>
                    <a:r>
                      <a:rPr lang="en-US" baseline="0" noProof="0" dirty="0" smtClean="0"/>
                      <a:t>–</a:t>
                    </a:r>
                    <a:r>
                      <a:rPr lang="en-US" noProof="0" dirty="0" smtClean="0"/>
                      <a:t> 4,5 M$ </a:t>
                    </a:r>
                    <a:endParaRPr lang="en-US" noProof="0" dirty="0"/>
                  </a:p>
                </c:rich>
              </c:tx>
              <c:showLegendKey val="0"/>
              <c:showVal val="1"/>
              <c:showCatName val="0"/>
              <c:showSerName val="0"/>
              <c:showPercent val="0"/>
              <c:showBubbleSize val="0"/>
              <c:extLst>
                <c:ext xmlns:c15="http://schemas.microsoft.com/office/drawing/2012/chart" uri="{CE6537A1-D6FC-4f65-9D91-7224C49458BB}">
                  <c15:layout>
                    <c:manualLayout>
                      <c:w val="0.20394444444444446"/>
                      <c:h val="0.11383701849152142"/>
                    </c:manualLayout>
                  </c15:layout>
                </c:ext>
              </c:extLst>
            </c:dLbl>
            <c:dLbl>
              <c:idx val="2"/>
              <c:layout>
                <c:manualLayout>
                  <c:x val="-0.1111111111111111"/>
                  <c:y val="0.11574074074074074"/>
                </c:manualLayout>
              </c:layout>
              <c:tx>
                <c:rich>
                  <a:bodyPr/>
                  <a:lstStyle/>
                  <a:p>
                    <a:r>
                      <a:rPr lang="en-US" dirty="0"/>
                      <a:t> </a:t>
                    </a:r>
                    <a:r>
                      <a:rPr lang="en-US" noProof="0" dirty="0" smtClean="0"/>
                      <a:t>Traduction – 2 M$  </a:t>
                    </a:r>
                    <a:endParaRPr lang="en-US" noProof="0"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12777777777777777"/>
                  <c:y val="7.407407407407407E-2"/>
                </c:manualLayout>
              </c:layout>
              <c:tx>
                <c:rich>
                  <a:bodyPr/>
                  <a:lstStyle/>
                  <a:p>
                    <a:r>
                      <a:rPr lang="en-US" dirty="0"/>
                      <a:t> </a:t>
                    </a:r>
                    <a:r>
                      <a:rPr lang="en-US" noProof="0" dirty="0" smtClean="0"/>
                      <a:t>Formation </a:t>
                    </a:r>
                    <a:r>
                      <a:rPr lang="en-US" sz="800" b="1" i="0" u="none" strike="noStrike" kern="1200" baseline="0" noProof="0" dirty="0" smtClean="0">
                        <a:solidFill>
                          <a:prstClr val="black"/>
                        </a:solidFill>
                      </a:rPr>
                      <a:t>– </a:t>
                    </a:r>
                    <a:r>
                      <a:rPr lang="en-US" noProof="0" dirty="0" smtClean="0"/>
                      <a:t>1,7 M$ </a:t>
                    </a:r>
                    <a:endParaRPr lang="en-US" noProof="0"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15555555555555556"/>
                  <c:y val="-5.0925925925925923E-2"/>
                </c:manualLayout>
              </c:layout>
              <c:tx>
                <c:rich>
                  <a:bodyPr/>
                  <a:lstStyle/>
                  <a:p>
                    <a:r>
                      <a:rPr lang="fr-CA" dirty="0"/>
                      <a:t> </a:t>
                    </a:r>
                    <a:r>
                      <a:rPr lang="fr-CA" noProof="0" dirty="0" smtClean="0"/>
                      <a:t>Conférences et ateliers</a:t>
                    </a:r>
                    <a:r>
                      <a:rPr lang="fr-CA" baseline="0" noProof="0" dirty="0" smtClean="0"/>
                      <a:t> </a:t>
                    </a:r>
                    <a:r>
                      <a:rPr lang="fr-CA" noProof="0" dirty="0" smtClean="0"/>
                      <a:t>– 1,1 M$ </a:t>
                    </a:r>
                    <a:endParaRPr lang="fr-CA" noProof="0"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5555555555555552E-2"/>
                  <c:y val="-0.17592592592592593"/>
                </c:manualLayout>
              </c:layout>
              <c:tx>
                <c:rich>
                  <a:bodyPr/>
                  <a:lstStyle/>
                  <a:p>
                    <a:r>
                      <a:rPr lang="fr-CA" noProof="0" dirty="0" smtClean="0"/>
                      <a:t>Services de messagerie – 900 k$ </a:t>
                    </a:r>
                    <a:endParaRPr lang="fr-CA" noProof="0" dirty="0"/>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8.3333333333333329E-2"/>
                  <c:y val="-0.14351851851851852"/>
                </c:manualLayout>
              </c:layout>
              <c:tx>
                <c:rich>
                  <a:bodyPr/>
                  <a:lstStyle/>
                  <a:p>
                    <a:r>
                      <a:rPr lang="fr-CA" dirty="0"/>
                      <a:t> </a:t>
                    </a:r>
                    <a:r>
                      <a:rPr lang="fr-CA" dirty="0" smtClean="0"/>
                      <a:t>Livres et </a:t>
                    </a:r>
                    <a:r>
                      <a:rPr lang="fr-CA" noProof="0" dirty="0" smtClean="0"/>
                      <a:t>publications – 700 k$ </a:t>
                    </a:r>
                    <a:endParaRPr lang="fr-CA" noProof="0"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[GLReport.xlsx]Sheet4!$A$2:$A$8</c:f>
              <c:strCache>
                <c:ptCount val="7"/>
                <c:pt idx="0">
                  <c:v>Office Supplies</c:v>
                </c:pt>
                <c:pt idx="1">
                  <c:v>Office Furniture</c:v>
                </c:pt>
                <c:pt idx="2">
                  <c:v>Translation </c:v>
                </c:pt>
                <c:pt idx="3">
                  <c:v>Training</c:v>
                </c:pt>
                <c:pt idx="4">
                  <c:v>Conferences, Seminars &amp; Workshops</c:v>
                </c:pt>
                <c:pt idx="5">
                  <c:v>Courier Services</c:v>
                </c:pt>
                <c:pt idx="6">
                  <c:v>Books, Publications, and other printed matter</c:v>
                </c:pt>
              </c:strCache>
            </c:strRef>
          </c:cat>
          <c:val>
            <c:numRef>
              <c:f>[GLReport.xlsx]Sheet4!$B$2:$B$8</c:f>
              <c:numCache>
                <c:formatCode>_("$"* #,##0_);_("$"* \(#,##0\);_("$"* "-"_);_(@_)</c:formatCode>
                <c:ptCount val="7"/>
                <c:pt idx="0">
                  <c:v>11330421.140000001</c:v>
                </c:pt>
                <c:pt idx="1">
                  <c:v>4575970</c:v>
                </c:pt>
                <c:pt idx="2">
                  <c:v>2034654</c:v>
                </c:pt>
                <c:pt idx="3">
                  <c:v>1742865.35</c:v>
                </c:pt>
                <c:pt idx="4">
                  <c:v>1149178.46</c:v>
                </c:pt>
                <c:pt idx="5">
                  <c:v>986929.41</c:v>
                </c:pt>
                <c:pt idx="6">
                  <c:v>722003.54</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externalData r:id="rId2">
    <c:autoUpdate val="0"/>
  </c:externalData>
</c:chartSpace>
</file>

<file path=ppt/diagrams/_rels/data7.xml.rels><?xml version="1.0" encoding="UTF-8" standalone="yes"?>
<Relationships xmlns="http://schemas.openxmlformats.org/package/2006/relationships"><Relationship Id="rId1" Type="http://schemas.openxmlformats.org/officeDocument/2006/relationships/hyperlink" Target="http://dialogue/grp/CR-AR/Lists/NAOPRequestsGateTypeP14/NewFormPar.aspx?category=NAOPCReqType2TypeP14&amp;Source=http://dialogue/grp/CR-AR/SitePages/Merci-ThankYou.asp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E36DC-53BE-459B-851C-9D9AA0C0288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CA"/>
        </a:p>
      </dgm:t>
    </dgm:pt>
    <dgm:pt modelId="{A02A8F7B-0B30-429F-88E3-67F0AA172589}">
      <dgm:prSet/>
      <dgm:spPr/>
      <dgm:t>
        <a:bodyPr/>
        <a:lstStyle/>
        <a:p>
          <a:pPr rtl="0"/>
          <a:r>
            <a:rPr lang="fr-CA" noProof="0" dirty="0" smtClean="0"/>
            <a:t>Foire aux questions</a:t>
          </a:r>
          <a:endParaRPr lang="fr-CA" noProof="0" dirty="0"/>
        </a:p>
      </dgm:t>
    </dgm:pt>
    <dgm:pt modelId="{3AD097E1-5DD4-4FD7-B26E-8579C6C7E299}" type="parTrans" cxnId="{E2F8EB99-17BE-492D-A7F1-D3EF6309E2DA}">
      <dgm:prSet/>
      <dgm:spPr/>
      <dgm:t>
        <a:bodyPr/>
        <a:lstStyle/>
        <a:p>
          <a:endParaRPr lang="en-CA"/>
        </a:p>
      </dgm:t>
    </dgm:pt>
    <dgm:pt modelId="{21FC3BF6-5F5C-429F-9664-5471405BDC45}" type="sibTrans" cxnId="{E2F8EB99-17BE-492D-A7F1-D3EF6309E2DA}">
      <dgm:prSet/>
      <dgm:spPr/>
      <dgm:t>
        <a:bodyPr/>
        <a:lstStyle/>
        <a:p>
          <a:endParaRPr lang="en-CA"/>
        </a:p>
      </dgm:t>
    </dgm:pt>
    <dgm:pt modelId="{9E06704C-89C9-482D-A580-5777123DE4F0}">
      <dgm:prSet/>
      <dgm:spPr/>
      <dgm:t>
        <a:bodyPr/>
        <a:lstStyle/>
        <a:p>
          <a:pPr rtl="0"/>
          <a:r>
            <a:rPr lang="fr-CA" noProof="0" dirty="0" smtClean="0"/>
            <a:t>NOUVEAU Conséquences d’une mauvaise utilisation</a:t>
          </a:r>
          <a:endParaRPr lang="fr-CA" noProof="0" dirty="0"/>
        </a:p>
      </dgm:t>
    </dgm:pt>
    <dgm:pt modelId="{7384DA8D-BCD2-4FFE-A894-A786EE0B5E0E}" type="parTrans" cxnId="{69601E63-40E5-4F49-A1CB-9661D98A954E}">
      <dgm:prSet/>
      <dgm:spPr/>
      <dgm:t>
        <a:bodyPr/>
        <a:lstStyle/>
        <a:p>
          <a:endParaRPr lang="en-CA"/>
        </a:p>
      </dgm:t>
    </dgm:pt>
    <dgm:pt modelId="{F581DF66-B5D2-49D5-96C6-136183E88C0A}" type="sibTrans" cxnId="{69601E63-40E5-4F49-A1CB-9661D98A954E}">
      <dgm:prSet/>
      <dgm:spPr/>
      <dgm:t>
        <a:bodyPr/>
        <a:lstStyle/>
        <a:p>
          <a:endParaRPr lang="en-CA"/>
        </a:p>
      </dgm:t>
    </dgm:pt>
    <dgm:pt modelId="{C60056E3-F172-421F-B835-EC3A5C9D93EF}">
      <dgm:prSet/>
      <dgm:spPr/>
      <dgm:t>
        <a:bodyPr/>
        <a:lstStyle/>
        <a:p>
          <a:pPr rtl="0"/>
          <a:r>
            <a:rPr lang="fr-CA" noProof="0" dirty="0" smtClean="0"/>
            <a:t>Rappels importants</a:t>
          </a:r>
          <a:endParaRPr lang="fr-CA" noProof="0" dirty="0"/>
        </a:p>
      </dgm:t>
    </dgm:pt>
    <dgm:pt modelId="{F85B6FC4-D4AE-44FB-A02A-1190CBB4C077}" type="parTrans" cxnId="{84806737-D008-4E62-830B-098F8868BB20}">
      <dgm:prSet/>
      <dgm:spPr/>
      <dgm:t>
        <a:bodyPr/>
        <a:lstStyle/>
        <a:p>
          <a:endParaRPr lang="en-CA"/>
        </a:p>
      </dgm:t>
    </dgm:pt>
    <dgm:pt modelId="{AA57B94A-1DBB-4AEB-A7B5-9FAA8A4464CE}" type="sibTrans" cxnId="{84806737-D008-4E62-830B-098F8868BB20}">
      <dgm:prSet/>
      <dgm:spPr/>
      <dgm:t>
        <a:bodyPr/>
        <a:lstStyle/>
        <a:p>
          <a:endParaRPr lang="en-CA"/>
        </a:p>
      </dgm:t>
    </dgm:pt>
    <dgm:pt modelId="{CB9C8756-8003-42AA-95F4-523CDD998D73}">
      <dgm:prSet/>
      <dgm:spPr/>
      <dgm:t>
        <a:bodyPr/>
        <a:lstStyle/>
        <a:p>
          <a:pPr rtl="0"/>
          <a:r>
            <a:rPr lang="fr-CA" noProof="0" dirty="0" smtClean="0"/>
            <a:t>Questions</a:t>
          </a:r>
          <a:endParaRPr lang="fr-CA" noProof="0" dirty="0"/>
        </a:p>
      </dgm:t>
    </dgm:pt>
    <dgm:pt modelId="{213E2D59-BA74-4329-9C94-AEBF14DE5E88}" type="parTrans" cxnId="{33263D28-6C57-49C1-B3EE-7787DF89FD49}">
      <dgm:prSet/>
      <dgm:spPr/>
      <dgm:t>
        <a:bodyPr/>
        <a:lstStyle/>
        <a:p>
          <a:endParaRPr lang="en-CA"/>
        </a:p>
      </dgm:t>
    </dgm:pt>
    <dgm:pt modelId="{602DE48C-9127-4991-8A02-55BCAB84D67F}" type="sibTrans" cxnId="{33263D28-6C57-49C1-B3EE-7787DF89FD49}">
      <dgm:prSet/>
      <dgm:spPr/>
      <dgm:t>
        <a:bodyPr/>
        <a:lstStyle/>
        <a:p>
          <a:endParaRPr lang="en-CA"/>
        </a:p>
      </dgm:t>
    </dgm:pt>
    <dgm:pt modelId="{029C0723-3033-4FFE-B6B0-D149DFBC2BAC}">
      <dgm:prSet/>
      <dgm:spPr/>
      <dgm:t>
        <a:bodyPr/>
        <a:lstStyle/>
        <a:p>
          <a:pPr rtl="0"/>
          <a:r>
            <a:rPr lang="fr-CA" noProof="0" dirty="0" smtClean="0"/>
            <a:t>Personnes-ressources</a:t>
          </a:r>
          <a:endParaRPr lang="fr-CA" noProof="0" dirty="0"/>
        </a:p>
      </dgm:t>
    </dgm:pt>
    <dgm:pt modelId="{DE7A455B-45E7-44FF-8C6D-5A4249F95253}" type="parTrans" cxnId="{FE37D0DD-DFAF-4A5A-B112-A9FF41AB2567}">
      <dgm:prSet/>
      <dgm:spPr/>
      <dgm:t>
        <a:bodyPr/>
        <a:lstStyle/>
        <a:p>
          <a:endParaRPr lang="en-CA"/>
        </a:p>
      </dgm:t>
    </dgm:pt>
    <dgm:pt modelId="{0E7A5947-EE27-45CE-8E6E-FDB3D40A3C3D}" type="sibTrans" cxnId="{FE37D0DD-DFAF-4A5A-B112-A9FF41AB2567}">
      <dgm:prSet/>
      <dgm:spPr/>
      <dgm:t>
        <a:bodyPr/>
        <a:lstStyle/>
        <a:p>
          <a:endParaRPr lang="en-CA"/>
        </a:p>
      </dgm:t>
    </dgm:pt>
    <dgm:pt modelId="{AEF82E6E-430F-4BA2-8952-B80C30DC6BB5}">
      <dgm:prSet/>
      <dgm:spPr/>
      <dgm:t>
        <a:bodyPr/>
        <a:lstStyle/>
        <a:p>
          <a:pPr rtl="0"/>
          <a:r>
            <a:rPr lang="fr-CA" noProof="0" dirty="0" smtClean="0"/>
            <a:t>Utilisation de la carte d’achat</a:t>
          </a:r>
          <a:endParaRPr lang="fr-CA" noProof="0" dirty="0"/>
        </a:p>
      </dgm:t>
    </dgm:pt>
    <dgm:pt modelId="{23713D50-23DD-46E6-AE22-B04EC6863444}" type="parTrans" cxnId="{FC3BC5CA-7551-483C-BABA-DAC95386B21B}">
      <dgm:prSet/>
      <dgm:spPr/>
      <dgm:t>
        <a:bodyPr/>
        <a:lstStyle/>
        <a:p>
          <a:endParaRPr lang="en-CA"/>
        </a:p>
      </dgm:t>
    </dgm:pt>
    <dgm:pt modelId="{A609C54F-718D-4D96-B716-F3142CAA25D7}" type="sibTrans" cxnId="{FC3BC5CA-7551-483C-BABA-DAC95386B21B}">
      <dgm:prSet/>
      <dgm:spPr/>
      <dgm:t>
        <a:bodyPr/>
        <a:lstStyle/>
        <a:p>
          <a:endParaRPr lang="en-CA"/>
        </a:p>
      </dgm:t>
    </dgm:pt>
    <dgm:pt modelId="{46807B8F-E688-4B75-AA71-A9E12488A411}" type="pres">
      <dgm:prSet presAssocID="{ABEE36DC-53BE-459B-851C-9D9AA0C0288A}" presName="vert0" presStyleCnt="0">
        <dgm:presLayoutVars>
          <dgm:dir/>
          <dgm:animOne val="branch"/>
          <dgm:animLvl val="lvl"/>
        </dgm:presLayoutVars>
      </dgm:prSet>
      <dgm:spPr/>
      <dgm:t>
        <a:bodyPr/>
        <a:lstStyle/>
        <a:p>
          <a:endParaRPr lang="en-CA"/>
        </a:p>
      </dgm:t>
    </dgm:pt>
    <dgm:pt modelId="{AA25F6A0-B591-45F0-917E-8886F34D8E46}" type="pres">
      <dgm:prSet presAssocID="{AEF82E6E-430F-4BA2-8952-B80C30DC6BB5}" presName="thickLine" presStyleLbl="alignNode1" presStyleIdx="0" presStyleCnt="6"/>
      <dgm:spPr/>
    </dgm:pt>
    <dgm:pt modelId="{9EF7255E-A7F7-4E09-990A-9511E2BB66EE}" type="pres">
      <dgm:prSet presAssocID="{AEF82E6E-430F-4BA2-8952-B80C30DC6BB5}" presName="horz1" presStyleCnt="0"/>
      <dgm:spPr/>
    </dgm:pt>
    <dgm:pt modelId="{1DB103D1-AC0F-4480-9F00-E6890FA6F418}" type="pres">
      <dgm:prSet presAssocID="{AEF82E6E-430F-4BA2-8952-B80C30DC6BB5}" presName="tx1" presStyleLbl="revTx" presStyleIdx="0" presStyleCnt="6"/>
      <dgm:spPr/>
      <dgm:t>
        <a:bodyPr/>
        <a:lstStyle/>
        <a:p>
          <a:endParaRPr lang="en-CA"/>
        </a:p>
      </dgm:t>
    </dgm:pt>
    <dgm:pt modelId="{67F8ED61-D838-4E1F-9355-794235DB5AF6}" type="pres">
      <dgm:prSet presAssocID="{AEF82E6E-430F-4BA2-8952-B80C30DC6BB5}" presName="vert1" presStyleCnt="0"/>
      <dgm:spPr/>
    </dgm:pt>
    <dgm:pt modelId="{73C27092-02C8-445B-930F-ABD4F7CFAE94}" type="pres">
      <dgm:prSet presAssocID="{A02A8F7B-0B30-429F-88E3-67F0AA172589}" presName="thickLine" presStyleLbl="alignNode1" presStyleIdx="1" presStyleCnt="6"/>
      <dgm:spPr/>
      <dgm:t>
        <a:bodyPr/>
        <a:lstStyle/>
        <a:p>
          <a:endParaRPr lang="en-CA"/>
        </a:p>
      </dgm:t>
    </dgm:pt>
    <dgm:pt modelId="{E2C5712D-6E5D-477D-8964-B9CFE256B7D8}" type="pres">
      <dgm:prSet presAssocID="{A02A8F7B-0B30-429F-88E3-67F0AA172589}" presName="horz1" presStyleCnt="0"/>
      <dgm:spPr/>
      <dgm:t>
        <a:bodyPr/>
        <a:lstStyle/>
        <a:p>
          <a:endParaRPr lang="en-CA"/>
        </a:p>
      </dgm:t>
    </dgm:pt>
    <dgm:pt modelId="{72C56F85-4F1D-4CF1-9E90-2608AA02A7A4}" type="pres">
      <dgm:prSet presAssocID="{A02A8F7B-0B30-429F-88E3-67F0AA172589}" presName="tx1" presStyleLbl="revTx" presStyleIdx="1" presStyleCnt="6"/>
      <dgm:spPr/>
      <dgm:t>
        <a:bodyPr/>
        <a:lstStyle/>
        <a:p>
          <a:endParaRPr lang="en-CA"/>
        </a:p>
      </dgm:t>
    </dgm:pt>
    <dgm:pt modelId="{8FB8F25B-C6FB-4E80-93F5-938E5E0DD2C5}" type="pres">
      <dgm:prSet presAssocID="{A02A8F7B-0B30-429F-88E3-67F0AA172589}" presName="vert1" presStyleCnt="0"/>
      <dgm:spPr/>
      <dgm:t>
        <a:bodyPr/>
        <a:lstStyle/>
        <a:p>
          <a:endParaRPr lang="en-CA"/>
        </a:p>
      </dgm:t>
    </dgm:pt>
    <dgm:pt modelId="{1154502D-6C65-4F72-A516-41F376238B05}" type="pres">
      <dgm:prSet presAssocID="{9E06704C-89C9-482D-A580-5777123DE4F0}" presName="thickLine" presStyleLbl="alignNode1" presStyleIdx="2" presStyleCnt="6"/>
      <dgm:spPr/>
      <dgm:t>
        <a:bodyPr/>
        <a:lstStyle/>
        <a:p>
          <a:endParaRPr lang="en-CA"/>
        </a:p>
      </dgm:t>
    </dgm:pt>
    <dgm:pt modelId="{5A674E2B-70FF-4740-BFCF-B4DDC03E3A0F}" type="pres">
      <dgm:prSet presAssocID="{9E06704C-89C9-482D-A580-5777123DE4F0}" presName="horz1" presStyleCnt="0"/>
      <dgm:spPr/>
      <dgm:t>
        <a:bodyPr/>
        <a:lstStyle/>
        <a:p>
          <a:endParaRPr lang="en-CA"/>
        </a:p>
      </dgm:t>
    </dgm:pt>
    <dgm:pt modelId="{46D766F7-9791-4E33-B9A9-5892B8C6018E}" type="pres">
      <dgm:prSet presAssocID="{9E06704C-89C9-482D-A580-5777123DE4F0}" presName="tx1" presStyleLbl="revTx" presStyleIdx="2" presStyleCnt="6"/>
      <dgm:spPr/>
      <dgm:t>
        <a:bodyPr/>
        <a:lstStyle/>
        <a:p>
          <a:endParaRPr lang="en-CA"/>
        </a:p>
      </dgm:t>
    </dgm:pt>
    <dgm:pt modelId="{D039DD02-AF0A-4F54-A75E-0B3D6CC0E8DA}" type="pres">
      <dgm:prSet presAssocID="{9E06704C-89C9-482D-A580-5777123DE4F0}" presName="vert1" presStyleCnt="0"/>
      <dgm:spPr/>
      <dgm:t>
        <a:bodyPr/>
        <a:lstStyle/>
        <a:p>
          <a:endParaRPr lang="en-CA"/>
        </a:p>
      </dgm:t>
    </dgm:pt>
    <dgm:pt modelId="{553B8BF3-70D3-49D7-B9C5-0947311C9EAC}" type="pres">
      <dgm:prSet presAssocID="{C60056E3-F172-421F-B835-EC3A5C9D93EF}" presName="thickLine" presStyleLbl="alignNode1" presStyleIdx="3" presStyleCnt="6"/>
      <dgm:spPr/>
      <dgm:t>
        <a:bodyPr/>
        <a:lstStyle/>
        <a:p>
          <a:endParaRPr lang="en-CA"/>
        </a:p>
      </dgm:t>
    </dgm:pt>
    <dgm:pt modelId="{27B7E153-8B13-4948-9459-C7835D2011A1}" type="pres">
      <dgm:prSet presAssocID="{C60056E3-F172-421F-B835-EC3A5C9D93EF}" presName="horz1" presStyleCnt="0"/>
      <dgm:spPr/>
      <dgm:t>
        <a:bodyPr/>
        <a:lstStyle/>
        <a:p>
          <a:endParaRPr lang="en-CA"/>
        </a:p>
      </dgm:t>
    </dgm:pt>
    <dgm:pt modelId="{763C6AC6-AE25-438F-B082-E83FB87CE825}" type="pres">
      <dgm:prSet presAssocID="{C60056E3-F172-421F-B835-EC3A5C9D93EF}" presName="tx1" presStyleLbl="revTx" presStyleIdx="3" presStyleCnt="6"/>
      <dgm:spPr/>
      <dgm:t>
        <a:bodyPr/>
        <a:lstStyle/>
        <a:p>
          <a:endParaRPr lang="en-CA"/>
        </a:p>
      </dgm:t>
    </dgm:pt>
    <dgm:pt modelId="{9DE02E03-0E53-4C7F-91FA-DC6FACD40126}" type="pres">
      <dgm:prSet presAssocID="{C60056E3-F172-421F-B835-EC3A5C9D93EF}" presName="vert1" presStyleCnt="0"/>
      <dgm:spPr/>
      <dgm:t>
        <a:bodyPr/>
        <a:lstStyle/>
        <a:p>
          <a:endParaRPr lang="en-CA"/>
        </a:p>
      </dgm:t>
    </dgm:pt>
    <dgm:pt modelId="{96725072-2CA9-4397-9671-DF86D409282C}" type="pres">
      <dgm:prSet presAssocID="{029C0723-3033-4FFE-B6B0-D149DFBC2BAC}" presName="thickLine" presStyleLbl="alignNode1" presStyleIdx="4" presStyleCnt="6"/>
      <dgm:spPr/>
    </dgm:pt>
    <dgm:pt modelId="{DEA9FD14-E3BD-40BC-9043-8C7FCF543844}" type="pres">
      <dgm:prSet presAssocID="{029C0723-3033-4FFE-B6B0-D149DFBC2BAC}" presName="horz1" presStyleCnt="0"/>
      <dgm:spPr/>
    </dgm:pt>
    <dgm:pt modelId="{419BA3E3-E902-4161-A349-E7AEC654EB2B}" type="pres">
      <dgm:prSet presAssocID="{029C0723-3033-4FFE-B6B0-D149DFBC2BAC}" presName="tx1" presStyleLbl="revTx" presStyleIdx="4" presStyleCnt="6"/>
      <dgm:spPr/>
      <dgm:t>
        <a:bodyPr/>
        <a:lstStyle/>
        <a:p>
          <a:endParaRPr lang="en-CA"/>
        </a:p>
      </dgm:t>
    </dgm:pt>
    <dgm:pt modelId="{46F72B0F-B7DF-474C-A8ED-CBA856BC5A38}" type="pres">
      <dgm:prSet presAssocID="{029C0723-3033-4FFE-B6B0-D149DFBC2BAC}" presName="vert1" presStyleCnt="0"/>
      <dgm:spPr/>
    </dgm:pt>
    <dgm:pt modelId="{E6D8EE0C-E116-4520-9FAD-2C482C24127C}" type="pres">
      <dgm:prSet presAssocID="{CB9C8756-8003-42AA-95F4-523CDD998D73}" presName="thickLine" presStyleLbl="alignNode1" presStyleIdx="5" presStyleCnt="6"/>
      <dgm:spPr/>
      <dgm:t>
        <a:bodyPr/>
        <a:lstStyle/>
        <a:p>
          <a:endParaRPr lang="en-CA"/>
        </a:p>
      </dgm:t>
    </dgm:pt>
    <dgm:pt modelId="{F1958BB6-1DF5-4008-9380-2932660B328B}" type="pres">
      <dgm:prSet presAssocID="{CB9C8756-8003-42AA-95F4-523CDD998D73}" presName="horz1" presStyleCnt="0"/>
      <dgm:spPr/>
      <dgm:t>
        <a:bodyPr/>
        <a:lstStyle/>
        <a:p>
          <a:endParaRPr lang="en-CA"/>
        </a:p>
      </dgm:t>
    </dgm:pt>
    <dgm:pt modelId="{07E3479B-FD4C-4DEE-A123-3C39B57A7B97}" type="pres">
      <dgm:prSet presAssocID="{CB9C8756-8003-42AA-95F4-523CDD998D73}" presName="tx1" presStyleLbl="revTx" presStyleIdx="5" presStyleCnt="6"/>
      <dgm:spPr/>
      <dgm:t>
        <a:bodyPr/>
        <a:lstStyle/>
        <a:p>
          <a:endParaRPr lang="en-CA"/>
        </a:p>
      </dgm:t>
    </dgm:pt>
    <dgm:pt modelId="{094AAC43-B90F-445A-A366-D0CF42730A5A}" type="pres">
      <dgm:prSet presAssocID="{CB9C8756-8003-42AA-95F4-523CDD998D73}" presName="vert1" presStyleCnt="0"/>
      <dgm:spPr/>
      <dgm:t>
        <a:bodyPr/>
        <a:lstStyle/>
        <a:p>
          <a:endParaRPr lang="en-CA"/>
        </a:p>
      </dgm:t>
    </dgm:pt>
  </dgm:ptLst>
  <dgm:cxnLst>
    <dgm:cxn modelId="{FE37D0DD-DFAF-4A5A-B112-A9FF41AB2567}" srcId="{ABEE36DC-53BE-459B-851C-9D9AA0C0288A}" destId="{029C0723-3033-4FFE-B6B0-D149DFBC2BAC}" srcOrd="4" destOrd="0" parTransId="{DE7A455B-45E7-44FF-8C6D-5A4249F95253}" sibTransId="{0E7A5947-EE27-45CE-8E6E-FDB3D40A3C3D}"/>
    <dgm:cxn modelId="{175C67B7-09EE-433F-ABFD-B84877B7F93C}" type="presOf" srcId="{9E06704C-89C9-482D-A580-5777123DE4F0}" destId="{46D766F7-9791-4E33-B9A9-5892B8C6018E}" srcOrd="0" destOrd="0" presId="urn:microsoft.com/office/officeart/2008/layout/LinedList"/>
    <dgm:cxn modelId="{8C1DFC47-BDBB-4C39-B24C-CA524F4431D7}" type="presOf" srcId="{A02A8F7B-0B30-429F-88E3-67F0AA172589}" destId="{72C56F85-4F1D-4CF1-9E90-2608AA02A7A4}" srcOrd="0" destOrd="0" presId="urn:microsoft.com/office/officeart/2008/layout/LinedList"/>
    <dgm:cxn modelId="{69601E63-40E5-4F49-A1CB-9661D98A954E}" srcId="{ABEE36DC-53BE-459B-851C-9D9AA0C0288A}" destId="{9E06704C-89C9-482D-A580-5777123DE4F0}" srcOrd="2" destOrd="0" parTransId="{7384DA8D-BCD2-4FFE-A894-A786EE0B5E0E}" sibTransId="{F581DF66-B5D2-49D5-96C6-136183E88C0A}"/>
    <dgm:cxn modelId="{FC3BC5CA-7551-483C-BABA-DAC95386B21B}" srcId="{ABEE36DC-53BE-459B-851C-9D9AA0C0288A}" destId="{AEF82E6E-430F-4BA2-8952-B80C30DC6BB5}" srcOrd="0" destOrd="0" parTransId="{23713D50-23DD-46E6-AE22-B04EC6863444}" sibTransId="{A609C54F-718D-4D96-B716-F3142CAA25D7}"/>
    <dgm:cxn modelId="{E7AF5948-EC3E-405D-B77D-136AD10C5D97}" type="presOf" srcId="{ABEE36DC-53BE-459B-851C-9D9AA0C0288A}" destId="{46807B8F-E688-4B75-AA71-A9E12488A411}" srcOrd="0" destOrd="0" presId="urn:microsoft.com/office/officeart/2008/layout/LinedList"/>
    <dgm:cxn modelId="{609A17B6-BD3D-44A8-8F69-B9E5948E21F3}" type="presOf" srcId="{CB9C8756-8003-42AA-95F4-523CDD998D73}" destId="{07E3479B-FD4C-4DEE-A123-3C39B57A7B97}" srcOrd="0" destOrd="0" presId="urn:microsoft.com/office/officeart/2008/layout/LinedList"/>
    <dgm:cxn modelId="{E2F8EB99-17BE-492D-A7F1-D3EF6309E2DA}" srcId="{ABEE36DC-53BE-459B-851C-9D9AA0C0288A}" destId="{A02A8F7B-0B30-429F-88E3-67F0AA172589}" srcOrd="1" destOrd="0" parTransId="{3AD097E1-5DD4-4FD7-B26E-8579C6C7E299}" sibTransId="{21FC3BF6-5F5C-429F-9664-5471405BDC45}"/>
    <dgm:cxn modelId="{7BB5A1D5-F7E2-4171-BE59-DC07D95A57CE}" type="presOf" srcId="{029C0723-3033-4FFE-B6B0-D149DFBC2BAC}" destId="{419BA3E3-E902-4161-A349-E7AEC654EB2B}" srcOrd="0" destOrd="0" presId="urn:microsoft.com/office/officeart/2008/layout/LinedList"/>
    <dgm:cxn modelId="{84806737-D008-4E62-830B-098F8868BB20}" srcId="{ABEE36DC-53BE-459B-851C-9D9AA0C0288A}" destId="{C60056E3-F172-421F-B835-EC3A5C9D93EF}" srcOrd="3" destOrd="0" parTransId="{F85B6FC4-D4AE-44FB-A02A-1190CBB4C077}" sibTransId="{AA57B94A-1DBB-4AEB-A7B5-9FAA8A4464CE}"/>
    <dgm:cxn modelId="{78756097-C335-4F66-8B86-4B229B769928}" type="presOf" srcId="{AEF82E6E-430F-4BA2-8952-B80C30DC6BB5}" destId="{1DB103D1-AC0F-4480-9F00-E6890FA6F418}" srcOrd="0" destOrd="0" presId="urn:microsoft.com/office/officeart/2008/layout/LinedList"/>
    <dgm:cxn modelId="{C134D2C3-238A-4E89-B3A2-FF4B41B82DCC}" type="presOf" srcId="{C60056E3-F172-421F-B835-EC3A5C9D93EF}" destId="{763C6AC6-AE25-438F-B082-E83FB87CE825}" srcOrd="0" destOrd="0" presId="urn:microsoft.com/office/officeart/2008/layout/LinedList"/>
    <dgm:cxn modelId="{33263D28-6C57-49C1-B3EE-7787DF89FD49}" srcId="{ABEE36DC-53BE-459B-851C-9D9AA0C0288A}" destId="{CB9C8756-8003-42AA-95F4-523CDD998D73}" srcOrd="5" destOrd="0" parTransId="{213E2D59-BA74-4329-9C94-AEBF14DE5E88}" sibTransId="{602DE48C-9127-4991-8A02-55BCAB84D67F}"/>
    <dgm:cxn modelId="{2EE786F4-C3AA-41FA-9664-446BAA081632}" type="presParOf" srcId="{46807B8F-E688-4B75-AA71-A9E12488A411}" destId="{AA25F6A0-B591-45F0-917E-8886F34D8E46}" srcOrd="0" destOrd="0" presId="urn:microsoft.com/office/officeart/2008/layout/LinedList"/>
    <dgm:cxn modelId="{4E882010-C76C-49FD-9CA8-149EAD877462}" type="presParOf" srcId="{46807B8F-E688-4B75-AA71-A9E12488A411}" destId="{9EF7255E-A7F7-4E09-990A-9511E2BB66EE}" srcOrd="1" destOrd="0" presId="urn:microsoft.com/office/officeart/2008/layout/LinedList"/>
    <dgm:cxn modelId="{0313DE66-C1D5-40A0-9F9E-6F329E05A9A6}" type="presParOf" srcId="{9EF7255E-A7F7-4E09-990A-9511E2BB66EE}" destId="{1DB103D1-AC0F-4480-9F00-E6890FA6F418}" srcOrd="0" destOrd="0" presId="urn:microsoft.com/office/officeart/2008/layout/LinedList"/>
    <dgm:cxn modelId="{266384D9-685D-4164-806B-A36AACF87684}" type="presParOf" srcId="{9EF7255E-A7F7-4E09-990A-9511E2BB66EE}" destId="{67F8ED61-D838-4E1F-9355-794235DB5AF6}" srcOrd="1" destOrd="0" presId="urn:microsoft.com/office/officeart/2008/layout/LinedList"/>
    <dgm:cxn modelId="{DB7CB04D-9F2F-4428-B606-BBC2B5607F1E}" type="presParOf" srcId="{46807B8F-E688-4B75-AA71-A9E12488A411}" destId="{73C27092-02C8-445B-930F-ABD4F7CFAE94}" srcOrd="2" destOrd="0" presId="urn:microsoft.com/office/officeart/2008/layout/LinedList"/>
    <dgm:cxn modelId="{6CD77ECD-3E99-480C-A411-1EFB9F6E90A2}" type="presParOf" srcId="{46807B8F-E688-4B75-AA71-A9E12488A411}" destId="{E2C5712D-6E5D-477D-8964-B9CFE256B7D8}" srcOrd="3" destOrd="0" presId="urn:microsoft.com/office/officeart/2008/layout/LinedList"/>
    <dgm:cxn modelId="{0CA0FF1C-6471-4202-9376-BBF67A0637C3}" type="presParOf" srcId="{E2C5712D-6E5D-477D-8964-B9CFE256B7D8}" destId="{72C56F85-4F1D-4CF1-9E90-2608AA02A7A4}" srcOrd="0" destOrd="0" presId="urn:microsoft.com/office/officeart/2008/layout/LinedList"/>
    <dgm:cxn modelId="{58330CBF-94D5-4454-94CE-80FD163A0F1D}" type="presParOf" srcId="{E2C5712D-6E5D-477D-8964-B9CFE256B7D8}" destId="{8FB8F25B-C6FB-4E80-93F5-938E5E0DD2C5}" srcOrd="1" destOrd="0" presId="urn:microsoft.com/office/officeart/2008/layout/LinedList"/>
    <dgm:cxn modelId="{98E18A7F-7CC4-4685-8A1D-0876A1EA78F3}" type="presParOf" srcId="{46807B8F-E688-4B75-AA71-A9E12488A411}" destId="{1154502D-6C65-4F72-A516-41F376238B05}" srcOrd="4" destOrd="0" presId="urn:microsoft.com/office/officeart/2008/layout/LinedList"/>
    <dgm:cxn modelId="{40230FF8-0C34-459C-827C-DFAF23B15E51}" type="presParOf" srcId="{46807B8F-E688-4B75-AA71-A9E12488A411}" destId="{5A674E2B-70FF-4740-BFCF-B4DDC03E3A0F}" srcOrd="5" destOrd="0" presId="urn:microsoft.com/office/officeart/2008/layout/LinedList"/>
    <dgm:cxn modelId="{7969B620-FBD5-4F1B-A6AE-8B156BBE0A93}" type="presParOf" srcId="{5A674E2B-70FF-4740-BFCF-B4DDC03E3A0F}" destId="{46D766F7-9791-4E33-B9A9-5892B8C6018E}" srcOrd="0" destOrd="0" presId="urn:microsoft.com/office/officeart/2008/layout/LinedList"/>
    <dgm:cxn modelId="{99D4442A-AAA7-4354-8A45-AA279A65F8AE}" type="presParOf" srcId="{5A674E2B-70FF-4740-BFCF-B4DDC03E3A0F}" destId="{D039DD02-AF0A-4F54-A75E-0B3D6CC0E8DA}" srcOrd="1" destOrd="0" presId="urn:microsoft.com/office/officeart/2008/layout/LinedList"/>
    <dgm:cxn modelId="{C89A3CFF-D318-4865-B99E-E20C0859DE33}" type="presParOf" srcId="{46807B8F-E688-4B75-AA71-A9E12488A411}" destId="{553B8BF3-70D3-49D7-B9C5-0947311C9EAC}" srcOrd="6" destOrd="0" presId="urn:microsoft.com/office/officeart/2008/layout/LinedList"/>
    <dgm:cxn modelId="{4741410E-B4A6-491E-B1B4-8E15C9F4DB64}" type="presParOf" srcId="{46807B8F-E688-4B75-AA71-A9E12488A411}" destId="{27B7E153-8B13-4948-9459-C7835D2011A1}" srcOrd="7" destOrd="0" presId="urn:microsoft.com/office/officeart/2008/layout/LinedList"/>
    <dgm:cxn modelId="{6ABF91D3-F18A-4BFB-80B6-6EC743ACA633}" type="presParOf" srcId="{27B7E153-8B13-4948-9459-C7835D2011A1}" destId="{763C6AC6-AE25-438F-B082-E83FB87CE825}" srcOrd="0" destOrd="0" presId="urn:microsoft.com/office/officeart/2008/layout/LinedList"/>
    <dgm:cxn modelId="{C43FE289-03D0-4991-95C9-0EA8C7425600}" type="presParOf" srcId="{27B7E153-8B13-4948-9459-C7835D2011A1}" destId="{9DE02E03-0E53-4C7F-91FA-DC6FACD40126}" srcOrd="1" destOrd="0" presId="urn:microsoft.com/office/officeart/2008/layout/LinedList"/>
    <dgm:cxn modelId="{4B2B6938-0649-46C3-9ECC-21DA8976FFFD}" type="presParOf" srcId="{46807B8F-E688-4B75-AA71-A9E12488A411}" destId="{96725072-2CA9-4397-9671-DF86D409282C}" srcOrd="8" destOrd="0" presId="urn:microsoft.com/office/officeart/2008/layout/LinedList"/>
    <dgm:cxn modelId="{BFBEDCFE-C3D5-4C3B-9CCF-97371AEB93D9}" type="presParOf" srcId="{46807B8F-E688-4B75-AA71-A9E12488A411}" destId="{DEA9FD14-E3BD-40BC-9043-8C7FCF543844}" srcOrd="9" destOrd="0" presId="urn:microsoft.com/office/officeart/2008/layout/LinedList"/>
    <dgm:cxn modelId="{9EF28EF5-5D2D-4B1D-BB5E-99C7D69AAB65}" type="presParOf" srcId="{DEA9FD14-E3BD-40BC-9043-8C7FCF543844}" destId="{419BA3E3-E902-4161-A349-E7AEC654EB2B}" srcOrd="0" destOrd="0" presId="urn:microsoft.com/office/officeart/2008/layout/LinedList"/>
    <dgm:cxn modelId="{163C53B3-BC44-41B0-85D6-3B12FD502D16}" type="presParOf" srcId="{DEA9FD14-E3BD-40BC-9043-8C7FCF543844}" destId="{46F72B0F-B7DF-474C-A8ED-CBA856BC5A38}" srcOrd="1" destOrd="0" presId="urn:microsoft.com/office/officeart/2008/layout/LinedList"/>
    <dgm:cxn modelId="{4318DEA6-0B9C-42F2-BE17-1080EFAE52BD}" type="presParOf" srcId="{46807B8F-E688-4B75-AA71-A9E12488A411}" destId="{E6D8EE0C-E116-4520-9FAD-2C482C24127C}" srcOrd="10" destOrd="0" presId="urn:microsoft.com/office/officeart/2008/layout/LinedList"/>
    <dgm:cxn modelId="{964631BF-4F67-4AD0-85B7-15CF50EF346F}" type="presParOf" srcId="{46807B8F-E688-4B75-AA71-A9E12488A411}" destId="{F1958BB6-1DF5-4008-9380-2932660B328B}" srcOrd="11" destOrd="0" presId="urn:microsoft.com/office/officeart/2008/layout/LinedList"/>
    <dgm:cxn modelId="{339BE560-EDEB-4690-BA0C-A0C51BF209CE}" type="presParOf" srcId="{F1958BB6-1DF5-4008-9380-2932660B328B}" destId="{07E3479B-FD4C-4DEE-A123-3C39B57A7B97}" srcOrd="0" destOrd="0" presId="urn:microsoft.com/office/officeart/2008/layout/LinedList"/>
    <dgm:cxn modelId="{E158BD4C-57BF-4F3C-9E6F-DB857C8524FB}" type="presParOf" srcId="{F1958BB6-1DF5-4008-9380-2932660B328B}" destId="{094AAC43-B90F-445A-A366-D0CF42730A5A}"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62DA44-D0A0-4D6D-8D76-F39BA622E97E}" type="doc">
      <dgm:prSet loTypeId="urn:microsoft.com/office/officeart/2005/8/layout/radial6" loCatId="cycle" qsTypeId="urn:microsoft.com/office/officeart/2005/8/quickstyle/simple2" qsCatId="simple" csTypeId="urn:microsoft.com/office/officeart/2005/8/colors/colorful1" csCatId="colorful" phldr="1"/>
      <dgm:spPr/>
      <dgm:t>
        <a:bodyPr/>
        <a:lstStyle/>
        <a:p>
          <a:endParaRPr lang="en-CA"/>
        </a:p>
      </dgm:t>
    </dgm:pt>
    <dgm:pt modelId="{6164FEB2-DB50-4B85-BA7D-718565FC46CA}">
      <dgm:prSet phldrT="[Text]"/>
      <dgm:spPr/>
      <dgm:t>
        <a:bodyPr/>
        <a:lstStyle/>
        <a:p>
          <a:r>
            <a:rPr lang="fr-CA" noProof="0" dirty="0" smtClean="0"/>
            <a:t>Comment j’annule ma carte d’achat?</a:t>
          </a:r>
          <a:endParaRPr lang="fr-CA" noProof="0" dirty="0"/>
        </a:p>
      </dgm:t>
    </dgm:pt>
    <dgm:pt modelId="{534116A8-BC8E-4003-9339-0CEF002FDC1E}" type="parTrans" cxnId="{1C9A8042-CFF5-40D0-89DE-60D1C381BD50}">
      <dgm:prSet/>
      <dgm:spPr/>
      <dgm:t>
        <a:bodyPr/>
        <a:lstStyle/>
        <a:p>
          <a:endParaRPr lang="en-CA"/>
        </a:p>
      </dgm:t>
    </dgm:pt>
    <dgm:pt modelId="{35D59982-1C09-4E36-BC53-86B48A94B36B}" type="sibTrans" cxnId="{1C9A8042-CFF5-40D0-89DE-60D1C381BD50}">
      <dgm:prSet/>
      <dgm:spPr/>
      <dgm:t>
        <a:bodyPr/>
        <a:lstStyle/>
        <a:p>
          <a:endParaRPr lang="en-CA"/>
        </a:p>
      </dgm:t>
    </dgm:pt>
    <dgm:pt modelId="{BF72E384-3EE8-4C02-9F4C-74BC6F0EB794}">
      <dgm:prSet phldrT="[Text]"/>
      <dgm:spPr/>
      <dgm:t>
        <a:bodyPr/>
        <a:lstStyle/>
        <a:p>
          <a:r>
            <a:rPr lang="fr-CA" b="1" noProof="0" dirty="0" smtClean="0"/>
            <a:t>Je quitte le Ministère.</a:t>
          </a:r>
          <a:endParaRPr lang="fr-CA" b="1" noProof="0" dirty="0"/>
        </a:p>
      </dgm:t>
    </dgm:pt>
    <dgm:pt modelId="{386ED306-E2FB-46A6-B1DF-05750CC60B79}" type="parTrans" cxnId="{83D42C5B-6850-4E2E-935C-229D6DFF7D9D}">
      <dgm:prSet/>
      <dgm:spPr/>
      <dgm:t>
        <a:bodyPr/>
        <a:lstStyle/>
        <a:p>
          <a:endParaRPr lang="en-CA"/>
        </a:p>
      </dgm:t>
    </dgm:pt>
    <dgm:pt modelId="{3EB9C592-EE35-4BAD-92D9-0B4B21DB9DC9}" type="sibTrans" cxnId="{83D42C5B-6850-4E2E-935C-229D6DFF7D9D}">
      <dgm:prSet/>
      <dgm:spPr/>
      <dgm:t>
        <a:bodyPr/>
        <a:lstStyle/>
        <a:p>
          <a:endParaRPr lang="en-CA"/>
        </a:p>
      </dgm:t>
    </dgm:pt>
    <dgm:pt modelId="{6D7CABE0-4500-4612-8AFF-6DD4963D3CAA}">
      <dgm:prSet phldrT="[Text]"/>
      <dgm:spPr/>
      <dgm:t>
        <a:bodyPr/>
        <a:lstStyle/>
        <a:p>
          <a:r>
            <a:rPr lang="fr-CA" b="1" noProof="0" dirty="0" smtClean="0"/>
            <a:t>Je serai en détachement pour plus de six mois.</a:t>
          </a:r>
          <a:endParaRPr lang="fr-CA" b="1" noProof="0" dirty="0"/>
        </a:p>
      </dgm:t>
    </dgm:pt>
    <dgm:pt modelId="{CEA29545-5792-4AF7-A318-25821ED3F280}" type="parTrans" cxnId="{05DD0337-F28B-4EF7-8DFE-398C796C41D1}">
      <dgm:prSet/>
      <dgm:spPr/>
      <dgm:t>
        <a:bodyPr/>
        <a:lstStyle/>
        <a:p>
          <a:endParaRPr lang="en-CA"/>
        </a:p>
      </dgm:t>
    </dgm:pt>
    <dgm:pt modelId="{256AB001-9404-4847-9C55-F33D30204EE0}" type="sibTrans" cxnId="{05DD0337-F28B-4EF7-8DFE-398C796C41D1}">
      <dgm:prSet/>
      <dgm:spPr/>
      <dgm:t>
        <a:bodyPr/>
        <a:lstStyle/>
        <a:p>
          <a:endParaRPr lang="en-CA"/>
        </a:p>
      </dgm:t>
    </dgm:pt>
    <dgm:pt modelId="{42194CDD-76B3-462E-B22A-9B239BF21443}">
      <dgm:prSet phldrT="[Text]"/>
      <dgm:spPr/>
      <dgm:t>
        <a:bodyPr/>
        <a:lstStyle/>
        <a:p>
          <a:r>
            <a:rPr lang="fr-CA" b="1" noProof="0" dirty="0" smtClean="0"/>
            <a:t>Je pars en congé prolongé.</a:t>
          </a:r>
          <a:endParaRPr lang="fr-CA" b="1" noProof="0" dirty="0"/>
        </a:p>
      </dgm:t>
    </dgm:pt>
    <dgm:pt modelId="{5563E5B2-6106-47D4-A851-EF698B43CD24}" type="parTrans" cxnId="{851BDF43-A198-4C53-ABC8-19A713237FFD}">
      <dgm:prSet/>
      <dgm:spPr/>
      <dgm:t>
        <a:bodyPr/>
        <a:lstStyle/>
        <a:p>
          <a:endParaRPr lang="en-CA"/>
        </a:p>
      </dgm:t>
    </dgm:pt>
    <dgm:pt modelId="{C884DBF1-70FF-454D-BE1E-333D1D0BC3CB}" type="sibTrans" cxnId="{851BDF43-A198-4C53-ABC8-19A713237FFD}">
      <dgm:prSet/>
      <dgm:spPr/>
      <dgm:t>
        <a:bodyPr/>
        <a:lstStyle/>
        <a:p>
          <a:endParaRPr lang="en-CA"/>
        </a:p>
      </dgm:t>
    </dgm:pt>
    <dgm:pt modelId="{32FACF48-63F4-4B89-A6FC-F74D3BA9C9D0}">
      <dgm:prSet phldrT="[Text]"/>
      <dgm:spPr/>
      <dgm:t>
        <a:bodyPr/>
        <a:lstStyle/>
        <a:p>
          <a:r>
            <a:rPr lang="fr-CA" b="1" noProof="0" dirty="0" smtClean="0"/>
            <a:t>Je pars en congé de maternité.</a:t>
          </a:r>
          <a:endParaRPr lang="fr-CA" b="1" noProof="0" dirty="0"/>
        </a:p>
      </dgm:t>
    </dgm:pt>
    <dgm:pt modelId="{A9B6556E-C2D0-4590-AA9F-517F7765A40A}" type="parTrans" cxnId="{E8313CD3-BAFC-451E-BD18-5919EC4ADFFC}">
      <dgm:prSet/>
      <dgm:spPr/>
      <dgm:t>
        <a:bodyPr/>
        <a:lstStyle/>
        <a:p>
          <a:endParaRPr lang="en-CA"/>
        </a:p>
      </dgm:t>
    </dgm:pt>
    <dgm:pt modelId="{3D928131-ACDF-4199-AFBD-E21E3D7ABE09}" type="sibTrans" cxnId="{E8313CD3-BAFC-451E-BD18-5919EC4ADFFC}">
      <dgm:prSet/>
      <dgm:spPr/>
      <dgm:t>
        <a:bodyPr/>
        <a:lstStyle/>
        <a:p>
          <a:endParaRPr lang="en-CA"/>
        </a:p>
      </dgm:t>
    </dgm:pt>
    <dgm:pt modelId="{C8DD5B75-D68E-437E-A430-2DAA15108E59}" type="pres">
      <dgm:prSet presAssocID="{6562DA44-D0A0-4D6D-8D76-F39BA622E97E}" presName="Name0" presStyleCnt="0">
        <dgm:presLayoutVars>
          <dgm:chMax val="1"/>
          <dgm:dir/>
          <dgm:animLvl val="ctr"/>
          <dgm:resizeHandles val="exact"/>
        </dgm:presLayoutVars>
      </dgm:prSet>
      <dgm:spPr/>
      <dgm:t>
        <a:bodyPr/>
        <a:lstStyle/>
        <a:p>
          <a:endParaRPr lang="en-CA"/>
        </a:p>
      </dgm:t>
    </dgm:pt>
    <dgm:pt modelId="{4F997A8B-DD32-4CA4-A57B-9583DCFB3057}" type="pres">
      <dgm:prSet presAssocID="{6164FEB2-DB50-4B85-BA7D-718565FC46CA}" presName="centerShape" presStyleLbl="node0" presStyleIdx="0" presStyleCnt="1"/>
      <dgm:spPr/>
      <dgm:t>
        <a:bodyPr/>
        <a:lstStyle/>
        <a:p>
          <a:endParaRPr lang="en-CA"/>
        </a:p>
      </dgm:t>
    </dgm:pt>
    <dgm:pt modelId="{C31F00F0-DBFF-44A0-9C72-C06776932432}" type="pres">
      <dgm:prSet presAssocID="{BF72E384-3EE8-4C02-9F4C-74BC6F0EB794}" presName="node" presStyleLbl="node1" presStyleIdx="0" presStyleCnt="4">
        <dgm:presLayoutVars>
          <dgm:bulletEnabled val="1"/>
        </dgm:presLayoutVars>
      </dgm:prSet>
      <dgm:spPr/>
      <dgm:t>
        <a:bodyPr/>
        <a:lstStyle/>
        <a:p>
          <a:endParaRPr lang="en-CA"/>
        </a:p>
      </dgm:t>
    </dgm:pt>
    <dgm:pt modelId="{3FDB6916-7A99-4441-8782-8BBACAC753A5}" type="pres">
      <dgm:prSet presAssocID="{BF72E384-3EE8-4C02-9F4C-74BC6F0EB794}" presName="dummy" presStyleCnt="0"/>
      <dgm:spPr/>
      <dgm:t>
        <a:bodyPr/>
        <a:lstStyle/>
        <a:p>
          <a:endParaRPr lang="en-CA"/>
        </a:p>
      </dgm:t>
    </dgm:pt>
    <dgm:pt modelId="{52CC23CC-C19D-4AA3-9197-438165E606E6}" type="pres">
      <dgm:prSet presAssocID="{3EB9C592-EE35-4BAD-92D9-0B4B21DB9DC9}" presName="sibTrans" presStyleLbl="sibTrans2D1" presStyleIdx="0" presStyleCnt="4"/>
      <dgm:spPr/>
      <dgm:t>
        <a:bodyPr/>
        <a:lstStyle/>
        <a:p>
          <a:endParaRPr lang="en-CA"/>
        </a:p>
      </dgm:t>
    </dgm:pt>
    <dgm:pt modelId="{51101D05-43B0-4A8E-994D-B97ABC77856C}" type="pres">
      <dgm:prSet presAssocID="{6D7CABE0-4500-4612-8AFF-6DD4963D3CAA}" presName="node" presStyleLbl="node1" presStyleIdx="1" presStyleCnt="4">
        <dgm:presLayoutVars>
          <dgm:bulletEnabled val="1"/>
        </dgm:presLayoutVars>
      </dgm:prSet>
      <dgm:spPr/>
      <dgm:t>
        <a:bodyPr/>
        <a:lstStyle/>
        <a:p>
          <a:endParaRPr lang="en-CA"/>
        </a:p>
      </dgm:t>
    </dgm:pt>
    <dgm:pt modelId="{E36CDFAB-3E4B-4466-BB69-06B75C6C2094}" type="pres">
      <dgm:prSet presAssocID="{6D7CABE0-4500-4612-8AFF-6DD4963D3CAA}" presName="dummy" presStyleCnt="0"/>
      <dgm:spPr/>
      <dgm:t>
        <a:bodyPr/>
        <a:lstStyle/>
        <a:p>
          <a:endParaRPr lang="en-CA"/>
        </a:p>
      </dgm:t>
    </dgm:pt>
    <dgm:pt modelId="{E778D745-64CD-44BB-ABB5-A5399B68414A}" type="pres">
      <dgm:prSet presAssocID="{256AB001-9404-4847-9C55-F33D30204EE0}" presName="sibTrans" presStyleLbl="sibTrans2D1" presStyleIdx="1" presStyleCnt="4"/>
      <dgm:spPr/>
      <dgm:t>
        <a:bodyPr/>
        <a:lstStyle/>
        <a:p>
          <a:endParaRPr lang="en-CA"/>
        </a:p>
      </dgm:t>
    </dgm:pt>
    <dgm:pt modelId="{214B6963-6592-4AF7-9988-525A302FD3AC}" type="pres">
      <dgm:prSet presAssocID="{42194CDD-76B3-462E-B22A-9B239BF21443}" presName="node" presStyleLbl="node1" presStyleIdx="2" presStyleCnt="4">
        <dgm:presLayoutVars>
          <dgm:bulletEnabled val="1"/>
        </dgm:presLayoutVars>
      </dgm:prSet>
      <dgm:spPr/>
      <dgm:t>
        <a:bodyPr/>
        <a:lstStyle/>
        <a:p>
          <a:endParaRPr lang="en-CA"/>
        </a:p>
      </dgm:t>
    </dgm:pt>
    <dgm:pt modelId="{4F6BBA82-00FA-4AED-808B-2043FA151284}" type="pres">
      <dgm:prSet presAssocID="{42194CDD-76B3-462E-B22A-9B239BF21443}" presName="dummy" presStyleCnt="0"/>
      <dgm:spPr/>
      <dgm:t>
        <a:bodyPr/>
        <a:lstStyle/>
        <a:p>
          <a:endParaRPr lang="en-CA"/>
        </a:p>
      </dgm:t>
    </dgm:pt>
    <dgm:pt modelId="{2614E070-09C9-478B-9F73-FD34C2705480}" type="pres">
      <dgm:prSet presAssocID="{C884DBF1-70FF-454D-BE1E-333D1D0BC3CB}" presName="sibTrans" presStyleLbl="sibTrans2D1" presStyleIdx="2" presStyleCnt="4"/>
      <dgm:spPr/>
      <dgm:t>
        <a:bodyPr/>
        <a:lstStyle/>
        <a:p>
          <a:endParaRPr lang="en-CA"/>
        </a:p>
      </dgm:t>
    </dgm:pt>
    <dgm:pt modelId="{F97B1CE0-8DB4-4B87-9EFE-2B38636381CD}" type="pres">
      <dgm:prSet presAssocID="{32FACF48-63F4-4B89-A6FC-F74D3BA9C9D0}" presName="node" presStyleLbl="node1" presStyleIdx="3" presStyleCnt="4">
        <dgm:presLayoutVars>
          <dgm:bulletEnabled val="1"/>
        </dgm:presLayoutVars>
      </dgm:prSet>
      <dgm:spPr/>
      <dgm:t>
        <a:bodyPr/>
        <a:lstStyle/>
        <a:p>
          <a:endParaRPr lang="en-CA"/>
        </a:p>
      </dgm:t>
    </dgm:pt>
    <dgm:pt modelId="{BF0F4BD4-5B6D-4DC1-97A6-2584781E07F2}" type="pres">
      <dgm:prSet presAssocID="{32FACF48-63F4-4B89-A6FC-F74D3BA9C9D0}" presName="dummy" presStyleCnt="0"/>
      <dgm:spPr/>
      <dgm:t>
        <a:bodyPr/>
        <a:lstStyle/>
        <a:p>
          <a:endParaRPr lang="en-CA"/>
        </a:p>
      </dgm:t>
    </dgm:pt>
    <dgm:pt modelId="{38770731-192D-4E54-8CEA-10ADC5509433}" type="pres">
      <dgm:prSet presAssocID="{3D928131-ACDF-4199-AFBD-E21E3D7ABE09}" presName="sibTrans" presStyleLbl="sibTrans2D1" presStyleIdx="3" presStyleCnt="4"/>
      <dgm:spPr/>
      <dgm:t>
        <a:bodyPr/>
        <a:lstStyle/>
        <a:p>
          <a:endParaRPr lang="en-CA"/>
        </a:p>
      </dgm:t>
    </dgm:pt>
  </dgm:ptLst>
  <dgm:cxnLst>
    <dgm:cxn modelId="{8A5E6F5C-EB36-4227-8337-9D7B5A486579}" type="presOf" srcId="{256AB001-9404-4847-9C55-F33D30204EE0}" destId="{E778D745-64CD-44BB-ABB5-A5399B68414A}" srcOrd="0" destOrd="0" presId="urn:microsoft.com/office/officeart/2005/8/layout/radial6"/>
    <dgm:cxn modelId="{DA2812CE-8C19-432A-BBF7-BD525D7D41FB}" type="presOf" srcId="{3EB9C592-EE35-4BAD-92D9-0B4B21DB9DC9}" destId="{52CC23CC-C19D-4AA3-9197-438165E606E6}" srcOrd="0" destOrd="0" presId="urn:microsoft.com/office/officeart/2005/8/layout/radial6"/>
    <dgm:cxn modelId="{034FB099-1652-468E-9C22-C51933A30671}" type="presOf" srcId="{6562DA44-D0A0-4D6D-8D76-F39BA622E97E}" destId="{C8DD5B75-D68E-437E-A430-2DAA15108E59}" srcOrd="0" destOrd="0" presId="urn:microsoft.com/office/officeart/2005/8/layout/radial6"/>
    <dgm:cxn modelId="{A6632144-F080-4E9D-8F31-E827F12D9B21}" type="presOf" srcId="{6164FEB2-DB50-4B85-BA7D-718565FC46CA}" destId="{4F997A8B-DD32-4CA4-A57B-9583DCFB3057}" srcOrd="0" destOrd="0" presId="urn:microsoft.com/office/officeart/2005/8/layout/radial6"/>
    <dgm:cxn modelId="{83D42C5B-6850-4E2E-935C-229D6DFF7D9D}" srcId="{6164FEB2-DB50-4B85-BA7D-718565FC46CA}" destId="{BF72E384-3EE8-4C02-9F4C-74BC6F0EB794}" srcOrd="0" destOrd="0" parTransId="{386ED306-E2FB-46A6-B1DF-05750CC60B79}" sibTransId="{3EB9C592-EE35-4BAD-92D9-0B4B21DB9DC9}"/>
    <dgm:cxn modelId="{E8313CD3-BAFC-451E-BD18-5919EC4ADFFC}" srcId="{6164FEB2-DB50-4B85-BA7D-718565FC46CA}" destId="{32FACF48-63F4-4B89-A6FC-F74D3BA9C9D0}" srcOrd="3" destOrd="0" parTransId="{A9B6556E-C2D0-4590-AA9F-517F7765A40A}" sibTransId="{3D928131-ACDF-4199-AFBD-E21E3D7ABE09}"/>
    <dgm:cxn modelId="{03D8A723-4CDE-42B6-A6C5-9C8460931228}" type="presOf" srcId="{3D928131-ACDF-4199-AFBD-E21E3D7ABE09}" destId="{38770731-192D-4E54-8CEA-10ADC5509433}" srcOrd="0" destOrd="0" presId="urn:microsoft.com/office/officeart/2005/8/layout/radial6"/>
    <dgm:cxn modelId="{1C9A8042-CFF5-40D0-89DE-60D1C381BD50}" srcId="{6562DA44-D0A0-4D6D-8D76-F39BA622E97E}" destId="{6164FEB2-DB50-4B85-BA7D-718565FC46CA}" srcOrd="0" destOrd="0" parTransId="{534116A8-BC8E-4003-9339-0CEF002FDC1E}" sibTransId="{35D59982-1C09-4E36-BC53-86B48A94B36B}"/>
    <dgm:cxn modelId="{3A170647-9BD5-4142-BA1D-D6C0D9AE0BAE}" type="presOf" srcId="{32FACF48-63F4-4B89-A6FC-F74D3BA9C9D0}" destId="{F97B1CE0-8DB4-4B87-9EFE-2B38636381CD}" srcOrd="0" destOrd="0" presId="urn:microsoft.com/office/officeart/2005/8/layout/radial6"/>
    <dgm:cxn modelId="{05DD0337-F28B-4EF7-8DFE-398C796C41D1}" srcId="{6164FEB2-DB50-4B85-BA7D-718565FC46CA}" destId="{6D7CABE0-4500-4612-8AFF-6DD4963D3CAA}" srcOrd="1" destOrd="0" parTransId="{CEA29545-5792-4AF7-A318-25821ED3F280}" sibTransId="{256AB001-9404-4847-9C55-F33D30204EE0}"/>
    <dgm:cxn modelId="{5D0965AB-FCB7-4EEB-AA35-95CFAE72BD08}" type="presOf" srcId="{BF72E384-3EE8-4C02-9F4C-74BC6F0EB794}" destId="{C31F00F0-DBFF-44A0-9C72-C06776932432}" srcOrd="0" destOrd="0" presId="urn:microsoft.com/office/officeart/2005/8/layout/radial6"/>
    <dgm:cxn modelId="{57C56970-E122-4D90-AEE4-7581E62191DD}" type="presOf" srcId="{C884DBF1-70FF-454D-BE1E-333D1D0BC3CB}" destId="{2614E070-09C9-478B-9F73-FD34C2705480}" srcOrd="0" destOrd="0" presId="urn:microsoft.com/office/officeart/2005/8/layout/radial6"/>
    <dgm:cxn modelId="{7EE47B27-9785-4133-B585-EBDBF2ED57D5}" type="presOf" srcId="{6D7CABE0-4500-4612-8AFF-6DD4963D3CAA}" destId="{51101D05-43B0-4A8E-994D-B97ABC77856C}" srcOrd="0" destOrd="0" presId="urn:microsoft.com/office/officeart/2005/8/layout/radial6"/>
    <dgm:cxn modelId="{851BDF43-A198-4C53-ABC8-19A713237FFD}" srcId="{6164FEB2-DB50-4B85-BA7D-718565FC46CA}" destId="{42194CDD-76B3-462E-B22A-9B239BF21443}" srcOrd="2" destOrd="0" parTransId="{5563E5B2-6106-47D4-A851-EF698B43CD24}" sibTransId="{C884DBF1-70FF-454D-BE1E-333D1D0BC3CB}"/>
    <dgm:cxn modelId="{24C40E85-9A1D-42D0-8BC5-DAB7E421684C}" type="presOf" srcId="{42194CDD-76B3-462E-B22A-9B239BF21443}" destId="{214B6963-6592-4AF7-9988-525A302FD3AC}" srcOrd="0" destOrd="0" presId="urn:microsoft.com/office/officeart/2005/8/layout/radial6"/>
    <dgm:cxn modelId="{F99681DB-6F04-4526-B70C-989275AEC670}" type="presParOf" srcId="{C8DD5B75-D68E-437E-A430-2DAA15108E59}" destId="{4F997A8B-DD32-4CA4-A57B-9583DCFB3057}" srcOrd="0" destOrd="0" presId="urn:microsoft.com/office/officeart/2005/8/layout/radial6"/>
    <dgm:cxn modelId="{E81F89CD-84D8-42DC-AA9D-9C10B0D62C51}" type="presParOf" srcId="{C8DD5B75-D68E-437E-A430-2DAA15108E59}" destId="{C31F00F0-DBFF-44A0-9C72-C06776932432}" srcOrd="1" destOrd="0" presId="urn:microsoft.com/office/officeart/2005/8/layout/radial6"/>
    <dgm:cxn modelId="{8A93A76C-E236-43A2-B527-6B299EABB796}" type="presParOf" srcId="{C8DD5B75-D68E-437E-A430-2DAA15108E59}" destId="{3FDB6916-7A99-4441-8782-8BBACAC753A5}" srcOrd="2" destOrd="0" presId="urn:microsoft.com/office/officeart/2005/8/layout/radial6"/>
    <dgm:cxn modelId="{A84F90B6-441C-4828-AAC5-808155329E69}" type="presParOf" srcId="{C8DD5B75-D68E-437E-A430-2DAA15108E59}" destId="{52CC23CC-C19D-4AA3-9197-438165E606E6}" srcOrd="3" destOrd="0" presId="urn:microsoft.com/office/officeart/2005/8/layout/radial6"/>
    <dgm:cxn modelId="{F19FF57C-B8D6-4B7D-8089-ADCB5DD3A722}" type="presParOf" srcId="{C8DD5B75-D68E-437E-A430-2DAA15108E59}" destId="{51101D05-43B0-4A8E-994D-B97ABC77856C}" srcOrd="4" destOrd="0" presId="urn:microsoft.com/office/officeart/2005/8/layout/radial6"/>
    <dgm:cxn modelId="{BDFD8130-25DB-443C-A3EA-9C766097F4BC}" type="presParOf" srcId="{C8DD5B75-D68E-437E-A430-2DAA15108E59}" destId="{E36CDFAB-3E4B-4466-BB69-06B75C6C2094}" srcOrd="5" destOrd="0" presId="urn:microsoft.com/office/officeart/2005/8/layout/radial6"/>
    <dgm:cxn modelId="{AB32CEC7-5F8E-47FD-9A97-960E31096078}" type="presParOf" srcId="{C8DD5B75-D68E-437E-A430-2DAA15108E59}" destId="{E778D745-64CD-44BB-ABB5-A5399B68414A}" srcOrd="6" destOrd="0" presId="urn:microsoft.com/office/officeart/2005/8/layout/radial6"/>
    <dgm:cxn modelId="{493C976B-0683-49E5-B170-C7715786DCC8}" type="presParOf" srcId="{C8DD5B75-D68E-437E-A430-2DAA15108E59}" destId="{214B6963-6592-4AF7-9988-525A302FD3AC}" srcOrd="7" destOrd="0" presId="urn:microsoft.com/office/officeart/2005/8/layout/radial6"/>
    <dgm:cxn modelId="{729C3DC5-71AE-495D-9613-4063498F2AC7}" type="presParOf" srcId="{C8DD5B75-D68E-437E-A430-2DAA15108E59}" destId="{4F6BBA82-00FA-4AED-808B-2043FA151284}" srcOrd="8" destOrd="0" presId="urn:microsoft.com/office/officeart/2005/8/layout/radial6"/>
    <dgm:cxn modelId="{4CB0A2BA-D8C2-472F-B08E-56BD626225A0}" type="presParOf" srcId="{C8DD5B75-D68E-437E-A430-2DAA15108E59}" destId="{2614E070-09C9-478B-9F73-FD34C2705480}" srcOrd="9" destOrd="0" presId="urn:microsoft.com/office/officeart/2005/8/layout/radial6"/>
    <dgm:cxn modelId="{151E1453-B08F-4EDD-816B-C709D518717A}" type="presParOf" srcId="{C8DD5B75-D68E-437E-A430-2DAA15108E59}" destId="{F97B1CE0-8DB4-4B87-9EFE-2B38636381CD}" srcOrd="10" destOrd="0" presId="urn:microsoft.com/office/officeart/2005/8/layout/radial6"/>
    <dgm:cxn modelId="{EAA8BA8A-1ACD-4D27-8FB3-4D7BDC3AE703}" type="presParOf" srcId="{C8DD5B75-D68E-437E-A430-2DAA15108E59}" destId="{BF0F4BD4-5B6D-4DC1-97A6-2584781E07F2}" srcOrd="11" destOrd="0" presId="urn:microsoft.com/office/officeart/2005/8/layout/radial6"/>
    <dgm:cxn modelId="{A350B9BE-5DF3-4068-A774-85A1F4E8BF6D}" type="presParOf" srcId="{C8DD5B75-D68E-437E-A430-2DAA15108E59}" destId="{38770731-192D-4E54-8CEA-10ADC5509433}" srcOrd="12" destOrd="0" presId="urn:microsoft.com/office/officeart/2005/8/layout/radial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4A18F2-5382-499F-A283-D28391B1C8F8}" type="doc">
      <dgm:prSet loTypeId="urn:microsoft.com/office/officeart/2005/8/layout/vList5" loCatId="list" qsTypeId="urn:microsoft.com/office/officeart/2005/8/quickstyle/3d2" qsCatId="3D" csTypeId="urn:microsoft.com/office/officeart/2005/8/colors/colorful2" csCatId="colorful" phldr="1"/>
      <dgm:spPr/>
      <dgm:t>
        <a:bodyPr/>
        <a:lstStyle/>
        <a:p>
          <a:endParaRPr lang="en-CA"/>
        </a:p>
      </dgm:t>
    </dgm:pt>
    <dgm:pt modelId="{818667CB-0D3E-45EC-9877-F159529A4E7F}">
      <dgm:prSet phldrT="[Text]"/>
      <dgm:spPr/>
      <dgm:t>
        <a:bodyPr/>
        <a:lstStyle/>
        <a:p>
          <a:r>
            <a:rPr lang="fr-CA" b="0" cap="none" spc="0" noProof="0" dirty="0" smtClean="0">
              <a:ln w="18415" cmpd="sng">
                <a:prstDash val="solid"/>
              </a:ln>
              <a:effectLst>
                <a:outerShdw blurRad="63500" dir="3600000" algn="tl" rotWithShape="0">
                  <a:srgbClr val="000000">
                    <a:alpha val="70000"/>
                  </a:srgbClr>
                </a:outerShdw>
              </a:effectLst>
            </a:rPr>
            <a:t>Puis-je utiliser ma carte d’achat pour acheter une carte-cadeau ou une carte prépayée?</a:t>
          </a:r>
          <a:endParaRPr lang="fr-CA" b="0" cap="none" spc="0" noProof="0" dirty="0">
            <a:ln w="18415" cmpd="sng">
              <a:prstDash val="solid"/>
            </a:ln>
            <a:effectLst>
              <a:outerShdw blurRad="63500" dir="3600000" algn="tl" rotWithShape="0">
                <a:srgbClr val="000000">
                  <a:alpha val="70000"/>
                </a:srgbClr>
              </a:outerShdw>
            </a:effectLst>
          </a:endParaRPr>
        </a:p>
      </dgm:t>
    </dgm:pt>
    <dgm:pt modelId="{FBC9FE50-BD1B-4B96-AD51-F1ADE868AFEF}" type="parTrans" cxnId="{5E1CC0FF-A2F0-4DFB-8561-FC1FF8EB9E54}">
      <dgm:prSet/>
      <dgm:spPr/>
      <dgm:t>
        <a:bodyPr/>
        <a:lstStyle/>
        <a:p>
          <a:endParaRPr lang="en-CA"/>
        </a:p>
      </dgm:t>
    </dgm:pt>
    <dgm:pt modelId="{71B0B662-D6D4-4368-A442-A37A17A35BFB}" type="sibTrans" cxnId="{5E1CC0FF-A2F0-4DFB-8561-FC1FF8EB9E54}">
      <dgm:prSet/>
      <dgm:spPr/>
      <dgm:t>
        <a:bodyPr/>
        <a:lstStyle/>
        <a:p>
          <a:endParaRPr lang="en-CA"/>
        </a:p>
      </dgm:t>
    </dgm:pt>
    <dgm:pt modelId="{9BA137C6-9BF7-455D-8CF7-0A019D70F60C}">
      <dgm:prSet phldrT="[Text]"/>
      <dgm:spPr/>
      <dgm:t>
        <a:bodyPr/>
        <a:lstStyle/>
        <a:p>
          <a:r>
            <a:rPr lang="fr-CA" noProof="0" dirty="0" smtClean="0">
              <a:ln/>
            </a:rPr>
            <a:t>Oui! Vous pouvez utiliser votre carte d’achat pour acheter une carte-cadeau comme prix instantané dans le cadre du Programme de reconnaissance d’EDSC.</a:t>
          </a:r>
          <a:endParaRPr lang="fr-CA" noProof="0" dirty="0">
            <a:ln/>
          </a:endParaRPr>
        </a:p>
      </dgm:t>
    </dgm:pt>
    <dgm:pt modelId="{6B06A711-8066-4BF4-B8F3-A59F4D98D062}" type="parTrans" cxnId="{FB68D472-1EF5-41EC-AF55-894B3718B0DA}">
      <dgm:prSet/>
      <dgm:spPr/>
      <dgm:t>
        <a:bodyPr/>
        <a:lstStyle/>
        <a:p>
          <a:endParaRPr lang="en-CA"/>
        </a:p>
      </dgm:t>
    </dgm:pt>
    <dgm:pt modelId="{F03A4CBF-498B-4FBC-962E-ABC1D7A77AE9}" type="sibTrans" cxnId="{FB68D472-1EF5-41EC-AF55-894B3718B0DA}">
      <dgm:prSet/>
      <dgm:spPr/>
      <dgm:t>
        <a:bodyPr/>
        <a:lstStyle/>
        <a:p>
          <a:endParaRPr lang="en-CA"/>
        </a:p>
      </dgm:t>
    </dgm:pt>
    <dgm:pt modelId="{8E0A7397-BB19-4C36-9DAD-2D30E6B89EE0}">
      <dgm:prSet phldrT="[Text]"/>
      <dgm:spPr/>
      <dgm:t>
        <a:bodyPr/>
        <a:lstStyle/>
        <a:p>
          <a:r>
            <a:rPr lang="fr-CA" noProof="0" dirty="0" smtClean="0"/>
            <a:t>Consultez les renseignements généraux sur iService, à la section consacrée au Programme de reconnaissance.</a:t>
          </a:r>
          <a:endParaRPr lang="fr-CA" noProof="0" dirty="0" smtClean="0">
            <a:ln/>
          </a:endParaRPr>
        </a:p>
      </dgm:t>
    </dgm:pt>
    <dgm:pt modelId="{AB81CB34-B73D-44EB-81A3-2FFEFB8D8B8D}" type="parTrans" cxnId="{8E4E6BE3-0ED3-43AA-ADB6-C8EE8E224CAF}">
      <dgm:prSet/>
      <dgm:spPr/>
      <dgm:t>
        <a:bodyPr/>
        <a:lstStyle/>
        <a:p>
          <a:endParaRPr lang="fr-CA"/>
        </a:p>
      </dgm:t>
    </dgm:pt>
    <dgm:pt modelId="{CB78DC94-238F-489D-81A3-FCF7040A4B38}" type="sibTrans" cxnId="{8E4E6BE3-0ED3-43AA-ADB6-C8EE8E224CAF}">
      <dgm:prSet/>
      <dgm:spPr/>
      <dgm:t>
        <a:bodyPr/>
        <a:lstStyle/>
        <a:p>
          <a:endParaRPr lang="fr-CA"/>
        </a:p>
      </dgm:t>
    </dgm:pt>
    <dgm:pt modelId="{98A940E8-2909-44C0-99C6-508EF6C1DF87}" type="pres">
      <dgm:prSet presAssocID="{044A18F2-5382-499F-A283-D28391B1C8F8}" presName="Name0" presStyleCnt="0">
        <dgm:presLayoutVars>
          <dgm:dir/>
          <dgm:animLvl val="lvl"/>
          <dgm:resizeHandles val="exact"/>
        </dgm:presLayoutVars>
      </dgm:prSet>
      <dgm:spPr/>
      <dgm:t>
        <a:bodyPr/>
        <a:lstStyle/>
        <a:p>
          <a:endParaRPr lang="en-CA"/>
        </a:p>
      </dgm:t>
    </dgm:pt>
    <dgm:pt modelId="{1FFDC260-02A0-489E-8CCB-65FF29F901C4}" type="pres">
      <dgm:prSet presAssocID="{818667CB-0D3E-45EC-9877-F159529A4E7F}" presName="linNode" presStyleCnt="0"/>
      <dgm:spPr/>
      <dgm:t>
        <a:bodyPr/>
        <a:lstStyle/>
        <a:p>
          <a:endParaRPr lang="en-CA"/>
        </a:p>
      </dgm:t>
    </dgm:pt>
    <dgm:pt modelId="{C61C132E-7F47-4621-AA93-05A69933B4CC}" type="pres">
      <dgm:prSet presAssocID="{818667CB-0D3E-45EC-9877-F159529A4E7F}" presName="parentText" presStyleLbl="node1" presStyleIdx="0" presStyleCnt="1">
        <dgm:presLayoutVars>
          <dgm:chMax val="1"/>
          <dgm:bulletEnabled val="1"/>
        </dgm:presLayoutVars>
      </dgm:prSet>
      <dgm:spPr/>
      <dgm:t>
        <a:bodyPr/>
        <a:lstStyle/>
        <a:p>
          <a:endParaRPr lang="en-CA"/>
        </a:p>
      </dgm:t>
    </dgm:pt>
    <dgm:pt modelId="{57E72FE7-6C24-4450-8F9B-C7BC4448C498}" type="pres">
      <dgm:prSet presAssocID="{818667CB-0D3E-45EC-9877-F159529A4E7F}" presName="descendantText" presStyleLbl="alignAccFollowNode1" presStyleIdx="0" presStyleCnt="1">
        <dgm:presLayoutVars>
          <dgm:bulletEnabled val="1"/>
        </dgm:presLayoutVars>
      </dgm:prSet>
      <dgm:spPr/>
      <dgm:t>
        <a:bodyPr/>
        <a:lstStyle/>
        <a:p>
          <a:endParaRPr lang="en-CA"/>
        </a:p>
      </dgm:t>
    </dgm:pt>
  </dgm:ptLst>
  <dgm:cxnLst>
    <dgm:cxn modelId="{FB68D472-1EF5-41EC-AF55-894B3718B0DA}" srcId="{818667CB-0D3E-45EC-9877-F159529A4E7F}" destId="{9BA137C6-9BF7-455D-8CF7-0A019D70F60C}" srcOrd="0" destOrd="0" parTransId="{6B06A711-8066-4BF4-B8F3-A59F4D98D062}" sibTransId="{F03A4CBF-498B-4FBC-962E-ABC1D7A77AE9}"/>
    <dgm:cxn modelId="{8E4E6BE3-0ED3-43AA-ADB6-C8EE8E224CAF}" srcId="{818667CB-0D3E-45EC-9877-F159529A4E7F}" destId="{8E0A7397-BB19-4C36-9DAD-2D30E6B89EE0}" srcOrd="1" destOrd="0" parTransId="{AB81CB34-B73D-44EB-81A3-2FFEFB8D8B8D}" sibTransId="{CB78DC94-238F-489D-81A3-FCF7040A4B38}"/>
    <dgm:cxn modelId="{988A058D-F2B9-4BE6-9954-AB2819CDA87D}" type="presOf" srcId="{044A18F2-5382-499F-A283-D28391B1C8F8}" destId="{98A940E8-2909-44C0-99C6-508EF6C1DF87}" srcOrd="0" destOrd="0" presId="urn:microsoft.com/office/officeart/2005/8/layout/vList5"/>
    <dgm:cxn modelId="{E8BC70AC-4BBB-455F-A831-27274368280D}" type="presOf" srcId="{818667CB-0D3E-45EC-9877-F159529A4E7F}" destId="{C61C132E-7F47-4621-AA93-05A69933B4CC}" srcOrd="0" destOrd="0" presId="urn:microsoft.com/office/officeart/2005/8/layout/vList5"/>
    <dgm:cxn modelId="{80939546-4B61-497E-9E01-02D3536D5B38}" type="presOf" srcId="{9BA137C6-9BF7-455D-8CF7-0A019D70F60C}" destId="{57E72FE7-6C24-4450-8F9B-C7BC4448C498}" srcOrd="0" destOrd="0" presId="urn:microsoft.com/office/officeart/2005/8/layout/vList5"/>
    <dgm:cxn modelId="{5E1CC0FF-A2F0-4DFB-8561-FC1FF8EB9E54}" srcId="{044A18F2-5382-499F-A283-D28391B1C8F8}" destId="{818667CB-0D3E-45EC-9877-F159529A4E7F}" srcOrd="0" destOrd="0" parTransId="{FBC9FE50-BD1B-4B96-AD51-F1ADE868AFEF}" sibTransId="{71B0B662-D6D4-4368-A442-A37A17A35BFB}"/>
    <dgm:cxn modelId="{A738AB31-1622-4FF1-92AD-23F194BEE66E}" type="presOf" srcId="{8E0A7397-BB19-4C36-9DAD-2D30E6B89EE0}" destId="{57E72FE7-6C24-4450-8F9B-C7BC4448C498}" srcOrd="0" destOrd="1" presId="urn:microsoft.com/office/officeart/2005/8/layout/vList5"/>
    <dgm:cxn modelId="{FDCA0413-3915-481A-92CD-C16F0E04DB29}" type="presParOf" srcId="{98A940E8-2909-44C0-99C6-508EF6C1DF87}" destId="{1FFDC260-02A0-489E-8CCB-65FF29F901C4}" srcOrd="0" destOrd="0" presId="urn:microsoft.com/office/officeart/2005/8/layout/vList5"/>
    <dgm:cxn modelId="{E1E2FCE4-BB0B-499A-B26F-43D3D00DE534}" type="presParOf" srcId="{1FFDC260-02A0-489E-8CCB-65FF29F901C4}" destId="{C61C132E-7F47-4621-AA93-05A69933B4CC}" srcOrd="0" destOrd="0" presId="urn:microsoft.com/office/officeart/2005/8/layout/vList5"/>
    <dgm:cxn modelId="{B79C138B-64AB-4C94-A39D-24346CCA9972}" type="presParOf" srcId="{1FFDC260-02A0-489E-8CCB-65FF29F901C4}" destId="{57E72FE7-6C24-4450-8F9B-C7BC4448C498}"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4A18F2-5382-499F-A283-D28391B1C8F8}" type="doc">
      <dgm:prSet loTypeId="urn:microsoft.com/office/officeart/2008/layout/VerticalAccentList" loCatId="list" qsTypeId="urn:microsoft.com/office/officeart/2005/8/quickstyle/3d2" qsCatId="3D" csTypeId="urn:microsoft.com/office/officeart/2005/8/colors/colorful2" csCatId="colorful" phldr="1"/>
      <dgm:spPr/>
      <dgm:t>
        <a:bodyPr/>
        <a:lstStyle/>
        <a:p>
          <a:endParaRPr lang="en-CA"/>
        </a:p>
      </dgm:t>
    </dgm:pt>
    <dgm:pt modelId="{9F5B248A-7BCF-419A-93C8-9423AED68824}">
      <dgm:prSet phldrT="[Text]"/>
      <dgm:spPr/>
      <dgm:t>
        <a:bodyPr/>
        <a:lstStyle/>
        <a:p>
          <a:r>
            <a:rPr lang="fr-CA" b="0" cap="none" spc="0" noProof="0" dirty="0" smtClean="0">
              <a:ln w="18415" cmpd="sng">
                <a:prstDash val="solid"/>
              </a:ln>
              <a:effectLst>
                <a:outerShdw blurRad="63500" dir="3600000" algn="tl" rotWithShape="0">
                  <a:srgbClr val="000000">
                    <a:alpha val="70000"/>
                  </a:srgbClr>
                </a:outerShdw>
              </a:effectLst>
            </a:rPr>
            <a:t>Qu’est-ce qu’un bien attrayant?</a:t>
          </a:r>
          <a:endParaRPr lang="fr-CA" b="0" cap="none" spc="0" noProof="0" dirty="0">
            <a:ln w="18415" cmpd="sng">
              <a:prstDash val="solid"/>
            </a:ln>
            <a:effectLst>
              <a:outerShdw blurRad="63500" dir="3600000" algn="tl" rotWithShape="0">
                <a:srgbClr val="000000">
                  <a:alpha val="70000"/>
                </a:srgbClr>
              </a:outerShdw>
            </a:effectLst>
          </a:endParaRPr>
        </a:p>
      </dgm:t>
    </dgm:pt>
    <dgm:pt modelId="{C88D9B0B-6C6F-457C-B948-E408CA5EEA7C}" type="parTrans" cxnId="{5AB3903E-246D-413A-82A9-029B26E2FC54}">
      <dgm:prSet/>
      <dgm:spPr/>
      <dgm:t>
        <a:bodyPr/>
        <a:lstStyle/>
        <a:p>
          <a:endParaRPr lang="en-CA"/>
        </a:p>
      </dgm:t>
    </dgm:pt>
    <dgm:pt modelId="{EBF578AD-9943-4734-9885-46F015EA6D29}" type="sibTrans" cxnId="{5AB3903E-246D-413A-82A9-029B26E2FC54}">
      <dgm:prSet/>
      <dgm:spPr/>
      <dgm:t>
        <a:bodyPr/>
        <a:lstStyle/>
        <a:p>
          <a:endParaRPr lang="en-CA"/>
        </a:p>
      </dgm:t>
    </dgm:pt>
    <dgm:pt modelId="{3EC5FF36-6F21-49DA-92BF-DC9ED418DE03}">
      <dgm:prSet phldrT="[Text]" custT="1"/>
      <dgm:spPr/>
      <dgm:t>
        <a:bodyPr/>
        <a:lstStyle/>
        <a:p>
          <a:pPr algn="ctr"/>
          <a:r>
            <a:rPr lang="fr-CA" sz="2400" noProof="0" dirty="0" smtClean="0">
              <a:ln/>
            </a:rPr>
            <a:t>Un bien attrayant est un bien du Ministère (&lt;10 k$) qui est considéré comme attrayant et portatif.</a:t>
          </a:r>
          <a:r>
            <a:rPr lang="fr-CA" sz="2400" noProof="0" dirty="0" smtClean="0"/>
            <a:t> </a:t>
          </a:r>
          <a:endParaRPr lang="fr-CA" sz="2400" noProof="0" dirty="0"/>
        </a:p>
      </dgm:t>
    </dgm:pt>
    <dgm:pt modelId="{1EB1FF28-9260-4626-8063-64A39E4170F8}" type="sibTrans" cxnId="{F2BC3F3E-9A1C-4A57-85CB-F279984B154F}">
      <dgm:prSet/>
      <dgm:spPr/>
      <dgm:t>
        <a:bodyPr/>
        <a:lstStyle/>
        <a:p>
          <a:endParaRPr lang="en-CA"/>
        </a:p>
      </dgm:t>
    </dgm:pt>
    <dgm:pt modelId="{B23A4D83-CAC4-4A45-9579-5936BBEB1CB6}" type="parTrans" cxnId="{F2BC3F3E-9A1C-4A57-85CB-F279984B154F}">
      <dgm:prSet/>
      <dgm:spPr/>
      <dgm:t>
        <a:bodyPr/>
        <a:lstStyle/>
        <a:p>
          <a:endParaRPr lang="en-CA"/>
        </a:p>
      </dgm:t>
    </dgm:pt>
    <dgm:pt modelId="{6508D9DA-0D63-4EAA-85EC-E53C8051BBC8}">
      <dgm:prSet phldrT="[Text]" custT="1"/>
      <dgm:spPr/>
      <dgm:t>
        <a:bodyPr/>
        <a:lstStyle/>
        <a:p>
          <a:pPr algn="ctr"/>
          <a:r>
            <a:rPr lang="fr-CA" sz="2400" noProof="0" dirty="0" smtClean="0"/>
            <a:t>Suivez les instructions de la Norme de gestion et de surveillance des biens d’EDSC, dans iService, à la section sur la gestion des biens.</a:t>
          </a:r>
          <a:endParaRPr lang="fr-CA" sz="2400" noProof="0" dirty="0"/>
        </a:p>
      </dgm:t>
    </dgm:pt>
    <dgm:pt modelId="{EA0AA550-850B-4266-9322-CB91030FDFEB}" type="parTrans" cxnId="{00705AF6-162E-4538-90B0-4C2485304EA7}">
      <dgm:prSet/>
      <dgm:spPr/>
      <dgm:t>
        <a:bodyPr/>
        <a:lstStyle/>
        <a:p>
          <a:endParaRPr lang="en-CA"/>
        </a:p>
      </dgm:t>
    </dgm:pt>
    <dgm:pt modelId="{1AEC58CD-7165-4EAE-90AF-8FA1FC360B04}" type="sibTrans" cxnId="{00705AF6-162E-4538-90B0-4C2485304EA7}">
      <dgm:prSet/>
      <dgm:spPr/>
      <dgm:t>
        <a:bodyPr/>
        <a:lstStyle/>
        <a:p>
          <a:endParaRPr lang="en-CA"/>
        </a:p>
      </dgm:t>
    </dgm:pt>
    <dgm:pt modelId="{5CAF77B9-FAB7-49E6-B522-20C4F0FB1B74}">
      <dgm:prSet phldrT="[Text]" custT="1"/>
      <dgm:spPr/>
      <dgm:t>
        <a:bodyPr/>
        <a:lstStyle/>
        <a:p>
          <a:pPr algn="ctr"/>
          <a:r>
            <a:rPr lang="fr-CA" sz="2400" noProof="0" dirty="0" smtClean="0"/>
            <a:t>Ces objets doivent être bien codés dans SAP en tant que biens attrayants.</a:t>
          </a:r>
          <a:endParaRPr lang="fr-CA" sz="2400" noProof="0" dirty="0"/>
        </a:p>
      </dgm:t>
    </dgm:pt>
    <dgm:pt modelId="{74A282DE-6B0A-4749-9256-AE19E7EE92BC}" type="parTrans" cxnId="{BD032DDB-00C7-4EBB-951F-35750BE20C81}">
      <dgm:prSet/>
      <dgm:spPr/>
      <dgm:t>
        <a:bodyPr/>
        <a:lstStyle/>
        <a:p>
          <a:endParaRPr lang="en-CA"/>
        </a:p>
      </dgm:t>
    </dgm:pt>
    <dgm:pt modelId="{7A75C512-1AE6-479D-A87E-CD730AF8BEDA}" type="sibTrans" cxnId="{BD032DDB-00C7-4EBB-951F-35750BE20C81}">
      <dgm:prSet/>
      <dgm:spPr/>
      <dgm:t>
        <a:bodyPr/>
        <a:lstStyle/>
        <a:p>
          <a:endParaRPr lang="en-CA"/>
        </a:p>
      </dgm:t>
    </dgm:pt>
    <dgm:pt modelId="{4C4834DA-7F16-429C-90A6-9D7A1F01B927}" type="pres">
      <dgm:prSet presAssocID="{044A18F2-5382-499F-A283-D28391B1C8F8}" presName="Name0" presStyleCnt="0">
        <dgm:presLayoutVars>
          <dgm:chMax/>
          <dgm:chPref/>
          <dgm:dir/>
        </dgm:presLayoutVars>
      </dgm:prSet>
      <dgm:spPr/>
      <dgm:t>
        <a:bodyPr/>
        <a:lstStyle/>
        <a:p>
          <a:endParaRPr lang="en-CA"/>
        </a:p>
      </dgm:t>
    </dgm:pt>
    <dgm:pt modelId="{6A451FAD-1B41-4805-AE05-9A23963B1CB5}" type="pres">
      <dgm:prSet presAssocID="{9F5B248A-7BCF-419A-93C8-9423AED68824}" presName="parenttextcomposite" presStyleCnt="0"/>
      <dgm:spPr/>
    </dgm:pt>
    <dgm:pt modelId="{38FF0803-11F1-454A-B7BF-28D49E100C15}" type="pres">
      <dgm:prSet presAssocID="{9F5B248A-7BCF-419A-93C8-9423AED68824}" presName="parenttext" presStyleLbl="revTx" presStyleIdx="0" presStyleCnt="1" custLinFactNeighborX="578" custLinFactNeighborY="-80532">
        <dgm:presLayoutVars>
          <dgm:chMax/>
          <dgm:chPref val="2"/>
          <dgm:bulletEnabled val="1"/>
        </dgm:presLayoutVars>
      </dgm:prSet>
      <dgm:spPr/>
      <dgm:t>
        <a:bodyPr/>
        <a:lstStyle/>
        <a:p>
          <a:endParaRPr lang="en-CA"/>
        </a:p>
      </dgm:t>
    </dgm:pt>
    <dgm:pt modelId="{850702D0-2A13-4AF5-8392-A96FA345C433}" type="pres">
      <dgm:prSet presAssocID="{9F5B248A-7BCF-419A-93C8-9423AED68824}" presName="composite" presStyleCnt="0"/>
      <dgm:spPr/>
    </dgm:pt>
    <dgm:pt modelId="{C769CF73-7BDE-434B-B413-94F15B53BABC}" type="pres">
      <dgm:prSet presAssocID="{9F5B248A-7BCF-419A-93C8-9423AED68824}" presName="chevron1" presStyleLbl="alignNode1" presStyleIdx="0" presStyleCnt="7" custScaleY="222189"/>
      <dgm:spPr/>
    </dgm:pt>
    <dgm:pt modelId="{A720F9BB-99B9-482F-92CD-E8E2D01E31B0}" type="pres">
      <dgm:prSet presAssocID="{9F5B248A-7BCF-419A-93C8-9423AED68824}" presName="chevron2" presStyleLbl="alignNode1" presStyleIdx="1" presStyleCnt="7" custScaleY="222189"/>
      <dgm:spPr/>
    </dgm:pt>
    <dgm:pt modelId="{2B7B45F8-1FAE-4197-B0F9-A88E340D204F}" type="pres">
      <dgm:prSet presAssocID="{9F5B248A-7BCF-419A-93C8-9423AED68824}" presName="chevron3" presStyleLbl="alignNode1" presStyleIdx="2" presStyleCnt="7" custScaleY="222189"/>
      <dgm:spPr/>
    </dgm:pt>
    <dgm:pt modelId="{06393590-36E9-448E-9188-95A5AC342BFC}" type="pres">
      <dgm:prSet presAssocID="{9F5B248A-7BCF-419A-93C8-9423AED68824}" presName="chevron4" presStyleLbl="alignNode1" presStyleIdx="3" presStyleCnt="7" custScaleY="224270"/>
      <dgm:spPr/>
    </dgm:pt>
    <dgm:pt modelId="{664F2C25-D2C3-49A4-9FBA-7201E7F30D8B}" type="pres">
      <dgm:prSet presAssocID="{9F5B248A-7BCF-419A-93C8-9423AED68824}" presName="chevron5" presStyleLbl="alignNode1" presStyleIdx="4" presStyleCnt="7" custScaleY="226350"/>
      <dgm:spPr/>
    </dgm:pt>
    <dgm:pt modelId="{10B99E78-86A9-446B-A99B-3674820EED1E}" type="pres">
      <dgm:prSet presAssocID="{9F5B248A-7BCF-419A-93C8-9423AED68824}" presName="chevron6" presStyleLbl="alignNode1" presStyleIdx="5" presStyleCnt="7" custScaleY="220108"/>
      <dgm:spPr/>
    </dgm:pt>
    <dgm:pt modelId="{9243D4D2-301C-461B-A7AB-E5AAB69D34EA}" type="pres">
      <dgm:prSet presAssocID="{9F5B248A-7BCF-419A-93C8-9423AED68824}" presName="chevron7" presStyleLbl="alignNode1" presStyleIdx="6" presStyleCnt="7" custScaleY="215947"/>
      <dgm:spPr/>
    </dgm:pt>
    <dgm:pt modelId="{A71CED05-311B-47CC-AD54-2DFE310E1257}" type="pres">
      <dgm:prSet presAssocID="{9F5B248A-7BCF-419A-93C8-9423AED68824}" presName="childtext" presStyleLbl="solidFgAcc1" presStyleIdx="0" presStyleCnt="1" custScaleY="212713">
        <dgm:presLayoutVars>
          <dgm:chMax/>
          <dgm:chPref val="0"/>
          <dgm:bulletEnabled val="1"/>
        </dgm:presLayoutVars>
      </dgm:prSet>
      <dgm:spPr/>
      <dgm:t>
        <a:bodyPr/>
        <a:lstStyle/>
        <a:p>
          <a:endParaRPr lang="en-CA"/>
        </a:p>
      </dgm:t>
    </dgm:pt>
  </dgm:ptLst>
  <dgm:cxnLst>
    <dgm:cxn modelId="{BD032DDB-00C7-4EBB-951F-35750BE20C81}" srcId="{9F5B248A-7BCF-419A-93C8-9423AED68824}" destId="{5CAF77B9-FAB7-49E6-B522-20C4F0FB1B74}" srcOrd="1" destOrd="0" parTransId="{74A282DE-6B0A-4749-9256-AE19E7EE92BC}" sibTransId="{7A75C512-1AE6-479D-A87E-CD730AF8BEDA}"/>
    <dgm:cxn modelId="{98D6DD82-3966-4127-B8B2-08183AD803AB}" type="presOf" srcId="{9F5B248A-7BCF-419A-93C8-9423AED68824}" destId="{38FF0803-11F1-454A-B7BF-28D49E100C15}" srcOrd="0" destOrd="0" presId="urn:microsoft.com/office/officeart/2008/layout/VerticalAccentList"/>
    <dgm:cxn modelId="{94252E71-14A0-4461-9B58-C1C85DC70430}" type="presOf" srcId="{044A18F2-5382-499F-A283-D28391B1C8F8}" destId="{4C4834DA-7F16-429C-90A6-9D7A1F01B927}" srcOrd="0" destOrd="0" presId="urn:microsoft.com/office/officeart/2008/layout/VerticalAccentList"/>
    <dgm:cxn modelId="{51F26B56-DCA1-4C6A-A4D5-2BAF1466F0E0}" type="presOf" srcId="{3EC5FF36-6F21-49DA-92BF-DC9ED418DE03}" destId="{A71CED05-311B-47CC-AD54-2DFE310E1257}" srcOrd="0" destOrd="0" presId="urn:microsoft.com/office/officeart/2008/layout/VerticalAccentList"/>
    <dgm:cxn modelId="{5AB3903E-246D-413A-82A9-029B26E2FC54}" srcId="{044A18F2-5382-499F-A283-D28391B1C8F8}" destId="{9F5B248A-7BCF-419A-93C8-9423AED68824}" srcOrd="0" destOrd="0" parTransId="{C88D9B0B-6C6F-457C-B948-E408CA5EEA7C}" sibTransId="{EBF578AD-9943-4734-9885-46F015EA6D29}"/>
    <dgm:cxn modelId="{1817697B-F9DE-4B27-A102-01F8B3199D2F}" type="presOf" srcId="{6508D9DA-0D63-4EAA-85EC-E53C8051BBC8}" destId="{A71CED05-311B-47CC-AD54-2DFE310E1257}" srcOrd="0" destOrd="2" presId="urn:microsoft.com/office/officeart/2008/layout/VerticalAccentList"/>
    <dgm:cxn modelId="{7ED88B99-F5F2-4546-BE6B-104D4442A8AE}" type="presOf" srcId="{5CAF77B9-FAB7-49E6-B522-20C4F0FB1B74}" destId="{A71CED05-311B-47CC-AD54-2DFE310E1257}" srcOrd="0" destOrd="1" presId="urn:microsoft.com/office/officeart/2008/layout/VerticalAccentList"/>
    <dgm:cxn modelId="{00705AF6-162E-4538-90B0-4C2485304EA7}" srcId="{9F5B248A-7BCF-419A-93C8-9423AED68824}" destId="{6508D9DA-0D63-4EAA-85EC-E53C8051BBC8}" srcOrd="2" destOrd="0" parTransId="{EA0AA550-850B-4266-9322-CB91030FDFEB}" sibTransId="{1AEC58CD-7165-4EAE-90AF-8FA1FC360B04}"/>
    <dgm:cxn modelId="{F2BC3F3E-9A1C-4A57-85CB-F279984B154F}" srcId="{9F5B248A-7BCF-419A-93C8-9423AED68824}" destId="{3EC5FF36-6F21-49DA-92BF-DC9ED418DE03}" srcOrd="0" destOrd="0" parTransId="{B23A4D83-CAC4-4A45-9579-5936BBEB1CB6}" sibTransId="{1EB1FF28-9260-4626-8063-64A39E4170F8}"/>
    <dgm:cxn modelId="{969E91C6-A5D4-42F1-84BC-6A44E4039DAD}" type="presParOf" srcId="{4C4834DA-7F16-429C-90A6-9D7A1F01B927}" destId="{6A451FAD-1B41-4805-AE05-9A23963B1CB5}" srcOrd="0" destOrd="0" presId="urn:microsoft.com/office/officeart/2008/layout/VerticalAccentList"/>
    <dgm:cxn modelId="{2A580F95-8A71-44EE-9C0B-53B3C7E900F3}" type="presParOf" srcId="{6A451FAD-1B41-4805-AE05-9A23963B1CB5}" destId="{38FF0803-11F1-454A-B7BF-28D49E100C15}" srcOrd="0" destOrd="0" presId="urn:microsoft.com/office/officeart/2008/layout/VerticalAccentList"/>
    <dgm:cxn modelId="{C37B7314-99A0-4D29-8470-DA72BE8E1EBD}" type="presParOf" srcId="{4C4834DA-7F16-429C-90A6-9D7A1F01B927}" destId="{850702D0-2A13-4AF5-8392-A96FA345C433}" srcOrd="1" destOrd="0" presId="urn:microsoft.com/office/officeart/2008/layout/VerticalAccentList"/>
    <dgm:cxn modelId="{0A3809D7-DB02-4A07-93A0-3ECB55D09E99}" type="presParOf" srcId="{850702D0-2A13-4AF5-8392-A96FA345C433}" destId="{C769CF73-7BDE-434B-B413-94F15B53BABC}" srcOrd="0" destOrd="0" presId="urn:microsoft.com/office/officeart/2008/layout/VerticalAccentList"/>
    <dgm:cxn modelId="{67385E79-F49C-4371-A650-52B8CD9D3C5E}" type="presParOf" srcId="{850702D0-2A13-4AF5-8392-A96FA345C433}" destId="{A720F9BB-99B9-482F-92CD-E8E2D01E31B0}" srcOrd="1" destOrd="0" presId="urn:microsoft.com/office/officeart/2008/layout/VerticalAccentList"/>
    <dgm:cxn modelId="{05F40178-011C-4502-A278-5C089FFC9DC7}" type="presParOf" srcId="{850702D0-2A13-4AF5-8392-A96FA345C433}" destId="{2B7B45F8-1FAE-4197-B0F9-A88E340D204F}" srcOrd="2" destOrd="0" presId="urn:microsoft.com/office/officeart/2008/layout/VerticalAccentList"/>
    <dgm:cxn modelId="{8FCD9E0F-B48A-45A4-8530-0B536D834707}" type="presParOf" srcId="{850702D0-2A13-4AF5-8392-A96FA345C433}" destId="{06393590-36E9-448E-9188-95A5AC342BFC}" srcOrd="3" destOrd="0" presId="urn:microsoft.com/office/officeart/2008/layout/VerticalAccentList"/>
    <dgm:cxn modelId="{167FD811-E08A-4F29-9E37-CC474A6EA889}" type="presParOf" srcId="{850702D0-2A13-4AF5-8392-A96FA345C433}" destId="{664F2C25-D2C3-49A4-9FBA-7201E7F30D8B}" srcOrd="4" destOrd="0" presId="urn:microsoft.com/office/officeart/2008/layout/VerticalAccentList"/>
    <dgm:cxn modelId="{4207B8C1-7DC1-438C-AE78-62B4BFE7F7BC}" type="presParOf" srcId="{850702D0-2A13-4AF5-8392-A96FA345C433}" destId="{10B99E78-86A9-446B-A99B-3674820EED1E}" srcOrd="5" destOrd="0" presId="urn:microsoft.com/office/officeart/2008/layout/VerticalAccentList"/>
    <dgm:cxn modelId="{6F94CB7B-4DEC-4061-903E-B40CE1B8AA57}" type="presParOf" srcId="{850702D0-2A13-4AF5-8392-A96FA345C433}" destId="{9243D4D2-301C-461B-A7AB-E5AAB69D34EA}" srcOrd="6" destOrd="0" presId="urn:microsoft.com/office/officeart/2008/layout/VerticalAccentList"/>
    <dgm:cxn modelId="{8ACA8844-9275-428B-A748-25F41FA2D327}" type="presParOf" srcId="{850702D0-2A13-4AF5-8392-A96FA345C433}" destId="{A71CED05-311B-47CC-AD54-2DFE310E1257}" srcOrd="7" destOrd="0" presId="urn:microsoft.com/office/officeart/2008/layout/VerticalAccen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EA724B-9990-4310-BD21-55F4656862AC}" type="doc">
      <dgm:prSet loTypeId="urn:microsoft.com/office/officeart/2009/3/layout/PlusandMinus" loCatId="relationship" qsTypeId="urn:microsoft.com/office/officeart/2005/8/quickstyle/simple3" qsCatId="simple" csTypeId="urn:microsoft.com/office/officeart/2005/8/colors/colorful3" csCatId="colorful" phldr="1"/>
      <dgm:spPr/>
      <dgm:t>
        <a:bodyPr/>
        <a:lstStyle/>
        <a:p>
          <a:endParaRPr lang="en-CA"/>
        </a:p>
      </dgm:t>
    </dgm:pt>
    <dgm:pt modelId="{9B6E97D2-B5AB-4FC4-8B47-0B4F3FAC18B9}">
      <dgm:prSet phldrT="[Text]"/>
      <dgm:spPr/>
      <dgm:t>
        <a:bodyPr/>
        <a:lstStyle/>
        <a:p>
          <a:r>
            <a:rPr lang="en-CA" b="1" dirty="0">
              <a:ln w="12700">
                <a:prstDash val="solid"/>
              </a:ln>
              <a:effectLst>
                <a:outerShdw blurRad="41275" dist="20320" dir="1800000" algn="tl" rotWithShape="0">
                  <a:srgbClr val="000000">
                    <a:alpha val="40000"/>
                  </a:srgbClr>
                </a:outerShdw>
              </a:effectLst>
            </a:rPr>
            <a:t>Justifications </a:t>
          </a:r>
          <a:r>
            <a:rPr lang="en-CA" b="1" dirty="0" smtClean="0">
              <a:ln w="12700">
                <a:prstDash val="solid"/>
              </a:ln>
              <a:effectLst>
                <a:outerShdw blurRad="41275" dist="20320" dir="1800000" algn="tl" rotWithShape="0">
                  <a:srgbClr val="000000">
                    <a:alpha val="40000"/>
                  </a:srgbClr>
                </a:outerShdw>
              </a:effectLst>
            </a:rPr>
            <a:t>valides</a:t>
          </a:r>
          <a:endParaRPr lang="en-CA" b="1" dirty="0">
            <a:ln w="12700">
              <a:prstDash val="solid"/>
            </a:ln>
            <a:effectLst>
              <a:outerShdw blurRad="41275" dist="20320" dir="1800000" algn="tl" rotWithShape="0">
                <a:srgbClr val="000000">
                  <a:alpha val="40000"/>
                </a:srgbClr>
              </a:outerShdw>
            </a:effectLst>
          </a:endParaRPr>
        </a:p>
      </dgm:t>
    </dgm:pt>
    <dgm:pt modelId="{0A15C8C8-B0AD-47D2-AB17-C21E972E4E8E}" type="parTrans" cxnId="{F50F2689-4B79-428D-9265-B8572E810CE9}">
      <dgm:prSet/>
      <dgm:spPr/>
      <dgm:t>
        <a:bodyPr/>
        <a:lstStyle/>
        <a:p>
          <a:endParaRPr lang="en-CA"/>
        </a:p>
      </dgm:t>
    </dgm:pt>
    <dgm:pt modelId="{4AC64D69-A395-4B3A-8B6E-39B92084BE55}" type="sibTrans" cxnId="{F50F2689-4B79-428D-9265-B8572E810CE9}">
      <dgm:prSet/>
      <dgm:spPr/>
      <dgm:t>
        <a:bodyPr/>
        <a:lstStyle/>
        <a:p>
          <a:endParaRPr lang="en-CA"/>
        </a:p>
      </dgm:t>
    </dgm:pt>
    <dgm:pt modelId="{C18E2FDB-1BB4-4664-8CA8-EC0D0B10B38F}">
      <dgm:prSet phldrT="[Text]"/>
      <dgm:spPr/>
      <dgm:t>
        <a:bodyPr/>
        <a:lstStyle/>
        <a:p>
          <a:r>
            <a:rPr lang="en-CA" b="1" dirty="0">
              <a:ln w="12700">
                <a:prstDash val="solid"/>
              </a:ln>
              <a:effectLst>
                <a:outerShdw blurRad="41275" dist="20320" dir="1800000" algn="tl" rotWithShape="0">
                  <a:srgbClr val="000000">
                    <a:alpha val="40000"/>
                  </a:srgbClr>
                </a:outerShdw>
              </a:effectLst>
            </a:rPr>
            <a:t>Justifications non </a:t>
          </a:r>
          <a:r>
            <a:rPr lang="en-CA" b="1" dirty="0" smtClean="0">
              <a:ln w="12700">
                <a:prstDash val="solid"/>
              </a:ln>
              <a:effectLst>
                <a:outerShdw blurRad="41275" dist="20320" dir="1800000" algn="tl" rotWithShape="0">
                  <a:srgbClr val="000000">
                    <a:alpha val="40000"/>
                  </a:srgbClr>
                </a:outerShdw>
              </a:effectLst>
            </a:rPr>
            <a:t>valides</a:t>
          </a:r>
          <a:endParaRPr lang="en-CA" b="1" dirty="0">
            <a:ln w="12700">
              <a:prstDash val="solid"/>
            </a:ln>
            <a:effectLst>
              <a:outerShdw blurRad="41275" dist="20320" dir="1800000" algn="tl" rotWithShape="0">
                <a:srgbClr val="000000">
                  <a:alpha val="40000"/>
                </a:srgbClr>
              </a:outerShdw>
            </a:effectLst>
          </a:endParaRPr>
        </a:p>
      </dgm:t>
    </dgm:pt>
    <dgm:pt modelId="{C1940633-4E11-43D7-8BDE-770DF5AE5E82}" type="parTrans" cxnId="{755E2693-B366-46DC-AF56-B6ADD370DA48}">
      <dgm:prSet/>
      <dgm:spPr/>
      <dgm:t>
        <a:bodyPr/>
        <a:lstStyle/>
        <a:p>
          <a:endParaRPr lang="en-CA"/>
        </a:p>
      </dgm:t>
    </dgm:pt>
    <dgm:pt modelId="{DE94997B-F56B-4CD5-9690-5A786D353A98}" type="sibTrans" cxnId="{755E2693-B366-46DC-AF56-B6ADD370DA48}">
      <dgm:prSet/>
      <dgm:spPr/>
      <dgm:t>
        <a:bodyPr/>
        <a:lstStyle/>
        <a:p>
          <a:endParaRPr lang="en-CA"/>
        </a:p>
      </dgm:t>
    </dgm:pt>
    <dgm:pt modelId="{F0FA6DC9-FE77-44B2-9B6A-ED415ED9F4F5}">
      <dgm:prSet/>
      <dgm:spPr/>
      <dgm:t>
        <a:bodyPr/>
        <a:lstStyle/>
        <a:p>
          <a:r>
            <a:rPr lang="en-CA" b="0" i="0" u="none" dirty="0"/>
            <a:t>Fournisseur utilisé auparavant</a:t>
          </a:r>
        </a:p>
      </dgm:t>
    </dgm:pt>
    <dgm:pt modelId="{733DECF3-D4FB-41BB-BCA2-F7C37619DE4C}" type="parTrans" cxnId="{87EE8241-A9B2-47D0-890C-F0F46923663C}">
      <dgm:prSet/>
      <dgm:spPr/>
      <dgm:t>
        <a:bodyPr/>
        <a:lstStyle/>
        <a:p>
          <a:endParaRPr lang="en-CA"/>
        </a:p>
      </dgm:t>
    </dgm:pt>
    <dgm:pt modelId="{2A42BE82-4D71-423E-989E-7FE890725204}" type="sibTrans" cxnId="{87EE8241-A9B2-47D0-890C-F0F46923663C}">
      <dgm:prSet/>
      <dgm:spPr/>
      <dgm:t>
        <a:bodyPr/>
        <a:lstStyle/>
        <a:p>
          <a:endParaRPr lang="en-CA"/>
        </a:p>
      </dgm:t>
    </dgm:pt>
    <dgm:pt modelId="{A6DCB17B-070F-4CB7-BFE8-8F7EF3291AC1}">
      <dgm:prSet/>
      <dgm:spPr/>
      <dgm:t>
        <a:bodyPr/>
        <a:lstStyle/>
        <a:p>
          <a:r>
            <a:rPr lang="en-CA" b="0" i="0" u="none" dirty="0"/>
            <a:t>Manque de communication</a:t>
          </a:r>
        </a:p>
      </dgm:t>
    </dgm:pt>
    <dgm:pt modelId="{82B49896-F5C0-445A-8F31-E98AF893054B}" type="parTrans" cxnId="{7EF78537-279E-4E37-89AC-3E17302BBAA0}">
      <dgm:prSet/>
      <dgm:spPr/>
      <dgm:t>
        <a:bodyPr/>
        <a:lstStyle/>
        <a:p>
          <a:endParaRPr lang="en-CA"/>
        </a:p>
      </dgm:t>
    </dgm:pt>
    <dgm:pt modelId="{0057B06D-BE0B-4ED6-820F-C00847F87567}" type="sibTrans" cxnId="{7EF78537-279E-4E37-89AC-3E17302BBAA0}">
      <dgm:prSet/>
      <dgm:spPr/>
      <dgm:t>
        <a:bodyPr/>
        <a:lstStyle/>
        <a:p>
          <a:endParaRPr lang="en-CA"/>
        </a:p>
      </dgm:t>
    </dgm:pt>
    <dgm:pt modelId="{65445982-D307-4644-BE09-40181855474E}">
      <dgm:prSet/>
      <dgm:spPr/>
      <dgm:t>
        <a:bodyPr/>
        <a:lstStyle/>
        <a:p>
          <a:r>
            <a:rPr lang="en-CA" b="0" i="0" u="none" dirty="0"/>
            <a:t>Plus bas soumissionnaire</a:t>
          </a:r>
          <a:endParaRPr lang="fr-CA" b="0" dirty="0"/>
        </a:p>
      </dgm:t>
    </dgm:pt>
    <dgm:pt modelId="{A018AA88-E2CD-4C98-8AB2-97DBA0355334}" type="parTrans" cxnId="{62FD08CF-17D3-4F9F-849E-DB936DC6EF8D}">
      <dgm:prSet/>
      <dgm:spPr/>
      <dgm:t>
        <a:bodyPr/>
        <a:lstStyle/>
        <a:p>
          <a:endParaRPr lang="en-CA"/>
        </a:p>
      </dgm:t>
    </dgm:pt>
    <dgm:pt modelId="{D7820BE0-2428-4538-ABFE-78AEE6BD484A}" type="sibTrans" cxnId="{62FD08CF-17D3-4F9F-849E-DB936DC6EF8D}">
      <dgm:prSet/>
      <dgm:spPr/>
      <dgm:t>
        <a:bodyPr/>
        <a:lstStyle/>
        <a:p>
          <a:endParaRPr lang="en-CA"/>
        </a:p>
      </dgm:t>
    </dgm:pt>
    <dgm:pt modelId="{A9658228-99AE-442C-A35E-BD111A79C36E}">
      <dgm:prSet/>
      <dgm:spPr/>
      <dgm:t>
        <a:bodyPr/>
        <a:lstStyle/>
        <a:p>
          <a:r>
            <a:rPr lang="en-CA" b="0" i="0" u="none" dirty="0"/>
            <a:t>Expert en la matière</a:t>
          </a:r>
          <a:endParaRPr lang="fr-CA" b="0" dirty="0"/>
        </a:p>
      </dgm:t>
    </dgm:pt>
    <dgm:pt modelId="{674B2838-D40E-4142-A76C-70BF5B8C8081}" type="parTrans" cxnId="{97A601C3-B4C1-4E47-9AA7-1C18DEE8240B}">
      <dgm:prSet/>
      <dgm:spPr/>
      <dgm:t>
        <a:bodyPr/>
        <a:lstStyle/>
        <a:p>
          <a:endParaRPr lang="en-CA"/>
        </a:p>
      </dgm:t>
    </dgm:pt>
    <dgm:pt modelId="{15B838EE-EBE1-4540-A9C2-D89268C3109A}" type="sibTrans" cxnId="{97A601C3-B4C1-4E47-9AA7-1C18DEE8240B}">
      <dgm:prSet/>
      <dgm:spPr/>
      <dgm:t>
        <a:bodyPr/>
        <a:lstStyle/>
        <a:p>
          <a:endParaRPr lang="en-CA"/>
        </a:p>
      </dgm:t>
    </dgm:pt>
    <dgm:pt modelId="{FEDE732F-A64B-4932-8ECA-D33121A25045}">
      <dgm:prSet/>
      <dgm:spPr/>
      <dgm:t>
        <a:bodyPr/>
        <a:lstStyle/>
        <a:p>
          <a:r>
            <a:rPr lang="en-CA" b="0" i="0" u="none" dirty="0"/>
            <a:t>Formulaire de dépenses de voyages, d’accueil, de conférences et d’événements (DVACE) </a:t>
          </a:r>
          <a:endParaRPr lang="fr-CA" dirty="0"/>
        </a:p>
      </dgm:t>
    </dgm:pt>
    <dgm:pt modelId="{8EE1B463-26AA-4507-93BF-ACBA63AD9133}" type="sibTrans" cxnId="{7864D7D3-4551-479A-B4E5-4E1B35E96BFF}">
      <dgm:prSet/>
      <dgm:spPr/>
      <dgm:t>
        <a:bodyPr/>
        <a:lstStyle/>
        <a:p>
          <a:endParaRPr lang="en-CA"/>
        </a:p>
      </dgm:t>
    </dgm:pt>
    <dgm:pt modelId="{AF6BE650-4DFC-460F-930F-BB3097EB964A}" type="parTrans" cxnId="{7864D7D3-4551-479A-B4E5-4E1B35E96BFF}">
      <dgm:prSet/>
      <dgm:spPr/>
      <dgm:t>
        <a:bodyPr/>
        <a:lstStyle/>
        <a:p>
          <a:endParaRPr lang="en-CA"/>
        </a:p>
      </dgm:t>
    </dgm:pt>
    <dgm:pt modelId="{53F7CCE5-F058-41CF-87FD-F53E1485A3F2}" type="pres">
      <dgm:prSet presAssocID="{3EEA724B-9990-4310-BD21-55F4656862AC}" presName="Name0" presStyleCnt="0">
        <dgm:presLayoutVars>
          <dgm:chMax val="2"/>
          <dgm:chPref val="2"/>
          <dgm:dir/>
          <dgm:animOne/>
          <dgm:resizeHandles val="exact"/>
        </dgm:presLayoutVars>
      </dgm:prSet>
      <dgm:spPr/>
      <dgm:t>
        <a:bodyPr/>
        <a:lstStyle/>
        <a:p>
          <a:endParaRPr lang="fr-CA"/>
        </a:p>
      </dgm:t>
    </dgm:pt>
    <dgm:pt modelId="{E8B15E80-5AD0-401B-88D6-4431C43BAE23}" type="pres">
      <dgm:prSet presAssocID="{3EEA724B-9990-4310-BD21-55F4656862AC}" presName="Background" presStyleLbl="bgImgPlace1" presStyleIdx="0" presStyleCnt="1" custLinFactNeighborX="648" custLinFactNeighborY="27155"/>
      <dgm:spPr/>
    </dgm:pt>
    <dgm:pt modelId="{3B81FB87-F8AD-40C8-B4EE-8CF549C6D8AD}" type="pres">
      <dgm:prSet presAssocID="{3EEA724B-9990-4310-BD21-55F4656862AC}" presName="ParentText1" presStyleLbl="revTx" presStyleIdx="0" presStyleCnt="2" custLinFactNeighborX="432" custLinFactNeighborY="5895">
        <dgm:presLayoutVars>
          <dgm:chMax val="0"/>
          <dgm:chPref val="0"/>
          <dgm:bulletEnabled val="1"/>
        </dgm:presLayoutVars>
      </dgm:prSet>
      <dgm:spPr/>
      <dgm:t>
        <a:bodyPr/>
        <a:lstStyle/>
        <a:p>
          <a:endParaRPr lang="fr-CA"/>
        </a:p>
      </dgm:t>
    </dgm:pt>
    <dgm:pt modelId="{B31E6A2B-CF18-4058-8B6F-0F5DB4CA60E9}" type="pres">
      <dgm:prSet presAssocID="{3EEA724B-9990-4310-BD21-55F4656862AC}" presName="ParentText2" presStyleLbl="revTx" presStyleIdx="1" presStyleCnt="2" custScaleX="104546" custLinFactNeighborX="863" custLinFactNeighborY="5895">
        <dgm:presLayoutVars>
          <dgm:chMax val="0"/>
          <dgm:chPref val="0"/>
          <dgm:bulletEnabled val="1"/>
        </dgm:presLayoutVars>
      </dgm:prSet>
      <dgm:spPr/>
      <dgm:t>
        <a:bodyPr/>
        <a:lstStyle/>
        <a:p>
          <a:endParaRPr lang="fr-CA"/>
        </a:p>
      </dgm:t>
    </dgm:pt>
    <dgm:pt modelId="{12D4BD81-41AB-42C7-B08F-6CD9722DBEBE}" type="pres">
      <dgm:prSet presAssocID="{3EEA724B-9990-4310-BD21-55F4656862AC}" presName="Plus" presStyleLbl="alignNode1" presStyleIdx="0" presStyleCnt="2"/>
      <dgm:spPr/>
    </dgm:pt>
    <dgm:pt modelId="{FBE70982-097A-4CAF-869F-84596B7F4BE1}" type="pres">
      <dgm:prSet presAssocID="{3EEA724B-9990-4310-BD21-55F4656862AC}" presName="Minus" presStyleLbl="alignNode1" presStyleIdx="1" presStyleCnt="2"/>
      <dgm:spPr/>
    </dgm:pt>
    <dgm:pt modelId="{F4E0A2CA-DE61-4433-B38D-F12D168F15B4}" type="pres">
      <dgm:prSet presAssocID="{3EEA724B-9990-4310-BD21-55F4656862AC}" presName="Divider" presStyleLbl="parChTrans1D1" presStyleIdx="0" presStyleCnt="1"/>
      <dgm:spPr/>
    </dgm:pt>
  </dgm:ptLst>
  <dgm:cxnLst>
    <dgm:cxn modelId="{55BCDAAC-07B2-4622-A07A-6C312C130CDF}" type="presOf" srcId="{9B6E97D2-B5AB-4FC4-8B47-0B4F3FAC18B9}" destId="{3B81FB87-F8AD-40C8-B4EE-8CF549C6D8AD}" srcOrd="0" destOrd="0" presId="urn:microsoft.com/office/officeart/2009/3/layout/PlusandMinus"/>
    <dgm:cxn modelId="{F50F2689-4B79-428D-9265-B8572E810CE9}" srcId="{3EEA724B-9990-4310-BD21-55F4656862AC}" destId="{9B6E97D2-B5AB-4FC4-8B47-0B4F3FAC18B9}" srcOrd="0" destOrd="0" parTransId="{0A15C8C8-B0AD-47D2-AB17-C21E972E4E8E}" sibTransId="{4AC64D69-A395-4B3A-8B6E-39B92084BE55}"/>
    <dgm:cxn modelId="{87EE8241-A9B2-47D0-890C-F0F46923663C}" srcId="{C18E2FDB-1BB4-4664-8CA8-EC0D0B10B38F}" destId="{F0FA6DC9-FE77-44B2-9B6A-ED415ED9F4F5}" srcOrd="1" destOrd="0" parTransId="{733DECF3-D4FB-41BB-BCA2-F7C37619DE4C}" sibTransId="{2A42BE82-4D71-423E-989E-7FE890725204}"/>
    <dgm:cxn modelId="{7864D7D3-4551-479A-B4E5-4E1B35E96BFF}" srcId="{C18E2FDB-1BB4-4664-8CA8-EC0D0B10B38F}" destId="{FEDE732F-A64B-4932-8ECA-D33121A25045}" srcOrd="0" destOrd="0" parTransId="{AF6BE650-4DFC-460F-930F-BB3097EB964A}" sibTransId="{8EE1B463-26AA-4507-93BF-ACBA63AD9133}"/>
    <dgm:cxn modelId="{755E2693-B366-46DC-AF56-B6ADD370DA48}" srcId="{3EEA724B-9990-4310-BD21-55F4656862AC}" destId="{C18E2FDB-1BB4-4664-8CA8-EC0D0B10B38F}" srcOrd="1" destOrd="0" parTransId="{C1940633-4E11-43D7-8BDE-770DF5AE5E82}" sibTransId="{DE94997B-F56B-4CD5-9690-5A786D353A98}"/>
    <dgm:cxn modelId="{FEE3A5C9-5B62-436A-826E-DDE5B1319C48}" type="presOf" srcId="{C18E2FDB-1BB4-4664-8CA8-EC0D0B10B38F}" destId="{B31E6A2B-CF18-4058-8B6F-0F5DB4CA60E9}" srcOrd="0" destOrd="0" presId="urn:microsoft.com/office/officeart/2009/3/layout/PlusandMinus"/>
    <dgm:cxn modelId="{62FD08CF-17D3-4F9F-849E-DB936DC6EF8D}" srcId="{9B6E97D2-B5AB-4FC4-8B47-0B4F3FAC18B9}" destId="{65445982-D307-4644-BE09-40181855474E}" srcOrd="0" destOrd="0" parTransId="{A018AA88-E2CD-4C98-8AB2-97DBA0355334}" sibTransId="{D7820BE0-2428-4538-ABFE-78AEE6BD484A}"/>
    <dgm:cxn modelId="{BD260C46-E657-4302-8242-5F10BA6B77AC}" type="presOf" srcId="{65445982-D307-4644-BE09-40181855474E}" destId="{3B81FB87-F8AD-40C8-B4EE-8CF549C6D8AD}" srcOrd="0" destOrd="1" presId="urn:microsoft.com/office/officeart/2009/3/layout/PlusandMinus"/>
    <dgm:cxn modelId="{D26BCC68-49A1-4F15-AAA1-F28A0B14EBB0}" type="presOf" srcId="{FEDE732F-A64B-4932-8ECA-D33121A25045}" destId="{B31E6A2B-CF18-4058-8B6F-0F5DB4CA60E9}" srcOrd="0" destOrd="1" presId="urn:microsoft.com/office/officeart/2009/3/layout/PlusandMinus"/>
    <dgm:cxn modelId="{B3464414-12C3-471E-88F6-4BE1F364957F}" type="presOf" srcId="{3EEA724B-9990-4310-BD21-55F4656862AC}" destId="{53F7CCE5-F058-41CF-87FD-F53E1485A3F2}" srcOrd="0" destOrd="0" presId="urn:microsoft.com/office/officeart/2009/3/layout/PlusandMinus"/>
    <dgm:cxn modelId="{1957D2FD-BC6F-4768-8571-5B6E8677778A}" type="presOf" srcId="{F0FA6DC9-FE77-44B2-9B6A-ED415ED9F4F5}" destId="{B31E6A2B-CF18-4058-8B6F-0F5DB4CA60E9}" srcOrd="0" destOrd="2" presId="urn:microsoft.com/office/officeart/2009/3/layout/PlusandMinus"/>
    <dgm:cxn modelId="{B894776F-8937-48A1-A051-F4EB5B27974C}" type="presOf" srcId="{A9658228-99AE-442C-A35E-BD111A79C36E}" destId="{3B81FB87-F8AD-40C8-B4EE-8CF549C6D8AD}" srcOrd="0" destOrd="2" presId="urn:microsoft.com/office/officeart/2009/3/layout/PlusandMinus"/>
    <dgm:cxn modelId="{97A601C3-B4C1-4E47-9AA7-1C18DEE8240B}" srcId="{9B6E97D2-B5AB-4FC4-8B47-0B4F3FAC18B9}" destId="{A9658228-99AE-442C-A35E-BD111A79C36E}" srcOrd="1" destOrd="0" parTransId="{674B2838-D40E-4142-A76C-70BF5B8C8081}" sibTransId="{15B838EE-EBE1-4540-A9C2-D89268C3109A}"/>
    <dgm:cxn modelId="{7EF78537-279E-4E37-89AC-3E17302BBAA0}" srcId="{C18E2FDB-1BB4-4664-8CA8-EC0D0B10B38F}" destId="{A6DCB17B-070F-4CB7-BFE8-8F7EF3291AC1}" srcOrd="2" destOrd="0" parTransId="{82B49896-F5C0-445A-8F31-E98AF893054B}" sibTransId="{0057B06D-BE0B-4ED6-820F-C00847F87567}"/>
    <dgm:cxn modelId="{E915C021-BA0E-441B-846B-DBEF2464C07B}" type="presOf" srcId="{A6DCB17B-070F-4CB7-BFE8-8F7EF3291AC1}" destId="{B31E6A2B-CF18-4058-8B6F-0F5DB4CA60E9}" srcOrd="0" destOrd="3" presId="urn:microsoft.com/office/officeart/2009/3/layout/PlusandMinus"/>
    <dgm:cxn modelId="{4289BA93-CB64-4A09-9746-41839A8163E9}" type="presParOf" srcId="{53F7CCE5-F058-41CF-87FD-F53E1485A3F2}" destId="{E8B15E80-5AD0-401B-88D6-4431C43BAE23}" srcOrd="0" destOrd="0" presId="urn:microsoft.com/office/officeart/2009/3/layout/PlusandMinus"/>
    <dgm:cxn modelId="{00A042B9-118B-4315-B28A-8690AB79EBB6}" type="presParOf" srcId="{53F7CCE5-F058-41CF-87FD-F53E1485A3F2}" destId="{3B81FB87-F8AD-40C8-B4EE-8CF549C6D8AD}" srcOrd="1" destOrd="0" presId="urn:microsoft.com/office/officeart/2009/3/layout/PlusandMinus"/>
    <dgm:cxn modelId="{9665B487-DF31-4D24-A1EA-99C196D66815}" type="presParOf" srcId="{53F7CCE5-F058-41CF-87FD-F53E1485A3F2}" destId="{B31E6A2B-CF18-4058-8B6F-0F5DB4CA60E9}" srcOrd="2" destOrd="0" presId="urn:microsoft.com/office/officeart/2009/3/layout/PlusandMinus"/>
    <dgm:cxn modelId="{60404F5A-88F9-456F-99D1-171BA9BFE3EC}" type="presParOf" srcId="{53F7CCE5-F058-41CF-87FD-F53E1485A3F2}" destId="{12D4BD81-41AB-42C7-B08F-6CD9722DBEBE}" srcOrd="3" destOrd="0" presId="urn:microsoft.com/office/officeart/2009/3/layout/PlusandMinus"/>
    <dgm:cxn modelId="{DB80E9F5-E37F-43FB-B64A-0112E34C8DDD}" type="presParOf" srcId="{53F7CCE5-F058-41CF-87FD-F53E1485A3F2}" destId="{FBE70982-097A-4CAF-869F-84596B7F4BE1}" srcOrd="4" destOrd="0" presId="urn:microsoft.com/office/officeart/2009/3/layout/PlusandMinus"/>
    <dgm:cxn modelId="{37AFBAF2-2F8D-4E80-AD68-8AC5DFA8BAB9}" type="presParOf" srcId="{53F7CCE5-F058-41CF-87FD-F53E1485A3F2}" destId="{F4E0A2CA-DE61-4433-B38D-F12D168F15B4}" srcOrd="5" destOrd="0" presId="urn:microsoft.com/office/officeart/2009/3/layout/PlusandMinu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6F152C-95DC-4022-99E2-B47F47EA05C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en-CA"/>
        </a:p>
      </dgm:t>
    </dgm:pt>
    <dgm:pt modelId="{2A23A33F-26D2-4CC7-A827-3C31A0CE5642}">
      <dgm:prSet phldrT="[Text]"/>
      <dgm:spPr/>
      <dgm:t>
        <a:bodyPr/>
        <a:lstStyle/>
        <a:p>
          <a:r>
            <a:rPr lang="fr-CA" b="1" dirty="0">
              <a:solidFill>
                <a:schemeClr val="tx1"/>
              </a:solidFill>
              <a:effectLst/>
              <a:latin typeface="+mn-lt"/>
            </a:rPr>
            <a:t>Révocation </a:t>
          </a:r>
          <a:r>
            <a:rPr lang="fr-CA" b="1" dirty="0" smtClean="0">
              <a:solidFill>
                <a:schemeClr val="tx1"/>
              </a:solidFill>
              <a:effectLst/>
              <a:latin typeface="+mn-lt"/>
            </a:rPr>
            <a:t>des pouvoirs délégués en vertu de </a:t>
          </a:r>
          <a:r>
            <a:rPr lang="fr-CA" b="1" dirty="0">
              <a:solidFill>
                <a:schemeClr val="tx1"/>
              </a:solidFill>
              <a:effectLst/>
              <a:latin typeface="+mn-lt"/>
            </a:rPr>
            <a:t>l'article 34</a:t>
          </a:r>
          <a:endParaRPr lang="fr-CA" dirty="0">
            <a:solidFill>
              <a:schemeClr val="tx1"/>
            </a:solidFill>
          </a:endParaRPr>
        </a:p>
      </dgm:t>
    </dgm:pt>
    <dgm:pt modelId="{0D131165-1C42-44E3-AA12-2DA021E82853}" type="parTrans" cxnId="{C56B82CF-613B-46E7-9ECF-002FD26B4EE2}">
      <dgm:prSet/>
      <dgm:spPr/>
      <dgm:t>
        <a:bodyPr/>
        <a:lstStyle/>
        <a:p>
          <a:endParaRPr lang="en-CA"/>
        </a:p>
      </dgm:t>
    </dgm:pt>
    <dgm:pt modelId="{C0351C67-07CE-4077-B46F-B08AA3D786E1}" type="sibTrans" cxnId="{C56B82CF-613B-46E7-9ECF-002FD26B4EE2}">
      <dgm:prSet/>
      <dgm:spPr/>
      <dgm:t>
        <a:bodyPr/>
        <a:lstStyle/>
        <a:p>
          <a:endParaRPr lang="en-CA"/>
        </a:p>
      </dgm:t>
    </dgm:pt>
    <dgm:pt modelId="{5BAA4E69-904A-4846-BDB6-5C70ABE81657}">
      <dgm:prSet phldrT="[Text]"/>
      <dgm:spPr/>
      <dgm:t>
        <a:bodyPr/>
        <a:lstStyle/>
        <a:p>
          <a:r>
            <a:rPr lang="fr-CA" b="1" dirty="0">
              <a:solidFill>
                <a:schemeClr val="tx1"/>
              </a:solidFill>
              <a:effectLst/>
              <a:latin typeface="+mn-lt"/>
            </a:rPr>
            <a:t>Évaluation de gestion du rendement (EGR)</a:t>
          </a:r>
          <a:endParaRPr lang="fr-CA" dirty="0">
            <a:solidFill>
              <a:schemeClr val="tx1"/>
            </a:solidFill>
          </a:endParaRPr>
        </a:p>
      </dgm:t>
    </dgm:pt>
    <dgm:pt modelId="{4D0CAF93-13C0-4C21-B899-1BB702E2D83E}" type="parTrans" cxnId="{CF437304-654C-48BB-965C-074441E7C062}">
      <dgm:prSet/>
      <dgm:spPr/>
      <dgm:t>
        <a:bodyPr/>
        <a:lstStyle/>
        <a:p>
          <a:endParaRPr lang="en-CA"/>
        </a:p>
      </dgm:t>
    </dgm:pt>
    <dgm:pt modelId="{0A471795-C075-4142-B6B5-060420CD5367}" type="sibTrans" cxnId="{CF437304-654C-48BB-965C-074441E7C062}">
      <dgm:prSet/>
      <dgm:spPr/>
      <dgm:t>
        <a:bodyPr/>
        <a:lstStyle/>
        <a:p>
          <a:endParaRPr lang="en-CA"/>
        </a:p>
      </dgm:t>
    </dgm:pt>
    <dgm:pt modelId="{CAC8644A-C358-411D-9C3B-7217F0D2B7D6}">
      <dgm:prSet phldrT="[Text]"/>
      <dgm:spPr/>
      <dgm:t>
        <a:bodyPr/>
        <a:lstStyle/>
        <a:p>
          <a:r>
            <a:rPr lang="fr-CA" b="1" dirty="0">
              <a:solidFill>
                <a:schemeClr val="tx1"/>
              </a:solidFill>
              <a:effectLst/>
              <a:latin typeface="+mn-lt"/>
            </a:rPr>
            <a:t>Services d’intégrité</a:t>
          </a:r>
          <a:endParaRPr lang="fr-CA" dirty="0">
            <a:solidFill>
              <a:schemeClr val="tx1"/>
            </a:solidFill>
          </a:endParaRPr>
        </a:p>
      </dgm:t>
    </dgm:pt>
    <dgm:pt modelId="{F7A1928D-1A4D-4B2D-9BB1-D0F02240DE1B}" type="parTrans" cxnId="{930D0689-489B-41DA-BC19-4CCC2255FB02}">
      <dgm:prSet/>
      <dgm:spPr/>
      <dgm:t>
        <a:bodyPr/>
        <a:lstStyle/>
        <a:p>
          <a:endParaRPr lang="en-CA"/>
        </a:p>
      </dgm:t>
    </dgm:pt>
    <dgm:pt modelId="{65CC8C75-03EC-485B-99F9-E0D7641E808E}" type="sibTrans" cxnId="{930D0689-489B-41DA-BC19-4CCC2255FB02}">
      <dgm:prSet/>
      <dgm:spPr/>
      <dgm:t>
        <a:bodyPr/>
        <a:lstStyle/>
        <a:p>
          <a:endParaRPr lang="en-CA"/>
        </a:p>
      </dgm:t>
    </dgm:pt>
    <dgm:pt modelId="{1468852F-F6DB-4267-AC96-45071DF19DBC}">
      <dgm:prSet/>
      <dgm:spPr/>
      <dgm:t>
        <a:bodyPr/>
        <a:lstStyle/>
        <a:p>
          <a:r>
            <a:rPr lang="fr-CA" noProof="0" dirty="0" smtClean="0"/>
            <a:t>Si trois cas ou plus de mauvaise utilisation se produisent sous l’autorité d’un gestionnaire d'un CC, le dirigeant principal des finances (DPF) peut recommander que les pouvoirs délégués au gestionnaire de CC en vertu de l'article 34 lui soient retirés pour une période indéterminée.</a:t>
          </a:r>
          <a:endParaRPr lang="fr-CA" noProof="0" dirty="0"/>
        </a:p>
      </dgm:t>
    </dgm:pt>
    <dgm:pt modelId="{F69FBCC2-0FA6-44A0-BE4A-29BE7E5649F0}" type="parTrans" cxnId="{201EAE24-ABC8-41AF-815F-5989B013B17D}">
      <dgm:prSet/>
      <dgm:spPr/>
      <dgm:t>
        <a:bodyPr/>
        <a:lstStyle/>
        <a:p>
          <a:endParaRPr lang="en-CA"/>
        </a:p>
      </dgm:t>
    </dgm:pt>
    <dgm:pt modelId="{C613BF26-361D-4DB4-B47A-A6858A765304}" type="sibTrans" cxnId="{201EAE24-ABC8-41AF-815F-5989B013B17D}">
      <dgm:prSet/>
      <dgm:spPr/>
      <dgm:t>
        <a:bodyPr/>
        <a:lstStyle/>
        <a:p>
          <a:endParaRPr lang="en-CA"/>
        </a:p>
      </dgm:t>
    </dgm:pt>
    <dgm:pt modelId="{32E3E718-573D-4926-B63E-BCCE94F3194B}">
      <dgm:prSet/>
      <dgm:spPr/>
      <dgm:t>
        <a:bodyPr/>
        <a:lstStyle/>
        <a:p>
          <a:r>
            <a:rPr lang="fr-CA" noProof="0" dirty="0" smtClean="0"/>
            <a:t>Si plus d'un cas de mauvaise utilisation se produit pendant la période faisant l'objet de l'évaluation, il sera recommandé que les cas de mauvaise utilisation soient mentionnés dans l'EGR du titulaire de carte et dans celle du gestionnaire de CC.</a:t>
          </a:r>
          <a:endParaRPr lang="fr-CA" noProof="0" dirty="0"/>
        </a:p>
      </dgm:t>
    </dgm:pt>
    <dgm:pt modelId="{DF57C9D2-BAA9-4137-944B-4818BB118A62}" type="parTrans" cxnId="{FDB14555-7314-4818-A8D9-63BDD1BF0C62}">
      <dgm:prSet/>
      <dgm:spPr/>
      <dgm:t>
        <a:bodyPr/>
        <a:lstStyle/>
        <a:p>
          <a:endParaRPr lang="en-CA"/>
        </a:p>
      </dgm:t>
    </dgm:pt>
    <dgm:pt modelId="{96EE89EC-FAE4-44E7-ACBB-FA99EBE60744}" type="sibTrans" cxnId="{FDB14555-7314-4818-A8D9-63BDD1BF0C62}">
      <dgm:prSet/>
      <dgm:spPr/>
      <dgm:t>
        <a:bodyPr/>
        <a:lstStyle/>
        <a:p>
          <a:endParaRPr lang="en-CA"/>
        </a:p>
      </dgm:t>
    </dgm:pt>
    <dgm:pt modelId="{1AA51910-EDA2-443A-A478-E3DB83D7B05D}">
      <dgm:prSet/>
      <dgm:spPr/>
      <dgm:t>
        <a:bodyPr/>
        <a:lstStyle/>
        <a:p>
          <a:r>
            <a:rPr lang="fr-CA" noProof="0" dirty="0" smtClean="0"/>
            <a:t>Lorsque cela est pertinent, la Direction générale des services d'intégrité d'EDSC est informée lorsque l'enquête est terminée et que les allégations de mauvaise utilisation ou d'utilisation à des fins personnelles de la carte d'achat du Ministère sont fondées.</a:t>
          </a:r>
          <a:endParaRPr lang="fr-CA" noProof="0" dirty="0"/>
        </a:p>
      </dgm:t>
    </dgm:pt>
    <dgm:pt modelId="{F61D6BFC-A7FC-4E2A-9EF6-DD877FBD4F2F}" type="parTrans" cxnId="{97510D79-9D67-4709-9D58-F91AAD24E0FB}">
      <dgm:prSet/>
      <dgm:spPr/>
      <dgm:t>
        <a:bodyPr/>
        <a:lstStyle/>
        <a:p>
          <a:endParaRPr lang="en-CA"/>
        </a:p>
      </dgm:t>
    </dgm:pt>
    <dgm:pt modelId="{A70BE339-4E5C-456B-90C8-76F981D7F360}" type="sibTrans" cxnId="{97510D79-9D67-4709-9D58-F91AAD24E0FB}">
      <dgm:prSet/>
      <dgm:spPr/>
      <dgm:t>
        <a:bodyPr/>
        <a:lstStyle/>
        <a:p>
          <a:endParaRPr lang="en-CA"/>
        </a:p>
      </dgm:t>
    </dgm:pt>
    <dgm:pt modelId="{CED8FDE5-27A3-4BAA-B2CA-8AE2789CAD16}" type="pres">
      <dgm:prSet presAssocID="{8E6F152C-95DC-4022-99E2-B47F47EA05CC}" presName="linear" presStyleCnt="0">
        <dgm:presLayoutVars>
          <dgm:dir/>
          <dgm:animLvl val="lvl"/>
          <dgm:resizeHandles val="exact"/>
        </dgm:presLayoutVars>
      </dgm:prSet>
      <dgm:spPr/>
      <dgm:t>
        <a:bodyPr/>
        <a:lstStyle/>
        <a:p>
          <a:endParaRPr lang="fr-CA"/>
        </a:p>
      </dgm:t>
    </dgm:pt>
    <dgm:pt modelId="{AC458025-A602-4EB5-BE96-1DBB0458F576}" type="pres">
      <dgm:prSet presAssocID="{2A23A33F-26D2-4CC7-A827-3C31A0CE5642}" presName="parentLin" presStyleCnt="0"/>
      <dgm:spPr/>
    </dgm:pt>
    <dgm:pt modelId="{1FCAF66D-3219-459F-89D8-8DF914298DD2}" type="pres">
      <dgm:prSet presAssocID="{2A23A33F-26D2-4CC7-A827-3C31A0CE5642}" presName="parentLeftMargin" presStyleLbl="node1" presStyleIdx="0" presStyleCnt="3"/>
      <dgm:spPr/>
      <dgm:t>
        <a:bodyPr/>
        <a:lstStyle/>
        <a:p>
          <a:endParaRPr lang="fr-CA"/>
        </a:p>
      </dgm:t>
    </dgm:pt>
    <dgm:pt modelId="{16BCDB0A-4AE8-4E68-B192-C8FEED60D3A9}" type="pres">
      <dgm:prSet presAssocID="{2A23A33F-26D2-4CC7-A827-3C31A0CE5642}" presName="parentText" presStyleLbl="node1" presStyleIdx="0" presStyleCnt="3">
        <dgm:presLayoutVars>
          <dgm:chMax val="0"/>
          <dgm:bulletEnabled val="1"/>
        </dgm:presLayoutVars>
      </dgm:prSet>
      <dgm:spPr/>
      <dgm:t>
        <a:bodyPr/>
        <a:lstStyle/>
        <a:p>
          <a:endParaRPr lang="fr-CA"/>
        </a:p>
      </dgm:t>
    </dgm:pt>
    <dgm:pt modelId="{A7E3F49E-98F2-4B9E-8C0C-42746FD10834}" type="pres">
      <dgm:prSet presAssocID="{2A23A33F-26D2-4CC7-A827-3C31A0CE5642}" presName="negativeSpace" presStyleCnt="0"/>
      <dgm:spPr/>
    </dgm:pt>
    <dgm:pt modelId="{0F366FE4-B4AC-44EA-9260-C88E6E897A1F}" type="pres">
      <dgm:prSet presAssocID="{2A23A33F-26D2-4CC7-A827-3C31A0CE5642}" presName="childText" presStyleLbl="conFgAcc1" presStyleIdx="0" presStyleCnt="3">
        <dgm:presLayoutVars>
          <dgm:bulletEnabled val="1"/>
        </dgm:presLayoutVars>
      </dgm:prSet>
      <dgm:spPr/>
      <dgm:t>
        <a:bodyPr/>
        <a:lstStyle/>
        <a:p>
          <a:endParaRPr lang="fr-CA"/>
        </a:p>
      </dgm:t>
    </dgm:pt>
    <dgm:pt modelId="{DC34A8A5-CE3C-4EC3-9CFD-95CC5B9B37F9}" type="pres">
      <dgm:prSet presAssocID="{C0351C67-07CE-4077-B46F-B08AA3D786E1}" presName="spaceBetweenRectangles" presStyleCnt="0"/>
      <dgm:spPr/>
    </dgm:pt>
    <dgm:pt modelId="{37776751-6447-4C5A-8C7C-3C05B45F584D}" type="pres">
      <dgm:prSet presAssocID="{5BAA4E69-904A-4846-BDB6-5C70ABE81657}" presName="parentLin" presStyleCnt="0"/>
      <dgm:spPr/>
    </dgm:pt>
    <dgm:pt modelId="{664CA289-5748-475A-9059-B316920FDAE1}" type="pres">
      <dgm:prSet presAssocID="{5BAA4E69-904A-4846-BDB6-5C70ABE81657}" presName="parentLeftMargin" presStyleLbl="node1" presStyleIdx="0" presStyleCnt="3"/>
      <dgm:spPr/>
      <dgm:t>
        <a:bodyPr/>
        <a:lstStyle/>
        <a:p>
          <a:endParaRPr lang="fr-CA"/>
        </a:p>
      </dgm:t>
    </dgm:pt>
    <dgm:pt modelId="{D98766C4-9B1A-419A-8515-BBF288314636}" type="pres">
      <dgm:prSet presAssocID="{5BAA4E69-904A-4846-BDB6-5C70ABE81657}" presName="parentText" presStyleLbl="node1" presStyleIdx="1" presStyleCnt="3">
        <dgm:presLayoutVars>
          <dgm:chMax val="0"/>
          <dgm:bulletEnabled val="1"/>
        </dgm:presLayoutVars>
      </dgm:prSet>
      <dgm:spPr/>
      <dgm:t>
        <a:bodyPr/>
        <a:lstStyle/>
        <a:p>
          <a:endParaRPr lang="fr-CA"/>
        </a:p>
      </dgm:t>
    </dgm:pt>
    <dgm:pt modelId="{F1D2D0F6-63E7-438B-A8CF-63BF6185DE46}" type="pres">
      <dgm:prSet presAssocID="{5BAA4E69-904A-4846-BDB6-5C70ABE81657}" presName="negativeSpace" presStyleCnt="0"/>
      <dgm:spPr/>
    </dgm:pt>
    <dgm:pt modelId="{34F60449-F0D9-4D85-9AA1-73A91C4DD33F}" type="pres">
      <dgm:prSet presAssocID="{5BAA4E69-904A-4846-BDB6-5C70ABE81657}" presName="childText" presStyleLbl="conFgAcc1" presStyleIdx="1" presStyleCnt="3">
        <dgm:presLayoutVars>
          <dgm:bulletEnabled val="1"/>
        </dgm:presLayoutVars>
      </dgm:prSet>
      <dgm:spPr/>
      <dgm:t>
        <a:bodyPr/>
        <a:lstStyle/>
        <a:p>
          <a:endParaRPr lang="fr-CA"/>
        </a:p>
      </dgm:t>
    </dgm:pt>
    <dgm:pt modelId="{D90B14E8-6ED8-4DA9-958B-B46B471AC830}" type="pres">
      <dgm:prSet presAssocID="{0A471795-C075-4142-B6B5-060420CD5367}" presName="spaceBetweenRectangles" presStyleCnt="0"/>
      <dgm:spPr/>
    </dgm:pt>
    <dgm:pt modelId="{769A00FA-7106-486C-9CD5-B92B1396379F}" type="pres">
      <dgm:prSet presAssocID="{CAC8644A-C358-411D-9C3B-7217F0D2B7D6}" presName="parentLin" presStyleCnt="0"/>
      <dgm:spPr/>
    </dgm:pt>
    <dgm:pt modelId="{6AC3BDB8-2D47-4935-9186-5164BA949279}" type="pres">
      <dgm:prSet presAssocID="{CAC8644A-C358-411D-9C3B-7217F0D2B7D6}" presName="parentLeftMargin" presStyleLbl="node1" presStyleIdx="1" presStyleCnt="3"/>
      <dgm:spPr/>
      <dgm:t>
        <a:bodyPr/>
        <a:lstStyle/>
        <a:p>
          <a:endParaRPr lang="fr-CA"/>
        </a:p>
      </dgm:t>
    </dgm:pt>
    <dgm:pt modelId="{095941EE-BCF3-4CF8-9CC7-6C9ABCC5A816}" type="pres">
      <dgm:prSet presAssocID="{CAC8644A-C358-411D-9C3B-7217F0D2B7D6}" presName="parentText" presStyleLbl="node1" presStyleIdx="2" presStyleCnt="3">
        <dgm:presLayoutVars>
          <dgm:chMax val="0"/>
          <dgm:bulletEnabled val="1"/>
        </dgm:presLayoutVars>
      </dgm:prSet>
      <dgm:spPr/>
      <dgm:t>
        <a:bodyPr/>
        <a:lstStyle/>
        <a:p>
          <a:endParaRPr lang="fr-CA"/>
        </a:p>
      </dgm:t>
    </dgm:pt>
    <dgm:pt modelId="{4CCB2826-3CD9-4444-BC0D-C36720ED975E}" type="pres">
      <dgm:prSet presAssocID="{CAC8644A-C358-411D-9C3B-7217F0D2B7D6}" presName="negativeSpace" presStyleCnt="0"/>
      <dgm:spPr/>
    </dgm:pt>
    <dgm:pt modelId="{922B2E69-2C0D-45CC-AA88-05403704B8C2}" type="pres">
      <dgm:prSet presAssocID="{CAC8644A-C358-411D-9C3B-7217F0D2B7D6}" presName="childText" presStyleLbl="conFgAcc1" presStyleIdx="2" presStyleCnt="3">
        <dgm:presLayoutVars>
          <dgm:bulletEnabled val="1"/>
        </dgm:presLayoutVars>
      </dgm:prSet>
      <dgm:spPr/>
      <dgm:t>
        <a:bodyPr/>
        <a:lstStyle/>
        <a:p>
          <a:endParaRPr lang="fr-CA"/>
        </a:p>
      </dgm:t>
    </dgm:pt>
  </dgm:ptLst>
  <dgm:cxnLst>
    <dgm:cxn modelId="{C56B82CF-613B-46E7-9ECF-002FD26B4EE2}" srcId="{8E6F152C-95DC-4022-99E2-B47F47EA05CC}" destId="{2A23A33F-26D2-4CC7-A827-3C31A0CE5642}" srcOrd="0" destOrd="0" parTransId="{0D131165-1C42-44E3-AA12-2DA021E82853}" sibTransId="{C0351C67-07CE-4077-B46F-B08AA3D786E1}"/>
    <dgm:cxn modelId="{F399A199-ACD8-4149-8B28-FE43B74FD28D}" type="presOf" srcId="{1468852F-F6DB-4267-AC96-45071DF19DBC}" destId="{0F366FE4-B4AC-44EA-9260-C88E6E897A1F}" srcOrd="0" destOrd="0" presId="urn:microsoft.com/office/officeart/2005/8/layout/list1"/>
    <dgm:cxn modelId="{FDB14555-7314-4818-A8D9-63BDD1BF0C62}" srcId="{5BAA4E69-904A-4846-BDB6-5C70ABE81657}" destId="{32E3E718-573D-4926-B63E-BCCE94F3194B}" srcOrd="0" destOrd="0" parTransId="{DF57C9D2-BAA9-4137-944B-4818BB118A62}" sibTransId="{96EE89EC-FAE4-44E7-ACBB-FA99EBE60744}"/>
    <dgm:cxn modelId="{CF437304-654C-48BB-965C-074441E7C062}" srcId="{8E6F152C-95DC-4022-99E2-B47F47EA05CC}" destId="{5BAA4E69-904A-4846-BDB6-5C70ABE81657}" srcOrd="1" destOrd="0" parTransId="{4D0CAF93-13C0-4C21-B899-1BB702E2D83E}" sibTransId="{0A471795-C075-4142-B6B5-060420CD5367}"/>
    <dgm:cxn modelId="{91336CA3-4DF1-491F-9477-6D954A69E228}" type="presOf" srcId="{2A23A33F-26D2-4CC7-A827-3C31A0CE5642}" destId="{1FCAF66D-3219-459F-89D8-8DF914298DD2}" srcOrd="0" destOrd="0" presId="urn:microsoft.com/office/officeart/2005/8/layout/list1"/>
    <dgm:cxn modelId="{201EAE24-ABC8-41AF-815F-5989B013B17D}" srcId="{2A23A33F-26D2-4CC7-A827-3C31A0CE5642}" destId="{1468852F-F6DB-4267-AC96-45071DF19DBC}" srcOrd="0" destOrd="0" parTransId="{F69FBCC2-0FA6-44A0-BE4A-29BE7E5649F0}" sibTransId="{C613BF26-361D-4DB4-B47A-A6858A765304}"/>
    <dgm:cxn modelId="{900187F2-0E9D-4C92-9ECD-26C3A724E23B}" type="presOf" srcId="{2A23A33F-26D2-4CC7-A827-3C31A0CE5642}" destId="{16BCDB0A-4AE8-4E68-B192-C8FEED60D3A9}" srcOrd="1" destOrd="0" presId="urn:microsoft.com/office/officeart/2005/8/layout/list1"/>
    <dgm:cxn modelId="{97510D79-9D67-4709-9D58-F91AAD24E0FB}" srcId="{CAC8644A-C358-411D-9C3B-7217F0D2B7D6}" destId="{1AA51910-EDA2-443A-A478-E3DB83D7B05D}" srcOrd="0" destOrd="0" parTransId="{F61D6BFC-A7FC-4E2A-9EF6-DD877FBD4F2F}" sibTransId="{A70BE339-4E5C-456B-90C8-76F981D7F360}"/>
    <dgm:cxn modelId="{160A427C-3BB8-4C7C-B47B-1A43B98DA4B6}" type="presOf" srcId="{1AA51910-EDA2-443A-A478-E3DB83D7B05D}" destId="{922B2E69-2C0D-45CC-AA88-05403704B8C2}" srcOrd="0" destOrd="0" presId="urn:microsoft.com/office/officeart/2005/8/layout/list1"/>
    <dgm:cxn modelId="{3EB797E0-790A-49A9-96BC-F7B86DFD04D0}" type="presOf" srcId="{32E3E718-573D-4926-B63E-BCCE94F3194B}" destId="{34F60449-F0D9-4D85-9AA1-73A91C4DD33F}" srcOrd="0" destOrd="0" presId="urn:microsoft.com/office/officeart/2005/8/layout/list1"/>
    <dgm:cxn modelId="{930D0689-489B-41DA-BC19-4CCC2255FB02}" srcId="{8E6F152C-95DC-4022-99E2-B47F47EA05CC}" destId="{CAC8644A-C358-411D-9C3B-7217F0D2B7D6}" srcOrd="2" destOrd="0" parTransId="{F7A1928D-1A4D-4B2D-9BB1-D0F02240DE1B}" sibTransId="{65CC8C75-03EC-485B-99F9-E0D7641E808E}"/>
    <dgm:cxn modelId="{732E4F71-1F7A-4565-8685-CD91C9651272}" type="presOf" srcId="{5BAA4E69-904A-4846-BDB6-5C70ABE81657}" destId="{D98766C4-9B1A-419A-8515-BBF288314636}" srcOrd="1" destOrd="0" presId="urn:microsoft.com/office/officeart/2005/8/layout/list1"/>
    <dgm:cxn modelId="{F8FADAA8-354F-4A88-972C-EA934332C370}" type="presOf" srcId="{5BAA4E69-904A-4846-BDB6-5C70ABE81657}" destId="{664CA289-5748-475A-9059-B316920FDAE1}" srcOrd="0" destOrd="0" presId="urn:microsoft.com/office/officeart/2005/8/layout/list1"/>
    <dgm:cxn modelId="{82431FB9-BFB4-458B-A032-27B942A1A92C}" type="presOf" srcId="{8E6F152C-95DC-4022-99E2-B47F47EA05CC}" destId="{CED8FDE5-27A3-4BAA-B2CA-8AE2789CAD16}" srcOrd="0" destOrd="0" presId="urn:microsoft.com/office/officeart/2005/8/layout/list1"/>
    <dgm:cxn modelId="{B2951760-33C8-412C-B6C3-C3CF9C3140C0}" type="presOf" srcId="{CAC8644A-C358-411D-9C3B-7217F0D2B7D6}" destId="{6AC3BDB8-2D47-4935-9186-5164BA949279}" srcOrd="0" destOrd="0" presId="urn:microsoft.com/office/officeart/2005/8/layout/list1"/>
    <dgm:cxn modelId="{E005DCE8-392F-47D3-AB64-F5549F1EF15A}" type="presOf" srcId="{CAC8644A-C358-411D-9C3B-7217F0D2B7D6}" destId="{095941EE-BCF3-4CF8-9CC7-6C9ABCC5A816}" srcOrd="1" destOrd="0" presId="urn:microsoft.com/office/officeart/2005/8/layout/list1"/>
    <dgm:cxn modelId="{B129B674-A47D-4F8D-9617-F2A15252CBEC}" type="presParOf" srcId="{CED8FDE5-27A3-4BAA-B2CA-8AE2789CAD16}" destId="{AC458025-A602-4EB5-BE96-1DBB0458F576}" srcOrd="0" destOrd="0" presId="urn:microsoft.com/office/officeart/2005/8/layout/list1"/>
    <dgm:cxn modelId="{447492D8-1E52-49B1-9072-DE8E7665CD38}" type="presParOf" srcId="{AC458025-A602-4EB5-BE96-1DBB0458F576}" destId="{1FCAF66D-3219-459F-89D8-8DF914298DD2}" srcOrd="0" destOrd="0" presId="urn:microsoft.com/office/officeart/2005/8/layout/list1"/>
    <dgm:cxn modelId="{509EAFBB-9CDD-456A-9A90-1D75F5BD06A5}" type="presParOf" srcId="{AC458025-A602-4EB5-BE96-1DBB0458F576}" destId="{16BCDB0A-4AE8-4E68-B192-C8FEED60D3A9}" srcOrd="1" destOrd="0" presId="urn:microsoft.com/office/officeart/2005/8/layout/list1"/>
    <dgm:cxn modelId="{8C541322-F6FD-4D77-988D-5552CFA65F99}" type="presParOf" srcId="{CED8FDE5-27A3-4BAA-B2CA-8AE2789CAD16}" destId="{A7E3F49E-98F2-4B9E-8C0C-42746FD10834}" srcOrd="1" destOrd="0" presId="urn:microsoft.com/office/officeart/2005/8/layout/list1"/>
    <dgm:cxn modelId="{49658F5A-8C9F-44B3-8E06-91CCEE5F2935}" type="presParOf" srcId="{CED8FDE5-27A3-4BAA-B2CA-8AE2789CAD16}" destId="{0F366FE4-B4AC-44EA-9260-C88E6E897A1F}" srcOrd="2" destOrd="0" presId="urn:microsoft.com/office/officeart/2005/8/layout/list1"/>
    <dgm:cxn modelId="{7DACFCEF-D6F9-4FC0-9BB4-05C474C51B7F}" type="presParOf" srcId="{CED8FDE5-27A3-4BAA-B2CA-8AE2789CAD16}" destId="{DC34A8A5-CE3C-4EC3-9CFD-95CC5B9B37F9}" srcOrd="3" destOrd="0" presId="urn:microsoft.com/office/officeart/2005/8/layout/list1"/>
    <dgm:cxn modelId="{8906EAE2-C512-442A-A05A-1C807357A19E}" type="presParOf" srcId="{CED8FDE5-27A3-4BAA-B2CA-8AE2789CAD16}" destId="{37776751-6447-4C5A-8C7C-3C05B45F584D}" srcOrd="4" destOrd="0" presId="urn:microsoft.com/office/officeart/2005/8/layout/list1"/>
    <dgm:cxn modelId="{B1BFEF5A-D673-4B21-B1ED-2F06E7413E82}" type="presParOf" srcId="{37776751-6447-4C5A-8C7C-3C05B45F584D}" destId="{664CA289-5748-475A-9059-B316920FDAE1}" srcOrd="0" destOrd="0" presId="urn:microsoft.com/office/officeart/2005/8/layout/list1"/>
    <dgm:cxn modelId="{69E33CEC-6FB2-4011-8DB8-61BC781D31AB}" type="presParOf" srcId="{37776751-6447-4C5A-8C7C-3C05B45F584D}" destId="{D98766C4-9B1A-419A-8515-BBF288314636}" srcOrd="1" destOrd="0" presId="urn:microsoft.com/office/officeart/2005/8/layout/list1"/>
    <dgm:cxn modelId="{89362735-6401-4126-A73C-4B4E93794D5E}" type="presParOf" srcId="{CED8FDE5-27A3-4BAA-B2CA-8AE2789CAD16}" destId="{F1D2D0F6-63E7-438B-A8CF-63BF6185DE46}" srcOrd="5" destOrd="0" presId="urn:microsoft.com/office/officeart/2005/8/layout/list1"/>
    <dgm:cxn modelId="{A1727601-05ED-4CF7-BE49-DFB95005975F}" type="presParOf" srcId="{CED8FDE5-27A3-4BAA-B2CA-8AE2789CAD16}" destId="{34F60449-F0D9-4D85-9AA1-73A91C4DD33F}" srcOrd="6" destOrd="0" presId="urn:microsoft.com/office/officeart/2005/8/layout/list1"/>
    <dgm:cxn modelId="{A950E06F-A05C-4144-A364-7D326861B590}" type="presParOf" srcId="{CED8FDE5-27A3-4BAA-B2CA-8AE2789CAD16}" destId="{D90B14E8-6ED8-4DA9-958B-B46B471AC830}" srcOrd="7" destOrd="0" presId="urn:microsoft.com/office/officeart/2005/8/layout/list1"/>
    <dgm:cxn modelId="{4A803ECE-5152-4182-8871-C66DB500FD50}" type="presParOf" srcId="{CED8FDE5-27A3-4BAA-B2CA-8AE2789CAD16}" destId="{769A00FA-7106-486C-9CD5-B92B1396379F}" srcOrd="8" destOrd="0" presId="urn:microsoft.com/office/officeart/2005/8/layout/list1"/>
    <dgm:cxn modelId="{D4185B5D-6077-4A64-85F9-35F426764E27}" type="presParOf" srcId="{769A00FA-7106-486C-9CD5-B92B1396379F}" destId="{6AC3BDB8-2D47-4935-9186-5164BA949279}" srcOrd="0" destOrd="0" presId="urn:microsoft.com/office/officeart/2005/8/layout/list1"/>
    <dgm:cxn modelId="{CF77458E-C1CF-4631-87E6-221FF03C701E}" type="presParOf" srcId="{769A00FA-7106-486C-9CD5-B92B1396379F}" destId="{095941EE-BCF3-4CF8-9CC7-6C9ABCC5A816}" srcOrd="1" destOrd="0" presId="urn:microsoft.com/office/officeart/2005/8/layout/list1"/>
    <dgm:cxn modelId="{9E802B23-867F-4D33-9ACF-13D948FA3621}" type="presParOf" srcId="{CED8FDE5-27A3-4BAA-B2CA-8AE2789CAD16}" destId="{4CCB2826-3CD9-4444-BC0D-C36720ED975E}" srcOrd="9" destOrd="0" presId="urn:microsoft.com/office/officeart/2005/8/layout/list1"/>
    <dgm:cxn modelId="{42A2E5B1-F05B-4A6F-9785-58F943DACDE0}" type="presParOf" srcId="{CED8FDE5-27A3-4BAA-B2CA-8AE2789CAD16}" destId="{922B2E69-2C0D-45CC-AA88-05403704B8C2}"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8172BC-4A5E-4C68-A4C0-88C6241956DD}" type="doc">
      <dgm:prSet loTypeId="urn:microsoft.com/office/officeart/2005/8/layout/funnel1" loCatId="relationship" qsTypeId="urn:microsoft.com/office/officeart/2005/8/quickstyle/3d1" qsCatId="3D" csTypeId="urn:microsoft.com/office/officeart/2005/8/colors/colorful5" csCatId="colorful" phldr="1"/>
      <dgm:spPr/>
      <dgm:t>
        <a:bodyPr/>
        <a:lstStyle/>
        <a:p>
          <a:endParaRPr lang="en-CA"/>
        </a:p>
      </dgm:t>
    </dgm:pt>
    <dgm:pt modelId="{B211BEC0-716D-43EE-AC7E-5DE76ABF27DC}">
      <dgm:prSet phldrT="[Text]" custT="1"/>
      <dgm:spPr/>
      <dgm:t>
        <a:bodyPr/>
        <a:lstStyle/>
        <a:p>
          <a:r>
            <a:rPr lang="fr-FR" sz="1200" b="0" smtClean="0"/>
            <a:t>Puis-je louer une voiture de luxe pendant mon voyage?</a:t>
          </a:r>
          <a:endParaRPr lang="fr-CA" sz="1200" b="1" dirty="0"/>
        </a:p>
      </dgm:t>
    </dgm:pt>
    <dgm:pt modelId="{C22B2767-C4DA-43F7-A2CD-C8D3E3FACE47}" type="parTrans" cxnId="{0D128C16-BC56-4F15-AC28-D495F6A559F1}">
      <dgm:prSet/>
      <dgm:spPr/>
      <dgm:t>
        <a:bodyPr/>
        <a:lstStyle/>
        <a:p>
          <a:endParaRPr lang="en-CA"/>
        </a:p>
      </dgm:t>
    </dgm:pt>
    <dgm:pt modelId="{9A264894-7C1C-41D4-9528-9133A643D7C0}" type="sibTrans" cxnId="{0D128C16-BC56-4F15-AC28-D495F6A559F1}">
      <dgm:prSet/>
      <dgm:spPr/>
      <dgm:t>
        <a:bodyPr/>
        <a:lstStyle/>
        <a:p>
          <a:endParaRPr lang="en-CA"/>
        </a:p>
      </dgm:t>
    </dgm:pt>
    <dgm:pt modelId="{47898A70-0B25-4466-ABA9-745B7B09D409}">
      <dgm:prSet phldrT="[Text]" custT="1"/>
      <dgm:spPr/>
      <dgm:t>
        <a:bodyPr/>
        <a:lstStyle/>
        <a:p>
          <a:r>
            <a:rPr lang="en-CA" sz="1200" b="1" dirty="0"/>
            <a:t>Quel est le processus à suivre pour réserver une chambre d’hôtel?</a:t>
          </a:r>
          <a:endParaRPr lang="fr-CA" sz="1200" b="1" dirty="0"/>
        </a:p>
      </dgm:t>
    </dgm:pt>
    <dgm:pt modelId="{F630D036-464C-416B-807B-2424E366E112}" type="parTrans" cxnId="{AE37843B-0CA5-42DF-9BAE-673CA80DBE6E}">
      <dgm:prSet/>
      <dgm:spPr/>
      <dgm:t>
        <a:bodyPr/>
        <a:lstStyle/>
        <a:p>
          <a:endParaRPr lang="en-CA"/>
        </a:p>
      </dgm:t>
    </dgm:pt>
    <dgm:pt modelId="{E3E6305F-3EE1-4FFF-91FA-27C872AC47EC}" type="sibTrans" cxnId="{AE37843B-0CA5-42DF-9BAE-673CA80DBE6E}">
      <dgm:prSet/>
      <dgm:spPr/>
      <dgm:t>
        <a:bodyPr/>
        <a:lstStyle/>
        <a:p>
          <a:endParaRPr lang="en-CA"/>
        </a:p>
      </dgm:t>
    </dgm:pt>
    <dgm:pt modelId="{9070CF4E-6E6D-40FE-82BD-DB86E3B2031B}">
      <dgm:prSet phldrT="[Text]"/>
      <dgm:spPr/>
      <dgm:t>
        <a:bodyPr/>
        <a:lstStyle/>
        <a:p>
          <a:r>
            <a:rPr lang="en-CA" b="1" dirty="0"/>
            <a:t>Puis-je utiliser la carte d’achat pour réserver un billet de train?</a:t>
          </a:r>
          <a:endParaRPr lang="fr-CA" b="1" dirty="0"/>
        </a:p>
      </dgm:t>
    </dgm:pt>
    <dgm:pt modelId="{5244FF89-95F4-4A8D-B922-DD9054FD3768}" type="parTrans" cxnId="{83826D49-654F-4F39-AF89-2A06951E6F6E}">
      <dgm:prSet/>
      <dgm:spPr/>
      <dgm:t>
        <a:bodyPr/>
        <a:lstStyle/>
        <a:p>
          <a:endParaRPr lang="en-CA"/>
        </a:p>
      </dgm:t>
    </dgm:pt>
    <dgm:pt modelId="{207D2CB8-A3D9-4498-A3DB-B4A7C91F035A}" type="sibTrans" cxnId="{83826D49-654F-4F39-AF89-2A06951E6F6E}">
      <dgm:prSet/>
      <dgm:spPr/>
      <dgm:t>
        <a:bodyPr/>
        <a:lstStyle/>
        <a:p>
          <a:endParaRPr lang="en-CA"/>
        </a:p>
      </dgm:t>
    </dgm:pt>
    <dgm:pt modelId="{39C4E5E4-4DE3-47BE-8B3A-A07EB3D50F07}">
      <dgm:prSet phldrT="[Text]" custT="1"/>
      <dgm:spPr/>
      <dgm:t>
        <a:bodyPr/>
        <a:lstStyle/>
        <a:p>
          <a:r>
            <a:rPr lang="en-CA" sz="1800" b="1" cap="none" spc="0" dirty="0" smtClean="0">
              <a:ln w="10541" cmpd="sng">
                <a:prstDash val="solid"/>
              </a:ln>
              <a:solidFill>
                <a:srgbClr val="7A82AA"/>
              </a:solidFill>
              <a:effectLst/>
            </a:rPr>
            <a:t>Passerelle </a:t>
          </a:r>
          <a:r>
            <a:rPr lang="en-CA" sz="1800" b="1" cap="none" spc="0" dirty="0">
              <a:ln w="10541" cmpd="sng">
                <a:prstDash val="solid"/>
              </a:ln>
              <a:solidFill>
                <a:srgbClr val="7A82AA"/>
              </a:solidFill>
              <a:effectLst/>
            </a:rPr>
            <a:t>pour le soutien aux voyages : </a:t>
          </a:r>
          <a:r>
            <a:rPr lang="en-CA" sz="1800" dirty="0"/>
            <a:t>1 855 684-7827 (option n</a:t>
          </a:r>
          <a:r>
            <a:rPr lang="fr-CA" sz="1800" baseline="30000" dirty="0"/>
            <a:t>o</a:t>
          </a:r>
          <a:r>
            <a:rPr lang="en-CA" sz="1800" dirty="0"/>
            <a:t> 3)</a:t>
          </a:r>
        </a:p>
        <a:p>
          <a:r>
            <a:rPr lang="en-CA" sz="1800" b="1" cap="none" spc="0" dirty="0">
              <a:ln w="10541" cmpd="sng">
                <a:prstDash val="solid"/>
              </a:ln>
              <a:effectLst/>
            </a:rPr>
            <a:t>Catalogue iService : </a:t>
          </a:r>
          <a:r>
            <a:rPr lang="en-CA" sz="1800" dirty="0">
              <a:hlinkClick xmlns:r="http://schemas.openxmlformats.org/officeDocument/2006/relationships" r:id="rId1"/>
            </a:rPr>
            <a:t>Questions liées au traitement du relevé de compte mensuel</a:t>
          </a:r>
          <a:endParaRPr lang="fr-CA" sz="1800" dirty="0"/>
        </a:p>
      </dgm:t>
    </dgm:pt>
    <dgm:pt modelId="{FFF8F403-55F9-4316-BB9C-7EB40BFD7B04}" type="parTrans" cxnId="{744D433A-A8AA-4859-9610-4E2079084B4A}">
      <dgm:prSet/>
      <dgm:spPr/>
      <dgm:t>
        <a:bodyPr/>
        <a:lstStyle/>
        <a:p>
          <a:endParaRPr lang="en-CA"/>
        </a:p>
      </dgm:t>
    </dgm:pt>
    <dgm:pt modelId="{25A2D53D-6403-490F-96BF-60566A189585}" type="sibTrans" cxnId="{744D433A-A8AA-4859-9610-4E2079084B4A}">
      <dgm:prSet/>
      <dgm:spPr/>
      <dgm:t>
        <a:bodyPr/>
        <a:lstStyle/>
        <a:p>
          <a:endParaRPr lang="en-CA"/>
        </a:p>
      </dgm:t>
    </dgm:pt>
    <dgm:pt modelId="{90EF7737-B4FA-4B9A-9263-143537EE79CD}" type="pres">
      <dgm:prSet presAssocID="{188172BC-4A5E-4C68-A4C0-88C6241956DD}" presName="Name0" presStyleCnt="0">
        <dgm:presLayoutVars>
          <dgm:chMax val="4"/>
          <dgm:resizeHandles val="exact"/>
        </dgm:presLayoutVars>
      </dgm:prSet>
      <dgm:spPr/>
      <dgm:t>
        <a:bodyPr/>
        <a:lstStyle/>
        <a:p>
          <a:endParaRPr lang="fr-CA"/>
        </a:p>
      </dgm:t>
    </dgm:pt>
    <dgm:pt modelId="{FE11B459-ECF5-450F-9176-34FAA2C5DF09}" type="pres">
      <dgm:prSet presAssocID="{188172BC-4A5E-4C68-A4C0-88C6241956DD}" presName="ellipse" presStyleLbl="trBgShp" presStyleIdx="0" presStyleCnt="1"/>
      <dgm:spPr/>
    </dgm:pt>
    <dgm:pt modelId="{1B14C396-474E-4422-BD35-EF59C9986446}" type="pres">
      <dgm:prSet presAssocID="{188172BC-4A5E-4C68-A4C0-88C6241956DD}" presName="arrow1" presStyleLbl="fgShp" presStyleIdx="0" presStyleCnt="1"/>
      <dgm:spPr/>
    </dgm:pt>
    <dgm:pt modelId="{2627AB1E-CEE1-43AE-B522-2D7F0677DFC7}" type="pres">
      <dgm:prSet presAssocID="{188172BC-4A5E-4C68-A4C0-88C6241956DD}" presName="rectangle" presStyleLbl="revTx" presStyleIdx="0" presStyleCnt="1" custScaleX="299870" custLinFactNeighborY="3333">
        <dgm:presLayoutVars>
          <dgm:bulletEnabled val="1"/>
        </dgm:presLayoutVars>
      </dgm:prSet>
      <dgm:spPr/>
      <dgm:t>
        <a:bodyPr/>
        <a:lstStyle/>
        <a:p>
          <a:endParaRPr lang="fr-CA"/>
        </a:p>
      </dgm:t>
    </dgm:pt>
    <dgm:pt modelId="{E6345008-A7D1-4BFB-BC03-2DF458490F97}" type="pres">
      <dgm:prSet presAssocID="{47898A70-0B25-4466-ABA9-745B7B09D409}" presName="item1" presStyleLbl="node1" presStyleIdx="0" presStyleCnt="3" custScaleX="108335" custScaleY="108146">
        <dgm:presLayoutVars>
          <dgm:bulletEnabled val="1"/>
        </dgm:presLayoutVars>
      </dgm:prSet>
      <dgm:spPr/>
      <dgm:t>
        <a:bodyPr/>
        <a:lstStyle/>
        <a:p>
          <a:endParaRPr lang="fr-CA"/>
        </a:p>
      </dgm:t>
    </dgm:pt>
    <dgm:pt modelId="{9D2F42D8-804D-4DCE-9128-39F3E6B3FAB8}" type="pres">
      <dgm:prSet presAssocID="{9070CF4E-6E6D-40FE-82BD-DB86E3B2031B}" presName="item2" presStyleLbl="node1" presStyleIdx="1" presStyleCnt="3" custScaleX="114941" custScaleY="111238" custLinFactNeighborX="5320" custLinFactNeighborY="-6081">
        <dgm:presLayoutVars>
          <dgm:bulletEnabled val="1"/>
        </dgm:presLayoutVars>
      </dgm:prSet>
      <dgm:spPr/>
      <dgm:t>
        <a:bodyPr/>
        <a:lstStyle/>
        <a:p>
          <a:endParaRPr lang="fr-CA"/>
        </a:p>
      </dgm:t>
    </dgm:pt>
    <dgm:pt modelId="{1ED98AE8-9051-401A-80A9-35C5D199FB6A}" type="pres">
      <dgm:prSet presAssocID="{39C4E5E4-4DE3-47BE-8B3A-A07EB3D50F07}" presName="item3" presStyleLbl="node1" presStyleIdx="2" presStyleCnt="3" custScaleX="113894" custScaleY="110011" custLinFactNeighborX="15962" custLinFactNeighborY="-6081">
        <dgm:presLayoutVars>
          <dgm:bulletEnabled val="1"/>
        </dgm:presLayoutVars>
      </dgm:prSet>
      <dgm:spPr/>
      <dgm:t>
        <a:bodyPr/>
        <a:lstStyle/>
        <a:p>
          <a:endParaRPr lang="fr-CA"/>
        </a:p>
      </dgm:t>
    </dgm:pt>
    <dgm:pt modelId="{9526B7DA-00B4-44F5-8524-A3789FA81AEE}" type="pres">
      <dgm:prSet presAssocID="{188172BC-4A5E-4C68-A4C0-88C6241956DD}" presName="funnel" presStyleLbl="trAlignAcc1" presStyleIdx="0" presStyleCnt="1" custLinFactNeighborX="-733" custLinFactNeighborY="-893"/>
      <dgm:spPr/>
    </dgm:pt>
  </dgm:ptLst>
  <dgm:cxnLst>
    <dgm:cxn modelId="{0D128C16-BC56-4F15-AC28-D495F6A559F1}" srcId="{188172BC-4A5E-4C68-A4C0-88C6241956DD}" destId="{B211BEC0-716D-43EE-AC7E-5DE76ABF27DC}" srcOrd="0" destOrd="0" parTransId="{C22B2767-C4DA-43F7-A2CD-C8D3E3FACE47}" sibTransId="{9A264894-7C1C-41D4-9528-9133A643D7C0}"/>
    <dgm:cxn modelId="{456164F8-28D1-41CD-B4B3-09F3F967421D}" type="presOf" srcId="{39C4E5E4-4DE3-47BE-8B3A-A07EB3D50F07}" destId="{2627AB1E-CEE1-43AE-B522-2D7F0677DFC7}" srcOrd="0" destOrd="0" presId="urn:microsoft.com/office/officeart/2005/8/layout/funnel1"/>
    <dgm:cxn modelId="{EA7F80AB-A37A-4108-AE65-072B12D313A4}" type="presOf" srcId="{188172BC-4A5E-4C68-A4C0-88C6241956DD}" destId="{90EF7737-B4FA-4B9A-9263-143537EE79CD}" srcOrd="0" destOrd="0" presId="urn:microsoft.com/office/officeart/2005/8/layout/funnel1"/>
    <dgm:cxn modelId="{83826D49-654F-4F39-AF89-2A06951E6F6E}" srcId="{188172BC-4A5E-4C68-A4C0-88C6241956DD}" destId="{9070CF4E-6E6D-40FE-82BD-DB86E3B2031B}" srcOrd="2" destOrd="0" parTransId="{5244FF89-95F4-4A8D-B922-DD9054FD3768}" sibTransId="{207D2CB8-A3D9-4498-A3DB-B4A7C91F035A}"/>
    <dgm:cxn modelId="{8FB8C733-28A5-4D01-8758-C51F3721097E}" type="presOf" srcId="{9070CF4E-6E6D-40FE-82BD-DB86E3B2031B}" destId="{E6345008-A7D1-4BFB-BC03-2DF458490F97}" srcOrd="0" destOrd="0" presId="urn:microsoft.com/office/officeart/2005/8/layout/funnel1"/>
    <dgm:cxn modelId="{034CFA19-300E-4CED-8554-6623E027E29F}" type="presOf" srcId="{B211BEC0-716D-43EE-AC7E-5DE76ABF27DC}" destId="{1ED98AE8-9051-401A-80A9-35C5D199FB6A}" srcOrd="0" destOrd="0" presId="urn:microsoft.com/office/officeart/2005/8/layout/funnel1"/>
    <dgm:cxn modelId="{71AAB182-D85F-488B-85F1-D920400526C2}" type="presOf" srcId="{47898A70-0B25-4466-ABA9-745B7B09D409}" destId="{9D2F42D8-804D-4DCE-9128-39F3E6B3FAB8}" srcOrd="0" destOrd="0" presId="urn:microsoft.com/office/officeart/2005/8/layout/funnel1"/>
    <dgm:cxn modelId="{744D433A-A8AA-4859-9610-4E2079084B4A}" srcId="{188172BC-4A5E-4C68-A4C0-88C6241956DD}" destId="{39C4E5E4-4DE3-47BE-8B3A-A07EB3D50F07}" srcOrd="3" destOrd="0" parTransId="{FFF8F403-55F9-4316-BB9C-7EB40BFD7B04}" sibTransId="{25A2D53D-6403-490F-96BF-60566A189585}"/>
    <dgm:cxn modelId="{AE37843B-0CA5-42DF-9BAE-673CA80DBE6E}" srcId="{188172BC-4A5E-4C68-A4C0-88C6241956DD}" destId="{47898A70-0B25-4466-ABA9-745B7B09D409}" srcOrd="1" destOrd="0" parTransId="{F630D036-464C-416B-807B-2424E366E112}" sibTransId="{E3E6305F-3EE1-4FFF-91FA-27C872AC47EC}"/>
    <dgm:cxn modelId="{969994E1-1939-4584-8D26-39551D204B61}" type="presParOf" srcId="{90EF7737-B4FA-4B9A-9263-143537EE79CD}" destId="{FE11B459-ECF5-450F-9176-34FAA2C5DF09}" srcOrd="0" destOrd="0" presId="urn:microsoft.com/office/officeart/2005/8/layout/funnel1"/>
    <dgm:cxn modelId="{E4AE6CB5-D376-458D-BEA3-8BD78CF6BDFB}" type="presParOf" srcId="{90EF7737-B4FA-4B9A-9263-143537EE79CD}" destId="{1B14C396-474E-4422-BD35-EF59C9986446}" srcOrd="1" destOrd="0" presId="urn:microsoft.com/office/officeart/2005/8/layout/funnel1"/>
    <dgm:cxn modelId="{52010554-3C47-40AE-8175-3DFD7A773404}" type="presParOf" srcId="{90EF7737-B4FA-4B9A-9263-143537EE79CD}" destId="{2627AB1E-CEE1-43AE-B522-2D7F0677DFC7}" srcOrd="2" destOrd="0" presId="urn:microsoft.com/office/officeart/2005/8/layout/funnel1"/>
    <dgm:cxn modelId="{419C3883-DC27-478F-AE45-C6AA5DCB76CE}" type="presParOf" srcId="{90EF7737-B4FA-4B9A-9263-143537EE79CD}" destId="{E6345008-A7D1-4BFB-BC03-2DF458490F97}" srcOrd="3" destOrd="0" presId="urn:microsoft.com/office/officeart/2005/8/layout/funnel1"/>
    <dgm:cxn modelId="{75FCF3FF-1A91-4713-A1AE-47442653AE82}" type="presParOf" srcId="{90EF7737-B4FA-4B9A-9263-143537EE79CD}" destId="{9D2F42D8-804D-4DCE-9128-39F3E6B3FAB8}" srcOrd="4" destOrd="0" presId="urn:microsoft.com/office/officeart/2005/8/layout/funnel1"/>
    <dgm:cxn modelId="{5C2A9317-1FAC-4A10-9FD3-1074803E2BA8}" type="presParOf" srcId="{90EF7737-B4FA-4B9A-9263-143537EE79CD}" destId="{1ED98AE8-9051-401A-80A9-35C5D199FB6A}" srcOrd="5" destOrd="0" presId="urn:microsoft.com/office/officeart/2005/8/layout/funnel1"/>
    <dgm:cxn modelId="{660F3959-CEF6-4815-B0AA-F8AD7022E3AA}" type="presParOf" srcId="{90EF7737-B4FA-4B9A-9263-143537EE79CD}" destId="{9526B7DA-00B4-44F5-8524-A3789FA81AEE}" srcOrd="6" destOrd="0" presId="urn:microsoft.com/office/officeart/2005/8/layout/funne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8133C1-9BAF-484E-BCDA-BDCAC8FFAFF4}"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CA"/>
        </a:p>
      </dgm:t>
    </dgm:pt>
    <dgm:pt modelId="{5CF4DDC6-141F-4A75-B22C-52D4ADFBB69C}">
      <dgm:prSet phldrT="[Text]"/>
      <dgm:spPr/>
      <dgm:t>
        <a:bodyPr/>
        <a:lstStyle/>
        <a:p>
          <a:r>
            <a:rPr lang="fr-CA" b="1" noProof="0" dirty="0" smtClean="0"/>
            <a:t>Création de documents sur les cartes,</a:t>
          </a:r>
        </a:p>
        <a:p>
          <a:r>
            <a:rPr lang="fr-CA" b="1" noProof="0" dirty="0" smtClean="0"/>
            <a:t>erreurs dans SAP et</a:t>
          </a:r>
        </a:p>
        <a:p>
          <a:r>
            <a:rPr lang="fr-CA" b="1" noProof="0" dirty="0" smtClean="0"/>
            <a:t>réinitialisation du mot de passe SAP </a:t>
          </a:r>
          <a:endParaRPr lang="fr-CA" b="1" noProof="0" dirty="0"/>
        </a:p>
      </dgm:t>
    </dgm:pt>
    <dgm:pt modelId="{AC7BD0BC-3F07-46AE-A080-1F833FFED62D}" type="parTrans" cxnId="{46DE8CAD-2FDB-437B-9C1D-E32566F03526}">
      <dgm:prSet/>
      <dgm:spPr/>
      <dgm:t>
        <a:bodyPr/>
        <a:lstStyle/>
        <a:p>
          <a:endParaRPr lang="en-CA"/>
        </a:p>
      </dgm:t>
    </dgm:pt>
    <dgm:pt modelId="{055D2B48-07CB-4F28-8328-0921B6148005}" type="sibTrans" cxnId="{46DE8CAD-2FDB-437B-9C1D-E32566F03526}">
      <dgm:prSet/>
      <dgm:spPr/>
      <dgm:t>
        <a:bodyPr/>
        <a:lstStyle/>
        <a:p>
          <a:endParaRPr lang="en-CA"/>
        </a:p>
      </dgm:t>
    </dgm:pt>
    <dgm:pt modelId="{D47D125E-74F3-4929-A228-06E7E75F1D10}">
      <dgm:prSet phldrT="[Text]"/>
      <dgm:spPr/>
      <dgm:t>
        <a:bodyPr/>
        <a:lstStyle/>
        <a:p>
          <a:r>
            <a:rPr lang="fr-CA" noProof="0" dirty="0" smtClean="0">
              <a:ln/>
            </a:rPr>
            <a:t>Signalez un incident </a:t>
          </a:r>
          <a:r>
            <a:rPr lang="fr-CA" noProof="0" dirty="0" smtClean="0"/>
            <a:t>dans le </a:t>
          </a:r>
          <a:r>
            <a:rPr lang="fr-CA" noProof="0" dirty="0" smtClean="0">
              <a:ln/>
            </a:rPr>
            <a:t>portail maSGE</a:t>
          </a:r>
          <a:endParaRPr lang="fr-CA" noProof="0" dirty="0">
            <a:ln/>
          </a:endParaRPr>
        </a:p>
      </dgm:t>
    </dgm:pt>
    <dgm:pt modelId="{45092BAD-0ECD-48AC-A199-2B12E2D429C0}" type="parTrans" cxnId="{D3851244-3E60-485D-BB12-B32988E43916}">
      <dgm:prSet/>
      <dgm:spPr/>
      <dgm:t>
        <a:bodyPr/>
        <a:lstStyle/>
        <a:p>
          <a:endParaRPr lang="en-CA"/>
        </a:p>
      </dgm:t>
    </dgm:pt>
    <dgm:pt modelId="{C1FE74E4-2684-43ED-9BDA-2970FF356043}" type="sibTrans" cxnId="{D3851244-3E60-485D-BB12-B32988E43916}">
      <dgm:prSet/>
      <dgm:spPr/>
      <dgm:t>
        <a:bodyPr/>
        <a:lstStyle/>
        <a:p>
          <a:endParaRPr lang="en-CA"/>
        </a:p>
      </dgm:t>
    </dgm:pt>
    <dgm:pt modelId="{86364C86-2AF2-45F3-945D-60CFB176C860}">
      <dgm:prSet phldrT="[Text]"/>
      <dgm:spPr/>
      <dgm:t>
        <a:bodyPr/>
        <a:lstStyle/>
        <a:p>
          <a:r>
            <a:rPr lang="fr-CA" b="1" noProof="0" dirty="0" smtClean="0"/>
            <a:t>Présentation d’un relevé,</a:t>
          </a:r>
        </a:p>
        <a:p>
          <a:r>
            <a:rPr lang="fr-CA" b="1" noProof="0" dirty="0" smtClean="0"/>
            <a:t>conciliation de compte et</a:t>
          </a:r>
        </a:p>
        <a:p>
          <a:r>
            <a:rPr lang="fr-CA" b="1" noProof="0" dirty="0" smtClean="0"/>
            <a:t>transactions non acceptées</a:t>
          </a:r>
          <a:endParaRPr lang="fr-CA" b="1" noProof="0" dirty="0"/>
        </a:p>
      </dgm:t>
    </dgm:pt>
    <dgm:pt modelId="{88569243-3DC5-4F90-B100-962E92004229}" type="parTrans" cxnId="{329ED54E-8D6F-42EB-BDFA-9CFB789C1265}">
      <dgm:prSet/>
      <dgm:spPr/>
      <dgm:t>
        <a:bodyPr/>
        <a:lstStyle/>
        <a:p>
          <a:endParaRPr lang="en-CA"/>
        </a:p>
      </dgm:t>
    </dgm:pt>
    <dgm:pt modelId="{E67A3F47-C5F0-4812-946A-15AF2D7BFABC}" type="sibTrans" cxnId="{329ED54E-8D6F-42EB-BDFA-9CFB789C1265}">
      <dgm:prSet/>
      <dgm:spPr/>
      <dgm:t>
        <a:bodyPr/>
        <a:lstStyle/>
        <a:p>
          <a:endParaRPr lang="en-CA"/>
        </a:p>
      </dgm:t>
    </dgm:pt>
    <dgm:pt modelId="{61ED9DC7-7BCD-4B0A-A5F1-8E9D6BB1967A}">
      <dgm:prSet phldrT="[Text]"/>
      <dgm:spPr/>
      <dgm:t>
        <a:bodyPr/>
        <a:lstStyle/>
        <a:p>
          <a:r>
            <a:rPr lang="fr-CA" noProof="0" dirty="0" smtClean="0"/>
            <a:t>Communiquez avec les </a:t>
          </a:r>
          <a:r>
            <a:rPr lang="fr-CA" noProof="0" dirty="0" smtClean="0">
              <a:ln/>
            </a:rPr>
            <a:t>Opérations comptables nationales</a:t>
          </a:r>
          <a:r>
            <a:rPr lang="fr-CA" noProof="0" dirty="0" smtClean="0"/>
            <a:t> en ligne en passant par </a:t>
          </a:r>
          <a:r>
            <a:rPr lang="fr-CA" noProof="0" dirty="0" smtClean="0">
              <a:ln/>
            </a:rPr>
            <a:t>iService</a:t>
          </a:r>
          <a:r>
            <a:rPr lang="fr-CA" noProof="0" dirty="0" smtClean="0"/>
            <a:t> ou par téléphone au </a:t>
          </a:r>
          <a:r>
            <a:rPr lang="fr-CA" noProof="0" dirty="0" smtClean="0">
              <a:ln/>
            </a:rPr>
            <a:t>1-855-684-7827 (option 3)</a:t>
          </a:r>
          <a:endParaRPr lang="fr-CA" noProof="0" dirty="0">
            <a:ln/>
          </a:endParaRPr>
        </a:p>
      </dgm:t>
    </dgm:pt>
    <dgm:pt modelId="{AEB451A7-6B5C-434B-BB6E-D78932231955}" type="parTrans" cxnId="{D796838C-233F-494B-B7BD-1C1B0E25F33B}">
      <dgm:prSet/>
      <dgm:spPr/>
      <dgm:t>
        <a:bodyPr/>
        <a:lstStyle/>
        <a:p>
          <a:endParaRPr lang="en-CA"/>
        </a:p>
      </dgm:t>
    </dgm:pt>
    <dgm:pt modelId="{FB6BAF2B-1C60-469F-A5F6-EC1436E1E335}" type="sibTrans" cxnId="{D796838C-233F-494B-B7BD-1C1B0E25F33B}">
      <dgm:prSet/>
      <dgm:spPr/>
      <dgm:t>
        <a:bodyPr/>
        <a:lstStyle/>
        <a:p>
          <a:endParaRPr lang="en-CA"/>
        </a:p>
      </dgm:t>
    </dgm:pt>
    <dgm:pt modelId="{19B9614A-8F94-4B07-A5D6-CD7B6D18F2A3}">
      <dgm:prSet phldrT="[Text]"/>
      <dgm:spPr/>
      <dgm:t>
        <a:bodyPr/>
        <a:lstStyle/>
        <a:p>
          <a:r>
            <a:rPr lang="fr-CA" b="1" noProof="0" dirty="0" smtClean="0"/>
            <a:t>SIGA/Saba et</a:t>
          </a:r>
        </a:p>
        <a:p>
          <a:r>
            <a:rPr lang="fr-CA" b="1" noProof="0" dirty="0" smtClean="0"/>
            <a:t>achat d’écrans, d’imprimantes, etc.</a:t>
          </a:r>
          <a:endParaRPr lang="fr-CA" b="1" noProof="0" dirty="0"/>
        </a:p>
      </dgm:t>
    </dgm:pt>
    <dgm:pt modelId="{8A0D3ECB-A781-41FF-8DF9-5395E26188B6}" type="parTrans" cxnId="{443BB993-FEBB-4471-BB74-F72D12C6050F}">
      <dgm:prSet/>
      <dgm:spPr/>
      <dgm:t>
        <a:bodyPr/>
        <a:lstStyle/>
        <a:p>
          <a:endParaRPr lang="en-CA"/>
        </a:p>
      </dgm:t>
    </dgm:pt>
    <dgm:pt modelId="{3D4B70E3-C8AB-4AA3-AB0B-615BF910E9B4}" type="sibTrans" cxnId="{443BB993-FEBB-4471-BB74-F72D12C6050F}">
      <dgm:prSet/>
      <dgm:spPr/>
      <dgm:t>
        <a:bodyPr/>
        <a:lstStyle/>
        <a:p>
          <a:endParaRPr lang="en-CA"/>
        </a:p>
      </dgm:t>
    </dgm:pt>
    <dgm:pt modelId="{E58F13A2-9389-4B3C-B8C5-D4EB626AD89C}">
      <dgm:prSet phldrT="[Text]"/>
      <dgm:spPr/>
      <dgm:t>
        <a:bodyPr/>
        <a:lstStyle/>
        <a:p>
          <a:r>
            <a:rPr lang="fr-CA" noProof="0" dirty="0" smtClean="0"/>
            <a:t>Communiquez avec </a:t>
          </a:r>
          <a:r>
            <a:rPr lang="fr-CA" dirty="0" smtClean="0"/>
            <a:t>InfoService national</a:t>
          </a:r>
          <a:r>
            <a:rPr dirty="0" smtClean="0"/>
            <a:t> </a:t>
          </a:r>
          <a:r>
            <a:rPr lang="fr-CA" noProof="0" dirty="0" smtClean="0"/>
            <a:t>en ligne en passant </a:t>
          </a:r>
          <a:r>
            <a:rPr dirty="0" smtClean="0"/>
            <a:t>par </a:t>
          </a:r>
          <a:r>
            <a:rPr lang="en-CA" dirty="0">
              <a:ln/>
            </a:rPr>
            <a:t>iService</a:t>
          </a:r>
          <a:r>
            <a:rPr dirty="0"/>
            <a:t> </a:t>
          </a:r>
          <a:r>
            <a:rPr lang="fr-CA" noProof="0" dirty="0" smtClean="0"/>
            <a:t>ou par téléphone </a:t>
          </a:r>
          <a:r>
            <a:rPr dirty="0" smtClean="0"/>
            <a:t>au</a:t>
          </a:r>
          <a:r>
            <a:rPr lang="fr-CA" dirty="0" smtClean="0"/>
            <a:t/>
          </a:r>
          <a:br>
            <a:rPr lang="fr-CA" dirty="0" smtClean="0"/>
          </a:br>
          <a:r>
            <a:rPr dirty="0" smtClean="0"/>
            <a:t>1</a:t>
          </a:r>
          <a:r>
            <a:rPr lang="fr-CA" dirty="0" smtClean="0"/>
            <a:t>-</a:t>
          </a:r>
          <a:r>
            <a:rPr dirty="0" smtClean="0"/>
            <a:t>800</a:t>
          </a:r>
          <a:r>
            <a:rPr lang="fr-CA" dirty="0" smtClean="0"/>
            <a:t>-</a:t>
          </a:r>
          <a:r>
            <a:rPr dirty="0" smtClean="0"/>
            <a:t>268-0408</a:t>
          </a:r>
          <a:r>
            <a:rPr dirty="0"/>
            <a:t>.</a:t>
          </a:r>
          <a:endParaRPr lang="fr-CA" dirty="0">
            <a:ln/>
          </a:endParaRPr>
        </a:p>
      </dgm:t>
    </dgm:pt>
    <dgm:pt modelId="{2B2B0438-154E-4D18-B863-9273836BA030}" type="parTrans" cxnId="{74F8481A-8A7F-46A0-BB76-E496C12D0A63}">
      <dgm:prSet/>
      <dgm:spPr/>
      <dgm:t>
        <a:bodyPr/>
        <a:lstStyle/>
        <a:p>
          <a:endParaRPr lang="en-CA"/>
        </a:p>
      </dgm:t>
    </dgm:pt>
    <dgm:pt modelId="{B025175F-1593-4513-ACD3-4DDFF873EDCC}" type="sibTrans" cxnId="{74F8481A-8A7F-46A0-BB76-E496C12D0A63}">
      <dgm:prSet/>
      <dgm:spPr/>
      <dgm:t>
        <a:bodyPr/>
        <a:lstStyle/>
        <a:p>
          <a:endParaRPr lang="en-CA"/>
        </a:p>
      </dgm:t>
    </dgm:pt>
    <dgm:pt modelId="{F4928DC3-57BA-4FD5-B497-5DC0DE924379}" type="pres">
      <dgm:prSet presAssocID="{658133C1-9BAF-484E-BCDA-BDCAC8FFAFF4}" presName="Name0" presStyleCnt="0">
        <dgm:presLayoutVars>
          <dgm:dir/>
          <dgm:animLvl val="lvl"/>
          <dgm:resizeHandles val="exact"/>
        </dgm:presLayoutVars>
      </dgm:prSet>
      <dgm:spPr/>
      <dgm:t>
        <a:bodyPr/>
        <a:lstStyle/>
        <a:p>
          <a:endParaRPr lang="fr-CA"/>
        </a:p>
      </dgm:t>
    </dgm:pt>
    <dgm:pt modelId="{7882E19D-37BD-4CDE-84CE-3C5EF6C23336}" type="pres">
      <dgm:prSet presAssocID="{5CF4DDC6-141F-4A75-B22C-52D4ADFBB69C}" presName="composite" presStyleCnt="0"/>
      <dgm:spPr/>
    </dgm:pt>
    <dgm:pt modelId="{10A85E1E-A3BB-457E-9CC5-422C292C11D3}" type="pres">
      <dgm:prSet presAssocID="{5CF4DDC6-141F-4A75-B22C-52D4ADFBB69C}" presName="parTx" presStyleLbl="alignNode1" presStyleIdx="0" presStyleCnt="3">
        <dgm:presLayoutVars>
          <dgm:chMax val="0"/>
          <dgm:chPref val="0"/>
          <dgm:bulletEnabled val="1"/>
        </dgm:presLayoutVars>
      </dgm:prSet>
      <dgm:spPr/>
      <dgm:t>
        <a:bodyPr/>
        <a:lstStyle/>
        <a:p>
          <a:endParaRPr lang="fr-CA"/>
        </a:p>
      </dgm:t>
    </dgm:pt>
    <dgm:pt modelId="{A367761B-04E6-40EF-959C-840E162929B1}" type="pres">
      <dgm:prSet presAssocID="{5CF4DDC6-141F-4A75-B22C-52D4ADFBB69C}" presName="desTx" presStyleLbl="alignAccFollowNode1" presStyleIdx="0" presStyleCnt="3">
        <dgm:presLayoutVars>
          <dgm:bulletEnabled val="1"/>
        </dgm:presLayoutVars>
      </dgm:prSet>
      <dgm:spPr/>
      <dgm:t>
        <a:bodyPr/>
        <a:lstStyle/>
        <a:p>
          <a:endParaRPr lang="fr-CA"/>
        </a:p>
      </dgm:t>
    </dgm:pt>
    <dgm:pt modelId="{C899DF41-46BD-48E8-82CD-81C6BF45D13A}" type="pres">
      <dgm:prSet presAssocID="{055D2B48-07CB-4F28-8328-0921B6148005}" presName="space" presStyleCnt="0"/>
      <dgm:spPr/>
    </dgm:pt>
    <dgm:pt modelId="{BE82101F-9EA0-4ED3-9D4C-B3B06C5ECAA5}" type="pres">
      <dgm:prSet presAssocID="{86364C86-2AF2-45F3-945D-60CFB176C860}" presName="composite" presStyleCnt="0"/>
      <dgm:spPr/>
    </dgm:pt>
    <dgm:pt modelId="{1EA28607-EA26-461D-AA47-8136376772C7}" type="pres">
      <dgm:prSet presAssocID="{86364C86-2AF2-45F3-945D-60CFB176C860}" presName="parTx" presStyleLbl="alignNode1" presStyleIdx="1" presStyleCnt="3">
        <dgm:presLayoutVars>
          <dgm:chMax val="0"/>
          <dgm:chPref val="0"/>
          <dgm:bulletEnabled val="1"/>
        </dgm:presLayoutVars>
      </dgm:prSet>
      <dgm:spPr/>
      <dgm:t>
        <a:bodyPr/>
        <a:lstStyle/>
        <a:p>
          <a:endParaRPr lang="fr-CA"/>
        </a:p>
      </dgm:t>
    </dgm:pt>
    <dgm:pt modelId="{9E53F8E2-BE04-4633-80AB-C55082CF2FC7}" type="pres">
      <dgm:prSet presAssocID="{86364C86-2AF2-45F3-945D-60CFB176C860}" presName="desTx" presStyleLbl="alignAccFollowNode1" presStyleIdx="1" presStyleCnt="3">
        <dgm:presLayoutVars>
          <dgm:bulletEnabled val="1"/>
        </dgm:presLayoutVars>
      </dgm:prSet>
      <dgm:spPr/>
      <dgm:t>
        <a:bodyPr/>
        <a:lstStyle/>
        <a:p>
          <a:endParaRPr lang="fr-CA"/>
        </a:p>
      </dgm:t>
    </dgm:pt>
    <dgm:pt modelId="{BEE83849-C7DE-4D28-8E31-BAC64057A008}" type="pres">
      <dgm:prSet presAssocID="{E67A3F47-C5F0-4812-946A-15AF2D7BFABC}" presName="space" presStyleCnt="0"/>
      <dgm:spPr/>
    </dgm:pt>
    <dgm:pt modelId="{5268FF49-9B86-436D-AFFC-936707444E76}" type="pres">
      <dgm:prSet presAssocID="{19B9614A-8F94-4B07-A5D6-CD7B6D18F2A3}" presName="composite" presStyleCnt="0"/>
      <dgm:spPr/>
    </dgm:pt>
    <dgm:pt modelId="{7A57C290-AEEA-4879-8C59-F8FE28DD189F}" type="pres">
      <dgm:prSet presAssocID="{19B9614A-8F94-4B07-A5D6-CD7B6D18F2A3}" presName="parTx" presStyleLbl="alignNode1" presStyleIdx="2" presStyleCnt="3">
        <dgm:presLayoutVars>
          <dgm:chMax val="0"/>
          <dgm:chPref val="0"/>
          <dgm:bulletEnabled val="1"/>
        </dgm:presLayoutVars>
      </dgm:prSet>
      <dgm:spPr/>
      <dgm:t>
        <a:bodyPr/>
        <a:lstStyle/>
        <a:p>
          <a:endParaRPr lang="fr-CA"/>
        </a:p>
      </dgm:t>
    </dgm:pt>
    <dgm:pt modelId="{722DE99C-DCE1-445D-B77C-3F482F59EB31}" type="pres">
      <dgm:prSet presAssocID="{19B9614A-8F94-4B07-A5D6-CD7B6D18F2A3}" presName="desTx" presStyleLbl="alignAccFollowNode1" presStyleIdx="2" presStyleCnt="3">
        <dgm:presLayoutVars>
          <dgm:bulletEnabled val="1"/>
        </dgm:presLayoutVars>
      </dgm:prSet>
      <dgm:spPr/>
      <dgm:t>
        <a:bodyPr/>
        <a:lstStyle/>
        <a:p>
          <a:endParaRPr lang="fr-CA"/>
        </a:p>
      </dgm:t>
    </dgm:pt>
  </dgm:ptLst>
  <dgm:cxnLst>
    <dgm:cxn modelId="{7E2287F4-F5E8-4830-856B-DB00A51E5FDC}" type="presOf" srcId="{658133C1-9BAF-484E-BCDA-BDCAC8FFAFF4}" destId="{F4928DC3-57BA-4FD5-B497-5DC0DE924379}" srcOrd="0" destOrd="0" presId="urn:microsoft.com/office/officeart/2005/8/layout/hList1"/>
    <dgm:cxn modelId="{D796838C-233F-494B-B7BD-1C1B0E25F33B}" srcId="{86364C86-2AF2-45F3-945D-60CFB176C860}" destId="{61ED9DC7-7BCD-4B0A-A5F1-8E9D6BB1967A}" srcOrd="0" destOrd="0" parTransId="{AEB451A7-6B5C-434B-BB6E-D78932231955}" sibTransId="{FB6BAF2B-1C60-469F-A5F6-EC1436E1E335}"/>
    <dgm:cxn modelId="{46DE8CAD-2FDB-437B-9C1D-E32566F03526}" srcId="{658133C1-9BAF-484E-BCDA-BDCAC8FFAFF4}" destId="{5CF4DDC6-141F-4A75-B22C-52D4ADFBB69C}" srcOrd="0" destOrd="0" parTransId="{AC7BD0BC-3F07-46AE-A080-1F833FFED62D}" sibTransId="{055D2B48-07CB-4F28-8328-0921B6148005}"/>
    <dgm:cxn modelId="{F0AEA898-46E7-4FA0-A5C9-C884C2F5968A}" type="presOf" srcId="{E58F13A2-9389-4B3C-B8C5-D4EB626AD89C}" destId="{722DE99C-DCE1-445D-B77C-3F482F59EB31}" srcOrd="0" destOrd="0" presId="urn:microsoft.com/office/officeart/2005/8/layout/hList1"/>
    <dgm:cxn modelId="{329ED54E-8D6F-42EB-BDFA-9CFB789C1265}" srcId="{658133C1-9BAF-484E-BCDA-BDCAC8FFAFF4}" destId="{86364C86-2AF2-45F3-945D-60CFB176C860}" srcOrd="1" destOrd="0" parTransId="{88569243-3DC5-4F90-B100-962E92004229}" sibTransId="{E67A3F47-C5F0-4812-946A-15AF2D7BFABC}"/>
    <dgm:cxn modelId="{625D3CF4-BEC7-4B9E-B479-088AD1D572B6}" type="presOf" srcId="{19B9614A-8F94-4B07-A5D6-CD7B6D18F2A3}" destId="{7A57C290-AEEA-4879-8C59-F8FE28DD189F}" srcOrd="0" destOrd="0" presId="urn:microsoft.com/office/officeart/2005/8/layout/hList1"/>
    <dgm:cxn modelId="{84E15EBB-A01A-4F5B-AAA3-7CD6D77EBC52}" type="presOf" srcId="{D47D125E-74F3-4929-A228-06E7E75F1D10}" destId="{A367761B-04E6-40EF-959C-840E162929B1}" srcOrd="0" destOrd="0" presId="urn:microsoft.com/office/officeart/2005/8/layout/hList1"/>
    <dgm:cxn modelId="{23DDC3F1-C03F-45FF-AB4B-B1E9045824F1}" type="presOf" srcId="{5CF4DDC6-141F-4A75-B22C-52D4ADFBB69C}" destId="{10A85E1E-A3BB-457E-9CC5-422C292C11D3}" srcOrd="0" destOrd="0" presId="urn:microsoft.com/office/officeart/2005/8/layout/hList1"/>
    <dgm:cxn modelId="{443BB993-FEBB-4471-BB74-F72D12C6050F}" srcId="{658133C1-9BAF-484E-BCDA-BDCAC8FFAFF4}" destId="{19B9614A-8F94-4B07-A5D6-CD7B6D18F2A3}" srcOrd="2" destOrd="0" parTransId="{8A0D3ECB-A781-41FF-8DF9-5395E26188B6}" sibTransId="{3D4B70E3-C8AB-4AA3-AB0B-615BF910E9B4}"/>
    <dgm:cxn modelId="{C4FC2BCA-7A4C-4D2E-A85B-29615DF49077}" type="presOf" srcId="{86364C86-2AF2-45F3-945D-60CFB176C860}" destId="{1EA28607-EA26-461D-AA47-8136376772C7}" srcOrd="0" destOrd="0" presId="urn:microsoft.com/office/officeart/2005/8/layout/hList1"/>
    <dgm:cxn modelId="{17F7B20C-15B3-4D4C-921A-5FBE5401470F}" type="presOf" srcId="{61ED9DC7-7BCD-4B0A-A5F1-8E9D6BB1967A}" destId="{9E53F8E2-BE04-4633-80AB-C55082CF2FC7}" srcOrd="0" destOrd="0" presId="urn:microsoft.com/office/officeart/2005/8/layout/hList1"/>
    <dgm:cxn modelId="{74F8481A-8A7F-46A0-BB76-E496C12D0A63}" srcId="{19B9614A-8F94-4B07-A5D6-CD7B6D18F2A3}" destId="{E58F13A2-9389-4B3C-B8C5-D4EB626AD89C}" srcOrd="0" destOrd="0" parTransId="{2B2B0438-154E-4D18-B863-9273836BA030}" sibTransId="{B025175F-1593-4513-ACD3-4DDFF873EDCC}"/>
    <dgm:cxn modelId="{D3851244-3E60-485D-BB12-B32988E43916}" srcId="{5CF4DDC6-141F-4A75-B22C-52D4ADFBB69C}" destId="{D47D125E-74F3-4929-A228-06E7E75F1D10}" srcOrd="0" destOrd="0" parTransId="{45092BAD-0ECD-48AC-A199-2B12E2D429C0}" sibTransId="{C1FE74E4-2684-43ED-9BDA-2970FF356043}"/>
    <dgm:cxn modelId="{9FB18ECF-559B-40E0-9388-7B40C5AF1F4E}" type="presParOf" srcId="{F4928DC3-57BA-4FD5-B497-5DC0DE924379}" destId="{7882E19D-37BD-4CDE-84CE-3C5EF6C23336}" srcOrd="0" destOrd="0" presId="urn:microsoft.com/office/officeart/2005/8/layout/hList1"/>
    <dgm:cxn modelId="{1CE73D8E-209E-4BFC-B35C-7AEE4676FCA0}" type="presParOf" srcId="{7882E19D-37BD-4CDE-84CE-3C5EF6C23336}" destId="{10A85E1E-A3BB-457E-9CC5-422C292C11D3}" srcOrd="0" destOrd="0" presId="urn:microsoft.com/office/officeart/2005/8/layout/hList1"/>
    <dgm:cxn modelId="{C4CBFE06-4988-4613-80EF-3C88C0BA4681}" type="presParOf" srcId="{7882E19D-37BD-4CDE-84CE-3C5EF6C23336}" destId="{A367761B-04E6-40EF-959C-840E162929B1}" srcOrd="1" destOrd="0" presId="urn:microsoft.com/office/officeart/2005/8/layout/hList1"/>
    <dgm:cxn modelId="{0A5BDA6D-4EF4-466C-8D9B-6846CDCA2327}" type="presParOf" srcId="{F4928DC3-57BA-4FD5-B497-5DC0DE924379}" destId="{C899DF41-46BD-48E8-82CD-81C6BF45D13A}" srcOrd="1" destOrd="0" presId="urn:microsoft.com/office/officeart/2005/8/layout/hList1"/>
    <dgm:cxn modelId="{98F7C198-7D04-44E9-974E-EA13C1B7EEFD}" type="presParOf" srcId="{F4928DC3-57BA-4FD5-B497-5DC0DE924379}" destId="{BE82101F-9EA0-4ED3-9D4C-B3B06C5ECAA5}" srcOrd="2" destOrd="0" presId="urn:microsoft.com/office/officeart/2005/8/layout/hList1"/>
    <dgm:cxn modelId="{6AE87343-90CF-48BD-A758-31E4E9EF87C1}" type="presParOf" srcId="{BE82101F-9EA0-4ED3-9D4C-B3B06C5ECAA5}" destId="{1EA28607-EA26-461D-AA47-8136376772C7}" srcOrd="0" destOrd="0" presId="urn:microsoft.com/office/officeart/2005/8/layout/hList1"/>
    <dgm:cxn modelId="{C9BE4E00-385C-4BBB-96D8-CF1331DFDA7D}" type="presParOf" srcId="{BE82101F-9EA0-4ED3-9D4C-B3B06C5ECAA5}" destId="{9E53F8E2-BE04-4633-80AB-C55082CF2FC7}" srcOrd="1" destOrd="0" presId="urn:microsoft.com/office/officeart/2005/8/layout/hList1"/>
    <dgm:cxn modelId="{891EC148-550A-4341-B852-599CE347731A}" type="presParOf" srcId="{F4928DC3-57BA-4FD5-B497-5DC0DE924379}" destId="{BEE83849-C7DE-4D28-8E31-BAC64057A008}" srcOrd="3" destOrd="0" presId="urn:microsoft.com/office/officeart/2005/8/layout/hList1"/>
    <dgm:cxn modelId="{9DE49A2C-2F32-4C9A-8D23-4ED440ADEFB7}" type="presParOf" srcId="{F4928DC3-57BA-4FD5-B497-5DC0DE924379}" destId="{5268FF49-9B86-436D-AFFC-936707444E76}" srcOrd="4" destOrd="0" presId="urn:microsoft.com/office/officeart/2005/8/layout/hList1"/>
    <dgm:cxn modelId="{B3F6DF28-AF28-498F-8919-9B907916BE3D}" type="presParOf" srcId="{5268FF49-9B86-436D-AFFC-936707444E76}" destId="{7A57C290-AEEA-4879-8C59-F8FE28DD189F}" srcOrd="0" destOrd="0" presId="urn:microsoft.com/office/officeart/2005/8/layout/hList1"/>
    <dgm:cxn modelId="{00733DF9-E58F-4014-A23A-AAC32FBFFEAF}" type="presParOf" srcId="{5268FF49-9B86-436D-AFFC-936707444E76}" destId="{722DE99C-DCE1-445D-B77C-3F482F59EB31}"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5F6A0-B591-45F0-917E-8886F34D8E46}">
      <dsp:nvSpPr>
        <dsp:cNvPr id="0" name=""/>
        <dsp:cNvSpPr/>
      </dsp:nvSpPr>
      <dsp:spPr>
        <a:xfrm>
          <a:off x="0" y="178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B103D1-AC0F-4480-9F00-E6890FA6F418}">
      <dsp:nvSpPr>
        <dsp:cNvPr id="0" name=""/>
        <dsp:cNvSpPr/>
      </dsp:nvSpPr>
      <dsp:spPr>
        <a:xfrm>
          <a:off x="0" y="1786"/>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Utilisation de la carte d’achat</a:t>
          </a:r>
          <a:endParaRPr lang="fr-CA" sz="2800" kern="1200" noProof="0" dirty="0"/>
        </a:p>
      </dsp:txBody>
      <dsp:txXfrm>
        <a:off x="0" y="1786"/>
        <a:ext cx="8229600" cy="609268"/>
      </dsp:txXfrm>
    </dsp:sp>
    <dsp:sp modelId="{73C27092-02C8-445B-930F-ABD4F7CFAE94}">
      <dsp:nvSpPr>
        <dsp:cNvPr id="0" name=""/>
        <dsp:cNvSpPr/>
      </dsp:nvSpPr>
      <dsp:spPr>
        <a:xfrm>
          <a:off x="0" y="611055"/>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56F85-4F1D-4CF1-9E90-2608AA02A7A4}">
      <dsp:nvSpPr>
        <dsp:cNvPr id="0" name=""/>
        <dsp:cNvSpPr/>
      </dsp:nvSpPr>
      <dsp:spPr>
        <a:xfrm>
          <a:off x="0" y="611055"/>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Foire aux questions</a:t>
          </a:r>
          <a:endParaRPr lang="fr-CA" sz="2800" kern="1200" noProof="0" dirty="0"/>
        </a:p>
      </dsp:txBody>
      <dsp:txXfrm>
        <a:off x="0" y="611055"/>
        <a:ext cx="8229600" cy="609268"/>
      </dsp:txXfrm>
    </dsp:sp>
    <dsp:sp modelId="{1154502D-6C65-4F72-A516-41F376238B05}">
      <dsp:nvSpPr>
        <dsp:cNvPr id="0" name=""/>
        <dsp:cNvSpPr/>
      </dsp:nvSpPr>
      <dsp:spPr>
        <a:xfrm>
          <a:off x="0" y="1220324"/>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766F7-9791-4E33-B9A9-5892B8C6018E}">
      <dsp:nvSpPr>
        <dsp:cNvPr id="0" name=""/>
        <dsp:cNvSpPr/>
      </dsp:nvSpPr>
      <dsp:spPr>
        <a:xfrm>
          <a:off x="0" y="1220324"/>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NOUVEAU Conséquences d’une mauvaise utilisation</a:t>
          </a:r>
          <a:endParaRPr lang="fr-CA" sz="2800" kern="1200" noProof="0" dirty="0"/>
        </a:p>
      </dsp:txBody>
      <dsp:txXfrm>
        <a:off x="0" y="1220324"/>
        <a:ext cx="8229600" cy="609268"/>
      </dsp:txXfrm>
    </dsp:sp>
    <dsp:sp modelId="{553B8BF3-70D3-49D7-B9C5-0947311C9EAC}">
      <dsp:nvSpPr>
        <dsp:cNvPr id="0" name=""/>
        <dsp:cNvSpPr/>
      </dsp:nvSpPr>
      <dsp:spPr>
        <a:xfrm>
          <a:off x="0" y="1829593"/>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C6AC6-AE25-438F-B082-E83FB87CE825}">
      <dsp:nvSpPr>
        <dsp:cNvPr id="0" name=""/>
        <dsp:cNvSpPr/>
      </dsp:nvSpPr>
      <dsp:spPr>
        <a:xfrm>
          <a:off x="0" y="1829593"/>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Rappels importants</a:t>
          </a:r>
          <a:endParaRPr lang="fr-CA" sz="2800" kern="1200" noProof="0" dirty="0"/>
        </a:p>
      </dsp:txBody>
      <dsp:txXfrm>
        <a:off x="0" y="1829593"/>
        <a:ext cx="8229600" cy="609268"/>
      </dsp:txXfrm>
    </dsp:sp>
    <dsp:sp modelId="{96725072-2CA9-4397-9671-DF86D409282C}">
      <dsp:nvSpPr>
        <dsp:cNvPr id="0" name=""/>
        <dsp:cNvSpPr/>
      </dsp:nvSpPr>
      <dsp:spPr>
        <a:xfrm>
          <a:off x="0" y="243886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BA3E3-E902-4161-A349-E7AEC654EB2B}">
      <dsp:nvSpPr>
        <dsp:cNvPr id="0" name=""/>
        <dsp:cNvSpPr/>
      </dsp:nvSpPr>
      <dsp:spPr>
        <a:xfrm>
          <a:off x="0" y="2438862"/>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Personnes-ressources</a:t>
          </a:r>
          <a:endParaRPr lang="fr-CA" sz="2800" kern="1200" noProof="0" dirty="0"/>
        </a:p>
      </dsp:txBody>
      <dsp:txXfrm>
        <a:off x="0" y="2438862"/>
        <a:ext cx="8229600" cy="609268"/>
      </dsp:txXfrm>
    </dsp:sp>
    <dsp:sp modelId="{E6D8EE0C-E116-4520-9FAD-2C482C24127C}">
      <dsp:nvSpPr>
        <dsp:cNvPr id="0" name=""/>
        <dsp:cNvSpPr/>
      </dsp:nvSpPr>
      <dsp:spPr>
        <a:xfrm>
          <a:off x="0" y="3048131"/>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E3479B-FD4C-4DEE-A123-3C39B57A7B97}">
      <dsp:nvSpPr>
        <dsp:cNvPr id="0" name=""/>
        <dsp:cNvSpPr/>
      </dsp:nvSpPr>
      <dsp:spPr>
        <a:xfrm>
          <a:off x="0" y="3048131"/>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fr-CA" sz="2800" kern="1200" noProof="0" dirty="0" smtClean="0"/>
            <a:t>Questions</a:t>
          </a:r>
          <a:endParaRPr lang="fr-CA" sz="2800" kern="1200" noProof="0" dirty="0"/>
        </a:p>
      </dsp:txBody>
      <dsp:txXfrm>
        <a:off x="0" y="3048131"/>
        <a:ext cx="8229600" cy="609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70731-192D-4E54-8CEA-10ADC5509433}">
      <dsp:nvSpPr>
        <dsp:cNvPr id="0" name=""/>
        <dsp:cNvSpPr/>
      </dsp:nvSpPr>
      <dsp:spPr>
        <a:xfrm>
          <a:off x="864979" y="491081"/>
          <a:ext cx="3270241" cy="3270241"/>
        </a:xfrm>
        <a:prstGeom prst="blockArc">
          <a:avLst>
            <a:gd name="adj1" fmla="val 10800000"/>
            <a:gd name="adj2" fmla="val 16200000"/>
            <a:gd name="adj3" fmla="val 4643"/>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614E070-09C9-478B-9F73-FD34C2705480}">
      <dsp:nvSpPr>
        <dsp:cNvPr id="0" name=""/>
        <dsp:cNvSpPr/>
      </dsp:nvSpPr>
      <dsp:spPr>
        <a:xfrm>
          <a:off x="864979" y="491081"/>
          <a:ext cx="3270241" cy="3270241"/>
        </a:xfrm>
        <a:prstGeom prst="blockArc">
          <a:avLst>
            <a:gd name="adj1" fmla="val 5400000"/>
            <a:gd name="adj2" fmla="val 10800000"/>
            <a:gd name="adj3" fmla="val 4643"/>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778D745-64CD-44BB-ABB5-A5399B68414A}">
      <dsp:nvSpPr>
        <dsp:cNvPr id="0" name=""/>
        <dsp:cNvSpPr/>
      </dsp:nvSpPr>
      <dsp:spPr>
        <a:xfrm>
          <a:off x="864979" y="491081"/>
          <a:ext cx="3270241" cy="3270241"/>
        </a:xfrm>
        <a:prstGeom prst="blockArc">
          <a:avLst>
            <a:gd name="adj1" fmla="val 0"/>
            <a:gd name="adj2" fmla="val 5400000"/>
            <a:gd name="adj3" fmla="val 4643"/>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2CC23CC-C19D-4AA3-9197-438165E606E6}">
      <dsp:nvSpPr>
        <dsp:cNvPr id="0" name=""/>
        <dsp:cNvSpPr/>
      </dsp:nvSpPr>
      <dsp:spPr>
        <a:xfrm>
          <a:off x="864979" y="491081"/>
          <a:ext cx="3270241" cy="3270241"/>
        </a:xfrm>
        <a:prstGeom prst="blockArc">
          <a:avLst>
            <a:gd name="adj1" fmla="val 16200000"/>
            <a:gd name="adj2" fmla="val 0"/>
            <a:gd name="adj3" fmla="val 4643"/>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F997A8B-DD32-4CA4-A57B-9583DCFB3057}">
      <dsp:nvSpPr>
        <dsp:cNvPr id="0" name=""/>
        <dsp:cNvSpPr/>
      </dsp:nvSpPr>
      <dsp:spPr>
        <a:xfrm>
          <a:off x="1746896" y="1372998"/>
          <a:ext cx="1506407" cy="1506407"/>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r-CA" sz="1800" kern="1200" noProof="0" dirty="0" smtClean="0"/>
            <a:t>Comment j’annule ma carte d’achat?</a:t>
          </a:r>
          <a:endParaRPr lang="fr-CA" sz="1800" kern="1200" noProof="0" dirty="0"/>
        </a:p>
      </dsp:txBody>
      <dsp:txXfrm>
        <a:off x="1967504" y="1593606"/>
        <a:ext cx="1065191" cy="1065191"/>
      </dsp:txXfrm>
    </dsp:sp>
    <dsp:sp modelId="{C31F00F0-DBFF-44A0-9C72-C06776932432}">
      <dsp:nvSpPr>
        <dsp:cNvPr id="0" name=""/>
        <dsp:cNvSpPr/>
      </dsp:nvSpPr>
      <dsp:spPr>
        <a:xfrm>
          <a:off x="1972857" y="1799"/>
          <a:ext cx="1054485" cy="1054485"/>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fr-CA" sz="1000" b="1" kern="1200" noProof="0" dirty="0" smtClean="0"/>
            <a:t>Je quitte le Ministère.</a:t>
          </a:r>
          <a:endParaRPr lang="fr-CA" sz="1000" b="1" kern="1200" noProof="0" dirty="0"/>
        </a:p>
      </dsp:txBody>
      <dsp:txXfrm>
        <a:off x="2127283" y="156225"/>
        <a:ext cx="745633" cy="745633"/>
      </dsp:txXfrm>
    </dsp:sp>
    <dsp:sp modelId="{51101D05-43B0-4A8E-994D-B97ABC77856C}">
      <dsp:nvSpPr>
        <dsp:cNvPr id="0" name=""/>
        <dsp:cNvSpPr/>
      </dsp:nvSpPr>
      <dsp:spPr>
        <a:xfrm>
          <a:off x="3570016" y="1598959"/>
          <a:ext cx="1054485" cy="1054485"/>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fr-CA" sz="1000" b="1" kern="1200" noProof="0" dirty="0" smtClean="0"/>
            <a:t>Je serai en détachement pour plus de six mois.</a:t>
          </a:r>
          <a:endParaRPr lang="fr-CA" sz="1000" b="1" kern="1200" noProof="0" dirty="0"/>
        </a:p>
      </dsp:txBody>
      <dsp:txXfrm>
        <a:off x="3724442" y="1753385"/>
        <a:ext cx="745633" cy="745633"/>
      </dsp:txXfrm>
    </dsp:sp>
    <dsp:sp modelId="{214B6963-6592-4AF7-9988-525A302FD3AC}">
      <dsp:nvSpPr>
        <dsp:cNvPr id="0" name=""/>
        <dsp:cNvSpPr/>
      </dsp:nvSpPr>
      <dsp:spPr>
        <a:xfrm>
          <a:off x="1972857" y="3196118"/>
          <a:ext cx="1054485" cy="1054485"/>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fr-CA" sz="1000" b="1" kern="1200" noProof="0" dirty="0" smtClean="0"/>
            <a:t>Je pars en congé prolongé.</a:t>
          </a:r>
          <a:endParaRPr lang="fr-CA" sz="1000" b="1" kern="1200" noProof="0" dirty="0"/>
        </a:p>
      </dsp:txBody>
      <dsp:txXfrm>
        <a:off x="2127283" y="3350544"/>
        <a:ext cx="745633" cy="745633"/>
      </dsp:txXfrm>
    </dsp:sp>
    <dsp:sp modelId="{F97B1CE0-8DB4-4B87-9EFE-2B38636381CD}">
      <dsp:nvSpPr>
        <dsp:cNvPr id="0" name=""/>
        <dsp:cNvSpPr/>
      </dsp:nvSpPr>
      <dsp:spPr>
        <a:xfrm>
          <a:off x="375697" y="1598959"/>
          <a:ext cx="1054485" cy="1054485"/>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fr-CA" sz="1000" b="1" kern="1200" noProof="0" dirty="0" smtClean="0"/>
            <a:t>Je pars en congé de maternité.</a:t>
          </a:r>
          <a:endParaRPr lang="fr-CA" sz="1000" b="1" kern="1200" noProof="0" dirty="0"/>
        </a:p>
      </dsp:txBody>
      <dsp:txXfrm>
        <a:off x="530123" y="1753385"/>
        <a:ext cx="745633" cy="7456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72FE7-6C24-4450-8F9B-C7BC4448C498}">
      <dsp:nvSpPr>
        <dsp:cNvPr id="0" name=""/>
        <dsp:cNvSpPr/>
      </dsp:nvSpPr>
      <dsp:spPr>
        <a:xfrm rot="5400000">
          <a:off x="4250703" y="-650560"/>
          <a:ext cx="3463561" cy="563057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fr-CA" sz="2400" kern="1200" noProof="0" dirty="0" smtClean="0">
              <a:ln/>
            </a:rPr>
            <a:t>Oui! Vous pouvez utiliser votre carte d’achat pour acheter une carte-cadeau comme prix instantané dans le cadre du Programme de reconnaissance d’EDSC.</a:t>
          </a:r>
          <a:endParaRPr lang="fr-CA" sz="2400" kern="1200" noProof="0" dirty="0">
            <a:ln/>
          </a:endParaRPr>
        </a:p>
        <a:p>
          <a:pPr marL="228600" lvl="1" indent="-228600" algn="l" defTabSz="1066800">
            <a:lnSpc>
              <a:spcPct val="90000"/>
            </a:lnSpc>
            <a:spcBef>
              <a:spcPct val="0"/>
            </a:spcBef>
            <a:spcAft>
              <a:spcPct val="15000"/>
            </a:spcAft>
            <a:buChar char="••"/>
          </a:pPr>
          <a:r>
            <a:rPr lang="fr-CA" sz="2400" kern="1200" noProof="0" dirty="0" smtClean="0"/>
            <a:t>Consultez les renseignements généraux sur iService, à la section consacrée au Programme de reconnaissance.</a:t>
          </a:r>
          <a:endParaRPr lang="fr-CA" sz="2400" kern="1200" noProof="0" dirty="0" smtClean="0">
            <a:ln/>
          </a:endParaRPr>
        </a:p>
      </dsp:txBody>
      <dsp:txXfrm rot="-5400000">
        <a:off x="3167198" y="602022"/>
        <a:ext cx="5461496" cy="3125407"/>
      </dsp:txXfrm>
    </dsp:sp>
    <dsp:sp modelId="{C61C132E-7F47-4621-AA93-05A69933B4CC}">
      <dsp:nvSpPr>
        <dsp:cNvPr id="0" name=""/>
        <dsp:cNvSpPr/>
      </dsp:nvSpPr>
      <dsp:spPr>
        <a:xfrm>
          <a:off x="0" y="0"/>
          <a:ext cx="3167197" cy="4329451"/>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fr-CA" sz="3500" b="0" kern="1200" cap="none" spc="0" noProof="0" dirty="0" smtClean="0">
              <a:ln w="18415" cmpd="sng">
                <a:prstDash val="solid"/>
              </a:ln>
              <a:effectLst>
                <a:outerShdw blurRad="63500" dir="3600000" algn="tl" rotWithShape="0">
                  <a:srgbClr val="000000">
                    <a:alpha val="70000"/>
                  </a:srgbClr>
                </a:outerShdw>
              </a:effectLst>
            </a:rPr>
            <a:t>Puis-je utiliser ma carte d’achat pour acheter une carte-cadeau ou une carte prépayée?</a:t>
          </a:r>
          <a:endParaRPr lang="fr-CA" sz="3500" b="0" kern="1200" cap="none" spc="0" noProof="0" dirty="0">
            <a:ln w="18415" cmpd="sng">
              <a:prstDash val="solid"/>
            </a:ln>
            <a:effectLst>
              <a:outerShdw blurRad="63500" dir="3600000" algn="tl" rotWithShape="0">
                <a:srgbClr val="000000">
                  <a:alpha val="70000"/>
                </a:srgbClr>
              </a:outerShdw>
            </a:effectLst>
          </a:endParaRPr>
        </a:p>
      </dsp:txBody>
      <dsp:txXfrm>
        <a:off x="154610" y="154610"/>
        <a:ext cx="2857977" cy="40202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fr-CA" dirty="0"/>
          </a:p>
        </p:txBody>
      </p:sp>
      <p:sp>
        <p:nvSpPr>
          <p:cNvPr id="3" name="Espace réservé de la date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55CCFF9-0070-44CA-91AE-1FAC16CF9BB3}" type="datetimeFigureOut">
              <a:rPr lang="fr-CA" smtClean="0"/>
              <a:t>2018-02-19</a:t>
            </a:fld>
            <a:endParaRPr lang="fr-CA" dirty="0"/>
          </a:p>
        </p:txBody>
      </p:sp>
      <p:sp>
        <p:nvSpPr>
          <p:cNvPr id="4" name="Espace réservé du pied de page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fr-CA" dirty="0"/>
          </a:p>
        </p:txBody>
      </p:sp>
      <p:sp>
        <p:nvSpPr>
          <p:cNvPr id="5" name="Espace réservé du numéro de diapositive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F395E91-5620-4A0C-908F-D083D0686F0C}" type="slidenum">
              <a:rPr lang="fr-CA" smtClean="0"/>
              <a:t>‹#›</a:t>
            </a:fld>
            <a:endParaRPr lang="fr-CA" dirty="0"/>
          </a:p>
        </p:txBody>
      </p:sp>
    </p:spTree>
    <p:extLst>
      <p:ext uri="{BB962C8B-B14F-4D97-AF65-F5344CB8AC3E}">
        <p14:creationId xmlns:p14="http://schemas.microsoft.com/office/powerpoint/2010/main" val="508993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47FBB074-D897-4DB1-B6D7-A92A5B936BDD}" type="datetimeFigureOut">
              <a:rPr lang="en-CA" smtClean="0"/>
              <a:t>19/02/2018</a:t>
            </a:fld>
            <a:endParaRPr lang="en-CA"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5A46106F-BEFE-41C6-9573-4ECB6E6F08F0}" type="slidenum">
              <a:rPr lang="en-CA" smtClean="0"/>
              <a:t>‹#›</a:t>
            </a:fld>
            <a:endParaRPr lang="en-CA" dirty="0"/>
          </a:p>
        </p:txBody>
      </p:sp>
    </p:spTree>
    <p:extLst>
      <p:ext uri="{BB962C8B-B14F-4D97-AF65-F5344CB8AC3E}">
        <p14:creationId xmlns:p14="http://schemas.microsoft.com/office/powerpoint/2010/main" val="128398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nspkipws.service.gc.ca/gm/folder-1.11.4053?originalContext=1.11.19727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iservice.prv/eng/hr/pride_and_recognition/index.s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iservice.prv/eng/finance/amp/caam/nam/standard_manage_track_assets.s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Bonjour tout</a:t>
            </a:r>
            <a:r>
              <a:rPr lang="fr-CA" baseline="0" noProof="0" dirty="0" smtClean="0"/>
              <a:t> le monde</a:t>
            </a:r>
            <a:r>
              <a:rPr lang="fr-CA" noProof="0" dirty="0" smtClean="0"/>
              <a:t>; bienvenue à la séance WebEx sur la carte d’achat qui porte sur les questions les plus fréquentes</a:t>
            </a:r>
            <a:r>
              <a:rPr lang="fr-CA" baseline="0" noProof="0" dirty="0" smtClean="0"/>
              <a:t> </a:t>
            </a:r>
            <a:r>
              <a:rPr lang="fr-CA" noProof="0" dirty="0" smtClean="0"/>
              <a:t>et des renseignements généraux</a:t>
            </a:r>
            <a:r>
              <a:rPr lang="fr-CA" baseline="0" noProof="0" dirty="0" smtClean="0"/>
              <a:t>. Nous tenons à vous remercier de participer à la séance d’information!</a:t>
            </a:r>
            <a:endParaRPr lang="fr-CA" noProof="0" dirty="0" smtClean="0"/>
          </a:p>
          <a:p>
            <a:endParaRPr lang="fr-CA" noProof="0" dirty="0" smtClean="0"/>
          </a:p>
          <a:p>
            <a:pPr defTabSz="933237">
              <a:defRPr/>
            </a:pPr>
            <a:r>
              <a:rPr lang="fr-CA" noProof="0" dirty="0" smtClean="0"/>
              <a:t>Mon nom est (</a:t>
            </a:r>
            <a:r>
              <a:rPr lang="fr-CA" i="1" noProof="0" dirty="0" smtClean="0"/>
              <a:t>Sophie</a:t>
            </a:r>
            <a:r>
              <a:rPr lang="fr-CA" i="1" baseline="0" noProof="0" dirty="0" smtClean="0"/>
              <a:t> Gaudet</a:t>
            </a:r>
            <a:r>
              <a:rPr lang="fr-CA" noProof="0" dirty="0" smtClean="0"/>
              <a:t>), je suis (</a:t>
            </a:r>
            <a:r>
              <a:rPr lang="fr-CA" i="1" noProof="0" dirty="0" smtClean="0"/>
              <a:t>la</a:t>
            </a:r>
            <a:r>
              <a:rPr lang="fr-CA" i="1" baseline="0" noProof="0" dirty="0" smtClean="0"/>
              <a:t> coordinatrice nationale de la carte d’achat</a:t>
            </a:r>
            <a:r>
              <a:rPr lang="fr-CA" noProof="0" dirty="0" smtClean="0"/>
              <a:t>),</a:t>
            </a:r>
            <a:r>
              <a:rPr lang="fr-CA" baseline="0" noProof="0" dirty="0" smtClean="0"/>
              <a:t> et quelques-uns de mes collègues sont ici pour m’aider à répondre aux questions à la fin de la séance. </a:t>
            </a:r>
            <a:endParaRPr lang="fr-CA" noProof="0" dirty="0" smtClean="0"/>
          </a:p>
          <a:p>
            <a:endParaRPr lang="fr-CA" baseline="0" noProof="0" dirty="0" smtClean="0"/>
          </a:p>
          <a:p>
            <a:r>
              <a:rPr lang="fr-CA" baseline="0" noProof="0" dirty="0" smtClean="0"/>
              <a:t>Avant de commencer, nous demanderions tous de bien vouloir mettre vos téléphones </a:t>
            </a:r>
            <a:r>
              <a:rPr lang="en-CA" sz="1200" kern="1200" baseline="0" dirty="0" smtClean="0">
                <a:solidFill>
                  <a:schemeClr val="tx1"/>
                </a:solidFill>
                <a:effectLst/>
                <a:latin typeface="+mn-lt"/>
                <a:ea typeface="+mn-ea"/>
                <a:cs typeface="+mn-cs"/>
              </a:rPr>
              <a:t>sur silence (mute). </a:t>
            </a:r>
            <a:r>
              <a:rPr lang="en-CA" sz="1200" kern="1200" baseline="0" dirty="0" err="1" smtClean="0">
                <a:solidFill>
                  <a:schemeClr val="tx1"/>
                </a:solidFill>
                <a:effectLst/>
                <a:latin typeface="+mn-lt"/>
                <a:ea typeface="+mn-ea"/>
                <a:cs typeface="+mn-cs"/>
              </a:rPr>
              <a:t>Vous</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pouvez</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appuyer</a:t>
            </a:r>
            <a:r>
              <a:rPr lang="en-CA" sz="1200" kern="1200" baseline="0" dirty="0" smtClean="0">
                <a:solidFill>
                  <a:schemeClr val="tx1"/>
                </a:solidFill>
                <a:effectLst/>
                <a:latin typeface="+mn-lt"/>
                <a:ea typeface="+mn-ea"/>
                <a:cs typeface="+mn-cs"/>
              </a:rPr>
              <a:t> sur l`*6 pour le faire</a:t>
            </a:r>
            <a:r>
              <a:rPr lang="fr-CA" baseline="0" noProof="0" dirty="0" smtClean="0"/>
              <a:t>.  </a:t>
            </a:r>
          </a:p>
          <a:p>
            <a:endParaRPr lang="fr-CA" baseline="0" noProof="0" dirty="0" smtClean="0"/>
          </a:p>
          <a:p>
            <a:r>
              <a:rPr lang="fr-CA" baseline="0" noProof="0" dirty="0" smtClean="0"/>
              <a:t>Alors nous allons maintenant débuter la présentation qui </a:t>
            </a:r>
            <a:r>
              <a:rPr lang="fr-CA" baseline="0" noProof="0" dirty="0" smtClean="0"/>
              <a:t>durera </a:t>
            </a:r>
            <a:r>
              <a:rPr lang="fr-CA" baseline="0" noProof="0" dirty="0" smtClean="0"/>
              <a:t>a peu prêt </a:t>
            </a:r>
            <a:r>
              <a:rPr lang="fr-CA" baseline="0" noProof="0" smtClean="0"/>
              <a:t>30-40 </a:t>
            </a:r>
            <a:r>
              <a:rPr lang="fr-CA" baseline="0" noProof="0" smtClean="0"/>
              <a:t>min.</a:t>
            </a:r>
            <a:endParaRPr lang="fr-CA" baseline="0" noProof="0" dirty="0" smtClean="0"/>
          </a:p>
        </p:txBody>
      </p:sp>
      <p:sp>
        <p:nvSpPr>
          <p:cNvPr id="4" name="Slide Number Placeholder 3"/>
          <p:cNvSpPr>
            <a:spLocks noGrp="1"/>
          </p:cNvSpPr>
          <p:nvPr>
            <p:ph type="sldNum" sz="quarter" idx="10"/>
          </p:nvPr>
        </p:nvSpPr>
        <p:spPr/>
        <p:txBody>
          <a:bodyPr/>
          <a:lstStyle/>
          <a:p>
            <a:fld id="{5A46106F-BEFE-41C6-9573-4ECB6E6F08F0}" type="slidenum">
              <a:rPr lang="en-CA" smtClean="0"/>
              <a:t>1</a:t>
            </a:fld>
            <a:endParaRPr lang="en-CA" dirty="0"/>
          </a:p>
        </p:txBody>
      </p:sp>
    </p:spTree>
    <p:extLst>
      <p:ext uri="{BB962C8B-B14F-4D97-AF65-F5344CB8AC3E}">
        <p14:creationId xmlns:p14="http://schemas.microsoft.com/office/powerpoint/2010/main" val="3846462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fr-CA" noProof="0" dirty="0" smtClean="0"/>
              <a:t>Puis-je utiliser PayPal avec ma carte d’achat?</a:t>
            </a:r>
          </a:p>
          <a:p>
            <a:pPr defTabSz="933237">
              <a:defRPr/>
            </a:pPr>
            <a:endParaRPr lang="fr-CA" noProof="0" dirty="0" smtClean="0"/>
          </a:p>
          <a:p>
            <a:pPr defTabSz="933237">
              <a:defRPr/>
            </a:pPr>
            <a:r>
              <a:rPr lang="fr-CA" noProof="0" dirty="0" smtClean="0"/>
              <a:t>Dernièrement, nous avons instauré</a:t>
            </a:r>
            <a:r>
              <a:rPr lang="fr-CA" baseline="0" noProof="0" dirty="0" smtClean="0"/>
              <a:t> de nouveaux processus sur l’utilisation de </a:t>
            </a:r>
            <a:r>
              <a:rPr lang="fr-CA" noProof="0" dirty="0" smtClean="0"/>
              <a:t>PayPal suivant la</a:t>
            </a:r>
            <a:r>
              <a:rPr lang="fr-CA" baseline="0" noProof="0" dirty="0" smtClean="0"/>
              <a:t> modification du Manuel du receveur général de SPAC</a:t>
            </a:r>
            <a:r>
              <a:rPr lang="fr-CA" noProof="0" dirty="0" smtClean="0"/>
              <a:t>. Nous comprenons que ce changement est un peu compliqué</a:t>
            </a:r>
            <a:r>
              <a:rPr lang="fr-CA" baseline="0" noProof="0" dirty="0" smtClean="0"/>
              <a:t>, et nous apprécions énormément les efforts de tout le monde</a:t>
            </a:r>
            <a:r>
              <a:rPr lang="fr-CA" noProof="0" dirty="0" smtClean="0"/>
              <a:t>.</a:t>
            </a:r>
          </a:p>
          <a:p>
            <a:pPr defTabSz="933237">
              <a:defRPr/>
            </a:pPr>
            <a:endParaRPr lang="fr-CA" noProof="0" dirty="0" smtClean="0"/>
          </a:p>
          <a:p>
            <a:pPr defTabSz="933237">
              <a:defRPr/>
            </a:pPr>
            <a:r>
              <a:rPr lang="fr-CA" noProof="0" dirty="0" smtClean="0"/>
              <a:t>Si votre </a:t>
            </a:r>
            <a:r>
              <a:rPr lang="fr-CA" u="sng" noProof="0" dirty="0" smtClean="0"/>
              <a:t>seule option</a:t>
            </a:r>
            <a:r>
              <a:rPr lang="fr-CA" u="none" noProof="0" dirty="0" smtClean="0"/>
              <a:t> est de faire affaire avec un fournisseur qui accepte seulement les paiements par </a:t>
            </a:r>
            <a:r>
              <a:rPr lang="fr-CA" noProof="0" dirty="0" smtClean="0"/>
              <a:t>PayPal, EDSC vous permet maintenant, en tant que détenteur d’une carte, d’utiliser PayPal, dans la mesure où </a:t>
            </a:r>
            <a:r>
              <a:rPr lang="fr-CA" baseline="0" noProof="0" dirty="0" smtClean="0"/>
              <a:t>chaque </a:t>
            </a:r>
            <a:r>
              <a:rPr lang="fr-CA" noProof="0" dirty="0" smtClean="0"/>
              <a:t>transaction est appuyée par une justification et la documentation pertinente. De notre côté, nous devons récupérer ces documents et vérifier que les justifications sont adéquates et que nous respectons (comme toujours) les politiques</a:t>
            </a:r>
            <a:r>
              <a:rPr lang="fr-CA" baseline="0" noProof="0" dirty="0" smtClean="0"/>
              <a:t> du gouvernement sur le programme qui encadre l’utilisation de la carte d’achat</a:t>
            </a:r>
            <a:r>
              <a:rPr lang="fr-CA" noProof="0" dirty="0" smtClean="0"/>
              <a:t>.</a:t>
            </a:r>
          </a:p>
          <a:p>
            <a:pPr defTabSz="933237">
              <a:defRPr/>
            </a:pPr>
            <a:endParaRPr lang="fr-CA" noProof="0" dirty="0" smtClean="0"/>
          </a:p>
          <a:p>
            <a:pPr defTabSz="933237">
              <a:defRPr/>
            </a:pPr>
            <a:r>
              <a:rPr lang="fr-CA" noProof="0" dirty="0" smtClean="0"/>
              <a:t>Jusqu’à présent, nous pouvons vous dire que les justifications que</a:t>
            </a:r>
            <a:r>
              <a:rPr lang="fr-CA" baseline="0" noProof="0" dirty="0" smtClean="0"/>
              <a:t> nous avons examinées </a:t>
            </a:r>
            <a:r>
              <a:rPr lang="fr-CA" noProof="0" dirty="0" smtClean="0"/>
              <a:t>respectent les exigences.</a:t>
            </a:r>
          </a:p>
          <a:p>
            <a:endParaRPr lang="fr-CA" noProof="0" dirty="0" smtClean="0"/>
          </a:p>
          <a:p>
            <a:pPr lvl="0"/>
            <a:r>
              <a:rPr lang="fr-CA" noProof="0" dirty="0" smtClean="0"/>
              <a:t>Nous devons surveiller et contrôler toutes les transactions effectuées</a:t>
            </a:r>
            <a:r>
              <a:rPr lang="fr-CA" baseline="0" noProof="0" dirty="0" smtClean="0"/>
              <a:t> par </a:t>
            </a:r>
            <a:r>
              <a:rPr lang="fr-CA" noProof="0" dirty="0" smtClean="0"/>
              <a:t>PayPal et obtenir ces</a:t>
            </a:r>
            <a:r>
              <a:rPr lang="fr-CA" baseline="0" noProof="0" dirty="0" smtClean="0"/>
              <a:t> informations. Les pièces justificatives exigées sont les suivantes :</a:t>
            </a:r>
            <a:endParaRPr lang="fr-CA" noProof="0" dirty="0" smtClean="0"/>
          </a:p>
          <a:p>
            <a:pPr marL="174982" indent="-174982">
              <a:buFontTx/>
              <a:buChar char="-"/>
            </a:pPr>
            <a:r>
              <a:rPr lang="fr-CA" noProof="0" dirty="0" smtClean="0"/>
              <a:t>Une description complète de l’achat</a:t>
            </a:r>
            <a:r>
              <a:rPr lang="fr-CA" baseline="0" noProof="0" dirty="0" smtClean="0"/>
              <a:t> et des raisons pour lesquelles il est nécessaire pour répondre aux exigences opérationnelles.</a:t>
            </a:r>
            <a:endParaRPr lang="fr-CA" noProof="0" dirty="0" smtClean="0"/>
          </a:p>
          <a:p>
            <a:pPr marL="174982" indent="-174982">
              <a:buFontTx/>
              <a:buChar char="-"/>
            </a:pPr>
            <a:r>
              <a:rPr lang="fr-CA" noProof="0" dirty="0" smtClean="0"/>
              <a:t>Un compte rendu détaillé des mesures qui ont été prises</a:t>
            </a:r>
            <a:r>
              <a:rPr lang="fr-CA" baseline="0" noProof="0" dirty="0" smtClean="0"/>
              <a:t> pour trouver un autre fournisseur qualifié </a:t>
            </a:r>
            <a:r>
              <a:rPr lang="fr-CA" noProof="0" dirty="0" smtClean="0"/>
              <a:t>qui accepte la carte d’achat directement, et non par PayPal.</a:t>
            </a:r>
          </a:p>
          <a:p>
            <a:pPr marL="174982" indent="-174982">
              <a:buFontTx/>
              <a:buChar char="-"/>
            </a:pPr>
            <a:endParaRPr lang="fr-CA" noProof="0" dirty="0" smtClean="0"/>
          </a:p>
          <a:p>
            <a:r>
              <a:rPr lang="fr-CA" noProof="0" dirty="0" smtClean="0"/>
              <a:t>Une des unités</a:t>
            </a:r>
            <a:r>
              <a:rPr lang="fr-CA" baseline="0" noProof="0" dirty="0" smtClean="0"/>
              <a:t> des SGA (BMS) à</a:t>
            </a:r>
            <a:r>
              <a:rPr lang="fr-CA" b="0" noProof="0" dirty="0" smtClean="0"/>
              <a:t> Québec </a:t>
            </a:r>
            <a:r>
              <a:rPr lang="fr-CA" noProof="0" dirty="0" smtClean="0"/>
              <a:t>a pris le temps de créer un gabarit</a:t>
            </a:r>
            <a:r>
              <a:rPr lang="fr-CA" baseline="0" noProof="0" dirty="0" smtClean="0"/>
              <a:t> pour nous fournir systématiquement des renseignements complets; nous l’avons un peu amélioré et l’avons transmis aux détenteurs de carte (vous pouvez aussi la retrouver sur </a:t>
            </a:r>
            <a:r>
              <a:rPr lang="fr-CA" baseline="0" noProof="0" dirty="0" err="1" smtClean="0"/>
              <a:t>iService</a:t>
            </a:r>
            <a:r>
              <a:rPr lang="fr-CA" baseline="0" noProof="0" dirty="0" smtClean="0"/>
              <a:t> à la section carte d`achat. C’est un excellent outil pour les détenteurs de carte qui doivent répondre d’une transaction effectuée par </a:t>
            </a:r>
            <a:r>
              <a:rPr lang="fr-CA" noProof="0" dirty="0" smtClean="0"/>
              <a:t>PayPal.</a:t>
            </a:r>
          </a:p>
          <a:p>
            <a:endParaRPr lang="fr-CA" noProof="0" dirty="0" smtClean="0"/>
          </a:p>
          <a:p>
            <a:r>
              <a:rPr lang="fr-CA" noProof="0" dirty="0" smtClean="0"/>
              <a:t>Voici</a:t>
            </a:r>
            <a:r>
              <a:rPr lang="fr-CA" baseline="0" noProof="0" dirty="0" smtClean="0"/>
              <a:t> les étapes à suivre pour utiliser </a:t>
            </a:r>
            <a:r>
              <a:rPr lang="fr-CA" sz="1100" noProof="0" dirty="0" smtClean="0"/>
              <a:t>PayPal en dernier recours :</a:t>
            </a:r>
          </a:p>
          <a:p>
            <a:endParaRPr lang="fr-CA" sz="1100" b="1" noProof="0" dirty="0" smtClean="0"/>
          </a:p>
          <a:p>
            <a:r>
              <a:rPr lang="fr-CA" sz="1100" b="1" noProof="0" dirty="0" smtClean="0"/>
              <a:t>La première</a:t>
            </a:r>
            <a:r>
              <a:rPr lang="fr-CA" sz="1100" b="1" baseline="0" noProof="0" dirty="0" smtClean="0"/>
              <a:t> étape </a:t>
            </a:r>
            <a:r>
              <a:rPr lang="fr-CA" sz="1100" b="0" baseline="0" noProof="0" dirty="0" smtClean="0"/>
              <a:t>consiste à vérifier auprès du fournisseur </a:t>
            </a:r>
            <a:r>
              <a:rPr lang="fr-CA" sz="1100" b="1" baseline="0" noProof="0" dirty="0" smtClean="0"/>
              <a:t>AVANT </a:t>
            </a:r>
            <a:r>
              <a:rPr lang="fr-CA" sz="1100" b="0" baseline="0" noProof="0" dirty="0" smtClean="0"/>
              <a:t>d’effectuer l’achat, s’il accepte la carte d’achat </a:t>
            </a:r>
            <a:r>
              <a:rPr lang="fr-CA" sz="1100" b="1" noProof="0" dirty="0" smtClean="0"/>
              <a:t>DIRECTEMENT </a:t>
            </a:r>
            <a:r>
              <a:rPr lang="fr-CA" sz="1100" noProof="0" dirty="0" smtClean="0"/>
              <a:t>(et non par PayPal).</a:t>
            </a:r>
          </a:p>
          <a:p>
            <a:r>
              <a:rPr lang="fr-CA" sz="1100" noProof="0" dirty="0" smtClean="0"/>
              <a:t> </a:t>
            </a:r>
          </a:p>
          <a:p>
            <a:r>
              <a:rPr lang="fr-CA" sz="1100" b="1" noProof="0" dirty="0" smtClean="0"/>
              <a:t>Deuxièmement</a:t>
            </a:r>
            <a:r>
              <a:rPr lang="fr-CA" sz="1100" b="0" noProof="0" dirty="0" smtClean="0"/>
              <a:t>,</a:t>
            </a:r>
            <a:r>
              <a:rPr lang="fr-CA" sz="1100" b="0" baseline="0" noProof="0" dirty="0" smtClean="0"/>
              <a:t> </a:t>
            </a:r>
            <a:r>
              <a:rPr lang="fr-CA" sz="1100" b="0" u="sng" baseline="0" noProof="0" dirty="0" smtClean="0"/>
              <a:t>si</a:t>
            </a:r>
            <a:r>
              <a:rPr lang="fr-CA" sz="1100" b="0" u="none" baseline="0" noProof="0" dirty="0" smtClean="0"/>
              <a:t> le fournisseur accepte seulement </a:t>
            </a:r>
            <a:r>
              <a:rPr lang="fr-CA" sz="1100" noProof="0" dirty="0" smtClean="0"/>
              <a:t>PayPal, le</a:t>
            </a:r>
            <a:r>
              <a:rPr lang="fr-CA" sz="1100" baseline="0" noProof="0" dirty="0" smtClean="0"/>
              <a:t> détenteur de carte doit faire tout son possible pour trouver un autre fournisseur qui accepte la carte d’achat du gouvernement </a:t>
            </a:r>
            <a:r>
              <a:rPr lang="fr-CA" sz="1100" dirty="0" smtClean="0"/>
              <a:t>et qui peut fournir les biens ou les services.</a:t>
            </a:r>
            <a:endParaRPr lang="fr-CA" sz="1100" noProof="0" dirty="0" smtClean="0"/>
          </a:p>
          <a:p>
            <a:r>
              <a:rPr lang="fr-CA" sz="1100" noProof="0" dirty="0" smtClean="0"/>
              <a:t> </a:t>
            </a:r>
          </a:p>
          <a:p>
            <a:r>
              <a:rPr lang="fr-CA" sz="1100" b="1" noProof="0" dirty="0" smtClean="0"/>
              <a:t>Troisièmement, </a:t>
            </a:r>
            <a:r>
              <a:rPr lang="fr-CA" sz="1100" b="0" u="sng" noProof="0" dirty="0" smtClean="0"/>
              <a:t>s’il</a:t>
            </a:r>
            <a:r>
              <a:rPr lang="fr-CA" sz="1100" b="0" u="none" noProof="0" dirty="0" smtClean="0"/>
              <a:t> n’y a aucun autre fournisseur qualifié et que l’exigence est </a:t>
            </a:r>
            <a:r>
              <a:rPr lang="fr-CA" sz="1100" noProof="0" dirty="0" smtClean="0"/>
              <a:t>unique, on peut utiliser PayPal, si le fournisseur est entièrement fiable et qu’on </a:t>
            </a:r>
            <a:r>
              <a:rPr lang="fr-CA" sz="1100" u="sng" noProof="0" dirty="0" smtClean="0"/>
              <a:t>ne peut pas faire autrement</a:t>
            </a:r>
            <a:r>
              <a:rPr lang="fr-CA" sz="1100" noProof="0" dirty="0" smtClean="0"/>
              <a:t>.</a:t>
            </a:r>
            <a:endParaRPr lang="fr-CA" sz="1100" u="sng" noProof="0" dirty="0" smtClean="0"/>
          </a:p>
          <a:p>
            <a:endParaRPr lang="fr-CA" sz="1100" noProof="0" dirty="0" smtClean="0"/>
          </a:p>
          <a:p>
            <a:r>
              <a:rPr lang="fr-CA" sz="1100" b="1" noProof="0" dirty="0" smtClean="0"/>
              <a:t>En dernier lieu</a:t>
            </a:r>
            <a:r>
              <a:rPr lang="fr-CA" sz="1100" b="0" noProof="0" dirty="0" smtClean="0"/>
              <a:t>,</a:t>
            </a:r>
            <a:r>
              <a:rPr lang="fr-CA" sz="1100" b="1" noProof="0" dirty="0" smtClean="0"/>
              <a:t> </a:t>
            </a:r>
            <a:r>
              <a:rPr lang="fr-CA" sz="1100" b="0" noProof="0" dirty="0" smtClean="0"/>
              <a:t>le</a:t>
            </a:r>
            <a:r>
              <a:rPr lang="fr-CA" sz="1100" b="0" baseline="0" noProof="0" dirty="0" smtClean="0"/>
              <a:t> détenteur de carte doit constituer un dossier comprenant les justifications et les documents démontrant que l’exigence est unique et ne peut être comblée que par ce fournisseur. </a:t>
            </a:r>
            <a:endParaRPr lang="fr-CA" sz="1100" noProof="0" dirty="0" smtClean="0"/>
          </a:p>
          <a:p>
            <a:endParaRPr lang="fr-CA" sz="1100" noProof="0" dirty="0" smtClean="0"/>
          </a:p>
          <a:p>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10</a:t>
            </a:fld>
            <a:endParaRPr lang="en-CA" dirty="0"/>
          </a:p>
        </p:txBody>
      </p:sp>
    </p:spTree>
    <p:extLst>
      <p:ext uri="{BB962C8B-B14F-4D97-AF65-F5344CB8AC3E}">
        <p14:creationId xmlns:p14="http://schemas.microsoft.com/office/powerpoint/2010/main" val="1767063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dirty="0"/>
              <a:t>Quels seraient des exemples de justifications valides et non valides pour </a:t>
            </a:r>
            <a:r>
              <a:rPr lang="fr-CA" sz="1200" dirty="0" smtClean="0"/>
              <a:t>l’utilisation de </a:t>
            </a:r>
            <a:r>
              <a:rPr lang="fr-CA" sz="1200" dirty="0"/>
              <a:t>PayPal?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mn-lt"/>
              </a:rPr>
              <a:t>Étant donné que chaque situation est différente et que de nouveaux scénarios nous sont continuellement présentés, nous vous demandons de faire de votre mieux </a:t>
            </a:r>
            <a:r>
              <a:rPr kumimoji="0" lang="fr-CA" sz="1200" b="0" i="0" u="none" strike="noStrike" kern="1200" cap="none" spc="0" normalizeH="0" baseline="0" noProof="0" dirty="0" smtClean="0">
                <a:ln>
                  <a:noFill/>
                </a:ln>
                <a:solidFill>
                  <a:prstClr val="black"/>
                </a:solidFill>
                <a:effectLst/>
                <a:uLnTx/>
                <a:uFillTx/>
                <a:latin typeface="+mn-lt"/>
              </a:rPr>
              <a:t>pour utiliser votre </a:t>
            </a:r>
            <a:r>
              <a:rPr kumimoji="0" lang="fr-CA" sz="1200" b="0" i="0" u="none" strike="noStrike" kern="1200" cap="none" spc="0" normalizeH="0" baseline="0" noProof="0" dirty="0">
                <a:ln>
                  <a:noFill/>
                </a:ln>
                <a:solidFill>
                  <a:prstClr val="black"/>
                </a:solidFill>
                <a:effectLst/>
                <a:uLnTx/>
                <a:uFillTx/>
                <a:latin typeface="+mn-lt"/>
              </a:rPr>
              <a:t>bon jugement lorsqu'il s'agit de payer par PayPal. Avant de faire un achat, si vous n'êtes pas certain que votre justification est valide, communiquez avec nous et nous pourrons vous fournir une réponse claire.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mn-lt"/>
              </a:rPr>
              <a:t>Voici </a:t>
            </a:r>
            <a:r>
              <a:rPr kumimoji="0" lang="fr-CA" sz="1200" b="0" i="0" u="none" strike="noStrike" kern="1200" cap="none" spc="0" normalizeH="0" baseline="0" noProof="0" dirty="0" smtClean="0">
                <a:ln>
                  <a:noFill/>
                </a:ln>
                <a:solidFill>
                  <a:prstClr val="black"/>
                </a:solidFill>
                <a:effectLst/>
                <a:uLnTx/>
                <a:uFillTx/>
                <a:latin typeface="+mn-lt"/>
              </a:rPr>
              <a:t>des scénarios </a:t>
            </a:r>
            <a:r>
              <a:rPr kumimoji="0" lang="fr-CA" sz="1200" b="0" i="0" u="none" strike="noStrike" kern="1200" cap="none" spc="0" normalizeH="0" baseline="0" noProof="0" dirty="0">
                <a:ln>
                  <a:noFill/>
                </a:ln>
                <a:solidFill>
                  <a:prstClr val="black"/>
                </a:solidFill>
                <a:effectLst/>
                <a:uLnTx/>
                <a:uFillTx/>
                <a:latin typeface="+mn-lt"/>
              </a:rPr>
              <a:t>pour lesquels l'utilisation de PayPal est justifiable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mn-lt"/>
              </a:rPr>
              <a:t>Scénario 1.</a:t>
            </a:r>
            <a:r>
              <a:rPr kumimoji="0" lang="fr-CA" sz="1200" b="0" i="0" u="none" strike="noStrike" kern="1200" cap="none" spc="0" normalizeH="0" baseline="0" noProof="0" dirty="0">
                <a:ln>
                  <a:noFill/>
                </a:ln>
                <a:solidFill>
                  <a:prstClr val="black"/>
                </a:solidFill>
                <a:effectLst/>
                <a:uLnTx/>
                <a:uFillTx/>
                <a:latin typeface="+mn-lt"/>
              </a:rPr>
              <a:t> Une transaction PayPal peut être justifiée s'il y a une différence de coût considérable entre d'autres fournisseurs et </a:t>
            </a:r>
            <a:r>
              <a:rPr kumimoji="0" lang="fr-CA" sz="1200" b="0" i="0" u="none" strike="noStrike" kern="1200" cap="none" spc="0" normalizeH="0" baseline="0" noProof="0" dirty="0" smtClean="0">
                <a:ln>
                  <a:noFill/>
                </a:ln>
                <a:solidFill>
                  <a:prstClr val="black"/>
                </a:solidFill>
                <a:effectLst/>
                <a:uLnTx/>
                <a:uFillTx/>
                <a:latin typeface="+mn-lt"/>
              </a:rPr>
              <a:t>le </a:t>
            </a:r>
            <a:r>
              <a:rPr kumimoji="0" lang="fr-CA" sz="1200" b="0" i="0" u="none" strike="noStrike" kern="1200" cap="none" spc="0" normalizeH="0" baseline="0" noProof="0" dirty="0">
                <a:ln>
                  <a:noFill/>
                </a:ln>
                <a:solidFill>
                  <a:prstClr val="black"/>
                </a:solidFill>
                <a:effectLst/>
                <a:uLnTx/>
                <a:uFillTx/>
                <a:latin typeface="+mn-lt"/>
              </a:rPr>
              <a:t>premier </a:t>
            </a:r>
            <a:r>
              <a:rPr kumimoji="0" lang="fr-CA" sz="1200" b="0" i="0" u="none" strike="noStrike" kern="1200" cap="none" spc="0" normalizeH="0" baseline="0" noProof="0" dirty="0" smtClean="0">
                <a:ln>
                  <a:noFill/>
                </a:ln>
                <a:solidFill>
                  <a:prstClr val="black"/>
                </a:solidFill>
                <a:effectLst/>
                <a:uLnTx/>
                <a:uFillTx/>
                <a:latin typeface="+mn-lt"/>
              </a:rPr>
              <a:t>fournisseur, </a:t>
            </a:r>
            <a:r>
              <a:rPr kumimoji="0" lang="fr-CA" sz="1200" b="0" i="0" u="none" strike="noStrike" kern="1200" cap="none" spc="0" normalizeH="0" baseline="0" noProof="0" dirty="0">
                <a:ln>
                  <a:noFill/>
                </a:ln>
                <a:solidFill>
                  <a:prstClr val="black"/>
                </a:solidFill>
                <a:effectLst/>
                <a:uLnTx/>
                <a:uFillTx/>
                <a:latin typeface="+mn-lt"/>
              </a:rPr>
              <a:t>qui accepte uniquement les paiements par </a:t>
            </a:r>
            <a:r>
              <a:rPr kumimoji="0" lang="fr-CA" sz="1200" b="0" i="0" u="none" strike="noStrike" kern="1200" cap="none" spc="0" normalizeH="0" baseline="0" noProof="0" dirty="0" smtClean="0">
                <a:ln>
                  <a:noFill/>
                </a:ln>
                <a:solidFill>
                  <a:prstClr val="black"/>
                </a:solidFill>
                <a:effectLst/>
                <a:uLnTx/>
                <a:uFillTx/>
                <a:latin typeface="+mn-lt"/>
              </a:rPr>
              <a:t>PayPal, </a:t>
            </a:r>
            <a:r>
              <a:rPr kumimoji="0" lang="fr-CA" sz="1200" b="0" i="0" u="none" strike="noStrike" kern="1200" cap="none" spc="0" normalizeH="0" baseline="0" noProof="0" dirty="0">
                <a:ln>
                  <a:noFill/>
                </a:ln>
                <a:solidFill>
                  <a:prstClr val="black"/>
                </a:solidFill>
                <a:effectLst/>
                <a:uLnTx/>
                <a:uFillTx/>
                <a:latin typeface="+mn-lt"/>
              </a:rPr>
              <a:t>pour le même produit ou service. Par conséquent, si tous les autres fournisseurs ont soumis des offres beaucoup plus élevées que celle du premier fournisseur pour votre demande, les risques associés à PayPal sont acceptables et justifiables. En résumé, si le fournisseur A vous présente une soumission </a:t>
            </a:r>
            <a:r>
              <a:rPr kumimoji="0" lang="fr-CA" sz="1200" b="0" i="0" u="none" strike="noStrike" kern="1200" cap="none" spc="0" normalizeH="0" baseline="0" noProof="0" dirty="0" smtClean="0">
                <a:ln>
                  <a:noFill/>
                </a:ln>
                <a:solidFill>
                  <a:prstClr val="black"/>
                </a:solidFill>
                <a:effectLst/>
                <a:uLnTx/>
                <a:uFillTx/>
                <a:latin typeface="+mn-lt"/>
              </a:rPr>
              <a:t>de </a:t>
            </a:r>
            <a:r>
              <a:rPr kumimoji="0" lang="fr-CA" sz="1200" b="0" i="0" u="none" strike="noStrike" kern="1200" cap="none" spc="0" normalizeH="0" baseline="0" noProof="0" dirty="0">
                <a:ln>
                  <a:noFill/>
                </a:ln>
                <a:solidFill>
                  <a:prstClr val="black"/>
                </a:solidFill>
                <a:effectLst/>
                <a:uLnTx/>
                <a:uFillTx/>
                <a:latin typeface="+mn-lt"/>
              </a:rPr>
              <a:t>1 000 $ et que les fournisseurs B, C et D présentent une soumission de 1 500 $ </a:t>
            </a:r>
            <a:r>
              <a:rPr kumimoji="0" lang="fr-CA" sz="1200" b="0" i="0" u="none" strike="noStrike" kern="1200" cap="none" spc="0" normalizeH="0" baseline="0" noProof="0" dirty="0" smtClean="0">
                <a:ln>
                  <a:noFill/>
                </a:ln>
                <a:solidFill>
                  <a:prstClr val="black"/>
                </a:solidFill>
                <a:effectLst/>
                <a:uLnTx/>
                <a:uFillTx/>
                <a:latin typeface="+mn-lt"/>
              </a:rPr>
              <a:t>ou </a:t>
            </a:r>
            <a:r>
              <a:rPr kumimoji="0" lang="fr-CA" sz="1200" b="0" i="0" u="none" strike="noStrike" kern="1200" cap="none" spc="0" normalizeH="0" baseline="0" noProof="0" dirty="0">
                <a:ln>
                  <a:noFill/>
                </a:ln>
                <a:solidFill>
                  <a:prstClr val="black"/>
                </a:solidFill>
                <a:effectLst/>
                <a:uLnTx/>
                <a:uFillTx/>
                <a:latin typeface="+mn-lt"/>
              </a:rPr>
              <a:t>plus, vous </a:t>
            </a:r>
            <a:r>
              <a:rPr kumimoji="0" lang="fr-CA" sz="1200" b="0" i="0" u="none" strike="noStrike" kern="1200" cap="none" spc="0" normalizeH="0" baseline="0" noProof="0" dirty="0" smtClean="0">
                <a:ln>
                  <a:noFill/>
                </a:ln>
                <a:solidFill>
                  <a:prstClr val="black"/>
                </a:solidFill>
                <a:effectLst/>
                <a:uLnTx/>
                <a:uFillTx/>
                <a:latin typeface="+mn-lt"/>
              </a:rPr>
              <a:t>choisirez le </a:t>
            </a:r>
            <a:r>
              <a:rPr kumimoji="0" lang="fr-CA" sz="1200" b="0" i="0" u="none" strike="noStrike" kern="1200" cap="none" spc="0" normalizeH="0" baseline="0" noProof="0" dirty="0">
                <a:ln>
                  <a:noFill/>
                </a:ln>
                <a:solidFill>
                  <a:prstClr val="black"/>
                </a:solidFill>
                <a:effectLst/>
                <a:uLnTx/>
                <a:uFillTx/>
                <a:latin typeface="+mn-lt"/>
              </a:rPr>
              <a:t>fournisseur A même s'il accepte uniquement PayPal comme mode de paiement parce que le bien ou le service offert par ce fournisseur coûte 500 $ de moins que les autres options. Vous pouvez nous fournir cette justification par écrit ainsi que toutes les autres soumissions à titre de documentation.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mn-lt"/>
              </a:rPr>
              <a:t>Scénario 2. </a:t>
            </a:r>
            <a:r>
              <a:rPr kumimoji="0" lang="fr-CA" sz="1200" b="0" i="0" u="none" strike="noStrike" kern="1200" cap="none" spc="0" normalizeH="0" baseline="0" noProof="0" dirty="0">
                <a:ln>
                  <a:noFill/>
                </a:ln>
                <a:solidFill>
                  <a:prstClr val="black"/>
                </a:solidFill>
                <a:effectLst/>
                <a:uLnTx/>
                <a:uFillTx/>
                <a:latin typeface="+mn-lt"/>
              </a:rPr>
              <a:t>Si vous avez besoin d'un expert dans un domaine particulier ou pour une question particulière à titre de conférencier à un événement et que ce dernier accepte uniquement la carte d'achat par PayPal, cela constitue un autre exemple d'une justification valide pour l'utilisation de PayPal. Ces experts sont souvent les seuls dans leur domaine et il n'y a aucun autre expert dans le domaine qui pourrait offrir le même service. Par conséquent, ce type de transaction serait justifiable et vous devriez alors nous fournir cette information par écrit, en plus de la soumission pour le service.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0" i="0" u="none" strike="noStrike" kern="1200" cap="none" spc="0" normalizeH="0" baseline="0" noProof="0" dirty="0">
                <a:ln>
                  <a:noFill/>
                </a:ln>
                <a:solidFill>
                  <a:prstClr val="black"/>
                </a:solidFill>
                <a:effectLst/>
                <a:uLnTx/>
                <a:uFillTx/>
                <a:latin typeface="+mn-lt"/>
              </a:rPr>
              <a:t>Voici maintenant </a:t>
            </a:r>
            <a:r>
              <a:rPr kumimoji="0" lang="fr-CA" sz="1200" b="0" i="0" u="none" strike="noStrike" kern="1200" cap="none" spc="0" normalizeH="0" baseline="0" noProof="0" dirty="0" smtClean="0">
                <a:ln>
                  <a:noFill/>
                </a:ln>
                <a:solidFill>
                  <a:prstClr val="black"/>
                </a:solidFill>
                <a:effectLst/>
                <a:uLnTx/>
                <a:uFillTx/>
                <a:latin typeface="+mn-lt"/>
              </a:rPr>
              <a:t>des exemples </a:t>
            </a:r>
            <a:r>
              <a:rPr kumimoji="0" lang="fr-CA" sz="1200" b="0" i="0" u="none" strike="noStrike" kern="1200" cap="none" spc="0" normalizeH="0" baseline="0" noProof="0" dirty="0">
                <a:ln>
                  <a:noFill/>
                </a:ln>
                <a:solidFill>
                  <a:prstClr val="black"/>
                </a:solidFill>
                <a:effectLst/>
                <a:uLnTx/>
                <a:uFillTx/>
                <a:latin typeface="+mn-lt"/>
              </a:rPr>
              <a:t>de justifications non valides pour l'utilisation de PayPal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mn-lt"/>
              </a:rPr>
              <a:t>Scénario </a:t>
            </a:r>
            <a:r>
              <a:rPr kumimoji="0" lang="fr-CA" sz="1200" b="1" i="0" u="none" strike="noStrike" kern="1200" cap="none" spc="0" normalizeH="0" baseline="0" noProof="0" dirty="0" smtClean="0">
                <a:ln>
                  <a:noFill/>
                </a:ln>
                <a:solidFill>
                  <a:prstClr val="black"/>
                </a:solidFill>
                <a:effectLst/>
                <a:uLnTx/>
                <a:uFillTx/>
                <a:latin typeface="+mn-lt"/>
              </a:rPr>
              <a:t>1. </a:t>
            </a:r>
            <a:r>
              <a:rPr kumimoji="0" lang="fr-CA" sz="1200" b="0" i="0" u="none" strike="noStrike" kern="1200" cap="none" spc="0" normalizeH="0" baseline="0" noProof="0" dirty="0" smtClean="0">
                <a:ln>
                  <a:noFill/>
                </a:ln>
                <a:solidFill>
                  <a:prstClr val="black"/>
                </a:solidFill>
                <a:effectLst/>
                <a:uLnTx/>
                <a:uFillTx/>
                <a:latin typeface="+mn-lt"/>
              </a:rPr>
              <a:t>Nous recevons souvent le </a:t>
            </a:r>
            <a:r>
              <a:rPr kumimoji="0" lang="fr-CA" sz="1200" b="0" i="0" u="none" strike="noStrike" kern="1200" cap="none" spc="0" normalizeH="0" baseline="0" noProof="0" dirty="0">
                <a:ln>
                  <a:noFill/>
                </a:ln>
                <a:solidFill>
                  <a:prstClr val="black"/>
                </a:solidFill>
                <a:effectLst/>
                <a:uLnTx/>
                <a:uFillTx/>
                <a:latin typeface="+mn-lt"/>
              </a:rPr>
              <a:t>formulaire de dépenses de voyages, d’accueil, de conférences et d’événements (DVACE) </a:t>
            </a:r>
            <a:r>
              <a:rPr kumimoji="0" lang="fr-CA" sz="1200" b="0" i="0" u="none" strike="noStrike" kern="1200" cap="none" spc="0" normalizeH="0" baseline="0" noProof="0" dirty="0" smtClean="0">
                <a:ln>
                  <a:noFill/>
                </a:ln>
                <a:solidFill>
                  <a:prstClr val="black"/>
                </a:solidFill>
                <a:effectLst/>
                <a:uLnTx/>
                <a:uFillTx/>
                <a:latin typeface="+mn-lt"/>
              </a:rPr>
              <a:t>comme </a:t>
            </a:r>
            <a:r>
              <a:rPr kumimoji="0" lang="fr-CA" sz="1200" b="0" i="0" u="none" strike="noStrike" kern="1200" cap="none" spc="0" normalizeH="0" baseline="0" noProof="0" dirty="0">
                <a:ln>
                  <a:noFill/>
                </a:ln>
                <a:solidFill>
                  <a:prstClr val="black"/>
                </a:solidFill>
                <a:effectLst/>
                <a:uLnTx/>
                <a:uFillTx/>
                <a:latin typeface="+mn-lt"/>
              </a:rPr>
              <a:t>réponse à nos courriels de suivi pour les transactions PayPal. Veuillez ne pas nous faire parvenir le formulaire </a:t>
            </a:r>
            <a:r>
              <a:rPr kumimoji="0" lang="fr-CA" sz="1200" b="0" i="0" u="none" strike="noStrike" kern="1200" cap="none" spc="0" normalizeH="0" baseline="0" noProof="0" dirty="0" smtClean="0">
                <a:ln>
                  <a:noFill/>
                </a:ln>
                <a:solidFill>
                  <a:prstClr val="black"/>
                </a:solidFill>
                <a:effectLst/>
                <a:uLnTx/>
                <a:uFillTx/>
                <a:latin typeface="+mn-lt"/>
              </a:rPr>
              <a:t>puisque </a:t>
            </a:r>
            <a:r>
              <a:rPr kumimoji="0" lang="fr-CA" sz="1200" b="0" i="0" u="none" strike="noStrike" kern="1200" cap="none" spc="0" normalizeH="0" baseline="0" noProof="0" dirty="0">
                <a:ln>
                  <a:noFill/>
                </a:ln>
                <a:solidFill>
                  <a:prstClr val="black"/>
                </a:solidFill>
                <a:effectLst/>
                <a:uLnTx/>
                <a:uFillTx/>
                <a:latin typeface="+mn-lt"/>
              </a:rPr>
              <a:t>ce formulaire s'applique aux procédures de dépenses de voyages, d'accueil, de conférences et d'événements, et ne s'applique pas à la procédure de transaction PayPal. Vous devez nous fournir les détails, par écrit, </a:t>
            </a:r>
            <a:r>
              <a:rPr kumimoji="0" lang="fr-CA" sz="1200" b="0" i="0" u="none" strike="noStrike" kern="1200" cap="none" spc="0" normalizeH="0" baseline="0" noProof="0" dirty="0" smtClean="0">
                <a:ln>
                  <a:noFill/>
                </a:ln>
                <a:solidFill>
                  <a:prstClr val="black"/>
                </a:solidFill>
                <a:effectLst/>
                <a:uLnTx/>
                <a:uFillTx/>
                <a:latin typeface="+mn-lt"/>
              </a:rPr>
              <a:t>concernant </a:t>
            </a:r>
            <a:r>
              <a:rPr kumimoji="0" lang="fr-CA" sz="1200" b="0" i="0" u="none" strike="noStrike" kern="1200" cap="none" spc="0" normalizeH="0" baseline="0" noProof="0" dirty="0">
                <a:ln>
                  <a:noFill/>
                </a:ln>
                <a:solidFill>
                  <a:prstClr val="black"/>
                </a:solidFill>
                <a:effectLst/>
                <a:uLnTx/>
                <a:uFillTx/>
                <a:latin typeface="+mn-lt"/>
              </a:rPr>
              <a:t>les mesures que vous avez prises pour trouver un autre fournisseur qui accepte les cartes d'achat directement ainsi que toute la documentation pertinente, comme les soumissions ou les échanges de courriels avec les autres fournisseurs. </a:t>
            </a:r>
            <a:endParaRPr kumimoji="0" lang="fr-CA" sz="1200" b="1"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kumimoji="0" lang="fr-CA"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mn-lt"/>
              </a:rPr>
              <a:t>Scénario 2. </a:t>
            </a:r>
            <a:r>
              <a:rPr kumimoji="0" lang="fr-CA" sz="1200" b="0" i="0" u="none" strike="noStrike" kern="1200" cap="none" spc="0" normalizeH="0" baseline="0" noProof="0" dirty="0">
                <a:ln>
                  <a:noFill/>
                </a:ln>
                <a:solidFill>
                  <a:prstClr val="black"/>
                </a:solidFill>
                <a:effectLst/>
                <a:uLnTx/>
                <a:uFillTx/>
                <a:latin typeface="+mn-lt"/>
              </a:rPr>
              <a:t>Si vous avez déjà reçu des biens ou des services d'un fournisseur </a:t>
            </a:r>
            <a:r>
              <a:rPr kumimoji="0" lang="fr-CA" sz="1200" b="0" i="0" u="none" strike="noStrike" kern="1200" cap="none" spc="0" normalizeH="0" baseline="0" noProof="0" dirty="0" smtClean="0">
                <a:ln>
                  <a:noFill/>
                </a:ln>
                <a:solidFill>
                  <a:prstClr val="black"/>
                </a:solidFill>
                <a:effectLst/>
                <a:uLnTx/>
                <a:uFillTx/>
                <a:latin typeface="+mn-lt"/>
              </a:rPr>
              <a:t>donné dans </a:t>
            </a:r>
            <a:r>
              <a:rPr kumimoji="0" lang="fr-CA" sz="1200" b="0" i="0" u="none" strike="noStrike" kern="1200" cap="none" spc="0" normalizeH="0" baseline="0" noProof="0" dirty="0">
                <a:ln>
                  <a:noFill/>
                </a:ln>
                <a:solidFill>
                  <a:prstClr val="black"/>
                </a:solidFill>
                <a:effectLst/>
                <a:uLnTx/>
                <a:uFillTx/>
                <a:latin typeface="+mn-lt"/>
              </a:rPr>
              <a:t>le passé et que vous avez eu une expérience positive avec ce fournisseur, cela constitue un autre exemple de justification non valide. Vous souhaitez ainsi sélectionner ce fournisseur une fois de plus, mais celui-ci accepte uniquement les paiements par PayPal. La procédure pour l'utilisation de PayPal a changé et, malheureusement, les clients ne peuvent plus sélectionner un fournisseur qui avait déjà été sélectionné dans le passé, mais qui accepte uniquement PayPal comme mode de paiement, </a:t>
            </a:r>
            <a:r>
              <a:rPr kumimoji="0" lang="fr-CA" sz="1200" b="0" i="0" u="none" strike="noStrike" kern="1200" cap="none" spc="0" normalizeH="0" baseline="0" noProof="0" dirty="0" smtClean="0">
                <a:ln>
                  <a:noFill/>
                </a:ln>
                <a:solidFill>
                  <a:prstClr val="black"/>
                </a:solidFill>
                <a:effectLst/>
                <a:uLnTx/>
                <a:uFillTx/>
                <a:latin typeface="+mn-lt"/>
              </a:rPr>
              <a:t>si d'autres </a:t>
            </a:r>
            <a:r>
              <a:rPr kumimoji="0" lang="fr-CA" sz="1200" b="0" i="0" u="none" strike="noStrike" kern="1200" cap="none" spc="0" normalizeH="0" baseline="0" noProof="0" dirty="0">
                <a:ln>
                  <a:noFill/>
                </a:ln>
                <a:solidFill>
                  <a:prstClr val="black"/>
                </a:solidFill>
                <a:effectLst/>
                <a:uLnTx/>
                <a:uFillTx/>
                <a:latin typeface="+mn-lt"/>
              </a:rPr>
              <a:t>fournisseurs peuvent offrir le même produit ou le même service et </a:t>
            </a:r>
            <a:r>
              <a:rPr kumimoji="0" lang="fr-CA" sz="1200" b="0" i="0" u="none" strike="noStrike" kern="1200" cap="none" spc="0" normalizeH="0" baseline="0" noProof="0" dirty="0" smtClean="0">
                <a:ln>
                  <a:noFill/>
                </a:ln>
                <a:solidFill>
                  <a:prstClr val="black"/>
                </a:solidFill>
                <a:effectLst/>
                <a:uLnTx/>
                <a:uFillTx/>
                <a:latin typeface="+mn-lt"/>
              </a:rPr>
              <a:t>qu’ils acceptent </a:t>
            </a:r>
            <a:r>
              <a:rPr kumimoji="0" lang="fr-CA" sz="1200" b="0" i="0" u="none" strike="noStrike" kern="1200" cap="none" spc="0" normalizeH="0" baseline="0" noProof="0" dirty="0">
                <a:ln>
                  <a:noFill/>
                </a:ln>
                <a:solidFill>
                  <a:prstClr val="black"/>
                </a:solidFill>
                <a:effectLst/>
                <a:uLnTx/>
                <a:uFillTx/>
                <a:latin typeface="+mn-lt"/>
              </a:rPr>
              <a:t>la carte d'achat directement. Dans ce scénario, le fournisseur qui accepte la carte directement doit être sélectionné, à moins qu'un autre fournisseur puisse offrir le même produit ou le même service à un prix beaucoup moins élevé.</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CA"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200" b="1" i="0" u="none" strike="noStrike" kern="1200" cap="none" spc="0" normalizeH="0" baseline="0" noProof="0" dirty="0">
                <a:ln>
                  <a:noFill/>
                </a:ln>
                <a:solidFill>
                  <a:prstClr val="black"/>
                </a:solidFill>
                <a:effectLst/>
                <a:uLnTx/>
                <a:uFillTx/>
                <a:latin typeface="+mn-lt"/>
              </a:rPr>
              <a:t>Scénario 3. </a:t>
            </a:r>
            <a:r>
              <a:rPr kumimoji="0" lang="fr-CA" sz="1200" b="0" i="0" u="none" strike="noStrike" kern="1200" cap="none" spc="0" normalizeH="0" baseline="0" noProof="0" dirty="0">
                <a:ln>
                  <a:noFill/>
                </a:ln>
                <a:solidFill>
                  <a:prstClr val="black"/>
                </a:solidFill>
                <a:effectLst/>
                <a:uLnTx/>
                <a:uFillTx/>
                <a:latin typeface="+mn-lt"/>
              </a:rPr>
              <a:t>Enfin, une autre réponse que nous recevons souvent lors du suivi des transactions PayPal concerne les titulaires de cartes qui reçoivent des factures de clients </a:t>
            </a:r>
            <a:r>
              <a:rPr kumimoji="0" lang="fr-CA" sz="1200" b="0" i="0" u="sng" strike="noStrike" kern="1200" cap="none" spc="0" normalizeH="0" baseline="0" noProof="0" dirty="0">
                <a:ln>
                  <a:noFill/>
                </a:ln>
                <a:solidFill>
                  <a:prstClr val="black"/>
                </a:solidFill>
                <a:effectLst/>
                <a:uLnTx/>
                <a:uFillTx/>
                <a:latin typeface="+mn-lt"/>
              </a:rPr>
              <a:t>après</a:t>
            </a:r>
            <a:r>
              <a:rPr kumimoji="0" lang="fr-CA" sz="1200" b="0" i="0" u="none" strike="noStrike" kern="1200" cap="none" spc="0" normalizeH="0" baseline="0" noProof="0" dirty="0">
                <a:ln>
                  <a:noFill/>
                </a:ln>
                <a:solidFill>
                  <a:prstClr val="black"/>
                </a:solidFill>
                <a:effectLst/>
                <a:uLnTx/>
                <a:uFillTx/>
                <a:latin typeface="+mn-lt"/>
              </a:rPr>
              <a:t> que les services ont été fournis ou que les produits ont été reçus, et que le fournisseur exige un paiement par PayPal. Dans ce scénario, la justification n'est pas acceptable. Lorsqu'un titulaire de carte paie une facture pour un client, il doit respecter les procédures qui régissent l'utilisation de la carte d'achat. Si un client demande au titulaire de carte de payer une facture selon un mode de paiement qui va à l'encontre de ces procédures, le titulaire se retrouve dans une situation difficile, mais les titulaires de carte doivent suivre les règles concernant l'utilisation de PayPal. Si un titulaire de carte paie une facture pour un client, il doit s'assurer que </a:t>
            </a:r>
            <a:r>
              <a:rPr kumimoji="0" lang="fr-CA" sz="1200" b="0" i="0" u="none" strike="noStrike" kern="1200" cap="none" spc="0" normalizeH="0" baseline="0" noProof="0" dirty="0" smtClean="0">
                <a:ln>
                  <a:noFill/>
                </a:ln>
                <a:solidFill>
                  <a:prstClr val="black"/>
                </a:solidFill>
                <a:effectLst/>
                <a:uLnTx/>
                <a:uFillTx/>
                <a:latin typeface="+mn-lt"/>
              </a:rPr>
              <a:t>son client est informé </a:t>
            </a:r>
            <a:r>
              <a:rPr kumimoji="0" lang="fr-CA" sz="1200" b="0" i="0" u="none" strike="noStrike" kern="1200" cap="none" spc="0" normalizeH="0" baseline="0" noProof="0" dirty="0">
                <a:ln>
                  <a:noFill/>
                </a:ln>
                <a:solidFill>
                  <a:prstClr val="black"/>
                </a:solidFill>
                <a:effectLst/>
                <a:uLnTx/>
                <a:uFillTx/>
                <a:latin typeface="+mn-lt"/>
              </a:rPr>
              <a:t>et </a:t>
            </a:r>
            <a:r>
              <a:rPr kumimoji="0" lang="fr-CA" sz="1200" b="0" i="0" u="none" strike="noStrike" kern="1200" cap="none" spc="0" normalizeH="0" baseline="0" noProof="0" dirty="0" smtClean="0">
                <a:ln>
                  <a:noFill/>
                </a:ln>
                <a:solidFill>
                  <a:prstClr val="black"/>
                </a:solidFill>
                <a:effectLst/>
                <a:uLnTx/>
                <a:uFillTx/>
                <a:latin typeface="+mn-lt"/>
              </a:rPr>
              <a:t>comprend qu'il </a:t>
            </a:r>
            <a:r>
              <a:rPr kumimoji="0" lang="fr-CA" sz="1200" b="0" i="0" u="none" strike="noStrike" kern="1200" cap="none" spc="0" normalizeH="0" baseline="0" noProof="0" dirty="0">
                <a:ln>
                  <a:noFill/>
                </a:ln>
                <a:solidFill>
                  <a:prstClr val="black"/>
                </a:solidFill>
                <a:effectLst/>
                <a:uLnTx/>
                <a:uFillTx/>
                <a:latin typeface="+mn-lt"/>
              </a:rPr>
              <a:t>y a des limites associées à l'utilisation de la carte d'achat du Ministère. Le titulaire de carte a comme responsabilité première de respecter les procédures du Ministère lorsqu'il utilise la carte d'achat. </a:t>
            </a:r>
          </a:p>
          <a:p>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11</a:t>
            </a:fld>
            <a:endParaRPr lang="fr-CA" dirty="0"/>
          </a:p>
        </p:txBody>
      </p:sp>
    </p:spTree>
    <p:extLst>
      <p:ext uri="{BB962C8B-B14F-4D97-AF65-F5344CB8AC3E}">
        <p14:creationId xmlns:p14="http://schemas.microsoft.com/office/powerpoint/2010/main" val="714405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t>Puis-je payer un fournisseur qui utilise Square?</a:t>
            </a:r>
            <a:endParaRPr lang="fr-CA" dirty="0"/>
          </a:p>
          <a:p>
            <a:endParaRPr lang="fr-CA" dirty="0"/>
          </a:p>
          <a:p>
            <a:r>
              <a:rPr lang="fr-CA" dirty="0"/>
              <a:t>Cette question a été soulevée à quelques reprises depuis l'entrée en vigueur des nouveaux processus concernant l'utilisation de PayPal. Comme nous l'avons souligné précédemment, ces nouveaux processus découlent de changements apportés au Manuel du receveur général </a:t>
            </a:r>
            <a:r>
              <a:rPr lang="fr-CA" dirty="0" smtClean="0"/>
              <a:t>de SPAC et </a:t>
            </a:r>
            <a:r>
              <a:rPr lang="fr-CA" dirty="0"/>
              <a:t>n'ont pas été initiés par </a:t>
            </a:r>
            <a:r>
              <a:rPr lang="fr-CA" dirty="0" smtClean="0"/>
              <a:t>EDSC. </a:t>
            </a:r>
            <a:r>
              <a:rPr lang="fr-CA" dirty="0"/>
              <a:t>Nous respectons évidemment les politiques pangouvernementales comme celle-ci et avons donc fait de notre mieux pour mettre en œuvre les nouveaux processus de la manière la plus harmonieuse possible. </a:t>
            </a:r>
            <a:endParaRPr lang="fr-CA" dirty="0" smtClean="0"/>
          </a:p>
          <a:p>
            <a:endParaRPr lang="fr-CA" dirty="0"/>
          </a:p>
          <a:p>
            <a:r>
              <a:rPr lang="fr-CA" baseline="0" dirty="0" smtClean="0"/>
              <a:t>Donc, a l’heure actuelle, n</a:t>
            </a:r>
            <a:r>
              <a:rPr lang="fr-CA" dirty="0" smtClean="0"/>
              <a:t>ous </a:t>
            </a:r>
            <a:r>
              <a:rPr lang="fr-CA" dirty="0"/>
              <a:t>n'effectuons pas de suivi des transactions traitées par Square. </a:t>
            </a:r>
          </a:p>
          <a:p>
            <a:endParaRPr lang="fr-CA" dirty="0"/>
          </a:p>
          <a:p>
            <a:pPr marL="0" marR="0" indent="0" algn="l" defTabSz="914400" rtl="0" eaLnBrk="1" fontAlgn="auto" latinLnBrk="0" hangingPunct="1">
              <a:lnSpc>
                <a:spcPct val="100000"/>
              </a:lnSpc>
              <a:spcBef>
                <a:spcPts val="0"/>
              </a:spcBef>
              <a:spcAft>
                <a:spcPts val="0"/>
              </a:spcAft>
              <a:buClrTx/>
              <a:buSzTx/>
              <a:buFontTx/>
              <a:buNone/>
              <a:tabLst/>
              <a:defRPr/>
            </a:pPr>
            <a:endParaRPr lang="fr-CA" dirty="0"/>
          </a:p>
          <a:p>
            <a:pPr marL="0" marR="0" indent="0" algn="l" defTabSz="914400" rtl="0" eaLnBrk="1" fontAlgn="auto" latinLnBrk="0" hangingPunct="1">
              <a:lnSpc>
                <a:spcPct val="100000"/>
              </a:lnSpc>
              <a:spcBef>
                <a:spcPts val="0"/>
              </a:spcBef>
              <a:spcAft>
                <a:spcPts val="0"/>
              </a:spcAft>
              <a:buClrTx/>
              <a:buSzTx/>
              <a:buFontTx/>
              <a:buNone/>
              <a:tabLst/>
              <a:defRPr/>
            </a:pPr>
            <a:r>
              <a:rPr lang="fr-CA" dirty="0"/>
              <a:t>Nous allons maintenant aborder la nouvelle </a:t>
            </a:r>
            <a:r>
              <a:rPr kumimoji="0" lang="fr-CA" sz="1200" b="0" i="0" u="none" strike="noStrike" kern="1200" cap="none" spc="0" normalizeH="0" baseline="0" noProof="0" dirty="0">
                <a:ln>
                  <a:noFill/>
                </a:ln>
                <a:solidFill>
                  <a:prstClr val="black"/>
                </a:solidFill>
                <a:effectLst/>
                <a:uLnTx/>
                <a:uFillTx/>
                <a:latin typeface="+mn-lt"/>
              </a:rPr>
              <a:t>approche progressive concernant les conséquences </a:t>
            </a:r>
            <a:r>
              <a:rPr kumimoji="0" lang="fr-CA" sz="1200" b="0" i="0" u="none" strike="noStrike" kern="1200" cap="none" spc="0" normalizeH="0" baseline="0" noProof="0" dirty="0" smtClean="0">
                <a:ln>
                  <a:noFill/>
                </a:ln>
                <a:solidFill>
                  <a:prstClr val="black"/>
                </a:solidFill>
                <a:effectLst/>
                <a:uLnTx/>
                <a:uFillTx/>
                <a:latin typeface="+mn-lt"/>
              </a:rPr>
              <a:t>d’une mauvaise utilisation </a:t>
            </a:r>
            <a:r>
              <a:rPr kumimoji="0" lang="fr-CA" sz="1200" b="0" i="0" u="none" strike="noStrike" kern="1200" cap="none" spc="0" normalizeH="0" baseline="0" noProof="0" dirty="0">
                <a:ln>
                  <a:noFill/>
                </a:ln>
                <a:solidFill>
                  <a:prstClr val="black"/>
                </a:solidFill>
                <a:effectLst/>
                <a:uLnTx/>
                <a:uFillTx/>
                <a:latin typeface="+mn-lt"/>
              </a:rPr>
              <a:t>de la carte d'achat </a:t>
            </a:r>
            <a:endParaRPr lang="fr-CA" dirty="0"/>
          </a:p>
          <a:p>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12</a:t>
            </a:fld>
            <a:endParaRPr lang="fr-CA" dirty="0"/>
          </a:p>
        </p:txBody>
      </p:sp>
    </p:spTree>
    <p:extLst>
      <p:ext uri="{BB962C8B-B14F-4D97-AF65-F5344CB8AC3E}">
        <p14:creationId xmlns:p14="http://schemas.microsoft.com/office/powerpoint/2010/main" val="1860977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Comme vous le savez tous, une nouvelle approche progressive concernant les conséquences d'une mauvaise utilisation de la carte d'achat a été approuvée et est mise en œuvre par le Ministère. Le Manuel du receveur général exige que nous imposions des conséquences </a:t>
            </a:r>
            <a:r>
              <a:rPr lang="fr-CA" dirty="0" smtClean="0"/>
              <a:t>punitives, </a:t>
            </a:r>
            <a:r>
              <a:rPr lang="fr-CA" dirty="0"/>
              <a:t>et cela a toujours été fait dans le cadre du programme de carte d'achat d'EDSC. La Direction générale du dirigeant principal des finances (DGDPF) a toujours eu le pouvoir d'imposer des conséquences lorsque des situations de mauvaise utilisation se produisent – et a </a:t>
            </a:r>
            <a:r>
              <a:rPr lang="fr-CA" dirty="0" smtClean="0"/>
              <a:t>effectivement toujours </a:t>
            </a:r>
            <a:r>
              <a:rPr lang="fr-CA" dirty="0"/>
              <a:t>imposé des </a:t>
            </a:r>
            <a:r>
              <a:rPr lang="fr-CA" dirty="0" smtClean="0"/>
              <a:t>conséquences. Toutefois,</a:t>
            </a:r>
            <a:r>
              <a:rPr lang="fr-CA" baseline="0" dirty="0" smtClean="0"/>
              <a:t> le nouveau cadre a</a:t>
            </a:r>
            <a:r>
              <a:rPr lang="fr-CA" dirty="0" smtClean="0"/>
              <a:t> </a:t>
            </a:r>
            <a:r>
              <a:rPr lang="fr-CA" dirty="0"/>
              <a:t>été mis en place pour veiller à ce que les conséquences soient appliquées de manière uniforme.</a:t>
            </a:r>
          </a:p>
          <a:p>
            <a:endParaRPr lang="fr-CA" baseline="0" dirty="0"/>
          </a:p>
          <a:p>
            <a:r>
              <a:rPr lang="fr-CA" dirty="0" smtClean="0"/>
              <a:t>Nous en sommes arrivés là après que quelques</a:t>
            </a:r>
            <a:r>
              <a:rPr lang="fr-CA" baseline="0" dirty="0" smtClean="0"/>
              <a:t> </a:t>
            </a:r>
            <a:r>
              <a:rPr lang="fr-CA" dirty="0" smtClean="0"/>
              <a:t>personnes </a:t>
            </a:r>
            <a:r>
              <a:rPr lang="fr-CA" dirty="0"/>
              <a:t>a été associé à </a:t>
            </a:r>
            <a:r>
              <a:rPr lang="fr-CA" dirty="0" smtClean="0"/>
              <a:t>des </a:t>
            </a:r>
            <a:r>
              <a:rPr lang="fr-CA" dirty="0"/>
              <a:t>cas de mauvaise utilisation, ce qui nous a obligés à élaborer une approche uniforme et équitable pour faire face à ce genre de situation. Pour la majorité des </a:t>
            </a:r>
            <a:r>
              <a:rPr lang="fr-CA" dirty="0" smtClean="0"/>
              <a:t>titulaires </a:t>
            </a:r>
            <a:r>
              <a:rPr lang="fr-CA" dirty="0"/>
              <a:t>de carte, cette approche progressive ne devrait jamais s'appliquer étant donné que la plupart </a:t>
            </a:r>
            <a:r>
              <a:rPr lang="fr-CA" dirty="0" smtClean="0"/>
              <a:t>n'ont </a:t>
            </a:r>
            <a:r>
              <a:rPr lang="fr-CA" dirty="0"/>
              <a:t>jamais eu de cas de mauvaise utilisation et que ceux qui ont eu un cas de mauvaise utilisation sont plutôt </a:t>
            </a:r>
            <a:r>
              <a:rPr lang="fr-CA" dirty="0" smtClean="0"/>
              <a:t>rares, </a:t>
            </a:r>
            <a:r>
              <a:rPr lang="fr-CA" dirty="0"/>
              <a:t>et les cas </a:t>
            </a:r>
            <a:r>
              <a:rPr lang="fr-CA" dirty="0" smtClean="0"/>
              <a:t>sont espacés</a:t>
            </a:r>
            <a:r>
              <a:rPr lang="fr-CA" dirty="0"/>
              <a:t>. (Sur quelque 50 000 transactions, nous avons eu moins de 20 cas de mauvaise utilisation.)</a:t>
            </a:r>
            <a:endParaRPr lang="fr-CA" baseline="0" dirty="0"/>
          </a:p>
          <a:p>
            <a:endParaRPr lang="fr-CA" baseline="0" dirty="0"/>
          </a:p>
          <a:p>
            <a:r>
              <a:rPr lang="fr-CA" dirty="0"/>
              <a:t>Il n'en demeure pas moins qu'il est important d'être conscient des conséquences possibles. Il est également très important de savoir ce qui constitue une mauvaise utilisation et de prendre le temps de se familiariser avec la politique </a:t>
            </a:r>
            <a:r>
              <a:rPr lang="fr-CA" dirty="0" smtClean="0"/>
              <a:t>du </a:t>
            </a:r>
            <a:r>
              <a:rPr lang="fr-CA" dirty="0"/>
              <a:t>Ministère </a:t>
            </a:r>
            <a:r>
              <a:rPr lang="fr-CA" dirty="0" smtClean="0"/>
              <a:t>sur les cartes d’achat– </a:t>
            </a:r>
            <a:r>
              <a:rPr lang="fr-CA" dirty="0"/>
              <a:t>le document ne compte que quelques </a:t>
            </a:r>
            <a:r>
              <a:rPr lang="fr-CA" dirty="0" smtClean="0"/>
              <a:t>pages, </a:t>
            </a:r>
            <a:r>
              <a:rPr lang="fr-CA" dirty="0"/>
              <a:t>et nous pouvons également vous fournir des précisions lorsque vous en avez besoin. Nous passerons également en revue les types de mauvaise utilisation les plus courants.</a:t>
            </a:r>
          </a:p>
          <a:p>
            <a:endParaRPr lang="fr-CA" dirty="0"/>
          </a:p>
          <a:p>
            <a:r>
              <a:rPr lang="fr-CA" dirty="0"/>
              <a:t>Les conséquences imposées aux titulaires de carte qui </a:t>
            </a:r>
            <a:r>
              <a:rPr lang="fr-CA" dirty="0" smtClean="0"/>
              <a:t>ont </a:t>
            </a:r>
            <a:r>
              <a:rPr lang="fr-CA" dirty="0"/>
              <a:t>fait une mauvaise utilisation de la carte </a:t>
            </a:r>
            <a:r>
              <a:rPr lang="fr-CA" dirty="0" smtClean="0"/>
              <a:t>d'achat, qui ont fait </a:t>
            </a:r>
            <a:r>
              <a:rPr lang="fr-CA" dirty="0"/>
              <a:t>un achat personnel au moyen de la carte </a:t>
            </a:r>
            <a:r>
              <a:rPr lang="fr-CA" dirty="0" smtClean="0"/>
              <a:t>d'achat ou qui ont agi à </a:t>
            </a:r>
            <a:r>
              <a:rPr lang="fr-CA" dirty="0"/>
              <a:t>l'encontre de la </a:t>
            </a:r>
            <a:r>
              <a:rPr lang="fr-CA" dirty="0" smtClean="0"/>
              <a:t>politique </a:t>
            </a:r>
            <a:r>
              <a:rPr lang="fr-CA" dirty="0"/>
              <a:t>sont les suivantes :</a:t>
            </a:r>
            <a:endParaRPr lang="fr-CA" baseline="0" dirty="0"/>
          </a:p>
          <a:p>
            <a:endParaRPr lang="fr-CA" baseline="0" dirty="0"/>
          </a:p>
          <a:p>
            <a:r>
              <a:rPr lang="fr-CA" dirty="0"/>
              <a:t>Communication avec les titulaires de carte et les autres intervenants :</a:t>
            </a:r>
          </a:p>
          <a:p>
            <a:pPr marL="171450" indent="-171450">
              <a:buFont typeface="Arial" panose="020B0604020202020204" pitchFamily="34" charset="0"/>
              <a:buChar char="•"/>
            </a:pPr>
            <a:r>
              <a:rPr lang="fr-CA" sz="1200" kern="1200" dirty="0">
                <a:solidFill>
                  <a:schemeClr val="tx1"/>
                </a:solidFill>
                <a:effectLst/>
                <a:latin typeface="+mn-lt"/>
              </a:rPr>
              <a:t>Le titulaire de carte </a:t>
            </a:r>
            <a:r>
              <a:rPr lang="fr-CA" sz="1200" kern="1200" dirty="0" smtClean="0">
                <a:solidFill>
                  <a:schemeClr val="tx1"/>
                </a:solidFill>
                <a:effectLst/>
                <a:latin typeface="+mn-lt"/>
              </a:rPr>
              <a:t>reçoit</a:t>
            </a:r>
            <a:r>
              <a:rPr lang="fr-CA" sz="1200" kern="1200" baseline="0" dirty="0" smtClean="0">
                <a:solidFill>
                  <a:schemeClr val="tx1"/>
                </a:solidFill>
                <a:effectLst/>
                <a:latin typeface="+mn-lt"/>
              </a:rPr>
              <a:t> </a:t>
            </a:r>
            <a:r>
              <a:rPr lang="fr-CA" sz="1200" kern="1200" dirty="0" smtClean="0">
                <a:solidFill>
                  <a:schemeClr val="tx1"/>
                </a:solidFill>
                <a:effectLst/>
                <a:latin typeface="+mn-lt"/>
              </a:rPr>
              <a:t>un </a:t>
            </a:r>
            <a:r>
              <a:rPr lang="fr-CA" sz="1200" kern="1200" dirty="0">
                <a:solidFill>
                  <a:schemeClr val="tx1"/>
                </a:solidFill>
                <a:effectLst/>
                <a:latin typeface="+mn-lt"/>
              </a:rPr>
              <a:t>avertissement l'avisant des conséquences d'une récidive. Si la mauvaise utilisation est associée à un achat personnel effectué avec la carte d'achat, les </a:t>
            </a:r>
            <a:r>
              <a:rPr lang="fr-CA" sz="1200" kern="1200" dirty="0" smtClean="0">
                <a:solidFill>
                  <a:schemeClr val="tx1"/>
                </a:solidFill>
                <a:effectLst/>
                <a:latin typeface="+mn-lt"/>
              </a:rPr>
              <a:t>Services </a:t>
            </a:r>
            <a:r>
              <a:rPr lang="fr-CA" sz="1200" kern="1200" dirty="0">
                <a:solidFill>
                  <a:schemeClr val="tx1"/>
                </a:solidFill>
                <a:effectLst/>
                <a:latin typeface="+mn-lt"/>
              </a:rPr>
              <a:t>d'intégrité sont mis au courant (les </a:t>
            </a:r>
            <a:r>
              <a:rPr lang="fr-CA" sz="1200" kern="1200" dirty="0" smtClean="0">
                <a:solidFill>
                  <a:schemeClr val="tx1"/>
                </a:solidFill>
                <a:effectLst/>
                <a:latin typeface="+mn-lt"/>
              </a:rPr>
              <a:t>Comptes </a:t>
            </a:r>
            <a:r>
              <a:rPr lang="fr-CA" sz="1200" kern="1200" dirty="0">
                <a:solidFill>
                  <a:schemeClr val="tx1"/>
                </a:solidFill>
                <a:effectLst/>
                <a:latin typeface="+mn-lt"/>
              </a:rPr>
              <a:t>créditeurs sont également mis au courant si l'achat nécessite un remboursement).</a:t>
            </a:r>
          </a:p>
          <a:p>
            <a:pPr marL="171450" indent="-171450">
              <a:buFont typeface="Arial" panose="020B0604020202020204" pitchFamily="34" charset="0"/>
              <a:buChar char="•"/>
            </a:pPr>
            <a:endParaRPr lang="fr-CA" sz="1200" kern="1200" dirty="0">
              <a:solidFill>
                <a:schemeClr val="tx1"/>
              </a:solidFill>
              <a:effectLst/>
              <a:latin typeface="+mn-lt"/>
              <a:ea typeface="+mn-ea"/>
              <a:cs typeface="+mn-cs"/>
            </a:endParaRPr>
          </a:p>
          <a:p>
            <a:pPr marL="0" indent="0">
              <a:buFont typeface="Arial" panose="020B0604020202020204" pitchFamily="34" charset="0"/>
              <a:buNone/>
            </a:pPr>
            <a:r>
              <a:rPr lang="fr-CA" sz="1200" kern="1200" dirty="0">
                <a:solidFill>
                  <a:schemeClr val="tx1"/>
                </a:solidFill>
                <a:effectLst/>
                <a:latin typeface="+mn-lt"/>
              </a:rPr>
              <a:t>Exigences et surveillance :</a:t>
            </a:r>
            <a:endParaRPr lang="fr-CA"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CA" sz="1200" kern="1200" dirty="0">
                <a:solidFill>
                  <a:schemeClr val="tx1"/>
                </a:solidFill>
                <a:effectLst/>
                <a:latin typeface="+mn-lt"/>
              </a:rPr>
              <a:t>Le titulaire de carte </a:t>
            </a:r>
            <a:r>
              <a:rPr lang="fr-CA" sz="1200" kern="1200" dirty="0" smtClean="0">
                <a:solidFill>
                  <a:schemeClr val="tx1"/>
                </a:solidFill>
                <a:effectLst/>
                <a:latin typeface="+mn-lt"/>
              </a:rPr>
              <a:t>doit passer en revue la </a:t>
            </a:r>
            <a:r>
              <a:rPr lang="fr-CA" sz="1200" kern="1200" dirty="0">
                <a:solidFill>
                  <a:schemeClr val="tx1"/>
                </a:solidFill>
                <a:effectLst/>
                <a:latin typeface="+mn-lt"/>
              </a:rPr>
              <a:t>politique </a:t>
            </a:r>
            <a:r>
              <a:rPr lang="fr-CA" sz="1200" kern="1200" dirty="0" smtClean="0">
                <a:solidFill>
                  <a:schemeClr val="tx1"/>
                </a:solidFill>
                <a:effectLst/>
                <a:latin typeface="+mn-lt"/>
              </a:rPr>
              <a:t>d'EDSC sur les cartes d’achat et </a:t>
            </a:r>
            <a:r>
              <a:rPr lang="fr-CA" sz="1200" kern="1200" dirty="0">
                <a:solidFill>
                  <a:schemeClr val="tx1"/>
                </a:solidFill>
                <a:effectLst/>
                <a:latin typeface="+mn-lt"/>
              </a:rPr>
              <a:t>suivre à nouveau la formation obligatoire du Ministère sur les cartes d'achat. Tous les titulaires de carte relevant du gestionnaire de CC feront l'objet d'une surveillance pour l'ensemble </a:t>
            </a:r>
            <a:r>
              <a:rPr lang="fr-CA" sz="1200" kern="1200" dirty="0" smtClean="0">
                <a:solidFill>
                  <a:schemeClr val="tx1"/>
                </a:solidFill>
                <a:effectLst/>
                <a:latin typeface="+mn-lt"/>
              </a:rPr>
              <a:t>de leurs </a:t>
            </a:r>
            <a:r>
              <a:rPr lang="fr-CA" sz="1200" kern="1200" dirty="0">
                <a:solidFill>
                  <a:schemeClr val="tx1"/>
                </a:solidFill>
                <a:effectLst/>
                <a:latin typeface="+mn-lt"/>
              </a:rPr>
              <a:t>transactions pendant un an. Si le titulaire de carte est affecté à un nouveau gestionnaire de CC, le nouveau gestionnaire est avisé du nombre de cas de mauvaise utilisation qui se sont produits et le titulaire de carte </a:t>
            </a:r>
            <a:r>
              <a:rPr lang="fr-CA" sz="1200" kern="1200" dirty="0" smtClean="0">
                <a:solidFill>
                  <a:schemeClr val="tx1"/>
                </a:solidFill>
                <a:effectLst/>
                <a:latin typeface="+mn-lt"/>
              </a:rPr>
              <a:t>continue </a:t>
            </a:r>
            <a:r>
              <a:rPr lang="fr-CA" sz="1200" kern="1200" dirty="0">
                <a:solidFill>
                  <a:schemeClr val="tx1"/>
                </a:solidFill>
                <a:effectLst/>
                <a:latin typeface="+mn-lt"/>
              </a:rPr>
              <a:t>de faire l'objet d'une surveillance pour le reste de la période d'un an. (Veuillez noter </a:t>
            </a:r>
            <a:r>
              <a:rPr lang="fr-CA" sz="1200" kern="1200" dirty="0" smtClean="0">
                <a:solidFill>
                  <a:schemeClr val="tx1"/>
                </a:solidFill>
                <a:effectLst/>
                <a:latin typeface="+mn-lt"/>
              </a:rPr>
              <a:t>que, </a:t>
            </a:r>
            <a:r>
              <a:rPr lang="fr-CA" sz="1200" kern="1200" dirty="0">
                <a:solidFill>
                  <a:schemeClr val="tx1"/>
                </a:solidFill>
                <a:effectLst/>
                <a:latin typeface="+mn-lt"/>
              </a:rPr>
              <a:t>dans le passé, nous avons eu des situations où un gestionnaire de CC a fractionné un besoin ou une facture entre deux titulaires de carte, ce qui explique pourquoi nous </a:t>
            </a:r>
            <a:r>
              <a:rPr lang="fr-CA" sz="1200" kern="1200" dirty="0" smtClean="0">
                <a:solidFill>
                  <a:schemeClr val="tx1"/>
                </a:solidFill>
                <a:effectLst/>
                <a:latin typeface="+mn-lt"/>
              </a:rPr>
              <a:t>surveillons</a:t>
            </a:r>
            <a:r>
              <a:rPr lang="fr-CA" sz="1200" kern="1200" baseline="0" dirty="0" smtClean="0">
                <a:solidFill>
                  <a:schemeClr val="tx1"/>
                </a:solidFill>
                <a:effectLst/>
                <a:latin typeface="+mn-lt"/>
              </a:rPr>
              <a:t> tous </a:t>
            </a:r>
            <a:r>
              <a:rPr lang="fr-CA" sz="1200" kern="1200" dirty="0" smtClean="0">
                <a:solidFill>
                  <a:schemeClr val="tx1"/>
                </a:solidFill>
                <a:effectLst/>
                <a:latin typeface="+mn-lt"/>
              </a:rPr>
              <a:t>les </a:t>
            </a:r>
            <a:r>
              <a:rPr lang="fr-CA" sz="1200" kern="1200" dirty="0">
                <a:solidFill>
                  <a:schemeClr val="tx1"/>
                </a:solidFill>
                <a:effectLst/>
                <a:latin typeface="+mn-lt"/>
              </a:rPr>
              <a:t>titulaires de cartes relevant des gestionnaires de CC, et non un </a:t>
            </a:r>
            <a:r>
              <a:rPr lang="fr-CA" sz="1200" kern="1200" dirty="0" smtClean="0">
                <a:solidFill>
                  <a:schemeClr val="tx1"/>
                </a:solidFill>
                <a:effectLst/>
                <a:latin typeface="+mn-lt"/>
              </a:rPr>
              <a:t>seul.)</a:t>
            </a:r>
            <a:endParaRPr lang="fr-CA" sz="1200" kern="1200" dirty="0">
              <a:solidFill>
                <a:schemeClr val="tx1"/>
              </a:solidFill>
              <a:effectLst/>
              <a:latin typeface="+mn-lt"/>
              <a:ea typeface="+mn-ea"/>
              <a:cs typeface="+mn-cs"/>
            </a:endParaRPr>
          </a:p>
          <a:p>
            <a:pPr marL="0" indent="0">
              <a:buFont typeface="Arial" panose="020B0604020202020204" pitchFamily="34" charset="0"/>
              <a:buNone/>
            </a:pPr>
            <a:endParaRPr lang="fr-CA" sz="1200" kern="1200" dirty="0">
              <a:solidFill>
                <a:schemeClr val="tx1"/>
              </a:solidFill>
              <a:effectLst/>
              <a:latin typeface="+mn-lt"/>
              <a:ea typeface="+mn-ea"/>
              <a:cs typeface="+mn-cs"/>
            </a:endParaRPr>
          </a:p>
          <a:p>
            <a:pPr marL="0" indent="0">
              <a:buFont typeface="Arial" panose="020B0604020202020204" pitchFamily="34" charset="0"/>
              <a:buNone/>
            </a:pPr>
            <a:r>
              <a:rPr lang="fr-CA" sz="1200" kern="1200" dirty="0">
                <a:solidFill>
                  <a:schemeClr val="tx1"/>
                </a:solidFill>
                <a:effectLst/>
                <a:latin typeface="+mn-lt"/>
              </a:rPr>
              <a:t>Durée de la suspension de la carte :</a:t>
            </a:r>
            <a:endParaRPr lang="fr-CA"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CA" dirty="0"/>
              <a:t>Une mauvaise utilisation – </a:t>
            </a:r>
            <a:r>
              <a:rPr lang="fr-CA" sz="1200" kern="1200" dirty="0">
                <a:solidFill>
                  <a:schemeClr val="tx1"/>
                </a:solidFill>
                <a:effectLst/>
                <a:latin typeface="+mn-lt"/>
              </a:rPr>
              <a:t>La carte est suspendue pendant un </a:t>
            </a:r>
            <a:r>
              <a:rPr lang="fr-CA" sz="1200" kern="1200" dirty="0" smtClean="0">
                <a:solidFill>
                  <a:schemeClr val="tx1"/>
                </a:solidFill>
                <a:effectLst/>
                <a:latin typeface="+mn-lt"/>
              </a:rPr>
              <a:t>mois.</a:t>
            </a:r>
            <a:endParaRPr lang="fr-CA" sz="1200" kern="1200" dirty="0">
              <a:solidFill>
                <a:schemeClr val="tx1"/>
              </a:solidFill>
              <a:effectLst/>
              <a:latin typeface="+mn-lt"/>
            </a:endParaRPr>
          </a:p>
          <a:p>
            <a:pPr marL="171450" indent="-171450">
              <a:buFont typeface="Arial" panose="020B0604020202020204" pitchFamily="34" charset="0"/>
              <a:buChar char="•"/>
            </a:pPr>
            <a:r>
              <a:rPr lang="fr-CA" sz="1200" kern="1200" dirty="0">
                <a:solidFill>
                  <a:schemeClr val="tx1"/>
                </a:solidFill>
                <a:effectLst/>
                <a:latin typeface="+mn-lt"/>
              </a:rPr>
              <a:t>Deux mauvaises utilisations – La carte est suspendue pendant un </a:t>
            </a:r>
            <a:r>
              <a:rPr lang="fr-CA" sz="1200" kern="1200" dirty="0" smtClean="0">
                <a:solidFill>
                  <a:schemeClr val="tx1"/>
                </a:solidFill>
                <a:effectLst/>
                <a:latin typeface="+mn-lt"/>
              </a:rPr>
              <a:t>an.</a:t>
            </a:r>
            <a:endParaRPr lang="fr-CA" sz="1200" kern="1200" dirty="0">
              <a:solidFill>
                <a:schemeClr val="tx1"/>
              </a:solidFill>
              <a:effectLst/>
              <a:latin typeface="+mn-lt"/>
            </a:endParaRPr>
          </a:p>
          <a:p>
            <a:pPr marL="171450" indent="-171450">
              <a:buFont typeface="Arial" panose="020B0604020202020204" pitchFamily="34" charset="0"/>
              <a:buChar char="•"/>
            </a:pPr>
            <a:r>
              <a:rPr lang="fr-CA" sz="1200" kern="1200" dirty="0">
                <a:solidFill>
                  <a:schemeClr val="tx1"/>
                </a:solidFill>
                <a:effectLst/>
                <a:latin typeface="+mn-lt"/>
              </a:rPr>
              <a:t>Trois mauvaises utilisations – Le titulaire de carte n'est plus admissible à </a:t>
            </a:r>
            <a:r>
              <a:rPr lang="fr-CA" sz="1200" kern="1200" dirty="0" smtClean="0">
                <a:solidFill>
                  <a:schemeClr val="tx1"/>
                </a:solidFill>
                <a:effectLst/>
                <a:latin typeface="+mn-lt"/>
              </a:rPr>
              <a:t>la carte </a:t>
            </a:r>
            <a:r>
              <a:rPr lang="fr-CA" sz="1200" kern="1200" dirty="0">
                <a:solidFill>
                  <a:schemeClr val="tx1"/>
                </a:solidFill>
                <a:effectLst/>
                <a:latin typeface="+mn-lt"/>
              </a:rPr>
              <a:t>d'achat du Ministère pendant une période indéterminée.</a:t>
            </a:r>
          </a:p>
          <a:p>
            <a:pPr marL="0" indent="0">
              <a:buFont typeface="Arial" panose="020B0604020202020204" pitchFamily="34" charset="0"/>
              <a:buNone/>
            </a:pPr>
            <a:endParaRPr lang="fr-CA" sz="1200" kern="1200" dirty="0">
              <a:solidFill>
                <a:schemeClr val="tx1"/>
              </a:solidFill>
              <a:effectLst/>
              <a:latin typeface="+mn-lt"/>
              <a:ea typeface="+mn-ea"/>
              <a:cs typeface="+mn-cs"/>
            </a:endParaRPr>
          </a:p>
          <a:p>
            <a:pPr marL="0" indent="0">
              <a:buFont typeface="Arial" panose="020B0604020202020204" pitchFamily="34" charset="0"/>
              <a:buNone/>
            </a:pPr>
            <a:r>
              <a:rPr lang="fr-CA" sz="1200" kern="1200" dirty="0">
                <a:solidFill>
                  <a:schemeClr val="tx1"/>
                </a:solidFill>
                <a:effectLst/>
                <a:latin typeface="+mn-lt"/>
              </a:rPr>
              <a:t>Supérieurs avisés de la mauvaise utilisation :</a:t>
            </a:r>
          </a:p>
          <a:p>
            <a:pPr marL="171450" indent="-171450">
              <a:buFont typeface="Arial" panose="020B0604020202020204" pitchFamily="34" charset="0"/>
              <a:buChar char="•"/>
            </a:pPr>
            <a:r>
              <a:rPr lang="fr-CA" sz="1200" kern="1200" dirty="0">
                <a:solidFill>
                  <a:schemeClr val="tx1"/>
                </a:solidFill>
                <a:effectLst/>
                <a:latin typeface="+mn-lt"/>
              </a:rPr>
              <a:t>Une mauvaise utilisation – Le gestionnaire </a:t>
            </a:r>
            <a:r>
              <a:rPr lang="fr-CA" sz="1200" kern="1200" dirty="0" smtClean="0">
                <a:solidFill>
                  <a:schemeClr val="tx1"/>
                </a:solidFill>
                <a:effectLst/>
                <a:latin typeface="+mn-lt"/>
              </a:rPr>
              <a:t>de CC </a:t>
            </a:r>
            <a:r>
              <a:rPr lang="fr-CA" sz="1200" kern="1200" dirty="0">
                <a:solidFill>
                  <a:schemeClr val="tx1"/>
                </a:solidFill>
                <a:effectLst/>
                <a:latin typeface="+mn-lt"/>
              </a:rPr>
              <a:t>et le directeur général (DG) du titulaire de carte sont tous les deux avisés.</a:t>
            </a:r>
          </a:p>
          <a:p>
            <a:pPr marL="171450" indent="-171450">
              <a:buFont typeface="Arial" panose="020B0604020202020204" pitchFamily="34" charset="0"/>
              <a:buChar char="•"/>
            </a:pPr>
            <a:r>
              <a:rPr lang="fr-CA" dirty="0"/>
              <a:t>Deux mauvaises utilisations ou plus – </a:t>
            </a:r>
            <a:r>
              <a:rPr lang="fr-CA" sz="1200" kern="1200" dirty="0">
                <a:solidFill>
                  <a:schemeClr val="tx1"/>
                </a:solidFill>
                <a:effectLst/>
                <a:latin typeface="+mn-lt"/>
              </a:rPr>
              <a:t>Le gestionnaire de CC, le DG et le sous-ministre adjoint (SMA) sont tous avisés.</a:t>
            </a:r>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13</a:t>
            </a:fld>
            <a:endParaRPr lang="fr-CA" dirty="0"/>
          </a:p>
        </p:txBody>
      </p:sp>
    </p:spTree>
    <p:extLst>
      <p:ext uri="{BB962C8B-B14F-4D97-AF65-F5344CB8AC3E}">
        <p14:creationId xmlns:p14="http://schemas.microsoft.com/office/powerpoint/2010/main" val="1483317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rPr>
              <a:t>La</a:t>
            </a:r>
            <a:r>
              <a:rPr lang="fr-CA" sz="1200" kern="1200" baseline="0" dirty="0" smtClean="0">
                <a:solidFill>
                  <a:schemeClr val="tx1"/>
                </a:solidFill>
                <a:effectLst/>
                <a:latin typeface="+mn-lt"/>
              </a:rPr>
              <a:t> surveillance des cas de mauvaise utilisation s’applique à t</a:t>
            </a:r>
            <a:r>
              <a:rPr lang="fr-CA" sz="1200" kern="1200" dirty="0" smtClean="0">
                <a:solidFill>
                  <a:schemeClr val="tx1"/>
                </a:solidFill>
                <a:effectLst/>
                <a:latin typeface="+mn-lt"/>
              </a:rPr>
              <a:t>ous les </a:t>
            </a:r>
            <a:r>
              <a:rPr lang="fr-CA" sz="1200" kern="1200" dirty="0">
                <a:solidFill>
                  <a:schemeClr val="tx1"/>
                </a:solidFill>
                <a:effectLst/>
                <a:latin typeface="+mn-lt"/>
              </a:rPr>
              <a:t>titulaires de carte relevant de gestionnaires de CC </a:t>
            </a:r>
            <a:r>
              <a:rPr lang="fr-CA" sz="1200" kern="1200" dirty="0" smtClean="0">
                <a:solidFill>
                  <a:schemeClr val="tx1"/>
                </a:solidFill>
                <a:effectLst/>
                <a:latin typeface="+mn-lt"/>
              </a:rPr>
              <a:t>particuliers. </a:t>
            </a:r>
            <a:r>
              <a:rPr dirty="0"/>
              <a:t/>
            </a:r>
            <a:br>
              <a:rPr dirty="0"/>
            </a:br>
            <a:r>
              <a:rPr dirty="0"/>
              <a:t/>
            </a:r>
            <a:br>
              <a:rPr dirty="0"/>
            </a:br>
            <a:r>
              <a:rPr lang="fr-CA" sz="1200" b="1" kern="1200" dirty="0">
                <a:solidFill>
                  <a:schemeClr val="tx1"/>
                </a:solidFill>
                <a:effectLst/>
                <a:latin typeface="+mn-lt"/>
              </a:rPr>
              <a:t>Révocation </a:t>
            </a:r>
            <a:r>
              <a:rPr lang="fr-CA" sz="1200" b="1" kern="1200" dirty="0" smtClean="0">
                <a:solidFill>
                  <a:schemeClr val="tx1"/>
                </a:solidFill>
                <a:effectLst/>
                <a:latin typeface="+mn-lt"/>
              </a:rPr>
              <a:t>des pouvoirs délégués en vertu de </a:t>
            </a:r>
            <a:r>
              <a:rPr lang="fr-CA" sz="1200" b="1" kern="1200" dirty="0">
                <a:solidFill>
                  <a:schemeClr val="tx1"/>
                </a:solidFill>
                <a:effectLst/>
                <a:latin typeface="+mn-lt"/>
              </a:rPr>
              <a:t>l'article 34 :</a:t>
            </a:r>
            <a:r>
              <a:rPr lang="fr-CA" sz="1200" kern="1200" dirty="0">
                <a:solidFill>
                  <a:schemeClr val="tx1"/>
                </a:solidFill>
                <a:effectLst/>
                <a:latin typeface="+mn-lt"/>
              </a:rPr>
              <a:t> Si trois cas ou plus de mauvaise </a:t>
            </a:r>
            <a:r>
              <a:rPr lang="fr-CA" sz="1200" kern="1200" dirty="0" smtClean="0">
                <a:solidFill>
                  <a:schemeClr val="tx1"/>
                </a:solidFill>
                <a:effectLst/>
                <a:latin typeface="+mn-lt"/>
              </a:rPr>
              <a:t>utilisation se produisent sous l’autorité</a:t>
            </a:r>
            <a:r>
              <a:rPr lang="fr-CA" sz="1200" kern="1200" baseline="0" dirty="0" smtClean="0">
                <a:solidFill>
                  <a:schemeClr val="tx1"/>
                </a:solidFill>
                <a:effectLst/>
                <a:latin typeface="+mn-lt"/>
              </a:rPr>
              <a:t> </a:t>
            </a:r>
            <a:r>
              <a:rPr lang="fr-CA" sz="1200" kern="1200" dirty="0" smtClean="0">
                <a:solidFill>
                  <a:schemeClr val="tx1"/>
                </a:solidFill>
                <a:effectLst/>
                <a:latin typeface="+mn-lt"/>
              </a:rPr>
              <a:t>d'un </a:t>
            </a:r>
            <a:r>
              <a:rPr lang="fr-CA" sz="1200" kern="1200" dirty="0">
                <a:solidFill>
                  <a:schemeClr val="tx1"/>
                </a:solidFill>
                <a:effectLst/>
                <a:latin typeface="+mn-lt"/>
              </a:rPr>
              <a:t>gestionnaire de </a:t>
            </a:r>
            <a:r>
              <a:rPr lang="fr-CA" sz="1200" kern="1200" dirty="0" smtClean="0">
                <a:solidFill>
                  <a:schemeClr val="tx1"/>
                </a:solidFill>
                <a:effectLst/>
                <a:latin typeface="+mn-lt"/>
              </a:rPr>
              <a:t>CC, </a:t>
            </a:r>
            <a:r>
              <a:rPr lang="fr-CA" sz="1200" kern="1200" dirty="0">
                <a:solidFill>
                  <a:schemeClr val="tx1"/>
                </a:solidFill>
                <a:effectLst/>
                <a:latin typeface="+mn-lt"/>
              </a:rPr>
              <a:t>le DPF peut recommander </a:t>
            </a:r>
            <a:r>
              <a:rPr lang="fr-CA" sz="1200" kern="1200" dirty="0" smtClean="0">
                <a:solidFill>
                  <a:schemeClr val="tx1"/>
                </a:solidFill>
                <a:effectLst/>
                <a:latin typeface="+mn-lt"/>
              </a:rPr>
              <a:t>à la Direction générale que les pouvoirs délégués</a:t>
            </a:r>
            <a:r>
              <a:rPr lang="fr-CA" sz="1200" kern="1200" baseline="0" dirty="0" smtClean="0">
                <a:solidFill>
                  <a:schemeClr val="tx1"/>
                </a:solidFill>
                <a:effectLst/>
                <a:latin typeface="+mn-lt"/>
              </a:rPr>
              <a:t> au gestionnaire de CC en vertu de </a:t>
            </a:r>
            <a:r>
              <a:rPr lang="fr-CA" sz="1200" kern="1200" dirty="0" smtClean="0">
                <a:solidFill>
                  <a:schemeClr val="tx1"/>
                </a:solidFill>
                <a:effectLst/>
                <a:latin typeface="+mn-lt"/>
              </a:rPr>
              <a:t>l'article</a:t>
            </a:r>
            <a:r>
              <a:rPr lang="fr-CA" sz="1200" kern="1200" dirty="0">
                <a:solidFill>
                  <a:schemeClr val="tx1"/>
                </a:solidFill>
                <a:effectLst/>
                <a:latin typeface="+mn-lt"/>
              </a:rPr>
              <a:t> 34 </a:t>
            </a:r>
            <a:r>
              <a:rPr lang="fr-CA" sz="1200" kern="1200" dirty="0" smtClean="0">
                <a:solidFill>
                  <a:schemeClr val="tx1"/>
                </a:solidFill>
                <a:effectLst/>
                <a:latin typeface="+mn-lt"/>
              </a:rPr>
              <a:t>lui soient retirés </a:t>
            </a:r>
            <a:r>
              <a:rPr lang="fr-CA" sz="1200" kern="1200" dirty="0">
                <a:solidFill>
                  <a:schemeClr val="tx1"/>
                </a:solidFill>
                <a:effectLst/>
                <a:latin typeface="+mn-lt"/>
              </a:rPr>
              <a:t>pour une période indéterminée. Les Relations de travail au sein de la Direction générale des services de ressources humaines (DGSRH) seraient consultées avant que des mesures soient prises. Veuillez noter que même si le DPF fait cette recommandation, la décision de révoquer </a:t>
            </a:r>
            <a:r>
              <a:rPr lang="fr-CA" sz="1200" kern="1200" dirty="0" smtClean="0">
                <a:solidFill>
                  <a:schemeClr val="tx1"/>
                </a:solidFill>
                <a:effectLst/>
                <a:latin typeface="+mn-lt"/>
              </a:rPr>
              <a:t>les pouvoirs délégués en vertu de</a:t>
            </a:r>
            <a:r>
              <a:rPr lang="fr-CA" sz="1200" kern="1200" baseline="0" dirty="0" smtClean="0">
                <a:solidFill>
                  <a:schemeClr val="tx1"/>
                </a:solidFill>
                <a:effectLst/>
                <a:latin typeface="+mn-lt"/>
              </a:rPr>
              <a:t> </a:t>
            </a:r>
            <a:r>
              <a:rPr lang="fr-CA" sz="1200" kern="1200" dirty="0" smtClean="0">
                <a:solidFill>
                  <a:schemeClr val="tx1"/>
                </a:solidFill>
                <a:effectLst/>
                <a:latin typeface="+mn-lt"/>
              </a:rPr>
              <a:t>l'article</a:t>
            </a:r>
            <a:r>
              <a:rPr lang="fr-CA" sz="1200" kern="1200" dirty="0">
                <a:solidFill>
                  <a:schemeClr val="tx1"/>
                </a:solidFill>
                <a:effectLst/>
                <a:latin typeface="+mn-lt"/>
              </a:rPr>
              <a:t> 34 appartiendra aux supérieurs de la personne en question.</a:t>
            </a:r>
            <a:endParaRPr lang="fr-CA" sz="1200" kern="1200" dirty="0">
              <a:solidFill>
                <a:schemeClr val="tx1"/>
              </a:solidFill>
              <a:effectLst/>
              <a:latin typeface="+mn-lt"/>
              <a:ea typeface="+mn-ea"/>
              <a:cs typeface="+mn-cs"/>
            </a:endParaRPr>
          </a:p>
          <a:p>
            <a:r>
              <a:rPr dirty="0"/>
              <a:t/>
            </a:r>
            <a:br>
              <a:rPr dirty="0"/>
            </a:br>
            <a:r>
              <a:rPr lang="fr-CA" sz="1200" b="1" kern="1200" dirty="0">
                <a:solidFill>
                  <a:schemeClr val="tx1"/>
                </a:solidFill>
                <a:effectLst/>
                <a:latin typeface="+mn-lt"/>
              </a:rPr>
              <a:t>Évaluation de gestion du rendement (EGR) :</a:t>
            </a:r>
            <a:r>
              <a:rPr lang="fr-CA" sz="1200" kern="1200" dirty="0">
                <a:solidFill>
                  <a:schemeClr val="tx1"/>
                </a:solidFill>
                <a:effectLst/>
                <a:latin typeface="+mn-lt"/>
              </a:rPr>
              <a:t> Si plus d'un cas de mauvaise utilisation se </a:t>
            </a:r>
            <a:r>
              <a:rPr lang="fr-CA" sz="1200" kern="1200" dirty="0" smtClean="0">
                <a:solidFill>
                  <a:schemeClr val="tx1"/>
                </a:solidFill>
                <a:effectLst/>
                <a:latin typeface="+mn-lt"/>
              </a:rPr>
              <a:t>produit </a:t>
            </a:r>
            <a:r>
              <a:rPr lang="fr-CA" sz="1200" kern="1200" dirty="0">
                <a:solidFill>
                  <a:schemeClr val="tx1"/>
                </a:solidFill>
                <a:effectLst/>
                <a:latin typeface="+mn-lt"/>
              </a:rPr>
              <a:t>pendant la période faisant l'objet de l'évaluation, il sera recommandé que les cas de mauvaise utilisation soient </a:t>
            </a:r>
            <a:r>
              <a:rPr lang="fr-CA" sz="1200" kern="1200" dirty="0" smtClean="0">
                <a:solidFill>
                  <a:schemeClr val="tx1"/>
                </a:solidFill>
                <a:effectLst/>
                <a:latin typeface="+mn-lt"/>
              </a:rPr>
              <a:t>mentionnés</a:t>
            </a:r>
            <a:r>
              <a:rPr lang="fr-CA" sz="1200" kern="1200" baseline="0" dirty="0" smtClean="0">
                <a:solidFill>
                  <a:schemeClr val="tx1"/>
                </a:solidFill>
                <a:effectLst/>
                <a:latin typeface="+mn-lt"/>
              </a:rPr>
              <a:t> </a:t>
            </a:r>
            <a:r>
              <a:rPr lang="fr-CA" sz="1200" kern="1200" dirty="0" smtClean="0">
                <a:solidFill>
                  <a:schemeClr val="tx1"/>
                </a:solidFill>
                <a:effectLst/>
                <a:latin typeface="+mn-lt"/>
              </a:rPr>
              <a:t>dans l'EGR </a:t>
            </a:r>
            <a:r>
              <a:rPr lang="fr-CA" sz="1200" kern="1200" dirty="0">
                <a:solidFill>
                  <a:schemeClr val="tx1"/>
                </a:solidFill>
                <a:effectLst/>
                <a:latin typeface="+mn-lt"/>
              </a:rPr>
              <a:t>du titulaire de carte et </a:t>
            </a:r>
            <a:r>
              <a:rPr lang="fr-CA" sz="1200" kern="1200" dirty="0" smtClean="0">
                <a:solidFill>
                  <a:schemeClr val="tx1"/>
                </a:solidFill>
                <a:effectLst/>
                <a:latin typeface="+mn-lt"/>
              </a:rPr>
              <a:t>dans</a:t>
            </a:r>
            <a:r>
              <a:rPr lang="fr-CA" sz="1200" kern="1200" baseline="0" dirty="0" smtClean="0">
                <a:solidFill>
                  <a:schemeClr val="tx1"/>
                </a:solidFill>
                <a:effectLst/>
                <a:latin typeface="+mn-lt"/>
              </a:rPr>
              <a:t> </a:t>
            </a:r>
            <a:r>
              <a:rPr lang="fr-CA" sz="1200" kern="1200" dirty="0" smtClean="0">
                <a:solidFill>
                  <a:schemeClr val="tx1"/>
                </a:solidFill>
                <a:effectLst/>
                <a:latin typeface="+mn-lt"/>
              </a:rPr>
              <a:t>celle </a:t>
            </a:r>
            <a:r>
              <a:rPr lang="fr-CA" sz="1200" kern="1200" dirty="0">
                <a:solidFill>
                  <a:schemeClr val="tx1"/>
                </a:solidFill>
                <a:effectLst/>
                <a:latin typeface="+mn-lt"/>
              </a:rPr>
              <a:t>du gestionnaire de CC.</a:t>
            </a:r>
            <a:r>
              <a:rPr lang="fr-CA" sz="1200" b="0" kern="1200" dirty="0">
                <a:solidFill>
                  <a:schemeClr val="tx1"/>
                </a:solidFill>
                <a:effectLst/>
                <a:latin typeface="+mn-lt"/>
              </a:rPr>
              <a:t> Dans un tel cas, on consulterait également les Relations de travail. Encore une fois, même s'il est recommandé qu'une EGR </a:t>
            </a:r>
            <a:r>
              <a:rPr lang="fr-CA" sz="1200" b="0" kern="1200" dirty="0" smtClean="0">
                <a:solidFill>
                  <a:schemeClr val="tx1"/>
                </a:solidFill>
                <a:effectLst/>
                <a:latin typeface="+mn-lt"/>
              </a:rPr>
              <a:t>fasse mention</a:t>
            </a:r>
            <a:r>
              <a:rPr lang="fr-CA" sz="1200" b="0" kern="1200" baseline="0" dirty="0" smtClean="0">
                <a:solidFill>
                  <a:schemeClr val="tx1"/>
                </a:solidFill>
                <a:effectLst/>
                <a:latin typeface="+mn-lt"/>
              </a:rPr>
              <a:t> des</a:t>
            </a:r>
            <a:r>
              <a:rPr lang="fr-CA" sz="1200" b="0" kern="1200" dirty="0" smtClean="0">
                <a:solidFill>
                  <a:schemeClr val="tx1"/>
                </a:solidFill>
                <a:effectLst/>
                <a:latin typeface="+mn-lt"/>
              </a:rPr>
              <a:t> </a:t>
            </a:r>
            <a:r>
              <a:rPr lang="fr-CA" sz="1200" b="0" kern="1200" dirty="0">
                <a:solidFill>
                  <a:schemeClr val="tx1"/>
                </a:solidFill>
                <a:effectLst/>
                <a:latin typeface="+mn-lt"/>
              </a:rPr>
              <a:t>cas de mauvaise utilisation, ce sont les supérieurs de la personne </a:t>
            </a:r>
            <a:r>
              <a:rPr lang="fr-CA" sz="1200" b="0" kern="1200" dirty="0" smtClean="0">
                <a:solidFill>
                  <a:schemeClr val="tx1"/>
                </a:solidFill>
                <a:effectLst/>
                <a:latin typeface="+mn-lt"/>
              </a:rPr>
              <a:t>concernée qui </a:t>
            </a:r>
            <a:r>
              <a:rPr lang="fr-CA" sz="1200" b="0" kern="1200" dirty="0">
                <a:solidFill>
                  <a:schemeClr val="tx1"/>
                </a:solidFill>
                <a:effectLst/>
                <a:latin typeface="+mn-lt"/>
              </a:rPr>
              <a:t>décideront si les cas seront </a:t>
            </a:r>
            <a:r>
              <a:rPr lang="fr-CA" sz="1200" b="0" kern="1200" dirty="0" smtClean="0">
                <a:solidFill>
                  <a:schemeClr val="tx1"/>
                </a:solidFill>
                <a:effectLst/>
                <a:latin typeface="+mn-lt"/>
              </a:rPr>
              <a:t>mentionnés</a:t>
            </a:r>
            <a:r>
              <a:rPr lang="fr-CA" sz="1200" b="0" kern="1200" baseline="0" dirty="0" smtClean="0">
                <a:solidFill>
                  <a:schemeClr val="tx1"/>
                </a:solidFill>
                <a:effectLst/>
                <a:latin typeface="+mn-lt"/>
              </a:rPr>
              <a:t> </a:t>
            </a:r>
            <a:r>
              <a:rPr lang="fr-CA" sz="1200" b="0" kern="1200" dirty="0" smtClean="0">
                <a:solidFill>
                  <a:schemeClr val="tx1"/>
                </a:solidFill>
                <a:effectLst/>
                <a:latin typeface="+mn-lt"/>
              </a:rPr>
              <a:t>et </a:t>
            </a:r>
            <a:r>
              <a:rPr lang="fr-CA" sz="1200" b="0" kern="1200" dirty="0">
                <a:solidFill>
                  <a:schemeClr val="tx1"/>
                </a:solidFill>
                <a:effectLst/>
                <a:latin typeface="+mn-lt"/>
              </a:rPr>
              <a:t>de quelle façon ils le seront.</a:t>
            </a:r>
            <a:endParaRPr lang="fr-CA" sz="1200" b="0" kern="1200" dirty="0">
              <a:solidFill>
                <a:schemeClr val="tx1"/>
              </a:solidFill>
              <a:effectLst/>
              <a:latin typeface="+mn-lt"/>
              <a:ea typeface="+mn-ea"/>
              <a:cs typeface="+mn-cs"/>
            </a:endParaRPr>
          </a:p>
          <a:p>
            <a:r>
              <a:rPr lang="fr-CA" sz="1200" b="1" kern="1200" dirty="0">
                <a:solidFill>
                  <a:schemeClr val="tx1"/>
                </a:solidFill>
                <a:effectLst/>
                <a:latin typeface="+mn-lt"/>
              </a:rPr>
              <a:t> </a:t>
            </a:r>
            <a:endParaRPr lang="fr-CA" sz="1200" kern="1200" dirty="0">
              <a:solidFill>
                <a:schemeClr val="tx1"/>
              </a:solidFill>
              <a:effectLst/>
              <a:latin typeface="+mn-lt"/>
              <a:ea typeface="+mn-ea"/>
              <a:cs typeface="+mn-cs"/>
            </a:endParaRPr>
          </a:p>
          <a:p>
            <a:r>
              <a:rPr lang="fr-CA" sz="1200" b="1" kern="1200" dirty="0">
                <a:solidFill>
                  <a:schemeClr val="tx1"/>
                </a:solidFill>
                <a:effectLst/>
                <a:latin typeface="+mn-lt"/>
              </a:rPr>
              <a:t>Services d'intégrité :</a:t>
            </a:r>
            <a:r>
              <a:rPr lang="fr-CA" sz="1200" kern="1200" dirty="0">
                <a:solidFill>
                  <a:schemeClr val="tx1"/>
                </a:solidFill>
                <a:effectLst/>
                <a:latin typeface="+mn-lt"/>
              </a:rPr>
              <a:t> Dans certaines situations (lorsque cela est pertinent), la Direction générale des services d'intégrité d'EDSC est informée lorsque l'enquête est terminée et que les allégations de mauvaise utilisation ou d'utilisation à des fins personnelles de la carte d'achat du Ministère sont fondées.</a:t>
            </a:r>
          </a:p>
          <a:p>
            <a:endParaRPr lang="fr-CA" sz="1200" kern="1200" dirty="0">
              <a:solidFill>
                <a:schemeClr val="tx1"/>
              </a:solidFill>
              <a:effectLst/>
              <a:latin typeface="+mn-lt"/>
              <a:ea typeface="+mn-ea"/>
              <a:cs typeface="+mn-cs"/>
            </a:endParaRPr>
          </a:p>
          <a:p>
            <a:r>
              <a:rPr lang="fr-CA" sz="1200" kern="1200" dirty="0">
                <a:solidFill>
                  <a:schemeClr val="tx1"/>
                </a:solidFill>
                <a:effectLst/>
                <a:latin typeface="+mn-lt"/>
              </a:rPr>
              <a:t>Sur la diapositive suivante, nous aborderons les trois principaux types de mauvaise </a:t>
            </a:r>
            <a:r>
              <a:rPr lang="fr-CA" sz="1200" kern="1200" dirty="0" smtClean="0">
                <a:solidFill>
                  <a:schemeClr val="tx1"/>
                </a:solidFill>
                <a:effectLst/>
                <a:latin typeface="+mn-lt"/>
              </a:rPr>
              <a:t>utilisation, </a:t>
            </a:r>
            <a:r>
              <a:rPr lang="fr-CA" sz="1200" kern="1200" dirty="0">
                <a:solidFill>
                  <a:schemeClr val="tx1"/>
                </a:solidFill>
                <a:effectLst/>
                <a:latin typeface="+mn-lt"/>
              </a:rPr>
              <a:t>afin d'être en mesure de les éviter à tout prix – ces trois types représentent </a:t>
            </a:r>
            <a:r>
              <a:rPr lang="fr-CA" sz="1200" kern="1200" dirty="0" smtClean="0">
                <a:solidFill>
                  <a:schemeClr val="tx1"/>
                </a:solidFill>
                <a:effectLst/>
                <a:latin typeface="+mn-lt"/>
              </a:rPr>
              <a:t>environ 98</a:t>
            </a:r>
            <a:r>
              <a:rPr lang="fr-CA" sz="1200" kern="1200" dirty="0">
                <a:solidFill>
                  <a:schemeClr val="tx1"/>
                </a:solidFill>
                <a:effectLst/>
                <a:latin typeface="+mn-lt"/>
              </a:rPr>
              <a:t> % des cas de mauvaise utilisation.</a:t>
            </a:r>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14</a:t>
            </a:fld>
            <a:endParaRPr lang="fr-CA" dirty="0"/>
          </a:p>
        </p:txBody>
      </p:sp>
    </p:spTree>
    <p:extLst>
      <p:ext uri="{BB962C8B-B14F-4D97-AF65-F5344CB8AC3E}">
        <p14:creationId xmlns:p14="http://schemas.microsoft.com/office/powerpoint/2010/main" val="29997593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CA" sz="1200" kern="1200" dirty="0" smtClean="0">
                <a:solidFill>
                  <a:schemeClr val="tx1"/>
                </a:solidFill>
                <a:effectLst/>
                <a:latin typeface="+mn-lt"/>
              </a:rPr>
              <a:t>Trois types </a:t>
            </a:r>
            <a:r>
              <a:rPr lang="fr-CA" sz="1200" kern="1200" dirty="0">
                <a:solidFill>
                  <a:schemeClr val="tx1"/>
                </a:solidFill>
                <a:effectLst/>
                <a:latin typeface="+mn-lt"/>
              </a:rPr>
              <a:t>communs de mauvaises utilisations </a:t>
            </a:r>
            <a:r>
              <a:rPr lang="fr-CA" sz="1200" kern="1200" dirty="0" smtClean="0">
                <a:solidFill>
                  <a:schemeClr val="tx1"/>
                </a:solidFill>
                <a:effectLst/>
                <a:latin typeface="+mn-lt"/>
              </a:rPr>
              <a:t>reviennent </a:t>
            </a:r>
            <a:r>
              <a:rPr lang="fr-CA" sz="1200" kern="1200" dirty="0">
                <a:solidFill>
                  <a:schemeClr val="tx1"/>
                </a:solidFill>
                <a:effectLst/>
                <a:latin typeface="+mn-lt"/>
              </a:rPr>
              <a:t>encore et encore :</a:t>
            </a:r>
            <a:endParaRPr lang="fr-CA" sz="1200" kern="1200" dirty="0">
              <a:solidFill>
                <a:schemeClr val="tx1"/>
              </a:solidFill>
              <a:effectLst/>
              <a:latin typeface="+mn-lt"/>
              <a:ea typeface="+mn-ea"/>
              <a:cs typeface="+mn-cs"/>
            </a:endParaRPr>
          </a:p>
          <a:p>
            <a:pPr marL="228600" indent="-228600">
              <a:buAutoNum type="arabicPeriod"/>
            </a:pPr>
            <a:endParaRPr lang="fr-CA" sz="1200" kern="1200" dirty="0">
              <a:solidFill>
                <a:schemeClr val="tx1"/>
              </a:solidFill>
              <a:effectLst/>
              <a:latin typeface="+mn-lt"/>
              <a:ea typeface="+mn-ea"/>
              <a:cs typeface="+mn-cs"/>
            </a:endParaRPr>
          </a:p>
          <a:p>
            <a:pPr marL="228600" indent="-228600">
              <a:buAutoNum type="arabicPeriod"/>
            </a:pPr>
            <a:r>
              <a:rPr lang="fr-CA" sz="1200" kern="1200" dirty="0">
                <a:solidFill>
                  <a:schemeClr val="tx1"/>
                </a:solidFill>
                <a:effectLst/>
                <a:latin typeface="+mn-lt"/>
              </a:rPr>
              <a:t>Fractionnement d’une facture ou d’un </a:t>
            </a:r>
            <a:r>
              <a:rPr lang="fr-CA" sz="1200" kern="1200" dirty="0" smtClean="0">
                <a:solidFill>
                  <a:schemeClr val="tx1"/>
                </a:solidFill>
                <a:effectLst/>
                <a:latin typeface="+mn-lt"/>
              </a:rPr>
              <a:t>besoin</a:t>
            </a:r>
            <a:r>
              <a:rPr lang="fr-CA" sz="1200" kern="1200" dirty="0">
                <a:solidFill>
                  <a:schemeClr val="tx1"/>
                </a:solidFill>
                <a:effectLst/>
                <a:latin typeface="+mn-lt"/>
              </a:rPr>
              <a:t> : </a:t>
            </a:r>
            <a:r>
              <a:rPr lang="fr-CA" sz="1200" kern="1200" dirty="0" smtClean="0">
                <a:solidFill>
                  <a:schemeClr val="tx1"/>
                </a:solidFill>
                <a:effectLst/>
                <a:latin typeface="+mn-lt"/>
              </a:rPr>
              <a:t>Il </a:t>
            </a:r>
            <a:r>
              <a:rPr lang="fr-CA" sz="1200" kern="1200" dirty="0">
                <a:solidFill>
                  <a:schemeClr val="tx1"/>
                </a:solidFill>
                <a:effectLst/>
                <a:latin typeface="+mn-lt"/>
              </a:rPr>
              <a:t>est arrivé à quelques occasions que des personnes </a:t>
            </a:r>
            <a:r>
              <a:rPr lang="fr-CA" sz="1200" kern="1200" dirty="0" smtClean="0">
                <a:solidFill>
                  <a:schemeClr val="tx1"/>
                </a:solidFill>
                <a:effectLst/>
                <a:latin typeface="+mn-lt"/>
              </a:rPr>
              <a:t>fractionnent</a:t>
            </a:r>
            <a:r>
              <a:rPr lang="fr-CA" sz="1200" kern="1200" baseline="0" dirty="0" smtClean="0">
                <a:solidFill>
                  <a:schemeClr val="tx1"/>
                </a:solidFill>
                <a:effectLst/>
                <a:latin typeface="+mn-lt"/>
              </a:rPr>
              <a:t> </a:t>
            </a:r>
            <a:r>
              <a:rPr lang="fr-CA" sz="1200" kern="1200" dirty="0" smtClean="0">
                <a:solidFill>
                  <a:schemeClr val="tx1"/>
                </a:solidFill>
                <a:effectLst/>
                <a:latin typeface="+mn-lt"/>
              </a:rPr>
              <a:t>leurs </a:t>
            </a:r>
            <a:r>
              <a:rPr lang="fr-CA" sz="1200" kern="1200" dirty="0">
                <a:solidFill>
                  <a:schemeClr val="tx1"/>
                </a:solidFill>
                <a:effectLst/>
                <a:latin typeface="+mn-lt"/>
              </a:rPr>
              <a:t>factures ou </a:t>
            </a:r>
            <a:r>
              <a:rPr lang="fr-CA" sz="1200" kern="1200" dirty="0" smtClean="0">
                <a:solidFill>
                  <a:schemeClr val="tx1"/>
                </a:solidFill>
                <a:effectLst/>
                <a:latin typeface="+mn-lt"/>
              </a:rPr>
              <a:t>un</a:t>
            </a:r>
            <a:r>
              <a:rPr lang="fr-CA" sz="1200" kern="1200" baseline="0" dirty="0" smtClean="0">
                <a:solidFill>
                  <a:schemeClr val="tx1"/>
                </a:solidFill>
                <a:effectLst/>
                <a:latin typeface="+mn-lt"/>
              </a:rPr>
              <a:t> besoin</a:t>
            </a:r>
            <a:r>
              <a:rPr lang="fr-CA" sz="1200" kern="1200" dirty="0" smtClean="0">
                <a:solidFill>
                  <a:schemeClr val="tx1"/>
                </a:solidFill>
                <a:effectLst/>
                <a:latin typeface="+mn-lt"/>
              </a:rPr>
              <a:t> </a:t>
            </a:r>
            <a:r>
              <a:rPr lang="fr-CA" sz="1200" kern="1200" dirty="0">
                <a:solidFill>
                  <a:schemeClr val="tx1"/>
                </a:solidFill>
                <a:effectLst/>
                <a:latin typeface="+mn-lt"/>
              </a:rPr>
              <a:t>en commandes </a:t>
            </a:r>
            <a:r>
              <a:rPr lang="fr-CA" sz="1200" kern="1200" dirty="0" smtClean="0">
                <a:solidFill>
                  <a:schemeClr val="tx1"/>
                </a:solidFill>
                <a:effectLst/>
                <a:latin typeface="+mn-lt"/>
              </a:rPr>
              <a:t>séparées, </a:t>
            </a:r>
            <a:r>
              <a:rPr lang="fr-CA" sz="1200" kern="1200" dirty="0">
                <a:solidFill>
                  <a:schemeClr val="tx1"/>
                </a:solidFill>
                <a:effectLst/>
                <a:latin typeface="+mn-lt"/>
              </a:rPr>
              <a:t>avec des factures </a:t>
            </a:r>
            <a:r>
              <a:rPr lang="fr-CA" sz="1200" kern="1200" dirty="0" smtClean="0">
                <a:solidFill>
                  <a:schemeClr val="tx1"/>
                </a:solidFill>
                <a:effectLst/>
                <a:latin typeface="+mn-lt"/>
              </a:rPr>
              <a:t>séparées, parce que le </a:t>
            </a:r>
            <a:r>
              <a:rPr lang="fr-CA" sz="1200" kern="1200" dirty="0">
                <a:solidFill>
                  <a:schemeClr val="tx1"/>
                </a:solidFill>
                <a:effectLst/>
                <a:latin typeface="+mn-lt"/>
              </a:rPr>
              <a:t>montant total dépassait leur limite </a:t>
            </a:r>
            <a:r>
              <a:rPr lang="fr-CA" sz="1200" kern="1200" dirty="0" smtClean="0">
                <a:solidFill>
                  <a:schemeClr val="tx1"/>
                </a:solidFill>
                <a:effectLst/>
                <a:latin typeface="+mn-lt"/>
              </a:rPr>
              <a:t>de transactions. </a:t>
            </a:r>
            <a:r>
              <a:rPr lang="fr-CA" sz="1200" kern="1200" dirty="0">
                <a:solidFill>
                  <a:schemeClr val="tx1"/>
                </a:solidFill>
                <a:effectLst/>
                <a:latin typeface="+mn-lt"/>
              </a:rPr>
              <a:t>Il est interdit de diviser une facture afin de </a:t>
            </a:r>
            <a:r>
              <a:rPr lang="fr-CA" sz="1200" kern="1200" dirty="0" smtClean="0">
                <a:solidFill>
                  <a:schemeClr val="tx1"/>
                </a:solidFill>
                <a:effectLst/>
                <a:latin typeface="+mn-lt"/>
              </a:rPr>
              <a:t>se soustraire à un suivi, notamment en ce</a:t>
            </a:r>
            <a:r>
              <a:rPr lang="fr-CA" sz="1200" kern="1200" baseline="0" dirty="0" smtClean="0">
                <a:solidFill>
                  <a:schemeClr val="tx1"/>
                </a:solidFill>
                <a:effectLst/>
                <a:latin typeface="+mn-lt"/>
              </a:rPr>
              <a:t> qui a trait à la </a:t>
            </a:r>
            <a:r>
              <a:rPr lang="fr-CA" sz="1200" kern="1200" dirty="0" smtClean="0">
                <a:solidFill>
                  <a:schemeClr val="tx1"/>
                </a:solidFill>
                <a:effectLst/>
                <a:latin typeface="+mn-lt"/>
              </a:rPr>
              <a:t>limite </a:t>
            </a:r>
            <a:r>
              <a:rPr lang="fr-CA" sz="1200" kern="1200" dirty="0">
                <a:solidFill>
                  <a:schemeClr val="tx1"/>
                </a:solidFill>
                <a:effectLst/>
                <a:latin typeface="+mn-lt"/>
              </a:rPr>
              <a:t>des </a:t>
            </a:r>
            <a:r>
              <a:rPr lang="fr-CA" sz="1200" kern="1200" dirty="0" smtClean="0">
                <a:solidFill>
                  <a:schemeClr val="tx1"/>
                </a:solidFill>
                <a:effectLst/>
                <a:latin typeface="+mn-lt"/>
              </a:rPr>
              <a:t>transactions. </a:t>
            </a:r>
            <a:r>
              <a:rPr lang="fr-CA" sz="1200" kern="1200" dirty="0">
                <a:solidFill>
                  <a:schemeClr val="tx1"/>
                </a:solidFill>
                <a:effectLst/>
                <a:latin typeface="+mn-lt"/>
              </a:rPr>
              <a:t>Si vous </a:t>
            </a:r>
            <a:r>
              <a:rPr lang="fr-CA" sz="1200" kern="1200" dirty="0" smtClean="0">
                <a:solidFill>
                  <a:schemeClr val="tx1"/>
                </a:solidFill>
                <a:effectLst/>
                <a:latin typeface="+mn-lt"/>
              </a:rPr>
              <a:t>apprenez </a:t>
            </a:r>
            <a:r>
              <a:rPr lang="fr-CA" sz="1200" kern="1200" dirty="0">
                <a:solidFill>
                  <a:schemeClr val="tx1"/>
                </a:solidFill>
                <a:effectLst/>
                <a:latin typeface="+mn-lt"/>
              </a:rPr>
              <a:t>qu’un besoin </a:t>
            </a:r>
            <a:r>
              <a:rPr lang="fr-CA" sz="1200" kern="1200" dirty="0" smtClean="0">
                <a:solidFill>
                  <a:schemeClr val="tx1"/>
                </a:solidFill>
                <a:effectLst/>
                <a:latin typeface="+mn-lt"/>
              </a:rPr>
              <a:t>coûtera plus </a:t>
            </a:r>
            <a:r>
              <a:rPr lang="fr-CA" sz="1200" kern="1200" dirty="0">
                <a:solidFill>
                  <a:schemeClr val="tx1"/>
                </a:solidFill>
                <a:effectLst/>
                <a:latin typeface="+mn-lt"/>
              </a:rPr>
              <a:t>que la limite </a:t>
            </a:r>
            <a:r>
              <a:rPr lang="fr-CA" sz="1200" kern="1200" dirty="0" smtClean="0">
                <a:solidFill>
                  <a:schemeClr val="tx1"/>
                </a:solidFill>
                <a:effectLst/>
                <a:latin typeface="+mn-lt"/>
              </a:rPr>
              <a:t>de transactions, </a:t>
            </a:r>
            <a:r>
              <a:rPr lang="fr-CA" sz="1200" kern="1200" dirty="0">
                <a:solidFill>
                  <a:schemeClr val="tx1"/>
                </a:solidFill>
                <a:effectLst/>
                <a:latin typeface="+mn-lt"/>
              </a:rPr>
              <a:t>veuillez communiquer avec </a:t>
            </a:r>
            <a:r>
              <a:rPr lang="fr-CA" sz="1200" kern="1200" dirty="0" smtClean="0">
                <a:solidFill>
                  <a:schemeClr val="tx1"/>
                </a:solidFill>
                <a:effectLst/>
                <a:latin typeface="+mn-lt"/>
              </a:rPr>
              <a:t>nous</a:t>
            </a:r>
            <a:r>
              <a:rPr lang="fr-CA" sz="1200" kern="1200" baseline="0" dirty="0" smtClean="0">
                <a:solidFill>
                  <a:schemeClr val="tx1"/>
                </a:solidFill>
                <a:effectLst/>
                <a:latin typeface="+mn-lt"/>
              </a:rPr>
              <a:t> par le </a:t>
            </a:r>
            <a:r>
              <a:rPr lang="fr-CA" sz="1200" kern="1200" dirty="0" smtClean="0">
                <a:solidFill>
                  <a:schemeClr val="tx1"/>
                </a:solidFill>
                <a:effectLst/>
                <a:latin typeface="+mn-lt"/>
              </a:rPr>
              <a:t>portail </a:t>
            </a:r>
            <a:r>
              <a:rPr lang="fr-CA" sz="1200" kern="1200" dirty="0">
                <a:solidFill>
                  <a:schemeClr val="tx1"/>
                </a:solidFill>
                <a:effectLst/>
                <a:latin typeface="+mn-lt"/>
              </a:rPr>
              <a:t>d’achat AVANT de faire l’achat pour discuter des options possibles. Nous pouvons vous aider à trouver une </a:t>
            </a:r>
            <a:r>
              <a:rPr lang="fr-CA" sz="1200" kern="1200" dirty="0" smtClean="0">
                <a:solidFill>
                  <a:schemeClr val="tx1"/>
                </a:solidFill>
                <a:effectLst/>
                <a:latin typeface="+mn-lt"/>
              </a:rPr>
              <a:t>solution; nous pourrions par exemple augmenter </a:t>
            </a:r>
            <a:r>
              <a:rPr lang="fr-CA" sz="1200" kern="1200" dirty="0">
                <a:solidFill>
                  <a:schemeClr val="tx1"/>
                </a:solidFill>
                <a:effectLst/>
                <a:latin typeface="+mn-lt"/>
              </a:rPr>
              <a:t>votre limite pour </a:t>
            </a:r>
            <a:r>
              <a:rPr lang="fr-CA" sz="1200" kern="1200" dirty="0" smtClean="0">
                <a:solidFill>
                  <a:schemeClr val="tx1"/>
                </a:solidFill>
                <a:effectLst/>
                <a:latin typeface="+mn-lt"/>
              </a:rPr>
              <a:t>que vous puissiez</a:t>
            </a:r>
            <a:r>
              <a:rPr lang="fr-CA" sz="1200" kern="1200" baseline="0" dirty="0" smtClean="0">
                <a:solidFill>
                  <a:schemeClr val="tx1"/>
                </a:solidFill>
                <a:effectLst/>
                <a:latin typeface="+mn-lt"/>
              </a:rPr>
              <a:t> procéder à la transaction, </a:t>
            </a:r>
            <a:r>
              <a:rPr lang="fr-CA" sz="1200" kern="1200" dirty="0" smtClean="0">
                <a:solidFill>
                  <a:schemeClr val="tx1"/>
                </a:solidFill>
                <a:effectLst/>
                <a:latin typeface="+mn-lt"/>
              </a:rPr>
              <a:t>ou </a:t>
            </a:r>
            <a:r>
              <a:rPr lang="fr-CA" sz="1200" kern="1200" baseline="0" dirty="0" smtClean="0">
                <a:solidFill>
                  <a:schemeClr val="tx1"/>
                </a:solidFill>
                <a:effectLst/>
                <a:latin typeface="+mn-lt"/>
              </a:rPr>
              <a:t>décider d’entreprendre</a:t>
            </a:r>
            <a:r>
              <a:rPr lang="fr-CA" sz="1200" kern="1200" dirty="0" smtClean="0">
                <a:solidFill>
                  <a:schemeClr val="tx1"/>
                </a:solidFill>
                <a:effectLst/>
                <a:latin typeface="+mn-lt"/>
              </a:rPr>
              <a:t> </a:t>
            </a:r>
            <a:r>
              <a:rPr lang="fr-CA" sz="1200" kern="1200" dirty="0">
                <a:solidFill>
                  <a:schemeClr val="tx1"/>
                </a:solidFill>
                <a:effectLst/>
                <a:latin typeface="+mn-lt"/>
              </a:rPr>
              <a:t>un processus concurrentiel </a:t>
            </a:r>
            <a:r>
              <a:rPr lang="fr-CA" sz="1200" kern="1200" dirty="0" smtClean="0">
                <a:solidFill>
                  <a:schemeClr val="tx1"/>
                </a:solidFill>
                <a:effectLst/>
                <a:latin typeface="+mn-lt"/>
              </a:rPr>
              <a:t>en</a:t>
            </a:r>
            <a:r>
              <a:rPr lang="fr-CA" sz="1200" kern="1200" baseline="0" dirty="0" smtClean="0">
                <a:solidFill>
                  <a:schemeClr val="tx1"/>
                </a:solidFill>
                <a:effectLst/>
                <a:latin typeface="+mn-lt"/>
              </a:rPr>
              <a:t> vue de faire un contrat</a:t>
            </a:r>
            <a:r>
              <a:rPr lang="fr-CA" sz="1200" kern="1200" dirty="0" smtClean="0">
                <a:solidFill>
                  <a:schemeClr val="tx1"/>
                </a:solidFill>
                <a:effectLst/>
                <a:latin typeface="+mn-lt"/>
              </a:rPr>
              <a:t>, </a:t>
            </a:r>
            <a:r>
              <a:rPr lang="fr-CA" sz="1200" kern="1200" dirty="0">
                <a:solidFill>
                  <a:schemeClr val="tx1"/>
                </a:solidFill>
                <a:effectLst/>
                <a:latin typeface="+mn-lt"/>
              </a:rPr>
              <a:t>selon </a:t>
            </a:r>
            <a:r>
              <a:rPr lang="fr-CA" sz="1200" kern="1200" dirty="0" smtClean="0">
                <a:solidFill>
                  <a:schemeClr val="tx1"/>
                </a:solidFill>
                <a:effectLst/>
                <a:latin typeface="+mn-lt"/>
              </a:rPr>
              <a:t>le montant estimé de </a:t>
            </a:r>
            <a:r>
              <a:rPr lang="fr-CA" sz="1200" kern="1200" dirty="0">
                <a:solidFill>
                  <a:schemeClr val="tx1"/>
                </a:solidFill>
                <a:effectLst/>
                <a:latin typeface="+mn-lt"/>
              </a:rPr>
              <a:t>l’achat.</a:t>
            </a:r>
          </a:p>
          <a:p>
            <a:pPr marL="228600" indent="-228600">
              <a:buAutoNum type="arabicPeriod"/>
            </a:pPr>
            <a:endParaRPr lang="fr-CA" sz="1200" kern="1200" dirty="0">
              <a:solidFill>
                <a:schemeClr val="tx1"/>
              </a:solidFill>
              <a:effectLst/>
              <a:latin typeface="+mn-lt"/>
              <a:ea typeface="+mn-ea"/>
              <a:cs typeface="+mn-cs"/>
            </a:endParaRPr>
          </a:p>
          <a:p>
            <a:pPr marL="228600" indent="-228600">
              <a:buAutoNum type="arabicPeriod"/>
            </a:pPr>
            <a:r>
              <a:rPr lang="fr-CA" sz="1200" kern="1200" dirty="0">
                <a:solidFill>
                  <a:schemeClr val="tx1"/>
                </a:solidFill>
                <a:effectLst/>
                <a:latin typeface="+mn-lt"/>
              </a:rPr>
              <a:t>Vous ne devriez jamais conserver votre carte dans votre </a:t>
            </a:r>
            <a:r>
              <a:rPr lang="fr-CA" sz="1200" kern="1200" dirty="0" smtClean="0">
                <a:solidFill>
                  <a:schemeClr val="tx1"/>
                </a:solidFill>
                <a:effectLst/>
                <a:latin typeface="+mn-lt"/>
              </a:rPr>
              <a:t>portefeuille; celle-ci </a:t>
            </a:r>
            <a:r>
              <a:rPr lang="fr-CA" sz="1200" kern="1200" dirty="0">
                <a:solidFill>
                  <a:schemeClr val="tx1"/>
                </a:solidFill>
                <a:effectLst/>
                <a:latin typeface="+mn-lt"/>
              </a:rPr>
              <a:t>doit être rangée sous </a:t>
            </a:r>
            <a:r>
              <a:rPr lang="fr-CA" sz="1200" kern="1200" dirty="0" err="1" smtClean="0">
                <a:solidFill>
                  <a:schemeClr val="tx1"/>
                </a:solidFill>
                <a:effectLst/>
                <a:latin typeface="+mn-lt"/>
              </a:rPr>
              <a:t>vérouiller</a:t>
            </a:r>
            <a:r>
              <a:rPr lang="fr-CA" sz="1200" kern="1200" dirty="0" smtClean="0">
                <a:solidFill>
                  <a:schemeClr val="tx1"/>
                </a:solidFill>
                <a:effectLst/>
                <a:latin typeface="+mn-lt"/>
              </a:rPr>
              <a:t> </a:t>
            </a:r>
            <a:r>
              <a:rPr lang="fr-CA" sz="1200" kern="1200" dirty="0">
                <a:solidFill>
                  <a:schemeClr val="tx1"/>
                </a:solidFill>
                <a:effectLst/>
                <a:latin typeface="+mn-lt"/>
              </a:rPr>
              <a:t>dans un tiroir de votre bureau ou dans un classeur en tout temps (sauf lorsque vous faites des </a:t>
            </a:r>
            <a:r>
              <a:rPr lang="fr-CA" sz="1200" kern="1200" dirty="0" smtClean="0">
                <a:solidFill>
                  <a:schemeClr val="tx1"/>
                </a:solidFill>
                <a:effectLst/>
                <a:latin typeface="+mn-lt"/>
              </a:rPr>
              <a:t>achats, </a:t>
            </a:r>
            <a:r>
              <a:rPr lang="fr-CA" sz="1200" kern="1200" dirty="0">
                <a:solidFill>
                  <a:schemeClr val="tx1"/>
                </a:solidFill>
                <a:effectLst/>
                <a:latin typeface="+mn-lt"/>
              </a:rPr>
              <a:t>bien entendu). </a:t>
            </a:r>
            <a:r>
              <a:rPr lang="fr-CA" sz="1200" kern="1200" dirty="0" smtClean="0">
                <a:solidFill>
                  <a:schemeClr val="tx1"/>
                </a:solidFill>
                <a:effectLst/>
                <a:latin typeface="+mn-lt"/>
              </a:rPr>
              <a:t>De nombreux cas d’utilisation personnelle de la</a:t>
            </a:r>
            <a:r>
              <a:rPr lang="fr-CA" sz="1200" kern="1200" baseline="0" dirty="0" smtClean="0">
                <a:solidFill>
                  <a:schemeClr val="tx1"/>
                </a:solidFill>
                <a:effectLst/>
                <a:latin typeface="+mn-lt"/>
              </a:rPr>
              <a:t> carte d’achat surviennent quand une personne laisse sa carte d’achat dans son portefeuille et l’utilise par mégarde à des fins personnelles, au lieu d’utiliser sa carte personnelle.</a:t>
            </a:r>
            <a:endParaRPr lang="fr-CA" sz="1200" kern="1200" dirty="0">
              <a:solidFill>
                <a:schemeClr val="tx1"/>
              </a:solidFill>
              <a:effectLst/>
              <a:latin typeface="+mn-lt"/>
            </a:endParaRPr>
          </a:p>
          <a:p>
            <a:pPr marL="228600" indent="-228600">
              <a:buAutoNum type="arabicPeriod"/>
            </a:pPr>
            <a:endParaRPr lang="fr-CA" sz="1200" kern="1200" baseline="0" dirty="0">
              <a:solidFill>
                <a:schemeClr val="tx1"/>
              </a:solidFill>
              <a:effectLst/>
              <a:latin typeface="+mn-lt"/>
              <a:ea typeface="+mn-ea"/>
              <a:cs typeface="+mn-cs"/>
            </a:endParaRPr>
          </a:p>
          <a:p>
            <a:pPr marL="228600" indent="-228600">
              <a:buAutoNum type="arabicPeriod"/>
            </a:pPr>
            <a:r>
              <a:rPr lang="fr-CA" sz="1200" kern="1200" baseline="0" dirty="0" smtClean="0">
                <a:solidFill>
                  <a:schemeClr val="tx1"/>
                </a:solidFill>
                <a:effectLst/>
                <a:latin typeface="+mn-lt"/>
              </a:rPr>
              <a:t>L’une des façons dont nous nous y prenons pour surveiller les risques en </a:t>
            </a:r>
            <a:r>
              <a:rPr lang="fr-CA" sz="1200" kern="1200" baseline="0" dirty="0">
                <a:solidFill>
                  <a:schemeClr val="tx1"/>
                </a:solidFill>
                <a:effectLst/>
                <a:latin typeface="+mn-lt"/>
              </a:rPr>
              <a:t>lien avec l’utilisation des cartes d’achat </a:t>
            </a:r>
            <a:r>
              <a:rPr lang="fr-CA" sz="1200" kern="1200" baseline="0" dirty="0" smtClean="0">
                <a:solidFill>
                  <a:schemeClr val="tx1"/>
                </a:solidFill>
                <a:effectLst/>
                <a:latin typeface="+mn-lt"/>
              </a:rPr>
              <a:t>ministérielles consiste à autoriser </a:t>
            </a:r>
            <a:r>
              <a:rPr lang="fr-CA" sz="1200" kern="1200" baseline="0" dirty="0">
                <a:solidFill>
                  <a:schemeClr val="tx1"/>
                </a:solidFill>
                <a:effectLst/>
                <a:latin typeface="+mn-lt"/>
              </a:rPr>
              <a:t>l’accès aux cartes uniquement à certaines personnes, dont </a:t>
            </a:r>
            <a:r>
              <a:rPr lang="fr-CA" sz="1200" kern="1200" baseline="0" dirty="0" smtClean="0">
                <a:solidFill>
                  <a:schemeClr val="tx1"/>
                </a:solidFill>
                <a:effectLst/>
                <a:latin typeface="+mn-lt"/>
              </a:rPr>
              <a:t>vous, les </a:t>
            </a:r>
            <a:r>
              <a:rPr lang="fr-CA" sz="1200" kern="1200" baseline="0" dirty="0">
                <a:solidFill>
                  <a:schemeClr val="tx1"/>
                </a:solidFill>
                <a:effectLst/>
                <a:latin typeface="+mn-lt"/>
              </a:rPr>
              <a:t>titulaires des cartes d’achat! Vous avez suivi une formation sur l’utilisation des cartes d’achat, vous êtes au courant des politiques et </a:t>
            </a:r>
            <a:r>
              <a:rPr lang="fr-CA" sz="1200" kern="1200" baseline="0" dirty="0" smtClean="0">
                <a:solidFill>
                  <a:schemeClr val="tx1"/>
                </a:solidFill>
                <a:effectLst/>
                <a:latin typeface="+mn-lt"/>
              </a:rPr>
              <a:t>vous êtes avisés de </a:t>
            </a:r>
            <a:r>
              <a:rPr lang="fr-CA" sz="1200" kern="1200" baseline="0" dirty="0">
                <a:solidFill>
                  <a:schemeClr val="tx1"/>
                </a:solidFill>
                <a:effectLst/>
                <a:latin typeface="+mn-lt"/>
              </a:rPr>
              <a:t>tous les changements. Si vous laissez une autre personne utiliser votre carte, vous risquez de faire un achat qui ne respecte pas nos politiques </a:t>
            </a:r>
            <a:r>
              <a:rPr lang="fr-CA" sz="1200" kern="1200" baseline="0" dirty="0" smtClean="0">
                <a:solidFill>
                  <a:schemeClr val="tx1"/>
                </a:solidFill>
                <a:effectLst/>
                <a:latin typeface="+mn-lt"/>
              </a:rPr>
              <a:t>et nos procédures</a:t>
            </a:r>
            <a:r>
              <a:rPr lang="fr-CA" sz="1200" kern="1200" baseline="0" dirty="0">
                <a:solidFill>
                  <a:schemeClr val="tx1"/>
                </a:solidFill>
                <a:effectLst/>
                <a:latin typeface="+mn-lt"/>
              </a:rPr>
              <a:t>. </a:t>
            </a:r>
            <a:r>
              <a:rPr lang="fr-CA" sz="1200" kern="1200" baseline="0" dirty="0" smtClean="0">
                <a:solidFill>
                  <a:schemeClr val="tx1"/>
                </a:solidFill>
                <a:effectLst/>
                <a:latin typeface="+mn-lt"/>
              </a:rPr>
              <a:t>Le fait de laisser </a:t>
            </a:r>
            <a:r>
              <a:rPr lang="fr-CA" sz="1200" kern="1200" baseline="0" dirty="0">
                <a:solidFill>
                  <a:schemeClr val="tx1"/>
                </a:solidFill>
                <a:effectLst/>
                <a:latin typeface="+mn-lt"/>
              </a:rPr>
              <a:t>quelqu’un d’autre utiliser vos cartes va, en soi, à l’encontre de la politique relative aux cartes d’achat </a:t>
            </a:r>
            <a:r>
              <a:rPr lang="fr-CA" sz="1200" kern="1200" baseline="0" dirty="0" smtClean="0">
                <a:solidFill>
                  <a:schemeClr val="tx1"/>
                </a:solidFill>
                <a:effectLst/>
                <a:latin typeface="+mn-lt"/>
              </a:rPr>
              <a:t>d’EDSC, car </a:t>
            </a:r>
            <a:r>
              <a:rPr lang="fr-CA" sz="1200" kern="1200" baseline="0" dirty="0">
                <a:solidFill>
                  <a:schemeClr val="tx1"/>
                </a:solidFill>
                <a:effectLst/>
                <a:latin typeface="+mn-lt"/>
              </a:rPr>
              <a:t>seul le titulaire de la carte est autorisé à l’utiliser. Si quelqu’un d’autre souhaite faire un achat, vous devez être mis au courant dès le départ afin de pouvoir </a:t>
            </a:r>
            <a:r>
              <a:rPr lang="fr-CA" sz="1200" kern="1200" baseline="0" dirty="0" smtClean="0">
                <a:solidFill>
                  <a:schemeClr val="tx1"/>
                </a:solidFill>
                <a:effectLst/>
                <a:latin typeface="+mn-lt"/>
              </a:rPr>
              <a:t>dire à cette </a:t>
            </a:r>
            <a:r>
              <a:rPr lang="fr-CA" sz="1200" kern="1200" baseline="0" dirty="0">
                <a:solidFill>
                  <a:schemeClr val="tx1"/>
                </a:solidFill>
                <a:effectLst/>
                <a:latin typeface="+mn-lt"/>
              </a:rPr>
              <a:t>personne </a:t>
            </a:r>
            <a:r>
              <a:rPr lang="fr-CA" sz="1200" kern="1200" baseline="0" dirty="0" smtClean="0">
                <a:solidFill>
                  <a:schemeClr val="tx1"/>
                </a:solidFill>
                <a:effectLst/>
                <a:latin typeface="+mn-lt"/>
              </a:rPr>
              <a:t>si </a:t>
            </a:r>
            <a:r>
              <a:rPr lang="fr-CA" sz="1200" kern="1200" baseline="0" dirty="0">
                <a:solidFill>
                  <a:schemeClr val="tx1"/>
                </a:solidFill>
                <a:effectLst/>
                <a:latin typeface="+mn-lt"/>
              </a:rPr>
              <a:t>l’achat est autorisé ou non</a:t>
            </a:r>
            <a:r>
              <a:rPr lang="fr-CA" sz="1200" kern="1200" baseline="0" dirty="0" smtClean="0">
                <a:solidFill>
                  <a:schemeClr val="tx1"/>
                </a:solidFill>
                <a:effectLst/>
                <a:latin typeface="+mn-lt"/>
              </a:rPr>
              <a:t>.</a:t>
            </a:r>
          </a:p>
          <a:p>
            <a:pPr marL="228600" indent="-228600">
              <a:buAutoNum type="arabicPeriod"/>
            </a:pPr>
            <a:endParaRPr lang="fr-CA" sz="1200" kern="1200" baseline="0" dirty="0" smtClean="0">
              <a:solidFill>
                <a:schemeClr val="tx1"/>
              </a:solidFill>
              <a:effectLst/>
              <a:latin typeface="+mn-lt"/>
              <a:ea typeface="+mn-ea"/>
              <a:cs typeface="+mn-cs"/>
            </a:endParaRPr>
          </a:p>
          <a:p>
            <a:pPr marL="0" indent="0">
              <a:buNone/>
            </a:pPr>
            <a:r>
              <a:rPr lang="fr-CA" sz="1200" kern="1200" baseline="0" dirty="0" smtClean="0">
                <a:solidFill>
                  <a:schemeClr val="tx1"/>
                </a:solidFill>
                <a:effectLst/>
                <a:latin typeface="+mn-lt"/>
                <a:ea typeface="+mn-ea"/>
                <a:cs typeface="+mn-cs"/>
              </a:rPr>
              <a:t>- Maintenant, avant de proc</a:t>
            </a:r>
            <a:r>
              <a:rPr lang="en-CA" sz="1200" kern="1200" baseline="0" dirty="0" err="1" smtClean="0">
                <a:solidFill>
                  <a:schemeClr val="tx1"/>
                </a:solidFill>
                <a:effectLst/>
                <a:latin typeface="+mn-lt"/>
                <a:ea typeface="+mn-ea"/>
                <a:cs typeface="+mn-cs"/>
              </a:rPr>
              <a:t>éder</a:t>
            </a:r>
            <a:r>
              <a:rPr lang="en-CA" sz="1200" kern="1200" baseline="0" dirty="0" smtClean="0">
                <a:solidFill>
                  <a:schemeClr val="tx1"/>
                </a:solidFill>
                <a:effectLst/>
                <a:latin typeface="+mn-lt"/>
                <a:ea typeface="+mn-ea"/>
                <a:cs typeface="+mn-cs"/>
              </a:rPr>
              <a:t> à la </a:t>
            </a:r>
            <a:r>
              <a:rPr lang="en-CA" sz="1200" kern="1200" baseline="0" dirty="0" err="1" smtClean="0">
                <a:solidFill>
                  <a:schemeClr val="tx1"/>
                </a:solidFill>
                <a:effectLst/>
                <a:latin typeface="+mn-lt"/>
                <a:ea typeface="+mn-ea"/>
                <a:cs typeface="+mn-cs"/>
              </a:rPr>
              <a:t>prochaine</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diapositive</a:t>
            </a:r>
            <a:r>
              <a:rPr lang="en-CA" sz="1200" kern="1200" baseline="0" dirty="0" smtClean="0">
                <a:solidFill>
                  <a:schemeClr val="tx1"/>
                </a:solidFill>
                <a:effectLst/>
                <a:latin typeface="+mn-lt"/>
                <a:ea typeface="+mn-ea"/>
                <a:cs typeface="+mn-cs"/>
              </a:rPr>
              <a:t>, je </a:t>
            </a:r>
            <a:r>
              <a:rPr lang="en-CA" sz="1200" kern="1200" baseline="0" dirty="0" err="1" smtClean="0">
                <a:solidFill>
                  <a:schemeClr val="tx1"/>
                </a:solidFill>
                <a:effectLst/>
                <a:latin typeface="+mn-lt"/>
                <a:ea typeface="+mn-ea"/>
                <a:cs typeface="+mn-cs"/>
              </a:rPr>
              <a:t>vais</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laisser</a:t>
            </a:r>
            <a:r>
              <a:rPr lang="en-CA" sz="1200" kern="1200" baseline="0" dirty="0" smtClean="0">
                <a:solidFill>
                  <a:schemeClr val="tx1"/>
                </a:solidFill>
                <a:effectLst/>
                <a:latin typeface="+mn-lt"/>
                <a:ea typeface="+mn-ea"/>
                <a:cs typeface="+mn-cs"/>
              </a:rPr>
              <a:t>  Sara Tetreault-Hurtubise </a:t>
            </a:r>
            <a:r>
              <a:rPr lang="en-CA" sz="1200" kern="1200" baseline="0" dirty="0" err="1" smtClean="0">
                <a:solidFill>
                  <a:schemeClr val="tx1"/>
                </a:solidFill>
                <a:effectLst/>
                <a:latin typeface="+mn-lt"/>
                <a:ea typeface="+mn-ea"/>
                <a:cs typeface="+mn-cs"/>
              </a:rPr>
              <a:t>prendre</a:t>
            </a:r>
            <a:r>
              <a:rPr lang="en-CA" sz="1200" kern="1200" baseline="0" dirty="0" smtClean="0">
                <a:solidFill>
                  <a:schemeClr val="tx1"/>
                </a:solidFill>
                <a:effectLst/>
                <a:latin typeface="+mn-lt"/>
                <a:ea typeface="+mn-ea"/>
                <a:cs typeface="+mn-cs"/>
              </a:rPr>
              <a:t> la parole </a:t>
            </a:r>
            <a:r>
              <a:rPr lang="en-CA" sz="1200" kern="1200" baseline="0" dirty="0" err="1" smtClean="0">
                <a:solidFill>
                  <a:schemeClr val="tx1"/>
                </a:solidFill>
                <a:effectLst/>
                <a:latin typeface="+mn-lt"/>
                <a:ea typeface="+mn-ea"/>
                <a:cs typeface="+mn-cs"/>
              </a:rPr>
              <a:t>puisque</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ce</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sujet</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touche</a:t>
            </a:r>
            <a:r>
              <a:rPr lang="en-CA" sz="1200" kern="1200" baseline="0" dirty="0" smtClean="0">
                <a:solidFill>
                  <a:schemeClr val="tx1"/>
                </a:solidFill>
                <a:effectLst/>
                <a:latin typeface="+mn-lt"/>
                <a:ea typeface="+mn-ea"/>
                <a:cs typeface="+mn-cs"/>
              </a:rPr>
              <a:t> à </a:t>
            </a:r>
            <a:r>
              <a:rPr lang="en-CA" sz="1200" kern="1200" baseline="0" dirty="0" err="1" smtClean="0">
                <a:solidFill>
                  <a:schemeClr val="tx1"/>
                </a:solidFill>
                <a:effectLst/>
                <a:latin typeface="+mn-lt"/>
                <a:ea typeface="+mn-ea"/>
                <a:cs typeface="+mn-cs"/>
              </a:rPr>
              <a:t>l`équipe</a:t>
            </a:r>
            <a:r>
              <a:rPr lang="en-CA" sz="1200" kern="1200" baseline="0" dirty="0" smtClean="0">
                <a:solidFill>
                  <a:schemeClr val="tx1"/>
                </a:solidFill>
                <a:effectLst/>
                <a:latin typeface="+mn-lt"/>
                <a:ea typeface="+mn-ea"/>
                <a:cs typeface="+mn-cs"/>
              </a:rPr>
              <a:t> des </a:t>
            </a:r>
            <a:r>
              <a:rPr lang="en-CA" sz="1200" kern="1200" baseline="0" dirty="0" err="1" smtClean="0">
                <a:solidFill>
                  <a:schemeClr val="tx1"/>
                </a:solidFill>
                <a:effectLst/>
                <a:latin typeface="+mn-lt"/>
                <a:ea typeface="+mn-ea"/>
                <a:cs typeface="+mn-cs"/>
              </a:rPr>
              <a:t>opérations</a:t>
            </a:r>
            <a:r>
              <a:rPr lang="en-CA" sz="1200" kern="1200" baseline="0" dirty="0" smtClean="0">
                <a:solidFill>
                  <a:schemeClr val="tx1"/>
                </a:solidFill>
                <a:effectLst/>
                <a:latin typeface="+mn-lt"/>
                <a:ea typeface="+mn-ea"/>
                <a:cs typeface="+mn-cs"/>
              </a:rPr>
              <a:t> </a:t>
            </a:r>
            <a:r>
              <a:rPr lang="en-CA" sz="1200" kern="1200" baseline="0" dirty="0" err="1" smtClean="0">
                <a:solidFill>
                  <a:schemeClr val="tx1"/>
                </a:solidFill>
                <a:effectLst/>
                <a:latin typeface="+mn-lt"/>
                <a:ea typeface="+mn-ea"/>
                <a:cs typeface="+mn-cs"/>
              </a:rPr>
              <a:t>comptables</a:t>
            </a:r>
            <a:r>
              <a:rPr lang="en-CA" sz="1200" kern="1200" baseline="0" dirty="0" smtClean="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46106F-BEFE-41C6-9573-4ECB6E6F08F0}" type="slidenum">
              <a:rPr lang="en-CA" smtClean="0"/>
              <a:t>15</a:t>
            </a:fld>
            <a:endParaRPr lang="fr-CA" dirty="0"/>
          </a:p>
        </p:txBody>
      </p:sp>
    </p:spTree>
    <p:extLst>
      <p:ext uri="{BB962C8B-B14F-4D97-AF65-F5344CB8AC3E}">
        <p14:creationId xmlns:p14="http://schemas.microsoft.com/office/powerpoint/2010/main" val="3641316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Les détenteurs et </a:t>
            </a:r>
            <a:r>
              <a:rPr lang="fr-CA" dirty="0" smtClean="0"/>
              <a:t>leurs </a:t>
            </a:r>
            <a:r>
              <a:rPr lang="fr-CA" dirty="0"/>
              <a:t>gestionnaires doivent adhérer aux procédures suivantes et être conscients des conséquences du non-respect de celles-ci: </a:t>
            </a:r>
          </a:p>
          <a:p>
            <a:endParaRPr lang="fr-CA" dirty="0"/>
          </a:p>
          <a:p>
            <a:pPr marL="174982" indent="-174982">
              <a:buFont typeface="Arial" panose="020B0604020202020204" pitchFamily="34" charset="0"/>
              <a:buChar char="•"/>
            </a:pPr>
            <a:r>
              <a:rPr lang="fr-CA" dirty="0" smtClean="0"/>
              <a:t>C’est </a:t>
            </a:r>
            <a:r>
              <a:rPr lang="fr-CA" dirty="0"/>
              <a:t>la responsabilité du détenteur de s’assurer que sa conciliation est complétée avant de faire signer son rapport par le gestionnaire du centre de coût </a:t>
            </a:r>
            <a:r>
              <a:rPr lang="fr-CA" dirty="0" smtClean="0"/>
              <a:t>en</a:t>
            </a:r>
            <a:r>
              <a:rPr lang="fr-CA" baseline="0" dirty="0" smtClean="0"/>
              <a:t> vertu de</a:t>
            </a:r>
            <a:r>
              <a:rPr lang="fr-CA" dirty="0" smtClean="0"/>
              <a:t> </a:t>
            </a:r>
            <a:r>
              <a:rPr lang="fr-CA" dirty="0"/>
              <a:t>l’article 34 de la </a:t>
            </a:r>
            <a:r>
              <a:rPr lang="fr-CA" i="1" dirty="0"/>
              <a:t>Loi sur la gestion des finances publiques (LGFP)</a:t>
            </a:r>
            <a:r>
              <a:rPr lang="fr-CA" dirty="0"/>
              <a:t>. Avant cette signature, le détenteur doit vérifier, analyser et apporter les corrections nécessaires à toutes transactions non-appariées ainsi que d’accepter toutes transactions appariées. </a:t>
            </a:r>
          </a:p>
          <a:p>
            <a:pPr marL="174982" indent="-174982">
              <a:buFont typeface="Arial" panose="020B0604020202020204" pitchFamily="34" charset="0"/>
              <a:buChar char="•"/>
            </a:pPr>
            <a:r>
              <a:rPr lang="fr-CA" dirty="0"/>
              <a:t>Le détenteur doit attacher toutes les pièces justificatives et demander au gestionnaire de signer le rapport avant d’envoyer les copies papiers aux comptes payables (CP). </a:t>
            </a:r>
          </a:p>
          <a:p>
            <a:pPr marL="174982" indent="-174982">
              <a:buFont typeface="Arial" panose="020B0604020202020204" pitchFamily="34" charset="0"/>
              <a:buChar char="•"/>
            </a:pPr>
            <a:r>
              <a:rPr lang="fr-CA" dirty="0"/>
              <a:t>Si le </a:t>
            </a:r>
            <a:r>
              <a:rPr lang="fr-CA" dirty="0" smtClean="0"/>
              <a:t>détenteur </a:t>
            </a:r>
            <a:r>
              <a:rPr lang="fr-CA" dirty="0"/>
              <a:t>n’a pas complété le processus en lien avec la carte d’achat dans un </a:t>
            </a:r>
            <a:r>
              <a:rPr lang="fr-CA" dirty="0" smtClean="0"/>
              <a:t>délai </a:t>
            </a:r>
            <a:r>
              <a:rPr lang="fr-CA" dirty="0"/>
              <a:t>convenable (c’est-à-dire si une ou plusieurs transactions sont en </a:t>
            </a:r>
            <a:r>
              <a:rPr lang="fr-CA" dirty="0" smtClean="0"/>
              <a:t>suspens </a:t>
            </a:r>
            <a:r>
              <a:rPr lang="fr-CA" dirty="0"/>
              <a:t>dans SAP et/ou que leur rapport d’activité mensuel n’a pas été reçu par les CP), le détenteur et son gestionnaire recevront des avis des CP.  </a:t>
            </a:r>
          </a:p>
          <a:p>
            <a:pPr marL="174982" indent="-174982">
              <a:buFont typeface="Arial" panose="020B0604020202020204" pitchFamily="34" charset="0"/>
              <a:buChar char="•"/>
            </a:pPr>
            <a:r>
              <a:rPr lang="fr-CA" dirty="0"/>
              <a:t>Après un total de huit semaines suivant le </a:t>
            </a:r>
            <a:r>
              <a:rPr lang="fr-CA" dirty="0" smtClean="0"/>
              <a:t>téléchargement </a:t>
            </a:r>
            <a:r>
              <a:rPr lang="fr-CA" dirty="0"/>
              <a:t>du relevé dans SAP, si le processus est incomplet, </a:t>
            </a:r>
            <a:r>
              <a:rPr lang="fr-CA" dirty="0" smtClean="0"/>
              <a:t>les</a:t>
            </a:r>
            <a:r>
              <a:rPr lang="fr-CA" baseline="0" dirty="0" smtClean="0"/>
              <a:t> comptes payables</a:t>
            </a:r>
            <a:r>
              <a:rPr lang="fr-CA" dirty="0" smtClean="0"/>
              <a:t> demanderont </a:t>
            </a:r>
            <a:r>
              <a:rPr lang="fr-CA" dirty="0"/>
              <a:t>au coordonnateur national de suspendre la carte d’achat 	</a:t>
            </a:r>
          </a:p>
          <a:p>
            <a:pPr marL="174982" indent="-174982">
              <a:buFont typeface="Arial" panose="020B0604020202020204" pitchFamily="34" charset="0"/>
              <a:buChar char="•"/>
            </a:pPr>
            <a:endParaRPr lang="fr-CA" dirty="0"/>
          </a:p>
          <a:p>
            <a:r>
              <a:rPr lang="fr-CA" dirty="0"/>
              <a:t>Pour plus </a:t>
            </a:r>
            <a:r>
              <a:rPr lang="fr-CA" dirty="0" smtClean="0"/>
              <a:t>d’informations </a:t>
            </a:r>
            <a:r>
              <a:rPr lang="fr-CA" dirty="0"/>
              <a:t>sur le processus, </a:t>
            </a:r>
            <a:r>
              <a:rPr lang="fr-CA" dirty="0" smtClean="0"/>
              <a:t>les détenteurs devraient </a:t>
            </a:r>
            <a:r>
              <a:rPr lang="fr-CA" dirty="0"/>
              <a:t>se référer au Bulletin en approvisionnement qui a été envoyé le 16 octobre 2017. </a:t>
            </a:r>
            <a:br>
              <a:rPr lang="fr-CA" dirty="0"/>
            </a:br>
            <a:r>
              <a:rPr lang="fr-CA" dirty="0"/>
              <a:t>Ils peuvent également contacter la ligne d’aide des comptes payables au 1-855-684-7827 (option 3). </a:t>
            </a:r>
          </a:p>
          <a:p>
            <a:pPr marL="174982" indent="-174982">
              <a:buFont typeface="Arial" panose="020B0604020202020204" pitchFamily="34" charset="0"/>
              <a:buChar char="•"/>
            </a:pPr>
            <a:endParaRPr lang="fr-CA" dirty="0"/>
          </a:p>
          <a:p>
            <a:pPr defTabSz="933237">
              <a:defRPr/>
            </a:pPr>
            <a:r>
              <a:rPr lang="fr-CA" i="1" dirty="0"/>
              <a:t>Voici le lien vers le Bulletin en approvisionnement : http://iservice.prv/eng/finance/purchasing/docs/bulletin_2017-9.pdf</a:t>
            </a:r>
          </a:p>
          <a:p>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16</a:t>
            </a:fld>
            <a:endParaRPr lang="en-CA"/>
          </a:p>
        </p:txBody>
      </p:sp>
    </p:spTree>
    <p:extLst>
      <p:ext uri="{BB962C8B-B14F-4D97-AF65-F5344CB8AC3E}">
        <p14:creationId xmlns:p14="http://schemas.microsoft.com/office/powerpoint/2010/main" val="3468234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Voici d`autres</a:t>
            </a:r>
            <a:r>
              <a:rPr lang="fr-CA" baseline="0" dirty="0" smtClean="0"/>
              <a:t> rappels importants.</a:t>
            </a:r>
            <a:endParaRPr lang="fr-CA" dirty="0" smtClean="0"/>
          </a:p>
          <a:p>
            <a:endParaRPr lang="fr-CA" dirty="0" smtClean="0"/>
          </a:p>
          <a:p>
            <a:r>
              <a:rPr lang="fr-CA" dirty="0" smtClean="0"/>
              <a:t>Communiquez </a:t>
            </a:r>
            <a:r>
              <a:rPr lang="fr-CA" dirty="0"/>
              <a:t>avec nous en premier! Si jamais vous avez des doutes quant à la manière de procéder </a:t>
            </a:r>
            <a:r>
              <a:rPr lang="fr-CA" dirty="0" smtClean="0"/>
              <a:t>concernant un </a:t>
            </a:r>
            <a:r>
              <a:rPr lang="fr-CA" dirty="0"/>
              <a:t>achat ou un paiement, écrivez-nous sur le portail d’achat et nous allons vous donner des directives claires. </a:t>
            </a:r>
          </a:p>
          <a:p>
            <a:endParaRPr lang="fr-CA" baseline="0" dirty="0"/>
          </a:p>
          <a:p>
            <a:r>
              <a:rPr lang="fr-CA" dirty="0" smtClean="0"/>
              <a:t>Il nous arrive de faire appel à vous pour obtenir</a:t>
            </a:r>
            <a:r>
              <a:rPr lang="fr-CA" baseline="0" dirty="0" smtClean="0"/>
              <a:t> des précisions! </a:t>
            </a:r>
            <a:r>
              <a:rPr lang="fr-CA" dirty="0" smtClean="0"/>
              <a:t>Nous </a:t>
            </a:r>
            <a:r>
              <a:rPr lang="fr-CA" dirty="0"/>
              <a:t>avons accès à certains renseignements </a:t>
            </a:r>
            <a:r>
              <a:rPr lang="fr-CA" dirty="0" smtClean="0"/>
              <a:t>concernant les achats effectués au moyen des </a:t>
            </a:r>
            <a:r>
              <a:rPr lang="fr-CA" dirty="0"/>
              <a:t>cartes d’achat, mais lorsque </a:t>
            </a:r>
            <a:r>
              <a:rPr lang="fr-CA" dirty="0" smtClean="0"/>
              <a:t>nous faisons notre suivi mensuel, </a:t>
            </a:r>
            <a:r>
              <a:rPr lang="fr-CA" dirty="0"/>
              <a:t>il arrive souvent que nous ayons besoin </a:t>
            </a:r>
            <a:r>
              <a:rPr lang="fr-CA" dirty="0" smtClean="0"/>
              <a:t>de </a:t>
            </a:r>
            <a:r>
              <a:rPr lang="fr-CA" dirty="0"/>
              <a:t>plus amples renseignements. Si nous vous envoyons un courriel avec ce type de demande, veuillez </a:t>
            </a:r>
            <a:r>
              <a:rPr lang="fr-CA" dirty="0" smtClean="0"/>
              <a:t>y répondre </a:t>
            </a:r>
            <a:r>
              <a:rPr lang="fr-CA" dirty="0"/>
              <a:t>le plus vite possible!</a:t>
            </a:r>
          </a:p>
          <a:p>
            <a:endParaRPr lang="fr-CA" baseline="0" dirty="0"/>
          </a:p>
          <a:p>
            <a:r>
              <a:rPr lang="fr-CA" dirty="0" smtClean="0"/>
              <a:t>Faites-nous</a:t>
            </a:r>
            <a:r>
              <a:rPr lang="fr-CA" baseline="0" dirty="0" smtClean="0"/>
              <a:t> part d</a:t>
            </a:r>
            <a:r>
              <a:rPr lang="fr-CA" dirty="0" smtClean="0"/>
              <a:t>es </a:t>
            </a:r>
            <a:r>
              <a:rPr lang="fr-CA" dirty="0"/>
              <a:t>changements et des mises à </a:t>
            </a:r>
            <a:r>
              <a:rPr lang="fr-CA" dirty="0" smtClean="0"/>
              <a:t>jour on</a:t>
            </a:r>
            <a:r>
              <a:rPr lang="fr-CA" baseline="0" dirty="0" smtClean="0"/>
              <a:t> ce qui vous concerne</a:t>
            </a:r>
            <a:r>
              <a:rPr lang="fr-CA" dirty="0" smtClean="0"/>
              <a:t>!</a:t>
            </a:r>
            <a:r>
              <a:rPr lang="fr-CA" baseline="0" dirty="0" smtClean="0"/>
              <a:t> </a:t>
            </a:r>
            <a:r>
              <a:rPr lang="fr-CA" dirty="0" smtClean="0"/>
              <a:t>Si </a:t>
            </a:r>
            <a:r>
              <a:rPr lang="fr-CA" dirty="0"/>
              <a:t>vous avez un nouveau gestionnaire ou </a:t>
            </a:r>
            <a:r>
              <a:rPr lang="fr-CA" dirty="0" smtClean="0"/>
              <a:t>que </a:t>
            </a:r>
            <a:r>
              <a:rPr lang="fr-CA" dirty="0"/>
              <a:t>vous changez de </a:t>
            </a:r>
            <a:r>
              <a:rPr lang="fr-CA" dirty="0" smtClean="0"/>
              <a:t>poste </a:t>
            </a:r>
            <a:r>
              <a:rPr lang="fr-CA" dirty="0"/>
              <a:t>et </a:t>
            </a:r>
            <a:r>
              <a:rPr lang="fr-CA" dirty="0" smtClean="0"/>
              <a:t>continuez </a:t>
            </a:r>
            <a:r>
              <a:rPr lang="fr-CA" dirty="0"/>
              <a:t>d’utiliser votre carte, </a:t>
            </a:r>
            <a:r>
              <a:rPr lang="fr-CA" dirty="0" smtClean="0"/>
              <a:t>dites-le-nous! </a:t>
            </a:r>
            <a:r>
              <a:rPr lang="fr-CA" dirty="0"/>
              <a:t>Chaque carte et son titulaire sont liés à un gestionnaire de centre de coûts (CC</a:t>
            </a:r>
            <a:r>
              <a:rPr lang="fr-CA" dirty="0" smtClean="0"/>
              <a:t>).</a:t>
            </a:r>
            <a:r>
              <a:rPr lang="fr-CA" baseline="0" dirty="0" smtClean="0"/>
              <a:t> N</a:t>
            </a:r>
            <a:r>
              <a:rPr lang="fr-CA" dirty="0" smtClean="0"/>
              <a:t>ous </a:t>
            </a:r>
            <a:r>
              <a:rPr lang="fr-CA" dirty="0"/>
              <a:t>devons garder ces renseignements à </a:t>
            </a:r>
            <a:r>
              <a:rPr lang="fr-CA" dirty="0" smtClean="0"/>
              <a:t>jour, </a:t>
            </a:r>
            <a:r>
              <a:rPr lang="fr-CA" dirty="0"/>
              <a:t>et nous comptons sur vous pour nous tenir informés.</a:t>
            </a:r>
          </a:p>
          <a:p>
            <a:endParaRPr lang="fr-CA" baseline="0" dirty="0"/>
          </a:p>
          <a:p>
            <a:r>
              <a:rPr lang="fr-CA" dirty="0" smtClean="0"/>
              <a:t>Familiarisez-vous avec les </a:t>
            </a:r>
            <a:r>
              <a:rPr lang="fr-CA" dirty="0"/>
              <a:t>règles! Prenez le temps de passer en revue la politique relative aux cartes d’achat de temps en temps. Contrairement à de nombreuses autres politiques, elle est courte et facile à lire. Lorsque vous </a:t>
            </a:r>
            <a:r>
              <a:rPr lang="fr-CA" dirty="0" smtClean="0"/>
              <a:t>avez</a:t>
            </a:r>
            <a:r>
              <a:rPr lang="fr-CA" baseline="0" dirty="0" smtClean="0"/>
              <a:t> une incertitude </a:t>
            </a:r>
            <a:r>
              <a:rPr lang="fr-CA" dirty="0" smtClean="0"/>
              <a:t>ou que vous </a:t>
            </a:r>
            <a:r>
              <a:rPr lang="fr-CA" dirty="0"/>
              <a:t>avez besoin </a:t>
            </a:r>
            <a:r>
              <a:rPr lang="fr-CA" dirty="0" smtClean="0"/>
              <a:t>d’une</a:t>
            </a:r>
            <a:r>
              <a:rPr lang="fr-CA" baseline="0" dirty="0" smtClean="0"/>
              <a:t> source au moment d’</a:t>
            </a:r>
            <a:r>
              <a:rPr lang="fr-CA" dirty="0" smtClean="0"/>
              <a:t>expliquer </a:t>
            </a:r>
            <a:r>
              <a:rPr lang="fr-CA" dirty="0"/>
              <a:t>les règles à d’autres, reportez-vous à la politique. </a:t>
            </a:r>
            <a:r>
              <a:rPr lang="fr-CA" dirty="0" smtClean="0"/>
              <a:t>Si vous la connaissez bien, votre </a:t>
            </a:r>
            <a:r>
              <a:rPr lang="fr-CA" dirty="0"/>
              <a:t>vie sera bien plus simple. Et si jamais </a:t>
            </a:r>
            <a:r>
              <a:rPr lang="fr-CA" dirty="0" smtClean="0"/>
              <a:t>un élément</a:t>
            </a:r>
            <a:r>
              <a:rPr lang="fr-CA" baseline="0" dirty="0" smtClean="0"/>
              <a:t> de la </a:t>
            </a:r>
            <a:r>
              <a:rPr lang="fr-CA" dirty="0" smtClean="0"/>
              <a:t>politique </a:t>
            </a:r>
            <a:r>
              <a:rPr lang="fr-CA" dirty="0"/>
              <a:t>n’est pas clair, communiquez avec nous! Nous sommes ici pour vous aider et nous pouvons vous donner des conseils et </a:t>
            </a:r>
            <a:r>
              <a:rPr lang="fr-CA" dirty="0" smtClean="0"/>
              <a:t>vous éclairer!</a:t>
            </a:r>
            <a:endParaRPr lang="fr-CA" dirty="0"/>
          </a:p>
          <a:p>
            <a:endParaRPr lang="fr-CA" baseline="0" dirty="0"/>
          </a:p>
        </p:txBody>
      </p:sp>
      <p:sp>
        <p:nvSpPr>
          <p:cNvPr id="4" name="Slide Number Placeholder 3"/>
          <p:cNvSpPr>
            <a:spLocks noGrp="1"/>
          </p:cNvSpPr>
          <p:nvPr>
            <p:ph type="sldNum" sz="quarter" idx="10"/>
          </p:nvPr>
        </p:nvSpPr>
        <p:spPr/>
        <p:txBody>
          <a:bodyPr/>
          <a:lstStyle/>
          <a:p>
            <a:fld id="{5A46106F-BEFE-41C6-9573-4ECB6E6F08F0}" type="slidenum">
              <a:rPr lang="en-CA" smtClean="0"/>
              <a:t>17</a:t>
            </a:fld>
            <a:endParaRPr lang="fr-CA" dirty="0"/>
          </a:p>
        </p:txBody>
      </p:sp>
    </p:spTree>
    <p:extLst>
      <p:ext uri="{BB962C8B-B14F-4D97-AF65-F5344CB8AC3E}">
        <p14:creationId xmlns:p14="http://schemas.microsoft.com/office/powerpoint/2010/main" val="34151270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Parfois, il est difficile de savoir avec qui communiquer au sein du Ministère pour différentes </a:t>
            </a:r>
            <a:r>
              <a:rPr lang="fr-CA" dirty="0" smtClean="0"/>
              <a:t>questions. </a:t>
            </a:r>
            <a:endParaRPr lang="fr-CA" dirty="0"/>
          </a:p>
          <a:p>
            <a:endParaRPr lang="fr-CA" dirty="0"/>
          </a:p>
          <a:p>
            <a:r>
              <a:rPr lang="fr-CA" dirty="0"/>
              <a:t>Lorsqu’il s’agit de questions </a:t>
            </a:r>
            <a:r>
              <a:rPr lang="fr-CA" dirty="0" smtClean="0"/>
              <a:t>concernant les voyages, </a:t>
            </a:r>
            <a:r>
              <a:rPr lang="fr-CA" dirty="0"/>
              <a:t>veuillez communiquer avec la </a:t>
            </a:r>
            <a:r>
              <a:rPr lang="fr-CA" dirty="0" smtClean="0"/>
              <a:t>Passerelle pour le soutien aux voyages. Les </a:t>
            </a:r>
            <a:r>
              <a:rPr lang="fr-CA" dirty="0"/>
              <a:t>renseignements </a:t>
            </a:r>
            <a:r>
              <a:rPr lang="fr-CA" dirty="0" smtClean="0"/>
              <a:t>à cet égard sont </a:t>
            </a:r>
            <a:r>
              <a:rPr lang="fr-CA" dirty="0"/>
              <a:t>accessibles sur </a:t>
            </a:r>
            <a:r>
              <a:rPr lang="fr-CA" dirty="0" err="1" smtClean="0"/>
              <a:t>iService</a:t>
            </a:r>
            <a:r>
              <a:rPr lang="fr-CA" dirty="0" smtClean="0"/>
              <a:t> en cliquant sur le </a:t>
            </a:r>
            <a:r>
              <a:rPr lang="fr-CA" dirty="0" err="1" smtClean="0"/>
              <a:t>icon</a:t>
            </a:r>
            <a:r>
              <a:rPr lang="fr-CA" dirty="0" smtClean="0"/>
              <a:t> en bas de la page d’</a:t>
            </a:r>
            <a:r>
              <a:rPr lang="fr-CA" dirty="0" err="1" smtClean="0"/>
              <a:t>acceuil</a:t>
            </a:r>
            <a:r>
              <a:rPr lang="fr-CA" dirty="0" smtClean="0"/>
              <a:t>.</a:t>
            </a:r>
            <a:endParaRPr lang="fr-CA" baseline="0" dirty="0"/>
          </a:p>
          <a:p>
            <a:endParaRPr lang="fr-CA" baseline="0" dirty="0"/>
          </a:p>
          <a:p>
            <a:r>
              <a:rPr lang="fr-CA" dirty="0" smtClean="0"/>
              <a:t>Vous pouvez les contacter si vous</a:t>
            </a:r>
            <a:r>
              <a:rPr lang="fr-CA" baseline="0" dirty="0" smtClean="0"/>
              <a:t> avez des </a:t>
            </a:r>
            <a:r>
              <a:rPr lang="fr-CA" dirty="0" smtClean="0"/>
              <a:t>questions portant </a:t>
            </a:r>
            <a:r>
              <a:rPr lang="fr-CA" dirty="0"/>
              <a:t>sur les comptes créditeurs et les </a:t>
            </a:r>
            <a:r>
              <a:rPr lang="fr-CA" dirty="0" smtClean="0"/>
              <a:t>voyages, par exemple, si vous avez </a:t>
            </a:r>
            <a:r>
              <a:rPr lang="fr-CA" dirty="0"/>
              <a:t>besoin d’aide ou </a:t>
            </a:r>
            <a:r>
              <a:rPr lang="fr-CA" dirty="0" smtClean="0"/>
              <a:t>de précisions sur la </a:t>
            </a:r>
            <a:r>
              <a:rPr lang="fr-CA" dirty="0"/>
              <a:t>manière de procéder </a:t>
            </a:r>
            <a:r>
              <a:rPr lang="fr-CA" dirty="0" smtClean="0"/>
              <a:t>concernant </a:t>
            </a:r>
            <a:r>
              <a:rPr lang="fr-CA" dirty="0"/>
              <a:t>des achats en lien avec un voyage, comme </a:t>
            </a:r>
            <a:r>
              <a:rPr lang="fr-CA" dirty="0" smtClean="0"/>
              <a:t>des </a:t>
            </a:r>
            <a:r>
              <a:rPr lang="fr-CA" dirty="0"/>
              <a:t>billets </a:t>
            </a:r>
            <a:r>
              <a:rPr lang="fr-CA" dirty="0" smtClean="0"/>
              <a:t>d’avion </a:t>
            </a:r>
            <a:r>
              <a:rPr lang="fr-CA" dirty="0"/>
              <a:t>ou de train, et </a:t>
            </a:r>
            <a:r>
              <a:rPr lang="fr-CA" dirty="0" smtClean="0"/>
              <a:t>des </a:t>
            </a:r>
            <a:r>
              <a:rPr lang="fr-CA" dirty="0"/>
              <a:t>réservations de </a:t>
            </a:r>
            <a:r>
              <a:rPr lang="fr-CA" dirty="0" smtClean="0"/>
              <a:t>chambres </a:t>
            </a:r>
            <a:r>
              <a:rPr lang="fr-CA" dirty="0"/>
              <a:t>d’hôtel</a:t>
            </a:r>
            <a:r>
              <a:rPr lang="fr-CA" dirty="0" smtClean="0"/>
              <a:t>.</a:t>
            </a:r>
          </a:p>
          <a:p>
            <a:endParaRPr lang="fr-CA" dirty="0" smtClean="0"/>
          </a:p>
          <a:p>
            <a:r>
              <a:rPr lang="fr-CA" dirty="0" smtClean="0"/>
              <a:t>A</a:t>
            </a:r>
            <a:r>
              <a:rPr lang="fr-CA" baseline="0" dirty="0" smtClean="0"/>
              <a:t> NOTER, très important, </a:t>
            </a:r>
            <a:r>
              <a:rPr lang="fr-CA" sz="1200" kern="1200" dirty="0" smtClean="0">
                <a:solidFill>
                  <a:schemeClr val="tx1"/>
                </a:solidFill>
                <a:effectLst/>
                <a:latin typeface="+mn-lt"/>
                <a:ea typeface="+mn-ea"/>
                <a:cs typeface="+mn-cs"/>
              </a:rPr>
              <a:t>qu’en aucun cas les détenteurs ne devraient faire des achats/réservation voyage avec leur carte d’achat du ministère.</a:t>
            </a:r>
            <a:r>
              <a:rPr lang="fr-CA" sz="1200" kern="1200" baseline="0" dirty="0" smtClean="0">
                <a:solidFill>
                  <a:schemeClr val="tx1"/>
                </a:solidFill>
                <a:effectLst/>
                <a:latin typeface="+mn-lt"/>
                <a:ea typeface="+mn-ea"/>
                <a:cs typeface="+mn-cs"/>
              </a:rPr>
              <a:t> </a:t>
            </a:r>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18</a:t>
            </a:fld>
            <a:endParaRPr lang="fr-CA" dirty="0"/>
          </a:p>
        </p:txBody>
      </p:sp>
    </p:spTree>
    <p:extLst>
      <p:ext uri="{BB962C8B-B14F-4D97-AF65-F5344CB8AC3E}">
        <p14:creationId xmlns:p14="http://schemas.microsoft.com/office/powerpoint/2010/main" val="2846340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Si vous avez de la difficulté avec SAP, vous pouvez signaler </a:t>
            </a:r>
            <a:r>
              <a:rPr lang="fr-CA" dirty="0" smtClean="0"/>
              <a:t>un</a:t>
            </a:r>
            <a:r>
              <a:rPr lang="fr-CA" baseline="0" dirty="0" smtClean="0"/>
              <a:t> </a:t>
            </a:r>
            <a:r>
              <a:rPr lang="fr-CA" dirty="0" smtClean="0"/>
              <a:t>incident </a:t>
            </a:r>
            <a:r>
              <a:rPr lang="fr-CA" dirty="0"/>
              <a:t>en passant par iService. Pour ce faire, vous pouvez cliquer sur l’icône maSGE (SAP) à la droite de la page d’accueil </a:t>
            </a:r>
            <a:r>
              <a:rPr lang="fr-CA" dirty="0" smtClean="0"/>
              <a:t>d’iService. Vous serez</a:t>
            </a:r>
            <a:r>
              <a:rPr lang="fr-CA" baseline="0" dirty="0" smtClean="0"/>
              <a:t> alors</a:t>
            </a:r>
            <a:r>
              <a:rPr lang="fr-CA" dirty="0" smtClean="0"/>
              <a:t> </a:t>
            </a:r>
            <a:r>
              <a:rPr lang="fr-CA" dirty="0"/>
              <a:t>redirigé </a:t>
            </a:r>
            <a:r>
              <a:rPr lang="fr-CA" dirty="0" smtClean="0"/>
              <a:t>vers </a:t>
            </a:r>
            <a:r>
              <a:rPr lang="fr-CA" dirty="0"/>
              <a:t>la page d’iService où vous trouverez le lien pour signaler l’incident.</a:t>
            </a:r>
          </a:p>
          <a:p>
            <a:endParaRPr lang="fr-CA" baseline="0" dirty="0"/>
          </a:p>
          <a:p>
            <a:r>
              <a:rPr lang="fr-CA" dirty="0"/>
              <a:t>Si vous avez besoin de renseignements à propos des documents </a:t>
            </a:r>
            <a:r>
              <a:rPr lang="fr-CA" dirty="0" smtClean="0"/>
              <a:t>liés à votre carte et de</a:t>
            </a:r>
            <a:r>
              <a:rPr lang="fr-CA" baseline="0" dirty="0" smtClean="0"/>
              <a:t> la conciliation</a:t>
            </a:r>
            <a:r>
              <a:rPr lang="fr-CA" dirty="0" smtClean="0"/>
              <a:t>, </a:t>
            </a:r>
            <a:r>
              <a:rPr lang="fr-CA" dirty="0"/>
              <a:t>vous pouvez </a:t>
            </a:r>
            <a:r>
              <a:rPr lang="fr-CA" dirty="0" smtClean="0"/>
              <a:t>cliquer </a:t>
            </a:r>
            <a:r>
              <a:rPr lang="fr-CA" dirty="0"/>
              <a:t>sur </a:t>
            </a:r>
            <a:r>
              <a:rPr lang="fr-CA" sz="1200" kern="1200" dirty="0">
                <a:solidFill>
                  <a:schemeClr val="tx1"/>
                </a:solidFill>
                <a:effectLst/>
                <a:latin typeface="+mn-lt"/>
                <a:ea typeface="+mn-ea"/>
                <a:cs typeface="+mn-cs"/>
              </a:rPr>
              <a:t>Services de </a:t>
            </a:r>
            <a:r>
              <a:rPr lang="fr-CA" sz="1200" kern="1200" dirty="0" smtClean="0">
                <a:solidFill>
                  <a:schemeClr val="tx1"/>
                </a:solidFill>
                <a:effectLst/>
                <a:latin typeface="+mn-lt"/>
                <a:ea typeface="+mn-ea"/>
                <a:cs typeface="+mn-cs"/>
              </a:rPr>
              <a:t>comptabilité </a:t>
            </a:r>
            <a:r>
              <a:rPr lang="fr-CA" sz="1200" kern="1200" dirty="0">
                <a:solidFill>
                  <a:schemeClr val="tx1"/>
                </a:solidFill>
                <a:effectLst/>
                <a:latin typeface="+mn-lt"/>
                <a:ea typeface="+mn-ea"/>
                <a:cs typeface="+mn-cs"/>
              </a:rPr>
              <a:t>et de production de rapports</a:t>
            </a:r>
            <a:r>
              <a:rPr lang="fr-CA" dirty="0"/>
              <a:t>, puis sur Demande de renseignements généraux et sur Comptes à payer pour terminer. Cela peut sembler long, mais </a:t>
            </a:r>
            <a:r>
              <a:rPr lang="fr-CA" dirty="0" smtClean="0"/>
              <a:t>vous verrez, c’est assez convivial!</a:t>
            </a:r>
            <a:endParaRPr lang="fr-CA" dirty="0"/>
          </a:p>
          <a:p>
            <a:endParaRPr lang="fr-CA" baseline="0" dirty="0"/>
          </a:p>
          <a:p>
            <a:r>
              <a:rPr lang="fr-CA" dirty="0"/>
              <a:t>Si vous avez besoin d’aide avec votre ordinateur, des programmes ou d’autres systèmes, vous pouvez communiquer </a:t>
            </a:r>
            <a:r>
              <a:rPr lang="fr-CA" dirty="0" smtClean="0"/>
              <a:t>avec</a:t>
            </a:r>
            <a:r>
              <a:rPr lang="fr-CA" baseline="0" dirty="0" smtClean="0"/>
              <a:t> InfoService national</a:t>
            </a:r>
            <a:r>
              <a:rPr lang="fr-CA" dirty="0" smtClean="0"/>
              <a:t>, </a:t>
            </a:r>
            <a:r>
              <a:rPr lang="fr-CA" dirty="0"/>
              <a:t>ce que vous avez probablement déjà fait </a:t>
            </a:r>
            <a:r>
              <a:rPr lang="fr-CA" dirty="0" smtClean="0"/>
              <a:t>souvent. Vous </a:t>
            </a:r>
            <a:r>
              <a:rPr lang="fr-CA" dirty="0"/>
              <a:t>avez </a:t>
            </a:r>
            <a:r>
              <a:rPr lang="fr-CA" dirty="0" smtClean="0"/>
              <a:t>d’ailleurs probablement placé le numéro </a:t>
            </a:r>
            <a:r>
              <a:rPr lang="fr-CA" dirty="0"/>
              <a:t>sur </a:t>
            </a:r>
            <a:r>
              <a:rPr lang="fr-CA" dirty="0" smtClean="0"/>
              <a:t>la</a:t>
            </a:r>
            <a:r>
              <a:rPr lang="fr-CA" baseline="0" dirty="0" smtClean="0"/>
              <a:t> paroi</a:t>
            </a:r>
            <a:r>
              <a:rPr lang="fr-CA" dirty="0" smtClean="0"/>
              <a:t> </a:t>
            </a:r>
            <a:r>
              <a:rPr lang="fr-CA" dirty="0"/>
              <a:t>de votre </a:t>
            </a:r>
            <a:r>
              <a:rPr lang="fr-CA" dirty="0" smtClean="0"/>
              <a:t>cubicule! </a:t>
            </a:r>
            <a:r>
              <a:rPr lang="fr-CA" dirty="0"/>
              <a:t>Sinon, vous trouverez </a:t>
            </a:r>
            <a:r>
              <a:rPr lang="fr-CA" dirty="0" smtClean="0"/>
              <a:t>les </a:t>
            </a:r>
            <a:r>
              <a:rPr lang="fr-CA" dirty="0"/>
              <a:t>renseignements </a:t>
            </a:r>
            <a:r>
              <a:rPr lang="fr-CA" dirty="0" smtClean="0"/>
              <a:t>nécessaires</a:t>
            </a:r>
            <a:r>
              <a:rPr lang="fr-CA" baseline="0" dirty="0" smtClean="0"/>
              <a:t> </a:t>
            </a:r>
            <a:r>
              <a:rPr lang="fr-CA" dirty="0" smtClean="0"/>
              <a:t>sur </a:t>
            </a:r>
            <a:r>
              <a:rPr lang="fr-CA" dirty="0"/>
              <a:t>iService en cliquant sur Liens rapides, l’un des menus déroulants dans le haut de la page d’accueil (à droite), puis en cliquant sur </a:t>
            </a:r>
            <a:r>
              <a:rPr lang="fr-CA" dirty="0" smtClean="0"/>
              <a:t>InfoService </a:t>
            </a:r>
            <a:r>
              <a:rPr lang="fr-CA" dirty="0"/>
              <a:t>national. Si vous allez jusqu’au bas du menu, vous allez voir la manière de communiquer avec </a:t>
            </a:r>
            <a:r>
              <a:rPr lang="fr-CA" dirty="0" smtClean="0"/>
              <a:t>InfoService.</a:t>
            </a:r>
            <a:endParaRPr lang="fr-CA" dirty="0"/>
          </a:p>
          <a:p>
            <a:endParaRPr lang="fr-CA" baseline="0" dirty="0"/>
          </a:p>
          <a:p>
            <a:r>
              <a:rPr lang="fr-CA" dirty="0"/>
              <a:t>Si vous nous écrivez sur le </a:t>
            </a:r>
            <a:r>
              <a:rPr lang="fr-CA" dirty="0" smtClean="0"/>
              <a:t>Portail </a:t>
            </a:r>
            <a:r>
              <a:rPr lang="fr-CA" dirty="0"/>
              <a:t>et </a:t>
            </a:r>
            <a:r>
              <a:rPr lang="fr-CA" dirty="0" smtClean="0"/>
              <a:t>que </a:t>
            </a:r>
            <a:r>
              <a:rPr lang="fr-CA" dirty="0"/>
              <a:t>nous ne sommes pas en mesure de vous aider, nous </a:t>
            </a:r>
            <a:r>
              <a:rPr lang="fr-CA" dirty="0" smtClean="0"/>
              <a:t>pourrons</a:t>
            </a:r>
            <a:r>
              <a:rPr lang="fr-CA" baseline="0" dirty="0" smtClean="0"/>
              <a:t> fort probablement </a:t>
            </a:r>
            <a:r>
              <a:rPr lang="fr-CA" dirty="0" smtClean="0"/>
              <a:t>vous </a:t>
            </a:r>
            <a:r>
              <a:rPr lang="fr-CA" dirty="0"/>
              <a:t>diriger vers les </a:t>
            </a:r>
            <a:r>
              <a:rPr lang="fr-CA" dirty="0" smtClean="0"/>
              <a:t>personnes </a:t>
            </a:r>
            <a:r>
              <a:rPr lang="fr-CA" dirty="0"/>
              <a:t>qui </a:t>
            </a:r>
            <a:r>
              <a:rPr lang="fr-CA" dirty="0" smtClean="0"/>
              <a:t>seront en</a:t>
            </a:r>
            <a:r>
              <a:rPr lang="fr-CA" baseline="0" dirty="0" smtClean="0"/>
              <a:t> mesure de le faire</a:t>
            </a:r>
            <a:r>
              <a:rPr lang="fr-CA" dirty="0" smtClean="0"/>
              <a:t>.</a:t>
            </a:r>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19</a:t>
            </a:fld>
            <a:endParaRPr lang="fr-CA" dirty="0"/>
          </a:p>
        </p:txBody>
      </p:sp>
    </p:spTree>
    <p:extLst>
      <p:ext uri="{BB962C8B-B14F-4D97-AF65-F5344CB8AC3E}">
        <p14:creationId xmlns:p14="http://schemas.microsoft.com/office/powerpoint/2010/main" val="392801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fr-CA" noProof="0" dirty="0" smtClean="0"/>
              <a:t>Voici les sujets</a:t>
            </a:r>
            <a:r>
              <a:rPr lang="fr-CA" baseline="0" noProof="0" dirty="0" smtClean="0"/>
              <a:t> que nous aborderons aujourd’hui :</a:t>
            </a:r>
            <a:endParaRPr lang="fr-CA" noProof="0" dirty="0" smtClean="0"/>
          </a:p>
          <a:p>
            <a:endParaRPr lang="fr-CA" noProof="0" dirty="0" smtClean="0"/>
          </a:p>
          <a:p>
            <a:pPr marL="174982" indent="-174982">
              <a:buFont typeface="Arial" panose="020B0604020202020204" pitchFamily="34" charset="0"/>
              <a:buChar char="•"/>
            </a:pPr>
            <a:r>
              <a:rPr lang="fr-CA" noProof="0" dirty="0" smtClean="0"/>
              <a:t>Nous vous présenterons les questions que nous recevons le plus souvent dans le Portail d’achats</a:t>
            </a:r>
            <a:r>
              <a:rPr lang="fr-CA" baseline="0" noProof="0" dirty="0" smtClean="0"/>
              <a:t>, ainsi que les réponses à ces questions et les sources à consulter pour obtenir plus de renseignements au sujet de chaque question.</a:t>
            </a:r>
          </a:p>
          <a:p>
            <a:pPr marL="174982" indent="-174982">
              <a:buFont typeface="Arial" panose="020B0604020202020204" pitchFamily="34" charset="0"/>
              <a:buChar char="•"/>
            </a:pPr>
            <a:r>
              <a:rPr lang="fr-CA" baseline="0" noProof="0" dirty="0" smtClean="0"/>
              <a:t>Nous expliquerons les nouvelles </a:t>
            </a:r>
            <a:r>
              <a:rPr lang="fr-CA" b="0" baseline="0" noProof="0" dirty="0" smtClean="0"/>
              <a:t>conséquences </a:t>
            </a:r>
            <a:r>
              <a:rPr lang="fr-CA" b="0" baseline="0" noProof="0" dirty="0" smtClean="0">
                <a:solidFill>
                  <a:srgbClr val="FF0000"/>
                </a:solidFill>
              </a:rPr>
              <a:t>de mauvaise utilisation de la carte d’achat</a:t>
            </a:r>
            <a:r>
              <a:rPr lang="fr-CA" b="0" baseline="0" noProof="0" dirty="0" smtClean="0"/>
              <a:t>; ces </a:t>
            </a:r>
            <a:r>
              <a:rPr lang="fr-CA" baseline="0" noProof="0" dirty="0" smtClean="0"/>
              <a:t>conséquences ont été approuvées par le Dirigeant principal des finances (DPF) en août 2017.</a:t>
            </a:r>
          </a:p>
          <a:p>
            <a:pPr marL="174982" indent="-174982">
              <a:buFont typeface="Arial" panose="020B0604020202020204" pitchFamily="34" charset="0"/>
              <a:buChar char="•"/>
            </a:pPr>
            <a:r>
              <a:rPr lang="fr-CA" baseline="0" noProof="0" dirty="0" smtClean="0"/>
              <a:t>Nous vous communiquerons aussi des rappels importants </a:t>
            </a:r>
          </a:p>
          <a:p>
            <a:pPr marL="174982" indent="-174982">
              <a:buFont typeface="Arial" panose="020B0604020202020204" pitchFamily="34" charset="0"/>
              <a:buChar char="•"/>
            </a:pPr>
            <a:r>
              <a:rPr lang="fr-CA" baseline="0" noProof="0" dirty="0" smtClean="0"/>
              <a:t>En dernier lieu, nous vous indiquerons les ressources auxquelles faire appel si vous avez certaines questions.</a:t>
            </a:r>
          </a:p>
          <a:p>
            <a:pPr marL="174982" indent="-174982" defTabSz="933237">
              <a:buFont typeface="Arial" panose="020B0604020202020204" pitchFamily="34" charset="0"/>
              <a:buChar char="•"/>
              <a:defRPr/>
            </a:pPr>
            <a:r>
              <a:rPr lang="fr-CA" noProof="0" dirty="0" smtClean="0"/>
              <a:t>Et Nous vous demandons de noter vos questions et d’attendre la fin de la séance pour les poser. C’est avec plaisir que nous</a:t>
            </a:r>
            <a:r>
              <a:rPr lang="fr-CA" baseline="0" noProof="0" dirty="0" smtClean="0"/>
              <a:t> répondrons à toutes les questions qui pourraient aussi concerner d’autres personnes. Si vous avez des </a:t>
            </a:r>
            <a:r>
              <a:rPr lang="fr-CA" noProof="0" dirty="0" smtClean="0"/>
              <a:t>questions qui sont propres</a:t>
            </a:r>
            <a:r>
              <a:rPr lang="fr-CA" baseline="0" noProof="0" dirty="0" smtClean="0"/>
              <a:t> à vos opérations, nous vous demandons de bien vouloir nous les transmettre par l’intermédiaire du Portail, comme à l’habitude.</a:t>
            </a:r>
            <a:endParaRPr lang="fr-CA" noProof="0" dirty="0" smtClean="0"/>
          </a:p>
          <a:p>
            <a:endParaRPr lang="fr-CA" baseline="0" noProof="0" dirty="0" smtClean="0"/>
          </a:p>
          <a:p>
            <a:r>
              <a:rPr lang="fr-CA" noProof="0" dirty="0" smtClean="0"/>
              <a:t>La séance WebEx sera enregistrée,</a:t>
            </a:r>
            <a:r>
              <a:rPr lang="fr-CA" baseline="0" noProof="0" dirty="0" smtClean="0"/>
              <a:t> puis diffusée sur la page iService.</a:t>
            </a:r>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2</a:t>
            </a:fld>
            <a:endParaRPr lang="en-CA" dirty="0"/>
          </a:p>
        </p:txBody>
      </p:sp>
    </p:spTree>
    <p:extLst>
      <p:ext uri="{BB962C8B-B14F-4D97-AF65-F5344CB8AC3E}">
        <p14:creationId xmlns:p14="http://schemas.microsoft.com/office/powerpoint/2010/main" val="2475502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Parfait! Il </a:t>
            </a:r>
            <a:r>
              <a:rPr lang="fr-CA" dirty="0"/>
              <a:t>est maintenant temps de poser </a:t>
            </a:r>
            <a:r>
              <a:rPr lang="fr-CA" dirty="0" smtClean="0"/>
              <a:t>vos questions</a:t>
            </a:r>
            <a:r>
              <a:rPr lang="fr-CA" dirty="0"/>
              <a:t>. Si vous </a:t>
            </a:r>
            <a:r>
              <a:rPr lang="fr-CA" dirty="0" smtClean="0"/>
              <a:t>avez des questions auxquelles </a:t>
            </a:r>
            <a:r>
              <a:rPr lang="fr-CA" dirty="0"/>
              <a:t>nous ne sommes pas en mesure de répondre aujourd’hui, nous allons prendre votre nom en note ainsi que vos coordonnées. Si nous avons des questions qui touchent plusieurs d’entre vous, nous </a:t>
            </a:r>
            <a:r>
              <a:rPr lang="fr-CA" dirty="0" smtClean="0"/>
              <a:t>les</a:t>
            </a:r>
            <a:r>
              <a:rPr lang="fr-CA" baseline="0" dirty="0" smtClean="0"/>
              <a:t> ajouterons </a:t>
            </a:r>
            <a:r>
              <a:rPr lang="fr-CA" dirty="0" smtClean="0"/>
              <a:t>au document </a:t>
            </a:r>
            <a:r>
              <a:rPr lang="fr-CA" dirty="0"/>
              <a:t>de </a:t>
            </a:r>
            <a:r>
              <a:rPr lang="fr-CA" dirty="0" smtClean="0"/>
              <a:t>FAQ </a:t>
            </a:r>
            <a:r>
              <a:rPr lang="fr-CA" dirty="0"/>
              <a:t>que </a:t>
            </a:r>
            <a:r>
              <a:rPr lang="fr-CA" dirty="0" smtClean="0"/>
              <a:t>vous</a:t>
            </a:r>
            <a:r>
              <a:rPr lang="fr-CA" baseline="0" dirty="0" smtClean="0"/>
              <a:t> retrouverai</a:t>
            </a:r>
            <a:r>
              <a:rPr lang="fr-CA" dirty="0" smtClean="0"/>
              <a:t> sur </a:t>
            </a:r>
            <a:r>
              <a:rPr lang="fr-CA" dirty="0"/>
              <a:t>iService.</a:t>
            </a:r>
          </a:p>
          <a:p>
            <a:endParaRPr lang="fr-CA" baseline="0" dirty="0"/>
          </a:p>
          <a:p>
            <a:r>
              <a:rPr lang="fr-CA" dirty="0"/>
              <a:t>Si vous avez des questions qui </a:t>
            </a:r>
            <a:r>
              <a:rPr lang="fr-CA" dirty="0" smtClean="0"/>
              <a:t>concernent</a:t>
            </a:r>
            <a:r>
              <a:rPr lang="fr-CA" baseline="0" dirty="0" smtClean="0"/>
              <a:t> précisément </a:t>
            </a:r>
            <a:r>
              <a:rPr lang="fr-CA" dirty="0" smtClean="0"/>
              <a:t>votre </a:t>
            </a:r>
            <a:r>
              <a:rPr lang="fr-CA" dirty="0"/>
              <a:t>situation individuelle, nous </a:t>
            </a:r>
            <a:r>
              <a:rPr lang="fr-CA" dirty="0" smtClean="0"/>
              <a:t>vous</a:t>
            </a:r>
            <a:r>
              <a:rPr lang="fr-CA" baseline="0" dirty="0" smtClean="0"/>
              <a:t> prions </a:t>
            </a:r>
            <a:r>
              <a:rPr lang="fr-CA" dirty="0" smtClean="0"/>
              <a:t>de </a:t>
            </a:r>
            <a:r>
              <a:rPr lang="fr-CA" dirty="0"/>
              <a:t>nous les envoyer sur le portail </a:t>
            </a:r>
            <a:r>
              <a:rPr lang="fr-CA" dirty="0" smtClean="0"/>
              <a:t>d’achat. Nous serons ainsi en mesure</a:t>
            </a:r>
            <a:r>
              <a:rPr lang="fr-CA" baseline="0" dirty="0" smtClean="0"/>
              <a:t> de vous fournir des conseils personnalisés.</a:t>
            </a:r>
            <a:endParaRPr lang="fr-CA" dirty="0"/>
          </a:p>
          <a:p>
            <a:endParaRPr lang="fr-CA" baseline="0" dirty="0"/>
          </a:p>
          <a:p>
            <a:r>
              <a:rPr lang="fr-CA" dirty="0"/>
              <a:t>Avant de poser vos questions, nous vous demandons de nous donner votre nom et de nous dire pour </a:t>
            </a:r>
            <a:r>
              <a:rPr lang="fr-CA" dirty="0" smtClean="0"/>
              <a:t>quelle direction vous </a:t>
            </a:r>
            <a:r>
              <a:rPr lang="fr-CA" dirty="0"/>
              <a:t>travaillez.</a:t>
            </a:r>
          </a:p>
          <a:p>
            <a:endParaRPr lang="fr-CA" baseline="0" dirty="0"/>
          </a:p>
          <a:p>
            <a:r>
              <a:rPr lang="fr-CA" dirty="0" smtClean="0"/>
              <a:t>Avez</a:t>
            </a:r>
            <a:r>
              <a:rPr lang="fr-CA" baseline="0" dirty="0" smtClean="0"/>
              <a:t>-vous des questions</a:t>
            </a:r>
            <a:r>
              <a:rPr lang="fr-CA" dirty="0" smtClean="0"/>
              <a:t>?</a:t>
            </a:r>
            <a:endParaRPr lang="fr-CA" dirty="0"/>
          </a:p>
        </p:txBody>
      </p:sp>
      <p:sp>
        <p:nvSpPr>
          <p:cNvPr id="4" name="Slide Number Placeholder 3"/>
          <p:cNvSpPr>
            <a:spLocks noGrp="1"/>
          </p:cNvSpPr>
          <p:nvPr>
            <p:ph type="sldNum" sz="quarter" idx="10"/>
          </p:nvPr>
        </p:nvSpPr>
        <p:spPr/>
        <p:txBody>
          <a:bodyPr/>
          <a:lstStyle/>
          <a:p>
            <a:fld id="{5A46106F-BEFE-41C6-9573-4ECB6E6F08F0}" type="slidenum">
              <a:rPr lang="en-CA" smtClean="0"/>
              <a:t>20</a:t>
            </a:fld>
            <a:endParaRPr lang="fr-CA" dirty="0"/>
          </a:p>
        </p:txBody>
      </p:sp>
    </p:spTree>
    <p:extLst>
      <p:ext uri="{BB962C8B-B14F-4D97-AF65-F5344CB8AC3E}">
        <p14:creationId xmlns:p14="http://schemas.microsoft.com/office/powerpoint/2010/main" val="3293435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126">
              <a:defRPr/>
            </a:pPr>
            <a:r>
              <a:rPr lang="fr-CA" sz="1100" noProof="0" dirty="0" smtClean="0"/>
              <a:t>Pour ceux et celles d’entre vous qui aiment bien les statistiques…</a:t>
            </a:r>
          </a:p>
          <a:p>
            <a:pPr defTabSz="933126">
              <a:defRPr/>
            </a:pPr>
            <a:endParaRPr lang="fr-CA" sz="1100" noProof="0" dirty="0" smtClean="0"/>
          </a:p>
          <a:p>
            <a:pPr defTabSz="933126">
              <a:defRPr/>
            </a:pPr>
            <a:r>
              <a:rPr lang="fr-CA" sz="1100" noProof="0" dirty="0" smtClean="0"/>
              <a:t>À l’heure actuelle, nous avons environ 530 cartes en circulation à EDSC.</a:t>
            </a:r>
          </a:p>
          <a:p>
            <a:pPr defTabSz="933126">
              <a:defRPr/>
            </a:pPr>
            <a:r>
              <a:rPr lang="fr-CA" sz="1100" noProof="0" dirty="0" smtClean="0"/>
              <a:t>Au cours de la dernière année, nous avons traité</a:t>
            </a:r>
            <a:r>
              <a:rPr lang="fr-CA" sz="1100" baseline="0" noProof="0" dirty="0" smtClean="0"/>
              <a:t> environ </a:t>
            </a:r>
            <a:r>
              <a:rPr lang="fr-CA" sz="1100" noProof="0" dirty="0" smtClean="0"/>
              <a:t>55 000 transactions, pour une valeur totale de 35 M$. La carte d’achat</a:t>
            </a:r>
            <a:r>
              <a:rPr lang="fr-CA" sz="1100" baseline="0" noProof="0" dirty="0" smtClean="0"/>
              <a:t> constitue un processus beaucoup plus efficace et économique, car il diminue le nombre de ressources dont a besoin </a:t>
            </a:r>
            <a:r>
              <a:rPr lang="fr-CA" noProof="0" dirty="0" smtClean="0">
                <a:solidFill>
                  <a:schemeClr val="bg2">
                    <a:lumMod val="40000"/>
                    <a:lumOff val="60000"/>
                  </a:schemeClr>
                </a:solidFill>
              </a:rPr>
              <a:t>l’équipe d’approvisionnement d’EDSC.</a:t>
            </a:r>
          </a:p>
          <a:p>
            <a:pPr defTabSz="933126">
              <a:defRPr/>
            </a:pPr>
            <a:endParaRPr lang="fr-CA" sz="1100" noProof="0" dirty="0" smtClean="0"/>
          </a:p>
          <a:p>
            <a:pPr defTabSz="933126">
              <a:defRPr/>
            </a:pPr>
            <a:r>
              <a:rPr lang="fr-CA" sz="1100" noProof="0" dirty="0" smtClean="0"/>
              <a:t>Si nous considérons le temps investi par tous les employés concernés, passer un contrat de faible valeur coûte</a:t>
            </a:r>
            <a:r>
              <a:rPr lang="fr-CA" sz="1100" baseline="0" noProof="0" dirty="0" smtClean="0"/>
              <a:t> </a:t>
            </a:r>
            <a:r>
              <a:rPr lang="fr-CA" sz="1100" noProof="0" dirty="0" smtClean="0"/>
              <a:t>200 $ (au moins)</a:t>
            </a:r>
            <a:r>
              <a:rPr lang="fr-CA" sz="1100" baseline="0" noProof="0" dirty="0" smtClean="0"/>
              <a:t> et utiliser une carte d’achat coûte </a:t>
            </a:r>
            <a:r>
              <a:rPr lang="fr-CA" sz="1100" noProof="0" dirty="0" smtClean="0"/>
              <a:t>100 $. On constate </a:t>
            </a:r>
            <a:r>
              <a:rPr lang="fr-CA" sz="1100" baseline="0" noProof="0" dirty="0" smtClean="0"/>
              <a:t>donc un rapport qualité-prix intéressant et d’importantes économies une fois que l’on multiplie ces coûts par 55 000 transactions</a:t>
            </a:r>
            <a:r>
              <a:rPr lang="fr-CA" sz="1100" noProof="0" dirty="0" smtClean="0"/>
              <a:t>.</a:t>
            </a:r>
          </a:p>
          <a:p>
            <a:pPr defTabSz="933126">
              <a:defRPr/>
            </a:pPr>
            <a:endParaRPr lang="fr-CA" sz="1100" noProof="0" dirty="0" smtClean="0"/>
          </a:p>
          <a:p>
            <a:pPr defTabSz="933126">
              <a:defRPr/>
            </a:pPr>
            <a:r>
              <a:rPr lang="fr-CA" sz="1100" noProof="0" dirty="0" smtClean="0"/>
              <a:t>Pour ce qui est des dépenses par trimestre, c’est normal que le mois de mars affiche</a:t>
            </a:r>
            <a:r>
              <a:rPr lang="fr-CA" sz="1100" baseline="0" noProof="0" dirty="0" smtClean="0"/>
              <a:t> le plus de dépenses. Comme vous pouvez le voir</a:t>
            </a:r>
            <a:r>
              <a:rPr lang="fr-CA" sz="1100" noProof="0" dirty="0" smtClean="0"/>
              <a:t>, durant ce mois, nous avons surpassé de plus du double la</a:t>
            </a:r>
            <a:r>
              <a:rPr lang="fr-CA" sz="1100" baseline="0" noProof="0" dirty="0" smtClean="0"/>
              <a:t> moyenne mensuelle du niveau d’activités.</a:t>
            </a:r>
            <a:endParaRPr lang="fr-CA" sz="1100" noProof="0" dirty="0" smtClean="0"/>
          </a:p>
          <a:p>
            <a:pPr defTabSz="933126">
              <a:defRPr/>
            </a:pPr>
            <a:endParaRPr lang="fr-CA" sz="1100" noProof="0" dirty="0" smtClean="0"/>
          </a:p>
          <a:p>
            <a:pPr defTabSz="933126">
              <a:defRPr/>
            </a:pPr>
            <a:r>
              <a:rPr lang="fr-CA" sz="1100" noProof="0" dirty="0" smtClean="0"/>
              <a:t>Si nous regardons les dépenses par catégorie, il est évident que nous achetons beaucoup</a:t>
            </a:r>
            <a:r>
              <a:rPr lang="fr-CA" sz="1100" baseline="0" noProof="0" dirty="0" smtClean="0"/>
              <a:t> de fournitures de bureau et de meubles avec la carte d’achat.</a:t>
            </a:r>
            <a:r>
              <a:rPr lang="fr-CA" sz="1100" noProof="0" dirty="0" smtClean="0"/>
              <a:t> Nous avons aussi acquitté des frais de traduction, de formation et de conférence dans une bonne proportion. Les services de messagerie</a:t>
            </a:r>
            <a:r>
              <a:rPr lang="fr-CA" sz="1100" baseline="0" noProof="0" dirty="0" smtClean="0"/>
              <a:t> et les livres et publications sont aussi souvent acquis au moyen de la carte d’achat.</a:t>
            </a:r>
            <a:endParaRPr lang="fr-CA" sz="1100" noProof="0" dirty="0" smtClean="0"/>
          </a:p>
          <a:p>
            <a:pPr defTabSz="933126">
              <a:defRPr/>
            </a:pPr>
            <a:endParaRPr lang="fr-CA" sz="1100" noProof="0" dirty="0" smtClean="0"/>
          </a:p>
          <a:p>
            <a:pPr defTabSz="933126">
              <a:defRPr/>
            </a:pPr>
            <a:r>
              <a:rPr lang="fr-CA" sz="1100" noProof="0" dirty="0" smtClean="0"/>
              <a:t>Alors, à présent, nous allons discuter de certaines des questions que nous recevons le plus souvent dans le Portail. </a:t>
            </a:r>
            <a:endParaRPr lang="fr-CA" sz="1100" noProof="0" dirty="0" smtClean="0">
              <a:latin typeface="Arial" panose="020B0604020202020204" pitchFamily="34" charset="0"/>
              <a:cs typeface="Arial" panose="020B0604020202020204" pitchFamily="34" charset="0"/>
            </a:endParaRPr>
          </a:p>
          <a:p>
            <a:pPr defTabSz="933126">
              <a:defRPr/>
            </a:pPr>
            <a:endParaRPr lang="fr-CA" sz="1100" noProof="0" dirty="0"/>
          </a:p>
        </p:txBody>
      </p:sp>
      <p:sp>
        <p:nvSpPr>
          <p:cNvPr id="4" name="Slide Number Placeholder 3"/>
          <p:cNvSpPr>
            <a:spLocks noGrp="1"/>
          </p:cNvSpPr>
          <p:nvPr>
            <p:ph type="sldNum" sz="quarter" idx="10"/>
          </p:nvPr>
        </p:nvSpPr>
        <p:spPr/>
        <p:txBody>
          <a:bodyPr/>
          <a:lstStyle/>
          <a:p>
            <a:fld id="{279263EB-C44A-4717-950D-9D5C7CD21EA5}" type="slidenum">
              <a:rPr lang="en-CA" smtClean="0">
                <a:solidFill>
                  <a:prstClr val="black"/>
                </a:solidFill>
              </a:rPr>
              <a:pPr/>
              <a:t>3</a:t>
            </a:fld>
            <a:endParaRPr lang="en-CA" dirty="0">
              <a:solidFill>
                <a:prstClr val="black"/>
              </a:solidFill>
            </a:endParaRPr>
          </a:p>
        </p:txBody>
      </p:sp>
    </p:spTree>
    <p:extLst>
      <p:ext uri="{BB962C8B-B14F-4D97-AF65-F5344CB8AC3E}">
        <p14:creationId xmlns:p14="http://schemas.microsoft.com/office/powerpoint/2010/main" val="331862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34349"/>
            <a:ext cx="5618480" cy="4189095"/>
          </a:xfrm>
        </p:spPr>
        <p:txBody>
          <a:bodyPr/>
          <a:lstStyle/>
          <a:p>
            <a:r>
              <a:rPr lang="fr-CA" noProof="0" dirty="0" smtClean="0"/>
              <a:t>Quand devrais-je</a:t>
            </a:r>
            <a:r>
              <a:rPr lang="fr-CA" baseline="0" noProof="0" dirty="0" smtClean="0"/>
              <a:t> utiliser ma carte?</a:t>
            </a:r>
          </a:p>
          <a:p>
            <a:endParaRPr lang="fr-CA" baseline="0" noProof="0" dirty="0" smtClean="0"/>
          </a:p>
          <a:p>
            <a:r>
              <a:rPr lang="fr-CA" baseline="0" noProof="0" dirty="0" smtClean="0"/>
              <a:t>Quand vous faites un achat, il est important que vous sachiez quelle méthode utiliser : engagement de fonds, carte d’achat ou faire un contrat.</a:t>
            </a:r>
          </a:p>
          <a:p>
            <a:endParaRPr lang="fr-CA" baseline="0" noProof="0" dirty="0" smtClean="0"/>
          </a:p>
          <a:p>
            <a:r>
              <a:rPr lang="fr-CA" baseline="0" noProof="0" dirty="0" smtClean="0"/>
              <a:t>Donc, vous devriez utiliser la carte d’achat pour acquérir des biens ou des services de moins de 10 000 $, sauf dans un ou l’autre des cas suivants…</a:t>
            </a:r>
          </a:p>
          <a:p>
            <a:endParaRPr lang="fr-CA" baseline="0" noProof="0" dirty="0" smtClean="0"/>
          </a:p>
          <a:p>
            <a:pPr marL="171430" indent="-171430">
              <a:buFontTx/>
              <a:buChar char="-"/>
            </a:pPr>
            <a:r>
              <a:rPr lang="fr-CA" baseline="0" noProof="0" dirty="0" smtClean="0"/>
              <a:t>Si vous avez trouvé un fournisseur, qu’il s’agit du seul fournisseur qui peut répondre à votre besoin et qu’il n’accepte pas la carte de crédit. </a:t>
            </a:r>
          </a:p>
          <a:p>
            <a:pPr marL="171430" indent="-171430">
              <a:buFontTx/>
              <a:buChar char="-"/>
            </a:pPr>
            <a:r>
              <a:rPr lang="fr-CA" baseline="0" noProof="0" dirty="0" smtClean="0"/>
              <a:t>Si vous aurez besoin de clauses contractuelles ou d’un énoncé des travaux. </a:t>
            </a:r>
          </a:p>
          <a:p>
            <a:pPr marL="171430" indent="-171430">
              <a:buFontTx/>
              <a:buChar char="-"/>
            </a:pPr>
            <a:r>
              <a:rPr lang="fr-CA" baseline="0" noProof="0" dirty="0" smtClean="0"/>
              <a:t>Si vous traitez directement avec un autre ministère. </a:t>
            </a:r>
          </a:p>
          <a:p>
            <a:pPr marL="171430" indent="-171430">
              <a:buFontTx/>
              <a:buChar char="-"/>
            </a:pPr>
            <a:r>
              <a:rPr lang="fr-CA" baseline="0" noProof="0" dirty="0" smtClean="0"/>
              <a:t>Ou s’il existe une offre à commandes obligatoire associée à votre achat. Si vous voulez consulter la liste des biens et des services associés à des offres à commandes obligatoires, vous pouvez visiter le site Web de Services publics et Approvisionnement Canada.</a:t>
            </a:r>
          </a:p>
          <a:p>
            <a:endParaRPr lang="fr-CA" baseline="0" noProof="0" dirty="0" smtClean="0"/>
          </a:p>
          <a:p>
            <a:pPr defTabSz="914292">
              <a:defRPr/>
            </a:pPr>
            <a:r>
              <a:rPr lang="fr-CA" noProof="0" dirty="0" smtClean="0">
                <a:latin typeface="Arial" panose="020B0604020202020204" pitchFamily="34" charset="0"/>
                <a:cs typeface="Arial" panose="020B0604020202020204" pitchFamily="34" charset="0"/>
              </a:rPr>
              <a:t>N’oubliez pas qu’il ne faut jamais engager de fonds</a:t>
            </a:r>
            <a:r>
              <a:rPr lang="fr-CA" baseline="0" noProof="0" dirty="0" smtClean="0">
                <a:latin typeface="Arial" panose="020B0604020202020204" pitchFamily="34" charset="0"/>
                <a:cs typeface="Arial" panose="020B0604020202020204" pitchFamily="34" charset="0"/>
              </a:rPr>
              <a:t> pour éviter d’utiliser la carte d’achat ou un contrat ou confirmation de commande.</a:t>
            </a:r>
            <a:r>
              <a:rPr lang="fr-CA" noProof="0" dirty="0" smtClean="0">
                <a:latin typeface="Arial" panose="020B0604020202020204" pitchFamily="34" charset="0"/>
                <a:cs typeface="Arial" panose="020B0604020202020204" pitchFamily="34" charset="0"/>
              </a:rPr>
              <a:t> D’ailleurs, nous sommes en train de dresser</a:t>
            </a:r>
            <a:r>
              <a:rPr lang="fr-CA" baseline="0" noProof="0" dirty="0" smtClean="0">
                <a:latin typeface="Arial" panose="020B0604020202020204" pitchFamily="34" charset="0"/>
                <a:cs typeface="Arial" panose="020B0604020202020204" pitchFamily="34" charset="0"/>
              </a:rPr>
              <a:t> </a:t>
            </a:r>
            <a:r>
              <a:rPr lang="fr-CA" noProof="0" dirty="0" smtClean="0">
                <a:latin typeface="Arial" panose="020B0604020202020204" pitchFamily="34" charset="0"/>
                <a:cs typeface="Arial" panose="020B0604020202020204" pitchFamily="34" charset="0"/>
              </a:rPr>
              <a:t>la liste des cas où il est acceptable d’engager</a:t>
            </a:r>
            <a:r>
              <a:rPr lang="fr-CA" baseline="0" noProof="0" dirty="0" smtClean="0">
                <a:latin typeface="Arial" panose="020B0604020202020204" pitchFamily="34" charset="0"/>
                <a:cs typeface="Arial" panose="020B0604020202020204" pitchFamily="34" charset="0"/>
              </a:rPr>
              <a:t> des </a:t>
            </a:r>
            <a:r>
              <a:rPr lang="fr-CA" noProof="0" dirty="0" smtClean="0">
                <a:latin typeface="Arial" panose="020B0604020202020204" pitchFamily="34" charset="0"/>
                <a:cs typeface="Arial" panose="020B0604020202020204" pitchFamily="34" charset="0"/>
              </a:rPr>
              <a:t>fonds et nous la rendrons</a:t>
            </a:r>
            <a:r>
              <a:rPr lang="fr-CA" baseline="0" noProof="0" dirty="0" smtClean="0">
                <a:latin typeface="Arial" panose="020B0604020202020204" pitchFamily="34" charset="0"/>
                <a:cs typeface="Arial" panose="020B0604020202020204" pitchFamily="34" charset="0"/>
              </a:rPr>
              <a:t> disponible quand elle sera terminée.</a:t>
            </a:r>
            <a:endParaRPr lang="fr-CA" noProof="0" dirty="0" smtClean="0"/>
          </a:p>
          <a:p>
            <a:pPr defTabSz="914292">
              <a:defRPr/>
            </a:pPr>
            <a:endParaRPr lang="fr-CA" noProof="0" dirty="0" smtClean="0"/>
          </a:p>
          <a:p>
            <a:endParaRPr lang="fr-CA" noProof="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4</a:t>
            </a:fld>
            <a:endParaRPr lang="en-CA" dirty="0"/>
          </a:p>
        </p:txBody>
      </p:sp>
    </p:spTree>
    <p:extLst>
      <p:ext uri="{BB962C8B-B14F-4D97-AF65-F5344CB8AC3E}">
        <p14:creationId xmlns:p14="http://schemas.microsoft.com/office/powerpoint/2010/main" val="1331845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Que dois-je faire s’il faut que j’annule ma carte d’achat?</a:t>
            </a:r>
          </a:p>
          <a:p>
            <a:endParaRPr lang="fr-CA" noProof="0" dirty="0" smtClean="0"/>
          </a:p>
          <a:p>
            <a:r>
              <a:rPr lang="fr-CA" noProof="0" dirty="0" smtClean="0"/>
              <a:t>Si vous quittez le Ministère ou si vous prévoyez une absence de plus de six mois, vous pouvez envoyer un courriel dans le Portail d’achats</a:t>
            </a:r>
            <a:r>
              <a:rPr lang="fr-CA" baseline="0" noProof="0" dirty="0" smtClean="0"/>
              <a:t> pour demander l’annulation de votre carte.</a:t>
            </a:r>
          </a:p>
          <a:p>
            <a:endParaRPr lang="fr-CA" baseline="0" noProof="0" dirty="0" smtClean="0"/>
          </a:p>
          <a:p>
            <a:r>
              <a:rPr lang="fr-CA" baseline="0" noProof="0" dirty="0" smtClean="0"/>
              <a:t>Nous allons s’occuper de fermer votre compte, mais vous allez devoir remplir tous les documents relatifs à votre carte et effectuer votre conciliation mensuel. Vous devrez aussi éliminer votre carte de façon appropriée, en la découpant. </a:t>
            </a:r>
          </a:p>
          <a:p>
            <a:endParaRPr lang="fr-CA" baseline="0" noProof="0" dirty="0" smtClean="0"/>
          </a:p>
          <a:p>
            <a:r>
              <a:rPr lang="fr-CA" baseline="0" noProof="0" dirty="0" smtClean="0"/>
              <a:t>Si vous comptez reprendre votre poste après six mois et avoir besoin d’une nouvelle carte d’achat, vous devrez soumettre un nouveau formulaire </a:t>
            </a:r>
            <a:r>
              <a:rPr lang="fr-CA" i="1" baseline="0" noProof="0" dirty="0" smtClean="0"/>
              <a:t>Demande de carte d'achat et pouvoir de dépenser</a:t>
            </a:r>
            <a:r>
              <a:rPr lang="fr-CA" i="0" baseline="0" noProof="0" dirty="0" smtClean="0"/>
              <a:t>, </a:t>
            </a:r>
            <a:r>
              <a:rPr lang="fr-CA" baseline="0" noProof="0" dirty="0" smtClean="0"/>
              <a:t>et refaire la formation obligatoire sur la carte d’achat qui se retrouve dans Saba. </a:t>
            </a:r>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5</a:t>
            </a:fld>
            <a:endParaRPr lang="en-CA" dirty="0"/>
          </a:p>
        </p:txBody>
      </p:sp>
    </p:spTree>
    <p:extLst>
      <p:ext uri="{BB962C8B-B14F-4D97-AF65-F5344CB8AC3E}">
        <p14:creationId xmlns:p14="http://schemas.microsoft.com/office/powerpoint/2010/main" val="822268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Que dois-je faire si mon fournisseur n’accepte pas la carte d’achat et que l’achat a déjà été effectué?</a:t>
            </a:r>
          </a:p>
          <a:p>
            <a:endParaRPr lang="fr-CA" b="0" u="sng" noProof="0" dirty="0" smtClean="0"/>
          </a:p>
          <a:p>
            <a:r>
              <a:rPr lang="fr-CA" b="0" u="sng" noProof="0" dirty="0" smtClean="0"/>
              <a:t>Avant toute autre chose,</a:t>
            </a:r>
            <a:r>
              <a:rPr lang="fr-CA" b="0" u="sng" baseline="0" noProof="0" dirty="0" smtClean="0"/>
              <a:t> communiquez avec nous. Chaque situation est différente. Quand ce genre de situation survient, ça vaut la peine de prendre le temps de trouver la meilleure solution.</a:t>
            </a:r>
            <a:endParaRPr lang="fr-CA" b="0" u="sng" noProof="0" dirty="0" smtClean="0"/>
          </a:p>
          <a:p>
            <a:endParaRPr lang="fr-CA" b="1" u="sng" noProof="0" dirty="0" smtClean="0"/>
          </a:p>
          <a:p>
            <a:r>
              <a:rPr lang="fr-CA" noProof="0" dirty="0" smtClean="0"/>
              <a:t>Dans la plupart des cas, quand les biens ou les services ont déjà</a:t>
            </a:r>
            <a:r>
              <a:rPr lang="fr-CA" baseline="0" noProof="0" dirty="0" smtClean="0"/>
              <a:t> été livrés, mais que le fournisseur n’accepte pas la carte d’achat, il faut une confirmation de commande pour payer les services fournis ou les biens livrés. </a:t>
            </a:r>
          </a:p>
          <a:p>
            <a:endParaRPr lang="fr-CA" baseline="0" noProof="0" dirty="0" smtClean="0"/>
          </a:p>
          <a:p>
            <a:r>
              <a:rPr lang="fr-CA" baseline="0" noProof="0" dirty="0" smtClean="0"/>
              <a:t>Une confirmation de commande est un type de contrat où l’employé conclut un marché (de vive voix ou par écrit) sans avoir le pouvoir de le faire. Dans bien des cas, l’employé ne le fait pas volontairement : il oublie seulement de vérifier si le fournisseur accepte la carte d’achat et se rend compte plus tard que non. Étant donné que l’employé a seulement le pouvoir d’effectuer des achats avec sa carte, le contrat qui est alors requis pour payer les biens ou les services est un contrat verbal que l’employé a conclu sans en avoir le pouvoir. Le contrat écrit est une formalité utilisée pour « confirmer la commande ». Cette pratique ne s’inscrit pas dans notre processus normal d’approvisionnement, car il ne permet pas à l’agent de négociation des contrats d’appliquer sa diligence raisonnable et de s’assurer que toutes les politiques, les règles et les règlementations applicables sont respectées. Cette pratique </a:t>
            </a:r>
            <a:r>
              <a:rPr lang="fr-CA" baseline="0" noProof="0" dirty="0" err="1" smtClean="0"/>
              <a:t>cr</a:t>
            </a:r>
            <a:r>
              <a:rPr lang="en-CA" baseline="0" noProof="0" dirty="0" err="1" smtClean="0"/>
              <a:t>ée</a:t>
            </a:r>
            <a:r>
              <a:rPr lang="fr-CA" baseline="0" noProof="0" dirty="0" smtClean="0"/>
              <a:t> un risque au Ministère et doit être évitée à tout prix. La meilleure façon de l’éviter? Vérifier que le fournisseur accepte la carte d’achat AVANT d’effectuer l’achat!</a:t>
            </a:r>
          </a:p>
          <a:p>
            <a:endParaRPr lang="fr-CA" baseline="0" noProof="0" dirty="0" smtClean="0"/>
          </a:p>
          <a:p>
            <a:r>
              <a:rPr lang="fr-CA" baseline="0" noProof="0" dirty="0" smtClean="0"/>
              <a:t>De plus, si vous êtes responsable d’une confirmation de commande, vous devez remplir un formulaire de </a:t>
            </a:r>
            <a:r>
              <a:rPr lang="fr-CA" b="0" i="0" baseline="0" noProof="0" dirty="0" smtClean="0">
                <a:solidFill>
                  <a:srgbClr val="00B050"/>
                </a:solidFill>
              </a:rPr>
              <a:t>justification, qui devra être signé à des niveaux plus élevés </a:t>
            </a:r>
            <a:r>
              <a:rPr lang="fr-CA" baseline="0" noProof="0" dirty="0" smtClean="0"/>
              <a:t>(selon la valeur de l’achat).</a:t>
            </a:r>
          </a:p>
          <a:p>
            <a:endParaRPr lang="fr-CA" baseline="0" noProof="0" dirty="0" smtClean="0"/>
          </a:p>
          <a:p>
            <a:r>
              <a:rPr lang="fr-CA" baseline="0" noProof="0" dirty="0" smtClean="0"/>
              <a:t>Chaque trimestre, le DPF reçoit la liste des équipes du Ministère qui ont créé des confirmations de commande, y compris le détail de chaque confirmation. Vous ne voulez pas vous retrouver sur cette liste!</a:t>
            </a:r>
          </a:p>
          <a:p>
            <a:endParaRPr lang="fr-CA" baseline="0" noProof="0" dirty="0" smtClean="0"/>
          </a:p>
          <a:p>
            <a:r>
              <a:rPr lang="fr-CA" baseline="0" noProof="0" dirty="0" smtClean="0"/>
              <a:t>La façon de remplir une confirmation de commande est expliquée sur iService, à la section « </a:t>
            </a:r>
            <a:r>
              <a:rPr lang="fr-CA" b="0" baseline="0" noProof="0" dirty="0" smtClean="0"/>
              <a:t>Notre façon de fonctionner » au bas de l’écran</a:t>
            </a:r>
            <a:r>
              <a:rPr lang="fr-CA" baseline="0" noProof="0" dirty="0" smtClean="0"/>
              <a:t>.</a:t>
            </a:r>
          </a:p>
          <a:p>
            <a:pPr marL="174982" indent="-174982">
              <a:buFont typeface="Arial" panose="020B0604020202020204" pitchFamily="34" charset="0"/>
              <a:buChar char="•"/>
            </a:pPr>
            <a:r>
              <a:rPr lang="fr-CA" baseline="0" noProof="0" dirty="0" smtClean="0"/>
              <a:t>Cliquez sur « Approvisionnement ».</a:t>
            </a:r>
            <a:r>
              <a:rPr lang="fr-CA" b="1" baseline="0" noProof="0" dirty="0" smtClean="0"/>
              <a:t> </a:t>
            </a:r>
          </a:p>
          <a:p>
            <a:pPr marL="174982" indent="-174982">
              <a:buFont typeface="Arial" panose="020B0604020202020204" pitchFamily="34" charset="0"/>
              <a:buChar char="•"/>
            </a:pPr>
            <a:r>
              <a:rPr lang="fr-CA" baseline="0" noProof="0" dirty="0" smtClean="0"/>
              <a:t>Sélectionnez « Professionnels d’administration et gestionnaires » </a:t>
            </a:r>
            <a:r>
              <a:rPr lang="fr-CA" b="0" baseline="0" noProof="0" dirty="0" smtClean="0"/>
              <a:t>dans la section de gauche.</a:t>
            </a:r>
            <a:endParaRPr lang="fr-CA" baseline="0" noProof="0" dirty="0" smtClean="0"/>
          </a:p>
          <a:p>
            <a:endParaRPr lang="fr-CA" baseline="0" noProof="0" dirty="0" smtClean="0"/>
          </a:p>
          <a:p>
            <a:r>
              <a:rPr lang="fr-CA" baseline="0" noProof="0" dirty="0" smtClean="0"/>
              <a:t>À la section « Comment faire »,</a:t>
            </a:r>
            <a:r>
              <a:rPr lang="fr-CA" b="1" baseline="0" noProof="0" dirty="0" smtClean="0"/>
              <a:t> </a:t>
            </a:r>
            <a:r>
              <a:rPr lang="fr-CA" b="0" baseline="0" noProof="0" dirty="0" smtClean="0"/>
              <a:t>les deux premiers éléments, « Processus de confirmation de commande »</a:t>
            </a:r>
            <a:r>
              <a:rPr lang="fr-CA" b="1" baseline="0" noProof="0" dirty="0" smtClean="0"/>
              <a:t> </a:t>
            </a:r>
            <a:r>
              <a:rPr lang="fr-CA" b="0" baseline="0" noProof="0" dirty="0" smtClean="0"/>
              <a:t>et</a:t>
            </a:r>
            <a:r>
              <a:rPr lang="fr-CA" baseline="0" noProof="0" dirty="0" smtClean="0"/>
              <a:t> « Formulaire de justification d’une confirmation de commande </a:t>
            </a:r>
            <a:r>
              <a:rPr lang="fr-CA" i="1" baseline="0" noProof="0" dirty="0" smtClean="0"/>
              <a:t>ou</a:t>
            </a:r>
            <a:r>
              <a:rPr lang="fr-CA" baseline="0" noProof="0" dirty="0" smtClean="0"/>
              <a:t> de travaux précontractuels », contiennent des indications sur la façon de remplir une confirmation de commande.</a:t>
            </a:r>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6</a:t>
            </a:fld>
            <a:endParaRPr lang="en-CA" dirty="0"/>
          </a:p>
        </p:txBody>
      </p:sp>
    </p:spTree>
    <p:extLst>
      <p:ext uri="{BB962C8B-B14F-4D97-AF65-F5344CB8AC3E}">
        <p14:creationId xmlns:p14="http://schemas.microsoft.com/office/powerpoint/2010/main" val="4144428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Puis-je payer une formation linguistique avec ma carte d’achat?</a:t>
            </a:r>
          </a:p>
          <a:p>
            <a:endParaRPr lang="en-CA" dirty="0"/>
          </a:p>
          <a:p>
            <a:r>
              <a:rPr lang="fr-CA" noProof="0" dirty="0" smtClean="0"/>
              <a:t>Vous pouvez payer une formation linguistique avec votre carte d’achat, si la valeur cumulative (y compris les prolongations possibles) ne dépasse pas votre limite de transactions (qui est normalement de 10 000 $ incluant les taxes). Si la valeur dépasse votre limite de transactions, vous devez </a:t>
            </a:r>
            <a:r>
              <a:rPr lang="fr-CA" noProof="0" dirty="0" smtClean="0">
                <a:hlinkClick r:id="rId3"/>
              </a:rPr>
              <a:t>créer une demande d’achat pour des services</a:t>
            </a:r>
            <a:r>
              <a:rPr lang="fr-CA" noProof="0" dirty="0" smtClean="0"/>
              <a:t>.</a:t>
            </a:r>
          </a:p>
          <a:p>
            <a:endParaRPr lang="fr-CA" noProof="0" dirty="0" smtClean="0"/>
          </a:p>
          <a:p>
            <a:r>
              <a:rPr lang="fr-CA" noProof="0" dirty="0" smtClean="0"/>
              <a:t>Les clients sont encouragés à utiliser une offre à commandes, car les fournisseurs ont été évalués par le gouvernement du Canada et sont réputés satisfaire aux exigences établies par le Collège (offre à commandes d’EDSC) et l’École de la fonction publique (EFPC) (offre à commandes de SPAC) pour ce qui est de fournir un environnement d’apprentissage et un programme</a:t>
            </a:r>
            <a:r>
              <a:rPr lang="fr-CA" baseline="0" noProof="0" dirty="0" smtClean="0"/>
              <a:t> de cours </a:t>
            </a:r>
            <a:r>
              <a:rPr lang="fr-CA" noProof="0" dirty="0" smtClean="0"/>
              <a:t>qui permettent</a:t>
            </a:r>
            <a:r>
              <a:rPr lang="fr-CA" baseline="0" noProof="0" dirty="0" smtClean="0"/>
              <a:t> d’obtenir les résultats souhaités à l’Évaluation de langue seconde </a:t>
            </a:r>
            <a:r>
              <a:rPr lang="fr-CA" noProof="0" dirty="0" smtClean="0"/>
              <a:t>(ELS). Si vous avez besoin d’information sur ces offres</a:t>
            </a:r>
            <a:r>
              <a:rPr lang="fr-CA" baseline="0" noProof="0" dirty="0" smtClean="0"/>
              <a:t> à commandes, vous pouvez consulter </a:t>
            </a:r>
            <a:r>
              <a:rPr lang="fr-CA" noProof="0" dirty="0" smtClean="0"/>
              <a:t>iService ou envoyer un courriel par le Portail, nous vous mettrons en contact avec une personne qui peut vous aider.</a:t>
            </a:r>
          </a:p>
          <a:p>
            <a:r>
              <a:rPr lang="fr-CA" noProof="0" dirty="0" smtClean="0"/>
              <a:t> </a:t>
            </a:r>
          </a:p>
          <a:p>
            <a:r>
              <a:rPr lang="fr-CA" noProof="0" dirty="0" smtClean="0"/>
              <a:t>Les offres à commandes ne sont pas obligatoires. Il revient</a:t>
            </a:r>
            <a:r>
              <a:rPr lang="fr-CA" baseline="0" noProof="0" dirty="0" smtClean="0"/>
              <a:t> au gestionnaire de </a:t>
            </a:r>
            <a:r>
              <a:rPr lang="fr-CA" noProof="0" dirty="0" smtClean="0"/>
              <a:t>choisir le bon fournisseur en fonction de l’exigence.</a:t>
            </a:r>
          </a:p>
          <a:p>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7</a:t>
            </a:fld>
            <a:endParaRPr lang="en-CA" dirty="0"/>
          </a:p>
        </p:txBody>
      </p:sp>
    </p:spTree>
    <p:extLst>
      <p:ext uri="{BB962C8B-B14F-4D97-AF65-F5344CB8AC3E}">
        <p14:creationId xmlns:p14="http://schemas.microsoft.com/office/powerpoint/2010/main" val="3817007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Puis-je acheter une carte-cadeau avec ma carte d’achat?</a:t>
            </a:r>
          </a:p>
          <a:p>
            <a:endParaRPr lang="fr-CA" noProof="0" dirty="0" smtClean="0"/>
          </a:p>
          <a:p>
            <a:pPr defTabSz="933237">
              <a:defRPr/>
            </a:pPr>
            <a:r>
              <a:rPr lang="fr-CA" noProof="0" dirty="0" smtClean="0"/>
              <a:t>En gros, le seul cas où vous pouvez utiliser</a:t>
            </a:r>
            <a:r>
              <a:rPr lang="fr-CA" baseline="0" noProof="0" dirty="0" smtClean="0"/>
              <a:t> votre carte d’achat pour acheter une carte-cadeau, c’est pour obtenir un prix instantané dans le cadre du </a:t>
            </a:r>
            <a:r>
              <a:rPr lang="fr-CA" noProof="0" dirty="0" smtClean="0">
                <a:hlinkClick r:id="rId3"/>
              </a:rPr>
              <a:t>Programme de reconnaissance</a:t>
            </a:r>
            <a:r>
              <a:rPr lang="fr-CA" noProof="0" dirty="0" smtClean="0"/>
              <a:t>.</a:t>
            </a:r>
          </a:p>
          <a:p>
            <a:endParaRPr lang="en-CA" sz="1200" b="1"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Prix </a:t>
            </a:r>
            <a:r>
              <a:rPr lang="en-CA" sz="1200" b="1" kern="1200" dirty="0" err="1" smtClean="0">
                <a:solidFill>
                  <a:schemeClr val="tx1"/>
                </a:solidFill>
                <a:effectLst/>
                <a:latin typeface="+mn-lt"/>
                <a:ea typeface="+mn-ea"/>
                <a:cs typeface="+mn-cs"/>
              </a:rPr>
              <a:t>instantané</a:t>
            </a:r>
            <a:r>
              <a:rPr lang="en-CA" sz="1200" b="1"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Dépenses</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liées</a:t>
            </a:r>
            <a:r>
              <a:rPr lang="en-CA" sz="1200" kern="1200" dirty="0" smtClean="0">
                <a:solidFill>
                  <a:schemeClr val="tx1"/>
                </a:solidFill>
                <a:effectLst/>
                <a:latin typeface="+mn-lt"/>
                <a:ea typeface="+mn-ea"/>
                <a:cs typeface="+mn-cs"/>
              </a:rPr>
              <a:t> à </a:t>
            </a:r>
            <a:r>
              <a:rPr lang="en-CA" sz="1200" kern="1200" dirty="0" err="1" smtClean="0">
                <a:solidFill>
                  <a:schemeClr val="tx1"/>
                </a:solidFill>
                <a:effectLst/>
                <a:latin typeface="+mn-lt"/>
                <a:ea typeface="+mn-ea"/>
                <a:cs typeface="+mn-cs"/>
              </a:rPr>
              <a:t>l’achat</a:t>
            </a:r>
            <a:r>
              <a:rPr lang="en-CA" sz="1200" kern="1200" dirty="0" smtClean="0">
                <a:solidFill>
                  <a:schemeClr val="tx1"/>
                </a:solidFill>
                <a:effectLst/>
                <a:latin typeface="+mn-lt"/>
                <a:ea typeface="+mn-ea"/>
                <a:cs typeface="+mn-cs"/>
              </a:rPr>
              <a:t> de prix et de </a:t>
            </a:r>
            <a:r>
              <a:rPr lang="en-CA" sz="1200" kern="1200" dirty="0" err="1" smtClean="0">
                <a:solidFill>
                  <a:schemeClr val="tx1"/>
                </a:solidFill>
                <a:effectLst/>
                <a:latin typeface="+mn-lt"/>
                <a:ea typeface="+mn-ea"/>
                <a:cs typeface="+mn-cs"/>
              </a:rPr>
              <a:t>cadeaux</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remis</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dans</a:t>
            </a:r>
            <a:r>
              <a:rPr lang="en-CA" sz="1200" kern="1200" dirty="0" smtClean="0">
                <a:solidFill>
                  <a:schemeClr val="tx1"/>
                </a:solidFill>
                <a:effectLst/>
                <a:latin typeface="+mn-lt"/>
                <a:ea typeface="+mn-ea"/>
                <a:cs typeface="+mn-cs"/>
              </a:rPr>
              <a:t> le cadre des programmes «reconnaissance au jour le jour» et reconnaissance </a:t>
            </a:r>
            <a:r>
              <a:rPr lang="en-CA" sz="1200" kern="1200" dirty="0" err="1" smtClean="0">
                <a:solidFill>
                  <a:schemeClr val="tx1"/>
                </a:solidFill>
                <a:effectLst/>
                <a:latin typeface="+mn-lt"/>
                <a:ea typeface="+mn-ea"/>
                <a:cs typeface="+mn-cs"/>
              </a:rPr>
              <a:t>informelle</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composantes</a:t>
            </a:r>
            <a:r>
              <a:rPr lang="en-CA" sz="1200" kern="1200" dirty="0" smtClean="0">
                <a:solidFill>
                  <a:schemeClr val="tx1"/>
                </a:solidFill>
                <a:effectLst/>
                <a:latin typeface="+mn-lt"/>
                <a:ea typeface="+mn-ea"/>
                <a:cs typeface="+mn-cs"/>
              </a:rPr>
              <a:t> du Programme de </a:t>
            </a:r>
            <a:r>
              <a:rPr lang="en-CA" sz="1200" kern="1200" dirty="0" err="1" smtClean="0">
                <a:solidFill>
                  <a:schemeClr val="tx1"/>
                </a:solidFill>
                <a:effectLst/>
                <a:latin typeface="+mn-lt"/>
                <a:ea typeface="+mn-ea"/>
                <a:cs typeface="+mn-cs"/>
              </a:rPr>
              <a:t>fierté</a:t>
            </a:r>
            <a:r>
              <a:rPr lang="en-CA" sz="1200" kern="1200" dirty="0" smtClean="0">
                <a:solidFill>
                  <a:schemeClr val="tx1"/>
                </a:solidFill>
                <a:effectLst/>
                <a:latin typeface="+mn-lt"/>
                <a:ea typeface="+mn-ea"/>
                <a:cs typeface="+mn-cs"/>
              </a:rPr>
              <a:t> et de reconnaissance, et les Prix </a:t>
            </a:r>
            <a:r>
              <a:rPr lang="en-CA" sz="1200" kern="1200" dirty="0" err="1" smtClean="0">
                <a:solidFill>
                  <a:schemeClr val="tx1"/>
                </a:solidFill>
                <a:effectLst/>
                <a:latin typeface="+mn-lt"/>
                <a:ea typeface="+mn-ea"/>
                <a:cs typeface="+mn-cs"/>
              </a:rPr>
              <a:t>d’excellence</a:t>
            </a:r>
            <a:r>
              <a:rPr lang="en-CA" sz="1200" kern="1200" dirty="0" smtClean="0">
                <a:solidFill>
                  <a:schemeClr val="tx1"/>
                </a:solidFill>
                <a:effectLst/>
                <a:latin typeface="+mn-lt"/>
                <a:ea typeface="+mn-ea"/>
                <a:cs typeface="+mn-cs"/>
              </a:rPr>
              <a:t> des sous-</a:t>
            </a:r>
            <a:r>
              <a:rPr lang="en-CA" sz="1200" kern="1200" dirty="0" err="1" smtClean="0">
                <a:solidFill>
                  <a:schemeClr val="tx1"/>
                </a:solidFill>
                <a:effectLst/>
                <a:latin typeface="+mn-lt"/>
                <a:ea typeface="+mn-ea"/>
                <a:cs typeface="+mn-cs"/>
              </a:rPr>
              <a:t>ministres</a:t>
            </a:r>
            <a:r>
              <a:rPr lang="en-CA" sz="1200" kern="1200" dirty="0" smtClean="0">
                <a:solidFill>
                  <a:schemeClr val="tx1"/>
                </a:solidFill>
                <a:effectLst/>
                <a:latin typeface="+mn-lt"/>
                <a:ea typeface="+mn-ea"/>
                <a:cs typeface="+mn-cs"/>
              </a:rPr>
              <a:t> et des sous-</a:t>
            </a:r>
            <a:r>
              <a:rPr lang="en-CA" sz="1200" kern="1200" dirty="0" err="1" smtClean="0">
                <a:solidFill>
                  <a:schemeClr val="tx1"/>
                </a:solidFill>
                <a:effectLst/>
                <a:latin typeface="+mn-lt"/>
                <a:ea typeface="+mn-ea"/>
                <a:cs typeface="+mn-cs"/>
              </a:rPr>
              <a:t>ministres</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adjoints</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 </a:t>
            </a:r>
          </a:p>
          <a:p>
            <a:r>
              <a:rPr lang="en-CA" sz="1200" kern="1200" dirty="0" err="1" smtClean="0">
                <a:solidFill>
                  <a:schemeClr val="tx1"/>
                </a:solidFill>
                <a:effectLst/>
                <a:latin typeface="+mn-lt"/>
                <a:ea typeface="+mn-ea"/>
                <a:cs typeface="+mn-cs"/>
              </a:rPr>
              <a:t>Veuillez</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noter</a:t>
            </a:r>
            <a:r>
              <a:rPr lang="en-CA" sz="1200" kern="1200" dirty="0" smtClean="0">
                <a:solidFill>
                  <a:schemeClr val="tx1"/>
                </a:solidFill>
                <a:effectLst/>
                <a:latin typeface="+mn-lt"/>
                <a:ea typeface="+mn-ea"/>
                <a:cs typeface="+mn-cs"/>
              </a:rPr>
              <a:t> que les </a:t>
            </a:r>
            <a:r>
              <a:rPr lang="en-CA" sz="1200" kern="1200" dirty="0" err="1" smtClean="0">
                <a:solidFill>
                  <a:schemeClr val="tx1"/>
                </a:solidFill>
                <a:effectLst/>
                <a:latin typeface="+mn-lt"/>
                <a:ea typeface="+mn-ea"/>
                <a:cs typeface="+mn-cs"/>
              </a:rPr>
              <a:t>cartes</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cadeaux</a:t>
            </a:r>
            <a:r>
              <a:rPr lang="en-CA" sz="1200" kern="1200" dirty="0" smtClean="0">
                <a:solidFill>
                  <a:schemeClr val="tx1"/>
                </a:solidFill>
                <a:effectLst/>
                <a:latin typeface="+mn-lt"/>
                <a:ea typeface="+mn-ea"/>
                <a:cs typeface="+mn-cs"/>
              </a:rPr>
              <a:t> ne </a:t>
            </a:r>
            <a:r>
              <a:rPr lang="en-CA" sz="1200" kern="1200" dirty="0" err="1" smtClean="0">
                <a:solidFill>
                  <a:schemeClr val="tx1"/>
                </a:solidFill>
                <a:effectLst/>
                <a:latin typeface="+mn-lt"/>
                <a:ea typeface="+mn-ea"/>
                <a:cs typeface="+mn-cs"/>
              </a:rPr>
              <a:t>devraient</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jamais</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être</a:t>
            </a:r>
            <a:r>
              <a:rPr lang="en-CA" sz="1200" kern="1200" dirty="0" smtClean="0">
                <a:solidFill>
                  <a:schemeClr val="tx1"/>
                </a:solidFill>
                <a:effectLst/>
                <a:latin typeface="+mn-lt"/>
                <a:ea typeface="+mn-ea"/>
                <a:cs typeface="+mn-cs"/>
              </a:rPr>
              <a:t> </a:t>
            </a:r>
            <a:r>
              <a:rPr lang="en-CA" sz="1200" kern="1200" dirty="0" err="1" smtClean="0">
                <a:solidFill>
                  <a:schemeClr val="tx1"/>
                </a:solidFill>
                <a:effectLst/>
                <a:latin typeface="+mn-lt"/>
                <a:ea typeface="+mn-ea"/>
                <a:cs typeface="+mn-cs"/>
              </a:rPr>
              <a:t>achetées</a:t>
            </a:r>
            <a:r>
              <a:rPr lang="en-CA" sz="1200" kern="1200" dirty="0" smtClean="0">
                <a:solidFill>
                  <a:schemeClr val="tx1"/>
                </a:solidFill>
                <a:effectLst/>
                <a:latin typeface="+mn-lt"/>
                <a:ea typeface="+mn-ea"/>
                <a:cs typeface="+mn-cs"/>
              </a:rPr>
              <a:t> pour les prix de reconnaissance des </a:t>
            </a:r>
            <a:r>
              <a:rPr lang="en-CA" sz="1200" kern="1200" dirty="0" err="1" smtClean="0">
                <a:solidFill>
                  <a:schemeClr val="tx1"/>
                </a:solidFill>
                <a:effectLst/>
                <a:latin typeface="+mn-lt"/>
                <a:ea typeface="+mn-ea"/>
                <a:cs typeface="+mn-cs"/>
              </a:rPr>
              <a:t>années</a:t>
            </a:r>
            <a:r>
              <a:rPr lang="en-CA" sz="1200" kern="1200" dirty="0" smtClean="0">
                <a:solidFill>
                  <a:schemeClr val="tx1"/>
                </a:solidFill>
                <a:effectLst/>
                <a:latin typeface="+mn-lt"/>
                <a:ea typeface="+mn-ea"/>
                <a:cs typeface="+mn-cs"/>
              </a:rPr>
              <a:t> de service et pour un </a:t>
            </a:r>
            <a:r>
              <a:rPr lang="en-CA" sz="1200" kern="1200" dirty="0" err="1" smtClean="0">
                <a:solidFill>
                  <a:schemeClr val="tx1"/>
                </a:solidFill>
                <a:effectLst/>
                <a:latin typeface="+mn-lt"/>
                <a:ea typeface="+mn-ea"/>
                <a:cs typeface="+mn-cs"/>
              </a:rPr>
              <a:t>départ</a:t>
            </a:r>
            <a:r>
              <a:rPr lang="en-CA" sz="1200" kern="1200" dirty="0" smtClean="0">
                <a:solidFill>
                  <a:schemeClr val="tx1"/>
                </a:solidFill>
                <a:effectLst/>
                <a:latin typeface="+mn-lt"/>
                <a:ea typeface="+mn-ea"/>
                <a:cs typeface="+mn-cs"/>
              </a:rPr>
              <a:t> à la </a:t>
            </a:r>
            <a:r>
              <a:rPr lang="en-CA" sz="1200" kern="1200" dirty="0" err="1" smtClean="0">
                <a:solidFill>
                  <a:schemeClr val="tx1"/>
                </a:solidFill>
                <a:effectLst/>
                <a:latin typeface="+mn-lt"/>
                <a:ea typeface="+mn-ea"/>
                <a:cs typeface="+mn-cs"/>
              </a:rPr>
              <a:t>retraite</a:t>
            </a:r>
            <a:r>
              <a:rPr lang="en-CA" sz="1200" kern="1200" dirty="0" smtClean="0">
                <a:solidFill>
                  <a:schemeClr val="tx1"/>
                </a:solidFill>
                <a:effectLst/>
                <a:latin typeface="+mn-lt"/>
                <a:ea typeface="+mn-ea"/>
                <a:cs typeface="+mn-cs"/>
              </a:rPr>
              <a:t>. </a:t>
            </a:r>
          </a:p>
          <a:p>
            <a:pPr defTabSz="933237">
              <a:defRPr/>
            </a:pPr>
            <a:endParaRPr lang="fr-CA" noProof="0" dirty="0" smtClean="0"/>
          </a:p>
          <a:p>
            <a:pPr defTabSz="933237">
              <a:defRPr/>
            </a:pPr>
            <a:r>
              <a:rPr lang="fr-CA" noProof="0" dirty="0" smtClean="0"/>
              <a:t>Si, pour une raison ou une autre, vous pensez devoir acheter une carte-cadeau, veuillez le confirmer auprès de nous avant d’effectuer l’achat</a:t>
            </a:r>
            <a:r>
              <a:rPr lang="fr-CA" baseline="0" noProof="0" dirty="0" smtClean="0"/>
              <a:t> </a:t>
            </a:r>
            <a:r>
              <a:rPr lang="fr-CA" noProof="0" dirty="0" smtClean="0"/>
              <a:t>(sait-on jamais, votre démarche sera peut-être parfaitement</a:t>
            </a:r>
            <a:r>
              <a:rPr lang="fr-CA" baseline="0" noProof="0" dirty="0" smtClean="0"/>
              <a:t> logique et nous pourrions</a:t>
            </a:r>
            <a:r>
              <a:rPr lang="fr-CA" noProof="0" dirty="0" smtClean="0"/>
              <a:t> </a:t>
            </a:r>
            <a:r>
              <a:rPr lang="fr-CA" baseline="0" noProof="0" dirty="0" smtClean="0"/>
              <a:t>vous dire de procéder</a:t>
            </a:r>
            <a:r>
              <a:rPr lang="fr-CA" noProof="0" dirty="0" smtClean="0"/>
              <a:t>!). </a:t>
            </a:r>
          </a:p>
          <a:p>
            <a:pPr defTabSz="933237">
              <a:defRPr/>
            </a:pPr>
            <a:endParaRPr lang="fr-CA" noProof="0" dirty="0" smtClean="0"/>
          </a:p>
          <a:p>
            <a:pPr defTabSz="933237">
              <a:defRPr/>
            </a:pPr>
            <a:r>
              <a:rPr lang="fr-CA" noProof="0" dirty="0" smtClean="0"/>
              <a:t>Quand vous achetez une carte-cadeau dans le cadre du Programme de reconnaissance, prenez le temps de</a:t>
            </a:r>
            <a:r>
              <a:rPr lang="fr-CA" baseline="0" noProof="0" dirty="0" smtClean="0"/>
              <a:t> lire les limites de la politique </a:t>
            </a:r>
            <a:r>
              <a:rPr lang="fr-CA" noProof="0" dirty="0" smtClean="0"/>
              <a:t>avant d’effectuer l’achat. Souvenez-vous</a:t>
            </a:r>
            <a:r>
              <a:rPr lang="fr-CA" baseline="0" noProof="0" dirty="0" smtClean="0"/>
              <a:t> que, comme vous n’avez pas le droit d’acheter de l’alcool, </a:t>
            </a:r>
            <a:r>
              <a:rPr lang="fr-CA" noProof="0" dirty="0" smtClean="0"/>
              <a:t>vous n’avez pas non plus le droit d’acheter une carte-cadeau pour un magasin qui vend surtout de l’alcool, p. ex. SAQ, LCBO, Beer Store, SaskLiquor, BC Liquor Store.</a:t>
            </a:r>
          </a:p>
          <a:p>
            <a:pPr defTabSz="933237">
              <a:defRPr/>
            </a:pPr>
            <a:endParaRPr lang="fr-CA" noProof="0" dirty="0" smtClean="0"/>
          </a:p>
          <a:p>
            <a:pPr defTabSz="933237">
              <a:defRPr/>
            </a:pPr>
            <a:r>
              <a:rPr lang="fr-CA" noProof="0" dirty="0" smtClean="0"/>
              <a:t>Pour obtenir plus d’informations, vous pouvez consulter les renseignements généraux sur iService, à la section consacrée au Programme de reconnaissance.</a:t>
            </a:r>
          </a:p>
          <a:p>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8</a:t>
            </a:fld>
            <a:endParaRPr lang="en-CA" dirty="0"/>
          </a:p>
        </p:txBody>
      </p:sp>
    </p:spTree>
    <p:extLst>
      <p:ext uri="{BB962C8B-B14F-4D97-AF65-F5344CB8AC3E}">
        <p14:creationId xmlns:p14="http://schemas.microsoft.com/office/powerpoint/2010/main" val="2852079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Qu’est-ce qu’un bien attrayant?</a:t>
            </a:r>
          </a:p>
          <a:p>
            <a:r>
              <a:rPr lang="fr-CA" noProof="0" dirty="0" smtClean="0"/>
              <a:t> </a:t>
            </a:r>
          </a:p>
          <a:p>
            <a:r>
              <a:rPr lang="fr-CA" noProof="0" dirty="0" smtClean="0"/>
              <a:t>Un bien attrayant est un bien du Ministère qui n’est pas une immobilisation (de moins de 10 000 $) et qui est considéré comme attrayant et portatif. Les articles suivants entrent</a:t>
            </a:r>
            <a:r>
              <a:rPr lang="fr-CA" baseline="0" noProof="0" dirty="0" smtClean="0"/>
              <a:t> dans la catégorie des objets attrayants </a:t>
            </a:r>
            <a:r>
              <a:rPr lang="fr-CA" noProof="0" dirty="0" smtClean="0"/>
              <a:t>: </a:t>
            </a:r>
          </a:p>
          <a:p>
            <a:pPr marL="174982" indent="-174982">
              <a:buFont typeface="Arial" panose="020B0604020202020204" pitchFamily="34" charset="0"/>
              <a:buChar char="•"/>
            </a:pPr>
            <a:r>
              <a:rPr lang="fr-CA" noProof="0" dirty="0" smtClean="0"/>
              <a:t>Téléviseur (écran plat);</a:t>
            </a:r>
          </a:p>
          <a:p>
            <a:pPr marL="174982" indent="-174982">
              <a:buFont typeface="Arial" panose="020B0604020202020204" pitchFamily="34" charset="0"/>
              <a:buChar char="•"/>
            </a:pPr>
            <a:r>
              <a:rPr lang="fr-CA" noProof="0" dirty="0" smtClean="0"/>
              <a:t>Équipement</a:t>
            </a:r>
            <a:r>
              <a:rPr lang="fr-CA" baseline="0" noProof="0" dirty="0" smtClean="0"/>
              <a:t> professionnel de photographie ou de studio </a:t>
            </a:r>
            <a:r>
              <a:rPr lang="fr-CA" noProof="0" dirty="0" smtClean="0"/>
              <a:t>(p. ex. appareil photo reflex mono-objectif numérique, système studio, caméra de télévision);</a:t>
            </a:r>
          </a:p>
          <a:p>
            <a:pPr marL="174982" indent="-174982">
              <a:buFont typeface="Arial" panose="020B0604020202020204" pitchFamily="34" charset="0"/>
              <a:buChar char="•"/>
            </a:pPr>
            <a:r>
              <a:rPr lang="fr-CA" noProof="0" dirty="0" smtClean="0"/>
              <a:t>Imprimante portable (utilisée par exemple par les agents de liaison et les enquêteurs qui doivent se déplacer à l’extérieur des bureaux);</a:t>
            </a:r>
          </a:p>
          <a:p>
            <a:pPr marL="174982" indent="-174982">
              <a:buFont typeface="Arial" panose="020B0604020202020204" pitchFamily="34" charset="0"/>
              <a:buChar char="•"/>
            </a:pPr>
            <a:r>
              <a:rPr lang="fr-CA" noProof="0" dirty="0" smtClean="0"/>
              <a:t>Œuvre d’art (p. ex. peinture, imprimé, sculpture) qui est numérotée, dotée d’un sceau d’authentification, évaluée à plus</a:t>
            </a:r>
            <a:r>
              <a:rPr lang="fr-CA" baseline="0" noProof="0" dirty="0" smtClean="0"/>
              <a:t> de </a:t>
            </a:r>
            <a:r>
              <a:rPr lang="fr-CA" noProof="0" dirty="0" smtClean="0"/>
              <a:t>500 $ ou considérée</a:t>
            </a:r>
            <a:r>
              <a:rPr lang="fr-CA" baseline="0" noProof="0" dirty="0" smtClean="0"/>
              <a:t> comme ayant une valeur patrimoniale </a:t>
            </a:r>
            <a:r>
              <a:rPr lang="fr-CA" noProof="0" dirty="0" smtClean="0"/>
              <a:t>(voir la note</a:t>
            </a:r>
            <a:r>
              <a:rPr lang="fr-CA" baseline="0" noProof="0" dirty="0" smtClean="0"/>
              <a:t> ci-dessous sur la valeur patrimoniale)</a:t>
            </a:r>
            <a:r>
              <a:rPr lang="fr-CA" noProof="0" dirty="0" smtClean="0"/>
              <a:t>;</a:t>
            </a:r>
          </a:p>
          <a:p>
            <a:pPr marL="174982" indent="-174982">
              <a:buFont typeface="Arial" panose="020B0604020202020204" pitchFamily="34" charset="0"/>
              <a:buChar char="•"/>
            </a:pPr>
            <a:r>
              <a:rPr lang="fr-CA" noProof="0" dirty="0" smtClean="0"/>
              <a:t>Tablette et iPad.</a:t>
            </a:r>
          </a:p>
          <a:p>
            <a:endParaRPr lang="fr-CA" noProof="0" dirty="0" smtClean="0"/>
          </a:p>
          <a:p>
            <a:pPr defTabSz="933237">
              <a:defRPr/>
            </a:pPr>
            <a:r>
              <a:rPr lang="fr-CA" noProof="0" dirty="0" smtClean="0"/>
              <a:t>Beaucoup de biens attrayants peuvent être</a:t>
            </a:r>
            <a:r>
              <a:rPr lang="fr-CA" baseline="0" noProof="0" dirty="0" smtClean="0"/>
              <a:t> achetés avec une carte. Par exemple, vous pouvez acheter des caméras numériques, jusqu’à concurrence de votre limite de transactions </a:t>
            </a:r>
            <a:r>
              <a:rPr lang="fr-CA" noProof="0" dirty="0" smtClean="0"/>
              <a:t>(qui est normalement de 10 000 $ incluant les taxes) et vous pouvez choisir le fournisseur. </a:t>
            </a:r>
          </a:p>
          <a:p>
            <a:endParaRPr lang="fr-CA" noProof="0" dirty="0" smtClean="0"/>
          </a:p>
          <a:p>
            <a:r>
              <a:rPr lang="fr-CA" noProof="0" dirty="0" smtClean="0"/>
              <a:t>Veuillez suivre les instructions énoncées dans la </a:t>
            </a:r>
            <a:r>
              <a:rPr lang="fr-CA" noProof="0" dirty="0" smtClean="0">
                <a:hlinkClick r:id="rId3"/>
              </a:rPr>
              <a:t>Norme de gestion et de surveillance des biens d’EDSC</a:t>
            </a:r>
            <a:r>
              <a:rPr lang="fr-CA" noProof="0" dirty="0" smtClean="0"/>
              <a:t>, qui se trouve sur iService, à la section consacrée à la gestion des biens. </a:t>
            </a:r>
          </a:p>
          <a:p>
            <a:endParaRPr lang="fr-CA" noProof="0" dirty="0" smtClean="0"/>
          </a:p>
          <a:p>
            <a:endParaRPr lang="fr-CA" noProof="0" dirty="0"/>
          </a:p>
        </p:txBody>
      </p:sp>
      <p:sp>
        <p:nvSpPr>
          <p:cNvPr id="4" name="Slide Number Placeholder 3"/>
          <p:cNvSpPr>
            <a:spLocks noGrp="1"/>
          </p:cNvSpPr>
          <p:nvPr>
            <p:ph type="sldNum" sz="quarter" idx="10"/>
          </p:nvPr>
        </p:nvSpPr>
        <p:spPr/>
        <p:txBody>
          <a:bodyPr/>
          <a:lstStyle/>
          <a:p>
            <a:fld id="{5A46106F-BEFE-41C6-9573-4ECB6E6F08F0}" type="slidenum">
              <a:rPr lang="en-CA" smtClean="0"/>
              <a:t>9</a:t>
            </a:fld>
            <a:endParaRPr lang="en-CA" dirty="0"/>
          </a:p>
        </p:txBody>
      </p:sp>
    </p:spTree>
    <p:extLst>
      <p:ext uri="{BB962C8B-B14F-4D97-AF65-F5344CB8AC3E}">
        <p14:creationId xmlns:p14="http://schemas.microsoft.com/office/powerpoint/2010/main" val="2852079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Line made of the silhouettes of different professions and different age categories." title="Silhouettes of peopl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13" name="TextBox 8"/>
          <p:cNvSpPr txBox="1"/>
          <p:nvPr userDrawn="1"/>
        </p:nvSpPr>
        <p:spPr bwMode="black">
          <a:xfrm>
            <a:off x="2514097" y="431731"/>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pic>
        <p:nvPicPr>
          <p:cNvPr id="14" name="Picture 4" descr="VERT_F.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104" y="919815"/>
            <a:ext cx="4245864" cy="4953000"/>
          </a:xfrm>
          <a:prstGeom prst="rect">
            <a:avLst/>
          </a:prstGeom>
        </p:spPr>
      </p:pic>
    </p:spTree>
    <p:extLst>
      <p:ext uri="{BB962C8B-B14F-4D97-AF65-F5344CB8AC3E}">
        <p14:creationId xmlns:p14="http://schemas.microsoft.com/office/powerpoint/2010/main" val="36051040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fld id="{3A4242CF-B5B5-1C46-9D8F-6755BC64D01F}" type="slidenum">
              <a:rPr lang="en-US" smtClean="0">
                <a:solidFill>
                  <a:prstClr val="white"/>
                </a:solidFill>
              </a:rPr>
              <a:pPr/>
              <a:t>‹#›</a:t>
            </a:fld>
            <a:endParaRPr lang="en-US" dirty="0">
              <a:solidFill>
                <a:prstClr val="white"/>
              </a:solidFill>
            </a:endParaRPr>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prstClr val="white"/>
                </a:solidFill>
                <a:latin typeface="Arial Narrow"/>
                <a:cs typeface="Arial Narrow"/>
              </a:rPr>
              <a:t>NOW AND TOMORROW </a:t>
            </a:r>
            <a:r>
              <a:rPr lang="en-US" sz="1400" b="1" dirty="0" smtClean="0">
                <a:solidFill>
                  <a:prstClr val="white"/>
                </a:solidFill>
                <a:latin typeface="Arial Narrow"/>
                <a:cs typeface="Arial Narrow"/>
              </a:rPr>
              <a:t>EXCELLENCE IN EVERYTHING WE DO </a:t>
            </a:r>
            <a:endParaRPr lang="en-US" sz="1400" b="1" dirty="0">
              <a:solidFill>
                <a:prstClr val="white"/>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Tree>
    <p:extLst>
      <p:ext uri="{BB962C8B-B14F-4D97-AF65-F5344CB8AC3E}">
        <p14:creationId xmlns:p14="http://schemas.microsoft.com/office/powerpoint/2010/main" val="11385760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26700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2940446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99100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170455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507010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9231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2211738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26927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00266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29056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23048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sp>
        <p:nvSpPr>
          <p:cNvPr id="15" name="TextBox 8"/>
          <p:cNvSpPr txBox="1"/>
          <p:nvPr userDrawn="1"/>
        </p:nvSpPr>
        <p:spPr bwMode="black">
          <a:xfrm>
            <a:off x="2514097" y="431731"/>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pic>
        <p:nvPicPr>
          <p:cNvPr id="16" name="Picture 14" descr="Emploi et Développement social Canada - Employment and Social Develpment Canada - Canada" title="Image de marque du Ministère et logo Canada"/>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41918"/>
            <a:ext cx="9140952" cy="4968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solidFill>
                  <a:prstClr val="white"/>
                </a:solidFill>
              </a:rPr>
              <a:pPr/>
              <a:t>‹#›</a:t>
            </a:fld>
            <a:endParaRPr lang="en-US" dirty="0">
              <a:solidFill>
                <a:prstClr val="white"/>
              </a:solidFill>
            </a:endParaRPr>
          </a:p>
        </p:txBody>
      </p:sp>
      <p:sp>
        <p:nvSpPr>
          <p:cNvPr id="15" name="TextBox 8"/>
          <p:cNvSpPr txBox="1"/>
          <p:nvPr userDrawn="1"/>
        </p:nvSpPr>
        <p:spPr bwMode="black">
          <a:xfrm>
            <a:off x="2514097" y="431731"/>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pic>
        <p:nvPicPr>
          <p:cNvPr id="16" name="Picture 14" descr="Emploi et Développement social Canada - Employment and Social Develpment Canada - Canada" title="Image de marque du Ministère et logo Canada"/>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341918"/>
            <a:ext cx="9140952" cy="496824"/>
          </a:xfrm>
          <a:prstGeom prst="rect">
            <a:avLst/>
          </a:prstGeom>
        </p:spPr>
      </p:pic>
    </p:spTree>
    <p:extLst>
      <p:ext uri="{BB962C8B-B14F-4D97-AF65-F5344CB8AC3E}">
        <p14:creationId xmlns:p14="http://schemas.microsoft.com/office/powerpoint/2010/main" val="4159243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slideLayout" Target="../slideLayouts/slideLayout2.xml"/><Relationship Id="rId7" Type="http://schemas.openxmlformats.org/officeDocument/2006/relationships/diagramQuickStyle" Target="../diagrams/quickStyle5.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notesSlide" Target="../notesSlides/notesSlide11.xml"/><Relationship Id="rId9" Type="http://schemas.microsoft.com/office/2007/relationships/diagramDrawing" Target="../diagrams/drawing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14.xml"/><Relationship Id="rId9" Type="http://schemas.microsoft.com/office/2007/relationships/diagramDrawing" Target="../diagrams/drawing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18.xml"/><Relationship Id="rId9" Type="http://schemas.microsoft.com/office/2007/relationships/diagramDrawing" Target="../diagrams/drawing7.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tags" Target="../tags/tag40.xml"/><Relationship Id="rId7" Type="http://schemas.openxmlformats.org/officeDocument/2006/relationships/diagramData" Target="../diagrams/data8.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notesSlide" Target="../notesSlides/notesSlide19.xml"/><Relationship Id="rId11" Type="http://schemas.microsoft.com/office/2007/relationships/diagramDrawing" Target="../diagrams/drawing8.xml"/><Relationship Id="rId5" Type="http://schemas.openxmlformats.org/officeDocument/2006/relationships/slideLayout" Target="../slideLayouts/slideLayout2.xml"/><Relationship Id="rId10" Type="http://schemas.openxmlformats.org/officeDocument/2006/relationships/diagramColors" Target="../diagrams/colors8.xml"/><Relationship Id="rId4" Type="http://schemas.openxmlformats.org/officeDocument/2006/relationships/tags" Target="../tags/tag41.xml"/><Relationship Id="rId9"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2.xml"/><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chart" Target="../charts/chart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chart" Target="../charts/chart1.xml"/><Relationship Id="rId5" Type="http://schemas.openxmlformats.org/officeDocument/2006/relationships/notesSlide" Target="../notesSlides/notesSlide3.xml"/><Relationship Id="rId4"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hyperlink" Target="http://iservice.prv/eng/finance/purchasing/purchasing.shtml" TargetMode="External"/><Relationship Id="rId3" Type="http://schemas.openxmlformats.org/officeDocument/2006/relationships/tags" Target="../tags/tag10.xml"/><Relationship Id="rId7" Type="http://schemas.openxmlformats.org/officeDocument/2006/relationships/hyperlink" Target="http://iservice.prv/eng/finance/purchasing/acquisition/acq-card.shtml"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hyperlink" Target="http://iservice.prv/eng/esrp/erp_sap/tools_and_resources/frequently_asked_questions.shtml" TargetMode="External"/><Relationship Id="rId5" Type="http://schemas.openxmlformats.org/officeDocument/2006/relationships/notesSlide" Target="../notesSlides/notesSlide4.xml"/><Relationship Id="rId4" Type="http://schemas.openxmlformats.org/officeDocument/2006/relationships/slideLayout" Target="../slideLayouts/slideLayout13.xml"/><Relationship Id="rId9" Type="http://schemas.openxmlformats.org/officeDocument/2006/relationships/hyperlink" Target="http://iservice.prv/eng/service_catalogues/index.shtml#procurement" TargetMode="Externa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13.xml"/><Relationship Id="rId7" Type="http://schemas.openxmlformats.org/officeDocument/2006/relationships/diagramLayout" Target="../diagrams/layout2.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2.xml"/><Relationship Id="rId5" Type="http://schemas.openxmlformats.org/officeDocument/2006/relationships/notesSlide" Target="../notesSlides/notesSlide5.xml"/><Relationship Id="rId10" Type="http://schemas.microsoft.com/office/2007/relationships/diagramDrawing" Target="../diagrams/drawing2.xml"/><Relationship Id="rId4" Type="http://schemas.openxmlformats.org/officeDocument/2006/relationships/slideLayout" Target="../slideLayouts/slideLayout2.xml"/><Relationship Id="rId9" Type="http://schemas.openxmlformats.org/officeDocument/2006/relationships/diagramColors" Target="../diagrams/colors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8.xml"/><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slideLayout" Target="../slideLayouts/slideLayout2.xml"/><Relationship Id="rId7" Type="http://schemas.openxmlformats.org/officeDocument/2006/relationships/diagramQuickStyle" Target="../diagrams/quickStyle4.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notesSlide" Target="../notesSlides/notesSlide9.xml"/><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4700588" y="2482273"/>
            <a:ext cx="4125466" cy="1716865"/>
          </a:xfrm>
        </p:spPr>
        <p:txBody>
          <a:bodyPr>
            <a:normAutofit/>
          </a:bodyPr>
          <a:lstStyle/>
          <a:p>
            <a:r>
              <a:rPr lang="fr-CA" noProof="0" dirty="0" smtClean="0">
                <a:solidFill>
                  <a:schemeClr val="tx1"/>
                </a:solidFill>
              </a:rPr>
              <a:t>La carte d’achat et </a:t>
            </a:r>
            <a:r>
              <a:rPr lang="fr-CA" b="0" noProof="0" dirty="0" smtClean="0">
                <a:ln w="18415" cmpd="sng">
                  <a:solidFill>
                    <a:schemeClr val="accent1"/>
                  </a:solidFill>
                  <a:prstDash val="solid"/>
                </a:ln>
                <a:solidFill>
                  <a:srgbClr val="FFFFFF"/>
                </a:solidFill>
                <a:effectLst>
                  <a:outerShdw blurRad="63500" dir="3600000" algn="tl" rotWithShape="0">
                    <a:srgbClr val="000000">
                      <a:alpha val="70000"/>
                    </a:srgbClr>
                  </a:outerShdw>
                </a:effectLst>
              </a:rPr>
              <a:t>VOUS</a:t>
            </a:r>
            <a:endParaRPr lang="fr-CA" b="0" noProof="0" dirty="0">
              <a:ln w="18415" cmpd="sng">
                <a:solidFill>
                  <a:schemeClr val="accent1"/>
                </a:solidFill>
                <a:prstDash val="solid"/>
              </a:ln>
              <a:solidFill>
                <a:srgbClr val="FFFFFF"/>
              </a:solidFill>
              <a:effectLst>
                <a:outerShdw blurRad="63500" dir="3600000" algn="tl" rotWithShape="0">
                  <a:srgbClr val="000000">
                    <a:alpha val="70000"/>
                  </a:srgbClr>
                </a:outerShdw>
              </a:effectLst>
            </a:endParaRPr>
          </a:p>
        </p:txBody>
      </p:sp>
      <p:sp>
        <p:nvSpPr>
          <p:cNvPr id="3" name="Subtitle 2"/>
          <p:cNvSpPr>
            <a:spLocks noGrp="1"/>
          </p:cNvSpPr>
          <p:nvPr>
            <p:ph type="subTitle" idx="1"/>
            <p:custDataLst>
              <p:tags r:id="rId2"/>
            </p:custDataLst>
          </p:nvPr>
        </p:nvSpPr>
        <p:spPr>
          <a:xfrm>
            <a:off x="3729182" y="4199138"/>
            <a:ext cx="5096872" cy="622085"/>
          </a:xfrm>
        </p:spPr>
        <p:txBody>
          <a:bodyPr>
            <a:normAutofit fontScale="77500" lnSpcReduction="20000"/>
          </a:bodyPr>
          <a:lstStyle/>
          <a:p>
            <a:r>
              <a:rPr lang="fr-CA" noProof="0" dirty="0" smtClean="0"/>
              <a:t>Foire aux questions</a:t>
            </a:r>
          </a:p>
          <a:p>
            <a:r>
              <a:rPr lang="fr-CA" noProof="0" dirty="0" smtClean="0"/>
              <a:t>et rappels importants</a:t>
            </a:r>
            <a:endParaRPr lang="fr-CA" noProof="0" dirty="0"/>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686800" cy="670587"/>
          </a:xfrm>
        </p:spPr>
        <p:txBody>
          <a:bodyPr>
            <a:normAutofit/>
          </a:bodyPr>
          <a:lstStyle/>
          <a:p>
            <a:r>
              <a:rPr lang="fr-CA" sz="2400" noProof="0" dirty="0" smtClean="0"/>
              <a:t>FAQ : Puis-je utiliser PayPal avec ma carte d’achat?</a:t>
            </a:r>
            <a:endParaRPr lang="fr-CA" sz="2400" noProof="0" dirty="0"/>
          </a:p>
        </p:txBody>
      </p:sp>
      <p:sp>
        <p:nvSpPr>
          <p:cNvPr id="3" name="Content Placeholder 2"/>
          <p:cNvSpPr>
            <a:spLocks noGrp="1"/>
          </p:cNvSpPr>
          <p:nvPr>
            <p:ph idx="1"/>
            <p:custDataLst>
              <p:tags r:id="rId2"/>
            </p:custDataLst>
          </p:nvPr>
        </p:nvSpPr>
        <p:spPr>
          <a:xfrm>
            <a:off x="121920" y="1580225"/>
            <a:ext cx="8788400" cy="4134775"/>
          </a:xfrm>
        </p:spPr>
        <p:txBody>
          <a:bodyPr/>
          <a:lstStyle/>
          <a:p>
            <a:pPr marL="0" indent="0">
              <a:buNone/>
            </a:pPr>
            <a:r>
              <a:rPr lang="fr-CA" sz="24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 </a:t>
            </a:r>
            <a:r>
              <a:rPr lang="fr-CA" sz="1600" noProof="0" dirty="0" smtClean="0"/>
              <a:t>Puis-je payer un fournisseur qui accepte seulement la carte d’achat avec </a:t>
            </a:r>
            <a:r>
              <a:rPr lang="fr-CA" sz="1600" b="1"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PayPal</a:t>
            </a:r>
            <a:r>
              <a:rPr lang="fr-CA" sz="1600" noProof="0" dirty="0" smtClean="0"/>
              <a:t>?</a:t>
            </a:r>
          </a:p>
          <a:p>
            <a:pPr marL="0" indent="0">
              <a:buNone/>
            </a:pPr>
            <a:endParaRPr lang="fr-CA" sz="16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fr-CA" sz="24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 : </a:t>
            </a:r>
            <a:r>
              <a:rPr lang="fr-CA" sz="1600" noProof="0" dirty="0" smtClean="0"/>
              <a:t>Quand il est établi que l’achat sera fait par PayPal : </a:t>
            </a:r>
          </a:p>
          <a:p>
            <a:pPr marL="0" indent="0">
              <a:buNone/>
            </a:pPr>
            <a:endParaRPr lang="fr-CA" sz="1600" noProof="0" dirty="0" smtClean="0"/>
          </a:p>
          <a:p>
            <a:r>
              <a:rPr lang="fr-CA" sz="1600" noProof="0" dirty="0" smtClean="0"/>
              <a:t>Vous devez d’abord faire tout ce que vous pouvez pour trouver un autre fournisseur qui accepte la carte d’achat du gouvernement et qui peut vous fournir les biens ou les services. </a:t>
            </a:r>
          </a:p>
          <a:p>
            <a:r>
              <a:rPr lang="fr-CA" sz="1600" noProof="0" dirty="0" smtClean="0"/>
              <a:t>Si le fournisseur est unique, qu’aucun autre fournisseur ne peut satisfaire à l’exigence, vous pouvez utiliser votre carte d’achat pour payer par PayPal.</a:t>
            </a:r>
          </a:p>
          <a:p>
            <a:pPr lvl="1"/>
            <a:r>
              <a:rPr lang="fr-CA" sz="1200" noProof="0" dirty="0" smtClean="0"/>
              <a:t>Vous devez garder tous les documents pertinents (soumissions et courriels d’autres fournisseurs) pour justifier votre achat. </a:t>
            </a:r>
            <a:endParaRPr lang="fr-CA" sz="1600" noProof="0" dirty="0" smtClean="0"/>
          </a:p>
          <a:p>
            <a:pPr marL="0" indent="0">
              <a:buNone/>
            </a:pPr>
            <a:endParaRPr lang="fr-CA" sz="1600" noProof="0" dirty="0" smtClean="0">
              <a:ln>
                <a:solidFill>
                  <a:schemeClr val="accent1"/>
                </a:solidFill>
              </a:ln>
            </a:endParaRPr>
          </a:p>
          <a:p>
            <a:pPr marL="0" indent="0">
              <a:buNone/>
            </a:pPr>
            <a:r>
              <a:rPr lang="fr-CA" sz="1600" noProof="0" dirty="0" smtClean="0"/>
              <a:t>Consultez le bulletin d’approvisionnement sur </a:t>
            </a:r>
            <a:r>
              <a:rPr lang="fr-CA" sz="1600" noProof="0" dirty="0" smtClean="0">
                <a:ln>
                  <a:solidFill>
                    <a:schemeClr val="accent1"/>
                  </a:solidFill>
                </a:ln>
              </a:rPr>
              <a:t>la carte d’achat et l’utilisation de PayPal</a:t>
            </a:r>
            <a:r>
              <a:rPr lang="fr-CA" sz="1600" noProof="0" dirty="0" smtClean="0"/>
              <a:t>.</a:t>
            </a:r>
            <a:endParaRPr lang="fr-CA" sz="1600" noProof="0" dirty="0" smtClean="0">
              <a:ln>
                <a:solidFill>
                  <a:schemeClr val="accent1"/>
                </a:solidFill>
              </a:ln>
            </a:endParaRPr>
          </a:p>
          <a:p>
            <a:pPr marL="0" indent="0">
              <a:buNone/>
            </a:pPr>
            <a:endParaRPr lang="fr-CA" sz="1600" dirty="0">
              <a:ln>
                <a:solidFill>
                  <a:schemeClr val="accent1"/>
                </a:solidFill>
              </a:ln>
            </a:endParaRPr>
          </a:p>
        </p:txBody>
      </p:sp>
    </p:spTree>
    <p:extLst>
      <p:ext uri="{BB962C8B-B14F-4D97-AF65-F5344CB8AC3E}">
        <p14:creationId xmlns:p14="http://schemas.microsoft.com/office/powerpoint/2010/main" val="1498737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772406"/>
          </a:xfrm>
        </p:spPr>
        <p:txBody>
          <a:bodyPr>
            <a:normAutofit fontScale="90000"/>
          </a:bodyPr>
          <a:lstStyle/>
          <a:p>
            <a:pPr algn="ctr"/>
            <a:r>
              <a:rPr lang="fr-CA" sz="2400" dirty="0" smtClean="0"/>
              <a:t>FAQ</a:t>
            </a:r>
            <a:r>
              <a:rPr lang="fr-CA" sz="2400" dirty="0"/>
              <a:t> : Quels seraient des exemples de justifications valides et non valides pour </a:t>
            </a:r>
            <a:r>
              <a:rPr lang="fr-CA" sz="2400" dirty="0" smtClean="0"/>
              <a:t>l’utilisation de </a:t>
            </a:r>
            <a:r>
              <a:rPr lang="fr-CA" sz="2400" dirty="0"/>
              <a:t>PayPal?</a:t>
            </a:r>
          </a:p>
        </p:txBody>
      </p:sp>
      <p:graphicFrame>
        <p:nvGraphicFramePr>
          <p:cNvPr id="4" name="Content Placeholder 3"/>
          <p:cNvGraphicFramePr>
            <a:graphicFrameLocks noGrp="1"/>
          </p:cNvGraphicFramePr>
          <p:nvPr>
            <p:ph idx="1"/>
            <p:custDataLst>
              <p:tags r:id="rId2"/>
            </p:custDataLst>
            <p:extLst/>
          </p:nvPr>
        </p:nvGraphicFramePr>
        <p:xfrm>
          <a:off x="457200" y="1682045"/>
          <a:ext cx="8229600" cy="376625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690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9"/>
            <a:ext cx="8229600" cy="528544"/>
          </a:xfrm>
        </p:spPr>
        <p:txBody>
          <a:bodyPr>
            <a:normAutofit/>
          </a:bodyPr>
          <a:lstStyle/>
          <a:p>
            <a:r>
              <a:rPr lang="fr-CA" sz="2400" dirty="0"/>
              <a:t>FAQ : Puis-je payer un fournisseur qui utilise Square?</a:t>
            </a:r>
          </a:p>
        </p:txBody>
      </p:sp>
      <p:sp>
        <p:nvSpPr>
          <p:cNvPr id="3" name="Content Placeholder 2"/>
          <p:cNvSpPr>
            <a:spLocks noGrp="1"/>
          </p:cNvSpPr>
          <p:nvPr>
            <p:ph idx="1"/>
            <p:custDataLst>
              <p:tags r:id="rId2"/>
            </p:custDataLst>
          </p:nvPr>
        </p:nvSpPr>
        <p:spPr>
          <a:xfrm>
            <a:off x="457200" y="1624615"/>
            <a:ext cx="8229600" cy="4090386"/>
          </a:xfrm>
        </p:spPr>
        <p:txBody>
          <a:bodyPr>
            <a:normAutofit lnSpcReduction="10000"/>
          </a:bodyPr>
          <a:lstStyle/>
          <a:p>
            <a:pPr marL="0" indent="0">
              <a:buNone/>
            </a:pPr>
            <a:r>
              <a:rPr lang="fr-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 </a:t>
            </a:r>
            <a:r>
              <a:rPr lang="en-US" dirty="0"/>
              <a:t>	</a:t>
            </a:r>
            <a:r>
              <a:rPr lang="fr-CA" sz="1600" dirty="0"/>
              <a:t>Puis-je payer un fournisseur qui accepte la carte d'achat uniquement par </a:t>
            </a:r>
            <a:r>
              <a:rPr lang="fr-C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Square</a:t>
            </a:r>
            <a:r>
              <a:rPr lang="fr-CA" sz="1600" dirty="0"/>
              <a:t>?</a:t>
            </a:r>
            <a:endParaRPr lang="fr-CA" sz="1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fr-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 : </a:t>
            </a:r>
            <a:r>
              <a:rPr lang="en-US" dirty="0"/>
              <a:t>	</a:t>
            </a:r>
            <a:r>
              <a:rPr lang="fr-CA" sz="1600" dirty="0"/>
              <a:t>À l'heure actuelle, nous </a:t>
            </a:r>
            <a:r>
              <a:rPr lang="fr-CA" sz="1600" dirty="0" smtClean="0"/>
              <a:t>ne faisons pas la surveillance des </a:t>
            </a:r>
            <a:r>
              <a:rPr lang="fr-CA" sz="1600" dirty="0"/>
              <a:t>transactions traitées par </a:t>
            </a:r>
            <a:r>
              <a:rPr lang="fr-CA" sz="1600" dirty="0" smtClean="0"/>
              <a:t>Square, </a:t>
            </a:r>
            <a:r>
              <a:rPr lang="fr-CA" sz="1600" dirty="0"/>
              <a:t>et vous pouvez effectuer le paiement.</a:t>
            </a:r>
          </a:p>
          <a:p>
            <a:pPr marL="0" indent="0">
              <a:buNone/>
            </a:pPr>
            <a:endParaRPr lang="fr-CA" sz="1600" dirty="0"/>
          </a:p>
          <a:p>
            <a:pPr marL="0" indent="0">
              <a:buNone/>
            </a:pPr>
            <a:endParaRPr lang="fr-CA" sz="1600" dirty="0"/>
          </a:p>
          <a:p>
            <a:pPr marL="0" indent="0">
              <a:buNone/>
            </a:pPr>
            <a:r>
              <a:rPr lang="fr-C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Remarque :</a:t>
            </a:r>
          </a:p>
          <a:p>
            <a:r>
              <a:rPr lang="fr-CA" sz="1600" dirty="0"/>
              <a:t>Vous devriez toujours essayer de trouver un fournisseur qui accepte les cartes d'achat directement, et non par l'entremise d'un tiers.</a:t>
            </a:r>
          </a:p>
          <a:p>
            <a:pPr lvl="1"/>
            <a:r>
              <a:rPr lang="fr-CA" sz="1200" dirty="0"/>
              <a:t>Chaque fois qu'une autre partie </a:t>
            </a:r>
            <a:r>
              <a:rPr lang="fr-CA" sz="1200" dirty="0" smtClean="0"/>
              <a:t>intervient dans le traitement </a:t>
            </a:r>
            <a:r>
              <a:rPr lang="fr-CA" sz="1200" dirty="0"/>
              <a:t>de paiements pour des services fournis ou des biens livrés, celle-ci pourrait être considérée comme une tierce partie dans la transaction.</a:t>
            </a:r>
          </a:p>
          <a:p>
            <a:pPr lvl="1"/>
            <a:r>
              <a:rPr lang="fr-CA" sz="1200" dirty="0"/>
              <a:t>Actuellement, on nous demande </a:t>
            </a:r>
            <a:r>
              <a:rPr lang="fr-CA" sz="1200" dirty="0" smtClean="0"/>
              <a:t>d’assurer un suivi de toutes </a:t>
            </a:r>
            <a:r>
              <a:rPr lang="fr-CA" sz="1200" dirty="0"/>
              <a:t>les transactions effectuées avec PayPal, une tierce partie </a:t>
            </a:r>
            <a:r>
              <a:rPr lang="fr-CA" sz="1200" dirty="0" smtClean="0"/>
              <a:t>reconnue conformément au Manuel </a:t>
            </a:r>
            <a:r>
              <a:rPr lang="fr-CA" sz="1200" dirty="0"/>
              <a:t>du receveur général (MRG</a:t>
            </a:r>
            <a:r>
              <a:rPr lang="fr-CA" sz="1200" dirty="0" smtClean="0"/>
              <a:t>).</a:t>
            </a:r>
            <a:endParaRPr lang="fr-CA" sz="1200" dirty="0"/>
          </a:p>
          <a:p>
            <a:pPr lvl="1"/>
            <a:r>
              <a:rPr lang="fr-CA" sz="1200" dirty="0"/>
              <a:t>Si le MRG </a:t>
            </a:r>
            <a:r>
              <a:rPr lang="fr-CA" sz="1200" dirty="0" smtClean="0"/>
              <a:t>fait l'objet </a:t>
            </a:r>
            <a:r>
              <a:rPr lang="fr-CA" sz="1200" dirty="0"/>
              <a:t>d'une révision </a:t>
            </a:r>
            <a:r>
              <a:rPr lang="fr-CA" sz="1200" dirty="0" smtClean="0"/>
              <a:t>et exige le suivi des </a:t>
            </a:r>
            <a:r>
              <a:rPr lang="fr-CA" sz="1200" dirty="0"/>
              <a:t>transactions avec d'autres tierces parties potentielles, comme Square, cette information sera communiquée aux titulaires de carte.</a:t>
            </a:r>
          </a:p>
        </p:txBody>
      </p:sp>
    </p:spTree>
    <p:extLst>
      <p:ext uri="{BB962C8B-B14F-4D97-AF65-F5344CB8AC3E}">
        <p14:creationId xmlns:p14="http://schemas.microsoft.com/office/powerpoint/2010/main" val="79249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69334" y="819327"/>
            <a:ext cx="8805332" cy="377295"/>
          </a:xfrm>
        </p:spPr>
        <p:txBody>
          <a:bodyPr>
            <a:noAutofit/>
          </a:bodyPr>
          <a:lstStyle/>
          <a:p>
            <a:r>
              <a:rPr lang="fr-CA" sz="1400" dirty="0">
                <a:solidFill>
                  <a:srgbClr val="FF0000"/>
                </a:solidFill>
              </a:rPr>
              <a:t>NOUVEAU</a:t>
            </a:r>
            <a:r>
              <a:rPr lang="fr-CA" sz="1400" dirty="0"/>
              <a:t> Conséquences d'une mauvaise </a:t>
            </a:r>
            <a:r>
              <a:rPr lang="fr-CA" sz="1400" dirty="0" smtClean="0"/>
              <a:t>utilisation</a:t>
            </a:r>
            <a:endParaRPr lang="fr-CA" sz="1400" dirty="0"/>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3228769938"/>
              </p:ext>
            </p:extLst>
          </p:nvPr>
        </p:nvGraphicFramePr>
        <p:xfrm>
          <a:off x="169334" y="1279690"/>
          <a:ext cx="8805332" cy="4732960"/>
        </p:xfrm>
        <a:graphic>
          <a:graphicData uri="http://schemas.openxmlformats.org/drawingml/2006/table">
            <a:tbl>
              <a:tblPr firstRow="1" bandRow="1">
                <a:tableStyleId>{125E5076-3810-47DD-B79F-674D7AD40C01}</a:tableStyleId>
              </a:tblPr>
              <a:tblGrid>
                <a:gridCol w="2901244">
                  <a:extLst>
                    <a:ext uri="{9D8B030D-6E8A-4147-A177-3AD203B41FA5}">
                      <a16:colId xmlns="" xmlns:a16="http://schemas.microsoft.com/office/drawing/2014/main" val="20000"/>
                    </a:ext>
                  </a:extLst>
                </a:gridCol>
                <a:gridCol w="2017028">
                  <a:extLst>
                    <a:ext uri="{9D8B030D-6E8A-4147-A177-3AD203B41FA5}">
                      <a16:colId xmlns="" xmlns:a16="http://schemas.microsoft.com/office/drawing/2014/main" val="20001"/>
                    </a:ext>
                  </a:extLst>
                </a:gridCol>
                <a:gridCol w="1990786">
                  <a:extLst>
                    <a:ext uri="{9D8B030D-6E8A-4147-A177-3AD203B41FA5}">
                      <a16:colId xmlns="" xmlns:a16="http://schemas.microsoft.com/office/drawing/2014/main" val="20002"/>
                    </a:ext>
                  </a:extLst>
                </a:gridCol>
                <a:gridCol w="1896274">
                  <a:extLst>
                    <a:ext uri="{9D8B030D-6E8A-4147-A177-3AD203B41FA5}">
                      <a16:colId xmlns="" xmlns:a16="http://schemas.microsoft.com/office/drawing/2014/main" val="20003"/>
                    </a:ext>
                  </a:extLst>
                </a:gridCol>
              </a:tblGrid>
              <a:tr h="396710">
                <a:tc>
                  <a:txBody>
                    <a:bodyPr/>
                    <a:lstStyle/>
                    <a:p>
                      <a:pPr algn="ctr"/>
                      <a:r>
                        <a:rPr lang="fr-CA" sz="1600" noProof="0" dirty="0" smtClean="0"/>
                        <a:t>Nombre de cas de mauvaise utilisation</a:t>
                      </a:r>
                      <a:endParaRPr lang="fr-CA" sz="1600" noProof="0" dirty="0"/>
                    </a:p>
                  </a:txBody>
                  <a:tcPr/>
                </a:tc>
                <a:tc>
                  <a:txBody>
                    <a:bodyPr/>
                    <a:lstStyle/>
                    <a:p>
                      <a:pPr algn="ctr"/>
                      <a:r>
                        <a:rPr lang="fr-CA" sz="1600" noProof="0" dirty="0" smtClean="0"/>
                        <a:t>1</a:t>
                      </a:r>
                      <a:endParaRPr lang="fr-CA" sz="1600" noProof="0" dirty="0">
                        <a:solidFill>
                          <a:schemeClr val="tx1"/>
                        </a:solidFill>
                      </a:endParaRPr>
                    </a:p>
                  </a:txBody>
                  <a:tcPr/>
                </a:tc>
                <a:tc>
                  <a:txBody>
                    <a:bodyPr/>
                    <a:lstStyle/>
                    <a:p>
                      <a:pPr algn="ctr"/>
                      <a:r>
                        <a:rPr lang="fr-CA" sz="1600" noProof="0" dirty="0" smtClean="0"/>
                        <a:t>2 </a:t>
                      </a:r>
                      <a:r>
                        <a:rPr lang="fr-CA" sz="900" b="1" kern="1200" noProof="0" dirty="0" smtClean="0">
                          <a:solidFill>
                            <a:schemeClr val="lt1"/>
                          </a:solidFill>
                          <a:effectLst/>
                          <a:latin typeface="+mn-lt"/>
                        </a:rPr>
                        <a:t>(un 2</a:t>
                      </a:r>
                      <a:r>
                        <a:rPr lang="fr-CA" sz="900" b="1" kern="1200" baseline="30000" noProof="0" dirty="0" smtClean="0">
                          <a:solidFill>
                            <a:schemeClr val="lt1"/>
                          </a:solidFill>
                          <a:effectLst/>
                          <a:latin typeface="+mn-lt"/>
                        </a:rPr>
                        <a:t>e</a:t>
                      </a:r>
                      <a:r>
                        <a:rPr lang="fr-CA" sz="900" b="1" kern="1200" noProof="0" dirty="0" smtClean="0">
                          <a:solidFill>
                            <a:schemeClr val="lt1"/>
                          </a:solidFill>
                          <a:effectLst/>
                          <a:latin typeface="+mn-lt"/>
                        </a:rPr>
                        <a:t> cas qui se produit dans l’année suivant la réactivation de la carte  après</a:t>
                      </a:r>
                      <a:r>
                        <a:rPr lang="fr-CA" sz="900" b="1" kern="1200" baseline="0" noProof="0" dirty="0" smtClean="0">
                          <a:solidFill>
                            <a:schemeClr val="lt1"/>
                          </a:solidFill>
                          <a:effectLst/>
                          <a:latin typeface="+mn-lt"/>
                        </a:rPr>
                        <a:t> le</a:t>
                      </a:r>
                      <a:r>
                        <a:rPr lang="fr-CA" sz="900" b="1" kern="1200" noProof="0" dirty="0" smtClean="0">
                          <a:solidFill>
                            <a:schemeClr val="lt1"/>
                          </a:solidFill>
                          <a:effectLst/>
                          <a:latin typeface="+mn-lt"/>
                        </a:rPr>
                        <a:t> premier cas)</a:t>
                      </a:r>
                      <a:endParaRPr lang="fr-CA" sz="900" noProof="0" dirty="0">
                        <a:solidFill>
                          <a:schemeClr val="tx1"/>
                        </a:solidFill>
                      </a:endParaRPr>
                    </a:p>
                  </a:txBody>
                  <a:tcPr/>
                </a:tc>
                <a:tc>
                  <a:txBody>
                    <a:bodyPr/>
                    <a:lstStyle/>
                    <a:p>
                      <a:pPr algn="ctr"/>
                      <a:r>
                        <a:rPr lang="fr-CA" sz="1600" noProof="0" dirty="0" smtClean="0"/>
                        <a:t>3 </a:t>
                      </a:r>
                      <a:r>
                        <a:rPr lang="fr-CA" sz="900" noProof="0" dirty="0" smtClean="0"/>
                        <a:t>(un 3</a:t>
                      </a:r>
                      <a:r>
                        <a:rPr lang="fr-CA" sz="900" baseline="30000" noProof="0" dirty="0" smtClean="0"/>
                        <a:t>e</a:t>
                      </a:r>
                      <a:r>
                        <a:rPr lang="fr-CA" sz="900" noProof="0" dirty="0" smtClean="0"/>
                        <a:t> cas qui se produit dans les deux ans suivant la réactivation de la carte après le premier cas)</a:t>
                      </a:r>
                      <a:endParaRPr lang="fr-CA" sz="900" noProof="0" dirty="0">
                        <a:solidFill>
                          <a:schemeClr val="tx1"/>
                        </a:solidFill>
                      </a:endParaRPr>
                    </a:p>
                  </a:txBody>
                  <a:tcPr/>
                </a:tc>
                <a:extLst>
                  <a:ext uri="{0D108BD9-81ED-4DB2-BD59-A6C34878D82A}">
                    <a16:rowId xmlns="" xmlns:a16="http://schemas.microsoft.com/office/drawing/2014/main" val="10000"/>
                  </a:ext>
                </a:extLst>
              </a:tr>
              <a:tr h="800570">
                <a:tc>
                  <a:txBody>
                    <a:bodyPr/>
                    <a:lstStyle/>
                    <a:p>
                      <a:pPr marL="0" algn="ctr" defTabSz="457200" rtl="0" eaLnBrk="1" latinLnBrk="0" hangingPunct="1"/>
                      <a:r>
                        <a:rPr lang="fr-CA" sz="1400" kern="1200" noProof="0" dirty="0" smtClean="0"/>
                        <a:t>Communication avec les titulaires de carte et les intervenants</a:t>
                      </a:r>
                      <a:endParaRPr lang="fr-CA" sz="1400" b="1" kern="1200" noProof="0" dirty="0">
                        <a:solidFill>
                          <a:schemeClr val="lt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fr-CA" sz="1400" noProof="0" dirty="0" smtClean="0"/>
                        <a:t>Un avertissement est donné quant aux conséquences d'une récidive </a:t>
                      </a:r>
                    </a:p>
                    <a:p>
                      <a:pPr marL="285750" indent="-285750">
                        <a:buFont typeface="Arial" panose="020B0604020202020204" pitchFamily="34" charset="0"/>
                        <a:buChar char="•"/>
                      </a:pPr>
                      <a:r>
                        <a:rPr lang="fr-CA" sz="1400" noProof="0" dirty="0" smtClean="0"/>
                        <a:t>Les Services d'intégrité sont avisés si la mauvaise utilisation est liée à un achat personnel</a:t>
                      </a:r>
                      <a:endParaRPr lang="fr-CA" sz="1400" noProof="0" dirty="0"/>
                    </a:p>
                  </a:txBody>
                  <a:tcPr/>
                </a:tc>
                <a:tc hMerge="1">
                  <a:txBody>
                    <a:bodyPr/>
                    <a:lstStyle/>
                    <a:p>
                      <a:endParaRPr lang="en-CA"/>
                    </a:p>
                  </a:txBody>
                  <a:tcPr/>
                </a:tc>
                <a:tc hMerge="1">
                  <a:txBody>
                    <a:bodyPr/>
                    <a:lstStyle/>
                    <a:p>
                      <a:endParaRPr lang="en-CA"/>
                    </a:p>
                  </a:txBody>
                  <a:tcPr/>
                </a:tc>
                <a:extLst>
                  <a:ext uri="{0D108BD9-81ED-4DB2-BD59-A6C34878D82A}">
                    <a16:rowId xmlns="" xmlns:a16="http://schemas.microsoft.com/office/drawing/2014/main" val="10001"/>
                  </a:ext>
                </a:extLst>
              </a:tr>
              <a:tr h="792950">
                <a:tc>
                  <a:txBody>
                    <a:bodyPr/>
                    <a:lstStyle/>
                    <a:p>
                      <a:pPr marL="0" algn="ctr" defTabSz="457200" rtl="0" eaLnBrk="1" latinLnBrk="0" hangingPunct="1"/>
                      <a:r>
                        <a:rPr lang="fr-CA" sz="1400" kern="1200" noProof="0" dirty="0" smtClean="0"/>
                        <a:t>Exigences et surveillance</a:t>
                      </a:r>
                      <a:endParaRPr lang="fr-CA" sz="1400" b="1" kern="1200" noProof="0" dirty="0">
                        <a:solidFill>
                          <a:schemeClr val="lt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fr-CA" sz="1400" noProof="0" dirty="0" smtClean="0"/>
                        <a:t>La personne doit passer en revue la politique d’EDSC sur</a:t>
                      </a:r>
                      <a:r>
                        <a:rPr lang="fr-CA" sz="1400" baseline="0" noProof="0" dirty="0" smtClean="0"/>
                        <a:t> </a:t>
                      </a:r>
                      <a:r>
                        <a:rPr lang="fr-CA" sz="1400" noProof="0" dirty="0" smtClean="0"/>
                        <a:t>les cartes d'achat et suivre à nouveau la formation obligatoire</a:t>
                      </a:r>
                    </a:p>
                    <a:p>
                      <a:pPr marL="285750" indent="-285750">
                        <a:buFont typeface="Arial" panose="020B0604020202020204" pitchFamily="34" charset="0"/>
                        <a:buChar char="•"/>
                      </a:pPr>
                      <a:r>
                        <a:rPr lang="fr-CA" sz="1400" baseline="0" noProof="0" dirty="0" smtClean="0"/>
                        <a:t>TOUS les titulaires de carte relevant du gestionnaire de centre de coûts (CC) font l'objet d'une surveillance pour l'ensemble de leurs transactions pendant un an</a:t>
                      </a:r>
                      <a:endParaRPr lang="fr-CA" sz="1400" noProof="0" dirty="0"/>
                    </a:p>
                  </a:txBody>
                  <a:tcPr/>
                </a:tc>
                <a:tc hMerge="1">
                  <a:txBody>
                    <a:bodyPr/>
                    <a:lstStyle/>
                    <a:p>
                      <a:endParaRPr lang="en-CA"/>
                    </a:p>
                  </a:txBody>
                  <a:tcPr/>
                </a:tc>
                <a:tc hMerge="1">
                  <a:txBody>
                    <a:bodyPr/>
                    <a:lstStyle/>
                    <a:p>
                      <a:endParaRPr lang="en-CA"/>
                    </a:p>
                  </a:txBody>
                  <a:tcPr/>
                </a:tc>
                <a:extLst>
                  <a:ext uri="{0D108BD9-81ED-4DB2-BD59-A6C34878D82A}">
                    <a16:rowId xmlns="" xmlns:a16="http://schemas.microsoft.com/office/drawing/2014/main" val="10002"/>
                  </a:ext>
                </a:extLst>
              </a:tr>
              <a:tr h="396710">
                <a:tc rowSpan="2">
                  <a:txBody>
                    <a:bodyPr/>
                    <a:lstStyle/>
                    <a:p>
                      <a:pPr algn="ctr"/>
                      <a:r>
                        <a:rPr lang="fr-CA" sz="1400" kern="1200" noProof="0" dirty="0" smtClean="0"/>
                        <a:t>Durée de la </a:t>
                      </a:r>
                    </a:p>
                    <a:p>
                      <a:pPr algn="ctr"/>
                      <a:r>
                        <a:rPr lang="fr-CA" sz="1400" kern="1200" noProof="0" dirty="0" smtClean="0"/>
                        <a:t>suspension de la carte</a:t>
                      </a:r>
                      <a:endParaRPr lang="fr-CA" sz="1400" b="1" kern="1200" noProof="0" dirty="0">
                        <a:solidFill>
                          <a:schemeClr val="tx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fr-CA" sz="1400" noProof="0" dirty="0" smtClean="0"/>
                        <a:t>Nouvelle demande signée précisant le nombre de mauvaises utilisations </a:t>
                      </a:r>
                      <a:endParaRPr lang="fr-CA" sz="1400" noProof="0" dirty="0"/>
                    </a:p>
                  </a:txBody>
                  <a:tcPr/>
                </a:tc>
                <a:tc hMerge="1">
                  <a:txBody>
                    <a:bodyPr/>
                    <a:lstStyle/>
                    <a:p>
                      <a:endParaRPr lang="en-CA"/>
                    </a:p>
                  </a:txBody>
                  <a:tcPr/>
                </a:tc>
                <a:tc hMerge="1">
                  <a:txBody>
                    <a:bodyPr/>
                    <a:lstStyle/>
                    <a:p>
                      <a:endParaRPr lang="en-CA"/>
                    </a:p>
                  </a:txBody>
                  <a:tcPr/>
                </a:tc>
                <a:extLst>
                  <a:ext uri="{0D108BD9-81ED-4DB2-BD59-A6C34878D82A}">
                    <a16:rowId xmlns="" xmlns:a16="http://schemas.microsoft.com/office/drawing/2014/main" val="10003"/>
                  </a:ext>
                </a:extLst>
              </a:tr>
              <a:tr h="556260">
                <a:tc vMerge="1">
                  <a:txBody>
                    <a:bodyPr/>
                    <a:lstStyle/>
                    <a:p>
                      <a:pPr algn="ctr"/>
                      <a:endParaRPr lang="en-CA" dirty="0"/>
                    </a:p>
                  </a:txBody>
                  <a:tcPr anchor="ctr"/>
                </a:tc>
                <a:tc>
                  <a:txBody>
                    <a:bodyPr/>
                    <a:lstStyle/>
                    <a:p>
                      <a:r>
                        <a:rPr lang="fr-CA" sz="1400" noProof="0" dirty="0" smtClean="0"/>
                        <a:t>Carte suspendue pendant un mois</a:t>
                      </a:r>
                      <a:endParaRPr lang="fr-CA" sz="1400" noProof="0" dirty="0"/>
                    </a:p>
                  </a:txBody>
                  <a:tcPr/>
                </a:tc>
                <a:tc>
                  <a:txBody>
                    <a:bodyPr/>
                    <a:lstStyle/>
                    <a:p>
                      <a:r>
                        <a:rPr lang="fr-CA" sz="1400" noProof="0" dirty="0" smtClean="0"/>
                        <a:t>Carte suspendue pendant un an</a:t>
                      </a:r>
                      <a:endParaRPr lang="fr-CA" sz="1400" noProof="0" dirty="0"/>
                    </a:p>
                  </a:txBody>
                  <a:tcPr/>
                </a:tc>
                <a:tc>
                  <a:txBody>
                    <a:bodyPr/>
                    <a:lstStyle/>
                    <a:p>
                      <a:r>
                        <a:rPr lang="fr-CA" sz="1600" noProof="0" dirty="0" smtClean="0"/>
                        <a:t>La personne n’est plus admissible à une carte d'achat</a:t>
                      </a:r>
                      <a:endParaRPr lang="fr-CA" sz="1600" noProof="0" dirty="0"/>
                    </a:p>
                  </a:txBody>
                  <a:tcPr/>
                </a:tc>
                <a:extLst>
                  <a:ext uri="{0D108BD9-81ED-4DB2-BD59-A6C34878D82A}">
                    <a16:rowId xmlns="" xmlns:a16="http://schemas.microsoft.com/office/drawing/2014/main" val="10004"/>
                  </a:ext>
                </a:extLst>
              </a:tr>
              <a:tr h="830580">
                <a:tc>
                  <a:txBody>
                    <a:bodyPr/>
                    <a:lstStyle/>
                    <a:p>
                      <a:pPr algn="ctr"/>
                      <a:r>
                        <a:rPr lang="fr-CA" sz="1400" kern="1200" noProof="0" dirty="0" smtClean="0"/>
                        <a:t>Supérieurs avisés de la mauvaise utilisation</a:t>
                      </a:r>
                      <a:endParaRPr lang="fr-CA" sz="1400" b="1" kern="1200" noProof="0" dirty="0">
                        <a:solidFill>
                          <a:schemeClr val="lt1"/>
                        </a:solidFill>
                        <a:latin typeface="+mn-lt"/>
                        <a:ea typeface="+mn-ea"/>
                        <a:cs typeface="+mn-cs"/>
                      </a:endParaRPr>
                    </a:p>
                  </a:txBody>
                  <a:tcPr anchor="ctr"/>
                </a:tc>
                <a:tc>
                  <a:txBody>
                    <a:bodyPr/>
                    <a:lstStyle/>
                    <a:p>
                      <a:r>
                        <a:rPr lang="fr-CA" sz="1400" noProof="0" dirty="0" smtClean="0"/>
                        <a:t>Le gestionnaire de CC et le directeur général (DG) du titulaire de carte sont avisés </a:t>
                      </a:r>
                      <a:endParaRPr lang="fr-CA" sz="1400" noProof="0" dirty="0"/>
                    </a:p>
                  </a:txBody>
                  <a:tcPr/>
                </a:tc>
                <a:tc gridSpan="2">
                  <a:txBody>
                    <a:bodyPr/>
                    <a:lstStyle/>
                    <a:p>
                      <a:r>
                        <a:rPr lang="fr-CA" sz="1400" noProof="0" dirty="0" smtClean="0"/>
                        <a:t>Le gestionnaire de CC, le DG</a:t>
                      </a:r>
                      <a:r>
                        <a:rPr lang="fr-CA" sz="1600" noProof="0" dirty="0" smtClean="0"/>
                        <a:t> </a:t>
                      </a:r>
                      <a:r>
                        <a:rPr lang="fr-CA" sz="1400" baseline="0" noProof="0" dirty="0" smtClean="0"/>
                        <a:t>et le sous-ministre adjoint (SMA) sont avisés</a:t>
                      </a:r>
                      <a:endParaRPr lang="fr-CA" sz="1400" noProof="0" dirty="0"/>
                    </a:p>
                  </a:txBody>
                  <a:tcPr/>
                </a:tc>
                <a:tc hMerge="1">
                  <a:txBody>
                    <a:bodyPr/>
                    <a:lstStyle/>
                    <a:p>
                      <a:endParaRPr lang="en-CA"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4262896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837143"/>
            <a:ext cx="8229600" cy="580495"/>
          </a:xfrm>
        </p:spPr>
        <p:txBody>
          <a:bodyPr>
            <a:normAutofit/>
          </a:bodyPr>
          <a:lstStyle/>
          <a:p>
            <a:r>
              <a:rPr lang="fr-CA" sz="2400" dirty="0">
                <a:solidFill>
                  <a:srgbClr val="FF0000"/>
                </a:solidFill>
              </a:rPr>
              <a:t>NOUVEAU</a:t>
            </a:r>
            <a:r>
              <a:rPr lang="fr-CA" sz="2400" dirty="0"/>
              <a:t> Conséquences d'une mauvaise utilisation </a:t>
            </a:r>
          </a:p>
        </p:txBody>
      </p:sp>
      <p:graphicFrame>
        <p:nvGraphicFramePr>
          <p:cNvPr id="4" name="Content Placeholder 3"/>
          <p:cNvGraphicFramePr>
            <a:graphicFrameLocks noGrp="1"/>
          </p:cNvGraphicFramePr>
          <p:nvPr>
            <p:ph idx="1"/>
            <p:custDataLst>
              <p:tags r:id="rId2"/>
            </p:custDataLst>
            <p:extLst/>
          </p:nvPr>
        </p:nvGraphicFramePr>
        <p:xfrm>
          <a:off x="180623" y="1417638"/>
          <a:ext cx="8748888" cy="42973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36108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617321"/>
          </a:xfrm>
        </p:spPr>
        <p:txBody>
          <a:bodyPr>
            <a:normAutofit/>
          </a:bodyPr>
          <a:lstStyle/>
          <a:p>
            <a:r>
              <a:rPr lang="fr-CA" sz="2400" dirty="0"/>
              <a:t>Rappels importants – </a:t>
            </a:r>
            <a:r>
              <a:rPr lang="fr-CA" sz="2400" dirty="0">
                <a:solidFill>
                  <a:srgbClr val="FF0000"/>
                </a:solidFill>
              </a:rPr>
              <a:t>MAUVAISE UTILISATION</a:t>
            </a:r>
          </a:p>
        </p:txBody>
      </p:sp>
      <p:sp>
        <p:nvSpPr>
          <p:cNvPr id="3" name="Content Placeholder 2"/>
          <p:cNvSpPr>
            <a:spLocks noGrp="1"/>
          </p:cNvSpPr>
          <p:nvPr>
            <p:ph idx="1"/>
            <p:custDataLst>
              <p:tags r:id="rId2"/>
            </p:custDataLst>
          </p:nvPr>
        </p:nvSpPr>
        <p:spPr/>
        <p:txBody>
          <a:bodyPr/>
          <a:lstStyle/>
          <a:p>
            <a:r>
              <a:rPr lang="fr-CA" dirty="0"/>
              <a:t>Fractionnement d’un </a:t>
            </a:r>
            <a:r>
              <a:rPr lang="fr-CA" dirty="0" smtClean="0"/>
              <a:t>besoin</a:t>
            </a:r>
            <a:endParaRPr lang="fr-CA" dirty="0"/>
          </a:p>
          <a:p>
            <a:r>
              <a:rPr lang="fr-CA" dirty="0" smtClean="0"/>
              <a:t>Carte conservée dans </a:t>
            </a:r>
            <a:r>
              <a:rPr lang="fr-CA" dirty="0"/>
              <a:t>un endroit </a:t>
            </a:r>
            <a:r>
              <a:rPr lang="fr-CA" dirty="0" smtClean="0"/>
              <a:t>non sécuritaire</a:t>
            </a:r>
            <a:endParaRPr lang="fr-CA" dirty="0"/>
          </a:p>
          <a:p>
            <a:r>
              <a:rPr lang="fr-CA" dirty="0"/>
              <a:t>Carte utilisée par quelqu’un d’autre</a:t>
            </a:r>
          </a:p>
        </p:txBody>
      </p:sp>
    </p:spTree>
    <p:extLst>
      <p:ext uri="{BB962C8B-B14F-4D97-AF65-F5344CB8AC3E}">
        <p14:creationId xmlns:p14="http://schemas.microsoft.com/office/powerpoint/2010/main" val="2135523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17321"/>
          </a:xfrm>
        </p:spPr>
        <p:txBody>
          <a:bodyPr>
            <a:normAutofit/>
          </a:bodyPr>
          <a:lstStyle/>
          <a:p>
            <a:r>
              <a:rPr lang="en-CA" sz="2400" dirty="0" smtClean="0"/>
              <a:t>Rappels </a:t>
            </a:r>
            <a:r>
              <a:rPr lang="en-CA" sz="2400" dirty="0" err="1" smtClean="0"/>
              <a:t>importants</a:t>
            </a:r>
            <a:r>
              <a:rPr lang="en-CA" sz="2400" dirty="0" smtClean="0"/>
              <a:t> – </a:t>
            </a:r>
            <a:r>
              <a:rPr lang="en-CA" sz="2400" dirty="0" smtClean="0">
                <a:solidFill>
                  <a:srgbClr val="FF0000"/>
                </a:solidFill>
              </a:rPr>
              <a:t>CONCILIATION / Rapports VISA</a:t>
            </a:r>
            <a:endParaRPr lang="en-CA" sz="2400" dirty="0">
              <a:solidFill>
                <a:srgbClr val="FF0000"/>
              </a:solidFill>
            </a:endParaRPr>
          </a:p>
        </p:txBody>
      </p:sp>
      <p:sp>
        <p:nvSpPr>
          <p:cNvPr id="3" name="Content Placeholder 2"/>
          <p:cNvSpPr>
            <a:spLocks noGrp="1"/>
          </p:cNvSpPr>
          <p:nvPr>
            <p:ph idx="1"/>
          </p:nvPr>
        </p:nvSpPr>
        <p:spPr>
          <a:xfrm>
            <a:off x="268224" y="1628371"/>
            <a:ext cx="8729472" cy="4028717"/>
          </a:xfrm>
        </p:spPr>
        <p:txBody>
          <a:bodyPr>
            <a:normAutofit/>
          </a:bodyPr>
          <a:lstStyle/>
          <a:p>
            <a:r>
              <a:rPr lang="fr-CA" dirty="0" smtClean="0"/>
              <a:t>Les détenteurs doivent s’assurer que leur conciliation a été complétée :</a:t>
            </a:r>
          </a:p>
          <a:p>
            <a:pPr lvl="1"/>
            <a:r>
              <a:rPr lang="fr-CA" sz="2000" dirty="0" smtClean="0"/>
              <a:t>Toutes les transactions ont été acceptées et/ou corrigées</a:t>
            </a:r>
          </a:p>
          <a:p>
            <a:pPr lvl="1"/>
            <a:r>
              <a:rPr lang="fr-CA" sz="2000" dirty="0" smtClean="0"/>
              <a:t>Toute la documentation a été</a:t>
            </a:r>
            <a:br>
              <a:rPr lang="fr-CA" sz="2000" dirty="0" smtClean="0"/>
            </a:br>
            <a:r>
              <a:rPr lang="fr-CA" sz="2000" dirty="0" smtClean="0"/>
              <a:t>envoyée aux comptes payables</a:t>
            </a:r>
            <a:br>
              <a:rPr lang="fr-CA" sz="2000" dirty="0" smtClean="0"/>
            </a:br>
            <a:r>
              <a:rPr lang="fr-CA" sz="1800" dirty="0" smtClean="0"/>
              <a:t>(rapport signé et documents justificatifs)</a:t>
            </a:r>
          </a:p>
          <a:p>
            <a:r>
              <a:rPr lang="fr-CA" dirty="0" smtClean="0"/>
              <a:t>Conséquences </a:t>
            </a:r>
            <a:br>
              <a:rPr lang="fr-CA" dirty="0" smtClean="0"/>
            </a:br>
            <a:r>
              <a:rPr lang="fr-CA" dirty="0" smtClean="0"/>
              <a:t>du non-respect </a:t>
            </a:r>
          </a:p>
          <a:p>
            <a:pPr lvl="1"/>
            <a:r>
              <a:rPr lang="fr-CA" sz="2000" dirty="0" smtClean="0"/>
              <a:t>Suspension de la carte d’achat</a:t>
            </a:r>
          </a:p>
          <a:p>
            <a:pPr lvl="1"/>
            <a:endParaRPr lang="en-US" dirty="0"/>
          </a:p>
          <a:p>
            <a:endParaRPr lang="en-US" dirty="0" smtClean="0"/>
          </a:p>
          <a:p>
            <a:pPr marL="0" indent="0">
              <a:buNone/>
            </a:pPr>
            <a:endParaRPr lang="en-US" dirty="0" smtClean="0"/>
          </a:p>
          <a:p>
            <a:endParaRPr lang="en-CA"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394" y="3180588"/>
            <a:ext cx="3719606" cy="247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7557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682095"/>
          </a:xfrm>
        </p:spPr>
        <p:txBody>
          <a:bodyPr>
            <a:normAutofit/>
          </a:bodyPr>
          <a:lstStyle/>
          <a:p>
            <a:r>
              <a:rPr lang="fr-CA" sz="2400" dirty="0"/>
              <a:t>Autres rappels importants</a:t>
            </a:r>
          </a:p>
        </p:txBody>
      </p:sp>
      <p:sp>
        <p:nvSpPr>
          <p:cNvPr id="3" name="Content Placeholder 2"/>
          <p:cNvSpPr>
            <a:spLocks noGrp="1"/>
          </p:cNvSpPr>
          <p:nvPr>
            <p:ph idx="1"/>
            <p:custDataLst>
              <p:tags r:id="rId2"/>
            </p:custDataLst>
          </p:nvPr>
        </p:nvSpPr>
        <p:spPr/>
        <p:txBody>
          <a:bodyPr>
            <a:normAutofit fontScale="62500" lnSpcReduction="20000"/>
          </a:bodyPr>
          <a:lstStyle/>
          <a:p>
            <a:r>
              <a:rPr lang="fr-CA" dirty="0"/>
              <a:t>Si vous n’êtes pas certain de la marche à suivre </a:t>
            </a:r>
            <a:r>
              <a:rPr lang="fr-CA" dirty="0" smtClean="0"/>
              <a:t>pour </a:t>
            </a:r>
            <a:r>
              <a:rPr lang="fr-CA" dirty="0"/>
              <a:t>un achat, veuillez communiquer avec </a:t>
            </a:r>
            <a:r>
              <a:rPr lang="fr-CA" dirty="0" smtClean="0"/>
              <a:t>nous, et nous trouverons ensemble une solution</a:t>
            </a:r>
            <a:endParaRPr lang="fr-CA" dirty="0"/>
          </a:p>
          <a:p>
            <a:r>
              <a:rPr lang="fr-CA" dirty="0" smtClean="0"/>
              <a:t>Vous devez </a:t>
            </a:r>
            <a:r>
              <a:rPr lang="fr-CA" dirty="0"/>
              <a:t>répondre aux courriels de </a:t>
            </a:r>
            <a:r>
              <a:rPr lang="fr-CA" dirty="0" smtClean="0"/>
              <a:t>surveillance en </a:t>
            </a:r>
            <a:r>
              <a:rPr lang="fr-CA" dirty="0"/>
              <a:t>temps </a:t>
            </a:r>
            <a:r>
              <a:rPr lang="fr-CA" dirty="0" smtClean="0"/>
              <a:t>opportun</a:t>
            </a:r>
            <a:endParaRPr lang="fr-CA" dirty="0"/>
          </a:p>
          <a:p>
            <a:r>
              <a:rPr lang="fr-CA" dirty="0" smtClean="0"/>
              <a:t>Vous devez nous </a:t>
            </a:r>
            <a:r>
              <a:rPr lang="fr-CA" dirty="0"/>
              <a:t>aviser des changements en lien avec votre gestionnaire ou </a:t>
            </a:r>
            <a:r>
              <a:rPr lang="fr-CA" dirty="0" smtClean="0"/>
              <a:t>votre centre </a:t>
            </a:r>
            <a:r>
              <a:rPr lang="fr-CA" dirty="0"/>
              <a:t>de </a:t>
            </a:r>
            <a:r>
              <a:rPr lang="fr-CA" dirty="0" smtClean="0"/>
              <a:t>coûts</a:t>
            </a:r>
            <a:endParaRPr lang="fr-CA" dirty="0"/>
          </a:p>
          <a:p>
            <a:r>
              <a:rPr lang="fr-CA" dirty="0" smtClean="0"/>
              <a:t>Vous devez communiquer les </a:t>
            </a:r>
            <a:r>
              <a:rPr lang="fr-CA" dirty="0"/>
              <a:t>renseignements </a:t>
            </a:r>
            <a:r>
              <a:rPr lang="fr-CA" dirty="0" smtClean="0"/>
              <a:t>aux personnes </a:t>
            </a:r>
            <a:r>
              <a:rPr lang="fr-CA" dirty="0"/>
              <a:t>pouvant être </a:t>
            </a:r>
            <a:r>
              <a:rPr lang="fr-CA" dirty="0" smtClean="0"/>
              <a:t>touchées</a:t>
            </a:r>
            <a:endParaRPr lang="fr-CA" dirty="0"/>
          </a:p>
          <a:p>
            <a:r>
              <a:rPr lang="fr-CA" dirty="0"/>
              <a:t>Vous </a:t>
            </a:r>
            <a:r>
              <a:rPr lang="fr-CA" dirty="0" smtClean="0"/>
              <a:t>avez la responsabilité de </a:t>
            </a:r>
            <a:r>
              <a:rPr lang="fr-CA" dirty="0"/>
              <a:t>vous </a:t>
            </a:r>
            <a:r>
              <a:rPr lang="fr-CA" dirty="0" smtClean="0"/>
              <a:t>familiariser avec la politique sur la carte </a:t>
            </a:r>
            <a:r>
              <a:rPr lang="fr-CA" dirty="0"/>
              <a:t>d’achat </a:t>
            </a:r>
            <a:r>
              <a:rPr lang="fr-CA" dirty="0" smtClean="0"/>
              <a:t>d’EDSC, </a:t>
            </a:r>
            <a:r>
              <a:rPr lang="fr-CA" dirty="0"/>
              <a:t>et de la </a:t>
            </a:r>
            <a:r>
              <a:rPr lang="fr-CA" dirty="0" smtClean="0"/>
              <a:t>respecter. </a:t>
            </a:r>
            <a:r>
              <a:rPr lang="fr-CA" dirty="0"/>
              <a:t>Nous sommes en mesure de vous aider et de répondre à vos interrogations en tout </a:t>
            </a:r>
            <a:r>
              <a:rPr lang="fr-CA" dirty="0" smtClean="0"/>
              <a:t>temps</a:t>
            </a:r>
            <a:endParaRPr lang="fr-CA" dirty="0"/>
          </a:p>
        </p:txBody>
      </p:sp>
    </p:spTree>
    <p:extLst>
      <p:ext uri="{BB962C8B-B14F-4D97-AF65-F5344CB8AC3E}">
        <p14:creationId xmlns:p14="http://schemas.microsoft.com/office/powerpoint/2010/main" val="3131574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652832"/>
          </a:xfrm>
        </p:spPr>
        <p:txBody>
          <a:bodyPr>
            <a:normAutofit fontScale="90000"/>
          </a:bodyPr>
          <a:lstStyle/>
          <a:p>
            <a:r>
              <a:rPr lang="fr-CA" sz="2400" dirty="0" smtClean="0"/>
              <a:t>Personnes-ressources – Passerelle </a:t>
            </a:r>
            <a:r>
              <a:rPr lang="fr-CA" sz="2400" dirty="0"/>
              <a:t>pour le soutien aux voyages</a:t>
            </a:r>
          </a:p>
        </p:txBody>
      </p:sp>
      <p:graphicFrame>
        <p:nvGraphicFramePr>
          <p:cNvPr id="5" name="Content Placeholder 4"/>
          <p:cNvGraphicFramePr>
            <a:graphicFrameLocks noGrp="1"/>
          </p:cNvGraphicFramePr>
          <p:nvPr>
            <p:ph idx="1"/>
            <p:custDataLst>
              <p:tags r:id="rId2"/>
            </p:custDataLst>
            <p:extLst>
              <p:ext uri="{D42A27DB-BD31-4B8C-83A1-F6EECF244321}">
                <p14:modId xmlns:p14="http://schemas.microsoft.com/office/powerpoint/2010/main" val="2189959020"/>
              </p:ext>
            </p:extLst>
          </p:nvPr>
        </p:nvGraphicFramePr>
        <p:xfrm>
          <a:off x="457200" y="1562470"/>
          <a:ext cx="8229600" cy="41525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622927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581811"/>
          </a:xfrm>
        </p:spPr>
        <p:txBody>
          <a:bodyPr>
            <a:normAutofit/>
          </a:bodyPr>
          <a:lstStyle/>
          <a:p>
            <a:r>
              <a:rPr lang="fr-CA" sz="2400" dirty="0" smtClean="0"/>
              <a:t>Personnes-ressources – Soutien </a:t>
            </a:r>
            <a:r>
              <a:rPr lang="fr-CA" sz="2400" dirty="0"/>
              <a:t>technique</a:t>
            </a:r>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2154681953"/>
              </p:ext>
            </p:extLst>
          </p:nvPr>
        </p:nvGraphicFramePr>
        <p:xfrm>
          <a:off x="457200" y="2938508"/>
          <a:ext cx="8229600" cy="302506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Cloud Callout 5"/>
          <p:cNvSpPr/>
          <p:nvPr>
            <p:custDataLst>
              <p:tags r:id="rId3"/>
            </p:custDataLst>
          </p:nvPr>
        </p:nvSpPr>
        <p:spPr>
          <a:xfrm rot="20927916">
            <a:off x="1288013" y="1729375"/>
            <a:ext cx="2681057" cy="1077780"/>
          </a:xfrm>
          <a:prstGeom prst="cloudCallout">
            <a:avLst>
              <a:gd name="adj1" fmla="val 21718"/>
              <a:gd name="adj2" fmla="val 8346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CA" sz="1600" i="1" dirty="0">
                <a:solidFill>
                  <a:schemeClr val="tx1"/>
                </a:solidFill>
              </a:rPr>
              <a:t>AVEC QUI DOIS-JE COMMUNIQUER?</a:t>
            </a:r>
          </a:p>
        </p:txBody>
      </p:sp>
      <p:sp>
        <p:nvSpPr>
          <p:cNvPr id="7" name="Cloud Callout 6"/>
          <p:cNvSpPr/>
          <p:nvPr>
            <p:custDataLst>
              <p:tags r:id="rId4"/>
            </p:custDataLst>
          </p:nvPr>
        </p:nvSpPr>
        <p:spPr>
          <a:xfrm>
            <a:off x="3320250" y="1662893"/>
            <a:ext cx="3941684" cy="1275615"/>
          </a:xfrm>
          <a:prstGeom prst="cloudCallout">
            <a:avLst>
              <a:gd name="adj1" fmla="val -33671"/>
              <a:gd name="adj2" fmla="val 6946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a:t>Pour obtenir du </a:t>
            </a:r>
            <a:r>
              <a:rPr lang="fr-CA" dirty="0">
                <a:ln w="18415" cmpd="sng">
                  <a:solidFill>
                    <a:srgbClr val="FFFFFF"/>
                  </a:solidFill>
                  <a:prstDash val="solid"/>
                </a:ln>
                <a:solidFill>
                  <a:srgbClr val="FFFFFF"/>
                </a:solidFill>
                <a:effectLst>
                  <a:outerShdw blurRad="63500" dir="3600000" algn="tl" rotWithShape="0">
                    <a:srgbClr val="000000">
                      <a:alpha val="70000"/>
                    </a:srgbClr>
                  </a:outerShdw>
                </a:effectLst>
              </a:rPr>
              <a:t>soutien technique</a:t>
            </a:r>
            <a:r>
              <a:rPr lang="fr-CA" dirty="0"/>
              <a:t> en lien avec les sujets suivants :</a:t>
            </a:r>
          </a:p>
        </p:txBody>
      </p:sp>
    </p:spTree>
    <p:extLst>
      <p:ext uri="{BB962C8B-B14F-4D97-AF65-F5344CB8AC3E}">
        <p14:creationId xmlns:p14="http://schemas.microsoft.com/office/powerpoint/2010/main" val="311767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noProof="0" dirty="0" smtClean="0"/>
              <a:t>SUJETS ABORDÉS</a:t>
            </a:r>
            <a:endParaRPr lang="fr-CA" noProof="0" dirty="0"/>
          </a:p>
        </p:txBody>
      </p:sp>
      <p:graphicFrame>
        <p:nvGraphicFramePr>
          <p:cNvPr id="11" name="Content Placeholder 3"/>
          <p:cNvGraphicFramePr>
            <a:graphicFrameLocks noGrp="1"/>
          </p:cNvGraphicFramePr>
          <p:nvPr>
            <p:ph idx="1"/>
            <p:custDataLst>
              <p:tags r:id="rId2"/>
            </p:custDataLst>
            <p:extLst>
              <p:ext uri="{D42A27DB-BD31-4B8C-83A1-F6EECF244321}">
                <p14:modId xmlns:p14="http://schemas.microsoft.com/office/powerpoint/2010/main" val="3907432729"/>
              </p:ext>
            </p:extLst>
          </p:nvPr>
        </p:nvGraphicFramePr>
        <p:xfrm>
          <a:off x="457200" y="1931525"/>
          <a:ext cx="8229600" cy="365918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143521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smtClean="0"/>
              <a:t>Questions</a:t>
            </a:r>
            <a:endParaRPr lang="fr-CA" dirty="0"/>
          </a:p>
        </p:txBody>
      </p:sp>
      <p:pic>
        <p:nvPicPr>
          <p:cNvPr id="1026" name="Picture 2" descr="C:\Users\CAMILLE.WANJOHI\AppData\Local\Microsoft\Windows\Temporary Internet Files\Content.IE5\L539NL70\question-marks[1].jpg"/>
          <p:cNvPicPr>
            <a:picLocks noGrp="1" noChangeAspect="1" noChangeArrowheads="1"/>
          </p:cNvPicPr>
          <p:nvPr>
            <p:ph idx="1"/>
            <p:custDataLst>
              <p:tags r:id="rId2"/>
            </p:custDataLst>
          </p:nvPr>
        </p:nvPicPr>
        <p:blipFill>
          <a:blip r:embed="rId5">
            <a:extLst>
              <a:ext uri="{BEBA8EAE-BF5A-486C-A8C5-ECC9F3942E4B}">
                <a14:imgProps xmlns:a14="http://schemas.microsoft.com/office/drawing/2010/main">
                  <a14:imgLayer r:embed="rId6">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190750" y="1886567"/>
            <a:ext cx="4762500" cy="3568700"/>
          </a:xfrm>
          <a:prstGeom prst="rect">
            <a:avLst/>
          </a:prstGeom>
          <a:extLst/>
        </p:spPr>
        <p:style>
          <a:lnRef idx="3">
            <a:schemeClr val="lt1"/>
          </a:lnRef>
          <a:fillRef idx="1">
            <a:schemeClr val="accent6"/>
          </a:fillRef>
          <a:effectRef idx="1">
            <a:schemeClr val="accent6"/>
          </a:effectRef>
          <a:fontRef idx="minor">
            <a:schemeClr val="lt1"/>
          </a:fontRef>
        </p:style>
      </p:pic>
    </p:spTree>
    <p:extLst>
      <p:ext uri="{BB962C8B-B14F-4D97-AF65-F5344CB8AC3E}">
        <p14:creationId xmlns:p14="http://schemas.microsoft.com/office/powerpoint/2010/main" val="25237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52829" y="1021247"/>
            <a:ext cx="8537171" cy="611610"/>
          </a:xfrm>
        </p:spPr>
        <p:txBody>
          <a:bodyPr>
            <a:normAutofit fontScale="90000"/>
          </a:bodyPr>
          <a:lstStyle/>
          <a:p>
            <a:r>
              <a:rPr lang="fr-CA" sz="2400" noProof="0" dirty="0" smtClean="0"/>
              <a:t>Statistiques intéressantes : </a:t>
            </a:r>
            <a:br>
              <a:rPr lang="fr-CA" sz="2400" noProof="0" dirty="0" smtClean="0"/>
            </a:br>
            <a:r>
              <a:rPr lang="fr-CA" sz="2400" noProof="0" dirty="0" smtClean="0"/>
              <a:t>Utilisation de la carte d’achat au cours de la dernière année</a:t>
            </a:r>
            <a:endParaRPr lang="fr-CA" sz="2400" noProof="0" dirty="0"/>
          </a:p>
        </p:txBody>
      </p:sp>
      <p:graphicFrame>
        <p:nvGraphicFramePr>
          <p:cNvPr id="8" name="Content Placeholder 7"/>
          <p:cNvGraphicFramePr>
            <a:graphicFrameLocks noGrp="1"/>
          </p:cNvGraphicFramePr>
          <p:nvPr>
            <p:ph idx="1"/>
            <p:custDataLst>
              <p:tags r:id="rId2"/>
            </p:custDataLst>
            <p:extLst>
              <p:ext uri="{D42A27DB-BD31-4B8C-83A1-F6EECF244321}">
                <p14:modId xmlns:p14="http://schemas.microsoft.com/office/powerpoint/2010/main" val="788607434"/>
              </p:ext>
            </p:extLst>
          </p:nvPr>
        </p:nvGraphicFramePr>
        <p:xfrm>
          <a:off x="200429" y="1763486"/>
          <a:ext cx="4458657" cy="344982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p:cNvGraphicFramePr>
            <a:graphicFrameLocks/>
          </p:cNvGraphicFramePr>
          <p:nvPr>
            <p:custDataLst>
              <p:tags r:id="rId3"/>
            </p:custDataLst>
            <p:extLst>
              <p:ext uri="{D42A27DB-BD31-4B8C-83A1-F6EECF244321}">
                <p14:modId xmlns:p14="http://schemas.microsoft.com/office/powerpoint/2010/main" val="1684303046"/>
              </p:ext>
            </p:extLst>
          </p:nvPr>
        </p:nvGraphicFramePr>
        <p:xfrm>
          <a:off x="4318000" y="2155371"/>
          <a:ext cx="4572000" cy="305794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627684110"/>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16377" y="688920"/>
            <a:ext cx="8794867" cy="790745"/>
          </a:xfrm>
        </p:spPr>
        <p:txBody>
          <a:bodyPr>
            <a:normAutofit/>
          </a:bodyPr>
          <a:lstStyle/>
          <a:p>
            <a:r>
              <a:rPr lang="fr-CA" sz="2800" noProof="0" dirty="0" smtClean="0"/>
              <a:t>FAQ : Quand devrais-je utiliser ma carte?</a:t>
            </a:r>
            <a:endParaRPr lang="fr-CA" sz="2800" noProof="0" dirty="0"/>
          </a:p>
        </p:txBody>
      </p:sp>
      <p:sp>
        <p:nvSpPr>
          <p:cNvPr id="3" name="Content Placeholder 2"/>
          <p:cNvSpPr>
            <a:spLocks noGrp="1"/>
          </p:cNvSpPr>
          <p:nvPr>
            <p:ph idx="1"/>
            <p:custDataLst>
              <p:tags r:id="rId2"/>
            </p:custDataLst>
          </p:nvPr>
        </p:nvSpPr>
        <p:spPr>
          <a:xfrm>
            <a:off x="116377" y="5470977"/>
            <a:ext cx="8911245" cy="448888"/>
          </a:xfrm>
        </p:spPr>
        <p:txBody>
          <a:bodyPr>
            <a:normAutofit lnSpcReduction="10000"/>
          </a:bodyPr>
          <a:lstStyle/>
          <a:p>
            <a:pPr marL="0" lvl="0" indent="0">
              <a:buNone/>
            </a:pPr>
            <a:r>
              <a:rPr lang="fr-CA" sz="1200" b="1" i="1" noProof="0" dirty="0" smtClean="0">
                <a:solidFill>
                  <a:srgbClr val="7A82AA"/>
                </a:solidFill>
                <a:latin typeface="Arial" panose="020B0604020202020204" pitchFamily="34" charset="0"/>
                <a:cs typeface="Arial" panose="020B0604020202020204" pitchFamily="34" charset="0"/>
              </a:rPr>
              <a:t>*REMARQUE : Si le fournisseur n’accepte pas la carte d’achat (il faut vérifier, ET NON le tenir pour acquis), vous devez faire appel à un autre fournisseur qui l’accepte. Si ce n’est pas possible, vous devez </a:t>
            </a:r>
            <a:r>
              <a:rPr lang="fr-CA" sz="1200" b="1" i="1" dirty="0" smtClean="0">
                <a:solidFill>
                  <a:srgbClr val="7A82AA"/>
                </a:solidFill>
                <a:latin typeface="Arial" panose="020B0604020202020204" pitchFamily="34" charset="0"/>
                <a:cs typeface="Arial" panose="020B0604020202020204" pitchFamily="34" charset="0"/>
              </a:rPr>
              <a:t>faire</a:t>
            </a:r>
            <a:r>
              <a:rPr lang="fr-CA" sz="1200" b="1" i="1" noProof="0" dirty="0" smtClean="0">
                <a:solidFill>
                  <a:srgbClr val="7A82AA"/>
                </a:solidFill>
                <a:latin typeface="Arial" panose="020B0604020202020204" pitchFamily="34" charset="0"/>
                <a:cs typeface="Arial" panose="020B0604020202020204" pitchFamily="34" charset="0"/>
              </a:rPr>
              <a:t> un contrat.</a:t>
            </a:r>
            <a:endParaRPr lang="fr-CA" sz="1200" b="1" i="1" noProof="0" dirty="0">
              <a:solidFill>
                <a:srgbClr val="7A82AA"/>
              </a:solidFill>
              <a:latin typeface="Arial" panose="020B0604020202020204" pitchFamily="34" charset="0"/>
              <a:cs typeface="Arial" panose="020B0604020202020204" pitchFamily="34" charset="0"/>
            </a:endParaRPr>
          </a:p>
        </p:txBody>
      </p:sp>
      <p:graphicFrame>
        <p:nvGraphicFramePr>
          <p:cNvPr id="4" name="Content Placeholder 5"/>
          <p:cNvGraphicFramePr>
            <a:graphicFrameLocks/>
          </p:cNvGraphicFramePr>
          <p:nvPr>
            <p:custDataLst>
              <p:tags r:id="rId3"/>
            </p:custDataLst>
            <p:extLst>
              <p:ext uri="{D42A27DB-BD31-4B8C-83A1-F6EECF244321}">
                <p14:modId xmlns:p14="http://schemas.microsoft.com/office/powerpoint/2010/main" val="3499061456"/>
              </p:ext>
            </p:extLst>
          </p:nvPr>
        </p:nvGraphicFramePr>
        <p:xfrm>
          <a:off x="116377" y="1337170"/>
          <a:ext cx="8911245" cy="3866598"/>
        </p:xfrm>
        <a:graphic>
          <a:graphicData uri="http://schemas.openxmlformats.org/drawingml/2006/table">
            <a:tbl>
              <a:tblPr firstRow="1" bandRow="1">
                <a:tableStyleId>{5FD0F851-EC5A-4D38-B0AD-8093EC10F338}</a:tableStyleId>
              </a:tblPr>
              <a:tblGrid>
                <a:gridCol w="2970415"/>
                <a:gridCol w="3085408"/>
                <a:gridCol w="2855422"/>
              </a:tblGrid>
              <a:tr h="366940">
                <a:tc>
                  <a:txBody>
                    <a:bodyPr/>
                    <a:lstStyle/>
                    <a:p>
                      <a:pPr algn="ctr"/>
                      <a:r>
                        <a:rPr lang="fr-CA" sz="1600" noProof="0" dirty="0" smtClean="0"/>
                        <a:t>Engagement de fonds</a:t>
                      </a:r>
                      <a:endParaRPr lang="fr-CA" sz="1600" noProof="0" dirty="0">
                        <a:latin typeface="Arial" panose="020B0604020202020204" pitchFamily="34" charset="0"/>
                        <a:cs typeface="Arial" panose="020B0604020202020204" pitchFamily="34" charset="0"/>
                      </a:endParaRPr>
                    </a:p>
                  </a:txBody>
                  <a:tcPr/>
                </a:tc>
                <a:tc>
                  <a:txBody>
                    <a:bodyPr/>
                    <a:lstStyle/>
                    <a:p>
                      <a:pPr algn="ctr"/>
                      <a:r>
                        <a:rPr lang="fr-CA" sz="1600" noProof="0" dirty="0" smtClean="0"/>
                        <a:t>Carte d’achat</a:t>
                      </a:r>
                      <a:endParaRPr lang="fr-CA" sz="1600" noProof="0" dirty="0">
                        <a:latin typeface="Arial" panose="020B0604020202020204" pitchFamily="34" charset="0"/>
                        <a:cs typeface="Arial" panose="020B0604020202020204" pitchFamily="34" charset="0"/>
                      </a:endParaRPr>
                    </a:p>
                  </a:txBody>
                  <a:tcPr/>
                </a:tc>
                <a:tc>
                  <a:txBody>
                    <a:bodyPr/>
                    <a:lstStyle/>
                    <a:p>
                      <a:pPr algn="ctr"/>
                      <a:r>
                        <a:rPr lang="fr-CA" sz="1600" noProof="0" dirty="0" smtClean="0"/>
                        <a:t>Contrat</a:t>
                      </a:r>
                      <a:endParaRPr lang="fr-CA" sz="1600" noProof="0" dirty="0">
                        <a:latin typeface="Arial" panose="020B0604020202020204" pitchFamily="34" charset="0"/>
                        <a:cs typeface="Arial" panose="020B0604020202020204" pitchFamily="34" charset="0"/>
                      </a:endParaRPr>
                    </a:p>
                  </a:txBody>
                  <a:tcPr/>
                </a:tc>
              </a:tr>
              <a:tr h="3042458">
                <a:tc>
                  <a:txBody>
                    <a:bodyPr/>
                    <a:lstStyle/>
                    <a:p>
                      <a:pPr marL="285750" indent="-285750">
                        <a:buFont typeface="Arial" panose="020B0604020202020204" pitchFamily="34" charset="0"/>
                        <a:buChar char="•"/>
                      </a:pPr>
                      <a:r>
                        <a:rPr lang="fr-CA" sz="1000" noProof="0" dirty="0" smtClean="0"/>
                        <a:t>PE avec les autres ministères ou ordres de gouvernement.</a:t>
                      </a:r>
                      <a:endParaRPr lang="fr-CA" sz="1000" baseline="0" noProof="0" dirty="0" smtClean="0"/>
                    </a:p>
                    <a:p>
                      <a:pPr marL="285750" indent="-285750">
                        <a:buFont typeface="Arial" panose="020B0604020202020204" pitchFamily="34" charset="0"/>
                        <a:buChar char="•"/>
                      </a:pPr>
                      <a:r>
                        <a:rPr lang="fr-CA" sz="1000" baseline="0" noProof="0" dirty="0" smtClean="0"/>
                        <a:t>Frais d’adhésion.</a:t>
                      </a:r>
                    </a:p>
                    <a:p>
                      <a:pPr marL="285750" indent="-285750">
                        <a:buFont typeface="Arial" panose="020B0604020202020204" pitchFamily="34" charset="0"/>
                        <a:buChar char="•"/>
                      </a:pPr>
                      <a:r>
                        <a:rPr lang="fr-CA" sz="1000" baseline="0" noProof="0" dirty="0" smtClean="0"/>
                        <a:t>Cours de l’École de la fonction publique du Canada.</a:t>
                      </a:r>
                    </a:p>
                    <a:p>
                      <a:pPr marL="285750" indent="-285750">
                        <a:buFont typeface="Arial" panose="020B0604020202020204" pitchFamily="34" charset="0"/>
                        <a:buChar char="•"/>
                      </a:pPr>
                      <a:r>
                        <a:rPr lang="fr-CA" sz="1000" baseline="0" noProof="0" dirty="0" smtClean="0"/>
                        <a:t>Remboursement des frais de scolarité.</a:t>
                      </a:r>
                    </a:p>
                    <a:p>
                      <a:pPr marL="285750" indent="-285750">
                        <a:buFont typeface="Arial" panose="020B0604020202020204" pitchFamily="34" charset="0"/>
                        <a:buChar char="•"/>
                      </a:pPr>
                      <a:r>
                        <a:rPr lang="fr-CA" sz="1000" noProof="0" dirty="0" smtClean="0"/>
                        <a:t>Participation à des conférences.</a:t>
                      </a:r>
                    </a:p>
                    <a:p>
                      <a:pPr marL="285750" indent="-285750">
                        <a:buFont typeface="Arial" panose="020B0604020202020204" pitchFamily="34" charset="0"/>
                        <a:buChar char="•"/>
                      </a:pPr>
                      <a:r>
                        <a:rPr lang="fr-CA" sz="1000" noProof="0" dirty="0" smtClean="0"/>
                        <a:t>Engagement de fonds du </a:t>
                      </a:r>
                      <a:r>
                        <a:rPr lang="fr-CA" sz="1000" noProof="0" dirty="0" smtClean="0">
                          <a:solidFill>
                            <a:schemeClr val="tx1"/>
                          </a:solidFill>
                        </a:rPr>
                        <a:t>SCSC dans</a:t>
                      </a:r>
                      <a:r>
                        <a:rPr lang="fr-CA" sz="1000" baseline="0" noProof="0" dirty="0" smtClean="0">
                          <a:solidFill>
                            <a:schemeClr val="tx1"/>
                          </a:solidFill>
                        </a:rPr>
                        <a:t> les systèmes partenaires.</a:t>
                      </a:r>
                      <a:endParaRPr lang="fr-CA" sz="1000" noProof="0" dirty="0" smtClean="0">
                        <a:solidFill>
                          <a:schemeClr val="tx1"/>
                        </a:solidFill>
                      </a:endParaRPr>
                    </a:p>
                    <a:p>
                      <a:pPr marL="285750" indent="-285750">
                        <a:buFont typeface="Arial" panose="020B0604020202020204" pitchFamily="34" charset="0"/>
                        <a:buChar char="•"/>
                      </a:pPr>
                      <a:r>
                        <a:rPr lang="fr-CA" sz="1000" noProof="0" dirty="0" smtClean="0"/>
                        <a:t>Engagement de S et C dans les cas qui ne sont pas traités dans le SCSC (p. ex. EDMT).</a:t>
                      </a:r>
                    </a:p>
                    <a:p>
                      <a:pPr marL="285750" indent="-285750">
                        <a:buFont typeface="Arial" panose="020B0604020202020204" pitchFamily="34" charset="0"/>
                        <a:buChar char="•"/>
                      </a:pPr>
                      <a:r>
                        <a:rPr lang="fr-CA" sz="1000" noProof="0" dirty="0" smtClean="0"/>
                        <a:t>Frais d’affranchissement et recharges pour machine à affranchir.</a:t>
                      </a:r>
                    </a:p>
                    <a:p>
                      <a:pPr marL="285750" indent="-285750">
                        <a:buFont typeface="Arial" panose="020B0604020202020204" pitchFamily="34" charset="0"/>
                        <a:buChar char="•"/>
                      </a:pPr>
                      <a:r>
                        <a:rPr lang="fr-CA" sz="1000" noProof="0" dirty="0" smtClean="0"/>
                        <a:t>Formulaires et publications acquis</a:t>
                      </a:r>
                      <a:r>
                        <a:rPr lang="fr-CA" sz="1000" baseline="0" noProof="0" dirty="0" smtClean="0"/>
                        <a:t> par contrats ministériels</a:t>
                      </a:r>
                      <a:r>
                        <a:rPr lang="fr-CA" sz="1000" noProof="0" dirty="0" smtClean="0"/>
                        <a:t> (</a:t>
                      </a:r>
                      <a:r>
                        <a:rPr lang="fr-CA" sz="1000" noProof="0" dirty="0" smtClean="0">
                          <a:solidFill>
                            <a:schemeClr val="tx1"/>
                          </a:solidFill>
                        </a:rPr>
                        <a:t>PJ</a:t>
                      </a:r>
                      <a:r>
                        <a:rPr lang="fr-CA" sz="1000" noProof="0" dirty="0" smtClean="0"/>
                        <a:t>).</a:t>
                      </a:r>
                    </a:p>
                    <a:p>
                      <a:pPr marL="285750" indent="-285750">
                        <a:buFont typeface="Arial" panose="020B0604020202020204" pitchFamily="34" charset="0"/>
                        <a:buChar char="•"/>
                      </a:pPr>
                      <a:r>
                        <a:rPr lang="fr-CA" sz="1000" noProof="0" dirty="0" smtClean="0"/>
                        <a:t>REMARQUE : Il ne faut pas engager de fonds</a:t>
                      </a:r>
                      <a:r>
                        <a:rPr lang="fr-CA" sz="1000" baseline="0" noProof="0" dirty="0" smtClean="0"/>
                        <a:t> pour éviter d’utiliser la carte d’achat ou un contrat/confirmation de commande.</a:t>
                      </a:r>
                      <a:endParaRPr lang="fr-CA" sz="1000" noProof="0" dirty="0">
                        <a:latin typeface="Arial" panose="020B0604020202020204" pitchFamily="34" charset="0"/>
                        <a:cs typeface="Arial" panose="020B0604020202020204" pitchFamily="34" charset="0"/>
                      </a:endParaRPr>
                    </a:p>
                  </a:txBody>
                  <a:tcPr anchor="ctr"/>
                </a:tc>
                <a:tc>
                  <a:txBody>
                    <a:bodyPr/>
                    <a:lstStyle/>
                    <a:p>
                      <a:pPr marL="285750" indent="-285750">
                        <a:buFont typeface="Arial" panose="020B0604020202020204" pitchFamily="34" charset="0"/>
                        <a:buChar char="•"/>
                      </a:pPr>
                      <a:r>
                        <a:rPr lang="fr-CA" sz="1000" noProof="0" dirty="0" smtClean="0"/>
                        <a:t>Biens et services &lt; 10 k$ – obligatoire, sauf dans les cas</a:t>
                      </a:r>
                      <a:r>
                        <a:rPr lang="fr-CA" sz="1000" baseline="0" noProof="0" dirty="0" smtClean="0"/>
                        <a:t> suivants </a:t>
                      </a:r>
                      <a:r>
                        <a:rPr lang="fr-CA" sz="1000" noProof="0" dirty="0" smtClean="0"/>
                        <a:t>:</a:t>
                      </a:r>
                    </a:p>
                    <a:p>
                      <a:pPr marL="742950" lvl="1" indent="-285750">
                        <a:buFont typeface="Arial" panose="020B0604020202020204" pitchFamily="34" charset="0"/>
                        <a:buChar char="•"/>
                      </a:pPr>
                      <a:r>
                        <a:rPr lang="fr-CA" sz="1000" noProof="0" dirty="0" smtClean="0"/>
                        <a:t>Seulement un fournisseur peut fournir ce qui est requis ET il n’accepte pas la carte d’achat. </a:t>
                      </a:r>
                    </a:p>
                    <a:p>
                      <a:pPr marL="742950" lvl="1" indent="-285750">
                        <a:buFont typeface="Arial" panose="020B0604020202020204" pitchFamily="34" charset="0"/>
                        <a:buChar char="•"/>
                      </a:pPr>
                      <a:r>
                        <a:rPr lang="fr-CA" sz="1000" noProof="0" dirty="0" smtClean="0"/>
                        <a:t>Les travaux nécessitent des modalités contractuelles </a:t>
                      </a:r>
                      <a:r>
                        <a:rPr lang="fr-CA" sz="1000" baseline="0" noProof="0" dirty="0" smtClean="0"/>
                        <a:t>(p. ex. création d’un énoncé des travaux, d’une propriété intellectuelle).</a:t>
                      </a:r>
                    </a:p>
                    <a:p>
                      <a:pPr marL="742950" lvl="1" indent="-285750">
                        <a:buFont typeface="Arial" panose="020B0604020202020204" pitchFamily="34" charset="0"/>
                        <a:buChar char="•"/>
                      </a:pPr>
                      <a:r>
                        <a:rPr lang="fr-CA" sz="1000" baseline="0" noProof="0" dirty="0" smtClean="0"/>
                        <a:t>Des offres à commandes ne permettent pas l’utilisation de la carte d’achat. </a:t>
                      </a:r>
                    </a:p>
                    <a:p>
                      <a:pPr marL="742950" lvl="1" indent="-285750">
                        <a:buFont typeface="Arial" panose="020B0604020202020204" pitchFamily="34" charset="0"/>
                        <a:buChar char="•"/>
                      </a:pPr>
                      <a:r>
                        <a:rPr lang="fr-CA" sz="1000" baseline="0" noProof="0" dirty="0" smtClean="0"/>
                        <a:t>Les biens ou les services sont fournis par un autre ministère. </a:t>
                      </a:r>
                    </a:p>
                    <a:p>
                      <a:pPr marL="285750" lvl="0" indent="-285750">
                        <a:buFont typeface="Arial" panose="020B0604020202020204" pitchFamily="34" charset="0"/>
                        <a:buChar char="•"/>
                      </a:pPr>
                      <a:r>
                        <a:rPr lang="fr-CA" sz="1000" baseline="0" noProof="0" dirty="0" smtClean="0"/>
                        <a:t>Certains secteurs permettent des seuils plus élevés pour certains achats (p. ex. centres de regroupement des coûts régionaux, services de traduction, DGAPRI [impression], DGIIT [logiciel], DGDPF [installations).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000" noProof="0" dirty="0" smtClean="0"/>
                        <a:t>Participation à des conférences.</a:t>
                      </a:r>
                    </a:p>
                  </a:txBody>
                  <a:tcPr anchor="ctr"/>
                </a:tc>
                <a:tc>
                  <a:txBody>
                    <a:bodyPr/>
                    <a:lstStyle/>
                    <a:p>
                      <a:pPr marL="285750" indent="-285750">
                        <a:buFont typeface="Arial" panose="020B0604020202020204" pitchFamily="34" charset="0"/>
                        <a:buChar char="•"/>
                      </a:pPr>
                      <a:r>
                        <a:rPr lang="fr-CA" sz="1000" noProof="0" dirty="0" smtClean="0"/>
                        <a:t>Biens et services &lt; 10 k$ (ou limite</a:t>
                      </a:r>
                      <a:r>
                        <a:rPr lang="fr-CA" sz="1000" baseline="0" noProof="0" dirty="0" smtClean="0"/>
                        <a:t> de la carte d’achat</a:t>
                      </a:r>
                      <a:r>
                        <a:rPr lang="fr-CA" sz="1000" noProof="0" dirty="0" smtClean="0"/>
                        <a:t>) Si</a:t>
                      </a:r>
                      <a:r>
                        <a:rPr lang="fr-CA" sz="1000" baseline="0" noProof="0" dirty="0" smtClean="0"/>
                        <a:t> </a:t>
                      </a:r>
                      <a:r>
                        <a:rPr lang="fr-CA" sz="1000" noProof="0" dirty="0" smtClean="0"/>
                        <a:t>une des exceptions à l’utilisation de la carte d’achat s’applique.</a:t>
                      </a:r>
                    </a:p>
                    <a:p>
                      <a:pPr marL="285750" indent="-285750">
                        <a:buFont typeface="Arial" panose="020B0604020202020204" pitchFamily="34" charset="0"/>
                        <a:buChar char="•"/>
                      </a:pPr>
                      <a:r>
                        <a:rPr lang="fr-CA" sz="1000" noProof="0" dirty="0" smtClean="0"/>
                        <a:t>Biens et services &gt;</a:t>
                      </a:r>
                      <a:r>
                        <a:rPr lang="fr-CA" sz="1000" baseline="0" noProof="0" dirty="0" smtClean="0"/>
                        <a:t> </a:t>
                      </a:r>
                      <a:r>
                        <a:rPr lang="fr-CA" sz="1000" noProof="0" dirty="0" smtClean="0"/>
                        <a:t>10 k$. </a:t>
                      </a:r>
                      <a:endParaRPr lang="fr-CA" sz="1000" noProof="0" dirty="0">
                        <a:latin typeface="Arial" panose="020B0604020202020204" pitchFamily="34" charset="0"/>
                        <a:cs typeface="Arial" panose="020B0604020202020204" pitchFamily="34" charset="0"/>
                      </a:endParaRPr>
                    </a:p>
                  </a:txBody>
                  <a:tcPr anchor="ctr"/>
                </a:tc>
              </a:tr>
              <a:tr h="324196">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CA" sz="1200" noProof="0" dirty="0" smtClean="0"/>
                        <a:t>Source : </a:t>
                      </a:r>
                      <a:r>
                        <a:rPr lang="fr-CA" sz="1200" u="sng" kern="1200" noProof="0" dirty="0" smtClean="0">
                          <a:effectLst/>
                          <a:hlinkClick r:id="rId6"/>
                        </a:rPr>
                        <a:t>FAQ iService sur SAP/PRSH</a:t>
                      </a:r>
                      <a:endParaRPr lang="fr-CA" sz="1200" kern="1200" noProof="0" dirty="0" smtClean="0">
                        <a:effectLst/>
                      </a:endParaRPr>
                    </a:p>
                    <a:p>
                      <a:pPr marL="0" indent="0">
                        <a:buFont typeface="Arial" panose="020B0604020202020204" pitchFamily="34" charset="0"/>
                        <a:buNone/>
                      </a:pPr>
                      <a:endParaRPr lang="fr-CA" sz="12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noProof="0" dirty="0" smtClean="0"/>
                        <a:t>Source :</a:t>
                      </a:r>
                      <a:r>
                        <a:rPr lang="fr-CA" sz="1200" baseline="0" noProof="0" dirty="0" smtClean="0"/>
                        <a:t> </a:t>
                      </a:r>
                      <a:r>
                        <a:rPr lang="fr-CA" sz="1200" u="sng" kern="1200" noProof="0" dirty="0" smtClean="0">
                          <a:effectLst/>
                          <a:hlinkClick r:id="rId7"/>
                        </a:rPr>
                        <a:t>Page iService sur la carte d’achat</a:t>
                      </a:r>
                      <a:endParaRPr lang="fr-CA" sz="1200" kern="1200" noProof="0" dirty="0" smtClean="0">
                        <a:effectLst/>
                      </a:endParaRPr>
                    </a:p>
                    <a:p>
                      <a:endParaRPr lang="fr-CA" sz="12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noProof="0" dirty="0" smtClean="0"/>
                        <a:t>Sources : </a:t>
                      </a:r>
                      <a:r>
                        <a:rPr lang="fr-CA" sz="1200" u="sng" kern="1200" noProof="0" dirty="0" smtClean="0">
                          <a:effectLst/>
                          <a:hlinkClick r:id="rId8"/>
                        </a:rPr>
                        <a:t>Page iService sur l’approvisionnement </a:t>
                      </a:r>
                      <a:r>
                        <a:rPr lang="fr-CA" sz="1200" kern="1200" noProof="0" dirty="0" smtClean="0">
                          <a:effectLst/>
                        </a:rPr>
                        <a:t>ou </a:t>
                      </a:r>
                      <a:r>
                        <a:rPr lang="fr-CA" sz="1200" u="sng" kern="1200" noProof="0" dirty="0" smtClean="0">
                          <a:effectLst/>
                          <a:hlinkClick r:id="rId9"/>
                        </a:rPr>
                        <a:t>Catalogue iService</a:t>
                      </a:r>
                      <a:endParaRPr lang="fr-CA" sz="1200" kern="1200" noProof="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7891660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50920" y="828153"/>
            <a:ext cx="8891478" cy="501472"/>
          </a:xfrm>
        </p:spPr>
        <p:txBody>
          <a:bodyPr>
            <a:normAutofit fontScale="90000"/>
          </a:bodyPr>
          <a:lstStyle/>
          <a:p>
            <a:r>
              <a:rPr lang="fr-CA" sz="2400" noProof="0" dirty="0" smtClean="0"/>
              <a:t>FAQ : Que dois-je faire s’il faut que j’annule ma carte d’achat?</a:t>
            </a:r>
            <a:endParaRPr lang="fr-CA" sz="2400" noProof="0" dirty="0"/>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2838582755"/>
              </p:ext>
            </p:extLst>
          </p:nvPr>
        </p:nvGraphicFramePr>
        <p:xfrm>
          <a:off x="150921" y="1509204"/>
          <a:ext cx="5000200" cy="425240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Box 5"/>
          <p:cNvSpPr txBox="1"/>
          <p:nvPr>
            <p:custDataLst>
              <p:tags r:id="rId3"/>
            </p:custDataLst>
          </p:nvPr>
        </p:nvSpPr>
        <p:spPr>
          <a:xfrm>
            <a:off x="5151120" y="1299481"/>
            <a:ext cx="3992880" cy="4647426"/>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ü"/>
            </a:pPr>
            <a:r>
              <a:rPr lang="fr-CA" dirty="0" smtClean="0"/>
              <a:t>L’équipe de la carte d’achat annulera votre compte sur demande.</a:t>
            </a:r>
          </a:p>
          <a:p>
            <a:pPr marL="285750" indent="-285750">
              <a:buFont typeface="Wingdings" panose="05000000000000000000" pitchFamily="2" charset="2"/>
              <a:buChar char="ü"/>
            </a:pPr>
            <a:r>
              <a:rPr lang="fr-CA" dirty="0" smtClean="0"/>
              <a:t>Assurez-vous de </a:t>
            </a:r>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détruire la carte </a:t>
            </a:r>
            <a:r>
              <a:rPr lang="fr-CA" dirty="0" smtClean="0"/>
              <a:t>(la découper).</a:t>
            </a:r>
          </a:p>
          <a:p>
            <a:pPr marL="285750" indent="-285750">
              <a:buFont typeface="Wingdings" panose="05000000000000000000" pitchFamily="2" charset="2"/>
              <a:buChar char="ü"/>
            </a:pPr>
            <a:r>
              <a:rPr lang="fr-CA" dirty="0" smtClean="0"/>
              <a:t>Assurez-vous de terminer :</a:t>
            </a:r>
          </a:p>
          <a:p>
            <a:pPr marL="742950" lvl="1" indent="-285750">
              <a:buFont typeface="Wingdings" panose="05000000000000000000" pitchFamily="2" charset="2"/>
              <a:buChar char="ü"/>
            </a:pPr>
            <a:r>
              <a:rPr lang="fr-C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t>
            </a:r>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ocuments relatifs à la carte</a:t>
            </a:r>
            <a:endParaRPr lang="fr-CA" dirty="0" smtClean="0"/>
          </a:p>
          <a:p>
            <a:pPr marL="742950" lvl="1" indent="-285750">
              <a:buFont typeface="Wingdings" panose="05000000000000000000" pitchFamily="2" charset="2"/>
              <a:buChar char="ü"/>
            </a:pPr>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conciliation mensuel</a:t>
            </a:r>
          </a:p>
          <a:p>
            <a:endPar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Remarques importantes :</a:t>
            </a:r>
          </a:p>
          <a:p>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fr-CA" sz="1400" dirty="0" smtClean="0"/>
              <a:t>Vous devez annuler votre carte d’achat si vous vous absentez pour plus de six mois et vous devrez soumettre un nouveau formulaire de demande à votre retour. Vous devrez aussi suivre une autre fois la formation obligatoire dans Saba.</a:t>
            </a:r>
          </a:p>
          <a:p>
            <a:r>
              <a:rPr lang="fr-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fr-CA" sz="1400" dirty="0" smtClean="0"/>
              <a:t>Une autre personne peut nous aviser de votre départ, s’il survient de manière inattendue, et un autre détenteur de carte peut s’occuper de vos documents, s’il y en a à terminer après votre départ.</a:t>
            </a:r>
            <a:endParaRPr lang="fr-CA" sz="1400" dirty="0"/>
          </a:p>
        </p:txBody>
      </p:sp>
    </p:spTree>
    <p:extLst>
      <p:ext uri="{BB962C8B-B14F-4D97-AF65-F5344CB8AC3E}">
        <p14:creationId xmlns:p14="http://schemas.microsoft.com/office/powerpoint/2010/main" val="4097400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8"/>
            <a:ext cx="8229600" cy="741609"/>
          </a:xfrm>
        </p:spPr>
        <p:txBody>
          <a:bodyPr>
            <a:normAutofit fontScale="90000"/>
          </a:bodyPr>
          <a:lstStyle/>
          <a:p>
            <a:r>
              <a:rPr lang="fr-CA" sz="2400" noProof="0" dirty="0" smtClean="0"/>
              <a:t>FAQ : Que dois-je faire si mon fournisseur n’accepte pas la carte d’achat et que l’achat a déjà été effectué?</a:t>
            </a:r>
            <a:endParaRPr lang="fr-CA" sz="2400" noProof="0" dirty="0"/>
          </a:p>
        </p:txBody>
      </p:sp>
      <p:sp>
        <p:nvSpPr>
          <p:cNvPr id="3" name="Content Placeholder 2"/>
          <p:cNvSpPr>
            <a:spLocks noGrp="1"/>
          </p:cNvSpPr>
          <p:nvPr>
            <p:ph idx="1"/>
            <p:custDataLst>
              <p:tags r:id="rId2"/>
            </p:custDataLst>
          </p:nvPr>
        </p:nvSpPr>
        <p:spPr>
          <a:xfrm>
            <a:off x="457200" y="1905000"/>
            <a:ext cx="8229600" cy="3810000"/>
          </a:xfrm>
        </p:spPr>
        <p:txBody>
          <a:bodyPr>
            <a:normAutofit lnSpcReduction="10000"/>
          </a:bodyPr>
          <a:lstStyle/>
          <a:p>
            <a:pPr marL="0" indent="0">
              <a:buNone/>
            </a:pPr>
            <a:r>
              <a:rPr lang="fr-CA" sz="24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 </a:t>
            </a:r>
            <a:r>
              <a:rPr lang="fr-CA" sz="1800" noProof="0" dirty="0" smtClean="0"/>
              <a:t>Les biens ou les services ont déjà été livrés, mais le fournisseur n’accepte pas la carte d’achat. Comment dois-je effectuer le paiement?</a:t>
            </a:r>
          </a:p>
          <a:p>
            <a:pPr marL="0" indent="0">
              <a:buNone/>
            </a:pPr>
            <a:endParaRPr lang="fr-CA" sz="1800" noProof="0" dirty="0" smtClean="0"/>
          </a:p>
          <a:p>
            <a:pPr marL="0" indent="0">
              <a:buNone/>
            </a:pPr>
            <a:r>
              <a:rPr lang="fr-CA" sz="24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 : </a:t>
            </a:r>
            <a:r>
              <a:rPr lang="fr-CA" sz="1800" noProof="0" dirty="0" smtClean="0"/>
              <a:t>Dans ce cas, il faut une </a:t>
            </a:r>
            <a:r>
              <a:rPr lang="fr-CA" sz="1800" b="1"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confirmation de commande </a:t>
            </a:r>
            <a:r>
              <a:rPr lang="fr-CA" sz="1800" noProof="0" dirty="0" smtClean="0"/>
              <a:t>pour payer les services fournis ou les biens livrés.</a:t>
            </a:r>
          </a:p>
          <a:p>
            <a:pPr marL="0" indent="0">
              <a:buNone/>
            </a:pPr>
            <a:endParaRPr lang="fr-CA" sz="2000" noProof="0" dirty="0" smtClean="0"/>
          </a:p>
          <a:p>
            <a:pPr marL="444500" indent="0">
              <a:buNone/>
            </a:pPr>
            <a:r>
              <a:rPr lang="fr-CA" sz="1800" noProof="0" dirty="0" smtClean="0"/>
              <a:t>	La façon de remplir une confirmation de commande est expliquée dans </a:t>
            </a:r>
            <a:r>
              <a:rPr lang="fr-CA" sz="1800" b="1"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iService </a:t>
            </a:r>
            <a:r>
              <a:rPr lang="fr-CA" sz="1800" noProof="0" dirty="0" smtClean="0"/>
              <a:t>:</a:t>
            </a:r>
          </a:p>
          <a:p>
            <a:pPr lvl="1"/>
            <a:r>
              <a:rPr lang="fr-CA" sz="1400" noProof="0" dirty="0" smtClean="0"/>
              <a:t>Notre façon de fonctionner</a:t>
            </a:r>
          </a:p>
          <a:p>
            <a:pPr lvl="1"/>
            <a:r>
              <a:rPr lang="fr-CA" sz="1400" noProof="0" dirty="0" smtClean="0"/>
              <a:t>Approvisionnement</a:t>
            </a:r>
          </a:p>
          <a:p>
            <a:pPr lvl="1"/>
            <a:r>
              <a:rPr lang="fr-CA" sz="1400" noProof="0" dirty="0" smtClean="0"/>
              <a:t>Professionnels d’administration et gestionnaires</a:t>
            </a:r>
          </a:p>
          <a:p>
            <a:pPr lvl="1"/>
            <a:r>
              <a:rPr lang="fr-CA" sz="1400" noProof="0" dirty="0" smtClean="0"/>
              <a:t>Comment faire :</a:t>
            </a:r>
          </a:p>
          <a:p>
            <a:pPr lvl="2"/>
            <a:r>
              <a:rPr lang="fr-CA" sz="1000" noProof="0" dirty="0" smtClean="0"/>
              <a:t>Processus de confirmation de commande</a:t>
            </a:r>
          </a:p>
          <a:p>
            <a:pPr lvl="2"/>
            <a:r>
              <a:rPr lang="fr-CA" sz="1000" noProof="0" dirty="0" smtClean="0"/>
              <a:t>Formulaire de justification d’une confirmation de commande </a:t>
            </a:r>
            <a:r>
              <a:rPr lang="fr-CA" sz="1000" i="1" noProof="0" dirty="0" smtClean="0"/>
              <a:t>ou</a:t>
            </a:r>
            <a:r>
              <a:rPr lang="fr-CA" sz="1000" noProof="0" dirty="0" smtClean="0"/>
              <a:t> de travaux précontractuels</a:t>
            </a:r>
            <a:endParaRPr lang="fr-CA" sz="2000" noProof="0" dirty="0"/>
          </a:p>
        </p:txBody>
      </p:sp>
    </p:spTree>
    <p:extLst>
      <p:ext uri="{BB962C8B-B14F-4D97-AF65-F5344CB8AC3E}">
        <p14:creationId xmlns:p14="http://schemas.microsoft.com/office/powerpoint/2010/main" val="366999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909639"/>
            <a:ext cx="8229600" cy="537422"/>
          </a:xfrm>
        </p:spPr>
        <p:txBody>
          <a:bodyPr>
            <a:normAutofit fontScale="90000"/>
          </a:bodyPr>
          <a:lstStyle/>
          <a:p>
            <a:r>
              <a:rPr lang="fr-CA" sz="2400" noProof="0" dirty="0" smtClean="0"/>
              <a:t>FAQ : Puis-je payer une formation linguistique avec ma carte d’achat?</a:t>
            </a:r>
            <a:endParaRPr lang="fr-CA" sz="2400" noProof="0" dirty="0"/>
          </a:p>
        </p:txBody>
      </p:sp>
      <p:sp>
        <p:nvSpPr>
          <p:cNvPr id="3" name="Content Placeholder 2"/>
          <p:cNvSpPr>
            <a:spLocks noGrp="1"/>
          </p:cNvSpPr>
          <p:nvPr>
            <p:ph idx="1"/>
            <p:custDataLst>
              <p:tags r:id="rId2"/>
            </p:custDataLst>
          </p:nvPr>
        </p:nvSpPr>
        <p:spPr>
          <a:xfrm>
            <a:off x="457200" y="1606859"/>
            <a:ext cx="8229600" cy="4108142"/>
          </a:xfrm>
        </p:spPr>
        <p:txBody>
          <a:bodyPr>
            <a:normAutofit fontScale="62500" lnSpcReduction="20000"/>
          </a:bodyPr>
          <a:lstStyle/>
          <a:p>
            <a:pPr marL="0" indent="0">
              <a:buNone/>
            </a:pPr>
            <a:r>
              <a:rPr lang="fr-CA" sz="38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 </a:t>
            </a:r>
            <a:r>
              <a:rPr lang="fr-CA" sz="2900" noProof="0" dirty="0"/>
              <a:t>Puis-je </a:t>
            </a:r>
            <a:r>
              <a:rPr lang="fr-CA" sz="2900" noProof="0" dirty="0" smtClean="0"/>
              <a:t>utiliser ma carte d’achat pour payer </a:t>
            </a:r>
            <a:r>
              <a:rPr lang="fr-CA" sz="2900" noProof="0" dirty="0"/>
              <a:t>une formation </a:t>
            </a:r>
            <a:r>
              <a:rPr lang="fr-CA" sz="2900" noProof="0" dirty="0" smtClean="0"/>
              <a:t>linguistique? Y a-t-il une liste d’offres à commandes pour cette exigence?</a:t>
            </a:r>
          </a:p>
          <a:p>
            <a:pPr marL="0" indent="0">
              <a:buNone/>
            </a:pPr>
            <a:endParaRPr lang="fr-CA" sz="24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fr-CA" sz="3800" b="1" noProof="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a:t>
            </a:r>
            <a:r>
              <a:rPr lang="fr-CA" sz="3800" b="1"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 </a:t>
            </a:r>
            <a:r>
              <a:rPr lang="fr-CA" sz="2900" noProof="0" dirty="0"/>
              <a:t>V</a:t>
            </a:r>
            <a:r>
              <a:rPr lang="fr-CA" sz="2900" noProof="0" dirty="0" smtClean="0"/>
              <a:t>ous pouvez payer une formation linguistique avec votre carte d’achat : 	</a:t>
            </a:r>
          </a:p>
          <a:p>
            <a:pPr marL="0" indent="0">
              <a:buNone/>
            </a:pPr>
            <a:endParaRPr lang="fr-CA" sz="2900" noProof="0" dirty="0" smtClean="0"/>
          </a:p>
          <a:p>
            <a:pPr lvl="1"/>
            <a:r>
              <a:rPr lang="fr-CA" sz="2500" noProof="0" dirty="0" smtClean="0"/>
              <a:t>Si </a:t>
            </a:r>
            <a:r>
              <a:rPr lang="fr-CA" sz="2500" noProof="0" dirty="0"/>
              <a:t>la valeur cumulative (y compris les prolongations possibles) </a:t>
            </a:r>
            <a:r>
              <a:rPr lang="fr-CA" sz="2500" noProof="0" dirty="0">
                <a:ln>
                  <a:solidFill>
                    <a:schemeClr val="accent1"/>
                  </a:solidFill>
                </a:ln>
              </a:rPr>
              <a:t>ne dépasse pas votre limite </a:t>
            </a:r>
            <a:r>
              <a:rPr lang="fr-CA" sz="2500" noProof="0" dirty="0" smtClean="0">
                <a:ln>
                  <a:solidFill>
                    <a:schemeClr val="accent1"/>
                  </a:solidFill>
                </a:ln>
              </a:rPr>
              <a:t>de transactions </a:t>
            </a:r>
            <a:r>
              <a:rPr lang="fr-CA" sz="2500" noProof="0" dirty="0" smtClean="0"/>
              <a:t>(</a:t>
            </a:r>
            <a:r>
              <a:rPr lang="fr-CA" sz="2500" noProof="0" dirty="0"/>
              <a:t>qui est normalement de 10 000 $ incluant les taxes). </a:t>
            </a:r>
            <a:endParaRPr lang="fr-CA" sz="2500" noProof="0" dirty="0" smtClean="0"/>
          </a:p>
          <a:p>
            <a:pPr marL="457200" lvl="1" indent="0">
              <a:buNone/>
            </a:pPr>
            <a:endParaRPr lang="fr-CA" sz="2500" noProof="0" dirty="0" smtClean="0"/>
          </a:p>
          <a:p>
            <a:pPr lvl="1"/>
            <a:r>
              <a:rPr lang="fr-CA" sz="2500" noProof="0" dirty="0"/>
              <a:t>Si la valeur dépasse votre limite </a:t>
            </a:r>
            <a:r>
              <a:rPr lang="fr-CA" sz="2500" noProof="0" dirty="0" smtClean="0"/>
              <a:t>de transactions, </a:t>
            </a:r>
            <a:r>
              <a:rPr lang="fr-CA" sz="2500" noProof="0" dirty="0"/>
              <a:t>vous devez </a:t>
            </a:r>
            <a:r>
              <a:rPr lang="fr-CA" sz="2500" noProof="0" dirty="0" smtClean="0"/>
              <a:t>alors créer </a:t>
            </a:r>
            <a:r>
              <a:rPr lang="fr-CA" sz="2600" b="1"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une demande d’achat pour des services</a:t>
            </a:r>
            <a:r>
              <a:rPr lang="fr-CA" sz="2500" noProof="0" dirty="0" smtClean="0"/>
              <a:t>. </a:t>
            </a:r>
            <a:endParaRPr lang="fr-CA" sz="2500" b="1"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lvl="1"/>
            <a:endParaRPr lang="fr-CA" sz="2500" noProof="0" dirty="0" smtClean="0"/>
          </a:p>
          <a:p>
            <a:pPr lvl="2"/>
            <a:r>
              <a:rPr lang="fr-CA" sz="2100" noProof="0" dirty="0"/>
              <a:t>Les clients sont encouragés à utiliser une offre à </a:t>
            </a:r>
            <a:r>
              <a:rPr lang="fr-CA" sz="2100" noProof="0" dirty="0" smtClean="0"/>
              <a:t>commandes.</a:t>
            </a:r>
          </a:p>
          <a:p>
            <a:pPr lvl="2"/>
            <a:endParaRPr lang="fr-CA" sz="2100" noProof="0" dirty="0" smtClean="0"/>
          </a:p>
          <a:p>
            <a:pPr lvl="2"/>
            <a:r>
              <a:rPr lang="fr-CA" sz="2100" noProof="0" dirty="0"/>
              <a:t>Les offres à commandes ne sont pas </a:t>
            </a:r>
            <a:r>
              <a:rPr lang="fr-CA" sz="2100" noProof="0" dirty="0" smtClean="0"/>
              <a:t>obligatoires.</a:t>
            </a:r>
          </a:p>
          <a:p>
            <a:pPr lvl="2"/>
            <a:endParaRPr lang="fr-CA" sz="2100" noProof="0" dirty="0" smtClean="0"/>
          </a:p>
          <a:p>
            <a:pPr lvl="2"/>
            <a:r>
              <a:rPr lang="fr-CA" sz="2100" noProof="0" dirty="0"/>
              <a:t>Il revient au gestionnaire de choisir le bon fournisseur en fonction de l’exigence.</a:t>
            </a:r>
          </a:p>
        </p:txBody>
      </p:sp>
    </p:spTree>
    <p:extLst>
      <p:ext uri="{BB962C8B-B14F-4D97-AF65-F5344CB8AC3E}">
        <p14:creationId xmlns:p14="http://schemas.microsoft.com/office/powerpoint/2010/main" val="367550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832305"/>
            <a:ext cx="8686800" cy="531394"/>
          </a:xfrm>
        </p:spPr>
        <p:txBody>
          <a:bodyPr>
            <a:normAutofit fontScale="90000"/>
          </a:bodyPr>
          <a:lstStyle/>
          <a:p>
            <a:r>
              <a:rPr lang="fr-CA" sz="2400" noProof="0" dirty="0" smtClean="0"/>
              <a:t>FAQ : Puis-je acheter une carte-cadeau avec ma carte d’achat?</a:t>
            </a:r>
            <a:endParaRPr lang="fr-CA" sz="2400" noProof="0" dirty="0"/>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4132998600"/>
              </p:ext>
            </p:extLst>
          </p:nvPr>
        </p:nvGraphicFramePr>
        <p:xfrm>
          <a:off x="142043" y="1465299"/>
          <a:ext cx="8797771" cy="432945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12982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811985"/>
            <a:ext cx="8229600" cy="531394"/>
          </a:xfrm>
        </p:spPr>
        <p:txBody>
          <a:bodyPr>
            <a:normAutofit/>
          </a:bodyPr>
          <a:lstStyle/>
          <a:p>
            <a:r>
              <a:rPr lang="fr-CA" sz="2400" noProof="0" dirty="0" smtClean="0"/>
              <a:t>FAQ </a:t>
            </a:r>
            <a:r>
              <a:rPr lang="fr-CA" sz="2400" noProof="0" dirty="0"/>
              <a:t>: </a:t>
            </a:r>
            <a:r>
              <a:rPr lang="fr-CA" sz="2400" noProof="0" dirty="0" smtClean="0"/>
              <a:t>Qu’est-ce qu’un bien attrayant?</a:t>
            </a:r>
            <a:endParaRPr lang="fr-CA" sz="2400" noProof="0" dirty="0"/>
          </a:p>
        </p:txBody>
      </p:sp>
      <p:graphicFrame>
        <p:nvGraphicFramePr>
          <p:cNvPr id="4" name="Content Placeholder 3"/>
          <p:cNvGraphicFramePr>
            <a:graphicFrameLocks noGrp="1"/>
          </p:cNvGraphicFramePr>
          <p:nvPr>
            <p:ph idx="1"/>
            <p:custDataLst>
              <p:tags r:id="rId2"/>
            </p:custDataLst>
            <p:extLst>
              <p:ext uri="{D42A27DB-BD31-4B8C-83A1-F6EECF244321}">
                <p14:modId xmlns:p14="http://schemas.microsoft.com/office/powerpoint/2010/main" val="837576032"/>
              </p:ext>
            </p:extLst>
          </p:nvPr>
        </p:nvGraphicFramePr>
        <p:xfrm>
          <a:off x="142043" y="1343379"/>
          <a:ext cx="8797771" cy="432945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857426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PowerPoint ESDC English">
  <a:themeElements>
    <a:clrScheme name="ESDC-EDSC">
      <a:dk1>
        <a:sysClr val="windowText" lastClr="000000"/>
      </a:dk1>
      <a:lt1>
        <a:sysClr val="window" lastClr="FFFFFF"/>
      </a:lt1>
      <a:dk2>
        <a:srgbClr val="1F497D"/>
      </a:dk2>
      <a:lt2>
        <a:srgbClr val="9EB8C1"/>
      </a:lt2>
      <a:accent1>
        <a:srgbClr val="1C5F5F"/>
      </a:accent1>
      <a:accent2>
        <a:srgbClr val="CB415F"/>
      </a:accent2>
      <a:accent3>
        <a:srgbClr val="C3BF5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SDC PowerPoint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ESDC PowerPoint  English Template</TxtResumeE>
    <ChLocationEmplacement xmlns="4f810ac0-7940-4b47-8510-ccc18747f341">Client Library / Bibliothèque client</ChLocationEmplacement>
    <TxtResumeF xmlns="4f810ac0-7940-4b47-8510-ccc18747f341">Gabarit PowerPoint anglais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3.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77D44-EFC9-45A0-A838-FEC625C64848}">
  <ds:schemaRefs>
    <ds:schemaRef ds:uri="http://schemas.microsoft.com/sharepoint/v3/contenttype/forms"/>
  </ds:schemaRefs>
</ds:datastoreItem>
</file>

<file path=customXml/itemProps2.xml><?xml version="1.0" encoding="utf-8"?>
<ds:datastoreItem xmlns:ds="http://schemas.openxmlformats.org/officeDocument/2006/customXml" ds:itemID="{7B5A069E-F52C-4612-8196-B4C5BE4C24DC}">
  <ds:schemaRefs>
    <ds:schemaRef ds:uri="4f810ac0-7940-4b47-8510-ccc18747f341"/>
    <ds:schemaRef ds:uri="http://schemas.microsoft.com/sharepoint/v3"/>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sharepoint/v4"/>
    <ds:schemaRef ds:uri="http://purl.org/dc/terms/"/>
    <ds:schemaRef ds:uri="http://purl.org/dc/elements/1.1/"/>
    <ds:schemaRef ds:uri="aeabe285-28c2-4b4a-a8cd-631679229c9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AF25501-4ACD-489D-8EDF-79D286689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presentation_template_esdc</Template>
  <TotalTime>3913</TotalTime>
  <Words>3821</Words>
  <Application>Microsoft Office PowerPoint</Application>
  <PresentationFormat>On-screen Show (4:3)</PresentationFormat>
  <Paragraphs>434</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Template PowerPoint ESDC English</vt:lpstr>
      <vt:lpstr>ESDC PowerPoint template</vt:lpstr>
      <vt:lpstr>La carte d’achat et VOUS</vt:lpstr>
      <vt:lpstr>SUJETS ABORDÉS</vt:lpstr>
      <vt:lpstr>Statistiques intéressantes :  Utilisation de la carte d’achat au cours de la dernière année</vt:lpstr>
      <vt:lpstr>FAQ : Quand devrais-je utiliser ma carte?</vt:lpstr>
      <vt:lpstr>FAQ : Que dois-je faire s’il faut que j’annule ma carte d’achat?</vt:lpstr>
      <vt:lpstr>FAQ : Que dois-je faire si mon fournisseur n’accepte pas la carte d’achat et que l’achat a déjà été effectué?</vt:lpstr>
      <vt:lpstr>FAQ : Puis-je payer une formation linguistique avec ma carte d’achat?</vt:lpstr>
      <vt:lpstr>FAQ : Puis-je acheter une carte-cadeau avec ma carte d’achat?</vt:lpstr>
      <vt:lpstr>FAQ : Qu’est-ce qu’un bien attrayant?</vt:lpstr>
      <vt:lpstr>FAQ : Puis-je utiliser PayPal avec ma carte d’achat?</vt:lpstr>
      <vt:lpstr>FAQ : Quels seraient des exemples de justifications valides et non valides pour l’utilisation de PayPal?</vt:lpstr>
      <vt:lpstr>FAQ : Puis-je payer un fournisseur qui utilise Square?</vt:lpstr>
      <vt:lpstr>NOUVEAU Conséquences d'une mauvaise utilisation</vt:lpstr>
      <vt:lpstr>NOUVEAU Conséquences d'une mauvaise utilisation </vt:lpstr>
      <vt:lpstr>Rappels importants – MAUVAISE UTILISATION</vt:lpstr>
      <vt:lpstr>Rappels importants – CONCILIATION / Rapports VISA</vt:lpstr>
      <vt:lpstr>Autres rappels importants</vt:lpstr>
      <vt:lpstr>Personnes-ressources – Passerelle pour le soutien aux voyages</vt:lpstr>
      <vt:lpstr>Personnes-ressources – Soutien technique</vt:lpstr>
      <vt:lpstr>Questions</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Wanjohi, Camille</dc:creator>
  <cp:lastModifiedBy>Suvorova, Ekaterina</cp:lastModifiedBy>
  <cp:revision>252</cp:revision>
  <cp:lastPrinted>2017-10-17T13:59:34Z</cp:lastPrinted>
  <dcterms:created xsi:type="dcterms:W3CDTF">2017-08-28T12:37:48Z</dcterms:created>
  <dcterms:modified xsi:type="dcterms:W3CDTF">2018-02-19T17:52:41Z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