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0"/>
  </p:notesMasterIdLst>
  <p:handoutMasterIdLst>
    <p:handoutMasterId r:id="rId21"/>
  </p:handoutMasterIdLst>
  <p:sldIdLst>
    <p:sldId id="256" r:id="rId2"/>
    <p:sldId id="334" r:id="rId3"/>
    <p:sldId id="362" r:id="rId4"/>
    <p:sldId id="363" r:id="rId5"/>
    <p:sldId id="345" r:id="rId6"/>
    <p:sldId id="364" r:id="rId7"/>
    <p:sldId id="365" r:id="rId8"/>
    <p:sldId id="366" r:id="rId9"/>
    <p:sldId id="349" r:id="rId10"/>
    <p:sldId id="351" r:id="rId11"/>
    <p:sldId id="355" r:id="rId12"/>
    <p:sldId id="342" r:id="rId13"/>
    <p:sldId id="319" r:id="rId14"/>
    <p:sldId id="358" r:id="rId15"/>
    <p:sldId id="357" r:id="rId16"/>
    <p:sldId id="368" r:id="rId17"/>
    <p:sldId id="369" r:id="rId18"/>
    <p:sldId id="343" r:id="rId19"/>
  </p:sldIdLst>
  <p:sldSz cx="9144000" cy="6858000" type="screen4x3"/>
  <p:notesSz cx="7010400" cy="92964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FF9900"/>
    <a:srgbClr val="808080"/>
    <a:srgbClr val="5F5F5F"/>
    <a:srgbClr val="003478"/>
    <a:srgbClr val="F9FDFF"/>
    <a:srgbClr val="E3F4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42" autoAdjust="0"/>
    <p:restoredTop sz="94847" autoAdjust="0"/>
  </p:normalViewPr>
  <p:slideViewPr>
    <p:cSldViewPr snapToGrid="0">
      <p:cViewPr varScale="1">
        <p:scale>
          <a:sx n="109" d="100"/>
          <a:sy n="109" d="100"/>
        </p:scale>
        <p:origin x="2082" y="108"/>
      </p:cViewPr>
      <p:guideLst>
        <p:guide orient="horz" pos="2160"/>
        <p:guide pos="2880"/>
      </p:guideLst>
    </p:cSldViewPr>
  </p:slideViewPr>
  <p:outlineViewPr>
    <p:cViewPr>
      <p:scale>
        <a:sx n="33" d="100"/>
        <a:sy n="33" d="100"/>
      </p:scale>
      <p:origin x="53" y="0"/>
    </p:cViewPr>
  </p:outlineViewPr>
  <p:notesTextViewPr>
    <p:cViewPr>
      <p:scale>
        <a:sx n="125" d="100"/>
        <a:sy n="125" d="100"/>
      </p:scale>
      <p:origin x="0" y="0"/>
    </p:cViewPr>
  </p:notesTextViewPr>
  <p:sorterViewPr>
    <p:cViewPr>
      <p:scale>
        <a:sx n="150" d="100"/>
        <a:sy n="150" d="100"/>
      </p:scale>
      <p:origin x="0" y="7123"/>
    </p:cViewPr>
  </p:sorterViewPr>
  <p:notesViewPr>
    <p:cSldViewPr snapToGrid="0">
      <p:cViewPr>
        <p:scale>
          <a:sx n="90" d="100"/>
          <a:sy n="90" d="100"/>
        </p:scale>
        <p:origin x="-1776" y="184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7" tIns="46059" rIns="92117" bIns="46059" numCol="1" anchor="t" anchorCtr="0" compatLnSpc="1">
            <a:prstTxWarp prst="textNoShape">
              <a:avLst/>
            </a:prstTxWarp>
          </a:bodyPr>
          <a:lstStyle>
            <a:lvl1pPr defTabSz="920432">
              <a:defRPr sz="1200"/>
            </a:lvl1pPr>
          </a:lstStyle>
          <a:p>
            <a:pPr>
              <a:defRPr/>
            </a:pPr>
            <a:endParaRPr lang="en-CA"/>
          </a:p>
        </p:txBody>
      </p:sp>
      <p:sp>
        <p:nvSpPr>
          <p:cNvPr id="19459"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7" tIns="46059" rIns="92117" bIns="46059" numCol="1" anchor="t" anchorCtr="0" compatLnSpc="1">
            <a:prstTxWarp prst="textNoShape">
              <a:avLst/>
            </a:prstTxWarp>
          </a:bodyPr>
          <a:lstStyle>
            <a:lvl1pPr algn="r" defTabSz="920432">
              <a:defRPr sz="1200"/>
            </a:lvl1pPr>
          </a:lstStyle>
          <a:p>
            <a:pPr>
              <a:defRPr/>
            </a:pPr>
            <a:endParaRPr lang="en-CA"/>
          </a:p>
        </p:txBody>
      </p:sp>
      <p:sp>
        <p:nvSpPr>
          <p:cNvPr id="19460"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7" tIns="46059" rIns="92117" bIns="46059" numCol="1" anchor="b" anchorCtr="0" compatLnSpc="1">
            <a:prstTxWarp prst="textNoShape">
              <a:avLst/>
            </a:prstTxWarp>
          </a:bodyPr>
          <a:lstStyle>
            <a:lvl1pPr defTabSz="920432">
              <a:defRPr sz="1200"/>
            </a:lvl1pPr>
          </a:lstStyle>
          <a:p>
            <a:pPr>
              <a:defRPr/>
            </a:pPr>
            <a:endParaRPr lang="en-CA"/>
          </a:p>
        </p:txBody>
      </p:sp>
      <p:sp>
        <p:nvSpPr>
          <p:cNvPr id="19461"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7" tIns="46059" rIns="92117" bIns="46059" numCol="1" anchor="b" anchorCtr="0" compatLnSpc="1">
            <a:prstTxWarp prst="textNoShape">
              <a:avLst/>
            </a:prstTxWarp>
          </a:bodyPr>
          <a:lstStyle>
            <a:lvl1pPr algn="r" defTabSz="920432">
              <a:defRPr sz="1200"/>
            </a:lvl1pPr>
          </a:lstStyle>
          <a:p>
            <a:pPr>
              <a:defRPr/>
            </a:pPr>
            <a:fld id="{7F211337-FB85-4F98-8D6E-E41DD1F97611}" type="slidenum">
              <a:rPr lang="en-CA"/>
              <a:pPr>
                <a:defRPr/>
              </a:pPr>
              <a:t>‹#›</a:t>
            </a:fld>
            <a:endParaRPr lang="en-CA" dirty="0"/>
          </a:p>
        </p:txBody>
      </p:sp>
    </p:spTree>
    <p:extLst>
      <p:ext uri="{BB962C8B-B14F-4D97-AF65-F5344CB8AC3E}">
        <p14:creationId xmlns:p14="http://schemas.microsoft.com/office/powerpoint/2010/main" val="3022258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7" tIns="46059" rIns="92117" bIns="46059" numCol="1" anchor="t" anchorCtr="0" compatLnSpc="1">
            <a:prstTxWarp prst="textNoShape">
              <a:avLst/>
            </a:prstTxWarp>
          </a:bodyPr>
          <a:lstStyle>
            <a:lvl1pPr defTabSz="920432">
              <a:defRPr sz="1200"/>
            </a:lvl1pPr>
          </a:lstStyle>
          <a:p>
            <a:pPr>
              <a:defRPr/>
            </a:pPr>
            <a:endParaRPr lang="en-CA"/>
          </a:p>
        </p:txBody>
      </p:sp>
      <p:sp>
        <p:nvSpPr>
          <p:cNvPr id="7171"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7" tIns="46059" rIns="92117" bIns="46059" numCol="1" anchor="t" anchorCtr="0" compatLnSpc="1">
            <a:prstTxWarp prst="textNoShape">
              <a:avLst/>
            </a:prstTxWarp>
          </a:bodyPr>
          <a:lstStyle>
            <a:lvl1pPr algn="r" defTabSz="920432">
              <a:defRPr sz="1200"/>
            </a:lvl1pPr>
          </a:lstStyle>
          <a:p>
            <a:pPr>
              <a:defRPr/>
            </a:pPr>
            <a:endParaRPr lang="en-CA"/>
          </a:p>
        </p:txBody>
      </p:sp>
      <p:sp>
        <p:nvSpPr>
          <p:cNvPr id="2150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7" tIns="46059" rIns="92117" bIns="46059" numCol="1" anchor="t" anchorCtr="0" compatLnSpc="1">
            <a:prstTxWarp prst="textNoShape">
              <a:avLst/>
            </a:prstTxWarp>
          </a:bodyPr>
          <a:lstStyle/>
          <a:p>
            <a:pPr lvl="0"/>
            <a:r>
              <a:rPr lang="en-CA" noProof="0" smtClean="0"/>
              <a:t>Cliquez pour modifier les styles du texte du masque</a:t>
            </a:r>
          </a:p>
          <a:p>
            <a:pPr lvl="1"/>
            <a:r>
              <a:rPr lang="en-CA" noProof="0" smtClean="0"/>
              <a:t>Deuxième niveau</a:t>
            </a:r>
          </a:p>
          <a:p>
            <a:pPr lvl="2"/>
            <a:r>
              <a:rPr lang="en-CA" noProof="0" smtClean="0"/>
              <a:t>Troisième niveau</a:t>
            </a:r>
          </a:p>
          <a:p>
            <a:pPr lvl="3"/>
            <a:r>
              <a:rPr lang="en-CA" noProof="0" smtClean="0"/>
              <a:t>Quatrième niveau</a:t>
            </a:r>
          </a:p>
          <a:p>
            <a:pPr lvl="4"/>
            <a:r>
              <a:rPr lang="en-CA" noProof="0" smtClean="0"/>
              <a:t>Cinquième niveau</a:t>
            </a:r>
          </a:p>
        </p:txBody>
      </p:sp>
      <p:sp>
        <p:nvSpPr>
          <p:cNvPr id="7174"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7" tIns="46059" rIns="92117" bIns="46059" numCol="1" anchor="b" anchorCtr="0" compatLnSpc="1">
            <a:prstTxWarp prst="textNoShape">
              <a:avLst/>
            </a:prstTxWarp>
          </a:bodyPr>
          <a:lstStyle>
            <a:lvl1pPr defTabSz="920432">
              <a:defRPr sz="1200"/>
            </a:lvl1pPr>
          </a:lstStyle>
          <a:p>
            <a:pPr>
              <a:defRPr/>
            </a:pPr>
            <a:endParaRPr lang="en-CA"/>
          </a:p>
        </p:txBody>
      </p:sp>
      <p:sp>
        <p:nvSpPr>
          <p:cNvPr id="7175"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17" tIns="46059" rIns="92117" bIns="46059" numCol="1" anchor="b" anchorCtr="0" compatLnSpc="1">
            <a:prstTxWarp prst="textNoShape">
              <a:avLst/>
            </a:prstTxWarp>
          </a:bodyPr>
          <a:lstStyle>
            <a:lvl1pPr algn="r" defTabSz="920432">
              <a:defRPr sz="1200"/>
            </a:lvl1pPr>
          </a:lstStyle>
          <a:p>
            <a:pPr>
              <a:defRPr/>
            </a:pPr>
            <a:fld id="{23A0F593-43DE-468C-B7D1-A672D16EFB03}" type="slidenum">
              <a:rPr lang="en-CA"/>
              <a:pPr>
                <a:defRPr/>
              </a:pPr>
              <a:t>‹#›</a:t>
            </a:fld>
            <a:endParaRPr lang="en-CA" dirty="0"/>
          </a:p>
        </p:txBody>
      </p:sp>
    </p:spTree>
    <p:extLst>
      <p:ext uri="{BB962C8B-B14F-4D97-AF65-F5344CB8AC3E}">
        <p14:creationId xmlns:p14="http://schemas.microsoft.com/office/powerpoint/2010/main" val="37202228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smtClean="0"/>
          </a:p>
        </p:txBody>
      </p:sp>
      <p:sp>
        <p:nvSpPr>
          <p:cNvPr id="22532"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3ED78731-2AEC-4572-BB8C-235D8E21ABD1}" type="slidenum">
              <a:rPr lang="en-CA" smtClean="0"/>
              <a:pPr eaLnBrk="1" hangingPunct="1"/>
              <a:t>1</a:t>
            </a:fld>
            <a:endParaRPr lang="en-CA"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p:txBody>
          <a:bodyPr/>
          <a:lstStyle/>
          <a:p>
            <a:pPr>
              <a:spcBef>
                <a:spcPts val="600"/>
              </a:spcBef>
              <a:spcAft>
                <a:spcPts val="600"/>
              </a:spcAft>
              <a:buClr>
                <a:srgbClr val="003366"/>
              </a:buClr>
              <a:buFont typeface="Wingdings" pitchFamily="2" charset="2"/>
              <a:buNone/>
              <a:defRPr/>
            </a:pPr>
            <a:endParaRPr lang="en-US" dirty="0" smtClean="0"/>
          </a:p>
        </p:txBody>
      </p:sp>
      <p:sp>
        <p:nvSpPr>
          <p:cNvPr id="31748"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94C7917D-B193-4E6D-B605-145CC312A4FD}" type="slidenum">
              <a:rPr lang="en-CA" smtClean="0"/>
              <a:pPr eaLnBrk="1" hangingPunct="1"/>
              <a:t>10</a:t>
            </a:fld>
            <a:endParaRPr lang="en-CA"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endParaRPr lang="en-CA" dirty="0"/>
          </a:p>
        </p:txBody>
      </p:sp>
      <p:sp>
        <p:nvSpPr>
          <p:cNvPr id="32772"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3B0FC15B-28D3-47D6-B785-525BDA0ED5C4}" type="slidenum">
              <a:rPr lang="en-CA" smtClean="0"/>
              <a:pPr eaLnBrk="1" hangingPunct="1"/>
              <a:t>11</a:t>
            </a:fld>
            <a:endParaRPr lang="en-CA"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p:txBody>
          <a:bodyPr/>
          <a:lstStyle/>
          <a:p>
            <a:pPr>
              <a:defRPr/>
            </a:pPr>
            <a:endParaRPr lang="en-CA" sz="800" kern="0" dirty="0">
              <a:solidFill>
                <a:srgbClr val="003366"/>
              </a:solidFill>
              <a:latin typeface="Arial"/>
            </a:endParaRPr>
          </a:p>
          <a:p>
            <a:pPr>
              <a:defRPr/>
            </a:pPr>
            <a:endParaRPr lang="en-US" dirty="0" smtClean="0"/>
          </a:p>
        </p:txBody>
      </p:sp>
      <p:sp>
        <p:nvSpPr>
          <p:cNvPr id="33796"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4C75246B-4208-4953-BC87-8F21F787E251}" type="slidenum">
              <a:rPr lang="en-CA" smtClean="0"/>
              <a:pPr eaLnBrk="1" hangingPunct="1"/>
              <a:t>12</a:t>
            </a:fld>
            <a:endParaRPr lang="en-CA"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171450" indent="-171450">
              <a:spcBef>
                <a:spcPts val="600"/>
              </a:spcBef>
              <a:spcAft>
                <a:spcPts val="600"/>
              </a:spcAft>
              <a:buClr>
                <a:srgbClr val="003366"/>
              </a:buClr>
              <a:buFont typeface="Arial" pitchFamily="34" charset="0"/>
              <a:buChar char="•"/>
              <a:defRPr/>
            </a:pPr>
            <a:endParaRPr lang="en-US" sz="800" kern="0" dirty="0" smtClean="0">
              <a:solidFill>
                <a:srgbClr val="003366"/>
              </a:solidFill>
              <a:latin typeface="Arial"/>
            </a:endParaRPr>
          </a:p>
        </p:txBody>
      </p:sp>
      <p:sp>
        <p:nvSpPr>
          <p:cNvPr id="34820"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9C8391C1-DC25-444E-A45D-A101F85D5542}" type="slidenum">
              <a:rPr lang="en-CA" smtClean="0"/>
              <a:pPr eaLnBrk="1" hangingPunct="1"/>
              <a:t>13</a:t>
            </a:fld>
            <a:endParaRPr lang="en-CA"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171450" indent="-171450">
              <a:spcBef>
                <a:spcPts val="600"/>
              </a:spcBef>
              <a:spcAft>
                <a:spcPts val="600"/>
              </a:spcAft>
              <a:buClr>
                <a:srgbClr val="003366"/>
              </a:buClr>
              <a:buFont typeface="Arial" pitchFamily="34" charset="0"/>
              <a:buChar char="•"/>
              <a:defRPr/>
            </a:pPr>
            <a:endParaRPr lang="en-US" sz="800" kern="0" dirty="0">
              <a:solidFill>
                <a:srgbClr val="003366"/>
              </a:solidFill>
              <a:latin typeface="Arial"/>
            </a:endParaRPr>
          </a:p>
        </p:txBody>
      </p:sp>
      <p:sp>
        <p:nvSpPr>
          <p:cNvPr id="35844"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B0300CC5-2978-4BBA-9DED-4D567BA89227}" type="slidenum">
              <a:rPr lang="en-CA" smtClean="0"/>
              <a:pPr eaLnBrk="1" hangingPunct="1"/>
              <a:t>14</a:t>
            </a:fld>
            <a:endParaRPr lang="en-CA"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pPr marL="171450" indent="-171450">
              <a:buFontTx/>
              <a:buChar char="•"/>
            </a:pPr>
            <a:endParaRPr lang="en-US" sz="800" dirty="0" smtClean="0">
              <a:solidFill>
                <a:srgbClr val="003366"/>
              </a:solidFill>
            </a:endParaRPr>
          </a:p>
        </p:txBody>
      </p:sp>
      <p:sp>
        <p:nvSpPr>
          <p:cNvPr id="36868"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053FC027-1F32-4EAA-B9B0-1DCE2B6A3A22}" type="slidenum">
              <a:rPr lang="en-CA" smtClean="0"/>
              <a:pPr eaLnBrk="1" hangingPunct="1"/>
              <a:t>15</a:t>
            </a:fld>
            <a:endParaRPr lang="en-CA"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pPr marL="171450" indent="-171450">
              <a:buFontTx/>
              <a:buChar char="•"/>
            </a:pPr>
            <a:endParaRPr lang="en-CA" sz="800" dirty="0" smtClean="0">
              <a:solidFill>
                <a:srgbClr val="003366"/>
              </a:solidFill>
            </a:endParaRPr>
          </a:p>
        </p:txBody>
      </p:sp>
      <p:sp>
        <p:nvSpPr>
          <p:cNvPr id="37892"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E7E79169-5AEC-4099-ACDC-7819E88FFE64}" type="slidenum">
              <a:rPr lang="en-CA" smtClean="0"/>
              <a:pPr eaLnBrk="1" hangingPunct="1"/>
              <a:t>16</a:t>
            </a:fld>
            <a:endParaRPr lang="en-CA"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pPr marL="171450" indent="-171450">
              <a:buFontTx/>
              <a:buChar char="•"/>
            </a:pPr>
            <a:endParaRPr lang="en-CA" sz="800" dirty="0" smtClean="0">
              <a:solidFill>
                <a:srgbClr val="003366"/>
              </a:solidFill>
            </a:endParaRPr>
          </a:p>
        </p:txBody>
      </p:sp>
      <p:sp>
        <p:nvSpPr>
          <p:cNvPr id="38916"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69808560-E473-4061-8F24-D2731D493F6D}" type="slidenum">
              <a:rPr lang="en-CA" smtClean="0"/>
              <a:pPr eaLnBrk="1" hangingPunct="1"/>
              <a:t>17</a:t>
            </a:fld>
            <a:endParaRPr lang="en-CA"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endParaRPr lang="en-US" dirty="0" smtClean="0"/>
          </a:p>
        </p:txBody>
      </p:sp>
      <p:sp>
        <p:nvSpPr>
          <p:cNvPr id="39940"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810495D0-2D7C-44AD-B3FA-40DA23D94660}" type="slidenum">
              <a:rPr lang="en-CA" smtClean="0"/>
              <a:pPr eaLnBrk="1" hangingPunct="1"/>
              <a:t>18</a:t>
            </a:fld>
            <a:endParaRPr lang="en-C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p:txBody>
          <a:bodyPr/>
          <a:lstStyle/>
          <a:p>
            <a:pPr>
              <a:defRPr/>
            </a:pPr>
            <a:endParaRPr lang="en-US" dirty="0"/>
          </a:p>
        </p:txBody>
      </p:sp>
      <p:sp>
        <p:nvSpPr>
          <p:cNvPr id="23556"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A344C8D3-9A69-4BCB-A7A5-EFEECF1DFCC3}" type="slidenum">
              <a:rPr lang="en-CA" smtClean="0"/>
              <a:pPr eaLnBrk="1" hangingPunct="1"/>
              <a:t>2</a:t>
            </a:fld>
            <a:endParaRPr lang="en-C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p:txBody>
          <a:bodyPr/>
          <a:lstStyle/>
          <a:p>
            <a:pPr marL="0" indent="0">
              <a:buFont typeface="Arial" pitchFamily="34" charset="0"/>
              <a:buNone/>
              <a:defRPr/>
            </a:pPr>
            <a:endParaRPr lang="en-US" dirty="0" smtClean="0"/>
          </a:p>
        </p:txBody>
      </p:sp>
      <p:sp>
        <p:nvSpPr>
          <p:cNvPr id="24580"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9476A1F7-28C9-43B7-98DC-EF1A8B777297}" type="slidenum">
              <a:rPr lang="en-CA" smtClean="0"/>
              <a:pPr eaLnBrk="1" hangingPunct="1"/>
              <a:t>3</a:t>
            </a:fld>
            <a:endParaRPr lang="en-C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marL="0" indent="0">
              <a:buFontTx/>
              <a:buNone/>
            </a:pPr>
            <a:endParaRPr lang="en-CA" sz="800" dirty="0" smtClean="0">
              <a:solidFill>
                <a:srgbClr val="003366"/>
              </a:solidFill>
            </a:endParaRPr>
          </a:p>
        </p:txBody>
      </p:sp>
      <p:sp>
        <p:nvSpPr>
          <p:cNvPr id="25604"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9AA17E8A-6A12-470E-A16E-A94AEAD6A993}" type="slidenum">
              <a:rPr lang="en-CA" smtClean="0"/>
              <a:pPr eaLnBrk="1" hangingPunct="1"/>
              <a:t>4</a:t>
            </a:fld>
            <a:endParaRPr lang="en-C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p:txBody>
          <a:bodyPr/>
          <a:lstStyle/>
          <a:p>
            <a:pPr marL="0" indent="0">
              <a:buFont typeface="Arial" pitchFamily="34" charset="0"/>
              <a:buNone/>
              <a:defRPr/>
            </a:pPr>
            <a:endParaRPr lang="en-CA" sz="1050" dirty="0"/>
          </a:p>
          <a:p>
            <a:pPr marL="171450" indent="-171450">
              <a:buFont typeface="Arial" pitchFamily="34" charset="0"/>
              <a:buChar char="•"/>
              <a:defRPr/>
            </a:pPr>
            <a:endParaRPr lang="en-CA" sz="1050" dirty="0" smtClean="0"/>
          </a:p>
          <a:p>
            <a:pPr>
              <a:defRPr/>
            </a:pPr>
            <a:endParaRPr lang="en-US" dirty="0" smtClean="0"/>
          </a:p>
        </p:txBody>
      </p:sp>
      <p:sp>
        <p:nvSpPr>
          <p:cNvPr id="26628"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3BFFC0B8-7895-4DC0-910B-7E7150562A26}" type="slidenum">
              <a:rPr lang="en-CA" smtClean="0"/>
              <a:pPr eaLnBrk="1" hangingPunct="1"/>
              <a:t>5</a:t>
            </a:fld>
            <a:endParaRPr lang="en-C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endParaRPr lang="en-CA" dirty="0"/>
          </a:p>
        </p:txBody>
      </p:sp>
      <p:sp>
        <p:nvSpPr>
          <p:cNvPr id="27652"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C6BB7ADA-64C3-46BC-A53D-47BE3BD081FE}" type="slidenum">
              <a:rPr lang="en-CA" smtClean="0"/>
              <a:pPr eaLnBrk="1" hangingPunct="1"/>
              <a:t>6</a:t>
            </a:fld>
            <a:endParaRPr lang="en-C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endParaRPr lang="en-CA" dirty="0"/>
          </a:p>
        </p:txBody>
      </p:sp>
      <p:sp>
        <p:nvSpPr>
          <p:cNvPr id="28676"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8E2F44E3-61BC-45C0-B3E1-DFD10B6E86D4}" type="slidenum">
              <a:rPr lang="en-CA" smtClean="0"/>
              <a:pPr eaLnBrk="1" hangingPunct="1"/>
              <a:t>7</a:t>
            </a:fld>
            <a:endParaRPr lang="en-CA"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endParaRPr lang="en-CA" dirty="0"/>
          </a:p>
        </p:txBody>
      </p:sp>
      <p:sp>
        <p:nvSpPr>
          <p:cNvPr id="29700"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3DEF5550-64B6-4970-9F63-5B07D5FBA78E}" type="slidenum">
              <a:rPr lang="en-CA" smtClean="0"/>
              <a:pPr eaLnBrk="1" hangingPunct="1"/>
              <a:t>8</a:t>
            </a:fld>
            <a:endParaRPr lang="en-CA"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p:txBody>
          <a:bodyPr/>
          <a:lstStyle/>
          <a:p>
            <a:pPr>
              <a:defRPr/>
            </a:pPr>
            <a:endParaRPr lang="en-CA" dirty="0" smtClean="0"/>
          </a:p>
        </p:txBody>
      </p:sp>
      <p:sp>
        <p:nvSpPr>
          <p:cNvPr id="30724" name="Slide Number Placeholder 3"/>
          <p:cNvSpPr>
            <a:spLocks noGrp="1"/>
          </p:cNvSpPr>
          <p:nvPr>
            <p:ph type="sldNum" sz="quarter" idx="5"/>
          </p:nvPr>
        </p:nvSpPr>
        <p:spPr>
          <a:noFill/>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64DE1A4B-6253-4A2A-A744-B31444F2CB58}" type="slidenum">
              <a:rPr lang="en-CA" smtClean="0"/>
              <a:pPr eaLnBrk="1" hangingPunct="1"/>
              <a:t>9</a:t>
            </a:fld>
            <a:endParaRPr lang="en-CA"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5" Type="http://schemas.openxmlformats.org/officeDocument/2006/relationships/image" Target="../media/image2.jpeg"/><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aphicFrame>
        <p:nvGraphicFramePr>
          <p:cNvPr id="4" name="Base" hidden="1"/>
          <p:cNvGraphicFramePr>
            <a:graphicFrameLocks/>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53288" name="Presentation" r:id="rId3" imgW="0" imgH="0" progId="PowerPoint.Show.8">
                  <p:embed/>
                </p:oleObj>
              </mc:Choice>
              <mc:Fallback>
                <p:oleObj name="Presentation" r:id="rId3" imgW="0" imgH="0" progId="PowerPoint.Show.8">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Rectangle 59"/>
          <p:cNvSpPr>
            <a:spLocks noChangeArrowheads="1"/>
          </p:cNvSpPr>
          <p:nvPr/>
        </p:nvSpPr>
        <p:spPr bwMode="auto">
          <a:xfrm>
            <a:off x="280988" y="1174750"/>
            <a:ext cx="48387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Clr>
                <a:srgbClr val="003366"/>
              </a:buClr>
              <a:buFont typeface="Wingdings" pitchFamily="2" charset="2"/>
              <a:buNone/>
            </a:pPr>
            <a:r>
              <a:rPr lang="fr-CA" sz="2000" b="1">
                <a:solidFill>
                  <a:schemeClr val="bg1"/>
                </a:solidFill>
                <a:latin typeface="ITC Stone Informal Std Bold" pitchFamily="18" charset="0"/>
              </a:rPr>
              <a:t> </a:t>
            </a:r>
            <a:endParaRPr lang="en-CA" sz="2000" b="1">
              <a:solidFill>
                <a:schemeClr val="bg1"/>
              </a:solidFill>
              <a:latin typeface="ITC Stone Informal Std Bold" pitchFamily="18" charset="0"/>
            </a:endParaRPr>
          </a:p>
        </p:txBody>
      </p:sp>
      <p:pic>
        <p:nvPicPr>
          <p:cNvPr id="6" name="Picture 76"/>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763" y="1395413"/>
            <a:ext cx="9153526"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8" descr="tagline_EN_RGB"/>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763" y="0"/>
            <a:ext cx="9153526"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83" name="Rectangle 71"/>
          <p:cNvSpPr>
            <a:spLocks noGrp="1" noChangeArrowheads="1"/>
          </p:cNvSpPr>
          <p:nvPr>
            <p:ph type="ctrTitle" sz="quarter"/>
          </p:nvPr>
        </p:nvSpPr>
        <p:spPr>
          <a:xfrm>
            <a:off x="685800" y="2941638"/>
            <a:ext cx="7772400" cy="1470025"/>
          </a:xfrm>
        </p:spPr>
        <p:txBody>
          <a:bodyPr anchor="ctr"/>
          <a:lstStyle>
            <a:lvl1pPr algn="ctr">
              <a:defRPr sz="2400">
                <a:solidFill>
                  <a:schemeClr val="tx1"/>
                </a:solidFill>
              </a:defRPr>
            </a:lvl1pPr>
          </a:lstStyle>
          <a:p>
            <a:pPr lvl="0"/>
            <a:r>
              <a:rPr lang="en-CA" noProof="0" smtClean="0"/>
              <a:t>Click to edit Master title style</a:t>
            </a:r>
          </a:p>
        </p:txBody>
      </p:sp>
      <p:sp>
        <p:nvSpPr>
          <p:cNvPr id="64584" name="Rectangle 72"/>
          <p:cNvSpPr>
            <a:spLocks noGrp="1" noChangeArrowheads="1"/>
          </p:cNvSpPr>
          <p:nvPr>
            <p:ph type="subTitle" sz="quarter" idx="1"/>
          </p:nvPr>
        </p:nvSpPr>
        <p:spPr>
          <a:xfrm>
            <a:off x="1371600" y="4697413"/>
            <a:ext cx="6400800" cy="1752600"/>
          </a:xfrm>
        </p:spPr>
        <p:txBody>
          <a:bodyPr/>
          <a:lstStyle>
            <a:lvl1pPr marL="0" indent="0" algn="ctr">
              <a:buFont typeface="Wingdings" pitchFamily="2" charset="2"/>
              <a:buNone/>
              <a:defRPr sz="2000"/>
            </a:lvl1pPr>
          </a:lstStyle>
          <a:p>
            <a:pPr lvl="0"/>
            <a:r>
              <a:rPr lang="en-CA" noProof="0" smtClean="0"/>
              <a:t>Click to edit Master subtitle style</a:t>
            </a:r>
          </a:p>
        </p:txBody>
      </p:sp>
    </p:spTree>
    <p:extLst>
      <p:ext uri="{BB962C8B-B14F-4D97-AF65-F5344CB8AC3E}">
        <p14:creationId xmlns:p14="http://schemas.microsoft.com/office/powerpoint/2010/main" val="3130212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1090462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212725"/>
            <a:ext cx="2087562" cy="55848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387350" y="212725"/>
            <a:ext cx="6110288" cy="5584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2065677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1581383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2201222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387350" y="1014413"/>
            <a:ext cx="4095750" cy="4783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35500" y="1014413"/>
            <a:ext cx="4097338" cy="4783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167083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996317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372419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3832043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336937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3350616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White">
      <p:bgPr>
        <a:solidFill>
          <a:schemeClr val="bg1"/>
        </a:solidFill>
        <a:effectLst/>
      </p:bgPr>
    </p:bg>
    <p:spTree>
      <p:nvGrpSpPr>
        <p:cNvPr id="1" name=""/>
        <p:cNvGrpSpPr/>
        <p:nvPr/>
      </p:nvGrpSpPr>
      <p:grpSpPr>
        <a:xfrm>
          <a:off x="0" y="0"/>
          <a:ext cx="0" cy="0"/>
          <a:chOff x="0" y="0"/>
          <a:chExt cx="0" cy="0"/>
        </a:xfrm>
      </p:grpSpPr>
      <p:sp>
        <p:nvSpPr>
          <p:cNvPr id="1026" name="Rectangle 48"/>
          <p:cNvSpPr>
            <a:spLocks noChangeArrowheads="1"/>
          </p:cNvSpPr>
          <p:nvPr userDrawn="1"/>
        </p:nvSpPr>
        <p:spPr bwMode="auto">
          <a:xfrm>
            <a:off x="0" y="185738"/>
            <a:ext cx="9144000" cy="454025"/>
          </a:xfrm>
          <a:prstGeom prst="rect">
            <a:avLst/>
          </a:prstGeom>
          <a:solidFill>
            <a:srgbClr val="00347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1" name="Rectangle 3"/>
          <p:cNvSpPr>
            <a:spLocks noGrp="1" noChangeArrowheads="1"/>
          </p:cNvSpPr>
          <p:nvPr>
            <p:ph type="ftr" sz="quarter" idx="3"/>
          </p:nvPr>
        </p:nvSpPr>
        <p:spPr bwMode="auto">
          <a:xfrm>
            <a:off x="388938" y="6353175"/>
            <a:ext cx="5964237"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0" i="0" cap="none" normalizeH="0" baseline="0">
                <a:solidFill>
                  <a:schemeClr val="tx1"/>
                </a:solidFill>
              </a:defRPr>
            </a:lvl1pPr>
          </a:lstStyle>
          <a:p>
            <a:pPr>
              <a:defRPr/>
            </a:pPr>
            <a:endParaRPr lang="en-CA"/>
          </a:p>
        </p:txBody>
      </p:sp>
      <p:sp>
        <p:nvSpPr>
          <p:cNvPr id="1028" name="Rectangle 5"/>
          <p:cNvSpPr>
            <a:spLocks noGrp="1" noChangeArrowheads="1"/>
          </p:cNvSpPr>
          <p:nvPr>
            <p:ph type="title"/>
          </p:nvPr>
        </p:nvSpPr>
        <p:spPr bwMode="auto">
          <a:xfrm>
            <a:off x="388938" y="212725"/>
            <a:ext cx="8348662"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title style</a:t>
            </a:r>
          </a:p>
        </p:txBody>
      </p:sp>
      <p:sp>
        <p:nvSpPr>
          <p:cNvPr id="1029" name="Rectangle 6"/>
          <p:cNvSpPr>
            <a:spLocks noGrp="1" noChangeArrowheads="1"/>
          </p:cNvSpPr>
          <p:nvPr>
            <p:ph type="body" idx="1"/>
          </p:nvPr>
        </p:nvSpPr>
        <p:spPr bwMode="auto">
          <a:xfrm>
            <a:off x="387350" y="1014413"/>
            <a:ext cx="8345488" cy="478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030" name="Rectangle 11"/>
          <p:cNvSpPr>
            <a:spLocks noChangeArrowheads="1"/>
          </p:cNvSpPr>
          <p:nvPr/>
        </p:nvSpPr>
        <p:spPr bwMode="auto">
          <a:xfrm>
            <a:off x="6804025" y="6396038"/>
            <a:ext cx="1901825"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C28C3BB3-1D85-4590-9DC2-419C084F4D9E}" type="slidenum">
              <a:rPr lang="en-CA" sz="1400"/>
              <a:pPr algn="r"/>
              <a:t>‹#›</a:t>
            </a:fld>
            <a:endParaRPr lang="en-CA" sz="1400"/>
          </a:p>
        </p:txBody>
      </p:sp>
      <p:sp>
        <p:nvSpPr>
          <p:cNvPr id="1031" name="Line 36"/>
          <p:cNvSpPr>
            <a:spLocks noChangeShapeType="1"/>
          </p:cNvSpPr>
          <p:nvPr/>
        </p:nvSpPr>
        <p:spPr bwMode="auto">
          <a:xfrm>
            <a:off x="0" y="6275388"/>
            <a:ext cx="9144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Tree>
  </p:cSld>
  <p:clrMap bg1="lt1" tx1="dk1" bg2="lt2" tx2="dk2" accent1="accent1" accent2="accent2" accent3="accent3" accent4="accent4" accent5="accent5" accent6="accent6" hlink="hlink" folHlink="folHlink"/>
  <p:sldLayoutIdLst>
    <p:sldLayoutId id="2147484383" r:id="rId1"/>
    <p:sldLayoutId id="2147484373" r:id="rId2"/>
    <p:sldLayoutId id="2147484374" r:id="rId3"/>
    <p:sldLayoutId id="2147484375" r:id="rId4"/>
    <p:sldLayoutId id="2147484376" r:id="rId5"/>
    <p:sldLayoutId id="2147484377" r:id="rId6"/>
    <p:sldLayoutId id="2147484378" r:id="rId7"/>
    <p:sldLayoutId id="2147484379" r:id="rId8"/>
    <p:sldLayoutId id="2147484380" r:id="rId9"/>
    <p:sldLayoutId id="2147484381" r:id="rId10"/>
    <p:sldLayoutId id="2147484382" r:id="rId11"/>
  </p:sldLayoutIdLst>
  <p:txStyles>
    <p:titleStyle>
      <a:lvl1pPr algn="l" rtl="0" eaLnBrk="0" fontAlgn="base" hangingPunct="0">
        <a:spcBef>
          <a:spcPct val="0"/>
        </a:spcBef>
        <a:spcAft>
          <a:spcPct val="0"/>
        </a:spcAft>
        <a:defRPr sz="2000" b="1">
          <a:solidFill>
            <a:schemeClr val="bg1"/>
          </a:solidFill>
          <a:latin typeface="+mj-lt"/>
          <a:ea typeface="+mj-ea"/>
          <a:cs typeface="+mj-cs"/>
        </a:defRPr>
      </a:lvl1pPr>
      <a:lvl2pPr algn="l" rtl="0" eaLnBrk="0" fontAlgn="base" hangingPunct="0">
        <a:spcBef>
          <a:spcPct val="0"/>
        </a:spcBef>
        <a:spcAft>
          <a:spcPct val="0"/>
        </a:spcAft>
        <a:defRPr sz="2000" b="1">
          <a:solidFill>
            <a:schemeClr val="bg1"/>
          </a:solidFill>
          <a:latin typeface="Arial" charset="0"/>
        </a:defRPr>
      </a:lvl2pPr>
      <a:lvl3pPr algn="l" rtl="0" eaLnBrk="0" fontAlgn="base" hangingPunct="0">
        <a:spcBef>
          <a:spcPct val="0"/>
        </a:spcBef>
        <a:spcAft>
          <a:spcPct val="0"/>
        </a:spcAft>
        <a:defRPr sz="2000" b="1">
          <a:solidFill>
            <a:schemeClr val="bg1"/>
          </a:solidFill>
          <a:latin typeface="Arial" charset="0"/>
        </a:defRPr>
      </a:lvl3pPr>
      <a:lvl4pPr algn="l" rtl="0" eaLnBrk="0" fontAlgn="base" hangingPunct="0">
        <a:spcBef>
          <a:spcPct val="0"/>
        </a:spcBef>
        <a:spcAft>
          <a:spcPct val="0"/>
        </a:spcAft>
        <a:defRPr sz="2000" b="1">
          <a:solidFill>
            <a:schemeClr val="bg1"/>
          </a:solidFill>
          <a:latin typeface="Arial" charset="0"/>
        </a:defRPr>
      </a:lvl4pPr>
      <a:lvl5pPr algn="l" rtl="0" eaLnBrk="0" fontAlgn="base" hangingPunct="0">
        <a:spcBef>
          <a:spcPct val="0"/>
        </a:spcBef>
        <a:spcAft>
          <a:spcPct val="0"/>
        </a:spcAft>
        <a:defRPr sz="2000" b="1">
          <a:solidFill>
            <a:schemeClr val="bg1"/>
          </a:solidFill>
          <a:latin typeface="Arial" charset="0"/>
        </a:defRPr>
      </a:lvl5pPr>
      <a:lvl6pPr marL="457200" algn="l" rtl="0" fontAlgn="base">
        <a:spcBef>
          <a:spcPct val="0"/>
        </a:spcBef>
        <a:spcAft>
          <a:spcPct val="0"/>
        </a:spcAft>
        <a:defRPr sz="2000" b="1">
          <a:solidFill>
            <a:schemeClr val="bg1"/>
          </a:solidFill>
          <a:latin typeface="Arial" charset="0"/>
        </a:defRPr>
      </a:lvl6pPr>
      <a:lvl7pPr marL="914400" algn="l" rtl="0" fontAlgn="base">
        <a:spcBef>
          <a:spcPct val="0"/>
        </a:spcBef>
        <a:spcAft>
          <a:spcPct val="0"/>
        </a:spcAft>
        <a:defRPr sz="2000" b="1">
          <a:solidFill>
            <a:schemeClr val="bg1"/>
          </a:solidFill>
          <a:latin typeface="Arial" charset="0"/>
        </a:defRPr>
      </a:lvl7pPr>
      <a:lvl8pPr marL="1371600" algn="l" rtl="0" fontAlgn="base">
        <a:spcBef>
          <a:spcPct val="0"/>
        </a:spcBef>
        <a:spcAft>
          <a:spcPct val="0"/>
        </a:spcAft>
        <a:defRPr sz="2000" b="1">
          <a:solidFill>
            <a:schemeClr val="bg1"/>
          </a:solidFill>
          <a:latin typeface="Arial" charset="0"/>
        </a:defRPr>
      </a:lvl8pPr>
      <a:lvl9pPr marL="1828800" algn="l" rtl="0" fontAlgn="base">
        <a:spcBef>
          <a:spcPct val="0"/>
        </a:spcBef>
        <a:spcAft>
          <a:spcPct val="0"/>
        </a:spcAft>
        <a:defRPr sz="2000" b="1">
          <a:solidFill>
            <a:schemeClr val="bg1"/>
          </a:solidFill>
          <a:latin typeface="Arial" charset="0"/>
        </a:defRPr>
      </a:lvl9pPr>
    </p:titleStyle>
    <p:bodyStyle>
      <a:lvl1pPr marL="228600" indent="-228600" algn="l" rtl="0" eaLnBrk="0" fontAlgn="base" hangingPunct="0">
        <a:spcBef>
          <a:spcPct val="20000"/>
        </a:spcBef>
        <a:spcAft>
          <a:spcPct val="0"/>
        </a:spcAft>
        <a:buClr>
          <a:srgbClr val="003366"/>
        </a:buClr>
        <a:buFont typeface="Wingdings" pitchFamily="2" charset="2"/>
        <a:buChar char="§"/>
        <a:defRPr sz="2800">
          <a:solidFill>
            <a:schemeClr val="tx1"/>
          </a:solidFill>
          <a:latin typeface="+mn-lt"/>
          <a:ea typeface="+mn-ea"/>
          <a:cs typeface="+mn-cs"/>
        </a:defRPr>
      </a:lvl1pPr>
      <a:lvl2pPr marL="685800" indent="-285750" algn="l" rtl="0" eaLnBrk="0" fontAlgn="base" hangingPunct="0">
        <a:spcBef>
          <a:spcPct val="20000"/>
        </a:spcBef>
        <a:spcAft>
          <a:spcPct val="0"/>
        </a:spcAft>
        <a:buClr>
          <a:srgbClr val="003366"/>
        </a:buClr>
        <a:buChar char="–"/>
        <a:defRPr sz="2800">
          <a:solidFill>
            <a:schemeClr val="tx1"/>
          </a:solidFill>
          <a:latin typeface="+mn-lt"/>
        </a:defRPr>
      </a:lvl2pPr>
      <a:lvl3pPr marL="1143000" indent="-228600" algn="l" rtl="0" eaLnBrk="0" fontAlgn="base" hangingPunct="0">
        <a:spcBef>
          <a:spcPct val="20000"/>
        </a:spcBef>
        <a:spcAft>
          <a:spcPct val="0"/>
        </a:spcAft>
        <a:buClr>
          <a:srgbClr val="003366"/>
        </a:buClr>
        <a:buChar char="•"/>
        <a:defRPr sz="2400">
          <a:solidFill>
            <a:schemeClr val="tx1"/>
          </a:solidFill>
          <a:latin typeface="+mn-lt"/>
        </a:defRPr>
      </a:lvl3pPr>
      <a:lvl4pPr marL="1600200" indent="-228600" algn="l" rtl="0" eaLnBrk="0" fontAlgn="base" hangingPunct="0">
        <a:spcBef>
          <a:spcPct val="20000"/>
        </a:spcBef>
        <a:spcAft>
          <a:spcPct val="0"/>
        </a:spcAft>
        <a:buClr>
          <a:srgbClr val="003366"/>
        </a:buClr>
        <a:buChar char="–"/>
        <a:defRPr sz="2000">
          <a:solidFill>
            <a:schemeClr val="tx1"/>
          </a:solidFill>
          <a:latin typeface="+mn-lt"/>
        </a:defRPr>
      </a:lvl4pPr>
      <a:lvl5pPr marL="2057400" indent="-228600" algn="l" rtl="0" eaLnBrk="0" fontAlgn="base" hangingPunct="0">
        <a:spcBef>
          <a:spcPct val="20000"/>
        </a:spcBef>
        <a:spcAft>
          <a:spcPct val="0"/>
        </a:spcAft>
        <a:buClr>
          <a:srgbClr val="003366"/>
        </a:buClr>
        <a:buChar char="»"/>
        <a:defRPr sz="2000">
          <a:solidFill>
            <a:schemeClr val="tx1"/>
          </a:solidFill>
          <a:latin typeface="+mn-lt"/>
        </a:defRPr>
      </a:lvl5pPr>
      <a:lvl6pPr marL="2514600" indent="-228600" algn="l" rtl="0" fontAlgn="base">
        <a:spcBef>
          <a:spcPct val="20000"/>
        </a:spcBef>
        <a:spcAft>
          <a:spcPct val="0"/>
        </a:spcAft>
        <a:buClr>
          <a:srgbClr val="003366"/>
        </a:buClr>
        <a:buChar char="»"/>
        <a:defRPr sz="2000">
          <a:solidFill>
            <a:schemeClr val="tx1"/>
          </a:solidFill>
          <a:latin typeface="+mn-lt"/>
        </a:defRPr>
      </a:lvl6pPr>
      <a:lvl7pPr marL="2971800" indent="-228600" algn="l" rtl="0" fontAlgn="base">
        <a:spcBef>
          <a:spcPct val="20000"/>
        </a:spcBef>
        <a:spcAft>
          <a:spcPct val="0"/>
        </a:spcAft>
        <a:buClr>
          <a:srgbClr val="003366"/>
        </a:buClr>
        <a:buChar char="»"/>
        <a:defRPr sz="2000">
          <a:solidFill>
            <a:schemeClr val="tx1"/>
          </a:solidFill>
          <a:latin typeface="+mn-lt"/>
        </a:defRPr>
      </a:lvl7pPr>
      <a:lvl8pPr marL="3429000" indent="-228600" algn="l" rtl="0" fontAlgn="base">
        <a:spcBef>
          <a:spcPct val="20000"/>
        </a:spcBef>
        <a:spcAft>
          <a:spcPct val="0"/>
        </a:spcAft>
        <a:buClr>
          <a:srgbClr val="003366"/>
        </a:buClr>
        <a:buChar char="»"/>
        <a:defRPr sz="2000">
          <a:solidFill>
            <a:schemeClr val="tx1"/>
          </a:solidFill>
          <a:latin typeface="+mn-lt"/>
        </a:defRPr>
      </a:lvl8pPr>
      <a:lvl9pPr marL="3886200" indent="-228600" algn="l" rtl="0" fontAlgn="base">
        <a:spcBef>
          <a:spcPct val="20000"/>
        </a:spcBef>
        <a:spcAft>
          <a:spcPct val="0"/>
        </a:spcAft>
        <a:buClr>
          <a:srgbClr val="003366"/>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tbs-sct.gc.ca/pol/doc-eng.aspx?id=12754&amp;section=tex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iservice.prv/eng/imit/ims/clients/docs/Disposition_Electronic_IRBVs.pdff" TargetMode="External"/><Relationship Id="rId13" Type="http://schemas.openxmlformats.org/officeDocument/2006/relationships/hyperlink" Target="http://iservice.prv/eng/imit/ims/clients/docs/whats-new-in-im.ppt" TargetMode="External"/><Relationship Id="rId3" Type="http://schemas.openxmlformats.org/officeDocument/2006/relationships/hyperlink" Target="http://blogs-blogues.prv/iaim-aigi/" TargetMode="External"/><Relationship Id="rId7" Type="http://schemas.openxmlformats.org/officeDocument/2006/relationships/hyperlink" Target="http://iservice.prv/eng/imit/ims/clients/docs/IM_Top_10_Rules_retirement_departure.pdf" TargetMode="External"/><Relationship Id="rId12" Type="http://schemas.openxmlformats.org/officeDocument/2006/relationships/hyperlink" Target="http://iservice.prv/eng/imit/ims/clients/tools_and_resources/cds/tutorial_2.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iservice.prv/eng/imit/ims/clients/docs/keep-chuck.pdf" TargetMode="External"/><Relationship Id="rId11" Type="http://schemas.openxmlformats.org/officeDocument/2006/relationships/hyperlink" Target="http://iservice.prv/eng/imit/ims/clients/recordology/index.shtml" TargetMode="External"/><Relationship Id="rId5" Type="http://schemas.openxmlformats.org/officeDocument/2006/relationships/hyperlink" Target="http://iservice.prv/eng/imit/ims/clients/docs/top10.pdf" TargetMode="External"/><Relationship Id="rId10" Type="http://schemas.openxmlformats.org/officeDocument/2006/relationships/hyperlink" Target="http://www.csps-efpc.gc.ca/cat/det-eng.asp?courseno=I004" TargetMode="External"/><Relationship Id="rId4" Type="http://schemas.openxmlformats.org/officeDocument/2006/relationships/hyperlink" Target="http://iservice.prv/eng/imit/ims/clients/docs/emails.pdf" TargetMode="External"/><Relationship Id="rId9" Type="http://schemas.openxmlformats.org/officeDocument/2006/relationships/hyperlink" Target="http://iservice.prv/eng/imit/ims/clients/docs/im-day-regional-kit.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638175" y="2713038"/>
            <a:ext cx="7772400" cy="1470025"/>
          </a:xfrm>
        </p:spPr>
        <p:txBody>
          <a:bodyPr/>
          <a:lstStyle/>
          <a:p>
            <a:pPr eaLnBrk="1" hangingPunct="1"/>
            <a:r>
              <a:rPr lang="en-US" dirty="0" smtClean="0">
                <a:solidFill>
                  <a:schemeClr val="tx2"/>
                </a:solidFill>
              </a:rPr>
              <a:t>The Stewardship of Information at ESDC </a:t>
            </a:r>
            <a:endParaRPr lang="en-US" sz="1800" dirty="0" smtClean="0">
              <a:solidFill>
                <a:schemeClr val="tx2"/>
              </a:solidFill>
            </a:endParaRPr>
          </a:p>
        </p:txBody>
      </p:sp>
      <p:sp>
        <p:nvSpPr>
          <p:cNvPr id="3075" name="Rectangle 7"/>
          <p:cNvSpPr>
            <a:spLocks noGrp="1" noChangeArrowheads="1"/>
          </p:cNvSpPr>
          <p:nvPr>
            <p:ph type="subTitle" idx="1"/>
          </p:nvPr>
        </p:nvSpPr>
        <p:spPr>
          <a:xfrm>
            <a:off x="1371600" y="4457700"/>
            <a:ext cx="6400800" cy="1752600"/>
          </a:xfrm>
        </p:spPr>
        <p:txBody>
          <a:bodyPr/>
          <a:lstStyle/>
          <a:p>
            <a:r>
              <a:rPr lang="en-US" sz="1600" b="1" smtClean="0">
                <a:solidFill>
                  <a:schemeClr val="tx2"/>
                </a:solidFill>
              </a:rPr>
              <a:t/>
            </a:r>
            <a:br>
              <a:rPr lang="en-US" sz="1600" b="1" smtClean="0">
                <a:solidFill>
                  <a:schemeClr val="tx2"/>
                </a:solidFill>
              </a:rPr>
            </a:br>
            <a:endParaRPr lang="en-US" b="1" smtClean="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CA" dirty="0" smtClean="0">
                <a:solidFill>
                  <a:schemeClr val="accent3"/>
                </a:solidFill>
              </a:rPr>
              <a:t>A Closer Look:  Protected B and Secret Information</a:t>
            </a:r>
            <a:r>
              <a:rPr lang="en-CA" dirty="0">
                <a:solidFill>
                  <a:schemeClr val="accent3"/>
                </a:solidFill>
              </a:rPr>
              <a:t/>
            </a:r>
            <a:br>
              <a:rPr lang="en-CA" dirty="0">
                <a:solidFill>
                  <a:schemeClr val="accent3"/>
                </a:solidFill>
              </a:rPr>
            </a:br>
            <a:endParaRPr lang="en-CA" dirty="0" smtClean="0">
              <a:solidFill>
                <a:schemeClr val="accent3"/>
              </a:solidFill>
            </a:endParaRPr>
          </a:p>
        </p:txBody>
      </p:sp>
      <p:sp>
        <p:nvSpPr>
          <p:cNvPr id="4099" name="Content Placeholder 2"/>
          <p:cNvSpPr>
            <a:spLocks noGrp="1"/>
          </p:cNvSpPr>
          <p:nvPr>
            <p:ph idx="1"/>
          </p:nvPr>
        </p:nvSpPr>
        <p:spPr>
          <a:xfrm>
            <a:off x="439738" y="781050"/>
            <a:ext cx="8370887" cy="5619750"/>
          </a:xfrm>
        </p:spPr>
        <p:txBody>
          <a:bodyPr>
            <a:normAutofit fontScale="85000" lnSpcReduction="20000"/>
          </a:bodyPr>
          <a:lstStyle/>
          <a:p>
            <a:pPr>
              <a:spcBef>
                <a:spcPts val="0"/>
              </a:spcBef>
              <a:spcAft>
                <a:spcPts val="0"/>
              </a:spcAft>
              <a:defRPr/>
            </a:pPr>
            <a:r>
              <a:rPr lang="en-US" sz="1900" b="1" dirty="0">
                <a:solidFill>
                  <a:schemeClr val="tx2"/>
                </a:solidFill>
              </a:rPr>
              <a:t>PROTECTED B </a:t>
            </a:r>
            <a:r>
              <a:rPr lang="en-US" sz="1900" dirty="0">
                <a:solidFill>
                  <a:schemeClr val="tx2"/>
                </a:solidFill>
              </a:rPr>
              <a:t>information </a:t>
            </a:r>
            <a:r>
              <a:rPr lang="en-US" sz="1900" b="1" dirty="0">
                <a:solidFill>
                  <a:schemeClr val="tx2"/>
                </a:solidFill>
              </a:rPr>
              <a:t>can cause serious harm </a:t>
            </a:r>
            <a:r>
              <a:rPr lang="en-US" sz="1900" dirty="0">
                <a:solidFill>
                  <a:schemeClr val="tx2"/>
                </a:solidFill>
              </a:rPr>
              <a:t>if inappropriately </a:t>
            </a:r>
            <a:r>
              <a:rPr lang="en-US" sz="1900" dirty="0" smtClean="0">
                <a:solidFill>
                  <a:schemeClr val="tx2"/>
                </a:solidFill>
              </a:rPr>
              <a:t>disclosed:</a:t>
            </a:r>
            <a:endParaRPr lang="en-US" sz="1900" dirty="0">
              <a:solidFill>
                <a:schemeClr val="tx2"/>
              </a:solidFill>
            </a:endParaRPr>
          </a:p>
          <a:p>
            <a:pPr>
              <a:spcBef>
                <a:spcPts val="0"/>
              </a:spcBef>
              <a:spcAft>
                <a:spcPts val="0"/>
              </a:spcAft>
              <a:defRPr/>
            </a:pPr>
            <a:endParaRPr lang="en-US" sz="1800" dirty="0">
              <a:solidFill>
                <a:schemeClr val="tx2"/>
              </a:solidFill>
            </a:endParaRPr>
          </a:p>
          <a:p>
            <a:pPr lvl="1">
              <a:spcBef>
                <a:spcPts val="0"/>
              </a:spcBef>
              <a:spcAft>
                <a:spcPts val="600"/>
              </a:spcAft>
              <a:defRPr/>
            </a:pPr>
            <a:r>
              <a:rPr lang="en-US" sz="1500" dirty="0">
                <a:solidFill>
                  <a:schemeClr val="tx2"/>
                </a:solidFill>
              </a:rPr>
              <a:t>Documents containing </a:t>
            </a:r>
            <a:r>
              <a:rPr lang="en-US" sz="1500" b="1" i="1" dirty="0">
                <a:solidFill>
                  <a:schemeClr val="tx2"/>
                </a:solidFill>
              </a:rPr>
              <a:t>more than one </a:t>
            </a:r>
            <a:r>
              <a:rPr lang="en-US" sz="1500" dirty="0">
                <a:solidFill>
                  <a:schemeClr val="tx2"/>
                </a:solidFill>
              </a:rPr>
              <a:t>personal information element</a:t>
            </a:r>
          </a:p>
          <a:p>
            <a:pPr lvl="1">
              <a:spcBef>
                <a:spcPts val="0"/>
              </a:spcBef>
              <a:spcAft>
                <a:spcPts val="600"/>
              </a:spcAft>
              <a:defRPr/>
            </a:pPr>
            <a:r>
              <a:rPr lang="en-CA" sz="1500" dirty="0" smtClean="0">
                <a:solidFill>
                  <a:schemeClr val="tx2"/>
                </a:solidFill>
              </a:rPr>
              <a:t>Can be created and stored on the network</a:t>
            </a:r>
          </a:p>
          <a:p>
            <a:pPr lvl="1">
              <a:spcBef>
                <a:spcPts val="0"/>
              </a:spcBef>
              <a:spcAft>
                <a:spcPts val="600"/>
              </a:spcAft>
              <a:defRPr/>
            </a:pPr>
            <a:r>
              <a:rPr lang="en-CA" sz="1500" dirty="0" smtClean="0">
                <a:solidFill>
                  <a:schemeClr val="tx2"/>
                </a:solidFill>
              </a:rPr>
              <a:t>Store </a:t>
            </a:r>
            <a:r>
              <a:rPr lang="en-CA" sz="1500" dirty="0">
                <a:solidFill>
                  <a:schemeClr val="tx2"/>
                </a:solidFill>
              </a:rPr>
              <a:t>in locked cabinets, </a:t>
            </a:r>
            <a:r>
              <a:rPr lang="en-CA" sz="1500" dirty="0" smtClean="0">
                <a:solidFill>
                  <a:schemeClr val="tx2"/>
                </a:solidFill>
              </a:rPr>
              <a:t>ESDC-approved </a:t>
            </a:r>
            <a:r>
              <a:rPr lang="en-CA" sz="1500" dirty="0">
                <a:solidFill>
                  <a:schemeClr val="tx2"/>
                </a:solidFill>
              </a:rPr>
              <a:t>electronic system, or </a:t>
            </a:r>
            <a:r>
              <a:rPr lang="en-CA" sz="1500" dirty="0" smtClean="0">
                <a:solidFill>
                  <a:schemeClr val="tx2"/>
                </a:solidFill>
              </a:rPr>
              <a:t>encrypted </a:t>
            </a:r>
            <a:r>
              <a:rPr lang="en-CA" sz="1500" dirty="0">
                <a:solidFill>
                  <a:schemeClr val="tx2"/>
                </a:solidFill>
              </a:rPr>
              <a:t>USB in a locked cabinet</a:t>
            </a:r>
          </a:p>
          <a:p>
            <a:pPr lvl="1">
              <a:spcBef>
                <a:spcPts val="0"/>
              </a:spcBef>
              <a:spcAft>
                <a:spcPts val="600"/>
              </a:spcAft>
              <a:defRPr/>
            </a:pPr>
            <a:r>
              <a:rPr lang="en-US" sz="1500" dirty="0">
                <a:solidFill>
                  <a:schemeClr val="tx2"/>
                </a:solidFill>
              </a:rPr>
              <a:t>Transported, mailed or couriered in </a:t>
            </a:r>
            <a:r>
              <a:rPr lang="en-US" sz="1500" dirty="0" smtClean="0">
                <a:solidFill>
                  <a:schemeClr val="tx2"/>
                </a:solidFill>
              </a:rPr>
              <a:t>a sealed double </a:t>
            </a:r>
            <a:r>
              <a:rPr lang="en-US" sz="1500" dirty="0">
                <a:solidFill>
                  <a:schemeClr val="tx2"/>
                </a:solidFill>
              </a:rPr>
              <a:t>envelope</a:t>
            </a:r>
          </a:p>
          <a:p>
            <a:pPr lvl="1">
              <a:spcBef>
                <a:spcPts val="0"/>
              </a:spcBef>
              <a:spcAft>
                <a:spcPts val="600"/>
              </a:spcAft>
              <a:defRPr/>
            </a:pPr>
            <a:r>
              <a:rPr lang="en-US" sz="1500" dirty="0">
                <a:solidFill>
                  <a:schemeClr val="tx2"/>
                </a:solidFill>
              </a:rPr>
              <a:t>Can be emailed on </a:t>
            </a:r>
            <a:r>
              <a:rPr lang="en-US" sz="1500" dirty="0" smtClean="0">
                <a:solidFill>
                  <a:schemeClr val="tx2"/>
                </a:solidFill>
              </a:rPr>
              <a:t>ESDC </a:t>
            </a:r>
            <a:r>
              <a:rPr lang="en-US" sz="1500" dirty="0">
                <a:solidFill>
                  <a:schemeClr val="tx2"/>
                </a:solidFill>
              </a:rPr>
              <a:t>systems within the departmental </a:t>
            </a:r>
            <a:r>
              <a:rPr lang="en-US" sz="1500" dirty="0" smtClean="0">
                <a:solidFill>
                  <a:schemeClr val="tx2"/>
                </a:solidFill>
              </a:rPr>
              <a:t>firewall, </a:t>
            </a:r>
            <a:r>
              <a:rPr lang="en-US" sz="1500" dirty="0">
                <a:solidFill>
                  <a:schemeClr val="tx2"/>
                </a:solidFill>
              </a:rPr>
              <a:t>using </a:t>
            </a:r>
            <a:r>
              <a:rPr lang="en-US" sz="1500" dirty="0" smtClean="0">
                <a:solidFill>
                  <a:schemeClr val="tx2"/>
                </a:solidFill>
              </a:rPr>
              <a:t>encryption depending on sensitivity</a:t>
            </a:r>
          </a:p>
          <a:p>
            <a:pPr lvl="1">
              <a:spcBef>
                <a:spcPts val="0"/>
              </a:spcBef>
              <a:spcAft>
                <a:spcPts val="600"/>
              </a:spcAft>
              <a:defRPr/>
            </a:pPr>
            <a:r>
              <a:rPr lang="en-US" sz="1500" dirty="0" smtClean="0">
                <a:solidFill>
                  <a:schemeClr val="tx2"/>
                </a:solidFill>
              </a:rPr>
              <a:t>Can only be faxed using a </a:t>
            </a:r>
            <a:r>
              <a:rPr lang="en-US" sz="1500" dirty="0">
                <a:solidFill>
                  <a:schemeClr val="tx2"/>
                </a:solidFill>
              </a:rPr>
              <a:t>secure </a:t>
            </a:r>
            <a:r>
              <a:rPr lang="en-US" sz="1500" dirty="0" smtClean="0">
                <a:solidFill>
                  <a:schemeClr val="tx2"/>
                </a:solidFill>
              </a:rPr>
              <a:t>fax – </a:t>
            </a:r>
            <a:r>
              <a:rPr lang="en-US" sz="1500" u="sng" dirty="0" smtClean="0">
                <a:solidFill>
                  <a:schemeClr val="tx2"/>
                </a:solidFill>
              </a:rPr>
              <a:t>Don’t fax unless you know it is secure</a:t>
            </a:r>
            <a:endParaRPr lang="en-US" sz="1500" u="sng" dirty="0">
              <a:solidFill>
                <a:schemeClr val="tx2"/>
              </a:solidFill>
            </a:endParaRPr>
          </a:p>
          <a:p>
            <a:pPr lvl="1">
              <a:lnSpc>
                <a:spcPct val="110000"/>
              </a:lnSpc>
              <a:spcBef>
                <a:spcPts val="0"/>
              </a:spcBef>
              <a:spcAft>
                <a:spcPts val="0"/>
              </a:spcAft>
              <a:defRPr/>
            </a:pPr>
            <a:endParaRPr lang="en-US" sz="1500" dirty="0" smtClean="0">
              <a:solidFill>
                <a:schemeClr val="tx2"/>
              </a:solidFill>
            </a:endParaRPr>
          </a:p>
          <a:p>
            <a:pPr>
              <a:lnSpc>
                <a:spcPct val="110000"/>
              </a:lnSpc>
              <a:spcBef>
                <a:spcPts val="0"/>
              </a:spcBef>
              <a:spcAft>
                <a:spcPts val="0"/>
              </a:spcAft>
              <a:defRPr/>
            </a:pPr>
            <a:r>
              <a:rPr lang="en-US" sz="1900" b="1" dirty="0" smtClean="0">
                <a:solidFill>
                  <a:schemeClr val="tx2"/>
                </a:solidFill>
              </a:rPr>
              <a:t>SECRET</a:t>
            </a:r>
            <a:r>
              <a:rPr lang="en-US" sz="1900" dirty="0" smtClean="0">
                <a:solidFill>
                  <a:schemeClr val="tx2"/>
                </a:solidFill>
              </a:rPr>
              <a:t> information can cause serous injury to the national interest (e.g.,  Memoranda to Cabinet, Cabinet records, Treasury Board submissions)</a:t>
            </a:r>
          </a:p>
          <a:p>
            <a:pPr>
              <a:lnSpc>
                <a:spcPct val="110000"/>
              </a:lnSpc>
              <a:spcBef>
                <a:spcPts val="0"/>
              </a:spcBef>
              <a:spcAft>
                <a:spcPts val="0"/>
              </a:spcAft>
              <a:defRPr/>
            </a:pPr>
            <a:endParaRPr lang="en-US" sz="1700" dirty="0" smtClean="0">
              <a:solidFill>
                <a:schemeClr val="tx2"/>
              </a:solidFill>
            </a:endParaRPr>
          </a:p>
          <a:p>
            <a:pPr lvl="1">
              <a:lnSpc>
                <a:spcPct val="110000"/>
              </a:lnSpc>
              <a:spcBef>
                <a:spcPts val="0"/>
              </a:spcBef>
              <a:spcAft>
                <a:spcPts val="600"/>
              </a:spcAft>
              <a:defRPr/>
            </a:pPr>
            <a:r>
              <a:rPr lang="en-US" sz="1500" dirty="0" smtClean="0">
                <a:solidFill>
                  <a:schemeClr val="tx2"/>
                </a:solidFill>
              </a:rPr>
              <a:t>Must be created and stored on an encrypted USB key</a:t>
            </a:r>
          </a:p>
          <a:p>
            <a:pPr lvl="1">
              <a:lnSpc>
                <a:spcPct val="110000"/>
              </a:lnSpc>
              <a:spcBef>
                <a:spcPts val="0"/>
              </a:spcBef>
              <a:spcAft>
                <a:spcPts val="600"/>
              </a:spcAft>
              <a:defRPr/>
            </a:pPr>
            <a:r>
              <a:rPr lang="en-US" sz="1500" dirty="0" smtClean="0">
                <a:solidFill>
                  <a:schemeClr val="tx2"/>
                </a:solidFill>
              </a:rPr>
              <a:t>Controlled distribution (i.e., numbered copies, signatures for receipt)</a:t>
            </a:r>
          </a:p>
          <a:p>
            <a:pPr lvl="1">
              <a:lnSpc>
                <a:spcPct val="110000"/>
              </a:lnSpc>
              <a:spcBef>
                <a:spcPts val="0"/>
              </a:spcBef>
              <a:spcAft>
                <a:spcPts val="600"/>
              </a:spcAft>
              <a:defRPr/>
            </a:pPr>
            <a:r>
              <a:rPr lang="en-CA" sz="1500" dirty="0">
                <a:solidFill>
                  <a:schemeClr val="tx2"/>
                </a:solidFill>
              </a:rPr>
              <a:t>Use only in Secure Zone office </a:t>
            </a:r>
            <a:r>
              <a:rPr lang="en-CA" sz="1500" dirty="0" smtClean="0">
                <a:solidFill>
                  <a:schemeClr val="tx2"/>
                </a:solidFill>
              </a:rPr>
              <a:t>space.  </a:t>
            </a:r>
            <a:r>
              <a:rPr lang="en-US" sz="1500" dirty="0" smtClean="0">
                <a:solidFill>
                  <a:schemeClr val="tx2"/>
                </a:solidFill>
              </a:rPr>
              <a:t>Store in an Regional Security Office (RSO) approved locked container or ESDC-approved encrypted USB key in a locked security container</a:t>
            </a:r>
          </a:p>
          <a:p>
            <a:pPr lvl="1">
              <a:lnSpc>
                <a:spcPct val="110000"/>
              </a:lnSpc>
              <a:spcBef>
                <a:spcPts val="0"/>
              </a:spcBef>
              <a:spcAft>
                <a:spcPts val="600"/>
              </a:spcAft>
              <a:defRPr/>
            </a:pPr>
            <a:r>
              <a:rPr lang="en-CA" sz="1500" dirty="0" smtClean="0">
                <a:solidFill>
                  <a:schemeClr val="tx2"/>
                </a:solidFill>
              </a:rPr>
              <a:t>Transport or reliable courier </a:t>
            </a:r>
            <a:r>
              <a:rPr lang="en-CA" sz="1500" dirty="0">
                <a:solidFill>
                  <a:schemeClr val="tx2"/>
                </a:solidFill>
              </a:rPr>
              <a:t>in a double-sealed </a:t>
            </a:r>
            <a:r>
              <a:rPr lang="en-CA" sz="1500" dirty="0" smtClean="0">
                <a:solidFill>
                  <a:schemeClr val="tx2"/>
                </a:solidFill>
              </a:rPr>
              <a:t>envelope. Consult RSO</a:t>
            </a:r>
            <a:endParaRPr lang="en-CA" sz="1500" dirty="0">
              <a:solidFill>
                <a:schemeClr val="tx2"/>
              </a:solidFill>
            </a:endParaRPr>
          </a:p>
          <a:p>
            <a:pPr lvl="1">
              <a:lnSpc>
                <a:spcPct val="110000"/>
              </a:lnSpc>
              <a:spcBef>
                <a:spcPts val="0"/>
              </a:spcBef>
              <a:spcAft>
                <a:spcPts val="600"/>
              </a:spcAft>
              <a:defRPr/>
            </a:pPr>
            <a:r>
              <a:rPr lang="en-CA" sz="1500" dirty="0">
                <a:solidFill>
                  <a:schemeClr val="tx2"/>
                </a:solidFill>
              </a:rPr>
              <a:t>Do not email. Consult RSO on </a:t>
            </a:r>
            <a:r>
              <a:rPr lang="en-CA" sz="1500" dirty="0" smtClean="0">
                <a:solidFill>
                  <a:schemeClr val="tx2"/>
                </a:solidFill>
              </a:rPr>
              <a:t>secure transmission</a:t>
            </a:r>
          </a:p>
          <a:p>
            <a:pPr lvl="1">
              <a:lnSpc>
                <a:spcPct val="110000"/>
              </a:lnSpc>
              <a:spcBef>
                <a:spcPts val="0"/>
              </a:spcBef>
              <a:spcAft>
                <a:spcPts val="600"/>
              </a:spcAft>
              <a:defRPr/>
            </a:pPr>
            <a:r>
              <a:rPr lang="en-CA" sz="1500" dirty="0" smtClean="0">
                <a:solidFill>
                  <a:schemeClr val="tx2"/>
                </a:solidFill>
              </a:rPr>
              <a:t>Must be carried in a locked RCMP approved briefcase, which, if transported in a car, must be stored in the trunk of the car</a:t>
            </a:r>
            <a:endParaRPr lang="en-CA" sz="1500" dirty="0">
              <a:solidFill>
                <a:schemeClr val="tx2"/>
              </a:solidFill>
            </a:endParaRPr>
          </a:p>
          <a:p>
            <a:pPr>
              <a:lnSpc>
                <a:spcPct val="110000"/>
              </a:lnSpc>
              <a:spcBef>
                <a:spcPts val="0"/>
              </a:spcBef>
              <a:spcAft>
                <a:spcPts val="0"/>
              </a:spcAft>
              <a:defRPr/>
            </a:pPr>
            <a:endParaRPr lang="en-US" sz="1700" b="1" i="1" dirty="0" smtClean="0">
              <a:solidFill>
                <a:schemeClr val="tx2"/>
              </a:solidFill>
            </a:endParaRPr>
          </a:p>
          <a:p>
            <a:pPr marL="0" indent="0" algn="ctr">
              <a:lnSpc>
                <a:spcPct val="110000"/>
              </a:lnSpc>
              <a:spcBef>
                <a:spcPts val="0"/>
              </a:spcBef>
              <a:spcAft>
                <a:spcPts val="0"/>
              </a:spcAft>
              <a:buFont typeface="Wingdings" pitchFamily="2" charset="2"/>
              <a:buNone/>
              <a:defRPr/>
            </a:pPr>
            <a:r>
              <a:rPr lang="en-US" sz="1900" b="1" i="1" dirty="0" smtClean="0">
                <a:solidFill>
                  <a:schemeClr val="tx2"/>
                </a:solidFill>
              </a:rPr>
              <a:t>For more information, consult the Departmental Security Policy and Procedures Manual and the Information Classification Guide.</a:t>
            </a:r>
            <a:endParaRPr lang="en-CA" sz="1900" b="1" i="1" dirty="0" smtClean="0">
              <a:solidFill>
                <a:schemeClr val="tx2"/>
              </a:solidFill>
            </a:endParaRPr>
          </a:p>
        </p:txBody>
      </p:sp>
      <p:grpSp>
        <p:nvGrpSpPr>
          <p:cNvPr id="12292" name="Group 3"/>
          <p:cNvGrpSpPr>
            <a:grpSpLocks/>
          </p:cNvGrpSpPr>
          <p:nvPr/>
        </p:nvGrpSpPr>
        <p:grpSpPr bwMode="auto">
          <a:xfrm>
            <a:off x="7931150" y="0"/>
            <a:ext cx="1401763" cy="992188"/>
            <a:chOff x="1501832" y="5063672"/>
            <a:chExt cx="1400559" cy="992368"/>
          </a:xfrm>
        </p:grpSpPr>
        <p:sp>
          <p:nvSpPr>
            <p:cNvPr id="5" name="Oval 4"/>
            <p:cNvSpPr/>
            <p:nvPr/>
          </p:nvSpPr>
          <p:spPr>
            <a:xfrm>
              <a:off x="1669962" y="5063672"/>
              <a:ext cx="1064298" cy="992368"/>
            </a:xfrm>
            <a:prstGeom prst="ellipse">
              <a:avLst/>
            </a:prstGeom>
            <a:solidFill>
              <a:srgbClr val="C7FDD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2294" name="Content Placeholder 2"/>
            <p:cNvSpPr txBox="1">
              <a:spLocks/>
            </p:cNvSpPr>
            <p:nvPr/>
          </p:nvSpPr>
          <p:spPr bwMode="auto">
            <a:xfrm>
              <a:off x="1501832" y="5418228"/>
              <a:ext cx="1400559"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chemeClr val="tx2"/>
                  </a:solidFill>
                </a:rPr>
                <a:t>Security</a:t>
              </a:r>
            </a:p>
          </p:txBody>
        </p:sp>
      </p:grpSp>
    </p:spTree>
  </p:cSld>
  <p:clrMapOvr>
    <a:masterClrMapping/>
  </p:clrMapOvr>
  <mc:AlternateContent xmlns:mc="http://schemas.openxmlformats.org/markup-compatibility/2006" xmlns:p14="http://schemas.microsoft.com/office/powerpoint/2010/main">
    <mc:Choice Requires="p14">
      <p:transition spd="slow" p14:dur="800" advTm="10000">
        <p14:flythrough/>
      </p:transition>
    </mc:Choice>
    <mc:Fallback xmlns="">
      <p:transition spd="slow" advTm="10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CA" dirty="0">
                <a:solidFill>
                  <a:schemeClr val="accent3"/>
                </a:solidFill>
              </a:rPr>
              <a:t>Safeguarding </a:t>
            </a:r>
            <a:r>
              <a:rPr lang="en-CA" dirty="0" smtClean="0">
                <a:solidFill>
                  <a:schemeClr val="accent3"/>
                </a:solidFill>
              </a:rPr>
              <a:t>Personal Information</a:t>
            </a:r>
            <a:r>
              <a:rPr lang="en-CA" dirty="0">
                <a:solidFill>
                  <a:schemeClr val="accent3"/>
                </a:solidFill>
              </a:rPr>
              <a:t/>
            </a:r>
            <a:br>
              <a:rPr lang="en-CA" dirty="0">
                <a:solidFill>
                  <a:schemeClr val="accent3"/>
                </a:solidFill>
              </a:rPr>
            </a:br>
            <a:endParaRPr lang="en-CA" dirty="0" smtClean="0">
              <a:solidFill>
                <a:schemeClr val="accent3"/>
              </a:solidFill>
            </a:endParaRPr>
          </a:p>
        </p:txBody>
      </p:sp>
      <p:sp>
        <p:nvSpPr>
          <p:cNvPr id="12291" name="Content Placeholder 2"/>
          <p:cNvSpPr>
            <a:spLocks noGrp="1"/>
          </p:cNvSpPr>
          <p:nvPr>
            <p:ph idx="1"/>
          </p:nvPr>
        </p:nvSpPr>
        <p:spPr>
          <a:xfrm>
            <a:off x="487363" y="952500"/>
            <a:ext cx="8245475" cy="5135563"/>
          </a:xfrm>
        </p:spPr>
        <p:txBody>
          <a:bodyPr/>
          <a:lstStyle/>
          <a:p>
            <a:pPr>
              <a:spcBef>
                <a:spcPts val="0"/>
              </a:spcBef>
              <a:spcAft>
                <a:spcPts val="0"/>
              </a:spcAft>
              <a:defRPr/>
            </a:pPr>
            <a:r>
              <a:rPr lang="en-US" sz="1600" dirty="0" smtClean="0">
                <a:solidFill>
                  <a:schemeClr val="tx2"/>
                </a:solidFill>
              </a:rPr>
              <a:t>We must protect and carefully keep in strict confidence all of the personal information under our custody and control.</a:t>
            </a:r>
          </a:p>
          <a:p>
            <a:pPr>
              <a:spcBef>
                <a:spcPts val="0"/>
              </a:spcBef>
              <a:spcAft>
                <a:spcPts val="0"/>
              </a:spcAft>
              <a:defRPr/>
            </a:pPr>
            <a:endParaRPr lang="en-US" sz="1600" dirty="0" smtClean="0">
              <a:solidFill>
                <a:schemeClr val="tx2"/>
              </a:solidFill>
            </a:endParaRPr>
          </a:p>
          <a:p>
            <a:pPr>
              <a:spcBef>
                <a:spcPts val="0"/>
              </a:spcBef>
              <a:spcAft>
                <a:spcPts val="0"/>
              </a:spcAft>
              <a:defRPr/>
            </a:pPr>
            <a:r>
              <a:rPr lang="en-US" sz="1600" dirty="0" smtClean="0">
                <a:solidFill>
                  <a:schemeClr val="tx2"/>
                </a:solidFill>
              </a:rPr>
              <a:t>Access to personal information must be restricted on a “need-to-know” basis.</a:t>
            </a:r>
          </a:p>
          <a:p>
            <a:pPr>
              <a:spcBef>
                <a:spcPts val="0"/>
              </a:spcBef>
              <a:spcAft>
                <a:spcPts val="0"/>
              </a:spcAft>
              <a:defRPr/>
            </a:pPr>
            <a:endParaRPr lang="en-US" sz="1600" dirty="0" smtClean="0">
              <a:solidFill>
                <a:schemeClr val="tx2"/>
              </a:solidFill>
            </a:endParaRPr>
          </a:p>
          <a:p>
            <a:pPr>
              <a:spcBef>
                <a:spcPts val="0"/>
              </a:spcBef>
              <a:spcAft>
                <a:spcPts val="0"/>
              </a:spcAft>
              <a:defRPr/>
            </a:pPr>
            <a:r>
              <a:rPr lang="en-US" sz="1600" dirty="0" smtClean="0">
                <a:solidFill>
                  <a:schemeClr val="tx2"/>
                </a:solidFill>
              </a:rPr>
              <a:t>All personal information, in all forms and formats, must be protected against loss, theft and unauthorized disclosure, copying, use and modification.</a:t>
            </a:r>
          </a:p>
          <a:p>
            <a:pPr>
              <a:spcBef>
                <a:spcPts val="0"/>
              </a:spcBef>
              <a:spcAft>
                <a:spcPts val="0"/>
              </a:spcAft>
              <a:defRPr/>
            </a:pPr>
            <a:endParaRPr lang="en-US" sz="1600" dirty="0" smtClean="0">
              <a:solidFill>
                <a:schemeClr val="tx2"/>
              </a:solidFill>
            </a:endParaRPr>
          </a:p>
          <a:p>
            <a:pPr>
              <a:spcBef>
                <a:spcPts val="0"/>
              </a:spcBef>
              <a:spcAft>
                <a:spcPts val="0"/>
              </a:spcAft>
              <a:defRPr/>
            </a:pPr>
            <a:r>
              <a:rPr lang="en-US" sz="1600" dirty="0" smtClean="0">
                <a:solidFill>
                  <a:schemeClr val="tx2"/>
                </a:solidFill>
              </a:rPr>
              <a:t>Procurement documents and grant and contribution agreements must contain clauses for the confidentiality and the physical and technical security of personal information.</a:t>
            </a:r>
          </a:p>
          <a:p>
            <a:pPr>
              <a:spcBef>
                <a:spcPts val="0"/>
              </a:spcBef>
              <a:spcAft>
                <a:spcPts val="0"/>
              </a:spcAft>
              <a:defRPr/>
            </a:pPr>
            <a:endParaRPr lang="en-US" sz="1600" dirty="0" smtClean="0">
              <a:solidFill>
                <a:schemeClr val="tx2"/>
              </a:solidFill>
            </a:endParaRPr>
          </a:p>
          <a:p>
            <a:pPr>
              <a:spcBef>
                <a:spcPts val="0"/>
              </a:spcBef>
              <a:spcAft>
                <a:spcPts val="0"/>
              </a:spcAft>
              <a:defRPr/>
            </a:pPr>
            <a:r>
              <a:rPr lang="en-US" sz="1600" dirty="0" smtClean="0">
                <a:solidFill>
                  <a:schemeClr val="tx2"/>
                </a:solidFill>
              </a:rPr>
              <a:t>We all have a duty to immediately report any incidents of improper or accidental use, disclosure or loss of personal information to our immediate supervisor.</a:t>
            </a:r>
          </a:p>
          <a:p>
            <a:pPr>
              <a:spcBef>
                <a:spcPts val="0"/>
              </a:spcBef>
              <a:spcAft>
                <a:spcPts val="0"/>
              </a:spcAft>
              <a:defRPr/>
            </a:pPr>
            <a:endParaRPr lang="en-US" sz="1600" dirty="0" smtClean="0">
              <a:solidFill>
                <a:schemeClr val="tx2"/>
              </a:solidFill>
            </a:endParaRPr>
          </a:p>
          <a:p>
            <a:pPr>
              <a:spcBef>
                <a:spcPts val="0"/>
              </a:spcBef>
              <a:spcAft>
                <a:spcPts val="0"/>
              </a:spcAft>
              <a:defRPr/>
            </a:pPr>
            <a:r>
              <a:rPr lang="en-CA" sz="1600" dirty="0" smtClean="0">
                <a:solidFill>
                  <a:schemeClr val="tx2"/>
                </a:solidFill>
              </a:rPr>
              <a:t>Be proactive in identifying privacy risks to supervisors and seek advice to improve the secure handling of personal information.</a:t>
            </a:r>
          </a:p>
          <a:p>
            <a:pPr marL="0" indent="0">
              <a:spcBef>
                <a:spcPts val="600"/>
              </a:spcBef>
              <a:spcAft>
                <a:spcPts val="600"/>
              </a:spcAft>
              <a:buFont typeface="Wingdings" pitchFamily="2" charset="2"/>
              <a:buNone/>
              <a:defRPr/>
            </a:pPr>
            <a:endParaRPr lang="en-CA" sz="1600" b="1" dirty="0" smtClean="0">
              <a:solidFill>
                <a:srgbClr val="C00000"/>
              </a:solidFill>
            </a:endParaRPr>
          </a:p>
          <a:p>
            <a:pPr marL="0" indent="0">
              <a:spcBef>
                <a:spcPts val="600"/>
              </a:spcBef>
              <a:spcAft>
                <a:spcPts val="600"/>
              </a:spcAft>
              <a:buFont typeface="Wingdings" pitchFamily="2" charset="2"/>
              <a:buNone/>
              <a:defRPr/>
            </a:pPr>
            <a:endParaRPr lang="en-CA" sz="1600" b="1" dirty="0">
              <a:solidFill>
                <a:srgbClr val="C00000"/>
              </a:solidFill>
            </a:endParaRPr>
          </a:p>
          <a:p>
            <a:pPr marL="0" indent="0" algn="ctr">
              <a:spcBef>
                <a:spcPts val="600"/>
              </a:spcBef>
              <a:spcAft>
                <a:spcPts val="600"/>
              </a:spcAft>
              <a:buFont typeface="Wingdings" pitchFamily="2" charset="2"/>
              <a:buNone/>
              <a:defRPr/>
            </a:pPr>
            <a:r>
              <a:rPr lang="en-CA" sz="1600" b="1" dirty="0" smtClean="0">
                <a:solidFill>
                  <a:srgbClr val="C00000"/>
                </a:solidFill>
              </a:rPr>
              <a:t>If you have any questions, ask your supervisor!</a:t>
            </a:r>
            <a:endParaRPr lang="en-US" sz="1600" dirty="0" smtClean="0">
              <a:solidFill>
                <a:schemeClr val="tx2"/>
              </a:solidFill>
            </a:endParaRPr>
          </a:p>
        </p:txBody>
      </p:sp>
      <p:grpSp>
        <p:nvGrpSpPr>
          <p:cNvPr id="13316" name="Group 3"/>
          <p:cNvGrpSpPr>
            <a:grpSpLocks/>
          </p:cNvGrpSpPr>
          <p:nvPr/>
        </p:nvGrpSpPr>
        <p:grpSpPr bwMode="auto">
          <a:xfrm>
            <a:off x="7920038" y="11113"/>
            <a:ext cx="1400175" cy="993775"/>
            <a:chOff x="1501832" y="5063672"/>
            <a:chExt cx="1400559" cy="992368"/>
          </a:xfrm>
        </p:grpSpPr>
        <p:sp>
          <p:nvSpPr>
            <p:cNvPr id="5" name="Oval 4"/>
            <p:cNvSpPr/>
            <p:nvPr/>
          </p:nvSpPr>
          <p:spPr>
            <a:xfrm>
              <a:off x="1670153" y="5063672"/>
              <a:ext cx="1063917" cy="992368"/>
            </a:xfrm>
            <a:prstGeom prst="ellipse">
              <a:avLst/>
            </a:prstGeom>
            <a:solidFill>
              <a:srgbClr val="C7FDD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3318" name="Content Placeholder 2"/>
            <p:cNvSpPr txBox="1">
              <a:spLocks/>
            </p:cNvSpPr>
            <p:nvPr/>
          </p:nvSpPr>
          <p:spPr bwMode="auto">
            <a:xfrm>
              <a:off x="1501832" y="5418228"/>
              <a:ext cx="1400559"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chemeClr val="tx2"/>
                  </a:solidFill>
                </a:rPr>
                <a:t>Security</a:t>
              </a:r>
            </a:p>
          </p:txBody>
        </p:sp>
      </p:grpSp>
    </p:spTree>
  </p:cSld>
  <p:clrMapOvr>
    <a:masterClrMapping/>
  </p:clrMapOvr>
  <p:transition spd="slow" advTm="1000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randombar(horizontal)">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randombar(horizontal)">
                                      <p:cBhvr>
                                        <p:cTn id="12" dur="500"/>
                                        <p:tgtEl>
                                          <p:spTgt spid="1229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2291">
                                            <p:txEl>
                                              <p:pRg st="4" end="4"/>
                                            </p:txEl>
                                          </p:spTgt>
                                        </p:tgtEl>
                                        <p:attrNameLst>
                                          <p:attrName>style.visibility</p:attrName>
                                        </p:attrNameLst>
                                      </p:cBhvr>
                                      <p:to>
                                        <p:strVal val="visible"/>
                                      </p:to>
                                    </p:set>
                                    <p:animEffect transition="in" filter="randombar(horizontal)">
                                      <p:cBhvr>
                                        <p:cTn id="17" dur="500"/>
                                        <p:tgtEl>
                                          <p:spTgt spid="1229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2291">
                                            <p:txEl>
                                              <p:pRg st="6" end="6"/>
                                            </p:txEl>
                                          </p:spTgt>
                                        </p:tgtEl>
                                        <p:attrNameLst>
                                          <p:attrName>style.visibility</p:attrName>
                                        </p:attrNameLst>
                                      </p:cBhvr>
                                      <p:to>
                                        <p:strVal val="visible"/>
                                      </p:to>
                                    </p:set>
                                    <p:animEffect transition="in" filter="randombar(horizontal)">
                                      <p:cBhvr>
                                        <p:cTn id="22" dur="500"/>
                                        <p:tgtEl>
                                          <p:spTgt spid="1229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2291">
                                            <p:txEl>
                                              <p:pRg st="8" end="8"/>
                                            </p:txEl>
                                          </p:spTgt>
                                        </p:tgtEl>
                                        <p:attrNameLst>
                                          <p:attrName>style.visibility</p:attrName>
                                        </p:attrNameLst>
                                      </p:cBhvr>
                                      <p:to>
                                        <p:strVal val="visible"/>
                                      </p:to>
                                    </p:set>
                                    <p:animEffect transition="in" filter="randombar(horizontal)">
                                      <p:cBhvr>
                                        <p:cTn id="27" dur="500"/>
                                        <p:tgtEl>
                                          <p:spTgt spid="12291">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291">
                                            <p:txEl>
                                              <p:pRg st="10" end="10"/>
                                            </p:txEl>
                                          </p:spTgt>
                                        </p:tgtEl>
                                        <p:attrNameLst>
                                          <p:attrName>style.visibility</p:attrName>
                                        </p:attrNameLst>
                                      </p:cBhvr>
                                      <p:to>
                                        <p:strVal val="visible"/>
                                      </p:to>
                                    </p:set>
                                    <p:animEffect transition="in" filter="randombar(horizontal)">
                                      <p:cBhvr>
                                        <p:cTn id="32" dur="500"/>
                                        <p:tgtEl>
                                          <p:spTgt spid="1229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dirty="0" smtClean="0">
                <a:solidFill>
                  <a:schemeClr val="accent3"/>
                </a:solidFill>
              </a:rPr>
              <a:t>Managing Information Securely:  The Basics</a:t>
            </a:r>
            <a:endParaRPr lang="en-CA" dirty="0" smtClean="0">
              <a:solidFill>
                <a:schemeClr val="accent3"/>
              </a:solidFill>
            </a:endParaRPr>
          </a:p>
        </p:txBody>
      </p:sp>
      <p:sp>
        <p:nvSpPr>
          <p:cNvPr id="14339" name="Content Placeholder 2"/>
          <p:cNvSpPr>
            <a:spLocks noGrp="1"/>
          </p:cNvSpPr>
          <p:nvPr>
            <p:ph idx="1"/>
          </p:nvPr>
        </p:nvSpPr>
        <p:spPr>
          <a:xfrm>
            <a:off x="487363" y="952500"/>
            <a:ext cx="8245475" cy="5135563"/>
          </a:xfrm>
        </p:spPr>
        <p:txBody>
          <a:bodyPr>
            <a:normAutofit fontScale="92500" lnSpcReduction="10000"/>
          </a:bodyPr>
          <a:lstStyle/>
          <a:p>
            <a:pPr>
              <a:spcBef>
                <a:spcPts val="600"/>
              </a:spcBef>
              <a:spcAft>
                <a:spcPts val="600"/>
              </a:spcAft>
              <a:defRPr/>
            </a:pPr>
            <a:r>
              <a:rPr lang="en-US" sz="1600" dirty="0" smtClean="0">
                <a:solidFill>
                  <a:schemeClr val="tx2"/>
                </a:solidFill>
              </a:rPr>
              <a:t>All employees are responsible for the secure handling of information that is under their custody and control.</a:t>
            </a:r>
          </a:p>
          <a:p>
            <a:pPr>
              <a:spcBef>
                <a:spcPts val="600"/>
              </a:spcBef>
              <a:spcAft>
                <a:spcPts val="600"/>
              </a:spcAft>
              <a:defRPr/>
            </a:pPr>
            <a:r>
              <a:rPr lang="en-US" sz="1600" dirty="0" smtClean="0">
                <a:solidFill>
                  <a:schemeClr val="tx2"/>
                </a:solidFill>
              </a:rPr>
              <a:t>Depending on the classification of documents, employees must:</a:t>
            </a:r>
          </a:p>
          <a:p>
            <a:pPr lvl="1">
              <a:spcBef>
                <a:spcPts val="600"/>
              </a:spcBef>
              <a:spcAft>
                <a:spcPts val="600"/>
              </a:spcAft>
              <a:defRPr/>
            </a:pPr>
            <a:r>
              <a:rPr lang="en-US" sz="1600" dirty="0" smtClean="0">
                <a:solidFill>
                  <a:schemeClr val="tx2"/>
                </a:solidFill>
              </a:rPr>
              <a:t>Identify sensitive information and have it marked accordingly;</a:t>
            </a:r>
          </a:p>
          <a:p>
            <a:pPr lvl="1">
              <a:spcBef>
                <a:spcPts val="600"/>
              </a:spcBef>
              <a:spcAft>
                <a:spcPts val="600"/>
              </a:spcAft>
              <a:defRPr/>
            </a:pPr>
            <a:r>
              <a:rPr lang="en-US" sz="1600" dirty="0" smtClean="0">
                <a:solidFill>
                  <a:schemeClr val="tx2"/>
                </a:solidFill>
              </a:rPr>
              <a:t>Choose a location and equipment that is secure for compiling, discussing and transmitting the information to others;</a:t>
            </a:r>
          </a:p>
          <a:p>
            <a:pPr lvl="1">
              <a:spcBef>
                <a:spcPts val="600"/>
              </a:spcBef>
              <a:spcAft>
                <a:spcPts val="600"/>
              </a:spcAft>
              <a:defRPr/>
            </a:pPr>
            <a:r>
              <a:rPr lang="en-US" sz="1600" dirty="0" smtClean="0">
                <a:solidFill>
                  <a:schemeClr val="tx2"/>
                </a:solidFill>
              </a:rPr>
              <a:t>Follow the Department’s procedures for secure transportation or transmission;</a:t>
            </a:r>
          </a:p>
          <a:p>
            <a:pPr lvl="1">
              <a:spcBef>
                <a:spcPts val="600"/>
              </a:spcBef>
              <a:spcAft>
                <a:spcPts val="600"/>
              </a:spcAft>
              <a:defRPr/>
            </a:pPr>
            <a:r>
              <a:rPr lang="en-US" sz="1600" dirty="0" smtClean="0">
                <a:solidFill>
                  <a:schemeClr val="tx2"/>
                </a:solidFill>
              </a:rPr>
              <a:t>Store information securely (electronically and physically);</a:t>
            </a:r>
          </a:p>
          <a:p>
            <a:pPr lvl="1">
              <a:spcBef>
                <a:spcPts val="600"/>
              </a:spcBef>
              <a:spcAft>
                <a:spcPts val="600"/>
              </a:spcAft>
              <a:defRPr/>
            </a:pPr>
            <a:r>
              <a:rPr lang="en-US" sz="1600" dirty="0" smtClean="0">
                <a:solidFill>
                  <a:schemeClr val="tx2"/>
                </a:solidFill>
              </a:rPr>
              <a:t>Dispose of information safely and securely;</a:t>
            </a:r>
          </a:p>
          <a:p>
            <a:pPr lvl="1">
              <a:spcBef>
                <a:spcPts val="600"/>
              </a:spcBef>
              <a:spcAft>
                <a:spcPts val="600"/>
              </a:spcAft>
              <a:defRPr/>
            </a:pPr>
            <a:r>
              <a:rPr lang="en-US" sz="1600" dirty="0" smtClean="0">
                <a:solidFill>
                  <a:schemeClr val="tx2"/>
                </a:solidFill>
              </a:rPr>
              <a:t>Respect the need-to-know principle; and</a:t>
            </a:r>
          </a:p>
          <a:p>
            <a:pPr lvl="1">
              <a:spcBef>
                <a:spcPts val="600"/>
              </a:spcBef>
              <a:spcAft>
                <a:spcPts val="600"/>
              </a:spcAft>
              <a:defRPr/>
            </a:pPr>
            <a:r>
              <a:rPr lang="en-US" sz="1600" dirty="0" smtClean="0">
                <a:solidFill>
                  <a:schemeClr val="tx2"/>
                </a:solidFill>
              </a:rPr>
              <a:t>When sharing sensitive information with other departments, governments, organizations or recipients, ensure there are written agreements and protocols in place regarding the management and treatment of the information.</a:t>
            </a:r>
          </a:p>
          <a:p>
            <a:pPr>
              <a:spcBef>
                <a:spcPts val="600"/>
              </a:spcBef>
              <a:spcAft>
                <a:spcPts val="600"/>
              </a:spcAft>
              <a:defRPr/>
            </a:pPr>
            <a:r>
              <a:rPr lang="en-US" sz="1600" dirty="0" smtClean="0">
                <a:solidFill>
                  <a:schemeClr val="tx2"/>
                </a:solidFill>
              </a:rPr>
              <a:t>When collecting sensitive information, employees and contractors must have a valid security screening at the appropriate level.</a:t>
            </a:r>
          </a:p>
          <a:p>
            <a:pPr>
              <a:spcBef>
                <a:spcPts val="600"/>
              </a:spcBef>
              <a:spcAft>
                <a:spcPts val="600"/>
              </a:spcAft>
              <a:defRPr/>
            </a:pPr>
            <a:r>
              <a:rPr lang="en-CA" sz="1600" dirty="0">
                <a:solidFill>
                  <a:schemeClr val="tx2"/>
                </a:solidFill>
              </a:rPr>
              <a:t>Regularly review and update IT system and drive accesses, permissions, delegations, passwords and user profiles and distribution lists, as </a:t>
            </a:r>
            <a:r>
              <a:rPr lang="en-CA" sz="1600" dirty="0" smtClean="0">
                <a:solidFill>
                  <a:schemeClr val="tx2"/>
                </a:solidFill>
              </a:rPr>
              <a:t>applicable.</a:t>
            </a:r>
            <a:endParaRPr lang="en-US" sz="1600" dirty="0" smtClean="0">
              <a:solidFill>
                <a:schemeClr val="tx2"/>
              </a:solidFill>
            </a:endParaRPr>
          </a:p>
        </p:txBody>
      </p:sp>
      <p:grpSp>
        <p:nvGrpSpPr>
          <p:cNvPr id="14340" name="Group 3"/>
          <p:cNvGrpSpPr>
            <a:grpSpLocks/>
          </p:cNvGrpSpPr>
          <p:nvPr/>
        </p:nvGrpSpPr>
        <p:grpSpPr bwMode="auto">
          <a:xfrm>
            <a:off x="7907338" y="0"/>
            <a:ext cx="1401762" cy="992188"/>
            <a:chOff x="1501832" y="5063672"/>
            <a:chExt cx="1400559" cy="992368"/>
          </a:xfrm>
        </p:grpSpPr>
        <p:sp>
          <p:nvSpPr>
            <p:cNvPr id="5" name="Oval 4"/>
            <p:cNvSpPr/>
            <p:nvPr/>
          </p:nvSpPr>
          <p:spPr>
            <a:xfrm>
              <a:off x="1669963" y="5063672"/>
              <a:ext cx="1064298" cy="992368"/>
            </a:xfrm>
            <a:prstGeom prst="ellipse">
              <a:avLst/>
            </a:prstGeom>
            <a:solidFill>
              <a:srgbClr val="C7FDD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4342" name="Content Placeholder 2"/>
            <p:cNvSpPr txBox="1">
              <a:spLocks/>
            </p:cNvSpPr>
            <p:nvPr/>
          </p:nvSpPr>
          <p:spPr bwMode="auto">
            <a:xfrm>
              <a:off x="1501832" y="5418228"/>
              <a:ext cx="1400559"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chemeClr val="tx2"/>
                  </a:solidFill>
                </a:rPr>
                <a:t>Security</a:t>
              </a:r>
            </a:p>
          </p:txBody>
        </p:sp>
      </p:grpSp>
    </p:spTree>
  </p:cSld>
  <p:clrMapOvr>
    <a:masterClrMapping/>
  </p:clrMapOvr>
  <p:transition spd="slow" advTm="14000">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randombar(horizontal)">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randombar(horizontal)">
                                      <p:cBhvr>
                                        <p:cTn id="12" dur="500"/>
                                        <p:tgtEl>
                                          <p:spTgt spid="14339">
                                            <p:txEl>
                                              <p:pRg st="1" end="1"/>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randombar(horizontal)">
                                      <p:cBhvr>
                                        <p:cTn id="15" dur="500"/>
                                        <p:tgtEl>
                                          <p:spTgt spid="14339">
                                            <p:txEl>
                                              <p:pRg st="2" end="2"/>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4339">
                                            <p:txEl>
                                              <p:pRg st="3" end="3"/>
                                            </p:txEl>
                                          </p:spTgt>
                                        </p:tgtEl>
                                        <p:attrNameLst>
                                          <p:attrName>style.visibility</p:attrName>
                                        </p:attrNameLst>
                                      </p:cBhvr>
                                      <p:to>
                                        <p:strVal val="visible"/>
                                      </p:to>
                                    </p:set>
                                    <p:animEffect transition="in" filter="randombar(horizontal)">
                                      <p:cBhvr>
                                        <p:cTn id="18" dur="500"/>
                                        <p:tgtEl>
                                          <p:spTgt spid="14339">
                                            <p:txEl>
                                              <p:pRg st="3" end="3"/>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animEffect transition="in" filter="randombar(horizontal)">
                                      <p:cBhvr>
                                        <p:cTn id="21" dur="500"/>
                                        <p:tgtEl>
                                          <p:spTgt spid="14339">
                                            <p:txEl>
                                              <p:pRg st="4" end="4"/>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4339">
                                            <p:txEl>
                                              <p:pRg st="5" end="5"/>
                                            </p:txEl>
                                          </p:spTgt>
                                        </p:tgtEl>
                                        <p:attrNameLst>
                                          <p:attrName>style.visibility</p:attrName>
                                        </p:attrNameLst>
                                      </p:cBhvr>
                                      <p:to>
                                        <p:strVal val="visible"/>
                                      </p:to>
                                    </p:set>
                                    <p:animEffect transition="in" filter="randombar(horizontal)">
                                      <p:cBhvr>
                                        <p:cTn id="24" dur="500"/>
                                        <p:tgtEl>
                                          <p:spTgt spid="14339">
                                            <p:txEl>
                                              <p:pRg st="5" end="5"/>
                                            </p:tx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4339">
                                            <p:txEl>
                                              <p:pRg st="6" end="6"/>
                                            </p:txEl>
                                          </p:spTgt>
                                        </p:tgtEl>
                                        <p:attrNameLst>
                                          <p:attrName>style.visibility</p:attrName>
                                        </p:attrNameLst>
                                      </p:cBhvr>
                                      <p:to>
                                        <p:strVal val="visible"/>
                                      </p:to>
                                    </p:set>
                                    <p:animEffect transition="in" filter="randombar(horizontal)">
                                      <p:cBhvr>
                                        <p:cTn id="27" dur="500"/>
                                        <p:tgtEl>
                                          <p:spTgt spid="14339">
                                            <p:txEl>
                                              <p:pRg st="6" end="6"/>
                                            </p:tx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14339">
                                            <p:txEl>
                                              <p:pRg st="7" end="7"/>
                                            </p:txEl>
                                          </p:spTgt>
                                        </p:tgtEl>
                                        <p:attrNameLst>
                                          <p:attrName>style.visibility</p:attrName>
                                        </p:attrNameLst>
                                      </p:cBhvr>
                                      <p:to>
                                        <p:strVal val="visible"/>
                                      </p:to>
                                    </p:set>
                                    <p:animEffect transition="in" filter="randombar(horizontal)">
                                      <p:cBhvr>
                                        <p:cTn id="30" dur="500"/>
                                        <p:tgtEl>
                                          <p:spTgt spid="14339">
                                            <p:txEl>
                                              <p:pRg st="7" end="7"/>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14339">
                                            <p:txEl>
                                              <p:pRg st="8" end="8"/>
                                            </p:txEl>
                                          </p:spTgt>
                                        </p:tgtEl>
                                        <p:attrNameLst>
                                          <p:attrName>style.visibility</p:attrName>
                                        </p:attrNameLst>
                                      </p:cBhvr>
                                      <p:to>
                                        <p:strVal val="visible"/>
                                      </p:to>
                                    </p:set>
                                    <p:animEffect transition="in" filter="randombar(horizontal)">
                                      <p:cBhvr>
                                        <p:cTn id="33" dur="500"/>
                                        <p:tgtEl>
                                          <p:spTgt spid="14339">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4339">
                                            <p:txEl>
                                              <p:pRg st="9" end="9"/>
                                            </p:txEl>
                                          </p:spTgt>
                                        </p:tgtEl>
                                        <p:attrNameLst>
                                          <p:attrName>style.visibility</p:attrName>
                                        </p:attrNameLst>
                                      </p:cBhvr>
                                      <p:to>
                                        <p:strVal val="visible"/>
                                      </p:to>
                                    </p:set>
                                    <p:animEffect transition="in" filter="randombar(horizontal)">
                                      <p:cBhvr>
                                        <p:cTn id="38" dur="500"/>
                                        <p:tgtEl>
                                          <p:spTgt spid="14339">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4339">
                                            <p:txEl>
                                              <p:pRg st="10" end="10"/>
                                            </p:txEl>
                                          </p:spTgt>
                                        </p:tgtEl>
                                        <p:attrNameLst>
                                          <p:attrName>style.visibility</p:attrName>
                                        </p:attrNameLst>
                                      </p:cBhvr>
                                      <p:to>
                                        <p:strVal val="visible"/>
                                      </p:to>
                                    </p:set>
                                    <p:animEffect transition="in" filter="randombar(horizontal)">
                                      <p:cBhvr>
                                        <p:cTn id="43" dur="500"/>
                                        <p:tgtEl>
                                          <p:spTgt spid="1433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CA" dirty="0" smtClean="0">
                <a:solidFill>
                  <a:schemeClr val="accent3"/>
                </a:solidFill>
              </a:rPr>
              <a:t>Process for Reporting </a:t>
            </a:r>
            <a:r>
              <a:rPr lang="en-CA" dirty="0">
                <a:solidFill>
                  <a:schemeClr val="accent3"/>
                </a:solidFill>
              </a:rPr>
              <a:t>Security Incidents</a:t>
            </a:r>
            <a:br>
              <a:rPr lang="en-CA" dirty="0">
                <a:solidFill>
                  <a:schemeClr val="accent3"/>
                </a:solidFill>
              </a:rPr>
            </a:br>
            <a:endParaRPr lang="en-CA" dirty="0" smtClean="0">
              <a:solidFill>
                <a:schemeClr val="accent3"/>
              </a:solidFill>
            </a:endParaRPr>
          </a:p>
        </p:txBody>
      </p:sp>
      <p:pic>
        <p:nvPicPr>
          <p:cNvPr id="15363"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98600" y="692150"/>
            <a:ext cx="5483225"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364" name="Group 3"/>
          <p:cNvGrpSpPr>
            <a:grpSpLocks/>
          </p:cNvGrpSpPr>
          <p:nvPr/>
        </p:nvGrpSpPr>
        <p:grpSpPr bwMode="auto">
          <a:xfrm>
            <a:off x="7920038" y="0"/>
            <a:ext cx="1400175" cy="992188"/>
            <a:chOff x="1501832" y="5063672"/>
            <a:chExt cx="1400559" cy="992368"/>
          </a:xfrm>
        </p:grpSpPr>
        <p:sp>
          <p:nvSpPr>
            <p:cNvPr id="5" name="Oval 4"/>
            <p:cNvSpPr/>
            <p:nvPr/>
          </p:nvSpPr>
          <p:spPr>
            <a:xfrm>
              <a:off x="1670153" y="5063672"/>
              <a:ext cx="1063917" cy="992368"/>
            </a:xfrm>
            <a:prstGeom prst="ellipse">
              <a:avLst/>
            </a:prstGeom>
            <a:solidFill>
              <a:srgbClr val="C7FDD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5366" name="Content Placeholder 2"/>
            <p:cNvSpPr txBox="1">
              <a:spLocks/>
            </p:cNvSpPr>
            <p:nvPr/>
          </p:nvSpPr>
          <p:spPr bwMode="auto">
            <a:xfrm>
              <a:off x="1501832" y="5418228"/>
              <a:ext cx="1400559"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chemeClr val="tx2"/>
                  </a:solidFill>
                </a:rPr>
                <a:t>Security</a:t>
              </a:r>
            </a:p>
          </p:txBody>
        </p:sp>
      </p:grpSp>
    </p:spTree>
  </p:cSld>
  <p:clrMapOvr>
    <a:masterClrMapping/>
  </p:clrMapOvr>
  <mc:AlternateContent xmlns:mc="http://schemas.openxmlformats.org/markup-compatibility/2006" xmlns:p14="http://schemas.microsoft.com/office/powerpoint/2010/main">
    <mc:Choice Requires="p14">
      <p:transition spd="slow" p14:dur="800" advTm="8000">
        <p:circle/>
      </p:transition>
    </mc:Choice>
    <mc:Fallback xmlns="">
      <p:transition spd="slow" advTm="8000">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CA" dirty="0"/>
              <a:t>USB </a:t>
            </a:r>
            <a:r>
              <a:rPr lang="en-CA" dirty="0" smtClean="0"/>
              <a:t>Storage Devices Directive:  What you need to know</a:t>
            </a:r>
            <a:r>
              <a:rPr lang="en-CA" dirty="0"/>
              <a:t/>
            </a:r>
            <a:br>
              <a:rPr lang="en-CA" dirty="0"/>
            </a:br>
            <a:r>
              <a:rPr lang="en-CA" dirty="0">
                <a:solidFill>
                  <a:schemeClr val="accent3"/>
                </a:solidFill>
              </a:rPr>
              <a:t/>
            </a:r>
            <a:br>
              <a:rPr lang="en-CA" dirty="0">
                <a:solidFill>
                  <a:schemeClr val="accent3"/>
                </a:solidFill>
              </a:rPr>
            </a:br>
            <a:endParaRPr lang="en-CA" dirty="0" smtClean="0">
              <a:solidFill>
                <a:schemeClr val="accent3"/>
              </a:solidFill>
            </a:endParaRPr>
          </a:p>
        </p:txBody>
      </p:sp>
      <p:sp>
        <p:nvSpPr>
          <p:cNvPr id="16387" name="Content Placeholder 2"/>
          <p:cNvSpPr>
            <a:spLocks noGrp="1"/>
          </p:cNvSpPr>
          <p:nvPr>
            <p:ph idx="1"/>
          </p:nvPr>
        </p:nvSpPr>
        <p:spPr>
          <a:xfrm>
            <a:off x="211138" y="685800"/>
            <a:ext cx="8685212" cy="5162550"/>
          </a:xfrm>
        </p:spPr>
        <p:txBody>
          <a:bodyPr/>
          <a:lstStyle/>
          <a:p>
            <a:pPr>
              <a:spcBef>
                <a:spcPct val="0"/>
              </a:spcBef>
            </a:pPr>
            <a:r>
              <a:rPr lang="en-US" sz="1600" dirty="0" smtClean="0">
                <a:solidFill>
                  <a:schemeClr val="tx2"/>
                </a:solidFill>
              </a:rPr>
              <a:t>On January 10, 2013, ESDC introduced a new USB (Universal Serial Bus) </a:t>
            </a:r>
            <a:r>
              <a:rPr lang="en-US" sz="1600" smtClean="0">
                <a:solidFill>
                  <a:schemeClr val="tx2"/>
                </a:solidFill>
              </a:rPr>
              <a:t>Storage   </a:t>
            </a:r>
            <a:r>
              <a:rPr lang="en-US" sz="1600" smtClean="0">
                <a:solidFill>
                  <a:schemeClr val="tx2"/>
                </a:solidFill>
              </a:rPr>
              <a:t> Device </a:t>
            </a:r>
            <a:r>
              <a:rPr lang="en-US" sz="1600" dirty="0" smtClean="0">
                <a:solidFill>
                  <a:schemeClr val="tx2"/>
                </a:solidFill>
              </a:rPr>
              <a:t>Directive to:</a:t>
            </a:r>
          </a:p>
          <a:p>
            <a:pPr>
              <a:spcBef>
                <a:spcPct val="0"/>
              </a:spcBef>
            </a:pPr>
            <a:endParaRPr lang="en-US" sz="1000" dirty="0" smtClean="0">
              <a:solidFill>
                <a:schemeClr val="tx2"/>
              </a:solidFill>
            </a:endParaRPr>
          </a:p>
          <a:p>
            <a:pPr lvl="1">
              <a:spcBef>
                <a:spcPct val="0"/>
              </a:spcBef>
              <a:spcAft>
                <a:spcPts val="600"/>
              </a:spcAft>
              <a:buFont typeface="Arial" charset="0"/>
              <a:buChar char="•"/>
            </a:pPr>
            <a:r>
              <a:rPr lang="en-CA" sz="1400" dirty="0" smtClean="0">
                <a:solidFill>
                  <a:schemeClr val="tx2"/>
                </a:solidFill>
              </a:rPr>
              <a:t>Enhance the safeguarding of data that resides within the department’s responsibility;</a:t>
            </a:r>
          </a:p>
          <a:p>
            <a:pPr lvl="1">
              <a:spcBef>
                <a:spcPct val="0"/>
              </a:spcBef>
              <a:spcAft>
                <a:spcPts val="600"/>
              </a:spcAft>
              <a:buFont typeface="Arial" charset="0"/>
              <a:buChar char="•"/>
            </a:pPr>
            <a:r>
              <a:rPr lang="en-CA" sz="1400" dirty="0" smtClean="0">
                <a:solidFill>
                  <a:schemeClr val="tx2"/>
                </a:solidFill>
              </a:rPr>
              <a:t>Ensure that where data needs to be transferred or shared for business purposes, appropriate tools are employed which mitigate the risk of loss or unauthorized access; and</a:t>
            </a:r>
          </a:p>
          <a:p>
            <a:pPr lvl="1">
              <a:spcBef>
                <a:spcPct val="0"/>
              </a:spcBef>
              <a:spcAft>
                <a:spcPts val="600"/>
              </a:spcAft>
              <a:buFont typeface="Arial" charset="0"/>
              <a:buChar char="•"/>
            </a:pPr>
            <a:r>
              <a:rPr lang="en-CA" sz="1400" dirty="0" smtClean="0">
                <a:solidFill>
                  <a:schemeClr val="tx2"/>
                </a:solidFill>
              </a:rPr>
              <a:t>Reduce or eliminate losses of information that may result in injury to citizens’ personal or financial integrity, damage to Departmental applications or technology, and/or loss of confidence in the Department’s ability to responsibly manage citizens’ private information.</a:t>
            </a:r>
          </a:p>
          <a:p>
            <a:pPr lvl="1">
              <a:spcBef>
                <a:spcPct val="0"/>
              </a:spcBef>
              <a:spcAft>
                <a:spcPts val="600"/>
              </a:spcAft>
              <a:buFont typeface="Arial" charset="0"/>
              <a:buChar char="•"/>
            </a:pPr>
            <a:endParaRPr lang="en-US" sz="1000" dirty="0" smtClean="0">
              <a:solidFill>
                <a:schemeClr val="tx2"/>
              </a:solidFill>
            </a:endParaRPr>
          </a:p>
          <a:p>
            <a:pPr>
              <a:spcBef>
                <a:spcPct val="0"/>
              </a:spcBef>
            </a:pPr>
            <a:r>
              <a:rPr lang="en-US" sz="1600" dirty="0" smtClean="0">
                <a:solidFill>
                  <a:schemeClr val="tx2"/>
                </a:solidFill>
              </a:rPr>
              <a:t>There are two types of departmentally-procured and issued USB keys are approved for use: biometric and password protect encrypted USB keys.</a:t>
            </a:r>
          </a:p>
          <a:p>
            <a:pPr>
              <a:spcBef>
                <a:spcPct val="0"/>
              </a:spcBef>
            </a:pPr>
            <a:endParaRPr lang="en-US" sz="1000" dirty="0" smtClean="0">
              <a:solidFill>
                <a:schemeClr val="tx2"/>
              </a:solidFill>
            </a:endParaRPr>
          </a:p>
          <a:p>
            <a:pPr>
              <a:spcBef>
                <a:spcPct val="0"/>
              </a:spcBef>
            </a:pPr>
            <a:r>
              <a:rPr lang="en-US" sz="1600" dirty="0" smtClean="0">
                <a:solidFill>
                  <a:schemeClr val="tx2"/>
                </a:solidFill>
              </a:rPr>
              <a:t>USB keys are now centrally procured by IITB and distributed by the DSO.</a:t>
            </a:r>
          </a:p>
          <a:p>
            <a:pPr>
              <a:spcBef>
                <a:spcPct val="0"/>
              </a:spcBef>
            </a:pPr>
            <a:endParaRPr lang="en-US" sz="1000" dirty="0" smtClean="0">
              <a:solidFill>
                <a:schemeClr val="tx2"/>
              </a:solidFill>
            </a:endParaRPr>
          </a:p>
          <a:p>
            <a:pPr>
              <a:spcBef>
                <a:spcPct val="0"/>
              </a:spcBef>
            </a:pPr>
            <a:r>
              <a:rPr lang="en-US" sz="1600" dirty="0" smtClean="0">
                <a:solidFill>
                  <a:schemeClr val="tx2"/>
                </a:solidFill>
              </a:rPr>
              <a:t>Unauthorized USB keys and portable hard drives are not to be connected to the network.</a:t>
            </a:r>
            <a:r>
              <a:rPr lang="en-CA" sz="1600" dirty="0" smtClean="0">
                <a:solidFill>
                  <a:schemeClr val="tx2"/>
                </a:solidFill>
              </a:rPr>
              <a:t> Any USB storage technology not otherwise referred to in this directive can only be installed and/or procured at the discretion of and with the prior approval of the CIO or his delegate.</a:t>
            </a:r>
          </a:p>
          <a:p>
            <a:pPr>
              <a:spcBef>
                <a:spcPct val="0"/>
              </a:spcBef>
            </a:pPr>
            <a:endParaRPr lang="en-US" sz="1000" dirty="0" smtClean="0">
              <a:solidFill>
                <a:schemeClr val="tx2"/>
              </a:solidFill>
            </a:endParaRPr>
          </a:p>
          <a:p>
            <a:pPr>
              <a:spcBef>
                <a:spcPct val="0"/>
              </a:spcBef>
            </a:pPr>
            <a:r>
              <a:rPr lang="en-US" sz="1600" dirty="0" smtClean="0">
                <a:solidFill>
                  <a:schemeClr val="tx2"/>
                </a:solidFill>
              </a:rPr>
              <a:t>It is forbidden to connect personal equipment or devices to the network.</a:t>
            </a:r>
          </a:p>
          <a:p>
            <a:pPr>
              <a:spcBef>
                <a:spcPct val="0"/>
              </a:spcBef>
            </a:pPr>
            <a:endParaRPr lang="en-US" sz="1000" dirty="0" smtClean="0">
              <a:solidFill>
                <a:schemeClr val="tx2"/>
              </a:solidFill>
            </a:endParaRPr>
          </a:p>
          <a:p>
            <a:r>
              <a:rPr lang="en-US" sz="1600" dirty="0" smtClean="0">
                <a:solidFill>
                  <a:schemeClr val="tx2"/>
                </a:solidFill>
              </a:rPr>
              <a:t>IITB will regularly monitor and report on USB devices connected to the network. Unauthorized devices will be reported to both the DSO and the responsible ADM so that appropriate steps can be taken.</a:t>
            </a:r>
            <a:endParaRPr lang="en-CA" sz="1600" b="1" i="1" dirty="0" smtClean="0">
              <a:solidFill>
                <a:schemeClr val="tx2"/>
              </a:solidFill>
            </a:endParaRPr>
          </a:p>
        </p:txBody>
      </p:sp>
      <p:grpSp>
        <p:nvGrpSpPr>
          <p:cNvPr id="16388" name="Group 3"/>
          <p:cNvGrpSpPr>
            <a:grpSpLocks/>
          </p:cNvGrpSpPr>
          <p:nvPr/>
        </p:nvGrpSpPr>
        <p:grpSpPr bwMode="auto">
          <a:xfrm>
            <a:off x="7859713" y="-1588"/>
            <a:ext cx="1549400" cy="993776"/>
            <a:chOff x="6124423" y="4771381"/>
            <a:chExt cx="1548745" cy="992368"/>
          </a:xfrm>
        </p:grpSpPr>
        <p:sp>
          <p:nvSpPr>
            <p:cNvPr id="5" name="Oval 4"/>
            <p:cNvSpPr/>
            <p:nvPr/>
          </p:nvSpPr>
          <p:spPr>
            <a:xfrm>
              <a:off x="6367207" y="4771381"/>
              <a:ext cx="1063175" cy="992368"/>
            </a:xfrm>
            <a:prstGeom prst="ellipse">
              <a:avLst/>
            </a:prstGeom>
            <a:solidFill>
              <a:srgbClr val="E8D1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6390" name="Content Placeholder 2"/>
            <p:cNvSpPr txBox="1">
              <a:spLocks/>
            </p:cNvSpPr>
            <p:nvPr/>
          </p:nvSpPr>
          <p:spPr bwMode="auto">
            <a:xfrm>
              <a:off x="6124423" y="5007286"/>
              <a:ext cx="1548745" cy="490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chemeClr val="tx2"/>
                  </a:solidFill>
                </a:rPr>
                <a:t>Information Technology</a:t>
              </a:r>
            </a:p>
          </p:txBody>
        </p:sp>
      </p:grpSp>
    </p:spTree>
  </p:cSld>
  <p:clrMapOvr>
    <a:masterClrMapping/>
  </p:clrMapOvr>
  <p:transition spd="slow" advTm="18000">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randombar(horizontal)">
                                      <p:cBhvr>
                                        <p:cTn id="7" dur="500"/>
                                        <p:tgtEl>
                                          <p:spTgt spid="16387">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6387">
                                            <p:txEl>
                                              <p:pRg st="2" end="2"/>
                                            </p:txEl>
                                          </p:spTgt>
                                        </p:tgtEl>
                                        <p:attrNameLst>
                                          <p:attrName>style.visibility</p:attrName>
                                        </p:attrNameLst>
                                      </p:cBhvr>
                                      <p:to>
                                        <p:strVal val="visible"/>
                                      </p:to>
                                    </p:set>
                                    <p:animEffect transition="in" filter="randombar(horizontal)">
                                      <p:cBhvr>
                                        <p:cTn id="10" dur="500"/>
                                        <p:tgtEl>
                                          <p:spTgt spid="16387">
                                            <p:txEl>
                                              <p:pRg st="2" end="2"/>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6387">
                                            <p:txEl>
                                              <p:pRg st="3" end="3"/>
                                            </p:txEl>
                                          </p:spTgt>
                                        </p:tgtEl>
                                        <p:attrNameLst>
                                          <p:attrName>style.visibility</p:attrName>
                                        </p:attrNameLst>
                                      </p:cBhvr>
                                      <p:to>
                                        <p:strVal val="visible"/>
                                      </p:to>
                                    </p:set>
                                    <p:animEffect transition="in" filter="randombar(horizontal)">
                                      <p:cBhvr>
                                        <p:cTn id="13" dur="500"/>
                                        <p:tgtEl>
                                          <p:spTgt spid="16387">
                                            <p:txEl>
                                              <p:pRg st="3" end="3"/>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6387">
                                            <p:txEl>
                                              <p:pRg st="4" end="4"/>
                                            </p:txEl>
                                          </p:spTgt>
                                        </p:tgtEl>
                                        <p:attrNameLst>
                                          <p:attrName>style.visibility</p:attrName>
                                        </p:attrNameLst>
                                      </p:cBhvr>
                                      <p:to>
                                        <p:strVal val="visible"/>
                                      </p:to>
                                    </p:set>
                                    <p:animEffect transition="in" filter="randombar(horizontal)">
                                      <p:cBhvr>
                                        <p:cTn id="16" dur="500"/>
                                        <p:tgtEl>
                                          <p:spTgt spid="16387">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16387">
                                            <p:txEl>
                                              <p:pRg st="6" end="6"/>
                                            </p:txEl>
                                          </p:spTgt>
                                        </p:tgtEl>
                                        <p:attrNameLst>
                                          <p:attrName>style.visibility</p:attrName>
                                        </p:attrNameLst>
                                      </p:cBhvr>
                                      <p:to>
                                        <p:strVal val="visible"/>
                                      </p:to>
                                    </p:set>
                                    <p:animEffect transition="in" filter="randombar(horizontal)">
                                      <p:cBhvr>
                                        <p:cTn id="21" dur="500"/>
                                        <p:tgtEl>
                                          <p:spTgt spid="16387">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16387">
                                            <p:txEl>
                                              <p:pRg st="8" end="8"/>
                                            </p:txEl>
                                          </p:spTgt>
                                        </p:tgtEl>
                                        <p:attrNameLst>
                                          <p:attrName>style.visibility</p:attrName>
                                        </p:attrNameLst>
                                      </p:cBhvr>
                                      <p:to>
                                        <p:strVal val="visible"/>
                                      </p:to>
                                    </p:set>
                                    <p:animEffect transition="in" filter="randombar(horizontal)">
                                      <p:cBhvr>
                                        <p:cTn id="26" dur="500"/>
                                        <p:tgtEl>
                                          <p:spTgt spid="16387">
                                            <p:txEl>
                                              <p:pRg st="8" end="8"/>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16387">
                                            <p:txEl>
                                              <p:pRg st="10" end="10"/>
                                            </p:txEl>
                                          </p:spTgt>
                                        </p:tgtEl>
                                        <p:attrNameLst>
                                          <p:attrName>style.visibility</p:attrName>
                                        </p:attrNameLst>
                                      </p:cBhvr>
                                      <p:to>
                                        <p:strVal val="visible"/>
                                      </p:to>
                                    </p:set>
                                    <p:animEffect transition="in" filter="randombar(horizontal)">
                                      <p:cBhvr>
                                        <p:cTn id="31" dur="500"/>
                                        <p:tgtEl>
                                          <p:spTgt spid="16387">
                                            <p:txEl>
                                              <p:pRg st="10" end="1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16387">
                                            <p:txEl>
                                              <p:pRg st="12" end="12"/>
                                            </p:txEl>
                                          </p:spTgt>
                                        </p:tgtEl>
                                        <p:attrNameLst>
                                          <p:attrName>style.visibility</p:attrName>
                                        </p:attrNameLst>
                                      </p:cBhvr>
                                      <p:to>
                                        <p:strVal val="visible"/>
                                      </p:to>
                                    </p:set>
                                    <p:animEffect transition="in" filter="randombar(horizontal)">
                                      <p:cBhvr>
                                        <p:cTn id="36" dur="500"/>
                                        <p:tgtEl>
                                          <p:spTgt spid="16387">
                                            <p:txEl>
                                              <p:pRg st="12" end="1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6387">
                                            <p:txEl>
                                              <p:pRg st="14" end="14"/>
                                            </p:txEl>
                                          </p:spTgt>
                                        </p:tgtEl>
                                        <p:attrNameLst>
                                          <p:attrName>style.visibility</p:attrName>
                                        </p:attrNameLst>
                                      </p:cBhvr>
                                      <p:to>
                                        <p:strVal val="visible"/>
                                      </p:to>
                                    </p:set>
                                    <p:animEffect transition="in" filter="randombar(horizontal)">
                                      <p:cBhvr>
                                        <p:cTn id="41" dur="500"/>
                                        <p:tgtEl>
                                          <p:spTgt spid="16387">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61938" y="212725"/>
            <a:ext cx="8618537" cy="425450"/>
          </a:xfrm>
        </p:spPr>
        <p:txBody>
          <a:bodyPr>
            <a:normAutofit/>
          </a:bodyPr>
          <a:lstStyle/>
          <a:p>
            <a:pPr>
              <a:defRPr/>
            </a:pPr>
            <a:r>
              <a:rPr lang="en-CA" dirty="0" smtClean="0">
                <a:solidFill>
                  <a:schemeClr val="accent3"/>
                </a:solidFill>
              </a:rPr>
              <a:t>The Importance of Information Management</a:t>
            </a:r>
          </a:p>
        </p:txBody>
      </p:sp>
      <p:sp>
        <p:nvSpPr>
          <p:cNvPr id="17411" name="TextBox 1"/>
          <p:cNvSpPr txBox="1">
            <a:spLocks noChangeArrowheads="1"/>
          </p:cNvSpPr>
          <p:nvPr/>
        </p:nvSpPr>
        <p:spPr bwMode="auto">
          <a:xfrm>
            <a:off x="285750" y="954088"/>
            <a:ext cx="8545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i="1" dirty="0">
                <a:solidFill>
                  <a:schemeClr val="tx2"/>
                </a:solidFill>
              </a:rPr>
              <a:t>Good Information Management practices are critical to privacy and security:</a:t>
            </a:r>
            <a:endParaRPr lang="en-CA" b="1" i="1" dirty="0">
              <a:solidFill>
                <a:schemeClr val="tx2"/>
              </a:solidFill>
            </a:endParaRPr>
          </a:p>
        </p:txBody>
      </p:sp>
      <p:grpSp>
        <p:nvGrpSpPr>
          <p:cNvPr id="17412" name="Group 6"/>
          <p:cNvGrpSpPr>
            <a:grpSpLocks/>
          </p:cNvGrpSpPr>
          <p:nvPr/>
        </p:nvGrpSpPr>
        <p:grpSpPr bwMode="auto">
          <a:xfrm>
            <a:off x="7761288" y="-3175"/>
            <a:ext cx="1663700" cy="992188"/>
            <a:chOff x="778149" y="5245076"/>
            <a:chExt cx="1663808" cy="992368"/>
          </a:xfrm>
        </p:grpSpPr>
        <p:sp>
          <p:nvSpPr>
            <p:cNvPr id="8" name="Oval 7"/>
            <p:cNvSpPr/>
            <p:nvPr/>
          </p:nvSpPr>
          <p:spPr>
            <a:xfrm>
              <a:off x="1078205" y="5245076"/>
              <a:ext cx="1063694" cy="992368"/>
            </a:xfrm>
            <a:prstGeom prst="ellipse">
              <a:avLst/>
            </a:prstGeom>
            <a:solidFill>
              <a:srgbClr val="E1F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7415" name="Content Placeholder 2"/>
            <p:cNvSpPr txBox="1">
              <a:spLocks/>
            </p:cNvSpPr>
            <p:nvPr/>
          </p:nvSpPr>
          <p:spPr bwMode="auto">
            <a:xfrm>
              <a:off x="778149" y="5472119"/>
              <a:ext cx="1663808" cy="49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chemeClr val="tx2"/>
                  </a:solidFill>
                </a:rPr>
                <a:t>Information               Management </a:t>
              </a:r>
            </a:p>
          </p:txBody>
        </p:sp>
      </p:grpSp>
      <p:sp>
        <p:nvSpPr>
          <p:cNvPr id="17413" name="TextBox 2"/>
          <p:cNvSpPr txBox="1">
            <a:spLocks noChangeArrowheads="1"/>
          </p:cNvSpPr>
          <p:nvPr/>
        </p:nvSpPr>
        <p:spPr bwMode="auto">
          <a:xfrm>
            <a:off x="320675" y="1408113"/>
            <a:ext cx="8804275" cy="474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sz="1600" b="1" dirty="0">
                <a:solidFill>
                  <a:schemeClr val="tx2"/>
                </a:solidFill>
              </a:rPr>
              <a:t>KNOW</a:t>
            </a:r>
            <a:r>
              <a:rPr lang="en-CA" dirty="0">
                <a:solidFill>
                  <a:schemeClr val="tx2"/>
                </a:solidFill>
              </a:rPr>
              <a:t> </a:t>
            </a:r>
            <a:r>
              <a:rPr lang="en-CA" sz="1600" dirty="0">
                <a:solidFill>
                  <a:schemeClr val="tx2"/>
                </a:solidFill>
              </a:rPr>
              <a:t>the difference between Information Resources of Business Value (IRBV) and transitory information.</a:t>
            </a:r>
          </a:p>
          <a:p>
            <a:pPr eaLnBrk="1" hangingPunct="1"/>
            <a:endParaRPr lang="en-CA" sz="800" dirty="0">
              <a:solidFill>
                <a:schemeClr val="tx2"/>
              </a:solidFill>
            </a:endParaRPr>
          </a:p>
          <a:p>
            <a:pPr eaLnBrk="1" hangingPunct="1"/>
            <a:r>
              <a:rPr lang="en-CA" sz="1600" b="1" dirty="0">
                <a:solidFill>
                  <a:schemeClr val="tx2"/>
                </a:solidFill>
              </a:rPr>
              <a:t>STORE</a:t>
            </a:r>
            <a:r>
              <a:rPr lang="en-CA" dirty="0">
                <a:solidFill>
                  <a:schemeClr val="tx2"/>
                </a:solidFill>
              </a:rPr>
              <a:t> </a:t>
            </a:r>
            <a:r>
              <a:rPr lang="en-CA" sz="1400" dirty="0">
                <a:solidFill>
                  <a:schemeClr val="tx2"/>
                </a:solidFill>
              </a:rPr>
              <a:t>information consistently by using the same classification structure in your shared drive space and your email inbox.</a:t>
            </a:r>
          </a:p>
          <a:p>
            <a:pPr eaLnBrk="1" hangingPunct="1"/>
            <a:endParaRPr lang="en-CA" sz="800" dirty="0">
              <a:solidFill>
                <a:schemeClr val="tx2"/>
              </a:solidFill>
            </a:endParaRPr>
          </a:p>
          <a:p>
            <a:pPr eaLnBrk="1" hangingPunct="1"/>
            <a:r>
              <a:rPr lang="en-CA" sz="1600" b="1" dirty="0">
                <a:solidFill>
                  <a:schemeClr val="tx2"/>
                </a:solidFill>
              </a:rPr>
              <a:t>BE CONSISTENT </a:t>
            </a:r>
            <a:r>
              <a:rPr lang="en-CA" sz="1400" dirty="0">
                <a:solidFill>
                  <a:schemeClr val="tx2"/>
                </a:solidFill>
              </a:rPr>
              <a:t>when naming your electronic files – especially when others will have access to them.</a:t>
            </a:r>
          </a:p>
          <a:p>
            <a:pPr eaLnBrk="1" hangingPunct="1"/>
            <a:endParaRPr lang="en-CA" sz="800" dirty="0">
              <a:solidFill>
                <a:schemeClr val="tx2"/>
              </a:solidFill>
            </a:endParaRPr>
          </a:p>
          <a:p>
            <a:pPr eaLnBrk="1" hangingPunct="1"/>
            <a:r>
              <a:rPr lang="en-CA" sz="1600" b="1" dirty="0">
                <a:solidFill>
                  <a:schemeClr val="tx2"/>
                </a:solidFill>
              </a:rPr>
              <a:t>MANAGE</a:t>
            </a:r>
            <a:r>
              <a:rPr lang="en-CA" dirty="0">
                <a:solidFill>
                  <a:schemeClr val="tx2"/>
                </a:solidFill>
              </a:rPr>
              <a:t> </a:t>
            </a:r>
            <a:r>
              <a:rPr lang="en-CA" sz="1400" dirty="0">
                <a:solidFill>
                  <a:schemeClr val="tx2"/>
                </a:solidFill>
              </a:rPr>
              <a:t>your emails by regularly deleting messages that have outlived their usefulness.</a:t>
            </a:r>
          </a:p>
          <a:p>
            <a:pPr eaLnBrk="1" hangingPunct="1"/>
            <a:endParaRPr lang="en-CA" sz="800" dirty="0">
              <a:solidFill>
                <a:schemeClr val="tx2"/>
              </a:solidFill>
            </a:endParaRPr>
          </a:p>
          <a:p>
            <a:pPr eaLnBrk="1" hangingPunct="1"/>
            <a:r>
              <a:rPr lang="en-CA" sz="1600" b="1" dirty="0">
                <a:solidFill>
                  <a:schemeClr val="tx2"/>
                </a:solidFill>
              </a:rPr>
              <a:t>SEND</a:t>
            </a:r>
            <a:r>
              <a:rPr lang="en-CA" b="1" dirty="0">
                <a:solidFill>
                  <a:schemeClr val="tx2"/>
                </a:solidFill>
              </a:rPr>
              <a:t> </a:t>
            </a:r>
            <a:r>
              <a:rPr lang="en-CA" sz="1400" dirty="0">
                <a:solidFill>
                  <a:schemeClr val="tx2"/>
                </a:solidFill>
              </a:rPr>
              <a:t>links within emails instead of attachments whenever possible.</a:t>
            </a:r>
          </a:p>
          <a:p>
            <a:pPr eaLnBrk="1" hangingPunct="1"/>
            <a:endParaRPr lang="en-CA" sz="1400" dirty="0">
              <a:solidFill>
                <a:schemeClr val="tx2"/>
              </a:solidFill>
            </a:endParaRPr>
          </a:p>
          <a:p>
            <a:pPr eaLnBrk="1" hangingPunct="1"/>
            <a:r>
              <a:rPr lang="en-CA" sz="1600" b="1" dirty="0">
                <a:solidFill>
                  <a:schemeClr val="tx2"/>
                </a:solidFill>
              </a:rPr>
              <a:t>KNOW</a:t>
            </a:r>
            <a:r>
              <a:rPr lang="en-CA" b="1" dirty="0">
                <a:solidFill>
                  <a:schemeClr val="tx2"/>
                </a:solidFill>
              </a:rPr>
              <a:t> </a:t>
            </a:r>
            <a:r>
              <a:rPr lang="en-CA" sz="1400" dirty="0">
                <a:solidFill>
                  <a:schemeClr val="tx2"/>
                </a:solidFill>
              </a:rPr>
              <a:t>your IM roles and responsibilities.</a:t>
            </a:r>
          </a:p>
          <a:p>
            <a:pPr eaLnBrk="1" hangingPunct="1"/>
            <a:endParaRPr lang="en-CA" sz="800" dirty="0">
              <a:solidFill>
                <a:schemeClr val="tx2"/>
              </a:solidFill>
            </a:endParaRPr>
          </a:p>
          <a:p>
            <a:pPr eaLnBrk="1" hangingPunct="1"/>
            <a:r>
              <a:rPr lang="en-CA" sz="1600" b="1" dirty="0">
                <a:solidFill>
                  <a:schemeClr val="tx2"/>
                </a:solidFill>
              </a:rPr>
              <a:t>MAKE</a:t>
            </a:r>
            <a:r>
              <a:rPr lang="en-CA" dirty="0">
                <a:solidFill>
                  <a:schemeClr val="tx2"/>
                </a:solidFill>
              </a:rPr>
              <a:t> </a:t>
            </a:r>
            <a:r>
              <a:rPr lang="en-CA" sz="1400" dirty="0">
                <a:solidFill>
                  <a:schemeClr val="tx2"/>
                </a:solidFill>
              </a:rPr>
              <a:t>your information easily accessible (keep in mind that certain information must be protected).</a:t>
            </a:r>
          </a:p>
          <a:p>
            <a:pPr eaLnBrk="1" hangingPunct="1"/>
            <a:endParaRPr lang="en-CA" sz="800" dirty="0">
              <a:solidFill>
                <a:schemeClr val="tx2"/>
              </a:solidFill>
            </a:endParaRPr>
          </a:p>
          <a:p>
            <a:pPr eaLnBrk="1" hangingPunct="1"/>
            <a:r>
              <a:rPr lang="en-CA" sz="1600" b="1" dirty="0">
                <a:solidFill>
                  <a:schemeClr val="tx2"/>
                </a:solidFill>
              </a:rPr>
              <a:t>ENSURE</a:t>
            </a:r>
            <a:r>
              <a:rPr lang="en-CA" dirty="0">
                <a:solidFill>
                  <a:schemeClr val="tx2"/>
                </a:solidFill>
              </a:rPr>
              <a:t> </a:t>
            </a:r>
            <a:r>
              <a:rPr lang="en-CA" sz="1400" dirty="0">
                <a:solidFill>
                  <a:schemeClr val="tx2"/>
                </a:solidFill>
              </a:rPr>
              <a:t>that your information is transferred to another employee or to the appropriate repository when changing jobs.</a:t>
            </a:r>
          </a:p>
          <a:p>
            <a:pPr eaLnBrk="1" hangingPunct="1"/>
            <a:endParaRPr lang="en-CA" sz="800" dirty="0">
              <a:solidFill>
                <a:schemeClr val="tx2"/>
              </a:solidFill>
            </a:endParaRPr>
          </a:p>
          <a:p>
            <a:pPr eaLnBrk="1" hangingPunct="1"/>
            <a:r>
              <a:rPr lang="en-CA" sz="1600" b="1" dirty="0">
                <a:solidFill>
                  <a:schemeClr val="tx2"/>
                </a:solidFill>
              </a:rPr>
              <a:t>REMEMBER</a:t>
            </a:r>
            <a:r>
              <a:rPr lang="en-CA" dirty="0">
                <a:solidFill>
                  <a:schemeClr val="tx2"/>
                </a:solidFill>
              </a:rPr>
              <a:t> </a:t>
            </a:r>
            <a:r>
              <a:rPr lang="en-CA" sz="1400" dirty="0">
                <a:solidFill>
                  <a:schemeClr val="tx2"/>
                </a:solidFill>
              </a:rPr>
              <a:t>your obligations under the Access to Information and Privacy Act.</a:t>
            </a:r>
          </a:p>
          <a:p>
            <a:pPr eaLnBrk="1" hangingPunct="1"/>
            <a:endParaRPr lang="en-CA" sz="800" dirty="0">
              <a:solidFill>
                <a:schemeClr val="tx2"/>
              </a:solidFill>
            </a:endParaRPr>
          </a:p>
          <a:p>
            <a:pPr eaLnBrk="1" hangingPunct="1"/>
            <a:r>
              <a:rPr lang="en-CA" sz="1600" b="1" dirty="0">
                <a:solidFill>
                  <a:schemeClr val="tx2"/>
                </a:solidFill>
              </a:rPr>
              <a:t>CONSULT</a:t>
            </a:r>
            <a:r>
              <a:rPr lang="en-CA" dirty="0">
                <a:solidFill>
                  <a:schemeClr val="tx2"/>
                </a:solidFill>
              </a:rPr>
              <a:t> </a:t>
            </a:r>
            <a:r>
              <a:rPr lang="en-CA" sz="1400" dirty="0">
                <a:solidFill>
                  <a:schemeClr val="tx2"/>
                </a:solidFill>
              </a:rPr>
              <a:t>the Information Management resources often (IMS Intranet site, IM specialist). </a:t>
            </a:r>
          </a:p>
        </p:txBody>
      </p:sp>
    </p:spTree>
  </p:cSld>
  <p:clrMapOvr>
    <a:masterClrMapping/>
  </p:clrMapOvr>
  <p:transition spd="slow" advTm="5000">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400050" y="900113"/>
            <a:ext cx="81915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buFont typeface="Wingdings" pitchFamily="2" charset="2"/>
              <a:buChar char="§"/>
            </a:pPr>
            <a:r>
              <a:rPr lang="en-CA" dirty="0">
                <a:solidFill>
                  <a:schemeClr val="tx2"/>
                </a:solidFill>
              </a:rPr>
              <a:t>According to the Treasury Board Secretariat (TBS), ALL employees have the following IM responsibilities:</a:t>
            </a:r>
          </a:p>
        </p:txBody>
      </p:sp>
      <p:sp>
        <p:nvSpPr>
          <p:cNvPr id="18435" name="Title 1"/>
          <p:cNvSpPr>
            <a:spLocks noGrp="1"/>
          </p:cNvSpPr>
          <p:nvPr>
            <p:ph type="title"/>
          </p:nvPr>
        </p:nvSpPr>
        <p:spPr/>
        <p:txBody>
          <a:bodyPr/>
          <a:lstStyle/>
          <a:p>
            <a:r>
              <a:rPr lang="en-CA" dirty="0" smtClean="0">
                <a:cs typeface="Arial" charset="0"/>
              </a:rPr>
              <a:t>Your IM Roles and Responsibilities</a:t>
            </a:r>
            <a:br>
              <a:rPr lang="en-CA" dirty="0" smtClean="0">
                <a:cs typeface="Arial" charset="0"/>
              </a:rPr>
            </a:br>
            <a:endParaRPr lang="en-CA" dirty="0" smtClean="0">
              <a:cs typeface="Arial" charset="0"/>
            </a:endParaRPr>
          </a:p>
        </p:txBody>
      </p:sp>
      <p:grpSp>
        <p:nvGrpSpPr>
          <p:cNvPr id="18436" name="Group 4"/>
          <p:cNvGrpSpPr>
            <a:grpSpLocks/>
          </p:cNvGrpSpPr>
          <p:nvPr/>
        </p:nvGrpSpPr>
        <p:grpSpPr bwMode="auto">
          <a:xfrm>
            <a:off x="7783513" y="33338"/>
            <a:ext cx="1663700" cy="992187"/>
            <a:chOff x="778149" y="5245076"/>
            <a:chExt cx="1663808" cy="992368"/>
          </a:xfrm>
        </p:grpSpPr>
        <p:sp>
          <p:nvSpPr>
            <p:cNvPr id="6" name="Oval 5"/>
            <p:cNvSpPr/>
            <p:nvPr/>
          </p:nvSpPr>
          <p:spPr>
            <a:xfrm>
              <a:off x="1078205" y="5245076"/>
              <a:ext cx="1063694" cy="992368"/>
            </a:xfrm>
            <a:prstGeom prst="ellipse">
              <a:avLst/>
            </a:prstGeom>
            <a:solidFill>
              <a:srgbClr val="E1F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8458" name="Content Placeholder 2"/>
            <p:cNvSpPr txBox="1">
              <a:spLocks/>
            </p:cNvSpPr>
            <p:nvPr/>
          </p:nvSpPr>
          <p:spPr bwMode="auto">
            <a:xfrm>
              <a:off x="778149" y="5472119"/>
              <a:ext cx="1663808" cy="49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chemeClr val="tx2"/>
                  </a:solidFill>
                </a:rPr>
                <a:t>Information               Management </a:t>
              </a:r>
            </a:p>
          </p:txBody>
        </p:sp>
      </p:grpSp>
      <p:graphicFrame>
        <p:nvGraphicFramePr>
          <p:cNvPr id="9" name="Table 8"/>
          <p:cNvGraphicFramePr>
            <a:graphicFrameLocks noGrp="1"/>
          </p:cNvGraphicFramePr>
          <p:nvPr/>
        </p:nvGraphicFramePr>
        <p:xfrm>
          <a:off x="239713" y="1531938"/>
          <a:ext cx="8751888" cy="4676775"/>
        </p:xfrm>
        <a:graphic>
          <a:graphicData uri="http://schemas.openxmlformats.org/drawingml/2006/table">
            <a:tbl>
              <a:tblPr firstRow="1" bandRow="1"/>
              <a:tblGrid>
                <a:gridCol w="4375944">
                  <a:extLst>
                    <a:ext uri="{9D8B030D-6E8A-4147-A177-3AD203B41FA5}">
                      <a16:colId xmlns:a16="http://schemas.microsoft.com/office/drawing/2014/main" val="20000"/>
                    </a:ext>
                  </a:extLst>
                </a:gridCol>
                <a:gridCol w="4375944">
                  <a:extLst>
                    <a:ext uri="{9D8B030D-6E8A-4147-A177-3AD203B41FA5}">
                      <a16:colId xmlns:a16="http://schemas.microsoft.com/office/drawing/2014/main" val="20001"/>
                    </a:ext>
                  </a:extLst>
                </a:gridCol>
              </a:tblGrid>
              <a:tr h="400689">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CA" sz="1600" dirty="0" smtClean="0"/>
                        <a:t>What</a:t>
                      </a:r>
                      <a:r>
                        <a:rPr lang="en-CA" sz="1600" baseline="0" dirty="0" smtClean="0"/>
                        <a:t> </a:t>
                      </a:r>
                      <a:r>
                        <a:rPr lang="en-CA" sz="1600" baseline="0" dirty="0" smtClean="0">
                          <a:hlinkClick r:id="rId3"/>
                        </a:rPr>
                        <a:t>TBS</a:t>
                      </a:r>
                      <a:r>
                        <a:rPr lang="en-CA" sz="1600" baseline="0" dirty="0" smtClean="0"/>
                        <a:t> Says:</a:t>
                      </a:r>
                      <a:endParaRPr lang="en-CA" sz="1600" dirty="0"/>
                    </a:p>
                  </a:txBody>
                  <a:tcPr marL="91438" marR="91438" marT="45715" marB="4571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CA" sz="1600" dirty="0" smtClean="0"/>
                        <a:t>What</a:t>
                      </a:r>
                      <a:r>
                        <a:rPr lang="en-CA" sz="1600" baseline="0" dirty="0" smtClean="0"/>
                        <a:t> It Means:</a:t>
                      </a:r>
                      <a:endParaRPr lang="en-CA" sz="1600" dirty="0"/>
                    </a:p>
                  </a:txBody>
                  <a:tcPr marL="91438" marR="91438" marT="45715" marB="4571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202660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dirty="0" smtClean="0"/>
                        <a:t>6.3.1 applying GC and departmental information management policy, standards, procedures, directives, guidelines, tools and best practices in a way that supports their department's business, as implemented in their department;</a:t>
                      </a:r>
                    </a:p>
                    <a:p>
                      <a:endParaRPr lang="en-CA" sz="1200" dirty="0"/>
                    </a:p>
                  </a:txBody>
                  <a:tcPr marL="91438" marR="91438" marT="45715" marB="4571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indent="-285750">
                        <a:buFont typeface="Arial" pitchFamily="34" charset="0"/>
                        <a:buChar char="•"/>
                      </a:pPr>
                      <a:r>
                        <a:rPr lang="en-CA" sz="1200" baseline="0" dirty="0" smtClean="0"/>
                        <a:t>Regularly take inventory of your information resources</a:t>
                      </a:r>
                    </a:p>
                    <a:p>
                      <a:pPr marL="285750" indent="-285750">
                        <a:buFont typeface="Arial" pitchFamily="34" charset="0"/>
                        <a:buChar char="•"/>
                      </a:pPr>
                      <a:r>
                        <a:rPr lang="en-CA" sz="1200" baseline="0" dirty="0" smtClean="0"/>
                        <a:t>Identify which of the information resources have business value (IRBV)</a:t>
                      </a:r>
                    </a:p>
                    <a:p>
                      <a:pPr marL="285750" indent="-285750">
                        <a:buFont typeface="Arial" pitchFamily="34" charset="0"/>
                        <a:buChar char="•"/>
                      </a:pPr>
                      <a:r>
                        <a:rPr lang="en-CA" sz="1200" baseline="0" dirty="0" smtClean="0"/>
                        <a:t>Regularly delete transitory information in your possession</a:t>
                      </a:r>
                    </a:p>
                    <a:p>
                      <a:pPr marL="285750" indent="-285750">
                        <a:buFont typeface="Arial" pitchFamily="34" charset="0"/>
                        <a:buChar char="•"/>
                      </a:pPr>
                      <a:r>
                        <a:rPr lang="en-CA" sz="1200" baseline="0" dirty="0" smtClean="0"/>
                        <a:t>Manage your email inbox</a:t>
                      </a:r>
                    </a:p>
                    <a:p>
                      <a:pPr marL="285750" indent="-285750">
                        <a:buFont typeface="Arial" pitchFamily="34" charset="0"/>
                        <a:buChar char="•"/>
                      </a:pPr>
                      <a:r>
                        <a:rPr lang="en-CA" sz="1200" baseline="0" dirty="0" smtClean="0"/>
                        <a:t>Use consistent naming conventions and mirror your branch classification structure (Shared Drive)</a:t>
                      </a:r>
                    </a:p>
                    <a:p>
                      <a:pPr marL="285750" indent="-285750">
                        <a:buFont typeface="Arial" pitchFamily="34" charset="0"/>
                        <a:buChar char="•"/>
                      </a:pPr>
                      <a:r>
                        <a:rPr lang="en-CA" sz="1200" baseline="0" dirty="0" smtClean="0"/>
                        <a:t>Regularly assess and properly dispose of IRBVs without archival value once they have reached their disposition date</a:t>
                      </a:r>
                    </a:p>
                  </a:txBody>
                  <a:tcPr marL="91438" marR="91438" marT="45715" marB="4571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64012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dirty="0" smtClean="0"/>
                        <a:t>6.3.2 documenting their activities and decisions;</a:t>
                      </a:r>
                    </a:p>
                  </a:txBody>
                  <a:tcPr marL="91438" marR="91438" marT="45715" marB="4571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indent="-285750">
                        <a:buFont typeface="Arial" pitchFamily="34" charset="0"/>
                        <a:buChar char="•"/>
                      </a:pPr>
                      <a:r>
                        <a:rPr lang="en-CA" sz="1200" dirty="0" smtClean="0"/>
                        <a:t>Keep information (email, summaries, drafts with comments) that support a decision made in regards to an IRBV</a:t>
                      </a:r>
                      <a:endParaRPr lang="en-CA" sz="1200" dirty="0"/>
                    </a:p>
                  </a:txBody>
                  <a:tcPr marL="91438" marR="91438" marT="45715" marB="4571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64012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dirty="0" smtClean="0"/>
                        <a:t>6.3.3 providing and bringing to their manager's attention information requirements and issues and, when appropriate, to information management functional specialists;</a:t>
                      </a:r>
                    </a:p>
                  </a:txBody>
                  <a:tcPr marL="91438" marR="91438" marT="45715" marB="4571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indent="-285750">
                        <a:buFont typeface="Arial" pitchFamily="34" charset="0"/>
                        <a:buChar char="•"/>
                      </a:pPr>
                      <a:r>
                        <a:rPr lang="en-CA" sz="1200" dirty="0" smtClean="0"/>
                        <a:t>Bring your</a:t>
                      </a:r>
                      <a:r>
                        <a:rPr lang="en-CA" sz="1200" baseline="0" dirty="0" smtClean="0"/>
                        <a:t> IM concerns (areas where you feel IM needs a stronger presence) or IM questions to your Manager (work, training, awareness, etc.)</a:t>
                      </a:r>
                    </a:p>
                  </a:txBody>
                  <a:tcPr marL="91438" marR="91438" marT="45715" marB="4571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969233">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dirty="0" smtClean="0"/>
                        <a:t>6.3.4 treating departmental information in a manner that facilitates access while ensuring privacy and security requirements are met.</a:t>
                      </a:r>
                    </a:p>
                    <a:p>
                      <a:endParaRPr lang="en-CA" sz="1200" dirty="0"/>
                    </a:p>
                  </a:txBody>
                  <a:tcPr marL="91438" marR="91438" marT="45715" marB="4571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indent="-285750">
                        <a:buFont typeface="Arial" pitchFamily="34" charset="0"/>
                        <a:buChar char="•"/>
                      </a:pPr>
                      <a:r>
                        <a:rPr lang="en-CA" sz="1200" dirty="0" smtClean="0"/>
                        <a:t>Regularly save IRBVs, for which you are the owner, into a corporate</a:t>
                      </a:r>
                      <a:r>
                        <a:rPr lang="en-CA" sz="1200" baseline="0" dirty="0" smtClean="0"/>
                        <a:t> repository (Shared Drive) to share the information as widely as possible (keeping in mind to restrict access, if need be, according to privacy concerns)</a:t>
                      </a:r>
                      <a:endParaRPr lang="en-CA" sz="1200" dirty="0"/>
                    </a:p>
                  </a:txBody>
                  <a:tcPr marL="91438" marR="91438" marT="45715" marB="4571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bl>
          </a:graphicData>
        </a:graphic>
      </p:graphicFrame>
    </p:spTree>
  </p:cSld>
  <p:clrMapOvr>
    <a:masterClrMapping/>
  </p:clrMapOvr>
  <p:transition spd="slow" advTm="1200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CA" dirty="0" smtClean="0">
                <a:cs typeface="Arial" charset="0"/>
              </a:rPr>
              <a:t>Your IM Roles and Responsibilities: Tools Available</a:t>
            </a:r>
            <a:br>
              <a:rPr lang="en-CA" dirty="0" smtClean="0">
                <a:cs typeface="Arial" charset="0"/>
              </a:rPr>
            </a:br>
            <a:endParaRPr lang="en-CA" dirty="0" smtClean="0">
              <a:cs typeface="Arial" charset="0"/>
            </a:endParaRPr>
          </a:p>
        </p:txBody>
      </p:sp>
      <p:sp>
        <p:nvSpPr>
          <p:cNvPr id="19459" name="TextBox 2"/>
          <p:cNvSpPr txBox="1">
            <a:spLocks noChangeArrowheads="1"/>
          </p:cNvSpPr>
          <p:nvPr/>
        </p:nvSpPr>
        <p:spPr bwMode="auto">
          <a:xfrm>
            <a:off x="1076325" y="5738813"/>
            <a:ext cx="712470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sz="1600" b="1">
                <a:solidFill>
                  <a:schemeClr val="tx2"/>
                </a:solidFill>
              </a:rPr>
              <a:t>To request an HRSDC training session, open a ticket with the NSD and indicate that it is for “IM Training”.</a:t>
            </a:r>
          </a:p>
          <a:p>
            <a:pPr algn="ctr" eaLnBrk="1" hangingPunct="1"/>
            <a:endParaRPr lang="en-CA"/>
          </a:p>
        </p:txBody>
      </p:sp>
      <p:grpSp>
        <p:nvGrpSpPr>
          <p:cNvPr id="19460" name="Group 4"/>
          <p:cNvGrpSpPr>
            <a:grpSpLocks/>
          </p:cNvGrpSpPr>
          <p:nvPr/>
        </p:nvGrpSpPr>
        <p:grpSpPr bwMode="auto">
          <a:xfrm>
            <a:off x="7785100" y="11113"/>
            <a:ext cx="1663700" cy="993775"/>
            <a:chOff x="778149" y="5245076"/>
            <a:chExt cx="1663808" cy="992368"/>
          </a:xfrm>
        </p:grpSpPr>
        <p:sp>
          <p:nvSpPr>
            <p:cNvPr id="6" name="Oval 5"/>
            <p:cNvSpPr/>
            <p:nvPr/>
          </p:nvSpPr>
          <p:spPr>
            <a:xfrm>
              <a:off x="1078206" y="5245076"/>
              <a:ext cx="1063694" cy="992368"/>
            </a:xfrm>
            <a:prstGeom prst="ellipse">
              <a:avLst/>
            </a:prstGeom>
            <a:solidFill>
              <a:srgbClr val="E1F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9475" name="Content Placeholder 2"/>
            <p:cNvSpPr txBox="1">
              <a:spLocks/>
            </p:cNvSpPr>
            <p:nvPr/>
          </p:nvSpPr>
          <p:spPr bwMode="auto">
            <a:xfrm>
              <a:off x="778149" y="5472119"/>
              <a:ext cx="1663808" cy="49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chemeClr val="tx2"/>
                  </a:solidFill>
                </a:rPr>
                <a:t>Information               Management </a:t>
              </a:r>
            </a:p>
          </p:txBody>
        </p:sp>
      </p:grpSp>
      <p:graphicFrame>
        <p:nvGraphicFramePr>
          <p:cNvPr id="8" name="Table 7"/>
          <p:cNvGraphicFramePr>
            <a:graphicFrameLocks noGrp="1"/>
          </p:cNvGraphicFramePr>
          <p:nvPr/>
        </p:nvGraphicFramePr>
        <p:xfrm>
          <a:off x="368300" y="1036638"/>
          <a:ext cx="8516938" cy="4664075"/>
        </p:xfrm>
        <a:graphic>
          <a:graphicData uri="http://schemas.openxmlformats.org/drawingml/2006/table">
            <a:tbl>
              <a:tblPr firstRow="1" bandRow="1"/>
              <a:tblGrid>
                <a:gridCol w="4230257">
                  <a:extLst>
                    <a:ext uri="{9D8B030D-6E8A-4147-A177-3AD203B41FA5}">
                      <a16:colId xmlns:a16="http://schemas.microsoft.com/office/drawing/2014/main" val="20000"/>
                    </a:ext>
                  </a:extLst>
                </a:gridCol>
                <a:gridCol w="4286681">
                  <a:extLst>
                    <a:ext uri="{9D8B030D-6E8A-4147-A177-3AD203B41FA5}">
                      <a16:colId xmlns:a16="http://schemas.microsoft.com/office/drawing/2014/main" val="20001"/>
                    </a:ext>
                  </a:extLst>
                </a:gridCol>
              </a:tblGrid>
              <a:tr h="640167">
                <a:tc grid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CA" sz="2000" dirty="0" smtClean="0"/>
                        <a:t>Messaging: </a:t>
                      </a:r>
                      <a:r>
                        <a:rPr lang="en-CA" sz="1600" b="0" dirty="0" smtClean="0"/>
                        <a:t>Be mindful</a:t>
                      </a:r>
                      <a:r>
                        <a:rPr lang="en-CA" sz="1600" b="0" baseline="0" dirty="0" smtClean="0"/>
                        <a:t> of how you manage information to reduce the risk of security and privacy breaches. Avoid information hoarding and follow the information lifecycle.</a:t>
                      </a:r>
                      <a:endParaRPr lang="en-CA" sz="2000" b="0" dirty="0"/>
                    </a:p>
                  </a:txBody>
                  <a:tcPr marL="91461" marR="91461" marT="45726" marB="45726">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lang="en-CA" dirty="0"/>
                    </a:p>
                  </a:txBody>
                  <a:tcPr/>
                </a:tc>
                <a:extLst>
                  <a:ext uri="{0D108BD9-81ED-4DB2-BD59-A6C34878D82A}">
                    <a16:rowId xmlns:a16="http://schemas.microsoft.com/office/drawing/2014/main" val="10000"/>
                  </a:ext>
                </a:extLst>
              </a:tr>
              <a:tr h="39629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CA" sz="2000" b="1" dirty="0" smtClean="0"/>
                        <a:t>Products/Events</a:t>
                      </a:r>
                      <a:endParaRPr lang="en-CA" sz="2000" b="1" dirty="0"/>
                    </a:p>
                  </a:txBody>
                  <a:tcPr marL="91461" marR="91461" marT="45726" marB="45726">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CA" sz="2000" b="1" dirty="0" smtClean="0"/>
                        <a:t>Training</a:t>
                      </a:r>
                      <a:endParaRPr lang="en-CA" sz="2000" b="1" dirty="0"/>
                    </a:p>
                  </a:txBody>
                  <a:tcPr marL="91461" marR="91461" marT="45726" marB="45726">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362761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indent="-285750">
                        <a:buFont typeface="Arial" pitchFamily="34" charset="0"/>
                        <a:buChar char="•"/>
                        <a:defRPr/>
                      </a:pPr>
                      <a:r>
                        <a:rPr lang="en-CA" sz="1600" dirty="0" smtClean="0"/>
                        <a:t>Read IM articles in IITB News and Intersection</a:t>
                      </a:r>
                    </a:p>
                    <a:p>
                      <a:pPr marL="285750" indent="-285750">
                        <a:buFont typeface="Arial" pitchFamily="34" charset="0"/>
                        <a:buChar char="•"/>
                        <a:defRPr/>
                      </a:pPr>
                      <a:r>
                        <a:rPr lang="en-CA" sz="1600" dirty="0" smtClean="0"/>
                        <a:t>Visit the </a:t>
                      </a:r>
                      <a:r>
                        <a:rPr lang="en-CA" sz="1600" dirty="0" smtClean="0">
                          <a:hlinkClick r:id="rId3"/>
                        </a:rPr>
                        <a:t>Information Management Blog </a:t>
                      </a:r>
                      <a:r>
                        <a:rPr lang="en-CA" sz="1600" dirty="0" smtClean="0"/>
                        <a:t>monthly</a:t>
                      </a:r>
                    </a:p>
                    <a:p>
                      <a:pPr marL="285750" indent="-285750">
                        <a:buFont typeface="Arial" pitchFamily="34" charset="0"/>
                        <a:buChar char="•"/>
                        <a:defRPr/>
                      </a:pPr>
                      <a:r>
                        <a:rPr lang="en-CA" sz="1600" dirty="0" smtClean="0"/>
                        <a:t>Promote IM Banners</a:t>
                      </a:r>
                    </a:p>
                    <a:p>
                      <a:pPr marL="285750" indent="-285750">
                        <a:buFont typeface="Arial" pitchFamily="34" charset="0"/>
                        <a:buChar char="•"/>
                        <a:defRPr/>
                      </a:pPr>
                      <a:r>
                        <a:rPr lang="en-CA" sz="1600" dirty="0" smtClean="0"/>
                        <a:t>Consult One-pagers</a:t>
                      </a:r>
                    </a:p>
                    <a:p>
                      <a:pPr marL="742950" lvl="1" indent="-285750">
                        <a:buFont typeface="Arial" pitchFamily="34" charset="0"/>
                        <a:buChar char="•"/>
                        <a:defRPr/>
                      </a:pPr>
                      <a:r>
                        <a:rPr lang="en-CA" sz="1400" dirty="0" smtClean="0">
                          <a:hlinkClick r:id="rId4"/>
                        </a:rPr>
                        <a:t>Email Management</a:t>
                      </a:r>
                      <a:endParaRPr lang="en-CA" sz="1400" dirty="0" smtClean="0"/>
                    </a:p>
                    <a:p>
                      <a:pPr marL="742950" lvl="1" indent="-285750">
                        <a:buFont typeface="Arial" pitchFamily="34" charset="0"/>
                        <a:buChar char="•"/>
                        <a:defRPr/>
                      </a:pPr>
                      <a:r>
                        <a:rPr lang="en-CA" sz="1400" dirty="0" smtClean="0">
                          <a:hlinkClick r:id="rId5"/>
                        </a:rPr>
                        <a:t>IM Top10 Best Practices</a:t>
                      </a:r>
                      <a:endParaRPr lang="en-CA" sz="1400" dirty="0" smtClean="0"/>
                    </a:p>
                    <a:p>
                      <a:pPr marL="742950" lvl="1" indent="-285750">
                        <a:buFont typeface="Arial" pitchFamily="34" charset="0"/>
                        <a:buChar char="•"/>
                        <a:defRPr/>
                      </a:pPr>
                      <a:r>
                        <a:rPr lang="en-CA" sz="1400" dirty="0" smtClean="0">
                          <a:hlinkClick r:id="rId6"/>
                        </a:rPr>
                        <a:t>Keep it! Chuck it!</a:t>
                      </a:r>
                      <a:endParaRPr lang="en-CA" sz="1400" dirty="0" smtClean="0"/>
                    </a:p>
                    <a:p>
                      <a:pPr marL="742950" lvl="1" indent="-285750">
                        <a:buFont typeface="Arial" pitchFamily="34" charset="0"/>
                        <a:buChar char="•"/>
                        <a:defRPr/>
                      </a:pPr>
                      <a:r>
                        <a:rPr lang="en-CA" sz="1400" dirty="0" smtClean="0">
                          <a:hlinkClick r:id="rId7"/>
                        </a:rPr>
                        <a:t>Top 10 IM Rules prior to Retirement or Departure</a:t>
                      </a:r>
                      <a:endParaRPr lang="en-CA" sz="1400" dirty="0" smtClean="0"/>
                    </a:p>
                    <a:p>
                      <a:pPr marL="742950" lvl="1" indent="-285750">
                        <a:buFont typeface="Arial" pitchFamily="34" charset="0"/>
                        <a:buChar char="•"/>
                        <a:defRPr/>
                      </a:pPr>
                      <a:r>
                        <a:rPr lang="en-CA" sz="1400" dirty="0" smtClean="0">
                          <a:hlinkClick r:id="rId8"/>
                        </a:rPr>
                        <a:t>Disposition of Electronic IRBVs</a:t>
                      </a:r>
                      <a:endParaRPr lang="en-CA" sz="1400" dirty="0" smtClean="0"/>
                    </a:p>
                    <a:p>
                      <a:pPr marL="285750" indent="-285750">
                        <a:buFont typeface="Arial" pitchFamily="34" charset="0"/>
                        <a:buChar char="•"/>
                        <a:defRPr/>
                      </a:pPr>
                      <a:r>
                        <a:rPr lang="en-CA" sz="1600" dirty="0" smtClean="0"/>
                        <a:t>Participate in IM Days and encourage </a:t>
                      </a:r>
                      <a:r>
                        <a:rPr lang="en-CA" sz="1600" dirty="0" smtClean="0">
                          <a:hlinkClick r:id="rId9"/>
                        </a:rPr>
                        <a:t>Branch/Regional IM Days</a:t>
                      </a:r>
                      <a:endParaRPr lang="en-CA" sz="1600" dirty="0" smtClean="0"/>
                    </a:p>
                    <a:p>
                      <a:pPr algn="ctr"/>
                      <a:endParaRPr lang="en-CA" sz="2000" b="1" dirty="0"/>
                    </a:p>
                  </a:txBody>
                  <a:tcPr marL="91461" marR="91461" marT="45726" marB="4572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CA" sz="1600" b="1" dirty="0" smtClean="0"/>
                        <a:t>Canada School</a:t>
                      </a:r>
                      <a:r>
                        <a:rPr lang="en-CA" sz="1600" b="1" baseline="0" dirty="0" smtClean="0"/>
                        <a:t> for Public Service:</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CA" sz="1600" dirty="0" smtClean="0">
                          <a:hlinkClick r:id="rId10"/>
                        </a:rPr>
                        <a:t>Information Management-Personal Awareness and Capacity Test (IM-PACT) (I004E)</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CA" sz="1600" dirty="0" smtClean="0">
                          <a:hlinkClick r:id="rId10"/>
                        </a:rPr>
                        <a:t>Recordkeeping for Public Servants (I002E)</a:t>
                      </a: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CA" sz="1600" dirty="0" smtClean="0">
                          <a:hlinkClick r:id="rId10"/>
                        </a:rPr>
                        <a:t>Fundamentals of Recordkeeping (I003E)</a:t>
                      </a:r>
                      <a:endParaRPr lang="en-CA" sz="1600" dirty="0" smtClean="0"/>
                    </a:p>
                    <a:p>
                      <a:pPr marL="285750" indent="-285750" algn="l">
                        <a:buFont typeface="Arial" pitchFamily="34" charset="0"/>
                        <a:buChar char="•"/>
                      </a:pPr>
                      <a:endParaRPr lang="en-CA" sz="1600" b="1" dirty="0" smtClean="0"/>
                    </a:p>
                    <a:p>
                      <a:pPr marL="0" indent="0" algn="l">
                        <a:buFont typeface="Arial" pitchFamily="34" charset="0"/>
                        <a:buNone/>
                      </a:pPr>
                      <a:r>
                        <a:rPr lang="en-CA" sz="1600" b="1" dirty="0" smtClean="0"/>
                        <a:t>HRSDC:</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CA" sz="1600" dirty="0" smtClean="0">
                          <a:hlinkClick r:id="rId11"/>
                        </a:rPr>
                        <a:t>Recordology Tutorial</a:t>
                      </a:r>
                      <a:endParaRPr lang="en-CA" sz="1600" dirty="0" smtClean="0"/>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CA" sz="1600" dirty="0" smtClean="0">
                          <a:hlinkClick r:id="rId12"/>
                        </a:rPr>
                        <a:t>CDS Tutorial</a:t>
                      </a:r>
                      <a:endParaRPr lang="en-CA" sz="1600" dirty="0" smtClean="0"/>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CA" sz="1600" dirty="0" smtClean="0">
                          <a:hlinkClick r:id="rId13"/>
                        </a:rPr>
                        <a:t>What’s New in IM</a:t>
                      </a:r>
                      <a:endParaRPr lang="en-CA" sz="1600" dirty="0" smtClean="0"/>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CA" sz="1600" dirty="0" smtClean="0"/>
                        <a:t>IRBV Training</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CA" sz="1600" dirty="0" smtClean="0"/>
                        <a:t>Retention and Disposition</a:t>
                      </a:r>
                      <a:endParaRPr lang="en-CA" sz="2000" b="1" dirty="0"/>
                    </a:p>
                  </a:txBody>
                  <a:tcPr marL="91461" marR="91461" marT="45726" marB="4572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bl>
          </a:graphicData>
        </a:graphic>
      </p:graphicFrame>
    </p:spTree>
  </p:cSld>
  <p:clrMapOvr>
    <a:masterClrMapping/>
  </p:clrMapOvr>
  <p:transition spd="slow" advTm="8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2000" fill="hold" nodeType="afterEffect">
                                  <p:stCondLst>
                                    <p:cond delay="1000"/>
                                  </p:stCondLst>
                                  <p:childTnLst>
                                    <p:animEffect transition="out" filter="fade">
                                      <p:cBhvr>
                                        <p:cTn id="6" dur="500" tmFilter="0, 0; .2, .5; .8, .5; 1, 0"/>
                                        <p:tgtEl>
                                          <p:spTgt spid="8"/>
                                        </p:tgtEl>
                                      </p:cBhvr>
                                    </p:animEffect>
                                    <p:animScale>
                                      <p:cBhvr>
                                        <p:cTn id="7" dur="25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506413" y="1123950"/>
            <a:ext cx="8245475" cy="4552950"/>
          </a:xfrm>
        </p:spPr>
        <p:txBody>
          <a:bodyPr anchor="ctr"/>
          <a:lstStyle/>
          <a:p>
            <a:pPr>
              <a:spcBef>
                <a:spcPct val="0"/>
              </a:spcBef>
            </a:pPr>
            <a:r>
              <a:rPr lang="en-US" sz="1800" smtClean="0">
                <a:solidFill>
                  <a:schemeClr val="tx2"/>
                </a:solidFill>
              </a:rPr>
              <a:t>ESDC </a:t>
            </a:r>
            <a:r>
              <a:rPr lang="en-US" sz="1800" dirty="0" smtClean="0">
                <a:solidFill>
                  <a:schemeClr val="tx2"/>
                </a:solidFill>
              </a:rPr>
              <a:t>is committed to meeting the highest standards of respect for the privacy rights of Canadians and the protection of their personal information. This commitment is critical to maintain the trust of Canadians.</a:t>
            </a:r>
            <a:endParaRPr lang="en-CA" sz="1800" dirty="0" smtClean="0">
              <a:solidFill>
                <a:schemeClr val="tx2"/>
              </a:solidFill>
            </a:endParaRPr>
          </a:p>
          <a:p>
            <a:pPr>
              <a:spcBef>
                <a:spcPts val="600"/>
              </a:spcBef>
              <a:spcAft>
                <a:spcPts val="600"/>
              </a:spcAft>
            </a:pPr>
            <a:endParaRPr lang="en-CA" sz="1800" dirty="0" smtClean="0">
              <a:solidFill>
                <a:schemeClr val="tx2"/>
              </a:solidFill>
            </a:endParaRPr>
          </a:p>
          <a:p>
            <a:pPr>
              <a:spcBef>
                <a:spcPts val="600"/>
              </a:spcBef>
              <a:spcAft>
                <a:spcPts val="600"/>
              </a:spcAft>
            </a:pPr>
            <a:r>
              <a:rPr lang="en-CA" sz="1800" dirty="0" smtClean="0">
                <a:solidFill>
                  <a:schemeClr val="tx2"/>
                </a:solidFill>
              </a:rPr>
              <a:t>The stewardship of information is everyone’s business. </a:t>
            </a:r>
            <a:r>
              <a:rPr lang="en-US" sz="1800" dirty="0" smtClean="0">
                <a:solidFill>
                  <a:schemeClr val="tx2"/>
                </a:solidFill>
              </a:rPr>
              <a:t>Every employee in the Department has a role to play in the proper handling and protection of information.</a:t>
            </a:r>
          </a:p>
          <a:p>
            <a:pPr>
              <a:spcBef>
                <a:spcPts val="600"/>
              </a:spcBef>
              <a:spcAft>
                <a:spcPts val="600"/>
              </a:spcAft>
            </a:pPr>
            <a:endParaRPr lang="en-US" sz="2000" dirty="0" smtClean="0">
              <a:solidFill>
                <a:schemeClr val="tx2"/>
              </a:solidFill>
            </a:endParaRPr>
          </a:p>
        </p:txBody>
      </p:sp>
      <p:sp>
        <p:nvSpPr>
          <p:cNvPr id="3" name="Title 1"/>
          <p:cNvSpPr>
            <a:spLocks noGrp="1"/>
          </p:cNvSpPr>
          <p:nvPr>
            <p:ph type="title"/>
          </p:nvPr>
        </p:nvSpPr>
        <p:spPr>
          <a:xfrm>
            <a:off x="261938" y="212725"/>
            <a:ext cx="8618537" cy="425450"/>
          </a:xfrm>
        </p:spPr>
        <p:txBody>
          <a:bodyPr>
            <a:normAutofit/>
          </a:bodyPr>
          <a:lstStyle/>
          <a:p>
            <a:pPr>
              <a:defRPr/>
            </a:pPr>
            <a:r>
              <a:rPr lang="en-CA" dirty="0" smtClean="0">
                <a:solidFill>
                  <a:schemeClr val="accent3"/>
                </a:solidFill>
              </a:rPr>
              <a:t>Key Takeaways</a:t>
            </a:r>
          </a:p>
        </p:txBody>
      </p:sp>
    </p:spTree>
  </p:cSld>
  <p:clrMapOvr>
    <a:masterClrMapping/>
  </p:clrMapOvr>
  <mc:AlternateContent xmlns:mc="http://schemas.openxmlformats.org/markup-compatibility/2006" xmlns:p14="http://schemas.microsoft.com/office/powerpoint/2010/main">
    <mc:Choice Requires="p14">
      <p:transition spd="slow" p14:dur="1200" advTm="10000">
        <p14:flip dir="r"/>
      </p:transition>
    </mc:Choice>
    <mc:Fallback xmlns="">
      <p:transition spd="slow" advTm="1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Effect transition="in" filter="fade">
                                      <p:cBhvr>
                                        <p:cTn id="7" dur="1000"/>
                                        <p:tgtEl>
                                          <p:spTgt spid="20482">
                                            <p:txEl>
                                              <p:pRg st="0" end="0"/>
                                            </p:txEl>
                                          </p:spTgt>
                                        </p:tgtEl>
                                      </p:cBhvr>
                                    </p:animEffect>
                                    <p:anim calcmode="lin" valueType="num">
                                      <p:cBhvr>
                                        <p:cTn id="8" dur="1000" fill="hold"/>
                                        <p:tgtEl>
                                          <p:spTgt spid="2048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2">
                                            <p:txEl>
                                              <p:pRg st="2" end="2"/>
                                            </p:txEl>
                                          </p:spTgt>
                                        </p:tgtEl>
                                        <p:attrNameLst>
                                          <p:attrName>style.visibility</p:attrName>
                                        </p:attrNameLst>
                                      </p:cBhvr>
                                      <p:to>
                                        <p:strVal val="visible"/>
                                      </p:to>
                                    </p:set>
                                    <p:animEffect transition="in" filter="fade">
                                      <p:cBhvr>
                                        <p:cTn id="14" dur="1000"/>
                                        <p:tgtEl>
                                          <p:spTgt spid="20482">
                                            <p:txEl>
                                              <p:pRg st="2" end="2"/>
                                            </p:txEl>
                                          </p:spTgt>
                                        </p:tgtEl>
                                      </p:cBhvr>
                                    </p:animEffect>
                                    <p:anim calcmode="lin" valueType="num">
                                      <p:cBhvr>
                                        <p:cTn id="15" dur="1000" fill="hold"/>
                                        <p:tgtEl>
                                          <p:spTgt spid="2048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048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dirty="0" smtClean="0">
                <a:solidFill>
                  <a:schemeClr val="accent3"/>
                </a:solidFill>
              </a:rPr>
              <a:t>Purpose</a:t>
            </a:r>
            <a:endParaRPr lang="en-CA" dirty="0" smtClean="0">
              <a:solidFill>
                <a:schemeClr val="accent3"/>
              </a:solidFill>
            </a:endParaRPr>
          </a:p>
        </p:txBody>
      </p:sp>
      <p:sp>
        <p:nvSpPr>
          <p:cNvPr id="4099" name="Content Placeholder 2"/>
          <p:cNvSpPr>
            <a:spLocks noGrp="1"/>
          </p:cNvSpPr>
          <p:nvPr>
            <p:ph idx="1"/>
          </p:nvPr>
        </p:nvSpPr>
        <p:spPr>
          <a:xfrm>
            <a:off x="365125" y="1471613"/>
            <a:ext cx="8245475" cy="4056062"/>
          </a:xfrm>
        </p:spPr>
        <p:txBody>
          <a:bodyPr>
            <a:normAutofit/>
          </a:bodyPr>
          <a:lstStyle/>
          <a:p>
            <a:pPr>
              <a:spcBef>
                <a:spcPts val="600"/>
              </a:spcBef>
              <a:spcAft>
                <a:spcPts val="600"/>
              </a:spcAft>
              <a:defRPr/>
            </a:pPr>
            <a:r>
              <a:rPr lang="en-US" sz="1800" dirty="0" smtClean="0">
                <a:solidFill>
                  <a:schemeClr val="tx2"/>
                </a:solidFill>
              </a:rPr>
              <a:t>To engage </a:t>
            </a:r>
            <a:r>
              <a:rPr lang="en-US" sz="1800" dirty="0">
                <a:solidFill>
                  <a:schemeClr val="tx2"/>
                </a:solidFill>
              </a:rPr>
              <a:t>all </a:t>
            </a:r>
            <a:r>
              <a:rPr lang="en-US" sz="1800" dirty="0" smtClean="0">
                <a:solidFill>
                  <a:schemeClr val="tx2"/>
                </a:solidFill>
              </a:rPr>
              <a:t>ESDC employees on:</a:t>
            </a:r>
          </a:p>
          <a:p>
            <a:pPr>
              <a:spcBef>
                <a:spcPts val="600"/>
              </a:spcBef>
              <a:spcAft>
                <a:spcPts val="600"/>
              </a:spcAft>
              <a:defRPr/>
            </a:pPr>
            <a:endParaRPr lang="en-US" sz="1800" dirty="0" smtClean="0">
              <a:solidFill>
                <a:schemeClr val="tx2"/>
              </a:solidFill>
            </a:endParaRPr>
          </a:p>
          <a:p>
            <a:pPr lvl="1">
              <a:spcBef>
                <a:spcPts val="600"/>
              </a:spcBef>
              <a:spcAft>
                <a:spcPts val="600"/>
              </a:spcAft>
              <a:defRPr/>
            </a:pPr>
            <a:r>
              <a:rPr lang="en-US" sz="1800" dirty="0">
                <a:solidFill>
                  <a:schemeClr val="tx2"/>
                </a:solidFill>
              </a:rPr>
              <a:t>O</a:t>
            </a:r>
            <a:r>
              <a:rPr lang="en-US" sz="1800" dirty="0" smtClean="0">
                <a:solidFill>
                  <a:schemeClr val="tx2"/>
                </a:solidFill>
              </a:rPr>
              <a:t>ur commitment as stewards of Departmental information assets;</a:t>
            </a:r>
          </a:p>
          <a:p>
            <a:pPr lvl="1">
              <a:spcBef>
                <a:spcPts val="600"/>
              </a:spcBef>
              <a:spcAft>
                <a:spcPts val="600"/>
              </a:spcAft>
              <a:defRPr/>
            </a:pPr>
            <a:r>
              <a:rPr lang="en-US" sz="1800" dirty="0">
                <a:solidFill>
                  <a:schemeClr val="tx2"/>
                </a:solidFill>
              </a:rPr>
              <a:t>Employee accountability for the protection </a:t>
            </a:r>
            <a:r>
              <a:rPr lang="en-US" sz="1800" dirty="0" smtClean="0">
                <a:solidFill>
                  <a:schemeClr val="tx2"/>
                </a:solidFill>
              </a:rPr>
              <a:t>of privacy and the safeguarding </a:t>
            </a:r>
            <a:r>
              <a:rPr lang="en-US" sz="1800" dirty="0">
                <a:solidFill>
                  <a:schemeClr val="tx2"/>
                </a:solidFill>
              </a:rPr>
              <a:t>of sensitive and personal </a:t>
            </a:r>
            <a:r>
              <a:rPr lang="en-US" sz="1800" dirty="0" smtClean="0">
                <a:solidFill>
                  <a:schemeClr val="tx2"/>
                </a:solidFill>
              </a:rPr>
              <a:t>information;</a:t>
            </a:r>
          </a:p>
          <a:p>
            <a:pPr lvl="1">
              <a:spcBef>
                <a:spcPts val="600"/>
              </a:spcBef>
              <a:spcAft>
                <a:spcPts val="600"/>
              </a:spcAft>
              <a:defRPr/>
            </a:pPr>
            <a:r>
              <a:rPr lang="en-US" sz="1800" dirty="0" smtClean="0">
                <a:solidFill>
                  <a:schemeClr val="tx2"/>
                </a:solidFill>
              </a:rPr>
              <a:t>The proper classification and handling of information; and</a:t>
            </a:r>
          </a:p>
          <a:p>
            <a:pPr lvl="1">
              <a:spcBef>
                <a:spcPts val="600"/>
              </a:spcBef>
              <a:spcAft>
                <a:spcPts val="600"/>
              </a:spcAft>
              <a:defRPr/>
            </a:pPr>
            <a:r>
              <a:rPr lang="en-US" sz="1800" dirty="0" smtClean="0">
                <a:solidFill>
                  <a:schemeClr val="tx2"/>
                </a:solidFill>
              </a:rPr>
              <a:t>The fundamentals of Information Management.</a:t>
            </a:r>
          </a:p>
          <a:p>
            <a:pPr marL="0" indent="0">
              <a:spcBef>
                <a:spcPts val="600"/>
              </a:spcBef>
              <a:spcAft>
                <a:spcPts val="600"/>
              </a:spcAft>
              <a:buFont typeface="Wingdings" pitchFamily="2" charset="2"/>
              <a:buNone/>
              <a:defRPr/>
            </a:pPr>
            <a:endParaRPr lang="en-US" sz="1600" b="1" dirty="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advTm="10000">
        <p14:flash/>
      </p:transition>
    </mc:Choice>
    <mc:Fallback xmlns="">
      <p:transition spd="slow" advTm="1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animEffect transition="in" filter="fade">
                                      <p:cBhvr>
                                        <p:cTn id="7" dur="500"/>
                                        <p:tgtEl>
                                          <p:spTgt spid="409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3" end="3"/>
                                            </p:txEl>
                                          </p:spTgt>
                                        </p:tgtEl>
                                        <p:attrNameLst>
                                          <p:attrName>style.visibility</p:attrName>
                                        </p:attrNameLst>
                                      </p:cBhvr>
                                      <p:to>
                                        <p:strVal val="visible"/>
                                      </p:to>
                                    </p:set>
                                    <p:animEffect transition="in" filter="fade">
                                      <p:cBhvr>
                                        <p:cTn id="12" dur="500"/>
                                        <p:tgtEl>
                                          <p:spTgt spid="409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4" end="4"/>
                                            </p:txEl>
                                          </p:spTgt>
                                        </p:tgtEl>
                                        <p:attrNameLst>
                                          <p:attrName>style.visibility</p:attrName>
                                        </p:attrNameLst>
                                      </p:cBhvr>
                                      <p:to>
                                        <p:strVal val="visible"/>
                                      </p:to>
                                    </p:set>
                                    <p:animEffect transition="in" filter="fade">
                                      <p:cBhvr>
                                        <p:cTn id="17" dur="500"/>
                                        <p:tgtEl>
                                          <p:spTgt spid="409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9">
                                            <p:txEl>
                                              <p:pRg st="5" end="5"/>
                                            </p:txEl>
                                          </p:spTgt>
                                        </p:tgtEl>
                                        <p:attrNameLst>
                                          <p:attrName>style.visibility</p:attrName>
                                        </p:attrNameLst>
                                      </p:cBhvr>
                                      <p:to>
                                        <p:strVal val="visible"/>
                                      </p:to>
                                    </p:set>
                                    <p:animEffect transition="in" filter="fade">
                                      <p:cBhvr>
                                        <p:cTn id="22"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CA" dirty="0" smtClean="0">
                <a:solidFill>
                  <a:schemeClr val="accent3"/>
                </a:solidFill>
              </a:rPr>
              <a:t>The Stewardship of Information at ESDC:  Why it Matters</a:t>
            </a:r>
          </a:p>
        </p:txBody>
      </p:sp>
      <p:sp>
        <p:nvSpPr>
          <p:cNvPr id="8195" name="Content Placeholder 2"/>
          <p:cNvSpPr>
            <a:spLocks noGrp="1"/>
          </p:cNvSpPr>
          <p:nvPr>
            <p:ph idx="1"/>
          </p:nvPr>
        </p:nvSpPr>
        <p:spPr>
          <a:xfrm>
            <a:off x="411163" y="892175"/>
            <a:ext cx="8340725" cy="5624513"/>
          </a:xfrm>
        </p:spPr>
        <p:txBody>
          <a:bodyPr/>
          <a:lstStyle/>
          <a:p>
            <a:pPr>
              <a:spcBef>
                <a:spcPct val="0"/>
              </a:spcBef>
              <a:defRPr/>
            </a:pPr>
            <a:r>
              <a:rPr lang="en-US" sz="1600" b="1" dirty="0" smtClean="0">
                <a:solidFill>
                  <a:schemeClr val="tx2"/>
                </a:solidFill>
              </a:rPr>
              <a:t>The responsible management and protection of information under ESDC’s control is fundamental to everything we do:</a:t>
            </a:r>
          </a:p>
          <a:p>
            <a:pPr>
              <a:spcBef>
                <a:spcPct val="0"/>
              </a:spcBef>
              <a:defRPr/>
            </a:pPr>
            <a:endParaRPr lang="en-US" sz="1600" dirty="0">
              <a:solidFill>
                <a:srgbClr val="003366"/>
              </a:solidFill>
            </a:endParaRPr>
          </a:p>
          <a:p>
            <a:pPr lvl="2">
              <a:spcBef>
                <a:spcPct val="0"/>
              </a:spcBef>
              <a:defRPr/>
            </a:pPr>
            <a:r>
              <a:rPr lang="en-US" sz="1400" dirty="0">
                <a:solidFill>
                  <a:srgbClr val="003366"/>
                </a:solidFill>
              </a:rPr>
              <a:t>The </a:t>
            </a:r>
            <a:r>
              <a:rPr lang="en-CA" sz="1400" dirty="0">
                <a:solidFill>
                  <a:srgbClr val="003366"/>
                </a:solidFill>
              </a:rPr>
              <a:t>development of policies that make Canada a society in which everyone can use their talents, skills and resources;</a:t>
            </a:r>
          </a:p>
          <a:p>
            <a:pPr lvl="2">
              <a:spcBef>
                <a:spcPct val="0"/>
              </a:spcBef>
              <a:defRPr/>
            </a:pPr>
            <a:endParaRPr lang="en-CA" sz="800" dirty="0">
              <a:solidFill>
                <a:srgbClr val="003366"/>
              </a:solidFill>
            </a:endParaRPr>
          </a:p>
          <a:p>
            <a:pPr lvl="2">
              <a:spcBef>
                <a:spcPct val="0"/>
              </a:spcBef>
              <a:defRPr/>
            </a:pPr>
            <a:r>
              <a:rPr lang="en-CA" sz="1400" dirty="0">
                <a:solidFill>
                  <a:srgbClr val="003366"/>
                </a:solidFill>
              </a:rPr>
              <a:t>The creation of programs and support initiatives that help Canadians move through life’s transitions—from families with children to seniors, from school to work, from one job to another, from unemployment to employment, from the workforce to retirement;</a:t>
            </a:r>
          </a:p>
          <a:p>
            <a:pPr marL="914400" lvl="2" indent="0">
              <a:spcBef>
                <a:spcPct val="0"/>
              </a:spcBef>
              <a:buFontTx/>
              <a:buNone/>
              <a:defRPr/>
            </a:pPr>
            <a:endParaRPr lang="en-CA" sz="800" dirty="0">
              <a:solidFill>
                <a:srgbClr val="003366"/>
              </a:solidFill>
            </a:endParaRPr>
          </a:p>
          <a:p>
            <a:pPr lvl="2">
              <a:spcBef>
                <a:spcPct val="0"/>
              </a:spcBef>
              <a:defRPr/>
            </a:pPr>
            <a:r>
              <a:rPr lang="en-CA" sz="1400" dirty="0">
                <a:solidFill>
                  <a:srgbClr val="003366"/>
                </a:solidFill>
              </a:rPr>
              <a:t>The delivery of services through Service Canada and other partners; </a:t>
            </a:r>
          </a:p>
          <a:p>
            <a:pPr lvl="2">
              <a:spcBef>
                <a:spcPct val="0"/>
              </a:spcBef>
              <a:defRPr/>
            </a:pPr>
            <a:endParaRPr lang="en-CA" sz="800" dirty="0">
              <a:solidFill>
                <a:srgbClr val="003366"/>
              </a:solidFill>
            </a:endParaRPr>
          </a:p>
          <a:p>
            <a:pPr lvl="2">
              <a:spcBef>
                <a:spcPct val="0"/>
              </a:spcBef>
              <a:defRPr/>
            </a:pPr>
            <a:r>
              <a:rPr lang="en-CA" sz="1400" dirty="0">
                <a:solidFill>
                  <a:srgbClr val="003366"/>
                </a:solidFill>
              </a:rPr>
              <a:t>Analysis, research, audit, and evaluation of our activities to support the effectiveness of our programs and services; and</a:t>
            </a:r>
          </a:p>
          <a:p>
            <a:pPr lvl="2">
              <a:spcBef>
                <a:spcPct val="0"/>
              </a:spcBef>
              <a:defRPr/>
            </a:pPr>
            <a:endParaRPr lang="en-CA" sz="800" dirty="0">
              <a:solidFill>
                <a:srgbClr val="003366"/>
              </a:solidFill>
            </a:endParaRPr>
          </a:p>
          <a:p>
            <a:pPr lvl="2">
              <a:spcBef>
                <a:spcPct val="0"/>
              </a:spcBef>
              <a:defRPr/>
            </a:pPr>
            <a:r>
              <a:rPr lang="en-CA" sz="1400" dirty="0">
                <a:solidFill>
                  <a:srgbClr val="003366"/>
                </a:solidFill>
              </a:rPr>
              <a:t>Services to support HRSDC employees to establish a healthy work environment and nurture an organizational culture that is consistent with public service values and ethics.</a:t>
            </a:r>
          </a:p>
          <a:p>
            <a:pPr lvl="2">
              <a:spcBef>
                <a:spcPct val="0"/>
              </a:spcBef>
              <a:defRPr/>
            </a:pPr>
            <a:endParaRPr lang="en-CA" sz="1600" dirty="0" smtClean="0"/>
          </a:p>
          <a:p>
            <a:pPr marL="285750" lvl="1">
              <a:spcBef>
                <a:spcPct val="0"/>
              </a:spcBef>
              <a:buFont typeface="Wingdings" pitchFamily="2" charset="2"/>
              <a:buChar char="§"/>
              <a:defRPr/>
            </a:pPr>
            <a:r>
              <a:rPr lang="en-CA" sz="1600" dirty="0" smtClean="0">
                <a:solidFill>
                  <a:srgbClr val="003366"/>
                </a:solidFill>
              </a:rPr>
              <a:t>As a result of our mandate, </a:t>
            </a:r>
            <a:r>
              <a:rPr lang="en-CA" sz="1600" b="1" dirty="0" smtClean="0">
                <a:solidFill>
                  <a:srgbClr val="003366"/>
                </a:solidFill>
              </a:rPr>
              <a:t>ESDC manages more personal information on Canadian citizens than any other organization in Canada</a:t>
            </a:r>
            <a:r>
              <a:rPr lang="en-CA" sz="1600" dirty="0" smtClean="0">
                <a:solidFill>
                  <a:srgbClr val="003366"/>
                </a:solidFill>
              </a:rPr>
              <a:t>. </a:t>
            </a:r>
          </a:p>
          <a:p>
            <a:pPr marL="285750" lvl="1">
              <a:spcBef>
                <a:spcPct val="0"/>
              </a:spcBef>
              <a:buFont typeface="Wingdings" pitchFamily="2" charset="2"/>
              <a:buChar char="§"/>
              <a:defRPr/>
            </a:pPr>
            <a:endParaRPr lang="en-CA" sz="1600" dirty="0">
              <a:solidFill>
                <a:srgbClr val="003366"/>
              </a:solidFill>
            </a:endParaRPr>
          </a:p>
          <a:p>
            <a:pPr marL="285750" lvl="1">
              <a:spcBef>
                <a:spcPct val="0"/>
              </a:spcBef>
              <a:buFont typeface="Wingdings" pitchFamily="2" charset="2"/>
              <a:buChar char="§"/>
              <a:defRPr/>
            </a:pPr>
            <a:r>
              <a:rPr lang="en-CA" sz="1600" dirty="0" smtClean="0">
                <a:solidFill>
                  <a:srgbClr val="003366"/>
                </a:solidFill>
              </a:rPr>
              <a:t>Everyday, thousands of ESDC employees work directly with the personal information of our clients and employees at hundreds of locations across Canada.</a:t>
            </a:r>
            <a:endParaRPr lang="en-CA" sz="1600" dirty="0" smtClean="0"/>
          </a:p>
          <a:p>
            <a:pPr lvl="2">
              <a:spcBef>
                <a:spcPct val="0"/>
              </a:spcBef>
              <a:defRPr/>
            </a:pPr>
            <a:endParaRPr lang="en-CA" sz="1600" dirty="0" smtClean="0"/>
          </a:p>
          <a:p>
            <a:pPr lvl="2">
              <a:spcBef>
                <a:spcPct val="0"/>
              </a:spcBef>
              <a:defRPr/>
            </a:pPr>
            <a:endParaRPr lang="en-CA" sz="1600" dirty="0" smtClean="0"/>
          </a:p>
        </p:txBody>
      </p:sp>
    </p:spTree>
  </p:cSld>
  <p:clrMapOvr>
    <a:masterClrMapping/>
  </p:clrMapOvr>
  <p:transition spd="slow" advTm="20000">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animEffect transition="in" filter="randombar(horizontal)">
                                      <p:cBhvr>
                                        <p:cTn id="7" dur="500"/>
                                        <p:tgtEl>
                                          <p:spTgt spid="819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195">
                                            <p:txEl>
                                              <p:pRg st="4" end="4"/>
                                            </p:txEl>
                                          </p:spTgt>
                                        </p:tgtEl>
                                        <p:attrNameLst>
                                          <p:attrName>style.visibility</p:attrName>
                                        </p:attrNameLst>
                                      </p:cBhvr>
                                      <p:to>
                                        <p:strVal val="visible"/>
                                      </p:to>
                                    </p:set>
                                    <p:animEffect transition="in" filter="randombar(horizontal)">
                                      <p:cBhvr>
                                        <p:cTn id="12" dur="500"/>
                                        <p:tgtEl>
                                          <p:spTgt spid="819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195">
                                            <p:txEl>
                                              <p:pRg st="6" end="6"/>
                                            </p:txEl>
                                          </p:spTgt>
                                        </p:tgtEl>
                                        <p:attrNameLst>
                                          <p:attrName>style.visibility</p:attrName>
                                        </p:attrNameLst>
                                      </p:cBhvr>
                                      <p:to>
                                        <p:strVal val="visible"/>
                                      </p:to>
                                    </p:set>
                                    <p:animEffect transition="in" filter="randombar(horizontal)">
                                      <p:cBhvr>
                                        <p:cTn id="17" dur="500"/>
                                        <p:tgtEl>
                                          <p:spTgt spid="8195">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195">
                                            <p:txEl>
                                              <p:pRg st="8" end="8"/>
                                            </p:txEl>
                                          </p:spTgt>
                                        </p:tgtEl>
                                        <p:attrNameLst>
                                          <p:attrName>style.visibility</p:attrName>
                                        </p:attrNameLst>
                                      </p:cBhvr>
                                      <p:to>
                                        <p:strVal val="visible"/>
                                      </p:to>
                                    </p:set>
                                    <p:animEffect transition="in" filter="randombar(horizontal)">
                                      <p:cBhvr>
                                        <p:cTn id="22" dur="500"/>
                                        <p:tgtEl>
                                          <p:spTgt spid="8195">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195">
                                            <p:txEl>
                                              <p:pRg st="10" end="10"/>
                                            </p:txEl>
                                          </p:spTgt>
                                        </p:tgtEl>
                                        <p:attrNameLst>
                                          <p:attrName>style.visibility</p:attrName>
                                        </p:attrNameLst>
                                      </p:cBhvr>
                                      <p:to>
                                        <p:strVal val="visible"/>
                                      </p:to>
                                    </p:set>
                                    <p:animEffect transition="in" filter="randombar(horizontal)">
                                      <p:cBhvr>
                                        <p:cTn id="27" dur="500"/>
                                        <p:tgtEl>
                                          <p:spTgt spid="8195">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8195">
                                            <p:txEl>
                                              <p:pRg st="12" end="12"/>
                                            </p:txEl>
                                          </p:spTgt>
                                        </p:tgtEl>
                                        <p:attrNameLst>
                                          <p:attrName>style.visibility</p:attrName>
                                        </p:attrNameLst>
                                      </p:cBhvr>
                                      <p:to>
                                        <p:strVal val="visible"/>
                                      </p:to>
                                    </p:set>
                                    <p:animEffect transition="in" filter="randombar(horizontal)">
                                      <p:cBhvr>
                                        <p:cTn id="32" dur="500"/>
                                        <p:tgtEl>
                                          <p:spTgt spid="8195">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8195">
                                            <p:txEl>
                                              <p:pRg st="14" end="14"/>
                                            </p:txEl>
                                          </p:spTgt>
                                        </p:tgtEl>
                                        <p:attrNameLst>
                                          <p:attrName>style.visibility</p:attrName>
                                        </p:attrNameLst>
                                      </p:cBhvr>
                                      <p:to>
                                        <p:strVal val="visible"/>
                                      </p:to>
                                    </p:set>
                                    <p:animEffect transition="in" filter="randombar(horizontal)">
                                      <p:cBhvr>
                                        <p:cTn id="37" dur="500"/>
                                        <p:tgtEl>
                                          <p:spTgt spid="819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217488" y="1004888"/>
            <a:ext cx="8664575" cy="4945062"/>
            <a:chOff x="-268584" y="806541"/>
            <a:chExt cx="9648614" cy="5553684"/>
          </a:xfrm>
        </p:grpSpPr>
        <p:sp>
          <p:nvSpPr>
            <p:cNvPr id="12" name="Oval 11"/>
            <p:cNvSpPr/>
            <p:nvPr/>
          </p:nvSpPr>
          <p:spPr>
            <a:xfrm>
              <a:off x="3390747" y="2163315"/>
              <a:ext cx="4230328" cy="4196910"/>
            </a:xfrm>
            <a:prstGeom prst="ellipse">
              <a:avLst/>
            </a:prstGeom>
            <a:solidFill>
              <a:srgbClr val="7030A0">
                <a:alpha val="15000"/>
              </a:srgbClr>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FFFF"/>
                </a:solidFill>
              </a:endParaRPr>
            </a:p>
          </p:txBody>
        </p:sp>
        <p:sp>
          <p:nvSpPr>
            <p:cNvPr id="4" name="Oval 3"/>
            <p:cNvSpPr/>
            <p:nvPr/>
          </p:nvSpPr>
          <p:spPr>
            <a:xfrm>
              <a:off x="2628828" y="806541"/>
              <a:ext cx="3735347" cy="3556854"/>
            </a:xfrm>
            <a:prstGeom prst="ellipse">
              <a:avLst/>
            </a:prstGeom>
            <a:solidFill>
              <a:schemeClr val="tx1">
                <a:alpha val="5000"/>
              </a:schemeClr>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FFFF"/>
                </a:solidFill>
              </a:endParaRPr>
            </a:p>
          </p:txBody>
        </p:sp>
        <p:sp>
          <p:nvSpPr>
            <p:cNvPr id="6152" name="Content Placeholder 2"/>
            <p:cNvSpPr txBox="1">
              <a:spLocks/>
            </p:cNvSpPr>
            <p:nvPr/>
          </p:nvSpPr>
          <p:spPr bwMode="auto">
            <a:xfrm>
              <a:off x="3666102" y="1121926"/>
              <a:ext cx="1621721" cy="417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b="1">
                  <a:solidFill>
                    <a:srgbClr val="003366"/>
                  </a:solidFill>
                </a:rPr>
                <a:t>Privacy</a:t>
              </a:r>
            </a:p>
          </p:txBody>
        </p:sp>
        <p:sp>
          <p:nvSpPr>
            <p:cNvPr id="11" name="Oval 10"/>
            <p:cNvSpPr/>
            <p:nvPr/>
          </p:nvSpPr>
          <p:spPr>
            <a:xfrm>
              <a:off x="1301216" y="2163315"/>
              <a:ext cx="4345235" cy="4196910"/>
            </a:xfrm>
            <a:prstGeom prst="ellipse">
              <a:avLst/>
            </a:prstGeom>
            <a:solidFill>
              <a:srgbClr val="00B050">
                <a:alpha val="15000"/>
              </a:srgbClr>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FFFF"/>
                </a:solidFill>
              </a:endParaRPr>
            </a:p>
          </p:txBody>
        </p:sp>
        <p:sp>
          <p:nvSpPr>
            <p:cNvPr id="6154" name="Content Placeholder 2"/>
            <p:cNvSpPr txBox="1">
              <a:spLocks/>
            </p:cNvSpPr>
            <p:nvPr/>
          </p:nvSpPr>
          <p:spPr bwMode="auto">
            <a:xfrm>
              <a:off x="5636058" y="4734129"/>
              <a:ext cx="1724452" cy="677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buClr>
                  <a:srgbClr val="003366"/>
                </a:buClr>
                <a:buFont typeface="Wingdings" pitchFamily="2" charset="2"/>
                <a:buNone/>
              </a:pPr>
              <a:r>
                <a:rPr lang="en-US" b="1">
                  <a:solidFill>
                    <a:schemeClr val="tx2"/>
                  </a:solidFill>
                </a:rPr>
                <a:t>Information Technology</a:t>
              </a:r>
            </a:p>
          </p:txBody>
        </p:sp>
        <p:sp>
          <p:nvSpPr>
            <p:cNvPr id="6155" name="Content Placeholder 2"/>
            <p:cNvSpPr txBox="1">
              <a:spLocks/>
            </p:cNvSpPr>
            <p:nvPr/>
          </p:nvSpPr>
          <p:spPr bwMode="auto">
            <a:xfrm>
              <a:off x="2072995" y="4728300"/>
              <a:ext cx="1559454" cy="477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b="1">
                  <a:solidFill>
                    <a:schemeClr val="tx2"/>
                  </a:solidFill>
                </a:rPr>
                <a:t>Security</a:t>
              </a:r>
            </a:p>
          </p:txBody>
        </p:sp>
        <p:sp>
          <p:nvSpPr>
            <p:cNvPr id="10" name="Oval 9"/>
            <p:cNvSpPr/>
            <p:nvPr/>
          </p:nvSpPr>
          <p:spPr>
            <a:xfrm>
              <a:off x="3629399" y="2009987"/>
              <a:ext cx="5750631" cy="2772386"/>
            </a:xfrm>
            <a:prstGeom prst="ellipse">
              <a:avLst/>
            </a:prstGeom>
            <a:solidFill>
              <a:srgbClr val="00B0F0">
                <a:alpha val="5000"/>
              </a:srgbClr>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FFFF"/>
                </a:solidFill>
              </a:endParaRPr>
            </a:p>
          </p:txBody>
        </p:sp>
        <p:sp>
          <p:nvSpPr>
            <p:cNvPr id="9" name="Oval 8"/>
            <p:cNvSpPr/>
            <p:nvPr/>
          </p:nvSpPr>
          <p:spPr>
            <a:xfrm>
              <a:off x="-268584" y="2009987"/>
              <a:ext cx="5688758" cy="2772386"/>
            </a:xfrm>
            <a:prstGeom prst="ellipse">
              <a:avLst/>
            </a:prstGeom>
            <a:solidFill>
              <a:srgbClr val="FF9900">
                <a:alpha val="10000"/>
              </a:srgbClr>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FFFF"/>
                </a:solidFill>
              </a:endParaRPr>
            </a:p>
          </p:txBody>
        </p:sp>
        <p:sp>
          <p:nvSpPr>
            <p:cNvPr id="10252" name="Content Placeholder 2"/>
            <p:cNvSpPr txBox="1">
              <a:spLocks/>
            </p:cNvSpPr>
            <p:nvPr/>
          </p:nvSpPr>
          <p:spPr bwMode="auto">
            <a:xfrm>
              <a:off x="3498582" y="3006620"/>
              <a:ext cx="2078925" cy="870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defRPr/>
              </a:pPr>
              <a:r>
                <a:rPr lang="en-US" b="1" i="1" dirty="0" smtClean="0">
                  <a:solidFill>
                    <a:srgbClr val="FFFFFF"/>
                  </a:solidFill>
                  <a:effectLst>
                    <a:outerShdw blurRad="38100" dist="38100" dir="2700000" algn="tl">
                      <a:srgbClr val="000000">
                        <a:alpha val="43137"/>
                      </a:srgbClr>
                    </a:outerShdw>
                  </a:effectLst>
                </a:rPr>
                <a:t>Stewardship  of Information Assets</a:t>
              </a:r>
            </a:p>
          </p:txBody>
        </p:sp>
        <p:sp>
          <p:nvSpPr>
            <p:cNvPr id="6159" name="Content Placeholder 2"/>
            <p:cNvSpPr txBox="1">
              <a:spLocks/>
            </p:cNvSpPr>
            <p:nvPr/>
          </p:nvSpPr>
          <p:spPr bwMode="auto">
            <a:xfrm>
              <a:off x="579624" y="2343642"/>
              <a:ext cx="2076449" cy="470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buClr>
                  <a:srgbClr val="003366"/>
                </a:buClr>
                <a:buFont typeface="Wingdings" pitchFamily="2" charset="2"/>
                <a:buNone/>
              </a:pPr>
              <a:r>
                <a:rPr lang="en-US" b="1">
                  <a:solidFill>
                    <a:schemeClr val="tx2"/>
                  </a:solidFill>
                </a:rPr>
                <a:t>Values and Ethics</a:t>
              </a:r>
              <a:endParaRPr lang="en-US" sz="1200" b="1">
                <a:solidFill>
                  <a:srgbClr val="000000"/>
                </a:solidFill>
              </a:endParaRPr>
            </a:p>
          </p:txBody>
        </p:sp>
        <p:sp>
          <p:nvSpPr>
            <p:cNvPr id="6160" name="Content Placeholder 2"/>
            <p:cNvSpPr txBox="1">
              <a:spLocks/>
            </p:cNvSpPr>
            <p:nvPr/>
          </p:nvSpPr>
          <p:spPr bwMode="auto">
            <a:xfrm>
              <a:off x="7181768" y="2486661"/>
              <a:ext cx="1852569" cy="55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buClr>
                  <a:srgbClr val="003366"/>
                </a:buClr>
                <a:buFont typeface="Wingdings" pitchFamily="2" charset="2"/>
                <a:buNone/>
              </a:pPr>
              <a:r>
                <a:rPr lang="en-US" b="1">
                  <a:solidFill>
                    <a:schemeClr val="tx2"/>
                  </a:solidFill>
                </a:rPr>
                <a:t>Information               Management </a:t>
              </a:r>
            </a:p>
          </p:txBody>
        </p:sp>
        <p:sp>
          <p:nvSpPr>
            <p:cNvPr id="6161" name="Content Placeholder 2"/>
            <p:cNvSpPr txBox="1">
              <a:spLocks/>
            </p:cNvSpPr>
            <p:nvPr/>
          </p:nvSpPr>
          <p:spPr bwMode="auto">
            <a:xfrm>
              <a:off x="7755428" y="3199172"/>
              <a:ext cx="1180886" cy="1051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buClr>
                  <a:srgbClr val="003366"/>
                </a:buClr>
                <a:buFont typeface="Wingdings" pitchFamily="2" charset="2"/>
                <a:buNone/>
                <a:defRPr/>
              </a:pPr>
              <a:r>
                <a:rPr lang="en-US" sz="1050" dirty="0" smtClean="0">
                  <a:solidFill>
                    <a:srgbClr val="000000"/>
                  </a:solidFill>
                </a:rPr>
                <a:t>Management of information resources of business value</a:t>
              </a:r>
            </a:p>
          </p:txBody>
        </p:sp>
        <p:sp>
          <p:nvSpPr>
            <p:cNvPr id="6162" name="Content Placeholder 2"/>
            <p:cNvSpPr txBox="1">
              <a:spLocks/>
            </p:cNvSpPr>
            <p:nvPr/>
          </p:nvSpPr>
          <p:spPr bwMode="auto">
            <a:xfrm>
              <a:off x="5397192" y="5415296"/>
              <a:ext cx="1674100" cy="643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buClr>
                  <a:srgbClr val="003366"/>
                </a:buClr>
                <a:buFont typeface="Wingdings" pitchFamily="2" charset="2"/>
                <a:buNone/>
                <a:defRPr/>
              </a:pPr>
              <a:r>
                <a:rPr lang="en-US" sz="1050" dirty="0" smtClean="0">
                  <a:solidFill>
                    <a:srgbClr val="000000"/>
                  </a:solidFill>
                </a:rPr>
                <a:t>Infrastructure to store and retrieve information</a:t>
              </a:r>
            </a:p>
          </p:txBody>
        </p:sp>
        <p:sp>
          <p:nvSpPr>
            <p:cNvPr id="6163" name="Content Placeholder 2"/>
            <p:cNvSpPr txBox="1">
              <a:spLocks/>
            </p:cNvSpPr>
            <p:nvPr/>
          </p:nvSpPr>
          <p:spPr bwMode="auto">
            <a:xfrm>
              <a:off x="2027779" y="5083680"/>
              <a:ext cx="1520302" cy="119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buClr>
                  <a:srgbClr val="003366"/>
                </a:buClr>
                <a:buFont typeface="Wingdings" pitchFamily="2" charset="2"/>
                <a:buNone/>
                <a:defRPr/>
              </a:pPr>
              <a:r>
                <a:rPr lang="en-US" sz="1050" dirty="0" smtClean="0">
                  <a:solidFill>
                    <a:srgbClr val="000000"/>
                  </a:solidFill>
                </a:rPr>
                <a:t>The safeguarding </a:t>
              </a:r>
            </a:p>
            <a:p>
              <a:pPr algn="r">
                <a:buClr>
                  <a:srgbClr val="003366"/>
                </a:buClr>
                <a:buFont typeface="Wingdings" pitchFamily="2" charset="2"/>
                <a:buNone/>
                <a:defRPr/>
              </a:pPr>
              <a:r>
                <a:rPr lang="en-US" sz="1050" dirty="0" smtClean="0">
                  <a:solidFill>
                    <a:srgbClr val="000000"/>
                  </a:solidFill>
                </a:rPr>
                <a:t>of information,</a:t>
              </a:r>
            </a:p>
            <a:p>
              <a:pPr algn="r">
                <a:buClr>
                  <a:srgbClr val="003366"/>
                </a:buClr>
                <a:buFont typeface="Wingdings" pitchFamily="2" charset="2"/>
                <a:buNone/>
                <a:defRPr/>
              </a:pPr>
              <a:r>
                <a:rPr lang="en-US" sz="1050" dirty="0" smtClean="0">
                  <a:solidFill>
                    <a:srgbClr val="000000"/>
                  </a:solidFill>
                </a:rPr>
                <a:t>assets and services via people,  processes, and </a:t>
              </a:r>
            </a:p>
            <a:p>
              <a:pPr algn="r">
                <a:buClr>
                  <a:srgbClr val="003366"/>
                </a:buClr>
                <a:buFont typeface="Wingdings" pitchFamily="2" charset="2"/>
                <a:buNone/>
                <a:defRPr/>
              </a:pPr>
              <a:r>
                <a:rPr lang="en-US" sz="1050" dirty="0" smtClean="0">
                  <a:solidFill>
                    <a:srgbClr val="000000"/>
                  </a:solidFill>
                </a:rPr>
                <a:t>technology</a:t>
              </a:r>
            </a:p>
          </p:txBody>
        </p:sp>
        <p:sp>
          <p:nvSpPr>
            <p:cNvPr id="6164" name="Content Placeholder 2"/>
            <p:cNvSpPr txBox="1">
              <a:spLocks/>
            </p:cNvSpPr>
            <p:nvPr/>
          </p:nvSpPr>
          <p:spPr bwMode="auto">
            <a:xfrm>
              <a:off x="3659452" y="1578529"/>
              <a:ext cx="1688242" cy="643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defRPr/>
              </a:pPr>
              <a:r>
                <a:rPr lang="en-US" sz="1050" dirty="0" smtClean="0">
                  <a:solidFill>
                    <a:srgbClr val="000000"/>
                  </a:solidFill>
                </a:rPr>
                <a:t>The protection of personal information</a:t>
              </a:r>
            </a:p>
          </p:txBody>
        </p:sp>
        <p:sp>
          <p:nvSpPr>
            <p:cNvPr id="6165" name="Content Placeholder 2"/>
            <p:cNvSpPr txBox="1">
              <a:spLocks/>
            </p:cNvSpPr>
            <p:nvPr/>
          </p:nvSpPr>
          <p:spPr bwMode="auto">
            <a:xfrm>
              <a:off x="-151910" y="3040494"/>
              <a:ext cx="1431912" cy="132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ts val="600"/>
                </a:spcBef>
                <a:spcAft>
                  <a:spcPts val="600"/>
                </a:spcAft>
                <a:buClr>
                  <a:srgbClr val="003366"/>
                </a:buClr>
                <a:buFont typeface="Wingdings" pitchFamily="2" charset="2"/>
                <a:buNone/>
                <a:defRPr/>
              </a:pPr>
              <a:r>
                <a:rPr lang="en-US" sz="1050" dirty="0" smtClean="0">
                  <a:solidFill>
                    <a:srgbClr val="000000"/>
                  </a:solidFill>
                </a:rPr>
                <a:t>A principled and ethical approach to information protection as an organizational value</a:t>
              </a:r>
            </a:p>
          </p:txBody>
        </p:sp>
      </p:grpSp>
      <p:sp>
        <p:nvSpPr>
          <p:cNvPr id="6147" name="Title 6"/>
          <p:cNvSpPr>
            <a:spLocks noGrp="1"/>
          </p:cNvSpPr>
          <p:nvPr>
            <p:ph type="title"/>
          </p:nvPr>
        </p:nvSpPr>
        <p:spPr>
          <a:xfrm>
            <a:off x="190500" y="249238"/>
            <a:ext cx="9144000" cy="425450"/>
          </a:xfrm>
        </p:spPr>
        <p:txBody>
          <a:bodyPr/>
          <a:lstStyle/>
          <a:p>
            <a:r>
              <a:rPr lang="en-CA" dirty="0" smtClean="0"/>
              <a:t>The Stewardship of Departmental Information Assets</a:t>
            </a:r>
          </a:p>
        </p:txBody>
      </p:sp>
      <p:sp>
        <p:nvSpPr>
          <p:cNvPr id="6148" name="TextBox 2"/>
          <p:cNvSpPr txBox="1">
            <a:spLocks noChangeArrowheads="1"/>
          </p:cNvSpPr>
          <p:nvPr/>
        </p:nvSpPr>
        <p:spPr bwMode="auto">
          <a:xfrm>
            <a:off x="122238" y="657225"/>
            <a:ext cx="69548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b="1" i="1" dirty="0">
                <a:solidFill>
                  <a:schemeClr val="tx2"/>
                </a:solidFill>
              </a:rPr>
              <a:t>The stewardship of information assets is multi-dimensional…</a:t>
            </a:r>
          </a:p>
        </p:txBody>
      </p:sp>
      <p:sp>
        <p:nvSpPr>
          <p:cNvPr id="6149" name="TextBox 21"/>
          <p:cNvSpPr txBox="1">
            <a:spLocks noChangeArrowheads="1"/>
          </p:cNvSpPr>
          <p:nvPr/>
        </p:nvSpPr>
        <p:spPr bwMode="auto">
          <a:xfrm>
            <a:off x="3727450" y="5892800"/>
            <a:ext cx="5405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b="1" i="1">
                <a:solidFill>
                  <a:schemeClr val="tx2"/>
                </a:solidFill>
              </a:rPr>
              <a:t>…and it is the responsibility of every employee.</a:t>
            </a:r>
          </a:p>
        </p:txBody>
      </p:sp>
    </p:spTree>
  </p:cSld>
  <p:clrMapOvr>
    <a:masterClrMapping/>
  </p:clrMapOvr>
  <mc:AlternateContent xmlns:mc="http://schemas.openxmlformats.org/markup-compatibility/2006" xmlns:p14="http://schemas.microsoft.com/office/powerpoint/2010/main">
    <mc:Choice Requires="p14">
      <p:transition spd="slow" p14:dur="1400" advTm="5000">
        <p14:ripple/>
      </p:transition>
    </mc:Choice>
    <mc:Fallback xmlns="">
      <p:transition spd="slow" advTm="5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CA" sz="1800" dirty="0" smtClean="0">
                <a:solidFill>
                  <a:schemeClr val="accent3"/>
                </a:solidFill>
              </a:rPr>
              <a:t>The Stewardship </a:t>
            </a:r>
            <a:r>
              <a:rPr lang="en-CA" sz="1800" dirty="0">
                <a:solidFill>
                  <a:schemeClr val="accent3"/>
                </a:solidFill>
              </a:rPr>
              <a:t>of </a:t>
            </a:r>
            <a:r>
              <a:rPr lang="en-CA" sz="1800" dirty="0" smtClean="0">
                <a:solidFill>
                  <a:schemeClr val="accent3"/>
                </a:solidFill>
              </a:rPr>
              <a:t>Information:  A Values and Ethics Perspective</a:t>
            </a:r>
            <a:r>
              <a:rPr lang="en-CA" dirty="0">
                <a:solidFill>
                  <a:schemeClr val="accent3"/>
                </a:solidFill>
              </a:rPr>
              <a:t/>
            </a:r>
            <a:br>
              <a:rPr lang="en-CA" dirty="0">
                <a:solidFill>
                  <a:schemeClr val="accent3"/>
                </a:solidFill>
              </a:rPr>
            </a:br>
            <a:endParaRPr lang="en-CA" dirty="0" smtClean="0">
              <a:solidFill>
                <a:schemeClr val="accent3"/>
              </a:solidFill>
            </a:endParaRPr>
          </a:p>
        </p:txBody>
      </p:sp>
      <p:sp>
        <p:nvSpPr>
          <p:cNvPr id="4099" name="Content Placeholder 2"/>
          <p:cNvSpPr>
            <a:spLocks noGrp="1"/>
          </p:cNvSpPr>
          <p:nvPr>
            <p:ph idx="1"/>
          </p:nvPr>
        </p:nvSpPr>
        <p:spPr>
          <a:xfrm>
            <a:off x="250825" y="796925"/>
            <a:ext cx="8361363" cy="5753100"/>
          </a:xfrm>
        </p:spPr>
        <p:txBody>
          <a:bodyPr>
            <a:normAutofit fontScale="55000" lnSpcReduction="20000"/>
          </a:bodyPr>
          <a:lstStyle/>
          <a:p>
            <a:pPr>
              <a:spcBef>
                <a:spcPts val="0"/>
              </a:spcBef>
              <a:spcAft>
                <a:spcPts val="0"/>
              </a:spcAft>
              <a:defRPr/>
            </a:pPr>
            <a:r>
              <a:rPr lang="en-US" sz="2900" dirty="0" smtClean="0">
                <a:solidFill>
                  <a:schemeClr val="tx2"/>
                </a:solidFill>
              </a:rPr>
              <a:t>The stewardship of information and the protection of privacy are key components of           </a:t>
            </a:r>
            <a:r>
              <a:rPr lang="en-US" sz="2900" b="1" dirty="0" smtClean="0">
                <a:solidFill>
                  <a:schemeClr val="tx2"/>
                </a:solidFill>
              </a:rPr>
              <a:t>ESDC’s </a:t>
            </a:r>
            <a:r>
              <a:rPr lang="en-US" sz="2900" b="1" i="1" dirty="0" smtClean="0">
                <a:solidFill>
                  <a:schemeClr val="tx2"/>
                </a:solidFill>
              </a:rPr>
              <a:t>Code of Conduct</a:t>
            </a:r>
            <a:r>
              <a:rPr lang="en-US" sz="2900" b="1" dirty="0" smtClean="0">
                <a:solidFill>
                  <a:schemeClr val="tx2"/>
                </a:solidFill>
              </a:rPr>
              <a:t>:</a:t>
            </a:r>
          </a:p>
          <a:p>
            <a:pPr marL="0" indent="0">
              <a:spcBef>
                <a:spcPts val="0"/>
              </a:spcBef>
              <a:spcAft>
                <a:spcPts val="0"/>
              </a:spcAft>
              <a:buFont typeface="Wingdings" pitchFamily="2" charset="2"/>
              <a:buNone/>
              <a:defRPr/>
            </a:pPr>
            <a:endParaRPr lang="en-CA" sz="2900" dirty="0">
              <a:solidFill>
                <a:schemeClr val="tx2"/>
              </a:solidFill>
            </a:endParaRPr>
          </a:p>
          <a:p>
            <a:pPr lvl="2">
              <a:spcBef>
                <a:spcPts val="0"/>
              </a:spcBef>
              <a:spcAft>
                <a:spcPts val="0"/>
              </a:spcAft>
              <a:defRPr/>
            </a:pPr>
            <a:r>
              <a:rPr lang="en-CA" sz="2500" dirty="0" smtClean="0">
                <a:solidFill>
                  <a:schemeClr val="tx2"/>
                </a:solidFill>
              </a:rPr>
              <a:t>As </a:t>
            </a:r>
            <a:r>
              <a:rPr lang="en-CA" sz="2500" dirty="0">
                <a:solidFill>
                  <a:schemeClr val="tx2"/>
                </a:solidFill>
              </a:rPr>
              <a:t>an employee of the Department, you are responsible for the safekeeping of information that you collect, handle, store or transmit. You are also responsible for ensuring proper disposal. Whether the information is in an electronic, paper, or other format, it is your responsibility to ensure that it is only seen or handled by those who have the right to see it</a:t>
            </a:r>
            <a:r>
              <a:rPr lang="en-CA" sz="2500" dirty="0" smtClean="0">
                <a:solidFill>
                  <a:schemeClr val="tx2"/>
                </a:solidFill>
              </a:rPr>
              <a:t>.</a:t>
            </a:r>
          </a:p>
          <a:p>
            <a:pPr lvl="2">
              <a:spcBef>
                <a:spcPts val="0"/>
              </a:spcBef>
              <a:spcAft>
                <a:spcPts val="0"/>
              </a:spcAft>
              <a:defRPr/>
            </a:pPr>
            <a:endParaRPr lang="en-CA" sz="2500" dirty="0" smtClean="0">
              <a:solidFill>
                <a:schemeClr val="tx2"/>
              </a:solidFill>
            </a:endParaRPr>
          </a:p>
          <a:p>
            <a:pPr lvl="2">
              <a:spcBef>
                <a:spcPts val="0"/>
              </a:spcBef>
              <a:spcAft>
                <a:spcPts val="0"/>
              </a:spcAft>
              <a:defRPr/>
            </a:pPr>
            <a:r>
              <a:rPr lang="en-CA" sz="2500" dirty="0">
                <a:solidFill>
                  <a:schemeClr val="tx2"/>
                </a:solidFill>
              </a:rPr>
              <a:t>You are permitted to access only the personal information that is necessary for your work. </a:t>
            </a:r>
            <a:endParaRPr lang="en-CA" sz="2500" dirty="0" smtClean="0">
              <a:solidFill>
                <a:schemeClr val="tx2"/>
              </a:solidFill>
            </a:endParaRPr>
          </a:p>
          <a:p>
            <a:pPr lvl="2">
              <a:spcBef>
                <a:spcPts val="0"/>
              </a:spcBef>
              <a:spcAft>
                <a:spcPts val="0"/>
              </a:spcAft>
              <a:defRPr/>
            </a:pPr>
            <a:endParaRPr lang="en-CA" sz="2500" dirty="0">
              <a:solidFill>
                <a:schemeClr val="tx2"/>
              </a:solidFill>
            </a:endParaRPr>
          </a:p>
          <a:p>
            <a:pPr lvl="2">
              <a:spcBef>
                <a:spcPts val="0"/>
              </a:spcBef>
              <a:spcAft>
                <a:spcPts val="0"/>
              </a:spcAft>
              <a:defRPr/>
            </a:pPr>
            <a:r>
              <a:rPr lang="en-CA" sz="2500" dirty="0">
                <a:solidFill>
                  <a:schemeClr val="tx2"/>
                </a:solidFill>
              </a:rPr>
              <a:t>A client's personal information may only be disclosed as legally authorized. </a:t>
            </a:r>
            <a:endParaRPr lang="en-CA" sz="2500" dirty="0" smtClean="0">
              <a:solidFill>
                <a:schemeClr val="tx2"/>
              </a:solidFill>
            </a:endParaRPr>
          </a:p>
          <a:p>
            <a:pPr lvl="2">
              <a:spcBef>
                <a:spcPts val="0"/>
              </a:spcBef>
              <a:spcAft>
                <a:spcPts val="0"/>
              </a:spcAft>
              <a:defRPr/>
            </a:pPr>
            <a:endParaRPr lang="en-CA" sz="2500" dirty="0">
              <a:solidFill>
                <a:schemeClr val="tx2"/>
              </a:solidFill>
            </a:endParaRPr>
          </a:p>
          <a:p>
            <a:pPr lvl="2">
              <a:spcBef>
                <a:spcPts val="0"/>
              </a:spcBef>
              <a:spcAft>
                <a:spcPts val="0"/>
              </a:spcAft>
              <a:defRPr/>
            </a:pPr>
            <a:r>
              <a:rPr lang="en-CA" sz="2500" dirty="0">
                <a:solidFill>
                  <a:schemeClr val="tx2"/>
                </a:solidFill>
              </a:rPr>
              <a:t>The </a:t>
            </a:r>
            <a:r>
              <a:rPr lang="en-CA" sz="2500" i="1" dirty="0">
                <a:solidFill>
                  <a:schemeClr val="tx2"/>
                </a:solidFill>
              </a:rPr>
              <a:t>Privacy Act </a:t>
            </a:r>
            <a:r>
              <a:rPr lang="en-CA" sz="2500" dirty="0">
                <a:solidFill>
                  <a:schemeClr val="tx2"/>
                </a:solidFill>
              </a:rPr>
              <a:t>gives Canadians the right to see their own personal information, except in certain circumstances, in records that are under </a:t>
            </a:r>
            <a:r>
              <a:rPr lang="en-CA" sz="2500" dirty="0" smtClean="0">
                <a:solidFill>
                  <a:schemeClr val="tx2"/>
                </a:solidFill>
              </a:rPr>
              <a:t>ESDC’s </a:t>
            </a:r>
            <a:r>
              <a:rPr lang="en-CA" sz="2500" dirty="0">
                <a:solidFill>
                  <a:schemeClr val="tx2"/>
                </a:solidFill>
              </a:rPr>
              <a:t>control</a:t>
            </a:r>
            <a:r>
              <a:rPr lang="en-CA" sz="2500" i="1" dirty="0" smtClean="0">
                <a:solidFill>
                  <a:schemeClr val="tx2"/>
                </a:solidFill>
              </a:rPr>
              <a:t>.</a:t>
            </a:r>
          </a:p>
          <a:p>
            <a:pPr marL="0" indent="0">
              <a:spcBef>
                <a:spcPts val="0"/>
              </a:spcBef>
              <a:spcAft>
                <a:spcPts val="0"/>
              </a:spcAft>
              <a:buFont typeface="Wingdings" pitchFamily="2" charset="2"/>
              <a:buNone/>
              <a:defRPr/>
            </a:pPr>
            <a:endParaRPr lang="en-US" sz="4400" dirty="0" smtClean="0">
              <a:solidFill>
                <a:schemeClr val="tx2"/>
              </a:solidFill>
            </a:endParaRPr>
          </a:p>
          <a:p>
            <a:pPr>
              <a:spcBef>
                <a:spcPts val="0"/>
              </a:spcBef>
              <a:spcAft>
                <a:spcPts val="0"/>
              </a:spcAft>
              <a:defRPr/>
            </a:pPr>
            <a:r>
              <a:rPr lang="en-US" sz="2900" dirty="0" smtClean="0">
                <a:solidFill>
                  <a:schemeClr val="tx2"/>
                </a:solidFill>
              </a:rPr>
              <a:t>In addition, there is a complex array of </a:t>
            </a:r>
            <a:r>
              <a:rPr lang="en-US" sz="2900" dirty="0">
                <a:solidFill>
                  <a:schemeClr val="tx2"/>
                </a:solidFill>
              </a:rPr>
              <a:t>Government of Canada </a:t>
            </a:r>
            <a:r>
              <a:rPr lang="en-US" sz="2900" dirty="0" smtClean="0">
                <a:solidFill>
                  <a:schemeClr val="tx2"/>
                </a:solidFill>
              </a:rPr>
              <a:t>and Departmental policies and directives that provide direction on the proper management and protection of information:</a:t>
            </a:r>
          </a:p>
          <a:p>
            <a:pPr marL="400050" lvl="1" indent="0">
              <a:spcBef>
                <a:spcPts val="0"/>
              </a:spcBef>
              <a:spcAft>
                <a:spcPts val="0"/>
              </a:spcAft>
              <a:buFontTx/>
              <a:buNone/>
              <a:defRPr/>
            </a:pPr>
            <a:endParaRPr lang="en-US" sz="2900" dirty="0" smtClean="0">
              <a:solidFill>
                <a:schemeClr val="tx2"/>
              </a:solidFill>
            </a:endParaRPr>
          </a:p>
          <a:p>
            <a:pPr lvl="2">
              <a:spcBef>
                <a:spcPts val="0"/>
              </a:spcBef>
              <a:spcAft>
                <a:spcPts val="0"/>
              </a:spcAft>
              <a:defRPr/>
            </a:pPr>
            <a:r>
              <a:rPr lang="en-US" sz="2500" dirty="0" smtClean="0">
                <a:solidFill>
                  <a:schemeClr val="tx2"/>
                </a:solidFill>
              </a:rPr>
              <a:t>Information </a:t>
            </a:r>
            <a:r>
              <a:rPr lang="en-US" sz="2500" dirty="0">
                <a:solidFill>
                  <a:schemeClr val="tx2"/>
                </a:solidFill>
              </a:rPr>
              <a:t>M</a:t>
            </a:r>
            <a:r>
              <a:rPr lang="en-US" sz="2500" dirty="0" smtClean="0">
                <a:solidFill>
                  <a:schemeClr val="tx2"/>
                </a:solidFill>
              </a:rPr>
              <a:t>anagement</a:t>
            </a:r>
          </a:p>
          <a:p>
            <a:pPr lvl="2">
              <a:spcBef>
                <a:spcPts val="0"/>
              </a:spcBef>
              <a:spcAft>
                <a:spcPts val="0"/>
              </a:spcAft>
              <a:defRPr/>
            </a:pPr>
            <a:r>
              <a:rPr lang="en-US" sz="2500" dirty="0">
                <a:solidFill>
                  <a:schemeClr val="tx2"/>
                </a:solidFill>
              </a:rPr>
              <a:t>P</a:t>
            </a:r>
            <a:r>
              <a:rPr lang="en-US" sz="2500" dirty="0" smtClean="0">
                <a:solidFill>
                  <a:schemeClr val="tx2"/>
                </a:solidFill>
              </a:rPr>
              <a:t>rivacy</a:t>
            </a:r>
          </a:p>
          <a:p>
            <a:pPr lvl="2">
              <a:spcBef>
                <a:spcPts val="0"/>
              </a:spcBef>
              <a:spcAft>
                <a:spcPts val="0"/>
              </a:spcAft>
              <a:defRPr/>
            </a:pPr>
            <a:r>
              <a:rPr lang="en-US" sz="2500" dirty="0">
                <a:solidFill>
                  <a:schemeClr val="tx2"/>
                </a:solidFill>
              </a:rPr>
              <a:t>S</a:t>
            </a:r>
            <a:r>
              <a:rPr lang="en-US" sz="2500" dirty="0" smtClean="0">
                <a:solidFill>
                  <a:schemeClr val="tx2"/>
                </a:solidFill>
              </a:rPr>
              <a:t>ecurity</a:t>
            </a:r>
          </a:p>
          <a:p>
            <a:pPr lvl="2">
              <a:spcBef>
                <a:spcPts val="0"/>
              </a:spcBef>
              <a:spcAft>
                <a:spcPts val="0"/>
              </a:spcAft>
              <a:defRPr/>
            </a:pPr>
            <a:r>
              <a:rPr lang="en-US" sz="2500" dirty="0" smtClean="0">
                <a:solidFill>
                  <a:schemeClr val="tx2"/>
                </a:solidFill>
              </a:rPr>
              <a:t>IT security</a:t>
            </a:r>
          </a:p>
          <a:p>
            <a:pPr marL="0" indent="0">
              <a:spcBef>
                <a:spcPts val="0"/>
              </a:spcBef>
              <a:spcAft>
                <a:spcPts val="0"/>
              </a:spcAft>
              <a:buFont typeface="Wingdings" pitchFamily="2" charset="2"/>
              <a:buNone/>
              <a:defRPr/>
            </a:pPr>
            <a:endParaRPr lang="en-US" sz="2900" dirty="0" smtClean="0">
              <a:solidFill>
                <a:schemeClr val="tx2"/>
              </a:solidFill>
            </a:endParaRPr>
          </a:p>
          <a:p>
            <a:pPr>
              <a:spcBef>
                <a:spcPts val="0"/>
              </a:spcBef>
              <a:spcAft>
                <a:spcPts val="0"/>
              </a:spcAft>
              <a:defRPr/>
            </a:pPr>
            <a:r>
              <a:rPr lang="en-CA" sz="2900" dirty="0">
                <a:solidFill>
                  <a:schemeClr val="tx2"/>
                </a:solidFill>
                <a:ea typeface="Times New Roman"/>
              </a:rPr>
              <a:t>A breach of the Code of Conduct or any of the related laws, policies or </a:t>
            </a:r>
            <a:r>
              <a:rPr lang="en-CA" sz="2900" dirty="0" smtClean="0">
                <a:solidFill>
                  <a:schemeClr val="tx2"/>
                </a:solidFill>
                <a:ea typeface="Times New Roman"/>
              </a:rPr>
              <a:t>procedures may </a:t>
            </a:r>
            <a:r>
              <a:rPr lang="en-CA" sz="2900" dirty="0">
                <a:solidFill>
                  <a:schemeClr val="tx2"/>
                </a:solidFill>
                <a:ea typeface="Times New Roman"/>
              </a:rPr>
              <a:t>lead to administrative or disciplinary measures being taken, up to and including termination of employment</a:t>
            </a:r>
            <a:r>
              <a:rPr lang="en-CA" sz="2900" dirty="0" smtClean="0">
                <a:solidFill>
                  <a:schemeClr val="tx2"/>
                </a:solidFill>
                <a:ea typeface="Times New Roman"/>
              </a:rPr>
              <a:t>. </a:t>
            </a:r>
            <a:endParaRPr lang="en-US" sz="1800" dirty="0">
              <a:solidFill>
                <a:schemeClr val="tx2"/>
              </a:solidFill>
            </a:endParaRPr>
          </a:p>
          <a:p>
            <a:pPr>
              <a:spcBef>
                <a:spcPts val="0"/>
              </a:spcBef>
              <a:spcAft>
                <a:spcPts val="0"/>
              </a:spcAft>
              <a:defRPr/>
            </a:pPr>
            <a:endParaRPr lang="en-US" sz="1600" dirty="0" smtClean="0">
              <a:solidFill>
                <a:schemeClr val="tx2"/>
              </a:solidFill>
            </a:endParaRPr>
          </a:p>
        </p:txBody>
      </p:sp>
      <p:grpSp>
        <p:nvGrpSpPr>
          <p:cNvPr id="7172" name="Group 3"/>
          <p:cNvGrpSpPr>
            <a:grpSpLocks/>
          </p:cNvGrpSpPr>
          <p:nvPr/>
        </p:nvGrpSpPr>
        <p:grpSpPr bwMode="auto">
          <a:xfrm>
            <a:off x="8080375" y="23813"/>
            <a:ext cx="1063625" cy="992187"/>
            <a:chOff x="-242256" y="2535855"/>
            <a:chExt cx="1064103" cy="992368"/>
          </a:xfrm>
        </p:grpSpPr>
        <p:sp>
          <p:nvSpPr>
            <p:cNvPr id="5" name="Oval 4"/>
            <p:cNvSpPr/>
            <p:nvPr/>
          </p:nvSpPr>
          <p:spPr>
            <a:xfrm>
              <a:off x="-242256" y="2535855"/>
              <a:ext cx="1064103" cy="992368"/>
            </a:xfrm>
            <a:prstGeom prst="ellipse">
              <a:avLst/>
            </a:prstGeom>
            <a:solidFill>
              <a:srgbClr val="FFE7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7174" name="Content Placeholder 2"/>
            <p:cNvSpPr txBox="1">
              <a:spLocks/>
            </p:cNvSpPr>
            <p:nvPr/>
          </p:nvSpPr>
          <p:spPr bwMode="auto">
            <a:xfrm>
              <a:off x="-116892" y="2728629"/>
              <a:ext cx="810200" cy="418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chemeClr val="tx2"/>
                  </a:solidFill>
                </a:rPr>
                <a:t>Values and Ethics</a:t>
              </a:r>
              <a:endParaRPr lang="en-US" sz="1100" b="1">
                <a:solidFill>
                  <a:srgbClr val="000000"/>
                </a:solidFill>
              </a:endParaRPr>
            </a:p>
          </p:txBody>
        </p:sp>
      </p:grpSp>
    </p:spTree>
  </p:cSld>
  <p:clrMapOvr>
    <a:masterClrMapping/>
  </p:clrMapOvr>
  <p:transition spd="slow" advTm="1500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randombar(horizontal)">
                                      <p:cBhvr>
                                        <p:cTn id="7" dur="500"/>
                                        <p:tgtEl>
                                          <p:spTgt spid="4099">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099">
                                            <p:txEl>
                                              <p:pRg st="2" end="2"/>
                                            </p:txEl>
                                          </p:spTgt>
                                        </p:tgtEl>
                                        <p:attrNameLst>
                                          <p:attrName>style.visibility</p:attrName>
                                        </p:attrNameLst>
                                      </p:cBhvr>
                                      <p:to>
                                        <p:strVal val="visible"/>
                                      </p:to>
                                    </p:set>
                                    <p:animEffect transition="in" filter="randombar(horizontal)">
                                      <p:cBhvr>
                                        <p:cTn id="10" dur="500"/>
                                        <p:tgtEl>
                                          <p:spTgt spid="4099">
                                            <p:txEl>
                                              <p:pRg st="2" end="2"/>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099">
                                            <p:txEl>
                                              <p:pRg st="4" end="4"/>
                                            </p:txEl>
                                          </p:spTgt>
                                        </p:tgtEl>
                                        <p:attrNameLst>
                                          <p:attrName>style.visibility</p:attrName>
                                        </p:attrNameLst>
                                      </p:cBhvr>
                                      <p:to>
                                        <p:strVal val="visible"/>
                                      </p:to>
                                    </p:set>
                                    <p:animEffect transition="in" filter="randombar(horizontal)">
                                      <p:cBhvr>
                                        <p:cTn id="13" dur="500"/>
                                        <p:tgtEl>
                                          <p:spTgt spid="4099">
                                            <p:txEl>
                                              <p:pRg st="4" end="4"/>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4099">
                                            <p:txEl>
                                              <p:pRg st="6" end="6"/>
                                            </p:txEl>
                                          </p:spTgt>
                                        </p:tgtEl>
                                        <p:attrNameLst>
                                          <p:attrName>style.visibility</p:attrName>
                                        </p:attrNameLst>
                                      </p:cBhvr>
                                      <p:to>
                                        <p:strVal val="visible"/>
                                      </p:to>
                                    </p:set>
                                    <p:animEffect transition="in" filter="randombar(horizontal)">
                                      <p:cBhvr>
                                        <p:cTn id="16" dur="500"/>
                                        <p:tgtEl>
                                          <p:spTgt spid="4099">
                                            <p:txEl>
                                              <p:pRg st="6" end="6"/>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4099">
                                            <p:txEl>
                                              <p:pRg st="8" end="8"/>
                                            </p:txEl>
                                          </p:spTgt>
                                        </p:tgtEl>
                                        <p:attrNameLst>
                                          <p:attrName>style.visibility</p:attrName>
                                        </p:attrNameLst>
                                      </p:cBhvr>
                                      <p:to>
                                        <p:strVal val="visible"/>
                                      </p:to>
                                    </p:set>
                                    <p:animEffect transition="in" filter="randombar(horizontal)">
                                      <p:cBhvr>
                                        <p:cTn id="19" dur="500"/>
                                        <p:tgtEl>
                                          <p:spTgt spid="4099">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4099">
                                            <p:txEl>
                                              <p:pRg st="10" end="10"/>
                                            </p:txEl>
                                          </p:spTgt>
                                        </p:tgtEl>
                                        <p:attrNameLst>
                                          <p:attrName>style.visibility</p:attrName>
                                        </p:attrNameLst>
                                      </p:cBhvr>
                                      <p:to>
                                        <p:strVal val="visible"/>
                                      </p:to>
                                    </p:set>
                                    <p:animEffect transition="in" filter="randombar(horizontal)">
                                      <p:cBhvr>
                                        <p:cTn id="24" dur="500"/>
                                        <p:tgtEl>
                                          <p:spTgt spid="4099">
                                            <p:txEl>
                                              <p:pRg st="10" end="10"/>
                                            </p:tx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4099">
                                            <p:txEl>
                                              <p:pRg st="12" end="12"/>
                                            </p:txEl>
                                          </p:spTgt>
                                        </p:tgtEl>
                                        <p:attrNameLst>
                                          <p:attrName>style.visibility</p:attrName>
                                        </p:attrNameLst>
                                      </p:cBhvr>
                                      <p:to>
                                        <p:strVal val="visible"/>
                                      </p:to>
                                    </p:set>
                                    <p:animEffect transition="in" filter="randombar(horizontal)">
                                      <p:cBhvr>
                                        <p:cTn id="27" dur="500"/>
                                        <p:tgtEl>
                                          <p:spTgt spid="4099">
                                            <p:txEl>
                                              <p:pRg st="12" end="12"/>
                                            </p:tx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4099">
                                            <p:txEl>
                                              <p:pRg st="13" end="13"/>
                                            </p:txEl>
                                          </p:spTgt>
                                        </p:tgtEl>
                                        <p:attrNameLst>
                                          <p:attrName>style.visibility</p:attrName>
                                        </p:attrNameLst>
                                      </p:cBhvr>
                                      <p:to>
                                        <p:strVal val="visible"/>
                                      </p:to>
                                    </p:set>
                                    <p:animEffect transition="in" filter="randombar(horizontal)">
                                      <p:cBhvr>
                                        <p:cTn id="30" dur="500"/>
                                        <p:tgtEl>
                                          <p:spTgt spid="4099">
                                            <p:txEl>
                                              <p:pRg st="13" end="13"/>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4099">
                                            <p:txEl>
                                              <p:pRg st="14" end="14"/>
                                            </p:txEl>
                                          </p:spTgt>
                                        </p:tgtEl>
                                        <p:attrNameLst>
                                          <p:attrName>style.visibility</p:attrName>
                                        </p:attrNameLst>
                                      </p:cBhvr>
                                      <p:to>
                                        <p:strVal val="visible"/>
                                      </p:to>
                                    </p:set>
                                    <p:animEffect transition="in" filter="randombar(horizontal)">
                                      <p:cBhvr>
                                        <p:cTn id="33" dur="500"/>
                                        <p:tgtEl>
                                          <p:spTgt spid="4099">
                                            <p:txEl>
                                              <p:pRg st="14" end="14"/>
                                            </p:txEl>
                                          </p:spTgt>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4099">
                                            <p:txEl>
                                              <p:pRg st="15" end="15"/>
                                            </p:txEl>
                                          </p:spTgt>
                                        </p:tgtEl>
                                        <p:attrNameLst>
                                          <p:attrName>style.visibility</p:attrName>
                                        </p:attrNameLst>
                                      </p:cBhvr>
                                      <p:to>
                                        <p:strVal val="visible"/>
                                      </p:to>
                                    </p:set>
                                    <p:animEffect transition="in" filter="randombar(horizontal)">
                                      <p:cBhvr>
                                        <p:cTn id="36" dur="500"/>
                                        <p:tgtEl>
                                          <p:spTgt spid="4099">
                                            <p:txEl>
                                              <p:pRg st="15" end="1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4099">
                                            <p:txEl>
                                              <p:pRg st="17" end="17"/>
                                            </p:txEl>
                                          </p:spTgt>
                                        </p:tgtEl>
                                        <p:attrNameLst>
                                          <p:attrName>style.visibility</p:attrName>
                                        </p:attrNameLst>
                                      </p:cBhvr>
                                      <p:to>
                                        <p:strVal val="visible"/>
                                      </p:to>
                                    </p:set>
                                    <p:animEffect transition="in" filter="randombar(horizontal)">
                                      <p:cBhvr>
                                        <p:cTn id="41" dur="500"/>
                                        <p:tgtEl>
                                          <p:spTgt spid="4099">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smtClean="0"/>
              <a:t>The </a:t>
            </a:r>
            <a:r>
              <a:rPr lang="en-CA" i="1" smtClean="0"/>
              <a:t>Privacy Act, </a:t>
            </a:r>
            <a:r>
              <a:rPr lang="en-CA" smtClean="0"/>
              <a:t>the Privacy Codes,</a:t>
            </a:r>
            <a:r>
              <a:rPr lang="en-CA" i="1" smtClean="0"/>
              <a:t> </a:t>
            </a:r>
            <a:r>
              <a:rPr lang="en-CA" smtClean="0"/>
              <a:t>and Personal Information</a:t>
            </a:r>
          </a:p>
        </p:txBody>
      </p:sp>
      <p:sp>
        <p:nvSpPr>
          <p:cNvPr id="3" name="Content Placeholder 2"/>
          <p:cNvSpPr>
            <a:spLocks noGrp="1"/>
          </p:cNvSpPr>
          <p:nvPr>
            <p:ph idx="1"/>
          </p:nvPr>
        </p:nvSpPr>
        <p:spPr>
          <a:xfrm>
            <a:off x="247650" y="833438"/>
            <a:ext cx="8437563" cy="4783137"/>
          </a:xfrm>
        </p:spPr>
        <p:txBody>
          <a:bodyPr/>
          <a:lstStyle/>
          <a:p>
            <a:pPr>
              <a:spcBef>
                <a:spcPct val="0"/>
              </a:spcBef>
              <a:defRPr/>
            </a:pPr>
            <a:r>
              <a:rPr lang="en-CA" sz="1600" dirty="0" smtClean="0">
                <a:solidFill>
                  <a:schemeClr val="tx2"/>
                </a:solidFill>
              </a:rPr>
              <a:t>The </a:t>
            </a:r>
            <a:r>
              <a:rPr lang="en-CA" sz="1600" i="1" dirty="0" smtClean="0">
                <a:solidFill>
                  <a:schemeClr val="tx2"/>
                </a:solidFill>
              </a:rPr>
              <a:t>Privacy Act </a:t>
            </a:r>
            <a:r>
              <a:rPr lang="en-CA" sz="1600" dirty="0" smtClean="0">
                <a:solidFill>
                  <a:schemeClr val="tx2"/>
                </a:solidFill>
              </a:rPr>
              <a:t>imposes obligations to respect privacy rights by </a:t>
            </a:r>
            <a:r>
              <a:rPr lang="en-CA" sz="1600" b="1" dirty="0" smtClean="0">
                <a:solidFill>
                  <a:schemeClr val="tx2"/>
                </a:solidFill>
              </a:rPr>
              <a:t>limiting the personal information that we collect, use, and disclose. </a:t>
            </a:r>
            <a:r>
              <a:rPr lang="en-CA" sz="1600" dirty="0" smtClean="0">
                <a:solidFill>
                  <a:schemeClr val="tx2"/>
                </a:solidFill>
              </a:rPr>
              <a:t>This applies to all personal information under our control, including employee personal information. </a:t>
            </a:r>
          </a:p>
          <a:p>
            <a:pPr>
              <a:spcBef>
                <a:spcPct val="0"/>
              </a:spcBef>
              <a:defRPr/>
            </a:pPr>
            <a:endParaRPr lang="en-CA" sz="1600" dirty="0" smtClean="0">
              <a:solidFill>
                <a:schemeClr val="tx2"/>
              </a:solidFill>
            </a:endParaRPr>
          </a:p>
          <a:p>
            <a:pPr>
              <a:spcBef>
                <a:spcPct val="0"/>
              </a:spcBef>
              <a:defRPr/>
            </a:pPr>
            <a:r>
              <a:rPr lang="en-CA" sz="1600" dirty="0" smtClean="0">
                <a:solidFill>
                  <a:schemeClr val="tx2"/>
                </a:solidFill>
              </a:rPr>
              <a:t>The </a:t>
            </a:r>
            <a:r>
              <a:rPr lang="en-CA" sz="1600" b="1" dirty="0" smtClean="0">
                <a:solidFill>
                  <a:schemeClr val="tx2"/>
                </a:solidFill>
              </a:rPr>
              <a:t>Privacy Code </a:t>
            </a:r>
            <a:r>
              <a:rPr lang="en-CA" sz="1600" dirty="0" smtClean="0">
                <a:solidFill>
                  <a:schemeClr val="tx2"/>
                </a:solidFill>
              </a:rPr>
              <a:t>found in our Departmental legislation include additional provisions for the use and making available of personal information by ESDC. The requirements in the Privacy Code exceed the requirements set out in the </a:t>
            </a:r>
            <a:r>
              <a:rPr lang="en-CA" sz="1600" i="1" dirty="0" smtClean="0">
                <a:solidFill>
                  <a:schemeClr val="tx2"/>
                </a:solidFill>
              </a:rPr>
              <a:t>Privacy Act.</a:t>
            </a:r>
            <a:endParaRPr lang="en-CA" sz="1600" dirty="0" smtClean="0">
              <a:solidFill>
                <a:schemeClr val="tx2"/>
              </a:solidFill>
            </a:endParaRPr>
          </a:p>
          <a:p>
            <a:pPr>
              <a:spcBef>
                <a:spcPts val="300"/>
              </a:spcBef>
              <a:spcAft>
                <a:spcPts val="300"/>
              </a:spcAft>
              <a:defRPr/>
            </a:pPr>
            <a:endParaRPr lang="en-CA" sz="800" dirty="0" smtClean="0">
              <a:solidFill>
                <a:schemeClr val="tx2"/>
              </a:solidFill>
            </a:endParaRPr>
          </a:p>
          <a:p>
            <a:pPr>
              <a:spcBef>
                <a:spcPts val="300"/>
              </a:spcBef>
              <a:spcAft>
                <a:spcPts val="300"/>
              </a:spcAft>
              <a:defRPr/>
            </a:pPr>
            <a:r>
              <a:rPr lang="en-CA" sz="1600" dirty="0" smtClean="0">
                <a:solidFill>
                  <a:schemeClr val="tx2"/>
                </a:solidFill>
              </a:rPr>
              <a:t>Section </a:t>
            </a:r>
            <a:r>
              <a:rPr lang="en-CA" sz="1600" dirty="0">
                <a:solidFill>
                  <a:schemeClr val="tx2"/>
                </a:solidFill>
              </a:rPr>
              <a:t>3 of the </a:t>
            </a:r>
            <a:r>
              <a:rPr lang="en-CA" sz="1600" i="1" dirty="0">
                <a:solidFill>
                  <a:schemeClr val="tx2"/>
                </a:solidFill>
              </a:rPr>
              <a:t>Privacy Act </a:t>
            </a:r>
            <a:r>
              <a:rPr lang="en-CA" sz="1600" b="1" dirty="0" smtClean="0">
                <a:solidFill>
                  <a:schemeClr val="tx2"/>
                </a:solidFill>
              </a:rPr>
              <a:t>defines personal </a:t>
            </a:r>
            <a:r>
              <a:rPr lang="en-CA" sz="1600" b="1" dirty="0">
                <a:solidFill>
                  <a:schemeClr val="tx2"/>
                </a:solidFill>
              </a:rPr>
              <a:t>information</a:t>
            </a:r>
            <a:r>
              <a:rPr lang="en-CA" sz="1600" dirty="0">
                <a:solidFill>
                  <a:schemeClr val="tx2"/>
                </a:solidFill>
              </a:rPr>
              <a:t> </a:t>
            </a:r>
            <a:r>
              <a:rPr lang="en-CA" sz="1600" dirty="0" smtClean="0">
                <a:solidFill>
                  <a:schemeClr val="tx2"/>
                </a:solidFill>
              </a:rPr>
              <a:t>as </a:t>
            </a:r>
            <a:r>
              <a:rPr lang="en-CA" sz="1600" dirty="0">
                <a:solidFill>
                  <a:schemeClr val="tx2"/>
                </a:solidFill>
              </a:rPr>
              <a:t>information about an identifiable individual that is recorded in any </a:t>
            </a:r>
            <a:r>
              <a:rPr lang="en-CA" sz="1600" dirty="0" smtClean="0">
                <a:solidFill>
                  <a:schemeClr val="tx2"/>
                </a:solidFill>
              </a:rPr>
              <a:t>form, including:</a:t>
            </a:r>
          </a:p>
          <a:p>
            <a:pPr>
              <a:spcBef>
                <a:spcPts val="300"/>
              </a:spcBef>
              <a:spcAft>
                <a:spcPts val="300"/>
              </a:spcAft>
              <a:defRPr/>
            </a:pPr>
            <a:endParaRPr lang="en-CA" sz="800" dirty="0">
              <a:solidFill>
                <a:schemeClr val="tx2"/>
              </a:solidFill>
            </a:endParaRPr>
          </a:p>
          <a:p>
            <a:pPr marL="1143000" lvl="3">
              <a:spcBef>
                <a:spcPts val="0"/>
              </a:spcBef>
              <a:spcAft>
                <a:spcPts val="600"/>
              </a:spcAft>
              <a:buFont typeface="Arial" pitchFamily="34" charset="0"/>
              <a:buChar char="•"/>
              <a:defRPr/>
            </a:pPr>
            <a:r>
              <a:rPr lang="en-CA" sz="1400" dirty="0" smtClean="0">
                <a:solidFill>
                  <a:schemeClr val="tx2"/>
                </a:solidFill>
                <a:ea typeface="+mn-ea"/>
                <a:cs typeface="+mn-cs"/>
              </a:rPr>
              <a:t>race</a:t>
            </a:r>
            <a:r>
              <a:rPr lang="en-CA" sz="1400" dirty="0">
                <a:solidFill>
                  <a:schemeClr val="tx2"/>
                </a:solidFill>
                <a:ea typeface="+mn-ea"/>
                <a:cs typeface="+mn-cs"/>
              </a:rPr>
              <a:t>, national/ethnic origin, colour, religion, age, marital status </a:t>
            </a:r>
          </a:p>
          <a:p>
            <a:pPr marL="1143000" lvl="3">
              <a:spcBef>
                <a:spcPts val="0"/>
              </a:spcBef>
              <a:spcAft>
                <a:spcPts val="600"/>
              </a:spcAft>
              <a:buFont typeface="Arial" pitchFamily="34" charset="0"/>
              <a:buChar char="•"/>
              <a:defRPr/>
            </a:pPr>
            <a:r>
              <a:rPr lang="en-CA" sz="1400" dirty="0">
                <a:solidFill>
                  <a:schemeClr val="tx2"/>
                </a:solidFill>
                <a:ea typeface="+mn-ea"/>
                <a:cs typeface="+mn-cs"/>
              </a:rPr>
              <a:t>education, medical, employment or criminal history </a:t>
            </a:r>
          </a:p>
          <a:p>
            <a:pPr marL="1143000" lvl="3">
              <a:spcBef>
                <a:spcPts val="0"/>
              </a:spcBef>
              <a:spcAft>
                <a:spcPts val="600"/>
              </a:spcAft>
              <a:buFont typeface="Arial" pitchFamily="34" charset="0"/>
              <a:buChar char="•"/>
              <a:defRPr/>
            </a:pPr>
            <a:r>
              <a:rPr lang="en-CA" sz="1400" dirty="0">
                <a:solidFill>
                  <a:schemeClr val="tx2"/>
                </a:solidFill>
                <a:ea typeface="+mn-ea"/>
                <a:cs typeface="+mn-cs"/>
              </a:rPr>
              <a:t>identifying number, symbol or other particular assigned to an individual (i.e. Social Insurance Numbers, bank account numbers etc.) </a:t>
            </a:r>
          </a:p>
          <a:p>
            <a:pPr marL="1143000" lvl="3">
              <a:spcBef>
                <a:spcPts val="0"/>
              </a:spcBef>
              <a:spcAft>
                <a:spcPts val="600"/>
              </a:spcAft>
              <a:buFont typeface="Arial" pitchFamily="34" charset="0"/>
              <a:buChar char="•"/>
              <a:defRPr/>
            </a:pPr>
            <a:r>
              <a:rPr lang="en-CA" sz="1400" dirty="0">
                <a:solidFill>
                  <a:schemeClr val="tx2"/>
                </a:solidFill>
                <a:ea typeface="+mn-ea"/>
                <a:cs typeface="+mn-cs"/>
              </a:rPr>
              <a:t>address, fingerprints, blood type </a:t>
            </a:r>
          </a:p>
          <a:p>
            <a:pPr marL="1143000" lvl="3">
              <a:spcBef>
                <a:spcPts val="0"/>
              </a:spcBef>
              <a:spcAft>
                <a:spcPts val="600"/>
              </a:spcAft>
              <a:buFont typeface="Arial" pitchFamily="34" charset="0"/>
              <a:buChar char="•"/>
              <a:defRPr/>
            </a:pPr>
            <a:r>
              <a:rPr lang="en-CA" sz="1400" dirty="0">
                <a:solidFill>
                  <a:schemeClr val="tx2"/>
                </a:solidFill>
                <a:ea typeface="+mn-ea"/>
                <a:cs typeface="+mn-cs"/>
              </a:rPr>
              <a:t>personal opinions or views (unless they are about someone else, are about a proposal for a grant, award or a prize being given/awarded to someone else) </a:t>
            </a:r>
          </a:p>
          <a:p>
            <a:pPr marL="1143000" lvl="3">
              <a:spcBef>
                <a:spcPts val="0"/>
              </a:spcBef>
              <a:spcAft>
                <a:spcPts val="600"/>
              </a:spcAft>
              <a:buFont typeface="Arial" pitchFamily="34" charset="0"/>
              <a:buChar char="•"/>
              <a:defRPr/>
            </a:pPr>
            <a:r>
              <a:rPr lang="en-CA" sz="1400" dirty="0">
                <a:solidFill>
                  <a:schemeClr val="tx2"/>
                </a:solidFill>
                <a:ea typeface="+mn-ea"/>
                <a:cs typeface="+mn-cs"/>
              </a:rPr>
              <a:t>private or confidential correspondence and replies to that correspondence </a:t>
            </a:r>
          </a:p>
          <a:p>
            <a:pPr marL="1143000" lvl="3">
              <a:spcBef>
                <a:spcPts val="0"/>
              </a:spcBef>
              <a:spcAft>
                <a:spcPts val="600"/>
              </a:spcAft>
              <a:buFont typeface="Arial" pitchFamily="34" charset="0"/>
              <a:buChar char="•"/>
              <a:defRPr/>
            </a:pPr>
            <a:r>
              <a:rPr lang="en-CA" sz="1400" dirty="0">
                <a:solidFill>
                  <a:schemeClr val="tx2"/>
                </a:solidFill>
                <a:ea typeface="+mn-ea"/>
                <a:cs typeface="+mn-cs"/>
              </a:rPr>
              <a:t>the name of an individual when it reveals information about the individual</a:t>
            </a:r>
          </a:p>
          <a:p>
            <a:pPr>
              <a:spcBef>
                <a:spcPts val="300"/>
              </a:spcBef>
              <a:spcAft>
                <a:spcPts val="300"/>
              </a:spcAft>
              <a:defRPr/>
            </a:pPr>
            <a:endParaRPr lang="en-CA" sz="1600" dirty="0" smtClean="0">
              <a:solidFill>
                <a:schemeClr val="tx2"/>
              </a:solidFill>
            </a:endParaRPr>
          </a:p>
          <a:p>
            <a:pPr>
              <a:defRPr/>
            </a:pPr>
            <a:endParaRPr lang="en-CA" sz="1600" dirty="0"/>
          </a:p>
        </p:txBody>
      </p:sp>
      <p:grpSp>
        <p:nvGrpSpPr>
          <p:cNvPr id="8196" name="Group 3"/>
          <p:cNvGrpSpPr>
            <a:grpSpLocks/>
          </p:cNvGrpSpPr>
          <p:nvPr/>
        </p:nvGrpSpPr>
        <p:grpSpPr bwMode="auto">
          <a:xfrm>
            <a:off x="7988300" y="0"/>
            <a:ext cx="1238250" cy="992188"/>
            <a:chOff x="5956063" y="938619"/>
            <a:chExt cx="1239200" cy="992368"/>
          </a:xfrm>
        </p:grpSpPr>
        <p:sp>
          <p:nvSpPr>
            <p:cNvPr id="5" name="Oval 4"/>
            <p:cNvSpPr/>
            <p:nvPr/>
          </p:nvSpPr>
          <p:spPr>
            <a:xfrm>
              <a:off x="6043443" y="938619"/>
              <a:ext cx="1064441" cy="99236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8198" name="Content Placeholder 2"/>
            <p:cNvSpPr txBox="1">
              <a:spLocks/>
            </p:cNvSpPr>
            <p:nvPr/>
          </p:nvSpPr>
          <p:spPr bwMode="auto">
            <a:xfrm>
              <a:off x="5956063" y="1273094"/>
              <a:ext cx="1239200"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rgbClr val="003366"/>
                  </a:solidFill>
                </a:rPr>
                <a:t>Privacy</a:t>
              </a:r>
            </a:p>
          </p:txBody>
        </p:sp>
      </p:grpSp>
    </p:spTree>
  </p:cSld>
  <p:clrMapOvr>
    <a:masterClrMapping/>
  </p:clrMapOvr>
  <p:transition spd="slow" advTm="15000">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0" dur="500"/>
                                        <p:tgtEl>
                                          <p:spTgt spid="3">
                                            <p:txEl>
                                              <p:pRg st="6" end="6"/>
                                            </p:tx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3" dur="500"/>
                                        <p:tgtEl>
                                          <p:spTgt spid="3">
                                            <p:txEl>
                                              <p:pRg st="7" end="7"/>
                                            </p:txEl>
                                          </p:spTgt>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6" dur="500"/>
                                        <p:tgtEl>
                                          <p:spTgt spid="3">
                                            <p:txEl>
                                              <p:pRg st="8" end="8"/>
                                            </p:txEl>
                                          </p:spTgt>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randombar(horizontal)">
                                      <p:cBhvr>
                                        <p:cTn id="29" dur="500"/>
                                        <p:tgtEl>
                                          <p:spTgt spid="3">
                                            <p:txEl>
                                              <p:pRg st="9" end="9"/>
                                            </p:txEl>
                                          </p:spTgt>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2" dur="500"/>
                                        <p:tgtEl>
                                          <p:spTgt spid="3">
                                            <p:txEl>
                                              <p:pRg st="10" end="10"/>
                                            </p:txEl>
                                          </p:spTgt>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5" dur="500"/>
                                        <p:tgtEl>
                                          <p:spTgt spid="3">
                                            <p:txEl>
                                              <p:pRg st="11" end="11"/>
                                            </p:txEl>
                                          </p:spTgt>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CA" smtClean="0"/>
              <a:t>The </a:t>
            </a:r>
            <a:r>
              <a:rPr lang="en-CA" i="1" smtClean="0"/>
              <a:t>Privacy Act </a:t>
            </a:r>
            <a:r>
              <a:rPr lang="en-CA" smtClean="0"/>
              <a:t>and Personal Information, cont’d</a:t>
            </a:r>
          </a:p>
        </p:txBody>
      </p:sp>
      <p:sp>
        <p:nvSpPr>
          <p:cNvPr id="3" name="Content Placeholder 2"/>
          <p:cNvSpPr>
            <a:spLocks noGrp="1"/>
          </p:cNvSpPr>
          <p:nvPr>
            <p:ph idx="1"/>
          </p:nvPr>
        </p:nvSpPr>
        <p:spPr/>
        <p:txBody>
          <a:bodyPr/>
          <a:lstStyle/>
          <a:p>
            <a:pPr>
              <a:spcBef>
                <a:spcPts val="300"/>
              </a:spcBef>
              <a:spcAft>
                <a:spcPts val="300"/>
              </a:spcAft>
              <a:defRPr/>
            </a:pPr>
            <a:r>
              <a:rPr lang="en-CA" sz="1600" u="sng" dirty="0">
                <a:solidFill>
                  <a:srgbClr val="003366"/>
                </a:solidFill>
              </a:rPr>
              <a:t>Other </a:t>
            </a:r>
            <a:r>
              <a:rPr lang="en-CA" sz="1600" u="sng" dirty="0" smtClean="0">
                <a:solidFill>
                  <a:srgbClr val="003366"/>
                </a:solidFill>
              </a:rPr>
              <a:t>types of personal information </a:t>
            </a:r>
            <a:r>
              <a:rPr lang="en-CA" sz="1600" dirty="0" smtClean="0">
                <a:solidFill>
                  <a:srgbClr val="003366"/>
                </a:solidFill>
              </a:rPr>
              <a:t>about identifiable individuals, includes:</a:t>
            </a:r>
          </a:p>
          <a:p>
            <a:pPr>
              <a:spcBef>
                <a:spcPts val="300"/>
              </a:spcBef>
              <a:spcAft>
                <a:spcPts val="300"/>
              </a:spcAft>
              <a:defRPr/>
            </a:pPr>
            <a:endParaRPr lang="en-CA" sz="800" dirty="0">
              <a:solidFill>
                <a:srgbClr val="003366"/>
              </a:solidFill>
            </a:endParaRPr>
          </a:p>
          <a:p>
            <a:pPr marL="1143000" lvl="3">
              <a:spcBef>
                <a:spcPts val="300"/>
              </a:spcBef>
              <a:spcAft>
                <a:spcPts val="300"/>
              </a:spcAft>
              <a:buFont typeface="Arial" pitchFamily="34" charset="0"/>
              <a:buChar char="•"/>
              <a:defRPr/>
            </a:pPr>
            <a:r>
              <a:rPr lang="en-CA" sz="1400" dirty="0">
                <a:solidFill>
                  <a:srgbClr val="003366"/>
                </a:solidFill>
                <a:ea typeface="+mn-ea"/>
                <a:cs typeface="+mn-cs"/>
              </a:rPr>
              <a:t>information concerning sexual preference </a:t>
            </a:r>
          </a:p>
          <a:p>
            <a:pPr marL="1143000" lvl="3">
              <a:spcBef>
                <a:spcPts val="300"/>
              </a:spcBef>
              <a:spcAft>
                <a:spcPts val="300"/>
              </a:spcAft>
              <a:buFont typeface="Arial" pitchFamily="34" charset="0"/>
              <a:buChar char="•"/>
              <a:defRPr/>
            </a:pPr>
            <a:r>
              <a:rPr lang="en-CA" sz="1400" dirty="0">
                <a:solidFill>
                  <a:srgbClr val="003366"/>
                </a:solidFill>
                <a:ea typeface="+mn-ea"/>
                <a:cs typeface="+mn-cs"/>
              </a:rPr>
              <a:t>information concerning political affiliation </a:t>
            </a:r>
          </a:p>
          <a:p>
            <a:pPr marL="1143000" lvl="3">
              <a:spcBef>
                <a:spcPts val="300"/>
              </a:spcBef>
              <a:spcAft>
                <a:spcPts val="300"/>
              </a:spcAft>
              <a:buFont typeface="Arial" pitchFamily="34" charset="0"/>
              <a:buChar char="•"/>
              <a:defRPr/>
            </a:pPr>
            <a:r>
              <a:rPr lang="en-CA" sz="1400" dirty="0">
                <a:solidFill>
                  <a:srgbClr val="003366"/>
                </a:solidFill>
                <a:ea typeface="+mn-ea"/>
                <a:cs typeface="+mn-cs"/>
              </a:rPr>
              <a:t>information about an individual’s personal likes and dislikes (unless those likes and dislikes are about someone else, then a comment such as “I don’t like Sue because she is mean” is personal information about Sue, not of the person who made the remark) </a:t>
            </a:r>
          </a:p>
          <a:p>
            <a:pPr marL="0" indent="0">
              <a:spcBef>
                <a:spcPts val="300"/>
              </a:spcBef>
              <a:spcAft>
                <a:spcPts val="300"/>
              </a:spcAft>
              <a:buFont typeface="Wingdings" pitchFamily="2" charset="2"/>
              <a:buNone/>
              <a:defRPr/>
            </a:pPr>
            <a:endParaRPr lang="en-CA" sz="1600" dirty="0" smtClean="0">
              <a:solidFill>
                <a:srgbClr val="003366"/>
              </a:solidFill>
            </a:endParaRPr>
          </a:p>
          <a:p>
            <a:pPr>
              <a:spcBef>
                <a:spcPts val="300"/>
              </a:spcBef>
              <a:spcAft>
                <a:spcPts val="300"/>
              </a:spcAft>
              <a:defRPr/>
            </a:pPr>
            <a:r>
              <a:rPr lang="en-CA" sz="1600" dirty="0" smtClean="0">
                <a:solidFill>
                  <a:srgbClr val="003366"/>
                </a:solidFill>
              </a:rPr>
              <a:t>There are other types of </a:t>
            </a:r>
            <a:r>
              <a:rPr lang="en-CA" sz="1600" dirty="0">
                <a:solidFill>
                  <a:srgbClr val="003366"/>
                </a:solidFill>
              </a:rPr>
              <a:t>information </a:t>
            </a:r>
            <a:r>
              <a:rPr lang="en-CA" sz="1600" dirty="0" smtClean="0">
                <a:solidFill>
                  <a:srgbClr val="003366"/>
                </a:solidFill>
              </a:rPr>
              <a:t>that are </a:t>
            </a:r>
            <a:r>
              <a:rPr lang="en-CA" sz="1600" dirty="0">
                <a:solidFill>
                  <a:srgbClr val="003366"/>
                </a:solidFill>
              </a:rPr>
              <a:t>specifically excluded from the </a:t>
            </a:r>
            <a:r>
              <a:rPr lang="en-CA" sz="1600" dirty="0" smtClean="0">
                <a:solidFill>
                  <a:srgbClr val="003366"/>
                </a:solidFill>
              </a:rPr>
              <a:t>definition of personal information for </a:t>
            </a:r>
            <a:r>
              <a:rPr lang="en-CA" sz="1600" dirty="0">
                <a:solidFill>
                  <a:srgbClr val="003366"/>
                </a:solidFill>
              </a:rPr>
              <a:t>the purposes of the </a:t>
            </a:r>
            <a:r>
              <a:rPr lang="en-CA" sz="1600" i="1" dirty="0" smtClean="0">
                <a:solidFill>
                  <a:srgbClr val="003366"/>
                </a:solidFill>
              </a:rPr>
              <a:t>Privacy Act</a:t>
            </a:r>
            <a:r>
              <a:rPr lang="en-CA" sz="1600" dirty="0" smtClean="0">
                <a:solidFill>
                  <a:srgbClr val="003366"/>
                </a:solidFill>
              </a:rPr>
              <a:t>:</a:t>
            </a:r>
          </a:p>
          <a:p>
            <a:pPr>
              <a:spcBef>
                <a:spcPts val="300"/>
              </a:spcBef>
              <a:spcAft>
                <a:spcPts val="300"/>
              </a:spcAft>
              <a:defRPr/>
            </a:pPr>
            <a:endParaRPr lang="en-CA" sz="800" dirty="0">
              <a:solidFill>
                <a:srgbClr val="003366"/>
              </a:solidFill>
            </a:endParaRPr>
          </a:p>
          <a:p>
            <a:pPr marL="1143000" lvl="3">
              <a:spcBef>
                <a:spcPts val="300"/>
              </a:spcBef>
              <a:spcAft>
                <a:spcPts val="300"/>
              </a:spcAft>
              <a:buFont typeface="Arial" pitchFamily="34" charset="0"/>
              <a:buChar char="•"/>
              <a:defRPr/>
            </a:pPr>
            <a:r>
              <a:rPr lang="en-CA" sz="1400" dirty="0">
                <a:solidFill>
                  <a:srgbClr val="003366"/>
                </a:solidFill>
                <a:ea typeface="+mn-ea"/>
                <a:cs typeface="+mn-cs"/>
              </a:rPr>
              <a:t>work-related information about current and former federal public servants, (i.e. title, business address and telephone number, classification, salary range, </a:t>
            </a:r>
            <a:r>
              <a:rPr lang="en-CA" sz="1400" dirty="0" smtClean="0">
                <a:solidFill>
                  <a:srgbClr val="003366"/>
                </a:solidFill>
                <a:ea typeface="+mn-ea"/>
                <a:cs typeface="+mn-cs"/>
              </a:rPr>
              <a:t>responsibilities, </a:t>
            </a:r>
            <a:r>
              <a:rPr lang="en-CA" sz="1400" dirty="0">
                <a:solidFill>
                  <a:srgbClr val="003366"/>
                </a:solidFill>
                <a:ea typeface="+mn-ea"/>
                <a:cs typeface="+mn-cs"/>
              </a:rPr>
              <a:t>etc.) </a:t>
            </a:r>
          </a:p>
          <a:p>
            <a:pPr marL="1143000" lvl="3">
              <a:spcBef>
                <a:spcPts val="300"/>
              </a:spcBef>
              <a:spcAft>
                <a:spcPts val="300"/>
              </a:spcAft>
              <a:buFont typeface="Arial" pitchFamily="34" charset="0"/>
              <a:buChar char="•"/>
              <a:defRPr/>
            </a:pPr>
            <a:r>
              <a:rPr lang="en-CA" sz="1400" dirty="0">
                <a:solidFill>
                  <a:srgbClr val="003366"/>
                </a:solidFill>
                <a:ea typeface="+mn-ea"/>
                <a:cs typeface="+mn-cs"/>
              </a:rPr>
              <a:t>details of contracts between individuals and the government </a:t>
            </a:r>
          </a:p>
          <a:p>
            <a:pPr marL="1143000" lvl="3">
              <a:spcBef>
                <a:spcPts val="300"/>
              </a:spcBef>
              <a:spcAft>
                <a:spcPts val="300"/>
              </a:spcAft>
              <a:buFont typeface="Arial" pitchFamily="34" charset="0"/>
              <a:buChar char="•"/>
              <a:defRPr/>
            </a:pPr>
            <a:r>
              <a:rPr lang="en-CA" sz="1400" dirty="0">
                <a:solidFill>
                  <a:srgbClr val="003366"/>
                </a:solidFill>
                <a:ea typeface="+mn-ea"/>
                <a:cs typeface="+mn-cs"/>
              </a:rPr>
              <a:t>details of discretionary financial benefits provided by the federal government </a:t>
            </a:r>
          </a:p>
          <a:p>
            <a:pPr marL="1143000" lvl="3">
              <a:spcBef>
                <a:spcPts val="300"/>
              </a:spcBef>
              <a:spcAft>
                <a:spcPts val="300"/>
              </a:spcAft>
              <a:buFont typeface="Arial" pitchFamily="34" charset="0"/>
              <a:buChar char="•"/>
              <a:defRPr/>
            </a:pPr>
            <a:r>
              <a:rPr lang="en-CA" sz="1400" dirty="0">
                <a:solidFill>
                  <a:srgbClr val="003366"/>
                </a:solidFill>
                <a:ea typeface="+mn-ea"/>
                <a:cs typeface="+mn-cs"/>
              </a:rPr>
              <a:t>information about individuals who have been dead more than 20 years </a:t>
            </a:r>
          </a:p>
          <a:p>
            <a:pPr>
              <a:defRPr/>
            </a:pPr>
            <a:endParaRPr lang="en-CA" dirty="0"/>
          </a:p>
        </p:txBody>
      </p:sp>
      <p:grpSp>
        <p:nvGrpSpPr>
          <p:cNvPr id="9220" name="Group 3"/>
          <p:cNvGrpSpPr>
            <a:grpSpLocks/>
          </p:cNvGrpSpPr>
          <p:nvPr/>
        </p:nvGrpSpPr>
        <p:grpSpPr bwMode="auto">
          <a:xfrm>
            <a:off x="7993063" y="11113"/>
            <a:ext cx="1239837" cy="993775"/>
            <a:chOff x="5956063" y="938619"/>
            <a:chExt cx="1239200" cy="992368"/>
          </a:xfrm>
        </p:grpSpPr>
        <p:sp>
          <p:nvSpPr>
            <p:cNvPr id="5" name="Oval 4"/>
            <p:cNvSpPr/>
            <p:nvPr/>
          </p:nvSpPr>
          <p:spPr>
            <a:xfrm>
              <a:off x="6043330" y="938619"/>
              <a:ext cx="1064666" cy="99236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9222" name="Content Placeholder 2"/>
            <p:cNvSpPr txBox="1">
              <a:spLocks/>
            </p:cNvSpPr>
            <p:nvPr/>
          </p:nvSpPr>
          <p:spPr bwMode="auto">
            <a:xfrm>
              <a:off x="5956063" y="1273094"/>
              <a:ext cx="1239200"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rgbClr val="003366"/>
                  </a:solidFill>
                </a:rPr>
                <a:t>Privacy</a:t>
              </a:r>
            </a:p>
          </p:txBody>
        </p:sp>
      </p:grpSp>
    </p:spTree>
  </p:cSld>
  <p:clrMapOvr>
    <a:masterClrMapping/>
  </p:clrMapOvr>
  <p:transition spd="slow" advTm="12000">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3" dur="500"/>
                                        <p:tgtEl>
                                          <p:spTgt spid="3">
                                            <p:txEl>
                                              <p:pRg st="3" end="3"/>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1" dur="500"/>
                                        <p:tgtEl>
                                          <p:spTgt spid="3">
                                            <p:txEl>
                                              <p:pRg st="6" end="6"/>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4" dur="500"/>
                                        <p:tgtEl>
                                          <p:spTgt spid="3">
                                            <p:txEl>
                                              <p:pRg st="8" end="8"/>
                                            </p:tx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randombar(horizontal)">
                                      <p:cBhvr>
                                        <p:cTn id="27" dur="500"/>
                                        <p:tgtEl>
                                          <p:spTgt spid="3">
                                            <p:txEl>
                                              <p:pRg st="9" end="9"/>
                                            </p:tx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0" dur="500"/>
                                        <p:tgtEl>
                                          <p:spTgt spid="3">
                                            <p:txEl>
                                              <p:pRg st="10" end="10"/>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3"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spcBef>
                <a:spcPts val="0"/>
              </a:spcBef>
              <a:spcAft>
                <a:spcPts val="0"/>
              </a:spcAft>
              <a:defRPr/>
            </a:pPr>
            <a:r>
              <a:rPr lang="en-CA" dirty="0" smtClean="0">
                <a:solidFill>
                  <a:schemeClr val="accent3"/>
                </a:solidFill>
              </a:rPr>
              <a:t>The Essentials of Privacy Protection:  What you need to know</a:t>
            </a:r>
            <a:r>
              <a:rPr lang="en-CA" dirty="0">
                <a:solidFill>
                  <a:schemeClr val="accent3"/>
                </a:solidFill>
              </a:rPr>
              <a:t/>
            </a:r>
            <a:br>
              <a:rPr lang="en-CA" dirty="0">
                <a:solidFill>
                  <a:schemeClr val="accent3"/>
                </a:solidFill>
              </a:rPr>
            </a:br>
            <a:endParaRPr lang="en-CA" dirty="0" smtClean="0">
              <a:solidFill>
                <a:schemeClr val="accent3"/>
              </a:solidFill>
            </a:endParaRPr>
          </a:p>
        </p:txBody>
      </p:sp>
      <p:sp>
        <p:nvSpPr>
          <p:cNvPr id="4099" name="Content Placeholder 2"/>
          <p:cNvSpPr>
            <a:spLocks noGrp="1"/>
          </p:cNvSpPr>
          <p:nvPr>
            <p:ph idx="1"/>
          </p:nvPr>
        </p:nvSpPr>
        <p:spPr>
          <a:xfrm>
            <a:off x="228600" y="885825"/>
            <a:ext cx="8647113" cy="5395913"/>
          </a:xfrm>
        </p:spPr>
        <p:txBody>
          <a:bodyPr>
            <a:noAutofit/>
          </a:bodyPr>
          <a:lstStyle/>
          <a:p>
            <a:pPr marL="285750" indent="-285750">
              <a:spcBef>
                <a:spcPts val="0"/>
              </a:spcBef>
              <a:spcAft>
                <a:spcPts val="0"/>
              </a:spcAft>
              <a:defRPr/>
            </a:pPr>
            <a:r>
              <a:rPr lang="en-CA" sz="1500" b="1" i="1" dirty="0" smtClean="0">
                <a:solidFill>
                  <a:schemeClr val="tx2"/>
                </a:solidFill>
              </a:rPr>
              <a:t>All ESDC </a:t>
            </a:r>
            <a:r>
              <a:rPr lang="en-CA" sz="1500" b="1" i="1" dirty="0">
                <a:solidFill>
                  <a:schemeClr val="tx2"/>
                </a:solidFill>
              </a:rPr>
              <a:t>employees </a:t>
            </a:r>
            <a:r>
              <a:rPr lang="en-CA" sz="1500" dirty="0">
                <a:solidFill>
                  <a:schemeClr val="tx2"/>
                </a:solidFill>
              </a:rPr>
              <a:t>have a role to play in protecting the </a:t>
            </a:r>
            <a:r>
              <a:rPr lang="en-CA" sz="1500" dirty="0" smtClean="0">
                <a:solidFill>
                  <a:schemeClr val="tx2"/>
                </a:solidFill>
              </a:rPr>
              <a:t>personal information of Canadians. Each employee has a duty to protect personal and sensitive information under their custody and control.</a:t>
            </a:r>
          </a:p>
          <a:p>
            <a:pPr marL="285750" indent="-285750">
              <a:spcBef>
                <a:spcPts val="0"/>
              </a:spcBef>
              <a:spcAft>
                <a:spcPts val="0"/>
              </a:spcAft>
              <a:defRPr/>
            </a:pPr>
            <a:endParaRPr lang="en-CA" sz="1000" dirty="0">
              <a:solidFill>
                <a:schemeClr val="tx2"/>
              </a:solidFill>
            </a:endParaRPr>
          </a:p>
          <a:p>
            <a:pPr marL="285750" indent="-285750">
              <a:spcBef>
                <a:spcPts val="0"/>
              </a:spcBef>
              <a:spcAft>
                <a:spcPts val="0"/>
              </a:spcAft>
              <a:defRPr/>
            </a:pPr>
            <a:r>
              <a:rPr lang="en-CA" sz="1500" dirty="0" smtClean="0">
                <a:solidFill>
                  <a:schemeClr val="tx2"/>
                </a:solidFill>
              </a:rPr>
              <a:t>Personal </a:t>
            </a:r>
            <a:r>
              <a:rPr lang="en-CA" sz="1500" dirty="0">
                <a:solidFill>
                  <a:schemeClr val="tx2"/>
                </a:solidFill>
              </a:rPr>
              <a:t>information </a:t>
            </a:r>
            <a:r>
              <a:rPr lang="en-CA" sz="1500" dirty="0" smtClean="0">
                <a:solidFill>
                  <a:schemeClr val="tx2"/>
                </a:solidFill>
              </a:rPr>
              <a:t>that we collect must be limited to information that </a:t>
            </a:r>
            <a:r>
              <a:rPr lang="en-CA" sz="1500" dirty="0">
                <a:solidFill>
                  <a:schemeClr val="tx2"/>
                </a:solidFill>
              </a:rPr>
              <a:t>is directly related to the </a:t>
            </a:r>
            <a:r>
              <a:rPr lang="en-CA" sz="1500" dirty="0" smtClean="0">
                <a:solidFill>
                  <a:schemeClr val="tx2"/>
                </a:solidFill>
              </a:rPr>
              <a:t>operation of Departmental programs or activities</a:t>
            </a:r>
            <a:r>
              <a:rPr lang="en-CA" sz="1500" dirty="0">
                <a:solidFill>
                  <a:schemeClr val="tx2"/>
                </a:solidFill>
              </a:rPr>
              <a:t>.</a:t>
            </a:r>
            <a:endParaRPr lang="en-CA" sz="1500" dirty="0" smtClean="0">
              <a:solidFill>
                <a:schemeClr val="tx2"/>
              </a:solidFill>
            </a:endParaRPr>
          </a:p>
          <a:p>
            <a:pPr marL="285750" indent="-285750">
              <a:spcBef>
                <a:spcPts val="0"/>
              </a:spcBef>
              <a:spcAft>
                <a:spcPts val="0"/>
              </a:spcAft>
              <a:defRPr/>
            </a:pPr>
            <a:endParaRPr lang="en-CA" sz="1000" dirty="0">
              <a:solidFill>
                <a:schemeClr val="tx2"/>
              </a:solidFill>
            </a:endParaRPr>
          </a:p>
          <a:p>
            <a:pPr marL="285750" indent="-285750">
              <a:spcBef>
                <a:spcPts val="0"/>
              </a:spcBef>
              <a:spcAft>
                <a:spcPts val="0"/>
              </a:spcAft>
              <a:defRPr/>
            </a:pPr>
            <a:r>
              <a:rPr lang="en-CA" sz="1500" dirty="0" smtClean="0">
                <a:solidFill>
                  <a:schemeClr val="tx2"/>
                </a:solidFill>
              </a:rPr>
              <a:t>At </a:t>
            </a:r>
            <a:r>
              <a:rPr lang="en-CA" sz="1500" dirty="0">
                <a:solidFill>
                  <a:schemeClr val="tx2"/>
                </a:solidFill>
              </a:rPr>
              <a:t>the time of collection, we </a:t>
            </a:r>
            <a:r>
              <a:rPr lang="en-CA" sz="1500" dirty="0" smtClean="0">
                <a:solidFill>
                  <a:schemeClr val="tx2"/>
                </a:solidFill>
              </a:rPr>
              <a:t>have an obligation to explain </a:t>
            </a:r>
            <a:r>
              <a:rPr lang="en-CA" sz="1500" dirty="0">
                <a:solidFill>
                  <a:schemeClr val="tx2"/>
                </a:solidFill>
              </a:rPr>
              <a:t>to our clients, in plain language, </a:t>
            </a:r>
            <a:r>
              <a:rPr lang="en-CA" sz="1500" dirty="0" smtClean="0">
                <a:solidFill>
                  <a:schemeClr val="tx2"/>
                </a:solidFill>
              </a:rPr>
              <a:t>why and what personal </a:t>
            </a:r>
            <a:r>
              <a:rPr lang="en-CA" sz="1500" dirty="0">
                <a:solidFill>
                  <a:schemeClr val="tx2"/>
                </a:solidFill>
              </a:rPr>
              <a:t>information is collected, </a:t>
            </a:r>
            <a:r>
              <a:rPr lang="en-CA" sz="1500" dirty="0" smtClean="0">
                <a:solidFill>
                  <a:schemeClr val="tx2"/>
                </a:solidFill>
              </a:rPr>
              <a:t>how </a:t>
            </a:r>
            <a:r>
              <a:rPr lang="en-CA" sz="1500" dirty="0">
                <a:solidFill>
                  <a:schemeClr val="tx2"/>
                </a:solidFill>
              </a:rPr>
              <a:t>it will be </a:t>
            </a:r>
            <a:r>
              <a:rPr lang="en-CA" sz="1500" dirty="0" smtClean="0">
                <a:solidFill>
                  <a:schemeClr val="tx2"/>
                </a:solidFill>
              </a:rPr>
              <a:t>used, and with whom we may share it.</a:t>
            </a:r>
          </a:p>
          <a:p>
            <a:pPr marL="285750" indent="-285750">
              <a:spcBef>
                <a:spcPts val="0"/>
              </a:spcBef>
              <a:spcAft>
                <a:spcPts val="0"/>
              </a:spcAft>
              <a:defRPr/>
            </a:pPr>
            <a:endParaRPr lang="en-CA" sz="1500" dirty="0" smtClean="0">
              <a:solidFill>
                <a:schemeClr val="tx2"/>
              </a:solidFill>
            </a:endParaRPr>
          </a:p>
          <a:p>
            <a:pPr marL="285750" indent="-285750">
              <a:spcBef>
                <a:spcPts val="0"/>
              </a:spcBef>
              <a:spcAft>
                <a:spcPts val="0"/>
              </a:spcAft>
              <a:defRPr/>
            </a:pPr>
            <a:r>
              <a:rPr lang="en-CA" sz="1500" dirty="0" smtClean="0">
                <a:solidFill>
                  <a:schemeClr val="tx2"/>
                </a:solidFill>
              </a:rPr>
              <a:t>When we plan to use personal information that has already been collected for a new purpose, we are required to identify the new use. If this new purpose is not </a:t>
            </a:r>
            <a:r>
              <a:rPr lang="en-CA" sz="1500" dirty="0">
                <a:solidFill>
                  <a:schemeClr val="tx2"/>
                </a:solidFill>
              </a:rPr>
              <a:t>consistent or </a:t>
            </a:r>
            <a:r>
              <a:rPr lang="en-CA" sz="1500" dirty="0" smtClean="0">
                <a:solidFill>
                  <a:schemeClr val="tx2"/>
                </a:solidFill>
              </a:rPr>
              <a:t>required </a:t>
            </a:r>
            <a:r>
              <a:rPr lang="en-CA" sz="1500" dirty="0">
                <a:solidFill>
                  <a:schemeClr val="tx2"/>
                </a:solidFill>
              </a:rPr>
              <a:t>by law, the consent of the individual is </a:t>
            </a:r>
            <a:r>
              <a:rPr lang="en-CA" sz="1500" dirty="0" smtClean="0">
                <a:solidFill>
                  <a:schemeClr val="tx2"/>
                </a:solidFill>
              </a:rPr>
              <a:t>required.</a:t>
            </a:r>
          </a:p>
          <a:p>
            <a:pPr marL="285750" indent="-285750">
              <a:spcBef>
                <a:spcPts val="0"/>
              </a:spcBef>
              <a:spcAft>
                <a:spcPts val="0"/>
              </a:spcAft>
              <a:defRPr/>
            </a:pPr>
            <a:endParaRPr lang="en-CA" sz="1000" dirty="0" smtClean="0">
              <a:solidFill>
                <a:schemeClr val="tx2"/>
              </a:solidFill>
            </a:endParaRPr>
          </a:p>
          <a:p>
            <a:pPr marL="285750" indent="-285750">
              <a:spcBef>
                <a:spcPts val="0"/>
              </a:spcBef>
              <a:spcAft>
                <a:spcPts val="0"/>
              </a:spcAft>
              <a:defRPr/>
            </a:pPr>
            <a:r>
              <a:rPr lang="en-CA" sz="1500" dirty="0">
                <a:solidFill>
                  <a:schemeClr val="tx2"/>
                </a:solidFill>
              </a:rPr>
              <a:t>P</a:t>
            </a:r>
            <a:r>
              <a:rPr lang="en-CA" sz="1500" dirty="0" smtClean="0">
                <a:solidFill>
                  <a:schemeClr val="tx2"/>
                </a:solidFill>
              </a:rPr>
              <a:t>ersonal </a:t>
            </a:r>
            <a:r>
              <a:rPr lang="en-CA" sz="1500" dirty="0">
                <a:solidFill>
                  <a:schemeClr val="tx2"/>
                </a:solidFill>
              </a:rPr>
              <a:t>information </a:t>
            </a:r>
            <a:r>
              <a:rPr lang="en-CA" sz="1500" dirty="0" smtClean="0">
                <a:solidFill>
                  <a:schemeClr val="tx2"/>
                </a:solidFill>
              </a:rPr>
              <a:t>cannot be used or disclosed for </a:t>
            </a:r>
            <a:r>
              <a:rPr lang="en-CA" sz="1500" dirty="0">
                <a:solidFill>
                  <a:schemeClr val="tx2"/>
                </a:solidFill>
              </a:rPr>
              <a:t>purposes other than those for which it was collected, unless </a:t>
            </a:r>
            <a:r>
              <a:rPr lang="en-CA" sz="1500" dirty="0" smtClean="0">
                <a:solidFill>
                  <a:schemeClr val="tx2"/>
                </a:solidFill>
              </a:rPr>
              <a:t>the individual provides consent or where there is legal authority.</a:t>
            </a:r>
            <a:endParaRPr lang="en-CA" sz="1500" dirty="0">
              <a:solidFill>
                <a:schemeClr val="tx2"/>
              </a:solidFill>
            </a:endParaRPr>
          </a:p>
          <a:p>
            <a:pPr marL="0" indent="0">
              <a:spcBef>
                <a:spcPts val="0"/>
              </a:spcBef>
              <a:spcAft>
                <a:spcPts val="0"/>
              </a:spcAft>
              <a:buFont typeface="Wingdings" pitchFamily="2" charset="2"/>
              <a:buNone/>
              <a:defRPr/>
            </a:pPr>
            <a:endParaRPr lang="en-CA" sz="1000" dirty="0" smtClean="0">
              <a:solidFill>
                <a:schemeClr val="tx2"/>
              </a:solidFill>
            </a:endParaRPr>
          </a:p>
          <a:p>
            <a:pPr marL="285750" indent="-285750">
              <a:spcBef>
                <a:spcPts val="0"/>
              </a:spcBef>
              <a:spcAft>
                <a:spcPts val="0"/>
              </a:spcAft>
              <a:defRPr/>
            </a:pPr>
            <a:r>
              <a:rPr lang="en-CA" sz="1400" dirty="0">
                <a:solidFill>
                  <a:schemeClr val="tx2"/>
                </a:solidFill>
              </a:rPr>
              <a:t>The </a:t>
            </a:r>
            <a:r>
              <a:rPr lang="en-CA" sz="1400" i="1" dirty="0">
                <a:solidFill>
                  <a:schemeClr val="tx2"/>
                </a:solidFill>
              </a:rPr>
              <a:t>Privacy Act</a:t>
            </a:r>
            <a:r>
              <a:rPr lang="en-CA" sz="1400" dirty="0">
                <a:solidFill>
                  <a:schemeClr val="tx2"/>
                </a:solidFill>
              </a:rPr>
              <a:t> gives individuals </a:t>
            </a:r>
            <a:r>
              <a:rPr lang="en-CA" sz="1400" dirty="0" smtClean="0">
                <a:solidFill>
                  <a:schemeClr val="tx2"/>
                </a:solidFill>
              </a:rPr>
              <a:t>a right of access </a:t>
            </a:r>
            <a:r>
              <a:rPr lang="en-CA" sz="1400" dirty="0">
                <a:solidFill>
                  <a:schemeClr val="tx2"/>
                </a:solidFill>
              </a:rPr>
              <a:t>to information about themselves </a:t>
            </a:r>
            <a:r>
              <a:rPr lang="en-CA" sz="1400" dirty="0" smtClean="0">
                <a:solidFill>
                  <a:schemeClr val="tx2"/>
                </a:solidFill>
              </a:rPr>
              <a:t>and </a:t>
            </a:r>
            <a:r>
              <a:rPr lang="en-CA" sz="1400" dirty="0">
                <a:solidFill>
                  <a:schemeClr val="tx2"/>
                </a:solidFill>
              </a:rPr>
              <a:t>to </a:t>
            </a:r>
            <a:r>
              <a:rPr lang="en-CA" sz="1400" dirty="0" smtClean="0">
                <a:solidFill>
                  <a:schemeClr val="tx2"/>
                </a:solidFill>
              </a:rPr>
              <a:t>request </a:t>
            </a:r>
            <a:r>
              <a:rPr lang="en-CA" sz="1400" dirty="0">
                <a:solidFill>
                  <a:schemeClr val="tx2"/>
                </a:solidFill>
              </a:rPr>
              <a:t>the correction of </a:t>
            </a:r>
            <a:r>
              <a:rPr lang="en-CA" sz="1400" dirty="0" smtClean="0">
                <a:solidFill>
                  <a:schemeClr val="tx2"/>
                </a:solidFill>
              </a:rPr>
              <a:t>their personal </a:t>
            </a:r>
            <a:r>
              <a:rPr lang="en-CA" sz="1400" dirty="0">
                <a:solidFill>
                  <a:schemeClr val="tx2"/>
                </a:solidFill>
              </a:rPr>
              <a:t>information </a:t>
            </a:r>
            <a:r>
              <a:rPr lang="en-CA" sz="1400" dirty="0" smtClean="0">
                <a:solidFill>
                  <a:schemeClr val="tx2"/>
                </a:solidFill>
              </a:rPr>
              <a:t>held </a:t>
            </a:r>
            <a:r>
              <a:rPr lang="en-CA" sz="1400" dirty="0">
                <a:solidFill>
                  <a:schemeClr val="tx2"/>
                </a:solidFill>
              </a:rPr>
              <a:t>by federal government organizations.</a:t>
            </a:r>
          </a:p>
          <a:p>
            <a:pPr marL="285750" indent="-285750">
              <a:spcBef>
                <a:spcPts val="0"/>
              </a:spcBef>
              <a:spcAft>
                <a:spcPts val="0"/>
              </a:spcAft>
              <a:defRPr/>
            </a:pPr>
            <a:endParaRPr lang="en-CA" sz="1500" dirty="0" smtClean="0">
              <a:solidFill>
                <a:schemeClr val="tx2"/>
              </a:solidFill>
            </a:endParaRPr>
          </a:p>
          <a:p>
            <a:pPr marL="285750" indent="-285750">
              <a:spcBef>
                <a:spcPts val="0"/>
              </a:spcBef>
              <a:spcAft>
                <a:spcPts val="0"/>
              </a:spcAft>
              <a:defRPr/>
            </a:pPr>
            <a:r>
              <a:rPr lang="en-CA" sz="1500" dirty="0" smtClean="0">
                <a:solidFill>
                  <a:schemeClr val="tx2"/>
                </a:solidFill>
              </a:rPr>
              <a:t>Personal </a:t>
            </a:r>
            <a:r>
              <a:rPr lang="en-CA" sz="1500" dirty="0">
                <a:solidFill>
                  <a:schemeClr val="tx2"/>
                </a:solidFill>
              </a:rPr>
              <a:t>information </a:t>
            </a:r>
            <a:r>
              <a:rPr lang="en-CA" sz="1500" dirty="0" smtClean="0">
                <a:solidFill>
                  <a:schemeClr val="tx2"/>
                </a:solidFill>
              </a:rPr>
              <a:t>must be held long </a:t>
            </a:r>
            <a:r>
              <a:rPr lang="en-CA" sz="1500" dirty="0">
                <a:solidFill>
                  <a:schemeClr val="tx2"/>
                </a:solidFill>
              </a:rPr>
              <a:t>enough to allow </a:t>
            </a:r>
            <a:r>
              <a:rPr lang="en-CA" sz="1500" dirty="0" smtClean="0">
                <a:solidFill>
                  <a:schemeClr val="tx2"/>
                </a:solidFill>
              </a:rPr>
              <a:t>individuals to access their information </a:t>
            </a:r>
            <a:r>
              <a:rPr lang="en-CA" sz="1500" dirty="0">
                <a:solidFill>
                  <a:schemeClr val="tx2"/>
                </a:solidFill>
              </a:rPr>
              <a:t>after </a:t>
            </a:r>
            <a:r>
              <a:rPr lang="en-CA" sz="1500" dirty="0" smtClean="0">
                <a:solidFill>
                  <a:schemeClr val="tx2"/>
                </a:solidFill>
              </a:rPr>
              <a:t>decisions using that information have </a:t>
            </a:r>
            <a:r>
              <a:rPr lang="en-CA" sz="1500" dirty="0">
                <a:solidFill>
                  <a:schemeClr val="tx2"/>
                </a:solidFill>
              </a:rPr>
              <a:t>been made. </a:t>
            </a:r>
            <a:r>
              <a:rPr lang="en-CA" sz="1500" dirty="0" smtClean="0">
                <a:solidFill>
                  <a:schemeClr val="tx2"/>
                </a:solidFill>
              </a:rPr>
              <a:t> Personal </a:t>
            </a:r>
            <a:r>
              <a:rPr lang="en-CA" sz="1500" dirty="0">
                <a:solidFill>
                  <a:schemeClr val="tx2"/>
                </a:solidFill>
              </a:rPr>
              <a:t>information that is no longer required </a:t>
            </a:r>
            <a:r>
              <a:rPr lang="en-CA" sz="1500" dirty="0" smtClean="0">
                <a:solidFill>
                  <a:schemeClr val="tx2"/>
                </a:solidFill>
              </a:rPr>
              <a:t>is to be disposed </a:t>
            </a:r>
            <a:r>
              <a:rPr lang="en-CA" sz="1500" dirty="0">
                <a:solidFill>
                  <a:schemeClr val="tx2"/>
                </a:solidFill>
              </a:rPr>
              <a:t>in accordance with </a:t>
            </a:r>
            <a:r>
              <a:rPr lang="en-CA" sz="1500" dirty="0" smtClean="0">
                <a:solidFill>
                  <a:schemeClr val="tx2"/>
                </a:solidFill>
              </a:rPr>
              <a:t>law and </a:t>
            </a:r>
            <a:r>
              <a:rPr lang="en-CA" sz="1500" dirty="0">
                <a:solidFill>
                  <a:schemeClr val="tx2"/>
                </a:solidFill>
              </a:rPr>
              <a:t>policy</a:t>
            </a:r>
            <a:r>
              <a:rPr lang="en-CA" sz="1500" dirty="0" smtClean="0">
                <a:solidFill>
                  <a:schemeClr val="tx2"/>
                </a:solidFill>
              </a:rPr>
              <a:t>.</a:t>
            </a:r>
            <a:r>
              <a:rPr lang="en-CA" sz="1600" dirty="0">
                <a:solidFill>
                  <a:schemeClr val="tx2"/>
                </a:solidFill>
              </a:rPr>
              <a:t> </a:t>
            </a:r>
          </a:p>
          <a:p>
            <a:pPr marL="0" indent="0">
              <a:spcBef>
                <a:spcPts val="0"/>
              </a:spcBef>
              <a:spcAft>
                <a:spcPts val="0"/>
              </a:spcAft>
              <a:buFont typeface="Wingdings" pitchFamily="2" charset="2"/>
              <a:buNone/>
              <a:defRPr/>
            </a:pPr>
            <a:endParaRPr lang="en-CA" sz="800" b="1" dirty="0" smtClean="0">
              <a:solidFill>
                <a:srgbClr val="C00000"/>
              </a:solidFill>
            </a:endParaRPr>
          </a:p>
        </p:txBody>
      </p:sp>
      <p:grpSp>
        <p:nvGrpSpPr>
          <p:cNvPr id="10244" name="Group 3"/>
          <p:cNvGrpSpPr>
            <a:grpSpLocks/>
          </p:cNvGrpSpPr>
          <p:nvPr/>
        </p:nvGrpSpPr>
        <p:grpSpPr bwMode="auto">
          <a:xfrm>
            <a:off x="8004175" y="0"/>
            <a:ext cx="1239838" cy="992188"/>
            <a:chOff x="5956063" y="938619"/>
            <a:chExt cx="1239200" cy="992368"/>
          </a:xfrm>
        </p:grpSpPr>
        <p:sp>
          <p:nvSpPr>
            <p:cNvPr id="5" name="Oval 4"/>
            <p:cNvSpPr/>
            <p:nvPr/>
          </p:nvSpPr>
          <p:spPr>
            <a:xfrm>
              <a:off x="6043331" y="938619"/>
              <a:ext cx="1064664" cy="99236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0246" name="Content Placeholder 2"/>
            <p:cNvSpPr txBox="1">
              <a:spLocks/>
            </p:cNvSpPr>
            <p:nvPr/>
          </p:nvSpPr>
          <p:spPr bwMode="auto">
            <a:xfrm>
              <a:off x="5956063" y="1273094"/>
              <a:ext cx="1239200"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rgbClr val="003366"/>
                  </a:solidFill>
                </a:rPr>
                <a:t>Privacy</a:t>
              </a:r>
            </a:p>
          </p:txBody>
        </p:sp>
      </p:grpSp>
    </p:spTree>
  </p:cSld>
  <p:clrMapOvr>
    <a:masterClrMapping/>
  </p:clrMapOvr>
  <p:transition spd="slow" advTm="20000">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randombar(horizontal)">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randombar(horizontal)">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099">
                                            <p:txEl>
                                              <p:pRg st="4" end="4"/>
                                            </p:txEl>
                                          </p:spTgt>
                                        </p:tgtEl>
                                        <p:attrNameLst>
                                          <p:attrName>style.visibility</p:attrName>
                                        </p:attrNameLst>
                                      </p:cBhvr>
                                      <p:to>
                                        <p:strVal val="visible"/>
                                      </p:to>
                                    </p:set>
                                    <p:animEffect transition="in" filter="randombar(horizontal)">
                                      <p:cBhvr>
                                        <p:cTn id="17" dur="500"/>
                                        <p:tgtEl>
                                          <p:spTgt spid="409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099">
                                            <p:txEl>
                                              <p:pRg st="6" end="6"/>
                                            </p:txEl>
                                          </p:spTgt>
                                        </p:tgtEl>
                                        <p:attrNameLst>
                                          <p:attrName>style.visibility</p:attrName>
                                        </p:attrNameLst>
                                      </p:cBhvr>
                                      <p:to>
                                        <p:strVal val="visible"/>
                                      </p:to>
                                    </p:set>
                                    <p:animEffect transition="in" filter="randombar(horizontal)">
                                      <p:cBhvr>
                                        <p:cTn id="22" dur="500"/>
                                        <p:tgtEl>
                                          <p:spTgt spid="409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4099">
                                            <p:txEl>
                                              <p:pRg st="8" end="8"/>
                                            </p:txEl>
                                          </p:spTgt>
                                        </p:tgtEl>
                                        <p:attrNameLst>
                                          <p:attrName>style.visibility</p:attrName>
                                        </p:attrNameLst>
                                      </p:cBhvr>
                                      <p:to>
                                        <p:strVal val="visible"/>
                                      </p:to>
                                    </p:set>
                                    <p:animEffect transition="in" filter="randombar(horizontal)">
                                      <p:cBhvr>
                                        <p:cTn id="27" dur="500"/>
                                        <p:tgtEl>
                                          <p:spTgt spid="4099">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4099">
                                            <p:txEl>
                                              <p:pRg st="10" end="10"/>
                                            </p:txEl>
                                          </p:spTgt>
                                        </p:tgtEl>
                                        <p:attrNameLst>
                                          <p:attrName>style.visibility</p:attrName>
                                        </p:attrNameLst>
                                      </p:cBhvr>
                                      <p:to>
                                        <p:strVal val="visible"/>
                                      </p:to>
                                    </p:set>
                                    <p:animEffect transition="in" filter="randombar(horizontal)">
                                      <p:cBhvr>
                                        <p:cTn id="32" dur="500"/>
                                        <p:tgtEl>
                                          <p:spTgt spid="4099">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4099">
                                            <p:txEl>
                                              <p:pRg st="12" end="12"/>
                                            </p:txEl>
                                          </p:spTgt>
                                        </p:tgtEl>
                                        <p:attrNameLst>
                                          <p:attrName>style.visibility</p:attrName>
                                        </p:attrNameLst>
                                      </p:cBhvr>
                                      <p:to>
                                        <p:strVal val="visible"/>
                                      </p:to>
                                    </p:set>
                                    <p:animEffect transition="in" filter="randombar(horizontal)">
                                      <p:cBhvr>
                                        <p:cTn id="37" dur="500"/>
                                        <p:tgtEl>
                                          <p:spTgt spid="409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CA" dirty="0" smtClean="0">
                <a:solidFill>
                  <a:schemeClr val="accent3"/>
                </a:solidFill>
              </a:rPr>
              <a:t>The Classification of Information:  What you need to know</a:t>
            </a:r>
            <a:r>
              <a:rPr lang="en-CA" dirty="0">
                <a:solidFill>
                  <a:schemeClr val="accent3"/>
                </a:solidFill>
              </a:rPr>
              <a:t/>
            </a:r>
            <a:br>
              <a:rPr lang="en-CA" dirty="0">
                <a:solidFill>
                  <a:schemeClr val="accent3"/>
                </a:solidFill>
              </a:rPr>
            </a:br>
            <a:endParaRPr lang="en-CA" dirty="0" smtClean="0">
              <a:solidFill>
                <a:schemeClr val="accent3"/>
              </a:solidFill>
            </a:endParaRPr>
          </a:p>
        </p:txBody>
      </p:sp>
      <p:sp>
        <p:nvSpPr>
          <p:cNvPr id="11267" name="Content Placeholder 2"/>
          <p:cNvSpPr>
            <a:spLocks noGrp="1"/>
          </p:cNvSpPr>
          <p:nvPr>
            <p:ph idx="1"/>
          </p:nvPr>
        </p:nvSpPr>
        <p:spPr>
          <a:xfrm>
            <a:off x="450850" y="903288"/>
            <a:ext cx="3865563" cy="5135562"/>
          </a:xfrm>
        </p:spPr>
        <p:txBody>
          <a:bodyPr/>
          <a:lstStyle/>
          <a:p>
            <a:pPr>
              <a:spcBef>
                <a:spcPts val="600"/>
              </a:spcBef>
              <a:spcAft>
                <a:spcPts val="600"/>
              </a:spcAft>
            </a:pPr>
            <a:endParaRPr lang="en-US" sz="800" dirty="0" smtClean="0">
              <a:solidFill>
                <a:srgbClr val="000000"/>
              </a:solidFill>
            </a:endParaRPr>
          </a:p>
          <a:p>
            <a:pPr>
              <a:spcBef>
                <a:spcPts val="600"/>
              </a:spcBef>
              <a:spcAft>
                <a:spcPts val="600"/>
              </a:spcAft>
            </a:pPr>
            <a:r>
              <a:rPr lang="en-US" sz="1800" dirty="0" smtClean="0">
                <a:solidFill>
                  <a:schemeClr val="tx2"/>
                </a:solidFill>
              </a:rPr>
              <a:t>ESDC manages a wide range of information that is defined as Protected, Classified, or Unclassified:</a:t>
            </a:r>
          </a:p>
          <a:p>
            <a:pPr lvl="1">
              <a:lnSpc>
                <a:spcPct val="80000"/>
              </a:lnSpc>
              <a:spcBef>
                <a:spcPts val="1200"/>
              </a:spcBef>
              <a:spcAft>
                <a:spcPts val="300"/>
              </a:spcAft>
              <a:buFont typeface="Arial" charset="0"/>
              <a:buChar char="•"/>
            </a:pPr>
            <a:r>
              <a:rPr lang="en-CA" sz="1800" dirty="0" smtClean="0">
                <a:solidFill>
                  <a:schemeClr val="tx2"/>
                </a:solidFill>
              </a:rPr>
              <a:t>“</a:t>
            </a:r>
            <a:r>
              <a:rPr lang="en-CA" sz="1800" b="1" dirty="0" smtClean="0">
                <a:solidFill>
                  <a:schemeClr val="tx2"/>
                </a:solidFill>
              </a:rPr>
              <a:t>Protected</a:t>
            </a:r>
            <a:r>
              <a:rPr lang="en-CA" sz="1800" dirty="0" smtClean="0">
                <a:solidFill>
                  <a:schemeClr val="tx2"/>
                </a:solidFill>
              </a:rPr>
              <a:t>” information r</a:t>
            </a:r>
            <a:r>
              <a:rPr lang="en-CA" sz="1800" dirty="0" smtClean="0">
                <a:solidFill>
                  <a:schemeClr val="tx2"/>
                </a:solidFill>
                <a:cs typeface="Arial" charset="0"/>
              </a:rPr>
              <a:t>efers to specific types of information identified in the Access to Information Act and the Privacy Act and includes sensitive personal, private, and business information.</a:t>
            </a:r>
          </a:p>
          <a:p>
            <a:pPr lvl="1">
              <a:lnSpc>
                <a:spcPct val="80000"/>
              </a:lnSpc>
              <a:spcBef>
                <a:spcPts val="1200"/>
              </a:spcBef>
              <a:spcAft>
                <a:spcPts val="300"/>
              </a:spcAft>
              <a:buFont typeface="Arial" charset="0"/>
              <a:buChar char="•"/>
            </a:pPr>
            <a:r>
              <a:rPr lang="en-US" sz="1800" dirty="0" smtClean="0">
                <a:solidFill>
                  <a:schemeClr val="tx2"/>
                </a:solidFill>
              </a:rPr>
              <a:t>“</a:t>
            </a:r>
            <a:r>
              <a:rPr lang="en-US" sz="1800" b="1" dirty="0" smtClean="0">
                <a:solidFill>
                  <a:schemeClr val="tx2"/>
                </a:solidFill>
              </a:rPr>
              <a:t>Classified</a:t>
            </a:r>
            <a:r>
              <a:rPr lang="en-US" sz="1800" dirty="0" smtClean="0">
                <a:solidFill>
                  <a:schemeClr val="tx2"/>
                </a:solidFill>
              </a:rPr>
              <a:t>” </a:t>
            </a:r>
            <a:r>
              <a:rPr lang="en-CA" sz="1800" dirty="0" smtClean="0">
                <a:solidFill>
                  <a:schemeClr val="tx2"/>
                </a:solidFill>
              </a:rPr>
              <a:t>information relates to the national interest. It concerns the defence and maintenance of the social, political, and economic stability of Canada.</a:t>
            </a:r>
            <a:endParaRPr lang="en-CA" dirty="0" smtClean="0">
              <a:solidFill>
                <a:schemeClr val="tx2"/>
              </a:solidFill>
            </a:endParaRPr>
          </a:p>
          <a:p>
            <a:pPr>
              <a:lnSpc>
                <a:spcPct val="80000"/>
              </a:lnSpc>
              <a:spcBef>
                <a:spcPts val="600"/>
              </a:spcBef>
              <a:spcAft>
                <a:spcPts val="300"/>
              </a:spcAft>
              <a:buFont typeface="Arial" charset="0"/>
              <a:buChar char="•"/>
            </a:pPr>
            <a:endParaRPr lang="en-US" sz="1200" dirty="0" smtClean="0">
              <a:solidFill>
                <a:schemeClr val="tx2"/>
              </a:solidFill>
            </a:endParaRPr>
          </a:p>
        </p:txBody>
      </p:sp>
      <p:grpSp>
        <p:nvGrpSpPr>
          <p:cNvPr id="11268" name="Group 4"/>
          <p:cNvGrpSpPr>
            <a:grpSpLocks/>
          </p:cNvGrpSpPr>
          <p:nvPr/>
        </p:nvGrpSpPr>
        <p:grpSpPr bwMode="auto">
          <a:xfrm>
            <a:off x="7915275" y="0"/>
            <a:ext cx="1400175" cy="992188"/>
            <a:chOff x="1501832" y="5063672"/>
            <a:chExt cx="1400559" cy="992368"/>
          </a:xfrm>
        </p:grpSpPr>
        <p:sp>
          <p:nvSpPr>
            <p:cNvPr id="6" name="Oval 5"/>
            <p:cNvSpPr/>
            <p:nvPr/>
          </p:nvSpPr>
          <p:spPr>
            <a:xfrm>
              <a:off x="1670153" y="5063672"/>
              <a:ext cx="1063917" cy="992368"/>
            </a:xfrm>
            <a:prstGeom prst="ellipse">
              <a:avLst/>
            </a:prstGeom>
            <a:solidFill>
              <a:srgbClr val="C7FDD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1288" name="Content Placeholder 2"/>
            <p:cNvSpPr txBox="1">
              <a:spLocks/>
            </p:cNvSpPr>
            <p:nvPr/>
          </p:nvSpPr>
          <p:spPr bwMode="auto">
            <a:xfrm>
              <a:off x="1501832" y="5418228"/>
              <a:ext cx="1400559"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chemeClr val="tx2"/>
                  </a:solidFill>
                </a:rPr>
                <a:t>Security</a:t>
              </a:r>
            </a:p>
          </p:txBody>
        </p:sp>
      </p:grpSp>
      <p:graphicFrame>
        <p:nvGraphicFramePr>
          <p:cNvPr id="2" name="Table 1"/>
          <p:cNvGraphicFramePr>
            <a:graphicFrameLocks noGrp="1"/>
          </p:cNvGraphicFramePr>
          <p:nvPr/>
        </p:nvGraphicFramePr>
        <p:xfrm>
          <a:off x="4887913" y="1042988"/>
          <a:ext cx="3592512" cy="5083175"/>
        </p:xfrm>
        <a:graphic>
          <a:graphicData uri="http://schemas.openxmlformats.org/drawingml/2006/table">
            <a:tbl>
              <a:tblPr firstRow="1" bandRow="1">
                <a:tableStyleId>{5C22544A-7EE6-4342-B048-85BDC9FD1C3A}</a:tableStyleId>
              </a:tblPr>
              <a:tblGrid>
                <a:gridCol w="1796256">
                  <a:extLst>
                    <a:ext uri="{9D8B030D-6E8A-4147-A177-3AD203B41FA5}">
                      <a16:colId xmlns:a16="http://schemas.microsoft.com/office/drawing/2014/main" val="20000"/>
                    </a:ext>
                  </a:extLst>
                </a:gridCol>
                <a:gridCol w="1796256">
                  <a:extLst>
                    <a:ext uri="{9D8B030D-6E8A-4147-A177-3AD203B41FA5}">
                      <a16:colId xmlns:a16="http://schemas.microsoft.com/office/drawing/2014/main" val="20001"/>
                    </a:ext>
                  </a:extLst>
                </a:gridCol>
              </a:tblGrid>
              <a:tr h="1143712">
                <a:tc>
                  <a:txBody>
                    <a:bodyPr/>
                    <a:lstStyle/>
                    <a:p>
                      <a:pPr algn="ctr"/>
                      <a:r>
                        <a:rPr lang="en-CA" sz="1200" dirty="0" smtClean="0"/>
                        <a:t>Protected C</a:t>
                      </a:r>
                    </a:p>
                    <a:p>
                      <a:pPr algn="ctr"/>
                      <a:endParaRPr lang="en-CA" sz="1200" dirty="0" smtClean="0"/>
                    </a:p>
                    <a:p>
                      <a:pPr algn="ctr"/>
                      <a:r>
                        <a:rPr lang="en-CA" sz="1200" b="0" dirty="0" smtClean="0"/>
                        <a:t>Threat to Private, non-national interests</a:t>
                      </a:r>
                      <a:endParaRPr lang="en-CA" sz="1200" b="0" dirty="0"/>
                    </a:p>
                  </a:txBody>
                  <a:tcPr marL="91445" marR="91445" marT="45742" marB="45742"/>
                </a:tc>
                <a:tc>
                  <a:txBody>
                    <a:bodyPr/>
                    <a:lstStyle/>
                    <a:p>
                      <a:pPr algn="ctr"/>
                      <a:r>
                        <a:rPr lang="en-CA" sz="1200" dirty="0" smtClean="0"/>
                        <a:t>Top Secret</a:t>
                      </a:r>
                    </a:p>
                    <a:p>
                      <a:pPr algn="ctr"/>
                      <a:endParaRPr lang="en-CA" sz="1200" dirty="0" smtClean="0"/>
                    </a:p>
                    <a:p>
                      <a:pPr algn="ctr"/>
                      <a:r>
                        <a:rPr lang="en-CA" sz="1200" b="0" dirty="0" smtClean="0"/>
                        <a:t>Grave Injury to National Interest</a:t>
                      </a:r>
                      <a:endParaRPr lang="en-CA" sz="1200" b="0" dirty="0"/>
                    </a:p>
                  </a:txBody>
                  <a:tcPr marL="91445" marR="91445" marT="45742" marB="45742"/>
                </a:tc>
                <a:extLst>
                  <a:ext uri="{0D108BD9-81ED-4DB2-BD59-A6C34878D82A}">
                    <a16:rowId xmlns:a16="http://schemas.microsoft.com/office/drawing/2014/main" val="10000"/>
                  </a:ext>
                </a:extLst>
              </a:tr>
              <a:tr h="1737605">
                <a:tc>
                  <a:txBody>
                    <a:bodyPr/>
                    <a:lstStyle/>
                    <a:p>
                      <a:pPr algn="ctr"/>
                      <a:r>
                        <a:rPr lang="en-CA" sz="1200" b="1" dirty="0" smtClean="0"/>
                        <a:t>Protected B</a:t>
                      </a:r>
                    </a:p>
                    <a:p>
                      <a:pPr algn="ctr"/>
                      <a:r>
                        <a:rPr lang="en-CA" sz="1200" baseline="0" dirty="0" smtClean="0"/>
                        <a:t> P</a:t>
                      </a:r>
                      <a:r>
                        <a:rPr lang="en-CA" sz="1200" dirty="0" smtClean="0"/>
                        <a:t>articularly sensitive</a:t>
                      </a:r>
                      <a:r>
                        <a:rPr lang="en-CA" sz="1200" baseline="0" dirty="0" smtClean="0"/>
                        <a:t>, serious injury to individuals  </a:t>
                      </a:r>
                    </a:p>
                    <a:p>
                      <a:pPr algn="ctr"/>
                      <a:endParaRPr lang="en-CA" sz="1200" baseline="0" dirty="0" smtClean="0"/>
                    </a:p>
                    <a:p>
                      <a:pPr algn="ctr"/>
                      <a:r>
                        <a:rPr lang="en-CA" sz="1200" baseline="0" dirty="0" smtClean="0"/>
                        <a:t>May contain information on program eligibility, </a:t>
                      </a:r>
                      <a:endParaRPr lang="en-CA" sz="1200" dirty="0" smtClean="0"/>
                    </a:p>
                    <a:p>
                      <a:pPr algn="ctr"/>
                      <a:r>
                        <a:rPr lang="en-CA" sz="1200" dirty="0" smtClean="0"/>
                        <a:t>medical,</a:t>
                      </a:r>
                      <a:r>
                        <a:rPr lang="en-CA" sz="1200" baseline="0" dirty="0" smtClean="0"/>
                        <a:t> financial information, etc.</a:t>
                      </a:r>
                      <a:endParaRPr lang="en-CA" sz="1200" dirty="0"/>
                    </a:p>
                  </a:txBody>
                  <a:tcPr marL="91445" marR="91445" marT="45742" marB="45742"/>
                </a:tc>
                <a:tc>
                  <a:txBody>
                    <a:bodyPr/>
                    <a:lstStyle/>
                    <a:p>
                      <a:pPr algn="ctr"/>
                      <a:r>
                        <a:rPr lang="en-CA" sz="1200" b="1" dirty="0" smtClean="0"/>
                        <a:t>Secret</a:t>
                      </a:r>
                    </a:p>
                    <a:p>
                      <a:pPr algn="ctr"/>
                      <a:endParaRPr lang="en-CA" sz="1200" dirty="0" smtClean="0"/>
                    </a:p>
                    <a:p>
                      <a:pPr algn="ctr"/>
                      <a:r>
                        <a:rPr lang="en-CA" sz="1200" dirty="0" smtClean="0"/>
                        <a:t>Serious Injury to National Interests</a:t>
                      </a:r>
                      <a:endParaRPr lang="en-CA" sz="1200" dirty="0"/>
                    </a:p>
                  </a:txBody>
                  <a:tcPr marL="91445" marR="91445" marT="45742" marB="45742"/>
                </a:tc>
                <a:extLst>
                  <a:ext uri="{0D108BD9-81ED-4DB2-BD59-A6C34878D82A}">
                    <a16:rowId xmlns:a16="http://schemas.microsoft.com/office/drawing/2014/main" val="10001"/>
                  </a:ext>
                </a:extLst>
              </a:tr>
              <a:tr h="1453880">
                <a:tc>
                  <a:txBody>
                    <a:bodyPr/>
                    <a:lstStyle/>
                    <a:p>
                      <a:pPr algn="ctr"/>
                      <a:r>
                        <a:rPr lang="en-CA" sz="1200" b="1" dirty="0" smtClean="0">
                          <a:solidFill>
                            <a:schemeClr val="bg1"/>
                          </a:solidFill>
                        </a:rPr>
                        <a:t>Protected A</a:t>
                      </a:r>
                    </a:p>
                    <a:p>
                      <a:pPr algn="ctr"/>
                      <a:r>
                        <a:rPr lang="en-CA" sz="1200" dirty="0" smtClean="0">
                          <a:solidFill>
                            <a:schemeClr val="bg1"/>
                          </a:solidFill>
                        </a:rPr>
                        <a:t>Low</a:t>
                      </a:r>
                      <a:r>
                        <a:rPr lang="en-CA" sz="1200" baseline="0" dirty="0" smtClean="0">
                          <a:solidFill>
                            <a:schemeClr val="bg1"/>
                          </a:solidFill>
                        </a:rPr>
                        <a:t> </a:t>
                      </a:r>
                      <a:r>
                        <a:rPr lang="en-CA" sz="1200" dirty="0" smtClean="0">
                          <a:solidFill>
                            <a:schemeClr val="bg1"/>
                          </a:solidFill>
                        </a:rPr>
                        <a:t>sensitivity;</a:t>
                      </a:r>
                      <a:r>
                        <a:rPr lang="en-CA" sz="1200" baseline="0" dirty="0" smtClean="0">
                          <a:solidFill>
                            <a:schemeClr val="bg1"/>
                          </a:solidFill>
                        </a:rPr>
                        <a:t> limited injury to individuals</a:t>
                      </a:r>
                    </a:p>
                    <a:p>
                      <a:pPr algn="ctr"/>
                      <a:endParaRPr lang="en-CA" sz="1200" baseline="0" dirty="0" smtClean="0">
                        <a:solidFill>
                          <a:schemeClr val="bg1"/>
                        </a:solidFill>
                      </a:endParaRPr>
                    </a:p>
                    <a:p>
                      <a:pPr algn="ctr"/>
                      <a:r>
                        <a:rPr lang="en-CA" sz="1200" baseline="0" dirty="0" smtClean="0">
                          <a:solidFill>
                            <a:schemeClr val="bg1"/>
                          </a:solidFill>
                        </a:rPr>
                        <a:t>Contains one of:</a:t>
                      </a:r>
                      <a:endParaRPr lang="en-CA" sz="1200" dirty="0" smtClean="0">
                        <a:solidFill>
                          <a:schemeClr val="bg1"/>
                        </a:solidFill>
                      </a:endParaRPr>
                    </a:p>
                    <a:p>
                      <a:pPr algn="ctr"/>
                      <a:r>
                        <a:rPr lang="en-CA" sz="1200" dirty="0" smtClean="0">
                          <a:solidFill>
                            <a:schemeClr val="bg1"/>
                          </a:solidFill>
                        </a:rPr>
                        <a:t>Name, Address, Gender, SIN,</a:t>
                      </a:r>
                      <a:r>
                        <a:rPr lang="en-CA" sz="1200" baseline="0" dirty="0" smtClean="0">
                          <a:solidFill>
                            <a:schemeClr val="bg1"/>
                          </a:solidFill>
                        </a:rPr>
                        <a:t> etc.</a:t>
                      </a:r>
                      <a:endParaRPr lang="en-CA" sz="1200" dirty="0">
                        <a:solidFill>
                          <a:schemeClr val="bg1"/>
                        </a:solidFill>
                      </a:endParaRPr>
                    </a:p>
                  </a:txBody>
                  <a:tcPr marL="91445" marR="91445" marT="45742" marB="45742">
                    <a:solidFill>
                      <a:schemeClr val="accent1"/>
                    </a:solidFill>
                  </a:tcPr>
                </a:tc>
                <a:tc>
                  <a:txBody>
                    <a:bodyPr/>
                    <a:lstStyle/>
                    <a:p>
                      <a:pPr algn="ctr"/>
                      <a:r>
                        <a:rPr lang="en-CA" sz="1200" b="1" dirty="0" smtClean="0">
                          <a:solidFill>
                            <a:schemeClr val="bg1"/>
                          </a:solidFill>
                        </a:rPr>
                        <a:t>Confidential</a:t>
                      </a:r>
                    </a:p>
                    <a:p>
                      <a:pPr algn="ctr"/>
                      <a:endParaRPr lang="en-CA" sz="1200" dirty="0" smtClean="0">
                        <a:solidFill>
                          <a:schemeClr val="bg1"/>
                        </a:solidFill>
                      </a:endParaRPr>
                    </a:p>
                    <a:p>
                      <a:pPr algn="ctr"/>
                      <a:r>
                        <a:rPr lang="en-CA" sz="1200" dirty="0" smtClean="0">
                          <a:solidFill>
                            <a:schemeClr val="bg1"/>
                          </a:solidFill>
                        </a:rPr>
                        <a:t>Injury</a:t>
                      </a:r>
                      <a:r>
                        <a:rPr lang="en-CA" sz="1200" baseline="0" dirty="0" smtClean="0">
                          <a:solidFill>
                            <a:schemeClr val="bg1"/>
                          </a:solidFill>
                        </a:rPr>
                        <a:t> to National Interest</a:t>
                      </a:r>
                      <a:endParaRPr lang="en-CA" sz="1200" dirty="0">
                        <a:solidFill>
                          <a:schemeClr val="bg1"/>
                        </a:solidFill>
                      </a:endParaRPr>
                    </a:p>
                  </a:txBody>
                  <a:tcPr marL="91445" marR="91445" marT="45742" marB="45742">
                    <a:solidFill>
                      <a:schemeClr val="accent1"/>
                    </a:solidFill>
                  </a:tcPr>
                </a:tc>
                <a:extLst>
                  <a:ext uri="{0D108BD9-81ED-4DB2-BD59-A6C34878D82A}">
                    <a16:rowId xmlns:a16="http://schemas.microsoft.com/office/drawing/2014/main" val="10002"/>
                  </a:ext>
                </a:extLst>
              </a:tr>
              <a:tr h="747978">
                <a:tc gridSpan="2">
                  <a:txBody>
                    <a:bodyPr/>
                    <a:lstStyle/>
                    <a:p>
                      <a:pPr algn="ctr"/>
                      <a:r>
                        <a:rPr lang="en-CA" sz="1200" b="1" dirty="0" smtClean="0"/>
                        <a:t>Unclassified (Public)</a:t>
                      </a:r>
                      <a:r>
                        <a:rPr lang="en-CA" sz="1200" b="1" baseline="0" dirty="0" smtClean="0"/>
                        <a:t> Information</a:t>
                      </a:r>
                      <a:endParaRPr lang="en-CA" sz="1200" b="1" dirty="0"/>
                    </a:p>
                  </a:txBody>
                  <a:tcPr marL="91445" marR="91445" marT="45742" marB="45742" anchor="ctr"/>
                </a:tc>
                <a:tc hMerge="1">
                  <a:txBody>
                    <a:bodyPr/>
                    <a:lstStyle/>
                    <a:p>
                      <a:endParaRPr lang="en-CA" dirty="0"/>
                    </a:p>
                  </a:txBody>
                  <a:tcPr/>
                </a:tc>
                <a:extLst>
                  <a:ext uri="{0D108BD9-81ED-4DB2-BD59-A6C34878D82A}">
                    <a16:rowId xmlns:a16="http://schemas.microsoft.com/office/drawing/2014/main" val="10003"/>
                  </a:ext>
                </a:extLst>
              </a:tr>
            </a:tbl>
          </a:graphicData>
        </a:graphic>
      </p:graphicFrame>
      <p:sp>
        <p:nvSpPr>
          <p:cNvPr id="3" name="TextBox 2"/>
          <p:cNvSpPr txBox="1"/>
          <p:nvPr/>
        </p:nvSpPr>
        <p:spPr>
          <a:xfrm>
            <a:off x="4369136" y="1043557"/>
            <a:ext cx="461665" cy="4223387"/>
          </a:xfrm>
          <a:prstGeom prst="rect">
            <a:avLst/>
          </a:prstGeom>
          <a:solidFill>
            <a:schemeClr val="accent1"/>
          </a:solidFill>
        </p:spPr>
        <p:txBody>
          <a:bodyPr vert="vert270">
            <a:spAutoFit/>
          </a:bodyPr>
          <a:lstStyle/>
          <a:p>
            <a:pPr algn="ctr">
              <a:defRPr/>
            </a:pPr>
            <a:r>
              <a:rPr lang="en-CA" b="1" dirty="0">
                <a:solidFill>
                  <a:schemeClr val="bg1"/>
                </a:solidFill>
              </a:rPr>
              <a:t>PROTECTED INFORMAITON</a:t>
            </a:r>
          </a:p>
        </p:txBody>
      </p:sp>
      <p:sp>
        <p:nvSpPr>
          <p:cNvPr id="11" name="TextBox 10"/>
          <p:cNvSpPr txBox="1"/>
          <p:nvPr/>
        </p:nvSpPr>
        <p:spPr>
          <a:xfrm>
            <a:off x="8529459" y="1043557"/>
            <a:ext cx="461665" cy="4223387"/>
          </a:xfrm>
          <a:prstGeom prst="rect">
            <a:avLst/>
          </a:prstGeom>
          <a:solidFill>
            <a:schemeClr val="accent1"/>
          </a:solidFill>
        </p:spPr>
        <p:txBody>
          <a:bodyPr vert="vert270">
            <a:spAutoFit/>
          </a:bodyPr>
          <a:lstStyle/>
          <a:p>
            <a:pPr algn="ctr">
              <a:defRPr/>
            </a:pPr>
            <a:r>
              <a:rPr lang="en-CA" b="1" dirty="0">
                <a:solidFill>
                  <a:schemeClr val="bg1"/>
                </a:solidFill>
              </a:rPr>
              <a:t>CLASSIFIED INFORMATION</a:t>
            </a:r>
          </a:p>
        </p:txBody>
      </p:sp>
    </p:spTree>
  </p:cSld>
  <p:clrMapOvr>
    <a:masterClrMapping/>
  </p:clrMapOvr>
  <p:transition spd="slow" advTm="8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up)">
                                      <p:cBhvr>
                                        <p:cTn id="10" dur="500"/>
                                        <p:tgtEl>
                                          <p:spTgt spid="3"/>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up)">
                                      <p:cBhvr>
                                        <p:cTn id="13" dur="500"/>
                                        <p:tgtEl>
                                          <p:spTgt spid="11"/>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1267">
                                            <p:txEl>
                                              <p:pRg st="1" end="1"/>
                                            </p:txEl>
                                          </p:spTgt>
                                        </p:tgtEl>
                                        <p:attrNameLst>
                                          <p:attrName>style.visibility</p:attrName>
                                        </p:attrNameLst>
                                      </p:cBhvr>
                                      <p:to>
                                        <p:strVal val="visible"/>
                                      </p:to>
                                    </p:set>
                                    <p:animEffect transition="in" filter="wipe(up)">
                                      <p:cBhvr>
                                        <p:cTn id="16" dur="500"/>
                                        <p:tgtEl>
                                          <p:spTgt spid="1126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1267">
                                            <p:txEl>
                                              <p:pRg st="2" end="2"/>
                                            </p:txEl>
                                          </p:spTgt>
                                        </p:tgtEl>
                                        <p:attrNameLst>
                                          <p:attrName>style.visibility</p:attrName>
                                        </p:attrNameLst>
                                      </p:cBhvr>
                                      <p:to>
                                        <p:strVal val="visible"/>
                                      </p:to>
                                    </p:set>
                                    <p:animEffect transition="in" filter="wipe(up)">
                                      <p:cBhvr>
                                        <p:cTn id="21" dur="500"/>
                                        <p:tgtEl>
                                          <p:spTgt spid="1126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1267">
                                            <p:txEl>
                                              <p:pRg st="3" end="3"/>
                                            </p:txEl>
                                          </p:spTgt>
                                        </p:tgtEl>
                                        <p:attrNameLst>
                                          <p:attrName>style.visibility</p:attrName>
                                        </p:attrNameLst>
                                      </p:cBhvr>
                                      <p:to>
                                        <p:strVal val="visible"/>
                                      </p:to>
                                    </p:set>
                                    <p:animEffect transition="in" filter="wipe(up)">
                                      <p:cBhvr>
                                        <p:cTn id="26"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P spid="3" grpId="0" animBg="1"/>
      <p:bldP spid="11" grpId="0" animBg="1"/>
    </p:bldLst>
  </p:timing>
</p:sld>
</file>

<file path=ppt/theme/theme1.xml><?xml version="1.0" encoding="utf-8"?>
<a:theme xmlns:a="http://schemas.openxmlformats.org/drawingml/2006/main" name="Template PP_ex">
  <a:themeElements>
    <a:clrScheme name="Template PP_ex 15">
      <a:dk1>
        <a:srgbClr val="000000"/>
      </a:dk1>
      <a:lt1>
        <a:srgbClr val="FFFFFF"/>
      </a:lt1>
      <a:dk2>
        <a:srgbClr val="003366"/>
      </a:dk2>
      <a:lt2>
        <a:srgbClr val="006699"/>
      </a:lt2>
      <a:accent1>
        <a:srgbClr val="336699"/>
      </a:accent1>
      <a:accent2>
        <a:srgbClr val="CC3300"/>
      </a:accent2>
      <a:accent3>
        <a:srgbClr val="FFFFFF"/>
      </a:accent3>
      <a:accent4>
        <a:srgbClr val="000000"/>
      </a:accent4>
      <a:accent5>
        <a:srgbClr val="ADB8CA"/>
      </a:accent5>
      <a:accent6>
        <a:srgbClr val="B92D00"/>
      </a:accent6>
      <a:hlink>
        <a:srgbClr val="A1414A"/>
      </a:hlink>
      <a:folHlink>
        <a:srgbClr val="004C9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PP_ex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 PP_ex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 PP_ex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 PP_ex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 PP_ex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 PP_ex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 PP_ex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 PP_ex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 PP_ex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 PP_ex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 PP_ex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 PP_ex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emplate PP_ex 13">
        <a:dk1>
          <a:srgbClr val="000000"/>
        </a:dk1>
        <a:lt1>
          <a:srgbClr val="FFFFFF"/>
        </a:lt1>
        <a:dk2>
          <a:srgbClr val="003366"/>
        </a:dk2>
        <a:lt2>
          <a:srgbClr val="808080"/>
        </a:lt2>
        <a:accent1>
          <a:srgbClr val="666633"/>
        </a:accent1>
        <a:accent2>
          <a:srgbClr val="D2D2A8"/>
        </a:accent2>
        <a:accent3>
          <a:srgbClr val="FFFFFF"/>
        </a:accent3>
        <a:accent4>
          <a:srgbClr val="000000"/>
        </a:accent4>
        <a:accent5>
          <a:srgbClr val="B8B8AD"/>
        </a:accent5>
        <a:accent6>
          <a:srgbClr val="BEBE98"/>
        </a:accent6>
        <a:hlink>
          <a:srgbClr val="96964B"/>
        </a:hlink>
        <a:folHlink>
          <a:srgbClr val="004C98"/>
        </a:folHlink>
      </a:clrScheme>
      <a:clrMap bg1="lt1" tx1="dk1" bg2="lt2" tx2="dk2" accent1="accent1" accent2="accent2" accent3="accent3" accent4="accent4" accent5="accent5" accent6="accent6" hlink="hlink" folHlink="folHlink"/>
    </a:extraClrScheme>
    <a:extraClrScheme>
      <a:clrScheme name="Template PP_ex 14">
        <a:dk1>
          <a:srgbClr val="000000"/>
        </a:dk1>
        <a:lt1>
          <a:srgbClr val="FFFFFF"/>
        </a:lt1>
        <a:dk2>
          <a:srgbClr val="003366"/>
        </a:dk2>
        <a:lt2>
          <a:srgbClr val="808080"/>
        </a:lt2>
        <a:accent1>
          <a:srgbClr val="666633"/>
        </a:accent1>
        <a:accent2>
          <a:srgbClr val="D2D2A8"/>
        </a:accent2>
        <a:accent3>
          <a:srgbClr val="FFFFFF"/>
        </a:accent3>
        <a:accent4>
          <a:srgbClr val="000000"/>
        </a:accent4>
        <a:accent5>
          <a:srgbClr val="B8B8AD"/>
        </a:accent5>
        <a:accent6>
          <a:srgbClr val="BEBE98"/>
        </a:accent6>
        <a:hlink>
          <a:srgbClr val="A1414A"/>
        </a:hlink>
        <a:folHlink>
          <a:srgbClr val="004C98"/>
        </a:folHlink>
      </a:clrScheme>
      <a:clrMap bg1="lt1" tx1="dk1" bg2="lt2" tx2="dk2" accent1="accent1" accent2="accent2" accent3="accent3" accent4="accent4" accent5="accent5" accent6="accent6" hlink="hlink" folHlink="folHlink"/>
    </a:extraClrScheme>
    <a:extraClrScheme>
      <a:clrScheme name="Template PP_ex 15">
        <a:dk1>
          <a:srgbClr val="000000"/>
        </a:dk1>
        <a:lt1>
          <a:srgbClr val="FFFFFF"/>
        </a:lt1>
        <a:dk2>
          <a:srgbClr val="003366"/>
        </a:dk2>
        <a:lt2>
          <a:srgbClr val="006699"/>
        </a:lt2>
        <a:accent1>
          <a:srgbClr val="336699"/>
        </a:accent1>
        <a:accent2>
          <a:srgbClr val="CC3300"/>
        </a:accent2>
        <a:accent3>
          <a:srgbClr val="FFFFFF"/>
        </a:accent3>
        <a:accent4>
          <a:srgbClr val="000000"/>
        </a:accent4>
        <a:accent5>
          <a:srgbClr val="ADB8CA"/>
        </a:accent5>
        <a:accent6>
          <a:srgbClr val="B92D00"/>
        </a:accent6>
        <a:hlink>
          <a:srgbClr val="A1414A"/>
        </a:hlink>
        <a:folHlink>
          <a:srgbClr val="004C9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8923</TotalTime>
  <Words>2666</Words>
  <Application>Microsoft Office PowerPoint</Application>
  <PresentationFormat>On-screen Show (4:3)</PresentationFormat>
  <Paragraphs>296</Paragraphs>
  <Slides>18</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ITC Stone Informal Std Bold</vt:lpstr>
      <vt:lpstr>Times New Roman</vt:lpstr>
      <vt:lpstr>Wingdings</vt:lpstr>
      <vt:lpstr>Template PP_ex</vt:lpstr>
      <vt:lpstr>Presentation</vt:lpstr>
      <vt:lpstr>The Stewardship of Information at ESDC </vt:lpstr>
      <vt:lpstr>Purpose</vt:lpstr>
      <vt:lpstr>The Stewardship of Information at ESDC:  Why it Matters</vt:lpstr>
      <vt:lpstr>The Stewardship of Departmental Information Assets</vt:lpstr>
      <vt:lpstr>The Stewardship of Information:  A Values and Ethics Perspective </vt:lpstr>
      <vt:lpstr>The Privacy Act, the Privacy Codes, and Personal Information</vt:lpstr>
      <vt:lpstr>The Privacy Act and Personal Information, cont’d</vt:lpstr>
      <vt:lpstr>The Essentials of Privacy Protection:  What you need to know </vt:lpstr>
      <vt:lpstr>The Classification of Information:  What you need to know </vt:lpstr>
      <vt:lpstr>A Closer Look:  Protected B and Secret Information </vt:lpstr>
      <vt:lpstr>Safeguarding Personal Information </vt:lpstr>
      <vt:lpstr>Managing Information Securely:  The Basics</vt:lpstr>
      <vt:lpstr>Process for Reporting Security Incidents </vt:lpstr>
      <vt:lpstr>USB Storage Devices Directive:  What you need to know  </vt:lpstr>
      <vt:lpstr>The Importance of Information Management</vt:lpstr>
      <vt:lpstr>Your IM Roles and Responsibilities </vt:lpstr>
      <vt:lpstr>Your IM Roles and Responsibilities: Tools Available </vt:lpstr>
      <vt:lpstr>Key Takeaways</vt:lpstr>
    </vt:vector>
  </TitlesOfParts>
  <Company>SDC-DSC/HRSDC-RHDCC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(English Version)</dc:title>
  <dc:creator>Pierre.R.Lemieux</dc:creator>
  <cp:lastModifiedBy>Bernier, Nancy N [NC]</cp:lastModifiedBy>
  <cp:revision>694</cp:revision>
  <cp:lastPrinted>2013-03-14T20:51:47Z</cp:lastPrinted>
  <dcterms:created xsi:type="dcterms:W3CDTF">2006-09-25T16:40:34Z</dcterms:created>
  <dcterms:modified xsi:type="dcterms:W3CDTF">2019-11-29T14:50:07Z</dcterms:modified>
</cp:coreProperties>
</file>