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56" r:id="rId2"/>
    <p:sldId id="31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13" r:id="rId55"/>
    <p:sldId id="314" r:id="rId56"/>
    <p:sldId id="315" r:id="rId57"/>
    <p:sldId id="316" r:id="rId58"/>
    <p:sldId id="317" r:id="rId59"/>
    <p:sldId id="318" r:id="rId60"/>
    <p:sldId id="319" r:id="rId61"/>
    <p:sldId id="320" r:id="rId62"/>
    <p:sldId id="321" r:id="rId63"/>
    <p:sldId id="322" r:id="rId64"/>
    <p:sldId id="324" r:id="rId65"/>
    <p:sldId id="325" r:id="rId66"/>
    <p:sldId id="326" r:id="rId67"/>
    <p:sldId id="327" r:id="rId68"/>
    <p:sldId id="328" r:id="rId69"/>
    <p:sldId id="329" r:id="rId70"/>
    <p:sldId id="330" r:id="rId71"/>
    <p:sldId id="331" r:id="rId72"/>
    <p:sldId id="332" r:id="rId73"/>
    <p:sldId id="333" r:id="rId74"/>
    <p:sldId id="309" r:id="rId75"/>
    <p:sldId id="310" r:id="rId76"/>
    <p:sldId id="323" r:id="rId7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77161" autoAdjust="0"/>
  </p:normalViewPr>
  <p:slideViewPr>
    <p:cSldViewPr snapToObjects="1">
      <p:cViewPr>
        <p:scale>
          <a:sx n="45" d="100"/>
          <a:sy n="45" d="100"/>
        </p:scale>
        <p:origin x="-3540" y="-1080"/>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8657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F432EC90-AF8B-430F-80AF-4B7BB58E450E}" type="datetimeFigureOut">
              <a:rPr lang="en-CA"/>
              <a:pPr>
                <a:defRPr/>
              </a:pPr>
              <a:t>2014-01-29</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4B2A6578-3247-4116-AA89-4846B5E0B1EA}" type="slidenum">
              <a:rPr lang="en-CA"/>
              <a:pPr>
                <a:defRPr/>
              </a:pPr>
              <a:t>‹#›</a:t>
            </a:fld>
            <a:endParaRPr lang="en-CA"/>
          </a:p>
        </p:txBody>
      </p:sp>
    </p:spTree>
    <p:extLst>
      <p:ext uri="{BB962C8B-B14F-4D97-AF65-F5344CB8AC3E}">
        <p14:creationId xmlns:p14="http://schemas.microsoft.com/office/powerpoint/2010/main" val="886508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This game is intended for employees who have participated in the ESDC</a:t>
            </a:r>
            <a:r>
              <a:rPr lang="en-US" sz="1000" b="1" baseline="0" dirty="0" smtClean="0"/>
              <a:t> Code of Conduct training as a way to engage staff, test their knowledge and foster discussion between the manager and staff. The game can be played individually or in teams, depending on the size of the group.</a:t>
            </a:r>
          </a:p>
          <a:p>
            <a:endParaRPr lang="en-US" sz="1000" b="1" baseline="0" dirty="0" smtClean="0"/>
          </a:p>
          <a:p>
            <a:r>
              <a:rPr lang="en-US" sz="1000" b="1" baseline="0" dirty="0" smtClean="0"/>
              <a:t>Before you play:</a:t>
            </a:r>
          </a:p>
          <a:p>
            <a:r>
              <a:rPr lang="en-US" sz="1000" b="1" baseline="0" dirty="0" smtClean="0"/>
              <a:t>-</a:t>
            </a:r>
            <a:r>
              <a:rPr lang="en-US" sz="1000" b="0" baseline="0" dirty="0" smtClean="0"/>
              <a:t>Book a room where you will have access to a laptop and projector with screen (or put in a ticket for a laptop or projector if one is not available in the booked room).</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0" baseline="0" dirty="0" smtClean="0"/>
              <a:t>-Test the music from slides 3 and 74 by clicking on the audio icon. </a:t>
            </a:r>
          </a:p>
          <a:p>
            <a:r>
              <a:rPr lang="en-US" sz="1000" b="0" baseline="0" dirty="0" smtClean="0"/>
              <a:t>-Bring paper, markers and a calculator so individuals or teams can keep track of their score.</a:t>
            </a:r>
          </a:p>
          <a:p>
            <a:endParaRPr lang="en-US" sz="1000" b="1" baseline="0" dirty="0" smtClean="0"/>
          </a:p>
          <a:p>
            <a:r>
              <a:rPr lang="en-US" sz="1000" b="1" dirty="0" smtClean="0"/>
              <a:t>How to play:</a:t>
            </a:r>
          </a:p>
          <a:p>
            <a:r>
              <a:rPr lang="en-US" sz="1000" dirty="0" smtClean="0"/>
              <a:t>-Display the PowerPoint presentation on a full</a:t>
            </a:r>
            <a:r>
              <a:rPr lang="en-US" sz="1000" baseline="0" dirty="0" smtClean="0"/>
              <a:t> screen by starting the slide show or clicking F5.</a:t>
            </a:r>
          </a:p>
          <a:p>
            <a:r>
              <a:rPr lang="en-US" sz="1000" baseline="0" dirty="0" smtClean="0"/>
              <a:t>-Use the space bar or mouse to advance slide to the game board (slide 3).</a:t>
            </a:r>
          </a:p>
          <a:p>
            <a:r>
              <a:rPr lang="en-US" sz="1000" baseline="0" dirty="0" smtClean="0"/>
              <a:t>-Players take turns to select a category and dollar amount.</a:t>
            </a:r>
          </a:p>
          <a:p>
            <a:r>
              <a:rPr lang="en-US" sz="1000" baseline="0" dirty="0" smtClean="0"/>
              <a:t>-Click on the dollar amount hyperlink to go to the slide for that question.</a:t>
            </a:r>
          </a:p>
          <a:p>
            <a:r>
              <a:rPr lang="en-US" sz="1000" baseline="0" dirty="0" smtClean="0"/>
              <a:t>-Questions will appear in the form of the answer.</a:t>
            </a:r>
          </a:p>
          <a:p>
            <a:r>
              <a:rPr lang="en-US" sz="1000" baseline="0" dirty="0" smtClean="0"/>
              <a:t>-Answers should be phrased in the form of a question.</a:t>
            </a:r>
          </a:p>
          <a:p>
            <a:r>
              <a:rPr lang="en-US" sz="1000" baseline="0" dirty="0" smtClean="0"/>
              <a:t>-Use the space bar or mouse to advance one slide to the answer.</a:t>
            </a:r>
          </a:p>
          <a:p>
            <a:r>
              <a:rPr lang="en-US" sz="1000" baseline="0" dirty="0" smtClean="0"/>
              <a:t>-If the player answers correctly, they take another turn.</a:t>
            </a:r>
          </a:p>
          <a:p>
            <a:r>
              <a:rPr lang="en-US" sz="1000" baseline="0" dirty="0" smtClean="0"/>
              <a:t>-If the player answers incorrectly, the next player can attempt to answer the same question or take a turn.</a:t>
            </a:r>
          </a:p>
          <a:p>
            <a:r>
              <a:rPr lang="en-US" sz="1000" baseline="0" dirty="0" smtClean="0"/>
              <a:t>-To go back to the game board, click on the HRSDC symbol (bottom right).</a:t>
            </a:r>
          </a:p>
          <a:p>
            <a:r>
              <a:rPr lang="en-US" sz="1000" baseline="0" dirty="0" smtClean="0"/>
              <a:t>-When the time allotted to the game or the questions run out, select ‘Final Q&amp;A’.</a:t>
            </a:r>
          </a:p>
          <a:p>
            <a:r>
              <a:rPr lang="en-US" sz="1000" baseline="0" dirty="0" smtClean="0"/>
              <a:t>-Players wage their bets from the funds they have accumulated throughout the game.</a:t>
            </a:r>
          </a:p>
          <a:p>
            <a:r>
              <a:rPr lang="en-US" sz="1000" baseline="0" dirty="0" smtClean="0"/>
              <a:t>-Click once to make the final question appear.</a:t>
            </a:r>
          </a:p>
          <a:p>
            <a:r>
              <a:rPr lang="en-US" sz="1000" baseline="0" dirty="0" smtClean="0"/>
              <a:t>-Read the final question, then click on the audio icon on the bottom left of the screen to start the timed music sample (approx. 30 seconds).</a:t>
            </a:r>
          </a:p>
          <a:p>
            <a:r>
              <a:rPr lang="en-US" sz="1000" baseline="0" dirty="0" smtClean="0"/>
              <a:t>-If the player answers the final question correctly, the amount of the bet is added to the player’s total score (in dollars).</a:t>
            </a:r>
          </a:p>
          <a:p>
            <a:r>
              <a:rPr lang="en-US" sz="1000" baseline="0" dirty="0" smtClean="0"/>
              <a:t>-If the player answers incorrectly, the amount of the bet is subtracted from the player’s total score (in dollars).</a:t>
            </a:r>
          </a:p>
          <a:p>
            <a:r>
              <a:rPr lang="en-US" sz="1000" baseline="0" dirty="0" smtClean="0"/>
              <a:t>-The winner is the person with the highest dollar amount.</a:t>
            </a:r>
          </a:p>
          <a:p>
            <a:endParaRPr lang="en-US" sz="1000" baseline="0" dirty="0" smtClean="0"/>
          </a:p>
          <a:p>
            <a:endParaRPr lang="en-US" sz="1000" baseline="0" dirty="0" smtClean="0"/>
          </a:p>
          <a:p>
            <a:endParaRPr lang="en-CA" sz="1000"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a:t>
            </a:fld>
            <a:endParaRPr lang="en-CA"/>
          </a:p>
        </p:txBody>
      </p:sp>
    </p:spTree>
    <p:extLst>
      <p:ext uri="{BB962C8B-B14F-4D97-AF65-F5344CB8AC3E}">
        <p14:creationId xmlns:p14="http://schemas.microsoft.com/office/powerpoint/2010/main" val="191339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a:t>
            </a:r>
            <a:r>
              <a:rPr lang="en-US" baseline="0" dirty="0" smtClean="0"/>
              <a:t> </a:t>
            </a:r>
            <a:r>
              <a:rPr lang="en-US" sz="1200" dirty="0" smtClean="0"/>
              <a:t>What are the Values of Integrity, Stewardship and Excellence?</a:t>
            </a:r>
            <a:endParaRPr lang="en-CA" sz="1200"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10</a:t>
            </a:fld>
            <a:endParaRPr lang="en-CA"/>
          </a:p>
        </p:txBody>
      </p:sp>
    </p:spTree>
    <p:extLst>
      <p:ext uri="{BB962C8B-B14F-4D97-AF65-F5344CB8AC3E}">
        <p14:creationId xmlns:p14="http://schemas.microsoft.com/office/powerpoint/2010/main" val="412012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11</a:t>
            </a:fld>
            <a:endParaRPr lang="en-CA"/>
          </a:p>
        </p:txBody>
      </p:sp>
    </p:spTree>
    <p:extLst>
      <p:ext uri="{BB962C8B-B14F-4D97-AF65-F5344CB8AC3E}">
        <p14:creationId xmlns:p14="http://schemas.microsoft.com/office/powerpoint/2010/main" val="418492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Public Servants Disclosure Protection Act (PSDPA)?</a:t>
            </a:r>
            <a:endParaRPr lang="en-CA" sz="1200"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12</a:t>
            </a:fld>
            <a:endParaRPr lang="en-CA"/>
          </a:p>
        </p:txBody>
      </p:sp>
    </p:spTree>
    <p:extLst>
      <p:ext uri="{BB962C8B-B14F-4D97-AF65-F5344CB8AC3E}">
        <p14:creationId xmlns:p14="http://schemas.microsoft.com/office/powerpoint/2010/main" val="2520848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13</a:t>
            </a:fld>
            <a:endParaRPr lang="en-CA"/>
          </a:p>
        </p:txBody>
      </p:sp>
    </p:spTree>
    <p:extLst>
      <p:ext uri="{BB962C8B-B14F-4D97-AF65-F5344CB8AC3E}">
        <p14:creationId xmlns:p14="http://schemas.microsoft.com/office/powerpoint/2010/main" val="1327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a:t>
            </a:r>
            <a:r>
              <a:rPr lang="en-US" baseline="0" dirty="0" smtClean="0"/>
              <a:t> </a:t>
            </a:r>
            <a:r>
              <a:rPr lang="en-US" sz="1200" dirty="0" smtClean="0"/>
              <a:t>What are the five Public Sector Values?</a:t>
            </a:r>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14</a:t>
            </a:fld>
            <a:endParaRPr lang="en-CA"/>
          </a:p>
        </p:txBody>
      </p:sp>
    </p:spTree>
    <p:extLst>
      <p:ext uri="{BB962C8B-B14F-4D97-AF65-F5344CB8AC3E}">
        <p14:creationId xmlns:p14="http://schemas.microsoft.com/office/powerpoint/2010/main" val="3758809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15</a:t>
            </a:fld>
            <a:endParaRPr lang="en-CA"/>
          </a:p>
        </p:txBody>
      </p:sp>
    </p:spTree>
    <p:extLst>
      <p:ext uri="{BB962C8B-B14F-4D97-AF65-F5344CB8AC3E}">
        <p14:creationId xmlns:p14="http://schemas.microsoft.com/office/powerpoint/2010/main" val="209766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are expected behaviours?</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16</a:t>
            </a:fld>
            <a:endParaRPr lang="en-CA"/>
          </a:p>
        </p:txBody>
      </p:sp>
    </p:spTree>
    <p:extLst>
      <p:ext uri="{BB962C8B-B14F-4D97-AF65-F5344CB8AC3E}">
        <p14:creationId xmlns:p14="http://schemas.microsoft.com/office/powerpoint/2010/main" val="3432233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17</a:t>
            </a:fld>
            <a:endParaRPr lang="en-CA"/>
          </a:p>
        </p:txBody>
      </p:sp>
    </p:spTree>
    <p:extLst>
      <p:ext uri="{BB962C8B-B14F-4D97-AF65-F5344CB8AC3E}">
        <p14:creationId xmlns:p14="http://schemas.microsoft.com/office/powerpoint/2010/main" val="312757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a condition of employment?</a:t>
            </a:r>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18</a:t>
            </a:fld>
            <a:endParaRPr lang="en-CA"/>
          </a:p>
        </p:txBody>
      </p:sp>
    </p:spTree>
    <p:extLst>
      <p:ext uri="{BB962C8B-B14F-4D97-AF65-F5344CB8AC3E}">
        <p14:creationId xmlns:p14="http://schemas.microsoft.com/office/powerpoint/2010/main" val="3244309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19</a:t>
            </a:fld>
            <a:endParaRPr lang="en-CA"/>
          </a:p>
        </p:txBody>
      </p:sp>
    </p:spTree>
    <p:extLst>
      <p:ext uri="{BB962C8B-B14F-4D97-AF65-F5344CB8AC3E}">
        <p14:creationId xmlns:p14="http://schemas.microsoft.com/office/powerpoint/2010/main" val="334012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effectLst/>
              </a:rPr>
              <a:t>Meet Our Champions!</a:t>
            </a:r>
          </a:p>
          <a:p>
            <a:endParaRPr lang="en-CA" b="1" dirty="0" smtClean="0">
              <a:effectLst/>
            </a:endParaRPr>
          </a:p>
          <a:p>
            <a:r>
              <a:rPr lang="en-CA" b="1" dirty="0" smtClean="0">
                <a:effectLst/>
              </a:rPr>
              <a:t>Vincent </a:t>
            </a:r>
            <a:r>
              <a:rPr lang="en-CA" b="1" dirty="0" err="1" smtClean="0">
                <a:effectLst/>
              </a:rPr>
              <a:t>DaLuz</a:t>
            </a:r>
            <a:endParaRPr lang="en-CA" b="1" dirty="0" smtClean="0">
              <a:effectLst/>
            </a:endParaRPr>
          </a:p>
          <a:p>
            <a:r>
              <a:rPr lang="en-CA" b="1" dirty="0" smtClean="0">
                <a:effectLst/>
              </a:rPr>
              <a:t>Chief Audit Executive of the Internal Audit Services Branch</a:t>
            </a:r>
            <a:br>
              <a:rPr lang="en-CA" b="1" dirty="0" smtClean="0">
                <a:effectLst/>
              </a:rPr>
            </a:br>
            <a:r>
              <a:rPr lang="en-CA" b="1" dirty="0" smtClean="0">
                <a:effectLst/>
              </a:rPr>
              <a:t>Human Resources and Skills Development</a:t>
            </a:r>
          </a:p>
          <a:p>
            <a:endParaRPr lang="en-CA" dirty="0" smtClean="0">
              <a:effectLst/>
            </a:endParaRPr>
          </a:p>
          <a:p>
            <a:r>
              <a:rPr lang="en-CA" i="1" dirty="0" smtClean="0">
                <a:effectLst/>
              </a:rPr>
              <a:t>"I was very pleased to be asked by the Deputy Minister to be the Department’s Values and Ethics Champion, along with my Co-champion, Cheryl Fisher. I have always believed that values and ethics are the cornerstone of the Public Service. Our values guide us in making tough decisions, and they are equally important in our day-to-day decisions."</a:t>
            </a:r>
            <a:r>
              <a:rPr lang="en-CA" dirty="0" smtClean="0">
                <a:effectLst/>
              </a:rPr>
              <a:t/>
            </a:r>
            <a:br>
              <a:rPr lang="en-CA" dirty="0" smtClean="0">
                <a:effectLst/>
              </a:rPr>
            </a:br>
            <a:endParaRPr lang="en-CA" dirty="0" smtClean="0">
              <a:effectLst/>
            </a:endParaRPr>
          </a:p>
          <a:p>
            <a:r>
              <a:rPr lang="en-CA" dirty="0" smtClean="0">
                <a:effectLst/>
              </a:rPr>
              <a:t/>
            </a:r>
            <a:br>
              <a:rPr lang="en-CA" dirty="0" smtClean="0">
                <a:effectLst/>
              </a:rPr>
            </a:br>
            <a:r>
              <a:rPr lang="en-CA" b="1" dirty="0" smtClean="0">
                <a:effectLst/>
              </a:rPr>
              <a:t>Cheryl Fisher</a:t>
            </a:r>
          </a:p>
          <a:p>
            <a:r>
              <a:rPr lang="en-CA" b="1" dirty="0" smtClean="0">
                <a:effectLst/>
              </a:rPr>
              <a:t>Senior Director General</a:t>
            </a:r>
            <a:br>
              <a:rPr lang="en-CA" b="1" dirty="0" smtClean="0">
                <a:effectLst/>
              </a:rPr>
            </a:br>
            <a:r>
              <a:rPr lang="en-CA" b="1" dirty="0" smtClean="0">
                <a:effectLst/>
              </a:rPr>
              <a:t>Service Management Branch</a:t>
            </a:r>
          </a:p>
          <a:p>
            <a:endParaRPr lang="en-CA" dirty="0" smtClean="0">
              <a:effectLst/>
            </a:endParaRPr>
          </a:p>
          <a:p>
            <a:r>
              <a:rPr lang="en-CA" i="1" dirty="0" smtClean="0">
                <a:effectLst/>
              </a:rPr>
              <a:t>"I am pleased to be the Values and Ethics Co-champion with our departmental Champion, Vince </a:t>
            </a:r>
            <a:r>
              <a:rPr lang="en-CA" i="1" dirty="0" err="1" smtClean="0">
                <a:effectLst/>
              </a:rPr>
              <a:t>Daluz</a:t>
            </a:r>
            <a:r>
              <a:rPr lang="en-CA" i="1" dirty="0" smtClean="0">
                <a:effectLst/>
              </a:rPr>
              <a:t>. I believe that as public servants, values and ethics need to guide all of our actions and decisions. A strong culture of values and ethics is the foundation for our strong and resilient public service. As we mark this year with the launch of a new Values and Ethics Code for the Public Sector, it is our opportunity to reflect on and reconfirm our commitment to the values and ethics that guide our actions every day.“</a:t>
            </a:r>
          </a:p>
          <a:p>
            <a:r>
              <a:rPr lang="en-CA" dirty="0" smtClean="0">
                <a:effectLst/>
              </a:rPr>
              <a:t/>
            </a:r>
            <a:br>
              <a:rPr lang="en-CA" dirty="0" smtClean="0">
                <a:effectLst/>
              </a:rPr>
            </a:b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a:t>
            </a:fld>
            <a:endParaRPr lang="en-CA"/>
          </a:p>
        </p:txBody>
      </p:sp>
    </p:spTree>
    <p:extLst>
      <p:ext uri="{BB962C8B-B14F-4D97-AF65-F5344CB8AC3E}">
        <p14:creationId xmlns:p14="http://schemas.microsoft.com/office/powerpoint/2010/main" val="3120661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Policy on Conflict of Interest and Post-Employment? </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20</a:t>
            </a:fld>
            <a:endParaRPr lang="en-CA"/>
          </a:p>
        </p:txBody>
      </p:sp>
    </p:spTree>
    <p:extLst>
      <p:ext uri="{BB962C8B-B14F-4D97-AF65-F5344CB8AC3E}">
        <p14:creationId xmlns:p14="http://schemas.microsoft.com/office/powerpoint/2010/main" val="2617510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21</a:t>
            </a:fld>
            <a:endParaRPr lang="en-CA"/>
          </a:p>
        </p:txBody>
      </p:sp>
    </p:spTree>
    <p:extLst>
      <p:ext uri="{BB962C8B-B14F-4D97-AF65-F5344CB8AC3E}">
        <p14:creationId xmlns:p14="http://schemas.microsoft.com/office/powerpoint/2010/main" val="1646559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are the Guidelines of Professional Conduct for Service Canada and the Labour Program?</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22</a:t>
            </a:fld>
            <a:endParaRPr lang="en-CA"/>
          </a:p>
        </p:txBody>
      </p:sp>
    </p:spTree>
    <p:extLst>
      <p:ext uri="{BB962C8B-B14F-4D97-AF65-F5344CB8AC3E}">
        <p14:creationId xmlns:p14="http://schemas.microsoft.com/office/powerpoint/2010/main" val="429881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23</a:t>
            </a:fld>
            <a:endParaRPr lang="en-CA"/>
          </a:p>
        </p:txBody>
      </p:sp>
    </p:spTree>
    <p:extLst>
      <p:ext uri="{BB962C8B-B14F-4D97-AF65-F5344CB8AC3E}">
        <p14:creationId xmlns:p14="http://schemas.microsoft.com/office/powerpoint/2010/main" val="229289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value </a:t>
            </a:r>
            <a:r>
              <a:rPr lang="en-US" sz="1200" baseline="0" dirty="0" smtClean="0"/>
              <a:t>of i</a:t>
            </a:r>
            <a:r>
              <a:rPr lang="en-US" sz="1200" dirty="0" smtClean="0"/>
              <a:t>ntegrity?</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24</a:t>
            </a:fld>
            <a:endParaRPr lang="en-CA"/>
          </a:p>
        </p:txBody>
      </p:sp>
    </p:spTree>
    <p:extLst>
      <p:ext uri="{BB962C8B-B14F-4D97-AF65-F5344CB8AC3E}">
        <p14:creationId xmlns:p14="http://schemas.microsoft.com/office/powerpoint/2010/main" val="2652684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25</a:t>
            </a:fld>
            <a:endParaRPr lang="en-CA"/>
          </a:p>
        </p:txBody>
      </p:sp>
    </p:spTree>
    <p:extLst>
      <p:ext uri="{BB962C8B-B14F-4D97-AF65-F5344CB8AC3E}">
        <p14:creationId xmlns:p14="http://schemas.microsoft.com/office/powerpoint/2010/main" val="2093196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value of Respect for People?</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26</a:t>
            </a:fld>
            <a:endParaRPr lang="en-CA"/>
          </a:p>
        </p:txBody>
      </p:sp>
    </p:spTree>
    <p:extLst>
      <p:ext uri="{BB962C8B-B14F-4D97-AF65-F5344CB8AC3E}">
        <p14:creationId xmlns:p14="http://schemas.microsoft.com/office/powerpoint/2010/main" val="3660285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27</a:t>
            </a:fld>
            <a:endParaRPr lang="en-CA"/>
          </a:p>
        </p:txBody>
      </p:sp>
    </p:spTree>
    <p:extLst>
      <p:ext uri="{BB962C8B-B14F-4D97-AF65-F5344CB8AC3E}">
        <p14:creationId xmlns:p14="http://schemas.microsoft.com/office/powerpoint/2010/main" val="2245557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Answer: What is the value of Stewardship?</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28</a:t>
            </a:fld>
            <a:endParaRPr lang="en-CA"/>
          </a:p>
        </p:txBody>
      </p:sp>
    </p:spTree>
    <p:extLst>
      <p:ext uri="{BB962C8B-B14F-4D97-AF65-F5344CB8AC3E}">
        <p14:creationId xmlns:p14="http://schemas.microsoft.com/office/powerpoint/2010/main" val="1697860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29</a:t>
            </a:fld>
            <a:endParaRPr lang="en-CA"/>
          </a:p>
        </p:txBody>
      </p:sp>
    </p:spTree>
    <p:extLst>
      <p:ext uri="{BB962C8B-B14F-4D97-AF65-F5344CB8AC3E}">
        <p14:creationId xmlns:p14="http://schemas.microsoft.com/office/powerpoint/2010/main" val="187031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presenter: WWTADMD? = What would the ADM do?</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a:t>
            </a:fld>
            <a:endParaRPr lang="en-CA"/>
          </a:p>
        </p:txBody>
      </p:sp>
    </p:spTree>
    <p:extLst>
      <p:ext uri="{BB962C8B-B14F-4D97-AF65-F5344CB8AC3E}">
        <p14:creationId xmlns:p14="http://schemas.microsoft.com/office/powerpoint/2010/main" val="3947142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value of Excellence?</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30</a:t>
            </a:fld>
            <a:endParaRPr lang="en-CA"/>
          </a:p>
        </p:txBody>
      </p:sp>
    </p:spTree>
    <p:extLst>
      <p:ext uri="{BB962C8B-B14F-4D97-AF65-F5344CB8AC3E}">
        <p14:creationId xmlns:p14="http://schemas.microsoft.com/office/powerpoint/2010/main" val="15928021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31</a:t>
            </a:fld>
            <a:endParaRPr lang="en-CA"/>
          </a:p>
        </p:txBody>
      </p:sp>
    </p:spTree>
    <p:extLst>
      <p:ext uri="{BB962C8B-B14F-4D97-AF65-F5344CB8AC3E}">
        <p14:creationId xmlns:p14="http://schemas.microsoft.com/office/powerpoint/2010/main" val="1154539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value of Respect for Democracy?</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32</a:t>
            </a:fld>
            <a:endParaRPr lang="en-CA"/>
          </a:p>
        </p:txBody>
      </p:sp>
    </p:spTree>
    <p:extLst>
      <p:ext uri="{BB962C8B-B14F-4D97-AF65-F5344CB8AC3E}">
        <p14:creationId xmlns:p14="http://schemas.microsoft.com/office/powerpoint/2010/main" val="2054428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33</a:t>
            </a:fld>
            <a:endParaRPr lang="en-CA"/>
          </a:p>
        </p:txBody>
      </p:sp>
    </p:spTree>
    <p:extLst>
      <p:ext uri="{BB962C8B-B14F-4D97-AF65-F5344CB8AC3E}">
        <p14:creationId xmlns:p14="http://schemas.microsoft.com/office/powerpoint/2010/main" val="1092817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value of Integrity?</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34</a:t>
            </a:fld>
            <a:endParaRPr lang="en-CA"/>
          </a:p>
        </p:txBody>
      </p:sp>
    </p:spTree>
    <p:extLst>
      <p:ext uri="{BB962C8B-B14F-4D97-AF65-F5344CB8AC3E}">
        <p14:creationId xmlns:p14="http://schemas.microsoft.com/office/powerpoint/2010/main" val="27733224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35</a:t>
            </a:fld>
            <a:endParaRPr lang="en-CA"/>
          </a:p>
        </p:txBody>
      </p:sp>
    </p:spTree>
    <p:extLst>
      <p:ext uri="{BB962C8B-B14F-4D97-AF65-F5344CB8AC3E}">
        <p14:creationId xmlns:p14="http://schemas.microsoft.com/office/powerpoint/2010/main" val="3578784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value of Stewardship?</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36</a:t>
            </a:fld>
            <a:endParaRPr lang="en-CA"/>
          </a:p>
        </p:txBody>
      </p:sp>
    </p:spTree>
    <p:extLst>
      <p:ext uri="{BB962C8B-B14F-4D97-AF65-F5344CB8AC3E}">
        <p14:creationId xmlns:p14="http://schemas.microsoft.com/office/powerpoint/2010/main" val="41049897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37</a:t>
            </a:fld>
            <a:endParaRPr lang="en-CA"/>
          </a:p>
        </p:txBody>
      </p:sp>
    </p:spTree>
    <p:extLst>
      <p:ext uri="{BB962C8B-B14F-4D97-AF65-F5344CB8AC3E}">
        <p14:creationId xmlns:p14="http://schemas.microsoft.com/office/powerpoint/2010/main" val="477018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value of Respect for Democracy?</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38</a:t>
            </a:fld>
            <a:endParaRPr lang="en-CA"/>
          </a:p>
        </p:txBody>
      </p:sp>
    </p:spTree>
    <p:extLst>
      <p:ext uri="{BB962C8B-B14F-4D97-AF65-F5344CB8AC3E}">
        <p14:creationId xmlns:p14="http://schemas.microsoft.com/office/powerpoint/2010/main" val="38375088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39</a:t>
            </a:fld>
            <a:endParaRPr lang="en-CA"/>
          </a:p>
        </p:txBody>
      </p:sp>
    </p:spTree>
    <p:extLst>
      <p:ext uri="{BB962C8B-B14F-4D97-AF65-F5344CB8AC3E}">
        <p14:creationId xmlns:p14="http://schemas.microsoft.com/office/powerpoint/2010/main" val="228813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Answer: What is April 2, 2012?</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a:t>
            </a:fld>
            <a:endParaRPr lang="en-CA"/>
          </a:p>
        </p:txBody>
      </p:sp>
    </p:spTree>
    <p:extLst>
      <p:ext uri="{BB962C8B-B14F-4D97-AF65-F5344CB8AC3E}">
        <p14:creationId xmlns:p14="http://schemas.microsoft.com/office/powerpoint/2010/main" val="3120661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a:t>
            </a:r>
            <a:r>
              <a:rPr lang="en-US" baseline="0" dirty="0" smtClean="0"/>
              <a:t> </a:t>
            </a:r>
            <a:r>
              <a:rPr lang="en-US" sz="1200" dirty="0" smtClean="0"/>
              <a:t>What are the three officially-supported charitable campaigns for solicitation in the workplace?</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40</a:t>
            </a:fld>
            <a:endParaRPr lang="en-CA"/>
          </a:p>
        </p:txBody>
      </p:sp>
    </p:spTree>
    <p:extLst>
      <p:ext uri="{BB962C8B-B14F-4D97-AF65-F5344CB8AC3E}">
        <p14:creationId xmlns:p14="http://schemas.microsoft.com/office/powerpoint/2010/main" val="29292615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41</a:t>
            </a:fld>
            <a:endParaRPr lang="en-CA"/>
          </a:p>
        </p:txBody>
      </p:sp>
    </p:spTree>
    <p:extLst>
      <p:ext uri="{BB962C8B-B14F-4D97-AF65-F5344CB8AC3E}">
        <p14:creationId xmlns:p14="http://schemas.microsoft.com/office/powerpoint/2010/main" val="37717650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are conflicts of interest?</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42</a:t>
            </a:fld>
            <a:endParaRPr lang="en-CA"/>
          </a:p>
        </p:txBody>
      </p:sp>
    </p:spTree>
    <p:extLst>
      <p:ext uri="{BB962C8B-B14F-4D97-AF65-F5344CB8AC3E}">
        <p14:creationId xmlns:p14="http://schemas.microsoft.com/office/powerpoint/2010/main" val="2366673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43</a:t>
            </a:fld>
            <a:endParaRPr lang="en-CA"/>
          </a:p>
        </p:txBody>
      </p:sp>
    </p:spTree>
    <p:extLst>
      <p:ext uri="{BB962C8B-B14F-4D97-AF65-F5344CB8AC3E}">
        <p14:creationId xmlns:p14="http://schemas.microsoft.com/office/powerpoint/2010/main" val="3678567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a disclosure of wrongdoing?</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44</a:t>
            </a:fld>
            <a:endParaRPr lang="en-CA"/>
          </a:p>
        </p:txBody>
      </p:sp>
    </p:spTree>
    <p:extLst>
      <p:ext uri="{BB962C8B-B14F-4D97-AF65-F5344CB8AC3E}">
        <p14:creationId xmlns:p14="http://schemas.microsoft.com/office/powerpoint/2010/main" val="3669308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45</a:t>
            </a:fld>
            <a:endParaRPr lang="en-CA"/>
          </a:p>
        </p:txBody>
      </p:sp>
    </p:spTree>
    <p:extLst>
      <p:ext uri="{BB962C8B-B14F-4D97-AF65-F5344CB8AC3E}">
        <p14:creationId xmlns:p14="http://schemas.microsoft.com/office/powerpoint/2010/main" val="3242628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t>
            </a:r>
            <a:r>
              <a:rPr lang="en-US" sz="1200" dirty="0" smtClean="0"/>
              <a:t>What is a potential violation of the value of Respect for Democracy and your</a:t>
            </a:r>
            <a:r>
              <a:rPr lang="en-US" sz="1200" baseline="0" dirty="0" smtClean="0"/>
              <a:t> </a:t>
            </a:r>
            <a:r>
              <a:rPr lang="en-US" sz="1200" dirty="0" smtClean="0"/>
              <a:t>Duty of Loyalty?</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46</a:t>
            </a:fld>
            <a:endParaRPr lang="en-CA"/>
          </a:p>
        </p:txBody>
      </p:sp>
    </p:spTree>
    <p:extLst>
      <p:ext uri="{BB962C8B-B14F-4D97-AF65-F5344CB8AC3E}">
        <p14:creationId xmlns:p14="http://schemas.microsoft.com/office/powerpoint/2010/main" val="2927646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47</a:t>
            </a:fld>
            <a:endParaRPr lang="en-CA"/>
          </a:p>
        </p:txBody>
      </p:sp>
    </p:spTree>
    <p:extLst>
      <p:ext uri="{BB962C8B-B14F-4D97-AF65-F5344CB8AC3E}">
        <p14:creationId xmlns:p14="http://schemas.microsoft.com/office/powerpoint/2010/main" val="34630766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Answer: What is a wrongdoing</a:t>
            </a:r>
            <a:r>
              <a:rPr lang="en-US" sz="1200" baseline="0"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Note: As defined by the Public Servants Disclosure Protection Act</a:t>
            </a:r>
            <a:endParaRPr lang="en-US" sz="1200" dirty="0" smtClean="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48</a:t>
            </a:fld>
            <a:endParaRPr lang="en-CA"/>
          </a:p>
        </p:txBody>
      </p:sp>
    </p:spTree>
    <p:extLst>
      <p:ext uri="{BB962C8B-B14F-4D97-AF65-F5344CB8AC3E}">
        <p14:creationId xmlns:p14="http://schemas.microsoft.com/office/powerpoint/2010/main" val="229303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Note: As defined by the Public Servants Disclosure Protection Act</a:t>
            </a:r>
            <a:endParaRPr lang="en-US" sz="1200"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49</a:t>
            </a:fld>
            <a:endParaRPr lang="en-CA"/>
          </a:p>
        </p:txBody>
      </p:sp>
    </p:spTree>
    <p:extLst>
      <p:ext uri="{BB962C8B-B14F-4D97-AF65-F5344CB8AC3E}">
        <p14:creationId xmlns:p14="http://schemas.microsoft.com/office/powerpoint/2010/main" val="154734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a:t>
            </a:fld>
            <a:endParaRPr lang="en-CA"/>
          </a:p>
        </p:txBody>
      </p:sp>
    </p:spTree>
    <p:extLst>
      <p:ext uri="{BB962C8B-B14F-4D97-AF65-F5344CB8AC3E}">
        <p14:creationId xmlns:p14="http://schemas.microsoft.com/office/powerpoint/2010/main" val="8635292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Who are your immediate supervisor,</a:t>
            </a:r>
            <a:r>
              <a:rPr lang="en-US" sz="1200" baseline="0" dirty="0" smtClean="0"/>
              <a:t> or</a:t>
            </a:r>
            <a:r>
              <a:rPr lang="en-US" sz="1200" dirty="0" smtClean="0"/>
              <a:t> the Senior Disclosure Officer (ADM, Integrity Services Branch), or the Public Sector Integrity Commissioner?</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50</a:t>
            </a:fld>
            <a:endParaRPr lang="en-CA"/>
          </a:p>
        </p:txBody>
      </p:sp>
    </p:spTree>
    <p:extLst>
      <p:ext uri="{BB962C8B-B14F-4D97-AF65-F5344CB8AC3E}">
        <p14:creationId xmlns:p14="http://schemas.microsoft.com/office/powerpoint/2010/main" val="3791912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51</a:t>
            </a:fld>
            <a:endParaRPr lang="en-CA"/>
          </a:p>
        </p:txBody>
      </p:sp>
    </p:spTree>
    <p:extLst>
      <p:ext uri="{BB962C8B-B14F-4D97-AF65-F5344CB8AC3E}">
        <p14:creationId xmlns:p14="http://schemas.microsoft.com/office/powerpoint/2010/main" val="18315036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a:t>
            </a:r>
            <a:r>
              <a:rPr lang="en-US" baseline="0" dirty="0" smtClean="0"/>
              <a:t> </a:t>
            </a:r>
            <a:r>
              <a:rPr lang="en-US" sz="1200" dirty="0" smtClean="0"/>
              <a:t>Who is the Public Sector Integrity Commissioner?</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52</a:t>
            </a:fld>
            <a:endParaRPr lang="en-CA"/>
          </a:p>
        </p:txBody>
      </p:sp>
    </p:spTree>
    <p:extLst>
      <p:ext uri="{BB962C8B-B14F-4D97-AF65-F5344CB8AC3E}">
        <p14:creationId xmlns:p14="http://schemas.microsoft.com/office/powerpoint/2010/main" val="36941738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53</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What is the value of Integrity?</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54</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55</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What is the value of Stewardship?</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56</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57</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What is the value of Respect for Democracy?</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58</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59</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the Value and Ethics Code for the Public Sector?</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a:t>
            </a:fld>
            <a:endParaRPr lang="en-CA"/>
          </a:p>
        </p:txBody>
      </p:sp>
    </p:spTree>
    <p:extLst>
      <p:ext uri="{BB962C8B-B14F-4D97-AF65-F5344CB8AC3E}">
        <p14:creationId xmlns:p14="http://schemas.microsoft.com/office/powerpoint/2010/main" val="41482420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What is the value of Excellence?</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60</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61</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What is the</a:t>
            </a:r>
            <a:r>
              <a:rPr lang="en-US" baseline="0" dirty="0" smtClean="0"/>
              <a:t> value of </a:t>
            </a:r>
            <a:r>
              <a:rPr lang="en-US" dirty="0" smtClean="0"/>
              <a:t>Respect for People?</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62</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63</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What is Harassment?</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64</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65</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What is political neutrality</a:t>
            </a:r>
            <a:r>
              <a:rPr lang="en-US" baseline="0" dirty="0" smtClean="0"/>
              <a:t> or non-partisanship or political impartiality?</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66</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acceptable answers are:</a:t>
            </a:r>
          </a:p>
          <a:p>
            <a:r>
              <a:rPr lang="en-US" dirty="0" smtClean="0"/>
              <a:t>What is political neutrality?</a:t>
            </a:r>
          </a:p>
          <a:p>
            <a:r>
              <a:rPr lang="en-US" dirty="0" smtClean="0"/>
              <a:t>What is non-partisanship?</a:t>
            </a:r>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67</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a:t>
            </a:r>
            <a:r>
              <a:rPr lang="en-US" baseline="0" dirty="0" smtClean="0"/>
              <a:t> </a:t>
            </a:r>
            <a:r>
              <a:rPr lang="en-US" sz="1200" dirty="0" smtClean="0"/>
              <a:t>What is the Public Service Commission?</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68</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69</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7</a:t>
            </a:fld>
            <a:endParaRPr lang="en-CA"/>
          </a:p>
        </p:txBody>
      </p:sp>
    </p:spTree>
    <p:extLst>
      <p:ext uri="{BB962C8B-B14F-4D97-AF65-F5344CB8AC3E}">
        <p14:creationId xmlns:p14="http://schemas.microsoft.com/office/powerpoint/2010/main" val="6000862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Answer: </a:t>
            </a:r>
            <a:r>
              <a:rPr lang="en-US" sz="1200" smtClean="0"/>
              <a:t>What is merit?</a:t>
            </a:r>
            <a:endParaRPr lang="en-US"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70</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71</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a:t>
            </a:r>
            <a:r>
              <a:rPr lang="en-US" sz="1200" dirty="0" smtClean="0"/>
              <a:t>What is “Peace, Order and</a:t>
            </a:r>
            <a:r>
              <a:rPr lang="en-US" sz="1200" baseline="0" dirty="0" smtClean="0"/>
              <a:t> </a:t>
            </a:r>
            <a:r>
              <a:rPr lang="en-US" sz="1200" dirty="0" smtClean="0"/>
              <a:t>Good Government”?</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72</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73</a:t>
            </a:fld>
            <a:endParaRPr lang="en-CA"/>
          </a:p>
        </p:txBody>
      </p:sp>
    </p:spTree>
    <p:extLst>
      <p:ext uri="{BB962C8B-B14F-4D97-AF65-F5344CB8AC3E}">
        <p14:creationId xmlns:p14="http://schemas.microsoft.com/office/powerpoint/2010/main" val="27247749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Ask</a:t>
            </a:r>
            <a:r>
              <a:rPr lang="en-US" baseline="0" dirty="0" smtClean="0"/>
              <a:t> players to place bets.</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Click once to reveal the final question.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Read the final question, then click on the audio icon on the bottom left of the screen.</a:t>
            </a:r>
            <a:endParaRPr lang="en-CA"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a post-employment conflict of interest?</a:t>
            </a:r>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74</a:t>
            </a:fld>
            <a:endParaRPr lang="en-CA"/>
          </a:p>
        </p:txBody>
      </p:sp>
    </p:spTree>
    <p:extLst>
      <p:ext uri="{BB962C8B-B14F-4D97-AF65-F5344CB8AC3E}">
        <p14:creationId xmlns:p14="http://schemas.microsoft.com/office/powerpoint/2010/main" val="36725393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75</a:t>
            </a:fld>
            <a:endParaRPr lang="en-CA"/>
          </a:p>
        </p:txBody>
      </p:sp>
    </p:spTree>
    <p:extLst>
      <p:ext uri="{BB962C8B-B14F-4D97-AF65-F5344CB8AC3E}">
        <p14:creationId xmlns:p14="http://schemas.microsoft.com/office/powerpoint/2010/main" val="13821501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would like more information,</a:t>
            </a:r>
            <a:r>
              <a:rPr lang="en-US" baseline="0" dirty="0" smtClean="0"/>
              <a:t> tools or resources related to Values and Ethics, you can visit the website for the Office of Values and Ethics at the link above, which is accessible through the </a:t>
            </a:r>
            <a:r>
              <a:rPr lang="en-US" baseline="0" dirty="0" err="1" smtClean="0"/>
              <a:t>iService</a:t>
            </a:r>
            <a:r>
              <a:rPr lang="en-US" baseline="0" dirty="0" smtClean="0"/>
              <a:t> site.</a:t>
            </a:r>
          </a:p>
          <a:p>
            <a:r>
              <a:rPr lang="en-US" baseline="0" dirty="0" smtClean="0"/>
              <a:t>On this site you can find links to the Values and Ethics Code for the Public Sector, the HRSDC Code of Conduct, the Guidelines of Professional Conduct for Service Canada; and the Guidelines of Professional Conduct for Labour Canada.</a:t>
            </a:r>
          </a:p>
          <a:p>
            <a:r>
              <a:rPr lang="en-US" baseline="0" dirty="0" smtClean="0"/>
              <a:t>You will also find contact information, case studies, articles, questions and answers, and information on where to go for support or to how make a disclosure. </a:t>
            </a:r>
          </a:p>
          <a:p>
            <a:endParaRPr lang="en-US" baseline="0" dirty="0" smtClean="0"/>
          </a:p>
          <a:p>
            <a:r>
              <a:rPr lang="en-US" baseline="0" dirty="0" smtClean="0">
                <a:solidFill>
                  <a:srgbClr val="FF0000"/>
                </a:solidFill>
              </a:rPr>
              <a:t>*If there is an Intranet connection, click on the link and show the site to participants.</a:t>
            </a:r>
          </a:p>
          <a:p>
            <a:endParaRPr lang="en-US" baseline="0" dirty="0" smtClean="0">
              <a:solidFill>
                <a:srgbClr val="FF0000"/>
              </a:solidFill>
            </a:endParaRPr>
          </a:p>
          <a:p>
            <a:endParaRPr lang="en-US" baseline="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76</a:t>
            </a:fld>
            <a:endParaRPr lang="en-CA"/>
          </a:p>
        </p:txBody>
      </p:sp>
    </p:spTree>
    <p:extLst>
      <p:ext uri="{BB962C8B-B14F-4D97-AF65-F5344CB8AC3E}">
        <p14:creationId xmlns:p14="http://schemas.microsoft.com/office/powerpoint/2010/main" val="138215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Answer: </a:t>
            </a:r>
            <a:r>
              <a:rPr lang="en-US" sz="1200" dirty="0" smtClean="0"/>
              <a:t>What is an organizational or departmental code of conduct?</a:t>
            </a:r>
            <a:endParaRPr lang="en-US" dirty="0" smtClean="0"/>
          </a:p>
          <a:p>
            <a:endParaRPr lang="en-CA" dirty="0"/>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8</a:t>
            </a:fld>
            <a:endParaRPr lang="en-CA"/>
          </a:p>
        </p:txBody>
      </p:sp>
    </p:spTree>
    <p:extLst>
      <p:ext uri="{BB962C8B-B14F-4D97-AF65-F5344CB8AC3E}">
        <p14:creationId xmlns:p14="http://schemas.microsoft.com/office/powerpoint/2010/main" val="113100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4B2A6578-3247-4116-AA89-4846B5E0B1EA}" type="slidenum">
              <a:rPr lang="en-CA" smtClean="0"/>
              <a:pPr>
                <a:defRPr/>
              </a:pPr>
              <a:t>9</a:t>
            </a:fld>
            <a:endParaRPr lang="en-CA"/>
          </a:p>
        </p:txBody>
      </p:sp>
    </p:spTree>
    <p:extLst>
      <p:ext uri="{BB962C8B-B14F-4D97-AF65-F5344CB8AC3E}">
        <p14:creationId xmlns:p14="http://schemas.microsoft.com/office/powerpoint/2010/main" val="687163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EC88897-3D26-4F29-B7E0-297B80B99288}"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D0DE21-ADC0-40A2-A2C0-90EC7DDE46E6}" type="slidenum">
              <a:rPr lang="en-US"/>
              <a:pPr>
                <a:defRPr/>
              </a:pPr>
              <a:t>‹#›</a:t>
            </a:fld>
            <a:endParaRPr lang="en-US"/>
          </a:p>
        </p:txBody>
      </p:sp>
    </p:spTree>
    <p:extLst>
      <p:ext uri="{BB962C8B-B14F-4D97-AF65-F5344CB8AC3E}">
        <p14:creationId xmlns:p14="http://schemas.microsoft.com/office/powerpoint/2010/main" val="4085924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010EC99-0D9E-43A9-8750-893D4CED0751}"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A604F6-81EA-4DBA-BCF1-9CFEC0B30461}" type="slidenum">
              <a:rPr lang="en-US"/>
              <a:pPr>
                <a:defRPr/>
              </a:pPr>
              <a:t>‹#›</a:t>
            </a:fld>
            <a:endParaRPr lang="en-US"/>
          </a:p>
        </p:txBody>
      </p:sp>
    </p:spTree>
    <p:extLst>
      <p:ext uri="{BB962C8B-B14F-4D97-AF65-F5344CB8AC3E}">
        <p14:creationId xmlns:p14="http://schemas.microsoft.com/office/powerpoint/2010/main" val="1265857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E3E7FF-EF49-45B5-B122-31F72B654BFD}"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5CF97A-C61A-433B-AF59-44C57100060D}" type="slidenum">
              <a:rPr lang="en-US"/>
              <a:pPr>
                <a:defRPr/>
              </a:pPr>
              <a:t>‹#›</a:t>
            </a:fld>
            <a:endParaRPr lang="en-US"/>
          </a:p>
        </p:txBody>
      </p:sp>
    </p:spTree>
    <p:extLst>
      <p:ext uri="{BB962C8B-B14F-4D97-AF65-F5344CB8AC3E}">
        <p14:creationId xmlns:p14="http://schemas.microsoft.com/office/powerpoint/2010/main" val="1543457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685800" y="1981200"/>
            <a:ext cx="7772400" cy="4114800"/>
          </a:xfrm>
        </p:spPr>
        <p:txBody>
          <a:bodyPr/>
          <a:lstStyle/>
          <a:p>
            <a:endParaRPr lang="en-CA"/>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28787A1B-6CD3-44D8-96C1-4971669A8EF5}" type="slidenum">
              <a:rPr lang="en-US"/>
              <a:pPr/>
              <a:t>‹#›</a:t>
            </a:fld>
            <a:endParaRPr lang="en-US"/>
          </a:p>
        </p:txBody>
      </p:sp>
    </p:spTree>
    <p:extLst>
      <p:ext uri="{BB962C8B-B14F-4D97-AF65-F5344CB8AC3E}">
        <p14:creationId xmlns:p14="http://schemas.microsoft.com/office/powerpoint/2010/main" val="144440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idx="1"/>
          </p:nvPr>
        </p:nvSpPr>
        <p:spPr/>
        <p:txBody>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C8E2F6-0146-4C8F-A850-0143A0FC7228}"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229D76-FC91-4BA2-A7B9-373F9C16D10B}" type="slidenum">
              <a:rPr lang="en-US"/>
              <a:pPr>
                <a:defRPr/>
              </a:pPr>
              <a:t>‹#›</a:t>
            </a:fld>
            <a:endParaRPr lang="en-US"/>
          </a:p>
        </p:txBody>
      </p:sp>
    </p:spTree>
    <p:extLst>
      <p:ext uri="{BB962C8B-B14F-4D97-AF65-F5344CB8AC3E}">
        <p14:creationId xmlns:p14="http://schemas.microsoft.com/office/powerpoint/2010/main" val="64703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035A26-0ED5-4F4E-906F-7A9722DBC858}" type="datetime1">
              <a:rPr lang="en-US"/>
              <a:pPr>
                <a:defRPr/>
              </a:pPr>
              <a:t>1/29/2014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C2EA2-6C59-4ED4-B006-BE7CFDEC8A37}" type="slidenum">
              <a:rPr lang="en-US"/>
              <a:pPr>
                <a:defRPr/>
              </a:pPr>
              <a:t>‹#›</a:t>
            </a:fld>
            <a:endParaRPr lang="en-US"/>
          </a:p>
        </p:txBody>
      </p:sp>
    </p:spTree>
    <p:extLst>
      <p:ext uri="{BB962C8B-B14F-4D97-AF65-F5344CB8AC3E}">
        <p14:creationId xmlns:p14="http://schemas.microsoft.com/office/powerpoint/2010/main" val="306793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1D46DE4-9F20-4F9E-9CF9-7BDBD07CDAF9}"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003011-059A-4096-9BAE-F67A8DCA740D}" type="slidenum">
              <a:rPr lang="en-US"/>
              <a:pPr>
                <a:defRPr/>
              </a:pPr>
              <a:t>‹#›</a:t>
            </a:fld>
            <a:endParaRPr lang="en-US"/>
          </a:p>
        </p:txBody>
      </p:sp>
    </p:spTree>
    <p:extLst>
      <p:ext uri="{BB962C8B-B14F-4D97-AF65-F5344CB8AC3E}">
        <p14:creationId xmlns:p14="http://schemas.microsoft.com/office/powerpoint/2010/main" val="233207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4B79F46-EBFD-4D12-A3A1-7117FB45DEEA}" type="datetime1">
              <a:rPr lang="en-US"/>
              <a:pPr>
                <a:defRPr/>
              </a:pPr>
              <a:t>1/29/2014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DD817F-7255-4D71-87AF-22A0DBA9B1B4}" type="slidenum">
              <a:rPr lang="en-US"/>
              <a:pPr>
                <a:defRPr/>
              </a:pPr>
              <a:t>‹#›</a:t>
            </a:fld>
            <a:endParaRPr lang="en-US"/>
          </a:p>
        </p:txBody>
      </p:sp>
    </p:spTree>
    <p:extLst>
      <p:ext uri="{BB962C8B-B14F-4D97-AF65-F5344CB8AC3E}">
        <p14:creationId xmlns:p14="http://schemas.microsoft.com/office/powerpoint/2010/main" val="393147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C089F3-4DFB-4692-AF98-C6BB1730601F}" type="datetime1">
              <a:rPr lang="en-US"/>
              <a:pPr>
                <a:defRPr/>
              </a:pPr>
              <a:t>1/29/2014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54E64B4-995D-4B2D-A524-30A5B13DDA9A}" type="slidenum">
              <a:rPr lang="en-US"/>
              <a:pPr>
                <a:defRPr/>
              </a:pPr>
              <a:t>‹#›</a:t>
            </a:fld>
            <a:endParaRPr lang="en-US"/>
          </a:p>
        </p:txBody>
      </p:sp>
    </p:spTree>
    <p:extLst>
      <p:ext uri="{BB962C8B-B14F-4D97-AF65-F5344CB8AC3E}">
        <p14:creationId xmlns:p14="http://schemas.microsoft.com/office/powerpoint/2010/main" val="297067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0CA700-7725-4B00-9A69-C00C64AAB19E}" type="datetime1">
              <a:rPr lang="en-US"/>
              <a:pPr>
                <a:defRPr/>
              </a:pPr>
              <a:t>1/29/2014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EE9439-DB11-49BD-B708-CC94F3322D19}" type="slidenum">
              <a:rPr lang="en-US"/>
              <a:pPr>
                <a:defRPr/>
              </a:pPr>
              <a:t>‹#›</a:t>
            </a:fld>
            <a:endParaRPr lang="en-US"/>
          </a:p>
        </p:txBody>
      </p:sp>
    </p:spTree>
    <p:extLst>
      <p:ext uri="{BB962C8B-B14F-4D97-AF65-F5344CB8AC3E}">
        <p14:creationId xmlns:p14="http://schemas.microsoft.com/office/powerpoint/2010/main" val="30381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0115F7B-15BA-4CC6-82CE-1B14994BAE5C}"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B808E3-9091-41D8-8DD0-67C3E29669FC}" type="slidenum">
              <a:rPr lang="en-US"/>
              <a:pPr>
                <a:defRPr/>
              </a:pPr>
              <a:t>‹#›</a:t>
            </a:fld>
            <a:endParaRPr lang="en-US"/>
          </a:p>
        </p:txBody>
      </p:sp>
    </p:spTree>
    <p:extLst>
      <p:ext uri="{BB962C8B-B14F-4D97-AF65-F5344CB8AC3E}">
        <p14:creationId xmlns:p14="http://schemas.microsoft.com/office/powerpoint/2010/main" val="2826982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ABAA11-E7A5-4236-9E11-35B09AB6FF31}" type="datetime1">
              <a:rPr lang="en-US"/>
              <a:pPr>
                <a:defRPr/>
              </a:pPr>
              <a:t>1/29/2014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D6CCE6-4800-4F4B-8F2B-BE6C13831408}" type="slidenum">
              <a:rPr lang="en-US"/>
              <a:pPr>
                <a:defRPr/>
              </a:pPr>
              <a:t>‹#›</a:t>
            </a:fld>
            <a:endParaRPr lang="en-US"/>
          </a:p>
        </p:txBody>
      </p:sp>
    </p:spTree>
    <p:extLst>
      <p:ext uri="{BB962C8B-B14F-4D97-AF65-F5344CB8AC3E}">
        <p14:creationId xmlns:p14="http://schemas.microsoft.com/office/powerpoint/2010/main" val="2984579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216A447-C2F5-4503-B472-BB25BF4D85AE}" type="datetime1">
              <a:rPr lang="en-US"/>
              <a:pPr>
                <a:defRPr/>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4C46A5AA-9BC0-4B64-8018-67C3A5C2FD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slide" Target="slide12.xml"/><Relationship Id="rId18" Type="http://schemas.openxmlformats.org/officeDocument/2006/relationships/slide" Target="slide16.xml"/><Relationship Id="rId26" Type="http://schemas.openxmlformats.org/officeDocument/2006/relationships/slide" Target="slide20.xml"/><Relationship Id="rId39" Type="http://schemas.openxmlformats.org/officeDocument/2006/relationships/slide" Target="slide64.xml"/><Relationship Id="rId3" Type="http://schemas.openxmlformats.org/officeDocument/2006/relationships/audio" Target="../media/media1.mp3"/><Relationship Id="rId21" Type="http://schemas.openxmlformats.org/officeDocument/2006/relationships/slide" Target="slide46.xml"/><Relationship Id="rId34" Type="http://schemas.openxmlformats.org/officeDocument/2006/relationships/slide" Target="slide54.xml"/><Relationship Id="rId42" Type="http://schemas.openxmlformats.org/officeDocument/2006/relationships/slide" Target="slide66.xml"/><Relationship Id="rId7" Type="http://schemas.openxmlformats.org/officeDocument/2006/relationships/oleObject" Target="../embeddings/Microsoft_Word_97_-_2003_Document1.doc"/><Relationship Id="rId12" Type="http://schemas.openxmlformats.org/officeDocument/2006/relationships/slide" Target="slide10.xml"/><Relationship Id="rId17" Type="http://schemas.openxmlformats.org/officeDocument/2006/relationships/slide" Target="slide44.xml"/><Relationship Id="rId25" Type="http://schemas.openxmlformats.org/officeDocument/2006/relationships/slide" Target="slide48.xml"/><Relationship Id="rId33" Type="http://schemas.openxmlformats.org/officeDocument/2006/relationships/slide" Target="slide74.xml"/><Relationship Id="rId38" Type="http://schemas.openxmlformats.org/officeDocument/2006/relationships/slide" Target="slide62.xml"/><Relationship Id="rId2" Type="http://schemas.microsoft.com/office/2007/relationships/media" Target="../media/media1.mp3"/><Relationship Id="rId16" Type="http://schemas.openxmlformats.org/officeDocument/2006/relationships/slide" Target="slide24.xml"/><Relationship Id="rId20" Type="http://schemas.openxmlformats.org/officeDocument/2006/relationships/slide" Target="slide36.xml"/><Relationship Id="rId29" Type="http://schemas.openxmlformats.org/officeDocument/2006/relationships/slide" Target="slide22.xml"/><Relationship Id="rId41" Type="http://schemas.openxmlformats.org/officeDocument/2006/relationships/slide" Target="slide68.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slide" Target="slide8.xml"/><Relationship Id="rId24" Type="http://schemas.openxmlformats.org/officeDocument/2006/relationships/slide" Target="slide38.xml"/><Relationship Id="rId32" Type="http://schemas.openxmlformats.org/officeDocument/2006/relationships/slide" Target="slide52.xml"/><Relationship Id="rId37" Type="http://schemas.openxmlformats.org/officeDocument/2006/relationships/slide" Target="slide56.xml"/><Relationship Id="rId40" Type="http://schemas.openxmlformats.org/officeDocument/2006/relationships/slide" Target="slide70.xml"/><Relationship Id="rId45" Type="http://schemas.openxmlformats.org/officeDocument/2006/relationships/image" Target="../media/image2.png"/><Relationship Id="rId5" Type="http://schemas.openxmlformats.org/officeDocument/2006/relationships/notesSlide" Target="../notesSlides/notesSlide3.xml"/><Relationship Id="rId15" Type="http://schemas.openxmlformats.org/officeDocument/2006/relationships/slide" Target="slide34.xml"/><Relationship Id="rId23" Type="http://schemas.openxmlformats.org/officeDocument/2006/relationships/slide" Target="slide28.xml"/><Relationship Id="rId28" Type="http://schemas.openxmlformats.org/officeDocument/2006/relationships/slide" Target="slide50.xml"/><Relationship Id="rId36" Type="http://schemas.openxmlformats.org/officeDocument/2006/relationships/slide" Target="slide58.xml"/><Relationship Id="rId10" Type="http://schemas.openxmlformats.org/officeDocument/2006/relationships/slide" Target="slide6.xml"/><Relationship Id="rId19" Type="http://schemas.openxmlformats.org/officeDocument/2006/relationships/slide" Target="slide26.xml"/><Relationship Id="rId31" Type="http://schemas.openxmlformats.org/officeDocument/2006/relationships/slide" Target="slide42.xml"/><Relationship Id="rId44"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slide" Target="slide4.xml"/><Relationship Id="rId14" Type="http://schemas.openxmlformats.org/officeDocument/2006/relationships/slide" Target="slide14.xml"/><Relationship Id="rId22" Type="http://schemas.openxmlformats.org/officeDocument/2006/relationships/slide" Target="slide18.xml"/><Relationship Id="rId27" Type="http://schemas.openxmlformats.org/officeDocument/2006/relationships/slide" Target="slide40.xml"/><Relationship Id="rId30" Type="http://schemas.openxmlformats.org/officeDocument/2006/relationships/slide" Target="slide32.xml"/><Relationship Id="rId35" Type="http://schemas.openxmlformats.org/officeDocument/2006/relationships/slide" Target="slide60.xml"/><Relationship Id="rId43" Type="http://schemas.openxmlformats.org/officeDocument/2006/relationships/slide" Target="slide7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4.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6.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6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7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7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2.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7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7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7.jpg"/><Relationship Id="rId5" Type="http://schemas.openxmlformats.org/officeDocument/2006/relationships/slide" Target="slide3.xml"/><Relationship Id="rId4"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76.xml.rels><?xml version="1.0" encoding="UTF-8" standalone="yes"?>
<Relationships xmlns="http://schemas.openxmlformats.org/package/2006/relationships"><Relationship Id="rId3" Type="http://schemas.openxmlformats.org/officeDocument/2006/relationships/hyperlink" Target="http://iservice.prv/eng/is/ve/index.shtml" TargetMode="External"/><Relationship Id="rId2" Type="http://schemas.openxmlformats.org/officeDocument/2006/relationships/notesSlide" Target="../notesSlides/notesSlide7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jp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2492896"/>
            <a:ext cx="9144000" cy="952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spcBef>
                <a:spcPct val="50000"/>
              </a:spcBef>
              <a:buClr>
                <a:srgbClr val="FF0000"/>
              </a:buClr>
              <a:buFont typeface="Wingdings" pitchFamily="2" charset="2"/>
              <a:buNone/>
            </a:pPr>
            <a:endParaRPr lang="en-CA">
              <a:latin typeface="Calibri" pitchFamily="34" charset="0"/>
            </a:endParaRPr>
          </a:p>
        </p:txBody>
      </p:sp>
      <p:sp>
        <p:nvSpPr>
          <p:cNvPr id="2051" name="Rectangle 7"/>
          <p:cNvSpPr txBox="1">
            <a:spLocks noChangeArrowheads="1"/>
          </p:cNvSpPr>
          <p:nvPr/>
        </p:nvSpPr>
        <p:spPr bwMode="auto">
          <a:xfrm>
            <a:off x="762223" y="3303779"/>
            <a:ext cx="7475537" cy="2273432"/>
          </a:xfrm>
          <a:prstGeom prst="rect">
            <a:avLst/>
          </a:prstGeom>
          <a:ln/>
          <a:extLst/>
        </p:spPr>
        <p:style>
          <a:lnRef idx="1">
            <a:schemeClr val="dk1"/>
          </a:lnRef>
          <a:fillRef idx="1002">
            <a:schemeClr val="lt1"/>
          </a:fillRef>
          <a:effectRef idx="1">
            <a:schemeClr val="dk1"/>
          </a:effectRef>
          <a:fontRef idx="minor">
            <a:schemeClr val="dk1"/>
          </a:fontRef>
        </p:style>
        <p:txBody>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algn="ctr" defTabSz="914400" eaLnBrk="1" hangingPunct="1">
              <a:lnSpc>
                <a:spcPct val="90000"/>
              </a:lnSpc>
              <a:spcBef>
                <a:spcPct val="20000"/>
              </a:spcBef>
              <a:buClr>
                <a:srgbClr val="FF0000"/>
              </a:buClr>
              <a:buFont typeface="Wingdings" pitchFamily="2" charset="2"/>
              <a:buNone/>
            </a:pPr>
            <a:r>
              <a:rPr lang="en-US" sz="3200" b="1" dirty="0" smtClean="0"/>
              <a:t>ESDC Code of Conduct</a:t>
            </a:r>
            <a:endParaRPr lang="en-CA" sz="2000" b="1" dirty="0"/>
          </a:p>
          <a:p>
            <a:pPr algn="ctr" defTabSz="914400" eaLnBrk="1" hangingPunct="1">
              <a:lnSpc>
                <a:spcPct val="90000"/>
              </a:lnSpc>
              <a:spcBef>
                <a:spcPct val="20000"/>
              </a:spcBef>
              <a:buClr>
                <a:srgbClr val="FF0000"/>
              </a:buClr>
              <a:buFont typeface="Wingdings" pitchFamily="2" charset="2"/>
              <a:buNone/>
            </a:pPr>
            <a:endParaRPr lang="en-CA" sz="2000" b="1" dirty="0"/>
          </a:p>
          <a:p>
            <a:pPr algn="ctr" defTabSz="914400" eaLnBrk="1" hangingPunct="1">
              <a:lnSpc>
                <a:spcPct val="90000"/>
              </a:lnSpc>
              <a:spcBef>
                <a:spcPct val="20000"/>
              </a:spcBef>
              <a:buClr>
                <a:srgbClr val="FF0000"/>
              </a:buClr>
              <a:buFont typeface="Wingdings" pitchFamily="2" charset="2"/>
              <a:buNone/>
            </a:pPr>
            <a:endParaRPr lang="en-CA" sz="1200" b="1" dirty="0"/>
          </a:p>
        </p:txBody>
      </p:sp>
      <p:sp>
        <p:nvSpPr>
          <p:cNvPr id="2" name="TextBox 1"/>
          <p:cNvSpPr txBox="1"/>
          <p:nvPr/>
        </p:nvSpPr>
        <p:spPr>
          <a:xfrm>
            <a:off x="4296640" y="6165304"/>
            <a:ext cx="4536504" cy="461665"/>
          </a:xfrm>
          <a:prstGeom prst="rect">
            <a:avLst/>
          </a:prstGeom>
          <a:noFill/>
        </p:spPr>
        <p:txBody>
          <a:bodyPr wrap="square" rtlCol="0">
            <a:spAutoFit/>
          </a:bodyPr>
          <a:lstStyle/>
          <a:p>
            <a:pPr algn="ctr"/>
            <a:r>
              <a:rPr lang="en-US" sz="1200" b="1" dirty="0" smtClean="0"/>
              <a:t>A creation of Service Canada/Employment and Social Development  Canada, Ontario Region</a:t>
            </a:r>
            <a:endParaRPr lang="en-CA" sz="1200" b="1"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4" y="1256772"/>
            <a:ext cx="8352928" cy="7920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72188" y="4149080"/>
            <a:ext cx="6455613" cy="923330"/>
          </a:xfrm>
          <a:prstGeom prst="rect">
            <a:avLst/>
          </a:prstGeom>
          <a:noFill/>
          <a:effectLst>
            <a:glow rad="139700">
              <a:schemeClr val="accent2">
                <a:satMod val="175000"/>
                <a:alpha val="40000"/>
              </a:schemeClr>
            </a:glow>
          </a:effectLst>
          <a:scene3d>
            <a:camera prst="isometricOffAxis1Right"/>
            <a:lightRig rig="threePt" dir="t"/>
          </a:scene3d>
          <a:sp3d>
            <a:bevelT prst="angle"/>
          </a:sp3d>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CA" sz="5400" b="1" cap="all" dirty="0" smtClean="0">
                <a:ln w="0"/>
                <a:solidFill>
                  <a:srgbClr val="FF0000"/>
                </a:solidFill>
                <a:effectLst>
                  <a:reflection blurRad="12700" stA="50000" endPos="50000" dist="5000" dir="5400000" sy="-100000" rotWithShape="0"/>
                </a:effectLst>
              </a:rPr>
              <a:t>Crack the </a:t>
            </a:r>
            <a:r>
              <a:rPr lang="en-CA" sz="5400" b="1" cap="all" dirty="0" err="1" smtClean="0">
                <a:ln w="0"/>
                <a:solidFill>
                  <a:srgbClr val="FF0000"/>
                </a:solidFill>
                <a:effectLst>
                  <a:reflection blurRad="12700" stA="50000" endPos="50000" dist="5000" dir="5400000" sy="-100000" rotWithShape="0"/>
                </a:effectLst>
              </a:rPr>
              <a:t>COde</a:t>
            </a:r>
            <a:endParaRPr lang="en-CA" sz="5400" b="1" cap="all" spc="0" dirty="0">
              <a:ln w="0"/>
              <a:solidFill>
                <a:srgbClr val="FF0000"/>
              </a:solidFill>
              <a:effectLst>
                <a:reflection blurRad="12700" stA="50000" endPos="50000" dist="5000" dir="5400000" sy="-100000" rotWithShape="0"/>
              </a:effectLst>
            </a:endParaRPr>
          </a:p>
        </p:txBody>
      </p:sp>
      <p:sp>
        <p:nvSpPr>
          <p:cNvPr id="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84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4" y="457200"/>
            <a:ext cx="6392863" cy="587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b="1" smtClean="0"/>
              <a:t>Q: $400 History of Values &amp; Ethics</a:t>
            </a:r>
            <a:endParaRPr lang="en-US" b="1" dirty="0"/>
          </a:p>
        </p:txBody>
      </p:sp>
      <p:sp>
        <p:nvSpPr>
          <p:cNvPr id="6148" name="Text Box 4"/>
          <p:cNvSpPr txBox="1">
            <a:spLocks noChangeArrowheads="1"/>
          </p:cNvSpPr>
          <p:nvPr/>
        </p:nvSpPr>
        <p:spPr bwMode="auto">
          <a:xfrm>
            <a:off x="1053594" y="2420888"/>
            <a:ext cx="769095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new version of the Values </a:t>
            </a:r>
            <a:br>
              <a:rPr lang="en-US" sz="3600" dirty="0" smtClean="0"/>
            </a:br>
            <a:r>
              <a:rPr lang="en-US" sz="3600" dirty="0" smtClean="0"/>
              <a:t>&amp; Ethics Code for the Public Sector </a:t>
            </a:r>
            <a:br>
              <a:rPr lang="en-US" sz="3600" dirty="0" smtClean="0"/>
            </a:br>
            <a:r>
              <a:rPr lang="en-US" sz="3600" dirty="0" smtClean="0"/>
              <a:t>redefined ‘Ethical’ and ‘Professional’ </a:t>
            </a:r>
            <a:br>
              <a:rPr lang="en-US" sz="3600" dirty="0" smtClean="0"/>
            </a:br>
            <a:r>
              <a:rPr lang="en-US" sz="3600" dirty="0" smtClean="0"/>
              <a:t>values to include these new values.</a:t>
            </a:r>
            <a:endParaRPr lang="en-CA"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630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98598" y="5551488"/>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439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smtClean="0"/>
              <a:t>A: $400 History of Values &amp; Ethics</a:t>
            </a:r>
            <a:endParaRPr lang="en-US" b="1" dirty="0"/>
          </a:p>
        </p:txBody>
      </p:sp>
      <p:sp>
        <p:nvSpPr>
          <p:cNvPr id="33796" name="Text Box 4"/>
          <p:cNvSpPr txBox="1">
            <a:spLocks noChangeArrowheads="1"/>
          </p:cNvSpPr>
          <p:nvPr/>
        </p:nvSpPr>
        <p:spPr bwMode="auto">
          <a:xfrm>
            <a:off x="1427549" y="2708920"/>
            <a:ext cx="679327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What </a:t>
            </a:r>
            <a:r>
              <a:rPr lang="en-US" sz="3600" dirty="0" smtClean="0"/>
              <a:t>are the values of </a:t>
            </a:r>
            <a:r>
              <a:rPr lang="en-US" sz="3600" dirty="0"/>
              <a:t>I</a:t>
            </a:r>
            <a:r>
              <a:rPr lang="en-US" sz="3600" dirty="0" smtClean="0"/>
              <a:t>ntegrity, </a:t>
            </a:r>
          </a:p>
          <a:p>
            <a:r>
              <a:rPr lang="en-US" sz="3600" dirty="0" smtClean="0"/>
              <a:t>Stewardship and </a:t>
            </a:r>
            <a:r>
              <a:rPr lang="en-US" sz="3600" dirty="0"/>
              <a:t>E</a:t>
            </a:r>
            <a:r>
              <a:rPr lang="en-US" sz="3600" dirty="0" smtClean="0"/>
              <a:t>xcellence?</a:t>
            </a:r>
            <a:endParaRPr lang="en-CA"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7323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9021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814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b="1" smtClean="0"/>
              <a:t>Q: $500 History of Values &amp; Ethics</a:t>
            </a:r>
            <a:endParaRPr lang="en-US" b="1" dirty="0"/>
          </a:p>
        </p:txBody>
      </p:sp>
      <p:sp>
        <p:nvSpPr>
          <p:cNvPr id="7172" name="Text Box 4"/>
          <p:cNvSpPr txBox="1">
            <a:spLocks noChangeArrowheads="1"/>
          </p:cNvSpPr>
          <p:nvPr/>
        </p:nvSpPr>
        <p:spPr bwMode="auto">
          <a:xfrm>
            <a:off x="857865" y="2564904"/>
            <a:ext cx="726480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This Act requires that Treasury Board </a:t>
            </a:r>
            <a:br>
              <a:rPr lang="en-US" sz="3600" dirty="0"/>
            </a:br>
            <a:r>
              <a:rPr lang="en-US" sz="3600" dirty="0"/>
              <a:t>establish a code of conduct, which is </a:t>
            </a:r>
            <a:br>
              <a:rPr lang="en-US" sz="3600" dirty="0"/>
            </a:br>
            <a:r>
              <a:rPr lang="en-US" sz="3600" dirty="0"/>
              <a:t>applicable to the entire public sector.</a:t>
            </a:r>
            <a:endParaRPr lang="en-CA"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630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76502"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67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smtClean="0"/>
              <a:t>A: $500 History of Values &amp; Ethics</a:t>
            </a:r>
            <a:endParaRPr lang="en-US" b="1" dirty="0"/>
          </a:p>
        </p:txBody>
      </p:sp>
      <p:sp>
        <p:nvSpPr>
          <p:cNvPr id="34820" name="Text Box 4"/>
          <p:cNvSpPr txBox="1">
            <a:spLocks noChangeArrowheads="1"/>
          </p:cNvSpPr>
          <p:nvPr/>
        </p:nvSpPr>
        <p:spPr bwMode="auto">
          <a:xfrm>
            <a:off x="1043608" y="2708920"/>
            <a:ext cx="75372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What is the Public Servants </a:t>
            </a:r>
            <a:r>
              <a:rPr lang="en-US" sz="3600" dirty="0" smtClean="0"/>
              <a:t/>
            </a:r>
            <a:br>
              <a:rPr lang="en-US" sz="3600" dirty="0" smtClean="0"/>
            </a:br>
            <a:r>
              <a:rPr lang="en-US" sz="3600" dirty="0" smtClean="0"/>
              <a:t>Disclosure Protection Act (PSDPA)?</a:t>
            </a:r>
            <a:endParaRPr lang="en-CA"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4275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74726"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07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b="1" smtClean="0"/>
              <a:t>Q: $100 Code of Conduct</a:t>
            </a:r>
            <a:endParaRPr lang="en-US" b="1" dirty="0"/>
          </a:p>
        </p:txBody>
      </p:sp>
      <p:sp>
        <p:nvSpPr>
          <p:cNvPr id="8196" name="Text Box 4"/>
          <p:cNvSpPr txBox="1">
            <a:spLocks noChangeArrowheads="1"/>
          </p:cNvSpPr>
          <p:nvPr/>
        </p:nvSpPr>
        <p:spPr bwMode="auto">
          <a:xfrm>
            <a:off x="1524000" y="2743200"/>
            <a:ext cx="704975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Respect for Democracy, Respect </a:t>
            </a:r>
            <a:br>
              <a:rPr lang="en-US" sz="3600" dirty="0" smtClean="0"/>
            </a:br>
            <a:r>
              <a:rPr lang="en-US" sz="3600" dirty="0" smtClean="0"/>
              <a:t>for People, Integrity, Stewardship </a:t>
            </a:r>
            <a:br>
              <a:rPr lang="en-US" sz="3600" dirty="0" smtClean="0"/>
            </a:br>
            <a:r>
              <a:rPr lang="en-US" sz="3600" dirty="0" smtClean="0"/>
              <a:t>and Excellence</a:t>
            </a:r>
            <a:endParaRPr lang="en-US"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2243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70919" y="5540626"/>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96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smtClean="0"/>
              <a:t>A: $100 Code of Conduct</a:t>
            </a:r>
            <a:endParaRPr lang="en-US" b="1" dirty="0"/>
          </a:p>
        </p:txBody>
      </p:sp>
      <p:sp>
        <p:nvSpPr>
          <p:cNvPr id="35844" name="Text Box 4"/>
          <p:cNvSpPr txBox="1">
            <a:spLocks noChangeArrowheads="1"/>
          </p:cNvSpPr>
          <p:nvPr/>
        </p:nvSpPr>
        <p:spPr bwMode="auto">
          <a:xfrm>
            <a:off x="539615" y="3070701"/>
            <a:ext cx="82808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are the five Public Sector Values?</a:t>
            </a:r>
            <a:endParaRPr lang="en-US"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259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66342"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596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b="1" smtClean="0"/>
              <a:t>Q: $200 Code of Conduct</a:t>
            </a:r>
            <a:endParaRPr lang="en-US" b="1" dirty="0"/>
          </a:p>
        </p:txBody>
      </p:sp>
      <p:sp>
        <p:nvSpPr>
          <p:cNvPr id="9220" name="Text Box 4"/>
          <p:cNvSpPr txBox="1">
            <a:spLocks noChangeArrowheads="1"/>
          </p:cNvSpPr>
          <p:nvPr/>
        </p:nvSpPr>
        <p:spPr bwMode="auto">
          <a:xfrm>
            <a:off x="457200" y="2060848"/>
            <a:ext cx="8686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smtClean="0"/>
              <a:t>Public servants shall uphold Canadian </a:t>
            </a:r>
            <a:br>
              <a:rPr lang="en-US" sz="3600" dirty="0" smtClean="0"/>
            </a:br>
            <a:r>
              <a:rPr lang="en-US" sz="3600" dirty="0" smtClean="0"/>
              <a:t>democracy, respect human dignity, </a:t>
            </a:r>
            <a:br>
              <a:rPr lang="en-US" sz="3600" dirty="0" smtClean="0"/>
            </a:br>
            <a:r>
              <a:rPr lang="en-US" sz="3600" dirty="0" smtClean="0"/>
              <a:t>serve the public interest, use resources </a:t>
            </a:r>
            <a:br>
              <a:rPr lang="en-US" sz="3600" dirty="0" smtClean="0"/>
            </a:br>
            <a:r>
              <a:rPr lang="en-US" sz="3600" dirty="0" smtClean="0"/>
              <a:t>responsibly, and demonstrate professional excellence by doing these things.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3259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330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smtClean="0"/>
              <a:t>A: $200 Code of Conduct</a:t>
            </a:r>
            <a:endParaRPr lang="en-US" b="1" dirty="0"/>
          </a:p>
        </p:txBody>
      </p:sp>
      <p:sp>
        <p:nvSpPr>
          <p:cNvPr id="36868" name="Text Box 4"/>
          <p:cNvSpPr txBox="1">
            <a:spLocks noChangeArrowheads="1"/>
          </p:cNvSpPr>
          <p:nvPr/>
        </p:nvSpPr>
        <p:spPr bwMode="auto">
          <a:xfrm>
            <a:off x="1403648" y="2780928"/>
            <a:ext cx="59683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are expected behaviours?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2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73930"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43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smtClean="0"/>
              <a:t>Q: $300 Code of Conduct</a:t>
            </a:r>
            <a:endParaRPr lang="en-US" b="1" dirty="0"/>
          </a:p>
        </p:txBody>
      </p:sp>
      <p:sp>
        <p:nvSpPr>
          <p:cNvPr id="10244" name="Text Box 4"/>
          <p:cNvSpPr txBox="1">
            <a:spLocks noChangeArrowheads="1"/>
          </p:cNvSpPr>
          <p:nvPr/>
        </p:nvSpPr>
        <p:spPr bwMode="auto">
          <a:xfrm>
            <a:off x="457200" y="2362200"/>
            <a:ext cx="859722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Because of this </a:t>
            </a:r>
            <a:r>
              <a:rPr lang="en-US" sz="3600" dirty="0" smtClean="0"/>
              <a:t>condition, </a:t>
            </a:r>
            <a:r>
              <a:rPr lang="en-CA" sz="3600" dirty="0" smtClean="0"/>
              <a:t>employees are</a:t>
            </a:r>
          </a:p>
          <a:p>
            <a:r>
              <a:rPr lang="en-CA" sz="3600" dirty="0" smtClean="0"/>
              <a:t>Expected to uphold and demonstrate</a:t>
            </a:r>
          </a:p>
          <a:p>
            <a:r>
              <a:rPr lang="en-CA" sz="3600" dirty="0" smtClean="0"/>
              <a:t>values and ethics if they wish to remain</a:t>
            </a:r>
          </a:p>
          <a:p>
            <a:r>
              <a:rPr lang="en-CA" sz="3600" dirty="0" smtClean="0"/>
              <a:t>Employed within the Public Service.</a:t>
            </a:r>
            <a:endParaRPr lang="en-US"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2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37638" y="5571106"/>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292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b="1" smtClean="0"/>
              <a:t>A: $300 Code of Conduct</a:t>
            </a:r>
            <a:endParaRPr lang="en-US" b="1" dirty="0"/>
          </a:p>
        </p:txBody>
      </p:sp>
      <p:sp>
        <p:nvSpPr>
          <p:cNvPr id="37892" name="Text Box 4"/>
          <p:cNvSpPr txBox="1">
            <a:spLocks noChangeArrowheads="1"/>
          </p:cNvSpPr>
          <p:nvPr/>
        </p:nvSpPr>
        <p:spPr bwMode="auto">
          <a:xfrm>
            <a:off x="971600" y="2686734"/>
            <a:ext cx="69172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What is a condition of employment?</a:t>
            </a:r>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2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90203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407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99392"/>
            <a:ext cx="8229600" cy="1143000"/>
          </a:xfrm>
        </p:spPr>
        <p:txBody>
          <a:bodyPr/>
          <a:lstStyle/>
          <a:p>
            <a:r>
              <a:rPr lang="en-US" b="1" smtClean="0"/>
              <a:t>Meet Our Champions</a:t>
            </a:r>
            <a:endParaRPr lang="en-US" b="1" dirty="0"/>
          </a:p>
        </p:txBody>
      </p:sp>
      <p:sp>
        <p:nvSpPr>
          <p:cNvPr id="5" name="Line 5"/>
          <p:cNvSpPr>
            <a:spLocks noChangeShapeType="1"/>
          </p:cNvSpPr>
          <p:nvPr/>
        </p:nvSpPr>
        <p:spPr bwMode="auto">
          <a:xfrm>
            <a:off x="0" y="6238875"/>
            <a:ext cx="6463213"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6712"/>
            <a:ext cx="1625600" cy="2260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248" y="3448263"/>
            <a:ext cx="1638300" cy="2260600"/>
          </a:xfrm>
          <a:prstGeom prst="rect">
            <a:avLst/>
          </a:prstGeom>
        </p:spPr>
      </p:pic>
      <p:sp>
        <p:nvSpPr>
          <p:cNvPr id="9" name="TextBox 8"/>
          <p:cNvSpPr txBox="1"/>
          <p:nvPr/>
        </p:nvSpPr>
        <p:spPr>
          <a:xfrm>
            <a:off x="2339752" y="836712"/>
            <a:ext cx="6102796" cy="2246769"/>
          </a:xfrm>
          <a:prstGeom prst="rect">
            <a:avLst/>
          </a:prstGeom>
          <a:solidFill>
            <a:schemeClr val="accent1">
              <a:alpha val="20000"/>
            </a:schemeClr>
          </a:solidFill>
        </p:spPr>
        <p:txBody>
          <a:bodyPr wrap="square" rtlCol="0">
            <a:spAutoFit/>
          </a:bodyPr>
          <a:lstStyle/>
          <a:p>
            <a:r>
              <a:rPr lang="en-CA" dirty="0" smtClean="0"/>
              <a:t>“I </a:t>
            </a:r>
            <a:r>
              <a:rPr lang="en-CA" dirty="0"/>
              <a:t>have always believed that values and ethics are the cornerstone of the Public Service. Our values guide us in making tough decisions, and they are equally important in our day-to-day decisions</a:t>
            </a:r>
            <a:r>
              <a:rPr lang="en-CA" dirty="0" smtClean="0"/>
              <a:t>.”</a:t>
            </a:r>
          </a:p>
          <a:p>
            <a:endParaRPr lang="en-US" b="1" dirty="0" smtClean="0"/>
          </a:p>
          <a:p>
            <a:r>
              <a:rPr lang="en-US" b="1" dirty="0" smtClean="0"/>
              <a:t>Vincent </a:t>
            </a:r>
            <a:r>
              <a:rPr lang="en-US" b="1" dirty="0" err="1" smtClean="0"/>
              <a:t>DaLuz</a:t>
            </a:r>
            <a:endParaRPr lang="en-US" b="1" dirty="0" smtClean="0"/>
          </a:p>
          <a:p>
            <a:r>
              <a:rPr lang="en-US" sz="1400" b="1" dirty="0" smtClean="0"/>
              <a:t>Values and Ethics Champion</a:t>
            </a:r>
          </a:p>
          <a:p>
            <a:r>
              <a:rPr lang="en-CA" sz="1400" b="1" dirty="0" smtClean="0"/>
              <a:t>Chief </a:t>
            </a:r>
            <a:r>
              <a:rPr lang="en-CA" sz="1400" b="1" dirty="0"/>
              <a:t>Audit Executive of the Internal Audit Services </a:t>
            </a:r>
            <a:r>
              <a:rPr lang="en-CA" sz="1400" b="1" dirty="0" smtClean="0"/>
              <a:t>Branch</a:t>
            </a:r>
            <a:endParaRPr lang="en-CA" sz="1400" dirty="0"/>
          </a:p>
        </p:txBody>
      </p:sp>
      <p:sp>
        <p:nvSpPr>
          <p:cNvPr id="10" name="TextBox 9"/>
          <p:cNvSpPr txBox="1"/>
          <p:nvPr/>
        </p:nvSpPr>
        <p:spPr>
          <a:xfrm>
            <a:off x="611560" y="3476615"/>
            <a:ext cx="6048672" cy="2400657"/>
          </a:xfrm>
          <a:prstGeom prst="rect">
            <a:avLst/>
          </a:prstGeom>
          <a:solidFill>
            <a:schemeClr val="bg1">
              <a:lumMod val="85000"/>
              <a:alpha val="20000"/>
            </a:schemeClr>
          </a:solidFill>
        </p:spPr>
        <p:txBody>
          <a:bodyPr wrap="square" rtlCol="0">
            <a:spAutoFit/>
          </a:bodyPr>
          <a:lstStyle/>
          <a:p>
            <a:r>
              <a:rPr lang="en-CA" dirty="0" smtClean="0"/>
              <a:t>“As </a:t>
            </a:r>
            <a:r>
              <a:rPr lang="en-CA" dirty="0"/>
              <a:t>we mark this year with the launch of a new Values and Ethics Code for the Public Sector, it is our opportunity to reflect on and reconfirm our commitment to the values and ethics that guide our actions every day</a:t>
            </a:r>
            <a:r>
              <a:rPr lang="en-CA" dirty="0" smtClean="0"/>
              <a:t>.”</a:t>
            </a:r>
            <a:r>
              <a:rPr lang="en-CA" dirty="0"/>
              <a:t/>
            </a:r>
            <a:br>
              <a:rPr lang="en-CA" dirty="0"/>
            </a:br>
            <a:endParaRPr lang="en-CA" dirty="0" smtClean="0"/>
          </a:p>
          <a:p>
            <a:r>
              <a:rPr lang="en-US" b="1" dirty="0" smtClean="0"/>
              <a:t>Cheryl Fisher</a:t>
            </a:r>
          </a:p>
          <a:p>
            <a:r>
              <a:rPr lang="en-US" sz="1400" b="1" dirty="0" smtClean="0"/>
              <a:t>Values and Ethics Co-Champion</a:t>
            </a:r>
          </a:p>
          <a:p>
            <a:r>
              <a:rPr lang="en-CA" sz="1400" b="1" dirty="0"/>
              <a:t>Senior Director General</a:t>
            </a:r>
            <a:br>
              <a:rPr lang="en-CA" sz="1400" b="1" dirty="0"/>
            </a:br>
            <a:r>
              <a:rPr lang="en-CA" sz="1400" b="1" dirty="0"/>
              <a:t>Service Management </a:t>
            </a:r>
            <a:r>
              <a:rPr lang="en-CA" sz="1400" b="1" dirty="0" smtClean="0"/>
              <a:t>Branch</a:t>
            </a:r>
            <a:endParaRPr lang="en-CA" sz="1400"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1945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463213" y="6262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598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b="1" smtClean="0"/>
              <a:t>Q: $400 Code of Conduct</a:t>
            </a:r>
            <a:endParaRPr lang="en-US" b="1" dirty="0"/>
          </a:p>
        </p:txBody>
      </p:sp>
      <p:sp>
        <p:nvSpPr>
          <p:cNvPr id="11268" name="Text Box 4"/>
          <p:cNvSpPr txBox="1">
            <a:spLocks noChangeArrowheads="1"/>
          </p:cNvSpPr>
          <p:nvPr/>
        </p:nvSpPr>
        <p:spPr bwMode="auto">
          <a:xfrm>
            <a:off x="899592" y="2276872"/>
            <a:ext cx="74168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smtClean="0"/>
              <a:t>The ESDC Code of Conduct </a:t>
            </a:r>
            <a:br>
              <a:rPr lang="en-US" sz="3600" dirty="0" smtClean="0"/>
            </a:br>
            <a:r>
              <a:rPr lang="en-US" sz="3600" dirty="0" smtClean="0"/>
              <a:t>incorporates</a:t>
            </a:r>
            <a:r>
              <a:rPr lang="en-US" sz="3600" dirty="0"/>
              <a:t> </a:t>
            </a:r>
            <a:r>
              <a:rPr lang="en-US" sz="3600" dirty="0" smtClean="0"/>
              <a:t>the Values and Ethics </a:t>
            </a:r>
            <a:br>
              <a:rPr lang="en-US" sz="3600" dirty="0" smtClean="0"/>
            </a:br>
            <a:r>
              <a:rPr lang="en-US" sz="3600" dirty="0" smtClean="0"/>
              <a:t>Code for the Public Sector and this policy.</a:t>
            </a:r>
            <a:endParaRPr lang="en-US"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2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12278" y="5560946"/>
            <a:ext cx="1874522"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910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b="1" smtClean="0"/>
              <a:t>A: $400 Code of Conduct</a:t>
            </a:r>
            <a:endParaRPr lang="en-US" b="1" dirty="0"/>
          </a:p>
        </p:txBody>
      </p:sp>
      <p:sp>
        <p:nvSpPr>
          <p:cNvPr id="38916" name="Text Box 4"/>
          <p:cNvSpPr txBox="1">
            <a:spLocks noChangeArrowheads="1"/>
          </p:cNvSpPr>
          <p:nvPr/>
        </p:nvSpPr>
        <p:spPr bwMode="auto">
          <a:xfrm>
            <a:off x="1115616" y="2819399"/>
            <a:ext cx="68018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Policy on Conflict of </a:t>
            </a:r>
            <a:br>
              <a:rPr lang="en-US" sz="3600" dirty="0" smtClean="0"/>
            </a:br>
            <a:r>
              <a:rPr lang="en-US" sz="3600" dirty="0" smtClean="0"/>
              <a:t>Interest</a:t>
            </a:r>
            <a:r>
              <a:rPr lang="en-US" sz="3600" dirty="0"/>
              <a:t> </a:t>
            </a:r>
            <a:r>
              <a:rPr lang="en-US" sz="3600" dirty="0" smtClean="0"/>
              <a:t>and Post-Employment? </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211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70328"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63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smtClean="0"/>
              <a:t>Q: $500 Code of Conduct</a:t>
            </a:r>
            <a:endParaRPr lang="en-US" b="1" dirty="0"/>
          </a:p>
        </p:txBody>
      </p:sp>
      <p:sp>
        <p:nvSpPr>
          <p:cNvPr id="12292" name="Text Box 4"/>
          <p:cNvSpPr txBox="1">
            <a:spLocks noChangeArrowheads="1"/>
          </p:cNvSpPr>
          <p:nvPr/>
        </p:nvSpPr>
        <p:spPr bwMode="auto">
          <a:xfrm>
            <a:off x="1143000" y="2133600"/>
            <a:ext cx="739176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If there is </a:t>
            </a:r>
            <a:r>
              <a:rPr lang="en-CA" sz="3600" dirty="0" smtClean="0"/>
              <a:t>any </a:t>
            </a:r>
            <a:r>
              <a:rPr lang="en-CA" sz="3600" dirty="0"/>
              <a:t>conflict between the </a:t>
            </a:r>
            <a:r>
              <a:rPr lang="en-CA" sz="3600" dirty="0" smtClean="0"/>
              <a:t/>
            </a:r>
            <a:br>
              <a:rPr lang="en-CA" sz="3600" dirty="0" smtClean="0"/>
            </a:br>
            <a:r>
              <a:rPr lang="en-CA" sz="3600" dirty="0" smtClean="0"/>
              <a:t>ESDC Code </a:t>
            </a:r>
            <a:r>
              <a:rPr lang="en-CA" sz="3600" dirty="0"/>
              <a:t>of Conduct and </a:t>
            </a:r>
            <a:r>
              <a:rPr lang="en-CA" sz="3600" dirty="0" smtClean="0"/>
              <a:t>this, </a:t>
            </a:r>
            <a:br>
              <a:rPr lang="en-CA" sz="3600" dirty="0" smtClean="0"/>
            </a:br>
            <a:r>
              <a:rPr lang="en-CA" sz="3600" dirty="0" smtClean="0"/>
              <a:t>the ESDC </a:t>
            </a:r>
            <a:r>
              <a:rPr lang="en-CA" sz="3600" dirty="0"/>
              <a:t>Code </a:t>
            </a:r>
            <a:r>
              <a:rPr lang="en-CA" sz="3600" dirty="0" smtClean="0"/>
              <a:t>of </a:t>
            </a:r>
            <a:r>
              <a:rPr lang="en-CA" sz="3600" dirty="0"/>
              <a:t>Conduct will </a:t>
            </a:r>
            <a:r>
              <a:rPr lang="en-CA" sz="3600" dirty="0" smtClean="0"/>
              <a:t/>
            </a:r>
            <a:br>
              <a:rPr lang="en-CA" sz="3600" dirty="0" smtClean="0"/>
            </a:br>
            <a:r>
              <a:rPr lang="en-CA" sz="3600" dirty="0" smtClean="0"/>
              <a:t>prevail to </a:t>
            </a:r>
            <a:r>
              <a:rPr lang="en-CA" sz="3600" dirty="0"/>
              <a:t>the extent of the conflict.</a:t>
            </a:r>
          </a:p>
          <a:p>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211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63770" y="5560946"/>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9450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b="1" smtClean="0"/>
              <a:t>A: $500 Code of Conduct</a:t>
            </a:r>
            <a:endParaRPr lang="en-US" b="1" dirty="0"/>
          </a:p>
        </p:txBody>
      </p:sp>
      <p:sp>
        <p:nvSpPr>
          <p:cNvPr id="39940" name="Text Box 4"/>
          <p:cNvSpPr txBox="1">
            <a:spLocks noChangeArrowheads="1"/>
          </p:cNvSpPr>
          <p:nvPr/>
        </p:nvSpPr>
        <p:spPr bwMode="auto">
          <a:xfrm>
            <a:off x="323528" y="2571904"/>
            <a:ext cx="844333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are the Guidelines of Professional </a:t>
            </a:r>
            <a:br>
              <a:rPr lang="en-US" sz="3600" dirty="0" smtClean="0"/>
            </a:br>
            <a:r>
              <a:rPr lang="en-US" sz="3600" dirty="0" smtClean="0"/>
              <a:t>Conduct for Service Canada and the </a:t>
            </a:r>
          </a:p>
          <a:p>
            <a:r>
              <a:rPr lang="en-US" sz="3600" dirty="0" smtClean="0"/>
              <a:t>Labour Program?</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2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12278" y="5594852"/>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03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b="1" smtClean="0"/>
              <a:t>Q: $100 Values</a:t>
            </a:r>
            <a:endParaRPr lang="en-US" b="1" dirty="0"/>
          </a:p>
        </p:txBody>
      </p:sp>
      <p:sp>
        <p:nvSpPr>
          <p:cNvPr id="13316" name="Text Box 4"/>
          <p:cNvSpPr txBox="1">
            <a:spLocks noChangeArrowheads="1"/>
          </p:cNvSpPr>
          <p:nvPr/>
        </p:nvSpPr>
        <p:spPr bwMode="auto">
          <a:xfrm>
            <a:off x="683568" y="2348880"/>
            <a:ext cx="800732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value that forms the cornerstone </a:t>
            </a:r>
          </a:p>
          <a:p>
            <a:r>
              <a:rPr lang="en-US" sz="3600" dirty="0" smtClean="0"/>
              <a:t>of good governance and democracy,</a:t>
            </a:r>
          </a:p>
          <a:p>
            <a:r>
              <a:rPr lang="en-US" sz="3600" dirty="0" smtClean="0"/>
              <a:t>encouraging public servants to uphold</a:t>
            </a:r>
          </a:p>
          <a:p>
            <a:r>
              <a:rPr lang="en-US" sz="3600" dirty="0" smtClean="0"/>
              <a:t>the highest ethical standards.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8179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1465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94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b="1" smtClean="0"/>
              <a:t>A: $100 Values</a:t>
            </a:r>
            <a:endParaRPr lang="en-US" b="1" dirty="0"/>
          </a:p>
        </p:txBody>
      </p:sp>
      <p:sp>
        <p:nvSpPr>
          <p:cNvPr id="40964" name="Text Box 4"/>
          <p:cNvSpPr txBox="1">
            <a:spLocks noChangeArrowheads="1"/>
          </p:cNvSpPr>
          <p:nvPr/>
        </p:nvSpPr>
        <p:spPr bwMode="auto">
          <a:xfrm>
            <a:off x="1636204" y="3047999"/>
            <a:ext cx="62632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Integrity?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2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47798"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87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b="1" smtClean="0"/>
              <a:t>Q: $200 Values</a:t>
            </a:r>
            <a:endParaRPr lang="en-US" b="1" dirty="0"/>
          </a:p>
        </p:txBody>
      </p:sp>
      <p:sp>
        <p:nvSpPr>
          <p:cNvPr id="14340" name="Text Box 4"/>
          <p:cNvSpPr txBox="1">
            <a:spLocks noChangeArrowheads="1"/>
          </p:cNvSpPr>
          <p:nvPr/>
        </p:nvSpPr>
        <p:spPr bwMode="auto">
          <a:xfrm>
            <a:off x="1259979" y="2636912"/>
            <a:ext cx="73318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This value promotes engagement, </a:t>
            </a:r>
            <a:br>
              <a:rPr lang="en-US" sz="3600" dirty="0" smtClean="0"/>
            </a:br>
            <a:r>
              <a:rPr lang="en-US" sz="3600" dirty="0" smtClean="0"/>
              <a:t>openness and transparency.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2243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15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smtClean="0"/>
              <a:t>A: $200 Values</a:t>
            </a:r>
            <a:endParaRPr lang="en-US" b="1" dirty="0"/>
          </a:p>
        </p:txBody>
      </p:sp>
      <p:sp>
        <p:nvSpPr>
          <p:cNvPr id="41988" name="Text Box 4"/>
          <p:cNvSpPr txBox="1">
            <a:spLocks noChangeArrowheads="1"/>
          </p:cNvSpPr>
          <p:nvPr/>
        </p:nvSpPr>
        <p:spPr bwMode="auto">
          <a:xfrm>
            <a:off x="1828799" y="3048000"/>
            <a:ext cx="51911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smtClean="0"/>
              <a:t>What is the value of </a:t>
            </a:r>
          </a:p>
          <a:p>
            <a:r>
              <a:rPr lang="en-US" sz="3600" dirty="0" smtClean="0"/>
              <a:t>Respect for </a:t>
            </a:r>
            <a:r>
              <a:rPr lang="en-US" sz="3600" dirty="0"/>
              <a:t>P</a:t>
            </a:r>
            <a:r>
              <a:rPr lang="en-US" sz="3600" dirty="0" smtClean="0"/>
              <a:t>eople?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2243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74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smtClean="0"/>
              <a:t>Q: $300 Values</a:t>
            </a:r>
            <a:endParaRPr lang="en-US" b="1" dirty="0"/>
          </a:p>
        </p:txBody>
      </p:sp>
      <p:sp>
        <p:nvSpPr>
          <p:cNvPr id="15364" name="Text Box 4"/>
          <p:cNvSpPr txBox="1">
            <a:spLocks noChangeArrowheads="1"/>
          </p:cNvSpPr>
          <p:nvPr/>
        </p:nvSpPr>
        <p:spPr bwMode="auto">
          <a:xfrm>
            <a:off x="899592" y="2348880"/>
            <a:ext cx="816120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value that encourages public</a:t>
            </a:r>
          </a:p>
          <a:p>
            <a:r>
              <a:rPr lang="en-US" sz="3600" dirty="0" smtClean="0"/>
              <a:t>servants to take actions to respect the </a:t>
            </a:r>
            <a:br>
              <a:rPr lang="en-US" sz="3600" dirty="0" smtClean="0"/>
            </a:br>
            <a:r>
              <a:rPr lang="en-US" sz="3600" dirty="0" smtClean="0"/>
              <a:t>environment (e.g. using less paper) </a:t>
            </a:r>
            <a:br>
              <a:rPr lang="en-US" sz="3600" dirty="0" smtClean="0"/>
            </a:br>
            <a:r>
              <a:rPr lang="en-US" sz="3600" dirty="0" smtClean="0"/>
              <a:t>and adopting good recordkeeping </a:t>
            </a:r>
            <a:br>
              <a:rPr lang="en-US" sz="3600" dirty="0" smtClean="0"/>
            </a:br>
            <a:r>
              <a:rPr lang="en-US" sz="3600" dirty="0" smtClean="0"/>
              <a:t>practices.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195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66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smtClean="0"/>
              <a:t>A: $300 Values</a:t>
            </a:r>
            <a:endParaRPr lang="en-US" b="1" dirty="0"/>
          </a:p>
        </p:txBody>
      </p:sp>
      <p:sp>
        <p:nvSpPr>
          <p:cNvPr id="43012" name="Text Box 4"/>
          <p:cNvSpPr txBox="1">
            <a:spLocks noChangeArrowheads="1"/>
          </p:cNvSpPr>
          <p:nvPr/>
        </p:nvSpPr>
        <p:spPr bwMode="auto">
          <a:xfrm>
            <a:off x="2133600" y="3048000"/>
            <a:ext cx="43652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a:t>
            </a:r>
          </a:p>
          <a:p>
            <a:r>
              <a:rPr lang="en-US" sz="3600" dirty="0" smtClean="0"/>
              <a:t>Stewardship?</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2243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58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2850" y="44624"/>
            <a:ext cx="7772400" cy="1143000"/>
          </a:xfrm>
          <a:solidFill>
            <a:schemeClr val="bg1"/>
          </a:solidFill>
        </p:spPr>
        <p:txBody>
          <a:bodyPr/>
          <a:lstStyle/>
          <a:p>
            <a:pPr>
              <a:lnSpc>
                <a:spcPts val="6000"/>
              </a:lnSpc>
            </a:pPr>
            <a:r>
              <a:rPr lang="en-US" sz="4500" i="1" dirty="0" smtClean="0">
                <a:solidFill>
                  <a:srgbClr val="FF0000"/>
                </a:solidFill>
                <a:effectLst>
                  <a:outerShdw blurRad="38100" dist="38100" dir="2700000" algn="tl">
                    <a:srgbClr val="000000">
                      <a:alpha val="43137"/>
                    </a:srgbClr>
                  </a:outerShdw>
                </a:effectLst>
                <a:latin typeface="Bernard MT Condensed" pitchFamily="18" charset="0"/>
              </a:rPr>
              <a:t>Crack the Code Game board</a:t>
            </a:r>
            <a:endParaRPr lang="en-US" sz="4500" i="1" dirty="0">
              <a:solidFill>
                <a:srgbClr val="FF0000"/>
              </a:solidFill>
              <a:effectLst>
                <a:outerShdw blurRad="38100" dist="38100" dir="2700000" algn="tl">
                  <a:srgbClr val="000000">
                    <a:alpha val="43137"/>
                  </a:srgbClr>
                </a:outerShdw>
              </a:effectLst>
              <a:latin typeface="Bernard MT Condensed" pitchFamily="18" charset="0"/>
            </a:endParaRPr>
          </a:p>
        </p:txBody>
      </p:sp>
      <p:graphicFrame>
        <p:nvGraphicFramePr>
          <p:cNvPr id="2051" name="Object 3"/>
          <p:cNvGraphicFramePr>
            <a:graphicFrameLocks noGrp="1" noChangeAspect="1"/>
          </p:cNvGraphicFramePr>
          <p:nvPr>
            <p:ph type="tbl" idx="1"/>
            <p:extLst>
              <p:ext uri="{D42A27DB-BD31-4B8C-83A1-F6EECF244321}">
                <p14:modId xmlns:p14="http://schemas.microsoft.com/office/powerpoint/2010/main" val="2275323379"/>
              </p:ext>
            </p:extLst>
          </p:nvPr>
        </p:nvGraphicFramePr>
        <p:xfrm>
          <a:off x="325438" y="1047750"/>
          <a:ext cx="8443912" cy="4419600"/>
        </p:xfrm>
        <a:graphic>
          <a:graphicData uri="http://schemas.openxmlformats.org/presentationml/2006/ole">
            <mc:AlternateContent xmlns:mc="http://schemas.openxmlformats.org/markup-compatibility/2006">
              <mc:Choice xmlns:v="urn:schemas-microsoft-com:vml" Requires="v">
                <p:oleObj spid="_x0000_s17516" name="Document" r:id="rId7" imgW="9783636" imgH="5121362" progId="Word.Document.8">
                  <p:embed/>
                </p:oleObj>
              </mc:Choice>
              <mc:Fallback>
                <p:oleObj name="Document" r:id="rId7" imgW="9783636" imgH="5121362" progId="Word.Document.8">
                  <p:embed/>
                  <p:pic>
                    <p:nvPicPr>
                      <p:cNvPr id="0" name=""/>
                      <p:cNvPicPr>
                        <a:picLocks noChangeAspect="1" noChangeArrowheads="1"/>
                      </p:cNvPicPr>
                      <p:nvPr/>
                    </p:nvPicPr>
                    <p:blipFill>
                      <a:blip r:embed="rId8"/>
                      <a:srcRect/>
                      <a:stretch>
                        <a:fillRect/>
                      </a:stretch>
                    </p:blipFill>
                    <p:spPr bwMode="auto">
                      <a:xfrm>
                        <a:off x="325438" y="1047750"/>
                        <a:ext cx="8443912" cy="4419600"/>
                      </a:xfrm>
                      <a:prstGeom prst="rect">
                        <a:avLst/>
                      </a:prstGeom>
                    </p:spPr>
                  </p:pic>
                </p:oleObj>
              </mc:Fallback>
            </mc:AlternateContent>
          </a:graphicData>
        </a:graphic>
      </p:graphicFrame>
      <p:sp>
        <p:nvSpPr>
          <p:cNvPr id="2052" name="Text Box 4"/>
          <p:cNvSpPr txBox="1">
            <a:spLocks noChangeArrowheads="1"/>
          </p:cNvSpPr>
          <p:nvPr/>
        </p:nvSpPr>
        <p:spPr bwMode="auto">
          <a:xfrm>
            <a:off x="552005" y="1047055"/>
            <a:ext cx="92365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dirty="0" smtClean="0">
                <a:solidFill>
                  <a:schemeClr val="bg2"/>
                </a:solidFill>
              </a:rPr>
              <a:t>History </a:t>
            </a:r>
          </a:p>
          <a:p>
            <a:r>
              <a:rPr lang="en-US" sz="1700" dirty="0" smtClean="0">
                <a:solidFill>
                  <a:schemeClr val="bg2"/>
                </a:solidFill>
              </a:rPr>
              <a:t>of V&amp;E</a:t>
            </a:r>
            <a:endParaRPr lang="en-US" sz="1700" dirty="0"/>
          </a:p>
        </p:txBody>
      </p:sp>
      <p:sp>
        <p:nvSpPr>
          <p:cNvPr id="2053" name="Text Box 5"/>
          <p:cNvSpPr txBox="1">
            <a:spLocks noChangeArrowheads="1"/>
          </p:cNvSpPr>
          <p:nvPr/>
        </p:nvSpPr>
        <p:spPr bwMode="auto">
          <a:xfrm>
            <a:off x="1396008" y="1047055"/>
            <a:ext cx="144780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700" dirty="0" smtClean="0">
                <a:solidFill>
                  <a:schemeClr val="bg2"/>
                </a:solidFill>
              </a:rPr>
              <a:t>Code of Conduct</a:t>
            </a:r>
            <a:endParaRPr lang="en-US" sz="1700" dirty="0"/>
          </a:p>
        </p:txBody>
      </p:sp>
      <p:sp>
        <p:nvSpPr>
          <p:cNvPr id="2054" name="Text Box 6"/>
          <p:cNvSpPr txBox="1">
            <a:spLocks noChangeArrowheads="1"/>
          </p:cNvSpPr>
          <p:nvPr/>
        </p:nvSpPr>
        <p:spPr bwMode="auto">
          <a:xfrm>
            <a:off x="2870944" y="1196752"/>
            <a:ext cx="836960"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dirty="0" smtClean="0">
                <a:solidFill>
                  <a:schemeClr val="bg2"/>
                </a:solidFill>
              </a:rPr>
              <a:t>Values</a:t>
            </a:r>
            <a:endParaRPr lang="en-US" sz="1700" dirty="0" smtClean="0"/>
          </a:p>
        </p:txBody>
      </p:sp>
      <p:sp>
        <p:nvSpPr>
          <p:cNvPr id="2055" name="Text Box 7"/>
          <p:cNvSpPr txBox="1">
            <a:spLocks noChangeArrowheads="1"/>
          </p:cNvSpPr>
          <p:nvPr/>
        </p:nvSpPr>
        <p:spPr bwMode="auto">
          <a:xfrm>
            <a:off x="4080651" y="1196752"/>
            <a:ext cx="77938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700" dirty="0" smtClean="0">
                <a:solidFill>
                  <a:schemeClr val="bg2"/>
                </a:solidFill>
              </a:rPr>
              <a:t>Ethics</a:t>
            </a:r>
            <a:endParaRPr lang="en-US" sz="1700" dirty="0"/>
          </a:p>
        </p:txBody>
      </p:sp>
      <p:sp>
        <p:nvSpPr>
          <p:cNvPr id="2056" name="Text Box 8"/>
          <p:cNvSpPr txBox="1">
            <a:spLocks noChangeArrowheads="1"/>
          </p:cNvSpPr>
          <p:nvPr/>
        </p:nvSpPr>
        <p:spPr bwMode="auto">
          <a:xfrm>
            <a:off x="4950527" y="1224026"/>
            <a:ext cx="145251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700" dirty="0" smtClean="0">
                <a:solidFill>
                  <a:schemeClr val="bg2"/>
                </a:solidFill>
              </a:rPr>
              <a:t>WWTADMD</a:t>
            </a:r>
            <a:r>
              <a:rPr lang="en-US" sz="1400" dirty="0" smtClean="0">
                <a:solidFill>
                  <a:schemeClr val="bg2"/>
                </a:solidFill>
              </a:rPr>
              <a:t>?</a:t>
            </a:r>
            <a:endParaRPr lang="en-US" sz="1400" dirty="0"/>
          </a:p>
        </p:txBody>
      </p:sp>
      <p:sp>
        <p:nvSpPr>
          <p:cNvPr id="2057" name="Text Box 9"/>
          <p:cNvSpPr txBox="1">
            <a:spLocks noChangeArrowheads="1"/>
          </p:cNvSpPr>
          <p:nvPr/>
        </p:nvSpPr>
        <p:spPr bwMode="auto">
          <a:xfrm>
            <a:off x="395536" y="1907540"/>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9" action="ppaction://hlinksldjump"/>
              </a:rPr>
              <a:t>Q $100</a:t>
            </a:r>
            <a:endParaRPr lang="en-US" dirty="0"/>
          </a:p>
        </p:txBody>
      </p:sp>
      <p:sp>
        <p:nvSpPr>
          <p:cNvPr id="2059" name="Text Box 11"/>
          <p:cNvSpPr txBox="1">
            <a:spLocks noChangeArrowheads="1"/>
          </p:cNvSpPr>
          <p:nvPr/>
        </p:nvSpPr>
        <p:spPr bwMode="auto">
          <a:xfrm>
            <a:off x="395536" y="2555612"/>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0" action="ppaction://hlinksldjump"/>
              </a:rPr>
              <a:t>Q $200</a:t>
            </a:r>
            <a:endParaRPr lang="en-US" dirty="0"/>
          </a:p>
        </p:txBody>
      </p:sp>
      <p:sp>
        <p:nvSpPr>
          <p:cNvPr id="2060" name="Text Box 12"/>
          <p:cNvSpPr txBox="1">
            <a:spLocks noChangeArrowheads="1"/>
          </p:cNvSpPr>
          <p:nvPr/>
        </p:nvSpPr>
        <p:spPr bwMode="auto">
          <a:xfrm>
            <a:off x="395536" y="321297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1" action="ppaction://hlinksldjump"/>
              </a:rPr>
              <a:t>Q $300</a:t>
            </a:r>
            <a:endParaRPr lang="en-US" dirty="0"/>
          </a:p>
        </p:txBody>
      </p:sp>
      <p:sp>
        <p:nvSpPr>
          <p:cNvPr id="2061" name="Text Box 13"/>
          <p:cNvSpPr txBox="1">
            <a:spLocks noChangeArrowheads="1"/>
          </p:cNvSpPr>
          <p:nvPr/>
        </p:nvSpPr>
        <p:spPr bwMode="auto">
          <a:xfrm>
            <a:off x="395536" y="393305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2" action="ppaction://hlinksldjump"/>
              </a:rPr>
              <a:t>Q $400</a:t>
            </a:r>
            <a:endParaRPr lang="en-US" dirty="0"/>
          </a:p>
        </p:txBody>
      </p:sp>
      <p:sp>
        <p:nvSpPr>
          <p:cNvPr id="2062" name="Text Box 14"/>
          <p:cNvSpPr txBox="1">
            <a:spLocks noChangeArrowheads="1"/>
          </p:cNvSpPr>
          <p:nvPr/>
        </p:nvSpPr>
        <p:spPr bwMode="auto">
          <a:xfrm>
            <a:off x="395536" y="458112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3" action="ppaction://hlinksldjump"/>
              </a:rPr>
              <a:t>Q $500</a:t>
            </a:r>
            <a:endParaRPr lang="en-US" dirty="0"/>
          </a:p>
        </p:txBody>
      </p:sp>
      <p:sp>
        <p:nvSpPr>
          <p:cNvPr id="2063" name="Rectangle 15"/>
          <p:cNvSpPr>
            <a:spLocks noChangeArrowheads="1"/>
          </p:cNvSpPr>
          <p:nvPr/>
        </p:nvSpPr>
        <p:spPr bwMode="auto">
          <a:xfrm>
            <a:off x="1562888" y="1907540"/>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4" action="ppaction://hlinksldjump"/>
              </a:rPr>
              <a:t>Q $100</a:t>
            </a:r>
            <a:endParaRPr lang="en-US" dirty="0"/>
          </a:p>
        </p:txBody>
      </p:sp>
      <p:sp>
        <p:nvSpPr>
          <p:cNvPr id="2064" name="Rectangle 16"/>
          <p:cNvSpPr>
            <a:spLocks noChangeArrowheads="1"/>
          </p:cNvSpPr>
          <p:nvPr/>
        </p:nvSpPr>
        <p:spPr bwMode="auto">
          <a:xfrm>
            <a:off x="3995936" y="1916832"/>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5" action="ppaction://hlinksldjump"/>
              </a:rPr>
              <a:t>Q $100</a:t>
            </a:r>
            <a:endParaRPr lang="en-US" dirty="0"/>
          </a:p>
        </p:txBody>
      </p:sp>
      <p:sp>
        <p:nvSpPr>
          <p:cNvPr id="2065" name="Rectangle 17"/>
          <p:cNvSpPr>
            <a:spLocks noChangeArrowheads="1"/>
          </p:cNvSpPr>
          <p:nvPr/>
        </p:nvSpPr>
        <p:spPr bwMode="auto">
          <a:xfrm>
            <a:off x="2771800" y="1907540"/>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6" action="ppaction://hlinksldjump"/>
              </a:rPr>
              <a:t>Q $100</a:t>
            </a:r>
            <a:endParaRPr lang="en-US" dirty="0"/>
          </a:p>
        </p:txBody>
      </p:sp>
      <p:sp>
        <p:nvSpPr>
          <p:cNvPr id="2066" name="Rectangle 18"/>
          <p:cNvSpPr>
            <a:spLocks noChangeArrowheads="1"/>
          </p:cNvSpPr>
          <p:nvPr/>
        </p:nvSpPr>
        <p:spPr bwMode="auto">
          <a:xfrm>
            <a:off x="5148064" y="1930732"/>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7" action="ppaction://hlinksldjump"/>
              </a:rPr>
              <a:t>Q $100</a:t>
            </a:r>
            <a:endParaRPr lang="en-US" dirty="0"/>
          </a:p>
        </p:txBody>
      </p:sp>
      <p:sp>
        <p:nvSpPr>
          <p:cNvPr id="2067" name="Rectangle 19"/>
          <p:cNvSpPr>
            <a:spLocks noChangeArrowheads="1"/>
          </p:cNvSpPr>
          <p:nvPr/>
        </p:nvSpPr>
        <p:spPr bwMode="auto">
          <a:xfrm>
            <a:off x="1562888" y="255996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8" action="ppaction://hlinksldjump"/>
              </a:rPr>
              <a:t>Q $200</a:t>
            </a:r>
            <a:endParaRPr lang="en-US" dirty="0"/>
          </a:p>
        </p:txBody>
      </p:sp>
      <p:sp>
        <p:nvSpPr>
          <p:cNvPr id="2068" name="Rectangle 20"/>
          <p:cNvSpPr>
            <a:spLocks noChangeArrowheads="1"/>
          </p:cNvSpPr>
          <p:nvPr/>
        </p:nvSpPr>
        <p:spPr bwMode="auto">
          <a:xfrm>
            <a:off x="2771800" y="2564904"/>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19" action="ppaction://hlinksldjump"/>
              </a:rPr>
              <a:t>Q $200</a:t>
            </a:r>
            <a:endParaRPr lang="en-US" dirty="0"/>
          </a:p>
        </p:txBody>
      </p:sp>
      <p:sp>
        <p:nvSpPr>
          <p:cNvPr id="2069" name="Rectangle 21"/>
          <p:cNvSpPr>
            <a:spLocks noChangeArrowheads="1"/>
          </p:cNvSpPr>
          <p:nvPr/>
        </p:nvSpPr>
        <p:spPr bwMode="auto">
          <a:xfrm>
            <a:off x="3995936" y="2564904"/>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0" action="ppaction://hlinksldjump"/>
              </a:rPr>
              <a:t>Q $200</a:t>
            </a:r>
            <a:endParaRPr lang="en-US" dirty="0"/>
          </a:p>
        </p:txBody>
      </p:sp>
      <p:sp>
        <p:nvSpPr>
          <p:cNvPr id="2070" name="Rectangle 22"/>
          <p:cNvSpPr>
            <a:spLocks noChangeArrowheads="1"/>
          </p:cNvSpPr>
          <p:nvPr/>
        </p:nvSpPr>
        <p:spPr bwMode="auto">
          <a:xfrm>
            <a:off x="5148064" y="2564904"/>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1" action="ppaction://hlinksldjump"/>
              </a:rPr>
              <a:t>Q $200</a:t>
            </a:r>
            <a:endParaRPr lang="en-US" dirty="0"/>
          </a:p>
        </p:txBody>
      </p:sp>
      <p:sp>
        <p:nvSpPr>
          <p:cNvPr id="2071" name="Rectangle 23"/>
          <p:cNvSpPr>
            <a:spLocks noChangeArrowheads="1"/>
          </p:cNvSpPr>
          <p:nvPr/>
        </p:nvSpPr>
        <p:spPr bwMode="auto">
          <a:xfrm>
            <a:off x="1562888" y="321297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2" action="ppaction://hlinksldjump"/>
              </a:rPr>
              <a:t>Q $300</a:t>
            </a:r>
            <a:endParaRPr lang="en-US" dirty="0"/>
          </a:p>
        </p:txBody>
      </p:sp>
      <p:sp>
        <p:nvSpPr>
          <p:cNvPr id="2072" name="Rectangle 24"/>
          <p:cNvSpPr>
            <a:spLocks noChangeArrowheads="1"/>
          </p:cNvSpPr>
          <p:nvPr/>
        </p:nvSpPr>
        <p:spPr bwMode="auto">
          <a:xfrm>
            <a:off x="2771800" y="321297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3" action="ppaction://hlinksldjump"/>
              </a:rPr>
              <a:t>Q $300</a:t>
            </a:r>
            <a:endParaRPr lang="en-US" dirty="0"/>
          </a:p>
        </p:txBody>
      </p:sp>
      <p:sp>
        <p:nvSpPr>
          <p:cNvPr id="2073" name="Rectangle 25"/>
          <p:cNvSpPr>
            <a:spLocks noChangeArrowheads="1"/>
          </p:cNvSpPr>
          <p:nvPr/>
        </p:nvSpPr>
        <p:spPr bwMode="auto">
          <a:xfrm>
            <a:off x="3995937" y="321297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4" action="ppaction://hlinksldjump"/>
              </a:rPr>
              <a:t>Q $300</a:t>
            </a:r>
            <a:endParaRPr lang="en-US" dirty="0"/>
          </a:p>
        </p:txBody>
      </p:sp>
      <p:sp>
        <p:nvSpPr>
          <p:cNvPr id="2074" name="Rectangle 26"/>
          <p:cNvSpPr>
            <a:spLocks noChangeArrowheads="1"/>
          </p:cNvSpPr>
          <p:nvPr/>
        </p:nvSpPr>
        <p:spPr bwMode="auto">
          <a:xfrm>
            <a:off x="5148064" y="321297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5" action="ppaction://hlinksldjump"/>
              </a:rPr>
              <a:t>Q $300</a:t>
            </a:r>
            <a:endParaRPr lang="en-US" dirty="0"/>
          </a:p>
        </p:txBody>
      </p:sp>
      <p:sp>
        <p:nvSpPr>
          <p:cNvPr id="2075" name="Rectangle 27"/>
          <p:cNvSpPr>
            <a:spLocks noChangeArrowheads="1"/>
          </p:cNvSpPr>
          <p:nvPr/>
        </p:nvSpPr>
        <p:spPr bwMode="auto">
          <a:xfrm>
            <a:off x="1562888" y="393305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6" action="ppaction://hlinksldjump"/>
              </a:rPr>
              <a:t>Q $400</a:t>
            </a:r>
            <a:endParaRPr lang="en-US" dirty="0"/>
          </a:p>
        </p:txBody>
      </p:sp>
      <p:sp>
        <p:nvSpPr>
          <p:cNvPr id="2076" name="Rectangle 28"/>
          <p:cNvSpPr>
            <a:spLocks noChangeArrowheads="1"/>
          </p:cNvSpPr>
          <p:nvPr/>
        </p:nvSpPr>
        <p:spPr bwMode="auto">
          <a:xfrm>
            <a:off x="2771800" y="393305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6" action="ppaction://hlinksldjump"/>
              </a:rPr>
              <a:t>Q $400</a:t>
            </a:r>
            <a:endParaRPr lang="en-US" dirty="0"/>
          </a:p>
        </p:txBody>
      </p:sp>
      <p:sp>
        <p:nvSpPr>
          <p:cNvPr id="2077" name="Rectangle 29"/>
          <p:cNvSpPr>
            <a:spLocks noChangeArrowheads="1"/>
          </p:cNvSpPr>
          <p:nvPr/>
        </p:nvSpPr>
        <p:spPr bwMode="auto">
          <a:xfrm>
            <a:off x="3995936" y="393305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7" action="ppaction://hlinksldjump"/>
              </a:rPr>
              <a:t>Q $400</a:t>
            </a:r>
            <a:endParaRPr lang="en-US" dirty="0"/>
          </a:p>
        </p:txBody>
      </p:sp>
      <p:sp>
        <p:nvSpPr>
          <p:cNvPr id="2078" name="Rectangle 30"/>
          <p:cNvSpPr>
            <a:spLocks noChangeArrowheads="1"/>
          </p:cNvSpPr>
          <p:nvPr/>
        </p:nvSpPr>
        <p:spPr bwMode="auto">
          <a:xfrm>
            <a:off x="5148064" y="393305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8" action="ppaction://hlinksldjump"/>
              </a:rPr>
              <a:t>Q $400</a:t>
            </a:r>
            <a:endParaRPr lang="en-US" dirty="0"/>
          </a:p>
        </p:txBody>
      </p:sp>
      <p:sp>
        <p:nvSpPr>
          <p:cNvPr id="2079" name="Rectangle 31"/>
          <p:cNvSpPr>
            <a:spLocks noChangeArrowheads="1"/>
          </p:cNvSpPr>
          <p:nvPr/>
        </p:nvSpPr>
        <p:spPr bwMode="auto">
          <a:xfrm>
            <a:off x="1547664" y="458112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29" action="ppaction://hlinksldjump"/>
              </a:rPr>
              <a:t>Q $</a:t>
            </a:r>
            <a:r>
              <a:rPr lang="en-US" dirty="0" smtClean="0">
                <a:hlinkClick r:id="rId29" action="ppaction://hlinksldjump"/>
              </a:rPr>
              <a:t>500</a:t>
            </a:r>
            <a:endParaRPr lang="en-US" dirty="0"/>
          </a:p>
        </p:txBody>
      </p:sp>
      <p:sp>
        <p:nvSpPr>
          <p:cNvPr id="2080" name="Rectangle 32"/>
          <p:cNvSpPr>
            <a:spLocks noChangeArrowheads="1"/>
          </p:cNvSpPr>
          <p:nvPr/>
        </p:nvSpPr>
        <p:spPr bwMode="auto">
          <a:xfrm>
            <a:off x="2771800" y="458112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0" action="ppaction://hlinksldjump"/>
              </a:rPr>
              <a:t>Q $500</a:t>
            </a:r>
            <a:endParaRPr lang="en-US" dirty="0"/>
          </a:p>
        </p:txBody>
      </p:sp>
      <p:sp>
        <p:nvSpPr>
          <p:cNvPr id="2081" name="Rectangle 33"/>
          <p:cNvSpPr>
            <a:spLocks noChangeArrowheads="1"/>
          </p:cNvSpPr>
          <p:nvPr/>
        </p:nvSpPr>
        <p:spPr bwMode="auto">
          <a:xfrm>
            <a:off x="3995936" y="458112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1" action="ppaction://hlinksldjump"/>
              </a:rPr>
              <a:t>Q $500</a:t>
            </a:r>
            <a:endParaRPr lang="en-US" dirty="0"/>
          </a:p>
        </p:txBody>
      </p:sp>
      <p:sp>
        <p:nvSpPr>
          <p:cNvPr id="2082" name="Rectangle 34"/>
          <p:cNvSpPr>
            <a:spLocks noChangeArrowheads="1"/>
          </p:cNvSpPr>
          <p:nvPr/>
        </p:nvSpPr>
        <p:spPr bwMode="auto">
          <a:xfrm>
            <a:off x="5148064" y="458112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2" action="ppaction://hlinksldjump"/>
              </a:rPr>
              <a:t>Q $500</a:t>
            </a:r>
            <a:endParaRPr lang="en-US" dirty="0"/>
          </a:p>
        </p:txBody>
      </p:sp>
      <p:sp>
        <p:nvSpPr>
          <p:cNvPr id="2095" name="Text Box 47"/>
          <p:cNvSpPr txBox="1">
            <a:spLocks noChangeArrowheads="1"/>
          </p:cNvSpPr>
          <p:nvPr/>
        </p:nvSpPr>
        <p:spPr bwMode="auto">
          <a:xfrm>
            <a:off x="3845539" y="5301208"/>
            <a:ext cx="1236236" cy="369332"/>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smtClean="0">
                <a:hlinkClick r:id="rId33" action="ppaction://hlinksldjump"/>
              </a:rPr>
              <a:t>Final Q&amp;A</a:t>
            </a:r>
            <a:endParaRPr lang="en-US" dirty="0"/>
          </a:p>
        </p:txBody>
      </p:sp>
      <p:sp>
        <p:nvSpPr>
          <p:cNvPr id="3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7" name="TextBox 36"/>
          <p:cNvSpPr txBox="1"/>
          <p:nvPr/>
        </p:nvSpPr>
        <p:spPr>
          <a:xfrm>
            <a:off x="43992" y="6374398"/>
            <a:ext cx="2738893" cy="338554"/>
          </a:xfrm>
          <a:prstGeom prst="rect">
            <a:avLst/>
          </a:prstGeom>
          <a:noFill/>
        </p:spPr>
        <p:txBody>
          <a:bodyPr wrap="square" rtlCol="0">
            <a:spAutoFit/>
          </a:bodyPr>
          <a:lstStyle/>
          <a:p>
            <a:pPr algn="ctr"/>
            <a:r>
              <a:rPr lang="en-US" sz="800" b="1" dirty="0"/>
              <a:t>A creation of Service </a:t>
            </a:r>
            <a:r>
              <a:rPr lang="en-US" sz="800" b="1" dirty="0" smtClean="0"/>
              <a:t>Canada/Employment and Social Development Canada, Ontario </a:t>
            </a:r>
            <a:r>
              <a:rPr lang="en-US" sz="800" b="1" dirty="0"/>
              <a:t>Region</a:t>
            </a:r>
            <a:endParaRPr lang="en-CA" sz="800" b="1" dirty="0"/>
          </a:p>
        </p:txBody>
      </p:sp>
      <p:sp>
        <p:nvSpPr>
          <p:cNvPr id="38" name="Text Box 8"/>
          <p:cNvSpPr txBox="1">
            <a:spLocks noChangeArrowheads="1"/>
          </p:cNvSpPr>
          <p:nvPr/>
        </p:nvSpPr>
        <p:spPr bwMode="auto">
          <a:xfrm>
            <a:off x="6300192" y="1224026"/>
            <a:ext cx="101970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700" dirty="0" smtClean="0">
                <a:solidFill>
                  <a:schemeClr val="bg2"/>
                </a:solidFill>
              </a:rPr>
              <a:t>Values II</a:t>
            </a:r>
            <a:endParaRPr lang="en-US" sz="1400" dirty="0"/>
          </a:p>
        </p:txBody>
      </p:sp>
      <p:sp>
        <p:nvSpPr>
          <p:cNvPr id="39" name="Rectangle 18"/>
          <p:cNvSpPr>
            <a:spLocks noChangeArrowheads="1"/>
          </p:cNvSpPr>
          <p:nvPr/>
        </p:nvSpPr>
        <p:spPr bwMode="auto">
          <a:xfrm>
            <a:off x="6377382" y="1916832"/>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4" action="ppaction://hlinksldjump"/>
              </a:rPr>
              <a:t>Q $100</a:t>
            </a:r>
            <a:endParaRPr lang="en-US" dirty="0"/>
          </a:p>
        </p:txBody>
      </p:sp>
      <p:sp>
        <p:nvSpPr>
          <p:cNvPr id="40" name="Rectangle 18"/>
          <p:cNvSpPr>
            <a:spLocks noChangeArrowheads="1"/>
          </p:cNvSpPr>
          <p:nvPr/>
        </p:nvSpPr>
        <p:spPr bwMode="auto">
          <a:xfrm>
            <a:off x="6372201" y="393305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5" action="ppaction://hlinksldjump"/>
              </a:rPr>
              <a:t>Q </a:t>
            </a:r>
            <a:r>
              <a:rPr lang="en-US" dirty="0" smtClean="0">
                <a:hlinkClick r:id="rId35" action="ppaction://hlinksldjump"/>
              </a:rPr>
              <a:t>$400</a:t>
            </a:r>
            <a:endParaRPr lang="en-US" dirty="0"/>
          </a:p>
        </p:txBody>
      </p:sp>
      <p:sp>
        <p:nvSpPr>
          <p:cNvPr id="41" name="Rectangle 18"/>
          <p:cNvSpPr>
            <a:spLocks noChangeArrowheads="1"/>
          </p:cNvSpPr>
          <p:nvPr/>
        </p:nvSpPr>
        <p:spPr bwMode="auto">
          <a:xfrm>
            <a:off x="6372202" y="321297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6" action="ppaction://hlinksldjump"/>
              </a:rPr>
              <a:t>Q </a:t>
            </a:r>
            <a:r>
              <a:rPr lang="en-US" dirty="0" smtClean="0">
                <a:hlinkClick r:id="rId36" action="ppaction://hlinksldjump"/>
              </a:rPr>
              <a:t>$300</a:t>
            </a:r>
            <a:endParaRPr lang="en-US" dirty="0"/>
          </a:p>
        </p:txBody>
      </p:sp>
      <p:sp>
        <p:nvSpPr>
          <p:cNvPr id="42" name="Rectangle 18"/>
          <p:cNvSpPr>
            <a:spLocks noChangeArrowheads="1"/>
          </p:cNvSpPr>
          <p:nvPr/>
        </p:nvSpPr>
        <p:spPr bwMode="auto">
          <a:xfrm>
            <a:off x="6372203" y="2564904"/>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7" action="ppaction://hlinksldjump"/>
              </a:rPr>
              <a:t>Q </a:t>
            </a:r>
            <a:r>
              <a:rPr lang="en-US" dirty="0" smtClean="0">
                <a:hlinkClick r:id="rId37" action="ppaction://hlinksldjump"/>
              </a:rPr>
              <a:t>$200</a:t>
            </a:r>
            <a:endParaRPr lang="en-US" dirty="0"/>
          </a:p>
        </p:txBody>
      </p:sp>
      <p:sp>
        <p:nvSpPr>
          <p:cNvPr id="43" name="Rectangle 18"/>
          <p:cNvSpPr>
            <a:spLocks noChangeArrowheads="1"/>
          </p:cNvSpPr>
          <p:nvPr/>
        </p:nvSpPr>
        <p:spPr bwMode="auto">
          <a:xfrm>
            <a:off x="6372200" y="458112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8" action="ppaction://hlinksldjump"/>
              </a:rPr>
              <a:t>Q </a:t>
            </a:r>
            <a:r>
              <a:rPr lang="en-US" dirty="0" smtClean="0">
                <a:hlinkClick r:id="rId38" action="ppaction://hlinksldjump"/>
              </a:rPr>
              <a:t>$500</a:t>
            </a:r>
            <a:endParaRPr lang="en-US" dirty="0"/>
          </a:p>
        </p:txBody>
      </p:sp>
      <p:sp>
        <p:nvSpPr>
          <p:cNvPr id="44" name="Text Box 8"/>
          <p:cNvSpPr txBox="1">
            <a:spLocks noChangeArrowheads="1"/>
          </p:cNvSpPr>
          <p:nvPr/>
        </p:nvSpPr>
        <p:spPr bwMode="auto">
          <a:xfrm>
            <a:off x="7452320" y="1219835"/>
            <a:ext cx="1071127"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700" dirty="0" smtClean="0">
                <a:solidFill>
                  <a:schemeClr val="bg2"/>
                </a:solidFill>
              </a:rPr>
              <a:t>Potpourri</a:t>
            </a:r>
            <a:endParaRPr lang="en-US" sz="1400" dirty="0"/>
          </a:p>
        </p:txBody>
      </p:sp>
      <p:sp>
        <p:nvSpPr>
          <p:cNvPr id="45" name="Rectangle 18"/>
          <p:cNvSpPr>
            <a:spLocks noChangeArrowheads="1"/>
          </p:cNvSpPr>
          <p:nvPr/>
        </p:nvSpPr>
        <p:spPr bwMode="auto">
          <a:xfrm>
            <a:off x="7519149" y="1916832"/>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39" action="ppaction://hlinksldjump"/>
              </a:rPr>
              <a:t>Q $100</a:t>
            </a:r>
            <a:endParaRPr lang="en-US" dirty="0"/>
          </a:p>
        </p:txBody>
      </p:sp>
      <p:sp>
        <p:nvSpPr>
          <p:cNvPr id="46" name="Rectangle 18"/>
          <p:cNvSpPr>
            <a:spLocks noChangeArrowheads="1"/>
          </p:cNvSpPr>
          <p:nvPr/>
        </p:nvSpPr>
        <p:spPr bwMode="auto">
          <a:xfrm>
            <a:off x="7513968" y="393305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40" action="ppaction://hlinksldjump"/>
              </a:rPr>
              <a:t>Q </a:t>
            </a:r>
            <a:r>
              <a:rPr lang="en-US" dirty="0" smtClean="0">
                <a:hlinkClick r:id="rId40" action="ppaction://hlinksldjump"/>
              </a:rPr>
              <a:t>$400</a:t>
            </a:r>
            <a:endParaRPr lang="en-US" dirty="0"/>
          </a:p>
        </p:txBody>
      </p:sp>
      <p:sp>
        <p:nvSpPr>
          <p:cNvPr id="47" name="Rectangle 18"/>
          <p:cNvSpPr>
            <a:spLocks noChangeArrowheads="1"/>
          </p:cNvSpPr>
          <p:nvPr/>
        </p:nvSpPr>
        <p:spPr bwMode="auto">
          <a:xfrm>
            <a:off x="7513969" y="3212976"/>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41" action="ppaction://hlinksldjump"/>
              </a:rPr>
              <a:t>Q </a:t>
            </a:r>
            <a:r>
              <a:rPr lang="en-US" dirty="0" smtClean="0">
                <a:hlinkClick r:id="rId41" action="ppaction://hlinksldjump"/>
              </a:rPr>
              <a:t>$300</a:t>
            </a:r>
            <a:endParaRPr lang="en-US" dirty="0"/>
          </a:p>
        </p:txBody>
      </p:sp>
      <p:sp>
        <p:nvSpPr>
          <p:cNvPr id="48" name="Rectangle 18"/>
          <p:cNvSpPr>
            <a:spLocks noChangeArrowheads="1"/>
          </p:cNvSpPr>
          <p:nvPr/>
        </p:nvSpPr>
        <p:spPr bwMode="auto">
          <a:xfrm>
            <a:off x="7513970" y="2564904"/>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42" action="ppaction://hlinksldjump"/>
              </a:rPr>
              <a:t>Q </a:t>
            </a:r>
            <a:r>
              <a:rPr lang="en-US" dirty="0" smtClean="0">
                <a:hlinkClick r:id="rId42" action="ppaction://hlinksldjump"/>
              </a:rPr>
              <a:t>$200</a:t>
            </a:r>
            <a:endParaRPr lang="en-US" dirty="0"/>
          </a:p>
        </p:txBody>
      </p:sp>
      <p:sp>
        <p:nvSpPr>
          <p:cNvPr id="49" name="Rectangle 18"/>
          <p:cNvSpPr>
            <a:spLocks noChangeArrowheads="1"/>
          </p:cNvSpPr>
          <p:nvPr/>
        </p:nvSpPr>
        <p:spPr bwMode="auto">
          <a:xfrm>
            <a:off x="7513967" y="4581128"/>
            <a:ext cx="9412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hlinkClick r:id="rId43" action="ppaction://hlinksldjump"/>
              </a:rPr>
              <a:t>Q </a:t>
            </a:r>
            <a:r>
              <a:rPr lang="en-US" dirty="0" smtClean="0">
                <a:hlinkClick r:id="rId43" action="ppaction://hlinksldjump"/>
              </a:rPr>
              <a:t>$500</a:t>
            </a:r>
            <a:endParaRPr lang="en-US" dirty="0"/>
          </a:p>
        </p:txBody>
      </p:sp>
      <p:pic>
        <p:nvPicPr>
          <p:cNvPr id="3" name="HrsdcCodeOfConductFinalQAMusic.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44"/>
          <a:stretch>
            <a:fillRect/>
          </a:stretch>
        </p:blipFill>
        <p:spPr>
          <a:xfrm>
            <a:off x="1332611" y="5301208"/>
            <a:ext cx="410117" cy="410117"/>
          </a:xfrm>
          <a:prstGeom prst="rect">
            <a:avLst/>
          </a:prstGeom>
        </p:spPr>
      </p:pic>
      <p:pic>
        <p:nvPicPr>
          <p:cNvPr id="53" name="Picture 2"/>
          <p:cNvPicPr>
            <a:picLocks noChangeAspect="1" noChangeArrowheads="1"/>
          </p:cNvPicPr>
          <p:nvPr/>
        </p:nvPicPr>
        <p:blipFill rotWithShape="1">
          <a:blip r:embed="rId45">
            <a:extLst>
              <a:ext uri="{28A0092B-C50C-407E-A947-70E740481C1C}">
                <a14:useLocalDpi xmlns:a14="http://schemas.microsoft.com/office/drawing/2010/main" val="0"/>
              </a:ext>
            </a:extLst>
          </a:blip>
          <a:srcRect r="44283"/>
          <a:stretch/>
        </p:blipFill>
        <p:spPr bwMode="auto">
          <a:xfrm>
            <a:off x="6463213"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51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3000" fill="hold"/>
                                        <p:tgtEl>
                                          <p:spTgt spid="2051"/>
                                        </p:tgtEl>
                                        <p:attrNameLst>
                                          <p:attrName>ppt_x</p:attrName>
                                        </p:attrNameLst>
                                      </p:cBhvr>
                                      <p:tavLst>
                                        <p:tav tm="0">
                                          <p:val>
                                            <p:strVal val="#ppt_x"/>
                                          </p:val>
                                        </p:tav>
                                        <p:tav tm="100000">
                                          <p:val>
                                            <p:strVal val="#ppt_x"/>
                                          </p:val>
                                        </p:tav>
                                      </p:tavLst>
                                    </p:anim>
                                    <p:anim calcmode="lin" valueType="num">
                                      <p:cBhvr additive="base">
                                        <p:cTn id="8" dur="3000" fill="hold"/>
                                        <p:tgtEl>
                                          <p:spTgt spid="2051"/>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38580" fill="hold"/>
                                        <p:tgtEl>
                                          <p:spTgt spid="3"/>
                                        </p:tgtEl>
                                      </p:cBhvr>
                                    </p:cmd>
                                  </p:childTnLst>
                                </p:cTn>
                              </p:par>
                              <p:par>
                                <p:cTn id="11" presetID="15" presetClass="entr" presetSubtype="0" fill="hold" grpId="0" nodeType="withEffect">
                                  <p:stCondLst>
                                    <p:cond delay="300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2000" fill="hold"/>
                                        <p:tgtEl>
                                          <p:spTgt spid="2050"/>
                                        </p:tgtEl>
                                        <p:attrNameLst>
                                          <p:attrName>ppt_w</p:attrName>
                                        </p:attrNameLst>
                                      </p:cBhvr>
                                      <p:tavLst>
                                        <p:tav tm="0">
                                          <p:val>
                                            <p:fltVal val="0"/>
                                          </p:val>
                                        </p:tav>
                                        <p:tav tm="100000">
                                          <p:val>
                                            <p:strVal val="#ppt_w"/>
                                          </p:val>
                                        </p:tav>
                                      </p:tavLst>
                                    </p:anim>
                                    <p:anim calcmode="lin" valueType="num">
                                      <p:cBhvr>
                                        <p:cTn id="14" dur="2000" fill="hold"/>
                                        <p:tgtEl>
                                          <p:spTgt spid="2050"/>
                                        </p:tgtEl>
                                        <p:attrNameLst>
                                          <p:attrName>ppt_h</p:attrName>
                                        </p:attrNameLst>
                                      </p:cBhvr>
                                      <p:tavLst>
                                        <p:tav tm="0">
                                          <p:val>
                                            <p:fltVal val="0"/>
                                          </p:val>
                                        </p:tav>
                                        <p:tav tm="100000">
                                          <p:val>
                                            <p:strVal val="#ppt_h"/>
                                          </p:val>
                                        </p:tav>
                                      </p:tavLst>
                                    </p:anim>
                                    <p:anim calcmode="lin" valueType="num">
                                      <p:cBhvr>
                                        <p:cTn id="15" dur="2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2050"/>
                                        </p:tgtEl>
                                        <p:attrNameLst>
                                          <p:attrName>ppt_y</p:attrName>
                                        </p:attrNameLst>
                                      </p:cBhvr>
                                      <p:tavLst>
                                        <p:tav tm="0" fmla="#ppt_y+(sin(-2*pi*(1-$))*-#ppt_x+cos(-2*pi*(1-$))*(1-#ppt_y))*(1-$)">
                                          <p:val>
                                            <p:fltVal val="0"/>
                                          </p:val>
                                        </p:tav>
                                        <p:tav tm="100000">
                                          <p:val>
                                            <p:fltVal val="1"/>
                                          </p:val>
                                        </p:tav>
                                      </p:tavLst>
                                    </p:anim>
                                  </p:childTnLst>
                                </p:cTn>
                              </p:par>
                              <p:par>
                                <p:cTn id="17" presetID="2" presetClass="entr" presetSubtype="8" fill="hold" grpId="0" nodeType="withEffect">
                                  <p:stCondLst>
                                    <p:cond delay="5200"/>
                                  </p:stCondLst>
                                  <p:childTnLst>
                                    <p:set>
                                      <p:cBhvr>
                                        <p:cTn id="18" dur="1" fill="hold">
                                          <p:stCondLst>
                                            <p:cond delay="0"/>
                                          </p:stCondLst>
                                        </p:cTn>
                                        <p:tgtEl>
                                          <p:spTgt spid="2052"/>
                                        </p:tgtEl>
                                        <p:attrNameLst>
                                          <p:attrName>style.visibility</p:attrName>
                                        </p:attrNameLst>
                                      </p:cBhvr>
                                      <p:to>
                                        <p:strVal val="visible"/>
                                      </p:to>
                                    </p:set>
                                    <p:anim calcmode="lin" valueType="num">
                                      <p:cBhvr additive="base">
                                        <p:cTn id="19" dur="2000" fill="hold"/>
                                        <p:tgtEl>
                                          <p:spTgt spid="2052"/>
                                        </p:tgtEl>
                                        <p:attrNameLst>
                                          <p:attrName>ppt_x</p:attrName>
                                        </p:attrNameLst>
                                      </p:cBhvr>
                                      <p:tavLst>
                                        <p:tav tm="0">
                                          <p:val>
                                            <p:strVal val="0-#ppt_w/2"/>
                                          </p:val>
                                        </p:tav>
                                        <p:tav tm="100000">
                                          <p:val>
                                            <p:strVal val="#ppt_x"/>
                                          </p:val>
                                        </p:tav>
                                      </p:tavLst>
                                    </p:anim>
                                    <p:anim calcmode="lin" valueType="num">
                                      <p:cBhvr additive="base">
                                        <p:cTn id="20" dur="2000" fill="hold"/>
                                        <p:tgtEl>
                                          <p:spTgt spid="205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7500"/>
                                  </p:stCondLst>
                                  <p:childTnLst>
                                    <p:set>
                                      <p:cBhvr>
                                        <p:cTn id="22" dur="1" fill="hold">
                                          <p:stCondLst>
                                            <p:cond delay="0"/>
                                          </p:stCondLst>
                                        </p:cTn>
                                        <p:tgtEl>
                                          <p:spTgt spid="2053">
                                            <p:txEl>
                                              <p:pRg st="0" end="0"/>
                                            </p:txEl>
                                          </p:spTgt>
                                        </p:tgtEl>
                                        <p:attrNameLst>
                                          <p:attrName>style.visibility</p:attrName>
                                        </p:attrNameLst>
                                      </p:cBhvr>
                                      <p:to>
                                        <p:strVal val="visible"/>
                                      </p:to>
                                    </p:set>
                                    <p:anim calcmode="lin" valueType="num">
                                      <p:cBhvr additive="base">
                                        <p:cTn id="23" dur="2000" fill="hold"/>
                                        <p:tgtEl>
                                          <p:spTgt spid="2053">
                                            <p:txEl>
                                              <p:pRg st="0" end="0"/>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205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9700"/>
                                  </p:stCondLst>
                                  <p:childTnLst>
                                    <p:set>
                                      <p:cBhvr>
                                        <p:cTn id="26" dur="1" fill="hold">
                                          <p:stCondLst>
                                            <p:cond delay="0"/>
                                          </p:stCondLst>
                                        </p:cTn>
                                        <p:tgtEl>
                                          <p:spTgt spid="2054">
                                            <p:txEl>
                                              <p:pRg st="0" end="0"/>
                                            </p:txEl>
                                          </p:spTgt>
                                        </p:tgtEl>
                                        <p:attrNameLst>
                                          <p:attrName>style.visibility</p:attrName>
                                        </p:attrNameLst>
                                      </p:cBhvr>
                                      <p:to>
                                        <p:strVal val="visible"/>
                                      </p:to>
                                    </p:set>
                                    <p:anim calcmode="lin" valueType="num">
                                      <p:cBhvr additive="base">
                                        <p:cTn id="27" dur="2000" fill="hold"/>
                                        <p:tgtEl>
                                          <p:spTgt spid="2054">
                                            <p:txEl>
                                              <p:pRg st="0" end="0"/>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2054">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1900"/>
                                  </p:stCondLst>
                                  <p:childTnLst>
                                    <p:set>
                                      <p:cBhvr>
                                        <p:cTn id="30" dur="1" fill="hold">
                                          <p:stCondLst>
                                            <p:cond delay="0"/>
                                          </p:stCondLst>
                                        </p:cTn>
                                        <p:tgtEl>
                                          <p:spTgt spid="2055">
                                            <p:txEl>
                                              <p:pRg st="0" end="0"/>
                                            </p:txEl>
                                          </p:spTgt>
                                        </p:tgtEl>
                                        <p:attrNameLst>
                                          <p:attrName>style.visibility</p:attrName>
                                        </p:attrNameLst>
                                      </p:cBhvr>
                                      <p:to>
                                        <p:strVal val="visible"/>
                                      </p:to>
                                    </p:set>
                                    <p:anim calcmode="lin" valueType="num">
                                      <p:cBhvr additive="base">
                                        <p:cTn id="31" dur="2000" fill="hold"/>
                                        <p:tgtEl>
                                          <p:spTgt spid="2055">
                                            <p:txEl>
                                              <p:pRg st="0" end="0"/>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2055">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4100"/>
                                  </p:stCondLst>
                                  <p:childTnLst>
                                    <p:set>
                                      <p:cBhvr>
                                        <p:cTn id="34" dur="1" fill="hold">
                                          <p:stCondLst>
                                            <p:cond delay="0"/>
                                          </p:stCondLst>
                                        </p:cTn>
                                        <p:tgtEl>
                                          <p:spTgt spid="2056">
                                            <p:txEl>
                                              <p:pRg st="0" end="0"/>
                                            </p:txEl>
                                          </p:spTgt>
                                        </p:tgtEl>
                                        <p:attrNameLst>
                                          <p:attrName>style.visibility</p:attrName>
                                        </p:attrNameLst>
                                      </p:cBhvr>
                                      <p:to>
                                        <p:strVal val="visible"/>
                                      </p:to>
                                    </p:set>
                                    <p:anim calcmode="lin" valueType="num">
                                      <p:cBhvr additive="base">
                                        <p:cTn id="35" dur="2000" fill="hold"/>
                                        <p:tgtEl>
                                          <p:spTgt spid="2056">
                                            <p:txEl>
                                              <p:pRg st="0" end="0"/>
                                            </p:txEl>
                                          </p:spTgt>
                                        </p:tgtEl>
                                        <p:attrNameLst>
                                          <p:attrName>ppt_x</p:attrName>
                                        </p:attrNameLst>
                                      </p:cBhvr>
                                      <p:tavLst>
                                        <p:tav tm="0">
                                          <p:val>
                                            <p:strVal val="0-#ppt_w/2"/>
                                          </p:val>
                                        </p:tav>
                                        <p:tav tm="100000">
                                          <p:val>
                                            <p:strVal val="#ppt_x"/>
                                          </p:val>
                                        </p:tav>
                                      </p:tavLst>
                                    </p:anim>
                                    <p:anim calcmode="lin" valueType="num">
                                      <p:cBhvr additive="base">
                                        <p:cTn id="36" dur="2000" fill="hold"/>
                                        <p:tgtEl>
                                          <p:spTgt spid="2056">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16400"/>
                                  </p:stCondLst>
                                  <p:childTnLst>
                                    <p:set>
                                      <p:cBhvr>
                                        <p:cTn id="38" dur="1" fill="hold">
                                          <p:stCondLst>
                                            <p:cond delay="0"/>
                                          </p:stCondLst>
                                        </p:cTn>
                                        <p:tgtEl>
                                          <p:spTgt spid="38">
                                            <p:txEl>
                                              <p:pRg st="0" end="0"/>
                                            </p:txEl>
                                          </p:spTgt>
                                        </p:tgtEl>
                                        <p:attrNameLst>
                                          <p:attrName>style.visibility</p:attrName>
                                        </p:attrNameLst>
                                      </p:cBhvr>
                                      <p:to>
                                        <p:strVal val="visible"/>
                                      </p:to>
                                    </p:set>
                                    <p:anim calcmode="lin" valueType="num">
                                      <p:cBhvr additive="base">
                                        <p:cTn id="39" dur="20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40" dur="2000" fill="hold"/>
                                        <p:tgtEl>
                                          <p:spTgt spid="38">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18800"/>
                                  </p:stCondLst>
                                  <p:childTnLst>
                                    <p:set>
                                      <p:cBhvr>
                                        <p:cTn id="42" dur="1" fill="hold">
                                          <p:stCondLst>
                                            <p:cond delay="0"/>
                                          </p:stCondLst>
                                        </p:cTn>
                                        <p:tgtEl>
                                          <p:spTgt spid="44">
                                            <p:txEl>
                                              <p:pRg st="0" end="0"/>
                                            </p:txEl>
                                          </p:spTgt>
                                        </p:tgtEl>
                                        <p:attrNameLst>
                                          <p:attrName>style.visibility</p:attrName>
                                        </p:attrNameLst>
                                      </p:cBhvr>
                                      <p:to>
                                        <p:strVal val="visible"/>
                                      </p:to>
                                    </p:set>
                                    <p:anim calcmode="lin" valueType="num">
                                      <p:cBhvr additive="base">
                                        <p:cTn id="43" dur="20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4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3"/>
                </p:tgtEl>
              </p:cMediaNode>
            </p:audio>
          </p:childTnLst>
        </p:cTn>
      </p:par>
    </p:tnLst>
    <p:bldLst>
      <p:bldP spid="2050" grpId="0" animBg="1" autoUpdateAnimBg="0"/>
      <p:bldP spid="2052" grpId="0" autoUpdateAnimBg="0"/>
      <p:bldP spid="2053" grpId="0" build="p" autoUpdateAnimBg="0"/>
      <p:bldP spid="2054" grpId="0" build="p" autoUpdateAnimBg="0"/>
      <p:bldP spid="2055" grpId="0" build="p" autoUpdateAnimBg="0"/>
      <p:bldP spid="2056" grpId="0" build="p" autoUpdateAnimBg="0"/>
      <p:bldP spid="38" grpId="0" build="p" autoUpdateAnimBg="0"/>
      <p:bldP spid="44"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b="1" smtClean="0"/>
              <a:t>Q: $400 Values</a:t>
            </a:r>
            <a:endParaRPr lang="en-US" b="1" dirty="0"/>
          </a:p>
        </p:txBody>
      </p:sp>
      <p:sp>
        <p:nvSpPr>
          <p:cNvPr id="16388" name="Text Box 4"/>
          <p:cNvSpPr txBox="1">
            <a:spLocks noChangeArrowheads="1"/>
          </p:cNvSpPr>
          <p:nvPr/>
        </p:nvSpPr>
        <p:spPr bwMode="auto">
          <a:xfrm>
            <a:off x="827584" y="2420888"/>
            <a:ext cx="785343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value that fosters a culture of </a:t>
            </a:r>
          </a:p>
          <a:p>
            <a:r>
              <a:rPr lang="en-US" sz="3600" dirty="0" smtClean="0"/>
              <a:t>teamwork, demonstrating continuous </a:t>
            </a:r>
          </a:p>
          <a:p>
            <a:r>
              <a:rPr lang="en-US" sz="3600" dirty="0" smtClean="0"/>
              <a:t>learning and adapting to changing </a:t>
            </a:r>
          </a:p>
          <a:p>
            <a:r>
              <a:rPr lang="en-US" sz="3600" dirty="0" smtClean="0"/>
              <a:t>needs through innovations.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195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02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b="1" smtClean="0"/>
              <a:t>A: $400 Values</a:t>
            </a:r>
            <a:endParaRPr lang="en-US" b="1" dirty="0"/>
          </a:p>
        </p:txBody>
      </p:sp>
      <p:sp>
        <p:nvSpPr>
          <p:cNvPr id="44036" name="Text Box 4"/>
          <p:cNvSpPr txBox="1">
            <a:spLocks noChangeArrowheads="1"/>
          </p:cNvSpPr>
          <p:nvPr/>
        </p:nvSpPr>
        <p:spPr bwMode="auto">
          <a:xfrm>
            <a:off x="1033118" y="2780927"/>
            <a:ext cx="68531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Excellence?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195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320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smtClean="0"/>
              <a:t>Q: $500 Values</a:t>
            </a:r>
            <a:endParaRPr lang="en-US" b="1" dirty="0"/>
          </a:p>
        </p:txBody>
      </p:sp>
      <p:sp>
        <p:nvSpPr>
          <p:cNvPr id="17412" name="Text Box 4"/>
          <p:cNvSpPr txBox="1">
            <a:spLocks noChangeArrowheads="1"/>
          </p:cNvSpPr>
          <p:nvPr/>
        </p:nvSpPr>
        <p:spPr bwMode="auto">
          <a:xfrm>
            <a:off x="762000" y="2362200"/>
            <a:ext cx="78448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value that guides public servants</a:t>
            </a:r>
          </a:p>
          <a:p>
            <a:r>
              <a:rPr lang="en-US" sz="3600" dirty="0" smtClean="0"/>
              <a:t>to provide decision-makers with the</a:t>
            </a:r>
            <a:br>
              <a:rPr lang="en-US" sz="3600" dirty="0" smtClean="0"/>
            </a:br>
            <a:r>
              <a:rPr lang="en-US" sz="3600" dirty="0" smtClean="0"/>
              <a:t>most honest, complete and unbiased</a:t>
            </a:r>
            <a:br>
              <a:rPr lang="en-US" sz="3600" dirty="0" smtClean="0"/>
            </a:br>
            <a:r>
              <a:rPr lang="en-US" sz="3600" dirty="0" smtClean="0"/>
              <a:t>information.</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2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508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smtClean="0"/>
              <a:t>A: $500 Values</a:t>
            </a:r>
            <a:endParaRPr lang="en-US" b="1" dirty="0"/>
          </a:p>
        </p:txBody>
      </p:sp>
      <p:sp>
        <p:nvSpPr>
          <p:cNvPr id="45060" name="Text Box 4"/>
          <p:cNvSpPr txBox="1">
            <a:spLocks noChangeArrowheads="1"/>
          </p:cNvSpPr>
          <p:nvPr/>
        </p:nvSpPr>
        <p:spPr bwMode="auto">
          <a:xfrm>
            <a:off x="1979712" y="2912135"/>
            <a:ext cx="52629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a:t>
            </a:r>
          </a:p>
          <a:p>
            <a:r>
              <a:rPr lang="en-US" sz="3600" dirty="0" smtClean="0"/>
              <a:t>Respect for Democracy?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81798" y="5949280"/>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11102" y="5476944"/>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058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b="1" smtClean="0"/>
              <a:t>Q: $100 Ethics</a:t>
            </a:r>
            <a:endParaRPr lang="en-US" b="1" dirty="0"/>
          </a:p>
        </p:txBody>
      </p:sp>
      <p:sp>
        <p:nvSpPr>
          <p:cNvPr id="18436" name="Text Box 4"/>
          <p:cNvSpPr txBox="1">
            <a:spLocks noChangeArrowheads="1"/>
          </p:cNvSpPr>
          <p:nvPr/>
        </p:nvSpPr>
        <p:spPr bwMode="auto">
          <a:xfrm>
            <a:off x="870595" y="2348880"/>
            <a:ext cx="704551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Using your official identification or </a:t>
            </a:r>
            <a:br>
              <a:rPr lang="en-US" sz="3600" dirty="0" smtClean="0"/>
            </a:br>
            <a:r>
              <a:rPr lang="en-US" sz="3600" dirty="0" smtClean="0"/>
              <a:t>job title to obtain private or personal </a:t>
            </a:r>
            <a:br>
              <a:rPr lang="en-US" sz="3600" dirty="0" smtClean="0"/>
            </a:br>
            <a:r>
              <a:rPr lang="en-US" sz="3600" dirty="0" smtClean="0"/>
              <a:t>advantages or credits is a violation </a:t>
            </a:r>
            <a:br>
              <a:rPr lang="en-US" sz="3600" dirty="0" smtClean="0"/>
            </a:br>
            <a:r>
              <a:rPr lang="en-US" sz="3600" dirty="0" smtClean="0"/>
              <a:t>of this value.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1227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7743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smtClean="0"/>
              <a:t>A: $100 Ethics</a:t>
            </a:r>
            <a:endParaRPr lang="en-US" b="1" dirty="0"/>
          </a:p>
        </p:txBody>
      </p:sp>
      <p:sp>
        <p:nvSpPr>
          <p:cNvPr id="46084" name="Text Box 4"/>
          <p:cNvSpPr txBox="1">
            <a:spLocks noChangeArrowheads="1"/>
          </p:cNvSpPr>
          <p:nvPr/>
        </p:nvSpPr>
        <p:spPr bwMode="auto">
          <a:xfrm>
            <a:off x="1763688" y="3047999"/>
            <a:ext cx="63914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Integrity?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006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b="1" smtClean="0"/>
              <a:t>Q: $200 Ethics</a:t>
            </a:r>
            <a:endParaRPr lang="en-US" b="1" dirty="0"/>
          </a:p>
        </p:txBody>
      </p:sp>
      <p:sp>
        <p:nvSpPr>
          <p:cNvPr id="19460" name="Text Box 4"/>
          <p:cNvSpPr txBox="1">
            <a:spLocks noChangeArrowheads="1"/>
          </p:cNvSpPr>
          <p:nvPr/>
        </p:nvSpPr>
        <p:spPr bwMode="auto">
          <a:xfrm>
            <a:off x="1066800" y="2492896"/>
            <a:ext cx="69301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Using government assets and </a:t>
            </a:r>
            <a:br>
              <a:rPr lang="en-US" sz="3600" dirty="0" smtClean="0"/>
            </a:br>
            <a:r>
              <a:rPr lang="en-US" sz="3600" dirty="0" smtClean="0"/>
              <a:t>resources for personal purposes </a:t>
            </a:r>
            <a:br>
              <a:rPr lang="en-US" sz="3600" dirty="0" smtClean="0"/>
            </a:br>
            <a:r>
              <a:rPr lang="en-US" sz="3600" dirty="0" smtClean="0"/>
              <a:t>is a violation of this value.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359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smtClean="0"/>
              <a:t>A: $200 Ethics</a:t>
            </a:r>
            <a:endParaRPr lang="en-US" b="1" dirty="0"/>
          </a:p>
        </p:txBody>
      </p:sp>
      <p:sp>
        <p:nvSpPr>
          <p:cNvPr id="48132" name="Text Box 4"/>
          <p:cNvSpPr txBox="1">
            <a:spLocks noChangeArrowheads="1"/>
          </p:cNvSpPr>
          <p:nvPr/>
        </p:nvSpPr>
        <p:spPr bwMode="auto">
          <a:xfrm>
            <a:off x="2362200" y="2971800"/>
            <a:ext cx="43652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a:t>
            </a:r>
          </a:p>
          <a:p>
            <a:r>
              <a:rPr lang="en-US" sz="3600" dirty="0" smtClean="0"/>
              <a:t>Stewardship?</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3169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b="1" smtClean="0"/>
              <a:t>Q: $300 Ethics</a:t>
            </a:r>
            <a:endParaRPr lang="en-US" b="1" dirty="0"/>
          </a:p>
        </p:txBody>
      </p:sp>
      <p:sp>
        <p:nvSpPr>
          <p:cNvPr id="20484" name="Text Box 4"/>
          <p:cNvSpPr txBox="1">
            <a:spLocks noChangeArrowheads="1"/>
          </p:cNvSpPr>
          <p:nvPr/>
        </p:nvSpPr>
        <p:spPr bwMode="auto">
          <a:xfrm>
            <a:off x="683568" y="2420888"/>
            <a:ext cx="823815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Using social media to publicly criticize </a:t>
            </a:r>
            <a:br>
              <a:rPr lang="en-US" sz="3600" dirty="0" smtClean="0"/>
            </a:br>
            <a:r>
              <a:rPr lang="en-US" sz="3600" dirty="0" smtClean="0"/>
              <a:t>the Government of Canada, ESDC </a:t>
            </a:r>
            <a:br>
              <a:rPr lang="en-US" sz="3600" dirty="0" smtClean="0"/>
            </a:br>
            <a:r>
              <a:rPr lang="en-US" sz="3600" dirty="0" smtClean="0"/>
              <a:t>or its policies is a violation of this value.</a:t>
            </a:r>
            <a:endParaRPr lang="en-US"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767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b="1" smtClean="0"/>
              <a:t>A: $300 Ethics</a:t>
            </a:r>
            <a:endParaRPr lang="en-US" b="1" dirty="0"/>
          </a:p>
        </p:txBody>
      </p:sp>
      <p:sp>
        <p:nvSpPr>
          <p:cNvPr id="49156" name="Text Box 4"/>
          <p:cNvSpPr txBox="1">
            <a:spLocks noChangeArrowheads="1"/>
          </p:cNvSpPr>
          <p:nvPr/>
        </p:nvSpPr>
        <p:spPr bwMode="auto">
          <a:xfrm>
            <a:off x="1780199" y="2743200"/>
            <a:ext cx="52629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a:t>
            </a:r>
          </a:p>
          <a:p>
            <a:r>
              <a:rPr lang="en-US" sz="3600" dirty="0" smtClean="0"/>
              <a:t>Respect for Democracy?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72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b="1" smtClean="0"/>
              <a:t>Q: $100 History of Values &amp; Ethics</a:t>
            </a:r>
            <a:endParaRPr lang="en-US" b="1" dirty="0"/>
          </a:p>
        </p:txBody>
      </p:sp>
      <p:sp>
        <p:nvSpPr>
          <p:cNvPr id="3077" name="Text Box 5"/>
          <p:cNvSpPr txBox="1">
            <a:spLocks noChangeArrowheads="1"/>
          </p:cNvSpPr>
          <p:nvPr/>
        </p:nvSpPr>
        <p:spPr bwMode="auto">
          <a:xfrm>
            <a:off x="1285131" y="2564904"/>
            <a:ext cx="67935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ESDC Code of Conduct </a:t>
            </a:r>
            <a:br>
              <a:rPr lang="en-US" sz="3600" dirty="0" smtClean="0"/>
            </a:br>
            <a:r>
              <a:rPr lang="en-US" sz="3600" dirty="0" smtClean="0"/>
              <a:t>became</a:t>
            </a:r>
            <a:r>
              <a:rPr lang="en-US" sz="3600" dirty="0"/>
              <a:t> </a:t>
            </a:r>
            <a:r>
              <a:rPr lang="en-US" sz="3600" dirty="0" smtClean="0"/>
              <a:t>effective as of this date.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2" name="Rectangle 1">
            <a:hlinkClick r:id="rId3" action="ppaction://hlinksldjump"/>
          </p:cNvPr>
          <p:cNvSpPr/>
          <p:nvPr/>
        </p:nvSpPr>
        <p:spPr>
          <a:xfrm>
            <a:off x="6974532"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4283"/>
          <a:stretch/>
        </p:blipFill>
        <p:spPr bwMode="auto">
          <a:xfrm>
            <a:off x="6416669" y="6022875"/>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4078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b="1" smtClean="0"/>
              <a:t>Q: $400 Ethics</a:t>
            </a:r>
            <a:endParaRPr lang="en-US" b="1" dirty="0"/>
          </a:p>
        </p:txBody>
      </p:sp>
      <p:sp>
        <p:nvSpPr>
          <p:cNvPr id="21508" name="Text Box 4"/>
          <p:cNvSpPr txBox="1">
            <a:spLocks noChangeArrowheads="1"/>
          </p:cNvSpPr>
          <p:nvPr/>
        </p:nvSpPr>
        <p:spPr bwMode="auto">
          <a:xfrm>
            <a:off x="457200" y="2362200"/>
            <a:ext cx="7833748"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Poppy Fund, the Government of </a:t>
            </a:r>
            <a:br>
              <a:rPr lang="en-US" sz="3600" dirty="0" smtClean="0"/>
            </a:br>
            <a:r>
              <a:rPr lang="en-US" sz="3600" dirty="0" smtClean="0"/>
              <a:t>Canada Workplace Charitable Campaign </a:t>
            </a:r>
            <a:br>
              <a:rPr lang="en-US" sz="3600" dirty="0" smtClean="0"/>
            </a:br>
            <a:r>
              <a:rPr lang="en-US" sz="3600" dirty="0" smtClean="0"/>
              <a:t>(GCWCC), and the Canadian Red Cross </a:t>
            </a:r>
            <a:br>
              <a:rPr lang="en-US" sz="3600" dirty="0" smtClean="0"/>
            </a:br>
            <a:r>
              <a:rPr lang="en-US" sz="3600" dirty="0" smtClean="0"/>
              <a:t>Blood Donor Clinics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502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43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b="1" smtClean="0"/>
              <a:t>A: $400 Ethics</a:t>
            </a:r>
            <a:endParaRPr lang="en-US" b="1" dirty="0"/>
          </a:p>
        </p:txBody>
      </p:sp>
      <p:sp>
        <p:nvSpPr>
          <p:cNvPr id="50180" name="Text Box 4"/>
          <p:cNvSpPr txBox="1">
            <a:spLocks noChangeArrowheads="1"/>
          </p:cNvSpPr>
          <p:nvPr/>
        </p:nvSpPr>
        <p:spPr bwMode="auto">
          <a:xfrm>
            <a:off x="585223" y="2297113"/>
            <a:ext cx="8101577"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are the three officially-supported </a:t>
            </a:r>
            <a:br>
              <a:rPr lang="en-US" sz="3600" dirty="0" smtClean="0"/>
            </a:br>
            <a:r>
              <a:rPr lang="en-US" sz="3600" dirty="0" smtClean="0"/>
              <a:t>charitable campaigns for solicitation </a:t>
            </a:r>
            <a:br>
              <a:rPr lang="en-US" sz="3600" dirty="0" smtClean="0"/>
            </a:br>
            <a:r>
              <a:rPr lang="en-US" sz="3600" dirty="0" smtClean="0"/>
              <a:t>in the workplace?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797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b="1" smtClean="0"/>
              <a:t>Q: $500 Ethics</a:t>
            </a:r>
            <a:endParaRPr lang="en-US" b="1" dirty="0"/>
          </a:p>
        </p:txBody>
      </p:sp>
      <p:sp>
        <p:nvSpPr>
          <p:cNvPr id="22532" name="Text Box 4"/>
          <p:cNvSpPr txBox="1">
            <a:spLocks noChangeArrowheads="1"/>
          </p:cNvSpPr>
          <p:nvPr/>
        </p:nvSpPr>
        <p:spPr bwMode="auto">
          <a:xfrm>
            <a:off x="920904" y="2200796"/>
            <a:ext cx="710549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smtClean="0"/>
              <a:t>Private interests that could </a:t>
            </a:r>
          </a:p>
          <a:p>
            <a:r>
              <a:rPr lang="en-US" sz="3600" dirty="0" smtClean="0"/>
              <a:t>improperly influence the </a:t>
            </a:r>
          </a:p>
          <a:p>
            <a:r>
              <a:rPr lang="en-US" sz="3600" dirty="0" smtClean="0"/>
              <a:t>performance of a public servant’s official duties and responsibilities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5088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b="1" smtClean="0"/>
              <a:t>A: $500 Ethics</a:t>
            </a:r>
            <a:endParaRPr lang="en-US" b="1" dirty="0"/>
          </a:p>
        </p:txBody>
      </p:sp>
      <p:sp>
        <p:nvSpPr>
          <p:cNvPr id="51204" name="Text Box 4"/>
          <p:cNvSpPr txBox="1">
            <a:spLocks noChangeArrowheads="1"/>
          </p:cNvSpPr>
          <p:nvPr/>
        </p:nvSpPr>
        <p:spPr bwMode="auto">
          <a:xfrm>
            <a:off x="1691680" y="3168649"/>
            <a:ext cx="575029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are conflicts of interest?</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6247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b="1" smtClean="0"/>
              <a:t>Q: $100 WWTADMD?</a:t>
            </a:r>
            <a:endParaRPr lang="en-US" b="1" dirty="0"/>
          </a:p>
        </p:txBody>
      </p:sp>
      <p:sp>
        <p:nvSpPr>
          <p:cNvPr id="23556" name="Text Box 4"/>
          <p:cNvSpPr txBox="1">
            <a:spLocks noChangeArrowheads="1"/>
          </p:cNvSpPr>
          <p:nvPr/>
        </p:nvSpPr>
        <p:spPr bwMode="auto">
          <a:xfrm>
            <a:off x="755576" y="2348880"/>
            <a:ext cx="772519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act of reporting a serious breach</a:t>
            </a:r>
          </a:p>
          <a:p>
            <a:r>
              <a:rPr lang="en-US" sz="3600" dirty="0" smtClean="0"/>
              <a:t>of the Code of Conduct or misuse</a:t>
            </a:r>
          </a:p>
          <a:p>
            <a:r>
              <a:rPr lang="en-US" sz="3600" dirty="0" smtClean="0"/>
              <a:t>of government funds or gross </a:t>
            </a:r>
          </a:p>
          <a:p>
            <a:r>
              <a:rPr lang="en-US" sz="3600" dirty="0" smtClean="0"/>
              <a:t>mismanagement.</a:t>
            </a:r>
            <a:endParaRPr lang="en-US"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388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b="1" smtClean="0"/>
              <a:t>A: $100 WWTADMD?</a:t>
            </a:r>
            <a:endParaRPr lang="en-US" b="1" dirty="0"/>
          </a:p>
        </p:txBody>
      </p:sp>
      <p:sp>
        <p:nvSpPr>
          <p:cNvPr id="52228" name="Text Box 4"/>
          <p:cNvSpPr txBox="1">
            <a:spLocks noChangeArrowheads="1"/>
          </p:cNvSpPr>
          <p:nvPr/>
        </p:nvSpPr>
        <p:spPr bwMode="auto">
          <a:xfrm>
            <a:off x="1057826" y="2920181"/>
            <a:ext cx="69685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a disclosure of wrongdoing?</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535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smtClean="0"/>
              <a:t>Q: $200 WWTADMD?</a:t>
            </a:r>
            <a:endParaRPr lang="en-US" b="1" dirty="0"/>
          </a:p>
        </p:txBody>
      </p:sp>
      <p:sp>
        <p:nvSpPr>
          <p:cNvPr id="25604" name="Text Box 4"/>
          <p:cNvSpPr txBox="1">
            <a:spLocks noChangeArrowheads="1"/>
          </p:cNvSpPr>
          <p:nvPr/>
        </p:nvSpPr>
        <p:spPr bwMode="auto">
          <a:xfrm>
            <a:off x="855406" y="2514600"/>
            <a:ext cx="725070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When you tweet your feelings or post </a:t>
            </a:r>
            <a:br>
              <a:rPr lang="en-US" sz="3600" dirty="0" smtClean="0"/>
            </a:br>
            <a:r>
              <a:rPr lang="en-US" sz="3600" dirty="0" smtClean="0"/>
              <a:t>online about a policy change you </a:t>
            </a:r>
            <a:br>
              <a:rPr lang="en-US" sz="3600" dirty="0" smtClean="0"/>
            </a:br>
            <a:r>
              <a:rPr lang="en-US" sz="3600" dirty="0" smtClean="0"/>
              <a:t>completely disagree with</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21996"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980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b="1" smtClean="0"/>
              <a:t>A: $200 WWTADMD?</a:t>
            </a:r>
            <a:endParaRPr lang="en-US" b="1" dirty="0"/>
          </a:p>
        </p:txBody>
      </p:sp>
      <p:sp>
        <p:nvSpPr>
          <p:cNvPr id="53252" name="Text Box 4"/>
          <p:cNvSpPr txBox="1">
            <a:spLocks noChangeArrowheads="1"/>
          </p:cNvSpPr>
          <p:nvPr/>
        </p:nvSpPr>
        <p:spPr bwMode="auto">
          <a:xfrm>
            <a:off x="1115616" y="2636912"/>
            <a:ext cx="777648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a potential violation of the </a:t>
            </a:r>
          </a:p>
          <a:p>
            <a:r>
              <a:rPr lang="en-US" sz="3600" dirty="0" smtClean="0"/>
              <a:t>value of Respect for Democracy and </a:t>
            </a:r>
          </a:p>
          <a:p>
            <a:r>
              <a:rPr lang="en-US" sz="3600" dirty="0"/>
              <a:t>y</a:t>
            </a:r>
            <a:r>
              <a:rPr lang="en-US" sz="3600" dirty="0" smtClean="0"/>
              <a:t>our Duty of Loyalty?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732240" y="5550786"/>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48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smtClean="0"/>
              <a:t>Q: $300 WWTADMD?</a:t>
            </a:r>
            <a:endParaRPr lang="en-US" b="1" dirty="0"/>
          </a:p>
        </p:txBody>
      </p:sp>
      <p:sp>
        <p:nvSpPr>
          <p:cNvPr id="26628" name="Text Box 4"/>
          <p:cNvSpPr txBox="1">
            <a:spLocks noChangeArrowheads="1"/>
          </p:cNvSpPr>
          <p:nvPr/>
        </p:nvSpPr>
        <p:spPr bwMode="auto">
          <a:xfrm>
            <a:off x="467544" y="2132856"/>
            <a:ext cx="77764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A violation of any federal or provincial </a:t>
            </a:r>
            <a:br>
              <a:rPr lang="en-US" sz="3600" dirty="0" smtClean="0"/>
            </a:br>
            <a:r>
              <a:rPr lang="en-US" sz="3600" dirty="0" smtClean="0"/>
              <a:t>law or regulation; misuse of public funds</a:t>
            </a:r>
            <a:br>
              <a:rPr lang="en-US" sz="3600" dirty="0" smtClean="0"/>
            </a:br>
            <a:r>
              <a:rPr lang="en-US" sz="3600" dirty="0" smtClean="0"/>
              <a:t>or assets; gross mismanagement; or a</a:t>
            </a:r>
            <a:br>
              <a:rPr lang="en-US" sz="3600" dirty="0" smtClean="0"/>
            </a:br>
            <a:r>
              <a:rPr lang="en-US" sz="3600" dirty="0" smtClean="0"/>
              <a:t>serious breach of the Code are examples </a:t>
            </a:r>
            <a:br>
              <a:rPr lang="en-US" sz="3600" dirty="0" smtClean="0"/>
            </a:br>
            <a:r>
              <a:rPr lang="en-US" sz="3600" dirty="0" smtClean="0"/>
              <a:t>of this.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751925"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320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b="1" smtClean="0"/>
              <a:t>A: $300 WWTADMD?</a:t>
            </a:r>
            <a:endParaRPr lang="en-US" b="1" dirty="0"/>
          </a:p>
        </p:txBody>
      </p:sp>
      <p:sp>
        <p:nvSpPr>
          <p:cNvPr id="54276" name="Text Box 4"/>
          <p:cNvSpPr txBox="1">
            <a:spLocks noChangeArrowheads="1"/>
          </p:cNvSpPr>
          <p:nvPr/>
        </p:nvSpPr>
        <p:spPr bwMode="auto">
          <a:xfrm>
            <a:off x="2133600" y="3048000"/>
            <a:ext cx="48782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a wrongdoing?</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754019"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06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b="1" smtClean="0"/>
              <a:t>A: $100 History of Values &amp; Ethics</a:t>
            </a:r>
            <a:endParaRPr lang="en-US" b="1" dirty="0"/>
          </a:p>
        </p:txBody>
      </p:sp>
      <p:sp>
        <p:nvSpPr>
          <p:cNvPr id="30724" name="Text Box 4"/>
          <p:cNvSpPr txBox="1">
            <a:spLocks noChangeArrowheads="1"/>
          </p:cNvSpPr>
          <p:nvPr/>
        </p:nvSpPr>
        <p:spPr bwMode="auto">
          <a:xfrm>
            <a:off x="2133600" y="2864603"/>
            <a:ext cx="43783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April 2, 2012?</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8" name="Rectangle 7">
            <a:hlinkClick r:id="rId3" action="ppaction://hlinksldjump"/>
          </p:cNvPr>
          <p:cNvSpPr/>
          <p:nvPr/>
        </p:nvSpPr>
        <p:spPr>
          <a:xfrm>
            <a:off x="691200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5867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b="1" smtClean="0"/>
              <a:t>Q: $400 WWTADMD?</a:t>
            </a:r>
            <a:endParaRPr lang="en-US" b="1" dirty="0"/>
          </a:p>
        </p:txBody>
      </p:sp>
      <p:sp>
        <p:nvSpPr>
          <p:cNvPr id="27652" name="Text Box 4"/>
          <p:cNvSpPr txBox="1">
            <a:spLocks noChangeArrowheads="1"/>
          </p:cNvSpPr>
          <p:nvPr/>
        </p:nvSpPr>
        <p:spPr bwMode="auto">
          <a:xfrm>
            <a:off x="251520" y="2060848"/>
            <a:ext cx="893065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If you have information that could </a:t>
            </a:r>
            <a:br>
              <a:rPr lang="en-US" sz="3600" dirty="0" smtClean="0"/>
            </a:br>
            <a:r>
              <a:rPr lang="en-US" sz="3600" dirty="0" smtClean="0"/>
              <a:t>indicate a serious breach of the Code, </a:t>
            </a:r>
            <a:br>
              <a:rPr lang="en-US" sz="3600" dirty="0" smtClean="0"/>
            </a:br>
            <a:r>
              <a:rPr lang="en-US" sz="3600" dirty="0" smtClean="0"/>
              <a:t>you can bring the matter, without fear </a:t>
            </a:r>
            <a:br>
              <a:rPr lang="en-US" sz="3600" dirty="0" smtClean="0"/>
            </a:br>
            <a:r>
              <a:rPr lang="en-US" sz="3600" dirty="0" smtClean="0"/>
              <a:t>of reprisal, to the attention of these people.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765984" y="5518945"/>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3944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smtClean="0"/>
              <a:t>A: $400 WWTADMD?</a:t>
            </a:r>
            <a:endParaRPr lang="en-US" b="1" dirty="0"/>
          </a:p>
        </p:txBody>
      </p:sp>
      <p:sp>
        <p:nvSpPr>
          <p:cNvPr id="55300" name="Text Box 4"/>
          <p:cNvSpPr txBox="1">
            <a:spLocks noChangeArrowheads="1"/>
          </p:cNvSpPr>
          <p:nvPr/>
        </p:nvSpPr>
        <p:spPr bwMode="auto">
          <a:xfrm>
            <a:off x="467544" y="2286000"/>
            <a:ext cx="84176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Who are your immediate supervisor, or </a:t>
            </a:r>
          </a:p>
          <a:p>
            <a:r>
              <a:rPr lang="en-US" sz="3600" dirty="0" smtClean="0"/>
              <a:t>the Senior Disclosure Officer (ADM, </a:t>
            </a:r>
          </a:p>
          <a:p>
            <a:r>
              <a:rPr lang="en-US" sz="3600" dirty="0" smtClean="0"/>
              <a:t>Integrity Services Branch), or the Public </a:t>
            </a:r>
          </a:p>
          <a:p>
            <a:r>
              <a:rPr lang="en-US" sz="3600" dirty="0" smtClean="0"/>
              <a:t>Sector Integrity Commissioner?</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42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b="1" smtClean="0"/>
              <a:t>Q: $500 WWTADMD?</a:t>
            </a:r>
            <a:endParaRPr lang="en-US" b="1" dirty="0"/>
          </a:p>
        </p:txBody>
      </p:sp>
      <p:sp>
        <p:nvSpPr>
          <p:cNvPr id="28676" name="Text Box 4"/>
          <p:cNvSpPr txBox="1">
            <a:spLocks noChangeArrowheads="1"/>
          </p:cNvSpPr>
          <p:nvPr/>
        </p:nvSpPr>
        <p:spPr bwMode="auto">
          <a:xfrm>
            <a:off x="899592" y="2564904"/>
            <a:ext cx="772519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Complaints of reprisal, after a</a:t>
            </a:r>
          </a:p>
          <a:p>
            <a:r>
              <a:rPr lang="en-US" sz="3600" dirty="0" smtClean="0"/>
              <a:t>Disclosure of wrongdoing was made,</a:t>
            </a:r>
          </a:p>
          <a:p>
            <a:r>
              <a:rPr lang="en-US" sz="3600" dirty="0" smtClean="0"/>
              <a:t>are to be made to this person.</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44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$500 WWTADMD?</a:t>
            </a:r>
            <a:endParaRPr lang="en-US" b="1" dirty="0"/>
          </a:p>
        </p:txBody>
      </p:sp>
      <p:sp>
        <p:nvSpPr>
          <p:cNvPr id="56324" name="Text Box 4"/>
          <p:cNvSpPr txBox="1">
            <a:spLocks noChangeArrowheads="1"/>
          </p:cNvSpPr>
          <p:nvPr/>
        </p:nvSpPr>
        <p:spPr bwMode="auto">
          <a:xfrm>
            <a:off x="1889124" y="2780928"/>
            <a:ext cx="48910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Who is the Public Sector </a:t>
            </a:r>
            <a:br>
              <a:rPr lang="en-US" sz="3600" dirty="0" smtClean="0"/>
            </a:br>
            <a:r>
              <a:rPr lang="en-US" sz="3600" dirty="0" smtClean="0"/>
              <a:t>Integrity Commissioner?</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1780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$100 Values II</a:t>
            </a:r>
            <a:endParaRPr lang="en-US" b="1" dirty="0"/>
          </a:p>
        </p:txBody>
      </p:sp>
      <p:sp>
        <p:nvSpPr>
          <p:cNvPr id="56324" name="Text Box 4"/>
          <p:cNvSpPr txBox="1">
            <a:spLocks noChangeArrowheads="1"/>
          </p:cNvSpPr>
          <p:nvPr/>
        </p:nvSpPr>
        <p:spPr bwMode="auto">
          <a:xfrm>
            <a:off x="683568" y="2420888"/>
            <a:ext cx="805900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When you ask your co-worker, an </a:t>
            </a:r>
          </a:p>
          <a:p>
            <a:r>
              <a:rPr lang="en-US" sz="3600" dirty="0" smtClean="0"/>
              <a:t>Employment Insurance Adjudicator, to </a:t>
            </a:r>
          </a:p>
          <a:p>
            <a:r>
              <a:rPr lang="en-US" sz="3600" dirty="0" smtClean="0"/>
              <a:t>check on the status of your brother’s</a:t>
            </a:r>
          </a:p>
          <a:p>
            <a:r>
              <a:rPr lang="en-US" sz="3600" dirty="0" smtClean="0"/>
              <a:t>EI application, you violate this value.</a:t>
            </a:r>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$100 Values II</a:t>
            </a:r>
            <a:endParaRPr lang="en-US" b="1" dirty="0"/>
          </a:p>
        </p:txBody>
      </p:sp>
      <p:sp>
        <p:nvSpPr>
          <p:cNvPr id="56324" name="Text Box 4"/>
          <p:cNvSpPr txBox="1">
            <a:spLocks noChangeArrowheads="1"/>
          </p:cNvSpPr>
          <p:nvPr/>
        </p:nvSpPr>
        <p:spPr bwMode="auto">
          <a:xfrm>
            <a:off x="1657852" y="2760290"/>
            <a:ext cx="62632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Integrity?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5020" y="6021288"/>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$200 Values II</a:t>
            </a:r>
            <a:endParaRPr lang="en-US" b="1" dirty="0"/>
          </a:p>
        </p:txBody>
      </p:sp>
      <p:sp>
        <p:nvSpPr>
          <p:cNvPr id="56324" name="Text Box 4"/>
          <p:cNvSpPr txBox="1">
            <a:spLocks noChangeArrowheads="1"/>
          </p:cNvSpPr>
          <p:nvPr/>
        </p:nvSpPr>
        <p:spPr bwMode="auto">
          <a:xfrm>
            <a:off x="1053952" y="2348880"/>
            <a:ext cx="763284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smtClean="0"/>
              <a:t>When a Team Leader prints off</a:t>
            </a:r>
            <a:br>
              <a:rPr lang="en-US" sz="3600" dirty="0" smtClean="0"/>
            </a:br>
            <a:r>
              <a:rPr lang="en-US" sz="3600" dirty="0" smtClean="0"/>
              <a:t>flyers at work to post around the neighbourhood to advertise a garage sale, they disregard this Value.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5"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$200 Values II</a:t>
            </a:r>
            <a:endParaRPr lang="en-US" b="1" dirty="0"/>
          </a:p>
        </p:txBody>
      </p:sp>
      <p:sp>
        <p:nvSpPr>
          <p:cNvPr id="56324" name="Text Box 4"/>
          <p:cNvSpPr txBox="1">
            <a:spLocks noChangeArrowheads="1"/>
          </p:cNvSpPr>
          <p:nvPr/>
        </p:nvSpPr>
        <p:spPr bwMode="auto">
          <a:xfrm>
            <a:off x="1115616" y="2780928"/>
            <a:ext cx="72891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Stewardship?</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$300 Values II</a:t>
            </a:r>
            <a:endParaRPr lang="en-US" b="1" dirty="0"/>
          </a:p>
        </p:txBody>
      </p:sp>
      <p:sp>
        <p:nvSpPr>
          <p:cNvPr id="56324" name="Text Box 4"/>
          <p:cNvSpPr txBox="1">
            <a:spLocks noChangeArrowheads="1"/>
          </p:cNvSpPr>
          <p:nvPr/>
        </p:nvSpPr>
        <p:spPr bwMode="auto">
          <a:xfrm>
            <a:off x="755952" y="2045246"/>
            <a:ext cx="777648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When a Senior Business Expertise</a:t>
            </a:r>
          </a:p>
          <a:p>
            <a:r>
              <a:rPr lang="en-US" sz="3600" dirty="0" smtClean="0"/>
              <a:t>Consultant does a thorough analysis </a:t>
            </a:r>
          </a:p>
          <a:p>
            <a:r>
              <a:rPr lang="en-US" sz="3600" dirty="0" smtClean="0"/>
              <a:t>and provides advice to a Director so </a:t>
            </a:r>
          </a:p>
          <a:p>
            <a:r>
              <a:rPr lang="en-US" sz="3600" dirty="0" smtClean="0"/>
              <a:t>the best decision can be made, they </a:t>
            </a:r>
          </a:p>
          <a:p>
            <a:r>
              <a:rPr lang="en-US" sz="3600" dirty="0" smtClean="0"/>
              <a:t>uphold this Value.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$300 Values II</a:t>
            </a:r>
            <a:endParaRPr lang="en-US" b="1" dirty="0"/>
          </a:p>
        </p:txBody>
      </p:sp>
      <p:sp>
        <p:nvSpPr>
          <p:cNvPr id="56324" name="Text Box 4"/>
          <p:cNvSpPr txBox="1">
            <a:spLocks noChangeArrowheads="1"/>
          </p:cNvSpPr>
          <p:nvPr/>
        </p:nvSpPr>
        <p:spPr bwMode="auto">
          <a:xfrm>
            <a:off x="1756946" y="2636912"/>
            <a:ext cx="52629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a:t>
            </a:r>
          </a:p>
          <a:p>
            <a:r>
              <a:rPr lang="en-US" sz="3600" dirty="0" smtClean="0"/>
              <a:t>Respect for Democracy?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smtClean="0"/>
              <a:t>Q: $200 History of Values &amp; Ethics</a:t>
            </a:r>
            <a:endParaRPr lang="en-US" b="1" dirty="0"/>
          </a:p>
        </p:txBody>
      </p:sp>
      <p:sp>
        <p:nvSpPr>
          <p:cNvPr id="4100" name="Text Box 4"/>
          <p:cNvSpPr txBox="1">
            <a:spLocks noChangeArrowheads="1"/>
          </p:cNvSpPr>
          <p:nvPr/>
        </p:nvSpPr>
        <p:spPr bwMode="auto">
          <a:xfrm>
            <a:off x="838200" y="2204864"/>
            <a:ext cx="7622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Treasure Board established this </a:t>
            </a:r>
            <a:r>
              <a:rPr lang="en-US" sz="3600" dirty="0" smtClean="0"/>
              <a:t/>
            </a:r>
            <a:br>
              <a:rPr lang="en-US" sz="3600" dirty="0" smtClean="0"/>
            </a:br>
            <a:r>
              <a:rPr lang="en-US" sz="3600" dirty="0" smtClean="0"/>
              <a:t>code as </a:t>
            </a:r>
            <a:r>
              <a:rPr lang="en-US" sz="3600" dirty="0"/>
              <a:t>a requirement deriving </a:t>
            </a:r>
            <a:r>
              <a:rPr lang="en-US" sz="3600" dirty="0" smtClean="0"/>
              <a:t/>
            </a:r>
            <a:br>
              <a:rPr lang="en-US" sz="3600" dirty="0" smtClean="0"/>
            </a:br>
            <a:r>
              <a:rPr lang="en-US" sz="3600" dirty="0" smtClean="0"/>
              <a:t>from </a:t>
            </a:r>
            <a:r>
              <a:rPr lang="en-US" sz="3600" dirty="0"/>
              <a:t>the </a:t>
            </a:r>
            <a:r>
              <a:rPr lang="en-US" sz="3600" dirty="0" smtClean="0"/>
              <a:t>Public </a:t>
            </a:r>
            <a:r>
              <a:rPr lang="en-US" sz="3600" dirty="0"/>
              <a:t>Servants Disclosure </a:t>
            </a:r>
            <a:r>
              <a:rPr lang="en-US" sz="3600" dirty="0" smtClean="0"/>
              <a:t/>
            </a:r>
            <a:br>
              <a:rPr lang="en-US" sz="3600" dirty="0" smtClean="0"/>
            </a:br>
            <a:r>
              <a:rPr lang="en-US" sz="3600" dirty="0" smtClean="0"/>
              <a:t>Protection </a:t>
            </a:r>
            <a:r>
              <a:rPr lang="en-US" sz="3600" dirty="0"/>
              <a:t>Act.</a:t>
            </a:r>
            <a:endParaRPr lang="en-CA"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02524" y="600487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925220" y="5569392"/>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7978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$400 Values II</a:t>
            </a:r>
            <a:endParaRPr lang="en-US" b="1" dirty="0"/>
          </a:p>
        </p:txBody>
      </p:sp>
      <p:sp>
        <p:nvSpPr>
          <p:cNvPr id="56324" name="Text Box 4"/>
          <p:cNvSpPr txBox="1">
            <a:spLocks noChangeArrowheads="1"/>
          </p:cNvSpPr>
          <p:nvPr/>
        </p:nvSpPr>
        <p:spPr bwMode="auto">
          <a:xfrm>
            <a:off x="683568" y="2204864"/>
            <a:ext cx="7802136"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When a Citizen Services Officer </a:t>
            </a:r>
            <a:br>
              <a:rPr lang="en-US" sz="3600" dirty="0" smtClean="0"/>
            </a:br>
            <a:r>
              <a:rPr lang="en-US" sz="3600" dirty="0" smtClean="0"/>
              <a:t>continually</a:t>
            </a:r>
            <a:r>
              <a:rPr lang="en-US" sz="3600" dirty="0"/>
              <a:t> </a:t>
            </a:r>
            <a:r>
              <a:rPr lang="en-US" sz="3600" dirty="0" smtClean="0"/>
              <a:t>thinks of ways to improve </a:t>
            </a:r>
            <a:br>
              <a:rPr lang="en-US" sz="3600" dirty="0" smtClean="0"/>
            </a:br>
            <a:r>
              <a:rPr lang="en-US" sz="3600" dirty="0" smtClean="0"/>
              <a:t>services to clients, shares ideas, and</a:t>
            </a:r>
          </a:p>
          <a:p>
            <a:r>
              <a:rPr lang="en-US" sz="3600" dirty="0" smtClean="0"/>
              <a:t>promotes teamwork, they endorse </a:t>
            </a:r>
          </a:p>
          <a:p>
            <a:r>
              <a:rPr lang="en-US" sz="3600" dirty="0" smtClean="0"/>
              <a:t>this Value.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$400 Values II</a:t>
            </a:r>
            <a:endParaRPr lang="en-US" b="1" dirty="0"/>
          </a:p>
        </p:txBody>
      </p:sp>
      <p:sp>
        <p:nvSpPr>
          <p:cNvPr id="56324" name="Text Box 4"/>
          <p:cNvSpPr txBox="1">
            <a:spLocks noChangeArrowheads="1"/>
          </p:cNvSpPr>
          <p:nvPr/>
        </p:nvSpPr>
        <p:spPr bwMode="auto">
          <a:xfrm>
            <a:off x="1331640" y="2780928"/>
            <a:ext cx="698139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of Excellence?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$500 Values II</a:t>
            </a:r>
            <a:endParaRPr lang="en-US" b="1" dirty="0"/>
          </a:p>
        </p:txBody>
      </p:sp>
      <p:sp>
        <p:nvSpPr>
          <p:cNvPr id="56324" name="Text Box 4"/>
          <p:cNvSpPr txBox="1">
            <a:spLocks noChangeArrowheads="1"/>
          </p:cNvSpPr>
          <p:nvPr/>
        </p:nvSpPr>
        <p:spPr bwMode="auto">
          <a:xfrm>
            <a:off x="687623" y="2180763"/>
            <a:ext cx="820416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When a Program Officer collaborates </a:t>
            </a:r>
          </a:p>
          <a:p>
            <a:r>
              <a:rPr lang="en-US" sz="3600" dirty="0" smtClean="0"/>
              <a:t>and consults with all members of the </a:t>
            </a:r>
          </a:p>
          <a:p>
            <a:r>
              <a:rPr lang="en-US" sz="3600" dirty="0" smtClean="0"/>
              <a:t>team in order to ensure that everyone’s</a:t>
            </a:r>
          </a:p>
          <a:p>
            <a:r>
              <a:rPr lang="en-US" sz="3600" dirty="0" smtClean="0"/>
              <a:t>suggestions are considered, they </a:t>
            </a:r>
          </a:p>
          <a:p>
            <a:r>
              <a:rPr lang="en-US" sz="3600" dirty="0" smtClean="0"/>
              <a:t>maintain this Value.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$500 Values II</a:t>
            </a:r>
            <a:endParaRPr lang="en-US" b="1" dirty="0"/>
          </a:p>
        </p:txBody>
      </p:sp>
      <p:sp>
        <p:nvSpPr>
          <p:cNvPr id="56324" name="Text Box 4"/>
          <p:cNvSpPr txBox="1">
            <a:spLocks noChangeArrowheads="1"/>
          </p:cNvSpPr>
          <p:nvPr/>
        </p:nvSpPr>
        <p:spPr bwMode="auto">
          <a:xfrm>
            <a:off x="910312" y="2740835"/>
            <a:ext cx="777648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value of Respect for People?</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4759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$100 Potpourri</a:t>
            </a:r>
            <a:endParaRPr lang="en-US" b="1" dirty="0"/>
          </a:p>
        </p:txBody>
      </p:sp>
      <p:sp>
        <p:nvSpPr>
          <p:cNvPr id="56324" name="Text Box 4"/>
          <p:cNvSpPr txBox="1">
            <a:spLocks noChangeArrowheads="1"/>
          </p:cNvSpPr>
          <p:nvPr/>
        </p:nvSpPr>
        <p:spPr bwMode="auto">
          <a:xfrm>
            <a:off x="611560" y="2636912"/>
            <a:ext cx="793037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Offensive behaviour that an individual</a:t>
            </a:r>
          </a:p>
          <a:p>
            <a:r>
              <a:rPr lang="en-US" sz="3600" dirty="0" smtClean="0"/>
              <a:t>knew or should have known would be</a:t>
            </a:r>
          </a:p>
          <a:p>
            <a:r>
              <a:rPr lang="en-US" sz="3600" dirty="0" smtClean="0"/>
              <a:t>offensive or harmful</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$100 Potpourri</a:t>
            </a:r>
            <a:endParaRPr lang="en-US" b="1" dirty="0"/>
          </a:p>
        </p:txBody>
      </p:sp>
      <p:sp>
        <p:nvSpPr>
          <p:cNvPr id="56324" name="Text Box 4"/>
          <p:cNvSpPr txBox="1">
            <a:spLocks noChangeArrowheads="1"/>
          </p:cNvSpPr>
          <p:nvPr/>
        </p:nvSpPr>
        <p:spPr bwMode="auto">
          <a:xfrm>
            <a:off x="2267744" y="2854677"/>
            <a:ext cx="4596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Harassment?</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$200 Potpourri</a:t>
            </a:r>
            <a:endParaRPr lang="en-US" b="1" dirty="0"/>
          </a:p>
        </p:txBody>
      </p:sp>
      <p:sp>
        <p:nvSpPr>
          <p:cNvPr id="56324" name="Text Box 4"/>
          <p:cNvSpPr txBox="1">
            <a:spLocks noChangeArrowheads="1"/>
          </p:cNvSpPr>
          <p:nvPr/>
        </p:nvSpPr>
        <p:spPr bwMode="auto">
          <a:xfrm>
            <a:off x="395536" y="1988840"/>
            <a:ext cx="849463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An essential quality of every public</a:t>
            </a:r>
          </a:p>
          <a:p>
            <a:r>
              <a:rPr lang="en-US" sz="3600" dirty="0" smtClean="0"/>
              <a:t>servant to ensure public trust and </a:t>
            </a:r>
          </a:p>
          <a:p>
            <a:r>
              <a:rPr lang="en-US" sz="3600" dirty="0" smtClean="0"/>
              <a:t>confidence in our ability to serve</a:t>
            </a:r>
          </a:p>
          <a:p>
            <a:r>
              <a:rPr lang="en-US" sz="3600" dirty="0" smtClean="0"/>
              <a:t>the public interest without </a:t>
            </a:r>
            <a:r>
              <a:rPr lang="en-US" sz="3600" dirty="0" err="1" smtClean="0"/>
              <a:t>favouring</a:t>
            </a:r>
            <a:endParaRPr lang="en-US" sz="3600" dirty="0" smtClean="0"/>
          </a:p>
          <a:p>
            <a:r>
              <a:rPr lang="en-US" sz="3600" dirty="0" smtClean="0"/>
              <a:t>any particular political leaning or agenda</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60232"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$200 Potpourri</a:t>
            </a:r>
            <a:endParaRPr lang="en-US" b="1" dirty="0"/>
          </a:p>
        </p:txBody>
      </p:sp>
      <p:sp>
        <p:nvSpPr>
          <p:cNvPr id="56324" name="Text Box 4"/>
          <p:cNvSpPr txBox="1">
            <a:spLocks noChangeArrowheads="1"/>
          </p:cNvSpPr>
          <p:nvPr/>
        </p:nvSpPr>
        <p:spPr bwMode="auto">
          <a:xfrm>
            <a:off x="1547664" y="2780928"/>
            <a:ext cx="59811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political impartiality?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$300 Potpourri</a:t>
            </a:r>
            <a:endParaRPr lang="en-US" b="1" dirty="0"/>
          </a:p>
        </p:txBody>
      </p:sp>
      <p:sp>
        <p:nvSpPr>
          <p:cNvPr id="56324" name="Text Box 4"/>
          <p:cNvSpPr txBox="1">
            <a:spLocks noChangeArrowheads="1"/>
          </p:cNvSpPr>
          <p:nvPr/>
        </p:nvSpPr>
        <p:spPr bwMode="auto">
          <a:xfrm>
            <a:off x="179512" y="2420888"/>
            <a:ext cx="849482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A </a:t>
            </a:r>
            <a:r>
              <a:rPr lang="en-US" sz="3600" dirty="0"/>
              <a:t>E</a:t>
            </a:r>
            <a:r>
              <a:rPr lang="en-US" sz="3600" dirty="0" smtClean="0"/>
              <a:t>SDC employee seeking a nomination</a:t>
            </a:r>
          </a:p>
          <a:p>
            <a:r>
              <a:rPr lang="en-US" sz="3600" dirty="0" smtClean="0"/>
              <a:t>as a candidate in a federal, provincial,</a:t>
            </a:r>
          </a:p>
          <a:p>
            <a:r>
              <a:rPr lang="en-US" sz="3600" dirty="0" smtClean="0"/>
              <a:t>territorial or municipal election needs to</a:t>
            </a:r>
          </a:p>
          <a:p>
            <a:r>
              <a:rPr lang="en-US" sz="3600" dirty="0" smtClean="0"/>
              <a:t>seek permission from this agency.</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502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$300 Potpourri</a:t>
            </a:r>
            <a:endParaRPr lang="en-US" b="1" dirty="0"/>
          </a:p>
        </p:txBody>
      </p:sp>
      <p:sp>
        <p:nvSpPr>
          <p:cNvPr id="56324" name="Text Box 4"/>
          <p:cNvSpPr txBox="1">
            <a:spLocks noChangeArrowheads="1"/>
          </p:cNvSpPr>
          <p:nvPr/>
        </p:nvSpPr>
        <p:spPr bwMode="auto">
          <a:xfrm>
            <a:off x="1706964" y="2708920"/>
            <a:ext cx="567334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Public Service </a:t>
            </a:r>
          </a:p>
          <a:p>
            <a:r>
              <a:rPr lang="en-US" sz="3600" dirty="0" smtClean="0"/>
              <a:t>Commission?</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5985336"/>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smtClean="0"/>
              <a:t>A: $200 History of Values &amp; Ethics</a:t>
            </a:r>
            <a:endParaRPr lang="en-US" b="1" dirty="0"/>
          </a:p>
        </p:txBody>
      </p:sp>
      <p:sp>
        <p:nvSpPr>
          <p:cNvPr id="31748" name="Text Box 4"/>
          <p:cNvSpPr txBox="1">
            <a:spLocks noChangeArrowheads="1"/>
          </p:cNvSpPr>
          <p:nvPr/>
        </p:nvSpPr>
        <p:spPr bwMode="auto">
          <a:xfrm>
            <a:off x="1403648" y="2708919"/>
            <a:ext cx="617771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the Value and Ethics </a:t>
            </a:r>
            <a:br>
              <a:rPr lang="en-US" sz="3600" dirty="0" smtClean="0"/>
            </a:br>
            <a:r>
              <a:rPr lang="en-US" sz="3600" dirty="0" smtClean="0"/>
              <a:t>Code for the Public Sector?</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02524"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915060" y="5569393"/>
            <a:ext cx="1944563"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8659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$400 Potpourri</a:t>
            </a:r>
            <a:endParaRPr lang="en-US" b="1" dirty="0"/>
          </a:p>
        </p:txBody>
      </p:sp>
      <p:sp>
        <p:nvSpPr>
          <p:cNvPr id="56324" name="Text Box 4"/>
          <p:cNvSpPr txBox="1">
            <a:spLocks noChangeArrowheads="1"/>
          </p:cNvSpPr>
          <p:nvPr/>
        </p:nvSpPr>
        <p:spPr bwMode="auto">
          <a:xfrm>
            <a:off x="392886" y="2060848"/>
            <a:ext cx="787074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The basis of staffing and appointment</a:t>
            </a:r>
          </a:p>
          <a:p>
            <a:r>
              <a:rPr lang="en-US" sz="3600" dirty="0" smtClean="0"/>
              <a:t>decisions in the Public Service, and </a:t>
            </a:r>
          </a:p>
          <a:p>
            <a:r>
              <a:rPr lang="en-US" sz="3600" dirty="0" smtClean="0"/>
              <a:t>further defined by qualifications to </a:t>
            </a:r>
          </a:p>
          <a:p>
            <a:r>
              <a:rPr lang="en-US" sz="3600" dirty="0" smtClean="0"/>
              <a:t>meet operational requirements and </a:t>
            </a:r>
          </a:p>
          <a:p>
            <a:r>
              <a:rPr lang="en-US" sz="3600" dirty="0" smtClean="0"/>
              <a:t>future organizational needs</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9502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$400 Potpourri</a:t>
            </a:r>
            <a:endParaRPr lang="en-US" b="1" dirty="0"/>
          </a:p>
        </p:txBody>
      </p:sp>
      <p:sp>
        <p:nvSpPr>
          <p:cNvPr id="56324" name="Text Box 4"/>
          <p:cNvSpPr txBox="1">
            <a:spLocks noChangeArrowheads="1"/>
          </p:cNvSpPr>
          <p:nvPr/>
        </p:nvSpPr>
        <p:spPr bwMode="auto">
          <a:xfrm>
            <a:off x="2915816" y="2780928"/>
            <a:ext cx="313419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merit?</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Q: $500 Potpourri</a:t>
            </a:r>
            <a:endParaRPr lang="en-US" b="1" dirty="0"/>
          </a:p>
        </p:txBody>
      </p:sp>
      <p:sp>
        <p:nvSpPr>
          <p:cNvPr id="56324" name="Text Box 4"/>
          <p:cNvSpPr txBox="1">
            <a:spLocks noChangeArrowheads="1"/>
          </p:cNvSpPr>
          <p:nvPr/>
        </p:nvSpPr>
        <p:spPr bwMode="auto">
          <a:xfrm>
            <a:off x="539552" y="2492896"/>
            <a:ext cx="803316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The Canadian version of the American</a:t>
            </a:r>
          </a:p>
          <a:p>
            <a:r>
              <a:rPr lang="en-US" sz="3600" dirty="0"/>
              <a:t>motto: “Life, Liberty and the pursuit</a:t>
            </a:r>
          </a:p>
          <a:p>
            <a:r>
              <a:rPr lang="en-US" sz="3600" dirty="0"/>
              <a:t>of Happiness”</a:t>
            </a:r>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b="1" smtClean="0"/>
              <a:t>A: $500 Potpourri</a:t>
            </a:r>
            <a:endParaRPr lang="en-US" b="1" dirty="0"/>
          </a:p>
        </p:txBody>
      </p:sp>
      <p:sp>
        <p:nvSpPr>
          <p:cNvPr id="56324" name="Text Box 4"/>
          <p:cNvSpPr txBox="1">
            <a:spLocks noChangeArrowheads="1"/>
          </p:cNvSpPr>
          <p:nvPr/>
        </p:nvSpPr>
        <p:spPr bwMode="auto">
          <a:xfrm>
            <a:off x="1547664" y="2780928"/>
            <a:ext cx="56477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“Peace, Order and</a:t>
            </a:r>
          </a:p>
          <a:p>
            <a:r>
              <a:rPr lang="en-US" sz="3600" dirty="0" smtClean="0"/>
              <a:t>Good Government”?</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2406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
          <p:cNvSpPr>
            <a:spLocks noGrp="1" noChangeArrowheads="1"/>
          </p:cNvSpPr>
          <p:nvPr>
            <p:ph type="title"/>
          </p:nvPr>
        </p:nvSpPr>
        <p:spPr/>
        <p:txBody>
          <a:bodyPr/>
          <a:lstStyle/>
          <a:p>
            <a:r>
              <a:rPr lang="en-US" sz="5400" b="1" smtClean="0"/>
              <a:t>Final Question</a:t>
            </a:r>
            <a:endParaRPr lang="en-US" b="1" dirty="0"/>
          </a:p>
        </p:txBody>
      </p:sp>
      <p:sp>
        <p:nvSpPr>
          <p:cNvPr id="59395" name="Text Box 3"/>
          <p:cNvSpPr txBox="1">
            <a:spLocks noChangeArrowheads="1"/>
          </p:cNvSpPr>
          <p:nvPr/>
        </p:nvSpPr>
        <p:spPr bwMode="auto">
          <a:xfrm>
            <a:off x="611561" y="2204864"/>
            <a:ext cx="807524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CA" sz="3600" dirty="0" smtClean="0"/>
              <a:t>A </a:t>
            </a:r>
            <a:r>
              <a:rPr lang="en-CA" sz="3600" dirty="0"/>
              <a:t>retiring employee future employment </a:t>
            </a:r>
            <a:endParaRPr lang="en-CA" sz="3600" dirty="0" smtClean="0"/>
          </a:p>
          <a:p>
            <a:r>
              <a:rPr lang="en-CA" sz="3600" dirty="0" smtClean="0"/>
              <a:t>that </a:t>
            </a:r>
            <a:r>
              <a:rPr lang="en-CA" sz="3600" dirty="0"/>
              <a:t>give rise to a real, apparent or </a:t>
            </a:r>
            <a:endParaRPr lang="en-CA" sz="3600" dirty="0" smtClean="0"/>
          </a:p>
          <a:p>
            <a:r>
              <a:rPr lang="en-CA" sz="3600" dirty="0" smtClean="0"/>
              <a:t>potential </a:t>
            </a:r>
            <a:r>
              <a:rPr lang="en-CA" sz="3600" dirty="0"/>
              <a:t>conflict of interest with their </a:t>
            </a:r>
            <a:endParaRPr lang="en-CA" sz="3600" dirty="0" smtClean="0"/>
          </a:p>
          <a:p>
            <a:r>
              <a:rPr lang="en-CA" sz="3600" dirty="0" smtClean="0"/>
              <a:t>previous </a:t>
            </a:r>
            <a:r>
              <a:rPr lang="en-CA" sz="3600" dirty="0"/>
              <a:t>government responsibilities</a:t>
            </a:r>
            <a:endParaRPr lang="en-US" dirty="0"/>
          </a:p>
        </p:txBody>
      </p:sp>
      <p:sp>
        <p:nvSpPr>
          <p:cNvPr id="6" name="Line 5"/>
          <p:cNvSpPr>
            <a:spLocks noChangeShapeType="1"/>
          </p:cNvSpPr>
          <p:nvPr/>
        </p:nvSpPr>
        <p:spPr bwMode="auto">
          <a:xfrm>
            <a:off x="35496" y="6238875"/>
            <a:ext cx="6804248"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2" name="HrsdcCodeOfConductFinalQAMusic.mp3">
            <a:hlinkClick r:id="" action="ppaction://media"/>
          </p:cNvPr>
          <p:cNvPicPr>
            <a:picLocks noChangeAspect="1"/>
          </p:cNvPicPr>
          <p:nvPr>
            <a:audioFile r:link="rId1"/>
            <p:extLst>
              <p:ext uri="{DAA4B4D4-6D71-4841-9C94-3DE7FCFB9230}">
                <p14:media xmlns:p14="http://schemas.microsoft.com/office/powerpoint/2010/main" r:embed="rId2">
                  <p14:trim end="5248.4038"/>
                </p14:media>
              </p:ext>
            </p:extLst>
          </p:nvPr>
        </p:nvPicPr>
        <p:blipFill>
          <a:blip r:embed="rId7"/>
          <a:stretch>
            <a:fillRect/>
          </a:stretch>
        </p:blipFill>
        <p:spPr>
          <a:xfrm>
            <a:off x="1187624" y="5013176"/>
            <a:ext cx="609600" cy="609600"/>
          </a:xfrm>
          <a:prstGeom prst="rect">
            <a:avLst/>
          </a:prstGeom>
        </p:spPr>
      </p:pic>
      <p:sp>
        <p:nvSpPr>
          <p:cNvPr id="8" name="Rectangle 7">
            <a:hlinkClick r:id="rId5"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9"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6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395"/>
                                        </p:tgtEl>
                                        <p:attrNameLst>
                                          <p:attrName>style.visibility</p:attrName>
                                        </p:attrNameLst>
                                      </p:cBhvr>
                                      <p:to>
                                        <p:strVal val="visible"/>
                                      </p:to>
                                    </p:set>
                                    <p:animEffect transition="in" filter="fade">
                                      <p:cBhvr>
                                        <p:cTn id="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331"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bldLst>
      <p:bldP spid="5939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5400" b="1" smtClean="0"/>
              <a:t>Final Answer</a:t>
            </a:r>
            <a:endParaRPr lang="en-US" b="1" dirty="0"/>
          </a:p>
        </p:txBody>
      </p:sp>
      <p:sp>
        <p:nvSpPr>
          <p:cNvPr id="60419" name="Text Box 3"/>
          <p:cNvSpPr txBox="1">
            <a:spLocks noChangeArrowheads="1"/>
          </p:cNvSpPr>
          <p:nvPr/>
        </p:nvSpPr>
        <p:spPr bwMode="auto">
          <a:xfrm>
            <a:off x="977343" y="2767013"/>
            <a:ext cx="654698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400" dirty="0" smtClean="0"/>
              <a:t>What is a post-employment </a:t>
            </a:r>
            <a:br>
              <a:rPr lang="en-US" sz="4400" dirty="0" smtClean="0"/>
            </a:br>
            <a:r>
              <a:rPr lang="en-US" sz="4400" dirty="0" smtClean="0"/>
              <a:t>conflict of interest?</a:t>
            </a:r>
            <a:endParaRPr lang="en-US" sz="44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38756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5400" b="1" smtClean="0"/>
              <a:t>Office of Values and Ethics</a:t>
            </a:r>
            <a:endParaRPr lang="en-US" b="1" dirty="0"/>
          </a:p>
        </p:txBody>
      </p:sp>
      <p:sp>
        <p:nvSpPr>
          <p:cNvPr id="60419" name="Text Box 3"/>
          <p:cNvSpPr txBox="1">
            <a:spLocks noChangeArrowheads="1"/>
          </p:cNvSpPr>
          <p:nvPr/>
        </p:nvSpPr>
        <p:spPr bwMode="auto">
          <a:xfrm>
            <a:off x="464443" y="2762251"/>
            <a:ext cx="82223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dirty="0">
                <a:hlinkClick r:id="rId3"/>
              </a:rPr>
              <a:t>http://</a:t>
            </a:r>
            <a:r>
              <a:rPr lang="en-US" sz="3600" dirty="0" smtClean="0">
                <a:hlinkClick r:id="rId3"/>
              </a:rPr>
              <a:t>iservice.prv/eng/is/ve/index.shtml</a:t>
            </a:r>
            <a:endParaRPr lang="en-US" sz="3600"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04248" y="604113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4" action="ppaction://hlinksldjump"/>
          </p:cNvPr>
          <p:cNvSpPr/>
          <p:nvPr/>
        </p:nvSpPr>
        <p:spPr>
          <a:xfrm>
            <a:off x="6855294"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841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smtClean="0"/>
              <a:t>Q: $300 History of Values &amp; Ethics</a:t>
            </a:r>
            <a:endParaRPr lang="en-US" b="1" dirty="0"/>
          </a:p>
        </p:txBody>
      </p:sp>
      <p:sp>
        <p:nvSpPr>
          <p:cNvPr id="5124" name="Text Box 4"/>
          <p:cNvSpPr txBox="1">
            <a:spLocks noChangeArrowheads="1"/>
          </p:cNvSpPr>
          <p:nvPr/>
        </p:nvSpPr>
        <p:spPr bwMode="auto">
          <a:xfrm>
            <a:off x="838200" y="2060848"/>
            <a:ext cx="764844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a:t>The Public Servants Disclosure </a:t>
            </a:r>
            <a:r>
              <a:rPr lang="en-US" sz="3600" dirty="0" smtClean="0"/>
              <a:t/>
            </a:r>
            <a:br>
              <a:rPr lang="en-US" sz="3600" dirty="0" smtClean="0"/>
            </a:br>
            <a:r>
              <a:rPr lang="en-US" sz="3600" dirty="0" smtClean="0"/>
              <a:t>Protection Act </a:t>
            </a:r>
            <a:r>
              <a:rPr lang="en-US" sz="3600" dirty="0"/>
              <a:t>requires that public </a:t>
            </a:r>
            <a:r>
              <a:rPr lang="en-US" sz="3600" dirty="0" smtClean="0"/>
              <a:t/>
            </a:r>
            <a:br>
              <a:rPr lang="en-US" sz="3600" dirty="0" smtClean="0"/>
            </a:br>
            <a:r>
              <a:rPr lang="en-US" sz="3600" dirty="0" smtClean="0"/>
              <a:t>sector organizations establish </a:t>
            </a:r>
            <a:r>
              <a:rPr lang="en-US" sz="3600" dirty="0"/>
              <a:t>this </a:t>
            </a:r>
            <a:r>
              <a:rPr lang="en-US" sz="3600" dirty="0" smtClean="0"/>
              <a:t/>
            </a:r>
            <a:br>
              <a:rPr lang="en-US" sz="3600" dirty="0" smtClean="0"/>
            </a:br>
            <a:r>
              <a:rPr lang="en-US" sz="3600" dirty="0" smtClean="0"/>
              <a:t>for </a:t>
            </a:r>
            <a:r>
              <a:rPr lang="en-US" sz="3600" dirty="0"/>
              <a:t>their </a:t>
            </a:r>
            <a:r>
              <a:rPr lang="en-US" sz="3600" dirty="0" smtClean="0"/>
              <a:t>employees </a:t>
            </a:r>
            <a:r>
              <a:rPr lang="en-US" sz="3600" dirty="0"/>
              <a:t>consistent with </a:t>
            </a:r>
            <a:r>
              <a:rPr lang="en-US" sz="3600" dirty="0" smtClean="0"/>
              <a:t/>
            </a:r>
            <a:br>
              <a:rPr lang="en-US" sz="3600" dirty="0" smtClean="0"/>
            </a:br>
            <a:r>
              <a:rPr lang="en-US" sz="3600" dirty="0" smtClean="0"/>
              <a:t>Treasury Board’s public </a:t>
            </a:r>
            <a:r>
              <a:rPr lang="en-US" sz="3600" dirty="0"/>
              <a:t>sector code.</a:t>
            </a:r>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93874" y="6051930"/>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917458"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895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b="1" smtClean="0"/>
              <a:t>A: $300 History of Values &amp; Ethics</a:t>
            </a:r>
            <a:endParaRPr lang="en-US" b="1" dirty="0"/>
          </a:p>
        </p:txBody>
      </p:sp>
      <p:sp>
        <p:nvSpPr>
          <p:cNvPr id="32772" name="Text Box 4"/>
          <p:cNvSpPr txBox="1">
            <a:spLocks noChangeArrowheads="1"/>
          </p:cNvSpPr>
          <p:nvPr/>
        </p:nvSpPr>
        <p:spPr bwMode="auto">
          <a:xfrm>
            <a:off x="1187624" y="2876743"/>
            <a:ext cx="65197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dirty="0" smtClean="0"/>
              <a:t>What is an organizational or</a:t>
            </a:r>
          </a:p>
          <a:p>
            <a:r>
              <a:rPr lang="en-US" sz="3600" dirty="0" smtClean="0"/>
              <a:t>departmental code of conduct?</a:t>
            </a:r>
            <a:endParaRPr lang="en-US" dirty="0"/>
          </a:p>
        </p:txBody>
      </p:sp>
      <p:sp>
        <p:nvSpPr>
          <p:cNvPr id="5" name="Line 5"/>
          <p:cNvSpPr>
            <a:spLocks noChangeShapeType="1"/>
          </p:cNvSpPr>
          <p:nvPr/>
        </p:nvSpPr>
        <p:spPr bwMode="auto">
          <a:xfrm>
            <a:off x="0" y="6238875"/>
            <a:ext cx="7019925" cy="0"/>
          </a:xfrm>
          <a:prstGeom prst="line">
            <a:avLst/>
          </a:prstGeom>
          <a:noFill/>
          <a:ln w="14859">
            <a:solidFill>
              <a:srgbClr val="EE3A4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pic>
        <p:nvPicPr>
          <p:cNvPr id="6" name="Picture 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78202" y="6004875"/>
            <a:ext cx="2241476"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hlinkClick r:id="rId3" action="ppaction://hlinksldjump"/>
          </p:cNvPr>
          <p:cNvSpPr/>
          <p:nvPr/>
        </p:nvSpPr>
        <p:spPr>
          <a:xfrm>
            <a:off x="6903562" y="5569393"/>
            <a:ext cx="2061964" cy="523903"/>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CA" sz="1400" dirty="0" smtClean="0">
                <a:solidFill>
                  <a:srgbClr val="C00000"/>
                </a:solidFill>
              </a:rPr>
              <a:t>Back to Game </a:t>
            </a:r>
            <a:r>
              <a:rPr lang="fr-CA" sz="1400" dirty="0" err="1" smtClean="0">
                <a:solidFill>
                  <a:srgbClr val="C00000"/>
                </a:solidFill>
              </a:rPr>
              <a:t>board</a:t>
            </a:r>
            <a:endParaRPr lang="en-CA" sz="1400" dirty="0">
              <a:solidFill>
                <a:srgbClr val="C00000"/>
              </a:solidFill>
            </a:endParaRPr>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4283"/>
          <a:stretch/>
        </p:blipFill>
        <p:spPr bwMode="auto">
          <a:xfrm>
            <a:off x="6327421" y="6046469"/>
            <a:ext cx="261982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13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presentation_template_hrsdc ENG 2012-09-14</Template>
  <TotalTime>2279</TotalTime>
  <Words>2864</Words>
  <Application>Microsoft Office PowerPoint</Application>
  <PresentationFormat>On-screen Show (4:3)</PresentationFormat>
  <Paragraphs>508</Paragraphs>
  <Slides>76</Slides>
  <Notes>76</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Document</vt:lpstr>
      <vt:lpstr>PowerPoint Presentation</vt:lpstr>
      <vt:lpstr>Meet Our Champions</vt:lpstr>
      <vt:lpstr>Crack the Code Game board</vt:lpstr>
      <vt:lpstr>Q: $100 History of Values &amp; Ethics</vt:lpstr>
      <vt:lpstr>A: $100 History of Values &amp; Ethics</vt:lpstr>
      <vt:lpstr>Q: $200 History of Values &amp; Ethics</vt:lpstr>
      <vt:lpstr>A: $200 History of Values &amp; Ethics</vt:lpstr>
      <vt:lpstr>Q: $300 History of Values &amp; Ethics</vt:lpstr>
      <vt:lpstr>A: $300 History of Values &amp; Ethics</vt:lpstr>
      <vt:lpstr>Q: $400 History of Values &amp; Ethics</vt:lpstr>
      <vt:lpstr>A: $400 History of Values &amp; Ethics</vt:lpstr>
      <vt:lpstr>Q: $500 History of Values &amp; Ethics</vt:lpstr>
      <vt:lpstr>A: $500 History of Values &amp; Ethics</vt:lpstr>
      <vt:lpstr>Q: $100 Code of Conduct</vt:lpstr>
      <vt:lpstr>A: $100 Code of Conduct</vt:lpstr>
      <vt:lpstr>Q: $200 Code of Conduct</vt:lpstr>
      <vt:lpstr>A: $200 Code of Conduct</vt:lpstr>
      <vt:lpstr>Q: $300 Code of Conduct</vt:lpstr>
      <vt:lpstr>A: $300 Code of Conduct</vt:lpstr>
      <vt:lpstr>Q: $400 Code of Conduct</vt:lpstr>
      <vt:lpstr>A: $400 Code of Conduct</vt:lpstr>
      <vt:lpstr>Q: $500 Code of Conduct</vt:lpstr>
      <vt:lpstr>A: $500 Code of Conduct</vt:lpstr>
      <vt:lpstr>Q: $100 Values</vt:lpstr>
      <vt:lpstr>A: $100 Values</vt:lpstr>
      <vt:lpstr>Q: $200 Values</vt:lpstr>
      <vt:lpstr>A: $200 Values</vt:lpstr>
      <vt:lpstr>Q: $300 Values</vt:lpstr>
      <vt:lpstr>A: $300 Values</vt:lpstr>
      <vt:lpstr>Q: $400 Values</vt:lpstr>
      <vt:lpstr>A: $400 Values</vt:lpstr>
      <vt:lpstr>Q: $500 Values</vt:lpstr>
      <vt:lpstr>A: $500 Values</vt:lpstr>
      <vt:lpstr>Q: $100 Ethics</vt:lpstr>
      <vt:lpstr>A: $100 Ethics</vt:lpstr>
      <vt:lpstr>Q: $200 Ethics</vt:lpstr>
      <vt:lpstr>A: $200 Ethics</vt:lpstr>
      <vt:lpstr>Q: $300 Ethics</vt:lpstr>
      <vt:lpstr>A: $300 Ethics</vt:lpstr>
      <vt:lpstr>Q: $400 Ethics</vt:lpstr>
      <vt:lpstr>A: $400 Ethics</vt:lpstr>
      <vt:lpstr>Q: $500 Ethics</vt:lpstr>
      <vt:lpstr>A: $500 Ethics</vt:lpstr>
      <vt:lpstr>Q: $100 WWTADMD?</vt:lpstr>
      <vt:lpstr>A: $100 WWTADMD?</vt:lpstr>
      <vt:lpstr>Q: $200 WWTADMD?</vt:lpstr>
      <vt:lpstr>A: $200 WWTADMD?</vt:lpstr>
      <vt:lpstr>Q: $300 WWTADMD?</vt:lpstr>
      <vt:lpstr>A: $300 WWTADMD?</vt:lpstr>
      <vt:lpstr>Q: $400 WWTADMD?</vt:lpstr>
      <vt:lpstr>A: $400 WWTADMD?</vt:lpstr>
      <vt:lpstr>Q: $500 WWTADMD?</vt:lpstr>
      <vt:lpstr>A: $500 WWTADMD?</vt:lpstr>
      <vt:lpstr>Q: $100 Values II</vt:lpstr>
      <vt:lpstr>A: $100 Values II</vt:lpstr>
      <vt:lpstr>Q: $200 Values II</vt:lpstr>
      <vt:lpstr>A: $200 Values II</vt:lpstr>
      <vt:lpstr>Q: $300 Values II</vt:lpstr>
      <vt:lpstr>A: $300 Values II</vt:lpstr>
      <vt:lpstr>Q: $400 Values II</vt:lpstr>
      <vt:lpstr>A: $400 Values II</vt:lpstr>
      <vt:lpstr>Q: $500 Values II</vt:lpstr>
      <vt:lpstr>A: $500 Values II</vt:lpstr>
      <vt:lpstr>Q: $100 Potpourri</vt:lpstr>
      <vt:lpstr>A: $100 Potpourri</vt:lpstr>
      <vt:lpstr>Q: $200 Potpourri</vt:lpstr>
      <vt:lpstr>A: $200 Potpourri</vt:lpstr>
      <vt:lpstr>Q: $300 Potpourri</vt:lpstr>
      <vt:lpstr>A: $300 Potpourri</vt:lpstr>
      <vt:lpstr>Q: $400 Potpourri</vt:lpstr>
      <vt:lpstr>A: $400 Potpourri</vt:lpstr>
      <vt:lpstr>Q: $500 Potpourri</vt:lpstr>
      <vt:lpstr>A: $500 Potpourri</vt:lpstr>
      <vt:lpstr>Final Question</vt:lpstr>
      <vt:lpstr>Final Answer</vt:lpstr>
      <vt:lpstr>Office of Values and Ethics</vt:lpstr>
    </vt:vector>
  </TitlesOfParts>
  <Manager>Planning Unit</Manager>
  <Company>SSB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HRSDC Code of Conduct As and Qs Game</dc:title>
  <dc:subject>Code of Conduct</dc:subject>
  <dc:creator>Canas, Cristina [ON]</dc:creator>
  <cp:keywords>V&amp;E</cp:keywords>
  <dc:description>FINAL. Music by Cristina Canas. Translation #71007</dc:description>
  <cp:lastModifiedBy>Lau, Catrion [NC]</cp:lastModifiedBy>
  <cp:revision>111</cp:revision>
  <cp:lastPrinted>2013-02-11T15:49:35Z</cp:lastPrinted>
  <dcterms:created xsi:type="dcterms:W3CDTF">2012-04-05T15:07:55Z</dcterms:created>
  <dcterms:modified xsi:type="dcterms:W3CDTF">2014-01-29T21:01:08Z</dcterms:modified>
  <cp:category>StratMgmt; ValuesAndEthics</cp:category>
  <cp:contentStatus>Final.</cp:contentStatus>
</cp:coreProperties>
</file>