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D3B5E9"/>
    <a:srgbClr val="BF95DF"/>
    <a:srgbClr val="AFCAEB"/>
    <a:srgbClr val="FFFF99"/>
    <a:srgbClr val="B3FFD5"/>
    <a:srgbClr val="57FFA3"/>
    <a:srgbClr val="5AFC6D"/>
    <a:srgbClr val="F3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556" cy="466257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53" y="0"/>
            <a:ext cx="3043556" cy="466257"/>
          </a:xfrm>
          <a:prstGeom prst="rect">
            <a:avLst/>
          </a:prstGeom>
        </p:spPr>
        <p:txBody>
          <a:bodyPr vert="horz" lIns="92025" tIns="46013" rIns="92025" bIns="46013" rtlCol="0"/>
          <a:lstStyle>
            <a:lvl1pPr algn="r">
              <a:defRPr sz="1200"/>
            </a:lvl1pPr>
          </a:lstStyle>
          <a:p>
            <a:fld id="{F7ACBFF8-9568-403D-8891-341CE65B65B6}" type="datetimeFigureOut">
              <a:rPr lang="en-CA" smtClean="0"/>
              <a:t>18/12/2018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5" tIns="46013" rIns="92025" bIns="46013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2224"/>
            <a:ext cx="5619117" cy="4188294"/>
          </a:xfrm>
          <a:prstGeom prst="rect">
            <a:avLst/>
          </a:prstGeom>
        </p:spPr>
        <p:txBody>
          <a:bodyPr vert="horz" lIns="92025" tIns="46013" rIns="92025" bIns="460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1242"/>
            <a:ext cx="3043556" cy="466257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53" y="8841242"/>
            <a:ext cx="3043556" cy="466257"/>
          </a:xfrm>
          <a:prstGeom prst="rect">
            <a:avLst/>
          </a:prstGeom>
        </p:spPr>
        <p:txBody>
          <a:bodyPr vert="horz" lIns="92025" tIns="46013" rIns="92025" bIns="46013" rtlCol="0" anchor="b"/>
          <a:lstStyle>
            <a:lvl1pPr algn="r">
              <a:defRPr sz="1200"/>
            </a:lvl1pPr>
          </a:lstStyle>
          <a:p>
            <a:fld id="{256C5C1E-C793-4FCD-A851-AFEBAF28B54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0782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C865E-2BFE-4CA8-BBCE-D6600D03F2BA}" type="datetime1">
              <a:rPr lang="en-CA" smtClean="0"/>
              <a:t>18/12/2018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030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8B45-61FC-4B77-BC79-0DA60C869C0B}" type="datetime1">
              <a:rPr lang="en-CA" smtClean="0"/>
              <a:t>18/12/2018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449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0B03-B962-40AF-9BAC-CEB7F408F9D2}" type="datetime1">
              <a:rPr lang="en-CA" smtClean="0"/>
              <a:t>18/12/2018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03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6833-6CDB-4808-9503-D79A866CCEB8}" type="datetime1">
              <a:rPr lang="en-CA" smtClean="0"/>
              <a:t>18/12/2018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735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AD6-CC71-4195-BA51-1348CD46BDA9}" type="datetime1">
              <a:rPr lang="en-CA" smtClean="0"/>
              <a:t>18/12/2018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932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4BA7A-E2DD-4054-9E7E-246DFD9BD456}" type="datetime1">
              <a:rPr lang="en-CA" smtClean="0"/>
              <a:t>18/12/2018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579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AE9D-40EF-4E4F-B216-D5359F32CD0E}" type="datetime1">
              <a:rPr lang="en-CA" smtClean="0"/>
              <a:t>18/12/2018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569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93D92-4369-458A-8EE5-F3F8FF5C3380}" type="datetime1">
              <a:rPr lang="en-CA" smtClean="0"/>
              <a:t>18/12/2018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943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AC2B1-C7CC-4ECC-8B1A-FDD0B8775CFA}" type="datetime1">
              <a:rPr lang="en-CA" smtClean="0"/>
              <a:t>18/12/2018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28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647A-889C-4F06-9B96-DA2D534A31EF}" type="datetime1">
              <a:rPr lang="en-CA" smtClean="0"/>
              <a:t>18/12/2018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04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F674-A0B1-47CD-A65A-4C72C842E4FC}" type="datetime1">
              <a:rPr lang="en-CA" smtClean="0"/>
              <a:t>18/12/2018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29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1E139-A62A-4629-A021-2F48AF067BE2}" type="datetime1">
              <a:rPr lang="en-CA" smtClean="0"/>
              <a:t>18/12/2018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68B82-36F3-4481-B94B-3B74662EB95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24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41916"/>
              </p:ext>
            </p:extLst>
          </p:nvPr>
        </p:nvGraphicFramePr>
        <p:xfrm>
          <a:off x="467544" y="620688"/>
          <a:ext cx="7798768" cy="5923157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864096"/>
                <a:gridCol w="51014"/>
                <a:gridCol w="5112568"/>
                <a:gridCol w="177109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Rating</a:t>
                      </a:r>
                      <a:endParaRPr lang="en-CA" sz="14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4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Work Objectives </a:t>
                      </a:r>
                      <a:endParaRPr lang="en-CA" sz="1400" b="1" dirty="0" smtClean="0">
                        <a:effectLst/>
                      </a:endParaRPr>
                    </a:p>
                    <a:p>
                      <a:pPr algn="ctr"/>
                      <a:r>
                        <a:rPr lang="en-CA" sz="1400" b="1" dirty="0" smtClean="0">
                          <a:effectLst/>
                        </a:rPr>
                        <a:t>Performance Rating Definitions</a:t>
                      </a:r>
                      <a:endParaRPr lang="en-CA" sz="14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Core Competencies </a:t>
                      </a:r>
                      <a:endParaRPr lang="en-CA" sz="1400" b="1" dirty="0" smtClean="0">
                        <a:effectLst/>
                      </a:endParaRPr>
                    </a:p>
                    <a:p>
                      <a:pPr algn="ctr"/>
                      <a:r>
                        <a:rPr lang="en-CA" sz="1400" b="1" dirty="0" smtClean="0">
                          <a:effectLst/>
                        </a:rPr>
                        <a:t>Performance Rating Definitions</a:t>
                      </a:r>
                      <a:endParaRPr lang="en-CA" sz="1400" b="1" dirty="0" smtClean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Surpassed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 smtClean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>
                          <a:effectLst/>
                        </a:rPr>
                        <a:t>Performance </a:t>
                      </a:r>
                      <a:r>
                        <a:rPr lang="en-CA" sz="1100" dirty="0">
                          <a:effectLst/>
                        </a:rPr>
                        <a:t>is outstanding</a:t>
                      </a:r>
                      <a:r>
                        <a:rPr lang="en-CA" sz="1100" dirty="0" smtClean="0">
                          <a:effectLst/>
                        </a:rPr>
                        <a:t>.  The </a:t>
                      </a:r>
                      <a:r>
                        <a:rPr lang="en-CA" sz="1100" dirty="0">
                          <a:effectLst/>
                        </a:rPr>
                        <a:t>employee makes an </a:t>
                      </a:r>
                      <a:r>
                        <a:rPr lang="en-CA" sz="1100" b="1" dirty="0">
                          <a:effectLst/>
                        </a:rPr>
                        <a:t>exceptional</a:t>
                      </a:r>
                      <a:r>
                        <a:rPr lang="en-CA" sz="1100" dirty="0">
                          <a:effectLst/>
                        </a:rPr>
                        <a:t> contribution to </a:t>
                      </a:r>
                      <a:r>
                        <a:rPr lang="en-CA" sz="1100" dirty="0" smtClean="0">
                          <a:effectLst/>
                        </a:rPr>
                        <a:t>strategic</a:t>
                      </a:r>
                      <a:r>
                        <a:rPr lang="en-CA" sz="1100" baseline="0" dirty="0" smtClean="0">
                          <a:effectLst/>
                        </a:rPr>
                        <a:t> </a:t>
                      </a:r>
                      <a:r>
                        <a:rPr lang="en-CA" sz="1100" dirty="0" smtClean="0">
                          <a:effectLst/>
                        </a:rPr>
                        <a:t>organizational </a:t>
                      </a:r>
                      <a:r>
                        <a:rPr lang="en-CA" sz="1100" dirty="0">
                          <a:effectLst/>
                        </a:rPr>
                        <a:t>goals and objectives and consistently surpasses position requirements</a:t>
                      </a:r>
                      <a:r>
                        <a:rPr lang="en-CA" sz="1100" dirty="0" smtClean="0">
                          <a:effectLst/>
                        </a:rPr>
                        <a:t>.  The </a:t>
                      </a:r>
                      <a:r>
                        <a:rPr lang="en-CA" sz="1100" dirty="0">
                          <a:effectLst/>
                        </a:rPr>
                        <a:t>employee consistently delivers results that provide exceptional value to the team, stakeholders and the Department</a:t>
                      </a:r>
                      <a:r>
                        <a:rPr lang="en-CA" sz="1100" dirty="0" smtClean="0">
                          <a:effectLst/>
                        </a:rPr>
                        <a:t>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The employee </a:t>
                      </a:r>
                      <a:r>
                        <a:rPr lang="en-CA" sz="1100" b="1" dirty="0" smtClean="0"/>
                        <a:t>consistently</a:t>
                      </a:r>
                      <a:r>
                        <a:rPr lang="en-CA" sz="1100" dirty="0" smtClean="0"/>
                        <a:t> demonstrated effective behaviours in a </a:t>
                      </a:r>
                      <a:r>
                        <a:rPr lang="en-CA" sz="1100" b="1" dirty="0" smtClean="0"/>
                        <a:t>broad range of situations including in those which were new and/or very challenging</a:t>
                      </a:r>
                      <a:r>
                        <a:rPr lang="en-CA" sz="1100" dirty="0" smtClean="0"/>
                        <a:t>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B5E9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Succeeded +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>
                          <a:effectLst/>
                        </a:rPr>
                        <a:t>Performance </a:t>
                      </a:r>
                      <a:r>
                        <a:rPr lang="en-CA" sz="1100" b="1" dirty="0">
                          <a:effectLst/>
                        </a:rPr>
                        <a:t>exceeds</a:t>
                      </a:r>
                      <a:r>
                        <a:rPr lang="en-CA" sz="1100" dirty="0">
                          <a:effectLst/>
                        </a:rPr>
                        <a:t> expectations and consistently generates strong results above those required of the position</a:t>
                      </a:r>
                      <a:r>
                        <a:rPr lang="en-CA" sz="1100" dirty="0" smtClean="0">
                          <a:effectLst/>
                        </a:rPr>
                        <a:t>.  The </a:t>
                      </a:r>
                      <a:r>
                        <a:rPr lang="en-CA" sz="1100" dirty="0">
                          <a:effectLst/>
                        </a:rPr>
                        <a:t>employee makes a significant contribution toward the achievement of organizational goals and objectives.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The employee </a:t>
                      </a:r>
                      <a:r>
                        <a:rPr lang="en-CA" sz="1100" b="1" dirty="0" smtClean="0"/>
                        <a:t>consistently</a:t>
                      </a:r>
                      <a:r>
                        <a:rPr lang="en-CA" sz="1100" dirty="0" smtClean="0"/>
                        <a:t> demonstrated effective behaviours in a </a:t>
                      </a:r>
                      <a:r>
                        <a:rPr lang="en-CA" sz="1100" b="1" dirty="0" smtClean="0"/>
                        <a:t>variety of situations including some situations which were new and/or challenging</a:t>
                      </a:r>
                      <a:r>
                        <a:rPr lang="en-CA" sz="1100" dirty="0" smtClean="0"/>
                        <a:t>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99994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Succeeded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>
                          <a:effectLst/>
                        </a:rPr>
                        <a:t>Performance </a:t>
                      </a:r>
                      <a:r>
                        <a:rPr lang="en-CA" sz="1100" b="1" dirty="0">
                          <a:effectLst/>
                        </a:rPr>
                        <a:t>fully meets</a:t>
                      </a:r>
                      <a:r>
                        <a:rPr lang="en-CA" sz="1100" dirty="0">
                          <a:effectLst/>
                        </a:rPr>
                        <a:t> all expectations</a:t>
                      </a:r>
                      <a:r>
                        <a:rPr lang="en-CA" sz="1100" dirty="0" smtClean="0">
                          <a:effectLst/>
                        </a:rPr>
                        <a:t>.  The </a:t>
                      </a:r>
                      <a:r>
                        <a:rPr lang="en-CA" sz="1100" dirty="0">
                          <a:effectLst/>
                        </a:rPr>
                        <a:t>employee has effectively achieved all of his or her work objectives</a:t>
                      </a:r>
                      <a:r>
                        <a:rPr lang="en-CA" sz="1100" dirty="0" smtClean="0">
                          <a:effectLst/>
                        </a:rPr>
                        <a:t>.  The </a:t>
                      </a:r>
                      <a:r>
                        <a:rPr lang="en-CA" sz="1100" dirty="0">
                          <a:effectLst/>
                        </a:rPr>
                        <a:t>employee makes a positive contribution toward the achievement of organizational goals and objectives.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The employee </a:t>
                      </a:r>
                      <a:r>
                        <a:rPr lang="en-CA" sz="1100" b="1" dirty="0" smtClean="0"/>
                        <a:t>consistently</a:t>
                      </a:r>
                      <a:r>
                        <a:rPr lang="en-CA" sz="1100" dirty="0" smtClean="0"/>
                        <a:t> demonstrated effective behaviours in </a:t>
                      </a:r>
                      <a:r>
                        <a:rPr lang="en-CA" sz="1100" b="1" dirty="0" smtClean="0"/>
                        <a:t>typical day-to-day situations</a:t>
                      </a:r>
                      <a:r>
                        <a:rPr lang="en-CA" sz="1100" dirty="0" smtClean="0"/>
                        <a:t>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99"/>
                    </a:solidFill>
                  </a:tcPr>
                </a:tc>
              </a:tr>
              <a:tr h="1063275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Succeeded -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>
                          <a:effectLst/>
                        </a:rPr>
                        <a:t>Performance </a:t>
                      </a:r>
                      <a:r>
                        <a:rPr lang="en-CA" sz="1100" b="1" dirty="0">
                          <a:effectLst/>
                        </a:rPr>
                        <a:t>meets some</a:t>
                      </a:r>
                      <a:r>
                        <a:rPr lang="en-CA" sz="1100" dirty="0">
                          <a:effectLst/>
                        </a:rPr>
                        <a:t> but not all expectations</a:t>
                      </a:r>
                      <a:r>
                        <a:rPr lang="en-CA" sz="1100" dirty="0" smtClean="0">
                          <a:effectLst/>
                        </a:rPr>
                        <a:t>.  The </a:t>
                      </a:r>
                      <a:r>
                        <a:rPr lang="en-CA" sz="1100" dirty="0">
                          <a:effectLst/>
                        </a:rPr>
                        <a:t>employee demonstrates the potential and motivation to achieve </a:t>
                      </a:r>
                      <a:r>
                        <a:rPr lang="en-CA" sz="1100" dirty="0" smtClean="0">
                          <a:effectLst/>
                        </a:rPr>
                        <a:t>his/her </a:t>
                      </a:r>
                      <a:r>
                        <a:rPr lang="en-CA" sz="1100" dirty="0">
                          <a:effectLst/>
                        </a:rPr>
                        <a:t>work objectives; however, occasional lapses have been observed during the performance management cycle</a:t>
                      </a:r>
                      <a:r>
                        <a:rPr lang="en-CA" sz="1100" dirty="0" smtClean="0">
                          <a:effectLst/>
                        </a:rPr>
                        <a:t>.  Performance </a:t>
                      </a:r>
                      <a:r>
                        <a:rPr lang="en-CA" sz="1100" dirty="0">
                          <a:effectLst/>
                        </a:rPr>
                        <a:t>results indicate a </a:t>
                      </a:r>
                      <a:r>
                        <a:rPr lang="en-CA" sz="1100" b="1" dirty="0">
                          <a:effectLst/>
                        </a:rPr>
                        <a:t>need for improvement or development</a:t>
                      </a:r>
                      <a:r>
                        <a:rPr lang="en-CA" sz="1100" dirty="0">
                          <a:effectLst/>
                        </a:rPr>
                        <a:t> in some areas.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The employee has shown </a:t>
                      </a:r>
                      <a:r>
                        <a:rPr lang="en-CA" sz="1100" b="1" dirty="0" smtClean="0"/>
                        <a:t>inconsistencies</a:t>
                      </a:r>
                      <a:r>
                        <a:rPr lang="en-CA" sz="1100" dirty="0" smtClean="0"/>
                        <a:t> in the demonstration of effective behaviours in </a:t>
                      </a:r>
                      <a:r>
                        <a:rPr lang="en-CA" sz="1100" b="1" dirty="0" smtClean="0"/>
                        <a:t>typical day-to-day situations</a:t>
                      </a:r>
                      <a:r>
                        <a:rPr lang="en-CA" sz="1100" dirty="0" smtClean="0"/>
                        <a:t>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CAEB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>
                          <a:effectLst/>
                        </a:rPr>
                        <a:t>Did </a:t>
                      </a:r>
                      <a:r>
                        <a:rPr lang="en-CA" sz="1400" b="1" dirty="0" smtClean="0">
                          <a:effectLst/>
                        </a:rPr>
                        <a:t>Not </a:t>
                      </a:r>
                      <a:r>
                        <a:rPr lang="en-CA" sz="1400" b="1" dirty="0">
                          <a:effectLst/>
                        </a:rPr>
                        <a:t>M</a:t>
                      </a:r>
                      <a:r>
                        <a:rPr lang="en-CA" sz="1400" b="1" dirty="0" smtClean="0">
                          <a:effectLst/>
                        </a:rPr>
                        <a:t>eet</a:t>
                      </a:r>
                      <a:endParaRPr lang="en-CA" sz="1400" b="1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>
                          <a:effectLst/>
                        </a:rPr>
                        <a:t>Performance </a:t>
                      </a:r>
                      <a:r>
                        <a:rPr lang="en-CA" sz="1100" b="1" dirty="0">
                          <a:effectLst/>
                        </a:rPr>
                        <a:t>did not meet</a:t>
                      </a:r>
                      <a:r>
                        <a:rPr lang="en-CA" sz="1100" dirty="0">
                          <a:effectLst/>
                        </a:rPr>
                        <a:t> expectations</a:t>
                      </a:r>
                      <a:r>
                        <a:rPr lang="en-CA" sz="1100" dirty="0" smtClean="0">
                          <a:effectLst/>
                        </a:rPr>
                        <a:t>.  Performance </a:t>
                      </a:r>
                      <a:r>
                        <a:rPr lang="en-CA" sz="1100" dirty="0">
                          <a:effectLst/>
                        </a:rPr>
                        <a:t>results were </a:t>
                      </a:r>
                      <a:r>
                        <a:rPr lang="en-CA" sz="1100" b="1" dirty="0">
                          <a:effectLst/>
                        </a:rPr>
                        <a:t>well below</a:t>
                      </a:r>
                      <a:r>
                        <a:rPr lang="en-CA" sz="1100" dirty="0">
                          <a:effectLst/>
                        </a:rPr>
                        <a:t> expected performance indicators or standard defined for the work objectives and/or </a:t>
                      </a:r>
                      <a:r>
                        <a:rPr lang="en-CA" sz="1100" b="1" dirty="0">
                          <a:effectLst/>
                        </a:rPr>
                        <a:t>hampered</a:t>
                      </a:r>
                      <a:r>
                        <a:rPr lang="en-CA" sz="1100" dirty="0">
                          <a:effectLst/>
                        </a:rPr>
                        <a:t> the achievement of organizational goals and objectives</a:t>
                      </a:r>
                      <a:r>
                        <a:rPr lang="en-CA" sz="1100" dirty="0" smtClean="0">
                          <a:effectLst/>
                        </a:rPr>
                        <a:t>.  Timely </a:t>
                      </a:r>
                      <a:r>
                        <a:rPr lang="en-CA" sz="1100" dirty="0">
                          <a:effectLst/>
                        </a:rPr>
                        <a:t>and significant improvement is required.</a:t>
                      </a: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100" dirty="0" smtClean="0">
                          <a:effectLst/>
                        </a:rPr>
                        <a:t>The employee </a:t>
                      </a:r>
                      <a:r>
                        <a:rPr lang="en-CA" sz="1100" b="1" dirty="0" smtClean="0">
                          <a:effectLst/>
                        </a:rPr>
                        <a:t>rarely</a:t>
                      </a:r>
                      <a:r>
                        <a:rPr lang="en-CA" sz="1100" dirty="0" smtClean="0">
                          <a:effectLst/>
                        </a:rPr>
                        <a:t> or </a:t>
                      </a:r>
                      <a:r>
                        <a:rPr lang="en-CA" sz="1100" b="1" dirty="0" smtClean="0">
                          <a:effectLst/>
                        </a:rPr>
                        <a:t>never</a:t>
                      </a:r>
                      <a:r>
                        <a:rPr lang="en-CA" sz="1100" dirty="0" smtClean="0">
                          <a:effectLst/>
                        </a:rPr>
                        <a:t> demonstrated effective behaviours.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effectLst/>
                        </a:rPr>
                        <a:t>Can</a:t>
                      </a:r>
                      <a:r>
                        <a:rPr lang="en-CA" sz="1400" b="1" baseline="0" dirty="0" smtClean="0">
                          <a:effectLst/>
                        </a:rPr>
                        <a:t>not </a:t>
                      </a:r>
                      <a:r>
                        <a:rPr lang="en-CA" sz="1400" b="1" baseline="0" dirty="0" smtClean="0">
                          <a:effectLst/>
                        </a:rPr>
                        <a:t>Assess</a:t>
                      </a:r>
                      <a:endParaRPr lang="en-CA" sz="1400" b="1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CA" sz="1100" dirty="0" smtClean="0">
                          <a:effectLst/>
                        </a:rPr>
                        <a:t>Performance</a:t>
                      </a:r>
                      <a:r>
                        <a:rPr lang="en-CA" sz="1100" baseline="0" dirty="0" smtClean="0">
                          <a:effectLst/>
                        </a:rPr>
                        <a:t> cannot be assessed because the employee is retired, on extended leave, has been or is on extended training, left the core public administration or other reason.</a:t>
                      </a:r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 sz="1100" dirty="0">
                        <a:effectLst/>
                      </a:endParaRPr>
                    </a:p>
                  </a:txBody>
                  <a:tcPr marL="5663" marR="5663" marT="5663" marB="566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09818" y="25007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Performance Management:  Ratings Worksheet</a:t>
            </a:r>
            <a:endParaRPr lang="en-CA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474597" y="620688"/>
            <a:ext cx="0" cy="5472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331640" y="620688"/>
            <a:ext cx="0" cy="59046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67544" y="620688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67544" y="600441"/>
            <a:ext cx="77768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44408" y="620688"/>
            <a:ext cx="0" cy="648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25654" y="2767235"/>
            <a:ext cx="260645" cy="792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422">
            <a:off x="7917384" y="-758264"/>
            <a:ext cx="1274763" cy="226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11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323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GoC / GdC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Julien, Ann-Marie [NC]</dc:creator>
  <cp:lastModifiedBy>Doucet, Caroline</cp:lastModifiedBy>
  <cp:revision>13</cp:revision>
  <cp:lastPrinted>2018-12-18T16:46:58Z</cp:lastPrinted>
  <dcterms:created xsi:type="dcterms:W3CDTF">2014-07-24T20:23:22Z</dcterms:created>
  <dcterms:modified xsi:type="dcterms:W3CDTF">2018-12-18T19:10:53Z</dcterms:modified>
</cp:coreProperties>
</file>