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4.jpg" ContentType="image/jpg"/>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69" r:id="rId6"/>
    <p:sldMasterId id="2147483682" r:id="rId7"/>
  </p:sldMasterIdLst>
  <p:notesMasterIdLst>
    <p:notesMasterId r:id="rId69"/>
  </p:notesMasterIdLst>
  <p:handoutMasterIdLst>
    <p:handoutMasterId r:id="rId70"/>
  </p:handoutMasterIdLst>
  <p:sldIdLst>
    <p:sldId id="256" r:id="rId8"/>
    <p:sldId id="259" r:id="rId9"/>
    <p:sldId id="338" r:id="rId10"/>
    <p:sldId id="335" r:id="rId11"/>
    <p:sldId id="340" r:id="rId12"/>
    <p:sldId id="262" r:id="rId13"/>
    <p:sldId id="261" r:id="rId14"/>
    <p:sldId id="330" r:id="rId15"/>
    <p:sldId id="265" r:id="rId16"/>
    <p:sldId id="266" r:id="rId17"/>
    <p:sldId id="268" r:id="rId18"/>
    <p:sldId id="267"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358" r:id="rId32"/>
    <p:sldId id="283" r:id="rId33"/>
    <p:sldId id="284" r:id="rId34"/>
    <p:sldId id="285" r:id="rId35"/>
    <p:sldId id="331" r:id="rId36"/>
    <p:sldId id="332" r:id="rId37"/>
    <p:sldId id="287" r:id="rId38"/>
    <p:sldId id="288" r:id="rId39"/>
    <p:sldId id="337" r:id="rId40"/>
    <p:sldId id="289" r:id="rId41"/>
    <p:sldId id="295" r:id="rId42"/>
    <p:sldId id="296" r:id="rId43"/>
    <p:sldId id="297" r:id="rId44"/>
    <p:sldId id="298" r:id="rId45"/>
    <p:sldId id="300" r:id="rId46"/>
    <p:sldId id="350" r:id="rId47"/>
    <p:sldId id="302" r:id="rId48"/>
    <p:sldId id="352" r:id="rId49"/>
    <p:sldId id="351" r:id="rId50"/>
    <p:sldId id="305" r:id="rId51"/>
    <p:sldId id="354" r:id="rId52"/>
    <p:sldId id="357" r:id="rId53"/>
    <p:sldId id="307" r:id="rId54"/>
    <p:sldId id="308" r:id="rId55"/>
    <p:sldId id="309" r:id="rId56"/>
    <p:sldId id="310" r:id="rId57"/>
    <p:sldId id="353" r:id="rId58"/>
    <p:sldId id="313" r:id="rId59"/>
    <p:sldId id="314" r:id="rId60"/>
    <p:sldId id="315" r:id="rId61"/>
    <p:sldId id="316" r:id="rId62"/>
    <p:sldId id="317" r:id="rId63"/>
    <p:sldId id="318" r:id="rId64"/>
    <p:sldId id="320" r:id="rId65"/>
    <p:sldId id="321" r:id="rId66"/>
    <p:sldId id="329" r:id="rId67"/>
    <p:sldId id="323" r:id="rId68"/>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8" autoAdjust="0"/>
    <p:restoredTop sz="94647" autoAdjust="0"/>
  </p:normalViewPr>
  <p:slideViewPr>
    <p:cSldViewPr snapToGrid="0" snapToObjects="1">
      <p:cViewPr varScale="1">
        <p:scale>
          <a:sx n="142" d="100"/>
          <a:sy n="142" d="100"/>
        </p:scale>
        <p:origin x="38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1542A-908E-4D0E-92D0-9889119C57EE}"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en-US"/>
        </a:p>
      </dgm:t>
    </dgm:pt>
    <dgm:pt modelId="{362F6F19-0A5A-4CAF-97D2-50AB9000CDBE}">
      <dgm:prSet phldrT="[Text]" custT="1"/>
      <dgm:spPr/>
      <dgm:t>
        <a:bodyPr/>
        <a:lstStyle/>
        <a:p>
          <a:r>
            <a:rPr lang="en-US" sz="1300" dirty="0" smtClean="0"/>
            <a:t>1) Prepare for the discussion</a:t>
          </a:r>
          <a:endParaRPr lang="en-US" sz="1300" dirty="0"/>
        </a:p>
      </dgm:t>
    </dgm:pt>
    <dgm:pt modelId="{D9563250-98CF-45B4-B6F7-57DF0F6215A0}" type="parTrans" cxnId="{8DAE5887-32EE-4019-BFBD-DC1216F510D0}">
      <dgm:prSet/>
      <dgm:spPr/>
      <dgm:t>
        <a:bodyPr/>
        <a:lstStyle/>
        <a:p>
          <a:endParaRPr lang="en-US"/>
        </a:p>
      </dgm:t>
    </dgm:pt>
    <dgm:pt modelId="{50D20C8A-E14C-40E4-BB6E-E6C1FE0E6029}" type="sibTrans" cxnId="{8DAE5887-32EE-4019-BFBD-DC1216F510D0}">
      <dgm:prSet/>
      <dgm:spPr/>
      <dgm:t>
        <a:bodyPr/>
        <a:lstStyle/>
        <a:p>
          <a:endParaRPr lang="en-US"/>
        </a:p>
      </dgm:t>
    </dgm:pt>
    <dgm:pt modelId="{94E22AA1-E839-4F84-9E69-89B9D02F9206}">
      <dgm:prSet phldrT="[Text]" custT="1"/>
      <dgm:spPr/>
      <dgm:t>
        <a:bodyPr/>
        <a:lstStyle/>
        <a:p>
          <a:r>
            <a:rPr lang="en-US" sz="1300" dirty="0" smtClean="0"/>
            <a:t>2) Schedule the discussion</a:t>
          </a:r>
          <a:endParaRPr lang="en-US" sz="1300" dirty="0"/>
        </a:p>
      </dgm:t>
    </dgm:pt>
    <dgm:pt modelId="{CBDAAF0C-6584-4E69-BDB5-50D2C92F6A12}" type="parTrans" cxnId="{AA6ACC8B-7F08-493E-807E-E49F2E575AA4}">
      <dgm:prSet/>
      <dgm:spPr/>
      <dgm:t>
        <a:bodyPr/>
        <a:lstStyle/>
        <a:p>
          <a:endParaRPr lang="en-US"/>
        </a:p>
      </dgm:t>
    </dgm:pt>
    <dgm:pt modelId="{F18B0780-2F9F-4F00-A3B6-A4B9726458E7}" type="sibTrans" cxnId="{AA6ACC8B-7F08-493E-807E-E49F2E575AA4}">
      <dgm:prSet/>
      <dgm:spPr/>
      <dgm:t>
        <a:bodyPr/>
        <a:lstStyle/>
        <a:p>
          <a:endParaRPr lang="en-US"/>
        </a:p>
      </dgm:t>
    </dgm:pt>
    <dgm:pt modelId="{77FFFB89-0673-4877-8941-936F500B44AF}">
      <dgm:prSet phldrT="[Text]" custT="1"/>
      <dgm:spPr/>
      <dgm:t>
        <a:bodyPr/>
        <a:lstStyle/>
        <a:p>
          <a:r>
            <a:rPr lang="en-US" sz="1300" dirty="0" smtClean="0"/>
            <a:t>3) Meet and discuss</a:t>
          </a:r>
          <a:endParaRPr lang="en-US" sz="1300" dirty="0"/>
        </a:p>
      </dgm:t>
    </dgm:pt>
    <dgm:pt modelId="{BBBB4692-979C-4D1E-B155-771E1466B2AE}" type="parTrans" cxnId="{82A4F0BB-E4B7-4D1C-9B84-A8020247BFD8}">
      <dgm:prSet/>
      <dgm:spPr/>
      <dgm:t>
        <a:bodyPr/>
        <a:lstStyle/>
        <a:p>
          <a:endParaRPr lang="en-US"/>
        </a:p>
      </dgm:t>
    </dgm:pt>
    <dgm:pt modelId="{E226FB92-F464-40F9-B567-3863BC7F882C}" type="sibTrans" cxnId="{82A4F0BB-E4B7-4D1C-9B84-A8020247BFD8}">
      <dgm:prSet/>
      <dgm:spPr/>
      <dgm:t>
        <a:bodyPr/>
        <a:lstStyle/>
        <a:p>
          <a:endParaRPr lang="en-US"/>
        </a:p>
      </dgm:t>
    </dgm:pt>
    <dgm:pt modelId="{97605754-E00B-4A68-B7DE-C507219E831E}">
      <dgm:prSet phldrT="[Text]" custT="1"/>
      <dgm:spPr/>
      <dgm:t>
        <a:bodyPr/>
        <a:lstStyle/>
        <a:p>
          <a:r>
            <a:rPr lang="en-CA" sz="1000" dirty="0" smtClean="0"/>
            <a:t>4a) Conduct the calibration discussion with the review panel committee  (managers only). </a:t>
          </a:r>
          <a:endParaRPr lang="en-US" sz="1000" dirty="0"/>
        </a:p>
      </dgm:t>
    </dgm:pt>
    <dgm:pt modelId="{02647FD7-EE8E-4BE9-A035-53EB207FF5E0}" type="parTrans" cxnId="{2943749C-3465-420D-A341-5CEC4DE6B351}">
      <dgm:prSet/>
      <dgm:spPr/>
      <dgm:t>
        <a:bodyPr/>
        <a:lstStyle/>
        <a:p>
          <a:endParaRPr lang="en-US"/>
        </a:p>
      </dgm:t>
    </dgm:pt>
    <dgm:pt modelId="{662A6BBD-6728-4D1A-BF29-15724A915EC8}" type="sibTrans" cxnId="{2943749C-3465-420D-A341-5CEC4DE6B351}">
      <dgm:prSet/>
      <dgm:spPr/>
      <dgm:t>
        <a:bodyPr/>
        <a:lstStyle/>
        <a:p>
          <a:endParaRPr lang="en-US"/>
        </a:p>
      </dgm:t>
    </dgm:pt>
    <dgm:pt modelId="{50E20FC3-C097-4FCA-A495-C68F2F8A6D1D}">
      <dgm:prSet phldrT="[Text]" custT="1"/>
      <dgm:spPr/>
      <dgm:t>
        <a:bodyPr/>
        <a:lstStyle/>
        <a:p>
          <a:r>
            <a:rPr lang="en-US" sz="1000" dirty="0" smtClean="0"/>
            <a:t>4b) Assign ratings (managers only). Document and sign</a:t>
          </a:r>
          <a:endParaRPr lang="en-US" sz="1000" dirty="0"/>
        </a:p>
      </dgm:t>
    </dgm:pt>
    <dgm:pt modelId="{8EA83BF1-A45F-4420-9E95-5C1DAD4BAAA3}" type="sibTrans" cxnId="{3BEDD479-C9E2-443D-88CB-923EEE7E59AD}">
      <dgm:prSet/>
      <dgm:spPr/>
      <dgm:t>
        <a:bodyPr/>
        <a:lstStyle/>
        <a:p>
          <a:endParaRPr lang="en-US"/>
        </a:p>
      </dgm:t>
    </dgm:pt>
    <dgm:pt modelId="{72BB8701-3294-4920-8B41-D293AE06A052}" type="parTrans" cxnId="{3BEDD479-C9E2-443D-88CB-923EEE7E59AD}">
      <dgm:prSet/>
      <dgm:spPr/>
      <dgm:t>
        <a:bodyPr/>
        <a:lstStyle/>
        <a:p>
          <a:endParaRPr lang="en-US"/>
        </a:p>
      </dgm:t>
    </dgm:pt>
    <dgm:pt modelId="{5DE656E9-D9AA-4640-8E72-4F21F724E537}" type="pres">
      <dgm:prSet presAssocID="{CB21542A-908E-4D0E-92D0-9889119C57EE}" presName="CompostProcess" presStyleCnt="0">
        <dgm:presLayoutVars>
          <dgm:dir/>
          <dgm:resizeHandles val="exact"/>
        </dgm:presLayoutVars>
      </dgm:prSet>
      <dgm:spPr/>
      <dgm:t>
        <a:bodyPr/>
        <a:lstStyle/>
        <a:p>
          <a:endParaRPr lang="en-US"/>
        </a:p>
      </dgm:t>
    </dgm:pt>
    <dgm:pt modelId="{4D41DEAD-0A6D-48C7-865E-996F201F2294}" type="pres">
      <dgm:prSet presAssocID="{CB21542A-908E-4D0E-92D0-9889119C57EE}" presName="arrow" presStyleLbl="bgShp" presStyleIdx="0" presStyleCnt="1" custScaleX="117647"/>
      <dgm:spPr/>
      <dgm:t>
        <a:bodyPr/>
        <a:lstStyle/>
        <a:p>
          <a:endParaRPr lang="en-US"/>
        </a:p>
      </dgm:t>
    </dgm:pt>
    <dgm:pt modelId="{775D6261-7061-40F7-9B71-7762A1139991}" type="pres">
      <dgm:prSet presAssocID="{CB21542A-908E-4D0E-92D0-9889119C57EE}" presName="linearProcess" presStyleCnt="0"/>
      <dgm:spPr/>
      <dgm:t>
        <a:bodyPr/>
        <a:lstStyle/>
        <a:p>
          <a:endParaRPr lang="en-US"/>
        </a:p>
      </dgm:t>
    </dgm:pt>
    <dgm:pt modelId="{DC96A055-FDAE-4C0C-8B6A-C762374001F9}" type="pres">
      <dgm:prSet presAssocID="{362F6F19-0A5A-4CAF-97D2-50AB9000CDBE}" presName="textNode" presStyleLbl="node1" presStyleIdx="0" presStyleCnt="5">
        <dgm:presLayoutVars>
          <dgm:bulletEnabled val="1"/>
        </dgm:presLayoutVars>
      </dgm:prSet>
      <dgm:spPr/>
      <dgm:t>
        <a:bodyPr/>
        <a:lstStyle/>
        <a:p>
          <a:endParaRPr lang="en-US"/>
        </a:p>
      </dgm:t>
    </dgm:pt>
    <dgm:pt modelId="{94880556-CE16-4D74-8A6F-B1424E08CD4E}" type="pres">
      <dgm:prSet presAssocID="{50D20C8A-E14C-40E4-BB6E-E6C1FE0E6029}" presName="sibTrans" presStyleCnt="0"/>
      <dgm:spPr/>
      <dgm:t>
        <a:bodyPr/>
        <a:lstStyle/>
        <a:p>
          <a:endParaRPr lang="en-US"/>
        </a:p>
      </dgm:t>
    </dgm:pt>
    <dgm:pt modelId="{8AE70767-3863-41DB-8F6B-349834A0DBAD}" type="pres">
      <dgm:prSet presAssocID="{94E22AA1-E839-4F84-9E69-89B9D02F9206}" presName="textNode" presStyleLbl="node1" presStyleIdx="1" presStyleCnt="5">
        <dgm:presLayoutVars>
          <dgm:bulletEnabled val="1"/>
        </dgm:presLayoutVars>
      </dgm:prSet>
      <dgm:spPr/>
      <dgm:t>
        <a:bodyPr/>
        <a:lstStyle/>
        <a:p>
          <a:endParaRPr lang="en-US"/>
        </a:p>
      </dgm:t>
    </dgm:pt>
    <dgm:pt modelId="{F991DF75-9584-449E-9DE4-39A6AED6BA95}" type="pres">
      <dgm:prSet presAssocID="{F18B0780-2F9F-4F00-A3B6-A4B9726458E7}" presName="sibTrans" presStyleCnt="0"/>
      <dgm:spPr/>
      <dgm:t>
        <a:bodyPr/>
        <a:lstStyle/>
        <a:p>
          <a:endParaRPr lang="en-US"/>
        </a:p>
      </dgm:t>
    </dgm:pt>
    <dgm:pt modelId="{0537B639-EF69-44CE-91CE-82B0A3C1773F}" type="pres">
      <dgm:prSet presAssocID="{77FFFB89-0673-4877-8941-936F500B44AF}" presName="textNode" presStyleLbl="node1" presStyleIdx="2" presStyleCnt="5">
        <dgm:presLayoutVars>
          <dgm:bulletEnabled val="1"/>
        </dgm:presLayoutVars>
      </dgm:prSet>
      <dgm:spPr/>
      <dgm:t>
        <a:bodyPr/>
        <a:lstStyle/>
        <a:p>
          <a:endParaRPr lang="en-US"/>
        </a:p>
      </dgm:t>
    </dgm:pt>
    <dgm:pt modelId="{A4832C33-3782-4CE1-9394-539F5BC289B6}" type="pres">
      <dgm:prSet presAssocID="{E226FB92-F464-40F9-B567-3863BC7F882C}" presName="sibTrans" presStyleCnt="0"/>
      <dgm:spPr/>
      <dgm:t>
        <a:bodyPr/>
        <a:lstStyle/>
        <a:p>
          <a:endParaRPr lang="en-US"/>
        </a:p>
      </dgm:t>
    </dgm:pt>
    <dgm:pt modelId="{813C3E73-54D3-4CE8-9D6C-163028A04EE1}" type="pres">
      <dgm:prSet presAssocID="{97605754-E00B-4A68-B7DE-C507219E831E}" presName="textNode" presStyleLbl="node1" presStyleIdx="3" presStyleCnt="5">
        <dgm:presLayoutVars>
          <dgm:bulletEnabled val="1"/>
        </dgm:presLayoutVars>
      </dgm:prSet>
      <dgm:spPr/>
      <dgm:t>
        <a:bodyPr/>
        <a:lstStyle/>
        <a:p>
          <a:endParaRPr lang="en-US"/>
        </a:p>
      </dgm:t>
    </dgm:pt>
    <dgm:pt modelId="{E66B5263-14A3-4F9C-9E93-9605781CAFA3}" type="pres">
      <dgm:prSet presAssocID="{662A6BBD-6728-4D1A-BF29-15724A915EC8}" presName="sibTrans" presStyleCnt="0"/>
      <dgm:spPr/>
      <dgm:t>
        <a:bodyPr/>
        <a:lstStyle/>
        <a:p>
          <a:endParaRPr lang="en-US"/>
        </a:p>
      </dgm:t>
    </dgm:pt>
    <dgm:pt modelId="{A6B5CDC3-AF7F-47ED-A995-ECD62BE6DC1F}" type="pres">
      <dgm:prSet presAssocID="{50E20FC3-C097-4FCA-A495-C68F2F8A6D1D}" presName="textNode" presStyleLbl="node1" presStyleIdx="4" presStyleCnt="5">
        <dgm:presLayoutVars>
          <dgm:bulletEnabled val="1"/>
        </dgm:presLayoutVars>
      </dgm:prSet>
      <dgm:spPr/>
      <dgm:t>
        <a:bodyPr/>
        <a:lstStyle/>
        <a:p>
          <a:endParaRPr lang="en-US"/>
        </a:p>
      </dgm:t>
    </dgm:pt>
  </dgm:ptLst>
  <dgm:cxnLst>
    <dgm:cxn modelId="{8DAE5887-32EE-4019-BFBD-DC1216F510D0}" srcId="{CB21542A-908E-4D0E-92D0-9889119C57EE}" destId="{362F6F19-0A5A-4CAF-97D2-50AB9000CDBE}" srcOrd="0" destOrd="0" parTransId="{D9563250-98CF-45B4-B6F7-57DF0F6215A0}" sibTransId="{50D20C8A-E14C-40E4-BB6E-E6C1FE0E6029}"/>
    <dgm:cxn modelId="{3BEDD479-C9E2-443D-88CB-923EEE7E59AD}" srcId="{CB21542A-908E-4D0E-92D0-9889119C57EE}" destId="{50E20FC3-C097-4FCA-A495-C68F2F8A6D1D}" srcOrd="4" destOrd="0" parTransId="{72BB8701-3294-4920-8B41-D293AE06A052}" sibTransId="{8EA83BF1-A45F-4420-9E95-5C1DAD4BAAA3}"/>
    <dgm:cxn modelId="{8D6ECE9C-DA3E-41B7-837E-AE6F94DB5C15}" type="presOf" srcId="{77FFFB89-0673-4877-8941-936F500B44AF}" destId="{0537B639-EF69-44CE-91CE-82B0A3C1773F}" srcOrd="0" destOrd="0" presId="urn:microsoft.com/office/officeart/2005/8/layout/hProcess9"/>
    <dgm:cxn modelId="{FAC03331-89E1-4CD3-9262-E7B451CE570F}" type="presOf" srcId="{CB21542A-908E-4D0E-92D0-9889119C57EE}" destId="{5DE656E9-D9AA-4640-8E72-4F21F724E537}" srcOrd="0" destOrd="0" presId="urn:microsoft.com/office/officeart/2005/8/layout/hProcess9"/>
    <dgm:cxn modelId="{ED8CDE17-13C7-4EE3-A42C-C5B700F69582}" type="presOf" srcId="{50E20FC3-C097-4FCA-A495-C68F2F8A6D1D}" destId="{A6B5CDC3-AF7F-47ED-A995-ECD62BE6DC1F}" srcOrd="0" destOrd="0" presId="urn:microsoft.com/office/officeart/2005/8/layout/hProcess9"/>
    <dgm:cxn modelId="{82A4F0BB-E4B7-4D1C-9B84-A8020247BFD8}" srcId="{CB21542A-908E-4D0E-92D0-9889119C57EE}" destId="{77FFFB89-0673-4877-8941-936F500B44AF}" srcOrd="2" destOrd="0" parTransId="{BBBB4692-979C-4D1E-B155-771E1466B2AE}" sibTransId="{E226FB92-F464-40F9-B567-3863BC7F882C}"/>
    <dgm:cxn modelId="{395D2B63-32B7-4500-A1CB-45D8C1A6458D}" type="presOf" srcId="{97605754-E00B-4A68-B7DE-C507219E831E}" destId="{813C3E73-54D3-4CE8-9D6C-163028A04EE1}" srcOrd="0" destOrd="0" presId="urn:microsoft.com/office/officeart/2005/8/layout/hProcess9"/>
    <dgm:cxn modelId="{4F3B53C2-5E89-46E7-A084-EEA3A5B00B85}" type="presOf" srcId="{94E22AA1-E839-4F84-9E69-89B9D02F9206}" destId="{8AE70767-3863-41DB-8F6B-349834A0DBAD}" srcOrd="0" destOrd="0" presId="urn:microsoft.com/office/officeart/2005/8/layout/hProcess9"/>
    <dgm:cxn modelId="{0258B669-6188-42C2-86B4-3993A14E9D72}" type="presOf" srcId="{362F6F19-0A5A-4CAF-97D2-50AB9000CDBE}" destId="{DC96A055-FDAE-4C0C-8B6A-C762374001F9}" srcOrd="0" destOrd="0" presId="urn:microsoft.com/office/officeart/2005/8/layout/hProcess9"/>
    <dgm:cxn modelId="{2943749C-3465-420D-A341-5CEC4DE6B351}" srcId="{CB21542A-908E-4D0E-92D0-9889119C57EE}" destId="{97605754-E00B-4A68-B7DE-C507219E831E}" srcOrd="3" destOrd="0" parTransId="{02647FD7-EE8E-4BE9-A035-53EB207FF5E0}" sibTransId="{662A6BBD-6728-4D1A-BF29-15724A915EC8}"/>
    <dgm:cxn modelId="{AA6ACC8B-7F08-493E-807E-E49F2E575AA4}" srcId="{CB21542A-908E-4D0E-92D0-9889119C57EE}" destId="{94E22AA1-E839-4F84-9E69-89B9D02F9206}" srcOrd="1" destOrd="0" parTransId="{CBDAAF0C-6584-4E69-BDB5-50D2C92F6A12}" sibTransId="{F18B0780-2F9F-4F00-A3B6-A4B9726458E7}"/>
    <dgm:cxn modelId="{503A2724-1971-4E96-A5E1-ECD1871DBBD5}" type="presParOf" srcId="{5DE656E9-D9AA-4640-8E72-4F21F724E537}" destId="{4D41DEAD-0A6D-48C7-865E-996F201F2294}" srcOrd="0" destOrd="0" presId="urn:microsoft.com/office/officeart/2005/8/layout/hProcess9"/>
    <dgm:cxn modelId="{8A6D6EA1-9FC4-488E-AA56-2FBCD08A4001}" type="presParOf" srcId="{5DE656E9-D9AA-4640-8E72-4F21F724E537}" destId="{775D6261-7061-40F7-9B71-7762A1139991}" srcOrd="1" destOrd="0" presId="urn:microsoft.com/office/officeart/2005/8/layout/hProcess9"/>
    <dgm:cxn modelId="{651CCF5D-C866-44E4-A533-6EFD5C6E81F4}" type="presParOf" srcId="{775D6261-7061-40F7-9B71-7762A1139991}" destId="{DC96A055-FDAE-4C0C-8B6A-C762374001F9}" srcOrd="0" destOrd="0" presId="urn:microsoft.com/office/officeart/2005/8/layout/hProcess9"/>
    <dgm:cxn modelId="{069477F9-6034-4C25-8A21-3314B6A9EEF6}" type="presParOf" srcId="{775D6261-7061-40F7-9B71-7762A1139991}" destId="{94880556-CE16-4D74-8A6F-B1424E08CD4E}" srcOrd="1" destOrd="0" presId="urn:microsoft.com/office/officeart/2005/8/layout/hProcess9"/>
    <dgm:cxn modelId="{AB697874-625B-4002-B0AF-C9C5307B6E67}" type="presParOf" srcId="{775D6261-7061-40F7-9B71-7762A1139991}" destId="{8AE70767-3863-41DB-8F6B-349834A0DBAD}" srcOrd="2" destOrd="0" presId="urn:microsoft.com/office/officeart/2005/8/layout/hProcess9"/>
    <dgm:cxn modelId="{8D483939-51DC-4F9A-9E1C-E95E75FAB6B1}" type="presParOf" srcId="{775D6261-7061-40F7-9B71-7762A1139991}" destId="{F991DF75-9584-449E-9DE4-39A6AED6BA95}" srcOrd="3" destOrd="0" presId="urn:microsoft.com/office/officeart/2005/8/layout/hProcess9"/>
    <dgm:cxn modelId="{4C37F8CA-6BCA-42EA-B299-66CAB57AD46D}" type="presParOf" srcId="{775D6261-7061-40F7-9B71-7762A1139991}" destId="{0537B639-EF69-44CE-91CE-82B0A3C1773F}" srcOrd="4" destOrd="0" presId="urn:microsoft.com/office/officeart/2005/8/layout/hProcess9"/>
    <dgm:cxn modelId="{54DB8B3C-20F1-4373-917F-292E29009B96}" type="presParOf" srcId="{775D6261-7061-40F7-9B71-7762A1139991}" destId="{A4832C33-3782-4CE1-9394-539F5BC289B6}" srcOrd="5" destOrd="0" presId="urn:microsoft.com/office/officeart/2005/8/layout/hProcess9"/>
    <dgm:cxn modelId="{611FEB4C-5B44-422A-9B39-B812FB78D413}" type="presParOf" srcId="{775D6261-7061-40F7-9B71-7762A1139991}" destId="{813C3E73-54D3-4CE8-9D6C-163028A04EE1}" srcOrd="6" destOrd="0" presId="urn:microsoft.com/office/officeart/2005/8/layout/hProcess9"/>
    <dgm:cxn modelId="{6014A3AB-65C7-4B24-B18A-971C3487F07B}" type="presParOf" srcId="{775D6261-7061-40F7-9B71-7762A1139991}" destId="{E66B5263-14A3-4F9C-9E93-9605781CAFA3}" srcOrd="7" destOrd="0" presId="urn:microsoft.com/office/officeart/2005/8/layout/hProcess9"/>
    <dgm:cxn modelId="{117AC94A-633E-41B6-BAC7-D046FB9BE1BC}" type="presParOf" srcId="{775D6261-7061-40F7-9B71-7762A1139991}" destId="{A6B5CDC3-AF7F-47ED-A995-ECD62BE6DC1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1DEAD-0A6D-48C7-865E-996F201F2294}">
      <dsp:nvSpPr>
        <dsp:cNvPr id="0" name=""/>
        <dsp:cNvSpPr/>
      </dsp:nvSpPr>
      <dsp:spPr>
        <a:xfrm>
          <a:off x="1" y="0"/>
          <a:ext cx="7555763" cy="23577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6A055-FDAE-4C0C-8B6A-C762374001F9}">
      <dsp:nvSpPr>
        <dsp:cNvPr id="0" name=""/>
        <dsp:cNvSpPr/>
      </dsp:nvSpPr>
      <dsp:spPr>
        <a:xfrm>
          <a:off x="2213" y="707337"/>
          <a:ext cx="1332589" cy="9431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1) Prepare for the discussion</a:t>
          </a:r>
          <a:endParaRPr lang="en-US" sz="1300" kern="1200" dirty="0"/>
        </a:p>
      </dsp:txBody>
      <dsp:txXfrm>
        <a:off x="48252" y="753376"/>
        <a:ext cx="1240511" cy="851038"/>
      </dsp:txXfrm>
    </dsp:sp>
    <dsp:sp modelId="{8AE70767-3863-41DB-8F6B-349834A0DBAD}">
      <dsp:nvSpPr>
        <dsp:cNvPr id="0" name=""/>
        <dsp:cNvSpPr/>
      </dsp:nvSpPr>
      <dsp:spPr>
        <a:xfrm>
          <a:off x="1556901" y="707337"/>
          <a:ext cx="1332589" cy="9431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2) Schedule the discussion</a:t>
          </a:r>
          <a:endParaRPr lang="en-US" sz="1300" kern="1200" dirty="0"/>
        </a:p>
      </dsp:txBody>
      <dsp:txXfrm>
        <a:off x="1602940" y="753376"/>
        <a:ext cx="1240511" cy="851038"/>
      </dsp:txXfrm>
    </dsp:sp>
    <dsp:sp modelId="{0537B639-EF69-44CE-91CE-82B0A3C1773F}">
      <dsp:nvSpPr>
        <dsp:cNvPr id="0" name=""/>
        <dsp:cNvSpPr/>
      </dsp:nvSpPr>
      <dsp:spPr>
        <a:xfrm>
          <a:off x="3111588" y="707337"/>
          <a:ext cx="1332589" cy="9431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3) Meet and discuss</a:t>
          </a:r>
          <a:endParaRPr lang="en-US" sz="1300" kern="1200" dirty="0"/>
        </a:p>
      </dsp:txBody>
      <dsp:txXfrm>
        <a:off x="3157627" y="753376"/>
        <a:ext cx="1240511" cy="851038"/>
      </dsp:txXfrm>
    </dsp:sp>
    <dsp:sp modelId="{813C3E73-54D3-4CE8-9D6C-163028A04EE1}">
      <dsp:nvSpPr>
        <dsp:cNvPr id="0" name=""/>
        <dsp:cNvSpPr/>
      </dsp:nvSpPr>
      <dsp:spPr>
        <a:xfrm>
          <a:off x="4666276" y="707337"/>
          <a:ext cx="1332589" cy="9431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kern="1200" dirty="0" smtClean="0"/>
            <a:t>4a) Conduct the calibration discussion with the review panel committee  (managers only). </a:t>
          </a:r>
          <a:endParaRPr lang="en-US" sz="1000" kern="1200" dirty="0"/>
        </a:p>
      </dsp:txBody>
      <dsp:txXfrm>
        <a:off x="4712315" y="753376"/>
        <a:ext cx="1240511" cy="851038"/>
      </dsp:txXfrm>
    </dsp:sp>
    <dsp:sp modelId="{A6B5CDC3-AF7F-47ED-A995-ECD62BE6DC1F}">
      <dsp:nvSpPr>
        <dsp:cNvPr id="0" name=""/>
        <dsp:cNvSpPr/>
      </dsp:nvSpPr>
      <dsp:spPr>
        <a:xfrm>
          <a:off x="6220964" y="707337"/>
          <a:ext cx="1332589" cy="9431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4b) Assign ratings (managers only). Document and sign</a:t>
          </a:r>
          <a:endParaRPr lang="en-US" sz="1000" kern="1200" dirty="0"/>
        </a:p>
      </dsp:txBody>
      <dsp:txXfrm>
        <a:off x="6267003" y="753376"/>
        <a:ext cx="1240511" cy="8510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F78195B-E8B9-4B7B-B349-B02A497E4B68}" type="datetimeFigureOut">
              <a:rPr lang="en-CA" smtClean="0"/>
              <a:t>2021-03-03</a:t>
            </a:fld>
            <a:endParaRPr lang="en-CA"/>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CAE0A11-4704-4351-87BA-7C39042D53D1}" type="slidenum">
              <a:rPr lang="en-CA" smtClean="0"/>
              <a:t>‹#›</a:t>
            </a:fld>
            <a:endParaRPr lang="en-CA"/>
          </a:p>
        </p:txBody>
      </p:sp>
    </p:spTree>
    <p:extLst>
      <p:ext uri="{BB962C8B-B14F-4D97-AF65-F5344CB8AC3E}">
        <p14:creationId xmlns:p14="http://schemas.microsoft.com/office/powerpoint/2010/main" val="3375782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010D5C-3B3A-214D-8AA9-7907A42D725C}" type="datetimeFigureOut">
              <a:rPr lang="en-US" smtClean="0"/>
              <a:t>3/3/2021</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a:t>
            </a:fld>
            <a:endParaRPr lang="en-US" dirty="0"/>
          </a:p>
        </p:txBody>
      </p:sp>
    </p:spTree>
    <p:extLst>
      <p:ext uri="{BB962C8B-B14F-4D97-AF65-F5344CB8AC3E}">
        <p14:creationId xmlns:p14="http://schemas.microsoft.com/office/powerpoint/2010/main" val="376484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14</a:t>
            </a:fld>
            <a:endParaRPr lang="en-CA" altLang="en-US" dirty="0"/>
          </a:p>
        </p:txBody>
      </p:sp>
    </p:spTree>
    <p:extLst>
      <p:ext uri="{BB962C8B-B14F-4D97-AF65-F5344CB8AC3E}">
        <p14:creationId xmlns:p14="http://schemas.microsoft.com/office/powerpoint/2010/main" val="95140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15</a:t>
            </a:fld>
            <a:endParaRPr lang="en-CA" altLang="en-US" dirty="0"/>
          </a:p>
        </p:txBody>
      </p:sp>
    </p:spTree>
    <p:extLst>
      <p:ext uri="{BB962C8B-B14F-4D97-AF65-F5344CB8AC3E}">
        <p14:creationId xmlns:p14="http://schemas.microsoft.com/office/powerpoint/2010/main" val="3096853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16</a:t>
            </a:fld>
            <a:endParaRPr lang="en-CA" altLang="en-US" dirty="0"/>
          </a:p>
        </p:txBody>
      </p:sp>
    </p:spTree>
    <p:extLst>
      <p:ext uri="{BB962C8B-B14F-4D97-AF65-F5344CB8AC3E}">
        <p14:creationId xmlns:p14="http://schemas.microsoft.com/office/powerpoint/2010/main" val="260994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1380C91-1368-4BA0-8ED2-B79E23FD884A}"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131607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solidFill>
                  <a:prstClr val="black"/>
                </a:solidFill>
              </a:rPr>
              <a:pPr/>
              <a:t>18</a:t>
            </a:fld>
            <a:endParaRPr lang="en-CA" altLang="en-US" dirty="0">
              <a:solidFill>
                <a:prstClr val="black"/>
              </a:solidFill>
            </a:endParaRPr>
          </a:p>
        </p:txBody>
      </p:sp>
    </p:spTree>
    <p:extLst>
      <p:ext uri="{BB962C8B-B14F-4D97-AF65-F5344CB8AC3E}">
        <p14:creationId xmlns:p14="http://schemas.microsoft.com/office/powerpoint/2010/main" val="223944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19</a:t>
            </a:fld>
            <a:endParaRPr lang="en-CA" altLang="en-US" dirty="0"/>
          </a:p>
        </p:txBody>
      </p:sp>
    </p:spTree>
    <p:extLst>
      <p:ext uri="{BB962C8B-B14F-4D97-AF65-F5344CB8AC3E}">
        <p14:creationId xmlns:p14="http://schemas.microsoft.com/office/powerpoint/2010/main" val="320971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1380C91-1368-4BA0-8ED2-B79E23FD884A}" type="slidenum">
              <a:rPr lang="en-CA" smtClean="0">
                <a:solidFill>
                  <a:prstClr val="black"/>
                </a:solidFill>
              </a:rPr>
              <a:pPr>
                <a:defRPr/>
              </a:pPr>
              <a:t>20</a:t>
            </a:fld>
            <a:endParaRPr lang="en-CA" dirty="0">
              <a:solidFill>
                <a:prstClr val="black"/>
              </a:solidFill>
            </a:endParaRPr>
          </a:p>
        </p:txBody>
      </p:sp>
    </p:spTree>
    <p:extLst>
      <p:ext uri="{BB962C8B-B14F-4D97-AF65-F5344CB8AC3E}">
        <p14:creationId xmlns:p14="http://schemas.microsoft.com/office/powerpoint/2010/main" val="131607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solidFill>
                  <a:prstClr val="black"/>
                </a:solidFill>
              </a:rPr>
              <a:pPr/>
              <a:t>21</a:t>
            </a:fld>
            <a:endParaRPr lang="en-CA" altLang="en-US" dirty="0">
              <a:solidFill>
                <a:prstClr val="black"/>
              </a:solidFill>
            </a:endParaRPr>
          </a:p>
        </p:txBody>
      </p:sp>
    </p:spTree>
    <p:extLst>
      <p:ext uri="{BB962C8B-B14F-4D97-AF65-F5344CB8AC3E}">
        <p14:creationId xmlns:p14="http://schemas.microsoft.com/office/powerpoint/2010/main" val="223944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407988" y="698500"/>
            <a:ext cx="6207125" cy="3490913"/>
          </a:xfrm>
          <a:ln/>
        </p:spPr>
      </p:sp>
      <p:sp>
        <p:nvSpPr>
          <p:cNvPr id="145412" name="Slide Number Placeholder 3"/>
          <p:cNvSpPr>
            <a:spLocks noGrp="1"/>
          </p:cNvSpPr>
          <p:nvPr>
            <p:ph type="sldNum" sz="quarter" idx="5"/>
          </p:nvPr>
        </p:nvSpPr>
        <p:spPr/>
        <p:txBody>
          <a:bodyPr/>
          <a:lstStyle>
            <a:lvl1pPr defTabSz="933004" eaLnBrk="0" hangingPunct="0">
              <a:defRPr>
                <a:solidFill>
                  <a:schemeClr val="tx1"/>
                </a:solidFill>
                <a:latin typeface="Arial" charset="0"/>
              </a:defRPr>
            </a:lvl1pPr>
            <a:lvl2pPr marL="743859" indent="-286100" defTabSz="933004" eaLnBrk="0" hangingPunct="0">
              <a:defRPr>
                <a:solidFill>
                  <a:schemeClr val="tx1"/>
                </a:solidFill>
                <a:latin typeface="Arial" charset="0"/>
              </a:defRPr>
            </a:lvl2pPr>
            <a:lvl3pPr marL="1144399" indent="-228880" defTabSz="933004" eaLnBrk="0" hangingPunct="0">
              <a:defRPr>
                <a:solidFill>
                  <a:schemeClr val="tx1"/>
                </a:solidFill>
                <a:latin typeface="Arial" charset="0"/>
              </a:defRPr>
            </a:lvl3pPr>
            <a:lvl4pPr marL="1602157" indent="-228880" defTabSz="933004" eaLnBrk="0" hangingPunct="0">
              <a:defRPr>
                <a:solidFill>
                  <a:schemeClr val="tx1"/>
                </a:solidFill>
                <a:latin typeface="Arial" charset="0"/>
              </a:defRPr>
            </a:lvl4pPr>
            <a:lvl5pPr marL="2059919" indent="-228880" defTabSz="933004" eaLnBrk="0" hangingPunct="0">
              <a:defRPr>
                <a:solidFill>
                  <a:schemeClr val="tx1"/>
                </a:solidFill>
                <a:latin typeface="Arial" charset="0"/>
              </a:defRPr>
            </a:lvl5pPr>
            <a:lvl6pPr marL="2517677" indent="-228880" defTabSz="933004" eaLnBrk="0" fontAlgn="base" hangingPunct="0">
              <a:spcBef>
                <a:spcPct val="0"/>
              </a:spcBef>
              <a:spcAft>
                <a:spcPct val="0"/>
              </a:spcAft>
              <a:defRPr>
                <a:solidFill>
                  <a:schemeClr val="tx1"/>
                </a:solidFill>
                <a:latin typeface="Arial" charset="0"/>
              </a:defRPr>
            </a:lvl6pPr>
            <a:lvl7pPr marL="2975436" indent="-228880" defTabSz="933004" eaLnBrk="0" fontAlgn="base" hangingPunct="0">
              <a:spcBef>
                <a:spcPct val="0"/>
              </a:spcBef>
              <a:spcAft>
                <a:spcPct val="0"/>
              </a:spcAft>
              <a:defRPr>
                <a:solidFill>
                  <a:schemeClr val="tx1"/>
                </a:solidFill>
                <a:latin typeface="Arial" charset="0"/>
              </a:defRPr>
            </a:lvl7pPr>
            <a:lvl8pPr marL="3433197" indent="-228880" defTabSz="933004" eaLnBrk="0" fontAlgn="base" hangingPunct="0">
              <a:spcBef>
                <a:spcPct val="0"/>
              </a:spcBef>
              <a:spcAft>
                <a:spcPct val="0"/>
              </a:spcAft>
              <a:defRPr>
                <a:solidFill>
                  <a:schemeClr val="tx1"/>
                </a:solidFill>
                <a:latin typeface="Arial" charset="0"/>
              </a:defRPr>
            </a:lvl8pPr>
            <a:lvl9pPr marL="3890955" indent="-228880" defTabSz="933004" eaLnBrk="0" fontAlgn="base" hangingPunct="0">
              <a:spcBef>
                <a:spcPct val="0"/>
              </a:spcBef>
              <a:spcAft>
                <a:spcPct val="0"/>
              </a:spcAft>
              <a:defRPr>
                <a:solidFill>
                  <a:schemeClr val="tx1"/>
                </a:solidFill>
                <a:latin typeface="Arial" charset="0"/>
              </a:defRPr>
            </a:lvl9pPr>
          </a:lstStyle>
          <a:p>
            <a:pPr eaLnBrk="1" hangingPunct="1">
              <a:defRPr/>
            </a:pPr>
            <a:fld id="{12EFD0DA-986F-4248-A886-6A64D34EE7D2}" type="slidenum">
              <a:rPr lang="en-CA" altLang="en-US" smtClean="0">
                <a:solidFill>
                  <a:prstClr val="black"/>
                </a:solidFill>
              </a:rPr>
              <a:pPr eaLnBrk="1" hangingPunct="1">
                <a:defRPr/>
              </a:pPr>
              <a:t>22</a:t>
            </a:fld>
            <a:endParaRPr lang="en-CA" altLang="en-US" dirty="0" smtClean="0">
              <a:solidFill>
                <a:prstClr val="black"/>
              </a:solidFill>
            </a:endParaRPr>
          </a:p>
        </p:txBody>
      </p:sp>
      <p:sp>
        <p:nvSpPr>
          <p:cNvPr id="3" name="Notes Placeholder 2"/>
          <p:cNvSpPr>
            <a:spLocks noGrp="1"/>
          </p:cNvSpPr>
          <p:nvPr>
            <p:ph type="body" sz="quarter" idx="10"/>
          </p:nvPr>
        </p:nvSpPr>
        <p:spPr/>
        <p:txBody>
          <a:bodyPr/>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23</a:t>
            </a:fld>
            <a:endParaRPr lang="en-CA" altLang="en-US"/>
          </a:p>
        </p:txBody>
      </p:sp>
    </p:spTree>
    <p:extLst>
      <p:ext uri="{BB962C8B-B14F-4D97-AF65-F5344CB8AC3E}">
        <p14:creationId xmlns:p14="http://schemas.microsoft.com/office/powerpoint/2010/main" val="26497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smtClean="0"/>
          </a:p>
        </p:txBody>
      </p:sp>
      <p:sp>
        <p:nvSpPr>
          <p:cNvPr id="5" name="Slide Number Placeholder 4"/>
          <p:cNvSpPr>
            <a:spLocks noGrp="1"/>
          </p:cNvSpPr>
          <p:nvPr>
            <p:ph type="sldNum" sz="quarter" idx="11"/>
          </p:nvPr>
        </p:nvSpPr>
        <p:spPr/>
        <p:txBody>
          <a:bodyPr/>
          <a:lstStyle/>
          <a:p>
            <a:pPr>
              <a:defRPr/>
            </a:pPr>
            <a:fld id="{77CB83BA-5F30-4AA4-938C-6E80B6C17703}" type="slidenum">
              <a:rPr lang="en-CA" smtClean="0"/>
              <a:pPr>
                <a:defRPr/>
              </a:pPr>
              <a:t>2</a:t>
            </a:fld>
            <a:endParaRPr lang="en-CA" dirty="0"/>
          </a:p>
        </p:txBody>
      </p:sp>
    </p:spTree>
    <p:extLst>
      <p:ext uri="{BB962C8B-B14F-4D97-AF65-F5344CB8AC3E}">
        <p14:creationId xmlns:p14="http://schemas.microsoft.com/office/powerpoint/2010/main" val="379718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24</a:t>
            </a:fld>
            <a:endParaRPr lang="en-CA" altLang="en-US"/>
          </a:p>
        </p:txBody>
      </p:sp>
    </p:spTree>
    <p:extLst>
      <p:ext uri="{BB962C8B-B14F-4D97-AF65-F5344CB8AC3E}">
        <p14:creationId xmlns:p14="http://schemas.microsoft.com/office/powerpoint/2010/main" val="158442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178CAC-06D1-4DAD-963F-9178B6157105}"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31134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337696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07988" y="698500"/>
            <a:ext cx="6207125" cy="3490913"/>
          </a:xfrm>
          <a:ln/>
        </p:spPr>
      </p:sp>
      <p:sp>
        <p:nvSpPr>
          <p:cNvPr id="101379" name="Notes Placeholder 2"/>
          <p:cNvSpPr>
            <a:spLocks noGrp="1"/>
          </p:cNvSpPr>
          <p:nvPr>
            <p:ph type="body" idx="1"/>
          </p:nvPr>
        </p:nvSpPr>
        <p:spPr/>
        <p:txBody>
          <a:bodyPr/>
          <a:lstStyle/>
          <a:p>
            <a:pPr>
              <a:buFontTx/>
              <a:buNone/>
              <a:defRPr/>
            </a:pPr>
            <a:endParaRPr lang="en-CA" altLang="en-US" dirty="0" smtClean="0"/>
          </a:p>
        </p:txBody>
      </p:sp>
      <p:sp>
        <p:nvSpPr>
          <p:cNvPr id="64516" name="Slide Number Placeholder 3"/>
          <p:cNvSpPr>
            <a:spLocks noGrp="1"/>
          </p:cNvSpPr>
          <p:nvPr>
            <p:ph type="sldNum" sz="quarter" idx="5"/>
          </p:nvPr>
        </p:nvSpPr>
        <p:spPr/>
        <p:txBody>
          <a:bodyPr/>
          <a:lstStyle>
            <a:lvl1pPr defTabSz="936377" eaLnBrk="0" hangingPunct="0">
              <a:defRPr>
                <a:solidFill>
                  <a:schemeClr val="tx1"/>
                </a:solidFill>
                <a:latin typeface="Arial" charset="0"/>
              </a:defRPr>
            </a:lvl1pPr>
            <a:lvl2pPr marL="746548" indent="-287134" defTabSz="936377" eaLnBrk="0" hangingPunct="0">
              <a:defRPr>
                <a:solidFill>
                  <a:schemeClr val="tx1"/>
                </a:solidFill>
                <a:latin typeface="Arial" charset="0"/>
              </a:defRPr>
            </a:lvl2pPr>
            <a:lvl3pPr marL="1148538" indent="-229706" defTabSz="936377" eaLnBrk="0" hangingPunct="0">
              <a:defRPr>
                <a:solidFill>
                  <a:schemeClr val="tx1"/>
                </a:solidFill>
                <a:latin typeface="Arial" charset="0"/>
              </a:defRPr>
            </a:lvl3pPr>
            <a:lvl4pPr marL="1607953" indent="-229706" defTabSz="936377" eaLnBrk="0" hangingPunct="0">
              <a:defRPr>
                <a:solidFill>
                  <a:schemeClr val="tx1"/>
                </a:solidFill>
                <a:latin typeface="Arial" charset="0"/>
              </a:defRPr>
            </a:lvl4pPr>
            <a:lvl5pPr marL="2067366" indent="-229706" defTabSz="936377" eaLnBrk="0" hangingPunct="0">
              <a:defRPr>
                <a:solidFill>
                  <a:schemeClr val="tx1"/>
                </a:solidFill>
                <a:latin typeface="Arial" charset="0"/>
              </a:defRPr>
            </a:lvl5pPr>
            <a:lvl6pPr marL="2526781" indent="-229706" defTabSz="936377" eaLnBrk="0" fontAlgn="base" hangingPunct="0">
              <a:spcBef>
                <a:spcPct val="0"/>
              </a:spcBef>
              <a:spcAft>
                <a:spcPct val="0"/>
              </a:spcAft>
              <a:defRPr>
                <a:solidFill>
                  <a:schemeClr val="tx1"/>
                </a:solidFill>
                <a:latin typeface="Arial" charset="0"/>
              </a:defRPr>
            </a:lvl6pPr>
            <a:lvl7pPr marL="2986198" indent="-229706" defTabSz="936377" eaLnBrk="0" fontAlgn="base" hangingPunct="0">
              <a:spcBef>
                <a:spcPct val="0"/>
              </a:spcBef>
              <a:spcAft>
                <a:spcPct val="0"/>
              </a:spcAft>
              <a:defRPr>
                <a:solidFill>
                  <a:schemeClr val="tx1"/>
                </a:solidFill>
                <a:latin typeface="Arial" charset="0"/>
              </a:defRPr>
            </a:lvl7pPr>
            <a:lvl8pPr marL="3445613" indent="-229706" defTabSz="936377" eaLnBrk="0" fontAlgn="base" hangingPunct="0">
              <a:spcBef>
                <a:spcPct val="0"/>
              </a:spcBef>
              <a:spcAft>
                <a:spcPct val="0"/>
              </a:spcAft>
              <a:defRPr>
                <a:solidFill>
                  <a:schemeClr val="tx1"/>
                </a:solidFill>
                <a:latin typeface="Arial" charset="0"/>
              </a:defRPr>
            </a:lvl8pPr>
            <a:lvl9pPr marL="3905028" indent="-229706" defTabSz="936377" eaLnBrk="0" fontAlgn="base" hangingPunct="0">
              <a:spcBef>
                <a:spcPct val="0"/>
              </a:spcBef>
              <a:spcAft>
                <a:spcPct val="0"/>
              </a:spcAft>
              <a:defRPr>
                <a:solidFill>
                  <a:schemeClr val="tx1"/>
                </a:solidFill>
                <a:latin typeface="Arial" charset="0"/>
              </a:defRPr>
            </a:lvl9pPr>
          </a:lstStyle>
          <a:p>
            <a:pPr eaLnBrk="1" hangingPunct="1">
              <a:defRPr/>
            </a:pPr>
            <a:fld id="{EBB75FE2-3B8B-409C-B0F7-1C5FBC87CFC0}" type="slidenum">
              <a:rPr lang="en-CA" altLang="en-US" smtClean="0">
                <a:solidFill>
                  <a:srgbClr val="000000"/>
                </a:solidFill>
              </a:rPr>
              <a:pPr eaLnBrk="1" hangingPunct="1">
                <a:defRPr/>
              </a:pPr>
              <a:t>28</a:t>
            </a:fld>
            <a:endParaRPr lang="en-CA"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83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CA"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50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31</a:t>
            </a:fld>
            <a:endParaRPr lang="en-CA" altLang="en-US"/>
          </a:p>
        </p:txBody>
      </p:sp>
    </p:spTree>
    <p:extLst>
      <p:ext uri="{BB962C8B-B14F-4D97-AF65-F5344CB8AC3E}">
        <p14:creationId xmlns:p14="http://schemas.microsoft.com/office/powerpoint/2010/main" val="1971854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32</a:t>
            </a:fld>
            <a:endParaRPr lang="en-CA" altLang="en-US"/>
          </a:p>
        </p:txBody>
      </p:sp>
    </p:spTree>
    <p:extLst>
      <p:ext uri="{BB962C8B-B14F-4D97-AF65-F5344CB8AC3E}">
        <p14:creationId xmlns:p14="http://schemas.microsoft.com/office/powerpoint/2010/main" val="4250199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CA"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79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34</a:t>
            </a:fld>
            <a:endParaRPr lang="en-CA" altLang="en-US"/>
          </a:p>
        </p:txBody>
      </p:sp>
    </p:spTree>
    <p:extLst>
      <p:ext uri="{BB962C8B-B14F-4D97-AF65-F5344CB8AC3E}">
        <p14:creationId xmlns:p14="http://schemas.microsoft.com/office/powerpoint/2010/main" val="387513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a:t>
            </a:fld>
            <a:endParaRPr lang="en-CA" altLang="en-US" dirty="0"/>
          </a:p>
        </p:txBody>
      </p:sp>
    </p:spTree>
    <p:extLst>
      <p:ext uri="{BB962C8B-B14F-4D97-AF65-F5344CB8AC3E}">
        <p14:creationId xmlns:p14="http://schemas.microsoft.com/office/powerpoint/2010/main" val="2279353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35</a:t>
            </a:fld>
            <a:endParaRPr lang="en-CA" altLang="en-US" dirty="0"/>
          </a:p>
        </p:txBody>
      </p:sp>
    </p:spTree>
    <p:extLst>
      <p:ext uri="{BB962C8B-B14F-4D97-AF65-F5344CB8AC3E}">
        <p14:creationId xmlns:p14="http://schemas.microsoft.com/office/powerpoint/2010/main" val="3216360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36</a:t>
            </a:fld>
            <a:endParaRPr lang="en-CA" altLang="en-US" dirty="0"/>
          </a:p>
        </p:txBody>
      </p:sp>
    </p:spTree>
    <p:extLst>
      <p:ext uri="{BB962C8B-B14F-4D97-AF65-F5344CB8AC3E}">
        <p14:creationId xmlns:p14="http://schemas.microsoft.com/office/powerpoint/2010/main" val="4748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37</a:t>
            </a:fld>
            <a:endParaRPr lang="en-CA" altLang="en-US" dirty="0"/>
          </a:p>
        </p:txBody>
      </p:sp>
    </p:spTree>
    <p:extLst>
      <p:ext uri="{BB962C8B-B14F-4D97-AF65-F5344CB8AC3E}">
        <p14:creationId xmlns:p14="http://schemas.microsoft.com/office/powerpoint/2010/main" val="1933487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39</a:t>
            </a:fld>
            <a:endParaRPr lang="en-CA" altLang="en-US" dirty="0"/>
          </a:p>
        </p:txBody>
      </p:sp>
    </p:spTree>
    <p:extLst>
      <p:ext uri="{BB962C8B-B14F-4D97-AF65-F5344CB8AC3E}">
        <p14:creationId xmlns:p14="http://schemas.microsoft.com/office/powerpoint/2010/main" val="749658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41</a:t>
            </a:fld>
            <a:endParaRPr lang="en-CA" altLang="en-US" dirty="0"/>
          </a:p>
        </p:txBody>
      </p:sp>
    </p:spTree>
    <p:extLst>
      <p:ext uri="{BB962C8B-B14F-4D97-AF65-F5344CB8AC3E}">
        <p14:creationId xmlns:p14="http://schemas.microsoft.com/office/powerpoint/2010/main" val="2918278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42</a:t>
            </a:fld>
            <a:endParaRPr lang="en-CA" altLang="en-US"/>
          </a:p>
        </p:txBody>
      </p:sp>
    </p:spTree>
    <p:extLst>
      <p:ext uri="{BB962C8B-B14F-4D97-AF65-F5344CB8AC3E}">
        <p14:creationId xmlns:p14="http://schemas.microsoft.com/office/powerpoint/2010/main" val="3344369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217" y="4501666"/>
            <a:ext cx="5753740" cy="3682408"/>
          </a:xfrm>
        </p:spPr>
        <p:txBody>
          <a:bodyPr/>
          <a:lstStyle/>
          <a:p>
            <a:r>
              <a:rPr lang="en-CA" sz="1100" dirty="0"/>
              <a:t>Best practices for managers:</a:t>
            </a:r>
          </a:p>
          <a:p>
            <a:endParaRPr lang="en-CA" sz="1100" dirty="0"/>
          </a:p>
          <a:p>
            <a:pPr marL="174982" indent="-174982">
              <a:buFont typeface="Arial" panose="020B0604020202020204" pitchFamily="34" charset="0"/>
              <a:buChar char="•"/>
            </a:pPr>
            <a:r>
              <a:rPr lang="en-CA" sz="1100" dirty="0"/>
              <a:t>Important to meet employees on a regular basis during the year to exchange and give feedback.</a:t>
            </a:r>
          </a:p>
          <a:p>
            <a:endParaRPr lang="en-CA" sz="1100" dirty="0"/>
          </a:p>
          <a:p>
            <a:pPr marL="641600" lvl="1" indent="-174982">
              <a:buFont typeface="Courier New" panose="02070309020205020404" pitchFamily="49" charset="0"/>
              <a:buChar char="o"/>
            </a:pPr>
            <a:r>
              <a:rPr lang="en-CA" sz="1100" dirty="0"/>
              <a:t>Don’t wait until its time to do the assessment. No surprises.</a:t>
            </a:r>
          </a:p>
          <a:p>
            <a:endParaRPr lang="en-CA" sz="1100" dirty="0"/>
          </a:p>
          <a:p>
            <a:pPr marL="174982" indent="-174982">
              <a:buFont typeface="Arial" panose="020B0604020202020204" pitchFamily="34" charset="0"/>
              <a:buChar char="•"/>
            </a:pPr>
            <a:r>
              <a:rPr lang="en-CA" sz="1100" dirty="0"/>
              <a:t>Give a chance to employees to correct the situation.</a:t>
            </a:r>
          </a:p>
          <a:p>
            <a:endParaRPr lang="en-CA" sz="1100" dirty="0"/>
          </a:p>
          <a:p>
            <a:pPr marL="174982" indent="-174982">
              <a:buFont typeface="Arial" panose="020B0604020202020204" pitchFamily="34" charset="0"/>
              <a:buChar char="•"/>
            </a:pPr>
            <a:r>
              <a:rPr lang="en-CA" sz="1100" dirty="0"/>
              <a:t>Emphasize the strengths.</a:t>
            </a:r>
          </a:p>
          <a:p>
            <a:endParaRPr lang="en-CA" sz="1100" dirty="0"/>
          </a:p>
          <a:p>
            <a:pPr marL="174982" indent="-174982">
              <a:buFont typeface="Arial" panose="020B0604020202020204" pitchFamily="34" charset="0"/>
              <a:buChar char="•"/>
            </a:pPr>
            <a:r>
              <a:rPr lang="en-CA" sz="1100" dirty="0"/>
              <a:t>Prepare in advance, start early.</a:t>
            </a:r>
          </a:p>
          <a:p>
            <a:pPr marL="174982" indent="-174982">
              <a:buFont typeface="Arial" panose="020B0604020202020204" pitchFamily="34" charset="0"/>
              <a:buChar char="•"/>
            </a:pPr>
            <a:endParaRPr lang="en-CA" sz="1100" dirty="0"/>
          </a:p>
          <a:p>
            <a:r>
              <a:rPr lang="en-CA" sz="1100" dirty="0"/>
              <a:t>Let us not forget that employees are essentially interested in contributing to the priorities of their organization.</a:t>
            </a:r>
            <a:endParaRPr lang="en-CA" dirty="0"/>
          </a:p>
        </p:txBody>
      </p:sp>
      <p:sp>
        <p:nvSpPr>
          <p:cNvPr id="4" name="Slide Number Placeholder 3"/>
          <p:cNvSpPr>
            <a:spLocks noGrp="1"/>
          </p:cNvSpPr>
          <p:nvPr>
            <p:ph type="sldNum" sz="quarter" idx="10"/>
          </p:nvPr>
        </p:nvSpPr>
        <p:spPr/>
        <p:txBody>
          <a:bodyPr/>
          <a:lstStyle/>
          <a:p>
            <a:pPr marL="0" marR="0" lvl="0" indent="0" algn="r" defTabSz="933237" rtl="0" eaLnBrk="1" fontAlgn="base" latinLnBrk="0" hangingPunct="1">
              <a:lnSpc>
                <a:spcPct val="100000"/>
              </a:lnSpc>
              <a:spcBef>
                <a:spcPct val="0"/>
              </a:spcBef>
              <a:spcAft>
                <a:spcPct val="0"/>
              </a:spcAft>
              <a:buClrTx/>
              <a:buSzTx/>
              <a:buFontTx/>
              <a:buNone/>
              <a:tabLst/>
              <a:defRPr/>
            </a:pPr>
            <a:fld id="{5646464E-A2B2-4F8F-97C0-17DEE3C55C33}" type="slidenum">
              <a:rPr kumimoji="0" lang="en-CA"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33237" rtl="0" eaLnBrk="1" fontAlgn="base" latinLnBrk="0" hangingPunct="1">
                <a:lnSpc>
                  <a:spcPct val="100000"/>
                </a:lnSpc>
                <a:spcBef>
                  <a:spcPct val="0"/>
                </a:spcBef>
                <a:spcAft>
                  <a:spcPct val="0"/>
                </a:spcAft>
                <a:buClrTx/>
                <a:buSzTx/>
                <a:buFontTx/>
                <a:buNone/>
                <a:tabLst/>
                <a:defRPr/>
              </a:pPr>
              <a:t>43</a:t>
            </a:fld>
            <a:endParaRPr kumimoji="0" lang="en-CA"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819644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solidFill>
                  <a:prstClr val="black"/>
                </a:solidFill>
              </a:rPr>
              <a:pPr/>
              <a:t>44</a:t>
            </a:fld>
            <a:endParaRPr lang="en-CA" altLang="en-US" dirty="0">
              <a:solidFill>
                <a:prstClr val="black"/>
              </a:solidFill>
            </a:endParaRPr>
          </a:p>
        </p:txBody>
      </p:sp>
    </p:spTree>
    <p:extLst>
      <p:ext uri="{BB962C8B-B14F-4D97-AF65-F5344CB8AC3E}">
        <p14:creationId xmlns:p14="http://schemas.microsoft.com/office/powerpoint/2010/main" val="3579473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45</a:t>
            </a:fld>
            <a:endParaRPr lang="en-CA" altLang="en-US"/>
          </a:p>
        </p:txBody>
      </p:sp>
    </p:spTree>
    <p:extLst>
      <p:ext uri="{BB962C8B-B14F-4D97-AF65-F5344CB8AC3E}">
        <p14:creationId xmlns:p14="http://schemas.microsoft.com/office/powerpoint/2010/main" val="141211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47</a:t>
            </a:fld>
            <a:endParaRPr lang="en-CA" altLang="en-US"/>
          </a:p>
        </p:txBody>
      </p:sp>
    </p:spTree>
    <p:extLst>
      <p:ext uri="{BB962C8B-B14F-4D97-AF65-F5344CB8AC3E}">
        <p14:creationId xmlns:p14="http://schemas.microsoft.com/office/powerpoint/2010/main" val="168344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7</a:t>
            </a:fld>
            <a:endParaRPr lang="en-CA" altLang="en-US" dirty="0"/>
          </a:p>
        </p:txBody>
      </p:sp>
    </p:spTree>
    <p:extLst>
      <p:ext uri="{BB962C8B-B14F-4D97-AF65-F5344CB8AC3E}">
        <p14:creationId xmlns:p14="http://schemas.microsoft.com/office/powerpoint/2010/main" val="960870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48</a:t>
            </a:fld>
            <a:endParaRPr lang="en-CA" altLang="en-US"/>
          </a:p>
        </p:txBody>
      </p:sp>
    </p:spTree>
    <p:extLst>
      <p:ext uri="{BB962C8B-B14F-4D97-AF65-F5344CB8AC3E}">
        <p14:creationId xmlns:p14="http://schemas.microsoft.com/office/powerpoint/2010/main" val="910280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49</a:t>
            </a:fld>
            <a:endParaRPr lang="en-CA" altLang="en-US"/>
          </a:p>
        </p:txBody>
      </p:sp>
    </p:spTree>
    <p:extLst>
      <p:ext uri="{BB962C8B-B14F-4D97-AF65-F5344CB8AC3E}">
        <p14:creationId xmlns:p14="http://schemas.microsoft.com/office/powerpoint/2010/main" val="3912157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50</a:t>
            </a:fld>
            <a:endParaRPr lang="en-CA" altLang="en-US"/>
          </a:p>
        </p:txBody>
      </p:sp>
    </p:spTree>
    <p:extLst>
      <p:ext uri="{BB962C8B-B14F-4D97-AF65-F5344CB8AC3E}">
        <p14:creationId xmlns:p14="http://schemas.microsoft.com/office/powerpoint/2010/main" val="164381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52</a:t>
            </a:fld>
            <a:endParaRPr lang="en-CA" altLang="en-US"/>
          </a:p>
        </p:txBody>
      </p:sp>
    </p:spTree>
    <p:extLst>
      <p:ext uri="{BB962C8B-B14F-4D97-AF65-F5344CB8AC3E}">
        <p14:creationId xmlns:p14="http://schemas.microsoft.com/office/powerpoint/2010/main" val="205053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53</a:t>
            </a:fld>
            <a:endParaRPr lang="en-CA" altLang="en-US"/>
          </a:p>
        </p:txBody>
      </p:sp>
    </p:spTree>
    <p:extLst>
      <p:ext uri="{BB962C8B-B14F-4D97-AF65-F5344CB8AC3E}">
        <p14:creationId xmlns:p14="http://schemas.microsoft.com/office/powerpoint/2010/main" val="1950883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54</a:t>
            </a:fld>
            <a:endParaRPr lang="en-CA" altLang="en-US"/>
          </a:p>
        </p:txBody>
      </p:sp>
    </p:spTree>
    <p:extLst>
      <p:ext uri="{BB962C8B-B14F-4D97-AF65-F5344CB8AC3E}">
        <p14:creationId xmlns:p14="http://schemas.microsoft.com/office/powerpoint/2010/main" val="718868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55</a:t>
            </a:fld>
            <a:endParaRPr lang="en-CA" altLang="en-US"/>
          </a:p>
        </p:txBody>
      </p:sp>
    </p:spTree>
    <p:extLst>
      <p:ext uri="{BB962C8B-B14F-4D97-AF65-F5344CB8AC3E}">
        <p14:creationId xmlns:p14="http://schemas.microsoft.com/office/powerpoint/2010/main" val="2648248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56</a:t>
            </a:fld>
            <a:endParaRPr lang="en-CA" altLang="en-US"/>
          </a:p>
        </p:txBody>
      </p:sp>
    </p:spTree>
    <p:extLst>
      <p:ext uri="{BB962C8B-B14F-4D97-AF65-F5344CB8AC3E}">
        <p14:creationId xmlns:p14="http://schemas.microsoft.com/office/powerpoint/2010/main" val="4232346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57</a:t>
            </a:fld>
            <a:endParaRPr lang="en-CA" altLang="en-US"/>
          </a:p>
        </p:txBody>
      </p:sp>
    </p:spTree>
    <p:extLst>
      <p:ext uri="{BB962C8B-B14F-4D97-AF65-F5344CB8AC3E}">
        <p14:creationId xmlns:p14="http://schemas.microsoft.com/office/powerpoint/2010/main" val="266603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58</a:t>
            </a:fld>
            <a:endParaRPr lang="en-CA" altLang="en-US"/>
          </a:p>
        </p:txBody>
      </p:sp>
    </p:spTree>
    <p:extLst>
      <p:ext uri="{BB962C8B-B14F-4D97-AF65-F5344CB8AC3E}">
        <p14:creationId xmlns:p14="http://schemas.microsoft.com/office/powerpoint/2010/main" val="171298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9</a:t>
            </a:fld>
            <a:endParaRPr lang="en-CA" altLang="en-US" dirty="0"/>
          </a:p>
        </p:txBody>
      </p:sp>
    </p:spTree>
    <p:extLst>
      <p:ext uri="{BB962C8B-B14F-4D97-AF65-F5344CB8AC3E}">
        <p14:creationId xmlns:p14="http://schemas.microsoft.com/office/powerpoint/2010/main" val="3266792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59</a:t>
            </a:fld>
            <a:endParaRPr lang="en-CA" altLang="en-US"/>
          </a:p>
        </p:txBody>
      </p:sp>
    </p:spTree>
    <p:extLst>
      <p:ext uri="{BB962C8B-B14F-4D97-AF65-F5344CB8AC3E}">
        <p14:creationId xmlns:p14="http://schemas.microsoft.com/office/powerpoint/2010/main" val="1657282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60</a:t>
            </a:fld>
            <a:endParaRPr lang="en-CA" altLang="en-US"/>
          </a:p>
        </p:txBody>
      </p:sp>
    </p:spTree>
    <p:extLst>
      <p:ext uri="{BB962C8B-B14F-4D97-AF65-F5344CB8AC3E}">
        <p14:creationId xmlns:p14="http://schemas.microsoft.com/office/powerpoint/2010/main" val="1657282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61</a:t>
            </a:fld>
            <a:endParaRPr lang="en-CA" altLang="en-US"/>
          </a:p>
        </p:txBody>
      </p:sp>
    </p:spTree>
    <p:extLst>
      <p:ext uri="{BB962C8B-B14F-4D97-AF65-F5344CB8AC3E}">
        <p14:creationId xmlns:p14="http://schemas.microsoft.com/office/powerpoint/2010/main" val="330567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10</a:t>
            </a:fld>
            <a:endParaRPr lang="en-CA" altLang="en-US" dirty="0"/>
          </a:p>
        </p:txBody>
      </p:sp>
    </p:spTree>
    <p:extLst>
      <p:ext uri="{BB962C8B-B14F-4D97-AF65-F5344CB8AC3E}">
        <p14:creationId xmlns:p14="http://schemas.microsoft.com/office/powerpoint/2010/main" val="330028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31800" y="688975"/>
            <a:ext cx="6205538" cy="3490913"/>
          </a:xfrm>
          <a:ln/>
        </p:spPr>
      </p:sp>
      <p:sp>
        <p:nvSpPr>
          <p:cNvPr id="142340" name="Slide Number Placeholder 3"/>
          <p:cNvSpPr>
            <a:spLocks noGrp="1"/>
          </p:cNvSpPr>
          <p:nvPr>
            <p:ph type="sldNum" sz="quarter" idx="5"/>
          </p:nvPr>
        </p:nvSpPr>
        <p:spPr/>
        <p:txBody>
          <a:bodyPr/>
          <a:lstStyle>
            <a:lvl1pPr defTabSz="932816" eaLnBrk="0" hangingPunct="0">
              <a:defRPr>
                <a:solidFill>
                  <a:schemeClr val="tx1"/>
                </a:solidFill>
                <a:latin typeface="Arial" charset="0"/>
              </a:defRPr>
            </a:lvl1pPr>
            <a:lvl2pPr marL="743710" indent="-286043" defTabSz="932816" eaLnBrk="0" hangingPunct="0">
              <a:defRPr>
                <a:solidFill>
                  <a:schemeClr val="tx1"/>
                </a:solidFill>
                <a:latin typeface="Arial" charset="0"/>
              </a:defRPr>
            </a:lvl2pPr>
            <a:lvl3pPr marL="1144171" indent="-228834" defTabSz="932816" eaLnBrk="0" hangingPunct="0">
              <a:defRPr>
                <a:solidFill>
                  <a:schemeClr val="tx1"/>
                </a:solidFill>
                <a:latin typeface="Arial" charset="0"/>
              </a:defRPr>
            </a:lvl3pPr>
            <a:lvl4pPr marL="1601838" indent="-228834" defTabSz="932816" eaLnBrk="0" hangingPunct="0">
              <a:defRPr>
                <a:solidFill>
                  <a:schemeClr val="tx1"/>
                </a:solidFill>
                <a:latin typeface="Arial" charset="0"/>
              </a:defRPr>
            </a:lvl4pPr>
            <a:lvl5pPr marL="2059508" indent="-228834" defTabSz="932816" eaLnBrk="0" hangingPunct="0">
              <a:defRPr>
                <a:solidFill>
                  <a:schemeClr val="tx1"/>
                </a:solidFill>
                <a:latin typeface="Arial" charset="0"/>
              </a:defRPr>
            </a:lvl5pPr>
            <a:lvl6pPr marL="2517174" indent="-228834" defTabSz="932816" eaLnBrk="0" fontAlgn="base" hangingPunct="0">
              <a:spcBef>
                <a:spcPct val="0"/>
              </a:spcBef>
              <a:spcAft>
                <a:spcPct val="0"/>
              </a:spcAft>
              <a:defRPr>
                <a:solidFill>
                  <a:schemeClr val="tx1"/>
                </a:solidFill>
                <a:latin typeface="Arial" charset="0"/>
              </a:defRPr>
            </a:lvl6pPr>
            <a:lvl7pPr marL="2974841" indent="-228834" defTabSz="932816" eaLnBrk="0" fontAlgn="base" hangingPunct="0">
              <a:spcBef>
                <a:spcPct val="0"/>
              </a:spcBef>
              <a:spcAft>
                <a:spcPct val="0"/>
              </a:spcAft>
              <a:defRPr>
                <a:solidFill>
                  <a:schemeClr val="tx1"/>
                </a:solidFill>
                <a:latin typeface="Arial" charset="0"/>
              </a:defRPr>
            </a:lvl7pPr>
            <a:lvl8pPr marL="3432512" indent="-228834" defTabSz="932816" eaLnBrk="0" fontAlgn="base" hangingPunct="0">
              <a:spcBef>
                <a:spcPct val="0"/>
              </a:spcBef>
              <a:spcAft>
                <a:spcPct val="0"/>
              </a:spcAft>
              <a:defRPr>
                <a:solidFill>
                  <a:schemeClr val="tx1"/>
                </a:solidFill>
                <a:latin typeface="Arial" charset="0"/>
              </a:defRPr>
            </a:lvl8pPr>
            <a:lvl9pPr marL="3890177" indent="-228834" defTabSz="932816" eaLnBrk="0" fontAlgn="base" hangingPunct="0">
              <a:spcBef>
                <a:spcPct val="0"/>
              </a:spcBef>
              <a:spcAft>
                <a:spcPct val="0"/>
              </a:spcAft>
              <a:defRPr>
                <a:solidFill>
                  <a:schemeClr val="tx1"/>
                </a:solidFill>
                <a:latin typeface="Arial" charset="0"/>
              </a:defRPr>
            </a:lvl9pPr>
          </a:lstStyle>
          <a:p>
            <a:pPr eaLnBrk="1" hangingPunct="1">
              <a:defRPr/>
            </a:pPr>
            <a:fld id="{99A26450-89AB-40A2-8DE1-DAF70E51062C}" type="slidenum">
              <a:rPr lang="en-CA" altLang="en-US" smtClean="0"/>
              <a:pPr eaLnBrk="1" hangingPunct="1">
                <a:defRPr/>
              </a:pPr>
              <a:t>11</a:t>
            </a:fld>
            <a:endParaRPr lang="en-CA" altLang="en-US" dirty="0" smtClean="0"/>
          </a:p>
        </p:txBody>
      </p:sp>
      <p:sp>
        <p:nvSpPr>
          <p:cNvPr id="2" name="Notes Placeholder 1"/>
          <p:cNvSpPr>
            <a:spLocks noGrp="1"/>
          </p:cNvSpPr>
          <p:nvPr>
            <p:ph type="body" sz="quarter" idx="10"/>
          </p:nvPr>
        </p:nvSpPr>
        <p:spPr/>
        <p:txBody>
          <a:bodyPr/>
          <a:lstStyle/>
          <a:p>
            <a:endParaRPr lang="fr-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31800" y="688975"/>
            <a:ext cx="6205538" cy="3490913"/>
          </a:xfrm>
          <a:ln/>
        </p:spPr>
      </p:sp>
      <p:sp>
        <p:nvSpPr>
          <p:cNvPr id="142340" name="Slide Number Placeholder 3"/>
          <p:cNvSpPr>
            <a:spLocks noGrp="1"/>
          </p:cNvSpPr>
          <p:nvPr>
            <p:ph type="sldNum" sz="quarter" idx="5"/>
          </p:nvPr>
        </p:nvSpPr>
        <p:spPr/>
        <p:txBody>
          <a:bodyPr/>
          <a:lstStyle>
            <a:lvl1pPr defTabSz="932816" eaLnBrk="0" hangingPunct="0">
              <a:defRPr>
                <a:solidFill>
                  <a:schemeClr val="tx1"/>
                </a:solidFill>
                <a:latin typeface="Arial" charset="0"/>
              </a:defRPr>
            </a:lvl1pPr>
            <a:lvl2pPr marL="743710" indent="-286043" defTabSz="932816" eaLnBrk="0" hangingPunct="0">
              <a:defRPr>
                <a:solidFill>
                  <a:schemeClr val="tx1"/>
                </a:solidFill>
                <a:latin typeface="Arial" charset="0"/>
              </a:defRPr>
            </a:lvl2pPr>
            <a:lvl3pPr marL="1144171" indent="-228834" defTabSz="932816" eaLnBrk="0" hangingPunct="0">
              <a:defRPr>
                <a:solidFill>
                  <a:schemeClr val="tx1"/>
                </a:solidFill>
                <a:latin typeface="Arial" charset="0"/>
              </a:defRPr>
            </a:lvl3pPr>
            <a:lvl4pPr marL="1601838" indent="-228834" defTabSz="932816" eaLnBrk="0" hangingPunct="0">
              <a:defRPr>
                <a:solidFill>
                  <a:schemeClr val="tx1"/>
                </a:solidFill>
                <a:latin typeface="Arial" charset="0"/>
              </a:defRPr>
            </a:lvl4pPr>
            <a:lvl5pPr marL="2059508" indent="-228834" defTabSz="932816" eaLnBrk="0" hangingPunct="0">
              <a:defRPr>
                <a:solidFill>
                  <a:schemeClr val="tx1"/>
                </a:solidFill>
                <a:latin typeface="Arial" charset="0"/>
              </a:defRPr>
            </a:lvl5pPr>
            <a:lvl6pPr marL="2517174" indent="-228834" defTabSz="932816" eaLnBrk="0" fontAlgn="base" hangingPunct="0">
              <a:spcBef>
                <a:spcPct val="0"/>
              </a:spcBef>
              <a:spcAft>
                <a:spcPct val="0"/>
              </a:spcAft>
              <a:defRPr>
                <a:solidFill>
                  <a:schemeClr val="tx1"/>
                </a:solidFill>
                <a:latin typeface="Arial" charset="0"/>
              </a:defRPr>
            </a:lvl6pPr>
            <a:lvl7pPr marL="2974841" indent="-228834" defTabSz="932816" eaLnBrk="0" fontAlgn="base" hangingPunct="0">
              <a:spcBef>
                <a:spcPct val="0"/>
              </a:spcBef>
              <a:spcAft>
                <a:spcPct val="0"/>
              </a:spcAft>
              <a:defRPr>
                <a:solidFill>
                  <a:schemeClr val="tx1"/>
                </a:solidFill>
                <a:latin typeface="Arial" charset="0"/>
              </a:defRPr>
            </a:lvl7pPr>
            <a:lvl8pPr marL="3432512" indent="-228834" defTabSz="932816" eaLnBrk="0" fontAlgn="base" hangingPunct="0">
              <a:spcBef>
                <a:spcPct val="0"/>
              </a:spcBef>
              <a:spcAft>
                <a:spcPct val="0"/>
              </a:spcAft>
              <a:defRPr>
                <a:solidFill>
                  <a:schemeClr val="tx1"/>
                </a:solidFill>
                <a:latin typeface="Arial" charset="0"/>
              </a:defRPr>
            </a:lvl8pPr>
            <a:lvl9pPr marL="3890177" indent="-228834" defTabSz="932816" eaLnBrk="0" fontAlgn="base" hangingPunct="0">
              <a:spcBef>
                <a:spcPct val="0"/>
              </a:spcBef>
              <a:spcAft>
                <a:spcPct val="0"/>
              </a:spcAft>
              <a:defRPr>
                <a:solidFill>
                  <a:schemeClr val="tx1"/>
                </a:solidFill>
                <a:latin typeface="Arial" charset="0"/>
              </a:defRPr>
            </a:lvl9pPr>
          </a:lstStyle>
          <a:p>
            <a:pPr eaLnBrk="1" hangingPunct="1">
              <a:defRPr/>
            </a:pPr>
            <a:fld id="{99A26450-89AB-40A2-8DE1-DAF70E51062C}" type="slidenum">
              <a:rPr lang="en-CA" altLang="en-US" smtClean="0"/>
              <a:pPr eaLnBrk="1" hangingPunct="1">
                <a:defRPr/>
              </a:pPr>
              <a:t>12</a:t>
            </a:fld>
            <a:endParaRPr lang="en-CA" altLang="en-US" dirty="0" smtClean="0"/>
          </a:p>
        </p:txBody>
      </p:sp>
      <p:sp>
        <p:nvSpPr>
          <p:cNvPr id="2" name="Notes Placeholder 1"/>
          <p:cNvSpPr>
            <a:spLocks noGrp="1"/>
          </p:cNvSpPr>
          <p:nvPr>
            <p:ph type="body" sz="quarter" idx="10"/>
          </p:nvPr>
        </p:nvSpPr>
        <p:spPr/>
        <p:txBody>
          <a:bodyPr/>
          <a:lstStyle/>
          <a:p>
            <a:endParaRPr lang="fr-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pPr/>
              <a:t>13</a:t>
            </a:fld>
            <a:endParaRPr lang="en-CA" altLang="en-US" dirty="0"/>
          </a:p>
        </p:txBody>
      </p:sp>
    </p:spTree>
    <p:extLst>
      <p:ext uri="{BB962C8B-B14F-4D97-AF65-F5344CB8AC3E}">
        <p14:creationId xmlns:p14="http://schemas.microsoft.com/office/powerpoint/2010/main" val="2850429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D31393-34CB-44A0-A19E-70A7185180C7}" type="datetime1">
              <a:rPr lang="en-US" smtClean="0"/>
              <a:t>3/3/2021</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3853C-33B6-4E2F-88F6-79E2425C2C14}"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D88DF-9436-4326-A3E0-07074DC5B3E0}"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2D4B517-E49B-41B6-9DBC-23634E0F1CDC}" type="slidenum">
              <a:rPr lang="en-CA" smtClean="0">
                <a:solidFill>
                  <a:prstClr val="black"/>
                </a:solidFill>
                <a:latin typeface="Arial" charset="0"/>
                <a:ea typeface="+mn-ea"/>
              </a:rPr>
              <a:pPr/>
              <a:t>‹#›</a:t>
            </a:fld>
            <a:endParaRPr lang="en-CA">
              <a:solidFill>
                <a:prstClr val="black"/>
              </a:solidFill>
              <a:latin typeface="Arial" charset="0"/>
              <a:ea typeface="+mn-ea"/>
            </a:endParaRPr>
          </a:p>
        </p:txBody>
      </p:sp>
      <p:sp>
        <p:nvSpPr>
          <p:cNvPr id="8" name="Text Placeholder 7"/>
          <p:cNvSpPr>
            <a:spLocks noGrp="1"/>
          </p:cNvSpPr>
          <p:nvPr>
            <p:ph type="body" sz="quarter" idx="11" hasCustomPrompt="1"/>
          </p:nvPr>
        </p:nvSpPr>
        <p:spPr>
          <a:xfrm>
            <a:off x="759199" y="103546"/>
            <a:ext cx="5432982" cy="659003"/>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843558"/>
            <a:ext cx="7571580" cy="3969860"/>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153889925"/>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5386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3/3/2021</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en-CA" spc="-4" smtClean="0"/>
              <a:pPr marL="28575">
                <a:lnSpc>
                  <a:spcPts val="1069"/>
                </a:lnSpc>
              </a:pPr>
              <a:t>‹#›</a:t>
            </a:fld>
            <a:endParaRPr lang="en-CA" spc="-4" dirty="0"/>
          </a:p>
        </p:txBody>
      </p:sp>
    </p:spTree>
    <p:extLst>
      <p:ext uri="{BB962C8B-B14F-4D97-AF65-F5344CB8AC3E}">
        <p14:creationId xmlns:p14="http://schemas.microsoft.com/office/powerpoint/2010/main" val="196882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6397" y="1425187"/>
            <a:ext cx="6331204" cy="403957"/>
          </a:xfrm>
        </p:spPr>
        <p:txBody>
          <a:bodyPr lIns="0" tIns="0" rIns="0" bIns="0"/>
          <a:lstStyle>
            <a:lvl1pPr>
              <a:defRPr sz="2625" b="1" i="0">
                <a:solidFill>
                  <a:schemeClr val="tx1"/>
                </a:solidFill>
                <a:latin typeface="Arial"/>
                <a:cs typeface="Arial"/>
              </a:defRPr>
            </a:lvl1pPr>
          </a:lstStyle>
          <a:p>
            <a:endParaRPr/>
          </a:p>
        </p:txBody>
      </p:sp>
      <p:sp>
        <p:nvSpPr>
          <p:cNvPr id="3" name="Holder 3"/>
          <p:cNvSpPr>
            <a:spLocks noGrp="1"/>
          </p:cNvSpPr>
          <p:nvPr>
            <p:ph type="body" idx="1"/>
          </p:nvPr>
        </p:nvSpPr>
        <p:spPr>
          <a:xfrm>
            <a:off x="519937" y="1330071"/>
            <a:ext cx="8104124" cy="115416"/>
          </a:xfrm>
        </p:spPr>
        <p:txBody>
          <a:bodyPr lIns="0" tIns="0" rIns="0" bIns="0"/>
          <a:lstStyle>
            <a:lvl1pPr>
              <a:defRPr sz="7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3/3/2021</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en-CA" spc="-4" smtClean="0"/>
              <a:pPr marL="28575">
                <a:lnSpc>
                  <a:spcPts val="1069"/>
                </a:lnSpc>
              </a:pPr>
              <a:t>‹#›</a:t>
            </a:fld>
            <a:endParaRPr lang="en-CA" spc="-4" dirty="0"/>
          </a:p>
        </p:txBody>
      </p:sp>
    </p:spTree>
    <p:extLst>
      <p:ext uri="{BB962C8B-B14F-4D97-AF65-F5344CB8AC3E}">
        <p14:creationId xmlns:p14="http://schemas.microsoft.com/office/powerpoint/2010/main" val="382424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6397" y="1425187"/>
            <a:ext cx="6331204" cy="403957"/>
          </a:xfrm>
        </p:spPr>
        <p:txBody>
          <a:bodyPr lIns="0" tIns="0" rIns="0" bIns="0"/>
          <a:lstStyle>
            <a:lvl1pPr>
              <a:defRPr sz="2625" b="1" i="0">
                <a:solidFill>
                  <a:schemeClr val="tx1"/>
                </a:solidFill>
                <a:latin typeface="Arial"/>
                <a:cs typeface="Arial"/>
              </a:defRPr>
            </a:lvl1pPr>
          </a:lstStyle>
          <a:p>
            <a:endParaRPr/>
          </a:p>
        </p:txBody>
      </p:sp>
      <p:sp>
        <p:nvSpPr>
          <p:cNvPr id="3" name="Holder 3"/>
          <p:cNvSpPr>
            <a:spLocks noGrp="1"/>
          </p:cNvSpPr>
          <p:nvPr>
            <p:ph sz="half" idx="2"/>
          </p:nvPr>
        </p:nvSpPr>
        <p:spPr>
          <a:xfrm>
            <a:off x="316484" y="1159764"/>
            <a:ext cx="3856354" cy="184666"/>
          </a:xfrm>
          <a:prstGeom prst="rect">
            <a:avLst/>
          </a:prstGeom>
        </p:spPr>
        <p:txBody>
          <a:bodyPr wrap="square" lIns="0" tIns="0" rIns="0" bIns="0">
            <a:spAutoFit/>
          </a:bodyPr>
          <a:lstStyle>
            <a:lvl1pPr>
              <a:defRPr sz="1200" b="1" i="0">
                <a:solidFill>
                  <a:schemeClr val="tx1"/>
                </a:solidFill>
                <a:latin typeface="Arial"/>
                <a:cs typeface="Arial"/>
              </a:defRPr>
            </a:lvl1pPr>
          </a:lstStyle>
          <a:p>
            <a:endParaRPr/>
          </a:p>
        </p:txBody>
      </p:sp>
      <p:sp>
        <p:nvSpPr>
          <p:cNvPr id="4" name="Holder 4"/>
          <p:cNvSpPr>
            <a:spLocks noGrp="1"/>
          </p:cNvSpPr>
          <p:nvPr>
            <p:ph sz="half" idx="3"/>
          </p:nvPr>
        </p:nvSpPr>
        <p:spPr>
          <a:xfrm>
            <a:off x="4810506" y="1159764"/>
            <a:ext cx="3891915" cy="184666"/>
          </a:xfrm>
          <a:prstGeom prst="rect">
            <a:avLst/>
          </a:prstGeom>
        </p:spPr>
        <p:txBody>
          <a:bodyPr wrap="square" lIns="0" tIns="0" rIns="0" bIns="0">
            <a:spAutoFit/>
          </a:bodyPr>
          <a:lstStyle>
            <a:lvl1pPr>
              <a:defRPr sz="12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3/3/2021</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en-CA" spc="-4" smtClean="0"/>
              <a:pPr marL="28575">
                <a:lnSpc>
                  <a:spcPts val="1069"/>
                </a:lnSpc>
              </a:pPr>
              <a:t>‹#›</a:t>
            </a:fld>
            <a:endParaRPr lang="en-CA" spc="-4" dirty="0"/>
          </a:p>
        </p:txBody>
      </p:sp>
    </p:spTree>
    <p:extLst>
      <p:ext uri="{BB962C8B-B14F-4D97-AF65-F5344CB8AC3E}">
        <p14:creationId xmlns:p14="http://schemas.microsoft.com/office/powerpoint/2010/main" val="233694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06397" y="1425187"/>
            <a:ext cx="6331204" cy="403957"/>
          </a:xfrm>
        </p:spPr>
        <p:txBody>
          <a:bodyPr lIns="0" tIns="0" rIns="0" bIns="0"/>
          <a:lstStyle>
            <a:lvl1pPr>
              <a:defRPr sz="2625"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3/3/2021</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en-CA" spc="-4" smtClean="0"/>
              <a:pPr marL="28575">
                <a:lnSpc>
                  <a:spcPts val="1069"/>
                </a:lnSpc>
              </a:pPr>
              <a:t>‹#›</a:t>
            </a:fld>
            <a:endParaRPr lang="en-CA" spc="-4" dirty="0"/>
          </a:p>
        </p:txBody>
      </p:sp>
    </p:spTree>
    <p:extLst>
      <p:ext uri="{BB962C8B-B14F-4D97-AF65-F5344CB8AC3E}">
        <p14:creationId xmlns:p14="http://schemas.microsoft.com/office/powerpoint/2010/main" val="111324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3/3/2021</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en-CA" spc="-4" smtClean="0"/>
              <a:pPr marL="28575">
                <a:lnSpc>
                  <a:spcPts val="1069"/>
                </a:lnSpc>
              </a:pPr>
              <a:t>‹#›</a:t>
            </a:fld>
            <a:endParaRPr lang="en-CA" spc="-4" dirty="0"/>
          </a:p>
        </p:txBody>
      </p:sp>
    </p:spTree>
    <p:extLst>
      <p:ext uri="{BB962C8B-B14F-4D97-AF65-F5344CB8AC3E}">
        <p14:creationId xmlns:p14="http://schemas.microsoft.com/office/powerpoint/2010/main" val="50294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1597819"/>
            <a:ext cx="4062903" cy="1102519"/>
          </a:xfrm>
        </p:spPr>
        <p:txBody>
          <a:bodyPr>
            <a:noAutofit/>
          </a:bodyPr>
          <a:lstStyle>
            <a:lvl1pPr algn="l">
              <a:defRPr sz="2700" b="1" i="0">
                <a:latin typeface="Arial"/>
                <a:cs typeface="Verdana"/>
              </a:defRPr>
            </a:lvl1pPr>
          </a:lstStyle>
          <a:p>
            <a:r>
              <a:rPr lang="fr-CA" smtClean="0"/>
              <a:t>Click to edit Master title style</a:t>
            </a:r>
            <a:endParaRPr lang="en-US" dirty="0"/>
          </a:p>
        </p:txBody>
      </p:sp>
      <p:sp>
        <p:nvSpPr>
          <p:cNvPr id="3" name="Subtitle 2"/>
          <p:cNvSpPr>
            <a:spLocks noGrp="1"/>
          </p:cNvSpPr>
          <p:nvPr>
            <p:ph type="subTitle" idx="1"/>
          </p:nvPr>
        </p:nvSpPr>
        <p:spPr>
          <a:xfrm>
            <a:off x="4493649" y="2914650"/>
            <a:ext cx="4062903" cy="1314450"/>
          </a:xfrm>
        </p:spPr>
        <p:txBody>
          <a:bodyPr>
            <a:normAutofit/>
          </a:bodyPr>
          <a:lstStyle>
            <a:lvl1pPr marL="0" indent="0" algn="l">
              <a:buNone/>
              <a:defRPr sz="2100">
                <a:solidFill>
                  <a:schemeClr val="tx1">
                    <a:tint val="75000"/>
                  </a:schemeClr>
                </a:solidFill>
                <a:latin typeface="Arial"/>
                <a:cs typeface="Verdan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CA"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10915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1597820"/>
            <a:ext cx="4062903" cy="1102519"/>
          </a:xfrm>
        </p:spPr>
        <p:txBody>
          <a:bodyPr>
            <a:noAutofit/>
          </a:bodyPr>
          <a:lstStyle>
            <a:lvl1pPr algn="l">
              <a:defRPr sz="27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493648" y="2914650"/>
            <a:ext cx="4062903" cy="1314450"/>
          </a:xfrm>
        </p:spPr>
        <p:txBody>
          <a:bodyPr>
            <a:normAutofit/>
          </a:bodyPr>
          <a:lstStyle>
            <a:lvl1pPr marL="0" indent="0" algn="l">
              <a:buNone/>
              <a:defRPr sz="2100">
                <a:solidFill>
                  <a:schemeClr val="tx1">
                    <a:tint val="75000"/>
                  </a:schemeClr>
                </a:solidFill>
                <a:latin typeface="Arial"/>
                <a:cs typeface="Verdan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Lorem ipsum</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4651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4CFDB-F6AD-49C8-8C54-C7AC3A1A3EB9}"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Lorem 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4494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Lorem 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97127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Lorem ipsum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99947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Lorem ipsum</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9081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Lorem ipsum</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8005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Lorem ipsum</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52947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Lorem ipsum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72997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Lorem ipsum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36928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Lorem 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118424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Lorem 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2986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7C4C1-4D73-4E71-84D3-F79DAAB902EE}"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r>
              <a:rPr lang="en-US" smtClean="0"/>
              <a:t>Lorem 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4118167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8724F7-AF7F-4E2D-AFCC-D27DCB169364}" type="datetime1">
              <a:rPr lang="en-US" smtClean="0"/>
              <a:t>3/3/2021</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80678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50D51-40AC-44B5-82A5-EFB6488C4F89}"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440626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6C9B99-7EC7-4EE6-8590-14C4AA8299B3}"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97403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E58FA-B5B2-4F74-8F88-A09BD8A9419D}"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64024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83540-DF4E-4559-B1BE-FC0C543FDCF5}" type="datetime1">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16504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10540-2893-4B64-9FBE-4A8F42A500D4}" type="datetime1">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30168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934F9-288E-4F02-A1DD-1F7A333835E8}" type="datetime1">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47223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9C17C0-4903-4563-A60A-3FC5072B661E}"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6777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1529B-15D0-42E6-A80A-0D6C5D3FE28A}"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0270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2B4E6-9AB0-449B-8A85-A211D1F2D948}"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F8578-F4AC-4010-9C06-15E96FF04D04}"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8860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9B7C5-50AB-4401-A06C-9B040A7C0310}"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75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2404E-A425-4BC2-9C56-E8A1346F40C6}" type="datetime1">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08A07-F9E7-40B6-96B4-9E7E76FF7245}" type="datetime1">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1D8B0-6814-4692-91F5-D413607D48D4}" type="datetime1">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6A361-3BCB-4570-B5A6-E8B5CB340264}"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9350C-DB43-4FFC-89A6-943706833F71}"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EA9A33-2604-4FFB-9DCB-1187CCC65F01}" type="datetime1">
              <a:rPr lang="en-US" smtClean="0"/>
              <a:t>3/3/2021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4558" y="4608219"/>
            <a:ext cx="8279459" cy="226465"/>
          </a:xfrm>
          <a:prstGeom prst="rect">
            <a:avLst/>
          </a:prstGeom>
          <a:blipFill>
            <a:blip r:embed="rId8" cstate="print"/>
            <a:stretch>
              <a:fillRect/>
            </a:stretch>
          </a:blipFill>
        </p:spPr>
        <p:txBody>
          <a:bodyPr wrap="square" lIns="0" tIns="0" rIns="0" bIns="0" rtlCol="0"/>
          <a:lstStyle/>
          <a:p>
            <a:endParaRPr sz="1350"/>
          </a:p>
        </p:txBody>
      </p:sp>
      <p:sp>
        <p:nvSpPr>
          <p:cNvPr id="2" name="Holder 2"/>
          <p:cNvSpPr>
            <a:spLocks noGrp="1"/>
          </p:cNvSpPr>
          <p:nvPr>
            <p:ph type="title"/>
          </p:nvPr>
        </p:nvSpPr>
        <p:spPr>
          <a:xfrm>
            <a:off x="1406397" y="1425187"/>
            <a:ext cx="6331204" cy="538609"/>
          </a:xfrm>
          <a:prstGeom prst="rect">
            <a:avLst/>
          </a:prstGeom>
        </p:spPr>
        <p:txBody>
          <a:bodyPr wrap="square" lIns="0" tIns="0" rIns="0" bIns="0">
            <a:spAutoFit/>
          </a:bodyPr>
          <a:lstStyle>
            <a:lvl1pPr>
              <a:defRPr sz="3500" b="1" i="0">
                <a:solidFill>
                  <a:schemeClr val="tx1"/>
                </a:solidFill>
                <a:latin typeface="Arial"/>
                <a:cs typeface="Arial"/>
              </a:defRPr>
            </a:lvl1pPr>
          </a:lstStyle>
          <a:p>
            <a:endParaRPr/>
          </a:p>
        </p:txBody>
      </p:sp>
      <p:sp>
        <p:nvSpPr>
          <p:cNvPr id="3" name="Holder 3"/>
          <p:cNvSpPr>
            <a:spLocks noGrp="1"/>
          </p:cNvSpPr>
          <p:nvPr>
            <p:ph type="body" idx="1"/>
          </p:nvPr>
        </p:nvSpPr>
        <p:spPr>
          <a:xfrm>
            <a:off x="519937" y="1330071"/>
            <a:ext cx="8104124" cy="153888"/>
          </a:xfrm>
          <a:prstGeom prst="rect">
            <a:avLst/>
          </a:prstGeom>
        </p:spPr>
        <p:txBody>
          <a:bodyPr wrap="square" lIns="0" tIns="0" rIns="0" bIns="0">
            <a:spAutoFit/>
          </a:bodyPr>
          <a:lstStyle>
            <a:lvl1pPr>
              <a:defRPr sz="1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3/3/2021</a:t>
            </a:fld>
            <a:endParaRPr lang="en-US"/>
          </a:p>
        </p:txBody>
      </p:sp>
      <p:sp>
        <p:nvSpPr>
          <p:cNvPr id="6" name="Holder 6"/>
          <p:cNvSpPr>
            <a:spLocks noGrp="1"/>
          </p:cNvSpPr>
          <p:nvPr>
            <p:ph type="sldNum" sz="quarter" idx="7"/>
          </p:nvPr>
        </p:nvSpPr>
        <p:spPr>
          <a:xfrm>
            <a:off x="8386572" y="4834363"/>
            <a:ext cx="247015" cy="141064"/>
          </a:xfrm>
          <a:prstGeom prst="rect">
            <a:avLst/>
          </a:prstGeom>
        </p:spPr>
        <p:txBody>
          <a:bodyPr wrap="square" lIns="0" tIns="0" rIns="0" bIns="0">
            <a:spAutoFit/>
          </a:bodyPr>
          <a:lstStyle>
            <a:lvl1pPr>
              <a:defRPr sz="900" b="0" i="0">
                <a:solidFill>
                  <a:srgbClr val="888888"/>
                </a:solidFill>
                <a:latin typeface="Arial"/>
                <a:cs typeface="Arial"/>
              </a:defRPr>
            </a:lvl1pPr>
          </a:lstStyle>
          <a:p>
            <a:pPr marL="28575">
              <a:lnSpc>
                <a:spcPts val="1069"/>
              </a:lnSpc>
            </a:pPr>
            <a:fld id="{81D60167-4931-47E6-BA6A-407CBD079E47}" type="slidenum">
              <a:rPr lang="en-CA" spc="-4" smtClean="0"/>
              <a:pPr marL="28575">
                <a:lnSpc>
                  <a:spcPts val="1069"/>
                </a:lnSpc>
              </a:pPr>
              <a:t>‹#›</a:t>
            </a:fld>
            <a:endParaRPr lang="en-CA" spc="-4" dirty="0"/>
          </a:p>
        </p:txBody>
      </p:sp>
    </p:spTree>
    <p:extLst>
      <p:ext uri="{BB962C8B-B14F-4D97-AF65-F5344CB8AC3E}">
        <p14:creationId xmlns:p14="http://schemas.microsoft.com/office/powerpoint/2010/main" val="11573836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Lorem ipsum</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9033149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342900" rtl="0" eaLnBrk="1" latinLnBrk="0" hangingPunct="1">
        <a:spcBef>
          <a:spcPct val="0"/>
        </a:spcBef>
        <a:buNone/>
        <a:defRPr sz="2700" b="1" i="0" kern="1200">
          <a:solidFill>
            <a:schemeClr val="tx1"/>
          </a:solidFill>
          <a:latin typeface="Arial"/>
          <a:ea typeface="+mj-ea"/>
          <a:cs typeface="Verdana"/>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Verdana"/>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Verdana"/>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Verdana"/>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Verdana"/>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CB987F-746F-4205-95C0-F3C19CE0A136}" type="datetime1">
              <a:rPr lang="en-US" smtClean="0"/>
              <a:t>3/3/2021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0335624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hyperlink" Target="http://iservice.prv/eng/college/mandatory_training/index.s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intranet.canada.ca/pol/doc-eng.aspx?id=2504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41.xml"/><Relationship Id="rId5" Type="http://schemas.openxmlformats.org/officeDocument/2006/relationships/slide" Target="slide6.xml"/><Relationship Id="rId10" Type="http://schemas.openxmlformats.org/officeDocument/2006/relationships/slide" Target="slide35.xml"/><Relationship Id="rId4" Type="http://schemas.openxmlformats.org/officeDocument/2006/relationships/slide" Target="slide4.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hyperlink" Target="http://intranet.canada.ca/cdl-dca/ptm-grt/pm-gr/pspmgex-ggrfpcs-eng.asp" TargetMode="External"/><Relationship Id="rId4" Type="http://schemas.openxmlformats.org/officeDocument/2006/relationships/hyperlink" Target="http://hrsc-csrh.prv/webforms/Home.a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bs-sct.gc.ca/pol/doc-eng.aspx?id=27146"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intranet.canada.ca/cdl-dca/ptm-grt/pm-gr/pspmgex-ggrfpcs-eng.asp" TargetMode="External"/><Relationship Id="rId5" Type="http://schemas.openxmlformats.org/officeDocument/2006/relationships/hyperlink" Target="http://iservice.prv/eng/hr/pla/talent_management/tools_help_complete_tmp.shtml" TargetMode="External"/><Relationship Id="rId4" Type="http://schemas.openxmlformats.org/officeDocument/2006/relationships/hyperlink" Target="http://iservice.prv/eng/hr/pla/talent_management/index.shtml" TargetMode="External"/></Relationships>
</file>

<file path=ppt/slides/_rels/slide2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1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22.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publiservice.tbs-sct.gc.ca/pmc-dgr/index-eng.asp" TargetMode="External"/><Relationship Id="rId4" Type="http://schemas.openxmlformats.org/officeDocument/2006/relationships/hyperlink" Target="http://iservice.prv/eng/hr/pla/topics/beginning_of_year.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4.pn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dialogue/grp/PMF-PGP/PerformanceManagement/Branch%20Coordinators%20Network/Administrateurs-Administrators-TBS%20PSMP%20Application/Questions-Reponses%20-%20Questions-Answers/SD-Missing%20from%20Pay%20System-FAQ-2016-10-18-EN.pdf" TargetMode="External"/><Relationship Id="rId13" Type="http://schemas.openxmlformats.org/officeDocument/2006/relationships/hyperlink" Target="http://iservice.prv/eng/hr/eap/index.shtml" TargetMode="External"/><Relationship Id="rId3" Type="http://schemas.openxmlformats.org/officeDocument/2006/relationships/hyperlink" Target="http://publiservice.tbs-sct.gc.ca/pmc-dgr/index-eng.asp" TargetMode="External"/><Relationship Id="rId7" Type="http://schemas.openxmlformats.org/officeDocument/2006/relationships/hyperlink" Target="http://iservice.prv/eng/hr/pla/tools_and_resources/faq_PSPM_App.shtml" TargetMode="External"/><Relationship Id="rId12" Type="http://schemas.openxmlformats.org/officeDocument/2006/relationships/hyperlink" Target="http://iservice.prv/eng/hr/labour_relations/managers_corner/labour_relations_tools.s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iservice.prv/eng/hr/pla/tools_and_resources/faq_pmp.shtml" TargetMode="External"/><Relationship Id="rId11" Type="http://schemas.openxmlformats.org/officeDocument/2006/relationships/hyperlink" Target="http://iservice.prv/eng/hr/oicm/index.shtml" TargetMode="External"/><Relationship Id="rId5" Type="http://schemas.openxmlformats.org/officeDocument/2006/relationships/hyperlink" Target="http://iservice.prv/eng/hr/pla/index.shtml" TargetMode="External"/><Relationship Id="rId10" Type="http://schemas.openxmlformats.org/officeDocument/2006/relationships/hyperlink" Target="http://iservice.prv/eng/hr/pla/training.shtml" TargetMode="External"/><Relationship Id="rId4" Type="http://schemas.openxmlformats.org/officeDocument/2006/relationships/hyperlink" Target="http://intranet.canada.ca/cdl-dca/ptm-grt/pm-gr/yr-fe-eng.asp" TargetMode="External"/><Relationship Id="rId9" Type="http://schemas.openxmlformats.org/officeDocument/2006/relationships/hyperlink" Target="http://iservice.prv/eng/hr/pla/talent_management/index.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bs-sct.gc.ca/pol/doc-eng.aspx?id=27146" TargetMode="External"/><Relationship Id="rId2" Type="http://schemas.openxmlformats.org/officeDocument/2006/relationships/hyperlink" Target="https://www.gcpedia.gc.ca/wiki/Policy_Suite_Reset/People_Management" TargetMode="External"/><Relationship Id="rId1" Type="http://schemas.openxmlformats.org/officeDocument/2006/relationships/slideLayout" Target="../slideLayouts/slideLayout2.xml"/><Relationship Id="rId4" Type="http://schemas.openxmlformats.org/officeDocument/2006/relationships/hyperlink" Target="http://dialogue/grp/PMF-PGP/PerformanceManagement/Branch%20Coordinators%20Network/Directive/PROPOSED%20New%20Directive_on_Performance_Management.docx"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canada.ca/en/government/publicservice/covid-19/protect-mental-health.html" TargetMode="External"/><Relationship Id="rId13" Type="http://schemas.openxmlformats.org/officeDocument/2006/relationships/hyperlink" Target="https://cepublic.myschool-monecole.ca/ct.asp?id=AC636BFAB6D3BDAAA54AB40516026189907A34E16118C795A4AFE81330BFF4D3EDA616E9C8AAB15116466125D9C59AEEC131D2F097A20B46C0186B98DC6F7E3E12D7BC56DD9BC1B60D3A2644210E2975&amp;ct=4aeUs0sAAABCWmgzMUFZJlNZPNu41wAAEZmAAAOAED//3OAgAFCgAADJkEU9T0hvU0TTEyeUyTzIMceAYOE1XMtIQt7Vm3vNiDya4FQVDZKZdtQMcxwuMJq3XivVDPofi7kinChIHm3ca4A%3d" TargetMode="External"/><Relationship Id="rId18" Type="http://schemas.openxmlformats.org/officeDocument/2006/relationships/hyperlink" Target="https://cepublic.myschool-monecole.ca/ct.asp?id=4CE4DC01BC4F9DA5C6EC76A32C967DB385454372B184F12DBECE125B67D5A4DBAD15F168D8DD7B1B32AA8D36028104A73F013B7DDBCC9BAC95127CB499626F0B2613224FBE2AEC963D578D19FF277B0E&amp;ct=4aeUs0cAAABCWmgzMUFZJlNZLKR/yAAAEZmAAAOAED/338AgAFRQ00AaAGgx%2bppDTZR6nqPU2p6iu7cn8L6mDFUhWX1MEweCyFo0SepanAtJXnygFpV55ZDcyloFgaFP%2bLuSKcKEgWUj/kA%3d" TargetMode="External"/><Relationship Id="rId26" Type="http://schemas.openxmlformats.org/officeDocument/2006/relationships/hyperlink" Target="https://learn-apprendre.csps-efpc.gc.ca/application/en/content/leading-teams-managing-virtual-teams-x027" TargetMode="External"/><Relationship Id="rId3" Type="http://schemas.openxmlformats.org/officeDocument/2006/relationships/hyperlink" Target="http://iservice.prv/eng/hr/ohs/topics/coronavirus.shtml" TargetMode="External"/><Relationship Id="rId21" Type="http://schemas.openxmlformats.org/officeDocument/2006/relationships/hyperlink" Target="https://cepublic.myschool-monecole.ca/ct.asp?id=E2A0A3B763964D75227EF4654247609C6576EE5D551378912BF8901EF0A55698C9777D87C5D78E4A25C1153DF81B526D7DBF87AB58C58D7DE7FA0FAF64A10B86887142C3B597B3FB4D89821F83486D26&amp;ct=4aeUs0sAAABCWmgzMUFZJlNZzOqJkwAAExmAAAOgMD7l36AgAFCgAGgZMgij0m1PKemiZom1EUIc6D4i3yrCdsaYK%2boFHF5OFeCmKbwsp6xZWDq43Mg3EEh5VHhqSYC/F3JFOFCQzOqJkw%3d%3d" TargetMode="External"/><Relationship Id="rId7" Type="http://schemas.openxmlformats.org/officeDocument/2006/relationships/hyperlink" Target="https://www.canada.ca/en/government/publicservice/covid-19/working-remotely.html" TargetMode="External"/><Relationship Id="rId12" Type="http://schemas.openxmlformats.org/officeDocument/2006/relationships/hyperlink" Target="https://www.csps-efpc.gc.ca/Catalogue/courses-eng.aspx?code=X175" TargetMode="External"/><Relationship Id="rId17" Type="http://schemas.openxmlformats.org/officeDocument/2006/relationships/hyperlink" Target="https://cepublic.myschool-monecole.ca/ct.asp?id=DC105870041201789396EA54C39F1DC1A65CE4C8464832D46E2D67F8A31392CF845C45B5F2E84BE899D291E3E7DE44446667167CC8F051F43EA2D924D54E9E75520560BC3A7491C93F1EF9350C29FB0A&amp;ct=4aeUs0cAAABCWmgzMUFZJlNZXiU%2bHQAAD5mAAAOAED//38AgAEhqnqZGmnpPSepgaQiaAaAAAtdfkNi7gZGT5Zmlzw4V9UQxxqemWz0BRZwkM13GdC4fL1WCJd8dHQEvi7kinChILxKfDoA%3d" TargetMode="External"/><Relationship Id="rId25" Type="http://schemas.openxmlformats.org/officeDocument/2006/relationships/hyperlink" Target="https://www.csps-efpc.gc.ca/About_us/Business_lines/digitalacademy-eng.aspx" TargetMode="External"/><Relationship Id="rId2" Type="http://schemas.openxmlformats.org/officeDocument/2006/relationships/hyperlink" Target="https://www.canada.ca/en/government/publicservice/covid-19/lead-empathy.html" TargetMode="External"/><Relationship Id="rId16" Type="http://schemas.openxmlformats.org/officeDocument/2006/relationships/hyperlink" Target="https://cepublic.myschool-monecole.ca/ct.asp?id=847CEB01C4CEAB4C82FFB4D2BD099013848E282F3F846720A2C0EF8BEB24AC5294017397A4F7878BC6B3E6E7EA45532092748CB0A75BE91EB05C7D66A91F4CAA0A60E4D5665A21E13665349613024B55&amp;ct=4aeUs0sAAABCWmgzMUFZJlNZRBWjSAAAERmAAAOAED//3OAgAFRTTQNNAAAinqPSPaSNDTI/Ul0xugKvIKFaIvaPWStDqdBUo%2bOj2OXSF4UtS1OZWBNfc/dHdnVP1BAHF8XckU4UJBEFaNIA" TargetMode="External"/><Relationship Id="rId20" Type="http://schemas.openxmlformats.org/officeDocument/2006/relationships/hyperlink" Target="https://cepublic.myschool-monecole.ca/ct.asp?id=A5BDD51F9463AD488FFC1C62272D6B6B6445BDC2C568D1FBCFD43DE3A00127746445C629CEB06CA3F2558BE6130A67F378FA6A2C5C7C3B8AD32892580A34CF4335E83DDBBC977AA160FA7F9B35CE8405&amp;ct=4aeUs1IAAABCWmgzMUFZJlNZftXVywAAFJmAAAOgMD7n34AgAEiKeptQ2J6U9RkNBqaTZJ6I2pow1FgLnx4Tsei0KJrw1PpK7mQ2lMFkUflr7maNXGrKbSeI03iTMODUdtfkkfonFfxdyRThQkH7V1cs" TargetMode="External"/><Relationship Id="rId1" Type="http://schemas.openxmlformats.org/officeDocument/2006/relationships/slideLayout" Target="../slideLayouts/slideLayout32.xml"/><Relationship Id="rId6" Type="http://schemas.openxmlformats.org/officeDocument/2006/relationships/hyperlink" Target="http://iservice.prv/eng/hr/oicm/index.shtml" TargetMode="External"/><Relationship Id="rId11" Type="http://schemas.openxmlformats.org/officeDocument/2006/relationships/hyperlink" Target="https://www.csps-efpc.gc.ca/Catalogue/courses-eng.aspx?code=I226" TargetMode="External"/><Relationship Id="rId24" Type="http://schemas.openxmlformats.org/officeDocument/2006/relationships/hyperlink" Target="https://learn-apprendre.csps-efpc.gc.ca/application/en/content/how-manage-difficult-conversations-w009" TargetMode="External"/><Relationship Id="rId5" Type="http://schemas.openxmlformats.org/officeDocument/2006/relationships/hyperlink" Target="http://iservice.prv/eng/hr/labour_relations/managers_corner/coe_training_unsatisfactory_performance.shtml" TargetMode="External"/><Relationship Id="rId15" Type="http://schemas.openxmlformats.org/officeDocument/2006/relationships/hyperlink" Target="https://www.csps-efpc.gc.ca/Catalogue/courses-eng.aspx?code=X039" TargetMode="External"/><Relationship Id="rId23" Type="http://schemas.openxmlformats.org/officeDocument/2006/relationships/hyperlink" Target="https://learn-apprendre.csps-efpc.gc.ca/application/en/search/site/performance%20management" TargetMode="External"/><Relationship Id="rId10" Type="http://schemas.openxmlformats.org/officeDocument/2006/relationships/hyperlink" Target="https://www.csps-efpc.gc.ca/Catalogue/courses-eng.aspx?code=C051" TargetMode="External"/><Relationship Id="rId19" Type="http://schemas.openxmlformats.org/officeDocument/2006/relationships/hyperlink" Target="https://cepublic.myschool-monecole.ca/ct.asp?id=B019732A678B5982F2C63B20844CC443677D51A3D2B37984432D1A9F677E9377EA2DD2E74A0C225C67E9D7903406D051A213C14ABAA7259D49AD2B50EF8593E5810D78199BDF2DB44D794F34D0B64A25&amp;ct=4aeUs1sAAABCWmgzMUFZJlNZ0CYR/wAAF5mAAAOgMD7v34AgAEhqnqaeiep6ZJ6jRpoNTQBP1TR6jCMQWmyZ5U3PrDVDjDxSiS%2bgXUFpU428GWktuLzIho0y1Z0V8mjPyiPX8RqBHfs0hIoDVDsXckU4UJDQJhH/" TargetMode="External"/><Relationship Id="rId4" Type="http://schemas.openxmlformats.org/officeDocument/2006/relationships/hyperlink" Target="https://www.csps-efpc.gc.ca/Catalogue/courses-eng.aspx?code=C052" TargetMode="External"/><Relationship Id="rId9" Type="http://schemas.openxmlformats.org/officeDocument/2006/relationships/hyperlink" Target="http://iservice.prv/eng/hr/pride_and_recognition/index.shtml" TargetMode="External"/><Relationship Id="rId14" Type="http://schemas.openxmlformats.org/officeDocument/2006/relationships/hyperlink" Target="http://iservice.prv/eng/hr/ohs/topics/training_online_generalergo.shtml" TargetMode="External"/><Relationship Id="rId22" Type="http://schemas.openxmlformats.org/officeDocument/2006/relationships/hyperlink" Target="https://www.csps-efpc.gc.ca/Catalogue/courses-eng.aspx?code=G140"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2.xml"/><Relationship Id="rId1" Type="http://schemas.openxmlformats.org/officeDocument/2006/relationships/tags" Target="../tags/tag21.xml"/><Relationship Id="rId5" Type="http://schemas.openxmlformats.org/officeDocument/2006/relationships/image" Target="../media/image15.jpeg"/><Relationship Id="rId4" Type="http://schemas.openxmlformats.org/officeDocument/2006/relationships/hyperlink" Target="https://dialogue/grp/PMF-PGP/PerformanceManagement/Forms/AllItems.aspx?RootFolder=/grp/PMF-PGP/PerformanceManagement/Branch%20Coordinators%20Network/Material%20from%20ESDC%20Branches%20and%20Regions/OICM-BGIC"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iservice.prv/eng/hr/labour_relations/tools_and_resources/managing-unsatisfactory-performance-covid-19-context.shtml" TargetMode="Externa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3.wmf"/><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dialogue/grp/PMF-PGP/PerformanceManagement/Forms/AllItems.aspx?RootFolder=/grp/PMF-PGP/PerformanceManagement/Branch%20Coordinators%20Network/Learning/Year%20End%20Learning%20Options&amp;InitialTabId=Ribbon.Document&amp;VisibilityContext=WSSTabPersistenc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53.xml.rels><?xml version="1.0" encoding="UTF-8" standalone="yes"?>
<Relationships xmlns="http://schemas.openxmlformats.org/package/2006/relationships"><Relationship Id="rId3" Type="http://schemas.openxmlformats.org/officeDocument/2006/relationships/hyperlink" Target="http://iservice.prv/eng/hr/pla/tools_and_resources/faq_pmp.shtm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iservice.prv/eng/hr/pla/tools_and_resources/faq_pmp.s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iservice.prv/eng/hr/pla/tools_and_resources/faq_PSPM_App.shtml"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portal-portail.tbs-sct.gc.ca/home-eng.aspx" TargetMode="External"/><Relationship Id="rId7" Type="http://schemas.openxmlformats.org/officeDocument/2006/relationships/hyperlink" Target="http://iservice.prv/eng/hr/pla/tools_and_resources/reference_tools.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iservice.prv/eng/hr/pla/index.shtml" TargetMode="External"/><Relationship Id="rId5" Type="http://schemas.openxmlformats.org/officeDocument/2006/relationships/hyperlink" Target="http://publiservice.tbs-sct.gc.ca/hrh/publi/pspmb-grfpb-eng.asp" TargetMode="External"/><Relationship Id="rId4" Type="http://schemas.openxmlformats.org/officeDocument/2006/relationships/hyperlink" Target="http://publiservice.tbs-sct.gc.ca/hrh/publi/pspmb-grfpb-eng.asp#chap2-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hyperlink" Target="http://intranet.canada.ca/cdl-dca/ptm-grt/pm-gr/pmc-dgr/year-annee-eng.asp"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11" Type="http://schemas.openxmlformats.org/officeDocument/2006/relationships/hyperlink" Target="http://intranet.canada.ca/cdl-dca/ptm-grt/pm-gr/pspmgex-ggrfpcs-eng.asp" TargetMode="External"/><Relationship Id="rId5" Type="http://schemas.openxmlformats.org/officeDocument/2006/relationships/diagramQuickStyle" Target="../diagrams/quickStyle1.xml"/><Relationship Id="rId10" Type="http://schemas.openxmlformats.org/officeDocument/2006/relationships/hyperlink" Target="http://intranet.canada.ca/cdl-dca/ptm-grt/pm-gr/pspmge-ggrfpe-eng.asp" TargetMode="External"/><Relationship Id="rId4" Type="http://schemas.openxmlformats.org/officeDocument/2006/relationships/diagramLayout" Target="../diagrams/layout1.xml"/><Relationship Id="rId9" Type="http://schemas.openxmlformats.org/officeDocument/2006/relationships/hyperlink" Target="http://iservice.prv/eng/hr/pla/topics/year_end_assessment.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ntranet.canada.ca/hr-rh/ptm-grt/pm-gr/pmc-dgr/esep-aepe-eng.as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3714" y="2800975"/>
            <a:ext cx="5123171" cy="965831"/>
          </a:xfrm>
        </p:spPr>
        <p:txBody>
          <a:bodyPr>
            <a:normAutofit lnSpcReduction="10000"/>
          </a:bodyPr>
          <a:lstStyle/>
          <a:p>
            <a:pPr lvl="0" defTabSz="914400">
              <a:buClr>
                <a:srgbClr val="A9A57C"/>
              </a:buClr>
            </a:pPr>
            <a:r>
              <a:rPr lang="en-CA" altLang="en-US" sz="1800" b="1" kern="0" noProof="0" dirty="0" smtClean="0">
                <a:solidFill>
                  <a:schemeClr val="tx1"/>
                </a:solidFill>
                <a:latin typeface="+mj-lt"/>
                <a:cs typeface="+mn-cs"/>
              </a:rPr>
              <a:t>Information Guide for ESDC</a:t>
            </a:r>
          </a:p>
          <a:p>
            <a:pPr lvl="0" defTabSz="914400">
              <a:buClr>
                <a:srgbClr val="A9A57C"/>
              </a:buClr>
            </a:pPr>
            <a:r>
              <a:rPr lang="en-CA" altLang="en-US" sz="1800" b="1" kern="0" noProof="0" dirty="0" smtClean="0">
                <a:solidFill>
                  <a:schemeClr val="tx1"/>
                </a:solidFill>
                <a:latin typeface="+mj-lt"/>
                <a:cs typeface="+mn-cs"/>
              </a:rPr>
              <a:t>Employees, Supervisors</a:t>
            </a:r>
          </a:p>
          <a:p>
            <a:pPr lvl="0" defTabSz="914400">
              <a:buClr>
                <a:srgbClr val="A9A57C"/>
              </a:buClr>
            </a:pPr>
            <a:r>
              <a:rPr lang="en-CA" altLang="en-US" sz="1800" b="1" kern="0" noProof="0" dirty="0" smtClean="0">
                <a:solidFill>
                  <a:schemeClr val="tx1"/>
                </a:solidFill>
                <a:latin typeface="+mj-lt"/>
                <a:cs typeface="+mn-cs"/>
              </a:rPr>
              <a:t>and Managers</a:t>
            </a:r>
            <a:endParaRPr lang="en-CA" altLang="en-US" sz="1100" b="1" kern="0" noProof="0" dirty="0" smtClean="0">
              <a:solidFill>
                <a:srgbClr val="2F2B20">
                  <a:tint val="75000"/>
                </a:srgbClr>
              </a:solidFill>
              <a:latin typeface="+mj-lt"/>
              <a:cs typeface="+mn-cs"/>
            </a:endParaRPr>
          </a:p>
        </p:txBody>
      </p:sp>
      <p:sp>
        <p:nvSpPr>
          <p:cNvPr id="5" name="Title 1"/>
          <p:cNvSpPr>
            <a:spLocks noGrp="1"/>
          </p:cNvSpPr>
          <p:nvPr>
            <p:ph type="ctrTitle"/>
          </p:nvPr>
        </p:nvSpPr>
        <p:spPr>
          <a:xfrm>
            <a:off x="3765121" y="1250587"/>
            <a:ext cx="5123171" cy="1226718"/>
          </a:xfrm>
        </p:spPr>
        <p:txBody>
          <a:bodyPr>
            <a:normAutofit fontScale="90000"/>
          </a:bodyPr>
          <a:lstStyle/>
          <a:p>
            <a:r>
              <a:rPr lang="en-CA" altLang="en-US" sz="2700" kern="0" noProof="0" dirty="0" smtClean="0"/>
              <a:t/>
            </a:r>
            <a:br>
              <a:rPr lang="en-CA" altLang="en-US" sz="2700" kern="0" noProof="0" dirty="0" smtClean="0"/>
            </a:br>
            <a:r>
              <a:rPr lang="en-CA" altLang="en-US" sz="2700" kern="0" dirty="0"/>
              <a:t/>
            </a:r>
            <a:br>
              <a:rPr lang="en-CA" altLang="en-US" sz="2700" kern="0" dirty="0"/>
            </a:br>
            <a:r>
              <a:rPr lang="en-CA" altLang="en-US" sz="2700" kern="0" dirty="0" smtClean="0"/>
              <a:t>2020-2021 </a:t>
            </a:r>
            <a:br>
              <a:rPr lang="en-CA" altLang="en-US" sz="2700" kern="0" dirty="0" smtClean="0"/>
            </a:br>
            <a:r>
              <a:rPr lang="en-CA" altLang="en-US" sz="2700" kern="0" noProof="0" dirty="0" smtClean="0"/>
              <a:t>Performance Management </a:t>
            </a:r>
            <a:br>
              <a:rPr lang="en-CA" altLang="en-US" sz="2700" kern="0" noProof="0" dirty="0" smtClean="0"/>
            </a:br>
            <a:r>
              <a:rPr lang="en-CA" altLang="en-US" sz="2700" kern="0" noProof="0" dirty="0" smtClean="0"/>
              <a:t>Year-End Assessment</a:t>
            </a:r>
            <a:br>
              <a:rPr lang="en-CA" altLang="en-US" sz="2700" kern="0" noProof="0" dirty="0" smtClean="0"/>
            </a:br>
            <a:endParaRPr lang="en-CA" noProof="0" dirty="0"/>
          </a:p>
        </p:txBody>
      </p:sp>
    </p:spTree>
    <p:extLst>
      <p:ext uri="{BB962C8B-B14F-4D97-AF65-F5344CB8AC3E}">
        <p14:creationId xmlns:p14="http://schemas.microsoft.com/office/powerpoint/2010/main" val="168695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5181"/>
            <a:ext cx="8229600" cy="857250"/>
          </a:xfrm>
        </p:spPr>
        <p:txBody>
          <a:bodyPr>
            <a:normAutofit/>
          </a:bodyPr>
          <a:lstStyle/>
          <a:p>
            <a:r>
              <a:rPr lang="en-CA" sz="2400" dirty="0" smtClean="0"/>
              <a:t>Managers/Supervisors and employees – Best </a:t>
            </a:r>
            <a:r>
              <a:rPr lang="en-CA" sz="2400" dirty="0" err="1" smtClean="0"/>
              <a:t>Pratices</a:t>
            </a:r>
            <a:endParaRPr lang="en-CA" sz="2400" noProof="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404">
            <a:off x="7405284" y="629718"/>
            <a:ext cx="571139" cy="49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710445"/>
            <a:ext cx="8064896" cy="3917996"/>
          </a:xfrm>
          <a:prstGeom prst="rect">
            <a:avLst/>
          </a:prstGeom>
          <a:noFill/>
        </p:spPr>
        <p:txBody>
          <a:bodyPr wrap="square" rtlCol="0">
            <a:spAutoFit/>
          </a:bodyPr>
          <a:lstStyle/>
          <a:p>
            <a:pPr marL="228600" indent="-228600">
              <a:spcBef>
                <a:spcPct val="20000"/>
              </a:spcBef>
              <a:buClr>
                <a:srgbClr val="003478"/>
              </a:buClr>
              <a:buFont typeface="Wingdings" pitchFamily="2" charset="2"/>
              <a:buChar char="§"/>
            </a:pPr>
            <a:endParaRPr lang="en-CA" sz="1100" kern="0" dirty="0" smtClean="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smtClean="0">
                <a:solidFill>
                  <a:srgbClr val="000000"/>
                </a:solidFill>
                <a:latin typeface="Arial"/>
              </a:rPr>
              <a:t>Review the self-assessment.</a:t>
            </a: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smtClean="0">
                <a:solidFill>
                  <a:srgbClr val="000000"/>
                </a:solidFill>
                <a:latin typeface="Arial"/>
              </a:rPr>
              <a:t>List </a:t>
            </a:r>
            <a:r>
              <a:rPr lang="en-CA" sz="1100" kern="0" dirty="0">
                <a:solidFill>
                  <a:srgbClr val="000000"/>
                </a:solidFill>
                <a:latin typeface="Arial"/>
              </a:rPr>
              <a:t>all accomplishments since the beginning of the cycle and </a:t>
            </a:r>
            <a:r>
              <a:rPr lang="en-CA" sz="1100" kern="0" dirty="0" smtClean="0">
                <a:solidFill>
                  <a:srgbClr val="000000"/>
                </a:solidFill>
                <a:latin typeface="Arial"/>
              </a:rPr>
              <a:t>mention how they were </a:t>
            </a:r>
            <a:r>
              <a:rPr lang="en-CA" sz="1100" kern="0" dirty="0">
                <a:solidFill>
                  <a:srgbClr val="000000"/>
                </a:solidFill>
                <a:latin typeface="Arial"/>
              </a:rPr>
              <a:t>accomplished relative to </a:t>
            </a:r>
            <a:r>
              <a:rPr lang="en-CA" sz="1100" kern="0" dirty="0" smtClean="0">
                <a:solidFill>
                  <a:srgbClr val="000000"/>
                </a:solidFill>
                <a:latin typeface="Arial"/>
              </a:rPr>
              <a:t>expectations.</a:t>
            </a: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a:solidFill>
                  <a:srgbClr val="000000"/>
                </a:solidFill>
                <a:latin typeface="Arial"/>
              </a:rPr>
              <a:t>Think about the successes and challenges faced </a:t>
            </a:r>
            <a:r>
              <a:rPr lang="en-CA" sz="1100" kern="0" dirty="0" smtClean="0">
                <a:solidFill>
                  <a:srgbClr val="000000"/>
                </a:solidFill>
                <a:latin typeface="Arial"/>
              </a:rPr>
              <a:t>during the year and reflect </a:t>
            </a:r>
            <a:r>
              <a:rPr lang="en-CA" sz="1100" kern="0" dirty="0">
                <a:solidFill>
                  <a:srgbClr val="000000"/>
                </a:solidFill>
                <a:latin typeface="Arial"/>
              </a:rPr>
              <a:t>on </a:t>
            </a:r>
            <a:r>
              <a:rPr lang="en-CA" sz="1100" kern="0" dirty="0" smtClean="0">
                <a:solidFill>
                  <a:srgbClr val="000000"/>
                </a:solidFill>
                <a:latin typeface="Arial"/>
              </a:rPr>
              <a:t>strengths </a:t>
            </a:r>
            <a:r>
              <a:rPr lang="en-CA" sz="1100" kern="0" dirty="0">
                <a:solidFill>
                  <a:srgbClr val="000000"/>
                </a:solidFill>
                <a:latin typeface="Arial"/>
              </a:rPr>
              <a:t>and areas for improvement</a:t>
            </a:r>
            <a:r>
              <a:rPr lang="en-CA" sz="1100" kern="0" dirty="0" smtClean="0">
                <a:solidFill>
                  <a:srgbClr val="000000"/>
                </a:solidFill>
                <a:latin typeface="Arial"/>
              </a:rPr>
              <a:t>.</a:t>
            </a:r>
          </a:p>
          <a:p>
            <a:pPr marL="228600" indent="-228600">
              <a:spcBef>
                <a:spcPct val="20000"/>
              </a:spcBef>
              <a:buClr>
                <a:srgbClr val="003478"/>
              </a:buClr>
              <a:buFont typeface="Wingdings" pitchFamily="2" charset="2"/>
              <a:buChar char="§"/>
            </a:pPr>
            <a:endParaRPr lang="en-CA" sz="1100" kern="0" dirty="0" smtClean="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smtClean="0">
                <a:solidFill>
                  <a:srgbClr val="000000"/>
                </a:solidFill>
                <a:latin typeface="Arial"/>
              </a:rPr>
              <a:t>Reflect on how changing or evolving organizational priorities have impacted success or challenges.</a:t>
            </a: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a:solidFill>
                  <a:srgbClr val="000000"/>
                </a:solidFill>
                <a:latin typeface="Arial"/>
              </a:rPr>
              <a:t>Examine notes or other information related to performance results such as ongoing feedback provided.</a:t>
            </a: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smtClean="0">
                <a:solidFill>
                  <a:srgbClr val="000000"/>
                </a:solidFill>
                <a:latin typeface="Arial"/>
              </a:rPr>
              <a:t>Gather </a:t>
            </a:r>
            <a:r>
              <a:rPr lang="en-CA" sz="1100" kern="0" dirty="0">
                <a:solidFill>
                  <a:srgbClr val="000000"/>
                </a:solidFill>
                <a:latin typeface="Arial"/>
              </a:rPr>
              <a:t>concrete examples that will support </a:t>
            </a:r>
            <a:r>
              <a:rPr lang="en-CA" sz="1100" kern="0" dirty="0" smtClean="0">
                <a:solidFill>
                  <a:srgbClr val="000000"/>
                </a:solidFill>
                <a:latin typeface="Arial"/>
              </a:rPr>
              <a:t>the discussion.</a:t>
            </a: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smtClean="0">
                <a:latin typeface="Arial"/>
              </a:rPr>
              <a:t>Consider </a:t>
            </a:r>
            <a:r>
              <a:rPr lang="en-CA" sz="1100" kern="0" dirty="0">
                <a:latin typeface="Arial"/>
              </a:rPr>
              <a:t>whether changes to responsibilities or duties </a:t>
            </a:r>
            <a:r>
              <a:rPr lang="en-CA" sz="1100" kern="0" dirty="0" smtClean="0">
                <a:latin typeface="Arial"/>
              </a:rPr>
              <a:t>during the year may have affected performance.</a:t>
            </a:r>
            <a:endParaRPr lang="en-CA" sz="1100" kern="0" dirty="0">
              <a:latin typeface="Arial"/>
            </a:endParaRP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smtClean="0">
                <a:solidFill>
                  <a:srgbClr val="000000"/>
                </a:solidFill>
                <a:latin typeface="Arial"/>
              </a:rPr>
              <a:t>Prepare a set of questions </a:t>
            </a:r>
            <a:r>
              <a:rPr lang="en-CA" sz="1100" kern="0" dirty="0">
                <a:solidFill>
                  <a:srgbClr val="000000"/>
                </a:solidFill>
                <a:latin typeface="Arial"/>
              </a:rPr>
              <a:t>in </a:t>
            </a:r>
            <a:r>
              <a:rPr lang="en-CA" sz="1100" kern="0" dirty="0" smtClean="0">
                <a:solidFill>
                  <a:srgbClr val="000000"/>
                </a:solidFill>
                <a:latin typeface="Arial"/>
              </a:rPr>
              <a:t>advance if you require clarification.</a:t>
            </a: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r>
              <a:rPr lang="en-CA" sz="1100" kern="0" dirty="0">
                <a:solidFill>
                  <a:srgbClr val="000000"/>
                </a:solidFill>
                <a:latin typeface="Arial"/>
              </a:rPr>
              <a:t>Review the </a:t>
            </a:r>
            <a:r>
              <a:rPr lang="en-CA" sz="1100" kern="0" dirty="0" smtClean="0">
                <a:solidFill>
                  <a:srgbClr val="000000"/>
                </a:solidFill>
                <a:latin typeface="Arial"/>
              </a:rPr>
              <a:t>p</a:t>
            </a:r>
            <a:r>
              <a:rPr lang="en-CA" sz="1100" kern="0" dirty="0" smtClean="0">
                <a:solidFill>
                  <a:srgbClr val="000000"/>
                </a:solidFill>
              </a:rPr>
              <a:t>erformance rating definitions and descriptors.</a:t>
            </a:r>
            <a:endParaRPr lang="en-CA" sz="1100" kern="0" dirty="0">
              <a:solidFill>
                <a:srgbClr val="000000"/>
              </a:solidFill>
              <a:latin typeface="Arial"/>
            </a:endParaRPr>
          </a:p>
          <a:p>
            <a:pPr marL="228600" indent="-228600">
              <a:spcBef>
                <a:spcPct val="20000"/>
              </a:spcBef>
              <a:buClr>
                <a:srgbClr val="003478"/>
              </a:buClr>
              <a:buFont typeface="Wingdings" pitchFamily="2" charset="2"/>
              <a:buChar char="§"/>
            </a:pPr>
            <a:endParaRPr lang="en-CA" sz="1100" kern="0" dirty="0">
              <a:solidFill>
                <a:srgbClr val="000000"/>
              </a:solidFill>
              <a:latin typeface="Arial"/>
            </a:endParaRPr>
          </a:p>
        </p:txBody>
      </p:sp>
      <p:sp>
        <p:nvSpPr>
          <p:cNvPr id="2" name="Slide Number Placeholder 1"/>
          <p:cNvSpPr>
            <a:spLocks noGrp="1"/>
          </p:cNvSpPr>
          <p:nvPr>
            <p:ph type="sldNum" sz="quarter" idx="12"/>
          </p:nvPr>
        </p:nvSpPr>
        <p:spPr/>
        <p:txBody>
          <a:bodyPr/>
          <a:lstStyle/>
          <a:p>
            <a:fld id="{2E86C063-E22E-2E4C-A523-54089486E38F}" type="slidenum">
              <a:rPr lang="en-US" smtClean="0"/>
              <a:t>10</a:t>
            </a:fld>
            <a:endParaRPr lang="en-US" dirty="0"/>
          </a:p>
        </p:txBody>
      </p:sp>
    </p:spTree>
    <p:extLst>
      <p:ext uri="{BB962C8B-B14F-4D97-AF65-F5344CB8AC3E}">
        <p14:creationId xmlns:p14="http://schemas.microsoft.com/office/powerpoint/2010/main" val="260986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a:xfrm>
            <a:off x="629744" y="3499"/>
            <a:ext cx="7165244" cy="840914"/>
          </a:xfrm>
        </p:spPr>
        <p:txBody>
          <a:bodyPr>
            <a:normAutofit/>
          </a:bodyPr>
          <a:lstStyle/>
          <a:p>
            <a:pPr algn="ctr"/>
            <a:r>
              <a:rPr lang="en-CA" altLang="en-US" sz="2200" noProof="0" dirty="0" smtClean="0"/>
              <a:t>Questions To Ask Yourself When Preparing</a:t>
            </a:r>
          </a:p>
        </p:txBody>
      </p:sp>
      <p:sp>
        <p:nvSpPr>
          <p:cNvPr id="2" name="Rectangle 1"/>
          <p:cNvSpPr/>
          <p:nvPr/>
        </p:nvSpPr>
        <p:spPr>
          <a:xfrm>
            <a:off x="413387" y="672608"/>
            <a:ext cx="8576153"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CA" sz="1200" b="1" dirty="0">
                <a:latin typeface="Arial" panose="020B0604020202020204" pitchFamily="34" charset="0"/>
                <a:cs typeface="Arial" panose="020B0604020202020204" pitchFamily="34" charset="0"/>
              </a:rPr>
              <a:t>Work objectives and performance </a:t>
            </a:r>
            <a:r>
              <a:rPr lang="en-CA" sz="1200" b="1" dirty="0" smtClean="0">
                <a:latin typeface="Arial" panose="020B0604020202020204" pitchFamily="34" charset="0"/>
                <a:cs typeface="Arial" panose="020B0604020202020204" pitchFamily="34" charset="0"/>
              </a:rPr>
              <a:t>indicators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rPr>
              <a:t>What successes were achieved? Find specific examples of successes that have benefited the team or helped the organization achieve its priorities and business goals.</a:t>
            </a: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rPr>
              <a:t>What has been accomplished this year? </a:t>
            </a: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rPr>
              <a:t>What could be improved? What specific examples best illustrate this? What would be the positive impact of improvement in these areas for the employee, the team and the organization?</a:t>
            </a:r>
          </a:p>
          <a:p>
            <a:endParaRPr lang="en-CA" sz="1200" b="1" dirty="0" smtClean="0">
              <a:latin typeface="Arial" panose="020B0604020202020204" pitchFamily="34" charset="0"/>
              <a:cs typeface="Arial" panose="020B0604020202020204" pitchFamily="34" charset="0"/>
            </a:endParaRPr>
          </a:p>
          <a:p>
            <a:r>
              <a:rPr lang="en-CA" sz="1200" b="1" dirty="0" smtClean="0">
                <a:latin typeface="Arial" panose="020B0604020202020204" pitchFamily="34" charset="0"/>
                <a:cs typeface="Arial" panose="020B0604020202020204" pitchFamily="34" charset="0"/>
              </a:rPr>
              <a:t>Core </a:t>
            </a:r>
            <a:r>
              <a:rPr lang="en-CA" sz="1200" b="1" dirty="0">
                <a:latin typeface="Arial" panose="020B0604020202020204" pitchFamily="34" charset="0"/>
                <a:cs typeface="Arial" panose="020B0604020202020204" pitchFamily="34" charset="0"/>
              </a:rPr>
              <a:t>competencies behavioural indicators </a:t>
            </a:r>
          </a:p>
          <a:p>
            <a:pPr marL="285750" indent="-285750">
              <a:buFont typeface="Arial" panose="020B0604020202020204" pitchFamily="34" charset="0"/>
              <a:buChar char="•"/>
            </a:pPr>
            <a:r>
              <a:rPr lang="en-CA" sz="1200" dirty="0" smtClean="0">
                <a:latin typeface="Arial" panose="020B0604020202020204" pitchFamily="34" charset="0"/>
                <a:cs typeface="Arial" panose="020B0604020202020204" pitchFamily="34" charset="0"/>
              </a:rPr>
              <a:t>How </a:t>
            </a:r>
            <a:r>
              <a:rPr lang="en-CA" sz="1200" dirty="0">
                <a:latin typeface="Arial" panose="020B0604020202020204" pitchFamily="34" charset="0"/>
                <a:cs typeface="Arial" panose="020B0604020202020204" pitchFamily="34" charset="0"/>
              </a:rPr>
              <a:t>were effective behaviours consistently demonstrated? How has the work benefited from these behaviours? Find specific examples.</a:t>
            </a: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rPr>
              <a:t>What effective behaviours have not been demonstrated or which ones are difficult to demonstrate? Why? Find specific examples.</a:t>
            </a:r>
          </a:p>
          <a:p>
            <a:endParaRPr lang="en-CA" sz="1200" b="1" dirty="0" smtClean="0">
              <a:latin typeface="Arial" panose="020B0604020202020204" pitchFamily="34" charset="0"/>
              <a:cs typeface="Arial" panose="020B0604020202020204" pitchFamily="34" charset="0"/>
            </a:endParaRPr>
          </a:p>
          <a:p>
            <a:pPr lvl="0"/>
            <a:r>
              <a:rPr lang="en-CA" sz="1200" b="1" dirty="0" smtClean="0">
                <a:solidFill>
                  <a:prstClr val="black"/>
                </a:solidFill>
                <a:latin typeface="Arial" panose="020B0604020202020204" pitchFamily="34" charset="0"/>
                <a:cs typeface="Arial" panose="020B0604020202020204" pitchFamily="34" charset="0"/>
              </a:rPr>
              <a:t>Learning </a:t>
            </a:r>
            <a:r>
              <a:rPr lang="en-CA" sz="1200" b="1" dirty="0">
                <a:solidFill>
                  <a:prstClr val="black"/>
                </a:solidFill>
                <a:latin typeface="Arial" panose="020B0604020202020204" pitchFamily="34" charset="0"/>
                <a:cs typeface="Arial" panose="020B0604020202020204" pitchFamily="34" charset="0"/>
              </a:rPr>
              <a:t>and Development Plan</a:t>
            </a:r>
            <a:endParaRPr lang="en-CA" sz="12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200" dirty="0">
                <a:solidFill>
                  <a:prstClr val="black"/>
                </a:solidFill>
                <a:latin typeface="Arial" panose="020B0604020202020204" pitchFamily="34" charset="0"/>
                <a:cs typeface="Arial" panose="020B0604020202020204" pitchFamily="34" charset="0"/>
              </a:rPr>
              <a:t>Are the learning activities </a:t>
            </a:r>
            <a:r>
              <a:rPr lang="en-CA" sz="1200" dirty="0" smtClean="0">
                <a:solidFill>
                  <a:prstClr val="black"/>
                </a:solidFill>
                <a:latin typeface="Arial" panose="020B0604020202020204" pitchFamily="34" charset="0"/>
                <a:cs typeface="Arial" panose="020B0604020202020204" pitchFamily="34" charset="0"/>
              </a:rPr>
              <a:t>completed, including the </a:t>
            </a:r>
            <a:r>
              <a:rPr lang="en-CA" sz="1200" dirty="0" smtClean="0">
                <a:solidFill>
                  <a:prstClr val="black"/>
                </a:solidFill>
                <a:latin typeface="Arial" panose="020B0604020202020204" pitchFamily="34" charset="0"/>
                <a:cs typeface="Arial" panose="020B0604020202020204" pitchFamily="34" charset="0"/>
                <a:hlinkClick r:id="rId4"/>
              </a:rPr>
              <a:t>ESDC mandatory training</a:t>
            </a:r>
            <a:r>
              <a:rPr lang="en-CA" sz="1200" dirty="0" smtClean="0">
                <a:solidFill>
                  <a:prstClr val="black"/>
                </a:solidFill>
                <a:latin typeface="Arial" panose="020B0604020202020204" pitchFamily="34" charset="0"/>
                <a:cs typeface="Arial" panose="020B0604020202020204" pitchFamily="34" charset="0"/>
              </a:rPr>
              <a:t>? </a:t>
            </a:r>
            <a:r>
              <a:rPr lang="en-CA" sz="1200" dirty="0">
                <a:solidFill>
                  <a:prstClr val="black"/>
                </a:solidFill>
                <a:latin typeface="Arial" panose="020B0604020202020204" pitchFamily="34" charset="0"/>
                <a:cs typeface="Arial" panose="020B0604020202020204" pitchFamily="34" charset="0"/>
              </a:rPr>
              <a:t>Should </a:t>
            </a:r>
            <a:r>
              <a:rPr lang="en-CA" sz="1200" dirty="0" smtClean="0">
                <a:solidFill>
                  <a:prstClr val="black"/>
                </a:solidFill>
                <a:latin typeface="Arial" panose="020B0604020202020204" pitchFamily="34" charset="0"/>
                <a:cs typeface="Arial" panose="020B0604020202020204" pitchFamily="34" charset="0"/>
              </a:rPr>
              <a:t>any new activities be planned? Should any </a:t>
            </a:r>
            <a:r>
              <a:rPr lang="en-CA" sz="1200" dirty="0">
                <a:solidFill>
                  <a:prstClr val="black"/>
                </a:solidFill>
                <a:latin typeface="Arial" panose="020B0604020202020204" pitchFamily="34" charset="0"/>
                <a:cs typeface="Arial" panose="020B0604020202020204" pitchFamily="34" charset="0"/>
              </a:rPr>
              <a:t>activities be </a:t>
            </a:r>
            <a:r>
              <a:rPr lang="en-CA" sz="1200" dirty="0" smtClean="0">
                <a:solidFill>
                  <a:prstClr val="black"/>
                </a:solidFill>
                <a:latin typeface="Arial" panose="020B0604020202020204" pitchFamily="34" charset="0"/>
                <a:cs typeface="Arial" panose="020B0604020202020204" pitchFamily="34" charset="0"/>
              </a:rPr>
              <a:t>replaced or deferred? Should activities still in progress continue in the next cycle? </a:t>
            </a:r>
            <a:endParaRPr lang="en-CA" sz="1200" b="1" dirty="0" smtClean="0">
              <a:latin typeface="Arial" panose="020B0604020202020204" pitchFamily="34" charset="0"/>
              <a:cs typeface="Arial" panose="020B0604020202020204" pitchFamily="34" charset="0"/>
            </a:endParaRPr>
          </a:p>
          <a:p>
            <a:endParaRPr lang="en-CA" sz="1200" b="1" dirty="0" smtClean="0">
              <a:latin typeface="Arial" panose="020B0604020202020204" pitchFamily="34" charset="0"/>
              <a:cs typeface="Arial" panose="020B0604020202020204" pitchFamily="34" charset="0"/>
            </a:endParaRPr>
          </a:p>
          <a:p>
            <a:r>
              <a:rPr lang="en-CA" sz="1200" b="1" dirty="0" smtClean="0">
                <a:solidFill>
                  <a:schemeClr val="tx1"/>
                </a:solidFill>
                <a:latin typeface="Arial" panose="020B0604020202020204" pitchFamily="34" charset="0"/>
                <a:cs typeface="Arial" panose="020B0604020202020204" pitchFamily="34" charset="0"/>
              </a:rPr>
              <a:t>Talent </a:t>
            </a:r>
            <a:r>
              <a:rPr lang="en-CA" sz="1200" b="1" dirty="0">
                <a:solidFill>
                  <a:schemeClr val="tx1"/>
                </a:solidFill>
                <a:latin typeface="Arial" panose="020B0604020202020204" pitchFamily="34" charset="0"/>
                <a:cs typeface="Arial" panose="020B0604020202020204" pitchFamily="34" charset="0"/>
              </a:rPr>
              <a:t>Management Plan (TMP)</a:t>
            </a:r>
          </a:p>
          <a:p>
            <a:pPr marL="285750" indent="-285750">
              <a:buFont typeface="Arial" panose="020B0604020202020204" pitchFamily="34" charset="0"/>
              <a:buChar char="•"/>
            </a:pPr>
            <a:r>
              <a:rPr lang="en-CA" sz="1200" dirty="0" smtClean="0">
                <a:solidFill>
                  <a:schemeClr val="tx1"/>
                </a:solidFill>
                <a:latin typeface="Arial" panose="020B0604020202020204" pitchFamily="34" charset="0"/>
                <a:cs typeface="Arial" panose="020B0604020202020204" pitchFamily="34" charset="0"/>
              </a:rPr>
              <a:t>What is the status of activities </a:t>
            </a:r>
            <a:r>
              <a:rPr lang="en-CA" sz="1200" dirty="0">
                <a:solidFill>
                  <a:schemeClr val="tx1"/>
                </a:solidFill>
                <a:latin typeface="Arial" panose="020B0604020202020204" pitchFamily="34" charset="0"/>
                <a:cs typeface="Arial" panose="020B0604020202020204" pitchFamily="34" charset="0"/>
              </a:rPr>
              <a:t>identified in the </a:t>
            </a:r>
            <a:r>
              <a:rPr lang="en-CA" sz="1200" dirty="0" smtClean="0">
                <a:solidFill>
                  <a:schemeClr val="tx1"/>
                </a:solidFill>
                <a:latin typeface="Arial" panose="020B0604020202020204" pitchFamily="34" charset="0"/>
                <a:cs typeface="Arial" panose="020B0604020202020204" pitchFamily="34" charset="0"/>
              </a:rPr>
              <a:t>TMP? Will they be carried on next year?</a:t>
            </a:r>
            <a:endParaRPr lang="en-CA" sz="12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smtClean="0">
                <a:solidFill>
                  <a:schemeClr val="tx1"/>
                </a:solidFill>
                <a:latin typeface="Arial" panose="020B0604020202020204" pitchFamily="34" charset="0"/>
                <a:cs typeface="Arial" panose="020B0604020202020204" pitchFamily="34" charset="0"/>
              </a:rPr>
              <a:t>Were the </a:t>
            </a:r>
            <a:r>
              <a:rPr lang="en-CA" sz="1200" dirty="0">
                <a:solidFill>
                  <a:schemeClr val="tx1"/>
                </a:solidFill>
                <a:latin typeface="Arial" panose="020B0604020202020204" pitchFamily="34" charset="0"/>
                <a:cs typeface="Arial" panose="020B0604020202020204" pitchFamily="34" charset="0"/>
              </a:rPr>
              <a:t>activities meaningful </a:t>
            </a:r>
            <a:r>
              <a:rPr lang="en-CA" sz="1200" dirty="0" smtClean="0">
                <a:solidFill>
                  <a:schemeClr val="tx1"/>
                </a:solidFill>
                <a:latin typeface="Arial" panose="020B0604020202020204" pitchFamily="34" charset="0"/>
                <a:cs typeface="Arial" panose="020B0604020202020204" pitchFamily="34" charset="0"/>
              </a:rPr>
              <a:t>to the employee while </a:t>
            </a:r>
            <a:r>
              <a:rPr lang="en-CA" sz="1200" dirty="0">
                <a:solidFill>
                  <a:schemeClr val="tx1"/>
                </a:solidFill>
                <a:latin typeface="Arial" panose="020B0604020202020204" pitchFamily="34" charset="0"/>
                <a:cs typeface="Arial" panose="020B0604020202020204" pitchFamily="34" charset="0"/>
              </a:rPr>
              <a:t>at the same time linked to the organizational needs</a:t>
            </a:r>
            <a:r>
              <a:rPr lang="en-CA" sz="1200" dirty="0" smtClean="0">
                <a:solidFill>
                  <a:schemeClr val="tx1"/>
                </a:solidFill>
                <a:latin typeface="Arial" panose="020B0604020202020204" pitchFamily="34" charset="0"/>
                <a:cs typeface="Arial" panose="020B0604020202020204" pitchFamily="34" charset="0"/>
              </a:rPr>
              <a:t>?</a:t>
            </a:r>
          </a:p>
          <a:p>
            <a:endParaRPr lang="en-CA" sz="1200" b="1" dirty="0" smtClean="0">
              <a:latin typeface="Arial" panose="020B0604020202020204" pitchFamily="34" charset="0"/>
              <a:cs typeface="Arial" panose="020B0604020202020204" pitchFamily="34" charset="0"/>
            </a:endParaRPr>
          </a:p>
        </p:txBody>
      </p:sp>
      <p:pic>
        <p:nvPicPr>
          <p:cNvPr id="10242" name="Picture 2" descr="C:\Users\musset.pierre-jerome\AppData\Local\Microsoft\Windows\Temporary Internet Files\Content.IE5\6E41313K\questions-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988" y="47068"/>
            <a:ext cx="891812" cy="5213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E86C063-E22E-2E4C-A523-54089486E38F}" type="slidenum">
              <a:rPr lang="en-US" smtClean="0"/>
              <a:t>11</a:t>
            </a:fld>
            <a:endParaRPr lang="en-US" dirty="0"/>
          </a:p>
        </p:txBody>
      </p:sp>
    </p:spTree>
    <p:extLst>
      <p:ext uri="{BB962C8B-B14F-4D97-AF65-F5344CB8AC3E}">
        <p14:creationId xmlns:p14="http://schemas.microsoft.com/office/powerpoint/2010/main" val="1260640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a:xfrm>
            <a:off x="539552" y="-5232"/>
            <a:ext cx="6529634" cy="1026114"/>
          </a:xfrm>
        </p:spPr>
        <p:txBody>
          <a:bodyPr>
            <a:normAutofit/>
          </a:bodyPr>
          <a:lstStyle/>
          <a:p>
            <a:r>
              <a:rPr lang="en-CA" altLang="en-US" sz="2400" noProof="0" dirty="0" smtClean="0"/>
              <a:t>Questions To Ask Yourself When Preparing (continued)</a:t>
            </a:r>
          </a:p>
        </p:txBody>
      </p:sp>
      <p:sp>
        <p:nvSpPr>
          <p:cNvPr id="2" name="Rectangle 1"/>
          <p:cNvSpPr/>
          <p:nvPr/>
        </p:nvSpPr>
        <p:spPr>
          <a:xfrm>
            <a:off x="616171" y="1064762"/>
            <a:ext cx="7987379" cy="25083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CA" sz="1100" b="1" dirty="0" smtClean="0">
                <a:latin typeface="Arial" panose="020B0604020202020204" pitchFamily="34" charset="0"/>
                <a:cs typeface="Arial" panose="020B0604020202020204" pitchFamily="34" charset="0"/>
              </a:rPr>
              <a:t>For </a:t>
            </a:r>
            <a:r>
              <a:rPr lang="en-CA" sz="1100" b="1" dirty="0">
                <a:latin typeface="Arial" panose="020B0604020202020204" pitchFamily="34" charset="0"/>
                <a:cs typeface="Arial" panose="020B0604020202020204" pitchFamily="34" charset="0"/>
              </a:rPr>
              <a:t>employees who meet or exceed</a:t>
            </a:r>
            <a:r>
              <a:rPr lang="en-CA" sz="1100" dirty="0">
                <a:latin typeface="Arial" panose="020B0604020202020204" pitchFamily="34" charset="0"/>
                <a:cs typeface="Arial" panose="020B0604020202020204" pitchFamily="34" charset="0"/>
              </a:rPr>
              <a:t> their work objectives and are demonstrating effective behaviours for the four core competencies:</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How can they be recognized?</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What additional activities can be taken on in the new fiscal year?</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How can employees be supported in terms of ongoing growth and development</a:t>
            </a:r>
            <a:r>
              <a:rPr lang="en-CA" sz="11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r-CA" sz="1100"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For employees who are struggling</a:t>
            </a:r>
            <a:r>
              <a:rPr lang="en-CA" sz="1100" dirty="0">
                <a:latin typeface="Arial" panose="020B0604020202020204" pitchFamily="34" charset="0"/>
                <a:cs typeface="Arial" panose="020B0604020202020204" pitchFamily="34" charset="0"/>
              </a:rPr>
              <a:t> to meet their work objectives or are having difficulty demonstrating effective behaviours</a:t>
            </a:r>
            <a:r>
              <a:rPr lang="fr-FR" sz="1100" dirty="0" smtClean="0">
                <a:latin typeface="Arial" panose="020B0604020202020204" pitchFamily="34" charset="0"/>
                <a:cs typeface="Arial" panose="020B0604020202020204" pitchFamily="34" charset="0"/>
              </a:rPr>
              <a:t>:</a:t>
            </a:r>
          </a:p>
          <a:p>
            <a:r>
              <a:rPr lang="fr-FR" sz="1100" dirty="0" err="1" smtClean="0">
                <a:latin typeface="Arial" panose="020B0604020202020204" pitchFamily="34" charset="0"/>
                <a:cs typeface="Arial" panose="020B0604020202020204" pitchFamily="34" charset="0"/>
              </a:rPr>
              <a:t>Here</a:t>
            </a:r>
            <a:r>
              <a:rPr lang="fr-FR" sz="1100" dirty="0" smtClean="0">
                <a:latin typeface="Arial" panose="020B0604020202020204" pitchFamily="34" charset="0"/>
                <a:cs typeface="Arial" panose="020B0604020202020204" pitchFamily="34" charset="0"/>
              </a:rPr>
              <a:t> are </a:t>
            </a:r>
            <a:r>
              <a:rPr lang="fr-CA" sz="1100" dirty="0" err="1" smtClean="0">
                <a:solidFill>
                  <a:schemeClr val="tx1"/>
                </a:solidFill>
                <a:latin typeface="Arial" panose="020B0604020202020204" pitchFamily="34" charset="0"/>
                <a:cs typeface="Arial" panose="020B0604020202020204" pitchFamily="34" charset="0"/>
              </a:rPr>
              <a:t>some</a:t>
            </a:r>
            <a:r>
              <a:rPr lang="fr-CA" sz="1100" dirty="0" smtClean="0">
                <a:solidFill>
                  <a:schemeClr val="tx1"/>
                </a:solidFill>
                <a:latin typeface="Arial" panose="020B0604020202020204" pitchFamily="34" charset="0"/>
                <a:cs typeface="Arial" panose="020B0604020202020204" pitchFamily="34" charset="0"/>
              </a:rPr>
              <a:t> questions to </a:t>
            </a:r>
            <a:r>
              <a:rPr lang="fr-CA" sz="1100" dirty="0" err="1" smtClean="0">
                <a:solidFill>
                  <a:schemeClr val="tx1"/>
                </a:solidFill>
                <a:latin typeface="Arial" panose="020B0604020202020204" pitchFamily="34" charset="0"/>
                <a:cs typeface="Arial" panose="020B0604020202020204" pitchFamily="34" charset="0"/>
              </a:rPr>
              <a:t>may</a:t>
            </a:r>
            <a:r>
              <a:rPr lang="fr-CA" sz="1100" dirty="0" smtClean="0">
                <a:solidFill>
                  <a:schemeClr val="tx1"/>
                </a:solidFill>
                <a:latin typeface="Arial" panose="020B0604020202020204" pitchFamily="34" charset="0"/>
                <a:cs typeface="Arial" panose="020B0604020202020204" pitchFamily="34" charset="0"/>
              </a:rPr>
              <a:t> help </a:t>
            </a:r>
            <a:r>
              <a:rPr lang="fr-CA" sz="1100" dirty="0" err="1" smtClean="0">
                <a:solidFill>
                  <a:schemeClr val="tx1"/>
                </a:solidFill>
                <a:latin typeface="Arial" panose="020B0604020202020204" pitchFamily="34" charset="0"/>
                <a:cs typeface="Arial" panose="020B0604020202020204" pitchFamily="34" charset="0"/>
              </a:rPr>
              <a:t>you</a:t>
            </a:r>
            <a:r>
              <a:rPr lang="fr-CA" sz="1100" dirty="0" smtClean="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CA" sz="1100" dirty="0">
                <a:latin typeface="Arial" panose="020B0604020202020204" pitchFamily="34" charset="0"/>
                <a:cs typeface="Arial" panose="020B0604020202020204" pitchFamily="34" charset="0"/>
              </a:rPr>
              <a:t>W</a:t>
            </a:r>
            <a:r>
              <a:rPr lang="en-CA" sz="1100" dirty="0" smtClean="0">
                <a:latin typeface="Arial" panose="020B0604020202020204" pitchFamily="34" charset="0"/>
                <a:cs typeface="Arial" panose="020B0604020202020204" pitchFamily="34" charset="0"/>
              </a:rPr>
              <a:t>hat factors are preventing the employee from achieving success?</a:t>
            </a:r>
          </a:p>
          <a:p>
            <a:pPr marL="171450" indent="-1714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What</a:t>
            </a:r>
            <a:r>
              <a:rPr lang="en-CA" sz="1100" dirty="0">
                <a:latin typeface="Arial" panose="020B0604020202020204" pitchFamily="34" charset="0"/>
                <a:cs typeface="Arial" panose="020B0604020202020204" pitchFamily="34" charset="0"/>
              </a:rPr>
              <a:t>, specifically, is the gap between current performance and expectations?</a:t>
            </a:r>
          </a:p>
          <a:p>
            <a:pPr marL="171450" indent="-1714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Should </a:t>
            </a:r>
            <a:r>
              <a:rPr lang="en-CA" sz="1100" dirty="0">
                <a:latin typeface="Arial" panose="020B0604020202020204" pitchFamily="34" charset="0"/>
                <a:cs typeface="Arial" panose="020B0604020202020204" pitchFamily="34" charset="0"/>
              </a:rPr>
              <a:t>additional training, learning activities or coaching be discussed?</a:t>
            </a:r>
          </a:p>
          <a:p>
            <a:pPr marL="171450" indent="-171450">
              <a:buFont typeface="Arial" panose="020B0604020202020204" pitchFamily="34" charset="0"/>
              <a:buChar char="•"/>
            </a:pPr>
            <a:r>
              <a:rPr lang="en-CA" sz="1100" dirty="0" smtClean="0">
                <a:latin typeface="Arial" panose="020B0604020202020204" pitchFamily="34" charset="0"/>
                <a:cs typeface="Arial" panose="020B0604020202020204" pitchFamily="34" charset="0"/>
              </a:rPr>
              <a:t>Is </a:t>
            </a:r>
            <a:r>
              <a:rPr lang="en-CA" sz="1100" dirty="0">
                <a:latin typeface="Arial" panose="020B0604020202020204" pitchFamily="34" charset="0"/>
                <a:cs typeface="Arial" panose="020B0604020202020204" pitchFamily="34" charset="0"/>
              </a:rPr>
              <a:t>a Performance Improvement Plan – PIP (formerly Action Plan) required? If one is already in place, what is the </a:t>
            </a:r>
            <a:r>
              <a:rPr lang="en-CA" sz="1100" dirty="0" smtClean="0">
                <a:latin typeface="Arial" panose="020B0604020202020204" pitchFamily="34" charset="0"/>
                <a:cs typeface="Arial" panose="020B0604020202020204" pitchFamily="34" charset="0"/>
              </a:rPr>
              <a:t>status/progression?</a:t>
            </a:r>
            <a:endParaRPr lang="en-CA"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pic>
        <p:nvPicPr>
          <p:cNvPr id="5" name="Picture 2" descr="C:\Users\musset.pierre-jerome\AppData\Local\Microsoft\Windows\Temporary Internet Files\Content.IE5\6E41313K\questions-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494" y="170209"/>
            <a:ext cx="831273" cy="7840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E86C063-E22E-2E4C-A523-54089486E38F}" type="slidenum">
              <a:rPr lang="en-US" smtClean="0"/>
              <a:t>12</a:t>
            </a:fld>
            <a:endParaRPr lang="en-US" dirty="0"/>
          </a:p>
        </p:txBody>
      </p:sp>
    </p:spTree>
    <p:extLst>
      <p:ext uri="{BB962C8B-B14F-4D97-AF65-F5344CB8AC3E}">
        <p14:creationId xmlns:p14="http://schemas.microsoft.com/office/powerpoint/2010/main" val="3046975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25" y="102844"/>
            <a:ext cx="8229600" cy="857250"/>
          </a:xfrm>
        </p:spPr>
        <p:txBody>
          <a:bodyPr>
            <a:normAutofit/>
          </a:bodyPr>
          <a:lstStyle/>
          <a:p>
            <a:r>
              <a:rPr lang="en-CA" sz="2400" noProof="0" dirty="0" smtClean="0"/>
              <a:t>Step 2: Schedule The Discussion</a:t>
            </a:r>
            <a:endParaRPr lang="en-CA" sz="2400" noProof="0" dirty="0"/>
          </a:p>
        </p:txBody>
      </p:sp>
      <p:sp>
        <p:nvSpPr>
          <p:cNvPr id="3" name="Content Placeholder 2"/>
          <p:cNvSpPr>
            <a:spLocks noGrp="1"/>
          </p:cNvSpPr>
          <p:nvPr>
            <p:ph sz="half" idx="1"/>
          </p:nvPr>
        </p:nvSpPr>
        <p:spPr>
          <a:xfrm>
            <a:off x="548258" y="956926"/>
            <a:ext cx="4095750" cy="3605213"/>
          </a:xfrm>
        </p:spPr>
        <p:txBody>
          <a:bodyPr>
            <a:normAutofit fontScale="92500" lnSpcReduction="20000"/>
          </a:bodyPr>
          <a:lstStyle/>
          <a:p>
            <a:pPr marL="0" lvl="0" indent="0">
              <a:buNone/>
            </a:pPr>
            <a:r>
              <a:rPr lang="en-CA" sz="1600" b="1" u="sng" noProof="0" dirty="0" smtClean="0"/>
              <a:t>Managers/Supervisors</a:t>
            </a:r>
            <a:endParaRPr lang="en-CA" sz="1600" b="1" u="sng" noProof="0" dirty="0"/>
          </a:p>
          <a:p>
            <a:endParaRPr lang="en-CA" sz="1600" b="1" u="sng" noProof="0" dirty="0" smtClean="0"/>
          </a:p>
          <a:p>
            <a:r>
              <a:rPr lang="en-CA" sz="1600" noProof="0" dirty="0" smtClean="0"/>
              <a:t>Schedule well in advance to allow for preparation.</a:t>
            </a:r>
          </a:p>
          <a:p>
            <a:endParaRPr lang="en-CA" sz="1600" noProof="0" dirty="0"/>
          </a:p>
          <a:p>
            <a:r>
              <a:rPr lang="en-CA" sz="1600" noProof="0" dirty="0" smtClean="0"/>
              <a:t>Notify employees at least one week prior to the date the discussion will take place.</a:t>
            </a:r>
          </a:p>
          <a:p>
            <a:endParaRPr lang="en-CA" sz="1600" dirty="0" smtClean="0"/>
          </a:p>
          <a:p>
            <a:r>
              <a:rPr lang="en-CA" sz="1600" dirty="0" smtClean="0"/>
              <a:t>Ask them to bring their self-assessment for discussion purposes.</a:t>
            </a:r>
            <a:endParaRPr lang="en-CA" sz="1600" noProof="0" dirty="0" smtClean="0"/>
          </a:p>
          <a:p>
            <a:endParaRPr lang="en-CA" sz="1600" noProof="0" dirty="0"/>
          </a:p>
          <a:p>
            <a:r>
              <a:rPr lang="en-CA" sz="1600" noProof="0" dirty="0" smtClean="0"/>
              <a:t>Book </a:t>
            </a:r>
            <a:r>
              <a:rPr lang="en-CA" sz="1600" noProof="0" dirty="0"/>
              <a:t>a private room where you will not be </a:t>
            </a:r>
            <a:r>
              <a:rPr lang="en-CA" sz="1600" noProof="0" dirty="0" smtClean="0"/>
              <a:t>interrupted.</a:t>
            </a:r>
            <a:endParaRPr lang="en-CA" sz="1600" noProof="0" dirty="0"/>
          </a:p>
          <a:p>
            <a:endParaRPr lang="en-CA" sz="1600" noProof="0" dirty="0"/>
          </a:p>
          <a:p>
            <a:r>
              <a:rPr lang="en-CA" sz="1600" noProof="0" dirty="0"/>
              <a:t>Allocate the same time for each employee (about an hour</a:t>
            </a:r>
            <a:r>
              <a:rPr lang="en-CA" sz="1600" noProof="0" dirty="0" smtClean="0"/>
              <a:t>).</a:t>
            </a:r>
            <a:endParaRPr lang="en-CA" sz="1600" noProof="0" dirty="0"/>
          </a:p>
          <a:p>
            <a:endParaRPr lang="en-CA" sz="1000" noProof="0" dirty="0"/>
          </a:p>
          <a:p>
            <a:endParaRPr lang="en-CA" sz="1000" noProof="0" dirty="0"/>
          </a:p>
          <a:p>
            <a:endParaRPr lang="en-CA" sz="1000" noProof="0" dirty="0"/>
          </a:p>
          <a:p>
            <a:endParaRPr lang="en-CA" noProof="0" dirty="0" smtClean="0"/>
          </a:p>
        </p:txBody>
      </p:sp>
      <p:sp>
        <p:nvSpPr>
          <p:cNvPr id="4" name="Content Placeholder 3"/>
          <p:cNvSpPr>
            <a:spLocks noGrp="1"/>
          </p:cNvSpPr>
          <p:nvPr>
            <p:ph sz="half" idx="2"/>
          </p:nvPr>
        </p:nvSpPr>
        <p:spPr>
          <a:xfrm>
            <a:off x="4724804" y="985061"/>
            <a:ext cx="4097338" cy="3605213"/>
          </a:xfrm>
        </p:spPr>
        <p:txBody>
          <a:bodyPr>
            <a:normAutofit fontScale="92500" lnSpcReduction="20000"/>
          </a:bodyPr>
          <a:lstStyle/>
          <a:p>
            <a:pPr marL="0" lvl="0" indent="0">
              <a:buNone/>
            </a:pPr>
            <a:r>
              <a:rPr lang="en-CA" sz="1600" b="1" u="sng" noProof="0" dirty="0" smtClean="0"/>
              <a:t>Employees</a:t>
            </a:r>
            <a:endParaRPr lang="en-CA" sz="1600" b="1" u="sng" noProof="0" dirty="0"/>
          </a:p>
          <a:p>
            <a:endParaRPr lang="en-CA" sz="1600" b="1" u="sng" noProof="0" dirty="0" smtClean="0"/>
          </a:p>
          <a:p>
            <a:r>
              <a:rPr lang="en-CA" sz="1600" noProof="0" dirty="0" smtClean="0"/>
              <a:t>Note </a:t>
            </a:r>
            <a:r>
              <a:rPr lang="en-CA" sz="1600" noProof="0" dirty="0"/>
              <a:t>the meeting in your </a:t>
            </a:r>
            <a:r>
              <a:rPr lang="en-CA" sz="1600" noProof="0" dirty="0" smtClean="0"/>
              <a:t>calendar.</a:t>
            </a:r>
            <a:endParaRPr lang="en-CA" sz="1600" noProof="0" dirty="0"/>
          </a:p>
          <a:p>
            <a:endParaRPr lang="en-CA" sz="1600" noProof="0" dirty="0"/>
          </a:p>
          <a:p>
            <a:r>
              <a:rPr lang="en-CA" sz="1600" noProof="0" dirty="0" smtClean="0"/>
              <a:t>Provide your self-assessment ahead of time or bring it with you to the meeting.</a:t>
            </a:r>
          </a:p>
          <a:p>
            <a:endParaRPr lang="en-CA" sz="1600" dirty="0"/>
          </a:p>
          <a:p>
            <a:r>
              <a:rPr lang="en-CA" sz="1600" noProof="0" dirty="0" smtClean="0"/>
              <a:t>Allow yourself </a:t>
            </a:r>
            <a:r>
              <a:rPr lang="en-CA" sz="1600" noProof="0" dirty="0"/>
              <a:t>sufficient time before the start </a:t>
            </a:r>
            <a:r>
              <a:rPr lang="en-CA" sz="1600" noProof="0" dirty="0" smtClean="0"/>
              <a:t>of </a:t>
            </a:r>
            <a:r>
              <a:rPr lang="en-CA" sz="1600" noProof="0" dirty="0"/>
              <a:t>the meeting </a:t>
            </a:r>
            <a:r>
              <a:rPr lang="en-CA" sz="1600" noProof="0" dirty="0" smtClean="0"/>
              <a:t>to prepare and </a:t>
            </a:r>
            <a:r>
              <a:rPr lang="en-CA" sz="1600" noProof="0" dirty="0"/>
              <a:t>be as relaxed as </a:t>
            </a:r>
            <a:r>
              <a:rPr lang="en-CA" sz="1600" noProof="0" dirty="0" smtClean="0"/>
              <a:t>possible.</a:t>
            </a:r>
            <a:endParaRPr lang="en-CA" sz="1600" noProof="0" dirty="0"/>
          </a:p>
          <a:p>
            <a:endParaRPr lang="en-CA" sz="1600" noProof="0" dirty="0"/>
          </a:p>
          <a:p>
            <a:endParaRPr lang="en-CA" noProof="0" dirty="0"/>
          </a:p>
        </p:txBody>
      </p:sp>
      <p:pic>
        <p:nvPicPr>
          <p:cNvPr id="5" name="Picture 2" descr="C:\Users\musset.pierre-jerome\AppData\Local\Microsoft\Windows\Temporary Internet Files\Content.IE5\18HTTY7O\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787" y="205019"/>
            <a:ext cx="1116412" cy="84357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E86C063-E22E-2E4C-A523-54089486E38F}" type="slidenum">
              <a:rPr lang="en-US" smtClean="0"/>
              <a:t>13</a:t>
            </a:fld>
            <a:endParaRPr lang="en-US" dirty="0"/>
          </a:p>
        </p:txBody>
      </p:sp>
    </p:spTree>
    <p:extLst>
      <p:ext uri="{BB962C8B-B14F-4D97-AF65-F5344CB8AC3E}">
        <p14:creationId xmlns:p14="http://schemas.microsoft.com/office/powerpoint/2010/main" val="1709892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65" y="82203"/>
            <a:ext cx="8229600" cy="857250"/>
          </a:xfrm>
        </p:spPr>
        <p:txBody>
          <a:bodyPr>
            <a:normAutofit/>
          </a:bodyPr>
          <a:lstStyle/>
          <a:p>
            <a:r>
              <a:rPr lang="en-CA" sz="2400" noProof="0" dirty="0" smtClean="0"/>
              <a:t>Step 3: Meet And Discuss</a:t>
            </a:r>
            <a:endParaRPr lang="en-CA" sz="2400" noProof="0" dirty="0"/>
          </a:p>
        </p:txBody>
      </p:sp>
      <p:sp>
        <p:nvSpPr>
          <p:cNvPr id="3" name="Text Placeholder 2"/>
          <p:cNvSpPr>
            <a:spLocks noGrp="1"/>
          </p:cNvSpPr>
          <p:nvPr>
            <p:ph type="body" idx="1"/>
          </p:nvPr>
        </p:nvSpPr>
        <p:spPr>
          <a:xfrm>
            <a:off x="539552" y="903796"/>
            <a:ext cx="4040188" cy="479822"/>
          </a:xfrm>
        </p:spPr>
        <p:txBody>
          <a:bodyPr>
            <a:normAutofit/>
          </a:bodyPr>
          <a:lstStyle/>
          <a:p>
            <a:r>
              <a:rPr lang="en-CA" sz="1500" u="sng" noProof="0" dirty="0" smtClean="0"/>
              <a:t>Managers/Supervisors</a:t>
            </a:r>
            <a:endParaRPr lang="en-CA" sz="1500" u="sng" noProof="0" dirty="0"/>
          </a:p>
        </p:txBody>
      </p:sp>
      <p:sp>
        <p:nvSpPr>
          <p:cNvPr id="4" name="Content Placeholder 3"/>
          <p:cNvSpPr>
            <a:spLocks noGrp="1"/>
          </p:cNvSpPr>
          <p:nvPr>
            <p:ph sz="half" idx="2"/>
          </p:nvPr>
        </p:nvSpPr>
        <p:spPr>
          <a:xfrm>
            <a:off x="467544" y="1437624"/>
            <a:ext cx="4040188" cy="3270402"/>
          </a:xfrm>
        </p:spPr>
        <p:txBody>
          <a:bodyPr>
            <a:normAutofit fontScale="77500" lnSpcReduction="20000"/>
          </a:bodyPr>
          <a:lstStyle/>
          <a:p>
            <a:endParaRPr lang="en-CA" sz="1000" noProof="0" dirty="0" smtClean="0"/>
          </a:p>
          <a:p>
            <a:r>
              <a:rPr lang="en-CA" sz="1500" noProof="0" dirty="0" smtClean="0"/>
              <a:t>Receive the employees’ </a:t>
            </a:r>
            <a:r>
              <a:rPr lang="en-CA" sz="1500" noProof="0" dirty="0"/>
              <a:t>self-assessment </a:t>
            </a:r>
            <a:r>
              <a:rPr lang="en-CA" sz="1500" noProof="0" dirty="0" smtClean="0"/>
              <a:t>on their </a:t>
            </a:r>
            <a:r>
              <a:rPr lang="en-CA" sz="1500" noProof="0" dirty="0"/>
              <a:t>objectives and performance </a:t>
            </a:r>
            <a:r>
              <a:rPr lang="en-CA" sz="1500" noProof="0" dirty="0" smtClean="0"/>
              <a:t>indicators and be prepared to discuss the following:</a:t>
            </a:r>
          </a:p>
          <a:p>
            <a:endParaRPr lang="en-CA" sz="1500" noProof="0" dirty="0" smtClean="0"/>
          </a:p>
          <a:p>
            <a:pPr lvl="1"/>
            <a:r>
              <a:rPr lang="en-CA" sz="1400" noProof="0" dirty="0" smtClean="0"/>
              <a:t>What </a:t>
            </a:r>
            <a:r>
              <a:rPr lang="en-CA" sz="1400" noProof="0" dirty="0"/>
              <a:t>went well and/or not as well? </a:t>
            </a:r>
            <a:endParaRPr lang="en-CA" sz="1400" noProof="0" dirty="0" smtClean="0"/>
          </a:p>
          <a:p>
            <a:pPr lvl="1"/>
            <a:r>
              <a:rPr lang="en-CA" sz="1400" noProof="0" dirty="0" smtClean="0"/>
              <a:t>What </a:t>
            </a:r>
            <a:r>
              <a:rPr lang="en-CA" sz="1400" noProof="0" dirty="0"/>
              <a:t>could have been done better or differently</a:t>
            </a:r>
            <a:r>
              <a:rPr lang="en-CA" sz="1400" noProof="0" dirty="0" smtClean="0"/>
              <a:t>?</a:t>
            </a:r>
          </a:p>
          <a:p>
            <a:pPr lvl="1"/>
            <a:r>
              <a:rPr lang="en-CA" sz="1400" noProof="0" dirty="0" smtClean="0"/>
              <a:t>How could they improve?</a:t>
            </a:r>
          </a:p>
          <a:p>
            <a:endParaRPr lang="en-CA" sz="1500" noProof="0" dirty="0" smtClean="0"/>
          </a:p>
          <a:p>
            <a:r>
              <a:rPr lang="en-CA" sz="1500" noProof="0" dirty="0" smtClean="0"/>
              <a:t>Position </a:t>
            </a:r>
            <a:r>
              <a:rPr lang="en-CA" sz="1500" noProof="0" dirty="0"/>
              <a:t>the work of the employees within the broader vision of the team, branch and organization.</a:t>
            </a:r>
          </a:p>
          <a:p>
            <a:endParaRPr lang="en-CA" sz="1500" noProof="0" dirty="0" smtClean="0"/>
          </a:p>
          <a:p>
            <a:r>
              <a:rPr lang="en-CA" sz="1500" noProof="0" dirty="0" smtClean="0"/>
              <a:t>Add </a:t>
            </a:r>
            <a:r>
              <a:rPr lang="en-CA" sz="1500" noProof="0" dirty="0"/>
              <a:t>your perspective by sharing your observations</a:t>
            </a:r>
            <a:r>
              <a:rPr lang="en-CA" sz="1500" noProof="0" dirty="0" smtClean="0"/>
              <a:t>.</a:t>
            </a:r>
          </a:p>
          <a:p>
            <a:endParaRPr lang="en-CA" sz="1500" noProof="0" dirty="0"/>
          </a:p>
          <a:p>
            <a:r>
              <a:rPr lang="en-CA" sz="1500" noProof="0" dirty="0" smtClean="0"/>
              <a:t>Reinforce </a:t>
            </a:r>
            <a:r>
              <a:rPr lang="en-CA" sz="1500" noProof="0" dirty="0"/>
              <a:t>positively favorable performance and accomplishments.</a:t>
            </a:r>
            <a:br>
              <a:rPr lang="en-CA" sz="1500" noProof="0" dirty="0"/>
            </a:br>
            <a:endParaRPr lang="en-CA" sz="1500" noProof="0" dirty="0"/>
          </a:p>
          <a:p>
            <a:endParaRPr lang="en-CA" sz="1600" noProof="0" dirty="0"/>
          </a:p>
          <a:p>
            <a:endParaRPr lang="en-CA" sz="1000" noProof="0" dirty="0" smtClean="0"/>
          </a:p>
          <a:p>
            <a:endParaRPr lang="en-CA" sz="1000" noProof="0" dirty="0"/>
          </a:p>
        </p:txBody>
      </p:sp>
      <p:sp>
        <p:nvSpPr>
          <p:cNvPr id="5" name="Text Placeholder 4"/>
          <p:cNvSpPr>
            <a:spLocks noGrp="1"/>
          </p:cNvSpPr>
          <p:nvPr>
            <p:ph type="body" sz="quarter" idx="3"/>
          </p:nvPr>
        </p:nvSpPr>
        <p:spPr>
          <a:xfrm>
            <a:off x="4778698" y="903796"/>
            <a:ext cx="4041775" cy="479822"/>
          </a:xfrm>
        </p:spPr>
        <p:txBody>
          <a:bodyPr>
            <a:normAutofit/>
          </a:bodyPr>
          <a:lstStyle/>
          <a:p>
            <a:r>
              <a:rPr lang="en-CA" sz="1500" u="sng" noProof="0" dirty="0" smtClean="0"/>
              <a:t>Employees</a:t>
            </a:r>
            <a:endParaRPr lang="en-CA" sz="1500" u="sng" noProof="0" dirty="0"/>
          </a:p>
        </p:txBody>
      </p:sp>
      <p:sp>
        <p:nvSpPr>
          <p:cNvPr id="6" name="Content Placeholder 5"/>
          <p:cNvSpPr>
            <a:spLocks noGrp="1"/>
          </p:cNvSpPr>
          <p:nvPr>
            <p:ph sz="quarter" idx="4"/>
          </p:nvPr>
        </p:nvSpPr>
        <p:spPr>
          <a:xfrm>
            <a:off x="4850706" y="1221600"/>
            <a:ext cx="4041775" cy="2808312"/>
          </a:xfrm>
        </p:spPr>
        <p:txBody>
          <a:bodyPr>
            <a:normAutofit fontScale="85000" lnSpcReduction="10000"/>
          </a:bodyPr>
          <a:lstStyle/>
          <a:p>
            <a:pPr lvl="0"/>
            <a:endParaRPr lang="en-CA" sz="1600" noProof="0" dirty="0" smtClean="0"/>
          </a:p>
          <a:p>
            <a:pPr lvl="0"/>
            <a:endParaRPr lang="en-CA" sz="1000" noProof="0" dirty="0" smtClean="0"/>
          </a:p>
          <a:p>
            <a:pPr lvl="0"/>
            <a:r>
              <a:rPr lang="en-CA" sz="1400" noProof="0" dirty="0" smtClean="0"/>
              <a:t>Share your self-assessment of your </a:t>
            </a:r>
            <a:r>
              <a:rPr lang="en-CA" sz="1400" noProof="0" dirty="0"/>
              <a:t>progress on achieving your objectives and performance indicators and feedback </a:t>
            </a:r>
            <a:r>
              <a:rPr lang="en-CA" sz="1400" noProof="0" dirty="0" smtClean="0"/>
              <a:t>you received and discuss: </a:t>
            </a:r>
          </a:p>
          <a:p>
            <a:pPr lvl="0"/>
            <a:endParaRPr lang="en-CA" sz="1500" dirty="0"/>
          </a:p>
          <a:p>
            <a:pPr lvl="1"/>
            <a:r>
              <a:rPr lang="en-CA" sz="1300" noProof="0" dirty="0" smtClean="0"/>
              <a:t>What </a:t>
            </a:r>
            <a:r>
              <a:rPr lang="en-CA" sz="1300" noProof="0" dirty="0"/>
              <a:t>went well and/or not as well? </a:t>
            </a:r>
            <a:endParaRPr lang="en-CA" sz="1300" noProof="0" dirty="0" smtClean="0"/>
          </a:p>
          <a:p>
            <a:pPr lvl="1"/>
            <a:r>
              <a:rPr lang="en-CA" sz="1300" noProof="0" dirty="0" smtClean="0"/>
              <a:t>What </a:t>
            </a:r>
            <a:r>
              <a:rPr lang="en-CA" sz="1300" noProof="0" dirty="0"/>
              <a:t>could have been done better or differently</a:t>
            </a:r>
            <a:r>
              <a:rPr lang="en-CA" sz="1300" noProof="0" dirty="0" smtClean="0"/>
              <a:t>?</a:t>
            </a:r>
          </a:p>
          <a:p>
            <a:pPr lvl="0"/>
            <a:endParaRPr lang="en-CA" sz="1500" noProof="0" dirty="0" smtClean="0"/>
          </a:p>
          <a:p>
            <a:pPr lvl="0"/>
            <a:r>
              <a:rPr lang="en-CA" sz="1400" noProof="0" dirty="0" smtClean="0"/>
              <a:t>Make sure you understand your work within </a:t>
            </a:r>
            <a:r>
              <a:rPr lang="en-CA" sz="1400" noProof="0" dirty="0"/>
              <a:t>the broader vision of the team, branch and </a:t>
            </a:r>
            <a:r>
              <a:rPr lang="en-CA" sz="1400" noProof="0" dirty="0" smtClean="0"/>
              <a:t>organization.</a:t>
            </a:r>
          </a:p>
          <a:p>
            <a:pPr lvl="0"/>
            <a:endParaRPr lang="en-CA" sz="1400" noProof="0" dirty="0"/>
          </a:p>
          <a:p>
            <a:pPr lvl="0"/>
            <a:r>
              <a:rPr lang="en-CA" sz="1400" noProof="0" dirty="0" smtClean="0"/>
              <a:t>Ask </a:t>
            </a:r>
            <a:r>
              <a:rPr lang="en-CA" sz="1400" noProof="0" dirty="0"/>
              <a:t>for specific examples if </a:t>
            </a:r>
            <a:r>
              <a:rPr lang="en-CA" sz="1400" noProof="0" dirty="0" smtClean="0"/>
              <a:t>the message is unclear.</a:t>
            </a:r>
            <a:endParaRPr lang="en-CA" sz="1400" noProof="0" dirty="0"/>
          </a:p>
          <a:p>
            <a:pPr lvl="0"/>
            <a:endParaRPr lang="en-CA" sz="1000" noProof="0" dirty="0" smtClean="0"/>
          </a:p>
          <a:p>
            <a:pPr lvl="0"/>
            <a:endParaRPr lang="en-CA" sz="1200" noProof="0" dirty="0"/>
          </a:p>
          <a:p>
            <a:pPr lvl="0"/>
            <a:endParaRPr lang="en-CA" sz="1400" noProof="0" dirty="0" smtClean="0"/>
          </a:p>
          <a:p>
            <a:endParaRPr lang="en-CA" sz="1400" noProof="0" dirty="0"/>
          </a:p>
        </p:txBody>
      </p:sp>
      <p:pic>
        <p:nvPicPr>
          <p:cNvPr id="7" name="Picture 3" descr="C:\Users\musset.pierre-jerome\AppData\Local\Microsoft\Windows\Temporary Internet Files\Content.IE5\RKRCGGUZ\dreamstime_l_32915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809" y="117859"/>
            <a:ext cx="1161112" cy="7859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2E86C063-E22E-2E4C-A523-54089486E38F}" type="slidenum">
              <a:rPr lang="en-US" smtClean="0"/>
              <a:t>14</a:t>
            </a:fld>
            <a:endParaRPr lang="en-US" dirty="0"/>
          </a:p>
        </p:txBody>
      </p:sp>
    </p:spTree>
    <p:extLst>
      <p:ext uri="{BB962C8B-B14F-4D97-AF65-F5344CB8AC3E}">
        <p14:creationId xmlns:p14="http://schemas.microsoft.com/office/powerpoint/2010/main" val="4071067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9547"/>
            <a:ext cx="8229600" cy="857250"/>
          </a:xfrm>
        </p:spPr>
        <p:txBody>
          <a:bodyPr>
            <a:normAutofit/>
          </a:bodyPr>
          <a:lstStyle/>
          <a:p>
            <a:r>
              <a:rPr lang="en-CA" sz="2400" noProof="0" dirty="0" smtClean="0"/>
              <a:t>Step 3: Meet And Discuss (continued)</a:t>
            </a:r>
            <a:br>
              <a:rPr lang="en-CA" sz="2400" noProof="0" dirty="0" smtClean="0"/>
            </a:br>
            <a:endParaRPr lang="en-CA" sz="2400" noProof="0" dirty="0"/>
          </a:p>
        </p:txBody>
      </p:sp>
      <p:sp>
        <p:nvSpPr>
          <p:cNvPr id="4" name="Content Placeholder 3"/>
          <p:cNvSpPr>
            <a:spLocks noGrp="1"/>
          </p:cNvSpPr>
          <p:nvPr>
            <p:ph sz="half" idx="2"/>
          </p:nvPr>
        </p:nvSpPr>
        <p:spPr>
          <a:xfrm>
            <a:off x="467544" y="1221600"/>
            <a:ext cx="8208912" cy="2970330"/>
          </a:xfrm>
        </p:spPr>
        <p:txBody>
          <a:bodyPr>
            <a:normAutofit fontScale="92500" lnSpcReduction="20000"/>
          </a:bodyPr>
          <a:lstStyle/>
          <a:p>
            <a:pPr marL="0" lvl="0" indent="0" algn="ctr">
              <a:buNone/>
            </a:pPr>
            <a:r>
              <a:rPr lang="en-CA" sz="1600" b="1" u="sng" noProof="0" dirty="0" smtClean="0">
                <a:solidFill>
                  <a:srgbClr val="000000"/>
                </a:solidFill>
              </a:rPr>
              <a:t>Managers/supervisors and employees</a:t>
            </a:r>
          </a:p>
          <a:p>
            <a:pPr lvl="0"/>
            <a:endParaRPr lang="en-CA" sz="1600" noProof="0" dirty="0" smtClean="0">
              <a:solidFill>
                <a:srgbClr val="000000"/>
              </a:solidFill>
            </a:endParaRPr>
          </a:p>
          <a:p>
            <a:pPr lvl="0"/>
            <a:r>
              <a:rPr lang="en-CA" sz="1600" noProof="0" dirty="0" smtClean="0">
                <a:solidFill>
                  <a:srgbClr val="000000"/>
                </a:solidFill>
              </a:rPr>
              <a:t>Listen attentively and ensure there is a common understanding of what is being discussed.</a:t>
            </a:r>
            <a:r>
              <a:rPr lang="en-CA" sz="1600" noProof="0" dirty="0">
                <a:solidFill>
                  <a:srgbClr val="000000"/>
                </a:solidFill>
              </a:rPr>
              <a:t/>
            </a:r>
            <a:br>
              <a:rPr lang="en-CA" sz="1600" noProof="0" dirty="0">
                <a:solidFill>
                  <a:srgbClr val="000000"/>
                </a:solidFill>
              </a:rPr>
            </a:br>
            <a:endParaRPr lang="en-CA" sz="1600" noProof="0" dirty="0">
              <a:solidFill>
                <a:srgbClr val="000000"/>
              </a:solidFill>
            </a:endParaRPr>
          </a:p>
          <a:p>
            <a:pPr lvl="0"/>
            <a:r>
              <a:rPr lang="en-CA" sz="1600" noProof="0" dirty="0" smtClean="0">
                <a:solidFill>
                  <a:srgbClr val="000000"/>
                </a:solidFill>
              </a:rPr>
              <a:t>Discuss what </a:t>
            </a:r>
            <a:r>
              <a:rPr lang="en-CA" sz="1600" noProof="0" dirty="0">
                <a:solidFill>
                  <a:srgbClr val="000000"/>
                </a:solidFill>
              </a:rPr>
              <a:t>factors </a:t>
            </a:r>
            <a:r>
              <a:rPr lang="en-CA" sz="1600" noProof="0" dirty="0" smtClean="0">
                <a:solidFill>
                  <a:srgbClr val="000000"/>
                </a:solidFill>
              </a:rPr>
              <a:t>contributed </a:t>
            </a:r>
            <a:r>
              <a:rPr lang="en-CA" sz="1600" noProof="0" dirty="0">
                <a:solidFill>
                  <a:srgbClr val="000000"/>
                </a:solidFill>
              </a:rPr>
              <a:t>to success and what s</a:t>
            </a:r>
            <a:r>
              <a:rPr lang="en-CA" sz="1600" noProof="0" dirty="0"/>
              <a:t>teps </a:t>
            </a:r>
            <a:r>
              <a:rPr lang="en-CA" sz="1600" noProof="0" dirty="0" smtClean="0"/>
              <a:t>were taken </a:t>
            </a:r>
            <a:r>
              <a:rPr lang="en-CA" sz="1600" noProof="0" dirty="0"/>
              <a:t>to help meet the performance expectations.</a:t>
            </a:r>
            <a:br>
              <a:rPr lang="en-CA" sz="1600" noProof="0" dirty="0"/>
            </a:br>
            <a:endParaRPr lang="en-CA" sz="1600" noProof="0" dirty="0"/>
          </a:p>
          <a:p>
            <a:r>
              <a:rPr lang="en-CA" sz="1600" noProof="0" dirty="0"/>
              <a:t>Discuss causes and solutions to performance </a:t>
            </a:r>
            <a:r>
              <a:rPr lang="en-CA" sz="1600" noProof="0" dirty="0" smtClean="0"/>
              <a:t>challenges</a:t>
            </a:r>
            <a:r>
              <a:rPr lang="en-CA" sz="1600" noProof="0" dirty="0"/>
              <a:t>.</a:t>
            </a:r>
            <a:br>
              <a:rPr lang="en-CA" sz="1600" noProof="0" dirty="0"/>
            </a:br>
            <a:endParaRPr lang="en-CA" sz="1600" noProof="0" dirty="0"/>
          </a:p>
          <a:p>
            <a:r>
              <a:rPr lang="en-CA" sz="1600" noProof="0" dirty="0"/>
              <a:t>Develop a plan together to improve performance, if necessary.</a:t>
            </a:r>
          </a:p>
          <a:p>
            <a:endParaRPr lang="en-CA" sz="1600" noProof="0" dirty="0"/>
          </a:p>
          <a:p>
            <a:pPr lvl="0"/>
            <a:r>
              <a:rPr lang="en-CA" sz="1600" noProof="0" dirty="0">
                <a:solidFill>
                  <a:srgbClr val="000000"/>
                </a:solidFill>
              </a:rPr>
              <a:t>If you run out of time, or if you feel rushed or that the conversation needs to continue, schedule a mutually convenient date and time to meet again.</a:t>
            </a:r>
            <a:endParaRPr lang="en-CA" sz="1600" noProof="0" dirty="0"/>
          </a:p>
          <a:p>
            <a:endParaRPr lang="en-CA" sz="1400" noProof="0" dirty="0"/>
          </a:p>
          <a:p>
            <a:pPr lvl="0"/>
            <a:endParaRPr lang="en-CA" sz="1800" noProof="0" dirty="0"/>
          </a:p>
          <a:p>
            <a:endParaRPr lang="en-CA" sz="1800" noProof="0" dirty="0" smtClean="0"/>
          </a:p>
          <a:p>
            <a:endParaRPr lang="en-CA" sz="1000" noProof="0" dirty="0" smtClean="0"/>
          </a:p>
          <a:p>
            <a:endParaRPr lang="en-CA" sz="1000" noProof="0" dirty="0"/>
          </a:p>
        </p:txBody>
      </p:sp>
      <p:pic>
        <p:nvPicPr>
          <p:cNvPr id="7" name="Picture 3" descr="C:\Users\musset.pierre-jerome\AppData\Local\Microsoft\Windows\Temporary Internet Files\Content.IE5\RKRCGGUZ\dreamstime_l_32915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763" y="154745"/>
            <a:ext cx="1422473" cy="10668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E86C063-E22E-2E4C-A523-54089486E38F}" type="slidenum">
              <a:rPr lang="en-US" smtClean="0"/>
              <a:t>15</a:t>
            </a:fld>
            <a:endParaRPr lang="en-US" dirty="0"/>
          </a:p>
        </p:txBody>
      </p:sp>
    </p:spTree>
    <p:extLst>
      <p:ext uri="{BB962C8B-B14F-4D97-AF65-F5344CB8AC3E}">
        <p14:creationId xmlns:p14="http://schemas.microsoft.com/office/powerpoint/2010/main" val="2249773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2512"/>
            <a:ext cx="8363272" cy="857250"/>
          </a:xfrm>
        </p:spPr>
        <p:txBody>
          <a:bodyPr>
            <a:normAutofit/>
          </a:bodyPr>
          <a:lstStyle/>
          <a:p>
            <a:r>
              <a:rPr lang="en-CA" sz="2400" noProof="0" dirty="0" smtClean="0"/>
              <a:t>About Performance Ratings</a:t>
            </a:r>
            <a:endParaRPr lang="en-CA" sz="2400" noProof="0" dirty="0"/>
          </a:p>
        </p:txBody>
      </p:sp>
      <p:sp>
        <p:nvSpPr>
          <p:cNvPr id="4" name="TextBox 3"/>
          <p:cNvSpPr txBox="1"/>
          <p:nvPr/>
        </p:nvSpPr>
        <p:spPr>
          <a:xfrm>
            <a:off x="251520" y="516792"/>
            <a:ext cx="8640960" cy="4524315"/>
          </a:xfrm>
          <a:prstGeom prst="rect">
            <a:avLst/>
          </a:prstGeom>
          <a:noFill/>
        </p:spPr>
        <p:txBody>
          <a:bodyPr wrap="square" rtlCol="0">
            <a:spAutoFit/>
          </a:bodyPr>
          <a:lstStyle/>
          <a:p>
            <a:pPr marL="342900" indent="-342900">
              <a:buFont typeface="Arial" panose="020B0604020202020204" pitchFamily="34" charset="0"/>
              <a:buChar char="•"/>
            </a:pPr>
            <a:endParaRPr lang="en-CA" sz="1200" dirty="0" smtClean="0"/>
          </a:p>
          <a:p>
            <a:pPr marL="285750" indent="-285750">
              <a:buFont typeface="Arial" panose="020B0604020202020204" pitchFamily="34" charset="0"/>
              <a:buChar char="•"/>
            </a:pPr>
            <a:r>
              <a:rPr lang="en-CA" sz="1400" dirty="0" smtClean="0"/>
              <a:t>The year-end performance evaluation is an assessment of how well employees achieved their work objectives AND how effectively they demonstrated the four (4) core competencies during the performance cycle.</a:t>
            </a:r>
          </a:p>
          <a:p>
            <a:endParaRPr lang="en-CA" sz="1400" dirty="0" smtClean="0"/>
          </a:p>
          <a:p>
            <a:pPr marL="285750" indent="-285750">
              <a:buFont typeface="Arial" panose="020B0604020202020204" pitchFamily="34" charset="0"/>
              <a:buChar char="•"/>
            </a:pPr>
            <a:r>
              <a:rPr lang="en-CA" sz="1400" dirty="0" smtClean="0"/>
              <a:t>The </a:t>
            </a:r>
            <a:r>
              <a:rPr lang="en-CA" sz="1400" b="1" dirty="0" smtClean="0"/>
              <a:t>“Succeeded” </a:t>
            </a:r>
            <a:r>
              <a:rPr lang="en-CA" sz="1400" dirty="0" smtClean="0"/>
              <a:t>rating means that </a:t>
            </a:r>
            <a:r>
              <a:rPr lang="en-CA" sz="1400" b="1" dirty="0" smtClean="0"/>
              <a:t>employees have met all their work objectives </a:t>
            </a:r>
            <a:r>
              <a:rPr lang="en-CA" sz="1400" dirty="0" smtClean="0"/>
              <a:t>set out at the beginning of the period of assessment and have demonstrated all four (4) core competencies. The </a:t>
            </a:r>
            <a:r>
              <a:rPr lang="en-CA" sz="1400" b="1" dirty="0" smtClean="0"/>
              <a:t>“Succeeded” </a:t>
            </a:r>
            <a:r>
              <a:rPr lang="en-CA" sz="1400" dirty="0" smtClean="0"/>
              <a:t>rating means that </a:t>
            </a:r>
            <a:r>
              <a:rPr lang="en-CA" sz="1400" b="1" dirty="0" smtClean="0"/>
              <a:t>employees are performing well and they met all objectives</a:t>
            </a:r>
            <a:r>
              <a:rPr lang="en-CA" sz="1400" dirty="0" smtClean="0"/>
              <a:t>.</a:t>
            </a:r>
          </a:p>
          <a:p>
            <a:endParaRPr lang="en-CA" sz="1400" dirty="0" smtClean="0"/>
          </a:p>
          <a:p>
            <a:pPr marL="285750" indent="-285750">
              <a:buFont typeface="Arial" panose="020B0604020202020204" pitchFamily="34" charset="0"/>
              <a:buChar char="•"/>
            </a:pPr>
            <a:r>
              <a:rPr lang="en-CA" sz="1400" dirty="0">
                <a:solidFill>
                  <a:prstClr val="black"/>
                </a:solidFill>
              </a:rPr>
              <a:t>Although we don’t use quantitative measures, a </a:t>
            </a:r>
            <a:r>
              <a:rPr lang="en-CA" sz="1400" b="1" dirty="0">
                <a:solidFill>
                  <a:prstClr val="black"/>
                </a:solidFill>
              </a:rPr>
              <a:t>“Succeeded” </a:t>
            </a:r>
            <a:r>
              <a:rPr lang="en-CA" sz="1400" dirty="0">
                <a:solidFill>
                  <a:prstClr val="black"/>
                </a:solidFill>
              </a:rPr>
              <a:t>rating could be considered to have completely met the objectives at approximately 100%.</a:t>
            </a:r>
          </a:p>
          <a:p>
            <a:pPr marL="285750" indent="-285750">
              <a:buFont typeface="Arial" panose="020B0604020202020204" pitchFamily="34" charset="0"/>
              <a:buChar char="•"/>
            </a:pPr>
            <a:endParaRPr lang="en-CA" sz="1400" dirty="0" smtClean="0"/>
          </a:p>
          <a:p>
            <a:pPr marL="285750" indent="-285750">
              <a:buFont typeface="Arial" panose="020B0604020202020204" pitchFamily="34" charset="0"/>
              <a:buChar char="•"/>
            </a:pPr>
            <a:r>
              <a:rPr lang="en-CA" sz="1400" dirty="0" smtClean="0"/>
              <a:t>A </a:t>
            </a:r>
            <a:r>
              <a:rPr lang="en-CA" sz="1400" b="1" dirty="0" smtClean="0"/>
              <a:t>“Succeeded” rating is the expected norm in performance. </a:t>
            </a:r>
            <a:r>
              <a:rPr lang="en-CA" sz="1400" dirty="0" smtClean="0"/>
              <a:t>Whereas </a:t>
            </a:r>
            <a:r>
              <a:rPr lang="en-CA" sz="1400" b="1" dirty="0" smtClean="0"/>
              <a:t>“Succeeded +” </a:t>
            </a:r>
            <a:r>
              <a:rPr lang="en-CA" sz="1400" dirty="0" smtClean="0"/>
              <a:t>or </a:t>
            </a:r>
            <a:r>
              <a:rPr lang="en-CA" sz="1400" b="1" dirty="0" smtClean="0"/>
              <a:t>“Surpassed” </a:t>
            </a:r>
            <a:r>
              <a:rPr lang="en-CA" sz="1400" dirty="0" smtClean="0"/>
              <a:t>ratings are not expected. In order to achieve these ratings, the employees performance results must first meet all expectations and then exceed or surpass expectations as documented in the performance agreement.</a:t>
            </a:r>
            <a:r>
              <a:rPr lang="en-CA" sz="1400" dirty="0" smtClean="0">
                <a:solidFill>
                  <a:prstClr val="black"/>
                </a:solidFill>
              </a:rPr>
              <a:t> </a:t>
            </a:r>
          </a:p>
          <a:p>
            <a:endParaRPr lang="en-CA" sz="1400" dirty="0" smtClean="0">
              <a:solidFill>
                <a:prstClr val="black"/>
              </a:solidFill>
            </a:endParaRPr>
          </a:p>
          <a:p>
            <a:pPr marL="285750" indent="-285750">
              <a:buFont typeface="Arial" panose="020B0604020202020204" pitchFamily="34" charset="0"/>
              <a:buChar char="•"/>
            </a:pPr>
            <a:r>
              <a:rPr lang="en-CA" sz="1400" dirty="0" smtClean="0">
                <a:solidFill>
                  <a:prstClr val="black"/>
                </a:solidFill>
              </a:rPr>
              <a:t>Managers/supervisors and employees are encouraged to consider the TBS performance rating definitions and descriptors and share their thoughts.</a:t>
            </a:r>
          </a:p>
          <a:p>
            <a:pPr marL="285750" indent="-285750">
              <a:buFont typeface="Arial" panose="020B0604020202020204" pitchFamily="34" charset="0"/>
              <a:buChar char="•"/>
            </a:pPr>
            <a:endParaRPr lang="en-CA" sz="1200" dirty="0" smtClean="0"/>
          </a:p>
          <a:p>
            <a:endParaRPr lang="en-CA" sz="1200" dirty="0" smtClean="0">
              <a:solidFill>
                <a:prstClr val="black"/>
              </a:solidFill>
            </a:endParaRPr>
          </a:p>
        </p:txBody>
      </p:sp>
      <p:sp>
        <p:nvSpPr>
          <p:cNvPr id="3" name="Slide Number Placeholder 2"/>
          <p:cNvSpPr>
            <a:spLocks noGrp="1"/>
          </p:cNvSpPr>
          <p:nvPr>
            <p:ph type="sldNum" sz="quarter" idx="12"/>
          </p:nvPr>
        </p:nvSpPr>
        <p:spPr/>
        <p:txBody>
          <a:bodyPr/>
          <a:lstStyle/>
          <a:p>
            <a:fld id="{2E86C063-E22E-2E4C-A523-54089486E38F}" type="slidenum">
              <a:rPr lang="en-US" smtClean="0"/>
              <a:t>16</a:t>
            </a:fld>
            <a:endParaRPr lang="en-US" dirty="0"/>
          </a:p>
        </p:txBody>
      </p:sp>
    </p:spTree>
    <p:extLst>
      <p:ext uri="{BB962C8B-B14F-4D97-AF65-F5344CB8AC3E}">
        <p14:creationId xmlns:p14="http://schemas.microsoft.com/office/powerpoint/2010/main" val="24145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8592"/>
            <a:ext cx="8964488" cy="637580"/>
          </a:xfrm>
        </p:spPr>
        <p:txBody>
          <a:bodyPr>
            <a:normAutofit/>
          </a:bodyPr>
          <a:lstStyle/>
          <a:p>
            <a:r>
              <a:rPr lang="en-CA" sz="2400" noProof="0" dirty="0" smtClean="0"/>
              <a:t>Work Objectives – TBS Performance Rating Definitions</a:t>
            </a:r>
            <a:endParaRPr lang="en-CA" sz="2400" noProof="0" dirty="0">
              <a:solidFill>
                <a:srgbClr val="00B05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909653955"/>
                  </p:ext>
                </p:extLst>
              </p:nvPr>
            </p:nvGraphicFramePr>
            <p:xfrm>
              <a:off x="179512" y="998806"/>
              <a:ext cx="8856985" cy="3397348"/>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255329">
                    <a:tc>
                      <a:txBody>
                        <a:bodyPr/>
                        <a:lstStyle/>
                        <a:p>
                          <a:pPr algn="ctr">
                            <a:lnSpc>
                              <a:spcPct val="115000"/>
                            </a:lnSpc>
                            <a:spcBef>
                              <a:spcPts val="600"/>
                            </a:spcBef>
                            <a:spcAft>
                              <a:spcPts val="600"/>
                            </a:spcAft>
                          </a:pPr>
                          <a:r>
                            <a:rPr lang="en-CA" sz="1100" dirty="0">
                              <a:solidFill>
                                <a:schemeClr val="tx1"/>
                              </a:solidFill>
                              <a:effectLst/>
                            </a:rPr>
                            <a:t>DID NOT MEET</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100" dirty="0" smtClean="0">
                              <a:solidFill>
                                <a:schemeClr val="tx1"/>
                              </a:solidFill>
                              <a:effectLst/>
                            </a:rPr>
                            <a:t>SUCCEEDED </a:t>
                          </a:r>
                          <a14:m>
                            <m:oMath xmlns:m="http://schemas.openxmlformats.org/officeDocument/2006/math">
                              <m:r>
                                <a:rPr lang="en-CA" sz="1100">
                                  <a:solidFill>
                                    <a:schemeClr val="tx1"/>
                                  </a:solidFill>
                                  <a:effectLst/>
                                  <a:latin typeface="Cambria Math"/>
                                </a:rPr>
                                <m:t>– </m:t>
                              </m:r>
                            </m:oMath>
                          </a14:m>
                          <a:r>
                            <a:rPr lang="en-CA" sz="1100" dirty="0">
                              <a:solidFill>
                                <a:schemeClr val="tx1"/>
                              </a:solidFill>
                              <a:effectLst/>
                            </a:rPr>
                            <a:t>(minus)</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100" dirty="0">
                              <a:solidFill>
                                <a:schemeClr val="tx1"/>
                              </a:solidFill>
                              <a:effectLst/>
                            </a:rPr>
                            <a:t>SUCCEEDED</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100" dirty="0" smtClean="0">
                              <a:solidFill>
                                <a:schemeClr val="tx1"/>
                              </a:solidFill>
                              <a:effectLst/>
                            </a:rPr>
                            <a:t>SUCCEEDED</a:t>
                          </a:r>
                          <a14:m>
                            <m:oMath xmlns:m="http://schemas.openxmlformats.org/officeDocument/2006/math">
                              <m:r>
                                <a:rPr lang="en-CA" sz="1100">
                                  <a:solidFill>
                                    <a:schemeClr val="tx1"/>
                                  </a:solidFill>
                                  <a:effectLst/>
                                  <a:latin typeface="Cambria Math"/>
                                </a:rPr>
                                <m:t> +</m:t>
                              </m:r>
                            </m:oMath>
                          </a14:m>
                          <a:r>
                            <a:rPr lang="en-CA" sz="1100" dirty="0">
                              <a:solidFill>
                                <a:schemeClr val="tx1"/>
                              </a:solidFill>
                              <a:effectLst/>
                            </a:rPr>
                            <a:t> (plus)</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100" dirty="0">
                              <a:solidFill>
                                <a:schemeClr val="tx1"/>
                              </a:solidFill>
                              <a:effectLst/>
                            </a:rPr>
                            <a:t>SURPASSED</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142019">
                    <a:tc>
                      <a:txBody>
                        <a:bodyPr/>
                        <a:lstStyle/>
                        <a:p>
                          <a:pPr>
                            <a:spcBef>
                              <a:spcPts val="600"/>
                            </a:spcBef>
                            <a:spcAft>
                              <a:spcPts val="600"/>
                            </a:spcAft>
                          </a:pPr>
                          <a:r>
                            <a:rPr lang="en-CA" sz="900" b="0" dirty="0" smtClean="0">
                              <a:solidFill>
                                <a:schemeClr val="tx1"/>
                              </a:solidFill>
                              <a:effectLst/>
                            </a:rPr>
                            <a:t>Performance </a:t>
                          </a:r>
                          <a:r>
                            <a:rPr lang="en-CA" sz="900" b="1" dirty="0" smtClean="0">
                              <a:solidFill>
                                <a:schemeClr val="tx1"/>
                              </a:solidFill>
                              <a:effectLst/>
                            </a:rPr>
                            <a:t>did not meet </a:t>
                          </a:r>
                          <a:r>
                            <a:rPr lang="en-CA" sz="900" b="0" dirty="0" smtClean="0">
                              <a:solidFill>
                                <a:schemeClr val="tx1"/>
                              </a:solidFill>
                              <a:effectLst/>
                            </a:rPr>
                            <a:t>expectations.</a:t>
                          </a:r>
                        </a:p>
                        <a:p>
                          <a:pPr>
                            <a:spcBef>
                              <a:spcPts val="600"/>
                            </a:spcBef>
                            <a:spcAft>
                              <a:spcPts val="600"/>
                            </a:spcAft>
                          </a:pPr>
                          <a:r>
                            <a:rPr lang="en-CA" sz="900" b="0" dirty="0" smtClean="0">
                              <a:solidFill>
                                <a:schemeClr val="tx1"/>
                              </a:solidFill>
                              <a:effectLst/>
                            </a:rPr>
                            <a:t>Performance results were well below expected performance indicators or standards defined for the work objectives and/or hampered the achievement of organizational goals and objectives. Timely and significant improvement is required.</a:t>
                          </a:r>
                        </a:p>
                        <a:p>
                          <a:pPr>
                            <a:spcBef>
                              <a:spcPts val="600"/>
                            </a:spcBef>
                            <a:spcAft>
                              <a:spcPts val="600"/>
                            </a:spcAft>
                          </a:pPr>
                          <a:r>
                            <a:rPr lang="en-CA" sz="900" b="0" dirty="0" smtClean="0">
                              <a:solidFill>
                                <a:schemeClr val="tx1"/>
                              </a:solidFill>
                              <a:effectLst/>
                            </a:rPr>
                            <a:t>(Note: When performance is at this level for work objectives or core competencies, </a:t>
                          </a:r>
                          <a:r>
                            <a:rPr lang="en-CA" sz="900" b="1" dirty="0" smtClean="0">
                              <a:solidFill>
                                <a:schemeClr val="tx1"/>
                              </a:solidFill>
                              <a:effectLst/>
                            </a:rPr>
                            <a:t>a Performance Improvement Plan (Action Plan) </a:t>
                          </a:r>
                          <a:r>
                            <a:rPr lang="en-CA" sz="900" b="0" dirty="0" smtClean="0">
                              <a:solidFill>
                                <a:schemeClr val="tx1"/>
                              </a:solidFill>
                              <a:effectLst/>
                            </a:rPr>
                            <a:t>is required.)</a:t>
                          </a: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a:t>
                          </a:r>
                          <a:r>
                            <a:rPr lang="en-CA" sz="900" b="1" dirty="0">
                              <a:solidFill>
                                <a:schemeClr val="tx1"/>
                              </a:solidFill>
                              <a:effectLst/>
                            </a:rPr>
                            <a:t>meets some </a:t>
                          </a:r>
                          <a:r>
                            <a:rPr lang="en-CA" sz="900" b="0" dirty="0">
                              <a:solidFill>
                                <a:schemeClr val="tx1"/>
                              </a:solidFill>
                              <a:effectLst/>
                            </a:rPr>
                            <a:t>but not all expectations.</a:t>
                          </a:r>
                        </a:p>
                        <a:p>
                          <a:pPr>
                            <a:lnSpc>
                              <a:spcPct val="115000"/>
                            </a:lnSpc>
                            <a:spcBef>
                              <a:spcPts val="600"/>
                            </a:spcBef>
                            <a:spcAft>
                              <a:spcPts val="600"/>
                            </a:spcAft>
                          </a:pPr>
                          <a:r>
                            <a:rPr lang="en-CA" sz="900" b="0" dirty="0">
                              <a:solidFill>
                                <a:schemeClr val="tx1"/>
                              </a:solidFill>
                              <a:effectLst/>
                            </a:rPr>
                            <a:t>The employee demonstrates the potential and motivation to achieve his or her work objectives; however, occasional lapses have been observed during the performance management cycle.</a:t>
                          </a:r>
                        </a:p>
                        <a:p>
                          <a:pPr>
                            <a:spcBef>
                              <a:spcPts val="600"/>
                            </a:spcBef>
                            <a:spcAft>
                              <a:spcPts val="600"/>
                            </a:spcAft>
                          </a:pPr>
                          <a:r>
                            <a:rPr lang="en-CA" sz="900" b="0" dirty="0">
                              <a:solidFill>
                                <a:schemeClr val="tx1"/>
                              </a:solidFill>
                              <a:effectLst/>
                            </a:rPr>
                            <a:t>Performance results indicate a </a:t>
                          </a:r>
                          <a:r>
                            <a:rPr lang="en-CA" sz="900" b="1" dirty="0">
                              <a:solidFill>
                                <a:schemeClr val="tx1"/>
                              </a:solidFill>
                              <a:effectLst/>
                            </a:rPr>
                            <a:t>need for improvement or development </a:t>
                          </a:r>
                          <a:r>
                            <a:rPr lang="en-CA" sz="900" b="0" dirty="0">
                              <a:solidFill>
                                <a:schemeClr val="tx1"/>
                              </a:solidFill>
                              <a:effectLst/>
                            </a:rPr>
                            <a:t>in some areas.</a:t>
                          </a:r>
                          <a:endParaRPr lang="en-CA" sz="9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a:t>
                          </a:r>
                          <a:r>
                            <a:rPr lang="en-CA" sz="900" b="1" dirty="0">
                              <a:solidFill>
                                <a:schemeClr val="tx1"/>
                              </a:solidFill>
                              <a:effectLst/>
                            </a:rPr>
                            <a:t>fully meets </a:t>
                          </a:r>
                          <a:r>
                            <a:rPr lang="en-CA" sz="900" b="0" dirty="0">
                              <a:solidFill>
                                <a:schemeClr val="tx1"/>
                              </a:solidFill>
                              <a:effectLst/>
                            </a:rPr>
                            <a:t>all expectations.</a:t>
                          </a:r>
                        </a:p>
                        <a:p>
                          <a:pPr>
                            <a:lnSpc>
                              <a:spcPct val="115000"/>
                            </a:lnSpc>
                            <a:spcBef>
                              <a:spcPts val="600"/>
                            </a:spcBef>
                            <a:spcAft>
                              <a:spcPts val="600"/>
                            </a:spcAft>
                          </a:pPr>
                          <a:r>
                            <a:rPr lang="en-CA" sz="900" b="0" dirty="0">
                              <a:solidFill>
                                <a:schemeClr val="tx1"/>
                              </a:solidFill>
                              <a:effectLst/>
                            </a:rPr>
                            <a:t>The employee has effectively achieved all of his or her work objectives.</a:t>
                          </a:r>
                        </a:p>
                        <a:p>
                          <a:pPr>
                            <a:spcBef>
                              <a:spcPts val="600"/>
                            </a:spcBef>
                            <a:spcAft>
                              <a:spcPts val="600"/>
                            </a:spcAft>
                          </a:pPr>
                          <a:r>
                            <a:rPr lang="en-CA" sz="900" b="0" dirty="0">
                              <a:solidFill>
                                <a:schemeClr val="tx1"/>
                              </a:solidFill>
                              <a:effectLst/>
                            </a:rPr>
                            <a:t>The employee makes a positive contribution toward the achievement of organizational goals and objectives.</a:t>
                          </a:r>
                          <a:endParaRPr lang="en-CA" sz="9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a:t>
                          </a:r>
                          <a:r>
                            <a:rPr lang="en-CA" sz="900" b="1" dirty="0">
                              <a:solidFill>
                                <a:schemeClr val="tx1"/>
                              </a:solidFill>
                              <a:effectLst/>
                            </a:rPr>
                            <a:t>exceeds </a:t>
                          </a:r>
                          <a:r>
                            <a:rPr lang="en-CA" sz="900" b="0" dirty="0">
                              <a:solidFill>
                                <a:schemeClr val="tx1"/>
                              </a:solidFill>
                              <a:effectLst/>
                            </a:rPr>
                            <a:t>expectations and consistently generates strong results above those required of the position.</a:t>
                          </a:r>
                        </a:p>
                        <a:p>
                          <a:pPr>
                            <a:spcBef>
                              <a:spcPts val="600"/>
                            </a:spcBef>
                            <a:spcAft>
                              <a:spcPts val="600"/>
                            </a:spcAft>
                          </a:pPr>
                          <a:r>
                            <a:rPr lang="en-CA" sz="900" b="0" dirty="0">
                              <a:solidFill>
                                <a:schemeClr val="tx1"/>
                              </a:solidFill>
                              <a:effectLst/>
                            </a:rPr>
                            <a:t>The employee makes a significant contribution toward the achievement of organizational goals and objectives</a:t>
                          </a:r>
                          <a:r>
                            <a:rPr lang="en-CA" sz="900" b="0" dirty="0" smtClean="0">
                              <a:solidFill>
                                <a:schemeClr val="tx1"/>
                              </a:solidFill>
                              <a:effectLst/>
                            </a:rPr>
                            <a:t>.</a:t>
                          </a:r>
                        </a:p>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CA"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CA" sz="900" b="1" i="0" u="sng" strike="noStrike" kern="1200" cap="none" spc="0" normalizeH="0" baseline="0" noProof="0" dirty="0" smtClean="0">
                            <a:ln>
                              <a:noFill/>
                            </a:ln>
                            <a:solidFill>
                              <a:prstClr val="black"/>
                            </a:solidFill>
                            <a:effectLst/>
                            <a:uLnTx/>
                            <a:uFillTx/>
                            <a:latin typeface="+mn-lt"/>
                            <a:ea typeface="+mn-ea"/>
                            <a:cs typeface="+mn-cs"/>
                          </a:endParaRP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is outstanding.</a:t>
                          </a:r>
                        </a:p>
                        <a:p>
                          <a:pPr>
                            <a:lnSpc>
                              <a:spcPct val="115000"/>
                            </a:lnSpc>
                            <a:spcBef>
                              <a:spcPts val="600"/>
                            </a:spcBef>
                            <a:spcAft>
                              <a:spcPts val="600"/>
                            </a:spcAft>
                          </a:pPr>
                          <a:r>
                            <a:rPr lang="en-CA" sz="900" b="0" dirty="0">
                              <a:solidFill>
                                <a:schemeClr val="tx1"/>
                              </a:solidFill>
                              <a:effectLst/>
                            </a:rPr>
                            <a:t>The employee makes an </a:t>
                          </a:r>
                          <a:r>
                            <a:rPr lang="en-CA" sz="900" b="1" dirty="0">
                              <a:solidFill>
                                <a:schemeClr val="tx1"/>
                              </a:solidFill>
                              <a:effectLst/>
                            </a:rPr>
                            <a:t>exceptional </a:t>
                          </a:r>
                          <a:r>
                            <a:rPr lang="en-CA" sz="900" b="0" dirty="0">
                              <a:solidFill>
                                <a:schemeClr val="tx1"/>
                              </a:solidFill>
                              <a:effectLst/>
                            </a:rPr>
                            <a:t>contribution to strategic organizational goals and objectives and consistently surpasses position requirements.</a:t>
                          </a:r>
                        </a:p>
                        <a:p>
                          <a:pPr>
                            <a:spcBef>
                              <a:spcPts val="600"/>
                            </a:spcBef>
                            <a:spcAft>
                              <a:spcPts val="600"/>
                            </a:spcAft>
                          </a:pPr>
                          <a:r>
                            <a:rPr lang="en-CA" sz="900" b="0" dirty="0">
                              <a:solidFill>
                                <a:schemeClr val="tx1"/>
                              </a:solidFill>
                              <a:effectLst/>
                            </a:rPr>
                            <a:t>The employee consistently delivers results that provide exceptional value to the team, stakeholders and the </a:t>
                          </a:r>
                          <a:r>
                            <a:rPr lang="en-CA" sz="900" b="0" dirty="0" smtClean="0">
                              <a:solidFill>
                                <a:schemeClr val="tx1"/>
                              </a:solidFill>
                              <a:effectLst/>
                            </a:rPr>
                            <a:t>department.</a:t>
                          </a: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909653955"/>
                  </p:ext>
                </p:extLst>
              </p:nvPr>
            </p:nvGraphicFramePr>
            <p:xfrm>
              <a:off x="179512" y="998806"/>
              <a:ext cx="8856985" cy="3397348"/>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255329">
                    <a:tc>
                      <a:txBody>
                        <a:bodyPr/>
                        <a:lstStyle/>
                        <a:p>
                          <a:pPr algn="ctr">
                            <a:lnSpc>
                              <a:spcPct val="115000"/>
                            </a:lnSpc>
                            <a:spcBef>
                              <a:spcPts val="600"/>
                            </a:spcBef>
                            <a:spcAft>
                              <a:spcPts val="600"/>
                            </a:spcAft>
                          </a:pPr>
                          <a:r>
                            <a:rPr lang="en-CA" sz="1100" dirty="0">
                              <a:solidFill>
                                <a:schemeClr val="tx1"/>
                              </a:solidFill>
                              <a:effectLst/>
                            </a:rPr>
                            <a:t>DID NOT MEET</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14286" r="-301031" b="-1235714"/>
                          </a:stretch>
                        </a:blipFill>
                      </a:tcPr>
                    </a:tc>
                    <a:tc>
                      <a:txBody>
                        <a:bodyPr/>
                        <a:lstStyle/>
                        <a:p>
                          <a:pPr algn="ctr">
                            <a:lnSpc>
                              <a:spcPct val="115000"/>
                            </a:lnSpc>
                            <a:spcBef>
                              <a:spcPts val="600"/>
                            </a:spcBef>
                            <a:spcAft>
                              <a:spcPts val="600"/>
                            </a:spcAft>
                          </a:pPr>
                          <a:r>
                            <a:rPr lang="en-CA" sz="1100" dirty="0">
                              <a:solidFill>
                                <a:schemeClr val="tx1"/>
                              </a:solidFill>
                              <a:effectLst/>
                            </a:rPr>
                            <a:t>SUCCEEDED</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14286" r="-101375" b="-1235714"/>
                          </a:stretch>
                        </a:blipFill>
                      </a:tcPr>
                    </a:tc>
                    <a:tc>
                      <a:txBody>
                        <a:bodyPr/>
                        <a:lstStyle/>
                        <a:p>
                          <a:pPr algn="ctr">
                            <a:lnSpc>
                              <a:spcPct val="115000"/>
                            </a:lnSpc>
                            <a:spcBef>
                              <a:spcPts val="600"/>
                            </a:spcBef>
                            <a:spcAft>
                              <a:spcPts val="600"/>
                            </a:spcAft>
                          </a:pPr>
                          <a:r>
                            <a:rPr lang="en-CA" sz="1100" dirty="0">
                              <a:solidFill>
                                <a:schemeClr val="tx1"/>
                              </a:solidFill>
                              <a:effectLst/>
                            </a:rPr>
                            <a:t>SURPASSED</a:t>
                          </a:r>
                          <a:endParaRPr lang="en-CA" sz="11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142019">
                    <a:tc>
                      <a:txBody>
                        <a:bodyPr/>
                        <a:lstStyle/>
                        <a:p>
                          <a:pPr>
                            <a:spcBef>
                              <a:spcPts val="600"/>
                            </a:spcBef>
                            <a:spcAft>
                              <a:spcPts val="600"/>
                            </a:spcAft>
                          </a:pPr>
                          <a:r>
                            <a:rPr lang="en-CA" sz="900" b="0" dirty="0" smtClean="0">
                              <a:solidFill>
                                <a:schemeClr val="tx1"/>
                              </a:solidFill>
                              <a:effectLst/>
                            </a:rPr>
                            <a:t>Performance </a:t>
                          </a:r>
                          <a:r>
                            <a:rPr lang="en-CA" sz="900" b="1" dirty="0" smtClean="0">
                              <a:solidFill>
                                <a:schemeClr val="tx1"/>
                              </a:solidFill>
                              <a:effectLst/>
                            </a:rPr>
                            <a:t>did not meet </a:t>
                          </a:r>
                          <a:r>
                            <a:rPr lang="en-CA" sz="900" b="0" dirty="0" smtClean="0">
                              <a:solidFill>
                                <a:schemeClr val="tx1"/>
                              </a:solidFill>
                              <a:effectLst/>
                            </a:rPr>
                            <a:t>expectations.</a:t>
                          </a:r>
                        </a:p>
                        <a:p>
                          <a:pPr>
                            <a:spcBef>
                              <a:spcPts val="600"/>
                            </a:spcBef>
                            <a:spcAft>
                              <a:spcPts val="600"/>
                            </a:spcAft>
                          </a:pPr>
                          <a:r>
                            <a:rPr lang="en-CA" sz="900" b="0" dirty="0" smtClean="0">
                              <a:solidFill>
                                <a:schemeClr val="tx1"/>
                              </a:solidFill>
                              <a:effectLst/>
                            </a:rPr>
                            <a:t>Performance results were well below expected performance indicators or standards defined for the work objectives and/or hampered the achievement of organizational goals and objectives. Timely and significant improvement is required.</a:t>
                          </a:r>
                        </a:p>
                        <a:p>
                          <a:pPr>
                            <a:spcBef>
                              <a:spcPts val="600"/>
                            </a:spcBef>
                            <a:spcAft>
                              <a:spcPts val="600"/>
                            </a:spcAft>
                          </a:pPr>
                          <a:r>
                            <a:rPr lang="en-CA" sz="900" b="0" dirty="0" smtClean="0">
                              <a:solidFill>
                                <a:schemeClr val="tx1"/>
                              </a:solidFill>
                              <a:effectLst/>
                            </a:rPr>
                            <a:t>(Note: When performance is at this level for work objectives or core competencies, </a:t>
                          </a:r>
                          <a:r>
                            <a:rPr lang="en-CA" sz="900" b="1" dirty="0" smtClean="0">
                              <a:solidFill>
                                <a:schemeClr val="tx1"/>
                              </a:solidFill>
                              <a:effectLst/>
                            </a:rPr>
                            <a:t>a Performance Improvement Plan (Action Plan) </a:t>
                          </a:r>
                          <a:r>
                            <a:rPr lang="en-CA" sz="900" b="0" dirty="0" smtClean="0">
                              <a:solidFill>
                                <a:schemeClr val="tx1"/>
                              </a:solidFill>
                              <a:effectLst/>
                            </a:rPr>
                            <a:t>is required.)</a:t>
                          </a: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a:t>
                          </a:r>
                          <a:r>
                            <a:rPr lang="en-CA" sz="900" b="1" dirty="0">
                              <a:solidFill>
                                <a:schemeClr val="tx1"/>
                              </a:solidFill>
                              <a:effectLst/>
                            </a:rPr>
                            <a:t>meets some </a:t>
                          </a:r>
                          <a:r>
                            <a:rPr lang="en-CA" sz="900" b="0" dirty="0">
                              <a:solidFill>
                                <a:schemeClr val="tx1"/>
                              </a:solidFill>
                              <a:effectLst/>
                            </a:rPr>
                            <a:t>but not all expectations.</a:t>
                          </a:r>
                        </a:p>
                        <a:p>
                          <a:pPr>
                            <a:lnSpc>
                              <a:spcPct val="115000"/>
                            </a:lnSpc>
                            <a:spcBef>
                              <a:spcPts val="600"/>
                            </a:spcBef>
                            <a:spcAft>
                              <a:spcPts val="600"/>
                            </a:spcAft>
                          </a:pPr>
                          <a:r>
                            <a:rPr lang="en-CA" sz="900" b="0" dirty="0">
                              <a:solidFill>
                                <a:schemeClr val="tx1"/>
                              </a:solidFill>
                              <a:effectLst/>
                            </a:rPr>
                            <a:t>The employee demonstrates the potential and motivation to achieve his or her work objectives; however, occasional lapses have been observed during the performance management cycle.</a:t>
                          </a:r>
                        </a:p>
                        <a:p>
                          <a:pPr>
                            <a:spcBef>
                              <a:spcPts val="600"/>
                            </a:spcBef>
                            <a:spcAft>
                              <a:spcPts val="600"/>
                            </a:spcAft>
                          </a:pPr>
                          <a:r>
                            <a:rPr lang="en-CA" sz="900" b="0" dirty="0">
                              <a:solidFill>
                                <a:schemeClr val="tx1"/>
                              </a:solidFill>
                              <a:effectLst/>
                            </a:rPr>
                            <a:t>Performance results indicate a </a:t>
                          </a:r>
                          <a:r>
                            <a:rPr lang="en-CA" sz="900" b="1" dirty="0">
                              <a:solidFill>
                                <a:schemeClr val="tx1"/>
                              </a:solidFill>
                              <a:effectLst/>
                            </a:rPr>
                            <a:t>need for improvement or development </a:t>
                          </a:r>
                          <a:r>
                            <a:rPr lang="en-CA" sz="900" b="0" dirty="0">
                              <a:solidFill>
                                <a:schemeClr val="tx1"/>
                              </a:solidFill>
                              <a:effectLst/>
                            </a:rPr>
                            <a:t>in some areas.</a:t>
                          </a:r>
                          <a:endParaRPr lang="en-CA" sz="9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a:t>
                          </a:r>
                          <a:r>
                            <a:rPr lang="en-CA" sz="900" b="1" dirty="0">
                              <a:solidFill>
                                <a:schemeClr val="tx1"/>
                              </a:solidFill>
                              <a:effectLst/>
                            </a:rPr>
                            <a:t>fully meets </a:t>
                          </a:r>
                          <a:r>
                            <a:rPr lang="en-CA" sz="900" b="0" dirty="0">
                              <a:solidFill>
                                <a:schemeClr val="tx1"/>
                              </a:solidFill>
                              <a:effectLst/>
                            </a:rPr>
                            <a:t>all expectations.</a:t>
                          </a:r>
                        </a:p>
                        <a:p>
                          <a:pPr>
                            <a:lnSpc>
                              <a:spcPct val="115000"/>
                            </a:lnSpc>
                            <a:spcBef>
                              <a:spcPts val="600"/>
                            </a:spcBef>
                            <a:spcAft>
                              <a:spcPts val="600"/>
                            </a:spcAft>
                          </a:pPr>
                          <a:r>
                            <a:rPr lang="en-CA" sz="900" b="0" dirty="0">
                              <a:solidFill>
                                <a:schemeClr val="tx1"/>
                              </a:solidFill>
                              <a:effectLst/>
                            </a:rPr>
                            <a:t>The employee has effectively achieved all of his or her work objectives.</a:t>
                          </a:r>
                        </a:p>
                        <a:p>
                          <a:pPr>
                            <a:spcBef>
                              <a:spcPts val="600"/>
                            </a:spcBef>
                            <a:spcAft>
                              <a:spcPts val="600"/>
                            </a:spcAft>
                          </a:pPr>
                          <a:r>
                            <a:rPr lang="en-CA" sz="900" b="0" dirty="0">
                              <a:solidFill>
                                <a:schemeClr val="tx1"/>
                              </a:solidFill>
                              <a:effectLst/>
                            </a:rPr>
                            <a:t>The employee makes a positive contribution toward the achievement of organizational goals and objectives.</a:t>
                          </a:r>
                          <a:endParaRPr lang="en-CA" sz="9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a:t>
                          </a:r>
                          <a:r>
                            <a:rPr lang="en-CA" sz="900" b="1" dirty="0">
                              <a:solidFill>
                                <a:schemeClr val="tx1"/>
                              </a:solidFill>
                              <a:effectLst/>
                            </a:rPr>
                            <a:t>exceeds </a:t>
                          </a:r>
                          <a:r>
                            <a:rPr lang="en-CA" sz="900" b="0" dirty="0">
                              <a:solidFill>
                                <a:schemeClr val="tx1"/>
                              </a:solidFill>
                              <a:effectLst/>
                            </a:rPr>
                            <a:t>expectations and consistently generates strong results above those required of the position.</a:t>
                          </a:r>
                        </a:p>
                        <a:p>
                          <a:pPr>
                            <a:spcBef>
                              <a:spcPts val="600"/>
                            </a:spcBef>
                            <a:spcAft>
                              <a:spcPts val="600"/>
                            </a:spcAft>
                          </a:pPr>
                          <a:r>
                            <a:rPr lang="en-CA" sz="900" b="0" dirty="0">
                              <a:solidFill>
                                <a:schemeClr val="tx1"/>
                              </a:solidFill>
                              <a:effectLst/>
                            </a:rPr>
                            <a:t>The employee makes a significant contribution toward the achievement of organizational goals and objectives</a:t>
                          </a:r>
                          <a:r>
                            <a:rPr lang="en-CA" sz="900" b="0" dirty="0" smtClean="0">
                              <a:solidFill>
                                <a:schemeClr val="tx1"/>
                              </a:solidFill>
                              <a:effectLst/>
                            </a:rPr>
                            <a:t>.</a:t>
                          </a:r>
                        </a:p>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CA"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CA" sz="900" b="1" i="0" u="sng" strike="noStrike" kern="1200" cap="none" spc="0" normalizeH="0" baseline="0" noProof="0" dirty="0" smtClean="0">
                            <a:ln>
                              <a:noFill/>
                            </a:ln>
                            <a:solidFill>
                              <a:prstClr val="black"/>
                            </a:solidFill>
                            <a:effectLst/>
                            <a:uLnTx/>
                            <a:uFillTx/>
                            <a:latin typeface="+mn-lt"/>
                            <a:ea typeface="+mn-ea"/>
                            <a:cs typeface="+mn-cs"/>
                          </a:endParaRPr>
                        </a:p>
                      </a:txBody>
                      <a:tcPr marL="44164" marR="44164" marT="0" marB="0">
                        <a:solidFill>
                          <a:srgbClr val="E7F3F4"/>
                        </a:solidFill>
                      </a:tcPr>
                    </a:tc>
                    <a:tc>
                      <a:txBody>
                        <a:bodyPr/>
                        <a:lstStyle/>
                        <a:p>
                          <a:pPr>
                            <a:lnSpc>
                              <a:spcPct val="115000"/>
                            </a:lnSpc>
                            <a:spcBef>
                              <a:spcPts val="600"/>
                            </a:spcBef>
                            <a:spcAft>
                              <a:spcPts val="600"/>
                            </a:spcAft>
                          </a:pPr>
                          <a:r>
                            <a:rPr lang="en-CA" sz="900" b="0" dirty="0">
                              <a:solidFill>
                                <a:schemeClr val="tx1"/>
                              </a:solidFill>
                              <a:effectLst/>
                            </a:rPr>
                            <a:t>Performance is outstanding.</a:t>
                          </a:r>
                        </a:p>
                        <a:p>
                          <a:pPr>
                            <a:lnSpc>
                              <a:spcPct val="115000"/>
                            </a:lnSpc>
                            <a:spcBef>
                              <a:spcPts val="600"/>
                            </a:spcBef>
                            <a:spcAft>
                              <a:spcPts val="600"/>
                            </a:spcAft>
                          </a:pPr>
                          <a:r>
                            <a:rPr lang="en-CA" sz="900" b="0" dirty="0">
                              <a:solidFill>
                                <a:schemeClr val="tx1"/>
                              </a:solidFill>
                              <a:effectLst/>
                            </a:rPr>
                            <a:t>The employee makes an </a:t>
                          </a:r>
                          <a:r>
                            <a:rPr lang="en-CA" sz="900" b="1" dirty="0">
                              <a:solidFill>
                                <a:schemeClr val="tx1"/>
                              </a:solidFill>
                              <a:effectLst/>
                            </a:rPr>
                            <a:t>exceptional </a:t>
                          </a:r>
                          <a:r>
                            <a:rPr lang="en-CA" sz="900" b="0" dirty="0">
                              <a:solidFill>
                                <a:schemeClr val="tx1"/>
                              </a:solidFill>
                              <a:effectLst/>
                            </a:rPr>
                            <a:t>contribution to strategic organizational goals and objectives and consistently surpasses position requirements.</a:t>
                          </a:r>
                        </a:p>
                        <a:p>
                          <a:pPr>
                            <a:spcBef>
                              <a:spcPts val="600"/>
                            </a:spcBef>
                            <a:spcAft>
                              <a:spcPts val="600"/>
                            </a:spcAft>
                          </a:pPr>
                          <a:r>
                            <a:rPr lang="en-CA" sz="900" b="0" dirty="0">
                              <a:solidFill>
                                <a:schemeClr val="tx1"/>
                              </a:solidFill>
                              <a:effectLst/>
                            </a:rPr>
                            <a:t>The employee consistently delivers results that provide exceptional value to the team, stakeholders and the </a:t>
                          </a:r>
                          <a:r>
                            <a:rPr lang="en-CA" sz="900" b="0" dirty="0" smtClean="0">
                              <a:solidFill>
                                <a:schemeClr val="tx1"/>
                              </a:solidFill>
                              <a:effectLst/>
                            </a:rPr>
                            <a:t>department</a:t>
                          </a:r>
                          <a:r>
                            <a:rPr lang="en-CA" sz="900" b="0" dirty="0" smtClean="0">
                              <a:solidFill>
                                <a:schemeClr val="tx1"/>
                              </a:solidFill>
                              <a:effectLst/>
                            </a:rPr>
                            <a:t>.</a:t>
                          </a:r>
                          <a:endParaRPr lang="en-CA" sz="900" b="0" dirty="0" smtClean="0">
                            <a:solidFill>
                              <a:schemeClr val="tx1"/>
                            </a:solidFill>
                            <a:effectLst/>
                          </a:endParaRP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Fallback>
      </mc:AlternateContent>
      <p:sp>
        <p:nvSpPr>
          <p:cNvPr id="3" name="Slide Number Placeholder 2"/>
          <p:cNvSpPr>
            <a:spLocks noGrp="1"/>
          </p:cNvSpPr>
          <p:nvPr>
            <p:ph type="sldNum" sz="quarter" idx="12"/>
          </p:nvPr>
        </p:nvSpPr>
        <p:spPr/>
        <p:txBody>
          <a:bodyPr/>
          <a:lstStyle/>
          <a:p>
            <a:fld id="{2E86C063-E22E-2E4C-A523-54089486E38F}" type="slidenum">
              <a:rPr lang="en-US" smtClean="0"/>
              <a:t>17</a:t>
            </a:fld>
            <a:endParaRPr lang="en-US" dirty="0"/>
          </a:p>
        </p:txBody>
      </p:sp>
    </p:spTree>
    <p:extLst>
      <p:ext uri="{BB962C8B-B14F-4D97-AF65-F5344CB8AC3E}">
        <p14:creationId xmlns:p14="http://schemas.microsoft.com/office/powerpoint/2010/main" val="162418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72" y="149338"/>
            <a:ext cx="8229600" cy="486054"/>
          </a:xfrm>
        </p:spPr>
        <p:txBody>
          <a:bodyPr>
            <a:noAutofit/>
          </a:bodyPr>
          <a:lstStyle/>
          <a:p>
            <a:r>
              <a:rPr lang="en-CA" sz="2400" noProof="0" dirty="0"/>
              <a:t>Work </a:t>
            </a:r>
            <a:r>
              <a:rPr lang="en-CA" sz="2400" noProof="0" dirty="0" smtClean="0"/>
              <a:t>Objectives – TBS Examples of Rating Descriptors</a:t>
            </a:r>
            <a:endParaRPr lang="en-CA" sz="2400" noProof="0"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94851877"/>
                  </p:ext>
                </p:extLst>
              </p:nvPr>
            </p:nvGraphicFramePr>
            <p:xfrm>
              <a:off x="179513" y="808603"/>
              <a:ext cx="8856985" cy="3840524"/>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194834">
                    <a:tc>
                      <a:txBody>
                        <a:bodyPr/>
                        <a:lstStyle/>
                        <a:p>
                          <a:pPr algn="ctr">
                            <a:lnSpc>
                              <a:spcPct val="115000"/>
                            </a:lnSpc>
                            <a:spcBef>
                              <a:spcPts val="600"/>
                            </a:spcBef>
                            <a:spcAft>
                              <a:spcPts val="600"/>
                            </a:spcAft>
                          </a:pPr>
                          <a:r>
                            <a:rPr lang="en-CA" sz="800" dirty="0">
                              <a:solidFill>
                                <a:schemeClr val="tx1"/>
                              </a:solidFill>
                              <a:effectLst/>
                              <a:latin typeface="+mn-lt"/>
                            </a:rPr>
                            <a:t>DID NOT MEET</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800" dirty="0" smtClean="0">
                              <a:solidFill>
                                <a:schemeClr val="tx1"/>
                              </a:solidFill>
                              <a:effectLst/>
                              <a:latin typeface="+mn-lt"/>
                            </a:rPr>
                            <a:t>SUCCEEDED </a:t>
                          </a:r>
                          <a14:m>
                            <m:oMath xmlns:m="http://schemas.openxmlformats.org/officeDocument/2006/math">
                              <m:r>
                                <a:rPr lang="en-CA" sz="800">
                                  <a:solidFill>
                                    <a:schemeClr val="tx1"/>
                                  </a:solidFill>
                                  <a:effectLst/>
                                  <a:latin typeface="Cambria Math"/>
                                </a:rPr>
                                <m:t>– </m:t>
                              </m:r>
                            </m:oMath>
                          </a14:m>
                          <a:r>
                            <a:rPr lang="en-CA" sz="800" dirty="0">
                              <a:solidFill>
                                <a:schemeClr val="tx1"/>
                              </a:solidFill>
                              <a:effectLst/>
                              <a:latin typeface="+mn-lt"/>
                            </a:rPr>
                            <a:t>(minus)</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800" dirty="0">
                              <a:solidFill>
                                <a:schemeClr val="tx1"/>
                              </a:solidFill>
                              <a:effectLst/>
                              <a:latin typeface="+mn-lt"/>
                            </a:rPr>
                            <a:t>SUCCEEDED</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800" dirty="0" smtClean="0">
                              <a:solidFill>
                                <a:schemeClr val="tx1"/>
                              </a:solidFill>
                              <a:effectLst/>
                              <a:latin typeface="+mn-lt"/>
                            </a:rPr>
                            <a:t>SUCCEEDED</a:t>
                          </a:r>
                          <a14:m>
                            <m:oMath xmlns:m="http://schemas.openxmlformats.org/officeDocument/2006/math">
                              <m:r>
                                <a:rPr lang="en-CA" sz="800">
                                  <a:solidFill>
                                    <a:schemeClr val="tx1"/>
                                  </a:solidFill>
                                  <a:effectLst/>
                                  <a:latin typeface="Cambria Math"/>
                                </a:rPr>
                                <m:t> +</m:t>
                              </m:r>
                            </m:oMath>
                          </a14:m>
                          <a:r>
                            <a:rPr lang="en-CA" sz="800" dirty="0">
                              <a:solidFill>
                                <a:schemeClr val="tx1"/>
                              </a:solidFill>
                              <a:effectLst/>
                              <a:latin typeface="+mn-lt"/>
                            </a:rPr>
                            <a:t> (plus)</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800" dirty="0">
                              <a:solidFill>
                                <a:schemeClr val="tx1"/>
                              </a:solidFill>
                              <a:effectLst/>
                              <a:latin typeface="+mn-lt"/>
                            </a:rPr>
                            <a:t>SURPASSED</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645690">
                    <a:tc>
                      <a:txBody>
                        <a:bodyPr/>
                        <a:lstStyle/>
                        <a:p>
                          <a:pPr>
                            <a:lnSpc>
                              <a:spcPct val="115000"/>
                            </a:lnSpc>
                            <a:spcAft>
                              <a:spcPts val="0"/>
                            </a:spcAft>
                          </a:pPr>
                          <a:r>
                            <a:rPr lang="en-CA" sz="800" b="0" dirty="0" smtClean="0">
                              <a:solidFill>
                                <a:schemeClr val="tx1"/>
                              </a:solidFill>
                              <a:effectLst/>
                            </a:rPr>
                            <a:t>No significant external barriers or problems arose, yet the work objective was still not accomplished. Work fell well short of indicators or was unacceptable.</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Although the employee received extra guidance, the objective was not met.</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There were no circumstances beyond the employee's control that prevented him or her from achieving the work objectives.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Work is not completed on time and contains critical inaccuracies.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There was a significantly negative impact on team deliverables.</a:t>
                          </a:r>
                        </a:p>
                        <a:p>
                          <a:pPr>
                            <a:lnSpc>
                              <a:spcPct val="115000"/>
                            </a:lnSpc>
                            <a:spcAft>
                              <a:spcPts val="0"/>
                            </a:spcAft>
                          </a:pPr>
                          <a:endParaRPr lang="en-CA" sz="800" b="0" dirty="0" smtClean="0">
                            <a:solidFill>
                              <a:schemeClr val="tx1"/>
                            </a:solidFill>
                            <a:effectLst/>
                          </a:endParaRPr>
                        </a:p>
                      </a:txBody>
                      <a:tcPr marL="44164" marR="44164" marT="0" marB="0">
                        <a:solidFill>
                          <a:srgbClr val="D4EAEC"/>
                        </a:solidFill>
                      </a:tcPr>
                    </a:tc>
                    <a:tc>
                      <a:txBody>
                        <a:bodyPr/>
                        <a:lstStyle/>
                        <a:p>
                          <a:pPr>
                            <a:lnSpc>
                              <a:spcPct val="115000"/>
                            </a:lnSpc>
                            <a:spcBef>
                              <a:spcPts val="1200"/>
                            </a:spcBef>
                            <a:spcAft>
                              <a:spcPts val="600"/>
                            </a:spcAft>
                          </a:pPr>
                          <a:r>
                            <a:rPr lang="en-CA" sz="800" b="0" dirty="0" smtClean="0">
                              <a:solidFill>
                                <a:schemeClr val="tx1"/>
                              </a:solidFill>
                              <a:effectLst/>
                            </a:rPr>
                            <a:t>The employee's work fell short of the indicators or often required revisions or correction.</a:t>
                          </a:r>
                        </a:p>
                        <a:p>
                          <a:pPr>
                            <a:lnSpc>
                              <a:spcPct val="115000"/>
                            </a:lnSpc>
                            <a:spcBef>
                              <a:spcPts val="1200"/>
                            </a:spcBef>
                            <a:spcAft>
                              <a:spcPts val="600"/>
                            </a:spcAft>
                          </a:pPr>
                          <a:r>
                            <a:rPr lang="en-CA" sz="800" b="0" dirty="0" smtClean="0">
                              <a:solidFill>
                                <a:schemeClr val="tx1"/>
                              </a:solidFill>
                              <a:effectLst/>
                            </a:rPr>
                            <a:t>The employee required additional guidance to meet work objectives, beyond what would normally be expected for his or her level.</a:t>
                          </a:r>
                        </a:p>
                        <a:p>
                          <a:pPr>
                            <a:lnSpc>
                              <a:spcPct val="115000"/>
                            </a:lnSpc>
                            <a:spcBef>
                              <a:spcPts val="1200"/>
                            </a:spcBef>
                            <a:spcAft>
                              <a:spcPts val="600"/>
                            </a:spcAft>
                          </a:pPr>
                          <a:r>
                            <a:rPr lang="en-CA" sz="800" b="0" dirty="0" smtClean="0">
                              <a:solidFill>
                                <a:schemeClr val="tx1"/>
                              </a:solidFill>
                              <a:effectLst/>
                            </a:rPr>
                            <a:t>The result was not as good as it could have been, given available resources, and therefore held back the goals of the work unit, organization or department.</a:t>
                          </a:r>
                        </a:p>
                        <a:p>
                          <a:pPr>
                            <a:lnSpc>
                              <a:spcPct val="115000"/>
                            </a:lnSpc>
                            <a:spcAft>
                              <a:spcPts val="0"/>
                            </a:spcAft>
                          </a:pPr>
                          <a:r>
                            <a:rPr lang="en-CA" sz="800" b="0" dirty="0">
                              <a:solidFill>
                                <a:schemeClr val="tx1"/>
                              </a:solidFill>
                              <a:effectLst/>
                            </a:rPr>
                            <a:t> </a:t>
                          </a:r>
                        </a:p>
                        <a:p>
                          <a:pPr>
                            <a:lnSpc>
                              <a:spcPct val="115000"/>
                            </a:lnSpc>
                            <a:spcAft>
                              <a:spcPts val="0"/>
                            </a:spcAft>
                          </a:pPr>
                          <a:r>
                            <a:rPr lang="en-CA" sz="800" b="0" dirty="0">
                              <a:solidFill>
                                <a:schemeClr val="tx1"/>
                              </a:solidFill>
                              <a:effectLst/>
                            </a:rPr>
                            <a:t> </a:t>
                          </a:r>
                          <a:endParaRPr lang="en-CA" sz="80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Aft>
                              <a:spcPts val="0"/>
                            </a:spcAft>
                          </a:pPr>
                          <a:r>
                            <a:rPr lang="en-CA" sz="800" b="0" dirty="0" smtClean="0">
                              <a:solidFill>
                                <a:schemeClr val="tx1"/>
                              </a:solidFill>
                              <a:effectLst/>
                            </a:rPr>
                            <a:t>The employee's work met the standards and indicators, or required only minimal revisions.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result had a clear, positive impact on organizational goals.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work objectives were accomplished in the designated time frame.</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We received positive feedback about the product, service or work</a:t>
                          </a:r>
                        </a:p>
                        <a:p>
                          <a:pPr>
                            <a:lnSpc>
                              <a:spcPct val="115000"/>
                            </a:lnSpc>
                            <a:spcAft>
                              <a:spcPts val="0"/>
                            </a:spcAft>
                          </a:pPr>
                          <a:r>
                            <a:rPr lang="en-CA" sz="800" b="0" dirty="0">
                              <a:solidFill>
                                <a:schemeClr val="tx1"/>
                              </a:solidFill>
                              <a:effectLst/>
                            </a:rPr>
                            <a:t> </a:t>
                          </a:r>
                          <a:endParaRPr lang="en-CA" sz="80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Aft>
                              <a:spcPts val="0"/>
                            </a:spcAft>
                          </a:pPr>
                          <a:r>
                            <a:rPr lang="en-CA" sz="800" b="0" dirty="0" smtClean="0">
                              <a:solidFill>
                                <a:schemeClr val="tx1"/>
                              </a:solidFill>
                              <a:effectLst/>
                            </a:rPr>
                            <a:t>The employee's work exceeded the indicators and standards, or required very few minor revisions or changes (fewer than expected).</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work objectives were exceeded with less guidance and support than would ordinarily be expected for the employee's level and complexity of the task.</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result had a direct and significant positive effect on the achievement of the goals of the work unit, organization or department.</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Work objectives were met, above the indicators in at least one key objective, and no work objectives within the employees control were unmet. The employee made an important or significant contribution in one key area.</a:t>
                          </a:r>
                          <a:endParaRPr lang="en-CA" sz="800" b="0" dirty="0">
                            <a:solidFill>
                              <a:schemeClr val="tx1"/>
                            </a:solidFill>
                            <a:effectLst/>
                          </a:endParaRPr>
                        </a:p>
                        <a:p>
                          <a:pPr>
                            <a:lnSpc>
                              <a:spcPct val="115000"/>
                            </a:lnSpc>
                            <a:spcAft>
                              <a:spcPts val="0"/>
                            </a:spcAft>
                          </a:pPr>
                          <a:r>
                            <a:rPr lang="en-CA" sz="800" b="0" dirty="0">
                              <a:solidFill>
                                <a:schemeClr val="tx1"/>
                              </a:solidFill>
                              <a:effectLst/>
                            </a:rPr>
                            <a:t> </a:t>
                          </a:r>
                        </a:p>
                        <a:p>
                          <a:pPr>
                            <a:lnSpc>
                              <a:spcPct val="115000"/>
                            </a:lnSpc>
                            <a:spcAft>
                              <a:spcPts val="0"/>
                            </a:spcAft>
                          </a:pPr>
                          <a:r>
                            <a:rPr lang="en-CA" sz="800" b="0" dirty="0">
                              <a:solidFill>
                                <a:schemeClr val="tx1"/>
                              </a:solidFill>
                              <a:effectLst/>
                            </a:rPr>
                            <a:t> </a:t>
                          </a:r>
                        </a:p>
                        <a:p>
                          <a:pPr>
                            <a:lnSpc>
                              <a:spcPct val="115000"/>
                            </a:lnSpc>
                            <a:spcAft>
                              <a:spcPts val="0"/>
                            </a:spcAft>
                          </a:pPr>
                          <a:r>
                            <a:rPr lang="en-CA" sz="800" b="0" dirty="0">
                              <a:solidFill>
                                <a:schemeClr val="tx1"/>
                              </a:solidFill>
                              <a:effectLst/>
                            </a:rPr>
                            <a:t> </a:t>
                          </a:r>
                          <a:endParaRPr lang="en-CA" sz="80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Bef>
                              <a:spcPts val="300"/>
                            </a:spcBef>
                            <a:spcAft>
                              <a:spcPts val="300"/>
                            </a:spcAft>
                          </a:pPr>
                          <a:r>
                            <a:rPr lang="en-CA" sz="800" b="0" dirty="0" smtClean="0">
                              <a:solidFill>
                                <a:schemeClr val="tx1"/>
                              </a:solidFill>
                              <a:effectLst/>
                            </a:rPr>
                            <a:t>The employee far surpassed indicators and standards. His or her work was thorough, error-free, and served as a model for others.</a:t>
                          </a:r>
                        </a:p>
                        <a:p>
                          <a:pPr>
                            <a:lnSpc>
                              <a:spcPct val="115000"/>
                            </a:lnSpc>
                            <a:spcBef>
                              <a:spcPts val="300"/>
                            </a:spcBef>
                            <a:spcAft>
                              <a:spcPts val="300"/>
                            </a:spcAft>
                          </a:pPr>
                          <a:r>
                            <a:rPr lang="en-CA" sz="800" b="0" dirty="0" smtClean="0">
                              <a:solidFill>
                                <a:schemeClr val="tx1"/>
                              </a:solidFill>
                              <a:effectLst/>
                            </a:rPr>
                            <a:t>The work objectives were greatly exceeded with far less guidance and support than would ordinarily be expected for the employee's level and complexity of the task.</a:t>
                          </a:r>
                        </a:p>
                        <a:p>
                          <a:pPr>
                            <a:lnSpc>
                              <a:spcPct val="115000"/>
                            </a:lnSpc>
                            <a:spcBef>
                              <a:spcPts val="300"/>
                            </a:spcBef>
                            <a:spcAft>
                              <a:spcPts val="300"/>
                            </a:spcAft>
                          </a:pPr>
                          <a:r>
                            <a:rPr lang="en-CA" sz="800" b="0" dirty="0" smtClean="0">
                              <a:solidFill>
                                <a:schemeClr val="tx1"/>
                              </a:solidFill>
                              <a:effectLst/>
                            </a:rPr>
                            <a:t>The result had a highly significant impact and played a vital role in achieving critical goals for the work unit, organization or department.</a:t>
                          </a:r>
                        </a:p>
                        <a:p>
                          <a:pPr>
                            <a:lnSpc>
                              <a:spcPct val="115000"/>
                            </a:lnSpc>
                            <a:spcBef>
                              <a:spcPts val="300"/>
                            </a:spcBef>
                            <a:spcAft>
                              <a:spcPts val="300"/>
                            </a:spcAft>
                          </a:pPr>
                          <a:r>
                            <a:rPr lang="en-CA" sz="800" b="0" dirty="0" smtClean="0">
                              <a:solidFill>
                                <a:schemeClr val="tx1"/>
                              </a:solidFill>
                              <a:effectLst/>
                            </a:rPr>
                            <a:t>Benefits went far beyond the organization. The results also helped other organizations facing similar issues.</a:t>
                          </a:r>
                        </a:p>
                        <a:p>
                          <a:pPr>
                            <a:lnSpc>
                              <a:spcPct val="115000"/>
                            </a:lnSpc>
                            <a:spcBef>
                              <a:spcPts val="300"/>
                            </a:spcBef>
                            <a:spcAft>
                              <a:spcPts val="300"/>
                            </a:spcAft>
                          </a:pPr>
                          <a:r>
                            <a:rPr lang="en-CA" sz="800" b="0" dirty="0" smtClean="0">
                              <a:solidFill>
                                <a:schemeClr val="tx1"/>
                              </a:solidFill>
                              <a:effectLst/>
                            </a:rPr>
                            <a:t>All work objectives were met, the employee strongly exceeded or surpassed the indicators in all or most key objectives, and no objectives within the employees control were unmet.</a:t>
                          </a:r>
                          <a:endParaRPr lang="en-CA" sz="800" b="0" dirty="0">
                            <a:solidFill>
                              <a:schemeClr val="tx1"/>
                            </a:solidFill>
                            <a:effectLst/>
                            <a:latin typeface="Calibri"/>
                            <a:ea typeface="Calibri"/>
                            <a:cs typeface="Times New Roman"/>
                          </a:endParaRPr>
                        </a:p>
                      </a:txBody>
                      <a:tcPr marL="44164" marR="44164" marT="0" marB="0">
                        <a:solidFill>
                          <a:srgbClr val="D4EAEC"/>
                        </a:solidFill>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94851877"/>
                  </p:ext>
                </p:extLst>
              </p:nvPr>
            </p:nvGraphicFramePr>
            <p:xfrm>
              <a:off x="179513" y="808603"/>
              <a:ext cx="8856985" cy="3840524"/>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194834">
                    <a:tc>
                      <a:txBody>
                        <a:bodyPr/>
                        <a:lstStyle/>
                        <a:p>
                          <a:pPr algn="ctr">
                            <a:lnSpc>
                              <a:spcPct val="115000"/>
                            </a:lnSpc>
                            <a:spcBef>
                              <a:spcPts val="600"/>
                            </a:spcBef>
                            <a:spcAft>
                              <a:spcPts val="600"/>
                            </a:spcAft>
                          </a:pPr>
                          <a:r>
                            <a:rPr lang="en-CA" sz="800" dirty="0">
                              <a:solidFill>
                                <a:schemeClr val="tx1"/>
                              </a:solidFill>
                              <a:effectLst/>
                              <a:latin typeface="+mn-lt"/>
                            </a:rPr>
                            <a:t>DID NOT MEET</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12500" r="-301031" b="-1878125"/>
                          </a:stretch>
                        </a:blipFill>
                      </a:tcPr>
                    </a:tc>
                    <a:tc>
                      <a:txBody>
                        <a:bodyPr/>
                        <a:lstStyle/>
                        <a:p>
                          <a:pPr algn="ctr">
                            <a:lnSpc>
                              <a:spcPct val="115000"/>
                            </a:lnSpc>
                            <a:spcBef>
                              <a:spcPts val="600"/>
                            </a:spcBef>
                            <a:spcAft>
                              <a:spcPts val="600"/>
                            </a:spcAft>
                          </a:pPr>
                          <a:r>
                            <a:rPr lang="en-CA" sz="800" dirty="0">
                              <a:solidFill>
                                <a:schemeClr val="tx1"/>
                              </a:solidFill>
                              <a:effectLst/>
                              <a:latin typeface="+mn-lt"/>
                            </a:rPr>
                            <a:t>SUCCEEDED</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12500" r="-101375" b="-1878125"/>
                          </a:stretch>
                        </a:blipFill>
                      </a:tcPr>
                    </a:tc>
                    <a:tc>
                      <a:txBody>
                        <a:bodyPr/>
                        <a:lstStyle/>
                        <a:p>
                          <a:pPr algn="ctr">
                            <a:lnSpc>
                              <a:spcPct val="115000"/>
                            </a:lnSpc>
                            <a:spcBef>
                              <a:spcPts val="600"/>
                            </a:spcBef>
                            <a:spcAft>
                              <a:spcPts val="600"/>
                            </a:spcAft>
                          </a:pPr>
                          <a:r>
                            <a:rPr lang="en-CA" sz="800" dirty="0">
                              <a:solidFill>
                                <a:schemeClr val="tx1"/>
                              </a:solidFill>
                              <a:effectLst/>
                              <a:latin typeface="+mn-lt"/>
                            </a:rPr>
                            <a:t>SURPASSED</a:t>
                          </a:r>
                          <a:endParaRPr lang="en-CA" sz="8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645690">
                    <a:tc>
                      <a:txBody>
                        <a:bodyPr/>
                        <a:lstStyle/>
                        <a:p>
                          <a:pPr>
                            <a:lnSpc>
                              <a:spcPct val="115000"/>
                            </a:lnSpc>
                            <a:spcAft>
                              <a:spcPts val="0"/>
                            </a:spcAft>
                          </a:pPr>
                          <a:r>
                            <a:rPr lang="en-CA" sz="800" b="0" dirty="0" smtClean="0">
                              <a:solidFill>
                                <a:schemeClr val="tx1"/>
                              </a:solidFill>
                              <a:effectLst/>
                            </a:rPr>
                            <a:t>No significant external barriers or problems arose, yet the work objective was still not accomplished. Work fell well short of indicators or was unacceptable.</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Although the employee received extra guidance, the objective was not met.</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There were no circumstances beyond the employee's control that prevented him or her from achieving the work objectives.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Work is not completed on time and contains critical inaccuracies.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There was a significantly negative impact on team deliverables.</a:t>
                          </a:r>
                        </a:p>
                        <a:p>
                          <a:pPr>
                            <a:lnSpc>
                              <a:spcPct val="115000"/>
                            </a:lnSpc>
                            <a:spcAft>
                              <a:spcPts val="0"/>
                            </a:spcAft>
                          </a:pPr>
                          <a:endParaRPr lang="en-CA" sz="800" b="0" dirty="0" smtClean="0">
                            <a:solidFill>
                              <a:schemeClr val="tx1"/>
                            </a:solidFill>
                            <a:effectLst/>
                          </a:endParaRPr>
                        </a:p>
                      </a:txBody>
                      <a:tcPr marL="44164" marR="44164" marT="0" marB="0">
                        <a:solidFill>
                          <a:srgbClr val="D4EAEC"/>
                        </a:solidFill>
                      </a:tcPr>
                    </a:tc>
                    <a:tc>
                      <a:txBody>
                        <a:bodyPr/>
                        <a:lstStyle/>
                        <a:p>
                          <a:pPr>
                            <a:lnSpc>
                              <a:spcPct val="115000"/>
                            </a:lnSpc>
                            <a:spcBef>
                              <a:spcPts val="1200"/>
                            </a:spcBef>
                            <a:spcAft>
                              <a:spcPts val="600"/>
                            </a:spcAft>
                          </a:pPr>
                          <a:r>
                            <a:rPr lang="en-CA" sz="800" b="0" dirty="0" smtClean="0">
                              <a:solidFill>
                                <a:schemeClr val="tx1"/>
                              </a:solidFill>
                              <a:effectLst/>
                            </a:rPr>
                            <a:t>The employee's work fell short of the indicators or often required revisions or correction.</a:t>
                          </a:r>
                        </a:p>
                        <a:p>
                          <a:pPr>
                            <a:lnSpc>
                              <a:spcPct val="115000"/>
                            </a:lnSpc>
                            <a:spcBef>
                              <a:spcPts val="1200"/>
                            </a:spcBef>
                            <a:spcAft>
                              <a:spcPts val="600"/>
                            </a:spcAft>
                          </a:pPr>
                          <a:r>
                            <a:rPr lang="en-CA" sz="800" b="0" dirty="0" smtClean="0">
                              <a:solidFill>
                                <a:schemeClr val="tx1"/>
                              </a:solidFill>
                              <a:effectLst/>
                            </a:rPr>
                            <a:t>The employee required additional guidance to meet work objectives, beyond what would normally be expected for his or her level.</a:t>
                          </a:r>
                        </a:p>
                        <a:p>
                          <a:pPr>
                            <a:lnSpc>
                              <a:spcPct val="115000"/>
                            </a:lnSpc>
                            <a:spcBef>
                              <a:spcPts val="1200"/>
                            </a:spcBef>
                            <a:spcAft>
                              <a:spcPts val="600"/>
                            </a:spcAft>
                          </a:pPr>
                          <a:r>
                            <a:rPr lang="en-CA" sz="800" b="0" dirty="0" smtClean="0">
                              <a:solidFill>
                                <a:schemeClr val="tx1"/>
                              </a:solidFill>
                              <a:effectLst/>
                            </a:rPr>
                            <a:t>The result was not as good as it could have been, given available resources, and therefore held back the goals of the work unit, organization or department.</a:t>
                          </a:r>
                        </a:p>
                        <a:p>
                          <a:pPr>
                            <a:lnSpc>
                              <a:spcPct val="115000"/>
                            </a:lnSpc>
                            <a:spcAft>
                              <a:spcPts val="0"/>
                            </a:spcAft>
                          </a:pPr>
                          <a:r>
                            <a:rPr lang="en-CA" sz="800" b="0" dirty="0">
                              <a:solidFill>
                                <a:schemeClr val="tx1"/>
                              </a:solidFill>
                              <a:effectLst/>
                            </a:rPr>
                            <a:t> </a:t>
                          </a:r>
                        </a:p>
                        <a:p>
                          <a:pPr>
                            <a:lnSpc>
                              <a:spcPct val="115000"/>
                            </a:lnSpc>
                            <a:spcAft>
                              <a:spcPts val="0"/>
                            </a:spcAft>
                          </a:pPr>
                          <a:r>
                            <a:rPr lang="en-CA" sz="800" b="0" dirty="0">
                              <a:solidFill>
                                <a:schemeClr val="tx1"/>
                              </a:solidFill>
                              <a:effectLst/>
                            </a:rPr>
                            <a:t> </a:t>
                          </a:r>
                          <a:endParaRPr lang="en-CA" sz="80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Aft>
                              <a:spcPts val="0"/>
                            </a:spcAft>
                          </a:pPr>
                          <a:r>
                            <a:rPr lang="en-CA" sz="800" b="0" dirty="0" smtClean="0">
                              <a:solidFill>
                                <a:schemeClr val="tx1"/>
                              </a:solidFill>
                              <a:effectLst/>
                            </a:rPr>
                            <a:t>The employee's work met the standards and indicators, or required only minimal revisions.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result had a clear, positive impact on organizational goals.</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work objectives were accomplished in the designated time frame.</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We received positive feedback about the product, service or work</a:t>
                          </a:r>
                        </a:p>
                        <a:p>
                          <a:pPr>
                            <a:lnSpc>
                              <a:spcPct val="115000"/>
                            </a:lnSpc>
                            <a:spcAft>
                              <a:spcPts val="0"/>
                            </a:spcAft>
                          </a:pPr>
                          <a:r>
                            <a:rPr lang="en-CA" sz="800" b="0" dirty="0">
                              <a:solidFill>
                                <a:schemeClr val="tx1"/>
                              </a:solidFill>
                              <a:effectLst/>
                            </a:rPr>
                            <a:t> </a:t>
                          </a:r>
                          <a:endParaRPr lang="en-CA" sz="80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Aft>
                              <a:spcPts val="0"/>
                            </a:spcAft>
                          </a:pPr>
                          <a:r>
                            <a:rPr lang="en-CA" sz="800" b="0" dirty="0" smtClean="0">
                              <a:solidFill>
                                <a:schemeClr val="tx1"/>
                              </a:solidFill>
                              <a:effectLst/>
                            </a:rPr>
                            <a:t>The employee's work exceeded the indicators and standards, or required very few minor revisions or changes (fewer than expected).</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work objectives were exceeded with less guidance and support than would ordinarily be expected for the employee's level and complexity of the task.</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The result had a direct and significant positive effect on the achievement of the goals of the work unit, organization or department.</a:t>
                          </a:r>
                        </a:p>
                        <a:p>
                          <a:pPr>
                            <a:lnSpc>
                              <a:spcPct val="115000"/>
                            </a:lnSpc>
                            <a:spcAft>
                              <a:spcPts val="0"/>
                            </a:spcAft>
                          </a:pPr>
                          <a:endParaRPr lang="en-CA" sz="800" b="0" dirty="0" smtClean="0">
                            <a:solidFill>
                              <a:schemeClr val="tx1"/>
                            </a:solidFill>
                            <a:effectLst/>
                          </a:endParaRPr>
                        </a:p>
                        <a:p>
                          <a:pPr>
                            <a:lnSpc>
                              <a:spcPct val="115000"/>
                            </a:lnSpc>
                            <a:spcAft>
                              <a:spcPts val="0"/>
                            </a:spcAft>
                          </a:pPr>
                          <a:r>
                            <a:rPr lang="en-CA" sz="800" b="0" dirty="0" smtClean="0">
                              <a:solidFill>
                                <a:schemeClr val="tx1"/>
                              </a:solidFill>
                              <a:effectLst/>
                            </a:rPr>
                            <a:t>Work objectives were met, above the indicators in at least one key objective, and no work objectives within the employees control were unmet. The employee made an important or significant contribution in one key area.</a:t>
                          </a:r>
                          <a:endParaRPr lang="en-CA" sz="800" b="0" dirty="0">
                            <a:solidFill>
                              <a:schemeClr val="tx1"/>
                            </a:solidFill>
                            <a:effectLst/>
                          </a:endParaRPr>
                        </a:p>
                        <a:p>
                          <a:pPr>
                            <a:lnSpc>
                              <a:spcPct val="115000"/>
                            </a:lnSpc>
                            <a:spcAft>
                              <a:spcPts val="0"/>
                            </a:spcAft>
                          </a:pPr>
                          <a:r>
                            <a:rPr lang="en-CA" sz="800" b="0" dirty="0">
                              <a:solidFill>
                                <a:schemeClr val="tx1"/>
                              </a:solidFill>
                              <a:effectLst/>
                            </a:rPr>
                            <a:t> </a:t>
                          </a:r>
                        </a:p>
                        <a:p>
                          <a:pPr>
                            <a:lnSpc>
                              <a:spcPct val="115000"/>
                            </a:lnSpc>
                            <a:spcAft>
                              <a:spcPts val="0"/>
                            </a:spcAft>
                          </a:pPr>
                          <a:r>
                            <a:rPr lang="en-CA" sz="800" b="0" dirty="0">
                              <a:solidFill>
                                <a:schemeClr val="tx1"/>
                              </a:solidFill>
                              <a:effectLst/>
                            </a:rPr>
                            <a:t> </a:t>
                          </a:r>
                        </a:p>
                        <a:p>
                          <a:pPr>
                            <a:lnSpc>
                              <a:spcPct val="115000"/>
                            </a:lnSpc>
                            <a:spcAft>
                              <a:spcPts val="0"/>
                            </a:spcAft>
                          </a:pPr>
                          <a:r>
                            <a:rPr lang="en-CA" sz="800" b="0" dirty="0">
                              <a:solidFill>
                                <a:schemeClr val="tx1"/>
                              </a:solidFill>
                              <a:effectLst/>
                            </a:rPr>
                            <a:t> </a:t>
                          </a:r>
                          <a:endParaRPr lang="en-CA" sz="80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Bef>
                              <a:spcPts val="300"/>
                            </a:spcBef>
                            <a:spcAft>
                              <a:spcPts val="300"/>
                            </a:spcAft>
                          </a:pPr>
                          <a:r>
                            <a:rPr lang="en-CA" sz="800" b="0" dirty="0" smtClean="0">
                              <a:solidFill>
                                <a:schemeClr val="tx1"/>
                              </a:solidFill>
                              <a:effectLst/>
                            </a:rPr>
                            <a:t>The employee far surpassed indicators and standards. His or her work was thorough, error-free, and served as a model for others.</a:t>
                          </a:r>
                        </a:p>
                        <a:p>
                          <a:pPr>
                            <a:lnSpc>
                              <a:spcPct val="115000"/>
                            </a:lnSpc>
                            <a:spcBef>
                              <a:spcPts val="300"/>
                            </a:spcBef>
                            <a:spcAft>
                              <a:spcPts val="300"/>
                            </a:spcAft>
                          </a:pPr>
                          <a:r>
                            <a:rPr lang="en-CA" sz="800" b="0" dirty="0" smtClean="0">
                              <a:solidFill>
                                <a:schemeClr val="tx1"/>
                              </a:solidFill>
                              <a:effectLst/>
                            </a:rPr>
                            <a:t>The work objectives were greatly exceeded with far less guidance and support than would ordinarily be expected for the employee's level and complexity of the task.</a:t>
                          </a:r>
                        </a:p>
                        <a:p>
                          <a:pPr>
                            <a:lnSpc>
                              <a:spcPct val="115000"/>
                            </a:lnSpc>
                            <a:spcBef>
                              <a:spcPts val="300"/>
                            </a:spcBef>
                            <a:spcAft>
                              <a:spcPts val="300"/>
                            </a:spcAft>
                          </a:pPr>
                          <a:r>
                            <a:rPr lang="en-CA" sz="800" b="0" dirty="0" smtClean="0">
                              <a:solidFill>
                                <a:schemeClr val="tx1"/>
                              </a:solidFill>
                              <a:effectLst/>
                            </a:rPr>
                            <a:t>The result had a highly significant impact and played a vital role in achieving critical goals for the work unit, organization or department.</a:t>
                          </a:r>
                        </a:p>
                        <a:p>
                          <a:pPr>
                            <a:lnSpc>
                              <a:spcPct val="115000"/>
                            </a:lnSpc>
                            <a:spcBef>
                              <a:spcPts val="300"/>
                            </a:spcBef>
                            <a:spcAft>
                              <a:spcPts val="300"/>
                            </a:spcAft>
                          </a:pPr>
                          <a:r>
                            <a:rPr lang="en-CA" sz="800" b="0" dirty="0" smtClean="0">
                              <a:solidFill>
                                <a:schemeClr val="tx1"/>
                              </a:solidFill>
                              <a:effectLst/>
                            </a:rPr>
                            <a:t>Benefits went far beyond the organization. The results also helped other organizations facing similar issues.</a:t>
                          </a:r>
                        </a:p>
                        <a:p>
                          <a:pPr>
                            <a:lnSpc>
                              <a:spcPct val="115000"/>
                            </a:lnSpc>
                            <a:spcBef>
                              <a:spcPts val="300"/>
                            </a:spcBef>
                            <a:spcAft>
                              <a:spcPts val="300"/>
                            </a:spcAft>
                          </a:pPr>
                          <a:r>
                            <a:rPr lang="en-CA" sz="800" b="0" dirty="0" smtClean="0">
                              <a:solidFill>
                                <a:schemeClr val="tx1"/>
                              </a:solidFill>
                              <a:effectLst/>
                            </a:rPr>
                            <a:t>All work objectives were met, the employee strongly exceeded or surpassed the indicators in all or most key objectives, and no objectives within the employees control were unmet.</a:t>
                          </a:r>
                          <a:endParaRPr lang="en-CA" sz="800" b="0" dirty="0">
                            <a:solidFill>
                              <a:schemeClr val="tx1"/>
                            </a:solidFill>
                            <a:effectLst/>
                            <a:latin typeface="Calibri"/>
                            <a:ea typeface="Calibri"/>
                            <a:cs typeface="Times New Roman"/>
                          </a:endParaRPr>
                        </a:p>
                      </a:txBody>
                      <a:tcPr marL="44164" marR="44164" marT="0" marB="0">
                        <a:solidFill>
                          <a:srgbClr val="D4EAEC"/>
                        </a:solidFill>
                      </a:tcPr>
                    </a:tc>
                    <a:extLst>
                      <a:ext uri="{0D108BD9-81ED-4DB2-BD59-A6C34878D82A}">
                        <a16:rowId xmlns:a16="http://schemas.microsoft.com/office/drawing/2014/main" val="10001"/>
                      </a:ext>
                    </a:extLst>
                  </a:tr>
                </a:tbl>
              </a:graphicData>
            </a:graphic>
          </p:graphicFrame>
        </mc:Fallback>
      </mc:AlternateContent>
      <p:sp>
        <p:nvSpPr>
          <p:cNvPr id="4" name="Slide Number Placeholder 3"/>
          <p:cNvSpPr>
            <a:spLocks noGrp="1"/>
          </p:cNvSpPr>
          <p:nvPr>
            <p:ph type="sldNum" sz="quarter" idx="12"/>
          </p:nvPr>
        </p:nvSpPr>
        <p:spPr/>
        <p:txBody>
          <a:bodyPr/>
          <a:lstStyle/>
          <a:p>
            <a:fld id="{2E86C063-E22E-2E4C-A523-54089486E38F}" type="slidenum">
              <a:rPr lang="en-US" smtClean="0"/>
              <a:t>18</a:t>
            </a:fld>
            <a:endParaRPr lang="en-US" dirty="0"/>
          </a:p>
        </p:txBody>
      </p:sp>
    </p:spTree>
    <p:extLst>
      <p:ext uri="{BB962C8B-B14F-4D97-AF65-F5344CB8AC3E}">
        <p14:creationId xmlns:p14="http://schemas.microsoft.com/office/powerpoint/2010/main" val="2979743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8100"/>
            <a:ext cx="8229600" cy="485366"/>
          </a:xfrm>
        </p:spPr>
        <p:txBody>
          <a:bodyPr>
            <a:normAutofit/>
          </a:bodyPr>
          <a:lstStyle/>
          <a:p>
            <a:r>
              <a:rPr lang="en-CA" sz="2400" noProof="0" dirty="0" smtClean="0"/>
              <a:t>The 4 TBS Core Competencies and Effective Behaviors</a:t>
            </a:r>
            <a:endParaRPr lang="en-CA" sz="2000" noProof="0" dirty="0">
              <a:solidFill>
                <a:srgbClr val="00B050"/>
              </a:solidFill>
            </a:endParaRPr>
          </a:p>
        </p:txBody>
      </p:sp>
      <p:sp>
        <p:nvSpPr>
          <p:cNvPr id="3" name="Content Placeholder 2"/>
          <p:cNvSpPr>
            <a:spLocks noGrp="1"/>
          </p:cNvSpPr>
          <p:nvPr>
            <p:ph idx="1"/>
          </p:nvPr>
        </p:nvSpPr>
        <p:spPr>
          <a:xfrm>
            <a:off x="35496" y="631983"/>
            <a:ext cx="4176464" cy="2970330"/>
          </a:xfrm>
        </p:spPr>
        <p:txBody>
          <a:bodyPr>
            <a:noAutofit/>
          </a:bodyPr>
          <a:lstStyle/>
          <a:p>
            <a:pPr marL="0" indent="0">
              <a:buNone/>
            </a:pPr>
            <a:r>
              <a:rPr lang="en-CA" sz="900" b="1" noProof="0" dirty="0"/>
              <a:t>Demonstrating integrity and </a:t>
            </a:r>
            <a:r>
              <a:rPr lang="en-CA" sz="900" b="1" noProof="0" dirty="0" smtClean="0"/>
              <a:t>respect</a:t>
            </a:r>
          </a:p>
          <a:p>
            <a:pPr marL="0" indent="0">
              <a:buNone/>
            </a:pPr>
            <a:endParaRPr lang="en-CA" sz="900" b="1" noProof="0" dirty="0"/>
          </a:p>
          <a:p>
            <a:r>
              <a:rPr lang="en-CA" sz="800" noProof="0" dirty="0"/>
              <a:t>Behaving consistently with the </a:t>
            </a:r>
            <a:r>
              <a:rPr lang="en-CA" sz="800" i="1" noProof="0" dirty="0">
                <a:hlinkClick r:id="rId3"/>
              </a:rPr>
              <a:t>Values and Ethics Code for the Public Sector</a:t>
            </a:r>
            <a:r>
              <a:rPr lang="en-CA" sz="800" noProof="0" dirty="0"/>
              <a:t>.</a:t>
            </a:r>
          </a:p>
          <a:p>
            <a:r>
              <a:rPr lang="en-CA" sz="800" noProof="0" dirty="0"/>
              <a:t>Discussing ethical concerns with their supervisor or colleagues and, when necessary, seeking out and using appropriate disclosure procedures.</a:t>
            </a:r>
          </a:p>
          <a:p>
            <a:r>
              <a:rPr lang="en-CA" sz="800" noProof="0" dirty="0"/>
              <a:t>Working in a manner that reflects a commitment to client service excellence.</a:t>
            </a:r>
          </a:p>
          <a:p>
            <a:r>
              <a:rPr lang="en-CA" sz="800" noProof="0" dirty="0"/>
              <a:t>Actively contributing to workplace well-being and a safe, healthy and respectful workplace.</a:t>
            </a:r>
          </a:p>
          <a:p>
            <a:r>
              <a:rPr lang="en-CA" sz="800" noProof="0" dirty="0"/>
              <a:t>Supporting and valuing diversity and bilingualism.</a:t>
            </a:r>
          </a:p>
          <a:p>
            <a:r>
              <a:rPr lang="en-CA" sz="800" noProof="0" dirty="0"/>
              <a:t>Acting with transparency and fairness.</a:t>
            </a:r>
          </a:p>
          <a:p>
            <a:r>
              <a:rPr lang="en-CA" sz="800" noProof="0" dirty="0"/>
              <a:t>Demonstrating respect for government assets and resources, and using them responsibly, including by understanding and applying relevant government policies.</a:t>
            </a:r>
          </a:p>
          <a:p>
            <a:pPr marL="0" indent="0">
              <a:buNone/>
            </a:pPr>
            <a:endParaRPr lang="en-CA" sz="900" b="1" noProof="0" dirty="0" smtClean="0"/>
          </a:p>
          <a:p>
            <a:pPr marL="0" indent="0">
              <a:buNone/>
            </a:pPr>
            <a:r>
              <a:rPr lang="en-CA" sz="900" b="1" noProof="0" dirty="0" smtClean="0"/>
              <a:t>Thinking </a:t>
            </a:r>
            <a:r>
              <a:rPr lang="en-CA" sz="900" b="1" noProof="0" dirty="0"/>
              <a:t>things </a:t>
            </a:r>
            <a:r>
              <a:rPr lang="en-CA" sz="900" b="1" noProof="0" dirty="0" smtClean="0"/>
              <a:t>through</a:t>
            </a:r>
          </a:p>
          <a:p>
            <a:pPr marL="0" indent="0">
              <a:buNone/>
            </a:pPr>
            <a:endParaRPr lang="en-CA" sz="900" b="1" noProof="0" dirty="0"/>
          </a:p>
          <a:p>
            <a:r>
              <a:rPr lang="en-CA" sz="800" noProof="0" dirty="0"/>
              <a:t>Planning and adjusting their work based on a thorough understanding of their unit's business priorities and their own work objectives, and seeking clarification and direction when uncertain or confused.</a:t>
            </a:r>
          </a:p>
          <a:p>
            <a:r>
              <a:rPr lang="en-CA" sz="800" noProof="0" dirty="0"/>
              <a:t>Considering multiple sources of information before formulating a view or opinion.</a:t>
            </a:r>
          </a:p>
          <a:p>
            <a:r>
              <a:rPr lang="en-CA" sz="800" noProof="0" dirty="0"/>
              <a:t>Exercising sound judgment and obtaining relevant facts before making decisions.</a:t>
            </a:r>
          </a:p>
          <a:p>
            <a:r>
              <a:rPr lang="en-CA" sz="800" noProof="0" dirty="0" smtClean="0"/>
              <a:t>Analyzing setbacks and seeking feedback to learn from mistakes</a:t>
            </a:r>
            <a:endParaRPr lang="en-CA" sz="800" noProof="0" dirty="0"/>
          </a:p>
        </p:txBody>
      </p:sp>
      <p:sp>
        <p:nvSpPr>
          <p:cNvPr id="4" name="TextBox 3"/>
          <p:cNvSpPr txBox="1"/>
          <p:nvPr/>
        </p:nvSpPr>
        <p:spPr>
          <a:xfrm>
            <a:off x="4211960" y="639556"/>
            <a:ext cx="4824536" cy="3616375"/>
          </a:xfrm>
          <a:prstGeom prst="rect">
            <a:avLst/>
          </a:prstGeom>
          <a:noFill/>
        </p:spPr>
        <p:txBody>
          <a:bodyPr wrap="square" rtlCol="0">
            <a:spAutoFit/>
          </a:bodyPr>
          <a:lstStyle/>
          <a:p>
            <a:r>
              <a:rPr lang="en-CA" sz="900" b="1" dirty="0" smtClean="0"/>
              <a:t>Working effectively with others</a:t>
            </a:r>
          </a:p>
          <a:p>
            <a:endParaRPr lang="en-CA" sz="900" b="1" dirty="0" smtClean="0"/>
          </a:p>
          <a:p>
            <a:pPr marL="171450" indent="-171450">
              <a:buFont typeface="Arial" panose="020B0604020202020204" pitchFamily="34" charset="0"/>
              <a:buChar char="•"/>
            </a:pPr>
            <a:r>
              <a:rPr lang="en-CA" sz="800" dirty="0" smtClean="0"/>
              <a:t>Sharing information with work colleagues.</a:t>
            </a:r>
          </a:p>
          <a:p>
            <a:pPr marL="171450" indent="-171450">
              <a:buFont typeface="Arial" panose="020B0604020202020204" pitchFamily="34" charset="0"/>
              <a:buChar char="•"/>
            </a:pPr>
            <a:r>
              <a:rPr lang="en-CA" sz="800" dirty="0" smtClean="0"/>
              <a:t>Listening actively to the views of others, and respecting, considering and incorporating them.</a:t>
            </a:r>
          </a:p>
          <a:p>
            <a:pPr marL="171450" indent="-171450">
              <a:buFont typeface="Arial" panose="020B0604020202020204" pitchFamily="34" charset="0"/>
              <a:buChar char="•"/>
            </a:pPr>
            <a:r>
              <a:rPr lang="en-CA" sz="800" dirty="0" smtClean="0"/>
              <a:t>Recognizing the contributions and celebrating the successes of others.</a:t>
            </a:r>
          </a:p>
          <a:p>
            <a:pPr marL="171450" indent="-171450">
              <a:buFont typeface="Arial" panose="020B0604020202020204" pitchFamily="34" charset="0"/>
              <a:buChar char="•"/>
            </a:pPr>
            <a:r>
              <a:rPr lang="en-CA" sz="800" dirty="0" smtClean="0"/>
              <a:t>Working collaboratively and relating effectively to others, and embracing and valuing diversity.</a:t>
            </a:r>
          </a:p>
          <a:p>
            <a:pPr marL="171450" indent="-171450">
              <a:buFont typeface="Arial" panose="020B0604020202020204" pitchFamily="34" charset="0"/>
              <a:buChar char="•"/>
            </a:pPr>
            <a:r>
              <a:rPr lang="en-CA" sz="800" dirty="0" smtClean="0"/>
              <a:t>Demonstrating an understanding of the roles, responsibilities and workloads of colleagues, and being willing to balance personal needs with those of other team members.</a:t>
            </a:r>
          </a:p>
          <a:p>
            <a:pPr marL="171450" indent="-171450">
              <a:buFont typeface="Arial" panose="020B0604020202020204" pitchFamily="34" charset="0"/>
              <a:buChar char="•"/>
            </a:pPr>
            <a:r>
              <a:rPr lang="en-CA" sz="800" dirty="0" smtClean="0"/>
              <a:t>Eliciting trust, particularly by following through on commitments.</a:t>
            </a:r>
          </a:p>
          <a:p>
            <a:pPr marL="171450" indent="-171450">
              <a:buFont typeface="Arial" panose="020B0604020202020204" pitchFamily="34" charset="0"/>
              <a:buChar char="•"/>
            </a:pPr>
            <a:r>
              <a:rPr lang="en-CA" sz="800" dirty="0" smtClean="0"/>
              <a:t>Dealing proactively with interpersonal or personal matters that could affect their performance.</a:t>
            </a:r>
          </a:p>
          <a:p>
            <a:pPr marL="171450" indent="-171450">
              <a:buFont typeface="Arial" panose="020B0604020202020204" pitchFamily="34" charset="0"/>
              <a:buChar char="•"/>
            </a:pPr>
            <a:r>
              <a:rPr lang="en-CA" sz="800" dirty="0" smtClean="0"/>
              <a:t>Managing their own work-life balance and respecting that of others.</a:t>
            </a:r>
          </a:p>
          <a:p>
            <a:endParaRPr lang="en-CA" sz="900" b="1" dirty="0" smtClean="0"/>
          </a:p>
          <a:p>
            <a:r>
              <a:rPr lang="en-CA" sz="900" b="1" dirty="0" smtClean="0"/>
              <a:t>Showing </a:t>
            </a:r>
            <a:r>
              <a:rPr lang="en-CA" sz="900" b="1" dirty="0"/>
              <a:t>initiative and being </a:t>
            </a:r>
            <a:r>
              <a:rPr lang="en-CA" sz="900" b="1" dirty="0" smtClean="0"/>
              <a:t>action-oriented</a:t>
            </a:r>
          </a:p>
          <a:p>
            <a:endParaRPr lang="en-CA" sz="900" b="1" dirty="0"/>
          </a:p>
          <a:p>
            <a:pPr marL="171450" indent="-171450">
              <a:buFont typeface="Arial" panose="020B0604020202020204" pitchFamily="34" charset="0"/>
              <a:buChar char="•"/>
            </a:pPr>
            <a:r>
              <a:rPr lang="en-CA" sz="800" dirty="0"/>
              <a:t>Staying up to date on team goals, work processes and performance objectives.</a:t>
            </a:r>
          </a:p>
          <a:p>
            <a:pPr marL="171450" indent="-171450">
              <a:buFont typeface="Arial" panose="020B0604020202020204" pitchFamily="34" charset="0"/>
              <a:buChar char="•"/>
            </a:pPr>
            <a:r>
              <a:rPr lang="en-CA" sz="800" dirty="0"/>
              <a:t>Translating direction into concrete work activities, making the most of available time and resources.</a:t>
            </a:r>
          </a:p>
          <a:p>
            <a:pPr marL="171450" indent="-171450">
              <a:buFont typeface="Arial" panose="020B0604020202020204" pitchFamily="34" charset="0"/>
              <a:buChar char="•"/>
            </a:pPr>
            <a:r>
              <a:rPr lang="en-CA" sz="800" dirty="0"/>
              <a:t>Maintaining a constructive attitude in the face of change, setbacks or stressful situations, and remaining open to new solutions or approaches.</a:t>
            </a:r>
          </a:p>
          <a:p>
            <a:pPr marL="171450" indent="-171450">
              <a:buFont typeface="Arial" panose="020B0604020202020204" pitchFamily="34" charset="0"/>
              <a:buChar char="•"/>
            </a:pPr>
            <a:r>
              <a:rPr lang="en-CA" sz="800" dirty="0"/>
              <a:t>Communicating ideas, views and concerns effectively and respectfully, and actively participating in exchanges of ideas with others.</a:t>
            </a:r>
          </a:p>
          <a:p>
            <a:pPr marL="171450" indent="-171450">
              <a:buFont typeface="Arial" panose="020B0604020202020204" pitchFamily="34" charset="0"/>
              <a:buChar char="•"/>
            </a:pPr>
            <a:r>
              <a:rPr lang="en-CA" sz="800" dirty="0"/>
              <a:t>Identifying early warning signs of potential problems, and alerting the manager/supervisor and others, as needed.</a:t>
            </a:r>
          </a:p>
          <a:p>
            <a:pPr marL="171450" indent="-171450">
              <a:buFont typeface="Arial" panose="020B0604020202020204" pitchFamily="34" charset="0"/>
              <a:buChar char="•"/>
            </a:pPr>
            <a:r>
              <a:rPr lang="en-CA" sz="800" dirty="0"/>
              <a:t>Embracing change and actively looking for opportunities to learn and develop professionally and personally.</a:t>
            </a:r>
          </a:p>
          <a:p>
            <a:pPr marL="171450" indent="-171450">
              <a:buFont typeface="Arial" panose="020B0604020202020204" pitchFamily="34" charset="0"/>
              <a:buChar char="•"/>
            </a:pPr>
            <a:r>
              <a:rPr lang="en-CA" sz="800" dirty="0"/>
              <a:t>Contributing to and participating in process improvements and new approaches.</a:t>
            </a:r>
          </a:p>
          <a:p>
            <a:pPr marL="171450" indent="-171450">
              <a:buFont typeface="Arial" panose="020B0604020202020204" pitchFamily="34" charset="0"/>
              <a:buChar char="•"/>
            </a:pPr>
            <a:r>
              <a:rPr lang="en-CA" sz="800" dirty="0"/>
              <a:t>Pursuing operational efficiencies, demonstrating an appreciation of the importance of value for money, including by willingly adopting new and more efficient ways of working</a:t>
            </a:r>
            <a:r>
              <a:rPr lang="en-CA" sz="800" dirty="0" smtClean="0"/>
              <a:t>.</a:t>
            </a:r>
            <a:endParaRPr lang="fr-CA" sz="800" dirty="0"/>
          </a:p>
        </p:txBody>
      </p:sp>
      <p:sp>
        <p:nvSpPr>
          <p:cNvPr id="5" name="Slide Number Placeholder 4"/>
          <p:cNvSpPr>
            <a:spLocks noGrp="1"/>
          </p:cNvSpPr>
          <p:nvPr>
            <p:ph type="sldNum" sz="quarter" idx="12"/>
          </p:nvPr>
        </p:nvSpPr>
        <p:spPr/>
        <p:txBody>
          <a:bodyPr/>
          <a:lstStyle/>
          <a:p>
            <a:fld id="{2E86C063-E22E-2E4C-A523-54089486E38F}" type="slidenum">
              <a:rPr lang="en-US" smtClean="0"/>
              <a:t>19</a:t>
            </a:fld>
            <a:endParaRPr lang="en-US" dirty="0"/>
          </a:p>
        </p:txBody>
      </p:sp>
    </p:spTree>
    <p:extLst>
      <p:ext uri="{BB962C8B-B14F-4D97-AF65-F5344CB8AC3E}">
        <p14:creationId xmlns:p14="http://schemas.microsoft.com/office/powerpoint/2010/main" val="240302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52"/>
            <a:ext cx="8229600" cy="624367"/>
          </a:xfrm>
        </p:spPr>
        <p:txBody>
          <a:bodyPr>
            <a:normAutofit/>
          </a:bodyPr>
          <a:lstStyle/>
          <a:p>
            <a:pPr algn="ctr"/>
            <a:r>
              <a:rPr lang="en-CA" sz="2200" dirty="0"/>
              <a:t>Year-End </a:t>
            </a:r>
            <a:r>
              <a:rPr lang="en-CA" sz="2200" dirty="0" smtClean="0"/>
              <a:t>Assessment</a:t>
            </a:r>
            <a:endParaRPr lang="en-CA" sz="2200" noProof="0" dirty="0"/>
          </a:p>
        </p:txBody>
      </p:sp>
      <p:sp>
        <p:nvSpPr>
          <p:cNvPr id="3" name="Content Placeholder 2"/>
          <p:cNvSpPr>
            <a:spLocks noGrp="1"/>
          </p:cNvSpPr>
          <p:nvPr>
            <p:ph idx="1"/>
          </p:nvPr>
        </p:nvSpPr>
        <p:spPr>
          <a:xfrm>
            <a:off x="566338" y="747219"/>
            <a:ext cx="7741250" cy="3235232"/>
          </a:xfrm>
        </p:spPr>
        <p:txBody>
          <a:bodyPr>
            <a:normAutofit/>
          </a:bodyPr>
          <a:lstStyle/>
          <a:p>
            <a:pPr marL="0" indent="0">
              <a:spcAft>
                <a:spcPts val="600"/>
              </a:spcAft>
              <a:buNone/>
            </a:pPr>
            <a:r>
              <a:rPr lang="en-CA" sz="1100" b="1" u="sng" dirty="0" smtClean="0"/>
              <a:t>Objectives</a:t>
            </a:r>
            <a:r>
              <a:rPr lang="en-CA" sz="1100" b="1" dirty="0" smtClean="0"/>
              <a:t>: </a:t>
            </a:r>
          </a:p>
          <a:p>
            <a:r>
              <a:rPr lang="en-CA" sz="1100" dirty="0" smtClean="0"/>
              <a:t>Review </a:t>
            </a:r>
            <a:r>
              <a:rPr lang="en-CA" sz="1100" dirty="0"/>
              <a:t>the Performance Management (PM) </a:t>
            </a:r>
            <a:r>
              <a:rPr lang="en-CA" sz="1100" dirty="0" smtClean="0"/>
              <a:t>Year-End process.</a:t>
            </a:r>
          </a:p>
          <a:p>
            <a:r>
              <a:rPr lang="en-CA" sz="1100" dirty="0" smtClean="0"/>
              <a:t>Help </a:t>
            </a:r>
            <a:r>
              <a:rPr lang="en-CA" sz="1100" dirty="0"/>
              <a:t>employees and managers to better prepare themselves. </a:t>
            </a:r>
          </a:p>
          <a:p>
            <a:r>
              <a:rPr lang="en-CA" sz="1100" dirty="0"/>
              <a:t>Share available tools, best practices and available resources.</a:t>
            </a:r>
          </a:p>
          <a:p>
            <a:pPr marL="0" indent="0">
              <a:buNone/>
            </a:pPr>
            <a:endParaRPr lang="en-CA" sz="1100" u="sng" dirty="0" smtClean="0"/>
          </a:p>
          <a:p>
            <a:pPr marL="0" indent="0">
              <a:spcAft>
                <a:spcPts val="600"/>
              </a:spcAft>
              <a:buNone/>
            </a:pPr>
            <a:r>
              <a:rPr lang="en-CA" sz="1100" b="1" u="sng" dirty="0" smtClean="0"/>
              <a:t>Content </a:t>
            </a:r>
            <a:r>
              <a:rPr lang="en-CA" sz="1100" b="1" u="sng" dirty="0"/>
              <a:t>- Quick links:</a:t>
            </a:r>
          </a:p>
          <a:p>
            <a:r>
              <a:rPr lang="en-CA" sz="1100" spc="-4" dirty="0">
                <a:hlinkClick r:id="rId3" action="ppaction://hlinksldjump"/>
              </a:rPr>
              <a:t>2020-2021 ESDC Performance Management </a:t>
            </a:r>
            <a:r>
              <a:rPr lang="en-CA" sz="1100" spc="-11" dirty="0">
                <a:hlinkClick r:id="rId3" action="ppaction://hlinksldjump"/>
              </a:rPr>
              <a:t>Program Annual Cycle</a:t>
            </a:r>
            <a:endParaRPr lang="en-CA" sz="1100" spc="-11" dirty="0"/>
          </a:p>
          <a:p>
            <a:r>
              <a:rPr lang="en-CA" sz="1100" spc="-11" dirty="0">
                <a:hlinkClick r:id="rId4" action="ppaction://hlinksldjump"/>
              </a:rPr>
              <a:t>New Directive on Performance Management</a:t>
            </a:r>
            <a:endParaRPr lang="en-CA" sz="1100" spc="-11" dirty="0"/>
          </a:p>
          <a:p>
            <a:r>
              <a:rPr lang="en-CA" sz="1100" spc="-11" dirty="0">
                <a:hlinkClick r:id="rId5" action="ppaction://hlinksldjump"/>
              </a:rPr>
              <a:t>Important points to remember when performing a year-end </a:t>
            </a:r>
            <a:r>
              <a:rPr lang="en-CA" sz="1100" spc="-11" dirty="0" smtClean="0">
                <a:hlinkClick r:id="rId5" action="ppaction://hlinksldjump"/>
              </a:rPr>
              <a:t>review</a:t>
            </a:r>
            <a:endParaRPr lang="en-CA" sz="1100" spc="-11" dirty="0" smtClean="0"/>
          </a:p>
          <a:p>
            <a:r>
              <a:rPr lang="en-CA" sz="1100" spc="-11" dirty="0" smtClean="0">
                <a:hlinkClick r:id="rId6" action="ppaction://hlinksldjump"/>
              </a:rPr>
              <a:t>Performance Ratings and Overall Performance Ratings</a:t>
            </a:r>
            <a:endParaRPr lang="en-CA" sz="1100" spc="-11" dirty="0" smtClean="0"/>
          </a:p>
          <a:p>
            <a:r>
              <a:rPr lang="en-CA" sz="1100" dirty="0">
                <a:hlinkClick r:id="rId7" action="ppaction://hlinksldjump"/>
              </a:rPr>
              <a:t>Performance Improvement </a:t>
            </a:r>
            <a:r>
              <a:rPr lang="en-CA" sz="1100" dirty="0" smtClean="0">
                <a:hlinkClick r:id="rId7" action="ppaction://hlinksldjump"/>
              </a:rPr>
              <a:t>Plan </a:t>
            </a:r>
            <a:r>
              <a:rPr lang="en-CA" sz="1100" dirty="0">
                <a:hlinkClick r:id="rId7" action="ppaction://hlinksldjump"/>
              </a:rPr>
              <a:t>(PIP</a:t>
            </a:r>
            <a:r>
              <a:rPr lang="en-CA" sz="1100" dirty="0" smtClean="0">
                <a:hlinkClick r:id="rId7" action="ppaction://hlinksldjump"/>
              </a:rPr>
              <a:t>)</a:t>
            </a:r>
            <a:endParaRPr lang="en-CA" sz="1100" dirty="0" smtClean="0"/>
          </a:p>
          <a:p>
            <a:r>
              <a:rPr lang="en-CA" sz="1100" spc="-19" dirty="0">
                <a:hlinkClick r:id="rId8" action="ppaction://hlinksldjump"/>
              </a:rPr>
              <a:t>Talent </a:t>
            </a:r>
            <a:r>
              <a:rPr lang="en-CA" sz="1100" dirty="0">
                <a:hlinkClick r:id="rId8" action="ppaction://hlinksldjump"/>
              </a:rPr>
              <a:t>Management </a:t>
            </a:r>
            <a:r>
              <a:rPr lang="en-CA" sz="1100" spc="-4" dirty="0">
                <a:hlinkClick r:id="rId8" action="ppaction://hlinksldjump"/>
              </a:rPr>
              <a:t>Plan</a:t>
            </a:r>
            <a:r>
              <a:rPr lang="en-CA" sz="1100" spc="-60" dirty="0">
                <a:hlinkClick r:id="rId8" action="ppaction://hlinksldjump"/>
              </a:rPr>
              <a:t> </a:t>
            </a:r>
            <a:r>
              <a:rPr lang="en-CA" sz="1100" dirty="0">
                <a:hlinkClick r:id="rId8" action="ppaction://hlinksldjump"/>
              </a:rPr>
              <a:t>(TMP) </a:t>
            </a:r>
            <a:endParaRPr lang="en-CA" sz="1100" dirty="0" smtClean="0"/>
          </a:p>
          <a:p>
            <a:r>
              <a:rPr lang="en-CA" sz="1100" dirty="0" smtClean="0">
                <a:hlinkClick r:id="rId9" action="ppaction://hlinksldjump"/>
              </a:rPr>
              <a:t>Review Panels : Year-end assessment and signature </a:t>
            </a:r>
            <a:endParaRPr lang="en-CA" sz="1100" dirty="0" smtClean="0"/>
          </a:p>
          <a:p>
            <a:r>
              <a:rPr lang="en-CA" sz="1100" dirty="0" smtClean="0">
                <a:hlinkClick r:id="rId10" action="ppaction://hlinksldjump"/>
              </a:rPr>
              <a:t>2020-2021 Year-End </a:t>
            </a:r>
            <a:r>
              <a:rPr lang="en-CA" sz="1100" dirty="0">
                <a:hlinkClick r:id="rId10" action="ppaction://hlinksldjump"/>
              </a:rPr>
              <a:t>Performance Management </a:t>
            </a:r>
            <a:r>
              <a:rPr lang="en-CA" sz="1100" dirty="0" smtClean="0">
                <a:hlinkClick r:id="rId10" action="ppaction://hlinksldjump"/>
              </a:rPr>
              <a:t>Checklist</a:t>
            </a:r>
            <a:endParaRPr lang="en-CA" sz="1100" dirty="0" smtClean="0"/>
          </a:p>
          <a:p>
            <a:r>
              <a:rPr lang="fr-CA" sz="1100" dirty="0" smtClean="0">
                <a:hlinkClick r:id="rId11" action="ppaction://hlinksldjump"/>
              </a:rPr>
              <a:t>Annexes</a:t>
            </a:r>
            <a:endParaRPr lang="en-CA" sz="1100" dirty="0" smtClean="0"/>
          </a:p>
          <a:p>
            <a:endParaRPr lang="en-CA" sz="1200" dirty="0" smtClean="0"/>
          </a:p>
          <a:p>
            <a:endParaRPr lang="en-CA" sz="1600" dirty="0" smtClean="0"/>
          </a:p>
          <a:p>
            <a:endParaRPr lang="en-CA" sz="1300" dirty="0" smtClean="0"/>
          </a:p>
          <a:p>
            <a:endParaRPr lang="en-CA" sz="1200" spc="-11" dirty="0" smtClean="0"/>
          </a:p>
          <a:p>
            <a:endParaRPr lang="en-CA" sz="1200" spc="-11" dirty="0"/>
          </a:p>
          <a:p>
            <a:endParaRPr lang="en-CA" sz="1200" spc="-11" dirty="0"/>
          </a:p>
          <a:p>
            <a:endParaRPr lang="en-CA" sz="1200" dirty="0">
              <a:ea typeface="ＭＳ Ｐゴシック" pitchFamily="34" charset="-128"/>
            </a:endParaRPr>
          </a:p>
          <a:p>
            <a:endParaRPr lang="en-CA" sz="1200" spc="-11" dirty="0" smtClean="0"/>
          </a:p>
          <a:p>
            <a:endParaRPr lang="en-CA" sz="1200" spc="-11" dirty="0"/>
          </a:p>
          <a:p>
            <a:endParaRPr lang="en-CA" sz="1200" noProof="0" dirty="0" smtClean="0"/>
          </a:p>
          <a:p>
            <a:pPr marL="0" indent="0">
              <a:buNone/>
            </a:pPr>
            <a:endParaRPr lang="en-CA" sz="2200" noProof="0" dirty="0"/>
          </a:p>
        </p:txBody>
      </p:sp>
      <p:pic>
        <p:nvPicPr>
          <p:cNvPr id="11266" name="Picture 2" descr="http://tse4.mm.bing.net/th?id=JN.35DYMYAnLsbzAeRyAP%2fx0A&amp;w=192&amp;h=144&amp;c=7&amp;rs=1&amp;qlt=90&amp;o=4&amp;pid=1.1"/>
          <p:cNvPicPr>
            <a:picLocks noChangeAspect="1" noChangeArrowheads="1"/>
          </p:cNvPicPr>
          <p:nvPr/>
        </p:nvPicPr>
        <p:blipFill>
          <a:blip r:embed="rId1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rot="19815872">
            <a:off x="7180007" y="83199"/>
            <a:ext cx="1397494" cy="1143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1556" y="4056539"/>
            <a:ext cx="7369585" cy="461665"/>
          </a:xfrm>
          <a:prstGeom prst="rect">
            <a:avLst/>
          </a:prstGeom>
          <a:solidFill>
            <a:srgbClr val="DBDBC7"/>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smtClean="0">
                <a:solidFill>
                  <a:schemeClr val="tx1"/>
                </a:solidFill>
                <a:latin typeface="+mj-lt"/>
              </a:rPr>
              <a:t>To open the hyperlinks included in this Power Point deck, right hand click on the hyperlink with the mouse, then select ‘’</a:t>
            </a:r>
            <a:r>
              <a:rPr lang="en-CA" sz="1200" b="1" dirty="0" smtClean="0">
                <a:solidFill>
                  <a:schemeClr val="tx1"/>
                </a:solidFill>
                <a:latin typeface="+mj-lt"/>
              </a:rPr>
              <a:t>Open Hyperlink</a:t>
            </a:r>
            <a:r>
              <a:rPr lang="en-CA" sz="1200" dirty="0" smtClean="0">
                <a:solidFill>
                  <a:schemeClr val="tx1"/>
                </a:solidFill>
                <a:latin typeface="+mj-lt"/>
              </a:rPr>
              <a:t>’’ from the drop-down menu.</a:t>
            </a:r>
            <a:endParaRPr lang="en-CA" sz="1200" dirty="0">
              <a:solidFill>
                <a:schemeClr val="tx1"/>
              </a:solidFill>
              <a:latin typeface="+mj-lt"/>
            </a:endParaRPr>
          </a:p>
        </p:txBody>
      </p:sp>
      <p:pic>
        <p:nvPicPr>
          <p:cNvPr id="7" name="Picture 6"/>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68892">
            <a:off x="156626" y="3911730"/>
            <a:ext cx="658780" cy="589952"/>
          </a:xfrm>
          <a:prstGeom prst="rect">
            <a:avLst/>
          </a:prstGeom>
        </p:spPr>
      </p:pic>
      <p:sp>
        <p:nvSpPr>
          <p:cNvPr id="4" name="Slide Number Placeholder 3"/>
          <p:cNvSpPr>
            <a:spLocks noGrp="1"/>
          </p:cNvSpPr>
          <p:nvPr>
            <p:ph type="sldNum" sz="quarter" idx="12"/>
          </p:nvPr>
        </p:nvSpPr>
        <p:spPr/>
        <p:txBody>
          <a:bodyPr/>
          <a:lstStyle/>
          <a:p>
            <a:fld id="{2E86C063-E22E-2E4C-A523-54089486E38F}" type="slidenum">
              <a:rPr lang="en-US" smtClean="0"/>
              <a:t>2</a:t>
            </a:fld>
            <a:endParaRPr lang="en-US" dirty="0"/>
          </a:p>
        </p:txBody>
      </p:sp>
    </p:spTree>
    <p:extLst>
      <p:ext uri="{BB962C8B-B14F-4D97-AF65-F5344CB8AC3E}">
        <p14:creationId xmlns:p14="http://schemas.microsoft.com/office/powerpoint/2010/main" val="200978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8" y="211"/>
            <a:ext cx="8748464" cy="637580"/>
          </a:xfrm>
        </p:spPr>
        <p:txBody>
          <a:bodyPr>
            <a:noAutofit/>
          </a:bodyPr>
          <a:lstStyle/>
          <a:p>
            <a:r>
              <a:rPr lang="en-CA" sz="2400" noProof="0" dirty="0" smtClean="0"/>
              <a:t>TBS Core Competencies: Performance Rating Definitions</a:t>
            </a:r>
            <a:endParaRPr lang="en-CA" sz="2400" noProof="0" dirty="0">
              <a:solidFill>
                <a:srgbClr val="FF000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769914259"/>
                  </p:ext>
                </p:extLst>
              </p:nvPr>
            </p:nvGraphicFramePr>
            <p:xfrm>
              <a:off x="179513" y="830209"/>
              <a:ext cx="8856985" cy="3524060"/>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390525">
                    <a:tc>
                      <a:txBody>
                        <a:bodyPr/>
                        <a:lstStyle/>
                        <a:p>
                          <a:pPr algn="ctr">
                            <a:lnSpc>
                              <a:spcPct val="115000"/>
                            </a:lnSpc>
                            <a:spcBef>
                              <a:spcPts val="600"/>
                            </a:spcBef>
                            <a:spcAft>
                              <a:spcPts val="600"/>
                            </a:spcAft>
                          </a:pPr>
                          <a:r>
                            <a:rPr lang="en-CA" sz="1200" dirty="0">
                              <a:solidFill>
                                <a:schemeClr val="tx1"/>
                              </a:solidFill>
                              <a:effectLst/>
                            </a:rPr>
                            <a:t>DID NOT MEET</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smtClean="0">
                              <a:solidFill>
                                <a:schemeClr val="tx1"/>
                              </a:solidFill>
                              <a:effectLst/>
                            </a:rPr>
                            <a:t>SUCCEEDED </a:t>
                          </a:r>
                          <a14:m>
                            <m:oMath xmlns:m="http://schemas.openxmlformats.org/officeDocument/2006/math">
                              <m:r>
                                <a:rPr lang="en-CA" sz="1200">
                                  <a:solidFill>
                                    <a:schemeClr val="tx1"/>
                                  </a:solidFill>
                                  <a:effectLst/>
                                  <a:latin typeface="Cambria Math"/>
                                </a:rPr>
                                <m:t>– </m:t>
                              </m:r>
                            </m:oMath>
                          </a14:m>
                          <a:r>
                            <a:rPr lang="en-CA" sz="1200" dirty="0">
                              <a:solidFill>
                                <a:schemeClr val="tx1"/>
                              </a:solidFill>
                              <a:effectLst/>
                            </a:rPr>
                            <a:t>(minus)</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a:solidFill>
                                <a:schemeClr val="tx1"/>
                              </a:solidFill>
                              <a:effectLst/>
                            </a:rPr>
                            <a:t>SUCCEEDED</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smtClean="0">
                              <a:solidFill>
                                <a:schemeClr val="tx1"/>
                              </a:solidFill>
                              <a:effectLst/>
                            </a:rPr>
                            <a:t>SUCCEEDED</a:t>
                          </a:r>
                          <a14:m>
                            <m:oMath xmlns:m="http://schemas.openxmlformats.org/officeDocument/2006/math">
                              <m:r>
                                <a:rPr lang="en-CA" sz="1200">
                                  <a:solidFill>
                                    <a:schemeClr val="tx1"/>
                                  </a:solidFill>
                                  <a:effectLst/>
                                  <a:latin typeface="Cambria Math"/>
                                </a:rPr>
                                <m:t> +</m:t>
                              </m:r>
                            </m:oMath>
                          </a14:m>
                          <a:r>
                            <a:rPr lang="en-CA" sz="1200" dirty="0">
                              <a:solidFill>
                                <a:schemeClr val="tx1"/>
                              </a:solidFill>
                              <a:effectLst/>
                            </a:rPr>
                            <a:t> (plus)</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200" dirty="0">
                              <a:solidFill>
                                <a:schemeClr val="tx1"/>
                              </a:solidFill>
                              <a:effectLst/>
                            </a:rPr>
                            <a:t>SURPASSED</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133535">
                    <a:tc>
                      <a:txBody>
                        <a:bodyPr/>
                        <a:lstStyle/>
                        <a:p>
                          <a:pPr>
                            <a:spcBef>
                              <a:spcPts val="600"/>
                            </a:spcBef>
                            <a:spcAft>
                              <a:spcPts val="600"/>
                            </a:spcAft>
                          </a:pPr>
                          <a:r>
                            <a:rPr lang="en-CA" sz="1200" b="0" dirty="0" smtClean="0">
                              <a:solidFill>
                                <a:schemeClr val="tx1"/>
                              </a:solidFill>
                              <a:effectLst/>
                            </a:rPr>
                            <a:t>The employee </a:t>
                          </a:r>
                          <a:r>
                            <a:rPr lang="en-CA" sz="1200" b="1" dirty="0" smtClean="0">
                              <a:solidFill>
                                <a:schemeClr val="tx1"/>
                              </a:solidFill>
                              <a:effectLst/>
                            </a:rPr>
                            <a:t>rarely or never</a:t>
                          </a:r>
                          <a:r>
                            <a:rPr lang="en-CA" sz="1200" b="0" dirty="0" smtClean="0">
                              <a:solidFill>
                                <a:schemeClr val="tx1"/>
                              </a:solidFill>
                              <a:effectLst/>
                            </a:rPr>
                            <a:t> demonstrated effective behaviours.</a:t>
                          </a:r>
                        </a:p>
                        <a:p>
                          <a:pPr>
                            <a:spcBef>
                              <a:spcPts val="600"/>
                            </a:spcBef>
                            <a:spcAft>
                              <a:spcPts val="600"/>
                            </a:spcAft>
                          </a:pPr>
                          <a:r>
                            <a:rPr lang="en-CA" sz="1200" b="0" dirty="0" smtClean="0">
                              <a:solidFill>
                                <a:schemeClr val="tx1"/>
                              </a:solidFill>
                              <a:effectLst/>
                            </a:rPr>
                            <a:t>(Note: When performance is at this level for core competencies or work objectives, </a:t>
                          </a:r>
                          <a:r>
                            <a:rPr lang="en-CA" sz="1200" b="1" dirty="0" smtClean="0">
                              <a:solidFill>
                                <a:schemeClr val="tx1"/>
                              </a:solidFill>
                              <a:effectLst/>
                            </a:rPr>
                            <a:t>a Performance Improvement Plan (Action Plan) </a:t>
                          </a:r>
                          <a:r>
                            <a:rPr lang="en-CA" sz="1200" b="0" dirty="0" smtClean="0">
                              <a:solidFill>
                                <a:schemeClr val="tx1"/>
                              </a:solidFill>
                              <a:effectLst/>
                            </a:rPr>
                            <a:t>is required.</a:t>
                          </a:r>
                          <a:endParaRPr lang="en-CA" sz="12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latin typeface="+mn-lt"/>
                              <a:ea typeface="Calibri"/>
                              <a:cs typeface="Calibri"/>
                            </a:rPr>
                            <a:t>The employee has shown </a:t>
                          </a:r>
                          <a:r>
                            <a:rPr lang="en-CA" sz="1200" b="1" dirty="0" smtClean="0">
                              <a:solidFill>
                                <a:schemeClr val="tx1"/>
                              </a:solidFill>
                              <a:effectLst/>
                              <a:latin typeface="+mn-lt"/>
                              <a:ea typeface="Calibri"/>
                              <a:cs typeface="Calibri"/>
                            </a:rPr>
                            <a:t>inconsistencies</a:t>
                          </a:r>
                          <a:r>
                            <a:rPr lang="en-CA" sz="1200" b="0" dirty="0" smtClean="0">
                              <a:solidFill>
                                <a:schemeClr val="tx1"/>
                              </a:solidFill>
                              <a:effectLst/>
                              <a:latin typeface="+mn-lt"/>
                              <a:ea typeface="Calibri"/>
                              <a:cs typeface="Calibri"/>
                            </a:rPr>
                            <a:t> in the demonstration of effective behaviours in </a:t>
                          </a:r>
                          <a:r>
                            <a:rPr lang="en-CA" sz="1200" b="1" dirty="0" smtClean="0">
                              <a:solidFill>
                                <a:schemeClr val="tx1"/>
                              </a:solidFill>
                              <a:effectLst/>
                              <a:latin typeface="+mn-lt"/>
                              <a:ea typeface="Calibri"/>
                              <a:cs typeface="Calibri"/>
                            </a:rPr>
                            <a:t>typical day-to-day situations</a:t>
                          </a:r>
                          <a:r>
                            <a:rPr lang="en-CA" sz="1200" b="0" dirty="0" smtClean="0">
                              <a:solidFill>
                                <a:schemeClr val="tx1"/>
                              </a:solidFill>
                              <a:effectLst/>
                              <a:latin typeface="+mn-lt"/>
                              <a:ea typeface="Calibri"/>
                              <a:cs typeface="Calibri"/>
                            </a:rPr>
                            <a:t>.</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rPr>
                            <a:t>The employee </a:t>
                          </a:r>
                          <a:r>
                            <a:rPr lang="en-CA" sz="1200" b="1" dirty="0" smtClean="0">
                              <a:solidFill>
                                <a:schemeClr val="tx1"/>
                              </a:solidFill>
                              <a:effectLst/>
                            </a:rPr>
                            <a:t>consistently</a:t>
                          </a:r>
                          <a:r>
                            <a:rPr lang="en-CA" sz="1200" b="0" dirty="0" smtClean="0">
                              <a:solidFill>
                                <a:schemeClr val="tx1"/>
                              </a:solidFill>
                              <a:effectLst/>
                            </a:rPr>
                            <a:t> demonstrated effective behaviours in </a:t>
                          </a:r>
                          <a:r>
                            <a:rPr lang="en-CA" sz="1200" b="1" dirty="0" smtClean="0">
                              <a:solidFill>
                                <a:schemeClr val="tx1"/>
                              </a:solidFill>
                              <a:effectLst/>
                            </a:rPr>
                            <a:t>typical day-to-day situations</a:t>
                          </a:r>
                          <a:r>
                            <a:rPr lang="en-CA" sz="1200" b="0" dirty="0" smtClean="0">
                              <a:solidFill>
                                <a:schemeClr val="tx1"/>
                              </a:solidFill>
                              <a:effectLst/>
                            </a:rPr>
                            <a:t>.</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rPr>
                            <a:t>The employee </a:t>
                          </a:r>
                          <a:r>
                            <a:rPr lang="en-CA" sz="1200" b="1" dirty="0" smtClean="0">
                              <a:solidFill>
                                <a:schemeClr val="tx1"/>
                              </a:solidFill>
                              <a:effectLst/>
                            </a:rPr>
                            <a:t>consistently </a:t>
                          </a:r>
                          <a:r>
                            <a:rPr lang="en-CA" sz="1200" b="0" dirty="0" smtClean="0">
                              <a:solidFill>
                                <a:schemeClr val="tx1"/>
                              </a:solidFill>
                              <a:effectLst/>
                            </a:rPr>
                            <a:t>demonstrated effective </a:t>
                          </a:r>
                          <a:r>
                            <a:rPr lang="en-CA" sz="1200" b="1" dirty="0" smtClean="0">
                              <a:solidFill>
                                <a:schemeClr val="tx1"/>
                              </a:solidFill>
                              <a:effectLst/>
                            </a:rPr>
                            <a:t>behaviours in a variety of situations including some situations which were new and/or challenging</a:t>
                          </a:r>
                          <a:r>
                            <a:rPr lang="en-CA" sz="1200" b="0" dirty="0" smtClean="0">
                              <a:solidFill>
                                <a:schemeClr val="tx1"/>
                              </a:solidFill>
                              <a:effectLst/>
                            </a:rPr>
                            <a:t>.</a:t>
                          </a:r>
                        </a:p>
                        <a:p>
                          <a:pPr>
                            <a:lnSpc>
                              <a:spcPct val="115000"/>
                            </a:lnSpc>
                            <a:spcBef>
                              <a:spcPts val="600"/>
                            </a:spcBef>
                            <a:spcAft>
                              <a:spcPts val="600"/>
                            </a:spcAft>
                          </a:pPr>
                          <a:r>
                            <a:rPr lang="en-CA" sz="1200" b="0" dirty="0" smtClean="0">
                              <a:solidFill>
                                <a:srgbClr val="FF0000"/>
                              </a:solidFill>
                              <a:effectLst/>
                              <a:latin typeface="+mn-lt"/>
                              <a:ea typeface="Calibri"/>
                              <a:cs typeface="Calibri"/>
                            </a:rPr>
                            <a:t>.</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latin typeface="+mn-lt"/>
                              <a:ea typeface="Calibri"/>
                              <a:cs typeface="Calibri"/>
                            </a:rPr>
                            <a:t>The employee </a:t>
                          </a:r>
                          <a:r>
                            <a:rPr lang="en-CA" sz="1200" b="1" dirty="0" smtClean="0">
                              <a:solidFill>
                                <a:schemeClr val="tx1"/>
                              </a:solidFill>
                              <a:effectLst/>
                              <a:latin typeface="+mn-lt"/>
                              <a:ea typeface="Calibri"/>
                              <a:cs typeface="Calibri"/>
                            </a:rPr>
                            <a:t>consistently </a:t>
                          </a:r>
                          <a:r>
                            <a:rPr lang="en-CA" sz="1200" b="0" dirty="0" smtClean="0">
                              <a:solidFill>
                                <a:schemeClr val="tx1"/>
                              </a:solidFill>
                              <a:effectLst/>
                              <a:latin typeface="+mn-lt"/>
                              <a:ea typeface="Calibri"/>
                              <a:cs typeface="Calibri"/>
                            </a:rPr>
                            <a:t>demonstrated effective behaviours in a </a:t>
                          </a:r>
                          <a:r>
                            <a:rPr lang="en-CA" sz="1200" b="1" dirty="0" smtClean="0">
                              <a:solidFill>
                                <a:schemeClr val="tx1"/>
                              </a:solidFill>
                              <a:effectLst/>
                              <a:latin typeface="+mn-lt"/>
                              <a:ea typeface="Calibri"/>
                              <a:cs typeface="Calibri"/>
                            </a:rPr>
                            <a:t>broad range of situations including in those which were new and/or very challenging</a:t>
                          </a:r>
                          <a:r>
                            <a:rPr lang="en-CA" sz="1200" b="0" dirty="0" smtClean="0">
                              <a:solidFill>
                                <a:schemeClr val="tx1"/>
                              </a:solidFill>
                              <a:effectLst/>
                              <a:latin typeface="+mn-lt"/>
                              <a:ea typeface="Calibri"/>
                              <a:cs typeface="Calibri"/>
                            </a:rPr>
                            <a:t>.</a:t>
                          </a:r>
                        </a:p>
                        <a:p>
                          <a:pPr>
                            <a:lnSpc>
                              <a:spcPct val="115000"/>
                            </a:lnSpc>
                            <a:spcBef>
                              <a:spcPts val="600"/>
                            </a:spcBef>
                            <a:spcAft>
                              <a:spcPts val="600"/>
                            </a:spcAft>
                          </a:pPr>
                          <a:endParaRPr lang="en-CA" sz="1200" b="0" dirty="0">
                            <a:solidFill>
                              <a:schemeClr val="tx1"/>
                            </a:solidFill>
                            <a:effectLst/>
                            <a:latin typeface="Calibri"/>
                            <a:ea typeface="Calibri"/>
                            <a:cs typeface="Calibri"/>
                          </a:endParaRP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769914259"/>
                  </p:ext>
                </p:extLst>
              </p:nvPr>
            </p:nvGraphicFramePr>
            <p:xfrm>
              <a:off x="179513" y="830209"/>
              <a:ext cx="8856985" cy="3524060"/>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390525">
                    <a:tc>
                      <a:txBody>
                        <a:bodyPr/>
                        <a:lstStyle/>
                        <a:p>
                          <a:pPr algn="ctr">
                            <a:lnSpc>
                              <a:spcPct val="115000"/>
                            </a:lnSpc>
                            <a:spcBef>
                              <a:spcPts val="600"/>
                            </a:spcBef>
                            <a:spcAft>
                              <a:spcPts val="600"/>
                            </a:spcAft>
                          </a:pPr>
                          <a:r>
                            <a:rPr lang="en-CA" sz="1200" dirty="0">
                              <a:solidFill>
                                <a:schemeClr val="tx1"/>
                              </a:solidFill>
                              <a:effectLst/>
                            </a:rPr>
                            <a:t>DID NOT MEET</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10938" r="-301031" b="-807813"/>
                          </a:stretch>
                        </a:blipFill>
                      </a:tcPr>
                    </a:tc>
                    <a:tc>
                      <a:txBody>
                        <a:bodyPr/>
                        <a:lstStyle/>
                        <a:p>
                          <a:pPr algn="ctr">
                            <a:lnSpc>
                              <a:spcPct val="115000"/>
                            </a:lnSpc>
                            <a:spcBef>
                              <a:spcPts val="600"/>
                            </a:spcBef>
                            <a:spcAft>
                              <a:spcPts val="600"/>
                            </a:spcAft>
                          </a:pPr>
                          <a:r>
                            <a:rPr lang="en-CA" sz="1200" dirty="0">
                              <a:solidFill>
                                <a:schemeClr val="tx1"/>
                              </a:solidFill>
                              <a:effectLst/>
                            </a:rPr>
                            <a:t>SUCCEEDED</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10938" r="-101375" b="-807813"/>
                          </a:stretch>
                        </a:blipFill>
                      </a:tcPr>
                    </a:tc>
                    <a:tc>
                      <a:txBody>
                        <a:bodyPr/>
                        <a:lstStyle/>
                        <a:p>
                          <a:pPr algn="ctr">
                            <a:lnSpc>
                              <a:spcPct val="115000"/>
                            </a:lnSpc>
                            <a:spcBef>
                              <a:spcPts val="600"/>
                            </a:spcBef>
                            <a:spcAft>
                              <a:spcPts val="600"/>
                            </a:spcAft>
                          </a:pPr>
                          <a:r>
                            <a:rPr lang="en-CA" sz="1200" dirty="0">
                              <a:solidFill>
                                <a:schemeClr val="tx1"/>
                              </a:solidFill>
                              <a:effectLst/>
                            </a:rPr>
                            <a:t>SURPASSED</a:t>
                          </a:r>
                          <a:endParaRPr lang="en-CA" sz="1200" dirty="0">
                            <a:solidFill>
                              <a:schemeClr val="tx1"/>
                            </a:solidFill>
                            <a:effectLst/>
                            <a:latin typeface="Calibri"/>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133535">
                    <a:tc>
                      <a:txBody>
                        <a:bodyPr/>
                        <a:lstStyle/>
                        <a:p>
                          <a:pPr>
                            <a:spcBef>
                              <a:spcPts val="600"/>
                            </a:spcBef>
                            <a:spcAft>
                              <a:spcPts val="600"/>
                            </a:spcAft>
                          </a:pPr>
                          <a:r>
                            <a:rPr lang="en-CA" sz="1200" b="0" dirty="0" smtClean="0">
                              <a:solidFill>
                                <a:schemeClr val="tx1"/>
                              </a:solidFill>
                              <a:effectLst/>
                            </a:rPr>
                            <a:t>The employee </a:t>
                          </a:r>
                          <a:r>
                            <a:rPr lang="en-CA" sz="1200" b="1" dirty="0" smtClean="0">
                              <a:solidFill>
                                <a:schemeClr val="tx1"/>
                              </a:solidFill>
                              <a:effectLst/>
                            </a:rPr>
                            <a:t>rarely or never</a:t>
                          </a:r>
                          <a:r>
                            <a:rPr lang="en-CA" sz="1200" b="0" dirty="0" smtClean="0">
                              <a:solidFill>
                                <a:schemeClr val="tx1"/>
                              </a:solidFill>
                              <a:effectLst/>
                            </a:rPr>
                            <a:t> demonstrated effective behaviours.</a:t>
                          </a:r>
                        </a:p>
                        <a:p>
                          <a:pPr>
                            <a:spcBef>
                              <a:spcPts val="600"/>
                            </a:spcBef>
                            <a:spcAft>
                              <a:spcPts val="600"/>
                            </a:spcAft>
                          </a:pPr>
                          <a:r>
                            <a:rPr lang="en-CA" sz="1200" b="0" dirty="0" smtClean="0">
                              <a:solidFill>
                                <a:schemeClr val="tx1"/>
                              </a:solidFill>
                              <a:effectLst/>
                            </a:rPr>
                            <a:t>(Note: When performance is at this level for core competencies or work objectives, </a:t>
                          </a:r>
                          <a:r>
                            <a:rPr lang="en-CA" sz="1200" b="1" dirty="0" smtClean="0">
                              <a:solidFill>
                                <a:schemeClr val="tx1"/>
                              </a:solidFill>
                              <a:effectLst/>
                            </a:rPr>
                            <a:t>a Performance Improvement Plan (Action Plan) </a:t>
                          </a:r>
                          <a:r>
                            <a:rPr lang="en-CA" sz="1200" b="0" dirty="0" smtClean="0">
                              <a:solidFill>
                                <a:schemeClr val="tx1"/>
                              </a:solidFill>
                              <a:effectLst/>
                            </a:rPr>
                            <a:t>is required.</a:t>
                          </a:r>
                          <a:endParaRPr lang="en-CA" sz="1200" b="0" dirty="0">
                            <a:solidFill>
                              <a:schemeClr val="tx1"/>
                            </a:solidFill>
                            <a:effectLst/>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latin typeface="+mn-lt"/>
                              <a:ea typeface="Calibri"/>
                              <a:cs typeface="Calibri"/>
                            </a:rPr>
                            <a:t>The employee has shown </a:t>
                          </a:r>
                          <a:r>
                            <a:rPr lang="en-CA" sz="1200" b="1" dirty="0" smtClean="0">
                              <a:solidFill>
                                <a:schemeClr val="tx1"/>
                              </a:solidFill>
                              <a:effectLst/>
                              <a:latin typeface="+mn-lt"/>
                              <a:ea typeface="Calibri"/>
                              <a:cs typeface="Calibri"/>
                            </a:rPr>
                            <a:t>inconsistencies</a:t>
                          </a:r>
                          <a:r>
                            <a:rPr lang="en-CA" sz="1200" b="0" dirty="0" smtClean="0">
                              <a:solidFill>
                                <a:schemeClr val="tx1"/>
                              </a:solidFill>
                              <a:effectLst/>
                              <a:latin typeface="+mn-lt"/>
                              <a:ea typeface="Calibri"/>
                              <a:cs typeface="Calibri"/>
                            </a:rPr>
                            <a:t> in the demonstration of effective behaviours in </a:t>
                          </a:r>
                          <a:r>
                            <a:rPr lang="en-CA" sz="1200" b="1" dirty="0" smtClean="0">
                              <a:solidFill>
                                <a:schemeClr val="tx1"/>
                              </a:solidFill>
                              <a:effectLst/>
                              <a:latin typeface="+mn-lt"/>
                              <a:ea typeface="Calibri"/>
                              <a:cs typeface="Calibri"/>
                            </a:rPr>
                            <a:t>typical day-to-day situations</a:t>
                          </a:r>
                          <a:r>
                            <a:rPr lang="en-CA" sz="1200" b="0" dirty="0" smtClean="0">
                              <a:solidFill>
                                <a:schemeClr val="tx1"/>
                              </a:solidFill>
                              <a:effectLst/>
                              <a:latin typeface="+mn-lt"/>
                              <a:ea typeface="Calibri"/>
                              <a:cs typeface="Calibri"/>
                            </a:rPr>
                            <a:t>.</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rPr>
                            <a:t>The employee </a:t>
                          </a:r>
                          <a:r>
                            <a:rPr lang="en-CA" sz="1200" b="1" dirty="0" smtClean="0">
                              <a:solidFill>
                                <a:schemeClr val="tx1"/>
                              </a:solidFill>
                              <a:effectLst/>
                            </a:rPr>
                            <a:t>consistently</a:t>
                          </a:r>
                          <a:r>
                            <a:rPr lang="en-CA" sz="1200" b="0" dirty="0" smtClean="0">
                              <a:solidFill>
                                <a:schemeClr val="tx1"/>
                              </a:solidFill>
                              <a:effectLst/>
                            </a:rPr>
                            <a:t> demonstrated effective behaviours in </a:t>
                          </a:r>
                          <a:r>
                            <a:rPr lang="en-CA" sz="1200" b="1" dirty="0" smtClean="0">
                              <a:solidFill>
                                <a:schemeClr val="tx1"/>
                              </a:solidFill>
                              <a:effectLst/>
                            </a:rPr>
                            <a:t>typical </a:t>
                          </a:r>
                          <a:r>
                            <a:rPr lang="en-CA" sz="1200" b="1" dirty="0" smtClean="0">
                              <a:solidFill>
                                <a:schemeClr val="tx1"/>
                              </a:solidFill>
                              <a:effectLst/>
                            </a:rPr>
                            <a:t>day-to-day </a:t>
                          </a:r>
                          <a:r>
                            <a:rPr lang="en-CA" sz="1200" b="1" dirty="0" smtClean="0">
                              <a:solidFill>
                                <a:schemeClr val="tx1"/>
                              </a:solidFill>
                              <a:effectLst/>
                            </a:rPr>
                            <a:t>situations</a:t>
                          </a:r>
                          <a:r>
                            <a:rPr lang="en-CA" sz="1200" b="0" dirty="0" smtClean="0">
                              <a:solidFill>
                                <a:schemeClr val="tx1"/>
                              </a:solidFill>
                              <a:effectLst/>
                            </a:rPr>
                            <a:t>.</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rPr>
                            <a:t>The employee </a:t>
                          </a:r>
                          <a:r>
                            <a:rPr lang="en-CA" sz="1200" b="1" dirty="0" smtClean="0">
                              <a:solidFill>
                                <a:schemeClr val="tx1"/>
                              </a:solidFill>
                              <a:effectLst/>
                            </a:rPr>
                            <a:t>consistently </a:t>
                          </a:r>
                          <a:r>
                            <a:rPr lang="en-CA" sz="1200" b="0" dirty="0" smtClean="0">
                              <a:solidFill>
                                <a:schemeClr val="tx1"/>
                              </a:solidFill>
                              <a:effectLst/>
                            </a:rPr>
                            <a:t>demonstrated effective </a:t>
                          </a:r>
                          <a:r>
                            <a:rPr lang="en-CA" sz="1200" b="1" dirty="0" smtClean="0">
                              <a:solidFill>
                                <a:schemeClr val="tx1"/>
                              </a:solidFill>
                              <a:effectLst/>
                            </a:rPr>
                            <a:t>behaviours in a variety of situations including some situations which were new and/or challenging</a:t>
                          </a:r>
                          <a:r>
                            <a:rPr lang="en-CA" sz="1200" b="0" dirty="0" smtClean="0">
                              <a:solidFill>
                                <a:schemeClr val="tx1"/>
                              </a:solidFill>
                              <a:effectLst/>
                            </a:rPr>
                            <a:t>.</a:t>
                          </a:r>
                        </a:p>
                        <a:p>
                          <a:pPr>
                            <a:lnSpc>
                              <a:spcPct val="115000"/>
                            </a:lnSpc>
                            <a:spcBef>
                              <a:spcPts val="600"/>
                            </a:spcBef>
                            <a:spcAft>
                              <a:spcPts val="600"/>
                            </a:spcAft>
                          </a:pPr>
                          <a:r>
                            <a:rPr lang="en-CA" sz="1200" b="0" dirty="0" smtClean="0">
                              <a:solidFill>
                                <a:srgbClr val="FF0000"/>
                              </a:solidFill>
                              <a:effectLst/>
                              <a:latin typeface="+mn-lt"/>
                              <a:ea typeface="Calibri"/>
                              <a:cs typeface="Calibri"/>
                            </a:rPr>
                            <a:t>.</a:t>
                          </a:r>
                          <a:endParaRPr lang="en-CA" sz="1200" b="0" dirty="0">
                            <a:solidFill>
                              <a:schemeClr val="tx1"/>
                            </a:solidFill>
                            <a:effectLst/>
                            <a:latin typeface="Calibri"/>
                            <a:ea typeface="Calibri"/>
                            <a:cs typeface="Calibri"/>
                          </a:endParaRPr>
                        </a:p>
                      </a:txBody>
                      <a:tcPr marL="44164" marR="44164" marT="0" marB="0">
                        <a:solidFill>
                          <a:srgbClr val="E7F3F4"/>
                        </a:solidFill>
                      </a:tcPr>
                    </a:tc>
                    <a:tc>
                      <a:txBody>
                        <a:bodyPr/>
                        <a:lstStyle/>
                        <a:p>
                          <a:pPr>
                            <a:lnSpc>
                              <a:spcPct val="115000"/>
                            </a:lnSpc>
                            <a:spcBef>
                              <a:spcPts val="600"/>
                            </a:spcBef>
                            <a:spcAft>
                              <a:spcPts val="600"/>
                            </a:spcAft>
                          </a:pPr>
                          <a:r>
                            <a:rPr lang="en-CA" sz="1200" b="0" dirty="0" smtClean="0">
                              <a:solidFill>
                                <a:schemeClr val="tx1"/>
                              </a:solidFill>
                              <a:effectLst/>
                              <a:latin typeface="+mn-lt"/>
                              <a:ea typeface="Calibri"/>
                              <a:cs typeface="Calibri"/>
                            </a:rPr>
                            <a:t>The employee </a:t>
                          </a:r>
                          <a:r>
                            <a:rPr lang="en-CA" sz="1200" b="1" dirty="0" smtClean="0">
                              <a:solidFill>
                                <a:schemeClr val="tx1"/>
                              </a:solidFill>
                              <a:effectLst/>
                              <a:latin typeface="+mn-lt"/>
                              <a:ea typeface="Calibri"/>
                              <a:cs typeface="Calibri"/>
                            </a:rPr>
                            <a:t>consistently </a:t>
                          </a:r>
                          <a:r>
                            <a:rPr lang="en-CA" sz="1200" b="0" dirty="0" smtClean="0">
                              <a:solidFill>
                                <a:schemeClr val="tx1"/>
                              </a:solidFill>
                              <a:effectLst/>
                              <a:latin typeface="+mn-lt"/>
                              <a:ea typeface="Calibri"/>
                              <a:cs typeface="Calibri"/>
                            </a:rPr>
                            <a:t>demonstrated effective behaviours in a </a:t>
                          </a:r>
                          <a:r>
                            <a:rPr lang="en-CA" sz="1200" b="1" dirty="0" smtClean="0">
                              <a:solidFill>
                                <a:schemeClr val="tx1"/>
                              </a:solidFill>
                              <a:effectLst/>
                              <a:latin typeface="+mn-lt"/>
                              <a:ea typeface="Calibri"/>
                              <a:cs typeface="Calibri"/>
                            </a:rPr>
                            <a:t>broad range of situations including in those which were new and/or very challenging</a:t>
                          </a:r>
                          <a:r>
                            <a:rPr lang="en-CA" sz="1200" b="0" dirty="0" smtClean="0">
                              <a:solidFill>
                                <a:schemeClr val="tx1"/>
                              </a:solidFill>
                              <a:effectLst/>
                              <a:latin typeface="+mn-lt"/>
                              <a:ea typeface="Calibri"/>
                              <a:cs typeface="Calibri"/>
                            </a:rPr>
                            <a:t>.</a:t>
                          </a:r>
                        </a:p>
                        <a:p>
                          <a:pPr>
                            <a:lnSpc>
                              <a:spcPct val="115000"/>
                            </a:lnSpc>
                            <a:spcBef>
                              <a:spcPts val="600"/>
                            </a:spcBef>
                            <a:spcAft>
                              <a:spcPts val="600"/>
                            </a:spcAft>
                          </a:pPr>
                          <a:endParaRPr lang="en-CA" sz="1200" b="0" dirty="0">
                            <a:solidFill>
                              <a:schemeClr val="tx1"/>
                            </a:solidFill>
                            <a:effectLst/>
                            <a:latin typeface="Calibri"/>
                            <a:ea typeface="Calibri"/>
                            <a:cs typeface="Calibri"/>
                          </a:endParaRPr>
                        </a:p>
                      </a:txBody>
                      <a:tcPr marL="44164" marR="44164" marT="0" marB="0">
                        <a:solidFill>
                          <a:srgbClr val="E7F3F4"/>
                        </a:solidFill>
                      </a:tcPr>
                    </a:tc>
                    <a:extLst>
                      <a:ext uri="{0D108BD9-81ED-4DB2-BD59-A6C34878D82A}">
                        <a16:rowId xmlns:a16="http://schemas.microsoft.com/office/drawing/2014/main" val="10001"/>
                      </a:ext>
                    </a:extLst>
                  </a:tr>
                </a:tbl>
              </a:graphicData>
            </a:graphic>
          </p:graphicFrame>
        </mc:Fallback>
      </mc:AlternateContent>
      <p:sp>
        <p:nvSpPr>
          <p:cNvPr id="3" name="Slide Number Placeholder 2"/>
          <p:cNvSpPr>
            <a:spLocks noGrp="1"/>
          </p:cNvSpPr>
          <p:nvPr>
            <p:ph type="sldNum" sz="quarter" idx="12"/>
          </p:nvPr>
        </p:nvSpPr>
        <p:spPr/>
        <p:txBody>
          <a:bodyPr/>
          <a:lstStyle/>
          <a:p>
            <a:fld id="{2E86C063-E22E-2E4C-A523-54089486E38F}" type="slidenum">
              <a:rPr lang="en-US" smtClean="0"/>
              <a:t>20</a:t>
            </a:fld>
            <a:endParaRPr lang="en-US" dirty="0"/>
          </a:p>
        </p:txBody>
      </p:sp>
    </p:spTree>
    <p:extLst>
      <p:ext uri="{BB962C8B-B14F-4D97-AF65-F5344CB8AC3E}">
        <p14:creationId xmlns:p14="http://schemas.microsoft.com/office/powerpoint/2010/main" val="3985177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07465"/>
            <a:ext cx="8733656" cy="540060"/>
          </a:xfrm>
        </p:spPr>
        <p:txBody>
          <a:bodyPr>
            <a:noAutofit/>
          </a:bodyPr>
          <a:lstStyle/>
          <a:p>
            <a:r>
              <a:rPr lang="en-CA" sz="2400" noProof="0" dirty="0" smtClean="0"/>
              <a:t>TBS Core Competencies: Examples of Rating </a:t>
            </a:r>
            <a:r>
              <a:rPr lang="en-CA" sz="2400" noProof="0" dirty="0"/>
              <a:t>Descriptors</a:t>
            </a:r>
            <a:endParaRPr lang="en-CA" sz="2400" noProof="0" dirty="0">
              <a:solidFill>
                <a:srgbClr val="FF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78319328"/>
                  </p:ext>
                </p:extLst>
              </p:nvPr>
            </p:nvGraphicFramePr>
            <p:xfrm>
              <a:off x="179513" y="654781"/>
              <a:ext cx="8856985" cy="3773635"/>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181365">
                    <a:tc>
                      <a:txBody>
                        <a:bodyPr/>
                        <a:lstStyle/>
                        <a:p>
                          <a:pPr algn="ctr">
                            <a:lnSpc>
                              <a:spcPct val="115000"/>
                            </a:lnSpc>
                            <a:spcBef>
                              <a:spcPts val="600"/>
                            </a:spcBef>
                            <a:spcAft>
                              <a:spcPts val="600"/>
                            </a:spcAft>
                          </a:pPr>
                          <a:r>
                            <a:rPr lang="en-CA" sz="1000" dirty="0">
                              <a:solidFill>
                                <a:schemeClr val="tx1"/>
                              </a:solidFill>
                              <a:effectLst/>
                              <a:latin typeface="+mn-lt"/>
                            </a:rPr>
                            <a:t>DID NOT MEET</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smtClean="0">
                              <a:solidFill>
                                <a:schemeClr val="tx1"/>
                              </a:solidFill>
                              <a:effectLst/>
                              <a:latin typeface="+mn-lt"/>
                            </a:rPr>
                            <a:t>SUCCEEDED </a:t>
                          </a:r>
                          <a14:m>
                            <m:oMath xmlns:m="http://schemas.openxmlformats.org/officeDocument/2006/math">
                              <m:r>
                                <a:rPr lang="en-CA" sz="1000">
                                  <a:solidFill>
                                    <a:schemeClr val="tx1"/>
                                  </a:solidFill>
                                  <a:effectLst/>
                                  <a:latin typeface="Cambria Math"/>
                                </a:rPr>
                                <m:t>– </m:t>
                              </m:r>
                            </m:oMath>
                          </a14:m>
                          <a:r>
                            <a:rPr lang="en-CA" sz="1000" dirty="0">
                              <a:solidFill>
                                <a:schemeClr val="tx1"/>
                              </a:solidFill>
                              <a:effectLst/>
                              <a:latin typeface="+mn-lt"/>
                            </a:rPr>
                            <a:t>(minus)</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a:solidFill>
                                <a:schemeClr val="tx1"/>
                              </a:solidFill>
                              <a:effectLst/>
                              <a:latin typeface="+mn-lt"/>
                            </a:rPr>
                            <a:t>SUCCEEDED</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smtClean="0">
                              <a:solidFill>
                                <a:schemeClr val="tx1"/>
                              </a:solidFill>
                              <a:effectLst/>
                              <a:latin typeface="+mn-lt"/>
                            </a:rPr>
                            <a:t>SUCCEEDED</a:t>
                          </a:r>
                          <a14:m>
                            <m:oMath xmlns:m="http://schemas.openxmlformats.org/officeDocument/2006/math">
                              <m:r>
                                <a:rPr lang="en-CA" sz="1000">
                                  <a:solidFill>
                                    <a:schemeClr val="tx1"/>
                                  </a:solidFill>
                                  <a:effectLst/>
                                  <a:latin typeface="Cambria Math"/>
                                </a:rPr>
                                <m:t> +</m:t>
                              </m:r>
                            </m:oMath>
                          </a14:m>
                          <a:r>
                            <a:rPr lang="en-CA" sz="1000" dirty="0">
                              <a:solidFill>
                                <a:schemeClr val="tx1"/>
                              </a:solidFill>
                              <a:effectLst/>
                              <a:latin typeface="+mn-lt"/>
                            </a:rPr>
                            <a:t> (plus)</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pPr algn="ctr">
                            <a:lnSpc>
                              <a:spcPct val="115000"/>
                            </a:lnSpc>
                            <a:spcBef>
                              <a:spcPts val="600"/>
                            </a:spcBef>
                            <a:spcAft>
                              <a:spcPts val="600"/>
                            </a:spcAft>
                          </a:pPr>
                          <a:r>
                            <a:rPr lang="en-CA" sz="1000" dirty="0">
                              <a:solidFill>
                                <a:schemeClr val="tx1"/>
                              </a:solidFill>
                              <a:effectLst/>
                              <a:latin typeface="+mn-lt"/>
                            </a:rPr>
                            <a:t>SURPASSED</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592270">
                    <a:tc>
                      <a:txBody>
                        <a:bodyPr/>
                        <a:lstStyle/>
                        <a:p>
                          <a:pPr>
                            <a:lnSpc>
                              <a:spcPct val="115000"/>
                            </a:lnSpc>
                            <a:spcAft>
                              <a:spcPts val="0"/>
                            </a:spcAft>
                          </a:pPr>
                          <a:r>
                            <a:rPr lang="en-CA" sz="950" b="0" dirty="0" smtClean="0">
                              <a:solidFill>
                                <a:schemeClr val="tx1"/>
                              </a:solidFill>
                              <a:effectLst/>
                            </a:rPr>
                            <a:t>The employee </a:t>
                          </a:r>
                          <a:r>
                            <a:rPr lang="en-CA" sz="950" b="1" dirty="0" smtClean="0">
                              <a:solidFill>
                                <a:schemeClr val="tx1"/>
                              </a:solidFill>
                              <a:effectLst/>
                            </a:rPr>
                            <a:t>regularly </a:t>
                          </a:r>
                          <a:r>
                            <a:rPr lang="en-CA" sz="950" b="0" dirty="0" smtClean="0">
                              <a:solidFill>
                                <a:schemeClr val="tx1"/>
                              </a:solidFill>
                              <a:effectLst/>
                            </a:rPr>
                            <a:t>has difficulty demonstrating effective behaviours.</a:t>
                          </a:r>
                        </a:p>
                        <a:p>
                          <a:pPr>
                            <a:lnSpc>
                              <a:spcPct val="115000"/>
                            </a:lnSpc>
                            <a:spcAft>
                              <a:spcPts val="0"/>
                            </a:spcAft>
                          </a:pPr>
                          <a:endParaRPr lang="en-CA" sz="950" b="0" dirty="0" smtClean="0">
                            <a:solidFill>
                              <a:schemeClr val="tx1"/>
                            </a:solidFill>
                            <a:effectLst/>
                          </a:endParaRPr>
                        </a:p>
                        <a:p>
                          <a:pPr>
                            <a:lnSpc>
                              <a:spcPct val="115000"/>
                            </a:lnSpc>
                            <a:spcAft>
                              <a:spcPts val="0"/>
                            </a:spcAft>
                          </a:pPr>
                          <a:r>
                            <a:rPr lang="en-CA" sz="950" b="0" dirty="0" smtClean="0">
                              <a:solidFill>
                                <a:schemeClr val="tx1"/>
                              </a:solidFill>
                              <a:effectLst/>
                            </a:rPr>
                            <a:t>Lapses have a </a:t>
                          </a:r>
                          <a:r>
                            <a:rPr lang="en-CA" sz="950" b="1" dirty="0" smtClean="0">
                              <a:solidFill>
                                <a:schemeClr val="tx1"/>
                              </a:solidFill>
                              <a:effectLst/>
                            </a:rPr>
                            <a:t>significant negative </a:t>
                          </a:r>
                          <a:r>
                            <a:rPr lang="en-CA" sz="950" b="0" dirty="0" smtClean="0">
                              <a:solidFill>
                                <a:schemeClr val="tx1"/>
                              </a:solidFill>
                              <a:effectLst/>
                            </a:rPr>
                            <a:t>impact on the team's work, morale, work environment, and/or quality of work.</a:t>
                          </a:r>
                        </a:p>
                      </a:txBody>
                      <a:tcPr marL="44164" marR="44164" marT="0" marB="0">
                        <a:solidFill>
                          <a:srgbClr val="D4EAEC"/>
                        </a:solidFill>
                      </a:tcPr>
                    </a:tc>
                    <a:tc>
                      <a:txBody>
                        <a:bodyPr/>
                        <a:lstStyle/>
                        <a:p>
                          <a:pPr>
                            <a:lnSpc>
                              <a:spcPct val="115000"/>
                            </a:lnSpc>
                            <a:spcBef>
                              <a:spcPts val="1200"/>
                            </a:spcBef>
                            <a:spcAft>
                              <a:spcPts val="600"/>
                            </a:spcAft>
                          </a:pPr>
                          <a:r>
                            <a:rPr lang="en-CA" sz="950" b="0" dirty="0" smtClean="0">
                              <a:solidFill>
                                <a:schemeClr val="tx1"/>
                              </a:solidFill>
                              <a:effectLst/>
                            </a:rPr>
                            <a:t>The employee on occasion has </a:t>
                          </a:r>
                          <a:r>
                            <a:rPr lang="en-CA" sz="950" b="1" dirty="0" smtClean="0">
                              <a:solidFill>
                                <a:schemeClr val="tx1"/>
                              </a:solidFill>
                              <a:effectLst/>
                            </a:rPr>
                            <a:t>some difficulty </a:t>
                          </a:r>
                          <a:r>
                            <a:rPr lang="en-CA" sz="950" b="0" dirty="0" smtClean="0">
                              <a:solidFill>
                                <a:schemeClr val="tx1"/>
                              </a:solidFill>
                              <a:effectLst/>
                            </a:rPr>
                            <a:t>in demonstrating effective behaviours.</a:t>
                          </a:r>
                        </a:p>
                        <a:p>
                          <a:pPr>
                            <a:lnSpc>
                              <a:spcPct val="115000"/>
                            </a:lnSpc>
                            <a:spcBef>
                              <a:spcPts val="1200"/>
                            </a:spcBef>
                            <a:spcAft>
                              <a:spcPts val="600"/>
                            </a:spcAft>
                          </a:pPr>
                          <a:r>
                            <a:rPr lang="en-CA" sz="950" b="0" dirty="0" smtClean="0">
                              <a:solidFill>
                                <a:schemeClr val="tx1"/>
                              </a:solidFill>
                              <a:effectLst/>
                            </a:rPr>
                            <a:t>Lapses may have a </a:t>
                          </a:r>
                          <a:r>
                            <a:rPr lang="en-CA" sz="950" b="1" dirty="0" smtClean="0">
                              <a:solidFill>
                                <a:schemeClr val="tx1"/>
                              </a:solidFill>
                              <a:effectLst/>
                            </a:rPr>
                            <a:t>negative impact </a:t>
                          </a:r>
                          <a:r>
                            <a:rPr lang="en-CA" sz="950" b="0" dirty="0" smtClean="0">
                              <a:solidFill>
                                <a:schemeClr val="tx1"/>
                              </a:solidFill>
                              <a:effectLst/>
                            </a:rPr>
                            <a:t>on the team's work, morale, work environment, and/or quality of work.</a:t>
                          </a:r>
                        </a:p>
                      </a:txBody>
                      <a:tcPr marL="44164" marR="44164" marT="0" marB="0">
                        <a:solidFill>
                          <a:srgbClr val="D4EAEC"/>
                        </a:solidFill>
                      </a:tcPr>
                    </a:tc>
                    <a:tc>
                      <a:txBody>
                        <a:bodyPr/>
                        <a:lstStyle/>
                        <a:p>
                          <a:pPr>
                            <a:lnSpc>
                              <a:spcPct val="115000"/>
                            </a:lnSpc>
                            <a:spcAft>
                              <a:spcPts val="0"/>
                            </a:spcAft>
                          </a:pPr>
                          <a:r>
                            <a:rPr lang="en-CA" sz="950" b="0" dirty="0" smtClean="0">
                              <a:solidFill>
                                <a:schemeClr val="tx1"/>
                              </a:solidFill>
                              <a:effectLst/>
                              <a:latin typeface="+mn-lt"/>
                              <a:ea typeface="Calibri"/>
                              <a:cs typeface="Times New Roman"/>
                            </a:rPr>
                            <a:t>The employee is a </a:t>
                          </a:r>
                          <a:r>
                            <a:rPr lang="en-CA" sz="950" b="1" dirty="0" smtClean="0">
                              <a:solidFill>
                                <a:schemeClr val="tx1"/>
                              </a:solidFill>
                              <a:effectLst/>
                              <a:latin typeface="+mn-lt"/>
                              <a:ea typeface="Calibri"/>
                              <a:cs typeface="Times New Roman"/>
                            </a:rPr>
                            <a:t>solid</a:t>
                          </a:r>
                          <a:r>
                            <a:rPr lang="en-CA" sz="950" b="0" dirty="0" smtClean="0">
                              <a:solidFill>
                                <a:schemeClr val="tx1"/>
                              </a:solidFill>
                              <a:effectLst/>
                              <a:latin typeface="+mn-lt"/>
                              <a:ea typeface="Calibri"/>
                              <a:cs typeface="Times New Roman"/>
                            </a:rPr>
                            <a:t> contributor who has a </a:t>
                          </a:r>
                          <a:r>
                            <a:rPr lang="en-CA" sz="950" b="1" dirty="0" smtClean="0">
                              <a:solidFill>
                                <a:schemeClr val="tx1"/>
                              </a:solidFill>
                              <a:effectLst/>
                              <a:latin typeface="+mn-lt"/>
                              <a:ea typeface="Calibri"/>
                              <a:cs typeface="Times New Roman"/>
                            </a:rPr>
                            <a:t>positive impact</a:t>
                          </a:r>
                          <a:r>
                            <a:rPr lang="en-CA" sz="950" b="0" dirty="0" smtClean="0">
                              <a:solidFill>
                                <a:schemeClr val="tx1"/>
                              </a:solidFill>
                              <a:effectLst/>
                              <a:latin typeface="+mn-lt"/>
                              <a:ea typeface="Calibri"/>
                              <a:cs typeface="Times New Roman"/>
                            </a:rPr>
                            <a:t> on the team, morale, work environment etc. on a regular basis.</a:t>
                          </a:r>
                        </a:p>
                        <a:p>
                          <a:pPr>
                            <a:lnSpc>
                              <a:spcPct val="115000"/>
                            </a:lnSpc>
                            <a:spcAft>
                              <a:spcPts val="0"/>
                            </a:spcAft>
                          </a:pPr>
                          <a:endParaRPr lang="en-CA" sz="950" b="0" dirty="0" smtClean="0">
                            <a:solidFill>
                              <a:schemeClr val="tx1"/>
                            </a:solidFill>
                            <a:effectLst/>
                            <a:latin typeface="+mn-lt"/>
                            <a:ea typeface="Calibri"/>
                            <a:cs typeface="Times New Roman"/>
                          </a:endParaRPr>
                        </a:p>
                        <a:p>
                          <a:pPr>
                            <a:lnSpc>
                              <a:spcPct val="115000"/>
                            </a:lnSpc>
                            <a:spcAft>
                              <a:spcPts val="0"/>
                            </a:spcAft>
                          </a:pPr>
                          <a:r>
                            <a:rPr lang="en-CA" sz="950" b="0" dirty="0" smtClean="0">
                              <a:solidFill>
                                <a:schemeClr val="tx1"/>
                              </a:solidFill>
                              <a:effectLst/>
                              <a:latin typeface="+mn-lt"/>
                              <a:ea typeface="Calibri"/>
                              <a:cs typeface="Times New Roman"/>
                            </a:rPr>
                            <a:t>The employee </a:t>
                          </a:r>
                          <a:r>
                            <a:rPr lang="en-CA" sz="950" b="1" dirty="0" smtClean="0">
                              <a:solidFill>
                                <a:schemeClr val="tx1"/>
                              </a:solidFill>
                              <a:effectLst/>
                              <a:latin typeface="+mn-lt"/>
                              <a:ea typeface="Calibri"/>
                              <a:cs typeface="Times New Roman"/>
                            </a:rPr>
                            <a:t>consistently </a:t>
                          </a:r>
                          <a:r>
                            <a:rPr lang="en-CA" sz="950" b="0" dirty="0" smtClean="0">
                              <a:solidFill>
                                <a:schemeClr val="tx1"/>
                              </a:solidFill>
                              <a:effectLst/>
                              <a:latin typeface="+mn-lt"/>
                              <a:ea typeface="Calibri"/>
                              <a:cs typeface="Times New Roman"/>
                            </a:rPr>
                            <a:t>demonstrates </a:t>
                          </a:r>
                          <a:r>
                            <a:rPr lang="en-CA" sz="950" b="1" dirty="0" smtClean="0">
                              <a:solidFill>
                                <a:schemeClr val="tx1"/>
                              </a:solidFill>
                              <a:effectLst/>
                              <a:latin typeface="+mn-lt"/>
                              <a:ea typeface="Calibri"/>
                              <a:cs typeface="Times New Roman"/>
                            </a:rPr>
                            <a:t>effective behaviours</a:t>
                          </a:r>
                          <a:r>
                            <a:rPr lang="en-CA" sz="950" b="0" dirty="0" smtClean="0">
                              <a:solidFill>
                                <a:schemeClr val="tx1"/>
                              </a:solidFill>
                              <a:effectLst/>
                              <a:latin typeface="+mn-lt"/>
                              <a:ea typeface="Calibri"/>
                              <a:cs typeface="Times New Roman"/>
                            </a:rPr>
                            <a:t> in typical situations, thus contributing to the successes of the team.</a:t>
                          </a:r>
                        </a:p>
                        <a:p>
                          <a:pPr>
                            <a:lnSpc>
                              <a:spcPct val="115000"/>
                            </a:lnSpc>
                            <a:spcAft>
                              <a:spcPts val="0"/>
                            </a:spcAft>
                          </a:pPr>
                          <a:endParaRPr lang="en-CA" sz="950" b="0" dirty="0" smtClean="0">
                            <a:solidFill>
                              <a:schemeClr val="tx1"/>
                            </a:solidFill>
                            <a:effectLst/>
                            <a:latin typeface="+mn-lt"/>
                            <a:ea typeface="Calibri"/>
                            <a:cs typeface="Times New Roman"/>
                          </a:endParaRPr>
                        </a:p>
                        <a:p>
                          <a:pPr>
                            <a:lnSpc>
                              <a:spcPct val="115000"/>
                            </a:lnSpc>
                            <a:spcAft>
                              <a:spcPts val="0"/>
                            </a:spcAft>
                          </a:pPr>
                          <a:r>
                            <a:rPr lang="en-CA" sz="950" b="1" dirty="0" smtClean="0">
                              <a:solidFill>
                                <a:schemeClr val="tx1"/>
                              </a:solidFill>
                              <a:effectLst/>
                              <a:latin typeface="+mn-lt"/>
                              <a:ea typeface="Calibri"/>
                              <a:cs typeface="Times New Roman"/>
                            </a:rPr>
                            <a:t>Infrequen</a:t>
                          </a:r>
                          <a:r>
                            <a:rPr lang="en-CA" sz="950" b="0" dirty="0" smtClean="0">
                              <a:solidFill>
                                <a:schemeClr val="tx1"/>
                              </a:solidFill>
                              <a:effectLst/>
                              <a:latin typeface="+mn-lt"/>
                              <a:ea typeface="Calibri"/>
                              <a:cs typeface="Times New Roman"/>
                            </a:rPr>
                            <a:t>t lapses, if they occurred, had a </a:t>
                          </a:r>
                          <a:r>
                            <a:rPr lang="en-CA" sz="950" b="1" dirty="0" smtClean="0">
                              <a:solidFill>
                                <a:schemeClr val="tx1"/>
                              </a:solidFill>
                              <a:effectLst/>
                              <a:latin typeface="+mn-lt"/>
                              <a:ea typeface="Calibri"/>
                              <a:cs typeface="Times New Roman"/>
                            </a:rPr>
                            <a:t>minimal </a:t>
                          </a:r>
                          <a:r>
                            <a:rPr lang="en-CA" sz="950" b="0" dirty="0" smtClean="0">
                              <a:solidFill>
                                <a:schemeClr val="tx1"/>
                              </a:solidFill>
                              <a:effectLst/>
                              <a:latin typeface="+mn-lt"/>
                              <a:ea typeface="Calibri"/>
                              <a:cs typeface="Times New Roman"/>
                            </a:rPr>
                            <a:t>impact on the team's work, morale, work environment, and/or quality of work.</a:t>
                          </a:r>
                        </a:p>
                        <a:p>
                          <a:pPr>
                            <a:lnSpc>
                              <a:spcPct val="115000"/>
                            </a:lnSpc>
                            <a:spcAft>
                              <a:spcPts val="0"/>
                            </a:spcAft>
                          </a:pPr>
                          <a:endParaRPr lang="en-CA" sz="95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Aft>
                              <a:spcPts val="0"/>
                            </a:spcAft>
                          </a:pPr>
                          <a:r>
                            <a:rPr lang="en-CA" sz="950" b="0" dirty="0">
                              <a:solidFill>
                                <a:schemeClr val="tx1"/>
                              </a:solidFill>
                              <a:effectLst/>
                            </a:rPr>
                            <a:t> </a:t>
                          </a:r>
                          <a:r>
                            <a:rPr lang="en-CA" sz="950" b="0" dirty="0" smtClean="0">
                              <a:solidFill>
                                <a:schemeClr val="tx1"/>
                              </a:solidFill>
                              <a:effectLst/>
                            </a:rPr>
                            <a:t>The employee is a solid contributor who has a </a:t>
                          </a:r>
                          <a:r>
                            <a:rPr lang="en-CA" sz="950" b="1" dirty="0" smtClean="0">
                              <a:solidFill>
                                <a:schemeClr val="tx1"/>
                              </a:solidFill>
                              <a:effectLst/>
                            </a:rPr>
                            <a:t>significant positive impact </a:t>
                          </a:r>
                          <a:r>
                            <a:rPr lang="en-CA" sz="950" b="0" dirty="0" smtClean="0">
                              <a:solidFill>
                                <a:schemeClr val="tx1"/>
                              </a:solidFill>
                              <a:effectLst/>
                            </a:rPr>
                            <a:t>on the team, morale, work environment, etc. in a variety of situations including </a:t>
                          </a:r>
                          <a:r>
                            <a:rPr lang="en-CA" sz="950" b="1" dirty="0" smtClean="0">
                              <a:solidFill>
                                <a:schemeClr val="tx1"/>
                              </a:solidFill>
                              <a:effectLst/>
                            </a:rPr>
                            <a:t>some new or challenging situations</a:t>
                          </a:r>
                          <a:r>
                            <a:rPr lang="en-CA" sz="950" b="0" dirty="0" smtClean="0">
                              <a:solidFill>
                                <a:schemeClr val="tx1"/>
                              </a:solidFill>
                              <a:effectLst/>
                            </a:rPr>
                            <a:t>.</a:t>
                          </a:r>
                        </a:p>
                        <a:p>
                          <a:pPr>
                            <a:lnSpc>
                              <a:spcPct val="115000"/>
                            </a:lnSpc>
                            <a:spcAft>
                              <a:spcPts val="0"/>
                            </a:spcAft>
                          </a:pPr>
                          <a:endParaRPr lang="en-CA" sz="950" b="0" dirty="0" smtClean="0">
                            <a:solidFill>
                              <a:schemeClr val="tx1"/>
                            </a:solidFill>
                            <a:effectLst/>
                          </a:endParaRPr>
                        </a:p>
                        <a:p>
                          <a:pPr>
                            <a:lnSpc>
                              <a:spcPct val="115000"/>
                            </a:lnSpc>
                            <a:spcAft>
                              <a:spcPts val="0"/>
                            </a:spcAft>
                          </a:pPr>
                          <a:r>
                            <a:rPr lang="en-CA" sz="950" b="0" dirty="0" smtClean="0">
                              <a:solidFill>
                                <a:schemeClr val="tx1"/>
                              </a:solidFill>
                              <a:effectLst/>
                            </a:rPr>
                            <a:t>The employee's demonstration of effective behaviours contributes to the team's/organization's successes.</a:t>
                          </a:r>
                        </a:p>
                        <a:p>
                          <a:pPr>
                            <a:lnSpc>
                              <a:spcPct val="115000"/>
                            </a:lnSpc>
                            <a:spcAft>
                              <a:spcPts val="0"/>
                            </a:spcAft>
                          </a:pPr>
                          <a:endParaRPr lang="en-CA" sz="950" b="0" dirty="0" smtClean="0">
                            <a:solidFill>
                              <a:schemeClr val="tx1"/>
                            </a:solidFill>
                            <a:effectLst/>
                          </a:endParaRPr>
                        </a:p>
                        <a:p>
                          <a:pPr>
                            <a:lnSpc>
                              <a:spcPct val="115000"/>
                            </a:lnSpc>
                            <a:spcAft>
                              <a:spcPts val="0"/>
                            </a:spcAft>
                          </a:pPr>
                          <a:r>
                            <a:rPr lang="en-CA" sz="950" b="1" dirty="0" smtClean="0">
                              <a:solidFill>
                                <a:schemeClr val="tx1"/>
                              </a:solidFill>
                              <a:effectLst/>
                            </a:rPr>
                            <a:t>Very infrequent </a:t>
                          </a:r>
                          <a:r>
                            <a:rPr lang="en-CA" sz="950" b="0" dirty="0" smtClean="0">
                              <a:solidFill>
                                <a:schemeClr val="tx1"/>
                              </a:solidFill>
                              <a:effectLst/>
                            </a:rPr>
                            <a:t>lapses, if they occurred, had a very </a:t>
                          </a:r>
                          <a:r>
                            <a:rPr lang="en-CA" sz="950" b="1" dirty="0" smtClean="0">
                              <a:solidFill>
                                <a:schemeClr val="tx1"/>
                              </a:solidFill>
                              <a:effectLst/>
                            </a:rPr>
                            <a:t>minimal impact </a:t>
                          </a:r>
                          <a:r>
                            <a:rPr lang="en-CA" sz="950" b="0" dirty="0" smtClean="0">
                              <a:solidFill>
                                <a:schemeClr val="tx1"/>
                              </a:solidFill>
                              <a:effectLst/>
                            </a:rPr>
                            <a:t>on the team's work, morale, work environment, and/or quality of work.</a:t>
                          </a:r>
                        </a:p>
                        <a:p>
                          <a:pPr>
                            <a:lnSpc>
                              <a:spcPct val="115000"/>
                            </a:lnSpc>
                            <a:spcAft>
                              <a:spcPts val="0"/>
                            </a:spcAft>
                          </a:pPr>
                          <a:endParaRPr lang="en-CA" sz="95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Bef>
                              <a:spcPts val="300"/>
                            </a:spcBef>
                            <a:spcAft>
                              <a:spcPts val="300"/>
                            </a:spcAft>
                          </a:pPr>
                          <a:r>
                            <a:rPr lang="en-CA" sz="950" b="0" dirty="0" smtClean="0">
                              <a:solidFill>
                                <a:schemeClr val="tx1"/>
                              </a:solidFill>
                              <a:effectLst/>
                              <a:latin typeface="+mn-lt"/>
                              <a:ea typeface="Calibri"/>
                              <a:cs typeface="Times New Roman"/>
                            </a:rPr>
                            <a:t>An </a:t>
                          </a:r>
                          <a:r>
                            <a:rPr lang="en-CA" sz="950" b="1" dirty="0" smtClean="0">
                              <a:solidFill>
                                <a:schemeClr val="tx1"/>
                              </a:solidFill>
                              <a:effectLst/>
                              <a:latin typeface="+mn-lt"/>
                              <a:ea typeface="Calibri"/>
                              <a:cs typeface="Times New Roman"/>
                            </a:rPr>
                            <a:t>outstanding</a:t>
                          </a:r>
                          <a:r>
                            <a:rPr lang="en-CA" sz="950" b="0" dirty="0" smtClean="0">
                              <a:solidFill>
                                <a:schemeClr val="tx1"/>
                              </a:solidFill>
                              <a:effectLst/>
                              <a:latin typeface="+mn-lt"/>
                              <a:ea typeface="Calibri"/>
                              <a:cs typeface="Times New Roman"/>
                            </a:rPr>
                            <a:t> contributor who exemplifies effective behaviours in a </a:t>
                          </a:r>
                          <a:r>
                            <a:rPr lang="en-CA" sz="950" b="1" dirty="0" smtClean="0">
                              <a:solidFill>
                                <a:schemeClr val="tx1"/>
                              </a:solidFill>
                              <a:effectLst/>
                              <a:latin typeface="+mn-lt"/>
                              <a:ea typeface="Calibri"/>
                              <a:cs typeface="Times New Roman"/>
                            </a:rPr>
                            <a:t>broad range of daily actions</a:t>
                          </a:r>
                          <a:r>
                            <a:rPr lang="en-CA" sz="950" b="0" dirty="0" smtClean="0">
                              <a:solidFill>
                                <a:schemeClr val="tx1"/>
                              </a:solidFill>
                              <a:effectLst/>
                              <a:latin typeface="+mn-lt"/>
                              <a:ea typeface="Calibri"/>
                              <a:cs typeface="Times New Roman"/>
                            </a:rPr>
                            <a:t>, in decision-making, as well as in </a:t>
                          </a:r>
                          <a:r>
                            <a:rPr lang="en-CA" sz="950" b="1" dirty="0" smtClean="0">
                              <a:solidFill>
                                <a:schemeClr val="tx1"/>
                              </a:solidFill>
                              <a:effectLst/>
                              <a:latin typeface="+mn-lt"/>
                              <a:ea typeface="Calibri"/>
                              <a:cs typeface="Times New Roman"/>
                            </a:rPr>
                            <a:t>very challenging situations</a:t>
                          </a:r>
                          <a:r>
                            <a:rPr lang="en-CA" sz="950" b="0" dirty="0" smtClean="0">
                              <a:solidFill>
                                <a:schemeClr val="tx1"/>
                              </a:solidFill>
                              <a:effectLst/>
                              <a:latin typeface="+mn-lt"/>
                              <a:ea typeface="Calibri"/>
                              <a:cs typeface="Times New Roman"/>
                            </a:rPr>
                            <a:t>.</a:t>
                          </a:r>
                        </a:p>
                        <a:p>
                          <a:pPr>
                            <a:lnSpc>
                              <a:spcPct val="115000"/>
                            </a:lnSpc>
                            <a:spcBef>
                              <a:spcPts val="300"/>
                            </a:spcBef>
                            <a:spcAft>
                              <a:spcPts val="300"/>
                            </a:spcAft>
                          </a:pPr>
                          <a:r>
                            <a:rPr lang="en-CA" sz="950" b="1" dirty="0" smtClean="0">
                              <a:solidFill>
                                <a:schemeClr val="tx1"/>
                              </a:solidFill>
                              <a:effectLst/>
                              <a:latin typeface="+mn-lt"/>
                              <a:ea typeface="Calibri"/>
                              <a:cs typeface="Times New Roman"/>
                            </a:rPr>
                            <a:t>Numerous concrete examples </a:t>
                          </a:r>
                          <a:r>
                            <a:rPr lang="en-CA" sz="950" b="0" dirty="0" smtClean="0">
                              <a:solidFill>
                                <a:schemeClr val="tx1"/>
                              </a:solidFill>
                              <a:effectLst/>
                              <a:latin typeface="+mn-lt"/>
                              <a:ea typeface="Calibri"/>
                              <a:cs typeface="Times New Roman"/>
                            </a:rPr>
                            <a:t>of effective behaviours are evident.</a:t>
                          </a:r>
                        </a:p>
                        <a:p>
                          <a:pPr>
                            <a:lnSpc>
                              <a:spcPct val="115000"/>
                            </a:lnSpc>
                            <a:spcBef>
                              <a:spcPts val="300"/>
                            </a:spcBef>
                            <a:spcAft>
                              <a:spcPts val="300"/>
                            </a:spcAft>
                          </a:pPr>
                          <a:endParaRPr lang="en-CA" sz="950" b="0" dirty="0" smtClean="0">
                            <a:solidFill>
                              <a:schemeClr val="tx1"/>
                            </a:solidFill>
                            <a:effectLst/>
                            <a:latin typeface="+mn-lt"/>
                            <a:ea typeface="Calibri"/>
                            <a:cs typeface="Times New Roman"/>
                          </a:endParaRPr>
                        </a:p>
                        <a:p>
                          <a:pPr>
                            <a:lnSpc>
                              <a:spcPct val="115000"/>
                            </a:lnSpc>
                            <a:spcBef>
                              <a:spcPts val="300"/>
                            </a:spcBef>
                            <a:spcAft>
                              <a:spcPts val="300"/>
                            </a:spcAft>
                          </a:pPr>
                          <a:r>
                            <a:rPr lang="en-CA" sz="950" b="0" dirty="0" smtClean="0">
                              <a:solidFill>
                                <a:schemeClr val="tx1"/>
                              </a:solidFill>
                              <a:effectLst/>
                              <a:latin typeface="+mn-lt"/>
                              <a:ea typeface="Calibri"/>
                              <a:cs typeface="Times New Roman"/>
                            </a:rPr>
                            <a:t>Daily actions may influence others to emulate the employee's behaviour. </a:t>
                          </a:r>
                          <a:r>
                            <a:rPr lang="en-CA" sz="950" b="1" dirty="0" smtClean="0">
                              <a:solidFill>
                                <a:schemeClr val="tx1"/>
                              </a:solidFill>
                              <a:effectLst/>
                              <a:latin typeface="+mn-lt"/>
                              <a:ea typeface="Calibri"/>
                              <a:cs typeface="Times New Roman"/>
                            </a:rPr>
                            <a:t>The employee is a role model for others</a:t>
                          </a:r>
                          <a:r>
                            <a:rPr lang="en-CA" sz="950" b="0" dirty="0" smtClean="0">
                              <a:solidFill>
                                <a:schemeClr val="tx1"/>
                              </a:solidFill>
                              <a:effectLst/>
                              <a:latin typeface="+mn-lt"/>
                              <a:ea typeface="Calibri"/>
                              <a:cs typeface="Times New Roman"/>
                            </a:rPr>
                            <a:t>.</a:t>
                          </a:r>
                        </a:p>
                        <a:p>
                          <a:pPr>
                            <a:lnSpc>
                              <a:spcPct val="115000"/>
                            </a:lnSpc>
                            <a:spcBef>
                              <a:spcPts val="300"/>
                            </a:spcBef>
                            <a:spcAft>
                              <a:spcPts val="300"/>
                            </a:spcAft>
                          </a:pPr>
                          <a:endParaRPr lang="en-CA" sz="950" b="0" dirty="0">
                            <a:solidFill>
                              <a:schemeClr val="tx1"/>
                            </a:solidFill>
                            <a:effectLst/>
                            <a:latin typeface="Calibri"/>
                            <a:ea typeface="Calibri"/>
                            <a:cs typeface="Times New Roman"/>
                          </a:endParaRPr>
                        </a:p>
                      </a:txBody>
                      <a:tcPr marL="44164" marR="44164" marT="0" marB="0">
                        <a:solidFill>
                          <a:srgbClr val="D4EAEC"/>
                        </a:solidFill>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78319328"/>
                  </p:ext>
                </p:extLst>
              </p:nvPr>
            </p:nvGraphicFramePr>
            <p:xfrm>
              <a:off x="179513" y="654781"/>
              <a:ext cx="8856985" cy="3773635"/>
            </p:xfrm>
            <a:graphic>
              <a:graphicData uri="http://schemas.openxmlformats.org/drawingml/2006/table">
                <a:tbl>
                  <a:tblPr firstRow="1" firstCol="1" bandRow="1">
                    <a:tableStyleId>{5C22544A-7EE6-4342-B048-85BDC9FD1C3A}</a:tableStyleId>
                  </a:tblPr>
                  <a:tblGrid>
                    <a:gridCol w="1771397">
                      <a:extLst>
                        <a:ext uri="{9D8B030D-6E8A-4147-A177-3AD203B41FA5}">
                          <a16:colId xmlns:a16="http://schemas.microsoft.com/office/drawing/2014/main" val="20000"/>
                        </a:ext>
                      </a:extLst>
                    </a:gridCol>
                    <a:gridCol w="1771397">
                      <a:extLst>
                        <a:ext uri="{9D8B030D-6E8A-4147-A177-3AD203B41FA5}">
                          <a16:colId xmlns:a16="http://schemas.microsoft.com/office/drawing/2014/main" val="20001"/>
                        </a:ext>
                      </a:extLst>
                    </a:gridCol>
                    <a:gridCol w="1771397">
                      <a:extLst>
                        <a:ext uri="{9D8B030D-6E8A-4147-A177-3AD203B41FA5}">
                          <a16:colId xmlns:a16="http://schemas.microsoft.com/office/drawing/2014/main" val="20002"/>
                        </a:ext>
                      </a:extLst>
                    </a:gridCol>
                    <a:gridCol w="1771397">
                      <a:extLst>
                        <a:ext uri="{9D8B030D-6E8A-4147-A177-3AD203B41FA5}">
                          <a16:colId xmlns:a16="http://schemas.microsoft.com/office/drawing/2014/main" val="20003"/>
                        </a:ext>
                      </a:extLst>
                    </a:gridCol>
                    <a:gridCol w="1771397">
                      <a:extLst>
                        <a:ext uri="{9D8B030D-6E8A-4147-A177-3AD203B41FA5}">
                          <a16:colId xmlns:a16="http://schemas.microsoft.com/office/drawing/2014/main" val="20004"/>
                        </a:ext>
                      </a:extLst>
                    </a:gridCol>
                  </a:tblGrid>
                  <a:tr h="181365">
                    <a:tc>
                      <a:txBody>
                        <a:bodyPr/>
                        <a:lstStyle/>
                        <a:p>
                          <a:pPr algn="ctr">
                            <a:lnSpc>
                              <a:spcPct val="115000"/>
                            </a:lnSpc>
                            <a:spcBef>
                              <a:spcPts val="600"/>
                            </a:spcBef>
                            <a:spcAft>
                              <a:spcPts val="600"/>
                            </a:spcAft>
                          </a:pPr>
                          <a:r>
                            <a:rPr lang="en-CA" sz="1000" dirty="0">
                              <a:solidFill>
                                <a:schemeClr val="tx1"/>
                              </a:solidFill>
                              <a:effectLst/>
                              <a:latin typeface="+mn-lt"/>
                            </a:rPr>
                            <a:t>DID NOT MEET</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100344" t="-16667" r="-301031" b="-1973333"/>
                          </a:stretch>
                        </a:blipFill>
                      </a:tcPr>
                    </a:tc>
                    <a:tc>
                      <a:txBody>
                        <a:bodyPr/>
                        <a:lstStyle/>
                        <a:p>
                          <a:pPr algn="ctr">
                            <a:lnSpc>
                              <a:spcPct val="115000"/>
                            </a:lnSpc>
                            <a:spcBef>
                              <a:spcPts val="600"/>
                            </a:spcBef>
                            <a:spcAft>
                              <a:spcPts val="600"/>
                            </a:spcAft>
                          </a:pPr>
                          <a:r>
                            <a:rPr lang="en-CA" sz="1000" dirty="0">
                              <a:solidFill>
                                <a:schemeClr val="tx1"/>
                              </a:solidFill>
                              <a:effectLst/>
                              <a:latin typeface="+mn-lt"/>
                            </a:rPr>
                            <a:t>SUCCEEDED</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tc>
                      <a:txBody>
                        <a:bodyPr/>
                        <a:lstStyle/>
                        <a:p>
                          <a:endParaRPr lang="en-US"/>
                        </a:p>
                      </a:txBody>
                      <a:tcPr marL="44164" marR="44164" marT="0" marB="0">
                        <a:blipFill>
                          <a:blip r:embed="rId3"/>
                          <a:stretch>
                            <a:fillRect l="-300000" t="-16667" r="-101375" b="-1973333"/>
                          </a:stretch>
                        </a:blipFill>
                      </a:tcPr>
                    </a:tc>
                    <a:tc>
                      <a:txBody>
                        <a:bodyPr/>
                        <a:lstStyle/>
                        <a:p>
                          <a:pPr algn="ctr">
                            <a:lnSpc>
                              <a:spcPct val="115000"/>
                            </a:lnSpc>
                            <a:spcBef>
                              <a:spcPts val="600"/>
                            </a:spcBef>
                            <a:spcAft>
                              <a:spcPts val="600"/>
                            </a:spcAft>
                          </a:pPr>
                          <a:r>
                            <a:rPr lang="en-CA" sz="1000" dirty="0">
                              <a:solidFill>
                                <a:schemeClr val="tx1"/>
                              </a:solidFill>
                              <a:effectLst/>
                              <a:latin typeface="+mn-lt"/>
                            </a:rPr>
                            <a:t>SURPASSED</a:t>
                          </a:r>
                          <a:endParaRPr lang="en-CA" sz="1000" dirty="0">
                            <a:solidFill>
                              <a:schemeClr val="tx1"/>
                            </a:solidFill>
                            <a:effectLst/>
                            <a:latin typeface="+mn-lt"/>
                            <a:ea typeface="Calibri"/>
                            <a:cs typeface="Times New Roman"/>
                          </a:endParaRPr>
                        </a:p>
                      </a:txBody>
                      <a:tcPr marL="44164" marR="44164" marT="0" marB="0">
                        <a:solidFill>
                          <a:schemeClr val="tx2">
                            <a:lumMod val="20000"/>
                            <a:lumOff val="80000"/>
                          </a:schemeClr>
                        </a:solidFill>
                      </a:tcPr>
                    </a:tc>
                    <a:extLst>
                      <a:ext uri="{0D108BD9-81ED-4DB2-BD59-A6C34878D82A}">
                        <a16:rowId xmlns:a16="http://schemas.microsoft.com/office/drawing/2014/main" val="10000"/>
                      </a:ext>
                    </a:extLst>
                  </a:tr>
                  <a:tr h="3592270">
                    <a:tc>
                      <a:txBody>
                        <a:bodyPr/>
                        <a:lstStyle/>
                        <a:p>
                          <a:pPr>
                            <a:lnSpc>
                              <a:spcPct val="115000"/>
                            </a:lnSpc>
                            <a:spcAft>
                              <a:spcPts val="0"/>
                            </a:spcAft>
                          </a:pPr>
                          <a:r>
                            <a:rPr lang="en-CA" sz="950" b="0" dirty="0" smtClean="0">
                              <a:solidFill>
                                <a:schemeClr val="tx1"/>
                              </a:solidFill>
                              <a:effectLst/>
                            </a:rPr>
                            <a:t>The employee </a:t>
                          </a:r>
                          <a:r>
                            <a:rPr lang="en-CA" sz="950" b="1" dirty="0" smtClean="0">
                              <a:solidFill>
                                <a:schemeClr val="tx1"/>
                              </a:solidFill>
                              <a:effectLst/>
                            </a:rPr>
                            <a:t>regularly </a:t>
                          </a:r>
                          <a:r>
                            <a:rPr lang="en-CA" sz="950" b="0" dirty="0" smtClean="0">
                              <a:solidFill>
                                <a:schemeClr val="tx1"/>
                              </a:solidFill>
                              <a:effectLst/>
                            </a:rPr>
                            <a:t>has difficulty demonstrating effective behaviours.</a:t>
                          </a:r>
                        </a:p>
                        <a:p>
                          <a:pPr>
                            <a:lnSpc>
                              <a:spcPct val="115000"/>
                            </a:lnSpc>
                            <a:spcAft>
                              <a:spcPts val="0"/>
                            </a:spcAft>
                          </a:pPr>
                          <a:endParaRPr lang="en-CA" sz="950" b="0" dirty="0" smtClean="0">
                            <a:solidFill>
                              <a:schemeClr val="tx1"/>
                            </a:solidFill>
                            <a:effectLst/>
                          </a:endParaRPr>
                        </a:p>
                        <a:p>
                          <a:pPr>
                            <a:lnSpc>
                              <a:spcPct val="115000"/>
                            </a:lnSpc>
                            <a:spcAft>
                              <a:spcPts val="0"/>
                            </a:spcAft>
                          </a:pPr>
                          <a:r>
                            <a:rPr lang="en-CA" sz="950" b="0" dirty="0" smtClean="0">
                              <a:solidFill>
                                <a:schemeClr val="tx1"/>
                              </a:solidFill>
                              <a:effectLst/>
                            </a:rPr>
                            <a:t>Lapses have a </a:t>
                          </a:r>
                          <a:r>
                            <a:rPr lang="en-CA" sz="950" b="1" dirty="0" smtClean="0">
                              <a:solidFill>
                                <a:schemeClr val="tx1"/>
                              </a:solidFill>
                              <a:effectLst/>
                            </a:rPr>
                            <a:t>significant negative </a:t>
                          </a:r>
                          <a:r>
                            <a:rPr lang="en-CA" sz="950" b="0" dirty="0" smtClean="0">
                              <a:solidFill>
                                <a:schemeClr val="tx1"/>
                              </a:solidFill>
                              <a:effectLst/>
                            </a:rPr>
                            <a:t>impact on the team's work, morale, work environment, and/or quality of work.</a:t>
                          </a:r>
                        </a:p>
                      </a:txBody>
                      <a:tcPr marL="44164" marR="44164" marT="0" marB="0">
                        <a:solidFill>
                          <a:srgbClr val="D4EAEC"/>
                        </a:solidFill>
                      </a:tcPr>
                    </a:tc>
                    <a:tc>
                      <a:txBody>
                        <a:bodyPr/>
                        <a:lstStyle/>
                        <a:p>
                          <a:pPr>
                            <a:lnSpc>
                              <a:spcPct val="115000"/>
                            </a:lnSpc>
                            <a:spcBef>
                              <a:spcPts val="1200"/>
                            </a:spcBef>
                            <a:spcAft>
                              <a:spcPts val="600"/>
                            </a:spcAft>
                          </a:pPr>
                          <a:r>
                            <a:rPr lang="en-CA" sz="950" b="0" dirty="0" smtClean="0">
                              <a:solidFill>
                                <a:schemeClr val="tx1"/>
                              </a:solidFill>
                              <a:effectLst/>
                            </a:rPr>
                            <a:t>The employee on occasion has </a:t>
                          </a:r>
                          <a:r>
                            <a:rPr lang="en-CA" sz="950" b="1" dirty="0" smtClean="0">
                              <a:solidFill>
                                <a:schemeClr val="tx1"/>
                              </a:solidFill>
                              <a:effectLst/>
                            </a:rPr>
                            <a:t>some difficulty </a:t>
                          </a:r>
                          <a:r>
                            <a:rPr lang="en-CA" sz="950" b="0" dirty="0" smtClean="0">
                              <a:solidFill>
                                <a:schemeClr val="tx1"/>
                              </a:solidFill>
                              <a:effectLst/>
                            </a:rPr>
                            <a:t>in demonstrating effective behaviours.</a:t>
                          </a:r>
                        </a:p>
                        <a:p>
                          <a:pPr>
                            <a:lnSpc>
                              <a:spcPct val="115000"/>
                            </a:lnSpc>
                            <a:spcBef>
                              <a:spcPts val="1200"/>
                            </a:spcBef>
                            <a:spcAft>
                              <a:spcPts val="600"/>
                            </a:spcAft>
                          </a:pPr>
                          <a:r>
                            <a:rPr lang="en-CA" sz="950" b="0" dirty="0" smtClean="0">
                              <a:solidFill>
                                <a:schemeClr val="tx1"/>
                              </a:solidFill>
                              <a:effectLst/>
                            </a:rPr>
                            <a:t>Lapses may have a </a:t>
                          </a:r>
                          <a:r>
                            <a:rPr lang="en-CA" sz="950" b="1" dirty="0" smtClean="0">
                              <a:solidFill>
                                <a:schemeClr val="tx1"/>
                              </a:solidFill>
                              <a:effectLst/>
                            </a:rPr>
                            <a:t>negative impact </a:t>
                          </a:r>
                          <a:r>
                            <a:rPr lang="en-CA" sz="950" b="0" dirty="0" smtClean="0">
                              <a:solidFill>
                                <a:schemeClr val="tx1"/>
                              </a:solidFill>
                              <a:effectLst/>
                            </a:rPr>
                            <a:t>on the team's work, morale, work environment, and/or quality of work.</a:t>
                          </a:r>
                        </a:p>
                      </a:txBody>
                      <a:tcPr marL="44164" marR="44164" marT="0" marB="0">
                        <a:solidFill>
                          <a:srgbClr val="D4EAEC"/>
                        </a:solidFill>
                      </a:tcPr>
                    </a:tc>
                    <a:tc>
                      <a:txBody>
                        <a:bodyPr/>
                        <a:lstStyle/>
                        <a:p>
                          <a:pPr>
                            <a:lnSpc>
                              <a:spcPct val="115000"/>
                            </a:lnSpc>
                            <a:spcAft>
                              <a:spcPts val="0"/>
                            </a:spcAft>
                          </a:pPr>
                          <a:r>
                            <a:rPr lang="en-CA" sz="950" b="0" dirty="0" smtClean="0">
                              <a:solidFill>
                                <a:schemeClr val="tx1"/>
                              </a:solidFill>
                              <a:effectLst/>
                              <a:latin typeface="+mn-lt"/>
                              <a:ea typeface="Calibri"/>
                              <a:cs typeface="Times New Roman"/>
                            </a:rPr>
                            <a:t>The employee is a </a:t>
                          </a:r>
                          <a:r>
                            <a:rPr lang="en-CA" sz="950" b="1" dirty="0" smtClean="0">
                              <a:solidFill>
                                <a:schemeClr val="tx1"/>
                              </a:solidFill>
                              <a:effectLst/>
                              <a:latin typeface="+mn-lt"/>
                              <a:ea typeface="Calibri"/>
                              <a:cs typeface="Times New Roman"/>
                            </a:rPr>
                            <a:t>solid</a:t>
                          </a:r>
                          <a:r>
                            <a:rPr lang="en-CA" sz="950" b="0" dirty="0" smtClean="0">
                              <a:solidFill>
                                <a:schemeClr val="tx1"/>
                              </a:solidFill>
                              <a:effectLst/>
                              <a:latin typeface="+mn-lt"/>
                              <a:ea typeface="Calibri"/>
                              <a:cs typeface="Times New Roman"/>
                            </a:rPr>
                            <a:t> contributor who has a </a:t>
                          </a:r>
                          <a:r>
                            <a:rPr lang="en-CA" sz="950" b="1" dirty="0" smtClean="0">
                              <a:solidFill>
                                <a:schemeClr val="tx1"/>
                              </a:solidFill>
                              <a:effectLst/>
                              <a:latin typeface="+mn-lt"/>
                              <a:ea typeface="Calibri"/>
                              <a:cs typeface="Times New Roman"/>
                            </a:rPr>
                            <a:t>positive impact</a:t>
                          </a:r>
                          <a:r>
                            <a:rPr lang="en-CA" sz="950" b="0" dirty="0" smtClean="0">
                              <a:solidFill>
                                <a:schemeClr val="tx1"/>
                              </a:solidFill>
                              <a:effectLst/>
                              <a:latin typeface="+mn-lt"/>
                              <a:ea typeface="Calibri"/>
                              <a:cs typeface="Times New Roman"/>
                            </a:rPr>
                            <a:t> on the team, morale, work environment etc. on a regular basis.</a:t>
                          </a:r>
                        </a:p>
                        <a:p>
                          <a:pPr>
                            <a:lnSpc>
                              <a:spcPct val="115000"/>
                            </a:lnSpc>
                            <a:spcAft>
                              <a:spcPts val="0"/>
                            </a:spcAft>
                          </a:pPr>
                          <a:endParaRPr lang="en-CA" sz="950" b="0" dirty="0" smtClean="0">
                            <a:solidFill>
                              <a:schemeClr val="tx1"/>
                            </a:solidFill>
                            <a:effectLst/>
                            <a:latin typeface="+mn-lt"/>
                            <a:ea typeface="Calibri"/>
                            <a:cs typeface="Times New Roman"/>
                          </a:endParaRPr>
                        </a:p>
                        <a:p>
                          <a:pPr>
                            <a:lnSpc>
                              <a:spcPct val="115000"/>
                            </a:lnSpc>
                            <a:spcAft>
                              <a:spcPts val="0"/>
                            </a:spcAft>
                          </a:pPr>
                          <a:r>
                            <a:rPr lang="en-CA" sz="950" b="0" dirty="0" smtClean="0">
                              <a:solidFill>
                                <a:schemeClr val="tx1"/>
                              </a:solidFill>
                              <a:effectLst/>
                              <a:latin typeface="+mn-lt"/>
                              <a:ea typeface="Calibri"/>
                              <a:cs typeface="Times New Roman"/>
                            </a:rPr>
                            <a:t>The employee </a:t>
                          </a:r>
                          <a:r>
                            <a:rPr lang="en-CA" sz="950" b="1" dirty="0" smtClean="0">
                              <a:solidFill>
                                <a:schemeClr val="tx1"/>
                              </a:solidFill>
                              <a:effectLst/>
                              <a:latin typeface="+mn-lt"/>
                              <a:ea typeface="Calibri"/>
                              <a:cs typeface="Times New Roman"/>
                            </a:rPr>
                            <a:t>consistently </a:t>
                          </a:r>
                          <a:r>
                            <a:rPr lang="en-CA" sz="950" b="0" dirty="0" smtClean="0">
                              <a:solidFill>
                                <a:schemeClr val="tx1"/>
                              </a:solidFill>
                              <a:effectLst/>
                              <a:latin typeface="+mn-lt"/>
                              <a:ea typeface="Calibri"/>
                              <a:cs typeface="Times New Roman"/>
                            </a:rPr>
                            <a:t>demonstrates </a:t>
                          </a:r>
                          <a:r>
                            <a:rPr lang="en-CA" sz="950" b="1" dirty="0" smtClean="0">
                              <a:solidFill>
                                <a:schemeClr val="tx1"/>
                              </a:solidFill>
                              <a:effectLst/>
                              <a:latin typeface="+mn-lt"/>
                              <a:ea typeface="Calibri"/>
                              <a:cs typeface="Times New Roman"/>
                            </a:rPr>
                            <a:t>effective behaviours</a:t>
                          </a:r>
                          <a:r>
                            <a:rPr lang="en-CA" sz="950" b="0" dirty="0" smtClean="0">
                              <a:solidFill>
                                <a:schemeClr val="tx1"/>
                              </a:solidFill>
                              <a:effectLst/>
                              <a:latin typeface="+mn-lt"/>
                              <a:ea typeface="Calibri"/>
                              <a:cs typeface="Times New Roman"/>
                            </a:rPr>
                            <a:t> in typical situations, thus contributing to the successes of the team.</a:t>
                          </a:r>
                        </a:p>
                        <a:p>
                          <a:pPr>
                            <a:lnSpc>
                              <a:spcPct val="115000"/>
                            </a:lnSpc>
                            <a:spcAft>
                              <a:spcPts val="0"/>
                            </a:spcAft>
                          </a:pPr>
                          <a:endParaRPr lang="en-CA" sz="950" b="0" dirty="0" smtClean="0">
                            <a:solidFill>
                              <a:schemeClr val="tx1"/>
                            </a:solidFill>
                            <a:effectLst/>
                            <a:latin typeface="+mn-lt"/>
                            <a:ea typeface="Calibri"/>
                            <a:cs typeface="Times New Roman"/>
                          </a:endParaRPr>
                        </a:p>
                        <a:p>
                          <a:pPr>
                            <a:lnSpc>
                              <a:spcPct val="115000"/>
                            </a:lnSpc>
                            <a:spcAft>
                              <a:spcPts val="0"/>
                            </a:spcAft>
                          </a:pPr>
                          <a:r>
                            <a:rPr lang="en-CA" sz="950" b="1" dirty="0" smtClean="0">
                              <a:solidFill>
                                <a:schemeClr val="tx1"/>
                              </a:solidFill>
                              <a:effectLst/>
                              <a:latin typeface="+mn-lt"/>
                              <a:ea typeface="Calibri"/>
                              <a:cs typeface="Times New Roman"/>
                            </a:rPr>
                            <a:t>Infrequen</a:t>
                          </a:r>
                          <a:r>
                            <a:rPr lang="en-CA" sz="950" b="0" dirty="0" smtClean="0">
                              <a:solidFill>
                                <a:schemeClr val="tx1"/>
                              </a:solidFill>
                              <a:effectLst/>
                              <a:latin typeface="+mn-lt"/>
                              <a:ea typeface="Calibri"/>
                              <a:cs typeface="Times New Roman"/>
                            </a:rPr>
                            <a:t>t lapses, if they occurred, had a </a:t>
                          </a:r>
                          <a:r>
                            <a:rPr lang="en-CA" sz="950" b="1" dirty="0" smtClean="0">
                              <a:solidFill>
                                <a:schemeClr val="tx1"/>
                              </a:solidFill>
                              <a:effectLst/>
                              <a:latin typeface="+mn-lt"/>
                              <a:ea typeface="Calibri"/>
                              <a:cs typeface="Times New Roman"/>
                            </a:rPr>
                            <a:t>minimal </a:t>
                          </a:r>
                          <a:r>
                            <a:rPr lang="en-CA" sz="950" b="0" dirty="0" smtClean="0">
                              <a:solidFill>
                                <a:schemeClr val="tx1"/>
                              </a:solidFill>
                              <a:effectLst/>
                              <a:latin typeface="+mn-lt"/>
                              <a:ea typeface="Calibri"/>
                              <a:cs typeface="Times New Roman"/>
                            </a:rPr>
                            <a:t>impact on the team's work, morale, work environment, and/or quality of work.</a:t>
                          </a:r>
                        </a:p>
                        <a:p>
                          <a:pPr>
                            <a:lnSpc>
                              <a:spcPct val="115000"/>
                            </a:lnSpc>
                            <a:spcAft>
                              <a:spcPts val="0"/>
                            </a:spcAft>
                          </a:pPr>
                          <a:endParaRPr lang="en-CA" sz="95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Aft>
                              <a:spcPts val="0"/>
                            </a:spcAft>
                          </a:pPr>
                          <a:r>
                            <a:rPr lang="en-CA" sz="950" b="0" dirty="0">
                              <a:solidFill>
                                <a:schemeClr val="tx1"/>
                              </a:solidFill>
                              <a:effectLst/>
                            </a:rPr>
                            <a:t> </a:t>
                          </a:r>
                          <a:r>
                            <a:rPr lang="en-CA" sz="950" b="0" dirty="0" smtClean="0">
                              <a:solidFill>
                                <a:schemeClr val="tx1"/>
                              </a:solidFill>
                              <a:effectLst/>
                            </a:rPr>
                            <a:t>The employee is a solid contributor who has a </a:t>
                          </a:r>
                          <a:r>
                            <a:rPr lang="en-CA" sz="950" b="1" dirty="0" smtClean="0">
                              <a:solidFill>
                                <a:schemeClr val="tx1"/>
                              </a:solidFill>
                              <a:effectLst/>
                            </a:rPr>
                            <a:t>significant positive impact </a:t>
                          </a:r>
                          <a:r>
                            <a:rPr lang="en-CA" sz="950" b="0" dirty="0" smtClean="0">
                              <a:solidFill>
                                <a:schemeClr val="tx1"/>
                              </a:solidFill>
                              <a:effectLst/>
                            </a:rPr>
                            <a:t>on the team, morale, work environment, etc. in a variety of situations including </a:t>
                          </a:r>
                          <a:r>
                            <a:rPr lang="en-CA" sz="950" b="1" dirty="0" smtClean="0">
                              <a:solidFill>
                                <a:schemeClr val="tx1"/>
                              </a:solidFill>
                              <a:effectLst/>
                            </a:rPr>
                            <a:t>some new or challenging situations</a:t>
                          </a:r>
                          <a:r>
                            <a:rPr lang="en-CA" sz="950" b="0" dirty="0" smtClean="0">
                              <a:solidFill>
                                <a:schemeClr val="tx1"/>
                              </a:solidFill>
                              <a:effectLst/>
                            </a:rPr>
                            <a:t>.</a:t>
                          </a:r>
                        </a:p>
                        <a:p>
                          <a:pPr>
                            <a:lnSpc>
                              <a:spcPct val="115000"/>
                            </a:lnSpc>
                            <a:spcAft>
                              <a:spcPts val="0"/>
                            </a:spcAft>
                          </a:pPr>
                          <a:endParaRPr lang="en-CA" sz="950" b="0" dirty="0" smtClean="0">
                            <a:solidFill>
                              <a:schemeClr val="tx1"/>
                            </a:solidFill>
                            <a:effectLst/>
                          </a:endParaRPr>
                        </a:p>
                        <a:p>
                          <a:pPr>
                            <a:lnSpc>
                              <a:spcPct val="115000"/>
                            </a:lnSpc>
                            <a:spcAft>
                              <a:spcPts val="0"/>
                            </a:spcAft>
                          </a:pPr>
                          <a:r>
                            <a:rPr lang="en-CA" sz="950" b="0" dirty="0" smtClean="0">
                              <a:solidFill>
                                <a:schemeClr val="tx1"/>
                              </a:solidFill>
                              <a:effectLst/>
                            </a:rPr>
                            <a:t>The employee's demonstration of effective behaviours contributes to the team's/organization's successes.</a:t>
                          </a:r>
                        </a:p>
                        <a:p>
                          <a:pPr>
                            <a:lnSpc>
                              <a:spcPct val="115000"/>
                            </a:lnSpc>
                            <a:spcAft>
                              <a:spcPts val="0"/>
                            </a:spcAft>
                          </a:pPr>
                          <a:endParaRPr lang="en-CA" sz="950" b="0" dirty="0" smtClean="0">
                            <a:solidFill>
                              <a:schemeClr val="tx1"/>
                            </a:solidFill>
                            <a:effectLst/>
                          </a:endParaRPr>
                        </a:p>
                        <a:p>
                          <a:pPr>
                            <a:lnSpc>
                              <a:spcPct val="115000"/>
                            </a:lnSpc>
                            <a:spcAft>
                              <a:spcPts val="0"/>
                            </a:spcAft>
                          </a:pPr>
                          <a:r>
                            <a:rPr lang="en-CA" sz="950" b="1" dirty="0" smtClean="0">
                              <a:solidFill>
                                <a:schemeClr val="tx1"/>
                              </a:solidFill>
                              <a:effectLst/>
                            </a:rPr>
                            <a:t>Very infrequent </a:t>
                          </a:r>
                          <a:r>
                            <a:rPr lang="en-CA" sz="950" b="0" dirty="0" smtClean="0">
                              <a:solidFill>
                                <a:schemeClr val="tx1"/>
                              </a:solidFill>
                              <a:effectLst/>
                            </a:rPr>
                            <a:t>lapses, if they occurred, had a very </a:t>
                          </a:r>
                          <a:r>
                            <a:rPr lang="en-CA" sz="950" b="1" dirty="0" smtClean="0">
                              <a:solidFill>
                                <a:schemeClr val="tx1"/>
                              </a:solidFill>
                              <a:effectLst/>
                            </a:rPr>
                            <a:t>minimal impact </a:t>
                          </a:r>
                          <a:r>
                            <a:rPr lang="en-CA" sz="950" b="0" dirty="0" smtClean="0">
                              <a:solidFill>
                                <a:schemeClr val="tx1"/>
                              </a:solidFill>
                              <a:effectLst/>
                            </a:rPr>
                            <a:t>on the team's work, morale, work environment, and/or quality of work.</a:t>
                          </a:r>
                        </a:p>
                        <a:p>
                          <a:pPr>
                            <a:lnSpc>
                              <a:spcPct val="115000"/>
                            </a:lnSpc>
                            <a:spcAft>
                              <a:spcPts val="0"/>
                            </a:spcAft>
                          </a:pPr>
                          <a:endParaRPr lang="en-CA" sz="950" b="0" dirty="0">
                            <a:solidFill>
                              <a:schemeClr val="tx1"/>
                            </a:solidFill>
                            <a:effectLst/>
                            <a:latin typeface="Calibri"/>
                            <a:ea typeface="Calibri"/>
                            <a:cs typeface="Times New Roman"/>
                          </a:endParaRPr>
                        </a:p>
                      </a:txBody>
                      <a:tcPr marL="44164" marR="44164" marT="0" marB="0">
                        <a:solidFill>
                          <a:srgbClr val="D4EAEC"/>
                        </a:solidFill>
                      </a:tcPr>
                    </a:tc>
                    <a:tc>
                      <a:txBody>
                        <a:bodyPr/>
                        <a:lstStyle/>
                        <a:p>
                          <a:pPr>
                            <a:lnSpc>
                              <a:spcPct val="115000"/>
                            </a:lnSpc>
                            <a:spcBef>
                              <a:spcPts val="300"/>
                            </a:spcBef>
                            <a:spcAft>
                              <a:spcPts val="300"/>
                            </a:spcAft>
                          </a:pPr>
                          <a:r>
                            <a:rPr lang="en-CA" sz="950" b="0" dirty="0" smtClean="0">
                              <a:solidFill>
                                <a:schemeClr val="tx1"/>
                              </a:solidFill>
                              <a:effectLst/>
                              <a:latin typeface="+mn-lt"/>
                              <a:ea typeface="Calibri"/>
                              <a:cs typeface="Times New Roman"/>
                            </a:rPr>
                            <a:t>An </a:t>
                          </a:r>
                          <a:r>
                            <a:rPr lang="en-CA" sz="950" b="1" dirty="0" smtClean="0">
                              <a:solidFill>
                                <a:schemeClr val="tx1"/>
                              </a:solidFill>
                              <a:effectLst/>
                              <a:latin typeface="+mn-lt"/>
                              <a:ea typeface="Calibri"/>
                              <a:cs typeface="Times New Roman"/>
                            </a:rPr>
                            <a:t>outstanding</a:t>
                          </a:r>
                          <a:r>
                            <a:rPr lang="en-CA" sz="950" b="0" dirty="0" smtClean="0">
                              <a:solidFill>
                                <a:schemeClr val="tx1"/>
                              </a:solidFill>
                              <a:effectLst/>
                              <a:latin typeface="+mn-lt"/>
                              <a:ea typeface="Calibri"/>
                              <a:cs typeface="Times New Roman"/>
                            </a:rPr>
                            <a:t> contributor who exemplifies effective behaviours in a </a:t>
                          </a:r>
                          <a:r>
                            <a:rPr lang="en-CA" sz="950" b="1" dirty="0" smtClean="0">
                              <a:solidFill>
                                <a:schemeClr val="tx1"/>
                              </a:solidFill>
                              <a:effectLst/>
                              <a:latin typeface="+mn-lt"/>
                              <a:ea typeface="Calibri"/>
                              <a:cs typeface="Times New Roman"/>
                            </a:rPr>
                            <a:t>broad range of daily actions</a:t>
                          </a:r>
                          <a:r>
                            <a:rPr lang="en-CA" sz="950" b="0" dirty="0" smtClean="0">
                              <a:solidFill>
                                <a:schemeClr val="tx1"/>
                              </a:solidFill>
                              <a:effectLst/>
                              <a:latin typeface="+mn-lt"/>
                              <a:ea typeface="Calibri"/>
                              <a:cs typeface="Times New Roman"/>
                            </a:rPr>
                            <a:t>, in decision-making, as well as in </a:t>
                          </a:r>
                          <a:r>
                            <a:rPr lang="en-CA" sz="950" b="1" dirty="0" smtClean="0">
                              <a:solidFill>
                                <a:schemeClr val="tx1"/>
                              </a:solidFill>
                              <a:effectLst/>
                              <a:latin typeface="+mn-lt"/>
                              <a:ea typeface="Calibri"/>
                              <a:cs typeface="Times New Roman"/>
                            </a:rPr>
                            <a:t>very challenging situations</a:t>
                          </a:r>
                          <a:r>
                            <a:rPr lang="en-CA" sz="950" b="0" dirty="0" smtClean="0">
                              <a:solidFill>
                                <a:schemeClr val="tx1"/>
                              </a:solidFill>
                              <a:effectLst/>
                              <a:latin typeface="+mn-lt"/>
                              <a:ea typeface="Calibri"/>
                              <a:cs typeface="Times New Roman"/>
                            </a:rPr>
                            <a:t>.</a:t>
                          </a:r>
                        </a:p>
                        <a:p>
                          <a:pPr>
                            <a:lnSpc>
                              <a:spcPct val="115000"/>
                            </a:lnSpc>
                            <a:spcBef>
                              <a:spcPts val="300"/>
                            </a:spcBef>
                            <a:spcAft>
                              <a:spcPts val="300"/>
                            </a:spcAft>
                          </a:pPr>
                          <a:r>
                            <a:rPr lang="en-CA" sz="950" b="1" dirty="0" smtClean="0">
                              <a:solidFill>
                                <a:schemeClr val="tx1"/>
                              </a:solidFill>
                              <a:effectLst/>
                              <a:latin typeface="+mn-lt"/>
                              <a:ea typeface="Calibri"/>
                              <a:cs typeface="Times New Roman"/>
                            </a:rPr>
                            <a:t>Numerous concrete examples </a:t>
                          </a:r>
                          <a:r>
                            <a:rPr lang="en-CA" sz="950" b="0" dirty="0" smtClean="0">
                              <a:solidFill>
                                <a:schemeClr val="tx1"/>
                              </a:solidFill>
                              <a:effectLst/>
                              <a:latin typeface="+mn-lt"/>
                              <a:ea typeface="Calibri"/>
                              <a:cs typeface="Times New Roman"/>
                            </a:rPr>
                            <a:t>of effective behaviours are evident.</a:t>
                          </a:r>
                        </a:p>
                        <a:p>
                          <a:pPr>
                            <a:lnSpc>
                              <a:spcPct val="115000"/>
                            </a:lnSpc>
                            <a:spcBef>
                              <a:spcPts val="300"/>
                            </a:spcBef>
                            <a:spcAft>
                              <a:spcPts val="300"/>
                            </a:spcAft>
                          </a:pPr>
                          <a:endParaRPr lang="en-CA" sz="950" b="0" dirty="0" smtClean="0">
                            <a:solidFill>
                              <a:schemeClr val="tx1"/>
                            </a:solidFill>
                            <a:effectLst/>
                            <a:latin typeface="+mn-lt"/>
                            <a:ea typeface="Calibri"/>
                            <a:cs typeface="Times New Roman"/>
                          </a:endParaRPr>
                        </a:p>
                        <a:p>
                          <a:pPr>
                            <a:lnSpc>
                              <a:spcPct val="115000"/>
                            </a:lnSpc>
                            <a:spcBef>
                              <a:spcPts val="300"/>
                            </a:spcBef>
                            <a:spcAft>
                              <a:spcPts val="300"/>
                            </a:spcAft>
                          </a:pPr>
                          <a:r>
                            <a:rPr lang="en-CA" sz="950" b="0" dirty="0" smtClean="0">
                              <a:solidFill>
                                <a:schemeClr val="tx1"/>
                              </a:solidFill>
                              <a:effectLst/>
                              <a:latin typeface="+mn-lt"/>
                              <a:ea typeface="Calibri"/>
                              <a:cs typeface="Times New Roman"/>
                            </a:rPr>
                            <a:t>Daily actions may influence others to emulate the employee's behaviour. </a:t>
                          </a:r>
                          <a:r>
                            <a:rPr lang="en-CA" sz="950" b="1" dirty="0" smtClean="0">
                              <a:solidFill>
                                <a:schemeClr val="tx1"/>
                              </a:solidFill>
                              <a:effectLst/>
                              <a:latin typeface="+mn-lt"/>
                              <a:ea typeface="Calibri"/>
                              <a:cs typeface="Times New Roman"/>
                            </a:rPr>
                            <a:t>The employee is a role model for others</a:t>
                          </a:r>
                          <a:r>
                            <a:rPr lang="en-CA" sz="950" b="0" dirty="0" smtClean="0">
                              <a:solidFill>
                                <a:schemeClr val="tx1"/>
                              </a:solidFill>
                              <a:effectLst/>
                              <a:latin typeface="+mn-lt"/>
                              <a:ea typeface="Calibri"/>
                              <a:cs typeface="Times New Roman"/>
                            </a:rPr>
                            <a:t>.</a:t>
                          </a:r>
                        </a:p>
                        <a:p>
                          <a:pPr>
                            <a:lnSpc>
                              <a:spcPct val="115000"/>
                            </a:lnSpc>
                            <a:spcBef>
                              <a:spcPts val="300"/>
                            </a:spcBef>
                            <a:spcAft>
                              <a:spcPts val="300"/>
                            </a:spcAft>
                          </a:pPr>
                          <a:endParaRPr lang="en-CA" sz="950" b="0" dirty="0">
                            <a:solidFill>
                              <a:schemeClr val="tx1"/>
                            </a:solidFill>
                            <a:effectLst/>
                            <a:latin typeface="Calibri"/>
                            <a:ea typeface="Calibri"/>
                            <a:cs typeface="Times New Roman"/>
                          </a:endParaRPr>
                        </a:p>
                      </a:txBody>
                      <a:tcPr marL="44164" marR="44164" marT="0" marB="0">
                        <a:solidFill>
                          <a:srgbClr val="D4EAEC"/>
                        </a:solidFill>
                      </a:tcPr>
                    </a:tc>
                    <a:extLst>
                      <a:ext uri="{0D108BD9-81ED-4DB2-BD59-A6C34878D82A}">
                        <a16:rowId xmlns:a16="http://schemas.microsoft.com/office/drawing/2014/main" val="10001"/>
                      </a:ext>
                    </a:extLst>
                  </a:tr>
                </a:tbl>
              </a:graphicData>
            </a:graphic>
          </p:graphicFrame>
        </mc:Fallback>
      </mc:AlternateContent>
      <p:sp>
        <p:nvSpPr>
          <p:cNvPr id="4" name="Slide Number Placeholder 3"/>
          <p:cNvSpPr>
            <a:spLocks noGrp="1"/>
          </p:cNvSpPr>
          <p:nvPr>
            <p:ph type="sldNum" sz="quarter" idx="12"/>
          </p:nvPr>
        </p:nvSpPr>
        <p:spPr/>
        <p:txBody>
          <a:bodyPr/>
          <a:lstStyle/>
          <a:p>
            <a:fld id="{2E86C063-E22E-2E4C-A523-54089486E38F}" type="slidenum">
              <a:rPr lang="en-US" smtClean="0"/>
              <a:t>21</a:t>
            </a:fld>
            <a:endParaRPr lang="en-US" dirty="0"/>
          </a:p>
        </p:txBody>
      </p:sp>
    </p:spTree>
    <p:extLst>
      <p:ext uri="{BB962C8B-B14F-4D97-AF65-F5344CB8AC3E}">
        <p14:creationId xmlns:p14="http://schemas.microsoft.com/office/powerpoint/2010/main" val="1419562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47329" y="-23129"/>
            <a:ext cx="7715051" cy="857250"/>
          </a:xfrm>
        </p:spPr>
        <p:txBody>
          <a:bodyPr>
            <a:normAutofit/>
          </a:bodyPr>
          <a:lstStyle/>
          <a:p>
            <a:r>
              <a:rPr lang="en-CA" altLang="en-US" sz="2400" noProof="0" dirty="0" smtClean="0"/>
              <a:t>Overall Rating Grid</a:t>
            </a:r>
            <a:endParaRPr lang="en-CA" altLang="en-US" sz="2400" noProof="0" dirty="0" smtClean="0">
              <a:solidFill>
                <a:schemeClr val="accent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579" y="996531"/>
            <a:ext cx="5477434" cy="3496888"/>
          </a:xfrm>
          <a:prstGeom prst="rect">
            <a:avLst/>
          </a:prstGeom>
          <a:ln>
            <a:solidFill>
              <a:schemeClr val="bg1"/>
            </a:solidFill>
          </a:ln>
        </p:spPr>
      </p:pic>
      <p:sp>
        <p:nvSpPr>
          <p:cNvPr id="4" name="TextBox 3"/>
          <p:cNvSpPr txBox="1"/>
          <p:nvPr/>
        </p:nvSpPr>
        <p:spPr>
          <a:xfrm>
            <a:off x="1635579" y="3718501"/>
            <a:ext cx="1305628" cy="923330"/>
          </a:xfrm>
          <a:prstGeom prst="rect">
            <a:avLst/>
          </a:prstGeom>
          <a:noFill/>
          <a:ln w="28575">
            <a:solidFill>
              <a:srgbClr val="FFA86D"/>
            </a:solidFill>
          </a:ln>
        </p:spPr>
        <p:txBody>
          <a:bodyPr wrap="square" rtlCol="0">
            <a:spAutoFit/>
          </a:bodyPr>
          <a:lstStyle/>
          <a:p>
            <a:pPr algn="ctr"/>
            <a:r>
              <a:rPr lang="fr-CA" sz="900" dirty="0" smtClean="0">
                <a:solidFill>
                  <a:srgbClr val="000000"/>
                </a:solidFill>
              </a:rPr>
              <a:t>A Performance </a:t>
            </a:r>
            <a:r>
              <a:rPr lang="fr-CA" sz="900" dirty="0" err="1" smtClean="0">
                <a:solidFill>
                  <a:srgbClr val="000000"/>
                </a:solidFill>
              </a:rPr>
              <a:t>Improvement</a:t>
            </a:r>
            <a:r>
              <a:rPr lang="fr-CA" sz="900" dirty="0" smtClean="0">
                <a:solidFill>
                  <a:srgbClr val="000000"/>
                </a:solidFill>
              </a:rPr>
              <a:t> Plan – PIP (</a:t>
            </a:r>
            <a:r>
              <a:rPr lang="fr-CA" sz="900" dirty="0" err="1" smtClean="0">
                <a:solidFill>
                  <a:srgbClr val="000000"/>
                </a:solidFill>
              </a:rPr>
              <a:t>formerly</a:t>
            </a:r>
            <a:r>
              <a:rPr lang="fr-CA" sz="900" dirty="0" smtClean="0">
                <a:solidFill>
                  <a:srgbClr val="000000"/>
                </a:solidFill>
              </a:rPr>
              <a:t> Action Plan) must </a:t>
            </a:r>
            <a:r>
              <a:rPr lang="fr-CA" sz="900" dirty="0" err="1" smtClean="0">
                <a:solidFill>
                  <a:srgbClr val="000000"/>
                </a:solidFill>
              </a:rPr>
              <a:t>be</a:t>
            </a:r>
            <a:r>
              <a:rPr lang="fr-CA" sz="900" dirty="0" smtClean="0">
                <a:solidFill>
                  <a:srgbClr val="000000"/>
                </a:solidFill>
              </a:rPr>
              <a:t> </a:t>
            </a:r>
            <a:r>
              <a:rPr lang="fr-CA" sz="900" dirty="0" err="1" smtClean="0">
                <a:solidFill>
                  <a:srgbClr val="000000"/>
                </a:solidFill>
              </a:rPr>
              <a:t>implemented</a:t>
            </a:r>
            <a:r>
              <a:rPr lang="fr-CA" sz="900" dirty="0">
                <a:solidFill>
                  <a:srgbClr val="000000"/>
                </a:solidFill>
              </a:rPr>
              <a:t> </a:t>
            </a:r>
            <a:endParaRPr lang="fr-CA" sz="900" dirty="0" smtClean="0">
              <a:solidFill>
                <a:srgbClr val="000000"/>
              </a:solidFill>
            </a:endParaRPr>
          </a:p>
          <a:p>
            <a:pPr algn="ctr"/>
            <a:r>
              <a:rPr lang="fr-CA" sz="900" dirty="0" smtClean="0">
                <a:solidFill>
                  <a:srgbClr val="000000"/>
                </a:solidFill>
              </a:rPr>
              <a:t>(TBS </a:t>
            </a:r>
            <a:r>
              <a:rPr lang="fr-CA" sz="900" dirty="0" err="1" smtClean="0">
                <a:solidFill>
                  <a:srgbClr val="000000"/>
                </a:solidFill>
              </a:rPr>
              <a:t>requirement</a:t>
            </a:r>
            <a:r>
              <a:rPr lang="fr-CA" sz="900" dirty="0" smtClean="0">
                <a:solidFill>
                  <a:srgbClr val="000000"/>
                </a:solidFill>
              </a:rPr>
              <a:t>)</a:t>
            </a:r>
            <a:endParaRPr lang="fr-CA" sz="900" dirty="0">
              <a:solidFill>
                <a:srgbClr val="000000"/>
              </a:solidFill>
            </a:endParaRPr>
          </a:p>
        </p:txBody>
      </p:sp>
      <p:cxnSp>
        <p:nvCxnSpPr>
          <p:cNvPr id="12" name="Elbow Connector 11"/>
          <p:cNvCxnSpPr/>
          <p:nvPr/>
        </p:nvCxnSpPr>
        <p:spPr>
          <a:xfrm rot="5400000" flipH="1" flipV="1">
            <a:off x="2521286" y="3138595"/>
            <a:ext cx="278856" cy="877993"/>
          </a:xfrm>
          <a:prstGeom prst="bentConnector2">
            <a:avLst/>
          </a:prstGeom>
          <a:ln w="28575">
            <a:solidFill>
              <a:srgbClr val="FFA86D"/>
            </a:solidFill>
            <a:tailEnd type="arrow"/>
          </a:ln>
        </p:spPr>
        <p:style>
          <a:lnRef idx="1">
            <a:schemeClr val="accent1"/>
          </a:lnRef>
          <a:fillRef idx="0">
            <a:schemeClr val="accent1"/>
          </a:fillRef>
          <a:effectRef idx="0">
            <a:schemeClr val="accent1"/>
          </a:effectRef>
          <a:fontRef idx="minor">
            <a:schemeClr val="tx1"/>
          </a:fontRef>
        </p:style>
      </p:cxnSp>
      <p:sp>
        <p:nvSpPr>
          <p:cNvPr id="67598" name="Rounded Rectangle 67597"/>
          <p:cNvSpPr/>
          <p:nvPr/>
        </p:nvSpPr>
        <p:spPr>
          <a:xfrm>
            <a:off x="3131840" y="996531"/>
            <a:ext cx="792088" cy="2408451"/>
          </a:xfrm>
          <a:prstGeom prst="roundRect">
            <a:avLst/>
          </a:prstGeom>
          <a:noFill/>
          <a:ln>
            <a:solidFill>
              <a:srgbClr val="FFA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sp>
        <p:nvSpPr>
          <p:cNvPr id="67599" name="Rounded Rectangle 67598"/>
          <p:cNvSpPr/>
          <p:nvPr/>
        </p:nvSpPr>
        <p:spPr>
          <a:xfrm>
            <a:off x="3131841" y="2978944"/>
            <a:ext cx="4024767" cy="414338"/>
          </a:xfrm>
          <a:prstGeom prst="roundRect">
            <a:avLst/>
          </a:prstGeom>
          <a:noFill/>
          <a:ln>
            <a:solidFill>
              <a:srgbClr val="FFA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cxnSp>
        <p:nvCxnSpPr>
          <p:cNvPr id="71" name="Elbow Connector 70"/>
          <p:cNvCxnSpPr>
            <a:stCxn id="4" idx="3"/>
          </p:cNvCxnSpPr>
          <p:nvPr/>
        </p:nvCxnSpPr>
        <p:spPr>
          <a:xfrm flipV="1">
            <a:off x="2941207" y="3476425"/>
            <a:ext cx="349004" cy="703741"/>
          </a:xfrm>
          <a:prstGeom prst="bentConnector2">
            <a:avLst/>
          </a:prstGeom>
          <a:ln w="28575">
            <a:solidFill>
              <a:srgbClr val="FFA86D"/>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E86C063-E22E-2E4C-A523-54089486E38F}" type="slidenum">
              <a:rPr lang="en-US" smtClean="0"/>
              <a:t>22</a:t>
            </a:fld>
            <a:endParaRPr lang="en-US"/>
          </a:p>
        </p:txBody>
      </p:sp>
      <p:sp>
        <p:nvSpPr>
          <p:cNvPr id="20" name="TextBox 19"/>
          <p:cNvSpPr txBox="1"/>
          <p:nvPr/>
        </p:nvSpPr>
        <p:spPr>
          <a:xfrm>
            <a:off x="7310955" y="1528350"/>
            <a:ext cx="1171601" cy="861774"/>
          </a:xfrm>
          <a:prstGeom prst="rect">
            <a:avLst/>
          </a:prstGeom>
          <a:noFill/>
          <a:ln w="28575">
            <a:solidFill>
              <a:schemeClr val="accent3"/>
            </a:solidFill>
          </a:ln>
        </p:spPr>
        <p:txBody>
          <a:bodyPr wrap="square" rtlCol="0">
            <a:spAutoFit/>
          </a:bodyPr>
          <a:lstStyle/>
          <a:p>
            <a:pPr algn="ctr"/>
            <a:r>
              <a:rPr lang="fr-CA" sz="1000" dirty="0" smtClean="0">
                <a:solidFill>
                  <a:srgbClr val="000000"/>
                </a:solidFill>
              </a:rPr>
              <a:t>The </a:t>
            </a:r>
            <a:r>
              <a:rPr lang="fr-CA" sz="1000" dirty="0" err="1" smtClean="0">
                <a:solidFill>
                  <a:srgbClr val="000000"/>
                </a:solidFill>
              </a:rPr>
              <a:t>overall</a:t>
            </a:r>
            <a:r>
              <a:rPr lang="fr-CA" sz="1000" dirty="0" smtClean="0">
                <a:solidFill>
                  <a:srgbClr val="000000"/>
                </a:solidFill>
              </a:rPr>
              <a:t> </a:t>
            </a:r>
            <a:r>
              <a:rPr lang="en-CA" sz="1000" b="1" dirty="0" smtClean="0"/>
              <a:t>‘Succeeded</a:t>
            </a:r>
            <a:r>
              <a:rPr lang="fr-CA" sz="1000" b="1" dirty="0" smtClean="0">
                <a:solidFill>
                  <a:srgbClr val="000000"/>
                </a:solidFill>
              </a:rPr>
              <a:t>’</a:t>
            </a:r>
          </a:p>
          <a:p>
            <a:pPr algn="ctr"/>
            <a:r>
              <a:rPr lang="en-CA" sz="1000" dirty="0" smtClean="0"/>
              <a:t>rating means </a:t>
            </a:r>
            <a:r>
              <a:rPr lang="en-CA" sz="1000" dirty="0"/>
              <a:t>that employees are performing well.</a:t>
            </a:r>
          </a:p>
        </p:txBody>
      </p:sp>
    </p:spTree>
    <p:extLst>
      <p:ext uri="{BB962C8B-B14F-4D97-AF65-F5344CB8AC3E}">
        <p14:creationId xmlns:p14="http://schemas.microsoft.com/office/powerpoint/2010/main" val="128294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119150"/>
            <a:ext cx="8297862" cy="649666"/>
          </a:xfrm>
        </p:spPr>
        <p:txBody>
          <a:bodyPr>
            <a:normAutofit/>
          </a:bodyPr>
          <a:lstStyle/>
          <a:p>
            <a:pPr algn="ctr"/>
            <a:r>
              <a:rPr lang="en-CA" sz="2200" noProof="0" dirty="0" smtClean="0"/>
              <a:t>Performance Improvement Plans (PIP)</a:t>
            </a:r>
            <a:endParaRPr lang="en-CA" sz="2200" noProof="0" dirty="0"/>
          </a:p>
        </p:txBody>
      </p:sp>
      <p:sp>
        <p:nvSpPr>
          <p:cNvPr id="4" name="Content Placeholder 3"/>
          <p:cNvSpPr>
            <a:spLocks noGrp="1"/>
          </p:cNvSpPr>
          <p:nvPr>
            <p:ph sz="half" idx="1"/>
          </p:nvPr>
        </p:nvSpPr>
        <p:spPr>
          <a:xfrm>
            <a:off x="493514" y="818598"/>
            <a:ext cx="8193286" cy="3178422"/>
          </a:xfrm>
        </p:spPr>
        <p:txBody>
          <a:bodyPr>
            <a:normAutofit fontScale="25000" lnSpcReduction="20000"/>
          </a:bodyPr>
          <a:lstStyle/>
          <a:p>
            <a:endParaRPr lang="en-CA" sz="1600" noProof="0" dirty="0" smtClean="0"/>
          </a:p>
          <a:p>
            <a:pPr marL="0" indent="0">
              <a:buNone/>
            </a:pPr>
            <a:r>
              <a:rPr lang="en-CA" sz="5200" b="1" dirty="0"/>
              <a:t>The term «</a:t>
            </a:r>
            <a:r>
              <a:rPr lang="en-CA" sz="5200" b="1" dirty="0" smtClean="0"/>
              <a:t>Action Plan» has been changed </a:t>
            </a:r>
            <a:r>
              <a:rPr lang="en-CA" sz="5200" b="1" dirty="0"/>
              <a:t>to </a:t>
            </a:r>
            <a:r>
              <a:rPr lang="en-CA" sz="5200" b="1" dirty="0" smtClean="0"/>
              <a:t>«Performance </a:t>
            </a:r>
            <a:r>
              <a:rPr lang="en-CA" sz="5200" b="1" dirty="0"/>
              <a:t>I</a:t>
            </a:r>
            <a:r>
              <a:rPr lang="en-CA" sz="5200" b="1" dirty="0" smtClean="0"/>
              <a:t>mprovement Plan».</a:t>
            </a:r>
          </a:p>
          <a:p>
            <a:r>
              <a:rPr lang="en-CA" sz="4400" dirty="0" smtClean="0"/>
              <a:t>PSPM Application includes an Performance Improvement </a:t>
            </a:r>
            <a:r>
              <a:rPr lang="en-CA" sz="4400" dirty="0"/>
              <a:t>Plan template </a:t>
            </a:r>
            <a:r>
              <a:rPr lang="en-CA" sz="4400" dirty="0" smtClean="0"/>
              <a:t>that will </a:t>
            </a:r>
            <a:r>
              <a:rPr lang="en-CA" sz="4400" dirty="0"/>
              <a:t>appear in the performance </a:t>
            </a:r>
            <a:r>
              <a:rPr lang="en-CA" sz="4400" dirty="0" smtClean="0"/>
              <a:t>agreement under the section F </a:t>
            </a:r>
            <a:r>
              <a:rPr lang="en-CA" sz="4400" dirty="0"/>
              <a:t>when </a:t>
            </a:r>
            <a:r>
              <a:rPr lang="en-CA" sz="4400" dirty="0" smtClean="0"/>
              <a:t>the box  “</a:t>
            </a:r>
            <a:r>
              <a:rPr lang="en-CA" sz="4400" dirty="0"/>
              <a:t>Performance Improvement </a:t>
            </a:r>
            <a:r>
              <a:rPr lang="en-CA" sz="4400" dirty="0" smtClean="0"/>
              <a:t>Plan” into subsection </a:t>
            </a:r>
            <a:r>
              <a:rPr lang="en-CA" sz="4400" dirty="0"/>
              <a:t>of Section A </a:t>
            </a:r>
            <a:r>
              <a:rPr lang="en-CA" sz="4400" dirty="0" smtClean="0"/>
              <a:t>is checked. </a:t>
            </a:r>
            <a:r>
              <a:rPr lang="en-CA" sz="5200" dirty="0" smtClean="0"/>
              <a:t/>
            </a:r>
            <a:br>
              <a:rPr lang="en-CA" sz="5200" dirty="0" smtClean="0"/>
            </a:br>
            <a:endParaRPr lang="fr-CA" sz="5200" noProof="0" dirty="0" smtClean="0"/>
          </a:p>
          <a:p>
            <a:pPr marL="0" indent="0">
              <a:buNone/>
            </a:pPr>
            <a:r>
              <a:rPr lang="en-CA" sz="5200" b="1" dirty="0" smtClean="0"/>
              <a:t>When </a:t>
            </a:r>
            <a:r>
              <a:rPr lang="en-CA" sz="5200" b="1" dirty="0"/>
              <a:t>should they be put in place? </a:t>
            </a:r>
          </a:p>
          <a:p>
            <a:pPr>
              <a:spcAft>
                <a:spcPts val="600"/>
              </a:spcAft>
            </a:pPr>
            <a:r>
              <a:rPr lang="en-CA" sz="4400" dirty="0"/>
              <a:t>At any time during </a:t>
            </a:r>
            <a:r>
              <a:rPr lang="en-CA" sz="4400" dirty="0" smtClean="0"/>
              <a:t>the </a:t>
            </a:r>
            <a:r>
              <a:rPr lang="en-CA" sz="4400" dirty="0"/>
              <a:t>year, as soon as a manager or supervisor sees that an employee is unlikely to meet the performance expectations set for </a:t>
            </a:r>
            <a:r>
              <a:rPr lang="en-CA" sz="4400" dirty="0" smtClean="0"/>
              <a:t>them. Manager or supervisor must discuss </a:t>
            </a:r>
            <a:r>
              <a:rPr lang="en-CA" sz="4400" dirty="0"/>
              <a:t>with the employee of the benefits of a performance improvement plan for the employee and the </a:t>
            </a:r>
            <a:r>
              <a:rPr lang="en-CA" sz="4400" dirty="0" smtClean="0"/>
              <a:t>organization  </a:t>
            </a:r>
            <a:r>
              <a:rPr lang="en-CA" sz="4400" noProof="0" dirty="0" smtClean="0"/>
              <a:t> </a:t>
            </a:r>
          </a:p>
          <a:p>
            <a:r>
              <a:rPr lang="en-CA" sz="4400" noProof="0" dirty="0" smtClean="0"/>
              <a:t>The performance improvement plans are </a:t>
            </a:r>
            <a:r>
              <a:rPr lang="en-CA" sz="4400" noProof="0" dirty="0"/>
              <a:t>mandatory at year-end, if:</a:t>
            </a:r>
          </a:p>
          <a:p>
            <a:pPr lvl="1">
              <a:buFont typeface="Wingdings" panose="05000000000000000000" pitchFamily="2" charset="2"/>
              <a:buChar char="Ø"/>
            </a:pPr>
            <a:r>
              <a:rPr lang="en-CA" sz="4400" noProof="0" dirty="0" smtClean="0"/>
              <a:t>The employee was assigned an overall “did not meet” rating; </a:t>
            </a:r>
            <a:r>
              <a:rPr lang="en-CA" sz="4400" noProof="0" dirty="0"/>
              <a:t>or</a:t>
            </a:r>
          </a:p>
          <a:p>
            <a:pPr lvl="1">
              <a:spcAft>
                <a:spcPts val="600"/>
              </a:spcAft>
              <a:buFont typeface="Wingdings" panose="05000000000000000000" pitchFamily="2" charset="2"/>
              <a:buChar char="Ø"/>
            </a:pPr>
            <a:r>
              <a:rPr lang="en-CA" sz="4400" noProof="0" dirty="0" smtClean="0"/>
              <a:t>The </a:t>
            </a:r>
            <a:r>
              <a:rPr lang="en-CA" sz="4400" noProof="0" dirty="0"/>
              <a:t>employee </a:t>
            </a:r>
            <a:r>
              <a:rPr lang="en-CA" sz="4400" noProof="0" dirty="0" smtClean="0"/>
              <a:t>was assigned a “did not meet” rating for </a:t>
            </a:r>
            <a:r>
              <a:rPr lang="en-CA" sz="4400" noProof="0" dirty="0"/>
              <a:t>either work objectives or core competencies</a:t>
            </a:r>
            <a:r>
              <a:rPr lang="en-CA" sz="4400" noProof="0" dirty="0" smtClean="0"/>
              <a:t>.</a:t>
            </a:r>
          </a:p>
          <a:p>
            <a:r>
              <a:rPr lang="en-CA" sz="4400" dirty="0"/>
              <a:t>Managers are encouraged to consult Labor Relations through the </a:t>
            </a:r>
            <a:r>
              <a:rPr lang="en-CA" sz="4400" dirty="0" smtClean="0">
                <a:hlinkClick r:id="rId4"/>
              </a:rPr>
              <a:t>HRSC</a:t>
            </a:r>
            <a:r>
              <a:rPr lang="en-CA" sz="4400" dirty="0" smtClean="0"/>
              <a:t> </a:t>
            </a:r>
            <a:r>
              <a:rPr lang="en-CA" sz="4400" dirty="0" err="1" smtClean="0"/>
              <a:t>portail</a:t>
            </a:r>
            <a:r>
              <a:rPr lang="en-CA" sz="4400" dirty="0" smtClean="0"/>
              <a:t> as </a:t>
            </a:r>
            <a:r>
              <a:rPr lang="en-CA" sz="4400" dirty="0"/>
              <a:t>soon as a performance problem is suspected</a:t>
            </a:r>
            <a:endParaRPr lang="en-CA" sz="4400" noProof="0" dirty="0" smtClean="0"/>
          </a:p>
          <a:p>
            <a:pPr marL="342900" lvl="1" indent="-342900">
              <a:buFont typeface="Arial"/>
              <a:buChar char="•"/>
            </a:pPr>
            <a:endParaRPr lang="en-CA" sz="5200" noProof="0" dirty="0" smtClean="0"/>
          </a:p>
          <a:p>
            <a:pPr marL="0" lvl="1" indent="0">
              <a:buNone/>
            </a:pPr>
            <a:r>
              <a:rPr lang="en-CA" sz="5200" b="1" noProof="0" dirty="0" smtClean="0"/>
              <a:t>Useful </a:t>
            </a:r>
            <a:r>
              <a:rPr lang="en-CA" sz="5200" b="1" noProof="0" dirty="0"/>
              <a:t>link</a:t>
            </a:r>
            <a:r>
              <a:rPr lang="en-CA" sz="5200" noProof="0" dirty="0"/>
              <a:t>:</a:t>
            </a:r>
          </a:p>
          <a:p>
            <a:pPr marL="742950" lvl="2" indent="-342900">
              <a:buFont typeface="Wingdings" panose="05000000000000000000" pitchFamily="2" charset="2"/>
              <a:buChar char="Ø"/>
            </a:pPr>
            <a:r>
              <a:rPr lang="en-CA" sz="4400" noProof="0" dirty="0" smtClean="0">
                <a:hlinkClick r:id="rId5"/>
              </a:rPr>
              <a:t>PSPM App User Guide </a:t>
            </a:r>
            <a:r>
              <a:rPr lang="en-CA" sz="4400" noProof="0" dirty="0">
                <a:hlinkClick r:id="rId5"/>
              </a:rPr>
              <a:t>for </a:t>
            </a:r>
            <a:r>
              <a:rPr lang="en-CA" sz="4400" noProof="0" dirty="0" smtClean="0">
                <a:hlinkClick r:id="rId5"/>
              </a:rPr>
              <a:t>Executives </a:t>
            </a:r>
            <a:r>
              <a:rPr lang="en-CA" sz="4400" noProof="0" dirty="0">
                <a:hlinkClick r:id="rId5"/>
              </a:rPr>
              <a:t>and </a:t>
            </a:r>
            <a:r>
              <a:rPr lang="en-CA" sz="4400" noProof="0" dirty="0" smtClean="0">
                <a:hlinkClick r:id="rId5"/>
              </a:rPr>
              <a:t>Managers/Supervisors</a:t>
            </a:r>
            <a:endParaRPr lang="en-CA" sz="4400" noProof="0" dirty="0"/>
          </a:p>
          <a:p>
            <a:pPr lvl="1">
              <a:buFont typeface="Wingdings" panose="05000000000000000000" pitchFamily="2" charset="2"/>
              <a:buChar char="Ø"/>
            </a:pPr>
            <a:endParaRPr lang="en-CA" sz="2200" noProof="0" dirty="0"/>
          </a:p>
          <a:p>
            <a:pPr marL="0" indent="0">
              <a:buNone/>
            </a:pPr>
            <a:r>
              <a:rPr lang="en-CA" sz="2200" noProof="0" dirty="0" smtClean="0"/>
              <a:t>      </a:t>
            </a:r>
            <a:endParaRPr lang="en-CA" sz="2200" b="1"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23</a:t>
            </a:fld>
            <a:endParaRPr lang="en-US"/>
          </a:p>
        </p:txBody>
      </p:sp>
      <p:grpSp>
        <p:nvGrpSpPr>
          <p:cNvPr id="5" name="Group 4"/>
          <p:cNvGrpSpPr/>
          <p:nvPr>
            <p:custDataLst>
              <p:tags r:id="rId1"/>
            </p:custDataLst>
          </p:nvPr>
        </p:nvGrpSpPr>
        <p:grpSpPr>
          <a:xfrm>
            <a:off x="473580" y="4235947"/>
            <a:ext cx="8213220" cy="292388"/>
            <a:chOff x="1198199" y="6456525"/>
            <a:chExt cx="6445544" cy="389851"/>
          </a:xfrm>
        </p:grpSpPr>
        <p:sp>
          <p:nvSpPr>
            <p:cNvPr id="6" name="Rectangle 5"/>
            <p:cNvSpPr/>
            <p:nvPr/>
          </p:nvSpPr>
          <p:spPr>
            <a:xfrm>
              <a:off x="1559611" y="6456525"/>
              <a:ext cx="6084132" cy="389851"/>
            </a:xfrm>
            <a:prstGeom prst="rect">
              <a:avLst/>
            </a:prstGeom>
            <a:solidFill>
              <a:srgbClr val="DBDBC7"/>
            </a:solidFill>
          </p:spPr>
          <p:txBody>
            <a:bodyPr wrap="square">
              <a:spAutoFit/>
            </a:bodyPr>
            <a:lstStyle/>
            <a:p>
              <a:r>
                <a:rPr lang="en-CA" sz="1300" dirty="0" smtClean="0">
                  <a:solidFill>
                    <a:prstClr val="black"/>
                  </a:solidFill>
                  <a:latin typeface="Arial" charset="0"/>
                  <a:ea typeface="+mn-ea"/>
                </a:rPr>
                <a:t>The PSPM App will automatically open Section F when a PIP is mandatory at year-end.</a:t>
              </a:r>
              <a:endParaRPr lang="en-CA" sz="1300" dirty="0">
                <a:solidFill>
                  <a:prstClr val="black"/>
                </a:solidFill>
                <a:latin typeface="Arial" charset="0"/>
                <a:ea typeface="+mn-ea"/>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8199" y="6460552"/>
              <a:ext cx="361412" cy="385824"/>
            </a:xfrm>
            <a:prstGeom prst="rect">
              <a:avLst/>
            </a:prstGeom>
          </p:spPr>
        </p:pic>
      </p:grpSp>
    </p:spTree>
    <p:extLst>
      <p:ext uri="{BB962C8B-B14F-4D97-AF65-F5344CB8AC3E}">
        <p14:creationId xmlns:p14="http://schemas.microsoft.com/office/powerpoint/2010/main" val="2187588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75"/>
            <a:ext cx="8229600" cy="857250"/>
          </a:xfrm>
        </p:spPr>
        <p:txBody>
          <a:bodyPr>
            <a:normAutofit/>
          </a:bodyPr>
          <a:lstStyle/>
          <a:p>
            <a:pPr algn="ctr"/>
            <a:r>
              <a:rPr lang="en-CA" sz="2200" noProof="0" dirty="0" smtClean="0"/>
              <a:t>Performance Improvement Plan (PIP) - continued </a:t>
            </a:r>
            <a:endParaRPr lang="en-CA" sz="2200" noProof="0" dirty="0"/>
          </a:p>
        </p:txBody>
      </p:sp>
      <p:sp>
        <p:nvSpPr>
          <p:cNvPr id="3" name="Content Placeholder 2"/>
          <p:cNvSpPr>
            <a:spLocks noGrp="1"/>
          </p:cNvSpPr>
          <p:nvPr>
            <p:ph sz="half" idx="1"/>
          </p:nvPr>
        </p:nvSpPr>
        <p:spPr>
          <a:xfrm>
            <a:off x="387350" y="789551"/>
            <a:ext cx="4252612" cy="3820233"/>
          </a:xfrm>
        </p:spPr>
        <p:txBody>
          <a:bodyPr>
            <a:normAutofit fontScale="85000" lnSpcReduction="20000"/>
          </a:bodyPr>
          <a:lstStyle/>
          <a:p>
            <a:pPr marL="0" indent="0">
              <a:buNone/>
            </a:pPr>
            <a:endParaRPr lang="en-CA" sz="1800" b="1" noProof="0" dirty="0" smtClean="0"/>
          </a:p>
          <a:p>
            <a:pPr marL="0" indent="0">
              <a:buNone/>
            </a:pPr>
            <a:r>
              <a:rPr lang="en-CA" sz="1800" b="1" noProof="0" dirty="0" smtClean="0"/>
              <a:t>Overview</a:t>
            </a:r>
          </a:p>
          <a:p>
            <a:pPr marL="0" indent="0">
              <a:buNone/>
            </a:pPr>
            <a:endParaRPr lang="en-CA" sz="1800" b="1" noProof="0" dirty="0" smtClean="0"/>
          </a:p>
          <a:p>
            <a:pPr>
              <a:spcAft>
                <a:spcPts val="600"/>
              </a:spcAft>
            </a:pPr>
            <a:r>
              <a:rPr lang="en-CA" sz="1400" noProof="0" dirty="0" smtClean="0"/>
              <a:t>According to the </a:t>
            </a:r>
            <a:r>
              <a:rPr lang="en-CA" sz="1400" dirty="0" smtClean="0">
                <a:hlinkClick r:id="rId3"/>
              </a:rPr>
              <a:t>Directive on Performance Management</a:t>
            </a:r>
            <a:r>
              <a:rPr lang="en-CA" sz="1400" dirty="0" smtClean="0"/>
              <a:t>, a performance improvement plan must be established for employees when mangers observe unsatisfactory performance.   </a:t>
            </a:r>
            <a:r>
              <a:rPr lang="en-CA" sz="1400" dirty="0"/>
              <a:t>T</a:t>
            </a:r>
            <a:r>
              <a:rPr lang="en-CA" sz="1400" dirty="0" smtClean="0"/>
              <a:t>hroughout the </a:t>
            </a:r>
            <a:r>
              <a:rPr lang="en-CA" sz="1400" noProof="0" dirty="0" smtClean="0"/>
              <a:t>conversations </a:t>
            </a:r>
            <a:r>
              <a:rPr lang="en-CA" sz="1400" dirty="0" smtClean="0"/>
              <a:t>about the </a:t>
            </a:r>
            <a:r>
              <a:rPr lang="en-CA" sz="1400" noProof="0" dirty="0" smtClean="0"/>
              <a:t>progress</a:t>
            </a:r>
            <a:r>
              <a:rPr lang="en-CA" sz="1400" noProof="0" dirty="0"/>
              <a:t>, employees may also request </a:t>
            </a:r>
            <a:r>
              <a:rPr lang="en-CA" sz="1400" noProof="0" dirty="0" smtClean="0"/>
              <a:t>a Performance Improvement Plan. </a:t>
            </a:r>
            <a:endParaRPr lang="en-CA" sz="1400" noProof="0" dirty="0"/>
          </a:p>
          <a:p>
            <a:r>
              <a:rPr lang="en-CA" sz="1400" noProof="0" dirty="0" smtClean="0"/>
              <a:t>PIPs </a:t>
            </a:r>
            <a:r>
              <a:rPr lang="en-CA" sz="1400" noProof="0" dirty="0"/>
              <a:t>are used to document specific steps to support employees by helping them </a:t>
            </a:r>
            <a:r>
              <a:rPr lang="en-CA" sz="1400" noProof="0" dirty="0" smtClean="0"/>
              <a:t>to attain the objectives.  </a:t>
            </a:r>
          </a:p>
          <a:p>
            <a:endParaRPr lang="en-CA" sz="1400" noProof="0" dirty="0"/>
          </a:p>
          <a:p>
            <a:r>
              <a:rPr lang="en-CA" sz="1400" noProof="0" dirty="0" smtClean="0"/>
              <a:t>They become </a:t>
            </a:r>
            <a:r>
              <a:rPr lang="en-CA" sz="1400" noProof="0" dirty="0"/>
              <a:t>an essential part of the employee's performance agreement.</a:t>
            </a:r>
          </a:p>
          <a:p>
            <a:endParaRPr lang="en-CA" sz="1400" noProof="0" dirty="0"/>
          </a:p>
          <a:p>
            <a:r>
              <a:rPr lang="en-CA" sz="1400" noProof="0" dirty="0" smtClean="0"/>
              <a:t>Ongoing monitoring </a:t>
            </a:r>
            <a:r>
              <a:rPr lang="en-CA" sz="1400" noProof="0" dirty="0"/>
              <a:t>is essential so that the </a:t>
            </a:r>
            <a:r>
              <a:rPr lang="en-CA" sz="1400" noProof="0" dirty="0" smtClean="0"/>
              <a:t>manager or supervisor </a:t>
            </a:r>
            <a:r>
              <a:rPr lang="en-CA" sz="1400" noProof="0" dirty="0"/>
              <a:t>can document whether the employee is improving and adjust </a:t>
            </a:r>
            <a:r>
              <a:rPr lang="en-CA" sz="1400" noProof="0" dirty="0" smtClean="0"/>
              <a:t>such plan if </a:t>
            </a:r>
            <a:r>
              <a:rPr lang="en-CA" sz="1400" noProof="0" dirty="0"/>
              <a:t>required.</a:t>
            </a:r>
          </a:p>
          <a:p>
            <a:pPr marL="0" indent="0">
              <a:buNone/>
            </a:pPr>
            <a:endParaRPr lang="en-CA" sz="1400" dirty="0"/>
          </a:p>
          <a:p>
            <a:r>
              <a:rPr lang="en-CA" sz="1400" noProof="0" dirty="0" smtClean="0"/>
              <a:t>Managers should contact Labor Relations before implementing such plan and while monitoring it. </a:t>
            </a:r>
            <a:endParaRPr lang="en-CA" sz="1400" noProof="0" dirty="0"/>
          </a:p>
          <a:p>
            <a:endParaRPr lang="en-CA" sz="1325" noProof="0" dirty="0"/>
          </a:p>
        </p:txBody>
      </p:sp>
      <p:sp>
        <p:nvSpPr>
          <p:cNvPr id="4" name="Content Placeholder 3"/>
          <p:cNvSpPr>
            <a:spLocks noGrp="1"/>
          </p:cNvSpPr>
          <p:nvPr>
            <p:ph sz="half" idx="2"/>
          </p:nvPr>
        </p:nvSpPr>
        <p:spPr>
          <a:xfrm>
            <a:off x="4867516" y="1005576"/>
            <a:ext cx="4097338" cy="3053620"/>
          </a:xfrm>
        </p:spPr>
        <p:txBody>
          <a:bodyPr>
            <a:normAutofit fontScale="85000" lnSpcReduction="20000"/>
          </a:bodyPr>
          <a:lstStyle/>
          <a:p>
            <a:pPr marL="0" indent="0">
              <a:buNone/>
            </a:pPr>
            <a:r>
              <a:rPr lang="en-CA" sz="1800" b="1" noProof="0" dirty="0" smtClean="0"/>
              <a:t>Benefits</a:t>
            </a:r>
          </a:p>
          <a:p>
            <a:pPr marL="0" indent="0">
              <a:buNone/>
            </a:pPr>
            <a:endParaRPr lang="en-CA" sz="1100" b="1" noProof="0" dirty="0" smtClean="0"/>
          </a:p>
          <a:p>
            <a:pPr lvl="0"/>
            <a:r>
              <a:rPr lang="en-CA" sz="1400" noProof="0" dirty="0" smtClean="0"/>
              <a:t>The employee:</a:t>
            </a:r>
          </a:p>
          <a:p>
            <a:pPr lvl="0"/>
            <a:endParaRPr lang="en-CA" sz="1400" noProof="0" dirty="0"/>
          </a:p>
          <a:p>
            <a:pPr lvl="1">
              <a:buFont typeface="Wingdings" panose="05000000000000000000" pitchFamily="2" charset="2"/>
              <a:buChar char="Ø"/>
            </a:pPr>
            <a:r>
              <a:rPr lang="en-CA" sz="1400" noProof="0" dirty="0" smtClean="0"/>
              <a:t>Receives </a:t>
            </a:r>
            <a:r>
              <a:rPr lang="en-CA" sz="1400" noProof="0" dirty="0"/>
              <a:t>ongoing support through </a:t>
            </a:r>
            <a:r>
              <a:rPr lang="en-CA" sz="1400" noProof="0" dirty="0" smtClean="0"/>
              <a:t>feedback.</a:t>
            </a:r>
          </a:p>
          <a:p>
            <a:pPr lvl="1">
              <a:buFont typeface="Wingdings" panose="05000000000000000000" pitchFamily="2" charset="2"/>
              <a:buChar char="Ø"/>
            </a:pPr>
            <a:endParaRPr lang="en-CA" sz="1400" noProof="0" dirty="0" smtClean="0"/>
          </a:p>
          <a:p>
            <a:pPr lvl="1">
              <a:buFont typeface="Wingdings" panose="05000000000000000000" pitchFamily="2" charset="2"/>
              <a:buChar char="Ø"/>
            </a:pPr>
            <a:r>
              <a:rPr lang="en-CA" sz="1400" noProof="0" dirty="0" smtClean="0"/>
              <a:t>Becomes </a:t>
            </a:r>
            <a:r>
              <a:rPr lang="en-CA" sz="1400" noProof="0" dirty="0"/>
              <a:t>more engaged with the goals of the work </a:t>
            </a:r>
            <a:r>
              <a:rPr lang="en-CA" sz="1400" noProof="0" dirty="0" smtClean="0"/>
              <a:t>team.</a:t>
            </a:r>
          </a:p>
          <a:p>
            <a:pPr lvl="1">
              <a:buFont typeface="Wingdings" panose="05000000000000000000" pitchFamily="2" charset="2"/>
              <a:buChar char="Ø"/>
            </a:pPr>
            <a:endParaRPr lang="en-CA" sz="1400" noProof="0" dirty="0" smtClean="0"/>
          </a:p>
          <a:p>
            <a:pPr lvl="1">
              <a:buFont typeface="Wingdings" panose="05000000000000000000" pitchFamily="2" charset="2"/>
              <a:buChar char="Ø"/>
            </a:pPr>
            <a:r>
              <a:rPr lang="en-CA" sz="1400" noProof="0" dirty="0" smtClean="0"/>
              <a:t>Is more </a:t>
            </a:r>
            <a:r>
              <a:rPr lang="en-CA" sz="1400" noProof="0" dirty="0"/>
              <a:t>likely to successfully fulfill work objectives by </a:t>
            </a:r>
            <a:r>
              <a:rPr lang="en-CA" sz="1400" noProof="0" dirty="0" smtClean="0"/>
              <a:t>year-end.</a:t>
            </a:r>
          </a:p>
          <a:p>
            <a:pPr lvl="1">
              <a:buFont typeface="Wingdings" panose="05000000000000000000" pitchFamily="2" charset="2"/>
              <a:buChar char="Ø"/>
            </a:pPr>
            <a:endParaRPr lang="en-CA" sz="1400" noProof="0" dirty="0" smtClean="0"/>
          </a:p>
          <a:p>
            <a:pPr lvl="1">
              <a:buFont typeface="Wingdings" panose="05000000000000000000" pitchFamily="2" charset="2"/>
              <a:buChar char="Ø"/>
            </a:pPr>
            <a:r>
              <a:rPr lang="en-CA" sz="1400" noProof="0" dirty="0" smtClean="0"/>
              <a:t>Gets a </a:t>
            </a:r>
            <a:r>
              <a:rPr lang="en-CA" sz="1400" noProof="0" dirty="0"/>
              <a:t>greater sense of collaboration in reaching organizational goals</a:t>
            </a:r>
            <a:r>
              <a:rPr lang="en-CA" sz="1400" noProof="0" dirty="0" smtClean="0"/>
              <a:t>.</a:t>
            </a:r>
            <a:r>
              <a:rPr lang="en-CA" sz="1400" noProof="0" dirty="0"/>
              <a:t/>
            </a:r>
            <a:br>
              <a:rPr lang="en-CA" sz="1400" noProof="0" dirty="0"/>
            </a:br>
            <a:endParaRPr lang="en-CA" sz="1400" noProof="0" dirty="0"/>
          </a:p>
        </p:txBody>
      </p:sp>
      <p:sp>
        <p:nvSpPr>
          <p:cNvPr id="5" name="Slide Number Placeholder 4"/>
          <p:cNvSpPr>
            <a:spLocks noGrp="1"/>
          </p:cNvSpPr>
          <p:nvPr>
            <p:ph type="sldNum" sz="quarter" idx="12"/>
          </p:nvPr>
        </p:nvSpPr>
        <p:spPr/>
        <p:txBody>
          <a:bodyPr/>
          <a:lstStyle/>
          <a:p>
            <a:fld id="{2E86C063-E22E-2E4C-A523-54089486E38F}" type="slidenum">
              <a:rPr lang="en-US" smtClean="0"/>
              <a:t>24</a:t>
            </a:fld>
            <a:endParaRPr lang="en-US"/>
          </a:p>
        </p:txBody>
      </p:sp>
    </p:spTree>
    <p:extLst>
      <p:ext uri="{BB962C8B-B14F-4D97-AF65-F5344CB8AC3E}">
        <p14:creationId xmlns:p14="http://schemas.microsoft.com/office/powerpoint/2010/main" val="3470544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444" y="233502"/>
            <a:ext cx="8277032" cy="348172"/>
          </a:xfrm>
          <a:prstGeom prst="rect">
            <a:avLst/>
          </a:prstGeom>
        </p:spPr>
        <p:txBody>
          <a:bodyPr vert="horz" wrap="square" lIns="0" tIns="9525" rIns="0" bIns="0" rtlCol="0">
            <a:spAutoFit/>
          </a:bodyPr>
          <a:lstStyle/>
          <a:p>
            <a:pPr marL="9525" algn="ctr">
              <a:spcBef>
                <a:spcPts val="75"/>
              </a:spcBef>
            </a:pPr>
            <a:r>
              <a:rPr sz="2200" spc="-19" dirty="0" smtClean="0"/>
              <a:t>Talent </a:t>
            </a:r>
            <a:r>
              <a:rPr sz="2200" dirty="0"/>
              <a:t>Management </a:t>
            </a:r>
            <a:r>
              <a:rPr sz="2200" spc="-4" dirty="0"/>
              <a:t>Plan</a:t>
            </a:r>
            <a:r>
              <a:rPr sz="2200" spc="-60" dirty="0"/>
              <a:t> </a:t>
            </a:r>
            <a:r>
              <a:rPr sz="2200" dirty="0"/>
              <a:t>(TMP</a:t>
            </a:r>
            <a:r>
              <a:rPr sz="2200" dirty="0" smtClean="0"/>
              <a:t>)</a:t>
            </a:r>
            <a:r>
              <a:rPr lang="en-CA" sz="2200" dirty="0" smtClean="0"/>
              <a:t> </a:t>
            </a:r>
            <a:endParaRPr sz="1500" dirty="0"/>
          </a:p>
        </p:txBody>
      </p:sp>
      <p:sp>
        <p:nvSpPr>
          <p:cNvPr id="5" name="object 5"/>
          <p:cNvSpPr txBox="1"/>
          <p:nvPr/>
        </p:nvSpPr>
        <p:spPr>
          <a:xfrm>
            <a:off x="587144" y="812507"/>
            <a:ext cx="8192331" cy="3086903"/>
          </a:xfrm>
          <a:prstGeom prst="rect">
            <a:avLst/>
          </a:prstGeom>
        </p:spPr>
        <p:txBody>
          <a:bodyPr vert="horz" wrap="square" lIns="0" tIns="9049" rIns="0" bIns="0" rtlCol="0">
            <a:spAutoFit/>
          </a:bodyPr>
          <a:lstStyle/>
          <a:p>
            <a:pPr marL="52864" defTabSz="685800">
              <a:spcBef>
                <a:spcPts val="71"/>
              </a:spcBef>
              <a:spcAft>
                <a:spcPts val="600"/>
              </a:spcAft>
              <a:tabLst>
                <a:tab pos="266224" algn="l"/>
                <a:tab pos="266700" algn="l"/>
              </a:tabLst>
            </a:pPr>
            <a:r>
              <a:rPr lang="fr-CA" sz="1300" b="1" spc="-4" dirty="0" smtClean="0">
                <a:solidFill>
                  <a:prstClr val="black"/>
                </a:solidFill>
                <a:latin typeface="Arial"/>
                <a:cs typeface="Arial"/>
              </a:rPr>
              <a:t>The talent management : </a:t>
            </a:r>
          </a:p>
          <a:p>
            <a:pPr marL="224314" indent="-171450" defTabSz="685800">
              <a:spcBef>
                <a:spcPts val="71"/>
              </a:spcBef>
              <a:spcAft>
                <a:spcPts val="600"/>
              </a:spcAft>
              <a:buFont typeface="Arial" panose="020B0604020202020204" pitchFamily="34" charset="0"/>
              <a:buChar char="•"/>
              <a:tabLst>
                <a:tab pos="266224" algn="l"/>
                <a:tab pos="266700" algn="l"/>
              </a:tabLst>
            </a:pPr>
            <a:r>
              <a:rPr lang="fr-CA" sz="1100" spc="-4" dirty="0" smtClean="0">
                <a:latin typeface="Arial" panose="020B0604020202020204" pitchFamily="34" charset="0"/>
                <a:cs typeface="Arial" panose="020B0604020202020204" pitchFamily="34" charset="0"/>
              </a:rPr>
              <a:t>Due to</a:t>
            </a:r>
            <a:r>
              <a:rPr lang="en-CA" sz="1100" dirty="0" smtClean="0">
                <a:latin typeface="Arial" panose="020B0604020202020204" pitchFamily="34" charset="0"/>
                <a:cs typeface="Arial" panose="020B0604020202020204" pitchFamily="34" charset="0"/>
              </a:rPr>
              <a:t> the introduction of </a:t>
            </a:r>
            <a:r>
              <a:rPr lang="en-CA" sz="1100" spc="-4" dirty="0" smtClean="0">
                <a:latin typeface="Arial" panose="020B0604020202020204" pitchFamily="34" charset="0"/>
                <a:cs typeface="Arial" panose="020B0604020202020204" pitchFamily="34" charset="0"/>
              </a:rPr>
              <a:t>a </a:t>
            </a:r>
            <a:r>
              <a:rPr lang="en-CA" sz="1100" dirty="0" smtClean="0">
                <a:latin typeface="Arial" panose="020B0604020202020204" pitchFamily="34" charset="0"/>
                <a:cs typeface="Arial" panose="020B0604020202020204" pitchFamily="34" charset="0"/>
              </a:rPr>
              <a:t>new </a:t>
            </a:r>
            <a:r>
              <a:rPr lang="en-CA" sz="1100" b="1" dirty="0">
                <a:latin typeface="Arial" panose="020B0604020202020204" pitchFamily="34" charset="0"/>
                <a:cs typeface="Arial" panose="020B0604020202020204" pitchFamily="34" charset="0"/>
              </a:rPr>
              <a:t>Policy on People </a:t>
            </a:r>
            <a:r>
              <a:rPr lang="en-CA" sz="1100" b="1" dirty="0" smtClean="0">
                <a:latin typeface="Arial" panose="020B0604020202020204" pitchFamily="34" charset="0"/>
                <a:cs typeface="Arial" panose="020B0604020202020204" pitchFamily="34" charset="0"/>
              </a:rPr>
              <a:t>Management </a:t>
            </a:r>
            <a:r>
              <a:rPr lang="en-CA" sz="1100" spc="-15" dirty="0" smtClean="0">
                <a:latin typeface="Arial" panose="020B0604020202020204" pitchFamily="34" charset="0"/>
                <a:cs typeface="Arial" panose="020B0604020202020204" pitchFamily="34" charset="0"/>
              </a:rPr>
              <a:t>and </a:t>
            </a:r>
            <a:r>
              <a:rPr lang="en-CA" sz="1100" spc="-4" dirty="0" smtClean="0">
                <a:latin typeface="Arial" panose="020B0604020202020204" pitchFamily="34" charset="0"/>
                <a:cs typeface="Arial" panose="020B0604020202020204" pitchFamily="34" charset="0"/>
              </a:rPr>
              <a:t>a </a:t>
            </a:r>
            <a:r>
              <a:rPr lang="en-CA" sz="1100" dirty="0" smtClean="0">
                <a:latin typeface="Arial" panose="020B0604020202020204" pitchFamily="34" charset="0"/>
                <a:cs typeface="Arial" panose="020B0604020202020204" pitchFamily="34" charset="0"/>
              </a:rPr>
              <a:t>new </a:t>
            </a:r>
            <a:r>
              <a:rPr lang="en-CA" sz="1100" b="1" dirty="0">
                <a:latin typeface="Arial" panose="020B0604020202020204" pitchFamily="34" charset="0"/>
                <a:cs typeface="Arial" panose="020B0604020202020204" pitchFamily="34" charset="0"/>
              </a:rPr>
              <a:t>Directive on Performance </a:t>
            </a:r>
            <a:r>
              <a:rPr lang="en-CA" sz="1100" b="1" dirty="0" smtClean="0">
                <a:latin typeface="Arial" panose="020B0604020202020204" pitchFamily="34" charset="0"/>
                <a:cs typeface="Arial" panose="020B0604020202020204" pitchFamily="34" charset="0"/>
              </a:rPr>
              <a:t>Management </a:t>
            </a:r>
            <a:r>
              <a:rPr lang="en-CA" sz="1100" spc="-4" dirty="0" smtClean="0">
                <a:latin typeface="Arial" panose="020B0604020202020204" pitchFamily="34" charset="0"/>
                <a:cs typeface="Arial" panose="020B0604020202020204" pitchFamily="34" charset="0"/>
              </a:rPr>
              <a:t>(which </a:t>
            </a:r>
            <a:r>
              <a:rPr lang="en-CA" sz="1100" dirty="0" smtClean="0">
                <a:latin typeface="Arial" panose="020B0604020202020204" pitchFamily="34" charset="0"/>
                <a:cs typeface="Arial" panose="020B0604020202020204" pitchFamily="34" charset="0"/>
              </a:rPr>
              <a:t>both </a:t>
            </a:r>
            <a:r>
              <a:rPr lang="en-CA" sz="1100" spc="-15" dirty="0" smtClean="0">
                <a:latin typeface="Arial" panose="020B0604020202020204" pitchFamily="34" charset="0"/>
                <a:cs typeface="Arial" panose="020B0604020202020204" pitchFamily="34" charset="0"/>
              </a:rPr>
              <a:t>came </a:t>
            </a:r>
            <a:r>
              <a:rPr lang="en-CA" sz="1100" spc="-8" dirty="0" smtClean="0">
                <a:latin typeface="Arial" panose="020B0604020202020204" pitchFamily="34" charset="0"/>
                <a:cs typeface="Arial" panose="020B0604020202020204" pitchFamily="34" charset="0"/>
              </a:rPr>
              <a:t>into </a:t>
            </a:r>
            <a:r>
              <a:rPr lang="en-CA" sz="1100" spc="-4" dirty="0" smtClean="0">
                <a:latin typeface="Arial" panose="020B0604020202020204" pitchFamily="34" charset="0"/>
                <a:cs typeface="Arial" panose="020B0604020202020204" pitchFamily="34" charset="0"/>
              </a:rPr>
              <a:t>effect </a:t>
            </a:r>
            <a:r>
              <a:rPr lang="en-CA" sz="1100" dirty="0" smtClean="0">
                <a:latin typeface="Arial" panose="020B0604020202020204" pitchFamily="34" charset="0"/>
                <a:cs typeface="Arial" panose="020B0604020202020204" pitchFamily="34" charset="0"/>
              </a:rPr>
              <a:t>on </a:t>
            </a:r>
            <a:r>
              <a:rPr lang="en-CA" sz="1100" spc="-11" dirty="0" smtClean="0">
                <a:latin typeface="Arial" panose="020B0604020202020204" pitchFamily="34" charset="0"/>
                <a:cs typeface="Arial" panose="020B0604020202020204" pitchFamily="34" charset="0"/>
              </a:rPr>
              <a:t>April </a:t>
            </a:r>
            <a:r>
              <a:rPr lang="en-CA" sz="1100" dirty="0" smtClean="0">
                <a:latin typeface="Arial" panose="020B0604020202020204" pitchFamily="34" charset="0"/>
                <a:cs typeface="Arial" panose="020B0604020202020204" pitchFamily="34" charset="0"/>
              </a:rPr>
              <a:t>1, </a:t>
            </a:r>
            <a:r>
              <a:rPr lang="en-CA" sz="1100" spc="-4" dirty="0" smtClean="0">
                <a:latin typeface="Arial" panose="020B0604020202020204" pitchFamily="34" charset="0"/>
                <a:cs typeface="Arial" panose="020B0604020202020204" pitchFamily="34" charset="0"/>
              </a:rPr>
              <a:t>2020), ESDC is</a:t>
            </a:r>
            <a:r>
              <a:rPr lang="en-CA" sz="1100" dirty="0" smtClean="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currently in the process of developing </a:t>
            </a:r>
            <a:r>
              <a:rPr lang="en-CA" sz="1100" dirty="0" smtClean="0">
                <a:latin typeface="Arial" panose="020B0604020202020204" pitchFamily="34" charset="0"/>
                <a:cs typeface="Arial" panose="020B0604020202020204" pitchFamily="34" charset="0"/>
              </a:rPr>
              <a:t>a new approach with respect to Talent </a:t>
            </a:r>
            <a:r>
              <a:rPr lang="en-CA" sz="1100" dirty="0">
                <a:latin typeface="Arial" panose="020B0604020202020204" pitchFamily="34" charset="0"/>
                <a:cs typeface="Arial" panose="020B0604020202020204" pitchFamily="34" charset="0"/>
              </a:rPr>
              <a:t>management. </a:t>
            </a:r>
            <a:endParaRPr lang="fr-CA" sz="1100" spc="-4" dirty="0" smtClean="0">
              <a:latin typeface="Arial" panose="020B0604020202020204" pitchFamily="34" charset="0"/>
              <a:cs typeface="Arial" panose="020B0604020202020204" pitchFamily="34" charset="0"/>
            </a:endParaRPr>
          </a:p>
          <a:p>
            <a:pPr marL="224314" indent="-171450" defTabSz="685800">
              <a:spcBef>
                <a:spcPts val="71"/>
              </a:spcBef>
              <a:spcAft>
                <a:spcPts val="600"/>
              </a:spcAft>
              <a:buFont typeface="Arial" panose="020B0604020202020204" pitchFamily="34" charset="0"/>
              <a:buChar char="•"/>
              <a:tabLst>
                <a:tab pos="266224" algn="l"/>
                <a:tab pos="266700" algn="l"/>
              </a:tabLst>
            </a:pPr>
            <a:r>
              <a:rPr lang="en-US" sz="1100" spc="-4" dirty="0" smtClean="0">
                <a:solidFill>
                  <a:prstClr val="black"/>
                </a:solidFill>
                <a:latin typeface="Arial" panose="020B0604020202020204" pitchFamily="34" charset="0"/>
                <a:cs typeface="Arial" panose="020B0604020202020204" pitchFamily="34" charset="0"/>
              </a:rPr>
              <a:t>According</a:t>
            </a:r>
            <a:r>
              <a:rPr lang="fr-CA" sz="1100" spc="-4" dirty="0" smtClean="0">
                <a:solidFill>
                  <a:prstClr val="black"/>
                </a:solidFill>
                <a:latin typeface="Arial" panose="020B0604020202020204" pitchFamily="34" charset="0"/>
                <a:cs typeface="Arial" panose="020B0604020202020204" pitchFamily="34" charset="0"/>
              </a:rPr>
              <a:t> to the new directive, the TMP </a:t>
            </a:r>
            <a:r>
              <a:rPr lang="en-CA" sz="1100" b="1" dirty="0" smtClean="0">
                <a:latin typeface="Arial" panose="020B0604020202020204" pitchFamily="34" charset="0"/>
                <a:cs typeface="Arial" panose="020B0604020202020204" pitchFamily="34" charset="0"/>
              </a:rPr>
              <a:t>will not automatically </a:t>
            </a:r>
            <a:r>
              <a:rPr lang="en-CA" sz="1100" b="1" dirty="0">
                <a:latin typeface="Arial" panose="020B0604020202020204" pitchFamily="34" charset="0"/>
                <a:cs typeface="Arial" panose="020B0604020202020204" pitchFamily="34" charset="0"/>
              </a:rPr>
              <a:t>appear </a:t>
            </a:r>
            <a:r>
              <a:rPr lang="en-CA" sz="1100" dirty="0">
                <a:latin typeface="Arial" panose="020B0604020202020204" pitchFamily="34" charset="0"/>
                <a:cs typeface="Arial" panose="020B0604020202020204" pitchFamily="34" charset="0"/>
              </a:rPr>
              <a:t>in the performance agreement at the beginning of the year for all employees who have received an </a:t>
            </a:r>
            <a:r>
              <a:rPr lang="en-CA" sz="1100" b="1" dirty="0">
                <a:latin typeface="Arial" panose="020B0604020202020204" pitchFamily="34" charset="0"/>
                <a:cs typeface="Arial" panose="020B0604020202020204" pitchFamily="34" charset="0"/>
              </a:rPr>
              <a:t>overall rating of “Surpassed” </a:t>
            </a:r>
            <a:r>
              <a:rPr lang="en-CA" sz="1100" dirty="0">
                <a:latin typeface="Arial" panose="020B0604020202020204" pitchFamily="34" charset="0"/>
                <a:cs typeface="Arial" panose="020B0604020202020204" pitchFamily="34" charset="0"/>
              </a:rPr>
              <a:t>in their previous year’s performance agreement </a:t>
            </a:r>
            <a:r>
              <a:rPr lang="en-CA" sz="1100" b="1" dirty="0">
                <a:latin typeface="Arial" panose="020B0604020202020204" pitchFamily="34" charset="0"/>
                <a:cs typeface="Arial" panose="020B0604020202020204" pitchFamily="34" charset="0"/>
              </a:rPr>
              <a:t>(TBS requirement</a:t>
            </a:r>
            <a:r>
              <a:rPr lang="en-CA" sz="1100" b="1" dirty="0" smtClean="0">
                <a:latin typeface="Arial" panose="020B0604020202020204" pitchFamily="34" charset="0"/>
                <a:cs typeface="Arial" panose="020B0604020202020204" pitchFamily="34" charset="0"/>
              </a:rPr>
              <a:t>)</a:t>
            </a:r>
            <a:r>
              <a:rPr lang="en-CA" sz="1100" dirty="0" smtClean="0">
                <a:latin typeface="Arial" panose="020B0604020202020204" pitchFamily="34" charset="0"/>
                <a:cs typeface="Arial" panose="020B0604020202020204" pitchFamily="34" charset="0"/>
              </a:rPr>
              <a:t>. TMP </a:t>
            </a:r>
            <a:r>
              <a:rPr lang="en-CA" sz="1100" dirty="0">
                <a:latin typeface="Arial" panose="020B0604020202020204" pitchFamily="34" charset="0"/>
                <a:cs typeface="Arial" panose="020B0604020202020204" pitchFamily="34" charset="0"/>
              </a:rPr>
              <a:t>are no longer linked to the employee’s performance </a:t>
            </a:r>
            <a:r>
              <a:rPr lang="en-CA" sz="1100" dirty="0" smtClean="0">
                <a:latin typeface="Arial" panose="020B0604020202020204" pitchFamily="34" charset="0"/>
                <a:cs typeface="Arial" panose="020B0604020202020204" pitchFamily="34" charset="0"/>
              </a:rPr>
              <a:t>rating, as in the past, and must </a:t>
            </a:r>
            <a:r>
              <a:rPr lang="en-CA" sz="1100" dirty="0">
                <a:latin typeface="Arial" panose="020B0604020202020204" pitchFamily="34" charset="0"/>
                <a:cs typeface="Arial" panose="020B0604020202020204" pitchFamily="34" charset="0"/>
              </a:rPr>
              <a:t>be activated manually. </a:t>
            </a:r>
            <a:endParaRPr lang="en-CA" sz="1100" dirty="0" smtClean="0">
              <a:latin typeface="Arial" panose="020B0604020202020204" pitchFamily="34" charset="0"/>
              <a:cs typeface="Arial" panose="020B0604020202020204" pitchFamily="34" charset="0"/>
            </a:endParaRPr>
          </a:p>
          <a:p>
            <a:pPr marL="224314" indent="-171450" defTabSz="685800">
              <a:spcBef>
                <a:spcPts val="71"/>
              </a:spcBef>
              <a:spcAft>
                <a:spcPts val="600"/>
              </a:spcAft>
              <a:buFont typeface="Arial" panose="020B0604020202020204" pitchFamily="34" charset="0"/>
              <a:buChar char="•"/>
              <a:tabLst>
                <a:tab pos="266224" algn="l"/>
                <a:tab pos="266700" algn="l"/>
              </a:tabLst>
            </a:pPr>
            <a:r>
              <a:rPr lang="en-CA" sz="1100" b="1" dirty="0" smtClean="0">
                <a:latin typeface="Arial" panose="020B0604020202020204" pitchFamily="34" charset="0"/>
                <a:cs typeface="Arial" panose="020B0604020202020204" pitchFamily="34" charset="0"/>
              </a:rPr>
              <a:t>If </a:t>
            </a:r>
            <a:r>
              <a:rPr lang="en-CA" sz="1100" b="1" dirty="0">
                <a:latin typeface="Arial" panose="020B0604020202020204" pitchFamily="34" charset="0"/>
                <a:cs typeface="Arial" panose="020B0604020202020204" pitchFamily="34" charset="0"/>
              </a:rPr>
              <a:t>you </a:t>
            </a:r>
            <a:r>
              <a:rPr lang="en-CA" sz="1100" b="1" dirty="0" smtClean="0">
                <a:latin typeface="Arial" panose="020B0604020202020204" pitchFamily="34" charset="0"/>
                <a:cs typeface="Arial" panose="020B0604020202020204" pitchFamily="34" charset="0"/>
              </a:rPr>
              <a:t>are planning to establish a TMP, </a:t>
            </a:r>
            <a:r>
              <a:rPr lang="en-CA" sz="1100" b="1" dirty="0">
                <a:latin typeface="Arial" panose="020B0604020202020204" pitchFamily="34" charset="0"/>
                <a:cs typeface="Arial" panose="020B0604020202020204" pitchFamily="34" charset="0"/>
              </a:rPr>
              <a:t>please use the </a:t>
            </a:r>
            <a:r>
              <a:rPr lang="en-CA" sz="1100" b="1" dirty="0" smtClean="0">
                <a:latin typeface="Arial" panose="020B0604020202020204" pitchFamily="34" charset="0"/>
                <a:cs typeface="Arial" panose="020B0604020202020204" pitchFamily="34" charset="0"/>
              </a:rPr>
              <a:t>template </a:t>
            </a:r>
            <a:r>
              <a:rPr lang="en-CA" sz="1100" b="1" dirty="0">
                <a:latin typeface="Arial" panose="020B0604020202020204" pitchFamily="34" charset="0"/>
                <a:cs typeface="Arial" panose="020B0604020202020204" pitchFamily="34" charset="0"/>
              </a:rPr>
              <a:t>found in the </a:t>
            </a:r>
            <a:r>
              <a:rPr lang="en-CA" sz="1100" b="1" dirty="0" smtClean="0">
                <a:latin typeface="Arial" panose="020B0604020202020204" pitchFamily="34" charset="0"/>
                <a:cs typeface="Arial" panose="020B0604020202020204" pitchFamily="34" charset="0"/>
              </a:rPr>
              <a:t>PSPM Application, under section </a:t>
            </a:r>
            <a:r>
              <a:rPr lang="en-CA" sz="1100" b="1" dirty="0">
                <a:latin typeface="Arial" panose="020B0604020202020204" pitchFamily="34" charset="0"/>
                <a:cs typeface="Arial" panose="020B0604020202020204" pitchFamily="34" charset="0"/>
              </a:rPr>
              <a:t>G</a:t>
            </a:r>
            <a:r>
              <a:rPr lang="en-CA" sz="1100" b="1" dirty="0" smtClean="0">
                <a:latin typeface="Arial" panose="020B0604020202020204" pitchFamily="34" charset="0"/>
                <a:cs typeface="Arial" panose="020B0604020202020204" pitchFamily="34" charset="0"/>
              </a:rPr>
              <a:t>. </a:t>
            </a:r>
            <a:r>
              <a:rPr lang="en-CA" b="1" dirty="0"/>
              <a:t> </a:t>
            </a:r>
            <a:endParaRPr lang="fr-CA" sz="1200" b="1" spc="-4" dirty="0">
              <a:solidFill>
                <a:prstClr val="black"/>
              </a:solidFill>
              <a:latin typeface="Arial"/>
              <a:cs typeface="Arial"/>
            </a:endParaRPr>
          </a:p>
          <a:p>
            <a:pPr marL="52864" defTabSz="685800">
              <a:spcBef>
                <a:spcPts val="71"/>
              </a:spcBef>
              <a:spcAft>
                <a:spcPts val="600"/>
              </a:spcAft>
              <a:tabLst>
                <a:tab pos="266224" algn="l"/>
                <a:tab pos="266700" algn="l"/>
              </a:tabLst>
            </a:pPr>
            <a:r>
              <a:rPr sz="1300" b="1" spc="-4" dirty="0" smtClean="0">
                <a:solidFill>
                  <a:prstClr val="black"/>
                </a:solidFill>
                <a:latin typeface="Arial"/>
                <a:cs typeface="Arial"/>
              </a:rPr>
              <a:t>Managers</a:t>
            </a:r>
            <a:r>
              <a:rPr sz="1300" b="1" spc="8" dirty="0" smtClean="0">
                <a:solidFill>
                  <a:prstClr val="black"/>
                </a:solidFill>
                <a:latin typeface="Arial"/>
                <a:cs typeface="Arial"/>
              </a:rPr>
              <a:t> </a:t>
            </a:r>
            <a:r>
              <a:rPr sz="1300" b="1" spc="-4" dirty="0" smtClean="0">
                <a:solidFill>
                  <a:prstClr val="black"/>
                </a:solidFill>
                <a:latin typeface="Arial"/>
                <a:cs typeface="Arial"/>
              </a:rPr>
              <a:t>must</a:t>
            </a:r>
            <a:r>
              <a:rPr lang="fr-CA" sz="1300" b="1" spc="-4" dirty="0" smtClean="0">
                <a:solidFill>
                  <a:prstClr val="black"/>
                </a:solidFill>
                <a:latin typeface="Arial"/>
                <a:cs typeface="Arial"/>
              </a:rPr>
              <a:t>:</a:t>
            </a:r>
            <a:endParaRPr lang="fr-CA" sz="1300" dirty="0">
              <a:solidFill>
                <a:prstClr val="black"/>
              </a:solidFill>
              <a:latin typeface="Arial"/>
              <a:cs typeface="Arial"/>
            </a:endParaRPr>
          </a:p>
          <a:p>
            <a:pPr marL="224314" indent="-171450" defTabSz="685800">
              <a:spcBef>
                <a:spcPts val="71"/>
              </a:spcBef>
              <a:spcAft>
                <a:spcPts val="600"/>
              </a:spcAft>
              <a:buFont typeface="Arial" panose="020B0604020202020204" pitchFamily="34" charset="0"/>
              <a:buChar char="•"/>
              <a:tabLst>
                <a:tab pos="266224" algn="l"/>
                <a:tab pos="266700" algn="l"/>
              </a:tabLst>
            </a:pPr>
            <a:r>
              <a:rPr lang="fr-CA" sz="1100" spc="-4" dirty="0" smtClean="0">
                <a:latin typeface="Arial" panose="020B0604020202020204" pitchFamily="34" charset="0"/>
                <a:cs typeface="Arial" panose="020B0604020202020204" pitchFamily="34" charset="0"/>
              </a:rPr>
              <a:t>Update or close the </a:t>
            </a:r>
            <a:r>
              <a:rPr lang="en-CA" sz="1100" spc="-4" dirty="0" smtClean="0">
                <a:latin typeface="Arial" panose="020B0604020202020204" pitchFamily="34" charset="0"/>
                <a:cs typeface="Arial" panose="020B0604020202020204" pitchFamily="34" charset="0"/>
              </a:rPr>
              <a:t>employee’s</a:t>
            </a:r>
            <a:r>
              <a:rPr lang="fr-CA" sz="1100" spc="-4" dirty="0" smtClean="0">
                <a:latin typeface="Arial" panose="020B0604020202020204" pitchFamily="34" charset="0"/>
                <a:cs typeface="Arial" panose="020B0604020202020204" pitchFamily="34" charset="0"/>
              </a:rPr>
              <a:t> TMP at </a:t>
            </a:r>
            <a:r>
              <a:rPr lang="en-CA" sz="1100" dirty="0">
                <a:latin typeface="Arial" panose="020B0604020202020204" pitchFamily="34" charset="0"/>
                <a:cs typeface="Arial" panose="020B0604020202020204" pitchFamily="34" charset="0"/>
              </a:rPr>
              <a:t>2020-2021 Year-End </a:t>
            </a:r>
            <a:r>
              <a:rPr lang="en-CA" sz="1100" dirty="0" smtClean="0">
                <a:latin typeface="Arial" panose="020B0604020202020204" pitchFamily="34" charset="0"/>
                <a:cs typeface="Arial" panose="020B0604020202020204" pitchFamily="34" charset="0"/>
              </a:rPr>
              <a:t>Assessment. T</a:t>
            </a:r>
            <a:r>
              <a:rPr lang="en-CA" sz="1100" spc="-4" dirty="0" smtClean="0">
                <a:latin typeface="Arial" panose="020B0604020202020204" pitchFamily="34" charset="0"/>
                <a:cs typeface="Arial" panose="020B0604020202020204" pitchFamily="34" charset="0"/>
              </a:rPr>
              <a:t>MP </a:t>
            </a:r>
            <a:r>
              <a:rPr lang="en-CA" sz="1100" spc="-4" dirty="0">
                <a:latin typeface="Arial" panose="020B0604020202020204" pitchFamily="34" charset="0"/>
                <a:cs typeface="Arial" panose="020B0604020202020204" pitchFamily="34" charset="0"/>
              </a:rPr>
              <a:t>activities that </a:t>
            </a:r>
            <a:r>
              <a:rPr lang="en-CA" sz="1100" spc="-8" dirty="0">
                <a:latin typeface="Arial" panose="020B0604020202020204" pitchFamily="34" charset="0"/>
                <a:cs typeface="Arial" panose="020B0604020202020204" pitchFamily="34" charset="0"/>
              </a:rPr>
              <a:t>were </a:t>
            </a:r>
            <a:r>
              <a:rPr lang="en-CA" sz="1100" spc="-4" dirty="0">
                <a:latin typeface="Arial" panose="020B0604020202020204" pitchFamily="34" charset="0"/>
                <a:cs typeface="Arial" panose="020B0604020202020204" pitchFamily="34" charset="0"/>
              </a:rPr>
              <a:t>not completed during the </a:t>
            </a:r>
            <a:r>
              <a:rPr lang="en-CA" sz="1100" spc="-4" dirty="0" smtClean="0">
                <a:latin typeface="Arial" panose="020B0604020202020204" pitchFamily="34" charset="0"/>
                <a:cs typeface="Arial" panose="020B0604020202020204" pitchFamily="34" charset="0"/>
              </a:rPr>
              <a:t>2020-2021 </a:t>
            </a:r>
            <a:r>
              <a:rPr lang="en-CA" sz="1100" spc="-4" dirty="0">
                <a:latin typeface="Arial" panose="020B0604020202020204" pitchFamily="34" charset="0"/>
                <a:cs typeface="Arial" panose="020B0604020202020204" pitchFamily="34" charset="0"/>
              </a:rPr>
              <a:t>fiscal </a:t>
            </a:r>
            <a:r>
              <a:rPr lang="en-CA" sz="1100" spc="-19" dirty="0">
                <a:latin typeface="Arial" panose="020B0604020202020204" pitchFamily="34" charset="0"/>
                <a:cs typeface="Arial" panose="020B0604020202020204" pitchFamily="34" charset="0"/>
              </a:rPr>
              <a:t>year, </a:t>
            </a:r>
            <a:r>
              <a:rPr lang="en-CA" sz="1100" spc="-4" dirty="0">
                <a:latin typeface="Arial" panose="020B0604020202020204" pitchFamily="34" charset="0"/>
                <a:cs typeface="Arial" panose="020B0604020202020204" pitchFamily="34" charset="0"/>
              </a:rPr>
              <a:t>may </a:t>
            </a:r>
            <a:r>
              <a:rPr lang="en-CA" sz="1100" spc="-4" dirty="0" smtClean="0">
                <a:latin typeface="Arial" panose="020B0604020202020204" pitchFamily="34" charset="0"/>
                <a:cs typeface="Arial" panose="020B0604020202020204" pitchFamily="34" charset="0"/>
              </a:rPr>
              <a:t>be </a:t>
            </a:r>
            <a:r>
              <a:rPr lang="en-CA" sz="1100" spc="-4" dirty="0">
                <a:latin typeface="Arial" panose="020B0604020202020204" pitchFamily="34" charset="0"/>
                <a:cs typeface="Arial" panose="020B0604020202020204" pitchFamily="34" charset="0"/>
              </a:rPr>
              <a:t>transferred to the Learning &amp; Development Plan or to the </a:t>
            </a:r>
            <a:r>
              <a:rPr lang="en-CA" sz="1100" spc="-8" dirty="0">
                <a:latin typeface="Arial" panose="020B0604020202020204" pitchFamily="34" charset="0"/>
                <a:cs typeface="Arial" panose="020B0604020202020204" pitchFamily="34" charset="0"/>
              </a:rPr>
              <a:t>newly </a:t>
            </a:r>
            <a:r>
              <a:rPr lang="en-CA" sz="1100" spc="-4" dirty="0">
                <a:latin typeface="Arial" panose="020B0604020202020204" pitchFamily="34" charset="0"/>
                <a:cs typeface="Arial" panose="020B0604020202020204" pitchFamily="34" charset="0"/>
              </a:rPr>
              <a:t>created </a:t>
            </a:r>
            <a:r>
              <a:rPr lang="en-CA" sz="1100" spc="-41" dirty="0">
                <a:latin typeface="Arial" panose="020B0604020202020204" pitchFamily="34" charset="0"/>
                <a:cs typeface="Arial" panose="020B0604020202020204" pitchFamily="34" charset="0"/>
              </a:rPr>
              <a:t>TMP,  </a:t>
            </a:r>
            <a:r>
              <a:rPr lang="en-CA" sz="1100" spc="-4" dirty="0">
                <a:latin typeface="Arial" panose="020B0604020202020204" pitchFamily="34" charset="0"/>
                <a:cs typeface="Arial" panose="020B0604020202020204" pitchFamily="34" charset="0"/>
              </a:rPr>
              <a:t>depending on the</a:t>
            </a:r>
            <a:r>
              <a:rPr lang="en-CA" sz="1100" spc="8" dirty="0">
                <a:latin typeface="Arial" panose="020B0604020202020204" pitchFamily="34" charset="0"/>
                <a:cs typeface="Arial" panose="020B0604020202020204" pitchFamily="34" charset="0"/>
              </a:rPr>
              <a:t> </a:t>
            </a:r>
            <a:r>
              <a:rPr lang="en-CA" sz="1100" spc="-4" dirty="0">
                <a:latin typeface="Arial" panose="020B0604020202020204" pitchFamily="34" charset="0"/>
                <a:cs typeface="Arial" panose="020B0604020202020204" pitchFamily="34" charset="0"/>
              </a:rPr>
              <a:t>situation</a:t>
            </a:r>
            <a:r>
              <a:rPr lang="en-CA" sz="1100" spc="-4" dirty="0" smtClean="0">
                <a:latin typeface="Arial" panose="020B0604020202020204" pitchFamily="34" charset="0"/>
                <a:cs typeface="Arial" panose="020B0604020202020204" pitchFamily="34" charset="0"/>
              </a:rPr>
              <a:t>.</a:t>
            </a:r>
            <a:r>
              <a:rPr lang="en-CA" sz="1100" dirty="0" smtClean="0">
                <a:latin typeface="Arial" panose="020B0604020202020204" pitchFamily="34" charset="0"/>
                <a:cs typeface="Arial" panose="020B0604020202020204" pitchFamily="34" charset="0"/>
              </a:rPr>
              <a:t> All </a:t>
            </a:r>
            <a:r>
              <a:rPr lang="en-CA" sz="1100" dirty="0">
                <a:latin typeface="Arial" panose="020B0604020202020204" pitchFamily="34" charset="0"/>
                <a:cs typeface="Arial" panose="020B0604020202020204" pitchFamily="34" charset="0"/>
              </a:rPr>
              <a:t>relevant sections must be completed </a:t>
            </a:r>
            <a:r>
              <a:rPr lang="en-CA" sz="1100" dirty="0" smtClean="0">
                <a:latin typeface="Arial" panose="020B0604020202020204" pitchFamily="34" charset="0"/>
                <a:cs typeface="Arial" panose="020B0604020202020204" pitchFamily="34" charset="0"/>
              </a:rPr>
              <a:t>and </a:t>
            </a:r>
            <a:r>
              <a:rPr lang="en-CA" sz="1100" dirty="0">
                <a:latin typeface="Arial" panose="020B0604020202020204" pitchFamily="34" charset="0"/>
                <a:cs typeface="Arial" panose="020B0604020202020204" pitchFamily="34" charset="0"/>
              </a:rPr>
              <a:t>signed off by the </a:t>
            </a:r>
            <a:r>
              <a:rPr lang="en-CA" sz="1100" dirty="0" smtClean="0">
                <a:latin typeface="Arial" panose="020B0604020202020204" pitchFamily="34" charset="0"/>
                <a:cs typeface="Arial" panose="020B0604020202020204" pitchFamily="34" charset="0"/>
              </a:rPr>
              <a:t>manager in order to close the TMP. </a:t>
            </a:r>
            <a:endParaRPr lang="en-CA" sz="1100" dirty="0">
              <a:latin typeface="Arial" panose="020B0604020202020204" pitchFamily="34" charset="0"/>
              <a:cs typeface="Arial" panose="020B0604020202020204" pitchFamily="34" charset="0"/>
            </a:endParaRPr>
          </a:p>
          <a:p>
            <a:pPr marL="224314" indent="-171450" defTabSz="685800">
              <a:spcBef>
                <a:spcPts val="71"/>
              </a:spcBef>
              <a:buFont typeface="Arial" panose="020B0604020202020204" pitchFamily="34" charset="0"/>
              <a:buChar char="•"/>
              <a:tabLst>
                <a:tab pos="266224" algn="l"/>
                <a:tab pos="266700" algn="l"/>
              </a:tabLst>
            </a:pPr>
            <a:r>
              <a:rPr lang="en-CA" sz="1100" dirty="0" smtClean="0">
                <a:latin typeface="Arial" panose="020B0604020202020204" pitchFamily="34" charset="0"/>
                <a:cs typeface="Arial" panose="020B0604020202020204" pitchFamily="34" charset="0"/>
              </a:rPr>
              <a:t>Discuss </a:t>
            </a:r>
            <a:r>
              <a:rPr lang="en-CA" sz="1100" dirty="0">
                <a:latin typeface="Arial" panose="020B0604020202020204" pitchFamily="34" charset="0"/>
                <a:cs typeface="Arial" panose="020B0604020202020204" pitchFamily="34" charset="0"/>
              </a:rPr>
              <a:t>the </a:t>
            </a:r>
            <a:r>
              <a:rPr lang="en-CA" sz="1100" dirty="0" smtClean="0">
                <a:latin typeface="Arial" panose="020B0604020202020204" pitchFamily="34" charset="0"/>
                <a:cs typeface="Arial" panose="020B0604020202020204" pitchFamily="34" charset="0"/>
              </a:rPr>
              <a:t>interest of establishing a TMP with the employee.</a:t>
            </a:r>
            <a:endParaRPr sz="1100" dirty="0">
              <a:solidFill>
                <a:prstClr val="black"/>
              </a:solidFill>
              <a:latin typeface="Arial" panose="020B060402020202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8575" defTabSz="685800">
              <a:lnSpc>
                <a:spcPts val="1069"/>
              </a:lnSpc>
            </a:pPr>
            <a:fld id="{81D60167-4931-47E6-BA6A-407CBD079E47}" type="slidenum">
              <a:rPr spc="-4" dirty="0"/>
              <a:pPr marL="28575" defTabSz="685800">
                <a:lnSpc>
                  <a:spcPts val="1069"/>
                </a:lnSpc>
              </a:pPr>
              <a:t>25</a:t>
            </a:fld>
            <a:endParaRPr spc="-4" dirty="0"/>
          </a:p>
        </p:txBody>
      </p:sp>
    </p:spTree>
    <p:extLst>
      <p:ext uri="{BB962C8B-B14F-4D97-AF65-F5344CB8AC3E}">
        <p14:creationId xmlns:p14="http://schemas.microsoft.com/office/powerpoint/2010/main" val="412449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84" y="186746"/>
            <a:ext cx="8348662" cy="462390"/>
          </a:xfrm>
        </p:spPr>
        <p:txBody>
          <a:bodyPr>
            <a:noAutofit/>
          </a:bodyPr>
          <a:lstStyle/>
          <a:p>
            <a:pPr algn="ctr"/>
            <a:r>
              <a:rPr lang="en-CA" sz="2200" noProof="0" dirty="0" smtClean="0"/>
              <a:t>Talent </a:t>
            </a:r>
            <a:r>
              <a:rPr lang="en-CA" sz="2200" noProof="0" dirty="0"/>
              <a:t>Management </a:t>
            </a:r>
            <a:r>
              <a:rPr lang="en-CA" sz="2200" noProof="0" dirty="0" smtClean="0"/>
              <a:t>Plan (TMP) – </a:t>
            </a:r>
            <a:r>
              <a:rPr lang="en-CA" sz="2200" dirty="0"/>
              <a:t>what is it made of? </a:t>
            </a:r>
            <a:endParaRPr lang="en-CA" sz="2200" noProof="0" dirty="0"/>
          </a:p>
        </p:txBody>
      </p:sp>
      <p:sp>
        <p:nvSpPr>
          <p:cNvPr id="4" name="Content Placeholder 3"/>
          <p:cNvSpPr>
            <a:spLocks noGrp="1"/>
          </p:cNvSpPr>
          <p:nvPr>
            <p:ph sz="half" idx="1"/>
          </p:nvPr>
        </p:nvSpPr>
        <p:spPr>
          <a:xfrm>
            <a:off x="452546" y="678871"/>
            <a:ext cx="8273802" cy="2849775"/>
          </a:xfrm>
        </p:spPr>
        <p:txBody>
          <a:bodyPr>
            <a:noAutofit/>
          </a:bodyPr>
          <a:lstStyle/>
          <a:p>
            <a:endParaRPr lang="en-CA" sz="900" noProof="0" dirty="0" smtClean="0"/>
          </a:p>
          <a:p>
            <a:pPr lvl="0"/>
            <a:r>
              <a:rPr lang="en-CA" sz="1100" noProof="0" dirty="0" smtClean="0">
                <a:solidFill>
                  <a:srgbClr val="000000"/>
                </a:solidFill>
              </a:rPr>
              <a:t>Managers and </a:t>
            </a:r>
            <a:r>
              <a:rPr lang="en-CA" sz="1100" noProof="0" dirty="0">
                <a:solidFill>
                  <a:srgbClr val="000000"/>
                </a:solidFill>
              </a:rPr>
              <a:t>employees should focus on developing one or two carefully </a:t>
            </a:r>
            <a:r>
              <a:rPr lang="en-CA" sz="1100" noProof="0" dirty="0" smtClean="0">
                <a:solidFill>
                  <a:srgbClr val="000000"/>
                </a:solidFill>
              </a:rPr>
              <a:t>well defined activities.</a:t>
            </a:r>
            <a:endParaRPr lang="en-CA" sz="1100" noProof="0" dirty="0">
              <a:solidFill>
                <a:srgbClr val="000000"/>
              </a:solidFill>
            </a:endParaRPr>
          </a:p>
          <a:p>
            <a:pPr lvl="0"/>
            <a:endParaRPr lang="en-CA" sz="1100" noProof="0" dirty="0">
              <a:solidFill>
                <a:srgbClr val="000000"/>
              </a:solidFill>
            </a:endParaRPr>
          </a:p>
          <a:p>
            <a:r>
              <a:rPr lang="en-CA" sz="1100" noProof="0" dirty="0" smtClean="0">
                <a:solidFill>
                  <a:srgbClr val="000000"/>
                </a:solidFill>
              </a:rPr>
              <a:t>Some </a:t>
            </a:r>
            <a:r>
              <a:rPr lang="en-CA" sz="1100" noProof="0" dirty="0" smtClean="0"/>
              <a:t>examples </a:t>
            </a:r>
            <a:r>
              <a:rPr lang="en-CA" sz="1100" noProof="0" dirty="0"/>
              <a:t>of developmental activities that can be included in </a:t>
            </a:r>
            <a:r>
              <a:rPr lang="en-CA" sz="1100" noProof="0" dirty="0" smtClean="0"/>
              <a:t>a Talent Management Plan :</a:t>
            </a:r>
          </a:p>
          <a:p>
            <a:pPr lvl="1">
              <a:buFont typeface="Wingdings" panose="05000000000000000000" pitchFamily="2" charset="2"/>
              <a:buChar char="Ø"/>
            </a:pPr>
            <a:r>
              <a:rPr lang="en-CA" sz="1100" noProof="0" dirty="0" smtClean="0">
                <a:solidFill>
                  <a:srgbClr val="000000"/>
                </a:solidFill>
              </a:rPr>
              <a:t>Informal </a:t>
            </a:r>
            <a:r>
              <a:rPr lang="en-CA" sz="1100" noProof="0" dirty="0">
                <a:solidFill>
                  <a:srgbClr val="000000"/>
                </a:solidFill>
              </a:rPr>
              <a:t>activities such as Mentoring, Coaching, Micro-Missions, etc.</a:t>
            </a:r>
          </a:p>
          <a:p>
            <a:pPr lvl="1">
              <a:buFont typeface="Wingdings" panose="05000000000000000000" pitchFamily="2" charset="2"/>
              <a:buChar char="Ø"/>
            </a:pPr>
            <a:r>
              <a:rPr lang="en-CA" sz="1100" noProof="0" dirty="0">
                <a:solidFill>
                  <a:srgbClr val="000000"/>
                </a:solidFill>
              </a:rPr>
              <a:t>Formal activities such as classroom learning, </a:t>
            </a:r>
            <a:r>
              <a:rPr lang="en-CA" sz="1100" noProof="0" dirty="0" smtClean="0">
                <a:solidFill>
                  <a:srgbClr val="000000"/>
                </a:solidFill>
              </a:rPr>
              <a:t>assignments</a:t>
            </a:r>
            <a:r>
              <a:rPr lang="en-CA" sz="1100" noProof="0" dirty="0">
                <a:solidFill>
                  <a:srgbClr val="000000"/>
                </a:solidFill>
              </a:rPr>
              <a:t>, etc</a:t>
            </a:r>
            <a:r>
              <a:rPr lang="en-CA" sz="1100" noProof="0" dirty="0" smtClean="0">
                <a:solidFill>
                  <a:srgbClr val="000000"/>
                </a:solidFill>
              </a:rPr>
              <a:t>.</a:t>
            </a:r>
            <a:endParaRPr lang="en-CA" sz="1100" noProof="0" dirty="0">
              <a:solidFill>
                <a:srgbClr val="000000"/>
              </a:solidFill>
            </a:endParaRPr>
          </a:p>
          <a:p>
            <a:pPr lvl="1">
              <a:buFont typeface="Wingdings" panose="05000000000000000000" pitchFamily="2" charset="2"/>
              <a:buChar char="Ø"/>
            </a:pPr>
            <a:r>
              <a:rPr lang="en-CA" sz="1100" noProof="0" dirty="0">
                <a:solidFill>
                  <a:srgbClr val="000000"/>
                </a:solidFill>
              </a:rPr>
              <a:t>Cross-functional opportunities </a:t>
            </a:r>
            <a:r>
              <a:rPr lang="en-CA" sz="1100" noProof="0" dirty="0" smtClean="0">
                <a:solidFill>
                  <a:srgbClr val="000000"/>
                </a:solidFill>
              </a:rPr>
              <a:t>(involvement </a:t>
            </a:r>
            <a:r>
              <a:rPr lang="en-CA" sz="1100" noProof="0" dirty="0">
                <a:solidFill>
                  <a:srgbClr val="000000"/>
                </a:solidFill>
              </a:rPr>
              <a:t>in cross-departmental work teams or horizontal initiatives).</a:t>
            </a:r>
          </a:p>
          <a:p>
            <a:pPr lvl="1">
              <a:buFont typeface="Wingdings" panose="05000000000000000000" pitchFamily="2" charset="2"/>
              <a:buChar char="Ø"/>
            </a:pPr>
            <a:r>
              <a:rPr lang="en-CA" sz="1100" noProof="0" dirty="0">
                <a:solidFill>
                  <a:srgbClr val="000000"/>
                </a:solidFill>
              </a:rPr>
              <a:t>Participation in working groups, committees </a:t>
            </a:r>
            <a:r>
              <a:rPr lang="en-CA" sz="1100" noProof="0" dirty="0" smtClean="0">
                <a:solidFill>
                  <a:srgbClr val="000000"/>
                </a:solidFill>
              </a:rPr>
              <a:t>and internal communities </a:t>
            </a:r>
            <a:r>
              <a:rPr lang="en-CA" sz="1100" noProof="0" dirty="0">
                <a:solidFill>
                  <a:srgbClr val="000000"/>
                </a:solidFill>
              </a:rPr>
              <a:t>of practice. </a:t>
            </a:r>
          </a:p>
          <a:p>
            <a:pPr lvl="0"/>
            <a:endParaRPr lang="en-CA" sz="1100" noProof="0" dirty="0" smtClean="0">
              <a:solidFill>
                <a:srgbClr val="000000"/>
              </a:solidFill>
            </a:endParaRPr>
          </a:p>
          <a:p>
            <a:r>
              <a:rPr lang="en-CA" sz="1100" b="1" dirty="0"/>
              <a:t>Useful link</a:t>
            </a:r>
            <a:r>
              <a:rPr lang="en-CA" sz="1100" dirty="0"/>
              <a:t>:</a:t>
            </a:r>
          </a:p>
          <a:p>
            <a:pPr marL="571500" lvl="2" indent="-171450">
              <a:buFont typeface="Wingdings" panose="05000000000000000000" pitchFamily="2" charset="2"/>
              <a:buChar char="Ø"/>
            </a:pPr>
            <a:r>
              <a:rPr lang="en-CA" sz="1100" u="sng" dirty="0">
                <a:solidFill>
                  <a:prstClr val="black"/>
                </a:solidFill>
                <a:hlinkClick r:id="rId4"/>
              </a:rPr>
              <a:t>Talent </a:t>
            </a:r>
            <a:r>
              <a:rPr lang="en-CA" sz="1100" u="sng" dirty="0" smtClean="0">
                <a:solidFill>
                  <a:prstClr val="black"/>
                </a:solidFill>
                <a:hlinkClick r:id="rId4"/>
              </a:rPr>
              <a:t>Management</a:t>
            </a:r>
            <a:endParaRPr lang="en-CA" sz="1100" u="sng" dirty="0">
              <a:solidFill>
                <a:prstClr val="black"/>
              </a:solidFill>
            </a:endParaRPr>
          </a:p>
          <a:p>
            <a:pPr marL="571500" lvl="2" indent="-171450">
              <a:buFont typeface="Wingdings" panose="05000000000000000000" pitchFamily="2" charset="2"/>
              <a:buChar char="Ø"/>
            </a:pPr>
            <a:r>
              <a:rPr lang="en-CA" sz="1100" u="sng" noProof="0" dirty="0" smtClean="0">
                <a:hlinkClick r:id="rId5"/>
              </a:rPr>
              <a:t>Tools to help you complete Talent Management Plans</a:t>
            </a:r>
            <a:r>
              <a:rPr lang="en-CA" sz="1100" dirty="0">
                <a:solidFill>
                  <a:prstClr val="black"/>
                </a:solidFill>
                <a:hlinkClick r:id="rId6"/>
              </a:rPr>
              <a:t>PSPM App User </a:t>
            </a:r>
          </a:p>
          <a:p>
            <a:pPr marL="571500" lvl="2" indent="-171450">
              <a:buFont typeface="Wingdings" panose="05000000000000000000" pitchFamily="2" charset="2"/>
              <a:buChar char="Ø"/>
            </a:pPr>
            <a:r>
              <a:rPr lang="en-CA" sz="1100" dirty="0" smtClean="0">
                <a:solidFill>
                  <a:prstClr val="black"/>
                </a:solidFill>
                <a:hlinkClick r:id="rId6"/>
              </a:rPr>
              <a:t>Guide </a:t>
            </a:r>
            <a:r>
              <a:rPr lang="en-CA" sz="1100" dirty="0">
                <a:solidFill>
                  <a:prstClr val="black"/>
                </a:solidFill>
                <a:hlinkClick r:id="rId6"/>
              </a:rPr>
              <a:t>for Executives and Managers/Supervisors</a:t>
            </a:r>
            <a:endParaRPr lang="en-CA" sz="1100" dirty="0"/>
          </a:p>
          <a:p>
            <a:pPr lvl="1">
              <a:buFont typeface="Wingdings" panose="05000000000000000000" pitchFamily="2" charset="2"/>
              <a:buChar char="ü"/>
            </a:pPr>
            <a:endParaRPr lang="en-CA" sz="1100" dirty="0"/>
          </a:p>
          <a:p>
            <a:pPr lvl="1">
              <a:buFont typeface="Wingdings" panose="05000000000000000000" pitchFamily="2" charset="2"/>
              <a:buChar char="ü"/>
            </a:pPr>
            <a:endParaRPr lang="en-CA" sz="950" noProof="0" dirty="0"/>
          </a:p>
          <a:p>
            <a:pPr marL="0" indent="0">
              <a:buNone/>
            </a:pPr>
            <a:r>
              <a:rPr lang="en-CA" sz="1350" noProof="0" dirty="0"/>
              <a:t> </a:t>
            </a:r>
          </a:p>
        </p:txBody>
      </p:sp>
      <p:grpSp>
        <p:nvGrpSpPr>
          <p:cNvPr id="5" name="Group 4"/>
          <p:cNvGrpSpPr/>
          <p:nvPr>
            <p:custDataLst>
              <p:tags r:id="rId1"/>
            </p:custDataLst>
          </p:nvPr>
        </p:nvGrpSpPr>
        <p:grpSpPr>
          <a:xfrm>
            <a:off x="452546" y="4079296"/>
            <a:ext cx="8213151" cy="492443"/>
            <a:chOff x="1198199" y="6448449"/>
            <a:chExt cx="6877097" cy="656591"/>
          </a:xfrm>
        </p:grpSpPr>
        <p:sp>
          <p:nvSpPr>
            <p:cNvPr id="6" name="Rectangle 5"/>
            <p:cNvSpPr/>
            <p:nvPr/>
          </p:nvSpPr>
          <p:spPr>
            <a:xfrm>
              <a:off x="1991164" y="6448449"/>
              <a:ext cx="6084132" cy="656591"/>
            </a:xfrm>
            <a:prstGeom prst="rect">
              <a:avLst/>
            </a:prstGeom>
            <a:solidFill>
              <a:srgbClr val="DBDBC7"/>
            </a:solidFill>
          </p:spPr>
          <p:txBody>
            <a:bodyPr wrap="square">
              <a:spAutoFit/>
            </a:bodyPr>
            <a:lstStyle/>
            <a:p>
              <a:r>
                <a:rPr lang="en-CA" sz="1300" dirty="0" smtClean="0">
                  <a:solidFill>
                    <a:prstClr val="black"/>
                  </a:solidFill>
                  <a:latin typeface="Arial" charset="0"/>
                  <a:ea typeface="+mn-ea"/>
                </a:rPr>
                <a:t>Manage expectations! Employees </a:t>
              </a:r>
              <a:r>
                <a:rPr lang="en-CA" sz="1300" dirty="0">
                  <a:solidFill>
                    <a:prstClr val="black"/>
                  </a:solidFill>
                  <a:latin typeface="Arial" charset="0"/>
                  <a:ea typeface="+mn-ea"/>
                </a:rPr>
                <a:t>who are offered </a:t>
              </a:r>
              <a:r>
                <a:rPr lang="en-CA" sz="1300" dirty="0" smtClean="0">
                  <a:solidFill>
                    <a:prstClr val="black"/>
                  </a:solidFill>
                  <a:latin typeface="Arial" charset="0"/>
                  <a:ea typeface="+mn-ea"/>
                </a:rPr>
                <a:t>a TMP need to know that there </a:t>
              </a:r>
              <a:r>
                <a:rPr lang="en-CA" sz="1300" dirty="0">
                  <a:solidFill>
                    <a:prstClr val="black"/>
                  </a:solidFill>
                  <a:latin typeface="Arial" charset="0"/>
                  <a:ea typeface="+mn-ea"/>
                </a:rPr>
                <a:t>are no </a:t>
              </a:r>
              <a:r>
                <a:rPr lang="en-CA" sz="1300" dirty="0" smtClean="0">
                  <a:solidFill>
                    <a:prstClr val="black"/>
                  </a:solidFill>
                  <a:latin typeface="Arial" charset="0"/>
                  <a:ea typeface="+mn-ea"/>
                </a:rPr>
                <a:t>guarantees that </a:t>
              </a:r>
              <a:r>
                <a:rPr lang="en-CA" sz="1300" dirty="0">
                  <a:solidFill>
                    <a:prstClr val="black"/>
                  </a:solidFill>
                  <a:latin typeface="Arial" charset="0"/>
                  <a:ea typeface="+mn-ea"/>
                </a:rPr>
                <a:t>all their interests will be </a:t>
              </a:r>
              <a:r>
                <a:rPr lang="en-CA" sz="1300" dirty="0" smtClean="0">
                  <a:solidFill>
                    <a:prstClr val="black"/>
                  </a:solidFill>
                  <a:latin typeface="Arial" charset="0"/>
                  <a:ea typeface="+mn-ea"/>
                </a:rPr>
                <a:t>met (</a:t>
              </a:r>
              <a:r>
                <a:rPr lang="en-CA" sz="1300" dirty="0" err="1" smtClean="0">
                  <a:solidFill>
                    <a:prstClr val="black"/>
                  </a:solidFill>
                  <a:latin typeface="Arial" charset="0"/>
                  <a:ea typeface="+mn-ea"/>
                </a:rPr>
                <a:t>ie</a:t>
              </a:r>
              <a:r>
                <a:rPr lang="en-CA" sz="1300" dirty="0" smtClean="0">
                  <a:solidFill>
                    <a:prstClr val="black"/>
                  </a:solidFill>
                  <a:latin typeface="Arial" charset="0"/>
                  <a:ea typeface="+mn-ea"/>
                </a:rPr>
                <a:t> no guarantees of a promotion).</a:t>
              </a:r>
              <a:endParaRPr lang="en-CA" sz="1300" dirty="0">
                <a:solidFill>
                  <a:prstClr val="black"/>
                </a:solidFill>
                <a:latin typeface="Arial" charset="0"/>
                <a:ea typeface="+mn-ea"/>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8199" y="6460552"/>
              <a:ext cx="792964" cy="644488"/>
            </a:xfrm>
            <a:prstGeom prst="rect">
              <a:avLst/>
            </a:prstGeom>
          </p:spPr>
        </p:pic>
      </p:grpSp>
      <p:sp>
        <p:nvSpPr>
          <p:cNvPr id="3" name="Slide Number Placeholder 2"/>
          <p:cNvSpPr>
            <a:spLocks noGrp="1"/>
          </p:cNvSpPr>
          <p:nvPr>
            <p:ph type="sldNum" sz="quarter" idx="12"/>
          </p:nvPr>
        </p:nvSpPr>
        <p:spPr/>
        <p:txBody>
          <a:bodyPr/>
          <a:lstStyle/>
          <a:p>
            <a:fld id="{2E86C063-E22E-2E4C-A523-54089486E38F}" type="slidenum">
              <a:rPr lang="en-US" smtClean="0"/>
              <a:t>26</a:t>
            </a:fld>
            <a:endParaRPr lang="en-US"/>
          </a:p>
        </p:txBody>
      </p:sp>
    </p:spTree>
    <p:extLst>
      <p:ext uri="{BB962C8B-B14F-4D97-AF65-F5344CB8AC3E}">
        <p14:creationId xmlns:p14="http://schemas.microsoft.com/office/powerpoint/2010/main" val="1397288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6622" y="139448"/>
            <a:ext cx="8947378" cy="418785"/>
          </a:xfrm>
        </p:spPr>
        <p:txBody>
          <a:bodyPr>
            <a:normAutofit/>
          </a:bodyPr>
          <a:lstStyle/>
          <a:p>
            <a:pPr algn="ctr"/>
            <a:r>
              <a:rPr lang="en-CA" sz="2200" b="1" dirty="0">
                <a:solidFill>
                  <a:schemeClr val="tx1"/>
                </a:solidFill>
                <a:latin typeface="+mj-lt"/>
              </a:rPr>
              <a:t>Talent Management Plan (TMP</a:t>
            </a:r>
            <a:r>
              <a:rPr lang="en-CA" sz="2200" b="1" dirty="0" smtClean="0">
                <a:solidFill>
                  <a:schemeClr val="tx1"/>
                </a:solidFill>
                <a:latin typeface="+mj-lt"/>
              </a:rPr>
              <a:t>) </a:t>
            </a:r>
            <a:r>
              <a:rPr lang="en-CA" sz="2200" b="1" noProof="0" dirty="0" smtClean="0">
                <a:solidFill>
                  <a:schemeClr val="tx1"/>
                </a:solidFill>
                <a:latin typeface="+mj-lt"/>
                <a:ea typeface="+mj-ea"/>
              </a:rPr>
              <a:t>– Continuous Feedback</a:t>
            </a:r>
            <a:endParaRPr lang="en-CA" sz="2200" b="1" noProof="0" dirty="0">
              <a:solidFill>
                <a:schemeClr val="tx1"/>
              </a:solidFill>
              <a:latin typeface="+mj-lt"/>
            </a:endParaRPr>
          </a:p>
        </p:txBody>
      </p:sp>
      <p:grpSp>
        <p:nvGrpSpPr>
          <p:cNvPr id="5" name="Group 4"/>
          <p:cNvGrpSpPr/>
          <p:nvPr/>
        </p:nvGrpSpPr>
        <p:grpSpPr>
          <a:xfrm>
            <a:off x="573315" y="837796"/>
            <a:ext cx="7993910" cy="3354134"/>
            <a:chOff x="2057400" y="2133600"/>
            <a:chExt cx="5039080" cy="3200400"/>
          </a:xfrm>
        </p:grpSpPr>
        <p:sp>
          <p:nvSpPr>
            <p:cNvPr id="6" name="Rectangle 5"/>
            <p:cNvSpPr/>
            <p:nvPr>
              <p:custDataLst>
                <p:tags r:id="rId1"/>
              </p:custDataLst>
            </p:nvPr>
          </p:nvSpPr>
          <p:spPr>
            <a:xfrm>
              <a:off x="2057400" y="3209461"/>
              <a:ext cx="1524000" cy="97536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dirty="0" smtClean="0">
                  <a:solidFill>
                    <a:prstClr val="white"/>
                  </a:solidFill>
                </a:rPr>
                <a:t>Assess progress and revisit goals </a:t>
              </a:r>
              <a:endParaRPr lang="en-US" sz="1500" dirty="0">
                <a:solidFill>
                  <a:prstClr val="white"/>
                </a:solidFill>
              </a:endParaRPr>
            </a:p>
          </p:txBody>
        </p:sp>
        <p:sp>
          <p:nvSpPr>
            <p:cNvPr id="7" name="Rectangle 6"/>
            <p:cNvSpPr/>
            <p:nvPr>
              <p:custDataLst>
                <p:tags r:id="rId2"/>
              </p:custDataLst>
            </p:nvPr>
          </p:nvSpPr>
          <p:spPr>
            <a:xfrm>
              <a:off x="6035040" y="4184821"/>
              <a:ext cx="274320" cy="798659"/>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8" name="Rectangle 7"/>
            <p:cNvSpPr/>
            <p:nvPr>
              <p:custDataLst>
                <p:tags r:id="rId3"/>
              </p:custDataLst>
            </p:nvPr>
          </p:nvSpPr>
          <p:spPr>
            <a:xfrm rot="5400000">
              <a:off x="3070860" y="4320540"/>
              <a:ext cx="274320" cy="1051559"/>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9" name="Rectangle 8"/>
            <p:cNvSpPr/>
            <p:nvPr>
              <p:custDataLst>
                <p:tags r:id="rId4"/>
              </p:custDataLst>
            </p:nvPr>
          </p:nvSpPr>
          <p:spPr>
            <a:xfrm>
              <a:off x="3733800" y="4358640"/>
              <a:ext cx="1524000" cy="975360"/>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prstClr val="white"/>
                  </a:solidFill>
                </a:rPr>
                <a:t> </a:t>
              </a:r>
              <a:r>
                <a:rPr lang="en-US" sz="1500" dirty="0" smtClean="0">
                  <a:solidFill>
                    <a:prstClr val="white"/>
                  </a:solidFill>
                </a:rPr>
                <a:t>Establish milestones to support reaching career objectives</a:t>
              </a:r>
            </a:p>
          </p:txBody>
        </p:sp>
        <p:sp>
          <p:nvSpPr>
            <p:cNvPr id="10" name="Rectangle 9"/>
            <p:cNvSpPr/>
            <p:nvPr>
              <p:custDataLst>
                <p:tags r:id="rId5"/>
              </p:custDataLst>
            </p:nvPr>
          </p:nvSpPr>
          <p:spPr>
            <a:xfrm>
              <a:off x="5410200" y="3209461"/>
              <a:ext cx="1686280" cy="975360"/>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dirty="0" smtClean="0">
                  <a:solidFill>
                    <a:prstClr val="white"/>
                  </a:solidFill>
                </a:rPr>
                <a:t>Identify activities to support employee career development and contribute to organizational goals</a:t>
              </a:r>
              <a:endParaRPr lang="en-US" sz="1500" dirty="0">
                <a:solidFill>
                  <a:prstClr val="white"/>
                </a:solidFill>
              </a:endParaRPr>
            </a:p>
          </p:txBody>
        </p:sp>
        <p:sp>
          <p:nvSpPr>
            <p:cNvPr id="11" name="Right Arrow 10"/>
            <p:cNvSpPr/>
            <p:nvPr>
              <p:custDataLst>
                <p:tags r:id="rId6"/>
              </p:custDataLst>
            </p:nvPr>
          </p:nvSpPr>
          <p:spPr>
            <a:xfrm rot="16200000">
              <a:off x="2411195" y="4317451"/>
              <a:ext cx="798658" cy="533400"/>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2" name="Right Arrow 11"/>
            <p:cNvSpPr/>
            <p:nvPr>
              <p:custDataLst>
                <p:tags r:id="rId7"/>
              </p:custDataLst>
            </p:nvPr>
          </p:nvSpPr>
          <p:spPr>
            <a:xfrm rot="5400000">
              <a:off x="5791922" y="2543433"/>
              <a:ext cx="798658" cy="533400"/>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3" name="Rectangle 12"/>
            <p:cNvSpPr/>
            <p:nvPr>
              <p:custDataLst>
                <p:tags r:id="rId8"/>
              </p:custDataLst>
            </p:nvPr>
          </p:nvSpPr>
          <p:spPr>
            <a:xfrm>
              <a:off x="2682241" y="2410803"/>
              <a:ext cx="274320" cy="798659"/>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4" name="Rectangle 13"/>
            <p:cNvSpPr/>
            <p:nvPr>
              <p:custDataLst>
                <p:tags r:id="rId9"/>
              </p:custDataLst>
            </p:nvPr>
          </p:nvSpPr>
          <p:spPr>
            <a:xfrm rot="5400000">
              <a:off x="5646419" y="2022183"/>
              <a:ext cx="274320" cy="1051560"/>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5" name="Rectangle 14"/>
            <p:cNvSpPr/>
            <p:nvPr>
              <p:custDataLst>
                <p:tags r:id="rId10"/>
              </p:custDataLst>
            </p:nvPr>
          </p:nvSpPr>
          <p:spPr>
            <a:xfrm>
              <a:off x="3733800" y="2133600"/>
              <a:ext cx="1524000" cy="975360"/>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500" dirty="0" smtClean="0">
                  <a:solidFill>
                    <a:prstClr val="white"/>
                  </a:solidFill>
                </a:rPr>
                <a:t>Discuss career objectives</a:t>
              </a:r>
              <a:endParaRPr lang="en-US" sz="1500" dirty="0">
                <a:solidFill>
                  <a:prstClr val="white"/>
                </a:solidFill>
              </a:endParaRPr>
            </a:p>
          </p:txBody>
        </p:sp>
        <p:sp>
          <p:nvSpPr>
            <p:cNvPr id="16" name="Right Arrow 15"/>
            <p:cNvSpPr/>
            <p:nvPr>
              <p:custDataLst>
                <p:tags r:id="rId11"/>
              </p:custDataLst>
            </p:nvPr>
          </p:nvSpPr>
          <p:spPr>
            <a:xfrm rot="10800000">
              <a:off x="5263625" y="4434099"/>
              <a:ext cx="1051561" cy="765489"/>
            </a:xfrm>
            <a:prstGeom prst="rightArrow">
              <a:avLst>
                <a:gd name="adj1" fmla="val 50000"/>
                <a:gd name="adj2" fmla="val 51399"/>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7" name="Right Arrow 16"/>
            <p:cNvSpPr/>
            <p:nvPr>
              <p:custDataLst>
                <p:tags r:id="rId12"/>
              </p:custDataLst>
            </p:nvPr>
          </p:nvSpPr>
          <p:spPr>
            <a:xfrm>
              <a:off x="2682240" y="2268147"/>
              <a:ext cx="1051562" cy="533400"/>
            </a:xfrm>
            <a:prstGeom prst="rightArrow">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0" name="TextBox 19"/>
          <p:cNvSpPr txBox="1"/>
          <p:nvPr/>
        </p:nvSpPr>
        <p:spPr>
          <a:xfrm>
            <a:off x="3101279" y="2275843"/>
            <a:ext cx="2680542" cy="400110"/>
          </a:xfrm>
          <a:prstGeom prst="rect">
            <a:avLst/>
          </a:prstGeom>
          <a:noFill/>
        </p:spPr>
        <p:txBody>
          <a:bodyPr wrap="none" rtlCol="0">
            <a:spAutoFit/>
          </a:bodyPr>
          <a:lstStyle/>
          <a:p>
            <a:r>
              <a:rPr lang="en-CA" sz="2000" dirty="0" smtClean="0">
                <a:solidFill>
                  <a:srgbClr val="1F497D"/>
                </a:solidFill>
                <a:latin typeface="Arial" charset="0"/>
                <a:ea typeface="+mn-ea"/>
              </a:rPr>
              <a:t>Continuous Feedback</a:t>
            </a:r>
            <a:endParaRPr lang="en-CA" sz="2000" dirty="0">
              <a:solidFill>
                <a:srgbClr val="1F497D"/>
              </a:solidFill>
              <a:latin typeface="Arial" charset="0"/>
              <a:ea typeface="+mn-ea"/>
            </a:endParaRPr>
          </a:p>
        </p:txBody>
      </p:sp>
      <p:sp>
        <p:nvSpPr>
          <p:cNvPr id="21" name="TextBox 20"/>
          <p:cNvSpPr txBox="1"/>
          <p:nvPr/>
        </p:nvSpPr>
        <p:spPr>
          <a:xfrm>
            <a:off x="41878" y="4191930"/>
            <a:ext cx="2931131" cy="246221"/>
          </a:xfrm>
          <a:prstGeom prst="rect">
            <a:avLst/>
          </a:prstGeom>
          <a:noFill/>
        </p:spPr>
        <p:txBody>
          <a:bodyPr wrap="square" rtlCol="0">
            <a:spAutoFit/>
          </a:bodyPr>
          <a:lstStyle/>
          <a:p>
            <a:r>
              <a:rPr lang="en-CA" sz="1000" u="sng" dirty="0" smtClean="0">
                <a:solidFill>
                  <a:prstClr val="black"/>
                </a:solidFill>
                <a:latin typeface="Arial" charset="0"/>
                <a:ea typeface="+mn-ea"/>
              </a:rPr>
              <a:t>Source</a:t>
            </a:r>
            <a:r>
              <a:rPr lang="en-CA" sz="1000" dirty="0" smtClean="0">
                <a:solidFill>
                  <a:prstClr val="black"/>
                </a:solidFill>
                <a:latin typeface="Arial" charset="0"/>
                <a:ea typeface="+mn-ea"/>
              </a:rPr>
              <a:t>: Treasury Board Secretariat (TBS)</a:t>
            </a:r>
            <a:endParaRPr lang="en-CA" sz="1000" dirty="0">
              <a:solidFill>
                <a:prstClr val="black"/>
              </a:solidFill>
              <a:latin typeface="Arial" charset="0"/>
              <a:ea typeface="+mn-ea"/>
            </a:endParaRPr>
          </a:p>
        </p:txBody>
      </p:sp>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6200000">
            <a:off x="4364820" y="372246"/>
            <a:ext cx="365125" cy="851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solidFill>
                <a:latin typeface="Arial" charset="0"/>
                <a:ea typeface="+mn-ea"/>
              </a:rPr>
              <a:pPr/>
              <a:t>27</a:t>
            </a:fld>
            <a:endParaRPr lang="en-CA">
              <a:solidFill>
                <a:prstClr val="black"/>
              </a:solidFill>
              <a:latin typeface="Arial" charset="0"/>
              <a:ea typeface="+mn-ea"/>
            </a:endParaRPr>
          </a:p>
        </p:txBody>
      </p:sp>
    </p:spTree>
    <p:extLst>
      <p:ext uri="{BB962C8B-B14F-4D97-AF65-F5344CB8AC3E}">
        <p14:creationId xmlns:p14="http://schemas.microsoft.com/office/powerpoint/2010/main" val="286084534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6842" y="82063"/>
            <a:ext cx="8202073" cy="660146"/>
          </a:xfrm>
        </p:spPr>
        <p:txBody>
          <a:bodyPr>
            <a:normAutofit fontScale="90000"/>
          </a:bodyPr>
          <a:lstStyle/>
          <a:p>
            <a:pPr algn="ctr">
              <a:lnSpc>
                <a:spcPct val="80000"/>
              </a:lnSpc>
            </a:pPr>
            <a:r>
              <a:rPr lang="en-CA" altLang="en-US" sz="2000" b="1" noProof="0" dirty="0" smtClean="0">
                <a:solidFill>
                  <a:srgbClr val="FF0000"/>
                </a:solidFill>
              </a:rPr>
              <a:t/>
            </a:r>
            <a:br>
              <a:rPr lang="en-CA" altLang="en-US" sz="2000" b="1" noProof="0" dirty="0" smtClean="0">
                <a:solidFill>
                  <a:srgbClr val="FF0000"/>
                </a:solidFill>
              </a:rPr>
            </a:br>
            <a:r>
              <a:rPr lang="en-US" altLang="en-US" sz="2400" dirty="0">
                <a:cs typeface="Arial" charset="0"/>
              </a:rPr>
              <a:t>Learning &amp; Development Plan </a:t>
            </a:r>
            <a:r>
              <a:rPr lang="en-US" altLang="en-US" sz="2400" dirty="0" smtClean="0">
                <a:cs typeface="Arial" charset="0"/>
              </a:rPr>
              <a:t>vs </a:t>
            </a:r>
            <a:br>
              <a:rPr lang="en-US" altLang="en-US" sz="2400" dirty="0" smtClean="0">
                <a:cs typeface="Arial" charset="0"/>
              </a:rPr>
            </a:br>
            <a:r>
              <a:rPr lang="en-US" altLang="en-US" sz="2400" dirty="0" smtClean="0">
                <a:cs typeface="Arial" charset="0"/>
              </a:rPr>
              <a:t>Talent </a:t>
            </a:r>
            <a:r>
              <a:rPr lang="en-US" altLang="en-US" sz="2400" dirty="0">
                <a:cs typeface="Arial" charset="0"/>
              </a:rPr>
              <a:t>Management Plan </a:t>
            </a:r>
            <a:r>
              <a:rPr lang="en-CA" altLang="en-US" sz="2700" b="1" noProof="0" dirty="0" smtClean="0">
                <a:solidFill>
                  <a:srgbClr val="FF0000"/>
                </a:solidFill>
              </a:rPr>
              <a:t/>
            </a:r>
            <a:br>
              <a:rPr lang="en-CA" altLang="en-US" sz="2700" b="1" noProof="0" dirty="0" smtClean="0">
                <a:solidFill>
                  <a:srgbClr val="FF0000"/>
                </a:solidFill>
              </a:rPr>
            </a:br>
            <a:endParaRPr lang="en-CA" altLang="en-US" sz="2700" b="1" noProof="0" dirty="0" smtClean="0">
              <a:solidFill>
                <a:srgbClr val="FF0000"/>
              </a:solidFill>
            </a:endParaRPr>
          </a:p>
        </p:txBody>
      </p:sp>
      <p:graphicFrame>
        <p:nvGraphicFramePr>
          <p:cNvPr id="18471" name="Group 39"/>
          <p:cNvGraphicFramePr>
            <a:graphicFrameLocks noGrp="1"/>
          </p:cNvGraphicFramePr>
          <p:nvPr>
            <p:ph idx="1"/>
            <p:extLst>
              <p:ext uri="{D42A27DB-BD31-4B8C-83A1-F6EECF244321}">
                <p14:modId xmlns:p14="http://schemas.microsoft.com/office/powerpoint/2010/main" val="1360891823"/>
              </p:ext>
            </p:extLst>
          </p:nvPr>
        </p:nvGraphicFramePr>
        <p:xfrm>
          <a:off x="395536" y="822960"/>
          <a:ext cx="8504392" cy="3674853"/>
        </p:xfrm>
        <a:graphic>
          <a:graphicData uri="http://schemas.openxmlformats.org/drawingml/2006/table">
            <a:tbl>
              <a:tblPr/>
              <a:tblGrid>
                <a:gridCol w="4134275">
                  <a:extLst>
                    <a:ext uri="{9D8B030D-6E8A-4147-A177-3AD203B41FA5}">
                      <a16:colId xmlns:a16="http://schemas.microsoft.com/office/drawing/2014/main" val="20000"/>
                    </a:ext>
                  </a:extLst>
                </a:gridCol>
                <a:gridCol w="4370117">
                  <a:extLst>
                    <a:ext uri="{9D8B030D-6E8A-4147-A177-3AD203B41FA5}">
                      <a16:colId xmlns:a16="http://schemas.microsoft.com/office/drawing/2014/main" val="20001"/>
                    </a:ext>
                  </a:extLst>
                </a:gridCol>
              </a:tblGrid>
              <a:tr h="434045">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charset="0"/>
                        </a:rPr>
                        <a:t>Learning &amp; Development Plan (PSPM - </a:t>
                      </a:r>
                      <a:r>
                        <a:rPr kumimoji="0" lang="en-US" altLang="en-US" sz="1000" b="1" i="0" u="none" strike="noStrike" kern="1200" cap="none" normalizeH="0" baseline="0" dirty="0" smtClean="0">
                          <a:ln>
                            <a:noFill/>
                          </a:ln>
                          <a:solidFill>
                            <a:schemeClr val="bg2"/>
                          </a:solidFill>
                          <a:effectLst/>
                          <a:latin typeface="+mn-lt"/>
                          <a:ea typeface="+mn-ea"/>
                          <a:cs typeface="Arial" charset="0"/>
                        </a:rPr>
                        <a:t> </a:t>
                      </a:r>
                      <a:r>
                        <a:rPr kumimoji="0" lang="en-US" altLang="en-US" sz="1000" b="1" i="0" u="none" strike="noStrike" kern="1200" cap="none" normalizeH="0" baseline="0" dirty="0" smtClean="0">
                          <a:ln>
                            <a:noFill/>
                          </a:ln>
                          <a:solidFill>
                            <a:schemeClr val="bg1"/>
                          </a:solidFill>
                          <a:effectLst/>
                          <a:latin typeface="+mn-lt"/>
                          <a:ea typeface="+mn-ea"/>
                          <a:cs typeface="Arial" charset="0"/>
                        </a:rPr>
                        <a:t>Section D</a:t>
                      </a:r>
                      <a:r>
                        <a:rPr kumimoji="0" lang="en-US" altLang="en-US" sz="1000" b="1" i="0" u="none" strike="noStrike" kern="1200" cap="none" normalizeH="0" baseline="0" dirty="0" smtClean="0">
                          <a:ln>
                            <a:noFill/>
                          </a:ln>
                          <a:solidFill>
                            <a:schemeClr val="bg1"/>
                          </a:solidFill>
                          <a:effectLst/>
                          <a:latin typeface="+mn-lt"/>
                          <a:ea typeface="+mn-ea"/>
                          <a:cs typeface="Arial" charset="0"/>
                          <a:sym typeface="Wingdings" panose="05000000000000000000" pitchFamily="2" charset="2"/>
                        </a:rPr>
                        <a:t>)</a:t>
                      </a:r>
                      <a:endParaRPr kumimoji="0" lang="en-CA" altLang="en-US" sz="1000" b="0" i="0" u="none" strike="noStrike" cap="none" normalizeH="0" baseline="0" dirty="0" smtClean="0">
                        <a:ln>
                          <a:noFill/>
                        </a:ln>
                        <a:solidFill>
                          <a:schemeClr val="bg1"/>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mn-lt"/>
                          <a:cs typeface="Arial" charset="0"/>
                        </a:rPr>
                        <a:t>Talent Management Plan (TMP) (PSPM - </a:t>
                      </a:r>
                      <a:r>
                        <a:rPr kumimoji="0" lang="en-US" altLang="en-US" sz="1000" b="1" i="0" u="none" strike="noStrike" kern="1200" cap="none" normalizeH="0" baseline="0" smtClean="0">
                          <a:ln>
                            <a:noFill/>
                          </a:ln>
                          <a:solidFill>
                            <a:schemeClr val="bg1"/>
                          </a:solidFill>
                          <a:effectLst/>
                          <a:latin typeface="+mn-lt"/>
                          <a:ea typeface="+mn-ea"/>
                          <a:cs typeface="Arial" charset="0"/>
                        </a:rPr>
                        <a:t>Section G)</a:t>
                      </a:r>
                      <a:endParaRPr kumimoji="0" lang="en-CA" altLang="en-US" sz="1000" b="1" i="0" u="none" strike="noStrike" cap="none" normalizeH="0" baseline="0" dirty="0" smtClean="0">
                        <a:ln>
                          <a:noFill/>
                        </a:ln>
                        <a:solidFill>
                          <a:schemeClr val="bg1"/>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78010">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174625" lvl="0" indent="-174625">
                        <a:buFont typeface="+mj-lt"/>
                        <a:buAutoNum type="arabicPeriod"/>
                      </a:pPr>
                      <a:r>
                        <a:rPr lang="en-CA" sz="1000" kern="1200" dirty="0" smtClean="0">
                          <a:solidFill>
                            <a:schemeClr val="tx1"/>
                          </a:solidFill>
                          <a:effectLst/>
                          <a:latin typeface="+mn-lt"/>
                          <a:ea typeface="+mn-ea"/>
                          <a:cs typeface="+mn-cs"/>
                        </a:rPr>
                        <a:t>Mandatory for all employees.</a:t>
                      </a:r>
                      <a:endParaRPr kumimoji="0" lang="en-CA" altLang="en-US" sz="1000" b="0" i="0" u="none" strike="noStrike" cap="none" normalizeH="0" baseline="0" dirty="0" smtClean="0">
                        <a:ln>
                          <a:noFill/>
                        </a:ln>
                        <a:solidFill>
                          <a:srgbClr val="000000"/>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281464" indent="-228600" defTabSz="685800">
                        <a:spcBef>
                          <a:spcPts val="71"/>
                        </a:spcBef>
                        <a:buFont typeface="+mj-lt"/>
                        <a:buAutoNum type="arabicPeriod"/>
                        <a:tabLst>
                          <a:tab pos="266224" algn="l"/>
                          <a:tab pos="266700" algn="l"/>
                        </a:tabLst>
                      </a:pPr>
                      <a:r>
                        <a:rPr lang="en-CA" sz="1000" dirty="0" smtClean="0">
                          <a:latin typeface="+mn-lt"/>
                          <a:cs typeface="Arial" panose="020B0604020202020204" pitchFamily="34" charset="0"/>
                        </a:rPr>
                        <a:t>Discuss the interest of establishing a Talent Management Plan (TMP). </a:t>
                      </a:r>
                      <a:endParaRPr lang="en-CA" sz="1000" dirty="0">
                        <a:solidFill>
                          <a:prstClr val="black"/>
                        </a:solidFill>
                        <a:latin typeface="+mn-lt"/>
                        <a:cs typeface="Arial" panose="020B0604020202020204" pitchFamily="34"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1330421">
                <a:tc>
                  <a:txBody>
                    <a:bodyPr/>
                    <a:lstStyle/>
                    <a:p>
                      <a:pPr marL="174625" lvl="0" indent="-174625">
                        <a:buFont typeface="+mj-lt"/>
                        <a:buAutoNum type="arabicPeriod" startAt="2"/>
                      </a:pPr>
                      <a:r>
                        <a:rPr lang="en-CA" sz="1000" kern="1200" dirty="0" smtClean="0">
                          <a:solidFill>
                            <a:schemeClr val="tx1"/>
                          </a:solidFill>
                          <a:effectLst/>
                          <a:latin typeface="+mn-lt"/>
                          <a:ea typeface="+mn-ea"/>
                          <a:cs typeface="+mn-cs"/>
                        </a:rPr>
                        <a:t>Captures specific activities for maintaining or enhancing the skills, knowledge and abilities needed for the employee’s </a:t>
                      </a:r>
                      <a:r>
                        <a:rPr lang="en-CA" sz="1000" b="1" kern="1200" dirty="0" smtClean="0">
                          <a:solidFill>
                            <a:schemeClr val="tx1"/>
                          </a:solidFill>
                          <a:effectLst/>
                          <a:latin typeface="+mn-lt"/>
                          <a:ea typeface="+mn-ea"/>
                          <a:cs typeface="+mn-cs"/>
                        </a:rPr>
                        <a:t>current role and career</a:t>
                      </a:r>
                      <a:r>
                        <a:rPr lang="en-CA" sz="1000" b="1" kern="1200" baseline="0" dirty="0" smtClean="0">
                          <a:solidFill>
                            <a:schemeClr val="tx1"/>
                          </a:solidFill>
                          <a:effectLst/>
                          <a:latin typeface="+mn-lt"/>
                          <a:ea typeface="+mn-ea"/>
                          <a:cs typeface="+mn-cs"/>
                        </a:rPr>
                        <a:t> progression</a:t>
                      </a:r>
                      <a:r>
                        <a:rPr lang="en-CA" sz="1000" kern="1200" baseline="0" dirty="0" smtClean="0">
                          <a:solidFill>
                            <a:schemeClr val="tx1"/>
                          </a:solidFill>
                          <a:effectLst/>
                          <a:latin typeface="+mn-lt"/>
                          <a:ea typeface="+mn-ea"/>
                          <a:cs typeface="+mn-cs"/>
                        </a:rPr>
                        <a:t>. </a:t>
                      </a:r>
                    </a:p>
                    <a:p>
                      <a:pPr marL="0" lvl="0" indent="0">
                        <a:buFont typeface="+mj-lt"/>
                        <a:buNone/>
                      </a:pPr>
                      <a:endParaRPr lang="en-CA" sz="1000" kern="1200" baseline="0" dirty="0" smtClean="0">
                        <a:solidFill>
                          <a:schemeClr val="tx1"/>
                        </a:solidFill>
                        <a:effectLst/>
                        <a:latin typeface="+mn-lt"/>
                        <a:ea typeface="+mn-ea"/>
                        <a:cs typeface="+mn-cs"/>
                      </a:endParaRPr>
                    </a:p>
                    <a:p>
                      <a:pPr marL="176213" lvl="1" indent="0">
                        <a:buFont typeface="+mj-lt"/>
                        <a:buNone/>
                      </a:pPr>
                      <a:r>
                        <a:rPr lang="en-CA" sz="1000" kern="1200" dirty="0" smtClean="0">
                          <a:solidFill>
                            <a:schemeClr val="tx1"/>
                          </a:solidFill>
                          <a:effectLst/>
                          <a:latin typeface="+mn-lt"/>
                          <a:ea typeface="+mn-ea"/>
                          <a:cs typeface="+mn-cs"/>
                        </a:rPr>
                        <a:t>May include learning activities that are:</a:t>
                      </a:r>
                    </a:p>
                    <a:p>
                      <a:pPr marL="620713" lvl="1" indent="-163513">
                        <a:buFont typeface="+mj-lt"/>
                        <a:buAutoNum type="alphaLcPeriod"/>
                      </a:pPr>
                      <a:r>
                        <a:rPr lang="en-CA" sz="1000" kern="1200" dirty="0" smtClean="0">
                          <a:solidFill>
                            <a:schemeClr val="tx1"/>
                          </a:solidFill>
                          <a:effectLst/>
                          <a:latin typeface="+mn-lt"/>
                          <a:ea typeface="+mn-ea"/>
                          <a:cs typeface="+mn-cs"/>
                        </a:rPr>
                        <a:t>Mandatory job-specific</a:t>
                      </a:r>
                    </a:p>
                    <a:p>
                      <a:pPr marL="620713" lvl="1" indent="-163513">
                        <a:buFont typeface="+mj-lt"/>
                        <a:buAutoNum type="alphaLcPeriod"/>
                      </a:pPr>
                      <a:r>
                        <a:rPr lang="en-CA" sz="1000" kern="1200" dirty="0" smtClean="0">
                          <a:solidFill>
                            <a:schemeClr val="tx1"/>
                          </a:solidFill>
                          <a:effectLst/>
                          <a:latin typeface="+mn-lt"/>
                          <a:ea typeface="+mn-ea"/>
                          <a:cs typeface="+mn-cs"/>
                        </a:rPr>
                        <a:t>Specialized job-specific</a:t>
                      </a:r>
                    </a:p>
                    <a:p>
                      <a:pPr marL="620713" marR="0" lvl="1" indent="-163513" algn="l" defTabSz="914400" rtl="0" eaLnBrk="0" fontAlgn="auto" latinLnBrk="0" hangingPunct="0">
                        <a:lnSpc>
                          <a:spcPct val="100000"/>
                        </a:lnSpc>
                        <a:spcBef>
                          <a:spcPct val="20000"/>
                        </a:spcBef>
                        <a:spcAft>
                          <a:spcPts val="0"/>
                        </a:spcAft>
                        <a:buClrTx/>
                        <a:buSzTx/>
                        <a:buFont typeface="+mj-lt"/>
                        <a:buAutoNum type="alphaLcPeriod"/>
                        <a:tabLst/>
                        <a:defRPr/>
                      </a:pPr>
                      <a:r>
                        <a:rPr lang="en-CA" sz="1000" kern="1200" dirty="0" smtClean="0">
                          <a:solidFill>
                            <a:schemeClr val="tx1"/>
                          </a:solidFill>
                          <a:effectLst/>
                          <a:latin typeface="+mn-lt"/>
                          <a:ea typeface="+mn-ea"/>
                          <a:cs typeface="+mn-cs"/>
                        </a:rPr>
                        <a:t>Focused on career development</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altLang="en-US" sz="1000" b="0" i="0" u="none" strike="noStrike" cap="none" normalizeH="0" baseline="0" dirty="0" smtClean="0">
                        <a:ln>
                          <a:noFill/>
                        </a:ln>
                        <a:solidFill>
                          <a:srgbClr val="000000"/>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174625" lvl="0" indent="-174625">
                        <a:buFont typeface="+mj-lt"/>
                        <a:buAutoNum type="arabicPeriod" startAt="2"/>
                        <a:tabLst/>
                      </a:pPr>
                      <a:r>
                        <a:rPr lang="en-CA" sz="1000" kern="1200" dirty="0" smtClean="0">
                          <a:solidFill>
                            <a:schemeClr val="tx1"/>
                          </a:solidFill>
                          <a:effectLst/>
                          <a:latin typeface="+mn-lt"/>
                          <a:ea typeface="+mn-ea"/>
                          <a:cs typeface="+mn-cs"/>
                        </a:rPr>
                        <a:t>Captures specific goals, skills sets, and education for managing employee talent </a:t>
                      </a:r>
                      <a:r>
                        <a:rPr lang="en-CA" sz="1000" b="1" kern="1200" dirty="0" smtClean="0">
                          <a:solidFill>
                            <a:schemeClr val="tx1"/>
                          </a:solidFill>
                          <a:effectLst/>
                          <a:latin typeface="+mn-lt"/>
                          <a:ea typeface="+mn-ea"/>
                          <a:cs typeface="+mn-cs"/>
                        </a:rPr>
                        <a:t>in line with organization’s current and future needs</a:t>
                      </a:r>
                      <a:r>
                        <a:rPr lang="en-CA" sz="1000" kern="1200" dirty="0" smtClean="0">
                          <a:solidFill>
                            <a:schemeClr val="tx1"/>
                          </a:solidFill>
                          <a:effectLst/>
                          <a:latin typeface="+mn-lt"/>
                          <a:ea typeface="+mn-ea"/>
                          <a:cs typeface="+mn-cs"/>
                        </a:rPr>
                        <a:t>. </a:t>
                      </a:r>
                    </a:p>
                    <a:p>
                      <a:pPr marL="0" lvl="0" indent="174625">
                        <a:buFont typeface="+mj-lt"/>
                        <a:buNone/>
                        <a:tabLst/>
                      </a:pPr>
                      <a:endParaRPr lang="en-CA" sz="1000" kern="1200" dirty="0" smtClean="0">
                        <a:solidFill>
                          <a:schemeClr val="tx1"/>
                        </a:solidFill>
                        <a:effectLst/>
                        <a:latin typeface="+mn-lt"/>
                        <a:ea typeface="+mn-ea"/>
                        <a:cs typeface="+mn-cs"/>
                      </a:endParaRPr>
                    </a:p>
                    <a:p>
                      <a:pPr marL="0" lvl="0" indent="174625">
                        <a:buFont typeface="+mj-lt"/>
                        <a:buNone/>
                        <a:tabLst/>
                      </a:pPr>
                      <a:r>
                        <a:rPr lang="en-CA" sz="1000" kern="1200" dirty="0" smtClean="0">
                          <a:solidFill>
                            <a:schemeClr val="tx1"/>
                          </a:solidFill>
                          <a:effectLst/>
                          <a:latin typeface="+mn-lt"/>
                          <a:ea typeface="+mn-ea"/>
                          <a:cs typeface="+mn-cs"/>
                        </a:rPr>
                        <a:t>Section  is still used for:</a:t>
                      </a:r>
                    </a:p>
                    <a:p>
                      <a:pPr marL="539750" lvl="1" indent="-269875">
                        <a:buFont typeface="+mj-lt"/>
                        <a:buAutoNum type="alphaLcPeriod"/>
                      </a:pPr>
                      <a:r>
                        <a:rPr lang="en-CA" sz="1000" kern="1200" dirty="0" smtClean="0">
                          <a:solidFill>
                            <a:schemeClr val="tx1"/>
                          </a:solidFill>
                          <a:effectLst/>
                          <a:latin typeface="+mn-lt"/>
                          <a:ea typeface="+mn-ea"/>
                          <a:cs typeface="+mn-cs"/>
                        </a:rPr>
                        <a:t>Mandatory job-specific training</a:t>
                      </a:r>
                    </a:p>
                    <a:p>
                      <a:pPr marL="539750" lvl="1" indent="-269875">
                        <a:buFont typeface="+mj-lt"/>
                        <a:buAutoNum type="alphaLcPeriod"/>
                      </a:pPr>
                      <a:r>
                        <a:rPr lang="en-CA" sz="1000" kern="1200" dirty="0" smtClean="0">
                          <a:solidFill>
                            <a:schemeClr val="tx1"/>
                          </a:solidFill>
                          <a:effectLst/>
                          <a:latin typeface="+mn-lt"/>
                          <a:ea typeface="+mn-ea"/>
                          <a:cs typeface="+mn-cs"/>
                        </a:rPr>
                        <a:t>Specialized job-specific training</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altLang="en-US" sz="1000" b="0" i="0" u="none" strike="noStrike" cap="none" normalizeH="0" baseline="0" dirty="0" smtClean="0">
                        <a:ln>
                          <a:noFill/>
                        </a:ln>
                        <a:solidFill>
                          <a:srgbClr val="000000"/>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480029">
                <a:tc>
                  <a:txBody>
                    <a:bodyPr/>
                    <a:lstStyle/>
                    <a:p>
                      <a:pPr marL="174625" marR="0" lvl="0" indent="-174625" algn="l" defTabSz="914400" rtl="0" eaLnBrk="1" fontAlgn="base" latinLnBrk="0" hangingPunct="1">
                        <a:lnSpc>
                          <a:spcPct val="100000"/>
                        </a:lnSpc>
                        <a:spcBef>
                          <a:spcPct val="0"/>
                        </a:spcBef>
                        <a:spcAft>
                          <a:spcPct val="0"/>
                        </a:spcAft>
                        <a:buClrTx/>
                        <a:buSzTx/>
                        <a:buFont typeface="+mj-lt"/>
                        <a:buAutoNum type="arabicPeriod" startAt="3"/>
                        <a:tabLst/>
                        <a:defRPr/>
                      </a:pPr>
                      <a:r>
                        <a:rPr lang="en-CA" sz="1000" kern="1200" dirty="0" smtClean="0">
                          <a:solidFill>
                            <a:schemeClr val="tx1"/>
                          </a:solidFill>
                          <a:effectLst/>
                          <a:latin typeface="+mn-lt"/>
                          <a:ea typeface="+mn-ea"/>
                          <a:cs typeface="+mn-cs"/>
                        </a:rPr>
                        <a:t>Plan is agreed to and managed between the manager and the employee.</a:t>
                      </a:r>
                      <a:endParaRPr kumimoji="0" lang="en-CA" altLang="en-US" sz="1000" b="0" i="1" u="none" strike="noStrike" cap="none" normalizeH="0" baseline="0" dirty="0" smtClean="0">
                        <a:ln>
                          <a:noFill/>
                        </a:ln>
                        <a:solidFill>
                          <a:srgbClr val="7030A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altLang="en-US" sz="1000" b="0" i="0" u="none" strike="noStrike" cap="none" normalizeH="0" baseline="0" dirty="0" smtClean="0">
                        <a:ln>
                          <a:noFill/>
                        </a:ln>
                        <a:solidFill>
                          <a:srgbClr val="000000"/>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174625" lvl="0" indent="-174625">
                        <a:buFont typeface="+mj-lt"/>
                        <a:buAutoNum type="arabicPeriod" startAt="3"/>
                      </a:pPr>
                      <a:r>
                        <a:rPr lang="en-CA" sz="1000" kern="1200" dirty="0" smtClean="0">
                          <a:solidFill>
                            <a:schemeClr val="tx1"/>
                          </a:solidFill>
                          <a:effectLst/>
                          <a:latin typeface="+mn-lt"/>
                          <a:ea typeface="+mn-ea"/>
                          <a:cs typeface="+mn-cs"/>
                        </a:rPr>
                        <a:t>Plan is agreed to and managed between the manager and the employee, with support from the management team.</a:t>
                      </a:r>
                      <a:endParaRPr kumimoji="0" lang="en-CA" altLang="en-US" sz="1000" b="0" i="0" u="none" strike="noStrike" cap="none" normalizeH="0" baseline="0" dirty="0" smtClean="0">
                        <a:ln>
                          <a:noFill/>
                        </a:ln>
                        <a:solidFill>
                          <a:srgbClr val="000000"/>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225434">
                <a:tc gridSpan="2">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rgbClr val="000000"/>
                          </a:solidFill>
                          <a:effectLst/>
                          <a:latin typeface="+mn-lt"/>
                          <a:cs typeface="Arial" charset="0"/>
                        </a:rPr>
                        <a:t>Either plan can include a range of informal and/or formal learning activities targeted at building capacity.</a:t>
                      </a:r>
                    </a:p>
                  </a:txBody>
                  <a:tcPr marL="91441" marR="91441" marT="54000"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hMerge="1">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200" b="0" i="0" u="none" strike="noStrike" cap="none" normalizeH="0" baseline="0" dirty="0" smtClean="0">
                        <a:ln>
                          <a:noFill/>
                        </a:ln>
                        <a:solidFill>
                          <a:srgbClr val="000000"/>
                        </a:solidFill>
                        <a:effectLst/>
                        <a:latin typeface="Franklin Gothic Medium" pitchFamily="34" charset="0"/>
                        <a:cs typeface="Arial" charset="0"/>
                      </a:endParaRPr>
                    </a:p>
                  </a:txBody>
                  <a:tcPr marL="91441" marR="91441"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80029">
                <a:tc gridSpan="2">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chemeClr val="tx1"/>
                          </a:solidFill>
                          <a:effectLst/>
                          <a:latin typeface="+mn-lt"/>
                          <a:cs typeface="Arial" charset="0"/>
                        </a:rPr>
                        <a:t>NOTE: Activities to address unsatisfactory performance are captured in a Performance Improvement Plan (Action Plan) rather than the Learning &amp;  Development Plan.</a:t>
                      </a:r>
                      <a:endParaRPr kumimoji="0" lang="en-US" altLang="en-US" sz="1000" b="0" i="0" u="none" strike="noStrike" cap="none" normalizeH="0" baseline="0" dirty="0" smtClean="0">
                        <a:ln>
                          <a:noFill/>
                        </a:ln>
                        <a:solidFill>
                          <a:srgbClr val="000000"/>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000" b="0" i="0" u="none" strike="noStrike" cap="none" normalizeH="0" baseline="0" dirty="0" smtClean="0">
                        <a:ln>
                          <a:noFill/>
                        </a:ln>
                        <a:solidFill>
                          <a:schemeClr val="tx1"/>
                        </a:solidFill>
                        <a:effectLst/>
                        <a:latin typeface="+mn-lt"/>
                        <a:cs typeface="Arial" charset="0"/>
                      </a:endParaRPr>
                    </a:p>
                  </a:txBody>
                  <a:tcPr marL="91441" marR="91441" marT="34274" marB="342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hMerge="1">
                  <a:txBody>
                    <a:bodyPr/>
                    <a:lstStyle>
                      <a:lvl1pPr eaLnBrk="0" hangingPunct="0">
                        <a:spcBef>
                          <a:spcPct val="20000"/>
                        </a:spcBef>
                        <a:defRPr sz="2000">
                          <a:solidFill>
                            <a:schemeClr val="tx1"/>
                          </a:solidFill>
                          <a:latin typeface="Franklin Gothic Medium" pitchFamily="34" charset="0"/>
                        </a:defRPr>
                      </a:lvl1pPr>
                      <a:lvl2pPr marL="742950" indent="-285750" eaLnBrk="0" hangingPunct="0">
                        <a:spcBef>
                          <a:spcPct val="20000"/>
                        </a:spcBef>
                        <a:defRPr sz="2000">
                          <a:solidFill>
                            <a:schemeClr val="tx1"/>
                          </a:solidFill>
                          <a:latin typeface="Franklin Gothic Book" pitchFamily="34"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200" b="0" i="0" u="none" strike="noStrike" cap="none" normalizeH="0" baseline="0" dirty="0" smtClean="0">
                        <a:ln>
                          <a:noFill/>
                        </a:ln>
                        <a:solidFill>
                          <a:schemeClr val="tx1"/>
                        </a:solidFill>
                        <a:effectLst/>
                        <a:latin typeface="Franklin Gothic Medium" pitchFamily="34" charset="0"/>
                        <a:cs typeface="Arial" charset="0"/>
                      </a:endParaRPr>
                    </a:p>
                  </a:txBody>
                  <a:tcPr marL="91441" marR="91441"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2E86C063-E22E-2E4C-A523-54089486E38F}" type="slidenum">
              <a:rPr lang="en-US" smtClean="0"/>
              <a:t>28</a:t>
            </a:fld>
            <a:endParaRPr lang="en-US"/>
          </a:p>
        </p:txBody>
      </p:sp>
    </p:spTree>
    <p:extLst>
      <p:ext uri="{BB962C8B-B14F-4D97-AF65-F5344CB8AC3E}">
        <p14:creationId xmlns:p14="http://schemas.microsoft.com/office/powerpoint/2010/main" val="903169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5"/>
            <a:ext cx="8229600" cy="857250"/>
          </a:xfrm>
        </p:spPr>
        <p:txBody>
          <a:bodyPr>
            <a:normAutofit/>
          </a:bodyPr>
          <a:lstStyle/>
          <a:p>
            <a:r>
              <a:rPr lang="en-CA" sz="2400" noProof="0" dirty="0" smtClean="0"/>
              <a:t>About Review Panels (Management Teams Only)</a:t>
            </a:r>
            <a:endParaRPr lang="en-CA" sz="2400" noProof="0" dirty="0"/>
          </a:p>
        </p:txBody>
      </p:sp>
      <p:sp>
        <p:nvSpPr>
          <p:cNvPr id="4" name="Content Placeholder 3"/>
          <p:cNvSpPr>
            <a:spLocks noGrp="1"/>
          </p:cNvSpPr>
          <p:nvPr>
            <p:ph idx="1"/>
          </p:nvPr>
        </p:nvSpPr>
        <p:spPr>
          <a:xfrm>
            <a:off x="457200" y="794365"/>
            <a:ext cx="8229600" cy="3921217"/>
          </a:xfrm>
        </p:spPr>
        <p:txBody>
          <a:bodyPr>
            <a:normAutofit/>
          </a:bodyPr>
          <a:lstStyle/>
          <a:p>
            <a:pPr lvl="0" defTabSz="914400" fontAlgn="base">
              <a:spcAft>
                <a:spcPct val="0"/>
              </a:spcAft>
              <a:buClr>
                <a:srgbClr val="003478"/>
              </a:buClr>
              <a:buFont typeface="Arial" panose="020B0604020202020204" pitchFamily="34" charset="0"/>
              <a:buChar char="•"/>
            </a:pPr>
            <a:r>
              <a:rPr lang="en-CA" sz="1200" kern="0" noProof="0" dirty="0">
                <a:solidFill>
                  <a:srgbClr val="000000"/>
                </a:solidFill>
                <a:cs typeface="+mn-cs"/>
              </a:rPr>
              <a:t>The </a:t>
            </a:r>
            <a:r>
              <a:rPr lang="en-CA" sz="1200" i="1" kern="0" noProof="0" dirty="0">
                <a:solidFill>
                  <a:srgbClr val="000000"/>
                </a:solidFill>
                <a:cs typeface="+mn-cs"/>
              </a:rPr>
              <a:t>Directive on Performance Management </a:t>
            </a:r>
            <a:r>
              <a:rPr lang="en-CA" sz="1200" kern="0" noProof="0" dirty="0">
                <a:solidFill>
                  <a:srgbClr val="000000"/>
                </a:solidFill>
                <a:cs typeface="+mn-cs"/>
              </a:rPr>
              <a:t>requires the establishment of review </a:t>
            </a:r>
            <a:r>
              <a:rPr lang="en-CA" sz="1200" kern="0" noProof="0" dirty="0" smtClean="0">
                <a:solidFill>
                  <a:srgbClr val="000000"/>
                </a:solidFill>
                <a:cs typeface="+mn-cs"/>
              </a:rPr>
              <a:t>panel(s) </a:t>
            </a:r>
            <a:r>
              <a:rPr lang="en-CA" sz="1200" kern="0" noProof="0" dirty="0">
                <a:solidFill>
                  <a:srgbClr val="000000"/>
                </a:solidFill>
                <a:cs typeface="+mn-cs"/>
              </a:rPr>
              <a:t>in each department and agency to provide direction and oversight for performance management programs.</a:t>
            </a:r>
          </a:p>
          <a:p>
            <a:pPr marL="228600" lvl="0" indent="-228600" defTabSz="914400" fontAlgn="base">
              <a:spcAft>
                <a:spcPct val="0"/>
              </a:spcAft>
              <a:buClr>
                <a:srgbClr val="003478"/>
              </a:buClr>
              <a:buFont typeface="Wingdings" pitchFamily="2" charset="2"/>
              <a:buChar char="§"/>
            </a:pPr>
            <a:endParaRPr lang="en-CA" sz="1200" kern="0" noProof="0" dirty="0">
              <a:solidFill>
                <a:srgbClr val="000000"/>
              </a:solidFill>
              <a:cs typeface="+mn-cs"/>
            </a:endParaRPr>
          </a:p>
          <a:p>
            <a:pPr lvl="0" defTabSz="914400" fontAlgn="base">
              <a:spcAft>
                <a:spcPct val="0"/>
              </a:spcAft>
              <a:buClr>
                <a:srgbClr val="003478"/>
              </a:buClr>
              <a:buFont typeface="Arial" panose="020B0604020202020204" pitchFamily="34" charset="0"/>
              <a:buChar char="•"/>
            </a:pPr>
            <a:r>
              <a:rPr lang="en-CA" sz="1200" kern="0" noProof="0" dirty="0">
                <a:solidFill>
                  <a:srgbClr val="000000"/>
                </a:solidFill>
                <a:cs typeface="+mn-cs"/>
              </a:rPr>
              <a:t>A </a:t>
            </a:r>
            <a:r>
              <a:rPr lang="en-CA" sz="1200" kern="0" noProof="0" dirty="0" smtClean="0">
                <a:solidFill>
                  <a:srgbClr val="000000"/>
                </a:solidFill>
                <a:cs typeface="+mn-cs"/>
              </a:rPr>
              <a:t>review panel </a:t>
            </a:r>
            <a:r>
              <a:rPr lang="en-CA" sz="1200" kern="0" noProof="0" dirty="0">
                <a:solidFill>
                  <a:srgbClr val="000000"/>
                </a:solidFill>
                <a:cs typeface="+mn-cs"/>
              </a:rPr>
              <a:t>has two types of roles:</a:t>
            </a:r>
          </a:p>
          <a:p>
            <a:pPr marL="228600" lvl="0" indent="-228600" defTabSz="914400" fontAlgn="base">
              <a:spcAft>
                <a:spcPct val="0"/>
              </a:spcAft>
              <a:buClr>
                <a:srgbClr val="003478"/>
              </a:buClr>
              <a:buFont typeface="Wingdings" pitchFamily="2" charset="2"/>
              <a:buChar char="§"/>
            </a:pPr>
            <a:endParaRPr lang="en-CA" sz="1200" kern="0" noProof="0" dirty="0">
              <a:solidFill>
                <a:srgbClr val="000000"/>
              </a:solidFill>
              <a:cs typeface="+mn-cs"/>
            </a:endParaRPr>
          </a:p>
          <a:p>
            <a:pPr marL="685800" lvl="1" defTabSz="914400" fontAlgn="base">
              <a:spcAft>
                <a:spcPct val="0"/>
              </a:spcAft>
              <a:buClr>
                <a:srgbClr val="003478"/>
              </a:buClr>
              <a:buFont typeface="Wingdings" panose="05000000000000000000" pitchFamily="2" charset="2"/>
              <a:buChar char="Ø"/>
            </a:pPr>
            <a:r>
              <a:rPr lang="en-CA" sz="1200" kern="0" noProof="0" dirty="0">
                <a:solidFill>
                  <a:srgbClr val="000000"/>
                </a:solidFill>
              </a:rPr>
              <a:t>A broad, strategic role within its organizational control to implement, monitor and report on performance management; and</a:t>
            </a:r>
          </a:p>
          <a:p>
            <a:pPr marL="228600" lvl="0" indent="-228600" defTabSz="914400" fontAlgn="base">
              <a:spcAft>
                <a:spcPct val="0"/>
              </a:spcAft>
              <a:buClr>
                <a:srgbClr val="003478"/>
              </a:buClr>
              <a:buFont typeface="Wingdings" pitchFamily="2" charset="2"/>
              <a:buChar char="§"/>
            </a:pPr>
            <a:endParaRPr lang="en-CA" sz="1200" kern="0" noProof="0" dirty="0">
              <a:solidFill>
                <a:srgbClr val="000000"/>
              </a:solidFill>
              <a:cs typeface="+mn-cs"/>
            </a:endParaRPr>
          </a:p>
          <a:p>
            <a:pPr marL="685800" lvl="1" defTabSz="914400" fontAlgn="base">
              <a:spcAft>
                <a:spcPct val="0"/>
              </a:spcAft>
              <a:buClr>
                <a:srgbClr val="003478"/>
              </a:buClr>
              <a:buFont typeface="Wingdings" panose="05000000000000000000" pitchFamily="2" charset="2"/>
              <a:buChar char="Ø"/>
            </a:pPr>
            <a:r>
              <a:rPr lang="en-CA" sz="1200" kern="0" noProof="0" dirty="0">
                <a:solidFill>
                  <a:srgbClr val="000000"/>
                </a:solidFill>
              </a:rPr>
              <a:t>A role to review specific cases of employees, to ensure they are being supported and to act as a sounding board for recommended action.</a:t>
            </a:r>
          </a:p>
          <a:p>
            <a:pPr marL="228600" lvl="0" indent="-228600" defTabSz="914400" fontAlgn="base">
              <a:spcAft>
                <a:spcPct val="0"/>
              </a:spcAft>
              <a:buClr>
                <a:srgbClr val="003478"/>
              </a:buClr>
              <a:buFont typeface="Wingdings" pitchFamily="2" charset="2"/>
              <a:buChar char="§"/>
            </a:pPr>
            <a:endParaRPr lang="en-CA" sz="1200" kern="0" noProof="0" dirty="0">
              <a:solidFill>
                <a:srgbClr val="000000"/>
              </a:solidFill>
              <a:cs typeface="+mn-cs"/>
            </a:endParaRPr>
          </a:p>
          <a:p>
            <a:pPr lvl="0" defTabSz="914400" fontAlgn="base">
              <a:spcAft>
                <a:spcPct val="0"/>
              </a:spcAft>
              <a:buClr>
                <a:srgbClr val="003478"/>
              </a:buClr>
              <a:buFont typeface="Arial" panose="020B0604020202020204" pitchFamily="34" charset="0"/>
              <a:buChar char="•"/>
            </a:pPr>
            <a:r>
              <a:rPr lang="en-CA" sz="1200" kern="0" noProof="0" dirty="0" smtClean="0">
                <a:solidFill>
                  <a:srgbClr val="000000"/>
                </a:solidFill>
                <a:cs typeface="+mn-cs"/>
              </a:rPr>
              <a:t>At a minimum, review </a:t>
            </a:r>
            <a:r>
              <a:rPr lang="en-CA" sz="1200" kern="0" noProof="0" dirty="0">
                <a:solidFill>
                  <a:srgbClr val="000000"/>
                </a:solidFill>
                <a:cs typeface="+mn-cs"/>
              </a:rPr>
              <a:t>panels </a:t>
            </a:r>
            <a:r>
              <a:rPr lang="en-CA" sz="1200" kern="0" noProof="0" dirty="0" smtClean="0">
                <a:solidFill>
                  <a:srgbClr val="000000"/>
                </a:solidFill>
                <a:cs typeface="+mn-cs"/>
              </a:rPr>
              <a:t>review </a:t>
            </a:r>
            <a:r>
              <a:rPr lang="en-CA" sz="1200" kern="0" noProof="0" dirty="0">
                <a:solidFill>
                  <a:srgbClr val="000000"/>
                </a:solidFill>
                <a:cs typeface="+mn-cs"/>
              </a:rPr>
              <a:t>performance management data reports at various points of the year</a:t>
            </a:r>
            <a:r>
              <a:rPr lang="en-CA" sz="1200" kern="0" noProof="0" dirty="0" smtClean="0">
                <a:solidFill>
                  <a:srgbClr val="000000"/>
                </a:solidFill>
                <a:cs typeface="+mn-cs"/>
              </a:rPr>
              <a:t>:</a:t>
            </a:r>
          </a:p>
          <a:p>
            <a:pPr lvl="0" defTabSz="914400" fontAlgn="base">
              <a:spcAft>
                <a:spcPct val="0"/>
              </a:spcAft>
              <a:buClr>
                <a:srgbClr val="003478"/>
              </a:buClr>
              <a:buFont typeface="Arial" panose="020B0604020202020204" pitchFamily="34" charset="0"/>
              <a:buChar char="•"/>
            </a:pPr>
            <a:endParaRPr lang="en-CA" sz="1200" kern="0" noProof="0" dirty="0">
              <a:solidFill>
                <a:srgbClr val="000000"/>
              </a:solidFill>
              <a:cs typeface="+mn-cs"/>
            </a:endParaRPr>
          </a:p>
          <a:p>
            <a:pPr marL="685800" lvl="1" defTabSz="914400" fontAlgn="base">
              <a:spcAft>
                <a:spcPct val="0"/>
              </a:spcAft>
              <a:buClr>
                <a:srgbClr val="003478"/>
              </a:buClr>
              <a:buFont typeface="Wingdings" panose="05000000000000000000" pitchFamily="2" charset="2"/>
              <a:buChar char="Ø"/>
            </a:pPr>
            <a:r>
              <a:rPr lang="en-CA" sz="1200" kern="0" noProof="0" dirty="0" smtClean="0">
                <a:solidFill>
                  <a:srgbClr val="000000"/>
                </a:solidFill>
              </a:rPr>
              <a:t>Beginning </a:t>
            </a:r>
            <a:r>
              <a:rPr lang="en-CA" sz="1200" kern="0" noProof="0" dirty="0">
                <a:solidFill>
                  <a:srgbClr val="000000"/>
                </a:solidFill>
              </a:rPr>
              <a:t>of the year (performance agreement, Learning and Development Plan</a:t>
            </a:r>
            <a:r>
              <a:rPr lang="en-CA" sz="1200" kern="0" noProof="0" dirty="0" smtClean="0">
                <a:solidFill>
                  <a:srgbClr val="000000"/>
                </a:solidFill>
              </a:rPr>
              <a:t>).</a:t>
            </a:r>
            <a:endParaRPr lang="en-CA" sz="1200" kern="0" noProof="0" dirty="0">
              <a:solidFill>
                <a:srgbClr val="000000"/>
              </a:solidFill>
            </a:endParaRPr>
          </a:p>
          <a:p>
            <a:pPr marL="685800" lvl="1" defTabSz="914400" fontAlgn="base">
              <a:spcAft>
                <a:spcPct val="0"/>
              </a:spcAft>
              <a:buClr>
                <a:srgbClr val="003478"/>
              </a:buClr>
              <a:buFont typeface="Wingdings" panose="05000000000000000000" pitchFamily="2" charset="2"/>
              <a:buChar char="Ø"/>
            </a:pPr>
            <a:r>
              <a:rPr lang="en-CA" sz="1200" kern="0" noProof="0" dirty="0">
                <a:solidFill>
                  <a:srgbClr val="000000"/>
                </a:solidFill>
              </a:rPr>
              <a:t>Mid-year (review</a:t>
            </a:r>
            <a:r>
              <a:rPr lang="en-CA" sz="1200" kern="0" noProof="0" dirty="0" smtClean="0">
                <a:solidFill>
                  <a:srgbClr val="000000"/>
                </a:solidFill>
              </a:rPr>
              <a:t>).</a:t>
            </a:r>
            <a:endParaRPr lang="en-CA" sz="1200" kern="0" noProof="0" dirty="0">
              <a:solidFill>
                <a:srgbClr val="000000"/>
              </a:solidFill>
            </a:endParaRPr>
          </a:p>
          <a:p>
            <a:pPr marL="685800" lvl="1" defTabSz="914400" fontAlgn="base">
              <a:spcAft>
                <a:spcPct val="0"/>
              </a:spcAft>
              <a:buClr>
                <a:srgbClr val="003478"/>
              </a:buClr>
              <a:buFont typeface="Wingdings" panose="05000000000000000000" pitchFamily="2" charset="2"/>
              <a:buChar char="Ø"/>
            </a:pPr>
            <a:r>
              <a:rPr lang="en-CA" sz="1200" kern="0" noProof="0" dirty="0">
                <a:solidFill>
                  <a:srgbClr val="000000"/>
                </a:solidFill>
              </a:rPr>
              <a:t>Year-end (assessment, </a:t>
            </a:r>
            <a:r>
              <a:rPr lang="en-CA" sz="1200" kern="0" noProof="0" dirty="0" smtClean="0">
                <a:solidFill>
                  <a:srgbClr val="000000"/>
                </a:solidFill>
              </a:rPr>
              <a:t>rating, recognition).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78901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106" y="217539"/>
            <a:ext cx="8318258" cy="317395"/>
          </a:xfrm>
          <a:prstGeom prst="rect">
            <a:avLst/>
          </a:prstGeom>
        </p:spPr>
        <p:txBody>
          <a:bodyPr vert="horz" wrap="square" lIns="0" tIns="9525" rIns="0" bIns="0" rtlCol="0" anchor="ctr">
            <a:spAutoFit/>
          </a:bodyPr>
          <a:lstStyle/>
          <a:p>
            <a:pPr marL="9525">
              <a:spcBef>
                <a:spcPts val="75"/>
              </a:spcBef>
            </a:pPr>
            <a:r>
              <a:rPr sz="2000" spc="-4" dirty="0"/>
              <a:t>2020-2021 </a:t>
            </a:r>
            <a:r>
              <a:rPr lang="en-CA" sz="2000" spc="-4" dirty="0" smtClean="0"/>
              <a:t>ESDC </a:t>
            </a:r>
            <a:r>
              <a:rPr sz="2000" spc="-4" dirty="0" smtClean="0"/>
              <a:t>Performance </a:t>
            </a:r>
            <a:r>
              <a:rPr sz="2000" spc="-4" dirty="0"/>
              <a:t>Management Program Annual</a:t>
            </a:r>
            <a:r>
              <a:rPr sz="2000" spc="19" dirty="0"/>
              <a:t> </a:t>
            </a:r>
            <a:r>
              <a:rPr sz="2000" spc="-8" dirty="0"/>
              <a:t>Cycle</a:t>
            </a:r>
            <a:endParaRPr sz="2000" dirty="0"/>
          </a:p>
        </p:txBody>
      </p:sp>
      <p:sp>
        <p:nvSpPr>
          <p:cNvPr id="3" name="object 3"/>
          <p:cNvSpPr/>
          <p:nvPr/>
        </p:nvSpPr>
        <p:spPr>
          <a:xfrm>
            <a:off x="1143000" y="1243475"/>
            <a:ext cx="2341081" cy="1903311"/>
          </a:xfrm>
          <a:prstGeom prst="rect">
            <a:avLst/>
          </a:prstGeom>
          <a:blipFill>
            <a:blip r:embed="rId2" cstate="print"/>
            <a:stretch>
              <a:fillRect/>
            </a:stretch>
          </a:blipFill>
        </p:spPr>
        <p:txBody>
          <a:bodyPr wrap="square" lIns="0" tIns="0" rIns="0" bIns="0" rtlCol="0"/>
          <a:lstStyle/>
          <a:p>
            <a:endParaRPr sz="1350" dirty="0"/>
          </a:p>
        </p:txBody>
      </p:sp>
      <p:sp>
        <p:nvSpPr>
          <p:cNvPr id="4" name="object 4"/>
          <p:cNvSpPr/>
          <p:nvPr/>
        </p:nvSpPr>
        <p:spPr>
          <a:xfrm>
            <a:off x="374970" y="1104379"/>
            <a:ext cx="2995737" cy="2406075"/>
          </a:xfrm>
          <a:prstGeom prst="rect">
            <a:avLst/>
          </a:prstGeom>
          <a:blipFill>
            <a:blip r:embed="rId3" cstate="print"/>
            <a:stretch>
              <a:fillRect/>
            </a:stretch>
          </a:blipFill>
        </p:spPr>
        <p:txBody>
          <a:bodyPr wrap="square" lIns="0" tIns="0" rIns="0" bIns="0" rtlCol="0"/>
          <a:lstStyle/>
          <a:p>
            <a:endParaRPr sz="1350" dirty="0"/>
          </a:p>
        </p:txBody>
      </p:sp>
      <p:sp>
        <p:nvSpPr>
          <p:cNvPr id="5" name="object 5"/>
          <p:cNvSpPr txBox="1"/>
          <p:nvPr/>
        </p:nvSpPr>
        <p:spPr>
          <a:xfrm>
            <a:off x="7536560" y="4838395"/>
            <a:ext cx="62865" cy="113493"/>
          </a:xfrm>
          <a:prstGeom prst="rect">
            <a:avLst/>
          </a:prstGeom>
        </p:spPr>
        <p:txBody>
          <a:bodyPr vert="horz" wrap="square" lIns="0" tIns="9525" rIns="0" bIns="0" rtlCol="0">
            <a:spAutoFit/>
          </a:bodyPr>
          <a:lstStyle/>
          <a:p>
            <a:pPr marL="9525">
              <a:spcBef>
                <a:spcPts val="75"/>
              </a:spcBef>
            </a:pPr>
            <a:r>
              <a:rPr sz="675" dirty="0">
                <a:solidFill>
                  <a:srgbClr val="888888"/>
                </a:solidFill>
                <a:latin typeface="Calibri"/>
                <a:cs typeface="Calibri"/>
              </a:rPr>
              <a:t>3</a:t>
            </a:r>
            <a:endParaRPr sz="675" dirty="0">
              <a:latin typeface="Calibri"/>
              <a:cs typeface="Calibri"/>
            </a:endParaRPr>
          </a:p>
        </p:txBody>
      </p:sp>
      <p:sp>
        <p:nvSpPr>
          <p:cNvPr id="6" name="object 6"/>
          <p:cNvSpPr txBox="1"/>
          <p:nvPr/>
        </p:nvSpPr>
        <p:spPr>
          <a:xfrm>
            <a:off x="552586" y="3938172"/>
            <a:ext cx="3243411" cy="471283"/>
          </a:xfrm>
          <a:prstGeom prst="rect">
            <a:avLst/>
          </a:prstGeom>
        </p:spPr>
        <p:txBody>
          <a:bodyPr vert="horz" wrap="square" lIns="0" tIns="9525" rIns="0" bIns="0" rtlCol="0">
            <a:spAutoFit/>
          </a:bodyPr>
          <a:lstStyle/>
          <a:p>
            <a:pPr marL="9525">
              <a:spcBef>
                <a:spcPts val="75"/>
              </a:spcBef>
            </a:pPr>
            <a:r>
              <a:rPr sz="1000" b="1" dirty="0">
                <a:latin typeface="Arial"/>
                <a:cs typeface="Arial"/>
              </a:rPr>
              <a:t>Useful</a:t>
            </a:r>
            <a:r>
              <a:rPr sz="1000" b="1" spc="-34" dirty="0">
                <a:latin typeface="Arial"/>
                <a:cs typeface="Arial"/>
              </a:rPr>
              <a:t> </a:t>
            </a:r>
            <a:r>
              <a:rPr sz="1000" b="1" spc="-4" dirty="0">
                <a:latin typeface="Arial"/>
                <a:cs typeface="Arial"/>
              </a:rPr>
              <a:t>links:</a:t>
            </a:r>
            <a:endParaRPr sz="1000" b="1" dirty="0">
              <a:latin typeface="Arial"/>
              <a:cs typeface="Arial"/>
            </a:endParaRPr>
          </a:p>
          <a:p>
            <a:pPr marL="427673" indent="-161449">
              <a:spcBef>
                <a:spcPts val="4"/>
              </a:spcBef>
              <a:buClr>
                <a:srgbClr val="000000"/>
              </a:buClr>
              <a:buFont typeface="Wingdings"/>
              <a:buChar char=""/>
              <a:tabLst>
                <a:tab pos="428149" algn="l"/>
              </a:tabLst>
            </a:pPr>
            <a:r>
              <a:rPr sz="1000" u="sng" dirty="0">
                <a:solidFill>
                  <a:srgbClr val="0000FF"/>
                </a:solidFill>
                <a:uFill>
                  <a:solidFill>
                    <a:srgbClr val="0000FF"/>
                  </a:solidFill>
                </a:uFill>
                <a:latin typeface="Arial"/>
                <a:cs typeface="Arial"/>
                <a:hlinkClick r:id="rId4"/>
              </a:rPr>
              <a:t>ESDC Performance Management</a:t>
            </a:r>
            <a:r>
              <a:rPr sz="1000" u="sng" spc="-79" dirty="0">
                <a:solidFill>
                  <a:srgbClr val="0000FF"/>
                </a:solidFill>
                <a:uFill>
                  <a:solidFill>
                    <a:srgbClr val="0000FF"/>
                  </a:solidFill>
                </a:uFill>
                <a:latin typeface="Arial"/>
                <a:cs typeface="Arial"/>
                <a:hlinkClick r:id="rId4"/>
              </a:rPr>
              <a:t> </a:t>
            </a:r>
            <a:r>
              <a:rPr sz="1000" u="sng" dirty="0">
                <a:solidFill>
                  <a:srgbClr val="0000FF"/>
                </a:solidFill>
                <a:uFill>
                  <a:solidFill>
                    <a:srgbClr val="0000FF"/>
                  </a:solidFill>
                </a:uFill>
                <a:latin typeface="Arial"/>
                <a:cs typeface="Arial"/>
                <a:hlinkClick r:id="rId4"/>
              </a:rPr>
              <a:t>Page</a:t>
            </a:r>
            <a:endParaRPr sz="1000" dirty="0">
              <a:latin typeface="Arial"/>
              <a:cs typeface="Arial"/>
            </a:endParaRPr>
          </a:p>
          <a:p>
            <a:pPr marL="427673" marR="347663" indent="-161449">
              <a:buClr>
                <a:srgbClr val="000000"/>
              </a:buClr>
              <a:buFont typeface="Wingdings"/>
              <a:buChar char=""/>
              <a:tabLst>
                <a:tab pos="428149" algn="l"/>
              </a:tabLst>
            </a:pPr>
            <a:r>
              <a:rPr sz="1000" u="sng" spc="4" dirty="0">
                <a:solidFill>
                  <a:srgbClr val="0000FF"/>
                </a:solidFill>
                <a:uFill>
                  <a:solidFill>
                    <a:srgbClr val="0000FF"/>
                  </a:solidFill>
                </a:uFill>
                <a:latin typeface="Arial"/>
                <a:cs typeface="Arial"/>
                <a:hlinkClick r:id="rId5"/>
              </a:rPr>
              <a:t>TBS </a:t>
            </a:r>
            <a:r>
              <a:rPr sz="1000" u="sng" dirty="0">
                <a:solidFill>
                  <a:srgbClr val="0000FF"/>
                </a:solidFill>
                <a:uFill>
                  <a:solidFill>
                    <a:srgbClr val="0000FF"/>
                  </a:solidFill>
                </a:uFill>
                <a:latin typeface="Arial"/>
                <a:cs typeface="Arial"/>
                <a:hlinkClick r:id="rId5"/>
              </a:rPr>
              <a:t>Performance</a:t>
            </a:r>
            <a:r>
              <a:rPr sz="1000" u="sng" spc="-79" dirty="0">
                <a:solidFill>
                  <a:srgbClr val="0000FF"/>
                </a:solidFill>
                <a:uFill>
                  <a:solidFill>
                    <a:srgbClr val="0000FF"/>
                  </a:solidFill>
                </a:uFill>
                <a:latin typeface="Arial"/>
                <a:cs typeface="Arial"/>
                <a:hlinkClick r:id="rId5"/>
              </a:rPr>
              <a:t> </a:t>
            </a:r>
            <a:r>
              <a:rPr sz="1000" u="sng" dirty="0">
                <a:solidFill>
                  <a:srgbClr val="0000FF"/>
                </a:solidFill>
                <a:uFill>
                  <a:solidFill>
                    <a:srgbClr val="0000FF"/>
                  </a:solidFill>
                </a:uFill>
                <a:latin typeface="Arial"/>
                <a:cs typeface="Arial"/>
                <a:hlinkClick r:id="rId5"/>
              </a:rPr>
              <a:t>Management  Program</a:t>
            </a:r>
            <a:endParaRPr sz="1000" dirty="0">
              <a:latin typeface="Arial"/>
              <a:cs typeface="Arial"/>
            </a:endParaRPr>
          </a:p>
        </p:txBody>
      </p:sp>
      <p:sp>
        <p:nvSpPr>
          <p:cNvPr id="7" name="object 7"/>
          <p:cNvSpPr txBox="1"/>
          <p:nvPr/>
        </p:nvSpPr>
        <p:spPr>
          <a:xfrm>
            <a:off x="3554434" y="701565"/>
            <a:ext cx="4990930" cy="4049185"/>
          </a:xfrm>
          <a:prstGeom prst="rect">
            <a:avLst/>
          </a:prstGeom>
        </p:spPr>
        <p:txBody>
          <a:bodyPr vert="horz" wrap="square" lIns="0" tIns="9525" rIns="0" bIns="0" rtlCol="0">
            <a:spAutoFit/>
          </a:bodyPr>
          <a:lstStyle/>
          <a:p>
            <a:pPr marL="170497" indent="-161449">
              <a:spcBef>
                <a:spcPts val="75"/>
              </a:spcBef>
              <a:buFont typeface="Arial"/>
              <a:buChar char="•"/>
              <a:tabLst>
                <a:tab pos="170497" algn="l"/>
                <a:tab pos="170974" algn="l"/>
              </a:tabLst>
            </a:pPr>
            <a:r>
              <a:rPr sz="1050" b="1" dirty="0">
                <a:solidFill>
                  <a:srgbClr val="6F2F9F"/>
                </a:solidFill>
                <a:latin typeface="Arial"/>
                <a:cs typeface="Arial"/>
              </a:rPr>
              <a:t>Beginning of </a:t>
            </a:r>
            <a:r>
              <a:rPr sz="1050" b="1" spc="-15" dirty="0">
                <a:solidFill>
                  <a:srgbClr val="6F2F9F"/>
                </a:solidFill>
                <a:latin typeface="Arial"/>
                <a:cs typeface="Arial"/>
              </a:rPr>
              <a:t>Year </a:t>
            </a:r>
            <a:r>
              <a:rPr sz="1050" b="1" dirty="0" smtClean="0">
                <a:solidFill>
                  <a:srgbClr val="6F2F9F"/>
                </a:solidFill>
                <a:latin typeface="Arial"/>
                <a:cs typeface="Arial"/>
              </a:rPr>
              <a:t>(</a:t>
            </a:r>
            <a:r>
              <a:rPr lang="en-CA" sz="1050" b="1" dirty="0" smtClean="0">
                <a:solidFill>
                  <a:srgbClr val="6F2F9F"/>
                </a:solidFill>
                <a:latin typeface="Arial"/>
                <a:cs typeface="Arial"/>
              </a:rPr>
              <a:t>completed</a:t>
            </a:r>
            <a:r>
              <a:rPr sz="1050" b="1" dirty="0" smtClean="0">
                <a:solidFill>
                  <a:srgbClr val="6F2F9F"/>
                </a:solidFill>
                <a:latin typeface="Arial"/>
                <a:cs typeface="Arial"/>
              </a:rPr>
              <a:t>):</a:t>
            </a:r>
            <a:endParaRPr sz="1050" dirty="0">
              <a:latin typeface="Arial"/>
              <a:cs typeface="Arial"/>
            </a:endParaRPr>
          </a:p>
          <a:p>
            <a:pPr>
              <a:lnSpc>
                <a:spcPct val="100000"/>
              </a:lnSpc>
              <a:buChar char="•"/>
            </a:pPr>
            <a:endParaRPr sz="1050" dirty="0">
              <a:latin typeface="Arial"/>
              <a:cs typeface="Arial"/>
            </a:endParaRPr>
          </a:p>
          <a:p>
            <a:pPr marL="427673" marR="90011" lvl="1" indent="-161449">
              <a:buFont typeface="Wingdings"/>
              <a:buChar char=""/>
              <a:tabLst>
                <a:tab pos="428149" algn="l"/>
              </a:tabLst>
            </a:pPr>
            <a:r>
              <a:rPr sz="1050" b="1" dirty="0">
                <a:solidFill>
                  <a:srgbClr val="6F2F9F"/>
                </a:solidFill>
                <a:latin typeface="Arial"/>
                <a:cs typeface="Arial"/>
              </a:rPr>
              <a:t>Sept 30, 2020</a:t>
            </a:r>
            <a:r>
              <a:rPr sz="1050" dirty="0">
                <a:latin typeface="Arial"/>
                <a:cs typeface="Arial"/>
              </a:rPr>
              <a:t>: </a:t>
            </a:r>
            <a:r>
              <a:rPr sz="1050" spc="-4" dirty="0">
                <a:latin typeface="Arial"/>
                <a:cs typeface="Arial"/>
              </a:rPr>
              <a:t>target date </a:t>
            </a:r>
            <a:r>
              <a:rPr sz="1050" dirty="0">
                <a:latin typeface="Arial"/>
                <a:cs typeface="Arial"/>
              </a:rPr>
              <a:t>to complete all </a:t>
            </a:r>
            <a:r>
              <a:rPr sz="1050" spc="-4" dirty="0">
                <a:latin typeface="Arial"/>
                <a:cs typeface="Arial"/>
              </a:rPr>
              <a:t>performance agreements </a:t>
            </a:r>
            <a:r>
              <a:rPr sz="1050" spc="-15" dirty="0">
                <a:latin typeface="Arial"/>
                <a:cs typeface="Arial"/>
              </a:rPr>
              <a:t>(PAs)  </a:t>
            </a:r>
            <a:r>
              <a:rPr sz="1050" spc="-4" dirty="0">
                <a:latin typeface="Arial"/>
                <a:cs typeface="Arial"/>
              </a:rPr>
              <a:t>in </a:t>
            </a:r>
            <a:r>
              <a:rPr sz="1050" dirty="0">
                <a:latin typeface="Arial"/>
                <a:cs typeface="Arial"/>
              </a:rPr>
              <a:t>the </a:t>
            </a:r>
            <a:r>
              <a:rPr sz="1050" spc="-4" dirty="0">
                <a:latin typeface="Arial"/>
                <a:cs typeface="Arial"/>
              </a:rPr>
              <a:t>Public Service Performance Management Application </a:t>
            </a:r>
            <a:r>
              <a:rPr sz="1050" dirty="0">
                <a:latin typeface="Arial"/>
                <a:cs typeface="Arial"/>
              </a:rPr>
              <a:t>(PSPM</a:t>
            </a:r>
            <a:r>
              <a:rPr sz="1050" spc="-158" dirty="0">
                <a:latin typeface="Arial"/>
                <a:cs typeface="Arial"/>
              </a:rPr>
              <a:t> </a:t>
            </a:r>
            <a:r>
              <a:rPr sz="1050" spc="4" dirty="0">
                <a:latin typeface="Arial"/>
                <a:cs typeface="Arial"/>
              </a:rPr>
              <a:t>App</a:t>
            </a:r>
            <a:r>
              <a:rPr sz="1050" spc="4" dirty="0" smtClean="0">
                <a:latin typeface="Arial"/>
                <a:cs typeface="Arial"/>
              </a:rPr>
              <a:t>)</a:t>
            </a:r>
            <a:r>
              <a:rPr lang="en-CA" sz="1050" spc="4" dirty="0" smtClean="0">
                <a:latin typeface="Arial"/>
                <a:cs typeface="Arial"/>
              </a:rPr>
              <a:t>.</a:t>
            </a:r>
            <a:endParaRPr sz="1050" dirty="0">
              <a:latin typeface="Arial"/>
              <a:cs typeface="Arial"/>
            </a:endParaRPr>
          </a:p>
          <a:p>
            <a:pPr lvl="1">
              <a:spcBef>
                <a:spcPts val="4"/>
              </a:spcBef>
              <a:buChar char=""/>
            </a:pPr>
            <a:endParaRPr sz="1050" dirty="0">
              <a:latin typeface="Arial"/>
              <a:cs typeface="Arial"/>
            </a:endParaRPr>
          </a:p>
          <a:p>
            <a:pPr marL="170497" indent="-161449">
              <a:buFont typeface="Arial"/>
              <a:buChar char="•"/>
              <a:tabLst>
                <a:tab pos="170497" algn="l"/>
                <a:tab pos="170974" algn="l"/>
              </a:tabLst>
            </a:pPr>
            <a:r>
              <a:rPr sz="1050" b="1" spc="-8" dirty="0">
                <a:solidFill>
                  <a:srgbClr val="00AF50"/>
                </a:solidFill>
                <a:latin typeface="Arial"/>
                <a:cs typeface="Arial"/>
              </a:rPr>
              <a:t>Mid-Year </a:t>
            </a:r>
            <a:r>
              <a:rPr sz="1050" b="1" spc="-4" dirty="0" smtClean="0">
                <a:solidFill>
                  <a:srgbClr val="00AF50"/>
                </a:solidFill>
                <a:latin typeface="Arial"/>
                <a:cs typeface="Arial"/>
              </a:rPr>
              <a:t>(</a:t>
            </a:r>
            <a:r>
              <a:rPr lang="en-CA" sz="1050" b="1" spc="-4" dirty="0" smtClean="0">
                <a:solidFill>
                  <a:srgbClr val="00AF50"/>
                </a:solidFill>
                <a:latin typeface="Arial"/>
                <a:cs typeface="Arial"/>
              </a:rPr>
              <a:t>completed</a:t>
            </a:r>
            <a:r>
              <a:rPr sz="1050" b="1" dirty="0" smtClean="0">
                <a:solidFill>
                  <a:srgbClr val="00AF50"/>
                </a:solidFill>
                <a:latin typeface="Arial"/>
                <a:cs typeface="Arial"/>
              </a:rPr>
              <a:t>):</a:t>
            </a:r>
            <a:endParaRPr sz="1050" dirty="0">
              <a:latin typeface="Arial"/>
              <a:cs typeface="Arial"/>
            </a:endParaRPr>
          </a:p>
          <a:p>
            <a:pPr>
              <a:lnSpc>
                <a:spcPct val="100000"/>
              </a:lnSpc>
              <a:buChar char="•"/>
            </a:pPr>
            <a:endParaRPr sz="1050" dirty="0">
              <a:latin typeface="Arial"/>
              <a:cs typeface="Arial"/>
            </a:endParaRPr>
          </a:p>
          <a:p>
            <a:pPr marL="427673" lvl="1" indent="-161925">
              <a:spcBef>
                <a:spcPts val="4"/>
              </a:spcBef>
              <a:buFont typeface="Wingdings"/>
              <a:buChar char=""/>
              <a:tabLst>
                <a:tab pos="428149" algn="l"/>
              </a:tabLst>
            </a:pPr>
            <a:r>
              <a:rPr sz="1050" spc="-4" dirty="0">
                <a:latin typeface="Arial"/>
                <a:cs typeface="Arial"/>
              </a:rPr>
              <a:t>Each ADM </a:t>
            </a:r>
            <a:r>
              <a:rPr sz="1050" dirty="0">
                <a:latin typeface="Arial"/>
                <a:cs typeface="Arial"/>
              </a:rPr>
              <a:t>may </a:t>
            </a:r>
            <a:r>
              <a:rPr sz="1050" spc="-4" dirty="0">
                <a:latin typeface="Arial"/>
                <a:cs typeface="Arial"/>
              </a:rPr>
              <a:t>select a deadline </a:t>
            </a:r>
            <a:r>
              <a:rPr sz="1050" b="1" dirty="0">
                <a:solidFill>
                  <a:srgbClr val="00AF50"/>
                </a:solidFill>
                <a:latin typeface="Arial"/>
                <a:cs typeface="Arial"/>
              </a:rPr>
              <a:t>between Oct </a:t>
            </a:r>
            <a:r>
              <a:rPr sz="1050" b="1" spc="-4" dirty="0">
                <a:solidFill>
                  <a:srgbClr val="00AF50"/>
                </a:solidFill>
                <a:latin typeface="Arial"/>
                <a:cs typeface="Arial"/>
              </a:rPr>
              <a:t>30, 2020 </a:t>
            </a:r>
            <a:r>
              <a:rPr sz="1050" b="1" dirty="0">
                <a:solidFill>
                  <a:srgbClr val="00AF50"/>
                </a:solidFill>
                <a:latin typeface="Arial"/>
                <a:cs typeface="Arial"/>
              </a:rPr>
              <a:t>and </a:t>
            </a:r>
            <a:r>
              <a:rPr sz="1050" b="1" spc="-4" dirty="0">
                <a:solidFill>
                  <a:srgbClr val="00AF50"/>
                </a:solidFill>
                <a:latin typeface="Arial"/>
                <a:cs typeface="Arial"/>
              </a:rPr>
              <a:t>Jan 29,</a:t>
            </a:r>
            <a:r>
              <a:rPr sz="1050" b="1" spc="-94" dirty="0">
                <a:solidFill>
                  <a:srgbClr val="00AF50"/>
                </a:solidFill>
                <a:latin typeface="Arial"/>
                <a:cs typeface="Arial"/>
              </a:rPr>
              <a:t> </a:t>
            </a:r>
            <a:r>
              <a:rPr sz="1050" b="1" spc="-8" dirty="0">
                <a:solidFill>
                  <a:srgbClr val="00AF50"/>
                </a:solidFill>
                <a:latin typeface="Arial"/>
                <a:cs typeface="Arial"/>
              </a:rPr>
              <a:t>2021</a:t>
            </a:r>
            <a:endParaRPr sz="1050" dirty="0">
              <a:latin typeface="Arial"/>
              <a:cs typeface="Arial"/>
            </a:endParaRPr>
          </a:p>
          <a:p>
            <a:pPr marL="427673"/>
            <a:r>
              <a:rPr sz="1050" dirty="0">
                <a:latin typeface="Arial"/>
                <a:cs typeface="Arial"/>
              </a:rPr>
              <a:t>to complete the </a:t>
            </a:r>
            <a:r>
              <a:rPr sz="1050" spc="-4" dirty="0">
                <a:latin typeface="Arial"/>
                <a:cs typeface="Arial"/>
              </a:rPr>
              <a:t>mid-year</a:t>
            </a:r>
            <a:r>
              <a:rPr sz="1050" spc="-56" dirty="0">
                <a:latin typeface="Arial"/>
                <a:cs typeface="Arial"/>
              </a:rPr>
              <a:t> </a:t>
            </a:r>
            <a:r>
              <a:rPr sz="1050" spc="-4" dirty="0" smtClean="0">
                <a:latin typeface="Arial"/>
                <a:cs typeface="Arial"/>
              </a:rPr>
              <a:t>exercise</a:t>
            </a:r>
            <a:r>
              <a:rPr lang="en-CA" sz="1050" spc="-4" dirty="0" smtClean="0">
                <a:latin typeface="Arial"/>
                <a:cs typeface="Arial"/>
              </a:rPr>
              <a:t>.</a:t>
            </a:r>
            <a:endParaRPr sz="1050" dirty="0">
              <a:latin typeface="Arial"/>
              <a:cs typeface="Arial"/>
            </a:endParaRPr>
          </a:p>
          <a:p>
            <a:pPr>
              <a:lnSpc>
                <a:spcPct val="100000"/>
              </a:lnSpc>
            </a:pPr>
            <a:endParaRPr sz="1050" dirty="0">
              <a:latin typeface="Arial"/>
              <a:cs typeface="Arial"/>
            </a:endParaRPr>
          </a:p>
          <a:p>
            <a:pPr marL="427673" marR="58103" lvl="1" indent="-161449">
              <a:buFont typeface="Wingdings"/>
              <a:buChar char=""/>
              <a:tabLst>
                <a:tab pos="428149" algn="l"/>
              </a:tabLst>
            </a:pPr>
            <a:r>
              <a:rPr sz="1050" spc="-4" dirty="0">
                <a:latin typeface="Arial"/>
                <a:cs typeface="Arial"/>
              </a:rPr>
              <a:t>Each ADM </a:t>
            </a:r>
            <a:r>
              <a:rPr sz="1050" dirty="0">
                <a:latin typeface="Arial"/>
                <a:cs typeface="Arial"/>
              </a:rPr>
              <a:t>has the </a:t>
            </a:r>
            <a:r>
              <a:rPr sz="1050" spc="-4" dirty="0">
                <a:latin typeface="Arial"/>
                <a:cs typeface="Arial"/>
              </a:rPr>
              <a:t>flexibility </a:t>
            </a:r>
            <a:r>
              <a:rPr sz="1050" dirty="0">
                <a:latin typeface="Arial"/>
                <a:cs typeface="Arial"/>
              </a:rPr>
              <a:t>to </a:t>
            </a:r>
            <a:r>
              <a:rPr sz="1050" spc="-4" dirty="0">
                <a:latin typeface="Arial"/>
                <a:cs typeface="Arial"/>
              </a:rPr>
              <a:t>complete </a:t>
            </a:r>
            <a:r>
              <a:rPr sz="1050" dirty="0">
                <a:latin typeface="Arial"/>
                <a:cs typeface="Arial"/>
              </a:rPr>
              <a:t>mid-year </a:t>
            </a:r>
            <a:r>
              <a:rPr sz="1050" spc="-4" dirty="0">
                <a:latin typeface="Arial"/>
                <a:cs typeface="Arial"/>
              </a:rPr>
              <a:t>data </a:t>
            </a:r>
            <a:r>
              <a:rPr sz="1050" dirty="0">
                <a:latin typeface="Arial"/>
                <a:cs typeface="Arial"/>
              </a:rPr>
              <a:t>input </a:t>
            </a:r>
            <a:r>
              <a:rPr sz="1050" spc="-4" dirty="0">
                <a:latin typeface="Arial"/>
                <a:cs typeface="Arial"/>
              </a:rPr>
              <a:t>in </a:t>
            </a:r>
            <a:r>
              <a:rPr sz="1050" dirty="0">
                <a:latin typeface="Arial"/>
                <a:cs typeface="Arial"/>
              </a:rPr>
              <a:t>the PSPM  </a:t>
            </a:r>
            <a:r>
              <a:rPr sz="1050" spc="-4" dirty="0">
                <a:latin typeface="Arial"/>
                <a:cs typeface="Arial"/>
              </a:rPr>
              <a:t>app only </a:t>
            </a:r>
            <a:r>
              <a:rPr sz="1050" dirty="0">
                <a:latin typeface="Arial"/>
                <a:cs typeface="Arial"/>
              </a:rPr>
              <a:t>at </a:t>
            </a:r>
            <a:r>
              <a:rPr sz="1050" spc="-4" dirty="0">
                <a:latin typeface="Arial"/>
                <a:cs typeface="Arial"/>
              </a:rPr>
              <a:t>year-end </a:t>
            </a:r>
            <a:r>
              <a:rPr sz="1050" dirty="0">
                <a:latin typeface="Arial"/>
                <a:cs typeface="Arial"/>
              </a:rPr>
              <a:t>for </a:t>
            </a:r>
            <a:r>
              <a:rPr sz="1050" spc="-4" dirty="0">
                <a:latin typeface="Arial"/>
                <a:cs typeface="Arial"/>
              </a:rPr>
              <a:t>employees who </a:t>
            </a:r>
            <a:r>
              <a:rPr sz="1050" dirty="0">
                <a:latin typeface="Arial"/>
                <a:cs typeface="Arial"/>
              </a:rPr>
              <a:t>are “on track”; thus </a:t>
            </a:r>
            <a:r>
              <a:rPr sz="1050" spc="-4" dirty="0">
                <a:latin typeface="Arial"/>
                <a:cs typeface="Arial"/>
              </a:rPr>
              <a:t>alleviating </a:t>
            </a:r>
            <a:r>
              <a:rPr sz="1050" dirty="0">
                <a:latin typeface="Arial"/>
                <a:cs typeface="Arial"/>
              </a:rPr>
              <a:t>the  </a:t>
            </a:r>
            <a:r>
              <a:rPr sz="1050" spc="-4" dirty="0">
                <a:latin typeface="Arial"/>
                <a:cs typeface="Arial"/>
              </a:rPr>
              <a:t>burden </a:t>
            </a:r>
            <a:r>
              <a:rPr sz="1050" dirty="0">
                <a:latin typeface="Arial"/>
                <a:cs typeface="Arial"/>
              </a:rPr>
              <a:t>of </a:t>
            </a:r>
            <a:r>
              <a:rPr sz="1050" spc="-4" dirty="0">
                <a:latin typeface="Arial"/>
                <a:cs typeface="Arial"/>
              </a:rPr>
              <a:t>accessing </a:t>
            </a:r>
            <a:r>
              <a:rPr sz="1050" dirty="0">
                <a:latin typeface="Arial"/>
                <a:cs typeface="Arial"/>
              </a:rPr>
              <a:t>the </a:t>
            </a:r>
            <a:r>
              <a:rPr sz="1050" spc="-4" dirty="0">
                <a:latin typeface="Arial"/>
                <a:cs typeface="Arial"/>
              </a:rPr>
              <a:t>system </a:t>
            </a:r>
            <a:r>
              <a:rPr sz="1050" dirty="0">
                <a:latin typeface="Arial"/>
                <a:cs typeface="Arial"/>
              </a:rPr>
              <a:t>at</a:t>
            </a:r>
            <a:r>
              <a:rPr sz="1050" spc="-56" dirty="0">
                <a:latin typeface="Arial"/>
                <a:cs typeface="Arial"/>
              </a:rPr>
              <a:t> </a:t>
            </a:r>
            <a:r>
              <a:rPr sz="1050" spc="-8" dirty="0">
                <a:latin typeface="Arial"/>
                <a:cs typeface="Arial"/>
              </a:rPr>
              <a:t>mid-year.</a:t>
            </a:r>
            <a:endParaRPr sz="1050" dirty="0">
              <a:latin typeface="Arial"/>
              <a:cs typeface="Arial"/>
            </a:endParaRPr>
          </a:p>
          <a:p>
            <a:pPr lvl="1">
              <a:spcBef>
                <a:spcPts val="4"/>
              </a:spcBef>
              <a:buChar char=""/>
            </a:pPr>
            <a:endParaRPr sz="1050" dirty="0">
              <a:latin typeface="Arial"/>
              <a:cs typeface="Arial"/>
            </a:endParaRPr>
          </a:p>
          <a:p>
            <a:pPr marL="427673" marR="82391" lvl="1" indent="-161449">
              <a:buFont typeface="Wingdings"/>
              <a:buChar char=""/>
              <a:tabLst>
                <a:tab pos="428149" algn="l"/>
              </a:tabLst>
            </a:pPr>
            <a:r>
              <a:rPr sz="1050" spc="-4" dirty="0">
                <a:latin typeface="Arial"/>
                <a:cs typeface="Arial"/>
              </a:rPr>
              <a:t>Requirement </a:t>
            </a:r>
            <a:r>
              <a:rPr sz="1050" dirty="0">
                <a:latin typeface="Arial"/>
                <a:cs typeface="Arial"/>
              </a:rPr>
              <a:t>for </a:t>
            </a:r>
            <a:r>
              <a:rPr sz="1050" spc="-4" dirty="0">
                <a:latin typeface="Arial"/>
                <a:cs typeface="Arial"/>
              </a:rPr>
              <a:t>managers </a:t>
            </a:r>
            <a:r>
              <a:rPr sz="1050" dirty="0">
                <a:latin typeface="Arial"/>
                <a:cs typeface="Arial"/>
              </a:rPr>
              <a:t>to input mid-year </a:t>
            </a:r>
            <a:r>
              <a:rPr sz="1050" spc="-4" dirty="0">
                <a:latin typeface="Arial"/>
                <a:cs typeface="Arial"/>
              </a:rPr>
              <a:t>narrative assessment results  and </a:t>
            </a:r>
            <a:r>
              <a:rPr sz="1050" dirty="0">
                <a:latin typeface="Arial"/>
                <a:cs typeface="Arial"/>
              </a:rPr>
              <a:t>comments </a:t>
            </a:r>
            <a:r>
              <a:rPr sz="1050" spc="-4" dirty="0">
                <a:latin typeface="Arial"/>
                <a:cs typeface="Arial"/>
              </a:rPr>
              <a:t>in </a:t>
            </a:r>
            <a:r>
              <a:rPr sz="1050" dirty="0">
                <a:latin typeface="Arial"/>
                <a:cs typeface="Arial"/>
              </a:rPr>
              <a:t>the PSPM app, </a:t>
            </a:r>
            <a:r>
              <a:rPr sz="1050" spc="-4" dirty="0">
                <a:latin typeface="Arial"/>
                <a:cs typeface="Arial"/>
              </a:rPr>
              <a:t>as per </a:t>
            </a:r>
            <a:r>
              <a:rPr sz="1050" dirty="0">
                <a:latin typeface="Arial"/>
                <a:cs typeface="Arial"/>
              </a:rPr>
              <a:t>ADM-established</a:t>
            </a:r>
            <a:r>
              <a:rPr sz="1050" spc="-161" dirty="0">
                <a:latin typeface="Arial"/>
                <a:cs typeface="Arial"/>
              </a:rPr>
              <a:t> </a:t>
            </a:r>
            <a:r>
              <a:rPr sz="1050" spc="-4" dirty="0">
                <a:latin typeface="Arial"/>
                <a:cs typeface="Arial"/>
              </a:rPr>
              <a:t>deadline,</a:t>
            </a:r>
            <a:endParaRPr sz="1050" dirty="0">
              <a:latin typeface="Arial"/>
              <a:cs typeface="Arial"/>
            </a:endParaRPr>
          </a:p>
          <a:p>
            <a:pPr marL="427673" marR="170497"/>
            <a:r>
              <a:rPr sz="1050" dirty="0">
                <a:latin typeface="Arial"/>
                <a:cs typeface="Arial"/>
              </a:rPr>
              <a:t>continue to apply for </a:t>
            </a:r>
            <a:r>
              <a:rPr sz="1050" spc="-8" dirty="0">
                <a:latin typeface="Arial"/>
                <a:cs typeface="Arial"/>
              </a:rPr>
              <a:t>employee’s </a:t>
            </a:r>
            <a:r>
              <a:rPr sz="1050" spc="-4" dirty="0">
                <a:latin typeface="Arial"/>
                <a:cs typeface="Arial"/>
              </a:rPr>
              <a:t>whose performance indicate </a:t>
            </a:r>
            <a:r>
              <a:rPr sz="1050" dirty="0">
                <a:latin typeface="Arial"/>
                <a:cs typeface="Arial"/>
              </a:rPr>
              <a:t>a need</a:t>
            </a:r>
            <a:r>
              <a:rPr sz="1050" spc="-139" dirty="0">
                <a:latin typeface="Arial"/>
                <a:cs typeface="Arial"/>
              </a:rPr>
              <a:t> </a:t>
            </a:r>
            <a:r>
              <a:rPr sz="1050" dirty="0">
                <a:latin typeface="Arial"/>
                <a:cs typeface="Arial"/>
              </a:rPr>
              <a:t>for  </a:t>
            </a:r>
            <a:r>
              <a:rPr sz="1050" spc="-4" dirty="0">
                <a:latin typeface="Arial"/>
                <a:cs typeface="Arial"/>
              </a:rPr>
              <a:t>improvement.</a:t>
            </a:r>
            <a:endParaRPr sz="1050" dirty="0">
              <a:latin typeface="Arial"/>
              <a:cs typeface="Arial"/>
            </a:endParaRPr>
          </a:p>
          <a:p>
            <a:pPr>
              <a:spcBef>
                <a:spcPts val="4"/>
              </a:spcBef>
            </a:pPr>
            <a:endParaRPr sz="1050" dirty="0">
              <a:latin typeface="Arial"/>
              <a:cs typeface="Arial"/>
            </a:endParaRPr>
          </a:p>
          <a:p>
            <a:pPr marL="170497" indent="-161449">
              <a:buFont typeface="Arial"/>
              <a:buChar char="•"/>
              <a:tabLst>
                <a:tab pos="170497" algn="l"/>
                <a:tab pos="170974" algn="l"/>
              </a:tabLst>
            </a:pPr>
            <a:r>
              <a:rPr sz="1050" b="1" spc="-8" dirty="0">
                <a:solidFill>
                  <a:srgbClr val="FF0000"/>
                </a:solidFill>
                <a:latin typeface="Arial"/>
                <a:cs typeface="Arial"/>
              </a:rPr>
              <a:t>Year-End</a:t>
            </a:r>
            <a:r>
              <a:rPr sz="1050" spc="-8" dirty="0" smtClean="0">
                <a:latin typeface="Arial"/>
                <a:cs typeface="Arial"/>
              </a:rPr>
              <a:t>:</a:t>
            </a:r>
            <a:r>
              <a:rPr lang="en-CA" sz="1050" spc="-8" dirty="0" smtClean="0">
                <a:latin typeface="Arial"/>
                <a:cs typeface="Arial"/>
              </a:rPr>
              <a:t> </a:t>
            </a:r>
          </a:p>
          <a:p>
            <a:pPr marL="170497" indent="-161449">
              <a:buFont typeface="Arial"/>
              <a:buChar char="•"/>
              <a:tabLst>
                <a:tab pos="170497" algn="l"/>
                <a:tab pos="170974" algn="l"/>
              </a:tabLst>
            </a:pPr>
            <a:endParaRPr lang="en-CA" sz="1050" spc="-8" dirty="0" smtClean="0">
              <a:latin typeface="Arial"/>
              <a:cs typeface="Arial"/>
            </a:endParaRPr>
          </a:p>
          <a:p>
            <a:pPr marL="637698" lvl="1" indent="-171450">
              <a:buFont typeface="Wingdings" panose="05000000000000000000" pitchFamily="2" charset="2"/>
              <a:buChar char="Ø"/>
              <a:tabLst>
                <a:tab pos="170497" algn="l"/>
                <a:tab pos="170974" algn="l"/>
              </a:tabLst>
            </a:pPr>
            <a:r>
              <a:rPr lang="en-CA" sz="1050" b="1" spc="-8" dirty="0" smtClean="0">
                <a:solidFill>
                  <a:srgbClr val="FF0000"/>
                </a:solidFill>
                <a:cs typeface="Arial"/>
              </a:rPr>
              <a:t>March 31, 2021</a:t>
            </a:r>
            <a:r>
              <a:rPr lang="en-CA" sz="1050" b="1" spc="-8" dirty="0" smtClean="0">
                <a:solidFill>
                  <a:srgbClr val="974707"/>
                </a:solidFill>
                <a:cs typeface="Arial"/>
              </a:rPr>
              <a:t>: </a:t>
            </a:r>
            <a:r>
              <a:rPr lang="en-CA" sz="1050" spc="-8" dirty="0" smtClean="0">
                <a:cs typeface="Arial"/>
              </a:rPr>
              <a:t>deadline to hold conversations.</a:t>
            </a:r>
          </a:p>
          <a:p>
            <a:pPr marL="637698" lvl="1" indent="-171450">
              <a:buFont typeface="Wingdings" panose="05000000000000000000" pitchFamily="2" charset="2"/>
              <a:buChar char="Ø"/>
              <a:tabLst>
                <a:tab pos="170497" algn="l"/>
                <a:tab pos="170974" algn="l"/>
              </a:tabLst>
            </a:pPr>
            <a:r>
              <a:rPr lang="en-CA" sz="1050" b="1" spc="-8" dirty="0" smtClean="0">
                <a:solidFill>
                  <a:srgbClr val="FF0000"/>
                </a:solidFill>
                <a:cs typeface="Arial"/>
              </a:rPr>
              <a:t>April </a:t>
            </a:r>
            <a:r>
              <a:rPr lang="en-CA" sz="1050" b="1" dirty="0">
                <a:solidFill>
                  <a:srgbClr val="FF0000"/>
                </a:solidFill>
                <a:cs typeface="Arial"/>
              </a:rPr>
              <a:t>30, 2021</a:t>
            </a:r>
            <a:r>
              <a:rPr lang="en-CA" sz="1050" dirty="0">
                <a:solidFill>
                  <a:srgbClr val="FF0000"/>
                </a:solidFill>
                <a:cs typeface="Arial"/>
              </a:rPr>
              <a:t>: </a:t>
            </a:r>
            <a:r>
              <a:rPr lang="en-CA" sz="1050" spc="-4" dirty="0">
                <a:cs typeface="Arial"/>
              </a:rPr>
              <a:t>deadline </a:t>
            </a:r>
            <a:r>
              <a:rPr lang="en-CA" sz="1050" dirty="0">
                <a:cs typeface="Arial"/>
              </a:rPr>
              <a:t>to input comments and </a:t>
            </a:r>
            <a:r>
              <a:rPr lang="en-CA" sz="1050" spc="-4" dirty="0">
                <a:cs typeface="Arial"/>
              </a:rPr>
              <a:t>ratings </a:t>
            </a:r>
            <a:r>
              <a:rPr lang="en-CA" sz="1050" dirty="0">
                <a:cs typeface="Arial"/>
              </a:rPr>
              <a:t>in the PSPM</a:t>
            </a:r>
            <a:r>
              <a:rPr lang="en-CA" sz="1050" spc="-131" dirty="0">
                <a:cs typeface="Arial"/>
              </a:rPr>
              <a:t> </a:t>
            </a:r>
            <a:r>
              <a:rPr lang="en-CA" sz="1050" dirty="0" smtClean="0">
                <a:cs typeface="Arial"/>
              </a:rPr>
              <a:t>App.</a:t>
            </a:r>
            <a:endParaRPr lang="en-CA" sz="1050" dirty="0">
              <a:cs typeface="Arial"/>
            </a:endParaRPr>
          </a:p>
          <a:p>
            <a:pPr marL="170497" indent="-161449">
              <a:buFont typeface="Arial"/>
              <a:buChar char="•"/>
              <a:tabLst>
                <a:tab pos="170497" algn="l"/>
                <a:tab pos="170974" algn="l"/>
              </a:tabLst>
            </a:pPr>
            <a:endParaRPr lang="en-CA" sz="1050" spc="-8" dirty="0" smtClean="0">
              <a:latin typeface="Arial"/>
              <a:cs typeface="Arial"/>
            </a:endParaRPr>
          </a:p>
          <a:p>
            <a:pPr marL="627697" lvl="1" indent="-161449">
              <a:buFont typeface="Arial"/>
              <a:buChar char="•"/>
              <a:tabLst>
                <a:tab pos="170497" algn="l"/>
                <a:tab pos="170974" algn="l"/>
              </a:tabLst>
            </a:pPr>
            <a:endParaRPr sz="1050" dirty="0">
              <a:latin typeface="Arial"/>
              <a:cs typeface="Arial"/>
            </a:endParaRPr>
          </a:p>
        </p:txBody>
      </p:sp>
    </p:spTree>
    <p:extLst>
      <p:ext uri="{BB962C8B-B14F-4D97-AF65-F5344CB8AC3E}">
        <p14:creationId xmlns:p14="http://schemas.microsoft.com/office/powerpoint/2010/main" val="3500395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5424"/>
            <a:ext cx="8229600" cy="857250"/>
          </a:xfrm>
        </p:spPr>
        <p:txBody>
          <a:bodyPr>
            <a:normAutofit fontScale="90000"/>
          </a:bodyPr>
          <a:lstStyle/>
          <a:p>
            <a:r>
              <a:rPr lang="en-CA" sz="2400" dirty="0" smtClean="0"/>
              <a:t>Step 4a</a:t>
            </a:r>
            <a:r>
              <a:rPr lang="en-CA" sz="2400" dirty="0"/>
              <a:t>) Conduct the </a:t>
            </a:r>
            <a:r>
              <a:rPr lang="en-CA" sz="2400" dirty="0" smtClean="0"/>
              <a:t>Calibration Discussion with </a:t>
            </a:r>
            <a:r>
              <a:rPr lang="en-CA" sz="2400" dirty="0"/>
              <a:t>the </a:t>
            </a:r>
            <a:r>
              <a:rPr lang="en-CA" sz="2400" dirty="0" smtClean="0"/>
              <a:t>Review Panel Committee (Management Teams Only</a:t>
            </a:r>
            <a:r>
              <a:rPr lang="en-CA" sz="2400" dirty="0"/>
              <a:t>). </a:t>
            </a:r>
            <a:br>
              <a:rPr lang="en-CA" sz="2400" dirty="0"/>
            </a:br>
            <a:endParaRPr lang="en-CA" sz="2400" noProof="0" dirty="0"/>
          </a:p>
        </p:txBody>
      </p:sp>
      <p:sp>
        <p:nvSpPr>
          <p:cNvPr id="3" name="Content Placeholder 2"/>
          <p:cNvSpPr>
            <a:spLocks noGrp="1"/>
          </p:cNvSpPr>
          <p:nvPr>
            <p:ph idx="1"/>
          </p:nvPr>
        </p:nvSpPr>
        <p:spPr>
          <a:xfrm>
            <a:off x="467543" y="1275605"/>
            <a:ext cx="8495087" cy="3069683"/>
          </a:xfrm>
        </p:spPr>
        <p:txBody>
          <a:bodyPr>
            <a:normAutofit/>
          </a:bodyPr>
          <a:lstStyle/>
          <a:p>
            <a:r>
              <a:rPr lang="en-CA" sz="1500" noProof="0" dirty="0" smtClean="0"/>
              <a:t>Across </a:t>
            </a:r>
            <a:r>
              <a:rPr lang="en-CA" sz="1500" noProof="0" dirty="0"/>
              <a:t>management teams, </a:t>
            </a:r>
            <a:r>
              <a:rPr lang="en-CA" sz="1500" noProof="0" dirty="0" smtClean="0"/>
              <a:t>managers/supervisors must take </a:t>
            </a:r>
            <a:r>
              <a:rPr lang="en-CA" sz="1500" noProof="0" dirty="0"/>
              <a:t>the time </a:t>
            </a:r>
            <a:r>
              <a:rPr lang="en-CA" sz="1500" noProof="0" dirty="0" smtClean="0"/>
              <a:t>to discuss how to apply and assign ratings </a:t>
            </a:r>
            <a:r>
              <a:rPr lang="en-CA" sz="1500" noProof="0" dirty="0"/>
              <a:t>to increase </a:t>
            </a:r>
            <a:r>
              <a:rPr lang="en-CA" sz="1500" noProof="0" dirty="0" smtClean="0"/>
              <a:t>consistency and rigour as much as possible.</a:t>
            </a:r>
          </a:p>
          <a:p>
            <a:endParaRPr lang="en-CA" sz="1500" dirty="0" smtClean="0"/>
          </a:p>
          <a:p>
            <a:r>
              <a:rPr lang="en-CA" sz="1500" dirty="0" smtClean="0"/>
              <a:t>Managers must be </a:t>
            </a:r>
            <a:r>
              <a:rPr lang="en-CA" sz="1500" b="1" u="sng" dirty="0" smtClean="0"/>
              <a:t>well</a:t>
            </a:r>
            <a:r>
              <a:rPr lang="en-CA" sz="1500" dirty="0" smtClean="0"/>
              <a:t> aware of their Branch/Region </a:t>
            </a:r>
            <a:r>
              <a:rPr lang="en-CA" sz="1500" dirty="0"/>
              <a:t>review </a:t>
            </a:r>
            <a:r>
              <a:rPr lang="en-CA" sz="1500" dirty="0" smtClean="0"/>
              <a:t>panel structure</a:t>
            </a:r>
            <a:r>
              <a:rPr lang="en-CA" sz="1500" dirty="0"/>
              <a:t>, </a:t>
            </a:r>
            <a:r>
              <a:rPr lang="en-CA" sz="1500" dirty="0" smtClean="0"/>
              <a:t>requirements </a:t>
            </a:r>
            <a:r>
              <a:rPr lang="en-CA" sz="1500" dirty="0"/>
              <a:t>and </a:t>
            </a:r>
            <a:r>
              <a:rPr lang="en-CA" sz="1500" dirty="0" smtClean="0"/>
              <a:t>timelines.</a:t>
            </a:r>
          </a:p>
          <a:p>
            <a:endParaRPr lang="en-CA" sz="1500" noProof="0" dirty="0"/>
          </a:p>
          <a:p>
            <a:r>
              <a:rPr lang="en-CA" sz="1500" dirty="0" smtClean="0"/>
              <a:t>Managers must get their approval prior to releasing ratings to their employees.</a:t>
            </a:r>
          </a:p>
          <a:p>
            <a:pPr marL="0" indent="0">
              <a:buNone/>
            </a:pPr>
            <a:endParaRPr lang="en-CA" sz="1500" noProof="0" dirty="0"/>
          </a:p>
          <a:p>
            <a:r>
              <a:rPr lang="en-CA" sz="1500" noProof="0" dirty="0" smtClean="0"/>
              <a:t>See Annexes for more details.</a:t>
            </a:r>
            <a:endParaRPr lang="en-CA" sz="1500" noProof="0" dirty="0"/>
          </a:p>
          <a:p>
            <a:pPr marL="0" indent="0">
              <a:buNone/>
            </a:pPr>
            <a:endParaRPr lang="en-CA" sz="1800" noProof="0" dirty="0" smtClean="0"/>
          </a:p>
          <a:p>
            <a:pPr marL="0" indent="0">
              <a:buNone/>
            </a:pPr>
            <a:endParaRPr lang="en-CA" sz="1800" noProof="0" dirty="0" smtClean="0"/>
          </a:p>
          <a:p>
            <a:endParaRPr lang="en-CA" sz="1600" noProof="0" dirty="0" smtClean="0"/>
          </a:p>
          <a:p>
            <a:endParaRPr lang="en-CA" sz="1400" noProof="0" dirty="0"/>
          </a:p>
          <a:p>
            <a:pPr marL="0" indent="0">
              <a:buNone/>
            </a:pPr>
            <a:endParaRPr lang="en-CA" sz="1600" noProof="0" dirty="0" smtClean="0"/>
          </a:p>
          <a:p>
            <a:pPr marL="0" indent="0">
              <a:buNone/>
            </a:pPr>
            <a:endParaRPr lang="en-CA" sz="1600" b="1" noProof="0" dirty="0"/>
          </a:p>
          <a:p>
            <a:pPr marL="0" indent="0">
              <a:buNone/>
            </a:pPr>
            <a:endParaRPr lang="en-CA" sz="1600" noProof="0" dirty="0" smtClean="0"/>
          </a:p>
          <a:p>
            <a:pPr marL="0" indent="0">
              <a:buNone/>
            </a:pPr>
            <a:endParaRPr lang="en-CA" sz="1600" noProof="0" dirty="0" smtClean="0"/>
          </a:p>
        </p:txBody>
      </p:sp>
      <p:pic>
        <p:nvPicPr>
          <p:cNvPr id="4098"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850" y="274520"/>
            <a:ext cx="917950" cy="7390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807456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42" y="-21213"/>
            <a:ext cx="8229600" cy="857250"/>
          </a:xfrm>
        </p:spPr>
        <p:txBody>
          <a:bodyPr>
            <a:normAutofit/>
          </a:bodyPr>
          <a:lstStyle/>
          <a:p>
            <a:r>
              <a:rPr lang="en-CA" sz="2200" noProof="0" dirty="0" smtClean="0"/>
              <a:t>Step 4b</a:t>
            </a:r>
            <a:r>
              <a:rPr lang="en-CA" sz="2200" dirty="0"/>
              <a:t>) Assign </a:t>
            </a:r>
            <a:r>
              <a:rPr lang="en-CA" sz="2200" dirty="0" smtClean="0"/>
              <a:t>Ratings (Managers Only</a:t>
            </a:r>
            <a:r>
              <a:rPr lang="en-CA" sz="2200" dirty="0"/>
              <a:t>). </a:t>
            </a:r>
            <a:r>
              <a:rPr lang="en-CA" sz="2200" dirty="0" smtClean="0"/>
              <a:t/>
            </a:r>
            <a:br>
              <a:rPr lang="en-CA" sz="2200" dirty="0" smtClean="0"/>
            </a:br>
            <a:r>
              <a:rPr lang="en-CA" sz="2200" dirty="0" smtClean="0"/>
              <a:t>Document </a:t>
            </a:r>
            <a:r>
              <a:rPr lang="en-CA" sz="2200" dirty="0"/>
              <a:t>and </a:t>
            </a:r>
            <a:r>
              <a:rPr lang="en-CA" sz="2200" dirty="0" smtClean="0"/>
              <a:t>Sign</a:t>
            </a:r>
            <a:endParaRPr lang="en-CA" sz="2200" dirty="0"/>
          </a:p>
        </p:txBody>
      </p:sp>
      <p:sp>
        <p:nvSpPr>
          <p:cNvPr id="3" name="Content Placeholder 2"/>
          <p:cNvSpPr>
            <a:spLocks noGrp="1"/>
          </p:cNvSpPr>
          <p:nvPr>
            <p:ph sz="half" idx="1"/>
          </p:nvPr>
        </p:nvSpPr>
        <p:spPr>
          <a:xfrm>
            <a:off x="476093" y="775581"/>
            <a:ext cx="8219256" cy="3562151"/>
          </a:xfrm>
        </p:spPr>
        <p:txBody>
          <a:bodyPr>
            <a:noAutofit/>
          </a:bodyPr>
          <a:lstStyle/>
          <a:p>
            <a:pPr marL="0" indent="0">
              <a:buNone/>
            </a:pPr>
            <a:r>
              <a:rPr lang="en-CA" sz="1200" b="1" u="sng" noProof="0" dirty="0" smtClean="0"/>
              <a:t>Managers/Supervisors</a:t>
            </a:r>
          </a:p>
          <a:p>
            <a:endParaRPr lang="en-CA" sz="1300" noProof="0" dirty="0" smtClean="0"/>
          </a:p>
          <a:p>
            <a:r>
              <a:rPr lang="en-CA" sz="1050" noProof="0" dirty="0" smtClean="0"/>
              <a:t>Obtain approval of employees’ ratings from your Branch/Region review panel</a:t>
            </a:r>
          </a:p>
          <a:p>
            <a:endParaRPr lang="en-CA" sz="1050" dirty="0"/>
          </a:p>
          <a:p>
            <a:r>
              <a:rPr lang="en-CA" sz="1050" noProof="0" dirty="0" smtClean="0"/>
              <a:t>Discuss performance ratings with the employee.</a:t>
            </a:r>
          </a:p>
          <a:p>
            <a:endParaRPr lang="en-CA" sz="1050" noProof="0" dirty="0" smtClean="0"/>
          </a:p>
          <a:p>
            <a:r>
              <a:rPr lang="en-CA" sz="1050" noProof="0" dirty="0" smtClean="0"/>
              <a:t>In Section E, “lock” the PA to prevent employee modifications</a:t>
            </a:r>
            <a:r>
              <a:rPr lang="en-CA" sz="1050" noProof="0" dirty="0"/>
              <a:t> </a:t>
            </a:r>
            <a:r>
              <a:rPr lang="en-CA" sz="1050" noProof="0" dirty="0" smtClean="0"/>
              <a:t>while finalizing your input.</a:t>
            </a:r>
          </a:p>
          <a:p>
            <a:endParaRPr lang="en-CA" sz="1050" noProof="0" dirty="0" smtClean="0"/>
          </a:p>
          <a:p>
            <a:r>
              <a:rPr lang="en-CA" sz="1050" noProof="0" dirty="0" smtClean="0"/>
              <a:t>Assign one overall rating for all work objectives and one overall rating for all four core competencies. The system will generate the overall final rating.</a:t>
            </a:r>
          </a:p>
          <a:p>
            <a:endParaRPr lang="en-CA" sz="1050" noProof="0" dirty="0" smtClean="0"/>
          </a:p>
          <a:p>
            <a:r>
              <a:rPr lang="en-CA" sz="1050" noProof="0" dirty="0" smtClean="0"/>
              <a:t>Document your comments in the PSPM App (see annex).</a:t>
            </a:r>
          </a:p>
          <a:p>
            <a:endParaRPr lang="en-CA" sz="1050" noProof="0" dirty="0" smtClean="0"/>
          </a:p>
          <a:p>
            <a:r>
              <a:rPr lang="en-CA" sz="1050" noProof="0" dirty="0" smtClean="0"/>
              <a:t>Tick the required boxes of Section E and sign the PA.</a:t>
            </a:r>
          </a:p>
          <a:p>
            <a:endParaRPr lang="en-CA" sz="1050" noProof="0" dirty="0"/>
          </a:p>
          <a:p>
            <a:r>
              <a:rPr lang="en-CA" sz="1050" noProof="0" dirty="0" smtClean="0"/>
              <a:t>Click “</a:t>
            </a:r>
            <a:r>
              <a:rPr lang="en-CA" sz="1050" noProof="0" dirty="0"/>
              <a:t>Save” at the top or </a:t>
            </a:r>
            <a:r>
              <a:rPr lang="en-CA" sz="1050" noProof="0" dirty="0" smtClean="0"/>
              <a:t>at the </a:t>
            </a:r>
            <a:r>
              <a:rPr lang="en-CA" sz="1050" noProof="0" dirty="0"/>
              <a:t>bottom of the screen.</a:t>
            </a:r>
          </a:p>
          <a:p>
            <a:endParaRPr lang="en-CA" sz="1050" noProof="0" dirty="0" smtClean="0"/>
          </a:p>
          <a:p>
            <a:r>
              <a:rPr lang="en-CA" sz="1050" noProof="0" dirty="0" smtClean="0"/>
              <a:t>When you are done, “unlock” the PA and ask the employee to review the information, to write comments and to sign.</a:t>
            </a:r>
          </a:p>
          <a:p>
            <a:pPr marL="0" indent="0">
              <a:buNone/>
            </a:pPr>
            <a:r>
              <a:rPr lang="en-CA" sz="1100" b="1" noProof="0" dirty="0" smtClean="0"/>
              <a:t>Note:</a:t>
            </a:r>
            <a:r>
              <a:rPr lang="en-CA" sz="1100" noProof="0" dirty="0" smtClean="0"/>
              <a:t> comments written by the employee or the manager can be seen by both parties.</a:t>
            </a:r>
          </a:p>
          <a:p>
            <a:endParaRPr lang="en-CA" sz="1000" noProof="0" dirty="0"/>
          </a:p>
          <a:p>
            <a:endParaRPr lang="en-CA" sz="1000" noProof="0" dirty="0" smtClean="0"/>
          </a:p>
        </p:txBody>
      </p:sp>
      <p:pic>
        <p:nvPicPr>
          <p:cNvPr id="8" name="Picture 2" descr="C:\Users\musset.pierre-jerome\AppData\Local\Microsoft\Windows\Temporary Internet Files\Content.IE5\RKRCGGUZ\wri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197" y="170870"/>
            <a:ext cx="771094" cy="702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31</a:t>
            </a:fld>
            <a:endParaRPr lang="en-US"/>
          </a:p>
        </p:txBody>
      </p:sp>
    </p:spTree>
    <p:extLst>
      <p:ext uri="{BB962C8B-B14F-4D97-AF65-F5344CB8AC3E}">
        <p14:creationId xmlns:p14="http://schemas.microsoft.com/office/powerpoint/2010/main" val="2314918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2" y="147511"/>
            <a:ext cx="8229600" cy="857250"/>
          </a:xfrm>
        </p:spPr>
        <p:txBody>
          <a:bodyPr>
            <a:normAutofit/>
          </a:bodyPr>
          <a:lstStyle/>
          <a:p>
            <a:r>
              <a:rPr lang="en-CA" sz="2400" dirty="0"/>
              <a:t>Assign Ratings, Document and </a:t>
            </a:r>
            <a:r>
              <a:rPr lang="en-CA" sz="2400" dirty="0" smtClean="0"/>
              <a:t>Sign (cont’d)</a:t>
            </a:r>
            <a:endParaRPr lang="en-CA" noProof="0" dirty="0"/>
          </a:p>
        </p:txBody>
      </p:sp>
      <p:sp>
        <p:nvSpPr>
          <p:cNvPr id="3" name="Content Placeholder 2"/>
          <p:cNvSpPr>
            <a:spLocks noGrp="1"/>
          </p:cNvSpPr>
          <p:nvPr>
            <p:ph sz="half" idx="1"/>
          </p:nvPr>
        </p:nvSpPr>
        <p:spPr>
          <a:xfrm>
            <a:off x="214326" y="951571"/>
            <a:ext cx="8219256" cy="3024336"/>
          </a:xfrm>
        </p:spPr>
        <p:txBody>
          <a:bodyPr>
            <a:noAutofit/>
          </a:bodyPr>
          <a:lstStyle/>
          <a:p>
            <a:pPr marL="0" indent="0">
              <a:buNone/>
            </a:pPr>
            <a:r>
              <a:rPr lang="en-CA" sz="1700" b="1" u="sng" noProof="0" dirty="0" smtClean="0"/>
              <a:t>Employees</a:t>
            </a:r>
          </a:p>
          <a:p>
            <a:endParaRPr lang="en-CA" sz="1300" noProof="0" dirty="0" smtClean="0"/>
          </a:p>
          <a:p>
            <a:r>
              <a:rPr lang="en-CA" sz="1600" noProof="0" dirty="0"/>
              <a:t>Review the assigned ratings and comments written by the manager.</a:t>
            </a:r>
          </a:p>
          <a:p>
            <a:endParaRPr lang="en-CA" sz="1600" noProof="0" dirty="0"/>
          </a:p>
          <a:p>
            <a:r>
              <a:rPr lang="en-CA" sz="1600" noProof="0" dirty="0"/>
              <a:t>Write your own comments and highlight your achievement in your </a:t>
            </a:r>
            <a:r>
              <a:rPr lang="en-CA" sz="1600" noProof="0" dirty="0" smtClean="0"/>
              <a:t>performance agreement (PA).</a:t>
            </a:r>
            <a:endParaRPr lang="en-CA" sz="1600" noProof="0" dirty="0"/>
          </a:p>
          <a:p>
            <a:endParaRPr lang="en-CA" sz="1600" noProof="0" dirty="0"/>
          </a:p>
          <a:p>
            <a:r>
              <a:rPr lang="en-CA" sz="1600" noProof="0" dirty="0"/>
              <a:t>Tick all three boxes that are located under “Employee</a:t>
            </a:r>
            <a:r>
              <a:rPr lang="en-CA" sz="1600" noProof="0" dirty="0" smtClean="0"/>
              <a:t>” in Section E.</a:t>
            </a:r>
            <a:endParaRPr lang="en-CA" sz="1600" noProof="0" dirty="0"/>
          </a:p>
          <a:p>
            <a:endParaRPr lang="en-CA" sz="1600" noProof="0" dirty="0"/>
          </a:p>
          <a:p>
            <a:r>
              <a:rPr lang="en-CA" sz="1600" noProof="0" dirty="0"/>
              <a:t>Click “Save” at the top or the bottom of the screen</a:t>
            </a:r>
            <a:r>
              <a:rPr lang="en-CA" sz="1600" noProof="0" dirty="0" smtClean="0"/>
              <a:t>.</a:t>
            </a:r>
          </a:p>
          <a:p>
            <a:endParaRPr lang="en-CA" sz="1300" noProof="0" dirty="0" smtClean="0"/>
          </a:p>
          <a:p>
            <a:pPr marL="0" indent="0">
              <a:buNone/>
            </a:pPr>
            <a:endParaRPr lang="en-CA" sz="1400" noProof="0" dirty="0"/>
          </a:p>
          <a:p>
            <a:endParaRPr lang="en-CA" sz="1200" noProof="0" dirty="0"/>
          </a:p>
          <a:p>
            <a:endParaRPr lang="en-CA" sz="1000" noProof="0" dirty="0"/>
          </a:p>
          <a:p>
            <a:endParaRPr lang="en-CA" sz="1000" noProof="0" dirty="0" smtClean="0"/>
          </a:p>
        </p:txBody>
      </p:sp>
      <p:grpSp>
        <p:nvGrpSpPr>
          <p:cNvPr id="5" name="Group 4"/>
          <p:cNvGrpSpPr/>
          <p:nvPr>
            <p:custDataLst>
              <p:tags r:id="rId1"/>
            </p:custDataLst>
          </p:nvPr>
        </p:nvGrpSpPr>
        <p:grpSpPr>
          <a:xfrm>
            <a:off x="469213" y="4112069"/>
            <a:ext cx="8217587" cy="400110"/>
            <a:chOff x="1198199" y="5452522"/>
            <a:chExt cx="6460098" cy="533479"/>
          </a:xfrm>
        </p:grpSpPr>
        <p:sp>
          <p:nvSpPr>
            <p:cNvPr id="6" name="Rectangle 5"/>
            <p:cNvSpPr/>
            <p:nvPr/>
          </p:nvSpPr>
          <p:spPr>
            <a:xfrm>
              <a:off x="1524574" y="5452522"/>
              <a:ext cx="6133723" cy="533479"/>
            </a:xfrm>
            <a:prstGeom prst="rect">
              <a:avLst/>
            </a:prstGeom>
            <a:solidFill>
              <a:srgbClr val="DBDBC7"/>
            </a:solidFill>
          </p:spPr>
          <p:txBody>
            <a:bodyPr wrap="square">
              <a:spAutoFit/>
            </a:bodyPr>
            <a:lstStyle/>
            <a:p>
              <a:r>
                <a:rPr lang="en-CA" sz="1000" dirty="0" smtClean="0">
                  <a:solidFill>
                    <a:srgbClr val="000000"/>
                  </a:solidFill>
                </a:rPr>
                <a:t>1. The </a:t>
              </a:r>
              <a:r>
                <a:rPr lang="en-CA" sz="1000" dirty="0" smtClean="0"/>
                <a:t>manager </a:t>
              </a:r>
              <a:r>
                <a:rPr lang="en-CA" sz="1000" dirty="0"/>
                <a:t>signs first, the employee signs </a:t>
              </a:r>
              <a:r>
                <a:rPr lang="en-CA" sz="1000" dirty="0" smtClean="0"/>
                <a:t>second.</a:t>
              </a:r>
            </a:p>
            <a:p>
              <a:r>
                <a:rPr lang="en-CA" sz="1000" dirty="0" smtClean="0"/>
                <a:t>2. </a:t>
              </a:r>
              <a:r>
                <a:rPr lang="en-CA" sz="1000" b="1" dirty="0" smtClean="0"/>
                <a:t>Tip: to be safe, save your comments in a Note Pad or MS Word format in case of “saving” issues with the PSPM App.</a:t>
              </a:r>
              <a:endParaRPr lang="en-CA" sz="10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8199" y="5452522"/>
              <a:ext cx="326373" cy="533479"/>
            </a:xfrm>
            <a:prstGeom prst="rect">
              <a:avLst/>
            </a:prstGeom>
          </p:spPr>
        </p:pic>
      </p:grpSp>
      <p:pic>
        <p:nvPicPr>
          <p:cNvPr id="8" name="Picture 2" descr="C:\Users\musset.pierre-jerome\AppData\Local\Microsoft\Windows\Temporary Internet Files\Content.IE5\RKRCGGUZ\writ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7" y="173299"/>
            <a:ext cx="1091777" cy="9942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32</a:t>
            </a:fld>
            <a:endParaRPr lang="en-US"/>
          </a:p>
        </p:txBody>
      </p:sp>
    </p:spTree>
    <p:extLst>
      <p:ext uri="{BB962C8B-B14F-4D97-AF65-F5344CB8AC3E}">
        <p14:creationId xmlns:p14="http://schemas.microsoft.com/office/powerpoint/2010/main" val="2404323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0" y="142595"/>
            <a:ext cx="8229600" cy="493779"/>
          </a:xfrm>
        </p:spPr>
        <p:txBody>
          <a:bodyPr>
            <a:noAutofit/>
          </a:bodyPr>
          <a:lstStyle/>
          <a:p>
            <a:r>
              <a:rPr lang="en-CA" sz="1900" dirty="0" smtClean="0"/>
              <a:t>Section E: Signatures and Year-End Assessment</a:t>
            </a:r>
            <a:endParaRPr lang="en-CA" sz="19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1" y="944628"/>
            <a:ext cx="7344815" cy="363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830128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24" y="281159"/>
            <a:ext cx="8229600" cy="857250"/>
          </a:xfrm>
        </p:spPr>
        <p:txBody>
          <a:bodyPr>
            <a:normAutofit fontScale="90000"/>
          </a:bodyPr>
          <a:lstStyle/>
          <a:p>
            <a:r>
              <a:rPr lang="en-CA" sz="2400" dirty="0"/>
              <a:t>Best practices – Resources available to help</a:t>
            </a:r>
            <a:br>
              <a:rPr lang="en-CA" sz="2400" dirty="0"/>
            </a:br>
            <a:endParaRPr lang="en-CA" noProof="0" dirty="0"/>
          </a:p>
        </p:txBody>
      </p:sp>
      <p:sp>
        <p:nvSpPr>
          <p:cNvPr id="3" name="Content Placeholder 2"/>
          <p:cNvSpPr>
            <a:spLocks noGrp="1"/>
          </p:cNvSpPr>
          <p:nvPr>
            <p:ph sz="half" idx="1"/>
          </p:nvPr>
        </p:nvSpPr>
        <p:spPr>
          <a:xfrm>
            <a:off x="193224" y="568473"/>
            <a:ext cx="8219256" cy="3785478"/>
          </a:xfrm>
        </p:spPr>
        <p:txBody>
          <a:bodyPr>
            <a:noAutofit/>
          </a:bodyPr>
          <a:lstStyle/>
          <a:p>
            <a:pPr marL="0" indent="0">
              <a:buNone/>
            </a:pPr>
            <a:endParaRPr lang="en-CA" sz="1600" b="1" noProof="0" dirty="0">
              <a:solidFill>
                <a:prstClr val="black"/>
              </a:solidFill>
            </a:endParaRPr>
          </a:p>
          <a:p>
            <a:pPr>
              <a:spcBef>
                <a:spcPts val="0"/>
              </a:spcBef>
              <a:spcAft>
                <a:spcPts val="600"/>
              </a:spcAft>
            </a:pPr>
            <a:r>
              <a:rPr lang="en-CA" sz="1400" noProof="0" dirty="0" smtClean="0"/>
              <a:t>The </a:t>
            </a:r>
            <a:r>
              <a:rPr lang="en-CA" sz="1400" noProof="0" dirty="0"/>
              <a:t>Office of Informal Conflict Management (OICM) offers coaching services </a:t>
            </a:r>
            <a:r>
              <a:rPr lang="en-CA" sz="1400" noProof="0" dirty="0" smtClean="0"/>
              <a:t>on </a:t>
            </a:r>
            <a:r>
              <a:rPr lang="en-CA" sz="1400" noProof="0" dirty="0"/>
              <a:t>how to provide effective feedback and to handle difficult </a:t>
            </a:r>
            <a:r>
              <a:rPr lang="en-CA" sz="1400" noProof="0" dirty="0" smtClean="0"/>
              <a:t>conversations both from the employee and manager perspective.</a:t>
            </a:r>
            <a:endParaRPr lang="en-CA" sz="1400" noProof="0" dirty="0"/>
          </a:p>
          <a:p>
            <a:pPr>
              <a:spcBef>
                <a:spcPts val="0"/>
              </a:spcBef>
              <a:spcAft>
                <a:spcPts val="600"/>
              </a:spcAft>
            </a:pPr>
            <a:endParaRPr lang="en-CA" sz="1400" noProof="0" dirty="0" smtClean="0"/>
          </a:p>
          <a:p>
            <a:pPr>
              <a:spcBef>
                <a:spcPts val="0"/>
              </a:spcBef>
              <a:spcAft>
                <a:spcPts val="600"/>
              </a:spcAft>
            </a:pPr>
            <a:r>
              <a:rPr lang="en-CA" sz="1400" noProof="0" dirty="0" smtClean="0"/>
              <a:t>Other </a:t>
            </a:r>
            <a:r>
              <a:rPr lang="en-CA" sz="1400" noProof="0" dirty="0"/>
              <a:t>important support services are also available from </a:t>
            </a:r>
            <a:r>
              <a:rPr lang="en-CA" sz="1400" noProof="0" dirty="0" smtClean="0"/>
              <a:t>the Employee </a:t>
            </a:r>
            <a:r>
              <a:rPr lang="en-CA" sz="1400" noProof="0" dirty="0"/>
              <a:t>Assistance Program (EAP) and Labour </a:t>
            </a:r>
            <a:r>
              <a:rPr lang="en-CA" sz="1400" noProof="0" dirty="0" smtClean="0"/>
              <a:t>Relations.</a:t>
            </a:r>
          </a:p>
          <a:p>
            <a:pPr>
              <a:spcBef>
                <a:spcPts val="0"/>
              </a:spcBef>
              <a:spcAft>
                <a:spcPts val="600"/>
              </a:spcAft>
            </a:pPr>
            <a:endParaRPr lang="en-CA" sz="1400" noProof="0" dirty="0" smtClean="0">
              <a:solidFill>
                <a:prstClr val="black"/>
              </a:solidFill>
            </a:endParaRPr>
          </a:p>
          <a:p>
            <a:pPr>
              <a:spcBef>
                <a:spcPts val="0"/>
              </a:spcBef>
              <a:spcAft>
                <a:spcPts val="600"/>
              </a:spcAft>
            </a:pPr>
            <a:r>
              <a:rPr lang="en-CA" sz="1400" noProof="0" dirty="0" smtClean="0">
                <a:solidFill>
                  <a:prstClr val="black"/>
                </a:solidFill>
              </a:rPr>
              <a:t>Signing the performance agreement (PA) indicates </a:t>
            </a:r>
            <a:r>
              <a:rPr lang="en-CA" sz="1400" noProof="0" dirty="0">
                <a:solidFill>
                  <a:prstClr val="black"/>
                </a:solidFill>
              </a:rPr>
              <a:t>that the discussion has taken </a:t>
            </a:r>
            <a:r>
              <a:rPr lang="en-CA" sz="1400" noProof="0" dirty="0" smtClean="0">
                <a:solidFill>
                  <a:prstClr val="black"/>
                </a:solidFill>
              </a:rPr>
              <a:t>place between the manager and the employee.</a:t>
            </a:r>
            <a:r>
              <a:rPr lang="en-CA" sz="1400" dirty="0" smtClean="0">
                <a:solidFill>
                  <a:prstClr val="black"/>
                </a:solidFill>
              </a:rPr>
              <a:t> </a:t>
            </a:r>
            <a:r>
              <a:rPr lang="en-CA" sz="1400" u="sng" dirty="0" smtClean="0">
                <a:solidFill>
                  <a:prstClr val="black"/>
                </a:solidFill>
              </a:rPr>
              <a:t>Note</a:t>
            </a:r>
            <a:r>
              <a:rPr lang="en-CA" sz="1400" dirty="0">
                <a:solidFill>
                  <a:prstClr val="black"/>
                </a:solidFill>
              </a:rPr>
              <a:t>: This statement indicates that the process has taken place; it does not indicate agreement on the </a:t>
            </a:r>
            <a:r>
              <a:rPr lang="en-CA" sz="1400" dirty="0" smtClean="0">
                <a:solidFill>
                  <a:prstClr val="black"/>
                </a:solidFill>
              </a:rPr>
              <a:t>content.</a:t>
            </a:r>
            <a:endParaRPr lang="en-CA" sz="1400" noProof="0" dirty="0" smtClean="0">
              <a:solidFill>
                <a:prstClr val="black"/>
              </a:solidFill>
            </a:endParaRPr>
          </a:p>
          <a:p>
            <a:pPr>
              <a:spcBef>
                <a:spcPts val="0"/>
              </a:spcBef>
              <a:spcAft>
                <a:spcPts val="600"/>
              </a:spcAft>
            </a:pPr>
            <a:endParaRPr lang="en-CA" sz="1400" noProof="0" dirty="0" smtClean="0">
              <a:solidFill>
                <a:prstClr val="black"/>
              </a:solidFill>
            </a:endParaRPr>
          </a:p>
          <a:p>
            <a:pPr>
              <a:spcBef>
                <a:spcPts val="0"/>
              </a:spcBef>
              <a:spcAft>
                <a:spcPts val="600"/>
              </a:spcAft>
            </a:pPr>
            <a:r>
              <a:rPr lang="en-CA" sz="1400" noProof="0" dirty="0" smtClean="0">
                <a:solidFill>
                  <a:prstClr val="black"/>
                </a:solidFill>
              </a:rPr>
              <a:t>When an </a:t>
            </a:r>
            <a:r>
              <a:rPr lang="en-CA" sz="1400" noProof="0" dirty="0">
                <a:solidFill>
                  <a:prstClr val="black"/>
                </a:solidFill>
              </a:rPr>
              <a:t>employee refuses to </a:t>
            </a:r>
            <a:r>
              <a:rPr lang="en-CA" sz="1400" noProof="0" dirty="0" smtClean="0">
                <a:solidFill>
                  <a:prstClr val="black"/>
                </a:solidFill>
              </a:rPr>
              <a:t>sign the PA, they must inform their manager.  The manager will </a:t>
            </a:r>
            <a:r>
              <a:rPr lang="en-CA" sz="1400" noProof="0" dirty="0">
                <a:solidFill>
                  <a:prstClr val="black"/>
                </a:solidFill>
              </a:rPr>
              <a:t>ask the PSPM App administrator to close the PA by </a:t>
            </a:r>
            <a:r>
              <a:rPr lang="en-CA" sz="1400" noProof="0" dirty="0" smtClean="0">
                <a:solidFill>
                  <a:prstClr val="black"/>
                </a:solidFill>
              </a:rPr>
              <a:t>selecting the option “</a:t>
            </a:r>
            <a:r>
              <a:rPr lang="en-CA" sz="1400" i="1" noProof="0" dirty="0" smtClean="0">
                <a:solidFill>
                  <a:prstClr val="black"/>
                </a:solidFill>
              </a:rPr>
              <a:t>Employee refuses to complete the agreement</a:t>
            </a:r>
            <a:r>
              <a:rPr lang="en-CA" sz="1400" noProof="0" dirty="0" smtClean="0">
                <a:solidFill>
                  <a:prstClr val="black"/>
                </a:solidFill>
              </a:rPr>
              <a:t>”.</a:t>
            </a:r>
            <a:endParaRPr lang="en-CA" sz="1400" noProof="0" dirty="0">
              <a:solidFill>
                <a:prstClr val="black"/>
              </a:solidFill>
            </a:endParaRPr>
          </a:p>
          <a:p>
            <a:pPr lvl="0"/>
            <a:endParaRPr lang="en-CA" sz="1100" noProof="0" dirty="0">
              <a:solidFill>
                <a:prstClr val="black"/>
              </a:solidFill>
            </a:endParaRPr>
          </a:p>
          <a:p>
            <a:pPr lvl="0"/>
            <a:endParaRPr lang="en-CA" sz="1100" noProof="0" dirty="0">
              <a:solidFill>
                <a:prstClr val="black"/>
              </a:solidFill>
            </a:endParaRPr>
          </a:p>
          <a:p>
            <a:pPr lvl="0"/>
            <a:endParaRPr lang="en-CA" sz="1100" noProof="0" dirty="0" smtClean="0">
              <a:solidFill>
                <a:prstClr val="black"/>
              </a:solidFill>
            </a:endParaRPr>
          </a:p>
          <a:p>
            <a:pPr lvl="0"/>
            <a:endParaRPr lang="en-CA" sz="1100" noProof="0" dirty="0" smtClean="0">
              <a:solidFill>
                <a:prstClr val="black"/>
              </a:solidFill>
            </a:endParaRPr>
          </a:p>
          <a:p>
            <a:pPr marL="0" lvl="0" indent="0">
              <a:buNone/>
            </a:pPr>
            <a:endParaRPr lang="en-CA" sz="1100" noProof="0" dirty="0">
              <a:solidFill>
                <a:prstClr val="black"/>
              </a:solidFill>
            </a:endParaRPr>
          </a:p>
          <a:p>
            <a:endParaRPr lang="en-CA" sz="1100" noProof="0" dirty="0"/>
          </a:p>
          <a:p>
            <a:endParaRPr lang="en-CA" sz="1100" noProof="0" dirty="0"/>
          </a:p>
          <a:p>
            <a:endParaRPr lang="en-CA" sz="1100" noProof="0" dirty="0" smtClean="0"/>
          </a:p>
        </p:txBody>
      </p:sp>
      <p:sp>
        <p:nvSpPr>
          <p:cNvPr id="4" name="Slide Number Placeholder 3"/>
          <p:cNvSpPr>
            <a:spLocks noGrp="1"/>
          </p:cNvSpPr>
          <p:nvPr>
            <p:ph type="sldNum" sz="quarter" idx="12"/>
          </p:nvPr>
        </p:nvSpPr>
        <p:spPr/>
        <p:txBody>
          <a:bodyPr/>
          <a:lstStyle/>
          <a:p>
            <a:fld id="{2E86C063-E22E-2E4C-A523-54089486E38F}" type="slidenum">
              <a:rPr lang="en-US" smtClean="0"/>
              <a:t>34</a:t>
            </a:fld>
            <a:endParaRPr lang="en-US"/>
          </a:p>
        </p:txBody>
      </p:sp>
    </p:spTree>
    <p:extLst>
      <p:ext uri="{BB962C8B-B14F-4D97-AF65-F5344CB8AC3E}">
        <p14:creationId xmlns:p14="http://schemas.microsoft.com/office/powerpoint/2010/main" val="883465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64"/>
            <a:ext cx="8229600" cy="721224"/>
          </a:xfrm>
        </p:spPr>
        <p:txBody>
          <a:bodyPr>
            <a:normAutofit/>
          </a:bodyPr>
          <a:lstStyle/>
          <a:p>
            <a:pPr algn="ctr"/>
            <a:r>
              <a:rPr lang="en-CA" sz="2200" noProof="0" dirty="0" smtClean="0"/>
              <a:t>PSPM App Checklist </a:t>
            </a:r>
            <a:r>
              <a:rPr lang="en-CA" sz="2200" noProof="0" dirty="0"/>
              <a:t>– Did </a:t>
            </a:r>
            <a:r>
              <a:rPr lang="en-CA" sz="2200" noProof="0" dirty="0" smtClean="0"/>
              <a:t>you?</a:t>
            </a:r>
            <a:endParaRPr lang="en-CA" sz="2200" noProof="0" dirty="0"/>
          </a:p>
        </p:txBody>
      </p:sp>
      <p:sp>
        <p:nvSpPr>
          <p:cNvPr id="3" name="Content Placeholder 2"/>
          <p:cNvSpPr>
            <a:spLocks noGrp="1"/>
          </p:cNvSpPr>
          <p:nvPr>
            <p:ph sz="half" idx="1"/>
          </p:nvPr>
        </p:nvSpPr>
        <p:spPr>
          <a:xfrm>
            <a:off x="457200" y="1011111"/>
            <a:ext cx="4038600" cy="3186354"/>
          </a:xfrm>
        </p:spPr>
        <p:txBody>
          <a:bodyPr>
            <a:normAutofit fontScale="85000" lnSpcReduction="10000"/>
          </a:bodyPr>
          <a:lstStyle/>
          <a:p>
            <a:pPr marL="0" indent="0">
              <a:buNone/>
            </a:pPr>
            <a:r>
              <a:rPr lang="en-CA" sz="1600" b="1" u="sng" noProof="0" dirty="0" smtClean="0"/>
              <a:t>Managers/Supervisors</a:t>
            </a:r>
          </a:p>
          <a:p>
            <a:pPr marL="0" indent="0">
              <a:buNone/>
            </a:pPr>
            <a:endParaRPr lang="en-CA" sz="1600" b="1" u="sng" noProof="0" dirty="0" smtClean="0"/>
          </a:p>
          <a:p>
            <a:r>
              <a:rPr lang="en-CA" sz="1600" b="1" noProof="0" dirty="0" smtClean="0"/>
              <a:t>Section A</a:t>
            </a:r>
            <a:r>
              <a:rPr lang="en-CA" sz="1600" b="1" noProof="0" dirty="0"/>
              <a:t>: </a:t>
            </a:r>
            <a:r>
              <a:rPr lang="en-CA" sz="1600" noProof="0" dirty="0"/>
              <a:t>review </a:t>
            </a:r>
            <a:r>
              <a:rPr lang="en-CA" sz="1600" noProof="0" dirty="0" smtClean="0"/>
              <a:t>personal </a:t>
            </a:r>
            <a:r>
              <a:rPr lang="en-CA" sz="1600" noProof="0" dirty="0"/>
              <a:t>information and ensure </a:t>
            </a:r>
            <a:r>
              <a:rPr lang="en-CA" sz="1600" noProof="0" dirty="0" smtClean="0"/>
              <a:t>accuracy?</a:t>
            </a:r>
          </a:p>
          <a:p>
            <a:endParaRPr lang="en-CA" sz="1600" noProof="0" dirty="0" smtClean="0"/>
          </a:p>
          <a:p>
            <a:r>
              <a:rPr lang="en-CA" sz="1600" b="1" noProof="0" dirty="0" smtClean="0"/>
              <a:t>Section B:</a:t>
            </a:r>
            <a:r>
              <a:rPr lang="en-CA" sz="1600" noProof="0" dirty="0" smtClean="0"/>
              <a:t> assign one overall rating for all the work objectives and write comments about how well work objectives were achieved against performance indicators?</a:t>
            </a:r>
          </a:p>
          <a:p>
            <a:endParaRPr lang="en-CA" sz="1600" noProof="0" dirty="0" smtClean="0"/>
          </a:p>
          <a:p>
            <a:r>
              <a:rPr lang="en-CA" sz="1600" b="1" noProof="0" dirty="0" smtClean="0"/>
              <a:t>Section C: </a:t>
            </a:r>
            <a:r>
              <a:rPr lang="en-CA" sz="1600" noProof="0" dirty="0" smtClean="0"/>
              <a:t>assign one overall rating for all four core competencies and write comments about how well they were demonstrated against behavioural indicators?</a:t>
            </a:r>
          </a:p>
          <a:p>
            <a:endParaRPr lang="en-CA" sz="1600" b="1" noProof="0" dirty="0" smtClean="0"/>
          </a:p>
          <a:p>
            <a:endParaRPr lang="en-CA" sz="1600" noProof="0" dirty="0"/>
          </a:p>
          <a:p>
            <a:endParaRPr lang="en-CA" sz="1400" noProof="0" dirty="0"/>
          </a:p>
        </p:txBody>
      </p:sp>
      <p:sp>
        <p:nvSpPr>
          <p:cNvPr id="4" name="Content Placeholder 3"/>
          <p:cNvSpPr>
            <a:spLocks noGrp="1"/>
          </p:cNvSpPr>
          <p:nvPr>
            <p:ph sz="half" idx="2"/>
          </p:nvPr>
        </p:nvSpPr>
        <p:spPr>
          <a:xfrm>
            <a:off x="4648200" y="988789"/>
            <a:ext cx="4038600" cy="3394472"/>
          </a:xfrm>
        </p:spPr>
        <p:txBody>
          <a:bodyPr>
            <a:normAutofit fontScale="85000" lnSpcReduction="10000"/>
          </a:bodyPr>
          <a:lstStyle/>
          <a:p>
            <a:pPr marL="0" indent="0">
              <a:buNone/>
            </a:pPr>
            <a:r>
              <a:rPr lang="en-CA" sz="1600" b="1" u="sng" noProof="0" dirty="0" smtClean="0"/>
              <a:t>Employees</a:t>
            </a:r>
          </a:p>
          <a:p>
            <a:pPr marL="0" indent="0">
              <a:buNone/>
            </a:pPr>
            <a:endParaRPr lang="en-CA" sz="1600" b="1" u="sng" noProof="0" dirty="0" smtClean="0"/>
          </a:p>
          <a:p>
            <a:r>
              <a:rPr lang="en-CA" sz="1600" b="1" noProof="0" dirty="0" smtClean="0"/>
              <a:t>Section A:</a:t>
            </a:r>
            <a:r>
              <a:rPr lang="en-CA" sz="1600" noProof="0" dirty="0" smtClean="0"/>
              <a:t> review personal information and inform the manager of changes to be made (if applicable)?</a:t>
            </a:r>
          </a:p>
          <a:p>
            <a:endParaRPr lang="en-CA" sz="1600" b="1" noProof="0" dirty="0" smtClean="0"/>
          </a:p>
          <a:p>
            <a:r>
              <a:rPr lang="en-CA" sz="1600" b="1" noProof="0" dirty="0" smtClean="0"/>
              <a:t>Section B:</a:t>
            </a:r>
            <a:r>
              <a:rPr lang="en-CA" sz="1600" noProof="0" dirty="0" smtClean="0"/>
              <a:t> read the manager’s comments and write your own comments?</a:t>
            </a:r>
          </a:p>
          <a:p>
            <a:endParaRPr lang="en-CA" sz="1600" b="1" noProof="0" dirty="0" smtClean="0"/>
          </a:p>
          <a:p>
            <a:r>
              <a:rPr lang="en-CA" sz="1600" b="1" noProof="0" dirty="0" smtClean="0"/>
              <a:t>Section C</a:t>
            </a:r>
            <a:r>
              <a:rPr lang="en-CA" sz="1600" b="1" noProof="0" dirty="0"/>
              <a:t>:</a:t>
            </a:r>
            <a:r>
              <a:rPr lang="en-CA" sz="1600" noProof="0" dirty="0"/>
              <a:t> read the manager’s comments and </a:t>
            </a:r>
            <a:r>
              <a:rPr lang="en-CA" sz="1600" noProof="0" dirty="0" smtClean="0"/>
              <a:t>write </a:t>
            </a:r>
            <a:r>
              <a:rPr lang="en-CA" sz="1600" noProof="0" dirty="0"/>
              <a:t>your own comments?</a:t>
            </a:r>
          </a:p>
          <a:p>
            <a:endParaRPr lang="en-CA" sz="1600" b="1" noProof="0" dirty="0" smtClean="0"/>
          </a:p>
        </p:txBody>
      </p:sp>
      <p:sp>
        <p:nvSpPr>
          <p:cNvPr id="5" name="Slide Number Placeholder 4"/>
          <p:cNvSpPr>
            <a:spLocks noGrp="1"/>
          </p:cNvSpPr>
          <p:nvPr>
            <p:ph type="sldNum" sz="quarter" idx="12"/>
          </p:nvPr>
        </p:nvSpPr>
        <p:spPr/>
        <p:txBody>
          <a:bodyPr/>
          <a:lstStyle/>
          <a:p>
            <a:fld id="{2E86C063-E22E-2E4C-A523-54089486E38F}" type="slidenum">
              <a:rPr lang="en-US" smtClean="0"/>
              <a:t>35</a:t>
            </a:fld>
            <a:endParaRPr lang="en-US" dirty="0"/>
          </a:p>
        </p:txBody>
      </p:sp>
    </p:spTree>
    <p:extLst>
      <p:ext uri="{BB962C8B-B14F-4D97-AF65-F5344CB8AC3E}">
        <p14:creationId xmlns:p14="http://schemas.microsoft.com/office/powerpoint/2010/main" val="570236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39"/>
            <a:ext cx="8229600" cy="857250"/>
          </a:xfrm>
        </p:spPr>
        <p:txBody>
          <a:bodyPr>
            <a:normAutofit/>
          </a:bodyPr>
          <a:lstStyle/>
          <a:p>
            <a:pPr algn="ctr"/>
            <a:r>
              <a:rPr lang="en-CA" sz="2200" noProof="0" dirty="0" smtClean="0"/>
              <a:t>PSPM App Checklist </a:t>
            </a:r>
            <a:r>
              <a:rPr lang="en-CA" sz="2200" noProof="0" dirty="0"/>
              <a:t>– Did you</a:t>
            </a:r>
            <a:r>
              <a:rPr lang="en-CA" sz="2200" noProof="0" dirty="0" smtClean="0"/>
              <a:t>? (continued)</a:t>
            </a:r>
            <a:endParaRPr lang="en-CA" sz="2200" noProof="0" dirty="0"/>
          </a:p>
        </p:txBody>
      </p:sp>
      <p:sp>
        <p:nvSpPr>
          <p:cNvPr id="3" name="Content Placeholder 2"/>
          <p:cNvSpPr>
            <a:spLocks noGrp="1"/>
          </p:cNvSpPr>
          <p:nvPr>
            <p:ph sz="half" idx="1"/>
          </p:nvPr>
        </p:nvSpPr>
        <p:spPr>
          <a:xfrm>
            <a:off x="457200" y="1275607"/>
            <a:ext cx="4038600" cy="3394472"/>
          </a:xfrm>
        </p:spPr>
        <p:txBody>
          <a:bodyPr>
            <a:normAutofit fontScale="92500" lnSpcReduction="10000"/>
          </a:bodyPr>
          <a:lstStyle/>
          <a:p>
            <a:pPr marL="0" indent="0">
              <a:buNone/>
            </a:pPr>
            <a:r>
              <a:rPr lang="en-CA" sz="1600" b="1" u="sng" noProof="0" dirty="0"/>
              <a:t>Managers/Supervisors</a:t>
            </a:r>
          </a:p>
          <a:p>
            <a:endParaRPr lang="en-CA" sz="1600" b="1" noProof="0" dirty="0" smtClean="0"/>
          </a:p>
          <a:p>
            <a:r>
              <a:rPr lang="en-CA" sz="1600" b="1" noProof="0" dirty="0" smtClean="0"/>
              <a:t>Section </a:t>
            </a:r>
            <a:r>
              <a:rPr lang="en-CA" sz="1600" b="1" noProof="0" dirty="0"/>
              <a:t>D:</a:t>
            </a:r>
            <a:r>
              <a:rPr lang="en-CA" sz="1600" noProof="0" dirty="0"/>
              <a:t> discuss progress to the mandatory Learning </a:t>
            </a:r>
            <a:r>
              <a:rPr lang="en-CA" sz="1600" noProof="0" dirty="0" smtClean="0"/>
              <a:t>and Development </a:t>
            </a:r>
            <a:r>
              <a:rPr lang="en-CA" sz="1600" noProof="0" dirty="0"/>
              <a:t>Plan with the employee?</a:t>
            </a:r>
          </a:p>
          <a:p>
            <a:pPr lvl="0"/>
            <a:endParaRPr lang="en-CA" sz="1600" b="1" noProof="0" dirty="0" smtClean="0">
              <a:solidFill>
                <a:prstClr val="black"/>
              </a:solidFill>
            </a:endParaRPr>
          </a:p>
          <a:p>
            <a:pPr lvl="0"/>
            <a:r>
              <a:rPr lang="en-CA" sz="1600" b="1" noProof="0" dirty="0" smtClean="0">
                <a:solidFill>
                  <a:prstClr val="black"/>
                </a:solidFill>
              </a:rPr>
              <a:t>Section </a:t>
            </a:r>
            <a:r>
              <a:rPr lang="en-CA" sz="1600" b="1" noProof="0" dirty="0">
                <a:solidFill>
                  <a:prstClr val="black"/>
                </a:solidFill>
              </a:rPr>
              <a:t>E: </a:t>
            </a:r>
            <a:r>
              <a:rPr lang="en-CA" sz="1600" noProof="0" dirty="0" smtClean="0">
                <a:solidFill>
                  <a:prstClr val="black"/>
                </a:solidFill>
              </a:rPr>
              <a:t>select</a:t>
            </a:r>
            <a:r>
              <a:rPr lang="en-CA" sz="1600" b="1" noProof="0" dirty="0" smtClean="0">
                <a:solidFill>
                  <a:prstClr val="black"/>
                </a:solidFill>
              </a:rPr>
              <a:t> </a:t>
            </a:r>
            <a:r>
              <a:rPr lang="en-CA" sz="1600" noProof="0" dirty="0" smtClean="0">
                <a:solidFill>
                  <a:prstClr val="black"/>
                </a:solidFill>
              </a:rPr>
              <a:t>all required boxes?</a:t>
            </a:r>
            <a:endParaRPr lang="en-CA" sz="1600" noProof="0" dirty="0">
              <a:solidFill>
                <a:prstClr val="black"/>
              </a:solidFill>
            </a:endParaRPr>
          </a:p>
          <a:p>
            <a:pPr lvl="0"/>
            <a:endParaRPr lang="en-CA" sz="1600" b="1" noProof="0" dirty="0" smtClean="0">
              <a:solidFill>
                <a:prstClr val="black"/>
              </a:solidFill>
            </a:endParaRPr>
          </a:p>
          <a:p>
            <a:pPr lvl="0"/>
            <a:r>
              <a:rPr lang="en-CA" sz="1600" b="1" noProof="0" dirty="0" smtClean="0">
                <a:solidFill>
                  <a:prstClr val="black"/>
                </a:solidFill>
              </a:rPr>
              <a:t>Section </a:t>
            </a:r>
            <a:r>
              <a:rPr lang="en-CA" sz="1600" b="1" noProof="0" dirty="0">
                <a:solidFill>
                  <a:prstClr val="black"/>
                </a:solidFill>
              </a:rPr>
              <a:t>F:</a:t>
            </a:r>
            <a:r>
              <a:rPr lang="en-CA" sz="1600" noProof="0" dirty="0">
                <a:solidFill>
                  <a:prstClr val="black"/>
                </a:solidFill>
              </a:rPr>
              <a:t> discuss </a:t>
            </a:r>
            <a:r>
              <a:rPr lang="en-CA" sz="1600" noProof="0" dirty="0" smtClean="0">
                <a:solidFill>
                  <a:prstClr val="black"/>
                </a:solidFill>
              </a:rPr>
              <a:t>progress of the Performance Improvement Plan (Action Plan) or the need to create one by triggering “Performance Improvement Plan” (“Action </a:t>
            </a:r>
            <a:r>
              <a:rPr lang="en-CA" sz="1600" noProof="0" dirty="0">
                <a:solidFill>
                  <a:prstClr val="black"/>
                </a:solidFill>
              </a:rPr>
              <a:t>Plan</a:t>
            </a:r>
            <a:r>
              <a:rPr lang="en-CA" sz="1600" noProof="0" dirty="0" smtClean="0">
                <a:solidFill>
                  <a:prstClr val="black"/>
                </a:solidFill>
              </a:rPr>
              <a:t>”) </a:t>
            </a:r>
            <a:r>
              <a:rPr lang="en-CA" sz="1600" noProof="0" dirty="0">
                <a:solidFill>
                  <a:prstClr val="black"/>
                </a:solidFill>
              </a:rPr>
              <a:t>from Section </a:t>
            </a:r>
            <a:r>
              <a:rPr lang="en-CA" sz="1600" noProof="0" dirty="0" smtClean="0">
                <a:solidFill>
                  <a:prstClr val="black"/>
                </a:solidFill>
              </a:rPr>
              <a:t>A           (if </a:t>
            </a:r>
            <a:r>
              <a:rPr lang="en-CA" sz="1600" noProof="0" dirty="0">
                <a:solidFill>
                  <a:prstClr val="black"/>
                </a:solidFill>
              </a:rPr>
              <a:t>applicable</a:t>
            </a:r>
            <a:r>
              <a:rPr lang="en-CA" sz="1600" noProof="0" dirty="0" smtClean="0">
                <a:solidFill>
                  <a:prstClr val="black"/>
                </a:solidFill>
              </a:rPr>
              <a:t>)?</a:t>
            </a:r>
            <a:endParaRPr lang="en-CA" sz="1600" noProof="0" dirty="0">
              <a:solidFill>
                <a:prstClr val="black"/>
              </a:solidFill>
            </a:endParaRPr>
          </a:p>
          <a:p>
            <a:pPr marL="342900" lvl="1" indent="-342900">
              <a:buFont typeface="Arial"/>
              <a:buChar char="•"/>
            </a:pPr>
            <a:endParaRPr lang="en-CA" sz="1300" b="1" noProof="0" dirty="0" smtClean="0">
              <a:solidFill>
                <a:prstClr val="black"/>
              </a:solidFill>
            </a:endParaRPr>
          </a:p>
          <a:p>
            <a:endParaRPr lang="en-CA" noProof="0" dirty="0"/>
          </a:p>
        </p:txBody>
      </p:sp>
      <p:sp>
        <p:nvSpPr>
          <p:cNvPr id="4" name="Content Placeholder 3"/>
          <p:cNvSpPr>
            <a:spLocks noGrp="1"/>
          </p:cNvSpPr>
          <p:nvPr>
            <p:ph sz="half" idx="2"/>
          </p:nvPr>
        </p:nvSpPr>
        <p:spPr>
          <a:xfrm>
            <a:off x="4648200" y="1275607"/>
            <a:ext cx="4038600" cy="3394472"/>
          </a:xfrm>
        </p:spPr>
        <p:txBody>
          <a:bodyPr>
            <a:normAutofit fontScale="92500" lnSpcReduction="10000"/>
          </a:bodyPr>
          <a:lstStyle/>
          <a:p>
            <a:pPr marL="0" lvl="0" indent="0">
              <a:buNone/>
            </a:pPr>
            <a:r>
              <a:rPr lang="en-CA" sz="1600" b="1" u="sng" noProof="0" dirty="0" smtClean="0">
                <a:solidFill>
                  <a:prstClr val="black"/>
                </a:solidFill>
              </a:rPr>
              <a:t>Employees</a:t>
            </a:r>
          </a:p>
          <a:p>
            <a:pPr lvl="0"/>
            <a:endParaRPr lang="en-CA" sz="1600" b="1" noProof="0" dirty="0">
              <a:solidFill>
                <a:prstClr val="black"/>
              </a:solidFill>
            </a:endParaRPr>
          </a:p>
          <a:p>
            <a:pPr lvl="0"/>
            <a:r>
              <a:rPr lang="en-CA" sz="1600" b="1" noProof="0" dirty="0" smtClean="0">
                <a:solidFill>
                  <a:prstClr val="black"/>
                </a:solidFill>
              </a:rPr>
              <a:t>Section </a:t>
            </a:r>
            <a:r>
              <a:rPr lang="en-CA" sz="1600" b="1" noProof="0" dirty="0">
                <a:solidFill>
                  <a:prstClr val="black"/>
                </a:solidFill>
              </a:rPr>
              <a:t>D:</a:t>
            </a:r>
            <a:r>
              <a:rPr lang="en-CA" sz="1600" noProof="0" dirty="0">
                <a:solidFill>
                  <a:prstClr val="black"/>
                </a:solidFill>
              </a:rPr>
              <a:t> finalize the mandatory Learning </a:t>
            </a:r>
            <a:r>
              <a:rPr lang="en-CA" sz="1600" noProof="0" dirty="0" smtClean="0">
                <a:solidFill>
                  <a:prstClr val="black"/>
                </a:solidFill>
              </a:rPr>
              <a:t>and Development </a:t>
            </a:r>
            <a:r>
              <a:rPr lang="en-CA" sz="1600" noProof="0" dirty="0">
                <a:solidFill>
                  <a:prstClr val="black"/>
                </a:solidFill>
              </a:rPr>
              <a:t>Plan?</a:t>
            </a:r>
          </a:p>
          <a:p>
            <a:pPr lvl="0"/>
            <a:endParaRPr lang="en-CA" sz="1600" b="1" noProof="0" dirty="0" smtClean="0">
              <a:solidFill>
                <a:prstClr val="black"/>
              </a:solidFill>
            </a:endParaRPr>
          </a:p>
          <a:p>
            <a:pPr lvl="0"/>
            <a:r>
              <a:rPr lang="en-CA" sz="1600" b="1" noProof="0" dirty="0" smtClean="0">
                <a:solidFill>
                  <a:prstClr val="black"/>
                </a:solidFill>
              </a:rPr>
              <a:t>Section </a:t>
            </a:r>
            <a:r>
              <a:rPr lang="en-CA" sz="1600" b="1" noProof="0" dirty="0">
                <a:solidFill>
                  <a:prstClr val="black"/>
                </a:solidFill>
              </a:rPr>
              <a:t>E:</a:t>
            </a:r>
            <a:r>
              <a:rPr lang="en-CA" sz="1600" noProof="0" dirty="0">
                <a:solidFill>
                  <a:prstClr val="black"/>
                </a:solidFill>
              </a:rPr>
              <a:t> </a:t>
            </a:r>
            <a:r>
              <a:rPr lang="en-CA" sz="1600" noProof="0" dirty="0" smtClean="0">
                <a:solidFill>
                  <a:prstClr val="black"/>
                </a:solidFill>
              </a:rPr>
              <a:t>select all </a:t>
            </a:r>
            <a:r>
              <a:rPr lang="en-CA" sz="1600" noProof="0" dirty="0">
                <a:solidFill>
                  <a:prstClr val="black"/>
                </a:solidFill>
              </a:rPr>
              <a:t>required </a:t>
            </a:r>
            <a:r>
              <a:rPr lang="en-CA" sz="1600" noProof="0" dirty="0" smtClean="0">
                <a:solidFill>
                  <a:prstClr val="black"/>
                </a:solidFill>
              </a:rPr>
              <a:t>boxes?</a:t>
            </a:r>
          </a:p>
          <a:p>
            <a:pPr lvl="0"/>
            <a:endParaRPr lang="en-CA" sz="1600" noProof="0" dirty="0" smtClean="0">
              <a:solidFill>
                <a:prstClr val="black"/>
              </a:solidFill>
            </a:endParaRPr>
          </a:p>
          <a:p>
            <a:pPr lvl="0"/>
            <a:r>
              <a:rPr lang="en-CA" sz="1600" b="1" noProof="0" dirty="0" smtClean="0">
                <a:solidFill>
                  <a:prstClr val="black"/>
                </a:solidFill>
              </a:rPr>
              <a:t>Section </a:t>
            </a:r>
            <a:r>
              <a:rPr lang="en-CA" sz="1600" b="1" noProof="0" dirty="0">
                <a:solidFill>
                  <a:prstClr val="black"/>
                </a:solidFill>
              </a:rPr>
              <a:t>F:</a:t>
            </a:r>
            <a:r>
              <a:rPr lang="en-CA" sz="1600" noProof="0" dirty="0">
                <a:solidFill>
                  <a:prstClr val="black"/>
                </a:solidFill>
              </a:rPr>
              <a:t> discuss with your manager the </a:t>
            </a:r>
            <a:r>
              <a:rPr lang="en-CA" sz="1600" noProof="0" dirty="0" smtClean="0">
                <a:solidFill>
                  <a:prstClr val="black"/>
                </a:solidFill>
              </a:rPr>
              <a:t>progress of </a:t>
            </a:r>
            <a:r>
              <a:rPr lang="en-CA" sz="1600" noProof="0" dirty="0">
                <a:solidFill>
                  <a:prstClr val="black"/>
                </a:solidFill>
              </a:rPr>
              <a:t>the </a:t>
            </a:r>
            <a:r>
              <a:rPr lang="en-CA" sz="1600" noProof="0" dirty="0" smtClean="0">
                <a:solidFill>
                  <a:prstClr val="black"/>
                </a:solidFill>
              </a:rPr>
              <a:t>Performance Improvement Plan (Action Plan) or the need to create one (</a:t>
            </a:r>
            <a:r>
              <a:rPr lang="en-CA" sz="1600" noProof="0" dirty="0">
                <a:solidFill>
                  <a:prstClr val="black"/>
                </a:solidFill>
              </a:rPr>
              <a:t>if applicable)?</a:t>
            </a:r>
          </a:p>
          <a:p>
            <a:pPr lvl="0"/>
            <a:endParaRPr lang="en-CA" sz="1300" noProof="0" dirty="0" smtClean="0">
              <a:solidFill>
                <a:prstClr val="black"/>
              </a:solidFill>
            </a:endParaRPr>
          </a:p>
          <a:p>
            <a:endParaRPr lang="en-CA" noProof="0" dirty="0"/>
          </a:p>
        </p:txBody>
      </p:sp>
      <p:sp>
        <p:nvSpPr>
          <p:cNvPr id="5" name="Slide Number Placeholder 4"/>
          <p:cNvSpPr>
            <a:spLocks noGrp="1"/>
          </p:cNvSpPr>
          <p:nvPr>
            <p:ph type="sldNum" sz="quarter" idx="12"/>
          </p:nvPr>
        </p:nvSpPr>
        <p:spPr/>
        <p:txBody>
          <a:bodyPr/>
          <a:lstStyle/>
          <a:p>
            <a:fld id="{2E86C063-E22E-2E4C-A523-54089486E38F}" type="slidenum">
              <a:rPr lang="en-US" smtClean="0"/>
              <a:t>36</a:t>
            </a:fld>
            <a:endParaRPr lang="en-US" dirty="0"/>
          </a:p>
        </p:txBody>
      </p:sp>
    </p:spTree>
    <p:extLst>
      <p:ext uri="{BB962C8B-B14F-4D97-AF65-F5344CB8AC3E}">
        <p14:creationId xmlns:p14="http://schemas.microsoft.com/office/powerpoint/2010/main" val="254039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438"/>
            <a:ext cx="8229600" cy="857250"/>
          </a:xfrm>
        </p:spPr>
        <p:txBody>
          <a:bodyPr>
            <a:normAutofit/>
          </a:bodyPr>
          <a:lstStyle/>
          <a:p>
            <a:pPr algn="ctr"/>
            <a:r>
              <a:rPr lang="en-CA" sz="2200" noProof="0" dirty="0" smtClean="0"/>
              <a:t>PSPM App Checklist </a:t>
            </a:r>
            <a:r>
              <a:rPr lang="en-CA" sz="2200" noProof="0" dirty="0"/>
              <a:t>– Did you</a:t>
            </a:r>
            <a:r>
              <a:rPr lang="en-CA" sz="2200" noProof="0" dirty="0" smtClean="0"/>
              <a:t>? (continued)</a:t>
            </a:r>
            <a:endParaRPr lang="en-CA" sz="2200" noProof="0" dirty="0"/>
          </a:p>
        </p:txBody>
      </p:sp>
      <p:sp>
        <p:nvSpPr>
          <p:cNvPr id="3" name="Content Placeholder 2"/>
          <p:cNvSpPr>
            <a:spLocks noGrp="1"/>
          </p:cNvSpPr>
          <p:nvPr>
            <p:ph sz="half" idx="1"/>
          </p:nvPr>
        </p:nvSpPr>
        <p:spPr>
          <a:xfrm>
            <a:off x="457200" y="1113589"/>
            <a:ext cx="4038600" cy="3394472"/>
          </a:xfrm>
        </p:spPr>
        <p:txBody>
          <a:bodyPr>
            <a:normAutofit/>
          </a:bodyPr>
          <a:lstStyle/>
          <a:p>
            <a:pPr marL="0" lvl="1" indent="0">
              <a:buNone/>
            </a:pPr>
            <a:r>
              <a:rPr lang="en-CA" sz="1400" b="1" u="sng" noProof="0" dirty="0" smtClean="0">
                <a:solidFill>
                  <a:prstClr val="black"/>
                </a:solidFill>
              </a:rPr>
              <a:t>Managers/Supervisors</a:t>
            </a:r>
          </a:p>
          <a:p>
            <a:pPr marL="342900" lvl="1" indent="-342900">
              <a:buFont typeface="Arial"/>
              <a:buChar char="•"/>
            </a:pPr>
            <a:endParaRPr lang="en-CA" sz="1400" b="1" noProof="0" dirty="0">
              <a:solidFill>
                <a:prstClr val="black"/>
              </a:solidFill>
            </a:endParaRPr>
          </a:p>
          <a:p>
            <a:pPr marL="342900" lvl="1" indent="-342900">
              <a:buFont typeface="Arial"/>
              <a:buChar char="•"/>
            </a:pPr>
            <a:r>
              <a:rPr lang="en-CA" sz="1400" b="1" noProof="0" dirty="0" smtClean="0"/>
              <a:t>Section </a:t>
            </a:r>
            <a:r>
              <a:rPr lang="en-CA" sz="1400" b="1" noProof="0" dirty="0"/>
              <a:t>G</a:t>
            </a:r>
            <a:r>
              <a:rPr lang="en-CA" sz="1400" b="1" noProof="0" dirty="0" smtClean="0"/>
              <a:t>: Talent Management (TMP)</a:t>
            </a:r>
            <a:endParaRPr lang="en-CA" sz="1400" b="1" noProof="0" dirty="0"/>
          </a:p>
          <a:p>
            <a:pPr marL="342900" lvl="1" indent="-342900">
              <a:buFont typeface="Arial"/>
              <a:buChar char="•"/>
            </a:pPr>
            <a:endParaRPr lang="en-CA" sz="1400" b="1" noProof="0" dirty="0"/>
          </a:p>
          <a:p>
            <a:pPr marL="742950" lvl="2" indent="-342900">
              <a:buFont typeface="Wingdings" panose="05000000000000000000" pitchFamily="2" charset="2"/>
              <a:buChar char="Ø"/>
            </a:pPr>
            <a:r>
              <a:rPr lang="en-CA" sz="1400" noProof="0" dirty="0"/>
              <a:t>Did you discuss with the employee and complete the required fields of the TMP</a:t>
            </a:r>
            <a:r>
              <a:rPr lang="en-CA" sz="1400" noProof="0" dirty="0" smtClean="0"/>
              <a:t>?</a:t>
            </a:r>
          </a:p>
          <a:p>
            <a:pPr marL="742950" lvl="2" indent="-342900">
              <a:buFont typeface="Wingdings" panose="05000000000000000000" pitchFamily="2" charset="2"/>
              <a:buChar char="Ø"/>
            </a:pPr>
            <a:r>
              <a:rPr lang="en-CA" sz="1400" noProof="0" dirty="0" smtClean="0"/>
              <a:t>Did </a:t>
            </a:r>
            <a:r>
              <a:rPr lang="en-CA" sz="1400" noProof="0" dirty="0"/>
              <a:t>you close the </a:t>
            </a:r>
            <a:r>
              <a:rPr lang="en-CA" sz="1400" noProof="0" dirty="0" smtClean="0"/>
              <a:t>2020-2021 </a:t>
            </a:r>
            <a:r>
              <a:rPr lang="en-CA" sz="1400" noProof="0" dirty="0"/>
              <a:t>TMP? </a:t>
            </a:r>
          </a:p>
          <a:p>
            <a:pPr marL="742950" lvl="2" indent="-342900">
              <a:buFont typeface="Wingdings" panose="05000000000000000000" pitchFamily="2" charset="2"/>
              <a:buChar char="Ø"/>
            </a:pPr>
            <a:endParaRPr lang="en-CA" sz="1400" noProof="0" dirty="0">
              <a:solidFill>
                <a:prstClr val="black"/>
              </a:solidFill>
            </a:endParaRPr>
          </a:p>
          <a:p>
            <a:pPr lvl="0"/>
            <a:r>
              <a:rPr lang="en-CA" sz="1400" b="1" noProof="0" dirty="0" smtClean="0">
                <a:solidFill>
                  <a:prstClr val="black"/>
                </a:solidFill>
              </a:rPr>
              <a:t>Section </a:t>
            </a:r>
            <a:r>
              <a:rPr lang="en-CA" sz="1400" b="1" noProof="0" dirty="0">
                <a:solidFill>
                  <a:prstClr val="black"/>
                </a:solidFill>
              </a:rPr>
              <a:t>I:</a:t>
            </a:r>
            <a:r>
              <a:rPr lang="en-CA" sz="1400" noProof="0" dirty="0">
                <a:solidFill>
                  <a:prstClr val="black"/>
                </a:solidFill>
              </a:rPr>
              <a:t> if the employee is on probation, did </a:t>
            </a:r>
            <a:r>
              <a:rPr lang="en-CA" sz="1400" noProof="0" dirty="0" smtClean="0">
                <a:solidFill>
                  <a:prstClr val="black"/>
                </a:solidFill>
              </a:rPr>
              <a:t>you update </a:t>
            </a:r>
            <a:r>
              <a:rPr lang="en-CA" sz="1400" noProof="0" dirty="0">
                <a:solidFill>
                  <a:prstClr val="black"/>
                </a:solidFill>
              </a:rPr>
              <a:t>the information?</a:t>
            </a:r>
          </a:p>
          <a:p>
            <a:endParaRPr lang="en-CA" noProof="0" dirty="0"/>
          </a:p>
        </p:txBody>
      </p:sp>
      <p:sp>
        <p:nvSpPr>
          <p:cNvPr id="4" name="Content Placeholder 3"/>
          <p:cNvSpPr>
            <a:spLocks noGrp="1"/>
          </p:cNvSpPr>
          <p:nvPr>
            <p:ph sz="half" idx="2"/>
          </p:nvPr>
        </p:nvSpPr>
        <p:spPr>
          <a:xfrm>
            <a:off x="4648200" y="1113589"/>
            <a:ext cx="4038600" cy="3394472"/>
          </a:xfrm>
        </p:spPr>
        <p:txBody>
          <a:bodyPr>
            <a:normAutofit/>
          </a:bodyPr>
          <a:lstStyle/>
          <a:p>
            <a:pPr marL="0" lvl="1" indent="0">
              <a:buNone/>
            </a:pPr>
            <a:r>
              <a:rPr lang="en-CA" sz="1400" b="1" u="sng" noProof="0" dirty="0" smtClean="0">
                <a:solidFill>
                  <a:prstClr val="black"/>
                </a:solidFill>
              </a:rPr>
              <a:t>Employees</a:t>
            </a:r>
          </a:p>
          <a:p>
            <a:pPr marL="342900" lvl="1" indent="-342900">
              <a:buFont typeface="Arial"/>
              <a:buChar char="•"/>
            </a:pPr>
            <a:endParaRPr lang="en-CA" sz="1400" b="1" noProof="0" dirty="0">
              <a:solidFill>
                <a:prstClr val="black"/>
              </a:solidFill>
            </a:endParaRPr>
          </a:p>
          <a:p>
            <a:pPr marL="342900" lvl="1" indent="-342900">
              <a:buFont typeface="Arial"/>
              <a:buChar char="•"/>
            </a:pPr>
            <a:r>
              <a:rPr lang="en-CA" sz="1400" b="1" noProof="0" dirty="0" smtClean="0"/>
              <a:t>Section </a:t>
            </a:r>
            <a:r>
              <a:rPr lang="en-CA" sz="1400" b="1" noProof="0" dirty="0"/>
              <a:t>G: Talent Management (TMP)</a:t>
            </a:r>
          </a:p>
          <a:p>
            <a:pPr marL="342900" lvl="1" indent="-342900">
              <a:buFont typeface="Arial"/>
              <a:buChar char="•"/>
            </a:pPr>
            <a:endParaRPr lang="en-CA" sz="1400" b="1" noProof="0" dirty="0"/>
          </a:p>
          <a:p>
            <a:pPr marL="742950" lvl="2" indent="-342900">
              <a:buFont typeface="Wingdings" panose="05000000000000000000" pitchFamily="2" charset="2"/>
              <a:buChar char="Ø"/>
            </a:pPr>
            <a:r>
              <a:rPr lang="en-CA" sz="1400" noProof="0" dirty="0" smtClean="0"/>
              <a:t>Did you discuss with your manager and complete the required fields?</a:t>
            </a:r>
          </a:p>
          <a:p>
            <a:pPr marL="742950" lvl="2" indent="-342900">
              <a:buFont typeface="Wingdings" panose="05000000000000000000" pitchFamily="2" charset="2"/>
              <a:buChar char="Ø"/>
            </a:pPr>
            <a:r>
              <a:rPr lang="en-CA" sz="1400" noProof="0" dirty="0" smtClean="0"/>
              <a:t>Did the manager close </a:t>
            </a:r>
            <a:r>
              <a:rPr lang="en-CA" sz="1400" noProof="0" dirty="0"/>
              <a:t>the </a:t>
            </a:r>
            <a:r>
              <a:rPr lang="en-CA" sz="1400" noProof="0" dirty="0" smtClean="0"/>
              <a:t>2020-2021 </a:t>
            </a:r>
            <a:r>
              <a:rPr lang="en-CA" sz="1400" noProof="0" dirty="0"/>
              <a:t>TMP? </a:t>
            </a:r>
            <a:endParaRPr lang="en-CA" sz="1400" noProof="0" dirty="0" smtClean="0"/>
          </a:p>
          <a:p>
            <a:pPr marL="742950" lvl="2" indent="-342900">
              <a:buFont typeface="Wingdings" panose="05000000000000000000" pitchFamily="2" charset="2"/>
              <a:buChar char="Ø"/>
            </a:pPr>
            <a:endParaRPr lang="en-CA" sz="1400" noProof="0" dirty="0">
              <a:solidFill>
                <a:prstClr val="black"/>
              </a:solidFill>
            </a:endParaRPr>
          </a:p>
          <a:p>
            <a:pPr lvl="0"/>
            <a:r>
              <a:rPr lang="en-CA" sz="1400" b="1" noProof="0" dirty="0" smtClean="0">
                <a:solidFill>
                  <a:prstClr val="black"/>
                </a:solidFill>
              </a:rPr>
              <a:t>Section </a:t>
            </a:r>
            <a:r>
              <a:rPr lang="en-CA" sz="1400" b="1" noProof="0" dirty="0">
                <a:solidFill>
                  <a:prstClr val="black"/>
                </a:solidFill>
              </a:rPr>
              <a:t>I:</a:t>
            </a:r>
            <a:r>
              <a:rPr lang="en-CA" sz="1400" noProof="0" dirty="0">
                <a:solidFill>
                  <a:prstClr val="black"/>
                </a:solidFill>
              </a:rPr>
              <a:t> if </a:t>
            </a:r>
            <a:r>
              <a:rPr lang="en-CA" sz="1400" noProof="0" dirty="0" smtClean="0">
                <a:solidFill>
                  <a:prstClr val="black"/>
                </a:solidFill>
              </a:rPr>
              <a:t>you are on </a:t>
            </a:r>
            <a:r>
              <a:rPr lang="en-CA" sz="1400" noProof="0" dirty="0">
                <a:solidFill>
                  <a:prstClr val="black"/>
                </a:solidFill>
              </a:rPr>
              <a:t>probation, did </a:t>
            </a:r>
            <a:r>
              <a:rPr lang="en-CA" sz="1400" noProof="0" dirty="0" smtClean="0">
                <a:solidFill>
                  <a:prstClr val="black"/>
                </a:solidFill>
              </a:rPr>
              <a:t>you review the information inputted by the manager to ensure accuracy?</a:t>
            </a:r>
            <a:endParaRPr lang="en-CA" sz="1400" noProof="0" dirty="0">
              <a:solidFill>
                <a:prstClr val="black"/>
              </a:solidFill>
            </a:endParaRPr>
          </a:p>
          <a:p>
            <a:endParaRPr lang="en-CA" noProof="0" dirty="0"/>
          </a:p>
        </p:txBody>
      </p:sp>
      <p:sp>
        <p:nvSpPr>
          <p:cNvPr id="5" name="Slide Number Placeholder 4"/>
          <p:cNvSpPr>
            <a:spLocks noGrp="1"/>
          </p:cNvSpPr>
          <p:nvPr>
            <p:ph type="sldNum" sz="quarter" idx="12"/>
          </p:nvPr>
        </p:nvSpPr>
        <p:spPr/>
        <p:txBody>
          <a:bodyPr/>
          <a:lstStyle/>
          <a:p>
            <a:fld id="{2E86C063-E22E-2E4C-A523-54089486E38F}" type="slidenum">
              <a:rPr lang="en-US" smtClean="0"/>
              <a:t>37</a:t>
            </a:fld>
            <a:endParaRPr lang="en-US" dirty="0"/>
          </a:p>
        </p:txBody>
      </p:sp>
    </p:spTree>
    <p:extLst>
      <p:ext uri="{BB962C8B-B14F-4D97-AF65-F5344CB8AC3E}">
        <p14:creationId xmlns:p14="http://schemas.microsoft.com/office/powerpoint/2010/main" val="211357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53" y="6044"/>
            <a:ext cx="8363272" cy="857250"/>
          </a:xfrm>
        </p:spPr>
        <p:txBody>
          <a:bodyPr>
            <a:normAutofit/>
          </a:bodyPr>
          <a:lstStyle/>
          <a:p>
            <a:r>
              <a:rPr lang="en-CA" sz="2400" noProof="0" dirty="0" smtClean="0"/>
              <a:t>Let’s Start the 2021-2022 Beginning of Year Discussions</a:t>
            </a:r>
            <a:endParaRPr lang="en-CA" sz="2400" noProof="0" dirty="0"/>
          </a:p>
        </p:txBody>
      </p:sp>
      <p:sp>
        <p:nvSpPr>
          <p:cNvPr id="4" name="Content Placeholder 3"/>
          <p:cNvSpPr>
            <a:spLocks noGrp="1"/>
          </p:cNvSpPr>
          <p:nvPr>
            <p:ph sz="half" idx="1"/>
          </p:nvPr>
        </p:nvSpPr>
        <p:spPr>
          <a:xfrm>
            <a:off x="467544" y="875428"/>
            <a:ext cx="8265294" cy="3373414"/>
          </a:xfrm>
        </p:spPr>
        <p:txBody>
          <a:bodyPr>
            <a:normAutofit/>
          </a:bodyPr>
          <a:lstStyle/>
          <a:p>
            <a:r>
              <a:rPr lang="en-CA" sz="1600" noProof="0" dirty="0" smtClean="0"/>
              <a:t>At the beginning of year, managers/supervisors and employees discuss the following:</a:t>
            </a:r>
          </a:p>
          <a:p>
            <a:endParaRPr lang="en-CA" sz="1600" noProof="0" dirty="0" smtClean="0"/>
          </a:p>
          <a:p>
            <a:pPr lvl="1">
              <a:buFont typeface="Wingdings" panose="05000000000000000000" pitchFamily="2" charset="2"/>
              <a:buChar char="Ø"/>
            </a:pPr>
            <a:r>
              <a:rPr lang="en-CA" sz="1400" dirty="0" smtClean="0"/>
              <a:t>Upcoming organizational priorities and direction and how their work support this.</a:t>
            </a:r>
          </a:p>
          <a:p>
            <a:pPr lvl="1">
              <a:buFont typeface="Wingdings" panose="05000000000000000000" pitchFamily="2" charset="2"/>
              <a:buChar char="Ø"/>
            </a:pPr>
            <a:r>
              <a:rPr lang="en-CA" sz="1400" noProof="0" dirty="0" smtClean="0"/>
              <a:t>Work Objectives.</a:t>
            </a:r>
          </a:p>
          <a:p>
            <a:pPr lvl="1">
              <a:buFont typeface="Wingdings" panose="05000000000000000000" pitchFamily="2" charset="2"/>
              <a:buChar char="Ø"/>
            </a:pPr>
            <a:r>
              <a:rPr lang="en-CA" sz="1400" noProof="0" dirty="0" smtClean="0"/>
              <a:t>Essential Competencies.</a:t>
            </a:r>
          </a:p>
          <a:p>
            <a:pPr lvl="1">
              <a:buFont typeface="Wingdings" panose="05000000000000000000" pitchFamily="2" charset="2"/>
              <a:buChar char="Ø"/>
            </a:pPr>
            <a:r>
              <a:rPr lang="en-CA" sz="1400" noProof="0" dirty="0" smtClean="0"/>
              <a:t>Learning and Development Plan.</a:t>
            </a:r>
          </a:p>
          <a:p>
            <a:pPr lvl="1">
              <a:buFont typeface="Wingdings" panose="05000000000000000000" pitchFamily="2" charset="2"/>
              <a:buChar char="Ø"/>
            </a:pPr>
            <a:r>
              <a:rPr lang="en-CA" sz="1400" noProof="0" dirty="0" smtClean="0"/>
              <a:t>Performance Improvement Plan (Action Plan), if applicable.</a:t>
            </a:r>
          </a:p>
          <a:p>
            <a:pPr lvl="1">
              <a:buFont typeface="Wingdings" panose="05000000000000000000" pitchFamily="2" charset="2"/>
              <a:buChar char="Ø"/>
            </a:pPr>
            <a:r>
              <a:rPr lang="en-CA" sz="1400" noProof="0" dirty="0" smtClean="0"/>
              <a:t>Talent Management Plan (if applicable).</a:t>
            </a:r>
          </a:p>
          <a:p>
            <a:endParaRPr lang="en-CA" sz="2000" noProof="0" dirty="0" smtClean="0"/>
          </a:p>
          <a:p>
            <a:r>
              <a:rPr lang="en-CA" sz="1600" b="1" dirty="0" smtClean="0"/>
              <a:t>Tentative t</a:t>
            </a:r>
            <a:r>
              <a:rPr lang="en-CA" sz="1600" b="1" noProof="0" dirty="0" err="1" smtClean="0"/>
              <a:t>arget</a:t>
            </a:r>
            <a:r>
              <a:rPr lang="en-CA" sz="1600" b="1" noProof="0" dirty="0" smtClean="0"/>
              <a:t> date to complete all 2021-2022 performance agreements in the PSPM App: June 30, 2021.</a:t>
            </a:r>
            <a:endParaRPr lang="en-CA" sz="1600" b="1"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38</a:t>
            </a:fld>
            <a:endParaRPr lang="en-US" dirty="0"/>
          </a:p>
        </p:txBody>
      </p:sp>
    </p:spTree>
    <p:extLst>
      <p:ext uri="{BB962C8B-B14F-4D97-AF65-F5344CB8AC3E}">
        <p14:creationId xmlns:p14="http://schemas.microsoft.com/office/powerpoint/2010/main" val="3639652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279"/>
            <a:ext cx="7848872" cy="702078"/>
          </a:xfrm>
        </p:spPr>
        <p:txBody>
          <a:bodyPr>
            <a:normAutofit/>
          </a:bodyPr>
          <a:lstStyle/>
          <a:p>
            <a:r>
              <a:rPr lang="en-CA" sz="2400" noProof="0" dirty="0" smtClean="0"/>
              <a:t>Available Resources</a:t>
            </a:r>
            <a:endParaRPr lang="en-CA" sz="2400" noProof="0" dirty="0">
              <a:solidFill>
                <a:srgbClr val="C00000"/>
              </a:solidFill>
            </a:endParaRPr>
          </a:p>
        </p:txBody>
      </p:sp>
      <p:sp>
        <p:nvSpPr>
          <p:cNvPr id="3" name="Content Placeholder 2"/>
          <p:cNvSpPr>
            <a:spLocks noGrp="1"/>
          </p:cNvSpPr>
          <p:nvPr>
            <p:ph idx="1"/>
          </p:nvPr>
        </p:nvSpPr>
        <p:spPr>
          <a:xfrm>
            <a:off x="323528" y="816159"/>
            <a:ext cx="8568952" cy="3483783"/>
          </a:xfrm>
          <a:solidFill>
            <a:schemeClr val="bg1"/>
          </a:solidFill>
        </p:spPr>
        <p:txBody>
          <a:bodyPr>
            <a:normAutofit fontScale="77500" lnSpcReduction="20000"/>
          </a:bodyPr>
          <a:lstStyle/>
          <a:p>
            <a:pPr marL="0" indent="0">
              <a:buNone/>
            </a:pPr>
            <a:r>
              <a:rPr lang="en-CA" sz="1800" b="1" noProof="0" dirty="0" smtClean="0"/>
              <a:t>There is plenty of information available to help you!</a:t>
            </a:r>
          </a:p>
          <a:p>
            <a:pPr marL="0" indent="0">
              <a:buNone/>
            </a:pPr>
            <a:endParaRPr lang="en-CA" sz="1800" b="1" noProof="0" dirty="0" smtClean="0"/>
          </a:p>
          <a:p>
            <a:r>
              <a:rPr lang="en-CA" sz="1400" b="1" noProof="0" dirty="0" smtClean="0"/>
              <a:t>Treasury Board Secretariat (TBS):</a:t>
            </a:r>
          </a:p>
          <a:p>
            <a:endParaRPr lang="en-CA" sz="1400" b="1" u="sng" noProof="0" dirty="0" smtClean="0"/>
          </a:p>
          <a:p>
            <a:pPr lvl="1">
              <a:buFont typeface="Wingdings" panose="05000000000000000000" pitchFamily="2" charset="2"/>
              <a:buChar char="Ø"/>
            </a:pPr>
            <a:r>
              <a:rPr lang="en-CA" sz="1300" u="sng" noProof="0" dirty="0" smtClean="0">
                <a:hlinkClick r:id="rId3"/>
              </a:rPr>
              <a:t>Performance Management Program</a:t>
            </a:r>
            <a:endParaRPr lang="en-CA" sz="1300" u="sng" noProof="0" dirty="0" smtClean="0"/>
          </a:p>
          <a:p>
            <a:pPr lvl="1">
              <a:buFont typeface="Wingdings" panose="05000000000000000000" pitchFamily="2" charset="2"/>
              <a:buChar char="Ø"/>
            </a:pPr>
            <a:r>
              <a:rPr lang="en-CA" sz="1300" u="sng" noProof="0" dirty="0" smtClean="0">
                <a:hlinkClick r:id="rId4"/>
              </a:rPr>
              <a:t>Year-End Review (Video</a:t>
            </a:r>
            <a:r>
              <a:rPr lang="en-CA" sz="1300" u="sng" noProof="0" dirty="0" smtClean="0"/>
              <a:t>)</a:t>
            </a:r>
          </a:p>
          <a:p>
            <a:pPr marL="400050" lvl="1" indent="0">
              <a:buNone/>
            </a:pPr>
            <a:endParaRPr lang="en-CA" sz="1400" noProof="0" dirty="0" smtClean="0"/>
          </a:p>
          <a:p>
            <a:r>
              <a:rPr lang="en-CA" sz="1400" b="1" noProof="0" dirty="0" smtClean="0"/>
              <a:t>iService (ESDC):</a:t>
            </a:r>
          </a:p>
          <a:p>
            <a:endParaRPr lang="en-CA" sz="1400" b="1" u="sng" noProof="0" dirty="0" smtClean="0"/>
          </a:p>
          <a:p>
            <a:pPr lvl="1">
              <a:buFont typeface="Wingdings" panose="05000000000000000000" pitchFamily="2" charset="2"/>
              <a:buChar char="Ø"/>
            </a:pPr>
            <a:r>
              <a:rPr lang="en-CA" sz="1300" u="sng" noProof="0" dirty="0" smtClean="0">
                <a:hlinkClick r:id="rId5"/>
              </a:rPr>
              <a:t>Performance Management</a:t>
            </a:r>
            <a:endParaRPr lang="en-CA" sz="1300" u="sng" noProof="0" dirty="0" smtClean="0"/>
          </a:p>
          <a:p>
            <a:pPr lvl="1">
              <a:buFont typeface="Wingdings" panose="05000000000000000000" pitchFamily="2" charset="2"/>
              <a:buChar char="Ø"/>
            </a:pPr>
            <a:endParaRPr lang="en-CA" sz="1300" noProof="0" dirty="0" smtClean="0"/>
          </a:p>
          <a:p>
            <a:pPr lvl="1">
              <a:buFont typeface="Wingdings" panose="05000000000000000000" pitchFamily="2" charset="2"/>
              <a:buChar char="Ø"/>
            </a:pPr>
            <a:r>
              <a:rPr lang="en-CA" sz="1300" noProof="0" dirty="0" smtClean="0"/>
              <a:t>Frequently Asked Questions: </a:t>
            </a:r>
            <a:r>
              <a:rPr lang="en-CA" sz="1300" noProof="0" dirty="0" smtClean="0">
                <a:hlinkClick r:id="rId6"/>
              </a:rPr>
              <a:t>Performance </a:t>
            </a:r>
            <a:r>
              <a:rPr lang="en-CA" sz="1300" noProof="0" dirty="0">
                <a:hlinkClick r:id="rId6"/>
              </a:rPr>
              <a:t>Management </a:t>
            </a:r>
            <a:r>
              <a:rPr lang="en-CA" sz="1300" noProof="0" dirty="0" smtClean="0">
                <a:hlinkClick r:id="rId6"/>
              </a:rPr>
              <a:t>Program</a:t>
            </a:r>
            <a:r>
              <a:rPr lang="en-CA" sz="1300" noProof="0" dirty="0" smtClean="0"/>
              <a:t>, </a:t>
            </a:r>
            <a:r>
              <a:rPr lang="en-CA" sz="1300" noProof="0" dirty="0" smtClean="0">
                <a:hlinkClick r:id="rId7"/>
              </a:rPr>
              <a:t>Using </a:t>
            </a:r>
            <a:r>
              <a:rPr lang="en-CA" sz="1300" noProof="0" dirty="0">
                <a:hlinkClick r:id="rId7"/>
              </a:rPr>
              <a:t>the PSPM </a:t>
            </a:r>
            <a:r>
              <a:rPr lang="en-CA" sz="1300" noProof="0" dirty="0" smtClean="0">
                <a:hlinkClick r:id="rId7"/>
              </a:rPr>
              <a:t>App</a:t>
            </a:r>
            <a:r>
              <a:rPr lang="en-CA" sz="1300" noProof="0" dirty="0" smtClean="0"/>
              <a:t>; </a:t>
            </a:r>
            <a:r>
              <a:rPr lang="en-CA" sz="1300" noProof="0" dirty="0" smtClean="0">
                <a:hlinkClick r:id="rId8"/>
              </a:rPr>
              <a:t>Missing from the pay system</a:t>
            </a:r>
            <a:endParaRPr lang="en-CA" sz="1300" noProof="0" dirty="0"/>
          </a:p>
          <a:p>
            <a:pPr lvl="1">
              <a:buFont typeface="Wingdings" panose="05000000000000000000" pitchFamily="2" charset="2"/>
              <a:buChar char="Ø"/>
            </a:pPr>
            <a:endParaRPr lang="en-CA" sz="1400" noProof="0" dirty="0"/>
          </a:p>
          <a:p>
            <a:pPr lvl="1">
              <a:buFont typeface="Wingdings" panose="05000000000000000000" pitchFamily="2" charset="2"/>
              <a:buChar char="Ø"/>
            </a:pPr>
            <a:r>
              <a:rPr lang="en-CA" sz="1300" u="sng" noProof="0" dirty="0" smtClean="0">
                <a:hlinkClick r:id="rId9"/>
              </a:rPr>
              <a:t>Talent Management</a:t>
            </a:r>
            <a:r>
              <a:rPr lang="en-CA" sz="1300" u="sng" noProof="0" dirty="0" smtClean="0"/>
              <a:t> </a:t>
            </a:r>
          </a:p>
          <a:p>
            <a:pPr lvl="1">
              <a:buFont typeface="Wingdings" panose="05000000000000000000" pitchFamily="2" charset="2"/>
              <a:buChar char="Ø"/>
            </a:pPr>
            <a:endParaRPr lang="en-CA" sz="1300" u="sng" noProof="0" dirty="0" smtClean="0"/>
          </a:p>
          <a:p>
            <a:pPr lvl="1">
              <a:buFont typeface="Wingdings" panose="05000000000000000000" pitchFamily="2" charset="2"/>
              <a:buChar char="Ø"/>
            </a:pPr>
            <a:r>
              <a:rPr lang="en-CA" sz="1300" u="sng" dirty="0" smtClean="0"/>
              <a:t>L</a:t>
            </a:r>
            <a:r>
              <a:rPr lang="en-CA" sz="1300" u="sng" noProof="0" dirty="0" smtClean="0">
                <a:solidFill>
                  <a:srgbClr val="FF0000"/>
                </a:solidFill>
                <a:hlinkClick r:id="rId10"/>
              </a:rPr>
              <a:t>earning options on </a:t>
            </a:r>
            <a:r>
              <a:rPr lang="en-CA" sz="1300" u="sng" noProof="0" dirty="0">
                <a:solidFill>
                  <a:srgbClr val="FF0000"/>
                </a:solidFill>
                <a:hlinkClick r:id="rId10"/>
              </a:rPr>
              <a:t>performance </a:t>
            </a:r>
            <a:r>
              <a:rPr lang="en-CA" sz="1300" u="sng" noProof="0" dirty="0" smtClean="0">
                <a:solidFill>
                  <a:srgbClr val="FF0000"/>
                </a:solidFill>
                <a:hlinkClick r:id="rId10"/>
              </a:rPr>
              <a:t>management</a:t>
            </a:r>
            <a:endParaRPr lang="en-CA" sz="1300" u="sng" noProof="0" dirty="0" smtClean="0">
              <a:solidFill>
                <a:srgbClr val="FF0000"/>
              </a:solidFill>
            </a:endParaRPr>
          </a:p>
          <a:p>
            <a:pPr marL="457200" lvl="1" indent="0">
              <a:buNone/>
            </a:pPr>
            <a:endParaRPr lang="en-CA" sz="1400" noProof="0" dirty="0"/>
          </a:p>
          <a:p>
            <a:pPr lvl="0"/>
            <a:r>
              <a:rPr lang="en-CA" sz="1400" u="sng" noProof="0" dirty="0" smtClean="0">
                <a:hlinkClick r:id="rId11"/>
              </a:rPr>
              <a:t>Office </a:t>
            </a:r>
            <a:r>
              <a:rPr lang="en-CA" sz="1400" u="sng" noProof="0" dirty="0">
                <a:hlinkClick r:id="rId11"/>
              </a:rPr>
              <a:t>of Informal Conflict Management (OICM</a:t>
            </a:r>
            <a:r>
              <a:rPr lang="en-CA" sz="1400" u="sng" noProof="0" dirty="0" smtClean="0">
                <a:hlinkClick r:id="rId11"/>
              </a:rPr>
              <a:t>)</a:t>
            </a:r>
            <a:endParaRPr lang="en-CA" sz="1400" noProof="0" dirty="0"/>
          </a:p>
          <a:p>
            <a:pPr lvl="0"/>
            <a:r>
              <a:rPr lang="en-CA" sz="1400" u="sng" noProof="0" dirty="0" smtClean="0">
                <a:hlinkClick r:id="rId12"/>
              </a:rPr>
              <a:t>Labour Relations</a:t>
            </a:r>
            <a:endParaRPr lang="en-CA" sz="1400" u="sng" noProof="0" dirty="0" smtClean="0"/>
          </a:p>
          <a:p>
            <a:pPr lvl="0"/>
            <a:r>
              <a:rPr lang="en-CA" sz="1400" u="sng" noProof="0" dirty="0" smtClean="0">
                <a:hlinkClick r:id="rId13"/>
              </a:rPr>
              <a:t>Employee </a:t>
            </a:r>
            <a:r>
              <a:rPr lang="en-CA" sz="1400" u="sng" noProof="0" dirty="0">
                <a:hlinkClick r:id="rId13"/>
              </a:rPr>
              <a:t>Assistance Program (EAP</a:t>
            </a:r>
            <a:r>
              <a:rPr lang="en-CA" sz="1400" u="sng" noProof="0" dirty="0" smtClean="0">
                <a:hlinkClick r:id="rId13"/>
              </a:rPr>
              <a:t>)</a:t>
            </a:r>
            <a:endParaRPr lang="en-CA" sz="1400" noProof="0" dirty="0"/>
          </a:p>
          <a:p>
            <a:pPr lvl="1">
              <a:buFont typeface="Wingdings" panose="05000000000000000000" pitchFamily="2" charset="2"/>
              <a:buChar char="§"/>
            </a:pPr>
            <a:endParaRPr lang="en-CA" sz="1800" u="sng" noProof="0" dirty="0" smtClean="0"/>
          </a:p>
        </p:txBody>
      </p:sp>
      <p:sp>
        <p:nvSpPr>
          <p:cNvPr id="4" name="Slide Number Placeholder 3"/>
          <p:cNvSpPr>
            <a:spLocks noGrp="1"/>
          </p:cNvSpPr>
          <p:nvPr>
            <p:ph type="sldNum" sz="quarter" idx="12"/>
          </p:nvPr>
        </p:nvSpPr>
        <p:spPr/>
        <p:txBody>
          <a:bodyPr/>
          <a:lstStyle/>
          <a:p>
            <a:fld id="{2E86C063-E22E-2E4C-A523-54089486E38F}" type="slidenum">
              <a:rPr lang="en-US" smtClean="0"/>
              <a:t>39</a:t>
            </a:fld>
            <a:endParaRPr lang="en-US" dirty="0"/>
          </a:p>
        </p:txBody>
      </p:sp>
    </p:spTree>
    <p:extLst>
      <p:ext uri="{BB962C8B-B14F-4D97-AF65-F5344CB8AC3E}">
        <p14:creationId xmlns:p14="http://schemas.microsoft.com/office/powerpoint/2010/main" val="355598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95"/>
            <a:ext cx="8229600" cy="857250"/>
          </a:xfrm>
        </p:spPr>
        <p:txBody>
          <a:bodyPr>
            <a:normAutofit/>
          </a:bodyPr>
          <a:lstStyle/>
          <a:p>
            <a:r>
              <a:rPr lang="en-CA" sz="2400" dirty="0" smtClean="0"/>
              <a:t>The New Directive on Performance Management Came into effect on April 1, 2020</a:t>
            </a:r>
            <a:endParaRPr lang="en-CA" sz="2400" dirty="0"/>
          </a:p>
        </p:txBody>
      </p:sp>
      <p:sp>
        <p:nvSpPr>
          <p:cNvPr id="3" name="Content Placeholder 2"/>
          <p:cNvSpPr>
            <a:spLocks noGrp="1"/>
          </p:cNvSpPr>
          <p:nvPr>
            <p:ph idx="1"/>
          </p:nvPr>
        </p:nvSpPr>
        <p:spPr>
          <a:xfrm>
            <a:off x="457200" y="1128487"/>
            <a:ext cx="8229600" cy="3429934"/>
          </a:xfrm>
        </p:spPr>
        <p:txBody>
          <a:bodyPr>
            <a:normAutofit fontScale="85000" lnSpcReduction="10000"/>
          </a:bodyPr>
          <a:lstStyle/>
          <a:p>
            <a:r>
              <a:rPr lang="en-CA" sz="1400" dirty="0"/>
              <a:t>In 2017, TBS launched an initiative to conduct a </a:t>
            </a:r>
            <a:r>
              <a:rPr lang="en-CA" sz="1400" dirty="0">
                <a:hlinkClick r:id="rId2"/>
              </a:rPr>
              <a:t>policy suite reset</a:t>
            </a:r>
            <a:r>
              <a:rPr lang="en-CA" sz="1400" dirty="0"/>
              <a:t> related to People Management, including </a:t>
            </a:r>
            <a:r>
              <a:rPr lang="en-CA" sz="1400" dirty="0" smtClean="0"/>
              <a:t>making changes to the </a:t>
            </a:r>
            <a:r>
              <a:rPr lang="en-CA" sz="1400" dirty="0" smtClean="0">
                <a:hlinkClick r:id="rId3"/>
              </a:rPr>
              <a:t>Directive </a:t>
            </a:r>
            <a:r>
              <a:rPr lang="en-CA" sz="1400" dirty="0">
                <a:hlinkClick r:id="rId3"/>
              </a:rPr>
              <a:t>on Performance </a:t>
            </a:r>
            <a:r>
              <a:rPr lang="en-CA" sz="1400" dirty="0" smtClean="0">
                <a:hlinkClick r:id="rId3"/>
              </a:rPr>
              <a:t>Management</a:t>
            </a:r>
            <a:r>
              <a:rPr lang="en-CA" sz="1400" dirty="0" smtClean="0"/>
              <a:t> that </a:t>
            </a:r>
            <a:r>
              <a:rPr lang="en-CA" sz="1400" dirty="0"/>
              <a:t>was launched </a:t>
            </a:r>
            <a:r>
              <a:rPr lang="en-CA" sz="1400" dirty="0" smtClean="0"/>
              <a:t>back on </a:t>
            </a:r>
            <a:r>
              <a:rPr lang="en-CA" sz="1400" dirty="0"/>
              <a:t>April 1, </a:t>
            </a:r>
            <a:r>
              <a:rPr lang="en-CA" sz="1400" dirty="0" smtClean="0"/>
              <a:t>2014.</a:t>
            </a:r>
            <a:endParaRPr lang="en-CA" sz="1400" dirty="0"/>
          </a:p>
          <a:p>
            <a:endParaRPr lang="en-CA" sz="1400" dirty="0" smtClean="0"/>
          </a:p>
          <a:p>
            <a:r>
              <a:rPr lang="en-CA" sz="1400" dirty="0"/>
              <a:t>The objectives of the Policy Suite Reset </a:t>
            </a:r>
            <a:r>
              <a:rPr lang="en-CA" sz="1400" dirty="0" smtClean="0"/>
              <a:t>were the </a:t>
            </a:r>
            <a:r>
              <a:rPr lang="en-CA" sz="1400" dirty="0"/>
              <a:t>following</a:t>
            </a:r>
            <a:r>
              <a:rPr lang="en-CA" sz="1400" dirty="0" smtClean="0"/>
              <a:t>:</a:t>
            </a:r>
          </a:p>
          <a:p>
            <a:endParaRPr lang="en-CA" sz="1400" dirty="0"/>
          </a:p>
          <a:p>
            <a:pPr lvl="1">
              <a:buFont typeface="Wingdings" panose="05000000000000000000" pitchFamily="2" charset="2"/>
              <a:buChar char="Ø"/>
            </a:pPr>
            <a:r>
              <a:rPr lang="en-CA" sz="1400" dirty="0" smtClean="0"/>
              <a:t>Reduce </a:t>
            </a:r>
            <a:r>
              <a:rPr lang="en-CA" sz="1400" dirty="0"/>
              <a:t>the number of requirements and policies associated with People </a:t>
            </a:r>
            <a:r>
              <a:rPr lang="en-CA" sz="1400" dirty="0" smtClean="0"/>
              <a:t>Management.</a:t>
            </a:r>
          </a:p>
          <a:p>
            <a:pPr lvl="1">
              <a:buFont typeface="Wingdings" panose="05000000000000000000" pitchFamily="2" charset="2"/>
              <a:buChar char="Ø"/>
            </a:pPr>
            <a:r>
              <a:rPr lang="en-CA" sz="1400" dirty="0" smtClean="0"/>
              <a:t>Have </a:t>
            </a:r>
            <a:r>
              <a:rPr lang="en-CA" sz="1400" dirty="0"/>
              <a:t>a better focus on users (using plain language</a:t>
            </a:r>
            <a:r>
              <a:rPr lang="en-CA" sz="1400" dirty="0" smtClean="0"/>
              <a:t>).</a:t>
            </a:r>
          </a:p>
          <a:p>
            <a:pPr lvl="1">
              <a:buFont typeface="Wingdings" panose="05000000000000000000" pitchFamily="2" charset="2"/>
              <a:buChar char="Ø"/>
            </a:pPr>
            <a:r>
              <a:rPr lang="en-CA" sz="1400" dirty="0" smtClean="0"/>
              <a:t>Eliminate </a:t>
            </a:r>
            <a:r>
              <a:rPr lang="en-CA" sz="1400" dirty="0"/>
              <a:t>confusion in the rules of different policies that did not </a:t>
            </a:r>
            <a:r>
              <a:rPr lang="en-CA" sz="1400" dirty="0" smtClean="0"/>
              <a:t>align.</a:t>
            </a:r>
          </a:p>
          <a:p>
            <a:pPr lvl="1">
              <a:buFont typeface="Wingdings" panose="05000000000000000000" pitchFamily="2" charset="2"/>
              <a:buChar char="Ø"/>
            </a:pPr>
            <a:endParaRPr lang="en-CA" sz="1400" dirty="0"/>
          </a:p>
          <a:p>
            <a:r>
              <a:rPr lang="en-CA" sz="1400" dirty="0" smtClean="0"/>
              <a:t>To </a:t>
            </a:r>
            <a:r>
              <a:rPr lang="en-CA" sz="1400" dirty="0"/>
              <a:t>that end, </a:t>
            </a:r>
            <a:r>
              <a:rPr lang="en-CA" sz="1400" dirty="0" smtClean="0"/>
              <a:t>TBS </a:t>
            </a:r>
            <a:r>
              <a:rPr lang="en-CA" sz="1400" dirty="0"/>
              <a:t>consulted departments to get their </a:t>
            </a:r>
            <a:r>
              <a:rPr lang="en-CA" sz="1400" dirty="0" smtClean="0"/>
              <a:t>feedback. ESDC collected comments from </a:t>
            </a:r>
            <a:r>
              <a:rPr lang="en-CA" sz="1400" dirty="0"/>
              <a:t>its internal networks </a:t>
            </a:r>
            <a:r>
              <a:rPr lang="en-CA" sz="1400" dirty="0" smtClean="0"/>
              <a:t>and forwarded them to TBS for their consideration. </a:t>
            </a:r>
          </a:p>
          <a:p>
            <a:endParaRPr lang="en-CA" sz="1400" dirty="0" smtClean="0"/>
          </a:p>
          <a:p>
            <a:r>
              <a:rPr lang="en-CA" sz="1400" dirty="0" smtClean="0"/>
              <a:t>The </a:t>
            </a:r>
            <a:r>
              <a:rPr lang="en-CA" sz="1400" dirty="0" smtClean="0">
                <a:solidFill>
                  <a:srgbClr val="000000"/>
                </a:solidFill>
                <a:hlinkClick r:id="rId2"/>
              </a:rPr>
              <a:t>new Policy on People Management</a:t>
            </a:r>
            <a:r>
              <a:rPr lang="en-CA" sz="1400" dirty="0" smtClean="0">
                <a:solidFill>
                  <a:srgbClr val="000000"/>
                </a:solidFill>
              </a:rPr>
              <a:t> </a:t>
            </a:r>
            <a:r>
              <a:rPr lang="en-CA" sz="1400" dirty="0" smtClean="0"/>
              <a:t>and the </a:t>
            </a:r>
            <a:r>
              <a:rPr lang="en-CA" sz="1400" dirty="0" smtClean="0">
                <a:hlinkClick r:id="rId4"/>
              </a:rPr>
              <a:t>new Directive on Performance Management</a:t>
            </a:r>
            <a:r>
              <a:rPr lang="en-CA" sz="1400" dirty="0" smtClean="0"/>
              <a:t> are now available.</a:t>
            </a:r>
          </a:p>
          <a:p>
            <a:endParaRPr lang="en-CA" sz="1400" dirty="0"/>
          </a:p>
          <a:p>
            <a:r>
              <a:rPr lang="en-CA" sz="1400" dirty="0" smtClean="0"/>
              <a:t>Once all documents are finalized, ESDC, in consultation with TBS, will develop tools and guidance material to help employees and managers implement the new policy suite, including the new Directive on Performance Management and facilitate change.</a:t>
            </a:r>
            <a:endParaRPr lang="en-CA" sz="1300" dirty="0" smtClean="0"/>
          </a:p>
          <a:p>
            <a:endParaRPr lang="en-CA" sz="1300" dirty="0" smtClean="0"/>
          </a:p>
          <a:p>
            <a:pPr marL="9525" lvl="0" indent="0" defTabSz="685800">
              <a:spcBef>
                <a:spcPts val="0"/>
              </a:spcBef>
              <a:buNone/>
            </a:pPr>
            <a:endParaRPr lang="en-CA" sz="1300" spc="-4" dirty="0" smtClean="0">
              <a:solidFill>
                <a:prstClr val="black"/>
              </a:solidFill>
              <a:cs typeface="Arial"/>
            </a:endParaRPr>
          </a:p>
          <a:p>
            <a:endParaRPr lang="en-CA" sz="1400" dirty="0" smtClean="0"/>
          </a:p>
          <a:p>
            <a:endParaRPr lang="en-CA" sz="1600" dirty="0" smtClean="0"/>
          </a:p>
          <a:p>
            <a:endParaRPr lang="en-CA" sz="1600" dirty="0" smtClean="0"/>
          </a:p>
          <a:p>
            <a:endParaRPr lang="en-CA" sz="1600" dirty="0"/>
          </a:p>
          <a:p>
            <a:endParaRPr lang="en-CA" sz="1600" dirty="0" smtClean="0"/>
          </a:p>
          <a:p>
            <a:endParaRPr lang="en-CA" sz="1600" dirty="0"/>
          </a:p>
        </p:txBody>
      </p:sp>
      <p:sp>
        <p:nvSpPr>
          <p:cNvPr id="4" name="Slide Number Placeholder 3"/>
          <p:cNvSpPr>
            <a:spLocks noGrp="1"/>
          </p:cNvSpPr>
          <p:nvPr>
            <p:ph type="sldNum" sz="quarter" idx="12"/>
          </p:nvPr>
        </p:nvSpPr>
        <p:spPr/>
        <p:txBody>
          <a:bodyPr/>
          <a:lstStyle/>
          <a:p>
            <a:fld id="{2E86C063-E22E-2E4C-A523-54089486E38F}" type="slidenum">
              <a:rPr lang="en-US" smtClean="0"/>
              <a:t>4</a:t>
            </a:fld>
            <a:endParaRPr lang="en-US" dirty="0"/>
          </a:p>
        </p:txBody>
      </p:sp>
    </p:spTree>
    <p:extLst>
      <p:ext uri="{BB962C8B-B14F-4D97-AF65-F5344CB8AC3E}">
        <p14:creationId xmlns:p14="http://schemas.microsoft.com/office/powerpoint/2010/main" val="2376666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90"/>
            <a:ext cx="8229600" cy="572010"/>
          </a:xfrm>
        </p:spPr>
        <p:txBody>
          <a:bodyPr/>
          <a:lstStyle/>
          <a:p>
            <a:r>
              <a:rPr lang="en-CA" sz="2400" dirty="0" smtClean="0"/>
              <a:t>Resources </a:t>
            </a:r>
            <a:r>
              <a:rPr lang="en-CA" sz="1800" dirty="0" smtClean="0"/>
              <a:t>(cont’d)</a:t>
            </a:r>
            <a:endParaRPr lang="en-CA"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0977672"/>
              </p:ext>
            </p:extLst>
          </p:nvPr>
        </p:nvGraphicFramePr>
        <p:xfrm>
          <a:off x="323216" y="732228"/>
          <a:ext cx="3947474" cy="2223326"/>
        </p:xfrm>
        <a:graphic>
          <a:graphicData uri="http://schemas.openxmlformats.org/drawingml/2006/table">
            <a:tbl>
              <a:tblPr>
                <a:tableStyleId>{69C7853C-536D-4A76-A0AE-DD22124D55A5}</a:tableStyleId>
              </a:tblPr>
              <a:tblGrid>
                <a:gridCol w="3947474">
                  <a:extLst>
                    <a:ext uri="{9D8B030D-6E8A-4147-A177-3AD203B41FA5}">
                      <a16:colId xmlns:a16="http://schemas.microsoft.com/office/drawing/2014/main" val="4112240626"/>
                    </a:ext>
                  </a:extLst>
                </a:gridCol>
              </a:tblGrid>
              <a:tr h="2164747">
                <a:tc>
                  <a:txBody>
                    <a:bodyPr/>
                    <a:lstStyle/>
                    <a:p>
                      <a:pPr marL="457200" algn="l">
                        <a:lnSpc>
                          <a:spcPct val="107000"/>
                        </a:lnSpc>
                        <a:spcAft>
                          <a:spcPts val="0"/>
                        </a:spcAft>
                        <a:tabLst>
                          <a:tab pos="1933575" algn="l"/>
                        </a:tabLst>
                      </a:pPr>
                      <a:r>
                        <a:rPr lang="en-CA" sz="900" b="1" dirty="0">
                          <a:solidFill>
                            <a:sysClr val="windowText" lastClr="000000"/>
                          </a:solidFill>
                          <a:effectLst/>
                        </a:rPr>
                        <a:t>Tools for </a:t>
                      </a:r>
                      <a:r>
                        <a:rPr lang="en-CA" sz="900" b="1" dirty="0" smtClean="0">
                          <a:solidFill>
                            <a:sysClr val="windowText" lastClr="000000"/>
                          </a:solidFill>
                          <a:effectLst/>
                        </a:rPr>
                        <a:t>managers</a:t>
                      </a:r>
                    </a:p>
                    <a:p>
                      <a:pPr marL="457200" algn="l">
                        <a:lnSpc>
                          <a:spcPct val="107000"/>
                        </a:lnSpc>
                        <a:spcAft>
                          <a:spcPts val="0"/>
                        </a:spcAft>
                        <a:tabLst>
                          <a:tab pos="1933575" algn="l"/>
                        </a:tabLst>
                      </a:pPr>
                      <a:endParaRPr lang="en-CA" sz="900" dirty="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2"/>
                        </a:rPr>
                        <a:t>Mental health and COVID-19 for public servants: Supporting employees and teams</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3"/>
                        </a:rPr>
                        <a:t>Coronavirus Disease (COVID-19)</a:t>
                      </a:r>
                      <a:r>
                        <a:rPr lang="en-CA" sz="900" dirty="0" smtClean="0">
                          <a:solidFill>
                            <a:sysClr val="windowText" lastClr="000000"/>
                          </a:solidFill>
                          <a:effectLst/>
                        </a:rPr>
                        <a:t> – ESDC Hub page</a:t>
                      </a: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4"/>
                        </a:rPr>
                        <a:t>Encouraging Team Communication and Collaboration (C052)</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5"/>
                        </a:rPr>
                        <a:t>A Manager’s Guide to Dealing with Unsatisfactory Performance</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6"/>
                        </a:rPr>
                        <a:t>Office of Informal Conflict Resolution</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7"/>
                        </a:rPr>
                        <a:t>Coronavirus disease (COVID-19): Working remotely</a:t>
                      </a:r>
                      <a:r>
                        <a:rPr lang="en-CA" sz="900" dirty="0" smtClean="0">
                          <a:solidFill>
                            <a:sysClr val="windowText" lastClr="000000"/>
                          </a:solidFill>
                          <a:effectLst/>
                        </a:rPr>
                        <a:t> – TBS</a:t>
                      </a: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8"/>
                        </a:rPr>
                        <a:t>Mental health tips for working from home</a:t>
                      </a:r>
                      <a:r>
                        <a:rPr lang="en-CA" sz="900" dirty="0" smtClean="0">
                          <a:solidFill>
                            <a:sysClr val="windowText" lastClr="000000"/>
                          </a:solidFill>
                          <a:effectLst/>
                        </a:rPr>
                        <a:t> – TBS</a:t>
                      </a: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9"/>
                        </a:rPr>
                        <a:t>ESDC National Engagement and Recognition Program</a:t>
                      </a:r>
                      <a:endParaRPr lang="en-CA" sz="900" u="sng" dirty="0" smtClean="0">
                        <a:solidFill>
                          <a:sysClr val="windowText" lastClr="000000"/>
                        </a:solidFill>
                        <a:effectLst/>
                      </a:endParaRP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kumimoji="0" lang="en-CA" sz="900" u="sng" strike="noStrike" kern="1200" cap="none" spc="0" normalizeH="0" baseline="0" noProof="0" dirty="0" smtClean="0">
                          <a:ln>
                            <a:noFill/>
                          </a:ln>
                          <a:solidFill>
                            <a:sysClr val="windowText" lastClr="000000"/>
                          </a:solidFill>
                          <a:effectLst/>
                          <a:uLnTx/>
                          <a:uFillTx/>
                          <a:hlinkClick r:id="rId10"/>
                        </a:rPr>
                        <a:t>Effective Team Communication (C051)</a:t>
                      </a:r>
                      <a:endParaRPr kumimoji="0" lang="en-CA" sz="900" u="none" strike="noStrike" kern="1200" cap="none" spc="0" normalizeH="0" baseline="0" noProof="0" dirty="0" smtClean="0">
                        <a:ln>
                          <a:noFill/>
                        </a:ln>
                        <a:solidFill>
                          <a:sysClr val="windowText" lastClr="000000"/>
                        </a:solidFill>
                        <a:effectLst/>
                        <a:uLnTx/>
                        <a:uFillTx/>
                      </a:endParaRP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kumimoji="0" lang="en-CA" sz="900" u="sng" strike="noStrike" kern="1200" cap="none" spc="0" normalizeH="0" baseline="0" noProof="0" dirty="0" smtClean="0">
                          <a:ln>
                            <a:noFill/>
                          </a:ln>
                          <a:solidFill>
                            <a:sysClr val="windowText" lastClr="000000"/>
                          </a:solidFill>
                          <a:effectLst/>
                          <a:uLnTx/>
                          <a:uFillTx/>
                          <a:hlinkClick r:id="rId11"/>
                        </a:rPr>
                        <a:t>Cyber Security in the GC for Home and Telework</a:t>
                      </a:r>
                      <a:r>
                        <a:rPr kumimoji="0" lang="en-CA" sz="900" u="none" strike="noStrike" kern="1200" cap="none" spc="0" normalizeH="0" baseline="0" noProof="0" dirty="0" smtClean="0">
                          <a:ln>
                            <a:noFill/>
                          </a:ln>
                          <a:solidFill>
                            <a:sysClr val="windowText" lastClr="000000"/>
                          </a:solidFill>
                          <a:effectLst/>
                          <a:uLnTx/>
                          <a:uFillTx/>
                        </a:rPr>
                        <a:t> (I226)</a:t>
                      </a: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kumimoji="0" lang="en-CA" sz="900" u="sng" strike="noStrike" kern="1200" cap="none" spc="0" normalizeH="0" baseline="0" noProof="0" dirty="0" smtClean="0">
                          <a:ln>
                            <a:noFill/>
                          </a:ln>
                          <a:solidFill>
                            <a:sysClr val="windowText" lastClr="000000"/>
                          </a:solidFill>
                          <a:effectLst/>
                          <a:uLnTx/>
                          <a:uFillTx/>
                          <a:hlinkClick r:id="rId12"/>
                        </a:rPr>
                        <a:t>Establishing Effective Virtual Teams (X175)</a:t>
                      </a:r>
                      <a:endParaRPr kumimoji="0" lang="en-CA" sz="900" u="sng" strike="noStrike" kern="1200" cap="none" spc="0" normalizeH="0" baseline="0" noProof="0" dirty="0" smtClean="0">
                        <a:ln>
                          <a:noFill/>
                        </a:ln>
                        <a:solidFill>
                          <a:sysClr val="windowText" lastClr="000000"/>
                        </a:solidFill>
                        <a:effectLst/>
                        <a:uLnTx/>
                        <a:uFillTx/>
                      </a:endParaRP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lang="en-CA" sz="900" u="sng" dirty="0" smtClean="0">
                          <a:solidFill>
                            <a:sysClr val="windowText" lastClr="000000"/>
                          </a:solidFill>
                          <a:hlinkClick r:id="rId13"/>
                        </a:rPr>
                        <a:t>COVID-19: Working Remotely - Tips for Team Leaders</a:t>
                      </a:r>
                      <a:endParaRPr lang="en-CA" sz="900" dirty="0" smtClean="0">
                        <a:solidFill>
                          <a:sysClr val="windowText" lastClr="000000"/>
                        </a:solidFill>
                      </a:endParaRPr>
                    </a:p>
                    <a:p>
                      <a:pPr marL="457200" algn="l">
                        <a:lnSpc>
                          <a:spcPct val="107000"/>
                        </a:lnSpc>
                        <a:spcAft>
                          <a:spcPts val="0"/>
                        </a:spcAft>
                        <a:tabLst>
                          <a:tab pos="1933575" algn="l"/>
                        </a:tabLst>
                      </a:pPr>
                      <a:endParaRPr lang="en-CA" sz="900" b="1" dirty="0" smtClean="0">
                        <a:solidFill>
                          <a:sysClr val="windowText" lastClr="000000"/>
                        </a:solidFill>
                        <a:effectLst/>
                        <a:latin typeface="+mn-lt"/>
                        <a:ea typeface="Calibri" panose="020F0502020204030204" pitchFamily="34" charset="0"/>
                        <a:cs typeface="Arial" panose="020B0604020202020204" pitchFamily="34" charset="0"/>
                      </a:endParaRPr>
                    </a:p>
                  </a:txBody>
                  <a:tcPr marL="85725" marR="85725" marT="0" marB="0"/>
                </a:tc>
                <a:extLst>
                  <a:ext uri="{0D108BD9-81ED-4DB2-BD59-A6C34878D82A}">
                    <a16:rowId xmlns:a16="http://schemas.microsoft.com/office/drawing/2014/main" val="729834735"/>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graphicFrame>
        <p:nvGraphicFramePr>
          <p:cNvPr id="6" name="Table 5"/>
          <p:cNvGraphicFramePr>
            <a:graphicFrameLocks noGrp="1"/>
          </p:cNvGraphicFramePr>
          <p:nvPr>
            <p:extLst/>
          </p:nvPr>
        </p:nvGraphicFramePr>
        <p:xfrm>
          <a:off x="323216" y="3131132"/>
          <a:ext cx="4138518" cy="1348423"/>
        </p:xfrm>
        <a:graphic>
          <a:graphicData uri="http://schemas.openxmlformats.org/drawingml/2006/table">
            <a:tbl>
              <a:tblPr>
                <a:tableStyleId>{3C2FFA5D-87B4-456A-9821-1D502468CF0F}</a:tableStyleId>
              </a:tblPr>
              <a:tblGrid>
                <a:gridCol w="4138518">
                  <a:extLst>
                    <a:ext uri="{9D8B030D-6E8A-4147-A177-3AD203B41FA5}">
                      <a16:colId xmlns:a16="http://schemas.microsoft.com/office/drawing/2014/main" val="4218433971"/>
                    </a:ext>
                  </a:extLst>
                </a:gridCol>
              </a:tblGrid>
              <a:tr h="1194131">
                <a:tc>
                  <a:txBody>
                    <a:bodyPr/>
                    <a:lstStyle/>
                    <a:p>
                      <a:pPr marL="457200" algn="l">
                        <a:lnSpc>
                          <a:spcPct val="107000"/>
                        </a:lnSpc>
                        <a:spcAft>
                          <a:spcPts val="800"/>
                        </a:spcAft>
                      </a:pPr>
                      <a:endParaRPr lang="en-CA" sz="900" b="1" dirty="0" smtClean="0">
                        <a:effectLst/>
                      </a:endParaRPr>
                    </a:p>
                    <a:p>
                      <a:pPr marL="457200" algn="l">
                        <a:lnSpc>
                          <a:spcPct val="107000"/>
                        </a:lnSpc>
                        <a:spcAft>
                          <a:spcPts val="800"/>
                        </a:spcAft>
                      </a:pPr>
                      <a:r>
                        <a:rPr lang="en-CA" sz="900" b="1" dirty="0" smtClean="0">
                          <a:effectLst/>
                        </a:rPr>
                        <a:t>Tools</a:t>
                      </a:r>
                      <a:r>
                        <a:rPr lang="en-CA" sz="900" b="1" baseline="0" dirty="0" smtClean="0">
                          <a:effectLst/>
                        </a:rPr>
                        <a:t> f</a:t>
                      </a:r>
                      <a:r>
                        <a:rPr lang="en-CA" sz="900" b="1" dirty="0" smtClean="0">
                          <a:effectLst/>
                        </a:rPr>
                        <a:t>or employees</a:t>
                      </a:r>
                      <a:endParaRPr lang="en-CA" sz="900" b="1" dirty="0">
                        <a:effectLst/>
                      </a:endParaRPr>
                    </a:p>
                    <a:p>
                      <a:pPr marL="342900" lvl="0" indent="-342900" algn="l">
                        <a:lnSpc>
                          <a:spcPct val="107000"/>
                        </a:lnSpc>
                        <a:spcAft>
                          <a:spcPts val="0"/>
                        </a:spcAft>
                        <a:buClr>
                          <a:schemeClr val="tx2">
                            <a:lumMod val="75000"/>
                          </a:schemeClr>
                        </a:buClr>
                        <a:buFont typeface="Arial" panose="020B0604020202020204" pitchFamily="34" charset="0"/>
                        <a:buChar char="•"/>
                      </a:pPr>
                      <a:r>
                        <a:rPr lang="en-CA" sz="900" u="sng" dirty="0">
                          <a:effectLst/>
                          <a:hlinkClick r:id="rId14"/>
                        </a:rPr>
                        <a:t>General Office Ergonomics Principles Online Training</a:t>
                      </a:r>
                      <a:r>
                        <a:rPr lang="en-CA" sz="900" dirty="0">
                          <a:effectLst/>
                        </a:rPr>
                        <a:t>.</a:t>
                      </a:r>
                    </a:p>
                    <a:p>
                      <a:pPr marL="342900" lvl="0" indent="-342900" algn="l">
                        <a:lnSpc>
                          <a:spcPct val="107000"/>
                        </a:lnSpc>
                        <a:spcAft>
                          <a:spcPts val="0"/>
                        </a:spcAft>
                        <a:buClr>
                          <a:schemeClr val="tx2">
                            <a:lumMod val="75000"/>
                          </a:schemeClr>
                        </a:buClr>
                        <a:buFont typeface="Arial" panose="020B0604020202020204" pitchFamily="34" charset="0"/>
                        <a:buChar char="•"/>
                      </a:pPr>
                      <a:r>
                        <a:rPr lang="en-CA" sz="900" u="sng" dirty="0">
                          <a:effectLst/>
                          <a:hlinkClick r:id="rId15"/>
                        </a:rPr>
                        <a:t>Optimizing Your Work/Life Balance: Analyzing Your Life Balance (X039)</a:t>
                      </a:r>
                      <a:endParaRPr lang="en-CA" sz="900" dirty="0">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a:effectLst/>
                          <a:hlinkClick r:id="rId11"/>
                        </a:rPr>
                        <a:t>Cyber Security in the GC for Home and Telework</a:t>
                      </a:r>
                      <a:r>
                        <a:rPr lang="en-CA" sz="900" dirty="0">
                          <a:effectLst/>
                        </a:rPr>
                        <a:t> (I226</a:t>
                      </a:r>
                      <a:r>
                        <a:rPr lang="en-CA" sz="900" dirty="0" smtClean="0">
                          <a:effectLst/>
                        </a:rPr>
                        <a:t>)</a:t>
                      </a: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tab pos="1933575" algn="l"/>
                        </a:tabLst>
                        <a:defRPr/>
                      </a:pPr>
                      <a:r>
                        <a:rPr lang="en-CA" sz="900" u="sng" dirty="0" smtClean="0">
                          <a:effectLst/>
                          <a:hlinkClick r:id="rId16"/>
                        </a:rPr>
                        <a:t>COVID-19: Working Remotely - Tips for Team Members</a:t>
                      </a:r>
                      <a:r>
                        <a:rPr lang="en-CA" sz="900" dirty="0" smtClean="0">
                          <a:effectLst/>
                        </a:rPr>
                        <a:t/>
                      </a:r>
                      <a:br>
                        <a:rPr lang="en-CA" sz="900" dirty="0" smtClean="0">
                          <a:effectLst/>
                        </a:rPr>
                      </a:br>
                      <a:endParaRPr lang="en-CA" sz="900" dirty="0">
                        <a:effectLst/>
                        <a:latin typeface="+mn-lt"/>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2530030982"/>
                  </a:ext>
                </a:extLst>
              </a:tr>
            </a:tbl>
          </a:graphicData>
        </a:graphic>
      </p:graphicFrame>
      <p:sp>
        <p:nvSpPr>
          <p:cNvPr id="7" name="Rectangle 6"/>
          <p:cNvSpPr/>
          <p:nvPr/>
        </p:nvSpPr>
        <p:spPr>
          <a:xfrm>
            <a:off x="4989633" y="536741"/>
            <a:ext cx="3189010" cy="1545103"/>
          </a:xfrm>
          <a:prstGeom prst="rect">
            <a:avLst/>
          </a:prstGeom>
          <a:solidFill>
            <a:schemeClr val="accent4">
              <a:lumMod val="20000"/>
              <a:lumOff val="80000"/>
            </a:schemeClr>
          </a:solidFill>
          <a:ln>
            <a:solidFill>
              <a:srgbClr val="FFC000"/>
            </a:solidFill>
          </a:ln>
        </p:spPr>
        <p:txBody>
          <a:bodyPr wrap="square">
            <a:spAutoFit/>
          </a:bodyPr>
          <a:lstStyle/>
          <a:p>
            <a:pPr marL="342900" marR="0" lvl="0" indent="0" algn="l" defTabSz="457189" rtl="0" eaLnBrk="1" fontAlgn="auto" latinLnBrk="0" hangingPunct="1">
              <a:lnSpc>
                <a:spcPct val="107000"/>
              </a:lnSpc>
              <a:spcBef>
                <a:spcPts val="0"/>
              </a:spcBef>
              <a:spcAft>
                <a:spcPts val="0"/>
              </a:spcAft>
              <a:buClrTx/>
              <a:buSzTx/>
              <a:buFontTx/>
              <a:buNone/>
              <a:tabLst>
                <a:tab pos="1450181" algn="l"/>
              </a:tabLst>
              <a:defRPr/>
            </a:pPr>
            <a:r>
              <a:rPr kumimoji="0" lang="en-CA" sz="900" b="1" i="0" u="none" strike="noStrike" kern="1200" cap="none" spc="0" normalizeH="0" baseline="0" noProof="0" dirty="0">
                <a:ln>
                  <a:noFill/>
                </a:ln>
                <a:solidFill>
                  <a:srgbClr val="333333"/>
                </a:solidFill>
                <a:effectLst/>
                <a:uLnTx/>
                <a:uFillTx/>
                <a:latin typeface="Arial"/>
                <a:ea typeface="Calibri" panose="020F0502020204030204" pitchFamily="34" charset="0"/>
                <a:cs typeface="Arial" panose="020B0604020202020204" pitchFamily="34" charset="0"/>
              </a:rPr>
              <a:t>Training and tools on working remotely</a:t>
            </a:r>
          </a:p>
          <a:p>
            <a:pPr marL="471488" marR="0" lvl="0" indent="-128588" algn="l" defTabSz="457189" rtl="0" eaLnBrk="1" fontAlgn="auto" latinLnBrk="0" hangingPunct="1">
              <a:lnSpc>
                <a:spcPct val="100000"/>
              </a:lnSpc>
              <a:spcBef>
                <a:spcPts val="0"/>
              </a:spcBef>
              <a:spcAft>
                <a:spcPts val="0"/>
              </a:spcAft>
              <a:buClrTx/>
              <a:buSzTx/>
              <a:buFont typeface="Arial" panose="020B0604020202020204" pitchFamily="34" charset="0"/>
              <a:buChar char="•"/>
              <a:tabLst>
                <a:tab pos="1450181" algn="l"/>
              </a:tabLst>
              <a:defRPr/>
            </a:pPr>
            <a:endParaRPr kumimoji="0" lang="fr-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471488" marR="0" lvl="0" indent="-128588" algn="l" defTabSz="457189" rtl="0" eaLnBrk="1" fontAlgn="auto" latinLnBrk="0" hangingPunct="1">
              <a:lnSpc>
                <a:spcPct val="100000"/>
              </a:lnSpc>
              <a:spcBef>
                <a:spcPts val="0"/>
              </a:spcBef>
              <a:spcAft>
                <a:spcPts val="0"/>
              </a:spcAft>
              <a:buClrTx/>
              <a:buSzTx/>
              <a:buFont typeface="Arial" panose="020B0604020202020204" pitchFamily="34" charset="0"/>
              <a:buChar char="•"/>
              <a:tabLst>
                <a:tab pos="1450181" algn="l"/>
              </a:tabLst>
              <a:defRPr/>
            </a:pPr>
            <a:endParaRPr kumimoji="0" lang="fr-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57175" marR="0" lvl="0" indent="-257175" algn="l" defTabSz="457189" rtl="0" eaLnBrk="1" fontAlgn="auto" latinLnBrk="0" hangingPunct="1">
              <a:lnSpc>
                <a:spcPct val="107000"/>
              </a:lnSpc>
              <a:spcBef>
                <a:spcPts val="0"/>
              </a:spcBef>
              <a:spcAft>
                <a:spcPts val="0"/>
              </a:spcAft>
              <a:buClr>
                <a:srgbClr val="1F497D">
                  <a:lumMod val="75000"/>
                </a:srgbClr>
              </a:buClr>
              <a:buSzTx/>
              <a:buFont typeface="Arial" panose="020B0604020202020204" pitchFamily="34" charset="0"/>
              <a:buChar char="•"/>
              <a:tabLst>
                <a:tab pos="1450181" algn="l"/>
              </a:tabLst>
              <a:defRPr/>
            </a:pPr>
            <a:r>
              <a:rPr kumimoji="0" lang="en-CA" sz="900" b="0" i="0" u="sng" strike="noStrike" kern="1200" cap="none" spc="0" normalizeH="0" baseline="0" noProof="0" dirty="0">
                <a:ln>
                  <a:noFill/>
                </a:ln>
                <a:solidFill>
                  <a:srgbClr val="4472C4"/>
                </a:solidFill>
                <a:effectLst/>
                <a:uLnTx/>
                <a:uFillTx/>
                <a:latin typeface="Arial"/>
                <a:ea typeface="Calibri" panose="020F0502020204030204" pitchFamily="34" charset="0"/>
                <a:cs typeface="Arial" panose="020B0604020202020204" pitchFamily="34" charset="0"/>
                <a:hlinkClick r:id="rId7"/>
              </a:rPr>
              <a:t>Toolbox - Working Remotely</a:t>
            </a:r>
            <a:r>
              <a:rPr kumimoji="0" lang="en-CA" sz="900" b="0" i="0" u="none" strike="noStrike" kern="1200" cap="none" spc="0" normalizeH="0" baseline="0" noProof="0" dirty="0">
                <a:ln>
                  <a:noFill/>
                </a:ln>
                <a:solidFill>
                  <a:srgbClr val="4472C4"/>
                </a:solidFill>
                <a:effectLst/>
                <a:uLnTx/>
                <a:uFillTx/>
                <a:latin typeface="Arial"/>
                <a:ea typeface="Calibri" panose="020F0502020204030204" pitchFamily="34" charset="0"/>
                <a:cs typeface="Arial" panose="020B0604020202020204" pitchFamily="34" charset="0"/>
              </a:rPr>
              <a:t> – </a:t>
            </a:r>
            <a:r>
              <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TBS</a:t>
            </a: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57175" marR="0" lvl="0" indent="-257175" algn="l" defTabSz="457189" rtl="0" eaLnBrk="1" fontAlgn="auto" latinLnBrk="0" hangingPunct="1">
              <a:lnSpc>
                <a:spcPct val="107000"/>
              </a:lnSpc>
              <a:spcBef>
                <a:spcPts val="0"/>
              </a:spcBef>
              <a:spcAft>
                <a:spcPts val="0"/>
              </a:spcAft>
              <a:buClr>
                <a:srgbClr val="1F497D">
                  <a:lumMod val="75000"/>
                </a:srgbClr>
              </a:buClr>
              <a:buSzTx/>
              <a:buFont typeface="Arial" panose="020B0604020202020204" pitchFamily="34" charset="0"/>
              <a:buChar char="•"/>
              <a:tabLst>
                <a:tab pos="1450181" algn="l"/>
              </a:tabLst>
              <a:defRPr/>
            </a:pPr>
            <a:r>
              <a:rPr kumimoji="0" lang="en-CA" sz="900" b="0" i="0" u="sng" strike="noStrike" kern="1200" cap="none" spc="0" normalizeH="0" baseline="0" noProof="0" dirty="0">
                <a:ln>
                  <a:noFill/>
                </a:ln>
                <a:solidFill>
                  <a:srgbClr val="0563C1"/>
                </a:solidFill>
                <a:effectLst/>
                <a:uLnTx/>
                <a:uFillTx/>
                <a:latin typeface="Arial"/>
                <a:ea typeface="Calibri" panose="020F0502020204030204" pitchFamily="34" charset="0"/>
                <a:cs typeface="Arial" panose="020B0604020202020204" pitchFamily="34" charset="0"/>
                <a:hlinkClick r:id="rId17"/>
              </a:rPr>
              <a:t>Virtual Team Toolkit</a:t>
            </a: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57175" marR="0" lvl="0" indent="-257175" algn="l" defTabSz="457189" rtl="0" eaLnBrk="1" fontAlgn="auto" latinLnBrk="0" hangingPunct="1">
              <a:lnSpc>
                <a:spcPct val="107000"/>
              </a:lnSpc>
              <a:spcBef>
                <a:spcPts val="0"/>
              </a:spcBef>
              <a:spcAft>
                <a:spcPts val="0"/>
              </a:spcAft>
              <a:buClr>
                <a:srgbClr val="1F497D">
                  <a:lumMod val="75000"/>
                </a:srgbClr>
              </a:buClr>
              <a:buSzTx/>
              <a:buFont typeface="Arial" panose="020B0604020202020204" pitchFamily="34" charset="0"/>
              <a:buChar char="•"/>
              <a:tabLst>
                <a:tab pos="1450181" algn="l"/>
              </a:tabLst>
              <a:defRPr/>
            </a:pPr>
            <a:r>
              <a:rPr kumimoji="0" lang="fr-CA" sz="900" b="0" i="0" u="sng" strike="noStrike" kern="1200" cap="none" spc="0" normalizeH="0" baseline="0" noProof="0" dirty="0">
                <a:ln>
                  <a:noFill/>
                </a:ln>
                <a:solidFill>
                  <a:srgbClr val="0563C1"/>
                </a:solidFill>
                <a:effectLst/>
                <a:uLnTx/>
                <a:uFillTx/>
                <a:latin typeface="Arial"/>
                <a:ea typeface="Calibri" panose="020F0502020204030204" pitchFamily="34" charset="0"/>
                <a:cs typeface="Arial" panose="020B0604020202020204" pitchFamily="34" charset="0"/>
                <a:hlinkClick r:id="rId18"/>
              </a:rPr>
              <a:t>Virtual Team Charter Guidelines</a:t>
            </a: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57175" marR="0" lvl="0" indent="-257175" algn="l" defTabSz="457189" rtl="0" eaLnBrk="1" fontAlgn="auto" latinLnBrk="0" hangingPunct="1">
              <a:lnSpc>
                <a:spcPct val="107000"/>
              </a:lnSpc>
              <a:spcBef>
                <a:spcPts val="0"/>
              </a:spcBef>
              <a:spcAft>
                <a:spcPts val="0"/>
              </a:spcAft>
              <a:buClr>
                <a:srgbClr val="1F497D">
                  <a:lumMod val="75000"/>
                </a:srgbClr>
              </a:buClr>
              <a:buSzTx/>
              <a:buFont typeface="Arial" panose="020B0604020202020204" pitchFamily="34" charset="0"/>
              <a:buChar char="•"/>
              <a:tabLst/>
              <a:defRPr/>
            </a:pPr>
            <a:r>
              <a:rPr kumimoji="0" lang="fr-CA" sz="900" b="0" i="0" u="sng" strike="noStrike" kern="12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hlinkClick r:id="rId19"/>
              </a:rPr>
              <a:t>COVID-19 and Mental </a:t>
            </a:r>
            <a:r>
              <a:rPr kumimoji="0" lang="fr-CA" sz="900" b="0" i="0" u="sng" strike="noStrike" kern="1200" cap="none" spc="0" normalizeH="0" baseline="0" noProof="0" dirty="0" err="1">
                <a:ln>
                  <a:noFill/>
                </a:ln>
                <a:solidFill>
                  <a:srgbClr val="0563C1"/>
                </a:solidFill>
                <a:effectLst/>
                <a:uLnTx/>
                <a:uFillTx/>
                <a:latin typeface="Arial"/>
                <a:ea typeface="Times New Roman" panose="02020603050405020304" pitchFamily="18" charset="0"/>
                <a:cs typeface="Times New Roman" panose="02020603050405020304" pitchFamily="18" charset="0"/>
                <a:hlinkClick r:id="rId19"/>
              </a:rPr>
              <a:t>Health</a:t>
            </a:r>
            <a:r>
              <a:rPr kumimoji="0" lang="fr-CA" sz="900" b="0" i="0" u="sng" strike="noStrike" kern="12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hlinkClick r:id="rId19"/>
              </a:rPr>
              <a:t> @ </a:t>
            </a:r>
            <a:r>
              <a:rPr kumimoji="0" lang="fr-CA" sz="900" b="0" i="0" u="sng" strike="noStrike" kern="1200" cap="none" spc="0" normalizeH="0" baseline="0" noProof="0" dirty="0" err="1">
                <a:ln>
                  <a:noFill/>
                </a:ln>
                <a:solidFill>
                  <a:srgbClr val="0563C1"/>
                </a:solidFill>
                <a:effectLst/>
                <a:uLnTx/>
                <a:uFillTx/>
                <a:latin typeface="Arial"/>
                <a:ea typeface="Times New Roman" panose="02020603050405020304" pitchFamily="18" charset="0"/>
                <a:cs typeface="Times New Roman" panose="02020603050405020304" pitchFamily="18" charset="0"/>
                <a:hlinkClick r:id="rId19"/>
              </a:rPr>
              <a:t>Work</a:t>
            </a: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57175" marR="0" lvl="0" indent="-257175" algn="l" defTabSz="457189" rtl="0" eaLnBrk="1" fontAlgn="auto" latinLnBrk="0" hangingPunct="1">
              <a:lnSpc>
                <a:spcPct val="107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sng" strike="noStrike" kern="12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hlinkClick r:id="rId20"/>
              </a:rPr>
              <a:t>Mental health tips for working from home</a:t>
            </a: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57175" marR="0" lvl="0" indent="-257175" algn="l" defTabSz="457189" rtl="0" eaLnBrk="1" fontAlgn="auto" latinLnBrk="0" hangingPunct="1">
              <a:lnSpc>
                <a:spcPct val="107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sng" strike="noStrike" kern="12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hlinkClick r:id="rId21"/>
              </a:rPr>
              <a:t>Staying cyber-healthy during COVID-19 isolation</a:t>
            </a: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342900" marR="0" lvl="0" indent="0" algn="l" defTabSz="457189" rtl="0" eaLnBrk="1" fontAlgn="auto" latinLnBrk="0" hangingPunct="1">
              <a:lnSpc>
                <a:spcPct val="100000"/>
              </a:lnSpc>
              <a:spcBef>
                <a:spcPts val="0"/>
              </a:spcBef>
              <a:spcAft>
                <a:spcPts val="0"/>
              </a:spcAft>
              <a:buClrTx/>
              <a:buSzTx/>
              <a:buFontTx/>
              <a:buNone/>
              <a:tabLst>
                <a:tab pos="1450181" algn="l"/>
              </a:tabLst>
              <a:defRPr/>
            </a:pPr>
            <a:endParaRPr kumimoji="0" lang="en-CA" sz="9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8" name="Rectangle 7"/>
          <p:cNvSpPr/>
          <p:nvPr/>
        </p:nvSpPr>
        <p:spPr>
          <a:xfrm>
            <a:off x="4941142" y="2505845"/>
            <a:ext cx="3127134" cy="1421928"/>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CA" sz="900" b="1" i="0" u="none" strike="noStrike" kern="1200" cap="none" spc="0" normalizeH="0" baseline="0" noProof="0" dirty="0">
                <a:ln>
                  <a:noFill/>
                </a:ln>
                <a:solidFill>
                  <a:sysClr val="windowText" lastClr="000000"/>
                </a:solidFill>
                <a:effectLst/>
                <a:uLnTx/>
                <a:uFillTx/>
                <a:latin typeface="Arial"/>
                <a:ea typeface="+mn-ea"/>
                <a:cs typeface="+mn-cs"/>
              </a:rPr>
              <a:t>        Canada School of Public Services Training</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CA" sz="900" b="1" i="0" u="none" strike="noStrike" kern="1200" cap="none" spc="0" normalizeH="0" baseline="0" noProof="0" dirty="0">
              <a:ln>
                <a:noFill/>
              </a:ln>
              <a:solidFill>
                <a:sysClr val="windowText" lastClr="000000"/>
              </a:solidFill>
              <a:effectLst/>
              <a:uLnTx/>
              <a:uFillTx/>
              <a:latin typeface="Arial"/>
              <a:ea typeface="+mn-ea"/>
              <a:cs typeface="+mn-cs"/>
            </a:endParaRPr>
          </a:p>
          <a:p>
            <a:pPr marL="171450" marR="0" lvl="0" indent="-171450" algn="l" defTabSz="457200" rtl="0" eaLnBrk="1" fontAlgn="auto" latinLnBrk="0" hangingPunct="1">
              <a:lnSpc>
                <a:spcPct val="120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none" strike="noStrike" kern="1200" cap="none" spc="0" normalizeH="0" baseline="0" noProof="0" dirty="0">
                <a:ln>
                  <a:noFill/>
                </a:ln>
                <a:solidFill>
                  <a:sysClr val="windowText" lastClr="000000"/>
                </a:solidFill>
                <a:effectLst/>
                <a:uLnTx/>
                <a:uFillTx/>
                <a:latin typeface="Arial"/>
                <a:ea typeface="+mn-ea"/>
                <a:cs typeface="+mn-cs"/>
              </a:rPr>
              <a:t>Mandatory course: </a:t>
            </a:r>
            <a:r>
              <a:rPr kumimoji="0" lang="en-CA" sz="900" b="0" i="0" u="none" strike="noStrike" kern="1200" cap="none" spc="0" normalizeH="0" baseline="0" noProof="0" dirty="0">
                <a:ln>
                  <a:noFill/>
                </a:ln>
                <a:solidFill>
                  <a:sysClr val="windowText" lastClr="000000"/>
                </a:solidFill>
                <a:effectLst/>
                <a:uLnTx/>
                <a:uFillTx/>
                <a:latin typeface="Arial"/>
                <a:ea typeface="+mn-ea"/>
                <a:cs typeface="+mn-cs"/>
                <a:hlinkClick r:id="rId22"/>
              </a:rPr>
              <a:t>Performance Management for the Government of Canada (G140) </a:t>
            </a:r>
            <a:endParaRPr kumimoji="0" lang="en-CA" sz="900" b="0" i="0" u="none" strike="noStrike" kern="1200" cap="none" spc="0" normalizeH="0" baseline="0" noProof="0" dirty="0">
              <a:ln>
                <a:noFill/>
              </a:ln>
              <a:solidFill>
                <a:sysClr val="windowText" lastClr="000000"/>
              </a:solidFill>
              <a:effectLst/>
              <a:uLnTx/>
              <a:uFillTx/>
              <a:latin typeface="Arial"/>
              <a:ea typeface="+mn-ea"/>
              <a:cs typeface="+mn-cs"/>
            </a:endParaRPr>
          </a:p>
          <a:p>
            <a:pPr marL="171450" marR="0" lvl="0" indent="-171450" algn="l" defTabSz="457200" rtl="0" eaLnBrk="1" fontAlgn="auto" latinLnBrk="0" hangingPunct="1">
              <a:lnSpc>
                <a:spcPct val="120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none" strike="noStrike" kern="1200" cap="none" spc="0" normalizeH="0" baseline="0" noProof="0" dirty="0">
                <a:ln>
                  <a:noFill/>
                </a:ln>
                <a:solidFill>
                  <a:sysClr val="windowText" lastClr="000000"/>
                </a:solidFill>
                <a:effectLst/>
                <a:uLnTx/>
                <a:uFillTx/>
                <a:latin typeface="Arial"/>
                <a:ea typeface="+mn-ea"/>
                <a:cs typeface="+mn-cs"/>
                <a:hlinkClick r:id="rId23"/>
              </a:rPr>
              <a:t>Courses on performance management</a:t>
            </a:r>
            <a:endParaRPr kumimoji="0" lang="en-CA" sz="900" b="0" i="0" u="none" strike="noStrike" kern="1200" cap="none" spc="0" normalizeH="0" baseline="0" noProof="0" dirty="0">
              <a:ln>
                <a:noFill/>
              </a:ln>
              <a:solidFill>
                <a:sysClr val="windowText" lastClr="000000"/>
              </a:solidFill>
              <a:effectLst/>
              <a:uLnTx/>
              <a:uFillTx/>
              <a:latin typeface="Arial"/>
              <a:ea typeface="+mn-ea"/>
              <a:cs typeface="+mn-cs"/>
            </a:endParaRPr>
          </a:p>
          <a:p>
            <a:pPr marL="171450" marR="0" lvl="0" indent="-171450" algn="l" defTabSz="457200" rtl="0" eaLnBrk="1" fontAlgn="auto" latinLnBrk="0" hangingPunct="1">
              <a:lnSpc>
                <a:spcPct val="120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none" strike="noStrike" kern="1200" cap="none" spc="0" normalizeH="0" baseline="0" noProof="0" dirty="0">
                <a:ln>
                  <a:noFill/>
                </a:ln>
                <a:solidFill>
                  <a:sysClr val="windowText" lastClr="000000"/>
                </a:solidFill>
                <a:effectLst/>
                <a:uLnTx/>
                <a:uFillTx/>
                <a:latin typeface="Arial"/>
                <a:ea typeface="+mn-ea"/>
                <a:cs typeface="+mn-cs"/>
                <a:hlinkClick r:id="rId24"/>
              </a:rPr>
              <a:t>How to Manage Difficult Conversations (W009)</a:t>
            </a:r>
            <a:r>
              <a:rPr kumimoji="0" lang="en-CA" sz="900" b="0" i="0" u="none" strike="noStrike" kern="1200" cap="none" spc="0" normalizeH="0" baseline="0" noProof="0" dirty="0">
                <a:ln>
                  <a:noFill/>
                </a:ln>
                <a:solidFill>
                  <a:sysClr val="windowText" lastClr="000000"/>
                </a:solidFill>
                <a:effectLst/>
                <a:uLnTx/>
                <a:uFillTx/>
                <a:latin typeface="Arial"/>
                <a:ea typeface="+mn-ea"/>
                <a:cs typeface="+mn-cs"/>
              </a:rPr>
              <a:t> </a:t>
            </a:r>
          </a:p>
          <a:p>
            <a:pPr marL="171450" marR="0" lvl="0" indent="-171450" algn="l" defTabSz="457200" rtl="0" eaLnBrk="1" fontAlgn="auto" latinLnBrk="0" hangingPunct="1">
              <a:lnSpc>
                <a:spcPct val="120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sng" strike="noStrike" kern="1200" cap="none" spc="0" normalizeH="0" baseline="0" noProof="0" dirty="0">
                <a:ln>
                  <a:noFill/>
                </a:ln>
                <a:solidFill>
                  <a:sysClr val="windowText" lastClr="000000"/>
                </a:solidFill>
                <a:effectLst/>
                <a:uLnTx/>
                <a:uFillTx/>
                <a:latin typeface="Arial"/>
                <a:ea typeface="+mn-ea"/>
                <a:cs typeface="+mn-cs"/>
                <a:hlinkClick r:id="rId25"/>
              </a:rPr>
              <a:t>Canada School of Public Service Digital Academy</a:t>
            </a:r>
            <a:endParaRPr kumimoji="0" lang="en-CA" sz="900" b="0" i="0" u="sng" strike="noStrike" kern="1200" cap="none" spc="0" normalizeH="0" baseline="0" noProof="0" dirty="0">
              <a:ln>
                <a:noFill/>
              </a:ln>
              <a:solidFill>
                <a:sysClr val="windowText" lastClr="000000"/>
              </a:solidFill>
              <a:effectLst/>
              <a:uLnTx/>
              <a:uFillTx/>
              <a:latin typeface="Arial"/>
              <a:ea typeface="+mn-ea"/>
              <a:cs typeface="+mn-cs"/>
            </a:endParaRPr>
          </a:p>
          <a:p>
            <a:pPr marL="171450" marR="0" lvl="0" indent="-171450" algn="l" defTabSz="457200" rtl="0" eaLnBrk="1" fontAlgn="auto" latinLnBrk="0" hangingPunct="1">
              <a:lnSpc>
                <a:spcPct val="120000"/>
              </a:lnSpc>
              <a:spcBef>
                <a:spcPts val="0"/>
              </a:spcBef>
              <a:spcAft>
                <a:spcPts val="0"/>
              </a:spcAft>
              <a:buClr>
                <a:srgbClr val="1F497D">
                  <a:lumMod val="75000"/>
                </a:srgbClr>
              </a:buClr>
              <a:buSzTx/>
              <a:buFont typeface="Arial" panose="020B0604020202020204" pitchFamily="34" charset="0"/>
              <a:buChar char="•"/>
              <a:tabLst/>
              <a:defRPr/>
            </a:pPr>
            <a:r>
              <a:rPr kumimoji="0" lang="en-CA" sz="900" b="0" i="0" u="none" strike="noStrike" kern="1200" cap="none" spc="0" normalizeH="0" baseline="0" noProof="0" dirty="0">
                <a:ln>
                  <a:noFill/>
                </a:ln>
                <a:solidFill>
                  <a:sysClr val="windowText" lastClr="000000"/>
                </a:solidFill>
                <a:effectLst/>
                <a:uLnTx/>
                <a:uFillTx/>
                <a:latin typeface="Arial"/>
                <a:ea typeface="+mn-ea"/>
                <a:cs typeface="+mn-cs"/>
                <a:hlinkClick r:id="rId26"/>
              </a:rPr>
              <a:t>Leading Teams: Managing Virtual Teams (X027)</a:t>
            </a:r>
            <a:r>
              <a:rPr kumimoji="0" lang="en-CA" sz="900" b="0" i="0" u="none" strike="noStrike" kern="1200" cap="none" spc="0" normalizeH="0" baseline="0" noProof="0" dirty="0">
                <a:ln>
                  <a:noFill/>
                </a:ln>
                <a:solidFill>
                  <a:sysClr val="windowText" lastClr="000000"/>
                </a:solidFill>
                <a:effectLst/>
                <a:uLnTx/>
                <a:uFillTx/>
                <a:latin typeface="Arial"/>
                <a:ea typeface="+mn-ea"/>
                <a:cs typeface="+mn-cs"/>
              </a:rPr>
              <a:t> </a:t>
            </a:r>
          </a:p>
        </p:txBody>
      </p:sp>
    </p:spTree>
    <p:extLst>
      <p:ext uri="{BB962C8B-B14F-4D97-AF65-F5344CB8AC3E}">
        <p14:creationId xmlns:p14="http://schemas.microsoft.com/office/powerpoint/2010/main" val="1865500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549"/>
            <a:ext cx="8229600" cy="857250"/>
          </a:xfrm>
        </p:spPr>
        <p:txBody>
          <a:bodyPr>
            <a:normAutofit/>
          </a:bodyPr>
          <a:lstStyle/>
          <a:p>
            <a:pPr algn="ctr"/>
            <a:r>
              <a:rPr lang="en-CA" sz="4400" noProof="0" dirty="0" smtClean="0"/>
              <a:t>ANNEXES</a:t>
            </a:r>
            <a:endParaRPr lang="en-CA" sz="4400"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41</a:t>
            </a:fld>
            <a:endParaRPr lang="en-US" dirty="0"/>
          </a:p>
        </p:txBody>
      </p:sp>
    </p:spTree>
    <p:extLst>
      <p:ext uri="{BB962C8B-B14F-4D97-AF65-F5344CB8AC3E}">
        <p14:creationId xmlns:p14="http://schemas.microsoft.com/office/powerpoint/2010/main" val="4035357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 y="30609"/>
            <a:ext cx="9048751" cy="623539"/>
          </a:xfrm>
        </p:spPr>
        <p:txBody>
          <a:bodyPr>
            <a:normAutofit/>
          </a:bodyPr>
          <a:lstStyle/>
          <a:p>
            <a:r>
              <a:rPr lang="en-CA" sz="2400" noProof="0" dirty="0" smtClean="0"/>
              <a:t>Sample Of A Template To Record On-Going Conversations</a:t>
            </a:r>
            <a:endParaRPr lang="en-CA" sz="2400" noProof="0" dirty="0"/>
          </a:p>
        </p:txBody>
      </p:sp>
      <p:graphicFrame>
        <p:nvGraphicFramePr>
          <p:cNvPr id="5" name="Content Placeholder 4"/>
          <p:cNvGraphicFramePr>
            <a:graphicFrameLocks noGrp="1"/>
          </p:cNvGraphicFramePr>
          <p:nvPr>
            <p:ph idx="1"/>
            <p:extLst/>
          </p:nvPr>
        </p:nvGraphicFramePr>
        <p:xfrm>
          <a:off x="812359" y="793733"/>
          <a:ext cx="7097151" cy="3732731"/>
        </p:xfrm>
        <a:graphic>
          <a:graphicData uri="http://schemas.openxmlformats.org/drawingml/2006/table">
            <a:tbl>
              <a:tblPr firstRow="1" firstCol="1" bandRow="1"/>
              <a:tblGrid>
                <a:gridCol w="2862776">
                  <a:extLst>
                    <a:ext uri="{9D8B030D-6E8A-4147-A177-3AD203B41FA5}">
                      <a16:colId xmlns:a16="http://schemas.microsoft.com/office/drawing/2014/main" val="20000"/>
                    </a:ext>
                  </a:extLst>
                </a:gridCol>
                <a:gridCol w="2715065">
                  <a:extLst>
                    <a:ext uri="{9D8B030D-6E8A-4147-A177-3AD203B41FA5}">
                      <a16:colId xmlns:a16="http://schemas.microsoft.com/office/drawing/2014/main" val="20001"/>
                    </a:ext>
                  </a:extLst>
                </a:gridCol>
                <a:gridCol w="1519310">
                  <a:extLst>
                    <a:ext uri="{9D8B030D-6E8A-4147-A177-3AD203B41FA5}">
                      <a16:colId xmlns:a16="http://schemas.microsoft.com/office/drawing/2014/main" val="20002"/>
                    </a:ext>
                  </a:extLst>
                </a:gridCol>
              </a:tblGrid>
              <a:tr h="141425">
                <a:tc gridSpan="3">
                  <a:txBody>
                    <a:bodyPr/>
                    <a:lstStyle/>
                    <a:p>
                      <a:pPr algn="ctr">
                        <a:lnSpc>
                          <a:spcPct val="115000"/>
                        </a:lnSpc>
                        <a:spcAft>
                          <a:spcPts val="0"/>
                        </a:spcAft>
                      </a:pPr>
                      <a:r>
                        <a:rPr lang="en-CA" sz="700" b="1" noProof="0" dirty="0" smtClean="0">
                          <a:effectLst/>
                          <a:latin typeface="Calibri"/>
                          <a:ea typeface="Calibri"/>
                          <a:cs typeface="Times New Roman"/>
                        </a:rPr>
                        <a:t> </a:t>
                      </a:r>
                      <a:r>
                        <a:rPr lang="en-CA" sz="800" b="1" noProof="0" dirty="0" smtClean="0">
                          <a:effectLst/>
                          <a:latin typeface="Calibri"/>
                          <a:ea typeface="Calibri"/>
                          <a:cs typeface="Times New Roman"/>
                        </a:rPr>
                        <a:t>WORK OBJECTIVES</a:t>
                      </a:r>
                      <a:endParaRPr lang="en-CA" sz="7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36601">
                <a:tc>
                  <a:txBody>
                    <a:bodyPr/>
                    <a:lstStyle/>
                    <a:p>
                      <a:pPr algn="ctr">
                        <a:lnSpc>
                          <a:spcPct val="115000"/>
                        </a:lnSpc>
                        <a:spcAft>
                          <a:spcPts val="0"/>
                        </a:spcAft>
                      </a:pPr>
                      <a:r>
                        <a:rPr lang="en-CA" sz="800" b="1" noProof="0" dirty="0">
                          <a:effectLst/>
                          <a:latin typeface="Calibri"/>
                          <a:ea typeface="Times New Roman"/>
                          <a:cs typeface="Times New Roman"/>
                        </a:rPr>
                        <a:t>Work Objectives </a:t>
                      </a:r>
                      <a:endParaRPr lang="en-CA" sz="800" noProof="0" dirty="0">
                        <a:effectLst/>
                        <a:latin typeface="Calibri"/>
                        <a:ea typeface="Calibri"/>
                        <a:cs typeface="Times New Roman"/>
                      </a:endParaRPr>
                    </a:p>
                    <a:p>
                      <a:pPr algn="ctr">
                        <a:lnSpc>
                          <a:spcPct val="115000"/>
                        </a:lnSpc>
                        <a:spcAft>
                          <a:spcPts val="0"/>
                        </a:spcAft>
                      </a:pPr>
                      <a:r>
                        <a:rPr lang="en-CA" sz="800" b="1" noProof="0" dirty="0">
                          <a:effectLst/>
                          <a:latin typeface="Calibri"/>
                          <a:ea typeface="Times New Roman"/>
                          <a:cs typeface="Times New Roman"/>
                        </a:rPr>
                        <a:t>and Performance Indicators</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noProof="0" dirty="0" smtClean="0">
                          <a:effectLst/>
                          <a:latin typeface="Calibri"/>
                          <a:ea typeface="Calibri"/>
                          <a:cs typeface="Times New Roman"/>
                        </a:rPr>
                        <a:t>Comments : </a:t>
                      </a:r>
                      <a:endParaRPr lang="en-CA" sz="800" noProof="0" dirty="0" smtClean="0">
                        <a:effectLst/>
                        <a:latin typeface="Calibri"/>
                        <a:ea typeface="Calibri"/>
                        <a:cs typeface="Times New Roman"/>
                      </a:endParaRPr>
                    </a:p>
                    <a:p>
                      <a:pPr algn="ctr">
                        <a:lnSpc>
                          <a:spcPct val="115000"/>
                        </a:lnSpc>
                        <a:spcAft>
                          <a:spcPts val="0"/>
                        </a:spcAft>
                      </a:pPr>
                      <a:r>
                        <a:rPr lang="en-CA" sz="800" b="1" noProof="0" dirty="0" smtClean="0">
                          <a:effectLst/>
                          <a:latin typeface="Calibri"/>
                          <a:ea typeface="Calibri"/>
                          <a:cs typeface="Times New Roman"/>
                        </a:rPr>
                        <a:t>Positive and constructive </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202">
                <a:tc>
                  <a:txBody>
                    <a:bodyPr/>
                    <a:lstStyle/>
                    <a:p>
                      <a:pPr marL="342900" lvl="0" indent="-342900">
                        <a:lnSpc>
                          <a:spcPct val="115000"/>
                        </a:lnSpc>
                        <a:spcAft>
                          <a:spcPts val="0"/>
                        </a:spcAft>
                        <a:buFont typeface="Symbol"/>
                        <a:buChar char=""/>
                      </a:pPr>
                      <a:r>
                        <a:rPr lang="en-CA" sz="800" noProof="0" dirty="0" smtClean="0">
                          <a:effectLst/>
                          <a:latin typeface="Calibri"/>
                          <a:ea typeface="Times New Roman"/>
                          <a:cs typeface="Times New Roman"/>
                        </a:rPr>
                        <a:t>Work Objective 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Performance Indicator 1.1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Performance Indicator 1.2</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Performance Indicator 1.3</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Positive comments:</a:t>
                      </a:r>
                    </a:p>
                    <a:p>
                      <a:pPr marL="342900" lvl="0" indent="-342900">
                        <a:lnSpc>
                          <a:spcPct val="115000"/>
                        </a:lnSpc>
                        <a:spcAft>
                          <a:spcPts val="0"/>
                        </a:spcAft>
                        <a:buFont typeface="Symbol"/>
                        <a:buChar char=""/>
                      </a:pPr>
                      <a:endParaRPr lang="en-CA" sz="800" noProof="0" dirty="0" smtClean="0">
                        <a:effectLst/>
                        <a:latin typeface="Calibri"/>
                        <a:ea typeface="Calibri"/>
                        <a:cs typeface="Times New Roman"/>
                      </a:endParaRPr>
                    </a:p>
                    <a:p>
                      <a:pPr marL="342900" lvl="0" indent="-342900">
                        <a:lnSpc>
                          <a:spcPct val="115000"/>
                        </a:lnSpc>
                        <a:spcAft>
                          <a:spcPts val="0"/>
                        </a:spcAft>
                        <a:buFont typeface="Symbol"/>
                        <a:buChar char=""/>
                      </a:pPr>
                      <a:r>
                        <a:rPr lang="en-CA" sz="800" noProof="0" dirty="0" smtClean="0">
                          <a:effectLst/>
                          <a:latin typeface="Calibri"/>
                          <a:ea typeface="Calibri"/>
                          <a:cs typeface="Times New Roman"/>
                        </a:rPr>
                        <a:t>Constructive feedback:</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202">
                <a:tc>
                  <a:txBody>
                    <a:bodyPr/>
                    <a:lstStyle/>
                    <a:p>
                      <a:pPr marL="342900" lvl="0" indent="-342900">
                        <a:lnSpc>
                          <a:spcPct val="115000"/>
                        </a:lnSpc>
                        <a:spcAft>
                          <a:spcPts val="0"/>
                        </a:spcAft>
                        <a:buFont typeface="Symbol"/>
                        <a:buChar char=""/>
                      </a:pPr>
                      <a:r>
                        <a:rPr lang="en-CA" sz="800" noProof="0" dirty="0" smtClean="0">
                          <a:effectLst/>
                          <a:latin typeface="Calibri"/>
                          <a:ea typeface="Times New Roman"/>
                          <a:cs typeface="Times New Roman"/>
                        </a:rPr>
                        <a:t>Work Objective 2</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Performance Indicator 2.1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Performance Indicator 2.2</a:t>
                      </a:r>
                      <a:endParaRPr lang="en-CA" sz="800" noProof="0" dirty="0" smtClean="0">
                        <a:effectLst/>
                        <a:latin typeface="Calibri"/>
                        <a:ea typeface="Calibri"/>
                        <a:cs typeface="Times New Roman"/>
                      </a:endParaRPr>
                    </a:p>
                    <a:p>
                      <a:pPr marL="914400">
                        <a:lnSpc>
                          <a:spcPct val="115000"/>
                        </a:lnSpc>
                        <a:spcAft>
                          <a:spcPts val="0"/>
                        </a:spcAft>
                      </a:pPr>
                      <a:r>
                        <a:rPr lang="en-CA" sz="800" b="1" noProof="0" dirty="0" smtClean="0">
                          <a:effectLst/>
                          <a:latin typeface="Calibri"/>
                          <a:ea typeface="Times New Roman"/>
                          <a:cs typeface="Times New Roman"/>
                        </a:rPr>
                        <a:t> </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Positive comments:</a:t>
                      </a:r>
                    </a:p>
                    <a:p>
                      <a:pPr marL="342900" lvl="0" indent="-342900">
                        <a:lnSpc>
                          <a:spcPct val="115000"/>
                        </a:lnSpc>
                        <a:spcAft>
                          <a:spcPts val="0"/>
                        </a:spcAft>
                        <a:buFont typeface="Symbol"/>
                        <a:buChar char=""/>
                      </a:pPr>
                      <a:endParaRPr lang="en-CA" sz="800" noProof="0" dirty="0" smtClean="0">
                        <a:effectLst/>
                        <a:latin typeface="Calibri"/>
                        <a:ea typeface="Calibri"/>
                        <a:cs typeface="Times New Roman"/>
                      </a:endParaRPr>
                    </a:p>
                    <a:p>
                      <a:pPr marL="342900" lvl="0" indent="-342900">
                        <a:lnSpc>
                          <a:spcPct val="115000"/>
                        </a:lnSpc>
                        <a:spcAft>
                          <a:spcPts val="0"/>
                        </a:spcAft>
                        <a:buFont typeface="Symbol"/>
                        <a:buChar char=""/>
                      </a:pPr>
                      <a:r>
                        <a:rPr lang="en-CA" sz="800" noProof="0" dirty="0" smtClean="0">
                          <a:effectLst/>
                          <a:latin typeface="Calibri"/>
                          <a:ea typeface="Calibri"/>
                          <a:cs typeface="Times New Roman"/>
                        </a:rPr>
                        <a:t>Constructive feedback:</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3736">
                <a:tc gridSpan="3">
                  <a:txBody>
                    <a:bodyPr/>
                    <a:lstStyle/>
                    <a:p>
                      <a:pPr algn="ctr">
                        <a:lnSpc>
                          <a:spcPct val="115000"/>
                        </a:lnSpc>
                        <a:spcAft>
                          <a:spcPts val="0"/>
                        </a:spcAft>
                      </a:pPr>
                      <a:r>
                        <a:rPr lang="en-CA" sz="900" b="1" noProof="0" dirty="0" smtClean="0">
                          <a:effectLst/>
                          <a:latin typeface="Calibri"/>
                          <a:ea typeface="Calibri"/>
                          <a:cs typeface="Times New Roman"/>
                        </a:rPr>
                        <a:t>CORE</a:t>
                      </a:r>
                      <a:r>
                        <a:rPr lang="en-CA" sz="900" b="1" baseline="0" noProof="0" dirty="0" smtClean="0">
                          <a:effectLst/>
                          <a:latin typeface="Calibri"/>
                          <a:ea typeface="Calibri"/>
                          <a:cs typeface="Times New Roman"/>
                        </a:rPr>
                        <a:t> </a:t>
                      </a:r>
                      <a:r>
                        <a:rPr lang="en-CA" sz="900" b="1" noProof="0" dirty="0" smtClean="0">
                          <a:effectLst/>
                          <a:latin typeface="Calibri"/>
                          <a:ea typeface="Calibri"/>
                          <a:cs typeface="Times New Roman"/>
                        </a:rPr>
                        <a:t>COMPETENCIES</a:t>
                      </a:r>
                      <a:endParaRPr lang="en-CA" sz="9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4"/>
                  </a:ext>
                </a:extLst>
              </a:tr>
              <a:tr h="236601">
                <a:tc>
                  <a:txBody>
                    <a:bodyPr/>
                    <a:lstStyle/>
                    <a:p>
                      <a:pPr marL="0" lvl="0" indent="0" algn="ctr">
                        <a:lnSpc>
                          <a:spcPct val="115000"/>
                        </a:lnSpc>
                        <a:spcAft>
                          <a:spcPts val="0"/>
                        </a:spcAft>
                        <a:buFont typeface="Courier New" panose="02070309020205020404" pitchFamily="49" charset="0"/>
                        <a:buNone/>
                      </a:pPr>
                      <a:r>
                        <a:rPr lang="en-CA" sz="800" b="1" noProof="0" dirty="0" smtClean="0">
                          <a:effectLst/>
                          <a:latin typeface="Calibri"/>
                          <a:ea typeface="Calibri"/>
                          <a:cs typeface="Times New Roman"/>
                        </a:rPr>
                        <a:t>Core Competencies </a:t>
                      </a:r>
                    </a:p>
                    <a:p>
                      <a:pPr marL="0" lvl="0" indent="0" algn="ctr">
                        <a:lnSpc>
                          <a:spcPct val="115000"/>
                        </a:lnSpc>
                        <a:spcAft>
                          <a:spcPts val="0"/>
                        </a:spcAft>
                        <a:buFont typeface="Courier New" panose="02070309020205020404" pitchFamily="49" charset="0"/>
                        <a:buNone/>
                      </a:pPr>
                      <a:r>
                        <a:rPr lang="en-CA" sz="800" b="1" noProof="0" dirty="0" smtClean="0">
                          <a:effectLst/>
                          <a:latin typeface="Calibri"/>
                          <a:ea typeface="Calibri"/>
                          <a:cs typeface="Times New Roman"/>
                        </a:rPr>
                        <a:t>and Behavioural Indicators</a:t>
                      </a:r>
                      <a:endParaRPr lang="en-CA" sz="800" b="1"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noProof="0" dirty="0" smtClean="0">
                          <a:effectLst/>
                          <a:latin typeface="Calibri"/>
                          <a:ea typeface="Calibri"/>
                          <a:cs typeface="Times New Roman"/>
                        </a:rPr>
                        <a:t>Comments : </a:t>
                      </a:r>
                    </a:p>
                    <a:p>
                      <a:pPr algn="ctr">
                        <a:lnSpc>
                          <a:spcPct val="115000"/>
                        </a:lnSpc>
                        <a:spcAft>
                          <a:spcPts val="0"/>
                        </a:spcAft>
                      </a:pPr>
                      <a:r>
                        <a:rPr lang="en-CA" sz="800" b="1" noProof="0" dirty="0" smtClean="0">
                          <a:effectLst/>
                          <a:latin typeface="Calibri"/>
                          <a:ea typeface="Calibri"/>
                          <a:cs typeface="Times New Roman"/>
                        </a:rPr>
                        <a:t>Positive and constructive </a:t>
                      </a:r>
                      <a:endParaRPr lang="en-CA" sz="800" b="1"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noProof="0" dirty="0" smtClean="0">
                          <a:effectLst/>
                          <a:latin typeface="Calibri"/>
                          <a:ea typeface="Calibri"/>
                          <a:cs typeface="Times New Roman"/>
                        </a:rPr>
                        <a:t>Follow up </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4902">
                <a:tc>
                  <a:txBody>
                    <a:bodyPr/>
                    <a:lstStyle/>
                    <a:p>
                      <a:pPr marL="342900" lvl="0" indent="-342900">
                        <a:lnSpc>
                          <a:spcPct val="115000"/>
                        </a:lnSpc>
                        <a:spcAft>
                          <a:spcPts val="0"/>
                        </a:spcAft>
                        <a:buFont typeface="Symbol"/>
                        <a:buChar char=""/>
                      </a:pPr>
                      <a:r>
                        <a:rPr lang="en-CA" sz="800" noProof="0" dirty="0" smtClean="0">
                          <a:effectLst/>
                          <a:latin typeface="Calibri"/>
                          <a:ea typeface="Times New Roman"/>
                          <a:cs typeface="Times New Roman"/>
                        </a:rPr>
                        <a:t>Demonstrating integrity and respect</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1.2</a:t>
                      </a:r>
                      <a:endParaRPr lang="en-CA" sz="800" noProof="0" dirty="0" smtClean="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Positive comments:</a:t>
                      </a:r>
                    </a:p>
                    <a:p>
                      <a:pPr marL="342900" lvl="0" indent="-342900">
                        <a:lnSpc>
                          <a:spcPct val="115000"/>
                        </a:lnSpc>
                        <a:spcAft>
                          <a:spcPts val="0"/>
                        </a:spcAft>
                        <a:buFont typeface="Symbol"/>
                        <a:buChar char=""/>
                      </a:pPr>
                      <a:endParaRPr lang="en-CA" sz="800" noProof="0" dirty="0" smtClean="0">
                        <a:effectLst/>
                        <a:latin typeface="Calibri"/>
                        <a:ea typeface="Calibri"/>
                        <a:cs typeface="Times New Roman"/>
                      </a:endParaRPr>
                    </a:p>
                    <a:p>
                      <a:pPr marL="342900" lvl="0" indent="-342900">
                        <a:lnSpc>
                          <a:spcPct val="115000"/>
                        </a:lnSpc>
                        <a:spcAft>
                          <a:spcPts val="0"/>
                        </a:spcAft>
                        <a:buFont typeface="Symbol"/>
                        <a:buChar char=""/>
                      </a:pPr>
                      <a:r>
                        <a:rPr lang="en-CA" sz="800" noProof="0" dirty="0" smtClean="0">
                          <a:effectLst/>
                          <a:latin typeface="Calibri"/>
                          <a:ea typeface="Calibri"/>
                          <a:cs typeface="Times New Roman"/>
                        </a:rPr>
                        <a:t>Constructive feedback:</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4902">
                <a:tc>
                  <a:txBody>
                    <a:bodyPr/>
                    <a:lstStyle/>
                    <a:p>
                      <a:pPr marL="342900" lvl="0" indent="-342900">
                        <a:lnSpc>
                          <a:spcPct val="115000"/>
                        </a:lnSpc>
                        <a:spcAft>
                          <a:spcPts val="0"/>
                        </a:spcAft>
                        <a:buFont typeface="Symbol"/>
                        <a:buChar char=""/>
                      </a:pPr>
                      <a:r>
                        <a:rPr lang="en-CA" sz="800" noProof="0" dirty="0" smtClean="0">
                          <a:effectLst/>
                          <a:latin typeface="Calibri"/>
                          <a:ea typeface="Times New Roman"/>
                          <a:cs typeface="Times New Roman"/>
                        </a:rPr>
                        <a:t> Thinking things through</a:t>
                      </a: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1.2</a:t>
                      </a:r>
                      <a:endParaRPr lang="en-CA" sz="800" noProof="0" dirty="0" smtClean="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Positive comments:</a:t>
                      </a:r>
                    </a:p>
                    <a:p>
                      <a:pPr marL="342900" lvl="0" indent="-342900">
                        <a:lnSpc>
                          <a:spcPct val="115000"/>
                        </a:lnSpc>
                        <a:spcAft>
                          <a:spcPts val="0"/>
                        </a:spcAft>
                        <a:buFont typeface="Symbol"/>
                        <a:buChar char=""/>
                      </a:pPr>
                      <a:endParaRPr lang="en-CA" sz="800" noProof="0" dirty="0" smtClean="0">
                        <a:effectLst/>
                        <a:latin typeface="Calibri"/>
                        <a:ea typeface="Calibri"/>
                        <a:cs typeface="Times New Roman"/>
                      </a:endParaRPr>
                    </a:p>
                    <a:p>
                      <a:pPr marL="342900" lvl="0" indent="-342900">
                        <a:lnSpc>
                          <a:spcPct val="115000"/>
                        </a:lnSpc>
                        <a:spcAft>
                          <a:spcPts val="0"/>
                        </a:spcAft>
                        <a:buFont typeface="Symbol"/>
                        <a:buChar char=""/>
                      </a:pPr>
                      <a:r>
                        <a:rPr lang="en-CA" sz="800" noProof="0" dirty="0" smtClean="0">
                          <a:effectLst/>
                          <a:latin typeface="Calibri"/>
                          <a:ea typeface="Calibri"/>
                          <a:cs typeface="Times New Roman"/>
                        </a:rPr>
                        <a:t>Constructive feedback:</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4902">
                <a:tc>
                  <a:txBody>
                    <a:bodyPr/>
                    <a:lstStyle/>
                    <a:p>
                      <a:pPr marL="342900" lvl="0" indent="-342900">
                        <a:lnSpc>
                          <a:spcPct val="115000"/>
                        </a:lnSpc>
                        <a:spcAft>
                          <a:spcPts val="0"/>
                        </a:spcAft>
                        <a:buFont typeface="Symbol"/>
                        <a:buChar char=""/>
                      </a:pPr>
                      <a:r>
                        <a:rPr lang="en-CA" sz="800" noProof="0" dirty="0" smtClean="0">
                          <a:effectLst/>
                          <a:latin typeface="Calibri"/>
                          <a:ea typeface="Times New Roman"/>
                          <a:cs typeface="Times New Roman"/>
                        </a:rPr>
                        <a:t>Working effectively with others</a:t>
                      </a: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1.2</a:t>
                      </a:r>
                      <a:endParaRPr lang="en-CA" sz="800" noProof="0" dirty="0" smtClean="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Positive comments:</a:t>
                      </a:r>
                    </a:p>
                    <a:p>
                      <a:pPr marL="342900" lvl="0" indent="-342900">
                        <a:lnSpc>
                          <a:spcPct val="115000"/>
                        </a:lnSpc>
                        <a:spcAft>
                          <a:spcPts val="0"/>
                        </a:spcAft>
                        <a:buFont typeface="Symbol"/>
                        <a:buChar char=""/>
                      </a:pPr>
                      <a:endParaRPr lang="en-CA" sz="800" noProof="0" dirty="0" smtClean="0">
                        <a:effectLst/>
                        <a:latin typeface="Calibri"/>
                        <a:ea typeface="Calibri"/>
                        <a:cs typeface="Times New Roman"/>
                      </a:endParaRPr>
                    </a:p>
                    <a:p>
                      <a:pPr marL="342900" lvl="0" indent="-342900">
                        <a:lnSpc>
                          <a:spcPct val="115000"/>
                        </a:lnSpc>
                        <a:spcAft>
                          <a:spcPts val="0"/>
                        </a:spcAft>
                        <a:buFont typeface="Symbol"/>
                        <a:buChar char=""/>
                      </a:pPr>
                      <a:r>
                        <a:rPr lang="en-CA" sz="800" noProof="0" dirty="0" smtClean="0">
                          <a:effectLst/>
                          <a:latin typeface="Calibri"/>
                          <a:ea typeface="Calibri"/>
                          <a:cs typeface="Times New Roman"/>
                        </a:rPr>
                        <a:t>Constructive feedback:</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3202">
                <a:tc>
                  <a:txBody>
                    <a:bodyPr/>
                    <a:lstStyle/>
                    <a:p>
                      <a:pPr marL="342900" lvl="0" indent="-342900">
                        <a:lnSpc>
                          <a:spcPct val="115000"/>
                        </a:lnSpc>
                        <a:spcAft>
                          <a:spcPts val="0"/>
                        </a:spcAft>
                        <a:buFont typeface="Symbol"/>
                        <a:buChar char=""/>
                      </a:pPr>
                      <a:r>
                        <a:rPr lang="en-CA" sz="800" noProof="0" dirty="0" smtClean="0">
                          <a:effectLst/>
                          <a:latin typeface="Calibri"/>
                          <a:ea typeface="Times New Roman"/>
                          <a:cs typeface="Times New Roman"/>
                        </a:rPr>
                        <a:t>Showing initiative and being      action-oriented</a:t>
                      </a: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1.1</a:t>
                      </a:r>
                      <a:endParaRPr lang="en-CA" sz="800" noProof="0" dirty="0" smtClean="0">
                        <a:effectLst/>
                        <a:latin typeface="Calibri"/>
                        <a:ea typeface="Calibri"/>
                        <a:cs typeface="Times New Roman"/>
                      </a:endParaRPr>
                    </a:p>
                    <a:p>
                      <a:pPr marL="742950" lvl="1" indent="-285750">
                        <a:lnSpc>
                          <a:spcPct val="115000"/>
                        </a:lnSpc>
                        <a:spcAft>
                          <a:spcPts val="0"/>
                        </a:spcAft>
                        <a:buFont typeface="Courier New"/>
                        <a:buChar char="o"/>
                      </a:pPr>
                      <a:r>
                        <a:rPr lang="en-CA" sz="800" noProof="0" dirty="0" smtClean="0">
                          <a:effectLst/>
                          <a:latin typeface="Calibri"/>
                          <a:ea typeface="Times New Roman"/>
                          <a:cs typeface="Times New Roman"/>
                        </a:rPr>
                        <a:t>Behavioural Indicator 1.2</a:t>
                      </a:r>
                      <a:endParaRPr lang="en-CA" sz="800" noProof="0" dirty="0" smtClean="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Positive comments:</a:t>
                      </a:r>
                    </a:p>
                    <a:p>
                      <a:pPr marL="342900" lvl="0" indent="-342900">
                        <a:lnSpc>
                          <a:spcPct val="115000"/>
                        </a:lnSpc>
                        <a:spcAft>
                          <a:spcPts val="0"/>
                        </a:spcAft>
                        <a:buFont typeface="Symbol"/>
                        <a:buChar char=""/>
                      </a:pPr>
                      <a:endParaRPr lang="en-CA" sz="800" noProof="0" dirty="0" smtClean="0">
                        <a:effectLst/>
                        <a:latin typeface="Calibri"/>
                        <a:ea typeface="Calibri"/>
                        <a:cs typeface="Times New Roman"/>
                      </a:endParaRPr>
                    </a:p>
                    <a:p>
                      <a:pPr marL="342900" lvl="0" indent="-342900">
                        <a:lnSpc>
                          <a:spcPct val="115000"/>
                        </a:lnSpc>
                        <a:spcAft>
                          <a:spcPts val="0"/>
                        </a:spcAft>
                        <a:buFont typeface="Symbol"/>
                        <a:buChar char=""/>
                      </a:pPr>
                      <a:r>
                        <a:rPr lang="en-CA" sz="800" noProof="0" dirty="0" smtClean="0">
                          <a:effectLst/>
                          <a:latin typeface="Calibri"/>
                          <a:ea typeface="Calibri"/>
                          <a:cs typeface="Times New Roman"/>
                        </a:rPr>
                        <a:t>Constructive feedback:</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CA" sz="800" noProof="0" dirty="0" smtClean="0">
                          <a:effectLst/>
                          <a:latin typeface="Calibri"/>
                          <a:ea typeface="Calibri"/>
                          <a:cs typeface="Times New Roman"/>
                        </a:rPr>
                        <a:t>Follow up:</a:t>
                      </a:r>
                      <a:endParaRPr lang="en-CA" sz="800" noProof="0" dirty="0">
                        <a:effectLst/>
                        <a:latin typeface="Calibri"/>
                        <a:ea typeface="Calibri"/>
                        <a:cs typeface="Times New Roman"/>
                      </a:endParaRPr>
                    </a:p>
                  </a:txBody>
                  <a:tcPr marL="56412" marR="56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2E86C063-E22E-2E4C-A523-54089486E38F}" type="slidenum">
              <a:rPr lang="en-US" smtClean="0"/>
              <a:t>42</a:t>
            </a:fld>
            <a:endParaRPr lang="en-US"/>
          </a:p>
        </p:txBody>
      </p:sp>
    </p:spTree>
    <p:extLst>
      <p:ext uri="{BB962C8B-B14F-4D97-AF65-F5344CB8AC3E}">
        <p14:creationId xmlns:p14="http://schemas.microsoft.com/office/powerpoint/2010/main" val="782864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10" y="121373"/>
            <a:ext cx="7610168" cy="693458"/>
          </a:xfrm>
        </p:spPr>
        <p:txBody>
          <a:bodyPr>
            <a:noAutofit/>
          </a:bodyPr>
          <a:lstStyle/>
          <a:p>
            <a:r>
              <a:rPr lang="en-CA" sz="2100" dirty="0" smtClean="0"/>
              <a:t>On-Going </a:t>
            </a:r>
            <a:r>
              <a:rPr lang="en-CA" sz="2100" dirty="0"/>
              <a:t>Performance </a:t>
            </a:r>
            <a:r>
              <a:rPr lang="en-CA" sz="2100" dirty="0" smtClean="0"/>
              <a:t>Conversations:</a:t>
            </a:r>
            <a:br>
              <a:rPr lang="en-CA" sz="2100" dirty="0" smtClean="0"/>
            </a:br>
            <a:r>
              <a:rPr lang="en-CA" sz="2100" dirty="0" smtClean="0"/>
              <a:t>Giving and Receiving Feedback</a:t>
            </a:r>
            <a:endParaRPr lang="en-CA" sz="2100" dirty="0">
              <a:solidFill>
                <a:srgbClr val="FF0000"/>
              </a:solidFill>
            </a:endParaRPr>
          </a:p>
        </p:txBody>
      </p:sp>
      <p:sp>
        <p:nvSpPr>
          <p:cNvPr id="3" name="Content Placeholder 2"/>
          <p:cNvSpPr>
            <a:spLocks noGrp="1"/>
          </p:cNvSpPr>
          <p:nvPr>
            <p:ph idx="1"/>
          </p:nvPr>
        </p:nvSpPr>
        <p:spPr>
          <a:xfrm>
            <a:off x="419509" y="1110541"/>
            <a:ext cx="8267291" cy="2806339"/>
          </a:xfrm>
        </p:spPr>
        <p:txBody>
          <a:bodyPr>
            <a:normAutofit/>
          </a:bodyPr>
          <a:lstStyle/>
          <a:p>
            <a:pPr marL="0" lvl="0" indent="0">
              <a:buNone/>
            </a:pPr>
            <a:r>
              <a:rPr lang="en-CA" sz="1200" dirty="0" smtClean="0">
                <a:solidFill>
                  <a:prstClr val="black"/>
                </a:solidFill>
              </a:rPr>
              <a:t>Managers and supervisors </a:t>
            </a:r>
            <a:r>
              <a:rPr lang="en-CA" sz="1200" dirty="0">
                <a:solidFill>
                  <a:prstClr val="black"/>
                </a:solidFill>
              </a:rPr>
              <a:t>are encouraged </a:t>
            </a:r>
            <a:r>
              <a:rPr lang="en-CA" sz="1200" dirty="0" smtClean="0"/>
              <a:t>to have on-going conversations with their employees:</a:t>
            </a:r>
            <a:endParaRPr lang="en-CA" sz="1200" dirty="0"/>
          </a:p>
          <a:p>
            <a:pPr lvl="0"/>
            <a:endParaRPr lang="en-CA" sz="1200" dirty="0">
              <a:solidFill>
                <a:prstClr val="black"/>
              </a:solidFill>
            </a:endParaRPr>
          </a:p>
          <a:p>
            <a:pPr lvl="1">
              <a:buFont typeface="Arial" panose="020B0604020202020204" pitchFamily="34" charset="0"/>
              <a:buChar char="•"/>
            </a:pPr>
            <a:r>
              <a:rPr lang="en-CA" sz="1100" dirty="0">
                <a:solidFill>
                  <a:prstClr val="black"/>
                </a:solidFill>
              </a:rPr>
              <a:t>Not wait until the year-end assessment to provide feedback. No surprises!</a:t>
            </a:r>
          </a:p>
          <a:p>
            <a:pPr lvl="1">
              <a:buFont typeface="Arial" panose="020B0604020202020204" pitchFamily="34" charset="0"/>
              <a:buChar char="•"/>
            </a:pPr>
            <a:r>
              <a:rPr lang="en-CA" sz="1100" dirty="0">
                <a:solidFill>
                  <a:prstClr val="black"/>
                </a:solidFill>
              </a:rPr>
              <a:t>Provide feedback on a regular basis with respect to performance or observed behaviour and its impact. </a:t>
            </a:r>
          </a:p>
          <a:p>
            <a:pPr lvl="1">
              <a:buFont typeface="Arial" panose="020B0604020202020204" pitchFamily="34" charset="0"/>
              <a:buChar char="•"/>
            </a:pPr>
            <a:r>
              <a:rPr lang="en-CA" sz="1100" dirty="0">
                <a:solidFill>
                  <a:prstClr val="black"/>
                </a:solidFill>
                <a:cs typeface="ＭＳ Ｐゴシック" charset="0"/>
              </a:rPr>
              <a:t>M</a:t>
            </a:r>
            <a:r>
              <a:rPr lang="en-CA" sz="1100" dirty="0">
                <a:solidFill>
                  <a:prstClr val="black"/>
                </a:solidFill>
              </a:rPr>
              <a:t>eet with employees and discuss observed behaviours as soon as possible to influence future behaviours. </a:t>
            </a:r>
          </a:p>
          <a:p>
            <a:pPr lvl="1">
              <a:buFont typeface="Arial" panose="020B0604020202020204" pitchFamily="34" charset="0"/>
              <a:buChar char="•"/>
            </a:pPr>
            <a:r>
              <a:rPr lang="en-CA" sz="1100" dirty="0">
                <a:solidFill>
                  <a:prstClr val="black"/>
                </a:solidFill>
              </a:rPr>
              <a:t>C</a:t>
            </a:r>
            <a:r>
              <a:rPr lang="en-CA" sz="1100" dirty="0">
                <a:solidFill>
                  <a:prstClr val="black"/>
                </a:solidFill>
                <a:cs typeface="ＭＳ Ｐゴシック" charset="0"/>
              </a:rPr>
              <a:t>ommunicate to employees specific information on strengths, improvements required and steps to improve.</a:t>
            </a:r>
          </a:p>
          <a:p>
            <a:pPr lvl="1">
              <a:buFont typeface="Arial" panose="020B0604020202020204" pitchFamily="34" charset="0"/>
              <a:buChar char="•"/>
            </a:pPr>
            <a:r>
              <a:rPr lang="en-CA" sz="1100" dirty="0">
                <a:solidFill>
                  <a:prstClr val="black"/>
                </a:solidFill>
              </a:rPr>
              <a:t>Offer ongoing support to employees so they feel valued in fulfilling the organization’s mandate.</a:t>
            </a:r>
            <a:endParaRPr lang="en-CA" sz="1100" dirty="0"/>
          </a:p>
          <a:p>
            <a:pPr>
              <a:buFont typeface="Arial" panose="020B0604020202020204" pitchFamily="34" charset="0"/>
              <a:buChar char="•"/>
            </a:pPr>
            <a:endParaRPr lang="en-CA" sz="1200" dirty="0" smtClean="0"/>
          </a:p>
          <a:p>
            <a:pPr>
              <a:buFont typeface="Arial" panose="020B0604020202020204" pitchFamily="34" charset="0"/>
              <a:buChar char="•"/>
            </a:pPr>
            <a:endParaRPr lang="en-CA" sz="1200" dirty="0" smtClean="0"/>
          </a:p>
          <a:p>
            <a:pPr marL="0" indent="0">
              <a:buNone/>
            </a:pPr>
            <a:r>
              <a:rPr lang="en-CA" sz="1200" dirty="0" smtClean="0">
                <a:hlinkClick r:id="rId4"/>
              </a:rPr>
              <a:t>Giving and receiving effective feedback</a:t>
            </a:r>
            <a:r>
              <a:rPr lang="en-CA" sz="1200" dirty="0" smtClean="0"/>
              <a:t> allows to </a:t>
            </a:r>
            <a:r>
              <a:rPr lang="en-CA" sz="1200" dirty="0"/>
              <a:t>build and maintain effective communication with each </a:t>
            </a:r>
            <a:r>
              <a:rPr lang="en-CA" sz="1200" dirty="0" smtClean="0"/>
              <a:t>other. It also promotes </a:t>
            </a:r>
            <a:r>
              <a:rPr lang="en-CA" sz="1200" dirty="0"/>
              <a:t>improvement and collaboration.</a:t>
            </a:r>
          </a:p>
        </p:txBody>
      </p:sp>
      <p:grpSp>
        <p:nvGrpSpPr>
          <p:cNvPr id="5" name="Group 4"/>
          <p:cNvGrpSpPr/>
          <p:nvPr>
            <p:custDataLst>
              <p:tags r:id="rId1"/>
            </p:custDataLst>
          </p:nvPr>
        </p:nvGrpSpPr>
        <p:grpSpPr>
          <a:xfrm>
            <a:off x="478118" y="4040666"/>
            <a:ext cx="8208682" cy="430887"/>
            <a:chOff x="1102351" y="5443205"/>
            <a:chExt cx="7005170" cy="574516"/>
          </a:xfrm>
        </p:grpSpPr>
        <p:sp>
          <p:nvSpPr>
            <p:cNvPr id="6" name="Rectangle 5"/>
            <p:cNvSpPr/>
            <p:nvPr/>
          </p:nvSpPr>
          <p:spPr>
            <a:xfrm>
              <a:off x="1734534" y="5443205"/>
              <a:ext cx="6372987" cy="574516"/>
            </a:xfrm>
            <a:prstGeom prst="rect">
              <a:avLst/>
            </a:prstGeom>
            <a:solidFill>
              <a:srgbClr val="DBDBC7"/>
            </a:solidFill>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CA" sz="1100" b="0" i="0" u="none" strike="noStrike" kern="1200" cap="none" spc="0" normalizeH="0" baseline="0" noProof="0" dirty="0" smtClean="0">
                  <a:ln>
                    <a:noFill/>
                  </a:ln>
                  <a:solidFill>
                    <a:prstClr val="black"/>
                  </a:solidFill>
                  <a:effectLst/>
                  <a:uLnTx/>
                  <a:uFillTx/>
                  <a:latin typeface="Arial"/>
                  <a:ea typeface="ＭＳ Ｐゴシック" pitchFamily="34" charset="-128"/>
                  <a:cs typeface="Times New Roman"/>
                </a:rPr>
                <a:t>Prepare </a:t>
              </a:r>
              <a:r>
                <a:rPr kumimoji="0" lang="en-CA" sz="1100" b="0" i="0" u="none" strike="noStrike" kern="1200" cap="none" spc="0" normalizeH="0" baseline="0" noProof="0" dirty="0">
                  <a:ln>
                    <a:noFill/>
                  </a:ln>
                  <a:solidFill>
                    <a:prstClr val="black"/>
                  </a:solidFill>
                  <a:effectLst/>
                  <a:uLnTx/>
                  <a:uFillTx/>
                  <a:latin typeface="Arial"/>
                  <a:ea typeface="ＭＳ Ｐゴシック" pitchFamily="34" charset="-128"/>
                  <a:cs typeface="Times New Roman"/>
                </a:rPr>
                <a:t>in advance, start early and take the time to have meaningful performance conversations.</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Arial"/>
                  <a:ea typeface="ＭＳ Ｐゴシック" pitchFamily="34" charset="-128"/>
                  <a:cs typeface="Times New Roman"/>
                </a:rPr>
                <a:t>"</a:t>
              </a:r>
              <a:r>
                <a:rPr kumimoji="0" lang="fr-FR" sz="1100" b="0" i="0" u="none" strike="noStrike" kern="1200" cap="none" spc="0" normalizeH="0" baseline="0" noProof="0" dirty="0" err="1">
                  <a:ln>
                    <a:noFill/>
                  </a:ln>
                  <a:solidFill>
                    <a:prstClr val="black"/>
                  </a:solidFill>
                  <a:effectLst/>
                  <a:uLnTx/>
                  <a:uFillTx/>
                  <a:latin typeface="Arial"/>
                  <a:ea typeface="ＭＳ Ｐゴシック" pitchFamily="34" charset="-128"/>
                  <a:cs typeface="+mn-cs"/>
                </a:rPr>
                <a:t>Employees</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mn-cs"/>
                </a:rPr>
                <a:t> </a:t>
              </a:r>
              <a:r>
                <a:rPr kumimoji="0" lang="fr-FR" sz="1100" b="0" i="0" u="none" strike="noStrike" kern="1200" cap="none" spc="0" normalizeH="0" baseline="0" noProof="0" dirty="0" err="1">
                  <a:ln>
                    <a:noFill/>
                  </a:ln>
                  <a:solidFill>
                    <a:prstClr val="black"/>
                  </a:solidFill>
                  <a:effectLst/>
                  <a:uLnTx/>
                  <a:uFillTx/>
                  <a:latin typeface="Arial"/>
                  <a:ea typeface="ＭＳ Ｐゴシック" pitchFamily="34" charset="-128"/>
                  <a:cs typeface="+mn-cs"/>
                </a:rPr>
                <a:t>should</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mn-cs"/>
                </a:rPr>
                <a:t> </a:t>
              </a:r>
              <a:r>
                <a:rPr kumimoji="0" lang="fr-FR" sz="1100" b="0" i="0" u="none" strike="noStrike" kern="1200" cap="none" spc="0" normalizeH="0" baseline="0" noProof="0" dirty="0" err="1">
                  <a:ln>
                    <a:noFill/>
                  </a:ln>
                  <a:solidFill>
                    <a:prstClr val="black"/>
                  </a:solidFill>
                  <a:effectLst/>
                  <a:uLnTx/>
                  <a:uFillTx/>
                  <a:latin typeface="Arial"/>
                  <a:ea typeface="ＭＳ Ｐゴシック" pitchFamily="34" charset="-128"/>
                  <a:cs typeface="+mn-cs"/>
                </a:rPr>
                <a:t>leave</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mn-cs"/>
                </a:rPr>
                <a:t> the conversation feeling more </a:t>
              </a:r>
              <a:r>
                <a:rPr kumimoji="0" lang="fr-FR" sz="1100" b="0" i="0" u="none" strike="noStrike" kern="1200" cap="none" spc="0" normalizeH="0" baseline="0" noProof="0" dirty="0" err="1">
                  <a:ln>
                    <a:noFill/>
                  </a:ln>
                  <a:solidFill>
                    <a:prstClr val="black"/>
                  </a:solidFill>
                  <a:effectLst/>
                  <a:uLnTx/>
                  <a:uFillTx/>
                  <a:latin typeface="Arial"/>
                  <a:ea typeface="ＭＳ Ｐゴシック" pitchFamily="34" charset="-128"/>
                  <a:cs typeface="+mn-cs"/>
                </a:rPr>
                <a:t>engaged</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mn-cs"/>
                </a:rPr>
                <a:t>, </a:t>
              </a:r>
              <a:r>
                <a:rPr kumimoji="0" lang="fr-FR" sz="1100" b="0" i="0" u="none" strike="noStrike" kern="1200" cap="none" spc="0" normalizeH="0" baseline="0" noProof="0" dirty="0" err="1">
                  <a:ln>
                    <a:noFill/>
                  </a:ln>
                  <a:solidFill>
                    <a:prstClr val="black"/>
                  </a:solidFill>
                  <a:effectLst/>
                  <a:uLnTx/>
                  <a:uFillTx/>
                  <a:latin typeface="Arial"/>
                  <a:ea typeface="ＭＳ Ｐゴシック" pitchFamily="34" charset="-128"/>
                  <a:cs typeface="+mn-cs"/>
                </a:rPr>
                <a:t>motivated</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mn-cs"/>
                </a:rPr>
                <a:t> and </a:t>
              </a:r>
              <a:r>
                <a:rPr kumimoji="0" lang="fr-FR" sz="1100" b="0" i="0" u="none" strike="noStrike" kern="1200" cap="none" spc="0" normalizeH="0" baseline="0" noProof="0" dirty="0" err="1">
                  <a:ln>
                    <a:noFill/>
                  </a:ln>
                  <a:solidFill>
                    <a:prstClr val="black"/>
                  </a:solidFill>
                  <a:effectLst/>
                  <a:uLnTx/>
                  <a:uFillTx/>
                  <a:latin typeface="Arial"/>
                  <a:ea typeface="ＭＳ Ｐゴシック" pitchFamily="34" charset="-128"/>
                  <a:cs typeface="+mn-cs"/>
                </a:rPr>
                <a:t>acknowledged</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Times New Roman"/>
                </a:rPr>
                <a:t>ʺ</a:t>
              </a:r>
              <a:r>
                <a:rPr kumimoji="0" lang="fr-FR" sz="1100" b="0" i="0" u="none" strike="noStrike" kern="1200" cap="none" spc="0" normalizeH="0" baseline="0" noProof="0" dirty="0">
                  <a:ln>
                    <a:noFill/>
                  </a:ln>
                  <a:solidFill>
                    <a:prstClr val="black"/>
                  </a:solidFill>
                  <a:effectLst/>
                  <a:uLnTx/>
                  <a:uFillTx/>
                  <a:latin typeface="Arial"/>
                  <a:ea typeface="ＭＳ Ｐゴシック" pitchFamily="34" charset="-128"/>
                  <a:cs typeface="+mn-cs"/>
                </a:rPr>
                <a:t>. (TBS</a:t>
              </a:r>
              <a:r>
                <a:rPr kumimoji="0" lang="fr-FR" sz="1100" b="0" i="0" u="none" strike="noStrike" kern="1200" cap="none" spc="0" normalizeH="0" baseline="0" noProof="0" dirty="0" smtClean="0">
                  <a:ln>
                    <a:noFill/>
                  </a:ln>
                  <a:solidFill>
                    <a:prstClr val="black"/>
                  </a:solidFill>
                  <a:effectLst/>
                  <a:uLnTx/>
                  <a:uFillTx/>
                  <a:latin typeface="Arial"/>
                  <a:ea typeface="ＭＳ Ｐゴシック" pitchFamily="34" charset="-128"/>
                  <a:cs typeface="+mn-cs"/>
                </a:rPr>
                <a:t>)</a:t>
              </a:r>
              <a:endParaRPr kumimoji="0" lang="en-CA" sz="1100" b="0"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351" y="5443206"/>
              <a:ext cx="632182" cy="574515"/>
            </a:xfrm>
            <a:prstGeom prst="rect">
              <a:avLst/>
            </a:prstGeom>
          </p:spPr>
        </p:pic>
      </p:gr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128684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720" y="474749"/>
            <a:ext cx="3564386" cy="3585597"/>
          </a:xfrm>
          <a:prstGeom prst="rect">
            <a:avLst/>
          </a:prstGeom>
          <a:noFill/>
        </p:spPr>
        <p:txBody>
          <a:bodyPr wrap="square" rtlCol="0">
            <a:spAutoFit/>
          </a:bodyPr>
          <a:lstStyle/>
          <a:p>
            <a:pPr algn="ctr">
              <a:spcAft>
                <a:spcPts val="600"/>
              </a:spcAft>
              <a:buFont typeface="Wingdings" pitchFamily="2" charset="2"/>
              <a:buNone/>
            </a:pPr>
            <a:r>
              <a:rPr lang="en-CA" altLang="en-US" sz="1600" b="1" u="sng" dirty="0" smtClean="0">
                <a:solidFill>
                  <a:prstClr val="black"/>
                </a:solidFill>
                <a:cs typeface="Arial" panose="020B0604020202020204" pitchFamily="34" charset="0"/>
              </a:rPr>
              <a:t>Positive</a:t>
            </a:r>
          </a:p>
          <a:p>
            <a:pPr algn="ctr">
              <a:spcAft>
                <a:spcPts val="600"/>
              </a:spcAft>
              <a:buFont typeface="Wingdings" pitchFamily="2" charset="2"/>
              <a:buNone/>
            </a:pPr>
            <a:endParaRPr lang="en-CA" altLang="en-US" sz="1600" b="1" u="sng" dirty="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Facts: </a:t>
            </a:r>
            <a:r>
              <a:rPr lang="en-CA" altLang="en-US" sz="1200" dirty="0">
                <a:solidFill>
                  <a:prstClr val="black"/>
                </a:solidFill>
                <a:cs typeface="Arial" panose="020B0604020202020204" pitchFamily="34" charset="0"/>
              </a:rPr>
              <a:t>Identify the specific behaviour </a:t>
            </a:r>
            <a:endParaRPr lang="en-CA" altLang="en-US" sz="1200" dirty="0" smtClean="0">
              <a:solidFill>
                <a:prstClr val="black"/>
              </a:solidFill>
              <a:cs typeface="Arial" panose="020B0604020202020204" pitchFamily="34" charset="0"/>
            </a:endParaRPr>
          </a:p>
          <a:p>
            <a:pPr>
              <a:buFont typeface="Wingdings" pitchFamily="2" charset="2"/>
              <a:buNone/>
            </a:pPr>
            <a:endParaRPr lang="en-CA" altLang="en-US" sz="1400" dirty="0" smtClean="0">
              <a:solidFill>
                <a:prstClr val="black"/>
              </a:solidFill>
              <a:cs typeface="Arial" panose="020B0604020202020204" pitchFamily="34" charset="0"/>
            </a:endParaRPr>
          </a:p>
          <a:p>
            <a:pPr marL="742950" lvl="1" indent="-285750">
              <a:buFont typeface="Wingdings" panose="05000000000000000000" pitchFamily="2" charset="2"/>
              <a:buChar char="ü"/>
            </a:pPr>
            <a:r>
              <a:rPr lang="en-CA" altLang="en-US" sz="1050" dirty="0" smtClean="0">
                <a:solidFill>
                  <a:prstClr val="black"/>
                </a:solidFill>
                <a:cs typeface="Arial" panose="020B0604020202020204" pitchFamily="34" charset="0"/>
              </a:rPr>
              <a:t>“Your </a:t>
            </a:r>
            <a:r>
              <a:rPr lang="en-CA" altLang="en-US" sz="1050" dirty="0">
                <a:solidFill>
                  <a:prstClr val="black"/>
                </a:solidFill>
                <a:cs typeface="Arial" panose="020B0604020202020204" pitchFamily="34" charset="0"/>
              </a:rPr>
              <a:t>report was </a:t>
            </a:r>
            <a:r>
              <a:rPr lang="en-CA" altLang="en-US" sz="1050" dirty="0" smtClean="0">
                <a:solidFill>
                  <a:prstClr val="black"/>
                </a:solidFill>
                <a:cs typeface="Arial" panose="020B0604020202020204" pitchFamily="34" charset="0"/>
              </a:rPr>
              <a:t>very well organized </a:t>
            </a:r>
            <a:r>
              <a:rPr lang="en-CA" altLang="en-US" sz="1050" dirty="0">
                <a:solidFill>
                  <a:prstClr val="black"/>
                </a:solidFill>
                <a:cs typeface="Arial" panose="020B0604020202020204" pitchFamily="34" charset="0"/>
              </a:rPr>
              <a:t>and easy to read”.</a:t>
            </a:r>
          </a:p>
          <a:p>
            <a:pPr>
              <a:buFont typeface="Wingdings" pitchFamily="2" charset="2"/>
              <a:buNone/>
            </a:pPr>
            <a:endParaRPr lang="en-CA" altLang="en-US" sz="1600" dirty="0" smtClean="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Impact</a:t>
            </a:r>
            <a:r>
              <a:rPr lang="en-CA" altLang="en-US" sz="1200" dirty="0">
                <a:solidFill>
                  <a:prstClr val="black"/>
                </a:solidFill>
                <a:cs typeface="Arial" panose="020B0604020202020204" pitchFamily="34" charset="0"/>
              </a:rPr>
              <a:t>: </a:t>
            </a:r>
            <a:r>
              <a:rPr lang="en-CA" altLang="en-US" sz="1200" dirty="0" smtClean="0">
                <a:solidFill>
                  <a:prstClr val="black"/>
                </a:solidFill>
                <a:cs typeface="Arial" panose="020B0604020202020204" pitchFamily="34" charset="0"/>
              </a:rPr>
              <a:t>Describe </a:t>
            </a:r>
            <a:r>
              <a:rPr lang="en-CA" altLang="en-US" sz="1200" dirty="0">
                <a:solidFill>
                  <a:prstClr val="black"/>
                </a:solidFill>
                <a:cs typeface="Arial" panose="020B0604020202020204" pitchFamily="34" charset="0"/>
              </a:rPr>
              <a:t>the </a:t>
            </a:r>
            <a:r>
              <a:rPr lang="en-CA" altLang="en-US" sz="1200" dirty="0" smtClean="0">
                <a:solidFill>
                  <a:prstClr val="black"/>
                </a:solidFill>
                <a:cs typeface="Arial" panose="020B0604020202020204" pitchFamily="34" charset="0"/>
              </a:rPr>
              <a:t>impact</a:t>
            </a:r>
          </a:p>
          <a:p>
            <a:pPr>
              <a:buFont typeface="Wingdings" pitchFamily="2" charset="2"/>
              <a:buNone/>
            </a:pPr>
            <a:endParaRPr lang="en-CA" altLang="en-US" sz="1400" dirty="0" smtClean="0">
              <a:solidFill>
                <a:prstClr val="black"/>
              </a:solidFill>
              <a:cs typeface="Arial" panose="020B0604020202020204" pitchFamily="34" charset="0"/>
            </a:endParaRPr>
          </a:p>
          <a:p>
            <a:pPr marL="742950" lvl="1" indent="-285750">
              <a:buFont typeface="Wingdings" panose="05000000000000000000" pitchFamily="2" charset="2"/>
              <a:buChar char="ü"/>
            </a:pPr>
            <a:r>
              <a:rPr lang="en-CA" altLang="en-US" sz="1050" dirty="0" smtClean="0">
                <a:solidFill>
                  <a:prstClr val="black"/>
                </a:solidFill>
                <a:cs typeface="Arial" panose="020B0604020202020204" pitchFamily="34" charset="0"/>
              </a:rPr>
              <a:t>Describe </a:t>
            </a:r>
            <a:r>
              <a:rPr lang="en-CA" altLang="en-US" sz="1050" dirty="0">
                <a:solidFill>
                  <a:prstClr val="black"/>
                </a:solidFill>
                <a:cs typeface="Arial" panose="020B0604020202020204" pitchFamily="34" charset="0"/>
              </a:rPr>
              <a:t>how the </a:t>
            </a:r>
            <a:r>
              <a:rPr lang="en-CA" altLang="en-US" sz="1050" dirty="0" smtClean="0">
                <a:solidFill>
                  <a:prstClr val="black"/>
                </a:solidFill>
                <a:cs typeface="Arial" panose="020B0604020202020204" pitchFamily="34" charset="0"/>
              </a:rPr>
              <a:t>performance or behaviour </a:t>
            </a:r>
            <a:r>
              <a:rPr lang="en-CA" altLang="en-US" sz="1050" dirty="0">
                <a:solidFill>
                  <a:prstClr val="black"/>
                </a:solidFill>
                <a:cs typeface="Arial" panose="020B0604020202020204" pitchFamily="34" charset="0"/>
              </a:rPr>
              <a:t>affects clients, team members etc.”</a:t>
            </a:r>
          </a:p>
          <a:p>
            <a:pPr>
              <a:buFont typeface="Wingdings" pitchFamily="2" charset="2"/>
              <a:buNone/>
            </a:pPr>
            <a:endParaRPr lang="en-CA" altLang="en-US" sz="1600" dirty="0" smtClean="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Thank: Acknowledge &amp; show appreciation</a:t>
            </a:r>
          </a:p>
          <a:p>
            <a:pPr>
              <a:buFont typeface="Wingdings" pitchFamily="2" charset="2"/>
              <a:buNone/>
            </a:pPr>
            <a:endParaRPr lang="en-CA" altLang="en-US" sz="1200" dirty="0" smtClean="0">
              <a:solidFill>
                <a:prstClr val="black"/>
              </a:solidFill>
              <a:cs typeface="Arial" panose="020B0604020202020204" pitchFamily="34" charset="0"/>
            </a:endParaRPr>
          </a:p>
          <a:p>
            <a:pPr marL="742950" lvl="1" indent="-285750">
              <a:buFont typeface="Wingdings" panose="05000000000000000000" pitchFamily="2" charset="2"/>
              <a:buChar char="ü"/>
            </a:pPr>
            <a:r>
              <a:rPr lang="en-CA" altLang="en-US" sz="1050" dirty="0" smtClean="0">
                <a:solidFill>
                  <a:prstClr val="black"/>
                </a:solidFill>
                <a:cs typeface="Arial" panose="020B0604020202020204" pitchFamily="34" charset="0"/>
              </a:rPr>
              <a:t>“Thank you.”</a:t>
            </a:r>
          </a:p>
          <a:p>
            <a:pPr marL="742950" lvl="1" indent="-285750">
              <a:buFont typeface="Wingdings" panose="05000000000000000000" pitchFamily="2" charset="2"/>
              <a:buChar char="ü"/>
            </a:pPr>
            <a:r>
              <a:rPr lang="en-CA" altLang="en-US" sz="1050" dirty="0" smtClean="0">
                <a:solidFill>
                  <a:prstClr val="black"/>
                </a:solidFill>
                <a:cs typeface="Arial" panose="020B0604020202020204" pitchFamily="34" charset="0"/>
              </a:rPr>
              <a:t>“You really made a positive difference.”</a:t>
            </a:r>
          </a:p>
          <a:p>
            <a:pPr>
              <a:spcAft>
                <a:spcPts val="600"/>
              </a:spcAft>
            </a:pPr>
            <a:endParaRPr lang="en-CA" sz="1400" b="1" i="1" dirty="0">
              <a:solidFill>
                <a:srgbClr val="000000"/>
              </a:solidFill>
            </a:endParaRPr>
          </a:p>
        </p:txBody>
      </p:sp>
      <p:sp>
        <p:nvSpPr>
          <p:cNvPr id="6" name="TextBox 5"/>
          <p:cNvSpPr txBox="1"/>
          <p:nvPr/>
        </p:nvSpPr>
        <p:spPr>
          <a:xfrm>
            <a:off x="4200407" y="474749"/>
            <a:ext cx="4500490" cy="4024179"/>
          </a:xfrm>
          <a:prstGeom prst="rect">
            <a:avLst/>
          </a:prstGeom>
          <a:noFill/>
        </p:spPr>
        <p:txBody>
          <a:bodyPr wrap="square" rtlCol="0">
            <a:spAutoFit/>
          </a:bodyPr>
          <a:lstStyle/>
          <a:p>
            <a:pPr algn="ctr">
              <a:spcAft>
                <a:spcPts val="600"/>
              </a:spcAft>
              <a:buFont typeface="Wingdings" pitchFamily="2" charset="2"/>
              <a:buNone/>
            </a:pPr>
            <a:r>
              <a:rPr lang="en-CA" altLang="en-US" sz="1600" b="1" u="sng" dirty="0" smtClean="0">
                <a:solidFill>
                  <a:prstClr val="black"/>
                </a:solidFill>
                <a:cs typeface="Arial" panose="020B0604020202020204" pitchFamily="34" charset="0"/>
              </a:rPr>
              <a:t>Constructive</a:t>
            </a:r>
            <a:endParaRPr lang="en-CA" altLang="en-US" sz="1600" b="1" u="sng" dirty="0">
              <a:solidFill>
                <a:prstClr val="black"/>
              </a:solidFill>
              <a:cs typeface="Arial" panose="020B0604020202020204" pitchFamily="34" charset="0"/>
            </a:endParaRPr>
          </a:p>
          <a:p>
            <a:pPr>
              <a:buFont typeface="Wingdings" pitchFamily="2" charset="2"/>
              <a:buNone/>
            </a:pPr>
            <a:endParaRPr lang="en-CA" altLang="en-US" sz="1200" dirty="0" smtClean="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Facts</a:t>
            </a:r>
            <a:r>
              <a:rPr lang="en-CA" altLang="en-US" sz="1200" dirty="0">
                <a:solidFill>
                  <a:prstClr val="black"/>
                </a:solidFill>
                <a:cs typeface="Arial" panose="020B0604020202020204" pitchFamily="34" charset="0"/>
              </a:rPr>
              <a:t>: Identify the specific behaviour </a:t>
            </a:r>
            <a:endParaRPr lang="en-CA" altLang="en-US" sz="1200" dirty="0" smtClean="0">
              <a:solidFill>
                <a:prstClr val="black"/>
              </a:solidFill>
              <a:cs typeface="Arial" panose="020B0604020202020204" pitchFamily="34" charset="0"/>
            </a:endParaRPr>
          </a:p>
          <a:p>
            <a:pPr>
              <a:buFont typeface="Wingdings" pitchFamily="2" charset="2"/>
              <a:buNone/>
            </a:pPr>
            <a:endParaRPr lang="en-CA" altLang="en-US" sz="1200" dirty="0" smtClean="0">
              <a:solidFill>
                <a:prstClr val="black"/>
              </a:solidFill>
              <a:cs typeface="Arial" panose="020B0604020202020204" pitchFamily="34" charset="0"/>
            </a:endParaRPr>
          </a:p>
          <a:p>
            <a:pPr marL="628650" lvl="1" indent="-171450">
              <a:buFont typeface="Wingdings" panose="05000000000000000000" pitchFamily="2" charset="2"/>
              <a:buChar char="ü"/>
            </a:pPr>
            <a:r>
              <a:rPr lang="en-CA" altLang="en-US" sz="1050" dirty="0" smtClean="0">
                <a:solidFill>
                  <a:prstClr val="black"/>
                </a:solidFill>
                <a:cs typeface="Arial" panose="020B0604020202020204" pitchFamily="34" charset="0"/>
              </a:rPr>
              <a:t>“The </a:t>
            </a:r>
            <a:r>
              <a:rPr lang="en-CA" altLang="en-US" sz="1050" dirty="0">
                <a:solidFill>
                  <a:prstClr val="black"/>
                </a:solidFill>
                <a:cs typeface="Arial" panose="020B0604020202020204" pitchFamily="34" charset="0"/>
              </a:rPr>
              <a:t>pages of your report were not numbered and </a:t>
            </a:r>
            <a:r>
              <a:rPr lang="en-CA" altLang="en-US" sz="1050" dirty="0" smtClean="0">
                <a:solidFill>
                  <a:prstClr val="black"/>
                </a:solidFill>
                <a:cs typeface="Arial" panose="020B0604020202020204" pitchFamily="34" charset="0"/>
              </a:rPr>
              <a:t>there </a:t>
            </a:r>
            <a:r>
              <a:rPr lang="en-CA" altLang="en-US" sz="1050" dirty="0">
                <a:solidFill>
                  <a:prstClr val="black"/>
                </a:solidFill>
                <a:cs typeface="Arial" panose="020B0604020202020204" pitchFamily="34" charset="0"/>
              </a:rPr>
              <a:t>were no titles.”</a:t>
            </a:r>
          </a:p>
          <a:p>
            <a:pPr>
              <a:buFont typeface="Wingdings" pitchFamily="2" charset="2"/>
              <a:buNone/>
            </a:pPr>
            <a:endParaRPr lang="en-CA" altLang="en-US" sz="1600" dirty="0" smtClean="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Impact: </a:t>
            </a:r>
            <a:r>
              <a:rPr lang="en-CA" altLang="en-US" sz="1200" dirty="0">
                <a:solidFill>
                  <a:prstClr val="black"/>
                </a:solidFill>
                <a:cs typeface="Arial" panose="020B0604020202020204" pitchFamily="34" charset="0"/>
              </a:rPr>
              <a:t>Describe the </a:t>
            </a:r>
            <a:r>
              <a:rPr lang="en-CA" altLang="en-US" sz="1200" dirty="0" smtClean="0">
                <a:solidFill>
                  <a:prstClr val="black"/>
                </a:solidFill>
                <a:cs typeface="Arial" panose="020B0604020202020204" pitchFamily="34" charset="0"/>
              </a:rPr>
              <a:t>impact</a:t>
            </a:r>
          </a:p>
          <a:p>
            <a:pPr>
              <a:buFont typeface="Wingdings" pitchFamily="2" charset="2"/>
              <a:buNone/>
            </a:pPr>
            <a:endParaRPr lang="en-CA" altLang="en-US" sz="1200" dirty="0">
              <a:solidFill>
                <a:prstClr val="black"/>
              </a:solidFill>
              <a:cs typeface="Arial" panose="020B0604020202020204" pitchFamily="34" charset="0"/>
            </a:endParaRPr>
          </a:p>
          <a:p>
            <a:pPr marL="628650" lvl="1" indent="-171450">
              <a:buFont typeface="Wingdings" panose="05000000000000000000" pitchFamily="2" charset="2"/>
              <a:buChar char="ü"/>
            </a:pPr>
            <a:r>
              <a:rPr lang="en-CA" altLang="en-US" sz="1050" dirty="0" smtClean="0">
                <a:solidFill>
                  <a:prstClr val="black"/>
                </a:solidFill>
                <a:cs typeface="Arial" panose="020B0604020202020204" pitchFamily="34" charset="0"/>
              </a:rPr>
              <a:t>Describe </a:t>
            </a:r>
            <a:r>
              <a:rPr lang="en-CA" altLang="en-US" sz="1050" dirty="0">
                <a:solidFill>
                  <a:prstClr val="black"/>
                </a:solidFill>
                <a:cs typeface="Arial" panose="020B0604020202020204" pitchFamily="34" charset="0"/>
              </a:rPr>
              <a:t>how the </a:t>
            </a:r>
            <a:r>
              <a:rPr lang="en-CA" altLang="en-US" sz="1050" dirty="0" smtClean="0">
                <a:solidFill>
                  <a:prstClr val="black"/>
                </a:solidFill>
                <a:cs typeface="Arial" panose="020B0604020202020204" pitchFamily="34" charset="0"/>
              </a:rPr>
              <a:t>performance or behaviour </a:t>
            </a:r>
            <a:r>
              <a:rPr lang="en-CA" altLang="en-US" sz="1050" dirty="0">
                <a:solidFill>
                  <a:prstClr val="black"/>
                </a:solidFill>
                <a:cs typeface="Arial" panose="020B0604020202020204" pitchFamily="34" charset="0"/>
              </a:rPr>
              <a:t>negatively affects clients, team member, </a:t>
            </a:r>
            <a:r>
              <a:rPr lang="en-CA" altLang="en-US" sz="1050" dirty="0" smtClean="0">
                <a:solidFill>
                  <a:prstClr val="black"/>
                </a:solidFill>
                <a:cs typeface="Arial" panose="020B0604020202020204" pitchFamily="34" charset="0"/>
              </a:rPr>
              <a:t>etc.</a:t>
            </a:r>
          </a:p>
          <a:p>
            <a:pPr marL="1085850" lvl="2" indent="-171450">
              <a:buFont typeface="Wingdings" panose="05000000000000000000" pitchFamily="2" charset="2"/>
              <a:buChar char="ü"/>
            </a:pPr>
            <a:endParaRPr lang="en-CA" altLang="en-US" sz="1050" dirty="0" smtClean="0">
              <a:solidFill>
                <a:prstClr val="black"/>
              </a:solidFill>
              <a:cs typeface="Arial" panose="020B0604020202020204" pitchFamily="34" charset="0"/>
            </a:endParaRPr>
          </a:p>
          <a:p>
            <a:pPr marL="628650" lvl="1" indent="-171450">
              <a:buFont typeface="Wingdings" panose="05000000000000000000" pitchFamily="2" charset="2"/>
              <a:buChar char="ü"/>
            </a:pPr>
            <a:r>
              <a:rPr lang="en-CA" altLang="en-US" sz="1050" dirty="0" smtClean="0">
                <a:solidFill>
                  <a:prstClr val="black"/>
                </a:solidFill>
                <a:cs typeface="Arial" panose="020B0604020202020204" pitchFamily="34" charset="0"/>
              </a:rPr>
              <a:t>“It </a:t>
            </a:r>
            <a:r>
              <a:rPr lang="en-CA" altLang="en-US" sz="1050" dirty="0">
                <a:solidFill>
                  <a:prstClr val="black"/>
                </a:solidFill>
                <a:cs typeface="Arial" panose="020B0604020202020204" pitchFamily="34" charset="0"/>
              </a:rPr>
              <a:t>made it difficult for </a:t>
            </a:r>
            <a:r>
              <a:rPr lang="en-CA" altLang="en-US" sz="1050" dirty="0" smtClean="0">
                <a:solidFill>
                  <a:prstClr val="black"/>
                </a:solidFill>
                <a:cs typeface="Arial" panose="020B0604020202020204" pitchFamily="34" charset="0"/>
              </a:rPr>
              <a:t>us </a:t>
            </a:r>
            <a:r>
              <a:rPr lang="en-CA" altLang="en-US" sz="1050" dirty="0">
                <a:solidFill>
                  <a:prstClr val="black"/>
                </a:solidFill>
                <a:cs typeface="Arial" panose="020B0604020202020204" pitchFamily="34" charset="0"/>
              </a:rPr>
              <a:t>to follow…”</a:t>
            </a:r>
          </a:p>
          <a:p>
            <a:pPr>
              <a:buFont typeface="Wingdings" pitchFamily="2" charset="2"/>
              <a:buNone/>
            </a:pPr>
            <a:endParaRPr lang="en-CA" altLang="en-US" sz="1600" dirty="0" smtClean="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Solution</a:t>
            </a:r>
            <a:r>
              <a:rPr lang="en-CA" altLang="en-US" sz="1200" dirty="0">
                <a:solidFill>
                  <a:prstClr val="black"/>
                </a:solidFill>
                <a:cs typeface="Arial" panose="020B0604020202020204" pitchFamily="34" charset="0"/>
              </a:rPr>
              <a:t>: </a:t>
            </a:r>
            <a:r>
              <a:rPr lang="en-CA" altLang="en-US" sz="1200" dirty="0" smtClean="0">
                <a:solidFill>
                  <a:prstClr val="black"/>
                </a:solidFill>
                <a:cs typeface="Arial" panose="020B0604020202020204" pitchFamily="34" charset="0"/>
              </a:rPr>
              <a:t>Discuss </a:t>
            </a:r>
            <a:r>
              <a:rPr lang="en-CA" altLang="en-US" sz="1200" dirty="0">
                <a:solidFill>
                  <a:prstClr val="black"/>
                </a:solidFill>
                <a:cs typeface="Arial" panose="020B0604020202020204" pitchFamily="34" charset="0"/>
              </a:rPr>
              <a:t>possible </a:t>
            </a:r>
            <a:r>
              <a:rPr lang="en-CA" altLang="en-US" sz="1200" dirty="0" smtClean="0">
                <a:solidFill>
                  <a:prstClr val="black"/>
                </a:solidFill>
                <a:cs typeface="Arial" panose="020B0604020202020204" pitchFamily="34" charset="0"/>
              </a:rPr>
              <a:t>solutions</a:t>
            </a:r>
          </a:p>
          <a:p>
            <a:pPr>
              <a:buFont typeface="Wingdings" pitchFamily="2" charset="2"/>
              <a:buNone/>
            </a:pPr>
            <a:endParaRPr lang="en-CA" altLang="en-US" sz="1200" dirty="0">
              <a:solidFill>
                <a:prstClr val="black"/>
              </a:solidFill>
              <a:cs typeface="Arial" panose="020B0604020202020204" pitchFamily="34" charset="0"/>
            </a:endParaRPr>
          </a:p>
          <a:p>
            <a:pPr marL="628650" lvl="1" indent="-171450">
              <a:buFont typeface="Wingdings" panose="05000000000000000000" pitchFamily="2" charset="2"/>
              <a:buChar char="ü"/>
            </a:pPr>
            <a:r>
              <a:rPr lang="en-CA" altLang="en-US" sz="1050" dirty="0" smtClean="0">
                <a:solidFill>
                  <a:prstClr val="black"/>
                </a:solidFill>
                <a:cs typeface="Arial" panose="020B0604020202020204" pitchFamily="34" charset="0"/>
              </a:rPr>
              <a:t>Ask </a:t>
            </a:r>
            <a:r>
              <a:rPr lang="en-CA" altLang="en-US" sz="1050" dirty="0">
                <a:solidFill>
                  <a:prstClr val="black"/>
                </a:solidFill>
                <a:cs typeface="Arial" panose="020B0604020202020204" pitchFamily="34" charset="0"/>
              </a:rPr>
              <a:t>for employee’ </a:t>
            </a:r>
            <a:r>
              <a:rPr lang="en-CA" altLang="en-US" sz="1050" dirty="0" smtClean="0">
                <a:solidFill>
                  <a:prstClr val="black"/>
                </a:solidFill>
                <a:cs typeface="Arial" panose="020B0604020202020204" pitchFamily="34" charset="0"/>
              </a:rPr>
              <a:t>input</a:t>
            </a:r>
          </a:p>
          <a:p>
            <a:pPr marL="628650" lvl="1" indent="-171450">
              <a:buFont typeface="Wingdings" panose="05000000000000000000" pitchFamily="2" charset="2"/>
              <a:buChar char="ü"/>
            </a:pPr>
            <a:r>
              <a:rPr lang="en-CA" altLang="en-US" sz="1050" dirty="0" smtClean="0">
                <a:solidFill>
                  <a:prstClr val="black"/>
                </a:solidFill>
                <a:cs typeface="Arial" panose="020B0604020202020204" pitchFamily="34" charset="0"/>
              </a:rPr>
              <a:t>Discuss </a:t>
            </a:r>
            <a:r>
              <a:rPr lang="en-CA" altLang="en-US" sz="1050" dirty="0">
                <a:solidFill>
                  <a:prstClr val="black"/>
                </a:solidFill>
                <a:cs typeface="Arial" panose="020B0604020202020204" pitchFamily="34" charset="0"/>
              </a:rPr>
              <a:t>barriers that would prevent from </a:t>
            </a:r>
            <a:r>
              <a:rPr lang="en-CA" altLang="en-US" sz="1050" dirty="0" smtClean="0">
                <a:solidFill>
                  <a:prstClr val="black"/>
                </a:solidFill>
                <a:cs typeface="Arial" panose="020B0604020202020204" pitchFamily="34" charset="0"/>
              </a:rPr>
              <a:t>implementing the </a:t>
            </a:r>
            <a:r>
              <a:rPr lang="en-CA" altLang="en-US" sz="1050" dirty="0">
                <a:solidFill>
                  <a:prstClr val="black"/>
                </a:solidFill>
                <a:cs typeface="Arial" panose="020B0604020202020204" pitchFamily="34" charset="0"/>
              </a:rPr>
              <a:t>solution</a:t>
            </a:r>
          </a:p>
          <a:p>
            <a:pPr>
              <a:buFont typeface="Wingdings" pitchFamily="2" charset="2"/>
              <a:buNone/>
            </a:pPr>
            <a:endParaRPr lang="en-CA" altLang="en-US" sz="1200" dirty="0" smtClean="0">
              <a:solidFill>
                <a:prstClr val="black"/>
              </a:solidFill>
              <a:cs typeface="Arial" panose="020B0604020202020204" pitchFamily="34" charset="0"/>
            </a:endParaRPr>
          </a:p>
          <a:p>
            <a:pPr>
              <a:buFont typeface="Wingdings" pitchFamily="2" charset="2"/>
              <a:buNone/>
            </a:pPr>
            <a:r>
              <a:rPr lang="en-CA" altLang="en-US" sz="1200" dirty="0" smtClean="0">
                <a:solidFill>
                  <a:prstClr val="black"/>
                </a:solidFill>
                <a:cs typeface="Arial" panose="020B0604020202020204" pitchFamily="34" charset="0"/>
              </a:rPr>
              <a:t>Team-up</a:t>
            </a:r>
            <a:r>
              <a:rPr lang="en-CA" altLang="en-US" sz="1200" dirty="0">
                <a:solidFill>
                  <a:prstClr val="black"/>
                </a:solidFill>
                <a:cs typeface="Arial" panose="020B0604020202020204" pitchFamily="34" charset="0"/>
              </a:rPr>
              <a:t>: </a:t>
            </a:r>
            <a:r>
              <a:rPr lang="en-CA" altLang="en-US" sz="1200" dirty="0" smtClean="0">
                <a:solidFill>
                  <a:prstClr val="black"/>
                </a:solidFill>
                <a:cs typeface="Arial" panose="020B0604020202020204" pitchFamily="34" charset="0"/>
              </a:rPr>
              <a:t>Agree </a:t>
            </a:r>
            <a:r>
              <a:rPr lang="en-CA" altLang="en-US" sz="1200" dirty="0">
                <a:solidFill>
                  <a:prstClr val="black"/>
                </a:solidFill>
                <a:cs typeface="Arial" panose="020B0604020202020204" pitchFamily="34" charset="0"/>
              </a:rPr>
              <a:t>on the solution </a:t>
            </a:r>
            <a:r>
              <a:rPr lang="en-CA" altLang="en-US" sz="1200" dirty="0" smtClean="0">
                <a:solidFill>
                  <a:prstClr val="black"/>
                </a:solidFill>
                <a:cs typeface="Arial" panose="020B0604020202020204" pitchFamily="34" charset="0"/>
              </a:rPr>
              <a:t>and engage</a:t>
            </a:r>
            <a:endParaRPr lang="en-CA" altLang="en-US" sz="1200" dirty="0">
              <a:solidFill>
                <a:prstClr val="black"/>
              </a:solidFill>
              <a:cs typeface="Arial" panose="020B0604020202020204" pitchFamily="34" charset="0"/>
            </a:endParaRPr>
          </a:p>
        </p:txBody>
      </p:sp>
      <p:sp>
        <p:nvSpPr>
          <p:cNvPr id="9" name="Rectangle 8"/>
          <p:cNvSpPr/>
          <p:nvPr/>
        </p:nvSpPr>
        <p:spPr>
          <a:xfrm>
            <a:off x="154359" y="-9001"/>
            <a:ext cx="7992888" cy="461665"/>
          </a:xfrm>
          <a:prstGeom prst="rect">
            <a:avLst/>
          </a:prstGeom>
        </p:spPr>
        <p:txBody>
          <a:bodyPr wrap="square">
            <a:spAutoFit/>
          </a:bodyPr>
          <a:lstStyle/>
          <a:p>
            <a:r>
              <a:rPr lang="en-CA" sz="2400" b="1" dirty="0" smtClean="0">
                <a:latin typeface="Arial"/>
                <a:cs typeface="Arial"/>
              </a:rPr>
              <a:t>Examples of Performance Feedback Elements</a:t>
            </a:r>
            <a:endParaRPr lang="en-CA" sz="2400" dirty="0"/>
          </a:p>
        </p:txBody>
      </p:sp>
      <p:sp>
        <p:nvSpPr>
          <p:cNvPr id="2" name="Slide Number Placeholder 1"/>
          <p:cNvSpPr>
            <a:spLocks noGrp="1"/>
          </p:cNvSpPr>
          <p:nvPr>
            <p:ph type="sldNum" sz="quarter" idx="12"/>
          </p:nvPr>
        </p:nvSpPr>
        <p:spPr/>
        <p:txBody>
          <a:bodyPr/>
          <a:lstStyle/>
          <a:p>
            <a:fld id="{2E86C063-E22E-2E4C-A523-54089486E38F}" type="slidenum">
              <a:rPr lang="en-US" smtClean="0"/>
              <a:t>44</a:t>
            </a:fld>
            <a:endParaRPr lang="en-US" dirty="0"/>
          </a:p>
        </p:txBody>
      </p:sp>
    </p:spTree>
    <p:extLst>
      <p:ext uri="{BB962C8B-B14F-4D97-AF65-F5344CB8AC3E}">
        <p14:creationId xmlns:p14="http://schemas.microsoft.com/office/powerpoint/2010/main" val="2446519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21" y="251352"/>
            <a:ext cx="8784976" cy="377112"/>
          </a:xfrm>
          <a:solidFill>
            <a:schemeClr val="bg1"/>
          </a:solidFill>
          <a:ln>
            <a:solidFill>
              <a:schemeClr val="bg1"/>
            </a:solidFill>
          </a:ln>
        </p:spPr>
        <p:txBody>
          <a:bodyPr>
            <a:noAutofit/>
          </a:bodyPr>
          <a:lstStyle/>
          <a:p>
            <a:r>
              <a:rPr lang="en-CA" altLang="en-US" sz="2300" noProof="0" dirty="0" smtClean="0"/>
              <a:t>What could Influence Performance?</a:t>
            </a:r>
            <a:endParaRPr lang="en-CA" sz="2300" noProof="0" dirty="0">
              <a:solidFill>
                <a:srgbClr val="002060"/>
              </a:solidFill>
            </a:endParaRPr>
          </a:p>
        </p:txBody>
      </p:sp>
      <p:grpSp>
        <p:nvGrpSpPr>
          <p:cNvPr id="44" name="Group 43"/>
          <p:cNvGrpSpPr/>
          <p:nvPr/>
        </p:nvGrpSpPr>
        <p:grpSpPr>
          <a:xfrm>
            <a:off x="1187624" y="1059582"/>
            <a:ext cx="6192688" cy="3234273"/>
            <a:chOff x="2034253" y="1120197"/>
            <a:chExt cx="5835768" cy="5341352"/>
          </a:xfrm>
        </p:grpSpPr>
        <p:sp>
          <p:nvSpPr>
            <p:cNvPr id="46" name="Oval 45"/>
            <p:cNvSpPr/>
            <p:nvPr/>
          </p:nvSpPr>
          <p:spPr>
            <a:xfrm>
              <a:off x="2034253" y="1120197"/>
              <a:ext cx="5835768" cy="5341352"/>
            </a:xfrm>
            <a:prstGeom prst="ellipse">
              <a:avLst/>
            </a:prstGeom>
            <a:solidFill>
              <a:srgbClr val="DAEDEF">
                <a:lumMod val="90000"/>
              </a:srgbClr>
            </a:solidFill>
            <a:ln w="76200" cap="flat" cmpd="sng" algn="ctr">
              <a:solidFill>
                <a:srgbClr val="333399"/>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fr-CA" kern="0" dirty="0" smtClean="0">
                <a:solidFill>
                  <a:prstClr val="black"/>
                </a:solidFill>
                <a:latin typeface="Franklin Gothic Medium"/>
                <a:ea typeface="ＭＳ Ｐゴシック"/>
              </a:endParaRPr>
            </a:p>
          </p:txBody>
        </p:sp>
        <p:sp>
          <p:nvSpPr>
            <p:cNvPr id="49" name="Oval 48"/>
            <p:cNvSpPr/>
            <p:nvPr/>
          </p:nvSpPr>
          <p:spPr>
            <a:xfrm>
              <a:off x="2770596" y="1663013"/>
              <a:ext cx="4511584" cy="4288668"/>
            </a:xfrm>
            <a:prstGeom prst="ellipse">
              <a:avLst/>
            </a:prstGeom>
            <a:solidFill>
              <a:srgbClr val="D2FCBA"/>
            </a:solidFill>
            <a:ln w="9525" cap="flat" cmpd="sng" algn="ctr">
              <a:solidFill>
                <a:srgbClr val="00B05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CA" kern="0" dirty="0" smtClean="0">
                <a:solidFill>
                  <a:prstClr val="black"/>
                </a:solidFill>
                <a:latin typeface="Franklin Gothic Medium"/>
                <a:ea typeface="ＭＳ Ｐゴシック"/>
              </a:endParaRPr>
            </a:p>
          </p:txBody>
        </p:sp>
        <p:cxnSp>
          <p:nvCxnSpPr>
            <p:cNvPr id="50" name="Straight Connector 49"/>
            <p:cNvCxnSpPr/>
            <p:nvPr/>
          </p:nvCxnSpPr>
          <p:spPr>
            <a:xfrm flipH="1">
              <a:off x="2809969" y="3209375"/>
              <a:ext cx="3359405" cy="2291707"/>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90" name="Oval 89"/>
            <p:cNvSpPr/>
            <p:nvPr/>
          </p:nvSpPr>
          <p:spPr>
            <a:xfrm>
              <a:off x="3428465" y="2259176"/>
              <a:ext cx="3240360" cy="3096344"/>
            </a:xfrm>
            <a:prstGeom prst="ellipse">
              <a:avLst/>
            </a:prstGeom>
            <a:solidFill>
              <a:srgbClr val="FDCFFA"/>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fr-CA" kern="0" smtClean="0">
                <a:solidFill>
                  <a:prstClr val="black"/>
                </a:solidFill>
                <a:latin typeface="Franklin Gothic Medium"/>
                <a:ea typeface="ＭＳ Ｐゴシック"/>
              </a:endParaRPr>
            </a:p>
          </p:txBody>
        </p:sp>
        <p:sp>
          <p:nvSpPr>
            <p:cNvPr id="94" name="Oval 93"/>
            <p:cNvSpPr/>
            <p:nvPr/>
          </p:nvSpPr>
          <p:spPr>
            <a:xfrm>
              <a:off x="3933225" y="2751441"/>
              <a:ext cx="2182156" cy="2080927"/>
            </a:xfrm>
            <a:prstGeom prst="ellipse">
              <a:avLst/>
            </a:prstGeom>
            <a:solidFill>
              <a:srgbClr val="FFFF99"/>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CA" kern="0" dirty="0" smtClean="0">
                <a:solidFill>
                  <a:prstClr val="black"/>
                </a:solidFill>
                <a:latin typeface="Franklin Gothic Medium"/>
                <a:ea typeface="ＭＳ Ｐゴシック"/>
              </a:endParaRPr>
            </a:p>
            <a:p>
              <a:pPr algn="ctr">
                <a:defRPr/>
              </a:pPr>
              <a:endParaRPr lang="en-CA" kern="0" dirty="0" smtClean="0">
                <a:solidFill>
                  <a:prstClr val="black"/>
                </a:solidFill>
                <a:latin typeface="Franklin Gothic Medium"/>
                <a:ea typeface="ＭＳ Ｐゴシック"/>
              </a:endParaRPr>
            </a:p>
            <a:p>
              <a:pPr algn="ctr">
                <a:defRPr/>
              </a:pPr>
              <a:endParaRPr lang="en-CA" kern="0" dirty="0" smtClean="0">
                <a:solidFill>
                  <a:prstClr val="black"/>
                </a:solidFill>
                <a:latin typeface="Franklin Gothic Medium"/>
                <a:ea typeface="ＭＳ Ｐゴシック"/>
              </a:endParaRPr>
            </a:p>
            <a:p>
              <a:pPr algn="ctr">
                <a:defRPr/>
              </a:pPr>
              <a:endParaRPr lang="en-CA" kern="0" dirty="0" smtClean="0">
                <a:solidFill>
                  <a:prstClr val="black"/>
                </a:solidFill>
                <a:latin typeface="Franklin Gothic Medium"/>
                <a:ea typeface="ＭＳ Ｐゴシック"/>
              </a:endParaRPr>
            </a:p>
          </p:txBody>
        </p:sp>
        <p:cxnSp>
          <p:nvCxnSpPr>
            <p:cNvPr id="95" name="Straight Connector 94"/>
            <p:cNvCxnSpPr>
              <a:stCxn id="46" idx="2"/>
              <a:endCxn id="46" idx="6"/>
            </p:cNvCxnSpPr>
            <p:nvPr/>
          </p:nvCxnSpPr>
          <p:spPr>
            <a:xfrm>
              <a:off x="2034253" y="3790873"/>
              <a:ext cx="5835768" cy="0"/>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96" name="Oval 95"/>
            <p:cNvSpPr/>
            <p:nvPr/>
          </p:nvSpPr>
          <p:spPr>
            <a:xfrm>
              <a:off x="4446093" y="3265853"/>
              <a:ext cx="1333661" cy="1115130"/>
            </a:xfrm>
            <a:prstGeom prst="ellipse">
              <a:avLst/>
            </a:prstGeom>
            <a:solidFill>
              <a:srgbClr val="D5D848"/>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smtClean="0">
                  <a:solidFill>
                    <a:prstClr val="black"/>
                  </a:solidFill>
                  <a:latin typeface="Arial Black" panose="020B0A04020102020204" pitchFamily="34" charset="0"/>
                  <a:ea typeface="ＭＳ Ｐゴシック"/>
                </a:rPr>
                <a:t>Factors that may influence performance</a:t>
              </a:r>
            </a:p>
          </p:txBody>
        </p:sp>
        <p:sp>
          <p:nvSpPr>
            <p:cNvPr id="97" name="TextBox 57"/>
            <p:cNvSpPr txBox="1"/>
            <p:nvPr/>
          </p:nvSpPr>
          <p:spPr>
            <a:xfrm>
              <a:off x="4253358" y="3030142"/>
              <a:ext cx="1696217" cy="1255291"/>
            </a:xfrm>
            <a:prstGeom prst="rect">
              <a:avLst/>
            </a:prstGeom>
            <a:noFill/>
          </p:spPr>
          <p:txBody>
            <a:bodyPr wrap="square" rtlCol="0">
              <a:prstTxWarp prst="textArchUp">
                <a:avLst>
                  <a:gd name="adj" fmla="val 10731246"/>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1200" b="1" kern="0" dirty="0" smtClean="0">
                  <a:solidFill>
                    <a:prstClr val="black"/>
                  </a:solidFill>
                  <a:latin typeface="Arial" pitchFamily="34" charset="0"/>
                  <a:ea typeface="ＭＳ Ｐゴシック" pitchFamily="34" charset="-128"/>
                </a:rPr>
                <a:t>Environmental factors</a:t>
              </a:r>
            </a:p>
          </p:txBody>
        </p:sp>
        <p:sp>
          <p:nvSpPr>
            <p:cNvPr id="98" name="TextBox 58"/>
            <p:cNvSpPr txBox="1"/>
            <p:nvPr/>
          </p:nvSpPr>
          <p:spPr>
            <a:xfrm>
              <a:off x="4070005" y="2772922"/>
              <a:ext cx="1914919" cy="1828453"/>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sz="1200" b="1" kern="0" dirty="0" err="1" smtClean="0">
                  <a:solidFill>
                    <a:prstClr val="black"/>
                  </a:solidFill>
                  <a:latin typeface="Arial" pitchFamily="34" charset="0"/>
                  <a:ea typeface="ＭＳ Ｐゴシック" pitchFamily="34" charset="-128"/>
                </a:rPr>
                <a:t>Employee-related</a:t>
              </a:r>
              <a:r>
                <a:rPr lang="fr-CA" sz="1200" b="1" kern="0" dirty="0" smtClean="0">
                  <a:solidFill>
                    <a:prstClr val="black"/>
                  </a:solidFill>
                  <a:latin typeface="Arial" pitchFamily="34" charset="0"/>
                  <a:ea typeface="ＭＳ Ｐゴシック" pitchFamily="34" charset="-128"/>
                </a:rPr>
                <a:t> </a:t>
              </a:r>
              <a:r>
                <a:rPr lang="fr-CA" sz="1200" b="1" kern="0" dirty="0" err="1" smtClean="0">
                  <a:solidFill>
                    <a:prstClr val="black"/>
                  </a:solidFill>
                  <a:latin typeface="Arial" pitchFamily="34" charset="0"/>
                  <a:ea typeface="ＭＳ Ｐゴシック" pitchFamily="34" charset="-128"/>
                </a:rPr>
                <a:t>factors</a:t>
              </a:r>
              <a:endParaRPr lang="fr-CA" sz="1200" b="1" kern="0" dirty="0" smtClean="0">
                <a:solidFill>
                  <a:prstClr val="black"/>
                </a:solidFill>
                <a:latin typeface="Arial" pitchFamily="34" charset="0"/>
                <a:ea typeface="ＭＳ Ｐゴシック" pitchFamily="34" charset="-128"/>
              </a:endParaRPr>
            </a:p>
          </p:txBody>
        </p:sp>
        <p:sp>
          <p:nvSpPr>
            <p:cNvPr id="99" name="TextBox 59"/>
            <p:cNvSpPr txBox="1"/>
            <p:nvPr/>
          </p:nvSpPr>
          <p:spPr>
            <a:xfrm>
              <a:off x="4378571" y="2542225"/>
              <a:ext cx="1376533" cy="418430"/>
            </a:xfrm>
            <a:prstGeom prst="rect">
              <a:avLst/>
            </a:prstGeom>
            <a:noFill/>
          </p:spPr>
          <p:txBody>
            <a:bodyPr wrap="none" rtlCol="0">
              <a:prstTxWarp prst="textArchUp">
                <a:avLst>
                  <a:gd name="adj" fmla="val 1032807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sz="1200" b="1" kern="0" dirty="0" smtClean="0">
                  <a:solidFill>
                    <a:prstClr val="black"/>
                  </a:solidFill>
                  <a:latin typeface="Arial" pitchFamily="34" charset="0"/>
                  <a:ea typeface="ＭＳ Ｐゴシック" pitchFamily="34" charset="-128"/>
                </a:rPr>
                <a:t>B</a:t>
              </a:r>
              <a:r>
                <a:rPr lang="en-CA" sz="1200" b="1" kern="0" dirty="0" err="1" smtClean="0">
                  <a:solidFill>
                    <a:prstClr val="black"/>
                  </a:solidFill>
                  <a:latin typeface="Arial" pitchFamily="34" charset="0"/>
                  <a:ea typeface="ＭＳ Ｐゴシック" pitchFamily="34" charset="-128"/>
                </a:rPr>
                <a:t>arriers</a:t>
              </a:r>
              <a:r>
                <a:rPr lang="en-CA" sz="1200" b="1" kern="0" dirty="0" smtClean="0">
                  <a:solidFill>
                    <a:prstClr val="black"/>
                  </a:solidFill>
                  <a:latin typeface="Arial" pitchFamily="34" charset="0"/>
                  <a:ea typeface="ＭＳ Ｐゴシック" pitchFamily="34" charset="-128"/>
                </a:rPr>
                <a:t>/</a:t>
              </a:r>
              <a:r>
                <a:rPr lang="en-CA" sz="1200" b="1" kern="0" dirty="0" err="1" smtClean="0">
                  <a:solidFill>
                    <a:prstClr val="black"/>
                  </a:solidFill>
                  <a:latin typeface="Arial" pitchFamily="34" charset="0"/>
                  <a:ea typeface="ＭＳ Ｐゴシック" pitchFamily="34" charset="-128"/>
                </a:rPr>
                <a:t>obs</a:t>
              </a:r>
              <a:r>
                <a:rPr lang="fr-CA" sz="1200" b="1" kern="0" dirty="0" smtClean="0">
                  <a:solidFill>
                    <a:prstClr val="black"/>
                  </a:solidFill>
                  <a:latin typeface="Arial" pitchFamily="34" charset="0"/>
                  <a:ea typeface="ＭＳ Ｐゴシック" pitchFamily="34" charset="-128"/>
                </a:rPr>
                <a:t>tacles</a:t>
              </a:r>
            </a:p>
          </p:txBody>
        </p:sp>
        <p:sp>
          <p:nvSpPr>
            <p:cNvPr id="100" name="TextBox 60"/>
            <p:cNvSpPr txBox="1"/>
            <p:nvPr/>
          </p:nvSpPr>
          <p:spPr>
            <a:xfrm>
              <a:off x="4070005" y="2005800"/>
              <a:ext cx="1893119" cy="653092"/>
            </a:xfrm>
            <a:prstGeom prst="rect">
              <a:avLst/>
            </a:prstGeom>
            <a:noFill/>
          </p:spPr>
          <p:txBody>
            <a:bodyPr wrap="none" rtlCol="0">
              <a:prstTxWarp prst="textArchUp">
                <a:avLst>
                  <a:gd name="adj" fmla="val 1032984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1200" b="1" kern="0" dirty="0" smtClean="0">
                  <a:solidFill>
                    <a:prstClr val="black"/>
                  </a:solidFill>
                  <a:latin typeface="Arial" pitchFamily="34" charset="0"/>
                  <a:ea typeface="ＭＳ Ｐゴシック" pitchFamily="34" charset="-128"/>
                </a:rPr>
                <a:t>Organizational factors</a:t>
              </a:r>
            </a:p>
          </p:txBody>
        </p:sp>
        <p:cxnSp>
          <p:nvCxnSpPr>
            <p:cNvPr id="101" name="Straight Connector 100"/>
            <p:cNvCxnSpPr/>
            <p:nvPr/>
          </p:nvCxnSpPr>
          <p:spPr>
            <a:xfrm flipH="1">
              <a:off x="5010538" y="4842281"/>
              <a:ext cx="12980" cy="1586406"/>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102" name="TextBox 63"/>
            <p:cNvSpPr txBox="1"/>
            <p:nvPr/>
          </p:nvSpPr>
          <p:spPr>
            <a:xfrm rot="19054120">
              <a:off x="5719247" y="4233967"/>
              <a:ext cx="861329" cy="367871"/>
            </a:xfrm>
            <a:prstGeom prst="rect">
              <a:avLst/>
            </a:prstGeom>
            <a:noFill/>
          </p:spPr>
          <p:txBody>
            <a:bodyPr wrap="non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1200" b="1" kern="0" dirty="0" smtClean="0">
                  <a:solidFill>
                    <a:prstClr val="black"/>
                  </a:solidFill>
                  <a:latin typeface="Arial" pitchFamily="34" charset="0"/>
                  <a:ea typeface="ＭＳ Ｐゴシック" pitchFamily="34" charset="-128"/>
                </a:rPr>
                <a:t>Resistance</a:t>
              </a:r>
            </a:p>
          </p:txBody>
        </p:sp>
        <p:sp>
          <p:nvSpPr>
            <p:cNvPr id="103" name="TextBox 64"/>
            <p:cNvSpPr txBox="1"/>
            <p:nvPr/>
          </p:nvSpPr>
          <p:spPr>
            <a:xfrm rot="19201387">
              <a:off x="5110521" y="4953336"/>
              <a:ext cx="2374023" cy="298629"/>
            </a:xfrm>
            <a:prstGeom prst="rect">
              <a:avLst/>
            </a:prstGeom>
            <a:noFill/>
          </p:spPr>
          <p:txBody>
            <a:bodyPr wrap="square" rtlCol="0">
              <a:prstTxWarp prst="textArchDown">
                <a:avLst>
                  <a:gd name="adj" fmla="val 2119754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sz="1200" b="1" kern="0" dirty="0" smtClean="0">
                  <a:solidFill>
                    <a:prstClr val="black"/>
                  </a:solidFill>
                  <a:latin typeface="Arial" pitchFamily="34" charset="0"/>
                  <a:ea typeface="ＭＳ Ｐゴシック" pitchFamily="34" charset="-128"/>
                </a:rPr>
                <a:t>Attitude </a:t>
              </a:r>
              <a:r>
                <a:rPr lang="fr-CA" sz="1200" b="1" kern="0" dirty="0" err="1" smtClean="0">
                  <a:solidFill>
                    <a:prstClr val="black"/>
                  </a:solidFill>
                  <a:latin typeface="Arial" pitchFamily="34" charset="0"/>
                  <a:ea typeface="ＭＳ Ｐゴシック" pitchFamily="34" charset="-128"/>
                </a:rPr>
                <a:t>at</a:t>
              </a:r>
              <a:r>
                <a:rPr lang="fr-CA" sz="1200" b="1" kern="0" dirty="0" smtClean="0">
                  <a:solidFill>
                    <a:prstClr val="black"/>
                  </a:solidFill>
                  <a:latin typeface="Arial" pitchFamily="34" charset="0"/>
                  <a:ea typeface="ＭＳ Ｐゴシック" pitchFamily="34" charset="-128"/>
                </a:rPr>
                <a:t> </a:t>
              </a:r>
              <a:r>
                <a:rPr lang="fr-CA" sz="1200" b="1" kern="0" dirty="0" err="1" smtClean="0">
                  <a:solidFill>
                    <a:prstClr val="black"/>
                  </a:solidFill>
                  <a:latin typeface="Arial" pitchFamily="34" charset="0"/>
                  <a:ea typeface="ＭＳ Ｐゴシック" pitchFamily="34" charset="-128"/>
                </a:rPr>
                <a:t>work</a:t>
              </a:r>
              <a:endParaRPr lang="fr-CA" sz="1200" b="1" kern="0" dirty="0" smtClean="0">
                <a:solidFill>
                  <a:prstClr val="black"/>
                </a:solidFill>
                <a:latin typeface="Arial" pitchFamily="34" charset="0"/>
                <a:ea typeface="ＭＳ Ｐゴシック" pitchFamily="34" charset="-128"/>
              </a:endParaRPr>
            </a:p>
          </p:txBody>
        </p:sp>
        <p:sp>
          <p:nvSpPr>
            <p:cNvPr id="107" name="TextBox 70"/>
            <p:cNvSpPr txBox="1"/>
            <p:nvPr/>
          </p:nvSpPr>
          <p:spPr>
            <a:xfrm rot="2897728">
              <a:off x="3052932" y="3914469"/>
              <a:ext cx="2417118" cy="621083"/>
            </a:xfrm>
            <a:prstGeom prst="rect">
              <a:avLst/>
            </a:prstGeom>
            <a:noFill/>
          </p:spPr>
          <p:txBody>
            <a:bodyPr wrap="none" rtlCol="0">
              <a:prstTxWarp prst="textArchDown">
                <a:avLst>
                  <a:gd name="adj" fmla="val 12145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smtClean="0">
                  <a:solidFill>
                    <a:prstClr val="black"/>
                  </a:solidFill>
                  <a:latin typeface="Arial" pitchFamily="34" charset="0"/>
                  <a:ea typeface="ＭＳ Ｐゴシック" pitchFamily="34" charset="-128"/>
                </a:rPr>
                <a:t>Inability</a:t>
              </a:r>
              <a:r>
                <a:rPr lang="en-CA" sz="1200" b="1" kern="0" dirty="0" smtClean="0">
                  <a:solidFill>
                    <a:prstClr val="black"/>
                  </a:solidFill>
                  <a:latin typeface="Arial" pitchFamily="34" charset="0"/>
                  <a:ea typeface="ＭＳ Ｐゴシック" pitchFamily="34" charset="-128"/>
                </a:rPr>
                <a:t>/ incompatibility</a:t>
              </a:r>
            </a:p>
          </p:txBody>
        </p:sp>
        <p:sp>
          <p:nvSpPr>
            <p:cNvPr id="113" name="TextBox 76"/>
            <p:cNvSpPr txBox="1"/>
            <p:nvPr/>
          </p:nvSpPr>
          <p:spPr>
            <a:xfrm rot="1738265">
              <a:off x="3382509" y="5224660"/>
              <a:ext cx="1622194" cy="303640"/>
            </a:xfrm>
            <a:prstGeom prst="rect">
              <a:avLst/>
            </a:prstGeom>
            <a:noFill/>
          </p:spPr>
          <p:txBody>
            <a:bodyPr wrap="square" rtlCol="0">
              <a:prstTxWarp prst="textArchDown">
                <a:avLst>
                  <a:gd name="adj" fmla="val 2120564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sz="1200" b="1" kern="0" dirty="0" err="1" smtClean="0">
                  <a:solidFill>
                    <a:prstClr val="black"/>
                  </a:solidFill>
                  <a:latin typeface="Arial" pitchFamily="34" charset="0"/>
                  <a:ea typeface="ＭＳ Ｐゴシック" pitchFamily="34" charset="-128"/>
                </a:rPr>
                <a:t>Skills</a:t>
              </a:r>
              <a:endParaRPr lang="fr-CA" sz="1200" b="1" kern="0" dirty="0" smtClean="0">
                <a:solidFill>
                  <a:prstClr val="black"/>
                </a:solidFill>
                <a:latin typeface="Arial" pitchFamily="34" charset="0"/>
                <a:ea typeface="ＭＳ Ｐゴシック" pitchFamily="34" charset="-128"/>
              </a:endParaRPr>
            </a:p>
          </p:txBody>
        </p:sp>
        <p:sp>
          <p:nvSpPr>
            <p:cNvPr id="117" name="TextBox 80"/>
            <p:cNvSpPr txBox="1"/>
            <p:nvPr/>
          </p:nvSpPr>
          <p:spPr>
            <a:xfrm rot="4130806">
              <a:off x="2872543" y="4204734"/>
              <a:ext cx="1111840" cy="334266"/>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sz="1050" b="1" kern="0" dirty="0" err="1" smtClean="0">
                  <a:solidFill>
                    <a:prstClr val="black"/>
                  </a:solidFill>
                  <a:latin typeface="Arial" pitchFamily="34" charset="0"/>
                  <a:ea typeface="ＭＳ Ｐゴシック" pitchFamily="34" charset="-128"/>
                </a:rPr>
                <a:t>Assignment</a:t>
              </a:r>
              <a:r>
                <a:rPr lang="fr-CA" sz="1050" b="1" kern="0" dirty="0" smtClean="0">
                  <a:solidFill>
                    <a:prstClr val="black"/>
                  </a:solidFill>
                  <a:latin typeface="Arial" pitchFamily="34" charset="0"/>
                  <a:ea typeface="ＭＳ Ｐゴシック" pitchFamily="34" charset="-128"/>
                </a:rPr>
                <a:t> </a:t>
              </a:r>
            </a:p>
            <a:p>
              <a:pPr algn="ctr">
                <a:defRPr/>
              </a:pPr>
              <a:r>
                <a:rPr lang="fr-CA" sz="1050" b="1" kern="0" dirty="0" smtClean="0">
                  <a:solidFill>
                    <a:prstClr val="black"/>
                  </a:solidFill>
                  <a:latin typeface="Arial" pitchFamily="34" charset="0"/>
                  <a:ea typeface="ＭＳ Ｐゴシック" pitchFamily="34" charset="-128"/>
                </a:rPr>
                <a:t>of </a:t>
              </a:r>
              <a:r>
                <a:rPr lang="fr-CA" sz="1050" b="1" kern="0" dirty="0" err="1" smtClean="0">
                  <a:solidFill>
                    <a:prstClr val="black"/>
                  </a:solidFill>
                  <a:latin typeface="Arial" pitchFamily="34" charset="0"/>
                  <a:ea typeface="ＭＳ Ｐゴシック" pitchFamily="34" charset="-128"/>
                </a:rPr>
                <a:t>work</a:t>
              </a:r>
              <a:endParaRPr lang="fr-CA" sz="1050" b="1" kern="0" dirty="0" smtClean="0">
                <a:solidFill>
                  <a:prstClr val="black"/>
                </a:solidFill>
                <a:latin typeface="Arial" pitchFamily="34" charset="0"/>
                <a:ea typeface="ＭＳ Ｐゴシック" pitchFamily="34" charset="-128"/>
              </a:endParaRPr>
            </a:p>
          </p:txBody>
        </p:sp>
      </p:grpSp>
      <p:sp>
        <p:nvSpPr>
          <p:cNvPr id="45" name="TextBox 82"/>
          <p:cNvSpPr txBox="1"/>
          <p:nvPr/>
        </p:nvSpPr>
        <p:spPr>
          <a:xfrm>
            <a:off x="6865718" y="4180824"/>
            <a:ext cx="166672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smtClean="0">
                <a:solidFill>
                  <a:prstClr val="black"/>
                </a:solidFill>
              </a:rPr>
              <a:t>Tailored </a:t>
            </a:r>
            <a:r>
              <a:rPr lang="en-CA" sz="900" dirty="0" err="1" smtClean="0">
                <a:solidFill>
                  <a:prstClr val="black"/>
                </a:solidFill>
              </a:rPr>
              <a:t>Langevin</a:t>
            </a:r>
            <a:r>
              <a:rPr lang="en-CA" sz="900" dirty="0" smtClean="0">
                <a:solidFill>
                  <a:prstClr val="black"/>
                </a:solidFill>
              </a:rPr>
              <a:t> model</a:t>
            </a:r>
            <a:endParaRPr lang="en-CA" sz="900" dirty="0">
              <a:solidFill>
                <a:prstClr val="black"/>
              </a:solidFill>
            </a:endParaRPr>
          </a:p>
        </p:txBody>
      </p:sp>
      <p:sp>
        <p:nvSpPr>
          <p:cNvPr id="8" name="TextBox 7"/>
          <p:cNvSpPr txBox="1"/>
          <p:nvPr/>
        </p:nvSpPr>
        <p:spPr>
          <a:xfrm rot="19200974">
            <a:off x="4694119" y="3191966"/>
            <a:ext cx="2546671" cy="482504"/>
          </a:xfrm>
          <a:prstGeom prst="rect">
            <a:avLst/>
          </a:prstGeom>
          <a:noFill/>
        </p:spPr>
        <p:txBody>
          <a:bodyPr wrap="none" rtlCol="0">
            <a:prstTxWarp prst="textArchDown">
              <a:avLst>
                <a:gd name="adj" fmla="val 21440753"/>
              </a:avLst>
            </a:prstTxWarp>
            <a:spAutoFit/>
          </a:bodyPr>
          <a:lstStyle/>
          <a:p>
            <a:pPr algn="ctr"/>
            <a:r>
              <a:rPr lang="fr-CA" sz="800" b="1" dirty="0" smtClean="0">
                <a:solidFill>
                  <a:prstClr val="black"/>
                </a:solidFill>
              </a:rPr>
              <a:t>Coaching</a:t>
            </a:r>
          </a:p>
          <a:p>
            <a:pPr algn="ctr"/>
            <a:r>
              <a:rPr lang="fr-CA" sz="800" b="1" dirty="0" smtClean="0">
                <a:solidFill>
                  <a:prstClr val="black"/>
                </a:solidFill>
              </a:rPr>
              <a:t>labour relations/discipline</a:t>
            </a:r>
            <a:endParaRPr lang="fr-CA" sz="800" b="1" dirty="0">
              <a:solidFill>
                <a:prstClr val="black"/>
              </a:solidFill>
            </a:endParaRPr>
          </a:p>
        </p:txBody>
      </p:sp>
      <p:sp>
        <p:nvSpPr>
          <p:cNvPr id="55" name="TextBox 54"/>
          <p:cNvSpPr txBox="1"/>
          <p:nvPr/>
        </p:nvSpPr>
        <p:spPr>
          <a:xfrm rot="1666753">
            <a:off x="2254728" y="3684383"/>
            <a:ext cx="1719446" cy="276999"/>
          </a:xfrm>
          <a:prstGeom prst="rect">
            <a:avLst/>
          </a:prstGeom>
          <a:noFill/>
        </p:spPr>
        <p:txBody>
          <a:bodyPr wrap="none" rtlCol="0">
            <a:prstTxWarp prst="textArchDown">
              <a:avLst/>
            </a:prstTxWarp>
            <a:spAutoFit/>
          </a:bodyPr>
          <a:lstStyle/>
          <a:p>
            <a:pPr algn="ctr"/>
            <a:r>
              <a:rPr lang="fr-CA" sz="1200" b="1" dirty="0" smtClean="0">
                <a:solidFill>
                  <a:prstClr val="black"/>
                </a:solidFill>
              </a:rPr>
              <a:t>Training </a:t>
            </a:r>
            <a:endParaRPr lang="fr-CA" sz="1400" b="1" dirty="0">
              <a:solidFill>
                <a:prstClr val="black"/>
              </a:solidFill>
            </a:endParaRPr>
          </a:p>
        </p:txBody>
      </p:sp>
      <p:sp>
        <p:nvSpPr>
          <p:cNvPr id="56" name="TextBox 55"/>
          <p:cNvSpPr txBox="1"/>
          <p:nvPr/>
        </p:nvSpPr>
        <p:spPr>
          <a:xfrm rot="3907922">
            <a:off x="1642561" y="2547052"/>
            <a:ext cx="1289585" cy="992327"/>
          </a:xfrm>
          <a:prstGeom prst="rect">
            <a:avLst/>
          </a:prstGeom>
          <a:noFill/>
        </p:spPr>
        <p:txBody>
          <a:bodyPr wrap="none" rtlCol="0">
            <a:prstTxWarp prst="textArchDown">
              <a:avLst/>
            </a:prstTxWarp>
            <a:spAutoFit/>
          </a:bodyPr>
          <a:lstStyle/>
          <a:p>
            <a:pPr algn="ctr"/>
            <a:r>
              <a:rPr lang="fr-CA" sz="1000" b="1" dirty="0" smtClean="0">
                <a:solidFill>
                  <a:prstClr val="black"/>
                </a:solidFill>
              </a:rPr>
              <a:t>Accommodation, </a:t>
            </a:r>
          </a:p>
          <a:p>
            <a:pPr algn="ctr"/>
            <a:r>
              <a:rPr lang="fr-CA" sz="1000" b="1" dirty="0" err="1" smtClean="0">
                <a:solidFill>
                  <a:prstClr val="black"/>
                </a:solidFill>
              </a:rPr>
              <a:t>workload</a:t>
            </a:r>
            <a:r>
              <a:rPr lang="fr-CA" sz="1000" b="1" dirty="0" smtClean="0">
                <a:solidFill>
                  <a:prstClr val="black"/>
                </a:solidFill>
              </a:rPr>
              <a:t>, etc.</a:t>
            </a:r>
            <a:endParaRPr lang="fr-CA" sz="1000" b="1" dirty="0">
              <a:solidFill>
                <a:prstClr val="black"/>
              </a:solidFill>
            </a:endParaRPr>
          </a:p>
          <a:p>
            <a:pPr algn="ctr"/>
            <a:endParaRPr lang="fr-CA" sz="1000" b="1" dirty="0">
              <a:solidFill>
                <a:prstClr val="black"/>
              </a:solidFill>
            </a:endParaRPr>
          </a:p>
        </p:txBody>
      </p:sp>
      <p:sp>
        <p:nvSpPr>
          <p:cNvPr id="57" name="TextBox 56"/>
          <p:cNvSpPr txBox="1"/>
          <p:nvPr/>
        </p:nvSpPr>
        <p:spPr>
          <a:xfrm>
            <a:off x="3347864" y="1403913"/>
            <a:ext cx="1977844" cy="357747"/>
          </a:xfrm>
          <a:prstGeom prst="rect">
            <a:avLst/>
          </a:prstGeom>
          <a:noFill/>
        </p:spPr>
        <p:txBody>
          <a:bodyPr wrap="none" rtlCol="0">
            <a:prstTxWarp prst="textArchUp">
              <a:avLst>
                <a:gd name="adj" fmla="val 10128564"/>
              </a:avLst>
            </a:prstTxWarp>
            <a:spAutoFit/>
          </a:bodyPr>
          <a:lstStyle/>
          <a:p>
            <a:pPr algn="ctr"/>
            <a:r>
              <a:rPr lang="fr-CA" sz="1400" b="1" dirty="0" err="1" smtClean="0">
                <a:solidFill>
                  <a:prstClr val="black"/>
                </a:solidFill>
              </a:rPr>
              <a:t>Organizational</a:t>
            </a:r>
            <a:r>
              <a:rPr lang="fr-CA" sz="1400" b="1" dirty="0" smtClean="0">
                <a:solidFill>
                  <a:prstClr val="black"/>
                </a:solidFill>
              </a:rPr>
              <a:t> </a:t>
            </a:r>
            <a:r>
              <a:rPr lang="fr-CA" sz="1400" b="1" dirty="0" err="1" smtClean="0">
                <a:solidFill>
                  <a:prstClr val="black"/>
                </a:solidFill>
              </a:rPr>
              <a:t>measures</a:t>
            </a:r>
            <a:endParaRPr lang="fr-CA" sz="1400" b="1" dirty="0">
              <a:solidFill>
                <a:prstClr val="black"/>
              </a:solidFill>
            </a:endParaRPr>
          </a:p>
          <a:p>
            <a:pPr algn="ctr"/>
            <a:endParaRPr lang="fr-CA" sz="1400" b="1" dirty="0">
              <a:solidFill>
                <a:prstClr val="black"/>
              </a:solidFill>
            </a:endParaRPr>
          </a:p>
        </p:txBody>
      </p:sp>
      <p:sp>
        <p:nvSpPr>
          <p:cNvPr id="3" name="Right Brace 2"/>
          <p:cNvSpPr/>
          <p:nvPr/>
        </p:nvSpPr>
        <p:spPr>
          <a:xfrm>
            <a:off x="7524328" y="1113588"/>
            <a:ext cx="288032" cy="15191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7" name="Right Brace 26"/>
          <p:cNvSpPr/>
          <p:nvPr/>
        </p:nvSpPr>
        <p:spPr>
          <a:xfrm>
            <a:off x="7524328" y="2679762"/>
            <a:ext cx="288032" cy="146749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4" name="TextBox 3"/>
          <p:cNvSpPr txBox="1"/>
          <p:nvPr/>
        </p:nvSpPr>
        <p:spPr>
          <a:xfrm>
            <a:off x="8100392" y="1862703"/>
            <a:ext cx="720080" cy="369332"/>
          </a:xfrm>
          <a:prstGeom prst="rect">
            <a:avLst/>
          </a:prstGeom>
          <a:noFill/>
        </p:spPr>
        <p:txBody>
          <a:bodyPr wrap="square" rtlCol="0">
            <a:spAutoFit/>
          </a:bodyPr>
          <a:lstStyle/>
          <a:p>
            <a:endParaRPr lang="en-CA" dirty="0"/>
          </a:p>
        </p:txBody>
      </p:sp>
      <p:sp>
        <p:nvSpPr>
          <p:cNvPr id="5" name="TextBox 4"/>
          <p:cNvSpPr txBox="1"/>
          <p:nvPr/>
        </p:nvSpPr>
        <p:spPr>
          <a:xfrm>
            <a:off x="7956376" y="1653649"/>
            <a:ext cx="1008112" cy="646331"/>
          </a:xfrm>
          <a:prstGeom prst="rect">
            <a:avLst/>
          </a:prstGeom>
          <a:noFill/>
        </p:spPr>
        <p:txBody>
          <a:bodyPr wrap="square" rtlCol="0">
            <a:spAutoFit/>
          </a:bodyPr>
          <a:lstStyle/>
          <a:p>
            <a:r>
              <a:rPr lang="en-CA" sz="1200" dirty="0" smtClean="0"/>
              <a:t>Out of employees’ control</a:t>
            </a:r>
            <a:endParaRPr lang="en-CA" sz="1200" dirty="0"/>
          </a:p>
        </p:txBody>
      </p:sp>
      <p:sp>
        <p:nvSpPr>
          <p:cNvPr id="30" name="TextBox 29"/>
          <p:cNvSpPr txBox="1"/>
          <p:nvPr/>
        </p:nvSpPr>
        <p:spPr>
          <a:xfrm>
            <a:off x="7956376" y="3167122"/>
            <a:ext cx="1008112" cy="646331"/>
          </a:xfrm>
          <a:prstGeom prst="rect">
            <a:avLst/>
          </a:prstGeom>
          <a:noFill/>
        </p:spPr>
        <p:txBody>
          <a:bodyPr wrap="square" rtlCol="0">
            <a:spAutoFit/>
          </a:bodyPr>
          <a:lstStyle/>
          <a:p>
            <a:r>
              <a:rPr lang="en-CA" sz="1200" dirty="0" smtClean="0"/>
              <a:t>Under employees’ control</a:t>
            </a:r>
            <a:endParaRPr lang="en-CA" sz="1200" dirty="0"/>
          </a:p>
        </p:txBody>
      </p:sp>
      <p:sp>
        <p:nvSpPr>
          <p:cNvPr id="6" name="Slide Number Placeholder 5"/>
          <p:cNvSpPr>
            <a:spLocks noGrp="1"/>
          </p:cNvSpPr>
          <p:nvPr>
            <p:ph type="sldNum" sz="quarter" idx="12"/>
          </p:nvPr>
        </p:nvSpPr>
        <p:spPr/>
        <p:txBody>
          <a:bodyPr/>
          <a:lstStyle/>
          <a:p>
            <a:fld id="{2E86C063-E22E-2E4C-A523-54089486E38F}" type="slidenum">
              <a:rPr lang="en-US" smtClean="0"/>
              <a:t>45</a:t>
            </a:fld>
            <a:endParaRPr lang="en-US"/>
          </a:p>
        </p:txBody>
      </p:sp>
    </p:spTree>
    <p:extLst>
      <p:ext uri="{BB962C8B-B14F-4D97-AF65-F5344CB8AC3E}">
        <p14:creationId xmlns:p14="http://schemas.microsoft.com/office/powerpoint/2010/main" val="1636834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6"/>
            <a:ext cx="8531412" cy="740408"/>
          </a:xfrm>
          <a:ln>
            <a:solidFill>
              <a:schemeClr val="tx1"/>
            </a:solidFill>
          </a:ln>
        </p:spPr>
        <p:txBody>
          <a:bodyPr>
            <a:normAutofit/>
          </a:bodyPr>
          <a:lstStyle/>
          <a:p>
            <a:pPr algn="ctr"/>
            <a:r>
              <a:rPr lang="en-CA" sz="2100" dirty="0" smtClean="0">
                <a:solidFill>
                  <a:srgbClr val="000000"/>
                </a:solidFill>
              </a:rPr>
              <a:t>COVID-19 Factors to Consider When </a:t>
            </a:r>
            <a:r>
              <a:rPr lang="en-CA" sz="2100" dirty="0">
                <a:solidFill>
                  <a:srgbClr val="000000"/>
                </a:solidFill>
              </a:rPr>
              <a:t>A</a:t>
            </a:r>
            <a:r>
              <a:rPr lang="en-CA" sz="2100" dirty="0" smtClean="0">
                <a:solidFill>
                  <a:srgbClr val="000000"/>
                </a:solidFill>
              </a:rPr>
              <a:t>ssessing </a:t>
            </a:r>
            <a:r>
              <a:rPr lang="en-CA" sz="2100" dirty="0">
                <a:solidFill>
                  <a:srgbClr val="000000"/>
                </a:solidFill>
              </a:rPr>
              <a:t>P</a:t>
            </a:r>
            <a:r>
              <a:rPr lang="en-CA" sz="2100" dirty="0" smtClean="0">
                <a:solidFill>
                  <a:srgbClr val="000000"/>
                </a:solidFill>
              </a:rPr>
              <a:t>erformance </a:t>
            </a:r>
            <a:endParaRPr lang="en-CA" sz="1500" dirty="0"/>
          </a:p>
        </p:txBody>
      </p:sp>
      <p:sp>
        <p:nvSpPr>
          <p:cNvPr id="3" name="Content Placeholder 2"/>
          <p:cNvSpPr>
            <a:spLocks noGrp="1"/>
          </p:cNvSpPr>
          <p:nvPr>
            <p:ph sz="half" idx="1"/>
          </p:nvPr>
        </p:nvSpPr>
        <p:spPr>
          <a:xfrm>
            <a:off x="454212" y="1002089"/>
            <a:ext cx="6427694" cy="3146985"/>
          </a:xfrm>
        </p:spPr>
        <p:txBody>
          <a:bodyPr>
            <a:normAutofit/>
          </a:bodyPr>
          <a:lstStyle/>
          <a:p>
            <a:endParaRPr lang="en-CA" sz="1200" dirty="0" smtClean="0"/>
          </a:p>
          <a:p>
            <a:endParaRPr lang="en-CA" sz="1200" dirty="0"/>
          </a:p>
          <a:p>
            <a:endParaRPr lang="en-CA" sz="1200" dirty="0"/>
          </a:p>
          <a:p>
            <a:endParaRPr lang="en-CA" sz="1200" dirty="0"/>
          </a:p>
          <a:p>
            <a:endParaRPr lang="en-CA" sz="1200"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Content Placeholder 2"/>
          <p:cNvSpPr>
            <a:spLocks noGrp="1"/>
          </p:cNvSpPr>
          <p:nvPr>
            <p:ph idx="1"/>
          </p:nvPr>
        </p:nvSpPr>
        <p:spPr>
          <a:xfrm>
            <a:off x="295835" y="1109669"/>
            <a:ext cx="8229600" cy="3236538"/>
          </a:xfrm>
        </p:spPr>
        <p:txBody>
          <a:bodyPr>
            <a:normAutofit fontScale="62500" lnSpcReduction="20000"/>
          </a:bodyPr>
          <a:lstStyle/>
          <a:p>
            <a:pPr marL="0" indent="0" algn="just">
              <a:buNone/>
            </a:pPr>
            <a:r>
              <a:rPr lang="fr-CA" dirty="0" err="1" smtClean="0"/>
              <a:t>Many</a:t>
            </a:r>
            <a:r>
              <a:rPr lang="fr-CA" dirty="0" smtClean="0"/>
              <a:t> </a:t>
            </a:r>
            <a:r>
              <a:rPr lang="en-CA" dirty="0" smtClean="0"/>
              <a:t>employees</a:t>
            </a:r>
            <a:r>
              <a:rPr lang="fr-CA" dirty="0" smtClean="0"/>
              <a:t> face </a:t>
            </a:r>
            <a:r>
              <a:rPr lang="fr-CA" dirty="0" err="1" smtClean="0"/>
              <a:t>personal</a:t>
            </a:r>
            <a:r>
              <a:rPr lang="fr-CA" dirty="0" smtClean="0"/>
              <a:t> challenges as a </a:t>
            </a:r>
            <a:r>
              <a:rPr lang="fr-CA" dirty="0" err="1" smtClean="0"/>
              <a:t>result</a:t>
            </a:r>
            <a:r>
              <a:rPr lang="fr-CA" dirty="0" smtClean="0"/>
              <a:t> of the COVID-19 </a:t>
            </a:r>
            <a:r>
              <a:rPr lang="fr-CA" dirty="0" err="1" smtClean="0"/>
              <a:t>pandemic</a:t>
            </a:r>
            <a:r>
              <a:rPr lang="fr-CA" dirty="0" smtClean="0"/>
              <a:t>, and managers must </a:t>
            </a:r>
            <a:r>
              <a:rPr lang="fr-CA" dirty="0" err="1" smtClean="0"/>
              <a:t>consider</a:t>
            </a:r>
            <a:r>
              <a:rPr lang="fr-CA" dirty="0" smtClean="0"/>
              <a:t> challenges </a:t>
            </a:r>
            <a:r>
              <a:rPr lang="fr-CA" dirty="0" err="1" smtClean="0"/>
              <a:t>that</a:t>
            </a:r>
            <a:r>
              <a:rPr lang="fr-CA" dirty="0" smtClean="0"/>
              <a:t> are not </a:t>
            </a:r>
            <a:r>
              <a:rPr lang="en-CA" dirty="0" smtClean="0"/>
              <a:t>directly</a:t>
            </a:r>
            <a:r>
              <a:rPr lang="fr-CA" dirty="0" smtClean="0"/>
              <a:t> </a:t>
            </a:r>
            <a:r>
              <a:rPr lang="en-CA" dirty="0" smtClean="0"/>
              <a:t>attributable</a:t>
            </a:r>
            <a:r>
              <a:rPr lang="fr-CA" dirty="0" smtClean="0"/>
              <a:t> to </a:t>
            </a:r>
            <a:r>
              <a:rPr lang="en-CA" dirty="0" smtClean="0"/>
              <a:t>employees</a:t>
            </a:r>
            <a:r>
              <a:rPr lang="fr-CA" dirty="0" smtClean="0"/>
              <a:t> </a:t>
            </a:r>
            <a:r>
              <a:rPr lang="fr-CA" dirty="0" err="1" smtClean="0"/>
              <a:t>such</a:t>
            </a:r>
            <a:r>
              <a:rPr lang="fr-CA" dirty="0" smtClean="0"/>
              <a:t> as:  </a:t>
            </a:r>
          </a:p>
          <a:p>
            <a:pPr marL="0" indent="0" algn="just">
              <a:buNone/>
            </a:pPr>
            <a:endParaRPr lang="fr-CA" dirty="0" smtClean="0"/>
          </a:p>
          <a:p>
            <a:pPr>
              <a:buFont typeface="Wingdings" panose="05000000000000000000" pitchFamily="2" charset="2"/>
              <a:buChar char="ü"/>
            </a:pPr>
            <a:r>
              <a:rPr lang="en-CA" u="sng" dirty="0" smtClean="0"/>
              <a:t>Work Environment </a:t>
            </a:r>
            <a:r>
              <a:rPr lang="fr-CA" u="sng" dirty="0" smtClean="0"/>
              <a:t>: </a:t>
            </a:r>
            <a:r>
              <a:rPr lang="fr-CA" dirty="0" err="1" smtClean="0"/>
              <a:t>designated</a:t>
            </a:r>
            <a:r>
              <a:rPr lang="fr-CA" dirty="0" smtClean="0"/>
              <a:t> </a:t>
            </a:r>
            <a:r>
              <a:rPr lang="fr-CA" dirty="0" err="1" smtClean="0"/>
              <a:t>work</a:t>
            </a:r>
            <a:r>
              <a:rPr lang="fr-CA" dirty="0" smtClean="0"/>
              <a:t> location, </a:t>
            </a:r>
            <a:r>
              <a:rPr lang="fr-CA" dirty="0" err="1" smtClean="0"/>
              <a:t>adequate</a:t>
            </a:r>
            <a:r>
              <a:rPr lang="fr-CA" dirty="0" smtClean="0"/>
              <a:t> </a:t>
            </a:r>
            <a:r>
              <a:rPr lang="fr-CA" dirty="0" err="1" smtClean="0"/>
              <a:t>work</a:t>
            </a:r>
            <a:r>
              <a:rPr lang="fr-CA" dirty="0" smtClean="0"/>
              <a:t> </a:t>
            </a:r>
            <a:r>
              <a:rPr lang="fr-CA" dirty="0" err="1" smtClean="0"/>
              <a:t>tools</a:t>
            </a:r>
            <a:r>
              <a:rPr lang="fr-CA" dirty="0" smtClean="0"/>
              <a:t>, network </a:t>
            </a:r>
            <a:r>
              <a:rPr lang="fr-CA" dirty="0" err="1" smtClean="0"/>
              <a:t>accessibility</a:t>
            </a:r>
            <a:r>
              <a:rPr lang="fr-CA" dirty="0" smtClean="0"/>
              <a:t>, </a:t>
            </a:r>
            <a:r>
              <a:rPr lang="en-CA" dirty="0" smtClean="0"/>
              <a:t>family situation</a:t>
            </a:r>
            <a:r>
              <a:rPr lang="fr-CA" dirty="0" smtClean="0"/>
              <a:t>. </a:t>
            </a:r>
          </a:p>
          <a:p>
            <a:pPr>
              <a:buFont typeface="Wingdings" panose="05000000000000000000" pitchFamily="2" charset="2"/>
              <a:buChar char="ü"/>
            </a:pPr>
            <a:endParaRPr lang="fr-CA" u="sng" dirty="0" smtClean="0"/>
          </a:p>
          <a:p>
            <a:pPr>
              <a:buFont typeface="Wingdings" panose="05000000000000000000" pitchFamily="2" charset="2"/>
              <a:buChar char="ü"/>
            </a:pPr>
            <a:r>
              <a:rPr lang="en-CA" u="sng" dirty="0" smtClean="0"/>
              <a:t>Nature of the Duties Assigned </a:t>
            </a:r>
            <a:r>
              <a:rPr lang="fr-CA" dirty="0" smtClean="0"/>
              <a:t>: </a:t>
            </a:r>
            <a:r>
              <a:rPr lang="fr-CA" dirty="0" err="1" smtClean="0"/>
              <a:t>changed</a:t>
            </a:r>
            <a:r>
              <a:rPr lang="fr-CA" dirty="0" smtClean="0"/>
              <a:t> </a:t>
            </a:r>
            <a:r>
              <a:rPr lang="en-CA" dirty="0" smtClean="0"/>
              <a:t>pace of </a:t>
            </a:r>
            <a:r>
              <a:rPr lang="en-CA" dirty="0" smtClean="0"/>
              <a:t>work</a:t>
            </a:r>
            <a:r>
              <a:rPr lang="fr-CA" dirty="0" smtClean="0"/>
              <a:t>, </a:t>
            </a:r>
            <a:r>
              <a:rPr lang="en-CA" dirty="0" smtClean="0"/>
              <a:t>conflicting/shifting priorities, tight deadlines, new duties. </a:t>
            </a:r>
            <a:endParaRPr lang="fr-CA" dirty="0" smtClean="0"/>
          </a:p>
          <a:p>
            <a:pPr>
              <a:buFont typeface="Wingdings" panose="05000000000000000000" pitchFamily="2" charset="2"/>
              <a:buChar char="ü"/>
            </a:pPr>
            <a:endParaRPr lang="fr-CA" dirty="0" smtClean="0"/>
          </a:p>
          <a:p>
            <a:pPr>
              <a:buFont typeface="Wingdings" panose="05000000000000000000" pitchFamily="2" charset="2"/>
              <a:buChar char="ü"/>
            </a:pPr>
            <a:r>
              <a:rPr lang="en-CA" u="sng" dirty="0" smtClean="0"/>
              <a:t>Support and Supervision </a:t>
            </a:r>
            <a:r>
              <a:rPr lang="fr-CA" dirty="0" smtClean="0"/>
              <a:t>: </a:t>
            </a:r>
            <a:r>
              <a:rPr lang="en-CA" dirty="0" smtClean="0"/>
              <a:t>employees must be provided with adequate tools and adequate training, coaching and/or mentoring. The employee must have had sufficient supervision time to discuss their work and related issues, if applicable.</a:t>
            </a:r>
            <a:endParaRPr lang="fr-CA" dirty="0" smtClean="0"/>
          </a:p>
          <a:p>
            <a:pPr marL="0" indent="0" algn="just">
              <a:buNone/>
            </a:pPr>
            <a:endParaRPr lang="fr-CA" dirty="0" smtClean="0"/>
          </a:p>
          <a:p>
            <a:pPr marL="0" indent="0" algn="just">
              <a:buNone/>
            </a:pPr>
            <a:r>
              <a:rPr lang="fr-CA" dirty="0" smtClean="0"/>
              <a:t>Managers are </a:t>
            </a:r>
            <a:r>
              <a:rPr lang="fr-CA" dirty="0" err="1" smtClean="0"/>
              <a:t>encouraged</a:t>
            </a:r>
            <a:r>
              <a:rPr lang="fr-CA" dirty="0" smtClean="0"/>
              <a:t> to </a:t>
            </a:r>
            <a:r>
              <a:rPr lang="fr-CA" dirty="0" err="1" smtClean="0"/>
              <a:t>consult</a:t>
            </a:r>
            <a:r>
              <a:rPr lang="fr-CA" dirty="0" smtClean="0"/>
              <a:t> the </a:t>
            </a:r>
            <a:r>
              <a:rPr lang="fr-CA" dirty="0" err="1" smtClean="0"/>
              <a:t>updated</a:t>
            </a:r>
            <a:r>
              <a:rPr lang="fr-CA" dirty="0" smtClean="0"/>
              <a:t> information </a:t>
            </a:r>
            <a:r>
              <a:rPr lang="en-CA" dirty="0">
                <a:solidFill>
                  <a:srgbClr val="0000FF"/>
                </a:solidFill>
                <a:hlinkClick r:id="rId2"/>
              </a:rPr>
              <a:t>Managing Unsatisfactory Performance in a COVID-19 </a:t>
            </a:r>
            <a:r>
              <a:rPr lang="en-CA" dirty="0" smtClean="0">
                <a:solidFill>
                  <a:srgbClr val="0000FF"/>
                </a:solidFill>
                <a:hlinkClick r:id="rId2"/>
              </a:rPr>
              <a:t>Context</a:t>
            </a:r>
            <a:r>
              <a:rPr lang="en-CA" dirty="0" smtClean="0">
                <a:hlinkClick r:id="rId2"/>
              </a:rPr>
              <a:t> </a:t>
            </a:r>
            <a:r>
              <a:rPr lang="en-CA" dirty="0" smtClean="0"/>
              <a:t>and to learn more about the factors  to consider when assessing performance. </a:t>
            </a:r>
            <a:endParaRPr lang="fr-CA" dirty="0"/>
          </a:p>
        </p:txBody>
      </p:sp>
    </p:spTree>
    <p:extLst>
      <p:ext uri="{BB962C8B-B14F-4D97-AF65-F5344CB8AC3E}">
        <p14:creationId xmlns:p14="http://schemas.microsoft.com/office/powerpoint/2010/main" val="2631273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512"/>
            <a:ext cx="8229600" cy="857250"/>
          </a:xfrm>
        </p:spPr>
        <p:txBody>
          <a:bodyPr>
            <a:normAutofit fontScale="90000"/>
          </a:bodyPr>
          <a:lstStyle/>
          <a:p>
            <a:pPr algn="ctr"/>
            <a:r>
              <a:rPr lang="en-CA" noProof="0" dirty="0"/>
              <a:t/>
            </a:r>
            <a:br>
              <a:rPr lang="en-CA" noProof="0" dirty="0"/>
            </a:br>
            <a:r>
              <a:rPr lang="en-CA" noProof="0" dirty="0" smtClean="0"/>
              <a:t>Calibration Discussion</a:t>
            </a:r>
            <a:br>
              <a:rPr lang="en-CA" noProof="0" dirty="0" smtClean="0"/>
            </a:br>
            <a:r>
              <a:rPr lang="en-CA" noProof="0" dirty="0" smtClean="0"/>
              <a:t>(for Management Teams Only)</a:t>
            </a:r>
            <a:endParaRPr lang="en-CA"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47</a:t>
            </a:fld>
            <a:endParaRPr lang="en-US"/>
          </a:p>
        </p:txBody>
      </p:sp>
    </p:spTree>
    <p:extLst>
      <p:ext uri="{BB962C8B-B14F-4D97-AF65-F5344CB8AC3E}">
        <p14:creationId xmlns:p14="http://schemas.microsoft.com/office/powerpoint/2010/main" val="385934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49404"/>
            <a:ext cx="8229600" cy="857250"/>
          </a:xfrm>
        </p:spPr>
        <p:txBody>
          <a:bodyPr>
            <a:normAutofit/>
          </a:bodyPr>
          <a:lstStyle/>
          <a:p>
            <a:r>
              <a:rPr lang="en-CA" sz="2400" noProof="0" dirty="0"/>
              <a:t>Calibration </a:t>
            </a:r>
            <a:r>
              <a:rPr lang="en-CA" sz="2400" noProof="0" dirty="0" smtClean="0"/>
              <a:t>Discussion – The Benefits</a:t>
            </a:r>
            <a:endParaRPr lang="en-CA" sz="2400" noProof="0" dirty="0"/>
          </a:p>
        </p:txBody>
      </p:sp>
      <p:sp>
        <p:nvSpPr>
          <p:cNvPr id="3" name="Content Placeholder 2"/>
          <p:cNvSpPr>
            <a:spLocks noGrp="1"/>
          </p:cNvSpPr>
          <p:nvPr>
            <p:ph idx="1"/>
          </p:nvPr>
        </p:nvSpPr>
        <p:spPr>
          <a:xfrm>
            <a:off x="467544" y="1059582"/>
            <a:ext cx="8345488" cy="2808312"/>
          </a:xfrm>
        </p:spPr>
        <p:txBody>
          <a:bodyPr>
            <a:normAutofit fontScale="77500" lnSpcReduction="20000"/>
          </a:bodyPr>
          <a:lstStyle/>
          <a:p>
            <a:pPr marL="0" indent="0">
              <a:buNone/>
            </a:pPr>
            <a:r>
              <a:rPr lang="en-CA" sz="1800" noProof="0" dirty="0" smtClean="0"/>
              <a:t>Having a calibration discussion </a:t>
            </a:r>
            <a:r>
              <a:rPr lang="en-CA" sz="1800" noProof="0" dirty="0"/>
              <a:t>among managers/supervisors will allow you to </a:t>
            </a:r>
            <a:r>
              <a:rPr lang="en-CA" sz="1800" noProof="0" dirty="0" smtClean="0"/>
              <a:t>develop a shared understanding and approach to the following: </a:t>
            </a:r>
          </a:p>
          <a:p>
            <a:pPr marL="0" indent="0">
              <a:buNone/>
            </a:pPr>
            <a:endParaRPr lang="en-CA" sz="1800" noProof="0" dirty="0"/>
          </a:p>
          <a:p>
            <a:r>
              <a:rPr lang="en-CA" sz="1600" noProof="0" dirty="0" smtClean="0"/>
              <a:t>Common </a:t>
            </a:r>
            <a:r>
              <a:rPr lang="en-CA" sz="1600" noProof="0" dirty="0"/>
              <a:t>issues in performance </a:t>
            </a:r>
            <a:r>
              <a:rPr lang="en-CA" sz="1600" noProof="0" dirty="0" smtClean="0"/>
              <a:t>assessments.</a:t>
            </a:r>
            <a:endParaRPr lang="en-CA" sz="1600" noProof="0" dirty="0"/>
          </a:p>
          <a:p>
            <a:r>
              <a:rPr lang="en-CA" sz="1600" noProof="0" dirty="0" smtClean="0"/>
              <a:t>Application assignment of ratings.</a:t>
            </a:r>
          </a:p>
          <a:p>
            <a:r>
              <a:rPr lang="en-CA" sz="1600" noProof="0" dirty="0" smtClean="0"/>
              <a:t>The </a:t>
            </a:r>
            <a:r>
              <a:rPr lang="en-CA" sz="1600" noProof="0" dirty="0"/>
              <a:t>resulting consequences of performance assessments and </a:t>
            </a:r>
            <a:r>
              <a:rPr lang="en-CA" sz="1600" noProof="0" dirty="0" smtClean="0"/>
              <a:t>assigned ratings</a:t>
            </a:r>
            <a:r>
              <a:rPr lang="en-CA" sz="1400" noProof="0" dirty="0" smtClean="0"/>
              <a:t>.</a:t>
            </a:r>
          </a:p>
          <a:p>
            <a:pPr marL="0" indent="0">
              <a:buNone/>
            </a:pPr>
            <a:endParaRPr lang="en-CA" sz="1800" noProof="0" dirty="0" smtClean="0"/>
          </a:p>
          <a:p>
            <a:pPr marL="0" indent="0">
              <a:buNone/>
            </a:pPr>
            <a:r>
              <a:rPr lang="en-CA" sz="1800" noProof="0" dirty="0" smtClean="0"/>
              <a:t>This discussion will also provide the following:</a:t>
            </a:r>
          </a:p>
          <a:p>
            <a:pPr marL="0" indent="0">
              <a:buNone/>
            </a:pPr>
            <a:endParaRPr lang="en-CA" sz="1800" noProof="0" dirty="0"/>
          </a:p>
          <a:p>
            <a:r>
              <a:rPr lang="en-CA" sz="1600" noProof="0" dirty="0" smtClean="0"/>
              <a:t>An </a:t>
            </a:r>
            <a:r>
              <a:rPr lang="en-CA" sz="1600" noProof="0" dirty="0"/>
              <a:t>opportunity to reduce potential bias, or tendencies to be overly lenient or overly harsh in assessing employee </a:t>
            </a:r>
            <a:r>
              <a:rPr lang="en-CA" sz="1600" noProof="0" dirty="0" smtClean="0"/>
              <a:t>performance.</a:t>
            </a:r>
            <a:endParaRPr lang="en-CA" sz="1600" noProof="0" dirty="0"/>
          </a:p>
          <a:p>
            <a:endParaRPr lang="en-CA" sz="1600" noProof="0" dirty="0" smtClean="0"/>
          </a:p>
          <a:p>
            <a:r>
              <a:rPr lang="en-CA" sz="1600" noProof="0" dirty="0" smtClean="0"/>
              <a:t>Insight </a:t>
            </a:r>
            <a:r>
              <a:rPr lang="en-CA" sz="1600" noProof="0" dirty="0"/>
              <a:t>into the perspectives of other managers/supervisors regarding performance management issues. </a:t>
            </a:r>
            <a:endParaRPr lang="en-CA" sz="1600" noProof="0" dirty="0" smtClean="0"/>
          </a:p>
          <a:p>
            <a:endParaRPr lang="en-CA" sz="1600" noProof="0" dirty="0" smtClean="0"/>
          </a:p>
          <a:p>
            <a:endParaRPr lang="en-CA" sz="1400" noProof="0" dirty="0"/>
          </a:p>
          <a:p>
            <a:endParaRPr lang="en-CA" sz="1400" noProof="0" dirty="0"/>
          </a:p>
          <a:p>
            <a:pPr marL="0" indent="0">
              <a:buNone/>
            </a:pPr>
            <a:endParaRPr lang="en-CA" sz="1600" noProof="0" dirty="0" smtClean="0"/>
          </a:p>
          <a:p>
            <a:pPr marL="0" indent="0">
              <a:buNone/>
            </a:pPr>
            <a:endParaRPr lang="en-CA" sz="1600" b="1" noProof="0" dirty="0"/>
          </a:p>
          <a:p>
            <a:pPr marL="0" indent="0">
              <a:buNone/>
            </a:pPr>
            <a:endParaRPr lang="en-CA" sz="1600" noProof="0" dirty="0" smtClean="0"/>
          </a:p>
          <a:p>
            <a:pPr marL="0" indent="0">
              <a:buNone/>
            </a:pPr>
            <a:endParaRPr lang="en-CA" sz="1600" noProof="0" dirty="0" smtClean="0"/>
          </a:p>
        </p:txBody>
      </p:sp>
      <p:grpSp>
        <p:nvGrpSpPr>
          <p:cNvPr id="4" name="Group 3"/>
          <p:cNvGrpSpPr/>
          <p:nvPr>
            <p:custDataLst>
              <p:tags r:id="rId1"/>
            </p:custDataLst>
          </p:nvPr>
        </p:nvGrpSpPr>
        <p:grpSpPr>
          <a:xfrm>
            <a:off x="467544" y="3921898"/>
            <a:ext cx="8219254" cy="523220"/>
            <a:chOff x="1198199" y="5548051"/>
            <a:chExt cx="7472853" cy="697627"/>
          </a:xfrm>
        </p:grpSpPr>
        <p:sp>
          <p:nvSpPr>
            <p:cNvPr id="5" name="Rectangle 4"/>
            <p:cNvSpPr/>
            <p:nvPr/>
          </p:nvSpPr>
          <p:spPr>
            <a:xfrm>
              <a:off x="1991162" y="5548051"/>
              <a:ext cx="6679890" cy="697627"/>
            </a:xfrm>
            <a:prstGeom prst="rect">
              <a:avLst/>
            </a:prstGeom>
            <a:solidFill>
              <a:srgbClr val="DBDBC7"/>
            </a:solidFill>
          </p:spPr>
          <p:txBody>
            <a:bodyPr wrap="square">
              <a:spAutoFit/>
            </a:bodyPr>
            <a:lstStyle/>
            <a:p>
              <a:r>
                <a:rPr lang="en-CA" sz="1400" dirty="0" smtClean="0">
                  <a:solidFill>
                    <a:prstClr val="black"/>
                  </a:solidFill>
                </a:rPr>
                <a:t>Across management teams, take the time to discuss methods to increase fairness, consistency and rigour in branches and regions.</a:t>
              </a:r>
              <a:endParaRPr lang="en-CA" sz="1400" b="1" dirty="0">
                <a:solidFill>
                  <a:prstClr val="black"/>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8199" y="5548051"/>
              <a:ext cx="792964" cy="697627"/>
            </a:xfrm>
            <a:prstGeom prst="rect">
              <a:avLst/>
            </a:prstGeom>
          </p:spPr>
        </p:pic>
      </p:grpSp>
      <p:pic>
        <p:nvPicPr>
          <p:cNvPr id="4098" name="Picture 2" descr="C:\Program Files (x86)\Microsoft Office\MEDIA\CAGCAT10\j0300840.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9" y="244626"/>
            <a:ext cx="1035054" cy="65388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2E86C063-E22E-2E4C-A523-54089486E38F}" type="slidenum">
              <a:rPr lang="en-US" smtClean="0"/>
              <a:t>48</a:t>
            </a:fld>
            <a:endParaRPr lang="en-US"/>
          </a:p>
        </p:txBody>
      </p:sp>
    </p:spTree>
    <p:extLst>
      <p:ext uri="{BB962C8B-B14F-4D97-AF65-F5344CB8AC3E}">
        <p14:creationId xmlns:p14="http://schemas.microsoft.com/office/powerpoint/2010/main" val="257436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88" y="80295"/>
            <a:ext cx="8348662" cy="963997"/>
          </a:xfrm>
        </p:spPr>
        <p:txBody>
          <a:bodyPr>
            <a:normAutofit/>
          </a:bodyPr>
          <a:lstStyle/>
          <a:p>
            <a:r>
              <a:rPr lang="en-CA" sz="2200" noProof="0" dirty="0"/>
              <a:t>Calibration </a:t>
            </a:r>
            <a:r>
              <a:rPr lang="en-CA" sz="2200" noProof="0" dirty="0" smtClean="0"/>
              <a:t>Discussion – What </a:t>
            </a:r>
            <a:r>
              <a:rPr lang="en-CA" sz="2200" noProof="0" dirty="0"/>
              <a:t>should be discussed</a:t>
            </a:r>
            <a:r>
              <a:rPr lang="en-CA" sz="2400" noProof="0" dirty="0"/>
              <a:t>?</a:t>
            </a:r>
          </a:p>
        </p:txBody>
      </p:sp>
      <p:sp>
        <p:nvSpPr>
          <p:cNvPr id="7" name="Content Placeholder 6"/>
          <p:cNvSpPr>
            <a:spLocks noGrp="1"/>
          </p:cNvSpPr>
          <p:nvPr>
            <p:ph sz="half" idx="1"/>
          </p:nvPr>
        </p:nvSpPr>
        <p:spPr>
          <a:xfrm>
            <a:off x="323528" y="1137865"/>
            <a:ext cx="4095750" cy="3206816"/>
          </a:xfrm>
        </p:spPr>
        <p:txBody>
          <a:bodyPr>
            <a:normAutofit fontScale="62500" lnSpcReduction="20000"/>
          </a:bodyPr>
          <a:lstStyle/>
          <a:p>
            <a:pPr marL="0" lvl="0" indent="0">
              <a:buNone/>
            </a:pPr>
            <a:r>
              <a:rPr lang="en-CA" sz="2000" b="1" noProof="0" dirty="0" smtClean="0">
                <a:solidFill>
                  <a:srgbClr val="000000"/>
                </a:solidFill>
              </a:rPr>
              <a:t>Business </a:t>
            </a:r>
            <a:r>
              <a:rPr lang="en-CA" sz="2000" b="1" noProof="0" dirty="0">
                <a:solidFill>
                  <a:srgbClr val="000000"/>
                </a:solidFill>
              </a:rPr>
              <a:t>goals. </a:t>
            </a:r>
            <a:r>
              <a:rPr lang="en-CA" sz="2000" noProof="0" dirty="0">
                <a:solidFill>
                  <a:srgbClr val="000000"/>
                </a:solidFill>
              </a:rPr>
              <a:t>Agree on how they could impact ratings at year-end, by answering key questions: </a:t>
            </a:r>
          </a:p>
          <a:p>
            <a:pPr lvl="0"/>
            <a:endParaRPr lang="en-CA" sz="1600" noProof="0" dirty="0" smtClean="0">
              <a:solidFill>
                <a:srgbClr val="000000"/>
              </a:solidFill>
            </a:endParaRPr>
          </a:p>
          <a:p>
            <a:pPr lvl="0"/>
            <a:r>
              <a:rPr lang="en-CA" sz="1600" noProof="0" dirty="0" smtClean="0">
                <a:solidFill>
                  <a:srgbClr val="000000"/>
                </a:solidFill>
              </a:rPr>
              <a:t>Are </a:t>
            </a:r>
            <a:r>
              <a:rPr lang="en-CA" sz="1600" noProof="0" dirty="0">
                <a:solidFill>
                  <a:srgbClr val="000000"/>
                </a:solidFill>
              </a:rPr>
              <a:t>there emerging business issues? </a:t>
            </a:r>
          </a:p>
          <a:p>
            <a:pPr lvl="0"/>
            <a:endParaRPr lang="en-CA" sz="1600" noProof="0" dirty="0" smtClean="0">
              <a:solidFill>
                <a:srgbClr val="000000"/>
              </a:solidFill>
            </a:endParaRPr>
          </a:p>
          <a:p>
            <a:pPr lvl="0"/>
            <a:r>
              <a:rPr lang="en-CA" sz="1600" noProof="0" dirty="0" smtClean="0">
                <a:solidFill>
                  <a:srgbClr val="000000"/>
                </a:solidFill>
              </a:rPr>
              <a:t>Are </a:t>
            </a:r>
            <a:r>
              <a:rPr lang="en-CA" sz="1600" noProof="0" dirty="0">
                <a:solidFill>
                  <a:srgbClr val="000000"/>
                </a:solidFill>
              </a:rPr>
              <a:t>we on track? </a:t>
            </a:r>
          </a:p>
          <a:p>
            <a:pPr lvl="0"/>
            <a:endParaRPr lang="en-CA" sz="1600" noProof="0" dirty="0" smtClean="0">
              <a:solidFill>
                <a:srgbClr val="000000"/>
              </a:solidFill>
            </a:endParaRPr>
          </a:p>
          <a:p>
            <a:pPr lvl="0"/>
            <a:r>
              <a:rPr lang="en-CA" sz="1600" noProof="0" dirty="0" smtClean="0">
                <a:solidFill>
                  <a:srgbClr val="000000"/>
                </a:solidFill>
              </a:rPr>
              <a:t>Do </a:t>
            </a:r>
            <a:r>
              <a:rPr lang="en-CA" sz="1600" noProof="0" dirty="0">
                <a:solidFill>
                  <a:srgbClr val="000000"/>
                </a:solidFill>
              </a:rPr>
              <a:t>we need to make adjustments? </a:t>
            </a:r>
          </a:p>
          <a:p>
            <a:pPr lvl="0"/>
            <a:endParaRPr lang="en-CA" sz="1600" noProof="0" dirty="0" smtClean="0">
              <a:solidFill>
                <a:srgbClr val="000000"/>
              </a:solidFill>
            </a:endParaRPr>
          </a:p>
          <a:p>
            <a:pPr lvl="0"/>
            <a:r>
              <a:rPr lang="en-CA" sz="1600" noProof="0" dirty="0" smtClean="0">
                <a:solidFill>
                  <a:srgbClr val="000000"/>
                </a:solidFill>
              </a:rPr>
              <a:t>What </a:t>
            </a:r>
            <a:r>
              <a:rPr lang="en-CA" sz="1600" noProof="0" dirty="0">
                <a:solidFill>
                  <a:srgbClr val="000000"/>
                </a:solidFill>
              </a:rPr>
              <a:t>is the accountability of employees? </a:t>
            </a:r>
          </a:p>
          <a:p>
            <a:endParaRPr lang="en-CA" sz="1600" noProof="0" dirty="0"/>
          </a:p>
        </p:txBody>
      </p:sp>
      <p:sp>
        <p:nvSpPr>
          <p:cNvPr id="6" name="Content Placeholder 5"/>
          <p:cNvSpPr>
            <a:spLocks noGrp="1"/>
          </p:cNvSpPr>
          <p:nvPr>
            <p:ph sz="half" idx="2"/>
          </p:nvPr>
        </p:nvSpPr>
        <p:spPr>
          <a:xfrm>
            <a:off x="4635500" y="897563"/>
            <a:ext cx="4097338" cy="3530853"/>
          </a:xfrm>
        </p:spPr>
        <p:txBody>
          <a:bodyPr>
            <a:normAutofit fontScale="62500" lnSpcReduction="20000"/>
          </a:bodyPr>
          <a:lstStyle/>
          <a:p>
            <a:endParaRPr lang="en-CA" sz="1400" b="1" noProof="0" dirty="0" smtClean="0"/>
          </a:p>
          <a:p>
            <a:endParaRPr lang="en-CA" sz="1400" b="1" noProof="0" dirty="0" smtClean="0"/>
          </a:p>
          <a:p>
            <a:pPr marL="0" indent="0">
              <a:buNone/>
            </a:pPr>
            <a:r>
              <a:rPr lang="en-CA" sz="1900" b="1" noProof="0" dirty="0" smtClean="0"/>
              <a:t>Rating </a:t>
            </a:r>
            <a:r>
              <a:rPr lang="en-CA" sz="1900" b="1" noProof="0" dirty="0"/>
              <a:t>scale. </a:t>
            </a:r>
            <a:r>
              <a:rPr lang="en-CA" sz="1900" noProof="0" dirty="0"/>
              <a:t>Discuss rating level definitions for work objectives and core competencies. What do they mean in your business context? Agree on responses to key questions: </a:t>
            </a:r>
          </a:p>
          <a:p>
            <a:endParaRPr lang="en-CA" sz="1600" noProof="0" dirty="0" smtClean="0"/>
          </a:p>
          <a:p>
            <a:r>
              <a:rPr lang="en-CA" sz="1600" noProof="0" dirty="0" smtClean="0"/>
              <a:t>What </a:t>
            </a:r>
            <a:r>
              <a:rPr lang="en-CA" sz="1600" noProof="0" dirty="0"/>
              <a:t>evidence are you relying on to assess work objective indicators and competency behaviours? </a:t>
            </a:r>
          </a:p>
          <a:p>
            <a:endParaRPr lang="en-CA" sz="1600" noProof="0" dirty="0" smtClean="0"/>
          </a:p>
          <a:p>
            <a:r>
              <a:rPr lang="en-CA" sz="1600" noProof="0" dirty="0" smtClean="0"/>
              <a:t>What </a:t>
            </a:r>
            <a:r>
              <a:rPr lang="en-CA" sz="1600" noProof="0" dirty="0"/>
              <a:t>does it mean to show strong results? Discuss cases at top of rating scale. </a:t>
            </a:r>
          </a:p>
          <a:p>
            <a:endParaRPr lang="en-CA" sz="1600" noProof="0" dirty="0" smtClean="0"/>
          </a:p>
          <a:p>
            <a:r>
              <a:rPr lang="en-CA" sz="1600" noProof="0" dirty="0" smtClean="0"/>
              <a:t>What </a:t>
            </a:r>
            <a:r>
              <a:rPr lang="en-CA" sz="1600" noProof="0" dirty="0"/>
              <a:t>does it mean to be well-below? Discuss cases at bottom of rating scale. </a:t>
            </a:r>
          </a:p>
          <a:p>
            <a:endParaRPr lang="en-CA" sz="1600" noProof="0" dirty="0" smtClean="0"/>
          </a:p>
          <a:p>
            <a:r>
              <a:rPr lang="en-CA" sz="1600" noProof="0" dirty="0" smtClean="0"/>
              <a:t>What </a:t>
            </a:r>
            <a:r>
              <a:rPr lang="en-CA" sz="1600" noProof="0" dirty="0"/>
              <a:t>is the difference between “succeeded+” and “surpassed”? </a:t>
            </a:r>
          </a:p>
          <a:p>
            <a:endParaRPr lang="en-CA" sz="1600" noProof="0" dirty="0" smtClean="0"/>
          </a:p>
          <a:p>
            <a:r>
              <a:rPr lang="en-CA" sz="1600" noProof="0" dirty="0" smtClean="0"/>
              <a:t>Is </a:t>
            </a:r>
            <a:r>
              <a:rPr lang="en-CA" sz="1600" noProof="0" dirty="0"/>
              <a:t>it possible to partially meet one objective or one competency, but still receive a “succeeded” or “succeeded+”? If so, under what circumstances? </a:t>
            </a:r>
          </a:p>
          <a:p>
            <a:endParaRPr lang="en-CA" sz="1600" noProof="0" dirty="0" smtClean="0"/>
          </a:p>
          <a:p>
            <a:r>
              <a:rPr lang="en-CA" sz="1600" noProof="0" dirty="0" smtClean="0"/>
              <a:t>Are </a:t>
            </a:r>
            <a:r>
              <a:rPr lang="en-CA" sz="1600" noProof="0" dirty="0"/>
              <a:t>there other examples available for each rating based on your business context? </a:t>
            </a:r>
          </a:p>
          <a:p>
            <a:endParaRPr lang="en-CA" noProof="0" dirty="0"/>
          </a:p>
        </p:txBody>
      </p:sp>
      <p:pic>
        <p:nvPicPr>
          <p:cNvPr id="5"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21" y="384284"/>
            <a:ext cx="739915" cy="4674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E86C063-E22E-2E4C-A523-54089486E38F}" type="slidenum">
              <a:rPr lang="en-US" smtClean="0"/>
              <a:t>49</a:t>
            </a:fld>
            <a:endParaRPr lang="en-US"/>
          </a:p>
        </p:txBody>
      </p:sp>
    </p:spTree>
    <p:extLst>
      <p:ext uri="{BB962C8B-B14F-4D97-AF65-F5344CB8AC3E}">
        <p14:creationId xmlns:p14="http://schemas.microsoft.com/office/powerpoint/2010/main" val="2790217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709" y="169880"/>
            <a:ext cx="8535409" cy="347692"/>
          </a:xfrm>
          <a:prstGeom prst="rect">
            <a:avLst/>
          </a:prstGeom>
        </p:spPr>
        <p:txBody>
          <a:bodyPr vert="horz" wrap="square" lIns="0" tIns="9049" rIns="0" bIns="0" rtlCol="0">
            <a:spAutoFit/>
          </a:bodyPr>
          <a:lstStyle/>
          <a:p>
            <a:pPr marL="9525">
              <a:spcBef>
                <a:spcPts val="71"/>
              </a:spcBef>
            </a:pPr>
            <a:r>
              <a:rPr sz="2200" spc="-11" dirty="0"/>
              <a:t>Old </a:t>
            </a:r>
            <a:r>
              <a:rPr sz="2200" spc="-8" dirty="0"/>
              <a:t>vs </a:t>
            </a:r>
            <a:r>
              <a:rPr sz="2200" spc="-11" dirty="0"/>
              <a:t>New Directive </a:t>
            </a:r>
            <a:r>
              <a:rPr sz="2200" spc="-4" dirty="0"/>
              <a:t>on </a:t>
            </a:r>
            <a:r>
              <a:rPr sz="2200" spc="-23" dirty="0"/>
              <a:t>Performance </a:t>
            </a:r>
            <a:r>
              <a:rPr sz="2200" spc="-11" dirty="0"/>
              <a:t>Management </a:t>
            </a:r>
            <a:r>
              <a:rPr sz="2200" spc="-4" dirty="0"/>
              <a:t>– </a:t>
            </a:r>
            <a:r>
              <a:rPr sz="2200" spc="-8" dirty="0"/>
              <a:t>at </a:t>
            </a:r>
            <a:r>
              <a:rPr sz="2200" spc="-4" dirty="0"/>
              <a:t>a</a:t>
            </a:r>
            <a:r>
              <a:rPr sz="2200" spc="176" dirty="0"/>
              <a:t> </a:t>
            </a:r>
            <a:r>
              <a:rPr sz="2200" spc="-11" dirty="0"/>
              <a:t>glance</a:t>
            </a:r>
            <a:endParaRPr sz="2200" dirty="0"/>
          </a:p>
        </p:txBody>
      </p:sp>
      <p:sp>
        <p:nvSpPr>
          <p:cNvPr id="3" name="object 3"/>
          <p:cNvSpPr/>
          <p:nvPr/>
        </p:nvSpPr>
        <p:spPr>
          <a:xfrm>
            <a:off x="4309395" y="2214563"/>
            <a:ext cx="341948" cy="607695"/>
          </a:xfrm>
          <a:custGeom>
            <a:avLst/>
            <a:gdLst/>
            <a:ahLst/>
            <a:cxnLst/>
            <a:rect l="l" t="t" r="r" b="b"/>
            <a:pathLst>
              <a:path w="455929" h="810260">
                <a:moveTo>
                  <a:pt x="278384" y="0"/>
                </a:moveTo>
                <a:lnTo>
                  <a:pt x="233299" y="3810"/>
                </a:lnTo>
                <a:lnTo>
                  <a:pt x="190500" y="15239"/>
                </a:lnTo>
                <a:lnTo>
                  <a:pt x="150622" y="31750"/>
                </a:lnTo>
                <a:lnTo>
                  <a:pt x="114173" y="54610"/>
                </a:lnTo>
                <a:lnTo>
                  <a:pt x="81661" y="82423"/>
                </a:lnTo>
                <a:lnTo>
                  <a:pt x="53848" y="115442"/>
                </a:lnTo>
                <a:lnTo>
                  <a:pt x="31114" y="152273"/>
                </a:lnTo>
                <a:lnTo>
                  <a:pt x="14224" y="192912"/>
                </a:lnTo>
                <a:lnTo>
                  <a:pt x="3555" y="236092"/>
                </a:lnTo>
                <a:lnTo>
                  <a:pt x="0" y="281813"/>
                </a:lnTo>
                <a:lnTo>
                  <a:pt x="4952" y="335152"/>
                </a:lnTo>
                <a:lnTo>
                  <a:pt x="19558" y="384683"/>
                </a:lnTo>
                <a:lnTo>
                  <a:pt x="42544" y="430402"/>
                </a:lnTo>
                <a:lnTo>
                  <a:pt x="73151" y="471042"/>
                </a:lnTo>
                <a:lnTo>
                  <a:pt x="110362" y="505333"/>
                </a:lnTo>
                <a:lnTo>
                  <a:pt x="153162" y="532002"/>
                </a:lnTo>
                <a:lnTo>
                  <a:pt x="153162" y="685545"/>
                </a:lnTo>
                <a:lnTo>
                  <a:pt x="158114" y="709676"/>
                </a:lnTo>
                <a:lnTo>
                  <a:pt x="171576" y="729995"/>
                </a:lnTo>
                <a:lnTo>
                  <a:pt x="191515" y="742695"/>
                </a:lnTo>
                <a:lnTo>
                  <a:pt x="215773" y="747776"/>
                </a:lnTo>
                <a:lnTo>
                  <a:pt x="220725" y="771906"/>
                </a:lnTo>
                <a:lnTo>
                  <a:pt x="234187" y="792226"/>
                </a:lnTo>
                <a:lnTo>
                  <a:pt x="254126" y="806195"/>
                </a:lnTo>
                <a:lnTo>
                  <a:pt x="278384" y="810006"/>
                </a:lnTo>
                <a:lnTo>
                  <a:pt x="302640" y="806195"/>
                </a:lnTo>
                <a:lnTo>
                  <a:pt x="322579" y="792226"/>
                </a:lnTo>
                <a:lnTo>
                  <a:pt x="336041" y="771906"/>
                </a:lnTo>
                <a:lnTo>
                  <a:pt x="340994" y="747776"/>
                </a:lnTo>
                <a:lnTo>
                  <a:pt x="365251" y="742695"/>
                </a:lnTo>
                <a:lnTo>
                  <a:pt x="385063" y="729995"/>
                </a:lnTo>
                <a:lnTo>
                  <a:pt x="398525" y="709676"/>
                </a:lnTo>
                <a:lnTo>
                  <a:pt x="403478" y="685545"/>
                </a:lnTo>
                <a:lnTo>
                  <a:pt x="215773" y="685545"/>
                </a:lnTo>
                <a:lnTo>
                  <a:pt x="215773" y="623315"/>
                </a:lnTo>
                <a:lnTo>
                  <a:pt x="403478" y="623315"/>
                </a:lnTo>
                <a:lnTo>
                  <a:pt x="403478" y="559815"/>
                </a:lnTo>
                <a:lnTo>
                  <a:pt x="215773" y="559815"/>
                </a:lnTo>
                <a:lnTo>
                  <a:pt x="215773" y="491363"/>
                </a:lnTo>
                <a:lnTo>
                  <a:pt x="139826" y="449452"/>
                </a:lnTo>
                <a:lnTo>
                  <a:pt x="105917" y="415163"/>
                </a:lnTo>
                <a:lnTo>
                  <a:pt x="80644" y="374523"/>
                </a:lnTo>
                <a:lnTo>
                  <a:pt x="64897" y="330073"/>
                </a:lnTo>
                <a:lnTo>
                  <a:pt x="59309" y="281813"/>
                </a:lnTo>
                <a:lnTo>
                  <a:pt x="65277" y="231012"/>
                </a:lnTo>
                <a:lnTo>
                  <a:pt x="81914" y="185292"/>
                </a:lnTo>
                <a:lnTo>
                  <a:pt x="108076" y="144652"/>
                </a:lnTo>
                <a:lnTo>
                  <a:pt x="142239" y="110362"/>
                </a:lnTo>
                <a:lnTo>
                  <a:pt x="182879" y="84962"/>
                </a:lnTo>
                <a:lnTo>
                  <a:pt x="228853" y="68452"/>
                </a:lnTo>
                <a:lnTo>
                  <a:pt x="278384" y="63373"/>
                </a:lnTo>
                <a:lnTo>
                  <a:pt x="455422" y="63373"/>
                </a:lnTo>
                <a:lnTo>
                  <a:pt x="445008" y="54610"/>
                </a:lnTo>
                <a:lnTo>
                  <a:pt x="408177" y="31750"/>
                </a:lnTo>
                <a:lnTo>
                  <a:pt x="367664" y="15239"/>
                </a:lnTo>
                <a:lnTo>
                  <a:pt x="324230" y="3810"/>
                </a:lnTo>
                <a:lnTo>
                  <a:pt x="278384"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4" name="object 4"/>
          <p:cNvSpPr/>
          <p:nvPr/>
        </p:nvSpPr>
        <p:spPr>
          <a:xfrm>
            <a:off x="4565142" y="2682061"/>
            <a:ext cx="47149" cy="46673"/>
          </a:xfrm>
          <a:custGeom>
            <a:avLst/>
            <a:gdLst/>
            <a:ahLst/>
            <a:cxnLst/>
            <a:rect l="l" t="t" r="r" b="b"/>
            <a:pathLst>
              <a:path w="62864" h="62229">
                <a:moveTo>
                  <a:pt x="62466" y="0"/>
                </a:moveTo>
                <a:lnTo>
                  <a:pt x="0" y="0"/>
                </a:lnTo>
                <a:lnTo>
                  <a:pt x="0" y="62213"/>
                </a:lnTo>
                <a:lnTo>
                  <a:pt x="62466" y="62213"/>
                </a:lnTo>
                <a:lnTo>
                  <a:pt x="62466"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5" name="object 5"/>
          <p:cNvSpPr/>
          <p:nvPr/>
        </p:nvSpPr>
        <p:spPr>
          <a:xfrm>
            <a:off x="4518184" y="2262092"/>
            <a:ext cx="211455" cy="372428"/>
          </a:xfrm>
          <a:custGeom>
            <a:avLst/>
            <a:gdLst/>
            <a:ahLst/>
            <a:cxnLst/>
            <a:rect l="l" t="t" r="r" b="b"/>
            <a:pathLst>
              <a:path w="281939" h="496570">
                <a:moveTo>
                  <a:pt x="177037" y="0"/>
                </a:moveTo>
                <a:lnTo>
                  <a:pt x="0" y="0"/>
                </a:lnTo>
                <a:lnTo>
                  <a:pt x="44450" y="3810"/>
                </a:lnTo>
                <a:lnTo>
                  <a:pt x="85725" y="16510"/>
                </a:lnTo>
                <a:lnTo>
                  <a:pt x="122935" y="36829"/>
                </a:lnTo>
                <a:lnTo>
                  <a:pt x="155320" y="63500"/>
                </a:lnTo>
                <a:lnTo>
                  <a:pt x="181863" y="95250"/>
                </a:lnTo>
                <a:lnTo>
                  <a:pt x="201929" y="133350"/>
                </a:lnTo>
                <a:lnTo>
                  <a:pt x="214629" y="173989"/>
                </a:lnTo>
                <a:lnTo>
                  <a:pt x="219075" y="218439"/>
                </a:lnTo>
                <a:lnTo>
                  <a:pt x="213487" y="266700"/>
                </a:lnTo>
                <a:lnTo>
                  <a:pt x="197738" y="311150"/>
                </a:lnTo>
                <a:lnTo>
                  <a:pt x="172338" y="351789"/>
                </a:lnTo>
                <a:lnTo>
                  <a:pt x="138556" y="386079"/>
                </a:lnTo>
                <a:lnTo>
                  <a:pt x="97027" y="412750"/>
                </a:lnTo>
                <a:lnTo>
                  <a:pt x="62610" y="427989"/>
                </a:lnTo>
                <a:lnTo>
                  <a:pt x="62610" y="496442"/>
                </a:lnTo>
                <a:lnTo>
                  <a:pt x="125094" y="496442"/>
                </a:lnTo>
                <a:lnTo>
                  <a:pt x="125094" y="468629"/>
                </a:lnTo>
                <a:lnTo>
                  <a:pt x="169290" y="441960"/>
                </a:lnTo>
                <a:lnTo>
                  <a:pt x="207390" y="407669"/>
                </a:lnTo>
                <a:lnTo>
                  <a:pt x="238505" y="367029"/>
                </a:lnTo>
                <a:lnTo>
                  <a:pt x="261746" y="321310"/>
                </a:lnTo>
                <a:lnTo>
                  <a:pt x="276478" y="271779"/>
                </a:lnTo>
                <a:lnTo>
                  <a:pt x="281431" y="218439"/>
                </a:lnTo>
                <a:lnTo>
                  <a:pt x="277875" y="172719"/>
                </a:lnTo>
                <a:lnTo>
                  <a:pt x="267207" y="129539"/>
                </a:lnTo>
                <a:lnTo>
                  <a:pt x="250189" y="88900"/>
                </a:lnTo>
                <a:lnTo>
                  <a:pt x="227456" y="52069"/>
                </a:lnTo>
                <a:lnTo>
                  <a:pt x="199389" y="19050"/>
                </a:lnTo>
                <a:lnTo>
                  <a:pt x="177037"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6" name="object 6"/>
          <p:cNvSpPr/>
          <p:nvPr/>
        </p:nvSpPr>
        <p:spPr>
          <a:xfrm>
            <a:off x="4212241" y="2530697"/>
            <a:ext cx="107251" cy="80963"/>
          </a:xfrm>
          <a:prstGeom prst="rect">
            <a:avLst/>
          </a:prstGeom>
          <a:blipFill>
            <a:blip r:embed="rId2" cstate="print"/>
            <a:stretch>
              <a:fillRect/>
            </a:stretch>
          </a:blipFill>
        </p:spPr>
        <p:txBody>
          <a:bodyPr wrap="square" lIns="0" tIns="0" rIns="0" bIns="0" rtlCol="0"/>
          <a:lstStyle/>
          <a:p>
            <a:pPr defTabSz="685800"/>
            <a:endParaRPr sz="1350" dirty="0">
              <a:solidFill>
                <a:prstClr val="black"/>
              </a:solidFill>
              <a:latin typeface="Calibri"/>
            </a:endParaRPr>
          </a:p>
        </p:txBody>
      </p:sp>
      <p:sp>
        <p:nvSpPr>
          <p:cNvPr id="7" name="object 7"/>
          <p:cNvSpPr/>
          <p:nvPr/>
        </p:nvSpPr>
        <p:spPr>
          <a:xfrm>
            <a:off x="4719162" y="2530697"/>
            <a:ext cx="107156" cy="80963"/>
          </a:xfrm>
          <a:prstGeom prst="rect">
            <a:avLst/>
          </a:prstGeom>
          <a:blipFill>
            <a:blip r:embed="rId3" cstate="print"/>
            <a:stretch>
              <a:fillRect/>
            </a:stretch>
          </a:blipFill>
        </p:spPr>
        <p:txBody>
          <a:bodyPr wrap="square" lIns="0" tIns="0" rIns="0" bIns="0" rtlCol="0"/>
          <a:lstStyle/>
          <a:p>
            <a:pPr defTabSz="685800"/>
            <a:endParaRPr sz="1350" dirty="0">
              <a:solidFill>
                <a:prstClr val="black"/>
              </a:solidFill>
              <a:latin typeface="Calibri"/>
            </a:endParaRPr>
          </a:p>
        </p:txBody>
      </p:sp>
      <p:sp>
        <p:nvSpPr>
          <p:cNvPr id="8" name="object 8"/>
          <p:cNvSpPr/>
          <p:nvPr/>
        </p:nvSpPr>
        <p:spPr>
          <a:xfrm>
            <a:off x="4424267" y="2425922"/>
            <a:ext cx="188119" cy="117158"/>
          </a:xfrm>
          <a:custGeom>
            <a:avLst/>
            <a:gdLst/>
            <a:ahLst/>
            <a:cxnLst/>
            <a:rect l="l" t="t" r="r" b="b"/>
            <a:pathLst>
              <a:path w="250825" h="156210">
                <a:moveTo>
                  <a:pt x="250316" y="0"/>
                </a:moveTo>
                <a:lnTo>
                  <a:pt x="125222" y="0"/>
                </a:lnTo>
                <a:lnTo>
                  <a:pt x="0" y="156210"/>
                </a:lnTo>
                <a:lnTo>
                  <a:pt x="250316"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9" name="object 9"/>
          <p:cNvSpPr/>
          <p:nvPr/>
        </p:nvSpPr>
        <p:spPr>
          <a:xfrm>
            <a:off x="4168521" y="2403061"/>
            <a:ext cx="117634" cy="46673"/>
          </a:xfrm>
          <a:custGeom>
            <a:avLst/>
            <a:gdLst/>
            <a:ahLst/>
            <a:cxnLst/>
            <a:rect l="l" t="t" r="r" b="b"/>
            <a:pathLst>
              <a:path w="156845" h="62229">
                <a:moveTo>
                  <a:pt x="125222" y="0"/>
                </a:moveTo>
                <a:lnTo>
                  <a:pt x="31242" y="0"/>
                </a:lnTo>
                <a:lnTo>
                  <a:pt x="18542" y="1269"/>
                </a:lnTo>
                <a:lnTo>
                  <a:pt x="8636" y="7619"/>
                </a:lnTo>
                <a:lnTo>
                  <a:pt x="2286" y="17779"/>
                </a:lnTo>
                <a:lnTo>
                  <a:pt x="0" y="30479"/>
                </a:lnTo>
                <a:lnTo>
                  <a:pt x="2286" y="41909"/>
                </a:lnTo>
                <a:lnTo>
                  <a:pt x="8636" y="52069"/>
                </a:lnTo>
                <a:lnTo>
                  <a:pt x="18542" y="59689"/>
                </a:lnTo>
                <a:lnTo>
                  <a:pt x="31242" y="62229"/>
                </a:lnTo>
                <a:lnTo>
                  <a:pt x="125222" y="62229"/>
                </a:lnTo>
                <a:lnTo>
                  <a:pt x="136651" y="59689"/>
                </a:lnTo>
                <a:lnTo>
                  <a:pt x="146685" y="52069"/>
                </a:lnTo>
                <a:lnTo>
                  <a:pt x="153797" y="41909"/>
                </a:lnTo>
                <a:lnTo>
                  <a:pt x="156463" y="30479"/>
                </a:lnTo>
                <a:lnTo>
                  <a:pt x="153797" y="17779"/>
                </a:lnTo>
                <a:lnTo>
                  <a:pt x="146685" y="7619"/>
                </a:lnTo>
                <a:lnTo>
                  <a:pt x="136651" y="1269"/>
                </a:lnTo>
                <a:lnTo>
                  <a:pt x="125222"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0" name="object 10"/>
          <p:cNvSpPr/>
          <p:nvPr/>
        </p:nvSpPr>
        <p:spPr>
          <a:xfrm>
            <a:off x="4752785" y="2403061"/>
            <a:ext cx="117634" cy="46673"/>
          </a:xfrm>
          <a:custGeom>
            <a:avLst/>
            <a:gdLst/>
            <a:ahLst/>
            <a:cxnLst/>
            <a:rect l="l" t="t" r="r" b="b"/>
            <a:pathLst>
              <a:path w="156845" h="62229">
                <a:moveTo>
                  <a:pt x="125221" y="0"/>
                </a:moveTo>
                <a:lnTo>
                  <a:pt x="31241" y="0"/>
                </a:lnTo>
                <a:lnTo>
                  <a:pt x="19812" y="1269"/>
                </a:lnTo>
                <a:lnTo>
                  <a:pt x="9778" y="7619"/>
                </a:lnTo>
                <a:lnTo>
                  <a:pt x="2666" y="17779"/>
                </a:lnTo>
                <a:lnTo>
                  <a:pt x="0" y="30479"/>
                </a:lnTo>
                <a:lnTo>
                  <a:pt x="2666" y="41909"/>
                </a:lnTo>
                <a:lnTo>
                  <a:pt x="9778" y="52069"/>
                </a:lnTo>
                <a:lnTo>
                  <a:pt x="19812" y="59689"/>
                </a:lnTo>
                <a:lnTo>
                  <a:pt x="31241" y="62229"/>
                </a:lnTo>
                <a:lnTo>
                  <a:pt x="125221" y="62229"/>
                </a:lnTo>
                <a:lnTo>
                  <a:pt x="137921" y="59689"/>
                </a:lnTo>
                <a:lnTo>
                  <a:pt x="147827" y="52069"/>
                </a:lnTo>
                <a:lnTo>
                  <a:pt x="154177" y="41909"/>
                </a:lnTo>
                <a:lnTo>
                  <a:pt x="156463" y="30479"/>
                </a:lnTo>
                <a:lnTo>
                  <a:pt x="154177" y="17779"/>
                </a:lnTo>
                <a:lnTo>
                  <a:pt x="147827" y="7619"/>
                </a:lnTo>
                <a:lnTo>
                  <a:pt x="137921" y="1269"/>
                </a:lnTo>
                <a:lnTo>
                  <a:pt x="125221"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1" name="object 11"/>
          <p:cNvSpPr/>
          <p:nvPr/>
        </p:nvSpPr>
        <p:spPr>
          <a:xfrm>
            <a:off x="4424267" y="2308764"/>
            <a:ext cx="188119" cy="117158"/>
          </a:xfrm>
          <a:custGeom>
            <a:avLst/>
            <a:gdLst/>
            <a:ahLst/>
            <a:cxnLst/>
            <a:rect l="l" t="t" r="r" b="b"/>
            <a:pathLst>
              <a:path w="250825" h="156210">
                <a:moveTo>
                  <a:pt x="250316" y="0"/>
                </a:moveTo>
                <a:lnTo>
                  <a:pt x="0" y="156210"/>
                </a:lnTo>
                <a:lnTo>
                  <a:pt x="125222" y="156210"/>
                </a:lnTo>
                <a:lnTo>
                  <a:pt x="250316"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2" name="object 12"/>
          <p:cNvSpPr/>
          <p:nvPr/>
        </p:nvSpPr>
        <p:spPr>
          <a:xfrm>
            <a:off x="4212241" y="2237422"/>
            <a:ext cx="107633" cy="82867"/>
          </a:xfrm>
          <a:custGeom>
            <a:avLst/>
            <a:gdLst/>
            <a:ahLst/>
            <a:cxnLst/>
            <a:rect l="l" t="t" r="r" b="b"/>
            <a:pathLst>
              <a:path w="143510" h="110489">
                <a:moveTo>
                  <a:pt x="34162" y="0"/>
                </a:moveTo>
                <a:lnTo>
                  <a:pt x="22225" y="1270"/>
                </a:lnTo>
                <a:lnTo>
                  <a:pt x="11556" y="7620"/>
                </a:lnTo>
                <a:lnTo>
                  <a:pt x="4317" y="16510"/>
                </a:lnTo>
                <a:lnTo>
                  <a:pt x="0" y="29083"/>
                </a:lnTo>
                <a:lnTo>
                  <a:pt x="762" y="40512"/>
                </a:lnTo>
                <a:lnTo>
                  <a:pt x="5587" y="50673"/>
                </a:lnTo>
                <a:lnTo>
                  <a:pt x="13715" y="57023"/>
                </a:lnTo>
                <a:lnTo>
                  <a:pt x="101345" y="107823"/>
                </a:lnTo>
                <a:lnTo>
                  <a:pt x="107568" y="110362"/>
                </a:lnTo>
                <a:lnTo>
                  <a:pt x="110743" y="110362"/>
                </a:lnTo>
                <a:lnTo>
                  <a:pt x="143001" y="82423"/>
                </a:lnTo>
                <a:lnTo>
                  <a:pt x="141858" y="70993"/>
                </a:lnTo>
                <a:lnTo>
                  <a:pt x="136143" y="59562"/>
                </a:lnTo>
                <a:lnTo>
                  <a:pt x="126364" y="50673"/>
                </a:lnTo>
                <a:lnTo>
                  <a:pt x="44957" y="3810"/>
                </a:lnTo>
                <a:lnTo>
                  <a:pt x="34162"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3" name="object 13"/>
          <p:cNvSpPr/>
          <p:nvPr/>
        </p:nvSpPr>
        <p:spPr>
          <a:xfrm>
            <a:off x="4719162" y="2237422"/>
            <a:ext cx="107156" cy="82867"/>
          </a:xfrm>
          <a:custGeom>
            <a:avLst/>
            <a:gdLst/>
            <a:ahLst/>
            <a:cxnLst/>
            <a:rect l="l" t="t" r="r" b="b"/>
            <a:pathLst>
              <a:path w="142875" h="110489">
                <a:moveTo>
                  <a:pt x="107061" y="0"/>
                </a:moveTo>
                <a:lnTo>
                  <a:pt x="13462" y="50673"/>
                </a:lnTo>
                <a:lnTo>
                  <a:pt x="0" y="82423"/>
                </a:lnTo>
                <a:lnTo>
                  <a:pt x="4190" y="95123"/>
                </a:lnTo>
                <a:lnTo>
                  <a:pt x="9398" y="101473"/>
                </a:lnTo>
                <a:lnTo>
                  <a:pt x="15621" y="106553"/>
                </a:lnTo>
                <a:lnTo>
                  <a:pt x="22225" y="109093"/>
                </a:lnTo>
                <a:lnTo>
                  <a:pt x="29210" y="110362"/>
                </a:lnTo>
                <a:lnTo>
                  <a:pt x="35433" y="110362"/>
                </a:lnTo>
                <a:lnTo>
                  <a:pt x="41656" y="107823"/>
                </a:lnTo>
                <a:lnTo>
                  <a:pt x="44831" y="104012"/>
                </a:lnTo>
                <a:lnTo>
                  <a:pt x="126237" y="57023"/>
                </a:lnTo>
                <a:lnTo>
                  <a:pt x="136144" y="50673"/>
                </a:lnTo>
                <a:lnTo>
                  <a:pt x="141859" y="40512"/>
                </a:lnTo>
                <a:lnTo>
                  <a:pt x="142875" y="29083"/>
                </a:lnTo>
                <a:lnTo>
                  <a:pt x="138684" y="16510"/>
                </a:lnTo>
                <a:lnTo>
                  <a:pt x="130048" y="7620"/>
                </a:lnTo>
                <a:lnTo>
                  <a:pt x="119125" y="1270"/>
                </a:lnTo>
                <a:lnTo>
                  <a:pt x="107061"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4" name="object 14"/>
          <p:cNvSpPr/>
          <p:nvPr/>
        </p:nvSpPr>
        <p:spPr>
          <a:xfrm>
            <a:off x="4331970" y="2117407"/>
            <a:ext cx="81439" cy="109538"/>
          </a:xfrm>
          <a:custGeom>
            <a:avLst/>
            <a:gdLst/>
            <a:ahLst/>
            <a:cxnLst/>
            <a:rect l="l" t="t" r="r" b="b"/>
            <a:pathLst>
              <a:path w="108585" h="146050">
                <a:moveTo>
                  <a:pt x="27050" y="0"/>
                </a:moveTo>
                <a:lnTo>
                  <a:pt x="16637" y="5079"/>
                </a:lnTo>
                <a:lnTo>
                  <a:pt x="6857" y="13969"/>
                </a:lnTo>
                <a:lnTo>
                  <a:pt x="1142" y="24129"/>
                </a:lnTo>
                <a:lnTo>
                  <a:pt x="0" y="36829"/>
                </a:lnTo>
                <a:lnTo>
                  <a:pt x="4317" y="48260"/>
                </a:lnTo>
                <a:lnTo>
                  <a:pt x="51053" y="129539"/>
                </a:lnTo>
                <a:lnTo>
                  <a:pt x="76073" y="146050"/>
                </a:lnTo>
                <a:lnTo>
                  <a:pt x="82423" y="146050"/>
                </a:lnTo>
                <a:lnTo>
                  <a:pt x="108585" y="109219"/>
                </a:lnTo>
                <a:lnTo>
                  <a:pt x="104266" y="99060"/>
                </a:lnTo>
                <a:lnTo>
                  <a:pt x="57403" y="17779"/>
                </a:lnTo>
                <a:lnTo>
                  <a:pt x="48894" y="7619"/>
                </a:lnTo>
                <a:lnTo>
                  <a:pt x="38226" y="1269"/>
                </a:lnTo>
                <a:lnTo>
                  <a:pt x="27050"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5" name="object 15"/>
          <p:cNvSpPr/>
          <p:nvPr/>
        </p:nvSpPr>
        <p:spPr>
          <a:xfrm>
            <a:off x="4624958" y="2117407"/>
            <a:ext cx="81915" cy="109538"/>
          </a:xfrm>
          <a:custGeom>
            <a:avLst/>
            <a:gdLst/>
            <a:ahLst/>
            <a:cxnLst/>
            <a:rect l="l" t="t" r="r" b="b"/>
            <a:pathLst>
              <a:path w="109220" h="146050">
                <a:moveTo>
                  <a:pt x="80263" y="0"/>
                </a:moveTo>
                <a:lnTo>
                  <a:pt x="4699" y="99060"/>
                </a:lnTo>
                <a:lnTo>
                  <a:pt x="0" y="109219"/>
                </a:lnTo>
                <a:lnTo>
                  <a:pt x="0" y="121919"/>
                </a:lnTo>
                <a:lnTo>
                  <a:pt x="4699" y="132079"/>
                </a:lnTo>
                <a:lnTo>
                  <a:pt x="14097" y="139700"/>
                </a:lnTo>
                <a:lnTo>
                  <a:pt x="26542" y="146050"/>
                </a:lnTo>
                <a:lnTo>
                  <a:pt x="29717" y="146050"/>
                </a:lnTo>
                <a:lnTo>
                  <a:pt x="104648" y="48260"/>
                </a:lnTo>
                <a:lnTo>
                  <a:pt x="108965" y="36829"/>
                </a:lnTo>
                <a:lnTo>
                  <a:pt x="107823" y="24129"/>
                </a:lnTo>
                <a:lnTo>
                  <a:pt x="102108" y="13969"/>
                </a:lnTo>
                <a:lnTo>
                  <a:pt x="92201" y="5079"/>
                </a:lnTo>
                <a:lnTo>
                  <a:pt x="80263"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6" name="object 16"/>
          <p:cNvSpPr/>
          <p:nvPr/>
        </p:nvSpPr>
        <p:spPr>
          <a:xfrm>
            <a:off x="4494657" y="2074545"/>
            <a:ext cx="47149" cy="117158"/>
          </a:xfrm>
          <a:custGeom>
            <a:avLst/>
            <a:gdLst/>
            <a:ahLst/>
            <a:cxnLst/>
            <a:rect l="l" t="t" r="r" b="b"/>
            <a:pathLst>
              <a:path w="62864" h="156210">
                <a:moveTo>
                  <a:pt x="31369" y="0"/>
                </a:moveTo>
                <a:lnTo>
                  <a:pt x="19812" y="1269"/>
                </a:lnTo>
                <a:lnTo>
                  <a:pt x="9778" y="7619"/>
                </a:lnTo>
                <a:lnTo>
                  <a:pt x="2666" y="17779"/>
                </a:lnTo>
                <a:lnTo>
                  <a:pt x="0" y="30479"/>
                </a:lnTo>
                <a:lnTo>
                  <a:pt x="0" y="124460"/>
                </a:lnTo>
                <a:lnTo>
                  <a:pt x="2666" y="135889"/>
                </a:lnTo>
                <a:lnTo>
                  <a:pt x="9778" y="146050"/>
                </a:lnTo>
                <a:lnTo>
                  <a:pt x="19812" y="153669"/>
                </a:lnTo>
                <a:lnTo>
                  <a:pt x="31369" y="156210"/>
                </a:lnTo>
                <a:lnTo>
                  <a:pt x="44196" y="153669"/>
                </a:lnTo>
                <a:lnTo>
                  <a:pt x="53975" y="146050"/>
                </a:lnTo>
                <a:lnTo>
                  <a:pt x="60325" y="135889"/>
                </a:lnTo>
                <a:lnTo>
                  <a:pt x="62611" y="124460"/>
                </a:lnTo>
                <a:lnTo>
                  <a:pt x="62611" y="30479"/>
                </a:lnTo>
                <a:lnTo>
                  <a:pt x="60325" y="17779"/>
                </a:lnTo>
                <a:lnTo>
                  <a:pt x="53975" y="7619"/>
                </a:lnTo>
                <a:lnTo>
                  <a:pt x="44196" y="1269"/>
                </a:lnTo>
                <a:lnTo>
                  <a:pt x="31369" y="0"/>
                </a:lnTo>
                <a:close/>
              </a:path>
            </a:pathLst>
          </a:custGeom>
          <a:solidFill>
            <a:srgbClr val="242C36"/>
          </a:solidFill>
        </p:spPr>
        <p:txBody>
          <a:bodyPr wrap="square" lIns="0" tIns="0" rIns="0" bIns="0" rtlCol="0"/>
          <a:lstStyle/>
          <a:p>
            <a:pPr defTabSz="685800"/>
            <a:endParaRPr sz="1350" dirty="0">
              <a:solidFill>
                <a:prstClr val="black"/>
              </a:solidFill>
              <a:latin typeface="Calibri"/>
            </a:endParaRPr>
          </a:p>
        </p:txBody>
      </p:sp>
      <p:sp>
        <p:nvSpPr>
          <p:cNvPr id="17" name="object 17"/>
          <p:cNvSpPr txBox="1"/>
          <p:nvPr/>
        </p:nvSpPr>
        <p:spPr>
          <a:xfrm>
            <a:off x="4870895" y="1075849"/>
            <a:ext cx="2167414" cy="317395"/>
          </a:xfrm>
          <a:prstGeom prst="rect">
            <a:avLst/>
          </a:prstGeom>
        </p:spPr>
        <p:txBody>
          <a:bodyPr vert="horz" wrap="square" lIns="0" tIns="9525" rIns="0" bIns="0" rtlCol="0">
            <a:spAutoFit/>
          </a:bodyPr>
          <a:lstStyle/>
          <a:p>
            <a:pPr marL="138589" marR="3810" indent="-129540" defTabSz="685800">
              <a:spcBef>
                <a:spcPts val="75"/>
              </a:spcBef>
              <a:buFont typeface="Arial"/>
              <a:buChar char="•"/>
              <a:tabLst>
                <a:tab pos="139065" algn="l"/>
              </a:tabLst>
            </a:pPr>
            <a:r>
              <a:rPr sz="1000" spc="-4" dirty="0">
                <a:solidFill>
                  <a:prstClr val="black"/>
                </a:solidFill>
                <a:latin typeface="Calibri"/>
                <a:cs typeface="Calibri"/>
              </a:rPr>
              <a:t>Heads of HR are required to establish</a:t>
            </a:r>
            <a:r>
              <a:rPr sz="1000" spc="-83" dirty="0">
                <a:solidFill>
                  <a:prstClr val="black"/>
                </a:solidFill>
                <a:latin typeface="Calibri"/>
                <a:cs typeface="Calibri"/>
              </a:rPr>
              <a:t> </a:t>
            </a:r>
            <a:r>
              <a:rPr lang="en-CA" sz="1000" spc="-83" dirty="0" smtClean="0">
                <a:solidFill>
                  <a:prstClr val="black"/>
                </a:solidFill>
                <a:latin typeface="Calibri"/>
                <a:cs typeface="Calibri"/>
              </a:rPr>
              <a:t>T</a:t>
            </a:r>
            <a:r>
              <a:rPr sz="1000" spc="-4" dirty="0" err="1" smtClean="0">
                <a:solidFill>
                  <a:prstClr val="black"/>
                </a:solidFill>
                <a:latin typeface="Calibri"/>
                <a:cs typeface="Calibri"/>
              </a:rPr>
              <a:t>alent</a:t>
            </a:r>
            <a:r>
              <a:rPr sz="1000" spc="-4" dirty="0" smtClean="0">
                <a:solidFill>
                  <a:prstClr val="black"/>
                </a:solidFill>
                <a:latin typeface="Calibri"/>
                <a:cs typeface="Calibri"/>
              </a:rPr>
              <a:t>  </a:t>
            </a:r>
            <a:r>
              <a:rPr lang="en-CA" sz="1000" spc="-4" dirty="0" smtClean="0">
                <a:solidFill>
                  <a:prstClr val="black"/>
                </a:solidFill>
                <a:latin typeface="Calibri"/>
                <a:cs typeface="Calibri"/>
              </a:rPr>
              <a:t>M</a:t>
            </a:r>
            <a:r>
              <a:rPr sz="1000" spc="-4" dirty="0" err="1" smtClean="0">
                <a:solidFill>
                  <a:prstClr val="black"/>
                </a:solidFill>
                <a:latin typeface="Calibri"/>
                <a:cs typeface="Calibri"/>
              </a:rPr>
              <a:t>anagement</a:t>
            </a:r>
            <a:r>
              <a:rPr sz="1000" spc="-4" dirty="0" smtClean="0">
                <a:solidFill>
                  <a:prstClr val="black"/>
                </a:solidFill>
                <a:latin typeface="Calibri"/>
                <a:cs typeface="Calibri"/>
              </a:rPr>
              <a:t> </a:t>
            </a:r>
            <a:r>
              <a:rPr sz="1000" spc="-8" dirty="0">
                <a:solidFill>
                  <a:prstClr val="black"/>
                </a:solidFill>
                <a:latin typeface="Calibri"/>
                <a:cs typeface="Calibri"/>
              </a:rPr>
              <a:t>program</a:t>
            </a:r>
            <a:r>
              <a:rPr sz="1000" spc="-41" dirty="0">
                <a:solidFill>
                  <a:prstClr val="black"/>
                </a:solidFill>
                <a:latin typeface="Calibri"/>
                <a:cs typeface="Calibri"/>
              </a:rPr>
              <a:t> </a:t>
            </a:r>
            <a:r>
              <a:rPr sz="1000" spc="-4" dirty="0">
                <a:solidFill>
                  <a:prstClr val="black"/>
                </a:solidFill>
                <a:latin typeface="Calibri"/>
                <a:cs typeface="Calibri"/>
              </a:rPr>
              <a:t>criteria</a:t>
            </a:r>
            <a:endParaRPr sz="1000" dirty="0">
              <a:solidFill>
                <a:prstClr val="black"/>
              </a:solidFill>
              <a:latin typeface="Calibri"/>
              <a:cs typeface="Calibri"/>
            </a:endParaRPr>
          </a:p>
        </p:txBody>
      </p:sp>
      <p:sp>
        <p:nvSpPr>
          <p:cNvPr id="18" name="object 18"/>
          <p:cNvSpPr/>
          <p:nvPr/>
        </p:nvSpPr>
        <p:spPr>
          <a:xfrm>
            <a:off x="4870323" y="1048131"/>
            <a:ext cx="499110" cy="0"/>
          </a:xfrm>
          <a:custGeom>
            <a:avLst/>
            <a:gdLst/>
            <a:ahLst/>
            <a:cxnLst/>
            <a:rect l="l" t="t" r="r" b="b"/>
            <a:pathLst>
              <a:path w="665479">
                <a:moveTo>
                  <a:pt x="0" y="0"/>
                </a:moveTo>
                <a:lnTo>
                  <a:pt x="665480" y="0"/>
                </a:lnTo>
              </a:path>
            </a:pathLst>
          </a:custGeom>
          <a:ln w="57912">
            <a:solidFill>
              <a:srgbClr val="61CEC8"/>
            </a:solidFill>
          </a:ln>
        </p:spPr>
        <p:txBody>
          <a:bodyPr wrap="square" lIns="0" tIns="0" rIns="0" bIns="0" rtlCol="0"/>
          <a:lstStyle/>
          <a:p>
            <a:pPr defTabSz="685800"/>
            <a:endParaRPr sz="1350">
              <a:solidFill>
                <a:prstClr val="black"/>
              </a:solidFill>
              <a:latin typeface="Calibri"/>
            </a:endParaRPr>
          </a:p>
        </p:txBody>
      </p:sp>
      <p:sp>
        <p:nvSpPr>
          <p:cNvPr id="19" name="object 19"/>
          <p:cNvSpPr txBox="1"/>
          <p:nvPr/>
        </p:nvSpPr>
        <p:spPr>
          <a:xfrm>
            <a:off x="4906518" y="2801778"/>
            <a:ext cx="2752249" cy="193803"/>
          </a:xfrm>
          <a:prstGeom prst="rect">
            <a:avLst/>
          </a:prstGeom>
        </p:spPr>
        <p:txBody>
          <a:bodyPr vert="horz" wrap="square" lIns="0" tIns="9049" rIns="0" bIns="0" rtlCol="0">
            <a:spAutoFit/>
          </a:bodyPr>
          <a:lstStyle/>
          <a:p>
            <a:pPr marL="9525" defTabSz="685800">
              <a:spcBef>
                <a:spcPts val="71"/>
              </a:spcBef>
            </a:pPr>
            <a:r>
              <a:rPr sz="1200" b="1" spc="-4" dirty="0">
                <a:solidFill>
                  <a:srgbClr val="CFDE00"/>
                </a:solidFill>
                <a:latin typeface="Arial"/>
                <a:cs typeface="Arial"/>
              </a:rPr>
              <a:t>Where is guidance needed from</a:t>
            </a:r>
            <a:r>
              <a:rPr sz="1200" b="1" spc="-45" dirty="0">
                <a:solidFill>
                  <a:srgbClr val="CFDE00"/>
                </a:solidFill>
                <a:latin typeface="Arial"/>
                <a:cs typeface="Arial"/>
              </a:rPr>
              <a:t> </a:t>
            </a:r>
            <a:r>
              <a:rPr sz="1200" b="1" spc="-4" dirty="0">
                <a:solidFill>
                  <a:srgbClr val="CFDE00"/>
                </a:solidFill>
                <a:latin typeface="Arial"/>
                <a:cs typeface="Arial"/>
              </a:rPr>
              <a:t>TBS?</a:t>
            </a:r>
            <a:endParaRPr sz="1200">
              <a:solidFill>
                <a:prstClr val="black"/>
              </a:solidFill>
              <a:latin typeface="Arial"/>
              <a:cs typeface="Arial"/>
            </a:endParaRPr>
          </a:p>
        </p:txBody>
      </p:sp>
      <p:sp>
        <p:nvSpPr>
          <p:cNvPr id="20" name="object 20"/>
          <p:cNvSpPr txBox="1"/>
          <p:nvPr/>
        </p:nvSpPr>
        <p:spPr>
          <a:xfrm>
            <a:off x="4954048" y="3115246"/>
            <a:ext cx="2381726" cy="1099660"/>
          </a:xfrm>
          <a:prstGeom prst="rect">
            <a:avLst/>
          </a:prstGeom>
        </p:spPr>
        <p:txBody>
          <a:bodyPr vert="horz" wrap="square" lIns="0" tIns="9525" rIns="0" bIns="0" rtlCol="0">
            <a:spAutoFit/>
          </a:bodyPr>
          <a:lstStyle/>
          <a:p>
            <a:pPr marL="138589" marR="105251" indent="-129540" defTabSz="685800">
              <a:spcBef>
                <a:spcPts val="75"/>
              </a:spcBef>
              <a:buFont typeface="Arial"/>
              <a:buChar char="•"/>
              <a:tabLst>
                <a:tab pos="139065" algn="l"/>
              </a:tabLst>
            </a:pPr>
            <a:r>
              <a:rPr sz="1000" spc="-4" dirty="0">
                <a:solidFill>
                  <a:prstClr val="black"/>
                </a:solidFill>
                <a:latin typeface="Calibri"/>
                <a:cs typeface="Calibri"/>
              </a:rPr>
              <a:t>Existing </a:t>
            </a:r>
            <a:r>
              <a:rPr sz="1000" dirty="0">
                <a:solidFill>
                  <a:prstClr val="black"/>
                </a:solidFill>
                <a:latin typeface="Calibri"/>
                <a:cs typeface="Calibri"/>
              </a:rPr>
              <a:t>guidance </a:t>
            </a:r>
            <a:r>
              <a:rPr sz="1000" spc="-4" dirty="0">
                <a:solidFill>
                  <a:prstClr val="black"/>
                </a:solidFill>
                <a:latin typeface="Calibri"/>
                <a:cs typeface="Calibri"/>
              </a:rPr>
              <a:t>will </a:t>
            </a:r>
            <a:r>
              <a:rPr sz="1000" dirty="0">
                <a:solidFill>
                  <a:prstClr val="black"/>
                </a:solidFill>
                <a:latin typeface="Calibri"/>
                <a:cs typeface="Calibri"/>
              </a:rPr>
              <a:t>be </a:t>
            </a:r>
            <a:r>
              <a:rPr sz="1000" spc="-8" dirty="0">
                <a:solidFill>
                  <a:prstClr val="black"/>
                </a:solidFill>
                <a:latin typeface="Calibri"/>
                <a:cs typeface="Calibri"/>
              </a:rPr>
              <a:t>reviewed </a:t>
            </a:r>
            <a:r>
              <a:rPr sz="1000" dirty="0">
                <a:solidFill>
                  <a:prstClr val="black"/>
                </a:solidFill>
                <a:latin typeface="Calibri"/>
                <a:cs typeface="Calibri"/>
              </a:rPr>
              <a:t>and</a:t>
            </a:r>
            <a:r>
              <a:rPr sz="1000" spc="-105" dirty="0">
                <a:solidFill>
                  <a:prstClr val="black"/>
                </a:solidFill>
                <a:latin typeface="Calibri"/>
                <a:cs typeface="Calibri"/>
              </a:rPr>
              <a:t> </a:t>
            </a:r>
            <a:r>
              <a:rPr sz="1000" spc="-8" dirty="0">
                <a:solidFill>
                  <a:prstClr val="black"/>
                </a:solidFill>
                <a:latin typeface="Calibri"/>
                <a:cs typeface="Calibri"/>
              </a:rPr>
              <a:t>revised  </a:t>
            </a:r>
            <a:r>
              <a:rPr sz="1000" spc="-8" dirty="0" smtClean="0">
                <a:solidFill>
                  <a:prstClr val="black"/>
                </a:solidFill>
                <a:latin typeface="Calibri"/>
                <a:cs typeface="Calibri"/>
              </a:rPr>
              <a:t>accordingly</a:t>
            </a:r>
            <a:endParaRPr lang="fr-CA" sz="1000" spc="-8" dirty="0" smtClean="0">
              <a:solidFill>
                <a:prstClr val="black"/>
              </a:solidFill>
              <a:latin typeface="Calibri"/>
              <a:cs typeface="Calibri"/>
            </a:endParaRPr>
          </a:p>
          <a:p>
            <a:pPr marL="138589" marR="105251" indent="-129540" defTabSz="685800">
              <a:spcBef>
                <a:spcPts val="75"/>
              </a:spcBef>
              <a:buFont typeface="Arial"/>
              <a:buChar char="•"/>
              <a:tabLst>
                <a:tab pos="139065" algn="l"/>
              </a:tabLst>
            </a:pPr>
            <a:r>
              <a:rPr lang="fr-CA" sz="1000" spc="-8" dirty="0" err="1" smtClean="0">
                <a:solidFill>
                  <a:prstClr val="black"/>
                </a:solidFill>
                <a:latin typeface="Calibri"/>
                <a:cs typeface="Calibri"/>
              </a:rPr>
              <a:t>Review</a:t>
            </a:r>
            <a:r>
              <a:rPr lang="fr-CA" sz="1000" spc="-8" dirty="0" smtClean="0">
                <a:solidFill>
                  <a:prstClr val="black"/>
                </a:solidFill>
                <a:latin typeface="Calibri"/>
                <a:cs typeface="Calibri"/>
              </a:rPr>
              <a:t> Panels </a:t>
            </a:r>
            <a:r>
              <a:rPr lang="fr-CA" sz="1000" spc="-8" dirty="0" err="1" smtClean="0">
                <a:solidFill>
                  <a:prstClr val="black"/>
                </a:solidFill>
                <a:latin typeface="Calibri"/>
                <a:cs typeface="Calibri"/>
              </a:rPr>
              <a:t>terms</a:t>
            </a:r>
            <a:r>
              <a:rPr lang="fr-CA" sz="1000" spc="-8" dirty="0" smtClean="0">
                <a:solidFill>
                  <a:prstClr val="black"/>
                </a:solidFill>
                <a:latin typeface="Calibri"/>
                <a:cs typeface="Calibri"/>
              </a:rPr>
              <a:t> and </a:t>
            </a:r>
            <a:r>
              <a:rPr lang="fr-CA" sz="1000" spc="-8" dirty="0" err="1" smtClean="0">
                <a:solidFill>
                  <a:prstClr val="black"/>
                </a:solidFill>
                <a:latin typeface="Calibri"/>
                <a:cs typeface="Calibri"/>
              </a:rPr>
              <a:t>reference</a:t>
            </a:r>
            <a:r>
              <a:rPr lang="fr-CA" sz="1000" spc="-8" dirty="0" smtClean="0">
                <a:solidFill>
                  <a:prstClr val="black"/>
                </a:solidFill>
                <a:latin typeface="Calibri"/>
                <a:cs typeface="Calibri"/>
              </a:rPr>
              <a:t> to come </a:t>
            </a:r>
            <a:endParaRPr sz="1000" dirty="0">
              <a:solidFill>
                <a:prstClr val="black"/>
              </a:solidFill>
              <a:latin typeface="Calibri"/>
              <a:cs typeface="Calibri"/>
            </a:endParaRPr>
          </a:p>
          <a:p>
            <a:pPr marL="138589" marR="3810" indent="-129540" defTabSz="685800">
              <a:buFont typeface="Arial"/>
              <a:buChar char="•"/>
              <a:tabLst>
                <a:tab pos="139065" algn="l"/>
              </a:tabLst>
            </a:pPr>
            <a:r>
              <a:rPr sz="1000" dirty="0">
                <a:solidFill>
                  <a:prstClr val="black"/>
                </a:solidFill>
                <a:latin typeface="Calibri"/>
                <a:cs typeface="Calibri"/>
              </a:rPr>
              <a:t>Guidance </a:t>
            </a:r>
            <a:r>
              <a:rPr sz="1000" spc="-8" dirty="0">
                <a:solidFill>
                  <a:prstClr val="black"/>
                </a:solidFill>
                <a:latin typeface="Calibri"/>
                <a:cs typeface="Calibri"/>
              </a:rPr>
              <a:t>for </a:t>
            </a:r>
            <a:r>
              <a:rPr sz="1000" spc="-4" dirty="0">
                <a:solidFill>
                  <a:prstClr val="black"/>
                </a:solidFill>
                <a:latin typeface="Calibri"/>
                <a:cs typeface="Calibri"/>
              </a:rPr>
              <a:t>Heads of Human </a:t>
            </a:r>
            <a:r>
              <a:rPr sz="1000" spc="-8" dirty="0">
                <a:solidFill>
                  <a:prstClr val="black"/>
                </a:solidFill>
                <a:latin typeface="Calibri"/>
                <a:cs typeface="Calibri"/>
              </a:rPr>
              <a:t>Resources </a:t>
            </a:r>
            <a:r>
              <a:rPr sz="1000" spc="-4" dirty="0">
                <a:solidFill>
                  <a:prstClr val="black"/>
                </a:solidFill>
                <a:latin typeface="Calibri"/>
                <a:cs typeface="Calibri"/>
              </a:rPr>
              <a:t>on  </a:t>
            </a:r>
            <a:r>
              <a:rPr sz="1000" spc="-4" dirty="0" smtClean="0">
                <a:solidFill>
                  <a:prstClr val="black"/>
                </a:solidFill>
                <a:latin typeface="Calibri"/>
                <a:cs typeface="Calibri"/>
              </a:rPr>
              <a:t>establishing</a:t>
            </a:r>
            <a:r>
              <a:rPr lang="en-CA" sz="1000" spc="-4" dirty="0" smtClean="0">
                <a:solidFill>
                  <a:prstClr val="black"/>
                </a:solidFill>
                <a:latin typeface="Calibri"/>
                <a:cs typeface="Calibri"/>
              </a:rPr>
              <a:t> T</a:t>
            </a:r>
            <a:r>
              <a:rPr sz="1000" spc="-4" dirty="0" err="1" smtClean="0">
                <a:solidFill>
                  <a:prstClr val="black"/>
                </a:solidFill>
                <a:latin typeface="Calibri"/>
                <a:cs typeface="Calibri"/>
              </a:rPr>
              <a:t>alent</a:t>
            </a:r>
            <a:r>
              <a:rPr sz="1000" spc="-4" dirty="0" smtClean="0">
                <a:solidFill>
                  <a:prstClr val="black"/>
                </a:solidFill>
                <a:latin typeface="Calibri"/>
                <a:cs typeface="Calibri"/>
              </a:rPr>
              <a:t> </a:t>
            </a:r>
            <a:r>
              <a:rPr lang="en-CA" sz="1000" spc="-4" dirty="0" smtClean="0">
                <a:solidFill>
                  <a:prstClr val="black"/>
                </a:solidFill>
                <a:latin typeface="Calibri"/>
                <a:cs typeface="Calibri"/>
              </a:rPr>
              <a:t>M</a:t>
            </a:r>
            <a:r>
              <a:rPr sz="1000" spc="-4" dirty="0" err="1" smtClean="0">
                <a:solidFill>
                  <a:prstClr val="black"/>
                </a:solidFill>
                <a:latin typeface="Calibri"/>
                <a:cs typeface="Calibri"/>
              </a:rPr>
              <a:t>anagement</a:t>
            </a:r>
            <a:r>
              <a:rPr sz="1000" spc="-4" dirty="0" smtClean="0">
                <a:solidFill>
                  <a:prstClr val="black"/>
                </a:solidFill>
                <a:latin typeface="Calibri"/>
                <a:cs typeface="Calibri"/>
              </a:rPr>
              <a:t> </a:t>
            </a:r>
            <a:r>
              <a:rPr sz="1000" spc="-4" dirty="0">
                <a:solidFill>
                  <a:prstClr val="black"/>
                </a:solidFill>
                <a:latin typeface="Calibri"/>
                <a:cs typeface="Calibri"/>
              </a:rPr>
              <a:t>criteria </a:t>
            </a:r>
            <a:r>
              <a:rPr sz="1000" spc="4" dirty="0" smtClean="0">
                <a:solidFill>
                  <a:prstClr val="black"/>
                </a:solidFill>
                <a:latin typeface="Calibri"/>
                <a:cs typeface="Calibri"/>
              </a:rPr>
              <a:t>for</a:t>
            </a:r>
            <a:r>
              <a:rPr lang="fr-CA" sz="1000" spc="4" dirty="0" smtClean="0">
                <a:solidFill>
                  <a:prstClr val="black"/>
                </a:solidFill>
                <a:latin typeface="Calibri"/>
                <a:cs typeface="Calibri"/>
              </a:rPr>
              <a:t> </a:t>
            </a:r>
            <a:r>
              <a:rPr sz="1000" spc="4" dirty="0" smtClean="0">
                <a:solidFill>
                  <a:prstClr val="black"/>
                </a:solidFill>
                <a:latin typeface="Calibri"/>
                <a:cs typeface="Calibri"/>
              </a:rPr>
              <a:t>their </a:t>
            </a:r>
            <a:r>
              <a:rPr sz="1000" spc="-8" dirty="0" smtClean="0">
                <a:solidFill>
                  <a:prstClr val="black"/>
                </a:solidFill>
                <a:latin typeface="Calibri"/>
                <a:cs typeface="Calibri"/>
              </a:rPr>
              <a:t>organizations</a:t>
            </a:r>
            <a:endParaRPr sz="1000" dirty="0">
              <a:solidFill>
                <a:prstClr val="black"/>
              </a:solidFill>
              <a:latin typeface="Calibri"/>
              <a:cs typeface="Calibri"/>
            </a:endParaRPr>
          </a:p>
        </p:txBody>
      </p:sp>
      <p:sp>
        <p:nvSpPr>
          <p:cNvPr id="21" name="object 21"/>
          <p:cNvSpPr/>
          <p:nvPr/>
        </p:nvSpPr>
        <p:spPr>
          <a:xfrm>
            <a:off x="4950333" y="3084957"/>
            <a:ext cx="499110" cy="0"/>
          </a:xfrm>
          <a:custGeom>
            <a:avLst/>
            <a:gdLst/>
            <a:ahLst/>
            <a:cxnLst/>
            <a:rect l="l" t="t" r="r" b="b"/>
            <a:pathLst>
              <a:path w="665479">
                <a:moveTo>
                  <a:pt x="0" y="0"/>
                </a:moveTo>
                <a:lnTo>
                  <a:pt x="665479" y="0"/>
                </a:lnTo>
              </a:path>
            </a:pathLst>
          </a:custGeom>
          <a:ln w="57912">
            <a:solidFill>
              <a:srgbClr val="CFDE00"/>
            </a:solidFill>
          </a:ln>
        </p:spPr>
        <p:txBody>
          <a:bodyPr wrap="square" lIns="0" tIns="0" rIns="0" bIns="0" rtlCol="0"/>
          <a:lstStyle/>
          <a:p>
            <a:pPr defTabSz="685800"/>
            <a:endParaRPr sz="1350">
              <a:solidFill>
                <a:prstClr val="black"/>
              </a:solidFill>
              <a:latin typeface="Calibri"/>
            </a:endParaRPr>
          </a:p>
        </p:txBody>
      </p:sp>
      <p:sp>
        <p:nvSpPr>
          <p:cNvPr id="22" name="object 22"/>
          <p:cNvSpPr txBox="1"/>
          <p:nvPr/>
        </p:nvSpPr>
        <p:spPr>
          <a:xfrm>
            <a:off x="1269034" y="743236"/>
            <a:ext cx="6167438" cy="240931"/>
          </a:xfrm>
          <a:prstGeom prst="rect">
            <a:avLst/>
          </a:prstGeom>
        </p:spPr>
        <p:txBody>
          <a:bodyPr vert="horz" wrap="square" lIns="0" tIns="10001" rIns="0" bIns="0" rtlCol="0">
            <a:spAutoFit/>
          </a:bodyPr>
          <a:lstStyle/>
          <a:p>
            <a:pPr marL="9525" defTabSz="685800">
              <a:spcBef>
                <a:spcPts val="79"/>
              </a:spcBef>
              <a:tabLst>
                <a:tab pos="3599021" algn="l"/>
              </a:tabLst>
            </a:pPr>
            <a:r>
              <a:rPr sz="2250" b="1" spc="-17" baseline="1388" dirty="0">
                <a:solidFill>
                  <a:srgbClr val="2E93B4"/>
                </a:solidFill>
                <a:latin typeface="Arial"/>
                <a:cs typeface="Arial"/>
              </a:rPr>
              <a:t>What’s</a:t>
            </a:r>
            <a:r>
              <a:rPr sz="2250" b="1" spc="-50" baseline="1388" dirty="0">
                <a:solidFill>
                  <a:srgbClr val="2E93B4"/>
                </a:solidFill>
                <a:latin typeface="Arial"/>
                <a:cs typeface="Arial"/>
              </a:rPr>
              <a:t> </a:t>
            </a:r>
            <a:r>
              <a:rPr sz="2250" b="1" baseline="1388" dirty="0">
                <a:solidFill>
                  <a:srgbClr val="2E93B4"/>
                </a:solidFill>
                <a:latin typeface="Arial"/>
                <a:cs typeface="Arial"/>
              </a:rPr>
              <a:t>different?	</a:t>
            </a:r>
            <a:r>
              <a:rPr sz="1500" b="1" spc="-11" dirty="0">
                <a:solidFill>
                  <a:srgbClr val="61CEC8"/>
                </a:solidFill>
                <a:latin typeface="Arial"/>
                <a:cs typeface="Arial"/>
              </a:rPr>
              <a:t>What’s </a:t>
            </a:r>
            <a:r>
              <a:rPr sz="1500" b="1" spc="-4" dirty="0">
                <a:solidFill>
                  <a:srgbClr val="61CEC8"/>
                </a:solidFill>
                <a:latin typeface="Arial"/>
                <a:cs typeface="Arial"/>
              </a:rPr>
              <a:t>new </a:t>
            </a:r>
            <a:r>
              <a:rPr sz="1500" b="1" dirty="0">
                <a:solidFill>
                  <a:srgbClr val="61CEC8"/>
                </a:solidFill>
                <a:latin typeface="Arial"/>
                <a:cs typeface="Arial"/>
              </a:rPr>
              <a:t>and</a:t>
            </a:r>
            <a:r>
              <a:rPr sz="1500" b="1" spc="-146" dirty="0">
                <a:solidFill>
                  <a:srgbClr val="61CEC8"/>
                </a:solidFill>
                <a:latin typeface="Arial"/>
                <a:cs typeface="Arial"/>
              </a:rPr>
              <a:t> </a:t>
            </a:r>
            <a:r>
              <a:rPr sz="1500" b="1" spc="-4" dirty="0">
                <a:solidFill>
                  <a:srgbClr val="61CEC8"/>
                </a:solidFill>
                <a:latin typeface="Arial"/>
                <a:cs typeface="Arial"/>
              </a:rPr>
              <a:t>mandatory?</a:t>
            </a:r>
            <a:endParaRPr sz="1500">
              <a:solidFill>
                <a:prstClr val="black"/>
              </a:solidFill>
              <a:latin typeface="Arial"/>
              <a:cs typeface="Arial"/>
            </a:endParaRPr>
          </a:p>
        </p:txBody>
      </p:sp>
      <p:sp>
        <p:nvSpPr>
          <p:cNvPr id="23" name="object 23"/>
          <p:cNvSpPr txBox="1"/>
          <p:nvPr/>
        </p:nvSpPr>
        <p:spPr>
          <a:xfrm>
            <a:off x="1255318" y="1061466"/>
            <a:ext cx="3064173" cy="1163780"/>
          </a:xfrm>
          <a:prstGeom prst="rect">
            <a:avLst/>
          </a:prstGeom>
        </p:spPr>
        <p:txBody>
          <a:bodyPr vert="horz" wrap="square" lIns="0" tIns="9525" rIns="0" bIns="0" rtlCol="0">
            <a:spAutoFit/>
          </a:bodyPr>
          <a:lstStyle/>
          <a:p>
            <a:pPr marL="138589" indent="-129540" defTabSz="685800">
              <a:lnSpc>
                <a:spcPts val="1024"/>
              </a:lnSpc>
              <a:spcBef>
                <a:spcPts val="75"/>
              </a:spcBef>
              <a:buFont typeface="Arial"/>
              <a:buChar char="•"/>
              <a:tabLst>
                <a:tab pos="139065" algn="l"/>
              </a:tabLst>
            </a:pPr>
            <a:r>
              <a:rPr sz="1000" spc="-8" dirty="0">
                <a:solidFill>
                  <a:prstClr val="black"/>
                </a:solidFill>
                <a:latin typeface="Calibri"/>
                <a:cs typeface="Calibri"/>
              </a:rPr>
              <a:t>Role </a:t>
            </a:r>
            <a:r>
              <a:rPr sz="1000" spc="-4" dirty="0">
                <a:solidFill>
                  <a:prstClr val="black"/>
                </a:solidFill>
                <a:latin typeface="Calibri"/>
                <a:cs typeface="Calibri"/>
              </a:rPr>
              <a:t>of </a:t>
            </a:r>
            <a:r>
              <a:rPr sz="1000" dirty="0">
                <a:solidFill>
                  <a:prstClr val="black"/>
                </a:solidFill>
                <a:latin typeface="Calibri"/>
                <a:cs typeface="Calibri"/>
              </a:rPr>
              <a:t>the </a:t>
            </a:r>
            <a:r>
              <a:rPr sz="1000" spc="-4" dirty="0">
                <a:solidFill>
                  <a:prstClr val="black"/>
                </a:solidFill>
                <a:latin typeface="Calibri"/>
                <a:cs typeface="Calibri"/>
              </a:rPr>
              <a:t>Heads of</a:t>
            </a:r>
            <a:r>
              <a:rPr sz="1000" spc="-56" dirty="0">
                <a:solidFill>
                  <a:prstClr val="black"/>
                </a:solidFill>
                <a:latin typeface="Calibri"/>
                <a:cs typeface="Calibri"/>
              </a:rPr>
              <a:t> </a:t>
            </a:r>
            <a:r>
              <a:rPr sz="1000" spc="-4" dirty="0">
                <a:solidFill>
                  <a:prstClr val="black"/>
                </a:solidFill>
                <a:latin typeface="Calibri"/>
                <a:cs typeface="Calibri"/>
              </a:rPr>
              <a:t>HR:</a:t>
            </a:r>
            <a:endParaRPr sz="1000" dirty="0">
              <a:solidFill>
                <a:prstClr val="black"/>
              </a:solidFill>
              <a:latin typeface="Calibri"/>
              <a:cs typeface="Calibri"/>
            </a:endParaRPr>
          </a:p>
          <a:p>
            <a:pPr marL="481489" lvl="1" indent="-129540" defTabSz="685800">
              <a:lnSpc>
                <a:spcPts val="1024"/>
              </a:lnSpc>
              <a:buFont typeface="Arial"/>
              <a:buChar char="•"/>
              <a:tabLst>
                <a:tab pos="481965" algn="l"/>
              </a:tabLst>
            </a:pPr>
            <a:r>
              <a:rPr sz="1000" spc="-4" dirty="0">
                <a:solidFill>
                  <a:prstClr val="black"/>
                </a:solidFill>
                <a:latin typeface="Calibri"/>
                <a:cs typeface="Calibri"/>
              </a:rPr>
              <a:t>Administering </a:t>
            </a:r>
            <a:r>
              <a:rPr sz="1000" spc="-8" dirty="0">
                <a:solidFill>
                  <a:prstClr val="black"/>
                </a:solidFill>
                <a:latin typeface="Calibri"/>
                <a:cs typeface="Calibri"/>
              </a:rPr>
              <a:t>performance </a:t>
            </a:r>
            <a:r>
              <a:rPr sz="1000" dirty="0">
                <a:solidFill>
                  <a:prstClr val="black"/>
                </a:solidFill>
                <a:latin typeface="Calibri"/>
                <a:cs typeface="Calibri"/>
              </a:rPr>
              <a:t>and </a:t>
            </a:r>
            <a:r>
              <a:rPr lang="en-CA" sz="1000" spc="-4" dirty="0">
                <a:solidFill>
                  <a:prstClr val="black"/>
                </a:solidFill>
                <a:latin typeface="Calibri"/>
                <a:cs typeface="Calibri"/>
              </a:rPr>
              <a:t>T</a:t>
            </a:r>
            <a:r>
              <a:rPr sz="1000" spc="-4" dirty="0" err="1" smtClean="0">
                <a:solidFill>
                  <a:prstClr val="black"/>
                </a:solidFill>
                <a:latin typeface="Calibri"/>
                <a:cs typeface="Calibri"/>
              </a:rPr>
              <a:t>alent</a:t>
            </a:r>
            <a:r>
              <a:rPr sz="1000" spc="-153" dirty="0" smtClean="0">
                <a:solidFill>
                  <a:prstClr val="black"/>
                </a:solidFill>
                <a:latin typeface="Calibri"/>
                <a:cs typeface="Calibri"/>
              </a:rPr>
              <a:t> </a:t>
            </a:r>
            <a:r>
              <a:rPr lang="en-CA" sz="1000" spc="-4" dirty="0" smtClean="0">
                <a:solidFill>
                  <a:prstClr val="black"/>
                </a:solidFill>
                <a:latin typeface="Calibri"/>
                <a:cs typeface="Calibri"/>
              </a:rPr>
              <a:t>Mana</a:t>
            </a:r>
            <a:r>
              <a:rPr sz="1000" spc="-4" dirty="0" err="1" smtClean="0">
                <a:solidFill>
                  <a:prstClr val="black"/>
                </a:solidFill>
                <a:latin typeface="Calibri"/>
                <a:cs typeface="Calibri"/>
              </a:rPr>
              <a:t>gement</a:t>
            </a:r>
            <a:r>
              <a:rPr lang="en-CA" sz="1000" spc="-4" dirty="0" smtClean="0">
                <a:solidFill>
                  <a:prstClr val="black"/>
                </a:solidFill>
                <a:latin typeface="Calibri"/>
                <a:cs typeface="Calibri"/>
              </a:rPr>
              <a:t> </a:t>
            </a:r>
            <a:r>
              <a:rPr sz="1000" spc="-8" dirty="0" smtClean="0">
                <a:solidFill>
                  <a:prstClr val="black"/>
                </a:solidFill>
                <a:latin typeface="Calibri"/>
                <a:cs typeface="Calibri"/>
              </a:rPr>
              <a:t>programs</a:t>
            </a:r>
            <a:endParaRPr sz="1000" dirty="0">
              <a:solidFill>
                <a:prstClr val="black"/>
              </a:solidFill>
              <a:latin typeface="Calibri"/>
              <a:cs typeface="Calibri"/>
            </a:endParaRPr>
          </a:p>
          <a:p>
            <a:pPr marL="481489" lvl="1" indent="-129540" defTabSz="685800">
              <a:buFont typeface="Arial"/>
              <a:buChar char="•"/>
              <a:tabLst>
                <a:tab pos="481965" algn="l"/>
              </a:tabLst>
            </a:pPr>
            <a:r>
              <a:rPr sz="1000" spc="-4" dirty="0">
                <a:solidFill>
                  <a:prstClr val="black"/>
                </a:solidFill>
                <a:latin typeface="Calibri"/>
                <a:cs typeface="Calibri"/>
              </a:rPr>
              <a:t>Setting </a:t>
            </a:r>
            <a:r>
              <a:rPr lang="en-CA" sz="1000" spc="-4" dirty="0" smtClean="0">
                <a:solidFill>
                  <a:prstClr val="black"/>
                </a:solidFill>
                <a:latin typeface="Calibri"/>
                <a:cs typeface="Calibri"/>
              </a:rPr>
              <a:t>T</a:t>
            </a:r>
            <a:r>
              <a:rPr sz="1000" spc="-4" dirty="0" err="1" smtClean="0">
                <a:solidFill>
                  <a:prstClr val="black"/>
                </a:solidFill>
                <a:latin typeface="Calibri"/>
                <a:cs typeface="Calibri"/>
              </a:rPr>
              <a:t>alent</a:t>
            </a:r>
            <a:r>
              <a:rPr sz="1000" spc="-4" dirty="0" smtClean="0">
                <a:solidFill>
                  <a:prstClr val="black"/>
                </a:solidFill>
                <a:latin typeface="Calibri"/>
                <a:cs typeface="Calibri"/>
              </a:rPr>
              <a:t> </a:t>
            </a:r>
            <a:r>
              <a:rPr lang="en-CA" sz="1000" spc="-4" dirty="0" smtClean="0">
                <a:solidFill>
                  <a:prstClr val="black"/>
                </a:solidFill>
                <a:latin typeface="Calibri"/>
                <a:cs typeface="Calibri"/>
              </a:rPr>
              <a:t>M</a:t>
            </a:r>
            <a:r>
              <a:rPr sz="1000" spc="-4" dirty="0" err="1" smtClean="0">
                <a:solidFill>
                  <a:prstClr val="black"/>
                </a:solidFill>
                <a:latin typeface="Calibri"/>
                <a:cs typeface="Calibri"/>
              </a:rPr>
              <a:t>anagement</a:t>
            </a:r>
            <a:r>
              <a:rPr sz="1000" spc="-109" dirty="0" smtClean="0">
                <a:solidFill>
                  <a:prstClr val="black"/>
                </a:solidFill>
                <a:latin typeface="Calibri"/>
                <a:cs typeface="Calibri"/>
              </a:rPr>
              <a:t> </a:t>
            </a:r>
            <a:r>
              <a:rPr sz="1000" spc="-4" dirty="0">
                <a:solidFill>
                  <a:prstClr val="black"/>
                </a:solidFill>
                <a:latin typeface="Calibri"/>
                <a:cs typeface="Calibri"/>
              </a:rPr>
              <a:t>criteria</a:t>
            </a:r>
            <a:endParaRPr sz="1000" dirty="0">
              <a:solidFill>
                <a:prstClr val="black"/>
              </a:solidFill>
              <a:latin typeface="Calibri"/>
              <a:cs typeface="Calibri"/>
            </a:endParaRPr>
          </a:p>
          <a:p>
            <a:pPr marL="481489" lvl="1" indent="-129540" defTabSz="685800">
              <a:buFont typeface="Arial"/>
              <a:buChar char="•"/>
              <a:tabLst>
                <a:tab pos="481965" algn="l"/>
              </a:tabLst>
            </a:pPr>
            <a:r>
              <a:rPr sz="1000" spc="-4" dirty="0">
                <a:solidFill>
                  <a:prstClr val="black"/>
                </a:solidFill>
                <a:latin typeface="Calibri"/>
                <a:cs typeface="Calibri"/>
              </a:rPr>
              <a:t>Establishing organizational review</a:t>
            </a:r>
            <a:r>
              <a:rPr sz="1000" spc="-131" dirty="0">
                <a:solidFill>
                  <a:prstClr val="black"/>
                </a:solidFill>
                <a:latin typeface="Calibri"/>
                <a:cs typeface="Calibri"/>
              </a:rPr>
              <a:t> </a:t>
            </a:r>
            <a:r>
              <a:rPr sz="1000" dirty="0">
                <a:solidFill>
                  <a:prstClr val="black"/>
                </a:solidFill>
                <a:latin typeface="Calibri"/>
                <a:cs typeface="Calibri"/>
              </a:rPr>
              <a:t>panels</a:t>
            </a:r>
          </a:p>
          <a:p>
            <a:pPr marL="138589" indent="-129540" defTabSz="685800">
              <a:buFont typeface="Arial"/>
              <a:buChar char="•"/>
              <a:tabLst>
                <a:tab pos="139065" algn="l"/>
              </a:tabLst>
            </a:pPr>
            <a:r>
              <a:rPr sz="1000" spc="-8" dirty="0">
                <a:solidFill>
                  <a:prstClr val="black"/>
                </a:solidFill>
                <a:latin typeface="Calibri"/>
                <a:cs typeface="Calibri"/>
              </a:rPr>
              <a:t>Reference </a:t>
            </a:r>
            <a:r>
              <a:rPr sz="1000" spc="-4" dirty="0">
                <a:solidFill>
                  <a:prstClr val="black"/>
                </a:solidFill>
                <a:latin typeface="Calibri"/>
                <a:cs typeface="Calibri"/>
              </a:rPr>
              <a:t>to withholding </a:t>
            </a:r>
            <a:r>
              <a:rPr sz="1000" spc="-8" dirty="0">
                <a:solidFill>
                  <a:prstClr val="black"/>
                </a:solidFill>
                <a:latin typeface="Calibri"/>
                <a:cs typeface="Calibri"/>
              </a:rPr>
              <a:t>pay </a:t>
            </a:r>
            <a:r>
              <a:rPr sz="1000" spc="-4" dirty="0">
                <a:solidFill>
                  <a:prstClr val="black"/>
                </a:solidFill>
                <a:latin typeface="Calibri"/>
                <a:cs typeface="Calibri"/>
              </a:rPr>
              <a:t>increments </a:t>
            </a:r>
            <a:r>
              <a:rPr sz="1000" dirty="0">
                <a:solidFill>
                  <a:prstClr val="black"/>
                </a:solidFill>
                <a:latin typeface="Calibri"/>
                <a:cs typeface="Calibri"/>
              </a:rPr>
              <a:t>has</a:t>
            </a:r>
            <a:r>
              <a:rPr sz="1000" spc="-64" dirty="0">
                <a:solidFill>
                  <a:prstClr val="black"/>
                </a:solidFill>
                <a:latin typeface="Calibri"/>
                <a:cs typeface="Calibri"/>
              </a:rPr>
              <a:t> </a:t>
            </a:r>
            <a:r>
              <a:rPr sz="1000" spc="4" dirty="0">
                <a:solidFill>
                  <a:prstClr val="black"/>
                </a:solidFill>
                <a:latin typeface="Calibri"/>
                <a:cs typeface="Calibri"/>
              </a:rPr>
              <a:t>beenremoved</a:t>
            </a:r>
            <a:endParaRPr sz="1000" dirty="0">
              <a:solidFill>
                <a:prstClr val="black"/>
              </a:solidFill>
              <a:latin typeface="Calibri"/>
              <a:cs typeface="Calibri"/>
            </a:endParaRPr>
          </a:p>
          <a:p>
            <a:pPr marL="138589" indent="-129540" defTabSz="685800">
              <a:buFont typeface="Arial"/>
              <a:buChar char="•"/>
              <a:tabLst>
                <a:tab pos="139065" algn="l"/>
              </a:tabLst>
            </a:pPr>
            <a:r>
              <a:rPr sz="1000" spc="-15" dirty="0">
                <a:solidFill>
                  <a:prstClr val="black"/>
                </a:solidFill>
                <a:latin typeface="Calibri"/>
                <a:cs typeface="Calibri"/>
              </a:rPr>
              <a:t>Talent </a:t>
            </a:r>
            <a:r>
              <a:rPr lang="en-CA" sz="1000" spc="-15" dirty="0" smtClean="0">
                <a:solidFill>
                  <a:prstClr val="black"/>
                </a:solidFill>
                <a:latin typeface="Calibri"/>
                <a:cs typeface="Calibri"/>
              </a:rPr>
              <a:t>M</a:t>
            </a:r>
            <a:r>
              <a:rPr sz="1000" spc="-4" dirty="0" err="1" smtClean="0">
                <a:solidFill>
                  <a:prstClr val="black"/>
                </a:solidFill>
                <a:latin typeface="Calibri"/>
                <a:cs typeface="Calibri"/>
              </a:rPr>
              <a:t>anagement</a:t>
            </a:r>
            <a:r>
              <a:rPr sz="1000" spc="-4" dirty="0" smtClean="0">
                <a:solidFill>
                  <a:prstClr val="black"/>
                </a:solidFill>
                <a:latin typeface="Calibri"/>
                <a:cs typeface="Calibri"/>
              </a:rPr>
              <a:t> </a:t>
            </a:r>
            <a:r>
              <a:rPr sz="1000" dirty="0">
                <a:solidFill>
                  <a:prstClr val="black"/>
                </a:solidFill>
                <a:latin typeface="Calibri"/>
                <a:cs typeface="Calibri"/>
              </a:rPr>
              <a:t>is no </a:t>
            </a:r>
            <a:r>
              <a:rPr sz="1000" spc="-4" dirty="0">
                <a:solidFill>
                  <a:prstClr val="black"/>
                </a:solidFill>
                <a:latin typeface="Calibri"/>
                <a:cs typeface="Calibri"/>
              </a:rPr>
              <a:t>longer </a:t>
            </a:r>
            <a:r>
              <a:rPr sz="1000" spc="-8" dirty="0">
                <a:solidFill>
                  <a:prstClr val="black"/>
                </a:solidFill>
                <a:latin typeface="Calibri"/>
                <a:cs typeface="Calibri"/>
              </a:rPr>
              <a:t>linked </a:t>
            </a:r>
            <a:r>
              <a:rPr sz="1000" spc="-4" dirty="0">
                <a:solidFill>
                  <a:prstClr val="black"/>
                </a:solidFill>
                <a:latin typeface="Calibri"/>
                <a:cs typeface="Calibri"/>
              </a:rPr>
              <a:t>to</a:t>
            </a:r>
            <a:r>
              <a:rPr sz="1000" spc="-75" dirty="0">
                <a:solidFill>
                  <a:prstClr val="black"/>
                </a:solidFill>
                <a:latin typeface="Calibri"/>
                <a:cs typeface="Calibri"/>
              </a:rPr>
              <a:t> </a:t>
            </a:r>
            <a:r>
              <a:rPr sz="1000" spc="-4" dirty="0">
                <a:solidFill>
                  <a:prstClr val="black"/>
                </a:solidFill>
                <a:latin typeface="Calibri"/>
                <a:cs typeface="Calibri"/>
              </a:rPr>
              <a:t>ratings</a:t>
            </a:r>
            <a:endParaRPr sz="1000" dirty="0">
              <a:solidFill>
                <a:prstClr val="black"/>
              </a:solidFill>
              <a:latin typeface="Calibri"/>
              <a:cs typeface="Calibri"/>
            </a:endParaRPr>
          </a:p>
        </p:txBody>
      </p:sp>
      <p:sp>
        <p:nvSpPr>
          <p:cNvPr id="24" name="object 24"/>
          <p:cNvSpPr/>
          <p:nvPr/>
        </p:nvSpPr>
        <p:spPr>
          <a:xfrm>
            <a:off x="1260729" y="1022985"/>
            <a:ext cx="499586" cy="0"/>
          </a:xfrm>
          <a:custGeom>
            <a:avLst/>
            <a:gdLst/>
            <a:ahLst/>
            <a:cxnLst/>
            <a:rect l="l" t="t" r="r" b="b"/>
            <a:pathLst>
              <a:path w="666115">
                <a:moveTo>
                  <a:pt x="0" y="0"/>
                </a:moveTo>
                <a:lnTo>
                  <a:pt x="665530" y="0"/>
                </a:lnTo>
              </a:path>
            </a:pathLst>
          </a:custGeom>
          <a:ln w="57912">
            <a:solidFill>
              <a:srgbClr val="2E93B4"/>
            </a:solidFill>
          </a:ln>
        </p:spPr>
        <p:txBody>
          <a:bodyPr wrap="square" lIns="0" tIns="0" rIns="0" bIns="0" rtlCol="0"/>
          <a:lstStyle/>
          <a:p>
            <a:pPr defTabSz="685800"/>
            <a:endParaRPr sz="1350">
              <a:solidFill>
                <a:prstClr val="black"/>
              </a:solidFill>
              <a:latin typeface="Calibri"/>
            </a:endParaRPr>
          </a:p>
        </p:txBody>
      </p:sp>
      <p:sp>
        <p:nvSpPr>
          <p:cNvPr id="25" name="object 25"/>
          <p:cNvSpPr txBox="1"/>
          <p:nvPr/>
        </p:nvSpPr>
        <p:spPr>
          <a:xfrm>
            <a:off x="1290751" y="2809113"/>
            <a:ext cx="1536383" cy="240450"/>
          </a:xfrm>
          <a:prstGeom prst="rect">
            <a:avLst/>
          </a:prstGeom>
        </p:spPr>
        <p:txBody>
          <a:bodyPr vert="horz" wrap="square" lIns="0" tIns="9525" rIns="0" bIns="0" rtlCol="0">
            <a:spAutoFit/>
          </a:bodyPr>
          <a:lstStyle/>
          <a:p>
            <a:pPr marL="9525" defTabSz="685800">
              <a:spcBef>
                <a:spcPts val="75"/>
              </a:spcBef>
            </a:pPr>
            <a:r>
              <a:rPr sz="1500" b="1" spc="-11" dirty="0">
                <a:solidFill>
                  <a:srgbClr val="CD1F2C"/>
                </a:solidFill>
                <a:latin typeface="Arial"/>
                <a:cs typeface="Arial"/>
              </a:rPr>
              <a:t>What’s</a:t>
            </a:r>
            <a:r>
              <a:rPr sz="1500" b="1" spc="-49" dirty="0">
                <a:solidFill>
                  <a:srgbClr val="CD1F2C"/>
                </a:solidFill>
                <a:latin typeface="Arial"/>
                <a:cs typeface="Arial"/>
              </a:rPr>
              <a:t> </a:t>
            </a:r>
            <a:r>
              <a:rPr sz="1500" b="1" spc="-4" dirty="0">
                <a:solidFill>
                  <a:srgbClr val="CD1F2C"/>
                </a:solidFill>
                <a:latin typeface="Arial"/>
                <a:cs typeface="Arial"/>
              </a:rPr>
              <a:t>“sticky”?</a:t>
            </a:r>
            <a:endParaRPr sz="1500">
              <a:solidFill>
                <a:prstClr val="black"/>
              </a:solidFill>
              <a:latin typeface="Arial"/>
              <a:cs typeface="Arial"/>
            </a:endParaRPr>
          </a:p>
        </p:txBody>
      </p:sp>
      <p:sp>
        <p:nvSpPr>
          <p:cNvPr id="26" name="object 26"/>
          <p:cNvSpPr txBox="1"/>
          <p:nvPr/>
        </p:nvSpPr>
        <p:spPr>
          <a:xfrm>
            <a:off x="1312926" y="3183540"/>
            <a:ext cx="2633663" cy="625171"/>
          </a:xfrm>
          <a:prstGeom prst="rect">
            <a:avLst/>
          </a:prstGeom>
        </p:spPr>
        <p:txBody>
          <a:bodyPr vert="horz" wrap="square" lIns="0" tIns="9525" rIns="0" bIns="0" rtlCol="0">
            <a:spAutoFit/>
          </a:bodyPr>
          <a:lstStyle/>
          <a:p>
            <a:pPr marL="138589" marR="3810" indent="-129540" defTabSz="685800">
              <a:spcBef>
                <a:spcPts val="75"/>
              </a:spcBef>
              <a:buFont typeface="Arial"/>
              <a:buChar char="•"/>
              <a:tabLst>
                <a:tab pos="139065" algn="l"/>
              </a:tabLst>
            </a:pPr>
            <a:r>
              <a:rPr sz="1000" spc="-4" dirty="0">
                <a:solidFill>
                  <a:prstClr val="black"/>
                </a:solidFill>
                <a:latin typeface="Calibri"/>
                <a:cs typeface="Calibri"/>
              </a:rPr>
              <a:t>Not </a:t>
            </a:r>
            <a:r>
              <a:rPr sz="1000" dirty="0">
                <a:solidFill>
                  <a:prstClr val="black"/>
                </a:solidFill>
                <a:latin typeface="Calibri"/>
                <a:cs typeface="Calibri"/>
              </a:rPr>
              <a:t>all </a:t>
            </a:r>
            <a:r>
              <a:rPr sz="1000" spc="-8" dirty="0">
                <a:solidFill>
                  <a:prstClr val="black"/>
                </a:solidFill>
                <a:latin typeface="Calibri"/>
                <a:cs typeface="Calibri"/>
              </a:rPr>
              <a:t>organizations </a:t>
            </a:r>
            <a:r>
              <a:rPr sz="1000" spc="-4" dirty="0">
                <a:solidFill>
                  <a:prstClr val="black"/>
                </a:solidFill>
                <a:latin typeface="Calibri"/>
                <a:cs typeface="Calibri"/>
              </a:rPr>
              <a:t>are </a:t>
            </a:r>
            <a:r>
              <a:rPr sz="1000" spc="-8" dirty="0">
                <a:solidFill>
                  <a:prstClr val="black"/>
                </a:solidFill>
                <a:latin typeface="Calibri"/>
                <a:cs typeface="Calibri"/>
              </a:rPr>
              <a:t>at </a:t>
            </a:r>
            <a:r>
              <a:rPr sz="1000" dirty="0">
                <a:solidFill>
                  <a:prstClr val="black"/>
                </a:solidFill>
                <a:latin typeface="Calibri"/>
                <a:cs typeface="Calibri"/>
              </a:rPr>
              <a:t>the </a:t>
            </a:r>
            <a:r>
              <a:rPr sz="1000" spc="-4" dirty="0">
                <a:solidFill>
                  <a:prstClr val="black"/>
                </a:solidFill>
                <a:latin typeface="Calibri"/>
                <a:cs typeface="Calibri"/>
              </a:rPr>
              <a:t>same level of maturity  with </a:t>
            </a:r>
            <a:r>
              <a:rPr sz="1000" spc="-8" dirty="0">
                <a:solidFill>
                  <a:prstClr val="black"/>
                </a:solidFill>
                <a:latin typeface="Calibri"/>
                <a:cs typeface="Calibri"/>
              </a:rPr>
              <a:t>regards </a:t>
            </a:r>
            <a:r>
              <a:rPr sz="1000" spc="-4" dirty="0">
                <a:solidFill>
                  <a:prstClr val="black"/>
                </a:solidFill>
                <a:latin typeface="Calibri"/>
                <a:cs typeface="Calibri"/>
              </a:rPr>
              <a:t>to </a:t>
            </a:r>
            <a:r>
              <a:rPr lang="en-CA" sz="1000" spc="-4" dirty="0" smtClean="0">
                <a:solidFill>
                  <a:prstClr val="black"/>
                </a:solidFill>
                <a:latin typeface="Calibri"/>
                <a:cs typeface="Calibri"/>
              </a:rPr>
              <a:t>T</a:t>
            </a:r>
            <a:r>
              <a:rPr sz="1000" spc="-4" dirty="0" err="1" smtClean="0">
                <a:solidFill>
                  <a:prstClr val="black"/>
                </a:solidFill>
                <a:latin typeface="Calibri"/>
                <a:cs typeface="Calibri"/>
              </a:rPr>
              <a:t>alent</a:t>
            </a:r>
            <a:r>
              <a:rPr sz="1000" spc="-4" dirty="0" smtClean="0">
                <a:solidFill>
                  <a:prstClr val="black"/>
                </a:solidFill>
                <a:latin typeface="Calibri"/>
                <a:cs typeface="Calibri"/>
              </a:rPr>
              <a:t> </a:t>
            </a:r>
            <a:r>
              <a:rPr lang="en-CA" sz="1000" spc="-4" dirty="0" smtClean="0">
                <a:solidFill>
                  <a:prstClr val="black"/>
                </a:solidFill>
                <a:latin typeface="Calibri"/>
                <a:cs typeface="Calibri"/>
              </a:rPr>
              <a:t>M</a:t>
            </a:r>
            <a:r>
              <a:rPr sz="1000" spc="-4" dirty="0" err="1" smtClean="0">
                <a:solidFill>
                  <a:prstClr val="black"/>
                </a:solidFill>
                <a:latin typeface="Calibri"/>
                <a:cs typeface="Calibri"/>
              </a:rPr>
              <a:t>anagement</a:t>
            </a:r>
            <a:r>
              <a:rPr sz="1000" spc="-4" dirty="0">
                <a:solidFill>
                  <a:prstClr val="black"/>
                </a:solidFill>
                <a:latin typeface="Calibri"/>
                <a:cs typeface="Calibri"/>
              </a:rPr>
              <a:t>, so </a:t>
            </a:r>
            <a:r>
              <a:rPr sz="1000" dirty="0">
                <a:solidFill>
                  <a:prstClr val="black"/>
                </a:solidFill>
                <a:latin typeface="Calibri"/>
                <a:cs typeface="Calibri"/>
              </a:rPr>
              <a:t>the new  </a:t>
            </a:r>
            <a:r>
              <a:rPr sz="1000" spc="-8" dirty="0">
                <a:solidFill>
                  <a:prstClr val="black"/>
                </a:solidFill>
                <a:latin typeface="Calibri"/>
                <a:cs typeface="Calibri"/>
              </a:rPr>
              <a:t>requirements </a:t>
            </a:r>
            <a:r>
              <a:rPr sz="1000" spc="-4" dirty="0">
                <a:solidFill>
                  <a:prstClr val="black"/>
                </a:solidFill>
                <a:latin typeface="Calibri"/>
                <a:cs typeface="Calibri"/>
              </a:rPr>
              <a:t>will require varying levels of </a:t>
            </a:r>
            <a:r>
              <a:rPr sz="1000" spc="-8" dirty="0">
                <a:solidFill>
                  <a:prstClr val="black"/>
                </a:solidFill>
                <a:latin typeface="Calibri"/>
                <a:cs typeface="Calibri"/>
              </a:rPr>
              <a:t>effort  depending </a:t>
            </a:r>
            <a:r>
              <a:rPr sz="1000" spc="-4" dirty="0">
                <a:solidFill>
                  <a:prstClr val="black"/>
                </a:solidFill>
                <a:latin typeface="Calibri"/>
                <a:cs typeface="Calibri"/>
              </a:rPr>
              <a:t>on </a:t>
            </a:r>
            <a:r>
              <a:rPr sz="1000" dirty="0">
                <a:solidFill>
                  <a:prstClr val="black"/>
                </a:solidFill>
                <a:latin typeface="Calibri"/>
                <a:cs typeface="Calibri"/>
              </a:rPr>
              <a:t>the</a:t>
            </a:r>
            <a:r>
              <a:rPr sz="1000" spc="-71" dirty="0">
                <a:solidFill>
                  <a:prstClr val="black"/>
                </a:solidFill>
                <a:latin typeface="Calibri"/>
                <a:cs typeface="Calibri"/>
              </a:rPr>
              <a:t> </a:t>
            </a:r>
            <a:r>
              <a:rPr sz="1000" spc="-8" dirty="0">
                <a:solidFill>
                  <a:prstClr val="black"/>
                </a:solidFill>
                <a:latin typeface="Calibri"/>
                <a:cs typeface="Calibri"/>
              </a:rPr>
              <a:t>organization</a:t>
            </a:r>
            <a:endParaRPr sz="1000" dirty="0">
              <a:solidFill>
                <a:prstClr val="black"/>
              </a:solidFill>
              <a:latin typeface="Calibri"/>
              <a:cs typeface="Calibri"/>
            </a:endParaRPr>
          </a:p>
        </p:txBody>
      </p:sp>
      <p:sp>
        <p:nvSpPr>
          <p:cNvPr id="27" name="object 27"/>
          <p:cNvSpPr/>
          <p:nvPr/>
        </p:nvSpPr>
        <p:spPr>
          <a:xfrm>
            <a:off x="1313307" y="3094100"/>
            <a:ext cx="499586" cy="0"/>
          </a:xfrm>
          <a:custGeom>
            <a:avLst/>
            <a:gdLst/>
            <a:ahLst/>
            <a:cxnLst/>
            <a:rect l="l" t="t" r="r" b="b"/>
            <a:pathLst>
              <a:path w="666115">
                <a:moveTo>
                  <a:pt x="0" y="0"/>
                </a:moveTo>
                <a:lnTo>
                  <a:pt x="665530" y="0"/>
                </a:lnTo>
              </a:path>
            </a:pathLst>
          </a:custGeom>
          <a:ln w="57912">
            <a:solidFill>
              <a:srgbClr val="CD1F2C"/>
            </a:solidFill>
          </a:ln>
        </p:spPr>
        <p:txBody>
          <a:bodyPr wrap="square" lIns="0" tIns="0" rIns="0" bIns="0" rtlCol="0"/>
          <a:lstStyle/>
          <a:p>
            <a:pPr defTabSz="685800"/>
            <a:endParaRPr sz="1350">
              <a:solidFill>
                <a:prstClr val="black"/>
              </a:solidFill>
              <a:latin typeface="Calibri"/>
            </a:endParaRPr>
          </a:p>
        </p:txBody>
      </p:sp>
      <p:sp>
        <p:nvSpPr>
          <p:cNvPr id="28" name="object 28"/>
          <p:cNvSpPr/>
          <p:nvPr/>
        </p:nvSpPr>
        <p:spPr>
          <a:xfrm>
            <a:off x="1527047" y="2760344"/>
            <a:ext cx="2079308" cy="0"/>
          </a:xfrm>
          <a:custGeom>
            <a:avLst/>
            <a:gdLst/>
            <a:ahLst/>
            <a:cxnLst/>
            <a:rect l="l" t="t" r="r" b="b"/>
            <a:pathLst>
              <a:path w="2772410">
                <a:moveTo>
                  <a:pt x="0" y="0"/>
                </a:moveTo>
                <a:lnTo>
                  <a:pt x="2771902" y="0"/>
                </a:lnTo>
              </a:path>
            </a:pathLst>
          </a:custGeom>
          <a:ln w="12192">
            <a:solidFill>
              <a:srgbClr val="D4DCE3"/>
            </a:solidFill>
            <a:prstDash val="sysDash"/>
          </a:ln>
        </p:spPr>
        <p:txBody>
          <a:bodyPr wrap="square" lIns="0" tIns="0" rIns="0" bIns="0" rtlCol="0"/>
          <a:lstStyle/>
          <a:p>
            <a:pPr defTabSz="685800"/>
            <a:endParaRPr sz="1350">
              <a:solidFill>
                <a:prstClr val="black"/>
              </a:solidFill>
              <a:latin typeface="Calibri"/>
            </a:endParaRPr>
          </a:p>
        </p:txBody>
      </p:sp>
      <p:sp>
        <p:nvSpPr>
          <p:cNvPr id="29" name="object 29"/>
          <p:cNvSpPr/>
          <p:nvPr/>
        </p:nvSpPr>
        <p:spPr>
          <a:xfrm>
            <a:off x="5284089" y="2760344"/>
            <a:ext cx="2079308" cy="0"/>
          </a:xfrm>
          <a:custGeom>
            <a:avLst/>
            <a:gdLst/>
            <a:ahLst/>
            <a:cxnLst/>
            <a:rect l="l" t="t" r="r" b="b"/>
            <a:pathLst>
              <a:path w="2772409">
                <a:moveTo>
                  <a:pt x="0" y="0"/>
                </a:moveTo>
                <a:lnTo>
                  <a:pt x="2771902" y="0"/>
                </a:lnTo>
              </a:path>
            </a:pathLst>
          </a:custGeom>
          <a:ln w="12192">
            <a:solidFill>
              <a:srgbClr val="D4DCE3"/>
            </a:solidFill>
            <a:prstDash val="sysDash"/>
          </a:ln>
        </p:spPr>
        <p:txBody>
          <a:bodyPr wrap="square" lIns="0" tIns="0" rIns="0" bIns="0" rtlCol="0"/>
          <a:lstStyle/>
          <a:p>
            <a:pPr defTabSz="685800"/>
            <a:endParaRPr sz="1350">
              <a:solidFill>
                <a:prstClr val="black"/>
              </a:solidFill>
              <a:latin typeface="Calibri"/>
            </a:endParaRPr>
          </a:p>
        </p:txBody>
      </p:sp>
      <p:sp>
        <p:nvSpPr>
          <p:cNvPr id="30" name="object 30"/>
          <p:cNvSpPr/>
          <p:nvPr/>
        </p:nvSpPr>
        <p:spPr>
          <a:xfrm>
            <a:off x="4425124" y="2802064"/>
            <a:ext cx="93821" cy="1395889"/>
          </a:xfrm>
          <a:custGeom>
            <a:avLst/>
            <a:gdLst/>
            <a:ahLst/>
            <a:cxnLst/>
            <a:rect l="l" t="t" r="r" b="b"/>
            <a:pathLst>
              <a:path w="125095" h="1861185">
                <a:moveTo>
                  <a:pt x="114426" y="0"/>
                </a:moveTo>
                <a:lnTo>
                  <a:pt x="79248" y="44957"/>
                </a:lnTo>
                <a:lnTo>
                  <a:pt x="48768" y="99694"/>
                </a:lnTo>
                <a:lnTo>
                  <a:pt x="27559" y="174244"/>
                </a:lnTo>
                <a:lnTo>
                  <a:pt x="21971" y="221995"/>
                </a:lnTo>
                <a:lnTo>
                  <a:pt x="20447" y="278511"/>
                </a:lnTo>
                <a:lnTo>
                  <a:pt x="21462" y="303656"/>
                </a:lnTo>
                <a:lnTo>
                  <a:pt x="27559" y="358775"/>
                </a:lnTo>
                <a:lnTo>
                  <a:pt x="37973" y="419353"/>
                </a:lnTo>
                <a:lnTo>
                  <a:pt x="51435" y="484758"/>
                </a:lnTo>
                <a:lnTo>
                  <a:pt x="66675" y="554227"/>
                </a:lnTo>
                <a:lnTo>
                  <a:pt x="74675" y="590295"/>
                </a:lnTo>
                <a:lnTo>
                  <a:pt x="82423" y="627126"/>
                </a:lnTo>
                <a:lnTo>
                  <a:pt x="90170" y="664718"/>
                </a:lnTo>
                <a:lnTo>
                  <a:pt x="97409" y="702690"/>
                </a:lnTo>
                <a:lnTo>
                  <a:pt x="104139" y="741299"/>
                </a:lnTo>
                <a:lnTo>
                  <a:pt x="110236" y="780288"/>
                </a:lnTo>
                <a:lnTo>
                  <a:pt x="115570" y="819531"/>
                </a:lnTo>
                <a:lnTo>
                  <a:pt x="119761" y="859027"/>
                </a:lnTo>
                <a:lnTo>
                  <a:pt x="122809" y="898778"/>
                </a:lnTo>
                <a:lnTo>
                  <a:pt x="124587" y="938402"/>
                </a:lnTo>
                <a:lnTo>
                  <a:pt x="124841" y="978153"/>
                </a:lnTo>
                <a:lnTo>
                  <a:pt x="124206" y="1008761"/>
                </a:lnTo>
                <a:lnTo>
                  <a:pt x="121412" y="1071371"/>
                </a:lnTo>
                <a:lnTo>
                  <a:pt x="116839" y="1135380"/>
                </a:lnTo>
                <a:lnTo>
                  <a:pt x="110617" y="1200658"/>
                </a:lnTo>
                <a:lnTo>
                  <a:pt x="102997" y="1267206"/>
                </a:lnTo>
                <a:lnTo>
                  <a:pt x="93980" y="1334770"/>
                </a:lnTo>
                <a:lnTo>
                  <a:pt x="83693" y="1403350"/>
                </a:lnTo>
                <a:lnTo>
                  <a:pt x="72517" y="1472691"/>
                </a:lnTo>
                <a:lnTo>
                  <a:pt x="60451" y="1542795"/>
                </a:lnTo>
                <a:lnTo>
                  <a:pt x="47625" y="1613535"/>
                </a:lnTo>
                <a:lnTo>
                  <a:pt x="34289" y="1684527"/>
                </a:lnTo>
                <a:lnTo>
                  <a:pt x="20447" y="1756028"/>
                </a:lnTo>
                <a:lnTo>
                  <a:pt x="13588" y="1791715"/>
                </a:lnTo>
                <a:lnTo>
                  <a:pt x="6476" y="1827529"/>
                </a:lnTo>
                <a:lnTo>
                  <a:pt x="0" y="1860803"/>
                </a:lnTo>
              </a:path>
            </a:pathLst>
          </a:custGeom>
          <a:ln w="28956">
            <a:solidFill>
              <a:srgbClr val="000000"/>
            </a:solidFill>
          </a:ln>
        </p:spPr>
        <p:txBody>
          <a:bodyPr wrap="square" lIns="0" tIns="0" rIns="0" bIns="0" rtlCol="0"/>
          <a:lstStyle/>
          <a:p>
            <a:pPr defTabSz="685800"/>
            <a:endParaRPr sz="1350">
              <a:solidFill>
                <a:prstClr val="black"/>
              </a:solidFill>
              <a:latin typeface="Calibri"/>
            </a:endParaRPr>
          </a:p>
        </p:txBody>
      </p:sp>
    </p:spTree>
    <p:extLst>
      <p:ext uri="{BB962C8B-B14F-4D97-AF65-F5344CB8AC3E}">
        <p14:creationId xmlns:p14="http://schemas.microsoft.com/office/powerpoint/2010/main" val="3620360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 y="15806"/>
            <a:ext cx="8403518" cy="963997"/>
          </a:xfrm>
        </p:spPr>
        <p:txBody>
          <a:bodyPr>
            <a:normAutofit/>
          </a:bodyPr>
          <a:lstStyle/>
          <a:p>
            <a:r>
              <a:rPr lang="en-CA" sz="2200" noProof="0" dirty="0"/>
              <a:t>Calibration </a:t>
            </a:r>
            <a:r>
              <a:rPr lang="en-CA" sz="2200" noProof="0" dirty="0" smtClean="0"/>
              <a:t>Discussion</a:t>
            </a:r>
            <a:r>
              <a:rPr lang="en-CA" sz="2200" noProof="0" dirty="0"/>
              <a:t> </a:t>
            </a:r>
            <a:r>
              <a:rPr lang="en-CA" sz="2200" noProof="0" dirty="0" smtClean="0"/>
              <a:t>– What </a:t>
            </a:r>
            <a:r>
              <a:rPr lang="en-CA" sz="2200" noProof="0" dirty="0"/>
              <a:t>should be </a:t>
            </a:r>
            <a:r>
              <a:rPr lang="en-CA" sz="2200" noProof="0" dirty="0" smtClean="0"/>
              <a:t>discussed (cont’d)?</a:t>
            </a:r>
            <a:endParaRPr lang="en-CA" sz="2200" noProof="0" dirty="0"/>
          </a:p>
        </p:txBody>
      </p:sp>
      <p:sp>
        <p:nvSpPr>
          <p:cNvPr id="4" name="Content Placeholder 3"/>
          <p:cNvSpPr>
            <a:spLocks noGrp="1"/>
          </p:cNvSpPr>
          <p:nvPr>
            <p:ph sz="half" idx="1"/>
          </p:nvPr>
        </p:nvSpPr>
        <p:spPr>
          <a:xfrm>
            <a:off x="596174" y="1190461"/>
            <a:ext cx="8136664" cy="3185056"/>
          </a:xfrm>
        </p:spPr>
        <p:txBody>
          <a:bodyPr>
            <a:normAutofit fontScale="92500" lnSpcReduction="20000"/>
          </a:bodyPr>
          <a:lstStyle/>
          <a:p>
            <a:pPr marL="0" indent="0">
              <a:buNone/>
            </a:pPr>
            <a:r>
              <a:rPr lang="en-CA" sz="1400" b="1" noProof="0" dirty="0" smtClean="0"/>
              <a:t>Specific </a:t>
            </a:r>
            <a:r>
              <a:rPr lang="en-CA" sz="1400" b="1" noProof="0" dirty="0"/>
              <a:t>cases. </a:t>
            </a:r>
            <a:r>
              <a:rPr lang="en-CA" sz="1400" noProof="0" dirty="0"/>
              <a:t>Discuss cases that consistently raised questions or presented a divergence of understanding. For example, agree on how to approach the following situations: </a:t>
            </a:r>
            <a:endParaRPr lang="en-CA" sz="1400" noProof="0" dirty="0" smtClean="0"/>
          </a:p>
          <a:p>
            <a:pPr marL="0" indent="0">
              <a:buNone/>
            </a:pPr>
            <a:endParaRPr lang="en-CA" sz="1400" noProof="0" dirty="0"/>
          </a:p>
          <a:p>
            <a:r>
              <a:rPr lang="en-CA" sz="1200" b="1" noProof="0" dirty="0" smtClean="0"/>
              <a:t>The </a:t>
            </a:r>
            <a:r>
              <a:rPr lang="en-CA" sz="1200" b="1" noProof="0" dirty="0"/>
              <a:t>new employee: </a:t>
            </a:r>
            <a:r>
              <a:rPr lang="en-CA" sz="1200" noProof="0" dirty="0" smtClean="0"/>
              <a:t>To be </a:t>
            </a:r>
            <a:r>
              <a:rPr lang="en-CA" sz="1200" noProof="0" dirty="0"/>
              <a:t>treated as any other long-standing employee. It is reasonable to expect that they would be able to meet work objectives and competencies. </a:t>
            </a:r>
          </a:p>
          <a:p>
            <a:endParaRPr lang="en-CA" sz="1200" b="1" noProof="0" dirty="0" smtClean="0"/>
          </a:p>
          <a:p>
            <a:r>
              <a:rPr lang="en-CA" sz="1200" b="1" noProof="0" dirty="0" smtClean="0"/>
              <a:t>Everyone </a:t>
            </a:r>
            <a:r>
              <a:rPr lang="en-CA" sz="1200" b="1" noProof="0" dirty="0"/>
              <a:t>should be satisfactory: </a:t>
            </a:r>
            <a:r>
              <a:rPr lang="en-CA" sz="1200" noProof="0" dirty="0"/>
              <a:t>This idea reflects “central tendency bias”: the predisposition of some managers to consider all their employees in the “center” of a rating scale. This tendency downplays the achievements of exceptional employees, and denies performance support to those who might need it. </a:t>
            </a:r>
          </a:p>
          <a:p>
            <a:endParaRPr lang="en-CA" sz="1200" b="1" noProof="0" dirty="0" smtClean="0"/>
          </a:p>
          <a:p>
            <a:r>
              <a:rPr lang="en-CA" sz="1200" b="1" noProof="0" dirty="0" smtClean="0"/>
              <a:t>The </a:t>
            </a:r>
            <a:r>
              <a:rPr lang="en-CA" sz="1200" b="1" noProof="0" dirty="0"/>
              <a:t>Bell Curve: </a:t>
            </a:r>
            <a:r>
              <a:rPr lang="en-CA" sz="1200" noProof="0" dirty="0" smtClean="0"/>
              <a:t>Belief </a:t>
            </a:r>
            <a:r>
              <a:rPr lang="en-CA" sz="1200" noProof="0" dirty="0"/>
              <a:t>that ratings should reflect a bell curve or some other form of forced distribution. Ratings should be based on concrete work results and demonstrated competency behaviours. </a:t>
            </a:r>
          </a:p>
          <a:p>
            <a:endParaRPr lang="en-CA" sz="1200" b="1" noProof="0" dirty="0" smtClean="0"/>
          </a:p>
          <a:p>
            <a:r>
              <a:rPr lang="en-CA" sz="1200" b="1" noProof="0" dirty="0" smtClean="0"/>
              <a:t>Competencies </a:t>
            </a:r>
            <a:r>
              <a:rPr lang="en-CA" sz="1200" b="1" noProof="0" dirty="0"/>
              <a:t>embedded in work objectives: </a:t>
            </a:r>
            <a:r>
              <a:rPr lang="en-CA" sz="1200" noProof="0" dirty="0"/>
              <a:t>Discuss this issue and ensure you have a common understanding of how to separately assess core competencies. This is a Performance Management Directive requirement. </a:t>
            </a:r>
          </a:p>
          <a:p>
            <a:endParaRPr lang="en-CA" sz="1200" b="1" noProof="0" dirty="0" smtClean="0"/>
          </a:p>
          <a:p>
            <a:r>
              <a:rPr lang="en-CA" sz="1200" b="1" noProof="0" dirty="0" smtClean="0"/>
              <a:t>Situations </a:t>
            </a:r>
            <a:r>
              <a:rPr lang="en-CA" sz="1200" b="1" noProof="0" dirty="0"/>
              <a:t>that arrive frequently in your business context: </a:t>
            </a:r>
            <a:r>
              <a:rPr lang="en-CA" sz="1200" noProof="0" dirty="0"/>
              <a:t>Discuss any other situation that needs to be addressed consistently and fairly; and reach </a:t>
            </a:r>
            <a:r>
              <a:rPr lang="en-CA" sz="1200" noProof="0" dirty="0" smtClean="0"/>
              <a:t>an agreement </a:t>
            </a:r>
            <a:r>
              <a:rPr lang="en-CA" sz="1200" noProof="0" dirty="0"/>
              <a:t>on how to address them. </a:t>
            </a:r>
          </a:p>
          <a:p>
            <a:endParaRPr lang="en-CA" sz="1200" noProof="0" dirty="0"/>
          </a:p>
          <a:p>
            <a:endParaRPr lang="en-CA" noProof="0" dirty="0"/>
          </a:p>
        </p:txBody>
      </p:sp>
      <p:pic>
        <p:nvPicPr>
          <p:cNvPr id="10" name="Picture 2"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427" y="698045"/>
            <a:ext cx="683903" cy="4320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E86C063-E22E-2E4C-A523-54089486E38F}" type="slidenum">
              <a:rPr lang="en-US" smtClean="0"/>
              <a:t>50</a:t>
            </a:fld>
            <a:endParaRPr lang="en-US"/>
          </a:p>
        </p:txBody>
      </p:sp>
    </p:spTree>
    <p:extLst>
      <p:ext uri="{BB962C8B-B14F-4D97-AF65-F5344CB8AC3E}">
        <p14:creationId xmlns:p14="http://schemas.microsoft.com/office/powerpoint/2010/main" val="3962642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normAutofit/>
          </a:bodyPr>
          <a:lstStyle/>
          <a:p>
            <a:r>
              <a:rPr lang="en-CA" sz="2300" noProof="0" dirty="0" smtClean="0"/>
              <a:t>Calibration – Learning Opportunities</a:t>
            </a:r>
            <a:endParaRPr lang="en-CA" sz="2300" noProof="0" dirty="0"/>
          </a:p>
        </p:txBody>
      </p:sp>
      <p:sp>
        <p:nvSpPr>
          <p:cNvPr id="3" name="Content Placeholder 2"/>
          <p:cNvSpPr>
            <a:spLocks noGrp="1"/>
          </p:cNvSpPr>
          <p:nvPr>
            <p:ph idx="1"/>
          </p:nvPr>
        </p:nvSpPr>
        <p:spPr>
          <a:xfrm>
            <a:off x="457200" y="960121"/>
            <a:ext cx="8229600" cy="3520440"/>
          </a:xfrm>
        </p:spPr>
        <p:txBody>
          <a:bodyPr>
            <a:normAutofit fontScale="92500" lnSpcReduction="10000"/>
          </a:bodyPr>
          <a:lstStyle/>
          <a:p>
            <a:r>
              <a:rPr lang="en-CA" sz="2200" noProof="0" dirty="0" smtClean="0"/>
              <a:t>A number of learning opportunities exist, including fictitious case studies that have been developed by ESDC Branches and Regions.</a:t>
            </a:r>
          </a:p>
          <a:p>
            <a:endParaRPr lang="en-CA" sz="2200" noProof="0" dirty="0" smtClean="0"/>
          </a:p>
          <a:p>
            <a:r>
              <a:rPr lang="en-CA" sz="2200" noProof="0" dirty="0" smtClean="0"/>
              <a:t>Objectives of the case studies:</a:t>
            </a:r>
          </a:p>
          <a:p>
            <a:endParaRPr lang="en-CA" sz="1400" noProof="0" dirty="0" smtClean="0"/>
          </a:p>
          <a:p>
            <a:pPr lvl="1">
              <a:buFont typeface="Wingdings" panose="05000000000000000000" pitchFamily="2" charset="2"/>
              <a:buChar char="Ø"/>
            </a:pPr>
            <a:r>
              <a:rPr lang="en-CA" sz="1500" noProof="0" dirty="0" smtClean="0"/>
              <a:t>To gain </a:t>
            </a:r>
            <a:r>
              <a:rPr lang="en-CA" sz="1500" noProof="0" dirty="0"/>
              <a:t>experience and practice in applying the rating guide (work objectives and core competencies) to employee performance management.</a:t>
            </a:r>
          </a:p>
          <a:p>
            <a:pPr lvl="1">
              <a:buFont typeface="Wingdings" panose="05000000000000000000" pitchFamily="2" charset="2"/>
              <a:buChar char="Ø"/>
            </a:pPr>
            <a:endParaRPr lang="en-CA" sz="1500" noProof="0" dirty="0"/>
          </a:p>
          <a:p>
            <a:pPr lvl="1">
              <a:buFont typeface="Wingdings" panose="05000000000000000000" pitchFamily="2" charset="2"/>
              <a:buChar char="Ø"/>
            </a:pPr>
            <a:r>
              <a:rPr lang="en-CA" sz="1500" noProof="0" dirty="0" smtClean="0"/>
              <a:t>Foster </a:t>
            </a:r>
            <a:r>
              <a:rPr lang="en-CA" sz="1500" noProof="0" dirty="0"/>
              <a:t>an effective and informative discussion on the challenges of </a:t>
            </a:r>
            <a:r>
              <a:rPr lang="en-CA" sz="1500" noProof="0" dirty="0" smtClean="0"/>
              <a:t>ratings-based </a:t>
            </a:r>
            <a:r>
              <a:rPr lang="en-CA" sz="1500" noProof="0" dirty="0"/>
              <a:t>performance evaluation</a:t>
            </a:r>
            <a:r>
              <a:rPr lang="en-CA" sz="1500" noProof="0" dirty="0" smtClean="0"/>
              <a:t>.</a:t>
            </a:r>
            <a:endParaRPr lang="en-CA" sz="1500" noProof="0" dirty="0"/>
          </a:p>
          <a:p>
            <a:pPr lvl="1"/>
            <a:endParaRPr lang="en-CA" sz="1400" noProof="0" dirty="0" smtClean="0"/>
          </a:p>
          <a:p>
            <a:pPr lvl="1"/>
            <a:endParaRPr lang="en-CA" sz="1400" noProof="0" dirty="0" smtClean="0"/>
          </a:p>
          <a:p>
            <a:pPr marL="457200" lvl="1" indent="0">
              <a:buNone/>
            </a:pPr>
            <a:r>
              <a:rPr lang="en-CA" sz="1500" noProof="0" dirty="0" smtClean="0">
                <a:hlinkClick r:id="rId2"/>
              </a:rPr>
              <a:t>Learning Opportunities</a:t>
            </a:r>
            <a:endParaRPr lang="en-CA" sz="15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51</a:t>
            </a:fld>
            <a:endParaRPr lang="en-US"/>
          </a:p>
        </p:txBody>
      </p:sp>
    </p:spTree>
    <p:extLst>
      <p:ext uri="{BB962C8B-B14F-4D97-AF65-F5344CB8AC3E}">
        <p14:creationId xmlns:p14="http://schemas.microsoft.com/office/powerpoint/2010/main" val="2081936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222833"/>
            <a:ext cx="8229600" cy="593378"/>
          </a:xfrm>
        </p:spPr>
        <p:txBody>
          <a:bodyPr>
            <a:noAutofit/>
          </a:bodyPr>
          <a:lstStyle/>
          <a:p>
            <a:r>
              <a:rPr lang="en-CA" sz="2400" noProof="0" dirty="0"/>
              <a:t>Tips </a:t>
            </a:r>
            <a:r>
              <a:rPr lang="en-CA" sz="2400" noProof="0" dirty="0" smtClean="0"/>
              <a:t>For Writing Effective Comments (Managers/Supervisors)</a:t>
            </a:r>
            <a:endParaRPr lang="en-CA" sz="2400" noProof="0" dirty="0"/>
          </a:p>
        </p:txBody>
      </p:sp>
      <p:sp>
        <p:nvSpPr>
          <p:cNvPr id="3" name="Content Placeholder 2"/>
          <p:cNvSpPr>
            <a:spLocks noGrp="1"/>
          </p:cNvSpPr>
          <p:nvPr>
            <p:ph idx="1"/>
          </p:nvPr>
        </p:nvSpPr>
        <p:spPr>
          <a:xfrm>
            <a:off x="395536" y="914400"/>
            <a:ext cx="8345488" cy="3601566"/>
          </a:xfrm>
        </p:spPr>
        <p:txBody>
          <a:bodyPr>
            <a:normAutofit fontScale="77500" lnSpcReduction="20000"/>
          </a:bodyPr>
          <a:lstStyle/>
          <a:p>
            <a:pPr marL="0" indent="0">
              <a:buNone/>
            </a:pPr>
            <a:endParaRPr lang="en-CA" sz="1400" noProof="0" dirty="0" smtClean="0"/>
          </a:p>
          <a:p>
            <a:pPr marL="0" indent="0">
              <a:buNone/>
            </a:pPr>
            <a:endParaRPr lang="en-CA" sz="1400" noProof="0" dirty="0" smtClean="0"/>
          </a:p>
          <a:p>
            <a:pPr marL="0" indent="0">
              <a:buNone/>
            </a:pPr>
            <a:r>
              <a:rPr lang="en-CA" sz="1400" noProof="0" dirty="0" smtClean="0"/>
              <a:t>Comments </a:t>
            </a:r>
            <a:r>
              <a:rPr lang="en-CA" sz="1400" noProof="0" dirty="0"/>
              <a:t>in a performance agreement are a permanent record that reflects not only on the employee’s performance but also on the supervisor/manager who wrote them. They should be written professionally, objectively and constructively. </a:t>
            </a:r>
            <a:endParaRPr lang="en-CA" sz="1400" noProof="0" dirty="0" smtClean="0"/>
          </a:p>
          <a:p>
            <a:pPr marL="0" indent="0">
              <a:buNone/>
            </a:pPr>
            <a:endParaRPr lang="en-CA" sz="1400" noProof="0" dirty="0"/>
          </a:p>
          <a:p>
            <a:r>
              <a:rPr lang="en-CA" sz="1400" b="1" noProof="0" dirty="0"/>
              <a:t>The comments should address:</a:t>
            </a:r>
          </a:p>
          <a:p>
            <a:pPr lvl="1">
              <a:buFont typeface="Wingdings" panose="05000000000000000000" pitchFamily="2" charset="2"/>
              <a:buChar char="Ø"/>
            </a:pPr>
            <a:endParaRPr lang="en-CA" sz="1400" noProof="0" dirty="0" smtClean="0"/>
          </a:p>
          <a:p>
            <a:pPr lvl="1">
              <a:buFont typeface="Wingdings" panose="05000000000000000000" pitchFamily="2" charset="2"/>
              <a:buChar char="Ø"/>
            </a:pPr>
            <a:r>
              <a:rPr lang="en-CA" sz="1400" noProof="0" dirty="0" smtClean="0"/>
              <a:t>How </a:t>
            </a:r>
            <a:r>
              <a:rPr lang="en-CA" sz="1400" noProof="0" dirty="0"/>
              <a:t>well the employee performed the assigned work objectives, as measured against the performance </a:t>
            </a:r>
            <a:r>
              <a:rPr lang="en-CA" sz="1400" noProof="0" dirty="0" smtClean="0"/>
              <a:t>indicators</a:t>
            </a:r>
          </a:p>
          <a:p>
            <a:pPr lvl="1">
              <a:buFont typeface="Wingdings" panose="05000000000000000000" pitchFamily="2" charset="2"/>
              <a:buChar char="Ø"/>
            </a:pPr>
            <a:r>
              <a:rPr lang="en-CA" sz="1400" noProof="0" dirty="0" smtClean="0"/>
              <a:t>How </a:t>
            </a:r>
            <a:r>
              <a:rPr lang="en-CA" sz="1400" noProof="0" dirty="0"/>
              <a:t>frequently (or regularly or consistently) the employee demonstrated core competencies, through observed effective </a:t>
            </a:r>
            <a:r>
              <a:rPr lang="en-CA" sz="1400" noProof="0" dirty="0" smtClean="0"/>
              <a:t>behaviours</a:t>
            </a:r>
          </a:p>
          <a:p>
            <a:pPr lvl="1">
              <a:buFont typeface="Wingdings" panose="05000000000000000000" pitchFamily="2" charset="2"/>
              <a:buChar char="Ø"/>
            </a:pPr>
            <a:r>
              <a:rPr lang="en-CA" sz="1400" noProof="0" dirty="0" smtClean="0"/>
              <a:t>Areas </a:t>
            </a:r>
            <a:r>
              <a:rPr lang="en-CA" sz="1400" noProof="0" dirty="0"/>
              <a:t>of performance that improved over the assessment </a:t>
            </a:r>
            <a:r>
              <a:rPr lang="en-CA" sz="1400" noProof="0" dirty="0" smtClean="0"/>
              <a:t>period</a:t>
            </a:r>
            <a:endParaRPr lang="en-CA" sz="1400" noProof="0" dirty="0"/>
          </a:p>
          <a:p>
            <a:pPr lvl="1">
              <a:buFont typeface="Wingdings" panose="05000000000000000000" pitchFamily="2" charset="2"/>
              <a:buChar char="Ø"/>
            </a:pPr>
            <a:r>
              <a:rPr lang="en-CA" sz="1400" noProof="0" dirty="0" smtClean="0"/>
              <a:t>Areas </a:t>
            </a:r>
            <a:r>
              <a:rPr lang="en-CA" sz="1400" noProof="0" dirty="0"/>
              <a:t>of performance that might need further </a:t>
            </a:r>
            <a:r>
              <a:rPr lang="en-CA" sz="1400" noProof="0" dirty="0" smtClean="0"/>
              <a:t>improvement.</a:t>
            </a:r>
          </a:p>
          <a:p>
            <a:pPr marL="400050" lvl="1" indent="0">
              <a:buNone/>
            </a:pPr>
            <a:endParaRPr lang="en-CA" sz="1400" noProof="0" dirty="0"/>
          </a:p>
          <a:p>
            <a:r>
              <a:rPr lang="en-CA" sz="1400" b="1" noProof="0" dirty="0"/>
              <a:t>The comments should</a:t>
            </a:r>
            <a:r>
              <a:rPr lang="en-CA" sz="1400" b="1" noProof="0" dirty="0" smtClean="0"/>
              <a:t>:</a:t>
            </a:r>
          </a:p>
          <a:p>
            <a:pPr lvl="1">
              <a:buFont typeface="Wingdings" panose="05000000000000000000" pitchFamily="2" charset="2"/>
              <a:buChar char="Ø"/>
            </a:pPr>
            <a:endParaRPr lang="en-CA" sz="1400" noProof="0" dirty="0" smtClean="0"/>
          </a:p>
          <a:p>
            <a:pPr lvl="1">
              <a:buFont typeface="Wingdings" panose="05000000000000000000" pitchFamily="2" charset="2"/>
              <a:buChar char="Ø"/>
            </a:pPr>
            <a:r>
              <a:rPr lang="en-CA" sz="1400" noProof="0" dirty="0" smtClean="0"/>
              <a:t>Be objective</a:t>
            </a:r>
          </a:p>
          <a:p>
            <a:pPr lvl="1">
              <a:buFont typeface="Wingdings" panose="05000000000000000000" pitchFamily="2" charset="2"/>
              <a:buChar char="Ø"/>
            </a:pPr>
            <a:r>
              <a:rPr lang="en-CA" sz="1400" noProof="0" dirty="0" smtClean="0"/>
              <a:t>Be </a:t>
            </a:r>
            <a:r>
              <a:rPr lang="en-CA" sz="1400" noProof="0" dirty="0"/>
              <a:t>consistent with ongoing </a:t>
            </a:r>
            <a:r>
              <a:rPr lang="en-CA" sz="1400" noProof="0" dirty="0" smtClean="0"/>
              <a:t>feedback</a:t>
            </a:r>
          </a:p>
          <a:p>
            <a:pPr lvl="1">
              <a:buFont typeface="Wingdings" panose="05000000000000000000" pitchFamily="2" charset="2"/>
              <a:buChar char="Ø"/>
            </a:pPr>
            <a:r>
              <a:rPr lang="en-CA" sz="1400" noProof="0" dirty="0" smtClean="0"/>
              <a:t>Be comprehensive</a:t>
            </a:r>
          </a:p>
          <a:p>
            <a:pPr lvl="1">
              <a:buFont typeface="Wingdings" panose="05000000000000000000" pitchFamily="2" charset="2"/>
              <a:buChar char="Ø"/>
            </a:pPr>
            <a:r>
              <a:rPr lang="en-CA" sz="1400" noProof="0" dirty="0" smtClean="0"/>
              <a:t>Be factual</a:t>
            </a:r>
          </a:p>
          <a:p>
            <a:pPr lvl="1">
              <a:buFont typeface="Wingdings" panose="05000000000000000000" pitchFamily="2" charset="2"/>
              <a:buChar char="Ø"/>
            </a:pPr>
            <a:r>
              <a:rPr lang="en-CA" sz="1400" noProof="0" dirty="0" smtClean="0"/>
              <a:t>Be specific</a:t>
            </a:r>
          </a:p>
          <a:p>
            <a:pPr lvl="1">
              <a:buFont typeface="Wingdings" panose="05000000000000000000" pitchFamily="2" charset="2"/>
              <a:buChar char="Ø"/>
            </a:pPr>
            <a:r>
              <a:rPr lang="en-CA" sz="1400" noProof="0" dirty="0" smtClean="0"/>
              <a:t>End </a:t>
            </a:r>
            <a:r>
              <a:rPr lang="en-CA" sz="1400" noProof="0" dirty="0"/>
              <a:t>on a positive note.</a:t>
            </a:r>
          </a:p>
          <a:p>
            <a:endParaRPr lang="en-CA" noProof="0" dirty="0"/>
          </a:p>
          <a:p>
            <a:endParaRPr lang="en-CA" noProof="0" dirty="0"/>
          </a:p>
        </p:txBody>
      </p:sp>
      <p:pic>
        <p:nvPicPr>
          <p:cNvPr id="5" name="Picture 2" descr="C:\Users\musset.pierre-jerome\AppData\Local\Microsoft\Windows\Temporary Internet Files\Content.IE5\RKRCGGUZ\wri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58058"/>
            <a:ext cx="889511" cy="810090"/>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1" descr="C:\Users\musset.pierre-jerome\AppData\Local\Microsoft\Windows\Temporary Internet Files\Content.IE5\RKRCGGUZ\Snoopy-writin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153779"/>
            <a:ext cx="1872208" cy="9841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86C063-E22E-2E4C-A523-54089486E38F}" type="slidenum">
              <a:rPr lang="en-US" smtClean="0"/>
              <a:t>52</a:t>
            </a:fld>
            <a:endParaRPr lang="en-US"/>
          </a:p>
        </p:txBody>
      </p:sp>
    </p:spTree>
    <p:extLst>
      <p:ext uri="{BB962C8B-B14F-4D97-AF65-F5344CB8AC3E}">
        <p14:creationId xmlns:p14="http://schemas.microsoft.com/office/powerpoint/2010/main" val="2372427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228"/>
            <a:ext cx="8229600" cy="3617714"/>
          </a:xfrm>
        </p:spPr>
        <p:txBody>
          <a:bodyPr>
            <a:normAutofit/>
          </a:bodyPr>
          <a:lstStyle/>
          <a:p>
            <a:pPr algn="ctr"/>
            <a:r>
              <a:rPr lang="en-CA" sz="3000" noProof="0" dirty="0" smtClean="0"/>
              <a:t>Top 4 Questions Related </a:t>
            </a:r>
            <a:br>
              <a:rPr lang="en-CA" sz="3000" noProof="0" dirty="0" smtClean="0"/>
            </a:br>
            <a:r>
              <a:rPr lang="en-CA" sz="3000" noProof="0" dirty="0" smtClean="0"/>
              <a:t>To The Performance Management Program  Asked At Year-end</a:t>
            </a:r>
            <a:br>
              <a:rPr lang="en-CA" sz="3000" noProof="0" dirty="0" smtClean="0"/>
            </a:br>
            <a:r>
              <a:rPr lang="en-CA" sz="3000" noProof="0" dirty="0" smtClean="0"/>
              <a:t/>
            </a:r>
            <a:br>
              <a:rPr lang="en-CA" sz="3000" noProof="0" dirty="0" smtClean="0"/>
            </a:br>
            <a:r>
              <a:rPr lang="en-CA" sz="3000" noProof="0" dirty="0"/>
              <a:t/>
            </a:r>
            <a:br>
              <a:rPr lang="en-CA" sz="3000" noProof="0" dirty="0"/>
            </a:br>
            <a:r>
              <a:rPr lang="en-CA" sz="1800" noProof="0" dirty="0" smtClean="0"/>
              <a:t>Useful link: </a:t>
            </a:r>
            <a:r>
              <a:rPr lang="en-CA" sz="1800" b="0" noProof="0" dirty="0" smtClean="0">
                <a:solidFill>
                  <a:prstClr val="black"/>
                </a:solidFill>
                <a:ea typeface="+mn-ea"/>
                <a:hlinkClick r:id="rId3"/>
              </a:rPr>
              <a:t>FAQ - Performance </a:t>
            </a:r>
            <a:r>
              <a:rPr lang="en-CA" sz="1800" b="0" noProof="0" dirty="0">
                <a:solidFill>
                  <a:prstClr val="black"/>
                </a:solidFill>
                <a:ea typeface="+mn-ea"/>
                <a:hlinkClick r:id="rId3"/>
              </a:rPr>
              <a:t>Management </a:t>
            </a:r>
            <a:r>
              <a:rPr lang="en-CA" sz="1800" b="0" noProof="0" dirty="0" smtClean="0">
                <a:solidFill>
                  <a:prstClr val="black"/>
                </a:solidFill>
                <a:ea typeface="+mn-ea"/>
                <a:hlinkClick r:id="rId3"/>
              </a:rPr>
              <a:t>Program FAQ</a:t>
            </a:r>
            <a:r>
              <a:rPr lang="en-CA" sz="1800" b="0" noProof="0" dirty="0" smtClean="0">
                <a:solidFill>
                  <a:prstClr val="black"/>
                </a:solidFill>
                <a:ea typeface="+mn-ea"/>
              </a:rPr>
              <a:t> </a:t>
            </a:r>
            <a:endParaRPr lang="en-CA" sz="1800"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53</a:t>
            </a:fld>
            <a:endParaRPr lang="en-US"/>
          </a:p>
        </p:txBody>
      </p:sp>
    </p:spTree>
    <p:extLst>
      <p:ext uri="{BB962C8B-B14F-4D97-AF65-F5344CB8AC3E}">
        <p14:creationId xmlns:p14="http://schemas.microsoft.com/office/powerpoint/2010/main" val="3994444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528"/>
            <a:ext cx="8229600" cy="857250"/>
          </a:xfrm>
        </p:spPr>
        <p:txBody>
          <a:bodyPr/>
          <a:lstStyle/>
          <a:p>
            <a:r>
              <a:rPr lang="en-CA" sz="2400" noProof="0" dirty="0"/>
              <a:t>Top </a:t>
            </a:r>
            <a:r>
              <a:rPr lang="en-CA" sz="2400" noProof="0" dirty="0" smtClean="0"/>
              <a:t>4 </a:t>
            </a:r>
            <a:r>
              <a:rPr lang="en-CA" sz="2400" noProof="0" dirty="0"/>
              <a:t>Questions Related To The Performance Management Program  Asked At Year-end</a:t>
            </a:r>
            <a:endParaRPr lang="en-CA" noProof="0" dirty="0"/>
          </a:p>
        </p:txBody>
      </p:sp>
      <p:sp>
        <p:nvSpPr>
          <p:cNvPr id="4" name="Content Placeholder 3"/>
          <p:cNvSpPr>
            <a:spLocks noGrp="1"/>
          </p:cNvSpPr>
          <p:nvPr>
            <p:ph idx="1"/>
          </p:nvPr>
        </p:nvSpPr>
        <p:spPr>
          <a:xfrm>
            <a:off x="457200" y="1864210"/>
            <a:ext cx="8229600" cy="2650612"/>
          </a:xfrm>
        </p:spPr>
        <p:txBody>
          <a:bodyPr>
            <a:normAutofit/>
          </a:bodyPr>
          <a:lstStyle/>
          <a:p>
            <a:r>
              <a:rPr lang="en-CA" sz="2000" b="1" noProof="0" dirty="0" smtClean="0"/>
              <a:t>I have an employee who is retiring soon. Do I still have to do the year-end assessment?</a:t>
            </a:r>
          </a:p>
          <a:p>
            <a:endParaRPr lang="en-CA" noProof="0" dirty="0" smtClean="0"/>
          </a:p>
          <a:p>
            <a:pPr lvl="1">
              <a:buFont typeface="Wingdings" panose="05000000000000000000" pitchFamily="2" charset="2"/>
              <a:buChar char="Ø"/>
            </a:pPr>
            <a:r>
              <a:rPr lang="en-CA" sz="1800" b="1" noProof="0" dirty="0" smtClean="0"/>
              <a:t>Yes</a:t>
            </a:r>
            <a:r>
              <a:rPr lang="en-CA" sz="1800" noProof="0" dirty="0" smtClean="0"/>
              <a:t>. All </a:t>
            </a:r>
            <a:r>
              <a:rPr lang="en-CA" sz="1800" noProof="0" dirty="0" smtClean="0">
                <a:hlinkClick r:id="rId3"/>
              </a:rPr>
              <a:t>employees subject to the Directive on Performance Management</a:t>
            </a:r>
            <a:r>
              <a:rPr lang="en-CA" sz="1800" noProof="0" dirty="0" smtClean="0"/>
              <a:t> must complete the year-end process. </a:t>
            </a:r>
          </a:p>
          <a:p>
            <a:endParaRPr lang="en-CA"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54</a:t>
            </a:fld>
            <a:endParaRPr lang="en-US"/>
          </a:p>
        </p:txBody>
      </p:sp>
    </p:spTree>
    <p:extLst>
      <p:ext uri="{BB962C8B-B14F-4D97-AF65-F5344CB8AC3E}">
        <p14:creationId xmlns:p14="http://schemas.microsoft.com/office/powerpoint/2010/main" val="3536771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771"/>
            <a:ext cx="8229600" cy="857250"/>
          </a:xfrm>
        </p:spPr>
        <p:txBody>
          <a:bodyPr>
            <a:normAutofit/>
          </a:bodyPr>
          <a:lstStyle/>
          <a:p>
            <a:r>
              <a:rPr lang="en-CA" sz="2400" noProof="0" dirty="0"/>
              <a:t>Top </a:t>
            </a:r>
            <a:r>
              <a:rPr lang="en-CA" sz="2400" noProof="0" dirty="0" smtClean="0"/>
              <a:t>4 </a:t>
            </a:r>
            <a:r>
              <a:rPr lang="en-CA" sz="2400" noProof="0" dirty="0"/>
              <a:t>Questions </a:t>
            </a:r>
            <a:r>
              <a:rPr lang="en-CA" sz="2400" noProof="0" dirty="0" smtClean="0"/>
              <a:t>Related To </a:t>
            </a:r>
            <a:r>
              <a:rPr lang="en-CA" sz="2400" noProof="0" dirty="0"/>
              <a:t>The Performance Management Program  Asked At </a:t>
            </a:r>
            <a:r>
              <a:rPr lang="en-CA" sz="2400" noProof="0" dirty="0" smtClean="0"/>
              <a:t>Year-end (cont’d)</a:t>
            </a:r>
            <a:endParaRPr lang="en-CA" sz="2400" noProof="0" dirty="0"/>
          </a:p>
        </p:txBody>
      </p:sp>
      <p:sp>
        <p:nvSpPr>
          <p:cNvPr id="3" name="Content Placeholder 2"/>
          <p:cNvSpPr>
            <a:spLocks noGrp="1"/>
          </p:cNvSpPr>
          <p:nvPr>
            <p:ph idx="1"/>
          </p:nvPr>
        </p:nvSpPr>
        <p:spPr>
          <a:xfrm>
            <a:off x="457200" y="1095734"/>
            <a:ext cx="8229600" cy="3476266"/>
          </a:xfrm>
        </p:spPr>
        <p:txBody>
          <a:bodyPr>
            <a:normAutofit fontScale="25000" lnSpcReduction="20000"/>
          </a:bodyPr>
          <a:lstStyle/>
          <a:p>
            <a:r>
              <a:rPr lang="en-CA" sz="3600" b="1" noProof="0" dirty="0" smtClean="0"/>
              <a:t>Question: How long do I need to have supervised an employee in order to be in a position to complete the year-end assessment?</a:t>
            </a:r>
          </a:p>
          <a:p>
            <a:pPr lvl="1">
              <a:buFont typeface="Wingdings" panose="05000000000000000000" pitchFamily="2" charset="2"/>
              <a:buChar char="Ø"/>
            </a:pPr>
            <a:endParaRPr lang="en-CA" noProof="0" dirty="0" smtClean="0"/>
          </a:p>
          <a:p>
            <a:pPr lvl="1">
              <a:buFont typeface="Wingdings" panose="05000000000000000000" pitchFamily="2" charset="2"/>
              <a:buChar char="Ø"/>
            </a:pPr>
            <a:r>
              <a:rPr lang="en-CA" sz="3200" noProof="0" dirty="0" smtClean="0"/>
              <a:t>The performance management review states that:</a:t>
            </a:r>
          </a:p>
          <a:p>
            <a:pPr lvl="1">
              <a:buFont typeface="Wingdings" panose="05000000000000000000" pitchFamily="2" charset="2"/>
              <a:buChar char="Ø"/>
            </a:pPr>
            <a:endParaRPr lang="en-CA" sz="3200" noProof="0" dirty="0" smtClean="0"/>
          </a:p>
          <a:p>
            <a:pPr lvl="1">
              <a:buFont typeface="Wingdings" panose="05000000000000000000" pitchFamily="2" charset="2"/>
              <a:buChar char="Ø"/>
            </a:pPr>
            <a:r>
              <a:rPr lang="en-CA" sz="3200" noProof="0" dirty="0" smtClean="0"/>
              <a:t>The Employer's representative(s) who assess(</a:t>
            </a:r>
            <a:r>
              <a:rPr lang="en-CA" sz="3200" noProof="0" dirty="0" err="1" smtClean="0"/>
              <a:t>es</a:t>
            </a:r>
            <a:r>
              <a:rPr lang="en-CA" sz="3200" noProof="0" dirty="0" smtClean="0"/>
              <a:t>) an employee's performance must have observed or been aware of the employee's performance for at least one half (1/2) of the period for which the employee's performance is evaluated.</a:t>
            </a:r>
          </a:p>
          <a:p>
            <a:pPr lvl="1">
              <a:buFont typeface="Wingdings" panose="05000000000000000000" pitchFamily="2" charset="2"/>
              <a:buChar char="Ø"/>
            </a:pPr>
            <a:endParaRPr lang="en-CA" sz="3200" noProof="0" dirty="0" smtClean="0"/>
          </a:p>
          <a:p>
            <a:pPr lvl="1">
              <a:buFont typeface="Wingdings" panose="05000000000000000000" pitchFamily="2" charset="2"/>
              <a:buChar char="Ø"/>
            </a:pPr>
            <a:r>
              <a:rPr lang="en-CA" sz="3200" noProof="0" dirty="0" smtClean="0"/>
              <a:t>Also, the collective agreement does not make reference to a minimum of 6 months for an employee to be at work for an assessment to take place. Rather, it makes reference to a manager/supervisor that must have observed or been aware of the employee’s performance for at least one-half (1/2) of the period for which the employee's performance is evaluated. </a:t>
            </a:r>
          </a:p>
          <a:p>
            <a:pPr lvl="1">
              <a:buFont typeface="Wingdings" panose="05000000000000000000" pitchFamily="2" charset="2"/>
              <a:buChar char="Ø"/>
            </a:pPr>
            <a:endParaRPr lang="en-CA" sz="3200" dirty="0"/>
          </a:p>
          <a:p>
            <a:pPr lvl="1">
              <a:buFont typeface="Wingdings" panose="05000000000000000000" pitchFamily="2" charset="2"/>
              <a:buChar char="Ø"/>
            </a:pPr>
            <a:r>
              <a:rPr lang="en-CA" sz="3200" noProof="0" dirty="0" smtClean="0"/>
              <a:t>Therefore, as an example, if an employee has been in a position for 5 months, the manager must be able to assess the employee’s performance for at least half of that period by gathering information and/or observing the employee and/or consulting with the previous manager.</a:t>
            </a:r>
          </a:p>
          <a:p>
            <a:pPr lvl="1">
              <a:buFont typeface="Wingdings" panose="05000000000000000000" pitchFamily="2" charset="2"/>
              <a:buChar char="Ø"/>
            </a:pPr>
            <a:endParaRPr lang="en-CA" sz="3200" noProof="0" dirty="0" smtClean="0"/>
          </a:p>
          <a:p>
            <a:pPr lvl="1">
              <a:buFont typeface="Wingdings" panose="05000000000000000000" pitchFamily="2" charset="2"/>
              <a:buChar char="Ø"/>
            </a:pPr>
            <a:r>
              <a:rPr lang="en-CA" sz="3200" noProof="0" dirty="0" smtClean="0"/>
              <a:t>It is important for a manager to be able to gather enough information for an informed assessment and more accurate ratings.  If the manager is newly in place, it will be important to review any notes, files or other information left by any manager/supervisor responsible for the employee during the year. if there are no notes, it will be important to ask the previous manager(s)/supervisor(s) to provide input for the time they were responsible for the employee.</a:t>
            </a:r>
          </a:p>
          <a:p>
            <a:pPr lvl="1">
              <a:buFont typeface="Wingdings" panose="05000000000000000000" pitchFamily="2" charset="2"/>
              <a:buChar char="Ø"/>
            </a:pPr>
            <a:endParaRPr lang="en-CA" noProof="0" dirty="0" smtClean="0"/>
          </a:p>
          <a:p>
            <a:pPr lvl="1">
              <a:buFont typeface="Wingdings" panose="05000000000000000000" pitchFamily="2" charset="2"/>
              <a:buChar char="Ø"/>
            </a:pPr>
            <a:endParaRPr lang="en-CA" noProof="0" dirty="0" smtClean="0"/>
          </a:p>
          <a:p>
            <a:pPr marL="457200" lvl="1" indent="0">
              <a:buNone/>
            </a:pPr>
            <a:r>
              <a:rPr lang="en-CA" sz="3200" noProof="0" dirty="0" smtClean="0"/>
              <a:t>Sources: collective agreements</a:t>
            </a:r>
          </a:p>
          <a:p>
            <a:pPr marL="457200" lvl="1" indent="0">
              <a:buNone/>
            </a:pPr>
            <a:endParaRPr lang="en-CA" noProof="0" dirty="0" smtClean="0"/>
          </a:p>
          <a:p>
            <a:pPr lvl="1">
              <a:buFont typeface="Wingdings" panose="05000000000000000000" pitchFamily="2" charset="2"/>
              <a:buChar char="Ø"/>
            </a:pPr>
            <a:r>
              <a:rPr lang="en-CA" sz="3200" noProof="0" dirty="0" smtClean="0"/>
              <a:t>Program and Administrative Services (PA). Article 58.01</a:t>
            </a:r>
          </a:p>
          <a:p>
            <a:pPr lvl="1">
              <a:buFont typeface="Wingdings" panose="05000000000000000000" pitchFamily="2" charset="2"/>
              <a:buChar char="Ø"/>
            </a:pPr>
            <a:r>
              <a:rPr lang="en-CA" sz="3200" noProof="0" dirty="0" smtClean="0"/>
              <a:t>Health Service (HS). Article 40.02</a:t>
            </a:r>
          </a:p>
          <a:p>
            <a:pPr lvl="1">
              <a:buFont typeface="Wingdings" panose="05000000000000000000" pitchFamily="2" charset="2"/>
              <a:buChar char="Ø"/>
            </a:pPr>
            <a:r>
              <a:rPr lang="en-CA" sz="3200" noProof="0" dirty="0" smtClean="0"/>
              <a:t>Economics and Social Science Services (EC). Article 36.01</a:t>
            </a:r>
          </a:p>
          <a:p>
            <a:pPr lvl="1">
              <a:buFont typeface="Wingdings" panose="05000000000000000000" pitchFamily="2" charset="2"/>
              <a:buChar char="Ø"/>
            </a:pPr>
            <a:r>
              <a:rPr lang="en-CA" sz="3200" noProof="0" dirty="0" smtClean="0"/>
              <a:t>Computer System (CS). Article 38.02</a:t>
            </a:r>
          </a:p>
          <a:p>
            <a:pPr lvl="1">
              <a:buFont typeface="Wingdings" panose="05000000000000000000" pitchFamily="2" charset="2"/>
              <a:buChar char="Ø"/>
            </a:pPr>
            <a:r>
              <a:rPr lang="en-CA" sz="3200" noProof="0" dirty="0" smtClean="0"/>
              <a:t>Technical Services (TC). Article 59.01</a:t>
            </a:r>
          </a:p>
          <a:p>
            <a:pPr lvl="1">
              <a:buFont typeface="Wingdings" panose="05000000000000000000" pitchFamily="2" charset="2"/>
              <a:buChar char="Ø"/>
            </a:pPr>
            <a:r>
              <a:rPr lang="en-CA" sz="3200" noProof="0" dirty="0" smtClean="0"/>
              <a:t>Financial Management (FI). Article 50.01</a:t>
            </a:r>
          </a:p>
          <a:p>
            <a:pPr lvl="1">
              <a:buFont typeface="Wingdings" panose="05000000000000000000" pitchFamily="2" charset="2"/>
              <a:buChar char="Ø"/>
            </a:pPr>
            <a:endParaRPr lang="en-CA"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55</a:t>
            </a:fld>
            <a:endParaRPr lang="en-US"/>
          </a:p>
        </p:txBody>
      </p:sp>
    </p:spTree>
    <p:extLst>
      <p:ext uri="{BB962C8B-B14F-4D97-AF65-F5344CB8AC3E}">
        <p14:creationId xmlns:p14="http://schemas.microsoft.com/office/powerpoint/2010/main" val="144755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01" y="144903"/>
            <a:ext cx="8229600" cy="857250"/>
          </a:xfrm>
        </p:spPr>
        <p:txBody>
          <a:bodyPr>
            <a:normAutofit/>
          </a:bodyPr>
          <a:lstStyle/>
          <a:p>
            <a:r>
              <a:rPr lang="en-CA" sz="2400" noProof="0" dirty="0"/>
              <a:t>Top </a:t>
            </a:r>
            <a:r>
              <a:rPr lang="en-CA" sz="2400" noProof="0" dirty="0" smtClean="0"/>
              <a:t>4 </a:t>
            </a:r>
            <a:r>
              <a:rPr lang="en-CA" sz="2400" noProof="0" dirty="0"/>
              <a:t>Questions Related To The Performance Management Program  Asked At Year-end (cont’d)</a:t>
            </a:r>
          </a:p>
        </p:txBody>
      </p:sp>
      <p:sp>
        <p:nvSpPr>
          <p:cNvPr id="3" name="Content Placeholder 2"/>
          <p:cNvSpPr>
            <a:spLocks noGrp="1"/>
          </p:cNvSpPr>
          <p:nvPr>
            <p:ph idx="1"/>
          </p:nvPr>
        </p:nvSpPr>
        <p:spPr>
          <a:xfrm>
            <a:off x="457200" y="1330036"/>
            <a:ext cx="8229600" cy="3112779"/>
          </a:xfrm>
        </p:spPr>
        <p:txBody>
          <a:bodyPr>
            <a:normAutofit/>
          </a:bodyPr>
          <a:lstStyle/>
          <a:p>
            <a:r>
              <a:rPr lang="en-CA" sz="1600" b="1" noProof="0" dirty="0" smtClean="0">
                <a:latin typeface="Arial" panose="020B0604020202020204" pitchFamily="34" charset="0"/>
                <a:cs typeface="Arial" panose="020B0604020202020204" pitchFamily="34" charset="0"/>
              </a:rPr>
              <a:t>How to evaluate an employee who has more than one job (acting, assignment, secondment, etc.)  during the same fiscal year? </a:t>
            </a:r>
          </a:p>
          <a:p>
            <a:endParaRPr lang="en-CA" sz="1400" noProof="0" dirty="0" smtClean="0"/>
          </a:p>
          <a:p>
            <a:pPr lvl="1">
              <a:buFont typeface="Wingdings" panose="05000000000000000000" pitchFamily="2" charset="2"/>
              <a:buChar char="Ø"/>
            </a:pPr>
            <a:r>
              <a:rPr lang="en-CA" sz="1400" noProof="0" dirty="0" smtClean="0"/>
              <a:t>When </a:t>
            </a:r>
            <a:r>
              <a:rPr lang="en-CA" sz="1400" noProof="0" dirty="0"/>
              <a:t>an employee </a:t>
            </a:r>
            <a:r>
              <a:rPr lang="en-CA" sz="1400" noProof="0" dirty="0" smtClean="0"/>
              <a:t>has more than one job during </a:t>
            </a:r>
            <a:r>
              <a:rPr lang="en-CA" sz="1400" noProof="0" dirty="0"/>
              <a:t>the year, it is important to communicate </a:t>
            </a:r>
            <a:r>
              <a:rPr lang="en-CA" sz="1400" noProof="0" dirty="0" smtClean="0"/>
              <a:t>the new </a:t>
            </a:r>
            <a:r>
              <a:rPr lang="en-CA" sz="1400" noProof="0" dirty="0"/>
              <a:t>work objectives, </a:t>
            </a:r>
            <a:r>
              <a:rPr lang="en-CA" sz="1400" noProof="0" dirty="0" smtClean="0"/>
              <a:t>to add them in </a:t>
            </a:r>
            <a:r>
              <a:rPr lang="en-CA" sz="1400" noProof="0" dirty="0"/>
              <a:t>the PSPM </a:t>
            </a:r>
            <a:r>
              <a:rPr lang="en-CA" sz="1400" noProof="0" dirty="0" smtClean="0"/>
              <a:t>App </a:t>
            </a:r>
            <a:r>
              <a:rPr lang="en-CA" sz="1400" noProof="0" dirty="0"/>
              <a:t>and </a:t>
            </a:r>
            <a:r>
              <a:rPr lang="en-CA" sz="1400" noProof="0" dirty="0" smtClean="0"/>
              <a:t>to assess performance based on all work objectives. As </a:t>
            </a:r>
            <a:r>
              <a:rPr lang="en-CA" sz="1400" noProof="0" dirty="0"/>
              <a:t>the final assessment takes </a:t>
            </a:r>
            <a:r>
              <a:rPr lang="en-CA" sz="1400" noProof="0" dirty="0" smtClean="0"/>
              <a:t>into account all of the </a:t>
            </a:r>
            <a:r>
              <a:rPr lang="en-CA" sz="1400" noProof="0" dirty="0"/>
              <a:t>objectives </a:t>
            </a:r>
            <a:r>
              <a:rPr lang="en-CA" sz="1400" noProof="0" dirty="0" smtClean="0"/>
              <a:t>of an </a:t>
            </a:r>
            <a:r>
              <a:rPr lang="en-CA" sz="1400" noProof="0" dirty="0"/>
              <a:t>employee, we encourage you to have a discussion with the other </a:t>
            </a:r>
            <a:r>
              <a:rPr lang="en-CA" sz="1400" noProof="0" dirty="0" smtClean="0"/>
              <a:t>employee’s manager (s) to </a:t>
            </a:r>
            <a:r>
              <a:rPr lang="en-CA" sz="1400" noProof="0" dirty="0"/>
              <a:t>discuss </a:t>
            </a:r>
            <a:r>
              <a:rPr lang="en-CA" sz="1400" noProof="0" dirty="0" smtClean="0"/>
              <a:t>accomplishments </a:t>
            </a:r>
            <a:r>
              <a:rPr lang="en-CA" sz="1400" noProof="0" dirty="0"/>
              <a:t>and to determine the final rating. The time spent in </a:t>
            </a:r>
            <a:r>
              <a:rPr lang="en-CA" sz="1400" noProof="0" dirty="0" smtClean="0"/>
              <a:t>the various jobs should </a:t>
            </a:r>
            <a:r>
              <a:rPr lang="en-CA" sz="1400" noProof="0" dirty="0"/>
              <a:t>be a factor to be considered </a:t>
            </a:r>
            <a:r>
              <a:rPr lang="en-CA" sz="1400" noProof="0" dirty="0" smtClean="0"/>
              <a:t>when assigning the rating.</a:t>
            </a:r>
            <a:endParaRPr lang="en-CA" sz="14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56</a:t>
            </a:fld>
            <a:endParaRPr lang="en-US"/>
          </a:p>
        </p:txBody>
      </p:sp>
    </p:spTree>
    <p:extLst>
      <p:ext uri="{BB962C8B-B14F-4D97-AF65-F5344CB8AC3E}">
        <p14:creationId xmlns:p14="http://schemas.microsoft.com/office/powerpoint/2010/main" val="2522360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noProof="0" dirty="0"/>
              <a:t>Top </a:t>
            </a:r>
            <a:r>
              <a:rPr lang="en-CA" sz="2400" noProof="0" dirty="0" smtClean="0"/>
              <a:t>4 </a:t>
            </a:r>
            <a:r>
              <a:rPr lang="en-CA" sz="2400" noProof="0" dirty="0"/>
              <a:t>Questions Related To The Performance Management Program  Asked At Year-end (cont’d)</a:t>
            </a:r>
          </a:p>
        </p:txBody>
      </p:sp>
      <p:sp>
        <p:nvSpPr>
          <p:cNvPr id="3" name="Content Placeholder 2"/>
          <p:cNvSpPr>
            <a:spLocks noGrp="1"/>
          </p:cNvSpPr>
          <p:nvPr>
            <p:ph idx="1"/>
          </p:nvPr>
        </p:nvSpPr>
        <p:spPr>
          <a:xfrm>
            <a:off x="457200" y="1337593"/>
            <a:ext cx="8229600" cy="3181508"/>
          </a:xfrm>
        </p:spPr>
        <p:txBody>
          <a:bodyPr>
            <a:normAutofit fontScale="55000" lnSpcReduction="20000"/>
          </a:bodyPr>
          <a:lstStyle/>
          <a:p>
            <a:endParaRPr lang="en-CA" sz="3600" noProof="0" dirty="0">
              <a:solidFill>
                <a:srgbClr val="000000"/>
              </a:solidFill>
              <a:latin typeface="Calibri"/>
            </a:endParaRPr>
          </a:p>
          <a:p>
            <a:r>
              <a:rPr lang="en-CA" sz="2700" b="1" noProof="0" dirty="0">
                <a:solidFill>
                  <a:srgbClr val="000000"/>
                </a:solidFill>
                <a:latin typeface="Arial" panose="020B0604020202020204" pitchFamily="34" charset="0"/>
                <a:cs typeface="Arial" panose="020B0604020202020204" pitchFamily="34" charset="0"/>
              </a:rPr>
              <a:t>How do we establish PAs when employees join the organization during the performance cycle? </a:t>
            </a:r>
            <a:endParaRPr lang="en-CA" sz="2700" noProof="0" dirty="0">
              <a:solidFill>
                <a:srgbClr val="000000"/>
              </a:solidFill>
              <a:latin typeface="Arial" panose="020B0604020202020204" pitchFamily="34" charset="0"/>
              <a:cs typeface="Arial" panose="020B0604020202020204" pitchFamily="34" charset="0"/>
            </a:endParaRPr>
          </a:p>
          <a:p>
            <a:endParaRPr lang="en-CA" noProof="0" dirty="0" smtClean="0">
              <a:solidFill>
                <a:srgbClr val="000000"/>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CA" sz="2400" noProof="0" dirty="0" smtClean="0">
                <a:solidFill>
                  <a:srgbClr val="000000"/>
                </a:solidFill>
                <a:latin typeface="Arial" panose="020B0604020202020204" pitchFamily="34" charset="0"/>
                <a:cs typeface="Arial" panose="020B0604020202020204" pitchFamily="34" charset="0"/>
              </a:rPr>
              <a:t>An </a:t>
            </a:r>
            <a:r>
              <a:rPr lang="en-CA" sz="2400" noProof="0" dirty="0">
                <a:solidFill>
                  <a:srgbClr val="000000"/>
                </a:solidFill>
                <a:latin typeface="Arial" panose="020B0604020202020204" pitchFamily="34" charset="0"/>
                <a:cs typeface="Arial" panose="020B0604020202020204" pitchFamily="34" charset="0"/>
              </a:rPr>
              <a:t>employee who moves from within the same organization or from another department in the core public administration will have had a previous manager/supervisor who has completed the employee’s PA to the point of his/her transfer. The new manager will assume responsibility for that PA from the date of the transfer onward, adjusting it as required. To assess the employee’s performance at mid-year or year-end, the new manager/supervisor should consult with the employee’s previous manager/supervisor when such input is required. </a:t>
            </a:r>
          </a:p>
          <a:p>
            <a:endParaRPr lang="en-CA" sz="2400" noProof="0" dirty="0" smtClean="0">
              <a:solidFill>
                <a:srgbClr val="000000"/>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CA" sz="2400" noProof="0" dirty="0" smtClean="0">
                <a:solidFill>
                  <a:srgbClr val="000000"/>
                </a:solidFill>
                <a:latin typeface="Arial" panose="020B0604020202020204" pitchFamily="34" charset="0"/>
                <a:cs typeface="Arial" panose="020B0604020202020204" pitchFamily="34" charset="0"/>
              </a:rPr>
              <a:t>New </a:t>
            </a:r>
            <a:r>
              <a:rPr lang="en-CA" sz="2400" noProof="0" dirty="0">
                <a:solidFill>
                  <a:srgbClr val="000000"/>
                </a:solidFill>
                <a:latin typeface="Arial" panose="020B0604020202020204" pitchFamily="34" charset="0"/>
                <a:cs typeface="Arial" panose="020B0604020202020204" pitchFamily="34" charset="0"/>
              </a:rPr>
              <a:t>employees from outside the public service have no pre-existing PA. When they are appointed, a PA must be created for them as soon as possible, including work objectives and a learning and development plan. This PA is used to monitor new employees during their probation period. </a:t>
            </a:r>
            <a:endParaRPr lang="en-CA" sz="24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E86C063-E22E-2E4C-A523-54089486E38F}" type="slidenum">
              <a:rPr lang="en-US" smtClean="0"/>
              <a:t>57</a:t>
            </a:fld>
            <a:endParaRPr lang="en-US"/>
          </a:p>
        </p:txBody>
      </p:sp>
    </p:spTree>
    <p:extLst>
      <p:ext uri="{BB962C8B-B14F-4D97-AF65-F5344CB8AC3E}">
        <p14:creationId xmlns:p14="http://schemas.microsoft.com/office/powerpoint/2010/main" val="52526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3617714"/>
          </a:xfrm>
        </p:spPr>
        <p:txBody>
          <a:bodyPr>
            <a:normAutofit/>
          </a:bodyPr>
          <a:lstStyle/>
          <a:p>
            <a:pPr algn="ctr"/>
            <a:r>
              <a:rPr lang="en-CA" sz="3000" noProof="0" dirty="0" smtClean="0"/>
              <a:t>Top 3 Questions Related </a:t>
            </a:r>
            <a:br>
              <a:rPr lang="en-CA" sz="3000" noProof="0" dirty="0" smtClean="0"/>
            </a:br>
            <a:r>
              <a:rPr lang="en-CA" sz="3000" noProof="0" dirty="0" smtClean="0"/>
              <a:t>To The PSPM App Asked At Year-End</a:t>
            </a:r>
            <a:br>
              <a:rPr lang="en-CA" sz="3000" noProof="0" dirty="0" smtClean="0"/>
            </a:br>
            <a:r>
              <a:rPr lang="en-CA" sz="3000" noProof="0" dirty="0" smtClean="0"/>
              <a:t/>
            </a:r>
            <a:br>
              <a:rPr lang="en-CA" sz="3000" noProof="0" dirty="0" smtClean="0"/>
            </a:br>
            <a:r>
              <a:rPr lang="en-CA" sz="3000" noProof="0" dirty="0"/>
              <a:t/>
            </a:r>
            <a:br>
              <a:rPr lang="en-CA" sz="3000" noProof="0" dirty="0"/>
            </a:br>
            <a:r>
              <a:rPr lang="en-CA" sz="1800" noProof="0" dirty="0" smtClean="0"/>
              <a:t>Useful Link: </a:t>
            </a:r>
            <a:r>
              <a:rPr lang="en-CA" sz="1800" b="0" noProof="0" dirty="0" smtClean="0">
                <a:solidFill>
                  <a:prstClr val="black"/>
                </a:solidFill>
                <a:ea typeface="+mn-ea"/>
                <a:hlinkClick r:id="rId3"/>
              </a:rPr>
              <a:t>FAQ - Using </a:t>
            </a:r>
            <a:r>
              <a:rPr lang="en-CA" sz="1800" b="0" noProof="0" dirty="0">
                <a:solidFill>
                  <a:prstClr val="black"/>
                </a:solidFill>
                <a:ea typeface="+mn-ea"/>
                <a:hlinkClick r:id="rId3"/>
              </a:rPr>
              <a:t>the PSPM App</a:t>
            </a:r>
            <a:endParaRPr lang="en-CA" sz="1800" noProof="0" dirty="0"/>
          </a:p>
        </p:txBody>
      </p:sp>
      <p:sp>
        <p:nvSpPr>
          <p:cNvPr id="3" name="Slide Number Placeholder 2"/>
          <p:cNvSpPr>
            <a:spLocks noGrp="1"/>
          </p:cNvSpPr>
          <p:nvPr>
            <p:ph type="sldNum" sz="quarter" idx="12"/>
          </p:nvPr>
        </p:nvSpPr>
        <p:spPr/>
        <p:txBody>
          <a:bodyPr/>
          <a:lstStyle/>
          <a:p>
            <a:fld id="{2E86C063-E22E-2E4C-A523-54089486E38F}" type="slidenum">
              <a:rPr lang="en-US" smtClean="0"/>
              <a:t>58</a:t>
            </a:fld>
            <a:endParaRPr lang="en-US"/>
          </a:p>
        </p:txBody>
      </p:sp>
    </p:spTree>
    <p:extLst>
      <p:ext uri="{BB962C8B-B14F-4D97-AF65-F5344CB8AC3E}">
        <p14:creationId xmlns:p14="http://schemas.microsoft.com/office/powerpoint/2010/main" val="119358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153762"/>
            <a:ext cx="8229600" cy="857250"/>
          </a:xfrm>
        </p:spPr>
        <p:txBody>
          <a:bodyPr/>
          <a:lstStyle/>
          <a:p>
            <a:r>
              <a:rPr lang="en-CA" sz="2400" noProof="0" dirty="0"/>
              <a:t>Top </a:t>
            </a:r>
            <a:r>
              <a:rPr lang="en-CA" sz="2400" noProof="0" dirty="0" smtClean="0"/>
              <a:t>3 </a:t>
            </a:r>
            <a:r>
              <a:rPr lang="en-CA" sz="2400" noProof="0" dirty="0"/>
              <a:t>Questions Related To The PSPM App </a:t>
            </a:r>
            <a:br>
              <a:rPr lang="en-CA" sz="2400" noProof="0" dirty="0"/>
            </a:br>
            <a:r>
              <a:rPr lang="en-CA" sz="2400" noProof="0" dirty="0"/>
              <a:t>Asked At Year-End</a:t>
            </a:r>
            <a:endParaRPr lang="en-CA" noProof="0" dirty="0"/>
          </a:p>
        </p:txBody>
      </p:sp>
      <p:sp>
        <p:nvSpPr>
          <p:cNvPr id="3" name="Content Placeholder 2"/>
          <p:cNvSpPr>
            <a:spLocks noGrp="1"/>
          </p:cNvSpPr>
          <p:nvPr>
            <p:ph idx="1"/>
          </p:nvPr>
        </p:nvSpPr>
        <p:spPr>
          <a:xfrm>
            <a:off x="457200" y="1146810"/>
            <a:ext cx="8229600" cy="3760469"/>
          </a:xfrm>
        </p:spPr>
        <p:txBody>
          <a:bodyPr>
            <a:normAutofit/>
          </a:bodyPr>
          <a:lstStyle/>
          <a:p>
            <a:r>
              <a:rPr lang="en-CA" sz="1500" b="1" noProof="0" dirty="0" smtClean="0"/>
              <a:t>How do I proceed when an employee is leaving the team?</a:t>
            </a:r>
          </a:p>
          <a:p>
            <a:endParaRPr lang="en-CA" sz="1700" noProof="0" dirty="0" smtClean="0"/>
          </a:p>
          <a:p>
            <a:pPr lvl="1">
              <a:buFont typeface="Wingdings" panose="05000000000000000000" pitchFamily="2" charset="2"/>
              <a:buChar char="Ø"/>
            </a:pPr>
            <a:r>
              <a:rPr lang="en-CA" sz="1000" noProof="0" dirty="0" smtClean="0">
                <a:solidFill>
                  <a:srgbClr val="000000"/>
                </a:solidFill>
              </a:rPr>
              <a:t>When leaving one’s position, either for an assignment, a secondment or a deployment, it is important to update the reporting relationships in the </a:t>
            </a:r>
            <a:r>
              <a:rPr lang="en-CA" sz="1000" noProof="0" dirty="0" smtClean="0">
                <a:solidFill>
                  <a:srgbClr val="000000"/>
                </a:solidFill>
                <a:hlinkClick r:id="rId3"/>
              </a:rPr>
              <a:t>PSPM</a:t>
            </a:r>
            <a:r>
              <a:rPr lang="en-CA" sz="1000" noProof="0" dirty="0">
                <a:solidFill>
                  <a:srgbClr val="000000"/>
                </a:solidFill>
                <a:hlinkClick r:id="rId3"/>
              </a:rPr>
              <a:t> </a:t>
            </a:r>
            <a:r>
              <a:rPr lang="en-CA" sz="1000" noProof="0" dirty="0" smtClean="0">
                <a:solidFill>
                  <a:srgbClr val="000000"/>
                </a:solidFill>
                <a:hlinkClick r:id="rId3"/>
              </a:rPr>
              <a:t>App</a:t>
            </a:r>
            <a:r>
              <a:rPr lang="en-CA" sz="1000" noProof="0" dirty="0" smtClean="0">
                <a:solidFill>
                  <a:srgbClr val="000000"/>
                </a:solidFill>
              </a:rPr>
              <a:t> to ensure appropriate management and recognition of performance for subordinates and for oneself.</a:t>
            </a:r>
          </a:p>
          <a:p>
            <a:pPr lvl="1">
              <a:buFont typeface="Wingdings" panose="05000000000000000000" pitchFamily="2" charset="2"/>
              <a:buChar char="Ø"/>
            </a:pPr>
            <a:endParaRPr lang="en-CA" sz="900" noProof="0" dirty="0" smtClean="0">
              <a:solidFill>
                <a:srgbClr val="000000"/>
              </a:solidFill>
            </a:endParaRPr>
          </a:p>
          <a:p>
            <a:pPr lvl="1">
              <a:buFont typeface="Wingdings" panose="05000000000000000000" pitchFamily="2" charset="2"/>
              <a:buChar char="Ø"/>
            </a:pPr>
            <a:r>
              <a:rPr lang="en-CA" sz="1000" noProof="0" dirty="0" smtClean="0">
                <a:solidFill>
                  <a:srgbClr val="000000"/>
                </a:solidFill>
              </a:rPr>
              <a:t>Here are </a:t>
            </a:r>
            <a:r>
              <a:rPr lang="en-CA" sz="1000" noProof="0" dirty="0">
                <a:solidFill>
                  <a:srgbClr val="000000"/>
                </a:solidFill>
              </a:rPr>
              <a:t>critical steps to follow when an employee leaves </a:t>
            </a:r>
            <a:r>
              <a:rPr lang="en-CA" sz="1000" noProof="0" dirty="0" smtClean="0">
                <a:solidFill>
                  <a:srgbClr val="000000"/>
                </a:solidFill>
              </a:rPr>
              <a:t>a manager’s team</a:t>
            </a:r>
            <a:r>
              <a:rPr lang="en-CA" sz="1000" noProof="0" dirty="0">
                <a:solidFill>
                  <a:srgbClr val="000000"/>
                </a:solidFill>
              </a:rPr>
              <a:t>:</a:t>
            </a:r>
          </a:p>
          <a:p>
            <a:pPr lvl="2"/>
            <a:endParaRPr lang="en-CA" sz="500" noProof="0" dirty="0" smtClean="0">
              <a:solidFill>
                <a:srgbClr val="000000"/>
              </a:solidFill>
            </a:endParaRPr>
          </a:p>
          <a:p>
            <a:pPr lvl="2"/>
            <a:r>
              <a:rPr lang="en-CA" sz="800" noProof="0" dirty="0" smtClean="0">
                <a:solidFill>
                  <a:srgbClr val="000000"/>
                </a:solidFill>
              </a:rPr>
              <a:t>Before </a:t>
            </a:r>
            <a:r>
              <a:rPr lang="en-CA" sz="800" noProof="0" dirty="0">
                <a:solidFill>
                  <a:srgbClr val="000000"/>
                </a:solidFill>
              </a:rPr>
              <a:t>leaving, have a performance discussion with the employee for the period since the last review discussion. Enter a summary of the feedback in the comments section of the employee’s performance agreement (PA). If you feel the period is too short to provide valid feedback, specify it in the "Comments" section.</a:t>
            </a:r>
          </a:p>
          <a:p>
            <a:pPr lvl="2"/>
            <a:endParaRPr lang="en-CA" sz="800" i="1" noProof="0" dirty="0" smtClean="0">
              <a:solidFill>
                <a:srgbClr val="000000"/>
              </a:solidFill>
              <a:hlinkClick r:id="rId4"/>
            </a:endParaRPr>
          </a:p>
          <a:p>
            <a:pPr lvl="2"/>
            <a:r>
              <a:rPr lang="en-CA" sz="800" i="1" noProof="0" dirty="0" smtClean="0">
                <a:solidFill>
                  <a:srgbClr val="000000"/>
                </a:solidFill>
                <a:hlinkClick r:id="rId4"/>
              </a:rPr>
              <a:t>Release </a:t>
            </a:r>
            <a:r>
              <a:rPr lang="en-CA" sz="800" i="1" noProof="0" dirty="0">
                <a:solidFill>
                  <a:srgbClr val="000000"/>
                </a:solidFill>
                <a:hlinkClick r:id="rId4"/>
              </a:rPr>
              <a:t>your employee</a:t>
            </a:r>
            <a:r>
              <a:rPr lang="en-CA" sz="800" noProof="0" dirty="0">
                <a:solidFill>
                  <a:srgbClr val="000000"/>
                </a:solidFill>
              </a:rPr>
              <a:t> in the PSPM App by clicking the "Release Employee" button. There’s no need for you to sign the PA if it is not the mid-year or year-end period. The information will be saved if you click "Save".</a:t>
            </a:r>
          </a:p>
          <a:p>
            <a:pPr lvl="2"/>
            <a:endParaRPr lang="en-CA" sz="800" noProof="0" dirty="0" smtClean="0">
              <a:solidFill>
                <a:srgbClr val="000000"/>
              </a:solidFill>
            </a:endParaRPr>
          </a:p>
          <a:p>
            <a:pPr lvl="2"/>
            <a:r>
              <a:rPr lang="en-CA" sz="800" noProof="0" dirty="0" smtClean="0">
                <a:solidFill>
                  <a:srgbClr val="000000"/>
                </a:solidFill>
              </a:rPr>
              <a:t>You </a:t>
            </a:r>
            <a:r>
              <a:rPr lang="en-CA" sz="800" noProof="0" dirty="0">
                <a:solidFill>
                  <a:srgbClr val="000000"/>
                </a:solidFill>
              </a:rPr>
              <a:t>may be contacted by the employee’s next supervisor when preparing for year-end review. Each employee has only one performance agreement for the entire fiscal year.</a:t>
            </a:r>
          </a:p>
          <a:p>
            <a:pPr lvl="2"/>
            <a:endParaRPr lang="en-CA" sz="800" noProof="0" dirty="0" smtClean="0">
              <a:solidFill>
                <a:srgbClr val="000000"/>
              </a:solidFill>
            </a:endParaRPr>
          </a:p>
          <a:p>
            <a:pPr lvl="2"/>
            <a:r>
              <a:rPr lang="en-CA" sz="800" noProof="0" dirty="0" smtClean="0">
                <a:solidFill>
                  <a:srgbClr val="000000"/>
                </a:solidFill>
              </a:rPr>
              <a:t>For </a:t>
            </a:r>
            <a:r>
              <a:rPr lang="en-CA" sz="800" noProof="0" dirty="0">
                <a:solidFill>
                  <a:srgbClr val="000000"/>
                </a:solidFill>
              </a:rPr>
              <a:t>details on this procedure and other information for managers regarding the PSPM App, consult the </a:t>
            </a:r>
            <a:r>
              <a:rPr lang="en-CA" sz="800" i="1" noProof="0" dirty="0">
                <a:solidFill>
                  <a:srgbClr val="000000"/>
                </a:solidFill>
                <a:hlinkClick r:id="rId5"/>
              </a:rPr>
              <a:t>PSPM App User Guide for Executives and Managers/Supervisors</a:t>
            </a:r>
            <a:r>
              <a:rPr lang="en-CA" sz="800" noProof="0" dirty="0">
                <a:solidFill>
                  <a:srgbClr val="000000"/>
                </a:solidFill>
              </a:rPr>
              <a:t>. The </a:t>
            </a:r>
            <a:r>
              <a:rPr lang="en-CA" sz="800" i="1" noProof="0" dirty="0">
                <a:solidFill>
                  <a:srgbClr val="000000"/>
                </a:solidFill>
                <a:hlinkClick r:id="rId6"/>
              </a:rPr>
              <a:t>Performance Management at ESDC</a:t>
            </a:r>
            <a:r>
              <a:rPr lang="en-CA" sz="800" noProof="0" dirty="0">
                <a:solidFill>
                  <a:srgbClr val="000000"/>
                </a:solidFill>
              </a:rPr>
              <a:t> iService page also provides a wealth of information for managers, including </a:t>
            </a:r>
            <a:r>
              <a:rPr lang="en-CA" sz="800" i="1" noProof="0" dirty="0">
                <a:solidFill>
                  <a:srgbClr val="000000"/>
                </a:solidFill>
                <a:hlinkClick r:id="rId7"/>
              </a:rPr>
              <a:t>Tools to support ongoing performance discussions</a:t>
            </a:r>
            <a:r>
              <a:rPr lang="en-CA" sz="800" noProof="0" dirty="0">
                <a:solidFill>
                  <a:srgbClr val="000000"/>
                </a:solidFill>
              </a:rPr>
              <a:t>.</a:t>
            </a:r>
          </a:p>
          <a:p>
            <a:pPr lvl="1">
              <a:buFont typeface="Wingdings" panose="05000000000000000000" pitchFamily="2" charset="2"/>
              <a:buChar char="Ø"/>
            </a:pPr>
            <a:endParaRPr lang="en-CA" sz="1400" noProof="0" dirty="0"/>
          </a:p>
          <a:p>
            <a:pPr lvl="1">
              <a:buFont typeface="Wingdings" panose="05000000000000000000" pitchFamily="2" charset="2"/>
              <a:buChar char="Ø"/>
            </a:pPr>
            <a:endParaRPr lang="en-CA" sz="14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59</a:t>
            </a:fld>
            <a:endParaRPr lang="en-US"/>
          </a:p>
        </p:txBody>
      </p:sp>
    </p:spTree>
    <p:extLst>
      <p:ext uri="{BB962C8B-B14F-4D97-AF65-F5344CB8AC3E}">
        <p14:creationId xmlns:p14="http://schemas.microsoft.com/office/powerpoint/2010/main" val="1824083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557" y="663584"/>
            <a:ext cx="3312368" cy="2000548"/>
          </a:xfrm>
          <a:prstGeom prst="rect">
            <a:avLst/>
          </a:prstGeom>
          <a:noFill/>
        </p:spPr>
        <p:txBody>
          <a:bodyPr wrap="square" rtlCol="0">
            <a:spAutoFit/>
          </a:bodyPr>
          <a:lstStyle/>
          <a:p>
            <a:pPr>
              <a:spcAft>
                <a:spcPts val="600"/>
              </a:spcAft>
            </a:pPr>
            <a:r>
              <a:rPr lang="en-CA" sz="1400" b="1" i="1" dirty="0">
                <a:solidFill>
                  <a:srgbClr val="000000"/>
                </a:solidFill>
                <a:latin typeface="Arial" pitchFamily="34" charset="0"/>
                <a:ea typeface="ＭＳ Ｐゴシック" pitchFamily="34" charset="-128"/>
              </a:rPr>
              <a:t>A Requirement from the Directive on Performance </a:t>
            </a:r>
            <a:r>
              <a:rPr lang="en-CA" sz="1400" b="1" i="1" dirty="0" smtClean="0">
                <a:solidFill>
                  <a:srgbClr val="000000"/>
                </a:solidFill>
                <a:latin typeface="Arial" pitchFamily="34" charset="0"/>
                <a:ea typeface="ＭＳ Ｐゴシック" pitchFamily="34" charset="-128"/>
              </a:rPr>
              <a:t>Management</a:t>
            </a:r>
            <a:r>
              <a:rPr lang="en-CA" sz="1400" b="1" dirty="0" smtClean="0">
                <a:solidFill>
                  <a:srgbClr val="000000"/>
                </a:solidFill>
                <a:latin typeface="Arial" pitchFamily="34" charset="0"/>
                <a:ea typeface="ＭＳ Ｐゴシック" pitchFamily="34" charset="-128"/>
              </a:rPr>
              <a:t>:</a:t>
            </a:r>
          </a:p>
          <a:p>
            <a:pPr>
              <a:spcAft>
                <a:spcPts val="600"/>
              </a:spcAft>
            </a:pPr>
            <a:endParaRPr lang="en-CA" sz="1400" b="1" dirty="0" smtClean="0">
              <a:solidFill>
                <a:srgbClr val="000000"/>
              </a:solidFill>
              <a:latin typeface="Arial" pitchFamily="34" charset="0"/>
              <a:ea typeface="ＭＳ Ｐゴシック" pitchFamily="34" charset="-128"/>
            </a:endParaRPr>
          </a:p>
          <a:p>
            <a:pPr>
              <a:spcAft>
                <a:spcPts val="600"/>
              </a:spcAft>
            </a:pPr>
            <a:r>
              <a:rPr lang="en-CA" sz="1200" dirty="0" smtClean="0">
                <a:solidFill>
                  <a:srgbClr val="000000"/>
                </a:solidFill>
                <a:latin typeface="Arial" pitchFamily="34" charset="0"/>
                <a:ea typeface="ＭＳ Ｐゴシック" pitchFamily="34" charset="-128"/>
              </a:rPr>
              <a:t>“Year-end assessment for </a:t>
            </a:r>
            <a:r>
              <a:rPr lang="en-CA" sz="1200" dirty="0">
                <a:solidFill>
                  <a:srgbClr val="000000"/>
                </a:solidFill>
                <a:latin typeface="Arial" pitchFamily="34" charset="0"/>
                <a:ea typeface="ＭＳ Ｐゴシック" pitchFamily="34" charset="-128"/>
              </a:rPr>
              <a:t>each employee </a:t>
            </a:r>
            <a:r>
              <a:rPr lang="en-CA" sz="1200" dirty="0" smtClean="0">
                <a:solidFill>
                  <a:srgbClr val="000000"/>
                </a:solidFill>
                <a:latin typeface="Arial" pitchFamily="34" charset="0"/>
                <a:ea typeface="ＭＳ Ｐゴシック" pitchFamily="34" charset="-128"/>
              </a:rPr>
              <a:t>comes in </a:t>
            </a:r>
            <a:r>
              <a:rPr lang="en-CA" sz="1200" dirty="0">
                <a:solidFill>
                  <a:srgbClr val="000000"/>
                </a:solidFill>
                <a:latin typeface="Arial" pitchFamily="34" charset="0"/>
                <a:ea typeface="ＭＳ Ｐゴシック" pitchFamily="34" charset="-128"/>
              </a:rPr>
              <a:t>the form of </a:t>
            </a:r>
            <a:r>
              <a:rPr lang="en-CA" sz="1200" dirty="0" smtClean="0">
                <a:solidFill>
                  <a:srgbClr val="000000"/>
                </a:solidFill>
                <a:latin typeface="Arial" pitchFamily="34" charset="0"/>
                <a:ea typeface="ＭＳ Ｐゴシック" pitchFamily="34" charset="-128"/>
              </a:rPr>
              <a:t>conversations </a:t>
            </a:r>
            <a:r>
              <a:rPr lang="en-CA" sz="1200" dirty="0">
                <a:solidFill>
                  <a:srgbClr val="000000"/>
                </a:solidFill>
                <a:latin typeface="Arial" pitchFamily="34" charset="0"/>
                <a:ea typeface="ＭＳ Ｐゴシック" pitchFamily="34" charset="-128"/>
              </a:rPr>
              <a:t>to review accomplishments in relation to performance </a:t>
            </a:r>
            <a:r>
              <a:rPr lang="en-CA" sz="1200" dirty="0" smtClean="0">
                <a:solidFill>
                  <a:srgbClr val="000000"/>
                </a:solidFill>
                <a:latin typeface="Arial" pitchFamily="34" charset="0"/>
                <a:ea typeface="ＭＳ Ｐゴシック" pitchFamily="34" charset="-128"/>
              </a:rPr>
              <a:t>objectives and competencies demonstrated to deliver these objectives; to solicit </a:t>
            </a:r>
            <a:r>
              <a:rPr lang="en-CA" sz="1200" dirty="0">
                <a:solidFill>
                  <a:srgbClr val="000000"/>
                </a:solidFill>
                <a:latin typeface="Arial" pitchFamily="34" charset="0"/>
                <a:ea typeface="ＭＳ Ｐゴシック" pitchFamily="34" charset="-128"/>
              </a:rPr>
              <a:t>and provide feedback and </a:t>
            </a:r>
            <a:r>
              <a:rPr lang="en-CA" sz="1200" dirty="0" smtClean="0">
                <a:solidFill>
                  <a:srgbClr val="000000"/>
                </a:solidFill>
                <a:latin typeface="Arial" pitchFamily="34" charset="0"/>
                <a:ea typeface="ＭＳ Ｐゴシック" pitchFamily="34" charset="-128"/>
              </a:rPr>
              <a:t>assign ratings.”</a:t>
            </a:r>
            <a:endParaRPr lang="en-CA" sz="1200" dirty="0">
              <a:solidFill>
                <a:srgbClr val="000000"/>
              </a:solidFill>
              <a:latin typeface="Arial" pitchFamily="34" charset="0"/>
              <a:ea typeface="ＭＳ Ｐゴシック" pitchFamily="34" charset="-128"/>
            </a:endParaRPr>
          </a:p>
        </p:txBody>
      </p:sp>
      <p:sp>
        <p:nvSpPr>
          <p:cNvPr id="6" name="TextBox 5"/>
          <p:cNvSpPr txBox="1"/>
          <p:nvPr/>
        </p:nvSpPr>
        <p:spPr>
          <a:xfrm>
            <a:off x="4245336" y="674494"/>
            <a:ext cx="4860530" cy="3475310"/>
          </a:xfrm>
          <a:prstGeom prst="rect">
            <a:avLst/>
          </a:prstGeom>
          <a:noFill/>
        </p:spPr>
        <p:txBody>
          <a:bodyPr wrap="square" rtlCol="0">
            <a:spAutoFit/>
          </a:bodyPr>
          <a:lstStyle/>
          <a:p>
            <a:pPr>
              <a:spcAft>
                <a:spcPts val="600"/>
              </a:spcAft>
            </a:pPr>
            <a:r>
              <a:rPr lang="en-CA" sz="1300" b="1" dirty="0" smtClean="0">
                <a:solidFill>
                  <a:srgbClr val="000000"/>
                </a:solidFill>
                <a:latin typeface="Arial" pitchFamily="34" charset="0"/>
                <a:ea typeface="ＭＳ Ｐゴシック" pitchFamily="34" charset="-128"/>
              </a:rPr>
              <a:t>Year-End is a time to:</a:t>
            </a:r>
          </a:p>
          <a:p>
            <a:pPr marL="285750" indent="-285750">
              <a:spcAft>
                <a:spcPts val="600"/>
              </a:spcAft>
              <a:buFont typeface="Arial" panose="020B0604020202020204" pitchFamily="34" charset="0"/>
              <a:buChar char="•"/>
            </a:pPr>
            <a:r>
              <a:rPr lang="en-CA" sz="1300" dirty="0" smtClean="0">
                <a:solidFill>
                  <a:srgbClr val="000000"/>
                </a:solidFill>
                <a:latin typeface="Arial" pitchFamily="34" charset="0"/>
                <a:ea typeface="ＭＳ Ｐゴシック" pitchFamily="34" charset="-128"/>
              </a:rPr>
              <a:t>Have a </a:t>
            </a:r>
            <a:r>
              <a:rPr lang="en-CA" sz="1300" b="1" dirty="0" smtClean="0">
                <a:solidFill>
                  <a:srgbClr val="000000"/>
                </a:solidFill>
                <a:latin typeface="Arial" pitchFamily="34" charset="0"/>
                <a:ea typeface="ＭＳ Ｐゴシック" pitchFamily="34" charset="-128"/>
              </a:rPr>
              <a:t>conversation</a:t>
            </a:r>
            <a:r>
              <a:rPr lang="en-CA" sz="1300" dirty="0" smtClean="0">
                <a:solidFill>
                  <a:srgbClr val="000000"/>
                </a:solidFill>
                <a:latin typeface="Arial" pitchFamily="34" charset="0"/>
                <a:ea typeface="ＭＳ Ｐゴシック" pitchFamily="34" charset="-128"/>
              </a:rPr>
              <a:t> about performance.</a:t>
            </a:r>
          </a:p>
          <a:p>
            <a:pPr marL="285750" indent="-285750">
              <a:spcAft>
                <a:spcPts val="600"/>
              </a:spcAft>
              <a:buFont typeface="Arial" panose="020B0604020202020204" pitchFamily="34" charset="0"/>
              <a:buChar char="•"/>
            </a:pPr>
            <a:r>
              <a:rPr lang="en-CA" sz="1300" dirty="0" smtClean="0">
                <a:solidFill>
                  <a:srgbClr val="000000"/>
                </a:solidFill>
                <a:latin typeface="Arial" pitchFamily="34" charset="0"/>
                <a:ea typeface="ＭＳ Ｐゴシック" pitchFamily="34" charset="-128"/>
              </a:rPr>
              <a:t>Provide </a:t>
            </a:r>
            <a:r>
              <a:rPr lang="en-CA" sz="1300" b="1" dirty="0">
                <a:solidFill>
                  <a:srgbClr val="000000"/>
                </a:solidFill>
                <a:latin typeface="Arial" pitchFamily="34" charset="0"/>
                <a:ea typeface="ＭＳ Ｐゴシック" pitchFamily="34" charset="-128"/>
              </a:rPr>
              <a:t>recognition</a:t>
            </a:r>
            <a:r>
              <a:rPr lang="en-CA" sz="1300" dirty="0">
                <a:solidFill>
                  <a:srgbClr val="000000"/>
                </a:solidFill>
                <a:latin typeface="Arial" pitchFamily="34" charset="0"/>
                <a:ea typeface="ＭＳ Ｐゴシック" pitchFamily="34" charset="-128"/>
              </a:rPr>
              <a:t>, encouragement and constructive feedback. </a:t>
            </a:r>
          </a:p>
          <a:p>
            <a:pPr marL="285750" indent="-285750">
              <a:spcAft>
                <a:spcPts val="600"/>
              </a:spcAft>
              <a:buFont typeface="Arial" panose="020B0604020202020204" pitchFamily="34" charset="0"/>
              <a:buChar char="•"/>
            </a:pPr>
            <a:r>
              <a:rPr lang="en-CA" sz="1300" dirty="0" smtClean="0">
                <a:solidFill>
                  <a:srgbClr val="000000"/>
                </a:solidFill>
                <a:latin typeface="Arial" pitchFamily="34" charset="0"/>
                <a:ea typeface="ＭＳ Ｐゴシック" pitchFamily="34" charset="-128"/>
              </a:rPr>
              <a:t>Provide </a:t>
            </a:r>
            <a:r>
              <a:rPr lang="en-CA" sz="1300" dirty="0">
                <a:solidFill>
                  <a:srgbClr val="000000"/>
                </a:solidFill>
                <a:latin typeface="Arial" pitchFamily="34" charset="0"/>
                <a:ea typeface="ＭＳ Ｐゴシック" pitchFamily="34" charset="-128"/>
              </a:rPr>
              <a:t>direction or additional </a:t>
            </a:r>
            <a:r>
              <a:rPr lang="en-CA" sz="1300" b="1" dirty="0">
                <a:solidFill>
                  <a:srgbClr val="000000"/>
                </a:solidFill>
                <a:latin typeface="Arial" pitchFamily="34" charset="0"/>
                <a:ea typeface="ＭＳ Ｐゴシック" pitchFamily="34" charset="-128"/>
              </a:rPr>
              <a:t>support</a:t>
            </a:r>
            <a:r>
              <a:rPr lang="en-CA" sz="1300" dirty="0">
                <a:solidFill>
                  <a:srgbClr val="000000"/>
                </a:solidFill>
                <a:latin typeface="Arial" pitchFamily="34" charset="0"/>
                <a:ea typeface="ＭＳ Ｐゴシック" pitchFamily="34" charset="-128"/>
              </a:rPr>
              <a:t> on any aspect requiring improvement.</a:t>
            </a:r>
          </a:p>
          <a:p>
            <a:pPr marL="285750" indent="-285750">
              <a:spcAft>
                <a:spcPts val="600"/>
              </a:spcAft>
              <a:buFont typeface="Arial" panose="020B0604020202020204" pitchFamily="34" charset="0"/>
              <a:buChar char="•"/>
            </a:pPr>
            <a:r>
              <a:rPr lang="en-CA" sz="1300" b="1" dirty="0" smtClean="0">
                <a:solidFill>
                  <a:srgbClr val="000000"/>
                </a:solidFill>
                <a:latin typeface="Arial" pitchFamily="34" charset="0"/>
                <a:ea typeface="ＭＳ Ｐゴシック" pitchFamily="34" charset="-128"/>
              </a:rPr>
              <a:t>Document</a:t>
            </a:r>
            <a:r>
              <a:rPr lang="en-CA" sz="1300" dirty="0" smtClean="0">
                <a:solidFill>
                  <a:srgbClr val="000000"/>
                </a:solidFill>
                <a:latin typeface="Arial" pitchFamily="34" charset="0"/>
                <a:ea typeface="ＭＳ Ｐゴシック" pitchFamily="34" charset="-128"/>
              </a:rPr>
              <a:t> the discussion and employee’s performance in relation to work objectives and core competencies in the PSPM App.</a:t>
            </a:r>
          </a:p>
          <a:p>
            <a:pPr marL="285750" indent="-285750">
              <a:spcAft>
                <a:spcPts val="600"/>
              </a:spcAft>
              <a:buFont typeface="Arial" panose="020B0604020202020204" pitchFamily="34" charset="0"/>
              <a:buChar char="•"/>
            </a:pPr>
            <a:r>
              <a:rPr lang="en-CA" sz="1300" dirty="0" smtClean="0">
                <a:solidFill>
                  <a:srgbClr val="000000"/>
                </a:solidFill>
                <a:latin typeface="Arial" pitchFamily="34" charset="0"/>
                <a:ea typeface="ＭＳ Ｐゴシック" pitchFamily="34" charset="-128"/>
              </a:rPr>
              <a:t>Assign a </a:t>
            </a:r>
            <a:r>
              <a:rPr lang="en-CA" sz="1300" b="1" dirty="0" smtClean="0">
                <a:solidFill>
                  <a:srgbClr val="000000"/>
                </a:solidFill>
                <a:latin typeface="Arial" pitchFamily="34" charset="0"/>
                <a:ea typeface="ＭＳ Ｐゴシック" pitchFamily="34" charset="-128"/>
              </a:rPr>
              <a:t>separate rating</a:t>
            </a:r>
            <a:r>
              <a:rPr lang="en-CA" sz="1300" dirty="0" smtClean="0">
                <a:solidFill>
                  <a:srgbClr val="000000"/>
                </a:solidFill>
                <a:latin typeface="Arial" pitchFamily="34" charset="0"/>
                <a:ea typeface="ＭＳ Ｐゴシック" pitchFamily="34" charset="-128"/>
              </a:rPr>
              <a:t> for work objectives and core competencies.</a:t>
            </a:r>
          </a:p>
          <a:p>
            <a:pPr marL="285750" indent="-285750">
              <a:spcAft>
                <a:spcPts val="600"/>
              </a:spcAft>
              <a:buFont typeface="Arial" panose="020B0604020202020204" pitchFamily="34" charset="0"/>
              <a:buChar char="•"/>
            </a:pPr>
            <a:r>
              <a:rPr lang="en-CA" sz="1300" dirty="0" smtClean="0">
                <a:solidFill>
                  <a:srgbClr val="000000"/>
                </a:solidFill>
                <a:latin typeface="Arial" pitchFamily="34" charset="0"/>
                <a:ea typeface="ＭＳ Ｐゴシック" pitchFamily="34" charset="-128"/>
              </a:rPr>
              <a:t>Review</a:t>
            </a:r>
            <a:r>
              <a:rPr lang="en-CA" sz="1300" b="1" dirty="0" smtClean="0">
                <a:solidFill>
                  <a:srgbClr val="000000"/>
                </a:solidFill>
                <a:latin typeface="Arial" pitchFamily="34" charset="0"/>
                <a:ea typeface="ＭＳ Ｐゴシック" pitchFamily="34" charset="-128"/>
              </a:rPr>
              <a:t> </a:t>
            </a:r>
            <a:r>
              <a:rPr lang="en-CA" sz="1300" dirty="0" smtClean="0">
                <a:solidFill>
                  <a:srgbClr val="000000"/>
                </a:solidFill>
                <a:latin typeface="Arial" pitchFamily="34" charset="0"/>
                <a:ea typeface="ＭＳ Ｐゴシック" pitchFamily="34" charset="-128"/>
              </a:rPr>
              <a:t>the mandatory </a:t>
            </a:r>
            <a:r>
              <a:rPr lang="en-CA" sz="1300" b="1" dirty="0" smtClean="0">
                <a:solidFill>
                  <a:srgbClr val="000000"/>
                </a:solidFill>
                <a:latin typeface="Arial" pitchFamily="34" charset="0"/>
                <a:ea typeface="ＭＳ Ｐゴシック" pitchFamily="34" charset="-128"/>
              </a:rPr>
              <a:t>Learning and Development Plan</a:t>
            </a:r>
            <a:r>
              <a:rPr lang="en-CA" sz="1300" dirty="0" smtClean="0">
                <a:solidFill>
                  <a:srgbClr val="000000"/>
                </a:solidFill>
                <a:latin typeface="Arial" pitchFamily="34" charset="0"/>
                <a:ea typeface="ＭＳ Ｐゴシック" pitchFamily="34" charset="-128"/>
              </a:rPr>
              <a:t>.</a:t>
            </a:r>
          </a:p>
          <a:p>
            <a:pPr marL="285750" indent="-285750">
              <a:spcAft>
                <a:spcPts val="6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Discuss </a:t>
            </a:r>
            <a:r>
              <a:rPr lang="en-CA" sz="1400" dirty="0">
                <a:latin typeface="Arial" panose="020B0604020202020204" pitchFamily="34" charset="0"/>
                <a:cs typeface="Arial" panose="020B0604020202020204" pitchFamily="34" charset="0"/>
              </a:rPr>
              <a:t>the interest of establishing a </a:t>
            </a:r>
            <a:r>
              <a:rPr lang="en-CA" sz="1400" b="1" dirty="0" smtClean="0">
                <a:latin typeface="Arial" panose="020B0604020202020204" pitchFamily="34" charset="0"/>
                <a:cs typeface="Arial" panose="020B0604020202020204" pitchFamily="34" charset="0"/>
              </a:rPr>
              <a:t>Talent   Management Plan (TMP), </a:t>
            </a:r>
            <a:r>
              <a:rPr lang="en-CA" sz="1400" dirty="0">
                <a:latin typeface="Arial" panose="020B0604020202020204" pitchFamily="34" charset="0"/>
                <a:cs typeface="Arial" panose="020B0604020202020204" pitchFamily="34" charset="0"/>
              </a:rPr>
              <a:t>if applicable. </a:t>
            </a:r>
            <a:endParaRPr lang="en-CA" sz="1400" dirty="0">
              <a:solidFill>
                <a:prstClr val="black"/>
              </a:solidFill>
              <a:latin typeface="Arial" panose="020B0604020202020204" pitchFamily="34" charset="0"/>
              <a:cs typeface="Arial" panose="020B0604020202020204" pitchFamily="34" charset="0"/>
            </a:endParaRPr>
          </a:p>
        </p:txBody>
      </p:sp>
      <p:pic>
        <p:nvPicPr>
          <p:cNvPr id="8" name="Picture 9" descr="C:\Users\lyne.pepin\AppData\Local\Microsoft\Windows\Temporary Internet Files\Content.IE5\M9QPK79L\Conversation-300x16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86" y="2867757"/>
            <a:ext cx="1795517" cy="10901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3172" y="34121"/>
            <a:ext cx="6048672" cy="461665"/>
          </a:xfrm>
          <a:prstGeom prst="rect">
            <a:avLst/>
          </a:prstGeom>
        </p:spPr>
        <p:txBody>
          <a:bodyPr wrap="square">
            <a:spAutoFit/>
          </a:bodyPr>
          <a:lstStyle/>
          <a:p>
            <a:r>
              <a:rPr lang="en-CA" sz="2400" b="1" dirty="0" smtClean="0">
                <a:latin typeface="Arial"/>
                <a:ea typeface="ＭＳ Ｐゴシック" pitchFamily="34" charset="-128"/>
                <a:cs typeface="Arial"/>
              </a:rPr>
              <a:t>What is Year-End Assessment?</a:t>
            </a:r>
            <a:endParaRPr lang="en-CA" sz="2400" dirty="0">
              <a:ea typeface="ＭＳ Ｐゴシック" pitchFamily="34" charset="-128"/>
            </a:endParaRPr>
          </a:p>
        </p:txBody>
      </p:sp>
      <p:grpSp>
        <p:nvGrpSpPr>
          <p:cNvPr id="7" name="Group 6"/>
          <p:cNvGrpSpPr/>
          <p:nvPr>
            <p:custDataLst>
              <p:tags r:id="rId1"/>
            </p:custDataLst>
          </p:nvPr>
        </p:nvGrpSpPr>
        <p:grpSpPr>
          <a:xfrm>
            <a:off x="438557" y="4306257"/>
            <a:ext cx="8044205" cy="246221"/>
            <a:chOff x="1174501" y="5452522"/>
            <a:chExt cx="6576168" cy="328295"/>
          </a:xfrm>
        </p:grpSpPr>
        <p:sp>
          <p:nvSpPr>
            <p:cNvPr id="11" name="Rectangle 10"/>
            <p:cNvSpPr/>
            <p:nvPr/>
          </p:nvSpPr>
          <p:spPr>
            <a:xfrm>
              <a:off x="1553276" y="5452522"/>
              <a:ext cx="6197393" cy="328295"/>
            </a:xfrm>
            <a:prstGeom prst="rect">
              <a:avLst/>
            </a:prstGeom>
            <a:solidFill>
              <a:srgbClr val="DBDBC7"/>
            </a:solidFill>
          </p:spPr>
          <p:txBody>
            <a:bodyPr wrap="square">
              <a:spAutoFit/>
            </a:bodyPr>
            <a:lstStyle/>
            <a:p>
              <a:r>
                <a:rPr lang="en-CA" sz="1000" dirty="0" smtClean="0">
                  <a:solidFill>
                    <a:srgbClr val="000000"/>
                  </a:solidFill>
                  <a:latin typeface="Arial" pitchFamily="34" charset="0"/>
                  <a:ea typeface="ＭＳ Ｐゴシック" pitchFamily="34" charset="-128"/>
                </a:rPr>
                <a:t>“</a:t>
              </a:r>
              <a:r>
                <a:rPr lang="en-CA" sz="1000" dirty="0">
                  <a:solidFill>
                    <a:srgbClr val="000000"/>
                  </a:solidFill>
                  <a:latin typeface="Arial" pitchFamily="34" charset="0"/>
                  <a:ea typeface="ＭＳ Ｐゴシック" pitchFamily="34" charset="-128"/>
                </a:rPr>
                <a:t>A goal of the </a:t>
              </a:r>
              <a:r>
                <a:rPr lang="en-CA" sz="1000" dirty="0" smtClean="0">
                  <a:solidFill>
                    <a:srgbClr val="000000"/>
                  </a:solidFill>
                  <a:latin typeface="Arial" pitchFamily="34" charset="0"/>
                  <a:ea typeface="ＭＳ Ｐゴシック" pitchFamily="34" charset="-128"/>
                </a:rPr>
                <a:t>performance </a:t>
              </a:r>
              <a:r>
                <a:rPr lang="en-CA" sz="1000" dirty="0">
                  <a:solidFill>
                    <a:srgbClr val="000000"/>
                  </a:solidFill>
                  <a:latin typeface="Arial" pitchFamily="34" charset="0"/>
                  <a:ea typeface="ＭＳ Ｐゴシック" pitchFamily="34" charset="-128"/>
                </a:rPr>
                <a:t>management approach is to recognize that the work of each and every employee matters.” (TBS</a:t>
              </a:r>
              <a:r>
                <a:rPr lang="en-CA" sz="1000" dirty="0" smtClean="0">
                  <a:solidFill>
                    <a:srgbClr val="000000"/>
                  </a:solidFill>
                  <a:latin typeface="Arial" pitchFamily="34" charset="0"/>
                  <a:ea typeface="ＭＳ Ｐゴシック" pitchFamily="34" charset="-128"/>
                </a:rPr>
                <a:t>)</a:t>
              </a:r>
              <a:endParaRPr lang="en-CA" sz="1000" b="1" dirty="0">
                <a:solidFill>
                  <a:prstClr val="black"/>
                </a:solidFill>
                <a:latin typeface="Arial" pitchFamily="34" charset="0"/>
                <a:ea typeface="ＭＳ Ｐゴシック" pitchFamily="34" charset="-128"/>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501" y="5452522"/>
              <a:ext cx="370470" cy="328295"/>
            </a:xfrm>
            <a:prstGeom prst="rect">
              <a:avLst/>
            </a:prstGeom>
          </p:spPr>
        </p:pic>
      </p:grpSp>
      <p:sp>
        <p:nvSpPr>
          <p:cNvPr id="2" name="Slide Number Placeholder 1"/>
          <p:cNvSpPr>
            <a:spLocks noGrp="1"/>
          </p:cNvSpPr>
          <p:nvPr>
            <p:ph type="sldNum" sz="quarter" idx="12"/>
          </p:nvPr>
        </p:nvSpPr>
        <p:spPr/>
        <p:txBody>
          <a:bodyPr/>
          <a:lstStyle/>
          <a:p>
            <a:fld id="{2E86C063-E22E-2E4C-A523-54089486E38F}" type="slidenum">
              <a:rPr lang="en-US" smtClean="0"/>
              <a:t>6</a:t>
            </a:fld>
            <a:endParaRPr lang="en-US" dirty="0"/>
          </a:p>
        </p:txBody>
      </p:sp>
    </p:spTree>
    <p:extLst>
      <p:ext uri="{BB962C8B-B14F-4D97-AF65-F5344CB8AC3E}">
        <p14:creationId xmlns:p14="http://schemas.microsoft.com/office/powerpoint/2010/main" val="25969927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153762"/>
            <a:ext cx="8229600" cy="857250"/>
          </a:xfrm>
        </p:spPr>
        <p:txBody>
          <a:bodyPr/>
          <a:lstStyle/>
          <a:p>
            <a:r>
              <a:rPr lang="en-CA" sz="2400" noProof="0" dirty="0"/>
              <a:t>Top </a:t>
            </a:r>
            <a:r>
              <a:rPr lang="en-CA" sz="2400" noProof="0" dirty="0" smtClean="0"/>
              <a:t>3 </a:t>
            </a:r>
            <a:r>
              <a:rPr lang="en-CA" sz="2400" noProof="0" dirty="0"/>
              <a:t>Questions Related To The PSPM App </a:t>
            </a:r>
            <a:br>
              <a:rPr lang="en-CA" sz="2400" noProof="0" dirty="0"/>
            </a:br>
            <a:r>
              <a:rPr lang="en-CA" sz="2400" noProof="0" dirty="0"/>
              <a:t>Asked At Year-End</a:t>
            </a:r>
            <a:endParaRPr lang="en-CA" noProof="0"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Ø"/>
            </a:pPr>
            <a:endParaRPr lang="en-CA" sz="1400" noProof="0" dirty="0"/>
          </a:p>
          <a:p>
            <a:pPr lvl="0"/>
            <a:r>
              <a:rPr lang="en-CA" sz="1800" b="1" noProof="0" dirty="0">
                <a:solidFill>
                  <a:prstClr val="black"/>
                </a:solidFill>
              </a:rPr>
              <a:t>What can I do when an employee already retired or left and did not sign the performance agreement</a:t>
            </a:r>
            <a:r>
              <a:rPr lang="en-CA" sz="1800" b="1" noProof="0" dirty="0" smtClean="0">
                <a:solidFill>
                  <a:prstClr val="black"/>
                </a:solidFill>
              </a:rPr>
              <a:t>?</a:t>
            </a:r>
          </a:p>
          <a:p>
            <a:pPr lvl="0"/>
            <a:endParaRPr lang="en-CA" sz="1500" noProof="0" dirty="0">
              <a:solidFill>
                <a:prstClr val="black"/>
              </a:solidFill>
            </a:endParaRPr>
          </a:p>
          <a:p>
            <a:pPr lvl="1">
              <a:buFont typeface="Wingdings" panose="05000000000000000000" pitchFamily="2" charset="2"/>
              <a:buChar char="Ø"/>
            </a:pPr>
            <a:r>
              <a:rPr lang="en-CA" sz="1600" noProof="0" dirty="0" smtClean="0">
                <a:solidFill>
                  <a:prstClr val="black"/>
                </a:solidFill>
              </a:rPr>
              <a:t>Ensure </a:t>
            </a:r>
            <a:r>
              <a:rPr lang="en-CA" sz="1600" noProof="0" dirty="0">
                <a:solidFill>
                  <a:prstClr val="black"/>
                </a:solidFill>
              </a:rPr>
              <a:t>that all sections of the performance agreement are completed, then sign the performance agreement in Section E. Send an email to the PSPM Administrator to close the agreement and specify the reason.</a:t>
            </a:r>
          </a:p>
          <a:p>
            <a:pPr lvl="1">
              <a:buFont typeface="Wingdings" panose="05000000000000000000" pitchFamily="2" charset="2"/>
              <a:buChar char="Ø"/>
            </a:pPr>
            <a:endParaRPr lang="en-CA" sz="1400" noProof="0" dirty="0"/>
          </a:p>
        </p:txBody>
      </p:sp>
      <p:sp>
        <p:nvSpPr>
          <p:cNvPr id="4" name="Slide Number Placeholder 3"/>
          <p:cNvSpPr>
            <a:spLocks noGrp="1"/>
          </p:cNvSpPr>
          <p:nvPr>
            <p:ph type="sldNum" sz="quarter" idx="12"/>
          </p:nvPr>
        </p:nvSpPr>
        <p:spPr/>
        <p:txBody>
          <a:bodyPr/>
          <a:lstStyle/>
          <a:p>
            <a:fld id="{2E86C063-E22E-2E4C-A523-54089486E38F}" type="slidenum">
              <a:rPr lang="en-US" smtClean="0"/>
              <a:t>60</a:t>
            </a:fld>
            <a:endParaRPr lang="en-US"/>
          </a:p>
        </p:txBody>
      </p:sp>
    </p:spTree>
    <p:extLst>
      <p:ext uri="{BB962C8B-B14F-4D97-AF65-F5344CB8AC3E}">
        <p14:creationId xmlns:p14="http://schemas.microsoft.com/office/powerpoint/2010/main" val="36899515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3061"/>
            <a:ext cx="8229600" cy="857250"/>
          </a:xfrm>
        </p:spPr>
        <p:txBody>
          <a:bodyPr>
            <a:normAutofit/>
          </a:bodyPr>
          <a:lstStyle/>
          <a:p>
            <a:r>
              <a:rPr lang="en-CA" sz="2400" noProof="0" dirty="0"/>
              <a:t>Top </a:t>
            </a:r>
            <a:r>
              <a:rPr lang="en-CA" sz="2400" noProof="0" dirty="0" smtClean="0"/>
              <a:t>3 </a:t>
            </a:r>
            <a:r>
              <a:rPr lang="en-CA" sz="2400" noProof="0" dirty="0"/>
              <a:t>Questions Related </a:t>
            </a:r>
            <a:r>
              <a:rPr lang="en-CA" sz="2400" noProof="0" dirty="0" smtClean="0"/>
              <a:t>To </a:t>
            </a:r>
            <a:r>
              <a:rPr lang="en-CA" sz="2400" noProof="0" dirty="0"/>
              <a:t>The PSPM App </a:t>
            </a:r>
            <a:r>
              <a:rPr lang="en-CA" sz="2400" noProof="0" dirty="0" smtClean="0"/>
              <a:t/>
            </a:r>
            <a:br>
              <a:rPr lang="en-CA" sz="2400" noProof="0" dirty="0" smtClean="0"/>
            </a:br>
            <a:r>
              <a:rPr lang="en-CA" sz="2400" noProof="0" dirty="0" smtClean="0"/>
              <a:t>Asked </a:t>
            </a:r>
            <a:r>
              <a:rPr lang="en-CA" sz="2400" noProof="0" dirty="0"/>
              <a:t>At Year-End (cont’d)</a:t>
            </a:r>
          </a:p>
        </p:txBody>
      </p:sp>
      <p:sp>
        <p:nvSpPr>
          <p:cNvPr id="3" name="Content Placeholder 2"/>
          <p:cNvSpPr>
            <a:spLocks noGrp="1"/>
          </p:cNvSpPr>
          <p:nvPr>
            <p:ph idx="1"/>
          </p:nvPr>
        </p:nvSpPr>
        <p:spPr>
          <a:xfrm>
            <a:off x="457200" y="1537776"/>
            <a:ext cx="8229600" cy="3394472"/>
          </a:xfrm>
        </p:spPr>
        <p:txBody>
          <a:bodyPr>
            <a:normAutofit/>
          </a:bodyPr>
          <a:lstStyle/>
          <a:p>
            <a:r>
              <a:rPr lang="en-CA" sz="1700" b="1" noProof="0" dirty="0" smtClean="0"/>
              <a:t>I am a manager. How </a:t>
            </a:r>
            <a:r>
              <a:rPr lang="en-CA" sz="1700" b="1" noProof="0" dirty="0"/>
              <a:t>do I proceed when a manager has left without signing his employees’ performance agreements?</a:t>
            </a:r>
          </a:p>
          <a:p>
            <a:endParaRPr lang="en-CA" sz="1800" noProof="0" dirty="0" smtClean="0"/>
          </a:p>
          <a:p>
            <a:pPr lvl="1">
              <a:buFont typeface="Wingdings" panose="05000000000000000000" pitchFamily="2" charset="2"/>
              <a:buChar char="Ø"/>
            </a:pPr>
            <a:r>
              <a:rPr lang="en-CA" sz="1500" noProof="0" dirty="0" smtClean="0"/>
              <a:t>A </a:t>
            </a:r>
            <a:r>
              <a:rPr lang="en-CA" sz="1500" noProof="0" dirty="0"/>
              <a:t>request should be sent to the PSPM Administrator to release the employees under the former manager and provide the reason. Then the new manager can claim the employees. He also can communicate with the previous manager to discuss and obtain comments in order to use them to evaluate the employees and provide the overall rating and performance assessment at the end of year.</a:t>
            </a:r>
          </a:p>
        </p:txBody>
      </p:sp>
      <p:sp>
        <p:nvSpPr>
          <p:cNvPr id="4" name="Slide Number Placeholder 3"/>
          <p:cNvSpPr>
            <a:spLocks noGrp="1"/>
          </p:cNvSpPr>
          <p:nvPr>
            <p:ph type="sldNum" sz="quarter" idx="12"/>
          </p:nvPr>
        </p:nvSpPr>
        <p:spPr/>
        <p:txBody>
          <a:bodyPr/>
          <a:lstStyle/>
          <a:p>
            <a:fld id="{2E86C063-E22E-2E4C-A523-54089486E38F}" type="slidenum">
              <a:rPr lang="en-US" smtClean="0"/>
              <a:t>61</a:t>
            </a:fld>
            <a:endParaRPr lang="en-US"/>
          </a:p>
        </p:txBody>
      </p:sp>
    </p:spTree>
    <p:extLst>
      <p:ext uri="{BB962C8B-B14F-4D97-AF65-F5344CB8AC3E}">
        <p14:creationId xmlns:p14="http://schemas.microsoft.com/office/powerpoint/2010/main" val="157526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35" y="378153"/>
            <a:ext cx="8348662" cy="693458"/>
          </a:xfrm>
        </p:spPr>
        <p:txBody>
          <a:bodyPr>
            <a:noAutofit/>
          </a:bodyPr>
          <a:lstStyle/>
          <a:p>
            <a:r>
              <a:rPr lang="en-CA" sz="2400" noProof="0" dirty="0" smtClean="0"/>
              <a:t>Key Points to Remember</a:t>
            </a:r>
            <a:r>
              <a:rPr lang="en-CA" sz="2400" noProof="0" dirty="0"/>
              <a:t/>
            </a:r>
            <a:br>
              <a:rPr lang="en-CA" sz="2400" noProof="0" dirty="0"/>
            </a:br>
            <a:endParaRPr lang="en-CA" sz="2400" noProof="0" dirty="0"/>
          </a:p>
        </p:txBody>
      </p:sp>
      <p:sp>
        <p:nvSpPr>
          <p:cNvPr id="3" name="Content Placeholder 2"/>
          <p:cNvSpPr>
            <a:spLocks noGrp="1"/>
          </p:cNvSpPr>
          <p:nvPr>
            <p:ph idx="1"/>
          </p:nvPr>
        </p:nvSpPr>
        <p:spPr>
          <a:xfrm>
            <a:off x="396471" y="1067188"/>
            <a:ext cx="7096089" cy="2518294"/>
          </a:xfrm>
        </p:spPr>
        <p:txBody>
          <a:bodyPr>
            <a:normAutofit fontScale="92500" lnSpcReduction="10000"/>
          </a:bodyPr>
          <a:lstStyle/>
          <a:p>
            <a:r>
              <a:rPr lang="en-CA" sz="1600" noProof="0" dirty="0" smtClean="0"/>
              <a:t>Managers/supervisors must have regular, on-going and meaningful conversations about performance throughout the year with their employees. </a:t>
            </a:r>
          </a:p>
          <a:p>
            <a:endParaRPr lang="en-CA" sz="1600" noProof="0" dirty="0"/>
          </a:p>
          <a:p>
            <a:r>
              <a:rPr lang="en-CA" sz="1600" noProof="0" dirty="0" smtClean="0"/>
              <a:t>Managers/supervisors </a:t>
            </a:r>
            <a:r>
              <a:rPr lang="en-CA" sz="1600" noProof="0" dirty="0"/>
              <a:t>and employees must </a:t>
            </a:r>
            <a:r>
              <a:rPr lang="en-CA" sz="1600" noProof="0" dirty="0" smtClean="0"/>
              <a:t>start preparing as soon as possible.</a:t>
            </a:r>
            <a:endParaRPr lang="en-CA" sz="1600" noProof="0" dirty="0"/>
          </a:p>
          <a:p>
            <a:endParaRPr lang="en-CA" sz="1600" noProof="0" dirty="0" smtClean="0"/>
          </a:p>
          <a:p>
            <a:r>
              <a:rPr lang="en-CA" sz="1600" noProof="0" dirty="0"/>
              <a:t>The </a:t>
            </a:r>
            <a:r>
              <a:rPr lang="en-CA" sz="1600" noProof="0" dirty="0" smtClean="0"/>
              <a:t>conversation and the </a:t>
            </a:r>
            <a:r>
              <a:rPr lang="en-CA" sz="1600" dirty="0" smtClean="0"/>
              <a:t>process on performance management are </a:t>
            </a:r>
            <a:r>
              <a:rPr lang="en-CA" sz="1600" u="sng" dirty="0" smtClean="0"/>
              <a:t>not</a:t>
            </a:r>
            <a:r>
              <a:rPr lang="en-CA" sz="1600" dirty="0" smtClean="0"/>
              <a:t> </a:t>
            </a:r>
            <a:r>
              <a:rPr lang="en-CA" sz="1600" noProof="0" dirty="0" smtClean="0"/>
              <a:t>a </a:t>
            </a:r>
            <a:r>
              <a:rPr lang="en-CA" sz="1600" noProof="0" dirty="0"/>
              <a:t>‘tick box’ </a:t>
            </a:r>
            <a:r>
              <a:rPr lang="en-CA" sz="1600" noProof="0" dirty="0" smtClean="0"/>
              <a:t>exercise.</a:t>
            </a:r>
          </a:p>
          <a:p>
            <a:endParaRPr lang="en-CA" sz="1600" noProof="0" dirty="0"/>
          </a:p>
          <a:p>
            <a:r>
              <a:rPr lang="en-CA" sz="1600" noProof="0" dirty="0" smtClean="0"/>
              <a:t>No surprises at mid-year or at year-end</a:t>
            </a:r>
            <a:r>
              <a:rPr lang="en-CA" sz="1600" noProof="0" dirty="0"/>
              <a:t>.</a:t>
            </a:r>
          </a:p>
          <a:p>
            <a:endParaRPr lang="en-CA" sz="1600" noProof="0" dirty="0"/>
          </a:p>
          <a:p>
            <a:endParaRPr lang="en-CA" sz="1600" noProof="0" dirty="0"/>
          </a:p>
        </p:txBody>
      </p:sp>
      <p:pic>
        <p:nvPicPr>
          <p:cNvPr id="5122" name="Picture 2" descr="C:\Users\musset.pierre-jerome\AppData\Local\Microsoft\Windows\Temporary Internet Files\Content.IE5\RKRCGGUZ\dreamstime_l_32915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157" y="167994"/>
            <a:ext cx="1153643" cy="10744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custDataLst>
              <p:tags r:id="rId1"/>
            </p:custDataLst>
          </p:nvPr>
        </p:nvGrpSpPr>
        <p:grpSpPr>
          <a:xfrm>
            <a:off x="476092" y="3756357"/>
            <a:ext cx="8210708" cy="769441"/>
            <a:chOff x="1099509" y="5746893"/>
            <a:chExt cx="7083143" cy="1025922"/>
          </a:xfrm>
        </p:grpSpPr>
        <p:sp>
          <p:nvSpPr>
            <p:cNvPr id="7" name="Rectangle 6"/>
            <p:cNvSpPr/>
            <p:nvPr/>
          </p:nvSpPr>
          <p:spPr>
            <a:xfrm>
              <a:off x="2005468" y="5746893"/>
              <a:ext cx="6177184" cy="1025922"/>
            </a:xfrm>
            <a:prstGeom prst="rect">
              <a:avLst/>
            </a:prstGeom>
            <a:solidFill>
              <a:srgbClr val="DBDBC7"/>
            </a:solidFill>
          </p:spPr>
          <p:txBody>
            <a:bodyPr wrap="square">
              <a:spAutoFit/>
            </a:bodyPr>
            <a:lstStyle/>
            <a:p>
              <a:r>
                <a:rPr lang="en-CA" sz="1100" dirty="0" smtClean="0"/>
                <a:t>Generally, employees </a:t>
              </a:r>
              <a:r>
                <a:rPr lang="en-CA" sz="1100" i="1" dirty="0" smtClean="0"/>
                <a:t>want </a:t>
              </a:r>
              <a:r>
                <a:rPr lang="en-CA" sz="1100" dirty="0" smtClean="0"/>
                <a:t>feedback. They want to know if they are performing well and if they are meeting expectations. They like when constructive feedback is provided in a timely and respectful manner. </a:t>
              </a:r>
            </a:p>
            <a:p>
              <a:endParaRPr lang="en-CA" sz="1100" dirty="0" smtClean="0"/>
            </a:p>
            <a:p>
              <a:r>
                <a:rPr lang="en-CA" sz="1100" dirty="0" smtClean="0"/>
                <a:t>Performance </a:t>
              </a:r>
              <a:r>
                <a:rPr lang="en-CA" sz="1100" dirty="0"/>
                <a:t>reviews are a two way </a:t>
              </a:r>
              <a:r>
                <a:rPr lang="en-CA" sz="1100" dirty="0" smtClean="0"/>
                <a:t>street</a:t>
              </a:r>
              <a:r>
                <a:rPr lang="en-CA" sz="1100" b="1" dirty="0" smtClean="0"/>
                <a:t>.  So make the most of it</a:t>
              </a:r>
              <a:r>
                <a:rPr lang="en-CA" sz="1100" b="1" dirty="0"/>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509" y="5751588"/>
              <a:ext cx="891654" cy="1021227"/>
            </a:xfrm>
            <a:prstGeom prst="rect">
              <a:avLst/>
            </a:prstGeom>
          </p:spPr>
        </p:pic>
      </p:grpSp>
      <p:sp>
        <p:nvSpPr>
          <p:cNvPr id="4" name="Slide Number Placeholder 3"/>
          <p:cNvSpPr>
            <a:spLocks noGrp="1"/>
          </p:cNvSpPr>
          <p:nvPr>
            <p:ph type="sldNum" sz="quarter" idx="12"/>
          </p:nvPr>
        </p:nvSpPr>
        <p:spPr/>
        <p:txBody>
          <a:bodyPr/>
          <a:lstStyle/>
          <a:p>
            <a:fld id="{2E86C063-E22E-2E4C-A523-54089486E38F}" type="slidenum">
              <a:rPr lang="en-US" smtClean="0"/>
              <a:t>7</a:t>
            </a:fld>
            <a:endParaRPr lang="en-US" dirty="0"/>
          </a:p>
        </p:txBody>
      </p:sp>
    </p:spTree>
    <p:extLst>
      <p:ext uri="{BB962C8B-B14F-4D97-AF65-F5344CB8AC3E}">
        <p14:creationId xmlns:p14="http://schemas.microsoft.com/office/powerpoint/2010/main" val="17381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57" y="-60456"/>
            <a:ext cx="8229600" cy="857250"/>
          </a:xfrm>
        </p:spPr>
        <p:txBody>
          <a:bodyPr>
            <a:normAutofit/>
          </a:bodyPr>
          <a:lstStyle/>
          <a:p>
            <a:r>
              <a:rPr lang="en-CA" sz="2400" dirty="0"/>
              <a:t>4 Key Steps To An Effective Year-End Assessment</a:t>
            </a:r>
          </a:p>
        </p:txBody>
      </p:sp>
      <p:sp>
        <p:nvSpPr>
          <p:cNvPr id="4" name="Slide Number Placeholder 3"/>
          <p:cNvSpPr>
            <a:spLocks noGrp="1"/>
          </p:cNvSpPr>
          <p:nvPr>
            <p:ph type="sldNum" sz="quarter" idx="12"/>
          </p:nvPr>
        </p:nvSpPr>
        <p:spPr/>
        <p:txBody>
          <a:bodyPr/>
          <a:lstStyle/>
          <a:p>
            <a:fld id="{2E86C063-E22E-2E4C-A523-54089486E38F}"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3758458719"/>
              </p:ext>
            </p:extLst>
          </p:nvPr>
        </p:nvGraphicFramePr>
        <p:xfrm>
          <a:off x="517657" y="562303"/>
          <a:ext cx="7555767" cy="235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96744" y="2612765"/>
            <a:ext cx="4572000" cy="1384995"/>
          </a:xfrm>
          <a:prstGeom prst="rect">
            <a:avLst/>
          </a:prstGeom>
        </p:spPr>
        <p:txBody>
          <a:bodyPr>
            <a:spAutoFit/>
          </a:bodyPr>
          <a:lstStyle/>
          <a:p>
            <a:r>
              <a:rPr lang="en-CA" sz="1200" b="1" u="sng" dirty="0"/>
              <a:t>Useful links:</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hlinkClick r:id="rId8"/>
              </a:rPr>
              <a:t>Year-end assessment (TBS site)</a:t>
            </a:r>
            <a:endParaRPr lang="en-CA" sz="1200" dirty="0"/>
          </a:p>
          <a:p>
            <a:pPr marL="285750" indent="-285750">
              <a:buFont typeface="Arial" panose="020B0604020202020204" pitchFamily="34" charset="0"/>
              <a:buChar char="•"/>
            </a:pPr>
            <a:r>
              <a:rPr lang="en-CA" sz="1200" dirty="0">
                <a:hlinkClick r:id="rId9"/>
              </a:rPr>
              <a:t>Year-end assessment (</a:t>
            </a:r>
            <a:r>
              <a:rPr lang="en-CA" sz="1200" dirty="0" err="1">
                <a:hlinkClick r:id="rId9"/>
              </a:rPr>
              <a:t>iService</a:t>
            </a:r>
            <a:r>
              <a:rPr lang="en-CA" sz="1200" dirty="0">
                <a:hlinkClick r:id="rId9"/>
              </a:rPr>
              <a:t> site)</a:t>
            </a:r>
            <a:endParaRPr lang="en-CA" sz="1200" dirty="0"/>
          </a:p>
          <a:p>
            <a:pPr marL="285750" indent="-285750">
              <a:buFont typeface="Arial" panose="020B0604020202020204" pitchFamily="34" charset="0"/>
              <a:buChar char="•"/>
            </a:pPr>
            <a:r>
              <a:rPr lang="en-CA" sz="1200" dirty="0">
                <a:hlinkClick r:id="rId10"/>
              </a:rPr>
              <a:t>PSPM App User Guide for Employees</a:t>
            </a:r>
            <a:endParaRPr lang="en-CA" sz="1200" dirty="0"/>
          </a:p>
          <a:p>
            <a:pPr marL="285750" indent="-285750">
              <a:buFont typeface="Arial" panose="020B0604020202020204" pitchFamily="34" charset="0"/>
              <a:buChar char="•"/>
            </a:pPr>
            <a:r>
              <a:rPr lang="en-CA" sz="1200" dirty="0">
                <a:hlinkClick r:id="rId11"/>
              </a:rPr>
              <a:t>PSPM App User Guide for Executives and Managers/Supervisors</a:t>
            </a:r>
            <a:endParaRPr lang="en-CA" sz="1200" dirty="0"/>
          </a:p>
        </p:txBody>
      </p:sp>
      <p:grpSp>
        <p:nvGrpSpPr>
          <p:cNvPr id="15" name="Group 14"/>
          <p:cNvGrpSpPr/>
          <p:nvPr>
            <p:custDataLst>
              <p:tags r:id="rId1"/>
            </p:custDataLst>
          </p:nvPr>
        </p:nvGrpSpPr>
        <p:grpSpPr>
          <a:xfrm>
            <a:off x="453421" y="4136056"/>
            <a:ext cx="8233379" cy="469222"/>
            <a:chOff x="1174501" y="5291306"/>
            <a:chExt cx="6675418" cy="625630"/>
          </a:xfrm>
        </p:grpSpPr>
        <p:sp>
          <p:nvSpPr>
            <p:cNvPr id="16" name="Rectangle 15"/>
            <p:cNvSpPr/>
            <p:nvPr/>
          </p:nvSpPr>
          <p:spPr>
            <a:xfrm>
              <a:off x="1522387" y="5301382"/>
              <a:ext cx="6327532" cy="615554"/>
            </a:xfrm>
            <a:prstGeom prst="rect">
              <a:avLst/>
            </a:prstGeom>
            <a:solidFill>
              <a:srgbClr val="DBDBC7"/>
            </a:solidFill>
          </p:spPr>
          <p:txBody>
            <a:bodyPr wrap="square">
              <a:spAutoFit/>
            </a:bodyPr>
            <a:lstStyle/>
            <a:p>
              <a:pPr lvl="0"/>
              <a:r>
                <a:rPr lang="en-CA" sz="1200" b="1" dirty="0" smtClean="0">
                  <a:solidFill>
                    <a:srgbClr val="FF0000"/>
                  </a:solidFill>
                </a:rPr>
                <a:t>Remember</a:t>
              </a:r>
              <a:r>
                <a:rPr lang="en-CA" sz="1200" dirty="0" smtClean="0">
                  <a:solidFill>
                    <a:srgbClr val="FF0000"/>
                  </a:solidFill>
                </a:rPr>
                <a:t>: managers </a:t>
              </a:r>
              <a:r>
                <a:rPr lang="en-CA" sz="1200" b="1" u="sng" dirty="0">
                  <a:solidFill>
                    <a:srgbClr val="FF0000"/>
                  </a:solidFill>
                </a:rPr>
                <a:t>must</a:t>
              </a:r>
              <a:r>
                <a:rPr lang="en-CA" sz="1200" dirty="0">
                  <a:solidFill>
                    <a:srgbClr val="FF0000"/>
                  </a:solidFill>
                </a:rPr>
                <a:t> get approval from </a:t>
              </a:r>
              <a:r>
                <a:rPr lang="en-CA" sz="1200" dirty="0" smtClean="0">
                  <a:solidFill>
                    <a:srgbClr val="FF0000"/>
                  </a:solidFill>
                </a:rPr>
                <a:t>their Branch / Region Review </a:t>
              </a:r>
              <a:r>
                <a:rPr lang="en-CA" sz="1200" dirty="0">
                  <a:solidFill>
                    <a:srgbClr val="FF0000"/>
                  </a:solidFill>
                </a:rPr>
                <a:t>Panel Committee </a:t>
              </a:r>
              <a:r>
                <a:rPr lang="en-CA" sz="1200" b="1" u="sng" dirty="0" smtClean="0">
                  <a:solidFill>
                    <a:srgbClr val="FF0000"/>
                  </a:solidFill>
                </a:rPr>
                <a:t>prior</a:t>
              </a:r>
              <a:r>
                <a:rPr lang="en-CA" sz="1200" dirty="0" smtClean="0">
                  <a:solidFill>
                    <a:srgbClr val="FF0000"/>
                  </a:solidFill>
                </a:rPr>
                <a:t> to </a:t>
              </a:r>
              <a:r>
                <a:rPr lang="en-CA" sz="1200" dirty="0">
                  <a:solidFill>
                    <a:srgbClr val="FF0000"/>
                  </a:solidFill>
                </a:rPr>
                <a:t>assigning </a:t>
              </a:r>
              <a:r>
                <a:rPr lang="en-CA" sz="1200" dirty="0" smtClean="0">
                  <a:solidFill>
                    <a:srgbClr val="FF0000"/>
                  </a:solidFill>
                </a:rPr>
                <a:t>and communicating ratings to their employees.</a:t>
              </a:r>
              <a:endParaRPr lang="en-CA" sz="1200" dirty="0">
                <a:solidFill>
                  <a:srgbClr val="FF0000"/>
                </a:solidFill>
              </a:endParaRP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4501" y="5291306"/>
              <a:ext cx="347886" cy="625630"/>
            </a:xfrm>
            <a:prstGeom prst="rect">
              <a:avLst/>
            </a:prstGeom>
          </p:spPr>
        </p:pic>
      </p:grpSp>
    </p:spTree>
    <p:extLst>
      <p:ext uri="{BB962C8B-B14F-4D97-AF65-F5344CB8AC3E}">
        <p14:creationId xmlns:p14="http://schemas.microsoft.com/office/powerpoint/2010/main" val="36545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82" y="39619"/>
            <a:ext cx="8229600" cy="857250"/>
          </a:xfrm>
        </p:spPr>
        <p:txBody>
          <a:bodyPr>
            <a:normAutofit/>
          </a:bodyPr>
          <a:lstStyle/>
          <a:p>
            <a:r>
              <a:rPr lang="en-CA" sz="2400" noProof="0" dirty="0" smtClean="0"/>
              <a:t>Step 1: Prepare For The Discussion</a:t>
            </a:r>
            <a:endParaRPr lang="en-CA" sz="2400" noProof="0" dirty="0"/>
          </a:p>
        </p:txBody>
      </p:sp>
      <p:sp>
        <p:nvSpPr>
          <p:cNvPr id="3" name="Content Placeholder 2"/>
          <p:cNvSpPr>
            <a:spLocks noGrp="1"/>
          </p:cNvSpPr>
          <p:nvPr>
            <p:ph sz="half" idx="1"/>
          </p:nvPr>
        </p:nvSpPr>
        <p:spPr>
          <a:xfrm>
            <a:off x="331904" y="1221600"/>
            <a:ext cx="4098278" cy="3078342"/>
          </a:xfrm>
        </p:spPr>
        <p:txBody>
          <a:bodyPr>
            <a:normAutofit fontScale="77500" lnSpcReduction="20000"/>
          </a:bodyPr>
          <a:lstStyle/>
          <a:p>
            <a:pPr marL="0" lvl="0" indent="0">
              <a:buNone/>
            </a:pPr>
            <a:r>
              <a:rPr lang="en-CA" sz="1700" b="1" u="sng" noProof="0" dirty="0" smtClean="0"/>
              <a:t>Managers/Supervisors</a:t>
            </a:r>
          </a:p>
          <a:p>
            <a:endParaRPr lang="en-CA" sz="1600" noProof="0" dirty="0" smtClean="0"/>
          </a:p>
          <a:p>
            <a:r>
              <a:rPr lang="en-CA" sz="1600" noProof="0" dirty="0" smtClean="0"/>
              <a:t>Review your employees’ PA and assess them, both on their work objectives (the “what”) and core competencies (the “how”).</a:t>
            </a:r>
          </a:p>
          <a:p>
            <a:endParaRPr lang="en-CA" sz="1600" noProof="0" dirty="0" smtClean="0"/>
          </a:p>
          <a:p>
            <a:r>
              <a:rPr lang="en-CA" sz="1600" noProof="0" dirty="0" smtClean="0"/>
              <a:t>Ask them to also review their PA and to do a         </a:t>
            </a:r>
            <a:r>
              <a:rPr lang="en-CA" sz="1600" noProof="0" dirty="0" smtClean="0">
                <a:hlinkClick r:id="rId3"/>
              </a:rPr>
              <a:t>self-assessment</a:t>
            </a:r>
            <a:r>
              <a:rPr lang="en-CA" sz="1600" noProof="0" dirty="0" smtClean="0"/>
              <a:t>. against their objectives and required competencies</a:t>
            </a:r>
          </a:p>
          <a:p>
            <a:endParaRPr lang="en-CA" sz="1600" noProof="0" dirty="0" smtClean="0"/>
          </a:p>
          <a:p>
            <a:pPr lvl="1">
              <a:buFont typeface="Wingdings" panose="05000000000000000000" pitchFamily="2" charset="2"/>
              <a:buChar char="Ø"/>
            </a:pPr>
            <a:r>
              <a:rPr lang="en-CA" sz="1400" noProof="0" dirty="0" smtClean="0"/>
              <a:t>This also includes:</a:t>
            </a:r>
          </a:p>
          <a:p>
            <a:pPr lvl="2"/>
            <a:r>
              <a:rPr lang="en-CA" sz="1300" noProof="0" dirty="0" smtClean="0"/>
              <a:t>Learning and Development Plan.</a:t>
            </a:r>
          </a:p>
          <a:p>
            <a:pPr lvl="2"/>
            <a:r>
              <a:rPr lang="en-CA" sz="1300" dirty="0"/>
              <a:t>Talent Management </a:t>
            </a:r>
            <a:r>
              <a:rPr lang="en-CA" sz="1300" dirty="0" smtClean="0"/>
              <a:t>Plan, if applicable.</a:t>
            </a:r>
            <a:endParaRPr lang="en-CA" sz="1300" noProof="0" dirty="0" smtClean="0"/>
          </a:p>
          <a:p>
            <a:pPr lvl="2"/>
            <a:endParaRPr lang="en-CA" sz="1600" noProof="0" dirty="0" smtClean="0"/>
          </a:p>
          <a:p>
            <a:pPr lvl="1">
              <a:buFont typeface="Wingdings" panose="05000000000000000000" pitchFamily="2" charset="2"/>
              <a:buChar char="Ø"/>
            </a:pPr>
            <a:r>
              <a:rPr lang="en-CA" sz="1400" noProof="0" dirty="0" smtClean="0"/>
              <a:t>If applicable</a:t>
            </a:r>
            <a:r>
              <a:rPr lang="en-CA" sz="1400" b="1" noProof="0" dirty="0" smtClean="0"/>
              <a:t>:</a:t>
            </a:r>
            <a:endParaRPr lang="en-CA" sz="1300" noProof="0" dirty="0" smtClean="0">
              <a:solidFill>
                <a:srgbClr val="FF0000"/>
              </a:solidFill>
            </a:endParaRPr>
          </a:p>
          <a:p>
            <a:pPr lvl="2"/>
            <a:r>
              <a:rPr lang="en-CA" sz="1300" noProof="0" dirty="0" smtClean="0"/>
              <a:t>Performance Improvement Plan</a:t>
            </a:r>
            <a:endParaRPr lang="en-CA" sz="1600" noProof="0" dirty="0" smtClean="0"/>
          </a:p>
          <a:p>
            <a:pPr lvl="1">
              <a:buFont typeface="Wingdings" panose="05000000000000000000" pitchFamily="2" charset="2"/>
              <a:buChar char="Ø"/>
            </a:pPr>
            <a:endParaRPr lang="en-CA" sz="1100" noProof="0" dirty="0" smtClean="0"/>
          </a:p>
          <a:p>
            <a:pPr>
              <a:buFont typeface="Wingdings" panose="05000000000000000000" pitchFamily="2" charset="2"/>
              <a:buChar char="Ø"/>
            </a:pPr>
            <a:endParaRPr lang="en-CA" sz="1300" u="sng" noProof="0" dirty="0"/>
          </a:p>
        </p:txBody>
      </p:sp>
      <p:sp>
        <p:nvSpPr>
          <p:cNvPr id="4" name="Content Placeholder 3"/>
          <p:cNvSpPr>
            <a:spLocks noGrp="1"/>
          </p:cNvSpPr>
          <p:nvPr>
            <p:ph sz="half" idx="2"/>
          </p:nvPr>
        </p:nvSpPr>
        <p:spPr>
          <a:xfrm>
            <a:off x="4651495" y="1242658"/>
            <a:ext cx="4207380" cy="3078342"/>
          </a:xfrm>
        </p:spPr>
        <p:txBody>
          <a:bodyPr>
            <a:normAutofit fontScale="77500" lnSpcReduction="20000"/>
          </a:bodyPr>
          <a:lstStyle/>
          <a:p>
            <a:pPr marL="0" lvl="0" indent="0">
              <a:buNone/>
            </a:pPr>
            <a:r>
              <a:rPr lang="en-CA" sz="1700" b="1" u="sng" noProof="0" dirty="0" smtClean="0"/>
              <a:t>Employees</a:t>
            </a:r>
          </a:p>
          <a:p>
            <a:endParaRPr lang="en-CA" sz="1600" noProof="0" dirty="0" smtClean="0"/>
          </a:p>
          <a:p>
            <a:r>
              <a:rPr lang="en-CA" sz="1400" noProof="0" dirty="0" smtClean="0"/>
              <a:t>Review your PA. </a:t>
            </a:r>
          </a:p>
          <a:p>
            <a:endParaRPr lang="en-CA" sz="1400" noProof="0" dirty="0" smtClean="0"/>
          </a:p>
          <a:p>
            <a:r>
              <a:rPr lang="en-CA" sz="1400" noProof="0" dirty="0" smtClean="0"/>
              <a:t>Conduct and draft a </a:t>
            </a:r>
            <a:r>
              <a:rPr lang="en-CA" sz="1400" noProof="0" dirty="0" smtClean="0">
                <a:solidFill>
                  <a:prstClr val="black"/>
                </a:solidFill>
                <a:hlinkClick r:id="rId3"/>
              </a:rPr>
              <a:t>self-assessment</a:t>
            </a:r>
            <a:r>
              <a:rPr lang="en-CA" sz="1400" noProof="0" dirty="0" smtClean="0">
                <a:solidFill>
                  <a:prstClr val="black"/>
                </a:solidFill>
              </a:rPr>
              <a:t> to assess your performance, on both your work objectives (the “what”) and core competencies (the “how”).</a:t>
            </a:r>
            <a:endParaRPr lang="en-CA" sz="1400" noProof="0" dirty="0" smtClean="0"/>
          </a:p>
          <a:p>
            <a:endParaRPr lang="en-CA" sz="1400" b="1" noProof="0" dirty="0" smtClean="0"/>
          </a:p>
          <a:p>
            <a:pPr lvl="1">
              <a:buFont typeface="Wingdings" panose="05000000000000000000" pitchFamily="2" charset="2"/>
              <a:buChar char="Ø"/>
            </a:pPr>
            <a:r>
              <a:rPr lang="en-CA" sz="1400" dirty="0"/>
              <a:t>This also includes </a:t>
            </a:r>
            <a:r>
              <a:rPr lang="en-CA" sz="1400" b="1" noProof="0" dirty="0" smtClean="0"/>
              <a:t>:</a:t>
            </a:r>
          </a:p>
          <a:p>
            <a:pPr lvl="2"/>
            <a:r>
              <a:rPr lang="en-CA" sz="1400" noProof="0" dirty="0" smtClean="0"/>
              <a:t>Your Learning and Development Plan. </a:t>
            </a:r>
          </a:p>
          <a:p>
            <a:pPr lvl="2"/>
            <a:r>
              <a:rPr lang="en-CA" sz="1400" dirty="0" smtClean="0"/>
              <a:t>Your </a:t>
            </a:r>
            <a:r>
              <a:rPr lang="en-CA" sz="1400" dirty="0"/>
              <a:t>Talent Management </a:t>
            </a:r>
            <a:r>
              <a:rPr lang="en-CA" sz="1400" dirty="0" smtClean="0"/>
              <a:t>Plan, if applicable.</a:t>
            </a:r>
            <a:endParaRPr lang="en-CA" sz="1400" dirty="0"/>
          </a:p>
          <a:p>
            <a:pPr lvl="1">
              <a:buFont typeface="Wingdings" panose="05000000000000000000" pitchFamily="2" charset="2"/>
              <a:buChar char="Ø"/>
            </a:pPr>
            <a:endParaRPr lang="en-CA" sz="1400" b="1" noProof="0" dirty="0" smtClean="0"/>
          </a:p>
          <a:p>
            <a:pPr lvl="1">
              <a:buFont typeface="Wingdings" panose="05000000000000000000" pitchFamily="2" charset="2"/>
              <a:buChar char="Ø"/>
            </a:pPr>
            <a:r>
              <a:rPr lang="en-CA" sz="1400" noProof="0" dirty="0" smtClean="0"/>
              <a:t>If applicable:</a:t>
            </a:r>
          </a:p>
          <a:p>
            <a:pPr lvl="2"/>
            <a:r>
              <a:rPr lang="en-CA" sz="1400" noProof="0" dirty="0" smtClean="0"/>
              <a:t>Your Performance Improvement Plan (Action Plan). </a:t>
            </a:r>
          </a:p>
          <a:p>
            <a:endParaRPr lang="en-CA" sz="1600" noProof="0" dirty="0" smtClean="0"/>
          </a:p>
          <a:p>
            <a:endParaRPr lang="en-CA" sz="1500" noProof="0" dirty="0" smtClean="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893" y="385408"/>
            <a:ext cx="1760669" cy="1022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E86C063-E22E-2E4C-A523-54089486E38F}" type="slidenum">
              <a:rPr lang="en-US" smtClean="0"/>
              <a:t>9</a:t>
            </a:fld>
            <a:endParaRPr lang="en-US" dirty="0"/>
          </a:p>
        </p:txBody>
      </p:sp>
    </p:spTree>
    <p:extLst>
      <p:ext uri="{BB962C8B-B14F-4D97-AF65-F5344CB8AC3E}">
        <p14:creationId xmlns:p14="http://schemas.microsoft.com/office/powerpoint/2010/main" val="11141453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heme/theme1.xml><?xml version="1.0" encoding="utf-8"?>
<a:theme xmlns:a="http://schemas.openxmlformats.org/drawingml/2006/main" name="16x9_ESDC_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4x3_ESDC_Final_EN01 [Read-Only]" id="{02587DA5-6E69-40C6-BBB8-3518ABC935CF}" vid="{755D9A0E-A7F2-4F96-BB69-7DB52F161A6E}"/>
    </a:ext>
  </a:extLst>
</a:theme>
</file>

<file path=ppt/theme/theme4.xml><?xml version="1.0" encoding="utf-8"?>
<a:theme xmlns:a="http://schemas.openxmlformats.org/drawingml/2006/main" name="PPT16x9_ESDC_Final_EN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BECCF-8FAA-45F0-9712-E2E72716B9F2}">
  <ds:schemaRefs>
    <ds:schemaRef ds:uri="aeabe285-28c2-4b4a-a8cd-631679229c94"/>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sharepoint/v4"/>
    <ds:schemaRef ds:uri="4f810ac0-7940-4b47-8510-ccc18747f341"/>
    <ds:schemaRef ds:uri="http://www.w3.org/XML/1998/namespace"/>
    <ds:schemaRef ds:uri="http://purl.org/dc/dcmitype/"/>
  </ds:schemaRefs>
</ds:datastoreItem>
</file>

<file path=customXml/itemProps2.xml><?xml version="1.0" encoding="utf-8"?>
<ds:datastoreItem xmlns:ds="http://schemas.openxmlformats.org/officeDocument/2006/customXml" ds:itemID="{D798478E-280C-4F45-9662-7DEFFB73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41296-CA63-4450-A37C-687875B72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PPT16x9_ESDC_Final_EN01</Template>
  <TotalTime>4356</TotalTime>
  <Words>8815</Words>
  <Application>Microsoft Office PowerPoint</Application>
  <PresentationFormat>On-screen Show (16:9)</PresentationFormat>
  <Paragraphs>1112</Paragraphs>
  <Slides>61</Slides>
  <Notes>52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61</vt:i4>
      </vt:variant>
    </vt:vector>
  </HeadingPairs>
  <TitlesOfParts>
    <vt:vector size="77" baseType="lpstr">
      <vt:lpstr>ＭＳ Ｐゴシック</vt:lpstr>
      <vt:lpstr>Arial</vt:lpstr>
      <vt:lpstr>Arial Black</vt:lpstr>
      <vt:lpstr>Calibri</vt:lpstr>
      <vt:lpstr>Cambria Math</vt:lpstr>
      <vt:lpstr>Courier New</vt:lpstr>
      <vt:lpstr>Franklin Gothic Medium</vt:lpstr>
      <vt:lpstr>굴림</vt:lpstr>
      <vt:lpstr>Symbol</vt:lpstr>
      <vt:lpstr>Times New Roman</vt:lpstr>
      <vt:lpstr>Verdana</vt:lpstr>
      <vt:lpstr>Wingdings</vt:lpstr>
      <vt:lpstr>16x9_ESDC_01</vt:lpstr>
      <vt:lpstr>Office Theme</vt:lpstr>
      <vt:lpstr>PPT_ESDC_Final_EN01</vt:lpstr>
      <vt:lpstr>PPT16x9_ESDC_Final_EN01</vt:lpstr>
      <vt:lpstr>  2020-2021  Performance Management  Year-End Assessment </vt:lpstr>
      <vt:lpstr>Year-End Assessment</vt:lpstr>
      <vt:lpstr>2020-2021 ESDC Performance Management Program Annual Cycle</vt:lpstr>
      <vt:lpstr>The New Directive on Performance Management Came into effect on April 1, 2020</vt:lpstr>
      <vt:lpstr>Old vs New Directive on Performance Management – at a glance</vt:lpstr>
      <vt:lpstr>PowerPoint Presentation</vt:lpstr>
      <vt:lpstr>Key Points to Remember </vt:lpstr>
      <vt:lpstr>4 Key Steps To An Effective Year-End Assessment</vt:lpstr>
      <vt:lpstr>Step 1: Prepare For The Discussion</vt:lpstr>
      <vt:lpstr>Managers/Supervisors and employees – Best Pratices</vt:lpstr>
      <vt:lpstr>Questions To Ask Yourself When Preparing</vt:lpstr>
      <vt:lpstr>Questions To Ask Yourself When Preparing (continued)</vt:lpstr>
      <vt:lpstr>Step 2: Schedule The Discussion</vt:lpstr>
      <vt:lpstr>Step 3: Meet And Discuss</vt:lpstr>
      <vt:lpstr>Step 3: Meet And Discuss (continued) </vt:lpstr>
      <vt:lpstr>About Performance Ratings</vt:lpstr>
      <vt:lpstr>Work Objectives – TBS Performance Rating Definitions</vt:lpstr>
      <vt:lpstr>Work Objectives – TBS Examples of Rating Descriptors</vt:lpstr>
      <vt:lpstr>The 4 TBS Core Competencies and Effective Behaviors</vt:lpstr>
      <vt:lpstr>TBS Core Competencies: Performance Rating Definitions</vt:lpstr>
      <vt:lpstr>TBS Core Competencies: Examples of Rating Descriptors</vt:lpstr>
      <vt:lpstr>Overall Rating Grid</vt:lpstr>
      <vt:lpstr>Performance Improvement Plans (PIP)</vt:lpstr>
      <vt:lpstr>Performance Improvement Plan (PIP) - continued </vt:lpstr>
      <vt:lpstr>Talent Management Plan (TMP) </vt:lpstr>
      <vt:lpstr>Talent Management Plan (TMP) – what is it made of? </vt:lpstr>
      <vt:lpstr>PowerPoint Presentation</vt:lpstr>
      <vt:lpstr> Learning &amp; Development Plan vs  Talent Management Plan  </vt:lpstr>
      <vt:lpstr>About Review Panels (Management Teams Only)</vt:lpstr>
      <vt:lpstr>Step 4a) Conduct the Calibration Discussion with the Review Panel Committee (Management Teams Only).  </vt:lpstr>
      <vt:lpstr>Step 4b) Assign Ratings (Managers Only).  Document and Sign</vt:lpstr>
      <vt:lpstr>Assign Ratings, Document and Sign (cont’d)</vt:lpstr>
      <vt:lpstr>Section E: Signatures and Year-End Assessment</vt:lpstr>
      <vt:lpstr>Best practices – Resources available to help </vt:lpstr>
      <vt:lpstr>PSPM App Checklist – Did you?</vt:lpstr>
      <vt:lpstr>PSPM App Checklist – Did you? (continued)</vt:lpstr>
      <vt:lpstr>PSPM App Checklist – Did you? (continued)</vt:lpstr>
      <vt:lpstr>Let’s Start the 2021-2022 Beginning of Year Discussions</vt:lpstr>
      <vt:lpstr>Available Resources</vt:lpstr>
      <vt:lpstr>Resources (cont’d)</vt:lpstr>
      <vt:lpstr>ANNEXES</vt:lpstr>
      <vt:lpstr>Sample Of A Template To Record On-Going Conversations</vt:lpstr>
      <vt:lpstr>On-Going Performance Conversations: Giving and Receiving Feedback</vt:lpstr>
      <vt:lpstr>PowerPoint Presentation</vt:lpstr>
      <vt:lpstr>What could Influence Performance?</vt:lpstr>
      <vt:lpstr>COVID-19 Factors to Consider When Assessing Performance </vt:lpstr>
      <vt:lpstr> Calibration Discussion (for Management Teams Only)</vt:lpstr>
      <vt:lpstr>Calibration Discussion – The Benefits</vt:lpstr>
      <vt:lpstr>Calibration Discussion – What should be discussed?</vt:lpstr>
      <vt:lpstr>Calibration Discussion – What should be discussed (cont’d)?</vt:lpstr>
      <vt:lpstr>Calibration – Learning Opportunities</vt:lpstr>
      <vt:lpstr>Tips For Writing Effective Comments (Managers/Supervisors)</vt:lpstr>
      <vt:lpstr>Top 4 Questions Related  To The Performance Management Program  Asked At Year-end   Useful link: FAQ - Performance Management Program FAQ </vt:lpstr>
      <vt:lpstr>Top 4 Questions Related To The Performance Management Program  Asked At Year-end</vt:lpstr>
      <vt:lpstr>Top 4 Questions Related To The Performance Management Program  Asked At Year-end (cont’d)</vt:lpstr>
      <vt:lpstr>Top 4 Questions Related To The Performance Management Program  Asked At Year-end (cont’d)</vt:lpstr>
      <vt:lpstr>Top 4 Questions Related To The Performance Management Program  Asked At Year-end (cont’d)</vt:lpstr>
      <vt:lpstr>Top 3 Questions Related  To The PSPM App Asked At Year-End   Useful Link: FAQ - Using the PSPM App</vt:lpstr>
      <vt:lpstr>Top 3 Questions Related To The PSPM App  Asked At Year-End</vt:lpstr>
      <vt:lpstr>Top 3 Questions Related To The PSPM App  Asked At Year-End</vt:lpstr>
      <vt:lpstr>Top 3 Questions Related To The PSPM App  Asked At Year-End (cont’d)</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Year-End Assessment 2018-2019</dc:title>
  <dc:creator>Doucet, Caroline</dc:creator>
  <cp:lastModifiedBy>Caroline Doucet</cp:lastModifiedBy>
  <cp:revision>297</cp:revision>
  <cp:lastPrinted>2020-02-04T15:34:42Z</cp:lastPrinted>
  <dcterms:created xsi:type="dcterms:W3CDTF">2018-12-19T15:58:11Z</dcterms:created>
  <dcterms:modified xsi:type="dcterms:W3CDTF">2021-03-03T21:38:42Z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