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4"/>
    <p:sldMasterId id="2147483732" r:id="rId5"/>
    <p:sldMasterId id="2147483745" r:id="rId6"/>
    <p:sldMasterId id="2147483758" r:id="rId7"/>
  </p:sldMasterIdLst>
  <p:notesMasterIdLst>
    <p:notesMasterId r:id="rId32"/>
  </p:notesMasterIdLst>
  <p:sldIdLst>
    <p:sldId id="332" r:id="rId8"/>
    <p:sldId id="317" r:id="rId9"/>
    <p:sldId id="313" r:id="rId10"/>
    <p:sldId id="314" r:id="rId11"/>
    <p:sldId id="311" r:id="rId12"/>
    <p:sldId id="263" r:id="rId13"/>
    <p:sldId id="335" r:id="rId14"/>
    <p:sldId id="336" r:id="rId15"/>
    <p:sldId id="328" r:id="rId16"/>
    <p:sldId id="318" r:id="rId17"/>
    <p:sldId id="322" r:id="rId18"/>
    <p:sldId id="323" r:id="rId19"/>
    <p:sldId id="324" r:id="rId20"/>
    <p:sldId id="325" r:id="rId21"/>
    <p:sldId id="327" r:id="rId22"/>
    <p:sldId id="278" r:id="rId23"/>
    <p:sldId id="300" r:id="rId24"/>
    <p:sldId id="284" r:id="rId25"/>
    <p:sldId id="281" r:id="rId26"/>
    <p:sldId id="282" r:id="rId27"/>
    <p:sldId id="283" r:id="rId28"/>
    <p:sldId id="293" r:id="rId29"/>
    <p:sldId id="334" r:id="rId30"/>
    <p:sldId id="331" r:id="rId31"/>
  </p:sldIdLst>
  <p:sldSz cx="9144000" cy="5143500" type="screen16x9"/>
  <p:notesSz cx="7102475" cy="93884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Jerome, Musset M [NC]" initials="PJMM[" lastIdx="0" clrIdx="0">
    <p:extLst>
      <p:ext uri="{19B8F6BF-5375-455C-9EA6-DF929625EA0E}">
        <p15:presenceInfo xmlns:p15="http://schemas.microsoft.com/office/powerpoint/2012/main" userId="S-1-5-21-2836628367-1582996139-4062659285-162104" providerId="AD"/>
      </p:ext>
    </p:extLst>
  </p:cmAuthor>
  <p:cmAuthor id="2" name="Doucet, Caroline C [NC]" initials="DCC[" lastIdx="12" clrIdx="1">
    <p:extLst>
      <p:ext uri="{19B8F6BF-5375-455C-9EA6-DF929625EA0E}">
        <p15:presenceInfo xmlns:p15="http://schemas.microsoft.com/office/powerpoint/2012/main" userId="S-1-5-21-2836628367-1582996139-4062659285-490826" providerId="AD"/>
      </p:ext>
    </p:extLst>
  </p:cmAuthor>
  <p:cmAuthor id="3" name="Verfaillie, Eveline E [NC]" initials="VEE[" lastIdx="3" clrIdx="2">
    <p:extLst>
      <p:ext uri="{19B8F6BF-5375-455C-9EA6-DF929625EA0E}">
        <p15:presenceInfo xmlns:p15="http://schemas.microsoft.com/office/powerpoint/2012/main" userId="S-1-5-21-2836628367-1582996139-4062659285-419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1V>
      <a:tcStyle>
        <a:tcBdr>
          <a:top>
            <a:lnRef idx="1">
              <a:schemeClr val="accent3"/>
            </a:lnRef>
          </a:top>
          <a:bottom>
            <a:lnRef idx="1">
              <a:schemeClr val="accent3"/>
            </a:lnRef>
          </a:bottom>
        </a:tcBdr>
        <a:fill>
          <a:solidFill>
            <a:schemeClr val="accent3">
              <a:alpha val="40000"/>
            </a:schemeClr>
          </a:solidFill>
        </a:fill>
      </a:tcStyle>
    </a:band1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3792" autoAdjust="0"/>
  </p:normalViewPr>
  <p:slideViewPr>
    <p:cSldViewPr snapToGrid="0" snapToObjects="1">
      <p:cViewPr varScale="1">
        <p:scale>
          <a:sx n="147" d="100"/>
          <a:sy n="147" d="100"/>
        </p:scale>
        <p:origin x="125" y="154"/>
      </p:cViewPr>
      <p:guideLst>
        <p:guide orient="horz" pos="1620"/>
        <p:guide pos="2880"/>
      </p:guideLst>
    </p:cSldViewPr>
  </p:slideViewPr>
  <p:notesTextViewPr>
    <p:cViewPr>
      <p:scale>
        <a:sx n="100" d="100"/>
        <a:sy n="100" d="100"/>
      </p:scale>
      <p:origin x="0" y="0"/>
    </p:cViewPr>
  </p:notesTextViewPr>
  <p:notesViewPr>
    <p:cSldViewPr>
      <p:cViewPr>
        <p:scale>
          <a:sx n="120" d="100"/>
          <a:sy n="120" d="100"/>
        </p:scale>
        <p:origin x="1048" y="-33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48DB1-2241-4ED6-89F6-51B83BB4FB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5AD0CC-7144-42A9-881F-75FD1682E1CB}">
      <dgm:prSet phldrT="[Text]" custT="1"/>
      <dgm:spPr/>
      <dgm:t>
        <a:bodyPr/>
        <a:lstStyle/>
        <a:p>
          <a:r>
            <a:rPr lang="en-CA" sz="1000" dirty="0"/>
            <a:t>Work Environment: Is it conducive to concentration and productivity? </a:t>
          </a:r>
          <a:endParaRPr lang="en-US" sz="1000" dirty="0"/>
        </a:p>
        <a:p>
          <a:endParaRPr lang="en-US" sz="1000" dirty="0"/>
        </a:p>
      </dgm:t>
    </dgm:pt>
    <dgm:pt modelId="{8BA84254-178F-43C0-894F-912C4E5D399C}" type="parTrans" cxnId="{9EB7BA8A-6BA2-4D72-B5DF-EA959EB3F732}">
      <dgm:prSet/>
      <dgm:spPr/>
      <dgm:t>
        <a:bodyPr/>
        <a:lstStyle/>
        <a:p>
          <a:endParaRPr lang="en-US" sz="1000"/>
        </a:p>
      </dgm:t>
    </dgm:pt>
    <dgm:pt modelId="{E0FCB7EF-864F-4EA2-83EA-E28B99CDF515}" type="sibTrans" cxnId="{9EB7BA8A-6BA2-4D72-B5DF-EA959EB3F732}">
      <dgm:prSet/>
      <dgm:spPr/>
      <dgm:t>
        <a:bodyPr/>
        <a:lstStyle/>
        <a:p>
          <a:endParaRPr lang="en-US" sz="1000"/>
        </a:p>
      </dgm:t>
    </dgm:pt>
    <dgm:pt modelId="{56745C56-F24B-4C9B-A355-ABFD8B111205}">
      <dgm:prSet phldrT="[Text]" custT="1"/>
      <dgm:spPr/>
      <dgm:t>
        <a:bodyPr/>
        <a:lstStyle/>
        <a:p>
          <a:r>
            <a:rPr lang="en-CA" sz="1000" dirty="0">
              <a:latin typeface="Arial Narrow" panose="020B0606020202030204" pitchFamily="34" charset="0"/>
            </a:rPr>
            <a:t>Are children and/or other family members present during their working hours?</a:t>
          </a:r>
          <a:endParaRPr lang="en-US" sz="1000" dirty="0">
            <a:latin typeface="Arial Narrow" panose="020B0606020202030204" pitchFamily="34" charset="0"/>
          </a:endParaRPr>
        </a:p>
      </dgm:t>
    </dgm:pt>
    <dgm:pt modelId="{CE7EE8E3-AB7A-4488-B12C-9A3D7BD3C1F6}" type="parTrans" cxnId="{9253A914-A212-42F2-8B3B-1ADC802EF802}">
      <dgm:prSet/>
      <dgm:spPr/>
      <dgm:t>
        <a:bodyPr/>
        <a:lstStyle/>
        <a:p>
          <a:endParaRPr lang="en-US" sz="1000"/>
        </a:p>
      </dgm:t>
    </dgm:pt>
    <dgm:pt modelId="{CF8AF566-DB5A-4C58-9C9A-3BEC12B505AD}" type="sibTrans" cxnId="{9253A914-A212-42F2-8B3B-1ADC802EF802}">
      <dgm:prSet/>
      <dgm:spPr/>
      <dgm:t>
        <a:bodyPr/>
        <a:lstStyle/>
        <a:p>
          <a:endParaRPr lang="en-US" sz="1000"/>
        </a:p>
      </dgm:t>
    </dgm:pt>
    <dgm:pt modelId="{E88C3F3D-F1AA-493F-9ABC-3DCE17153F43}">
      <dgm:prSet phldrT="[Text]" custT="1"/>
      <dgm:spPr/>
      <dgm:t>
        <a:bodyPr/>
        <a:lstStyle/>
        <a:p>
          <a:r>
            <a:rPr lang="en-US" sz="1000" dirty="0"/>
            <a:t>Employee is performing the duties of his/her substantive position</a:t>
          </a:r>
        </a:p>
      </dgm:t>
    </dgm:pt>
    <dgm:pt modelId="{ECDFBAA7-75A4-48DA-8236-05F3393B3E6B}" type="parTrans" cxnId="{867C1C45-E05F-44ED-9BE3-1675CA124148}">
      <dgm:prSet/>
      <dgm:spPr/>
      <dgm:t>
        <a:bodyPr/>
        <a:lstStyle/>
        <a:p>
          <a:endParaRPr lang="en-US" sz="1000"/>
        </a:p>
      </dgm:t>
    </dgm:pt>
    <dgm:pt modelId="{FF3AB951-0CB1-43E7-B4BC-D5A3CDAED01E}" type="sibTrans" cxnId="{867C1C45-E05F-44ED-9BE3-1675CA124148}">
      <dgm:prSet/>
      <dgm:spPr/>
      <dgm:t>
        <a:bodyPr/>
        <a:lstStyle/>
        <a:p>
          <a:endParaRPr lang="en-US" sz="1000"/>
        </a:p>
      </dgm:t>
    </dgm:pt>
    <dgm:pt modelId="{98DA2AE6-8DD3-4011-A324-9FD90B14BD4A}">
      <dgm:prSet custT="1"/>
      <dgm:spPr/>
      <dgm:t>
        <a:bodyPr/>
        <a:lstStyle/>
        <a:p>
          <a:r>
            <a:rPr lang="en-CA" sz="1000" dirty="0">
              <a:latin typeface="Arial Narrow" panose="020B0606020202030204" pitchFamily="34" charset="0"/>
            </a:rPr>
            <a:t>Do they have a designated place in their home where they can retreat to work </a:t>
          </a:r>
          <a:endParaRPr lang="en-US" sz="1000" dirty="0">
            <a:latin typeface="Arial Narrow" panose="020B0606020202030204" pitchFamily="34" charset="0"/>
          </a:endParaRPr>
        </a:p>
      </dgm:t>
    </dgm:pt>
    <dgm:pt modelId="{4121DBF5-9F32-4A2E-856C-A2C718DC21D8}" type="parTrans" cxnId="{DFC99D9C-1F24-4B04-8EFA-7BE94C48804E}">
      <dgm:prSet/>
      <dgm:spPr/>
      <dgm:t>
        <a:bodyPr/>
        <a:lstStyle/>
        <a:p>
          <a:endParaRPr lang="en-US" sz="1000"/>
        </a:p>
      </dgm:t>
    </dgm:pt>
    <dgm:pt modelId="{AAF3B586-CF03-4CB5-BCCC-EF76C89066F3}" type="sibTrans" cxnId="{DFC99D9C-1F24-4B04-8EFA-7BE94C48804E}">
      <dgm:prSet/>
      <dgm:spPr/>
      <dgm:t>
        <a:bodyPr/>
        <a:lstStyle/>
        <a:p>
          <a:endParaRPr lang="en-US" sz="1000"/>
        </a:p>
      </dgm:t>
    </dgm:pt>
    <dgm:pt modelId="{416D7F5F-903F-4201-A9A8-1523EDC364B7}">
      <dgm:prSet custT="1"/>
      <dgm:spPr/>
      <dgm:t>
        <a:bodyPr/>
        <a:lstStyle/>
        <a:p>
          <a:endParaRPr lang="en-US" sz="1000" dirty="0">
            <a:latin typeface="Arial Narrow" panose="020B0606020202030204" pitchFamily="34" charset="0"/>
          </a:endParaRPr>
        </a:p>
      </dgm:t>
    </dgm:pt>
    <dgm:pt modelId="{A6591619-0C9B-40C0-98EF-065E1E5648E1}" type="parTrans" cxnId="{DA3EC8D4-E9AE-4B58-8704-258715DCA2AE}">
      <dgm:prSet/>
      <dgm:spPr/>
      <dgm:t>
        <a:bodyPr/>
        <a:lstStyle/>
        <a:p>
          <a:endParaRPr lang="en-US" sz="1000"/>
        </a:p>
      </dgm:t>
    </dgm:pt>
    <dgm:pt modelId="{880C1D1C-CC60-43B6-9760-189389EF97B4}" type="sibTrans" cxnId="{DA3EC8D4-E9AE-4B58-8704-258715DCA2AE}">
      <dgm:prSet/>
      <dgm:spPr/>
      <dgm:t>
        <a:bodyPr/>
        <a:lstStyle/>
        <a:p>
          <a:endParaRPr lang="en-US" sz="1000"/>
        </a:p>
      </dgm:t>
    </dgm:pt>
    <dgm:pt modelId="{A8829193-089C-4485-B084-51845E348391}">
      <dgm:prSet custT="1"/>
      <dgm:spPr/>
      <dgm:t>
        <a:bodyPr/>
        <a:lstStyle/>
        <a:p>
          <a:r>
            <a:rPr lang="en-CA" sz="1000" dirty="0">
              <a:latin typeface="Arial Narrow" panose="020B0606020202030204" pitchFamily="34" charset="0"/>
            </a:rPr>
            <a:t>In accordance with a duty to accommodate, were they provided with work tools to which they do not have access that could prevent them from performing satisfactorily?</a:t>
          </a:r>
          <a:endParaRPr lang="en-US" sz="1000" dirty="0">
            <a:latin typeface="Arial Narrow" panose="020B0606020202030204" pitchFamily="34" charset="0"/>
          </a:endParaRPr>
        </a:p>
      </dgm:t>
    </dgm:pt>
    <dgm:pt modelId="{691B8C04-892B-4DA8-A837-2FCBE33DDC2F}" type="parTrans" cxnId="{6DC1A464-19F0-46B7-8B4A-D77305E2DDFF}">
      <dgm:prSet/>
      <dgm:spPr/>
      <dgm:t>
        <a:bodyPr/>
        <a:lstStyle/>
        <a:p>
          <a:endParaRPr lang="en-US" sz="1000"/>
        </a:p>
      </dgm:t>
    </dgm:pt>
    <dgm:pt modelId="{35FA5590-B289-4E59-AA88-DF7F0BCCBD37}" type="sibTrans" cxnId="{6DC1A464-19F0-46B7-8B4A-D77305E2DDFF}">
      <dgm:prSet/>
      <dgm:spPr/>
      <dgm:t>
        <a:bodyPr/>
        <a:lstStyle/>
        <a:p>
          <a:endParaRPr lang="en-US" sz="1000"/>
        </a:p>
      </dgm:t>
    </dgm:pt>
    <dgm:pt modelId="{E98B3ACB-270A-4132-90D1-408C592B7E3D}">
      <dgm:prSet custT="1"/>
      <dgm:spPr/>
      <dgm:t>
        <a:bodyPr/>
        <a:lstStyle/>
        <a:p>
          <a:pPr rtl="0"/>
          <a:r>
            <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they have the right equipment (e.g. desk, chair, etc.) to work efficiently? </a:t>
          </a:r>
          <a:endParaRPr lang="en-US" sz="1000" dirty="0">
            <a:latin typeface="Arial Narrow" panose="020B0606020202030204" pitchFamily="34" charset="0"/>
          </a:endParaRPr>
        </a:p>
      </dgm:t>
    </dgm:pt>
    <dgm:pt modelId="{F8B023C6-534D-4F42-9571-B684B96D47E3}" type="parTrans" cxnId="{D68B145C-B8DE-4FFD-AC13-62A48A96A1A3}">
      <dgm:prSet/>
      <dgm:spPr/>
      <dgm:t>
        <a:bodyPr/>
        <a:lstStyle/>
        <a:p>
          <a:endParaRPr lang="en-US" sz="1000"/>
        </a:p>
      </dgm:t>
    </dgm:pt>
    <dgm:pt modelId="{1B459EA7-5B68-42A2-9D75-E7AA5449BCF5}" type="sibTrans" cxnId="{D68B145C-B8DE-4FFD-AC13-62A48A96A1A3}">
      <dgm:prSet/>
      <dgm:spPr/>
      <dgm:t>
        <a:bodyPr/>
        <a:lstStyle/>
        <a:p>
          <a:endParaRPr lang="en-US" sz="1000"/>
        </a:p>
      </dgm:t>
    </dgm:pt>
    <dgm:pt modelId="{8D577200-E257-48E7-B57E-BF3B861131DD}">
      <dgm:prSet custT="1"/>
      <dgm:spPr/>
      <dgm:t>
        <a:bodyPr/>
        <a:lstStyle/>
        <a:p>
          <a:endParaRPr lang="en-US" sz="1000" dirty="0">
            <a:latin typeface="Arial Narrow" panose="020B0606020202030204" pitchFamily="34" charset="0"/>
          </a:endParaRPr>
        </a:p>
      </dgm:t>
    </dgm:pt>
    <dgm:pt modelId="{8EFDC009-78A5-4842-A1F4-D8990E7E785C}" type="parTrans" cxnId="{F882D370-74EE-4626-878D-69A3D25E0873}">
      <dgm:prSet/>
      <dgm:spPr/>
      <dgm:t>
        <a:bodyPr/>
        <a:lstStyle/>
        <a:p>
          <a:endParaRPr lang="en-US" sz="1000"/>
        </a:p>
      </dgm:t>
    </dgm:pt>
    <dgm:pt modelId="{1D6D71D7-AF82-49AE-87A6-889B8C2335C5}" type="sibTrans" cxnId="{F882D370-74EE-4626-878D-69A3D25E0873}">
      <dgm:prSet/>
      <dgm:spPr/>
      <dgm:t>
        <a:bodyPr/>
        <a:lstStyle/>
        <a:p>
          <a:endParaRPr lang="en-US" sz="1000"/>
        </a:p>
      </dgm:t>
    </dgm:pt>
    <dgm:pt modelId="{E0991E29-0FC2-415F-9034-8677140C6C1A}">
      <dgm:prSet custT="1"/>
      <dgm:spPr/>
      <dgm:t>
        <a:bodyPr/>
        <a:lstStyle/>
        <a:p>
          <a:pPr rtl="0"/>
          <a:endParaRPr lang="en-US" sz="1000" dirty="0">
            <a:latin typeface="Arial Narrow" panose="020B0606020202030204" pitchFamily="34" charset="0"/>
          </a:endParaRPr>
        </a:p>
      </dgm:t>
    </dgm:pt>
    <dgm:pt modelId="{D45713B5-49F8-4E1F-A73A-3C0FB384A452}" type="parTrans" cxnId="{F0EAE977-E9B5-4662-8F85-03CA6C15A89A}">
      <dgm:prSet/>
      <dgm:spPr/>
      <dgm:t>
        <a:bodyPr/>
        <a:lstStyle/>
        <a:p>
          <a:endParaRPr lang="en-US" sz="1000"/>
        </a:p>
      </dgm:t>
    </dgm:pt>
    <dgm:pt modelId="{AC5E5EBE-E1E4-417B-A8FA-18378FE6D1ED}" type="sibTrans" cxnId="{F0EAE977-E9B5-4662-8F85-03CA6C15A89A}">
      <dgm:prSet/>
      <dgm:spPr/>
      <dgm:t>
        <a:bodyPr/>
        <a:lstStyle/>
        <a:p>
          <a:endParaRPr lang="en-US" sz="1000"/>
        </a:p>
      </dgm:t>
    </dgm:pt>
    <dgm:pt modelId="{8E6E71CC-71F5-4723-B220-E5EEE24E75F5}">
      <dgm:prSet phldrT="[Text]" custT="1"/>
      <dgm:spPr/>
      <dgm:t>
        <a:bodyPr/>
        <a:lstStyle/>
        <a:p>
          <a:r>
            <a:rPr lang="en-US" sz="1000" dirty="0"/>
            <a:t>Support and Supervision: Is the manager providing adequate support and supervision?</a:t>
          </a:r>
        </a:p>
      </dgm:t>
    </dgm:pt>
    <dgm:pt modelId="{B9D2D458-1B73-47BE-B6E4-A6A2A28FA14F}" type="parTrans" cxnId="{41D1D42E-7504-474D-99C2-AEE2E81129CD}">
      <dgm:prSet/>
      <dgm:spPr/>
      <dgm:t>
        <a:bodyPr/>
        <a:lstStyle/>
        <a:p>
          <a:endParaRPr lang="en-US" sz="1000"/>
        </a:p>
      </dgm:t>
    </dgm:pt>
    <dgm:pt modelId="{2575DB99-EA9A-412C-8CEA-FE43B78FCDD0}" type="sibTrans" cxnId="{41D1D42E-7504-474D-99C2-AEE2E81129CD}">
      <dgm:prSet/>
      <dgm:spPr/>
      <dgm:t>
        <a:bodyPr/>
        <a:lstStyle/>
        <a:p>
          <a:endParaRPr lang="en-US" sz="1000"/>
        </a:p>
      </dgm:t>
    </dgm:pt>
    <dgm:pt modelId="{66829492-A4B1-4D74-90D7-614F9A7F010D}">
      <dgm:prSet custT="1"/>
      <dgm:spPr/>
      <dgm:t>
        <a:bodyPr/>
        <a:lstStyle/>
        <a:p>
          <a:endParaRPr lang="en-US" sz="900" dirty="0">
            <a:latin typeface="Arial Narrow" panose="020B0606020202030204" pitchFamily="34" charset="0"/>
          </a:endParaRPr>
        </a:p>
      </dgm:t>
    </dgm:pt>
    <dgm:pt modelId="{B742BEE2-8BE2-4DDC-89BF-73C548B5F2C1}" type="parTrans" cxnId="{884E2E82-BB29-401A-97A1-1B7B7F7C497F}">
      <dgm:prSet/>
      <dgm:spPr/>
      <dgm:t>
        <a:bodyPr/>
        <a:lstStyle/>
        <a:p>
          <a:endParaRPr lang="en-US" sz="1000"/>
        </a:p>
      </dgm:t>
    </dgm:pt>
    <dgm:pt modelId="{7EC69A3E-71EE-46CC-9AEF-C4C4C276E8A2}" type="sibTrans" cxnId="{884E2E82-BB29-401A-97A1-1B7B7F7C497F}">
      <dgm:prSet/>
      <dgm:spPr/>
      <dgm:t>
        <a:bodyPr/>
        <a:lstStyle/>
        <a:p>
          <a:endParaRPr lang="en-US" sz="1000"/>
        </a:p>
      </dgm:t>
    </dgm:pt>
    <dgm:pt modelId="{205F2D06-A4D6-4181-A77A-4A7BBD8B3A08}">
      <dgm:prSet custT="1"/>
      <dgm:spPr/>
      <dgm:t>
        <a:bodyPr/>
        <a:lstStyle/>
        <a:p>
          <a:endParaRPr lang="en-US" sz="900" dirty="0">
            <a:latin typeface="Arial Narrow" panose="020B0606020202030204" pitchFamily="34" charset="0"/>
          </a:endParaRPr>
        </a:p>
      </dgm:t>
    </dgm:pt>
    <dgm:pt modelId="{444223CF-0626-44F4-A71E-857446E6212A}" type="parTrans" cxnId="{C4E2D5D9-1E57-4D69-842B-9CB30675A765}">
      <dgm:prSet/>
      <dgm:spPr/>
      <dgm:t>
        <a:bodyPr/>
        <a:lstStyle/>
        <a:p>
          <a:endParaRPr lang="en-US" sz="1000"/>
        </a:p>
      </dgm:t>
    </dgm:pt>
    <dgm:pt modelId="{35F1BCB1-4382-4E2F-AC09-D83E8AF090EF}" type="sibTrans" cxnId="{C4E2D5D9-1E57-4D69-842B-9CB30675A765}">
      <dgm:prSet/>
      <dgm:spPr/>
      <dgm:t>
        <a:bodyPr/>
        <a:lstStyle/>
        <a:p>
          <a:endParaRPr lang="en-US" sz="1000"/>
        </a:p>
      </dgm:t>
    </dgm:pt>
    <dgm:pt modelId="{99D980D0-DA15-473C-A10D-32D3153D27CD}">
      <dgm:prSet custT="1"/>
      <dgm:spPr/>
      <dgm:t>
        <a:bodyPr/>
        <a:lstStyle/>
        <a:p>
          <a:endParaRPr lang="en-US" sz="900" dirty="0">
            <a:latin typeface="Arial Narrow" panose="020B0606020202030204" pitchFamily="34" charset="0"/>
          </a:endParaRPr>
        </a:p>
      </dgm:t>
    </dgm:pt>
    <dgm:pt modelId="{0A0746D0-D622-4C94-B393-B65769054053}" type="parTrans" cxnId="{0FE3921B-318E-4265-B17B-4FBE50BE1F7B}">
      <dgm:prSet/>
      <dgm:spPr/>
      <dgm:t>
        <a:bodyPr/>
        <a:lstStyle/>
        <a:p>
          <a:endParaRPr lang="en-US" sz="1000"/>
        </a:p>
      </dgm:t>
    </dgm:pt>
    <dgm:pt modelId="{A4F949C7-358E-49DF-B0AA-35EDD9169067}" type="sibTrans" cxnId="{0FE3921B-318E-4265-B17B-4FBE50BE1F7B}">
      <dgm:prSet/>
      <dgm:spPr/>
      <dgm:t>
        <a:bodyPr/>
        <a:lstStyle/>
        <a:p>
          <a:endParaRPr lang="en-US" sz="1000"/>
        </a:p>
      </dgm:t>
    </dgm:pt>
    <dgm:pt modelId="{999007C5-213B-4F17-8CBC-0E29F2AB7578}">
      <dgm:prSet phldrT="[Text]" custT="1"/>
      <dgm:spPr/>
      <dgm:t>
        <a:bodyPr/>
        <a:lstStyle/>
        <a:p>
          <a:r>
            <a:rPr lang="en-US" sz="1000" dirty="0"/>
            <a:t>Employee is performing the duties outside his/her substantive position, e.g., reallocated to critical services</a:t>
          </a:r>
        </a:p>
      </dgm:t>
    </dgm:pt>
    <dgm:pt modelId="{115CE73E-B99A-4B70-AAFB-9EEE8FAD3D66}" type="parTrans" cxnId="{4159E0DE-EBD5-45C0-B11A-3655F67C8F33}">
      <dgm:prSet/>
      <dgm:spPr/>
      <dgm:t>
        <a:bodyPr/>
        <a:lstStyle/>
        <a:p>
          <a:endParaRPr lang="en-US" sz="1000"/>
        </a:p>
      </dgm:t>
    </dgm:pt>
    <dgm:pt modelId="{CF3E0F40-FAAF-4553-ABB2-ADDA8A594BF0}" type="sibTrans" cxnId="{4159E0DE-EBD5-45C0-B11A-3655F67C8F33}">
      <dgm:prSet/>
      <dgm:spPr/>
      <dgm:t>
        <a:bodyPr/>
        <a:lstStyle/>
        <a:p>
          <a:endParaRPr lang="en-US" sz="1000"/>
        </a:p>
      </dgm:t>
    </dgm:pt>
    <dgm:pt modelId="{17B4B867-69FC-42CC-B9D7-5FC12463D03B}">
      <dgm:prSet custT="1"/>
      <dgm:spPr/>
      <dgm:t>
        <a:bodyPr/>
        <a:lstStyle/>
        <a:p>
          <a:r>
            <a:rPr lang="en-CA" sz="1000" dirty="0">
              <a:latin typeface="Arial Narrow" panose="020B0606020202030204" pitchFamily="34" charset="0"/>
            </a:rPr>
            <a:t>Was the employee provided with adequate tools to support their performance?</a:t>
          </a:r>
          <a:endParaRPr lang="en-US" sz="1000" dirty="0">
            <a:latin typeface="Arial Narrow" panose="020B0606020202030204" pitchFamily="34" charset="0"/>
          </a:endParaRPr>
        </a:p>
      </dgm:t>
    </dgm:pt>
    <dgm:pt modelId="{67C60576-8423-4805-9FFA-1D9EAE0768C3}" type="parTrans" cxnId="{D15251A1-4A81-481B-9C0E-A39B56134989}">
      <dgm:prSet/>
      <dgm:spPr/>
      <dgm:t>
        <a:bodyPr/>
        <a:lstStyle/>
        <a:p>
          <a:endParaRPr lang="en-US" sz="1000"/>
        </a:p>
      </dgm:t>
    </dgm:pt>
    <dgm:pt modelId="{070CCE2C-DD46-4ADD-B7E8-F1E5735D5B7A}" type="sibTrans" cxnId="{D15251A1-4A81-481B-9C0E-A39B56134989}">
      <dgm:prSet/>
      <dgm:spPr/>
      <dgm:t>
        <a:bodyPr/>
        <a:lstStyle/>
        <a:p>
          <a:endParaRPr lang="en-US" sz="1000"/>
        </a:p>
      </dgm:t>
    </dgm:pt>
    <dgm:pt modelId="{1A7BF3AE-9783-411B-BB4D-D84E55CFC6B9}">
      <dgm:prSet custT="1"/>
      <dgm:spPr/>
      <dgm:t>
        <a:bodyPr/>
        <a:lstStyle/>
        <a:p>
          <a:endParaRPr lang="en-US" sz="1000" dirty="0">
            <a:latin typeface="Arial Narrow" panose="020B0606020202030204" pitchFamily="34" charset="0"/>
          </a:endParaRPr>
        </a:p>
      </dgm:t>
    </dgm:pt>
    <dgm:pt modelId="{043504D7-4D2A-4A8B-9023-0B4653D8D608}" type="parTrans" cxnId="{2456B0B6-213F-47B8-8DE9-39C67C83A401}">
      <dgm:prSet/>
      <dgm:spPr/>
      <dgm:t>
        <a:bodyPr/>
        <a:lstStyle/>
        <a:p>
          <a:endParaRPr lang="en-US" sz="1000"/>
        </a:p>
      </dgm:t>
    </dgm:pt>
    <dgm:pt modelId="{1EFD02E5-A976-4530-B640-07F042F5AAA9}" type="sibTrans" cxnId="{2456B0B6-213F-47B8-8DE9-39C67C83A401}">
      <dgm:prSet/>
      <dgm:spPr/>
      <dgm:t>
        <a:bodyPr/>
        <a:lstStyle/>
        <a:p>
          <a:endParaRPr lang="en-US" sz="1000"/>
        </a:p>
      </dgm:t>
    </dgm:pt>
    <dgm:pt modelId="{AE8A76E4-A0E1-4597-B58C-8643E6A8ED71}">
      <dgm:prSet custT="1"/>
      <dgm:spPr/>
      <dgm:t>
        <a:bodyPr/>
        <a:lstStyle/>
        <a:p>
          <a:r>
            <a:rPr lang="en-CA" sz="1000" dirty="0">
              <a:latin typeface="Arial Narrow" panose="020B0606020202030204" pitchFamily="34" charset="0"/>
            </a:rPr>
            <a:t>Was the employee provided with coaching and/or mentoring?</a:t>
          </a:r>
          <a:endParaRPr lang="en-US" sz="1000" dirty="0">
            <a:latin typeface="Arial Narrow" panose="020B0606020202030204" pitchFamily="34" charset="0"/>
          </a:endParaRPr>
        </a:p>
      </dgm:t>
    </dgm:pt>
    <dgm:pt modelId="{03A81292-97AF-4B39-ADA5-519AB5B8974C}" type="parTrans" cxnId="{338A4421-18B0-45FF-A4A0-3BCE37218113}">
      <dgm:prSet/>
      <dgm:spPr/>
      <dgm:t>
        <a:bodyPr/>
        <a:lstStyle/>
        <a:p>
          <a:endParaRPr lang="en-US" sz="1000"/>
        </a:p>
      </dgm:t>
    </dgm:pt>
    <dgm:pt modelId="{064AB90D-EA67-4E75-AE3B-620D8B585719}" type="sibTrans" cxnId="{338A4421-18B0-45FF-A4A0-3BCE37218113}">
      <dgm:prSet/>
      <dgm:spPr/>
      <dgm:t>
        <a:bodyPr/>
        <a:lstStyle/>
        <a:p>
          <a:endParaRPr lang="en-US" sz="1000"/>
        </a:p>
      </dgm:t>
    </dgm:pt>
    <dgm:pt modelId="{95E66ECF-0AD3-4E3C-A6CF-A895F109215A}">
      <dgm:prSet custT="1"/>
      <dgm:spPr/>
      <dgm:t>
        <a:bodyPr/>
        <a:lstStyle/>
        <a:p>
          <a:endParaRPr lang="en-US" sz="1000" dirty="0">
            <a:latin typeface="Arial Narrow" panose="020B0606020202030204" pitchFamily="34" charset="0"/>
          </a:endParaRPr>
        </a:p>
      </dgm:t>
    </dgm:pt>
    <dgm:pt modelId="{EB95E239-3A44-4E95-B604-7EE465F0ED9A}" type="parTrans" cxnId="{F18E481D-EF1D-4DA1-B138-B175D742B71B}">
      <dgm:prSet/>
      <dgm:spPr/>
      <dgm:t>
        <a:bodyPr/>
        <a:lstStyle/>
        <a:p>
          <a:endParaRPr lang="en-US" sz="1000"/>
        </a:p>
      </dgm:t>
    </dgm:pt>
    <dgm:pt modelId="{F0F5D257-C1AD-4E23-B709-6BE313C2D844}" type="sibTrans" cxnId="{F18E481D-EF1D-4DA1-B138-B175D742B71B}">
      <dgm:prSet/>
      <dgm:spPr/>
      <dgm:t>
        <a:bodyPr/>
        <a:lstStyle/>
        <a:p>
          <a:endParaRPr lang="en-US" sz="1000"/>
        </a:p>
      </dgm:t>
    </dgm:pt>
    <dgm:pt modelId="{5C95E5F6-1E95-42CE-80A3-3F1A71D2454A}">
      <dgm:prSet custT="1"/>
      <dgm:spPr/>
      <dgm:t>
        <a:bodyPr/>
        <a:lstStyle/>
        <a:p>
          <a:r>
            <a:rPr lang="en-CA" sz="1000" dirty="0">
              <a:latin typeface="Arial Narrow" panose="020B0606020202030204" pitchFamily="34" charset="0"/>
            </a:rPr>
            <a:t>Was the employee provided with adequate training?</a:t>
          </a:r>
          <a:endParaRPr lang="en-US" sz="1000" dirty="0">
            <a:latin typeface="Arial Narrow" panose="020B0606020202030204" pitchFamily="34" charset="0"/>
          </a:endParaRPr>
        </a:p>
      </dgm:t>
    </dgm:pt>
    <dgm:pt modelId="{B0A1131A-A9E4-40B6-8400-78C416E71915}" type="parTrans" cxnId="{3DFA1728-8FF4-4848-904B-4A9DC6B37186}">
      <dgm:prSet/>
      <dgm:spPr/>
      <dgm:t>
        <a:bodyPr/>
        <a:lstStyle/>
        <a:p>
          <a:endParaRPr lang="en-US" sz="1000"/>
        </a:p>
      </dgm:t>
    </dgm:pt>
    <dgm:pt modelId="{BA6FDB3B-4146-4646-AA38-E58F8A4BAAA0}" type="sibTrans" cxnId="{3DFA1728-8FF4-4848-904B-4A9DC6B37186}">
      <dgm:prSet/>
      <dgm:spPr/>
      <dgm:t>
        <a:bodyPr/>
        <a:lstStyle/>
        <a:p>
          <a:endParaRPr lang="en-US" sz="1000"/>
        </a:p>
      </dgm:t>
    </dgm:pt>
    <dgm:pt modelId="{CC5FE6CE-7C12-4264-B8BE-C3297D31675F}">
      <dgm:prSet custT="1"/>
      <dgm:spPr/>
      <dgm:t>
        <a:bodyPr/>
        <a:lstStyle/>
        <a:p>
          <a:endParaRPr lang="en-US" sz="1000" dirty="0">
            <a:latin typeface="Arial Narrow" panose="020B0606020202030204" pitchFamily="34" charset="0"/>
          </a:endParaRPr>
        </a:p>
      </dgm:t>
    </dgm:pt>
    <dgm:pt modelId="{9E830F2E-0A2A-4705-8308-18672D4CBC38}" type="parTrans" cxnId="{2C38D30D-51F8-4E13-B67F-B34206FB66DC}">
      <dgm:prSet/>
      <dgm:spPr/>
      <dgm:t>
        <a:bodyPr/>
        <a:lstStyle/>
        <a:p>
          <a:endParaRPr lang="en-US" sz="1000"/>
        </a:p>
      </dgm:t>
    </dgm:pt>
    <dgm:pt modelId="{AA673928-1CC9-495B-8900-3B3B370478B3}" type="sibTrans" cxnId="{2C38D30D-51F8-4E13-B67F-B34206FB66DC}">
      <dgm:prSet/>
      <dgm:spPr/>
      <dgm:t>
        <a:bodyPr/>
        <a:lstStyle/>
        <a:p>
          <a:endParaRPr lang="en-US" sz="1000"/>
        </a:p>
      </dgm:t>
    </dgm:pt>
    <dgm:pt modelId="{241B4090-7461-4B03-B98F-38EACE3CDFD9}">
      <dgm:prSet custT="1"/>
      <dgm:spPr/>
      <dgm:t>
        <a:bodyPr/>
        <a:lstStyle/>
        <a:p>
          <a:r>
            <a:rPr lang="en-CA" sz="1000" dirty="0">
              <a:latin typeface="Arial Narrow" panose="020B0606020202030204" pitchFamily="34" charset="0"/>
            </a:rPr>
            <a:t>Was the employee provided with sufficient supervision time to discuss work and related performance issues?</a:t>
          </a:r>
          <a:endParaRPr lang="en-US" sz="1000" dirty="0">
            <a:latin typeface="Arial Narrow" panose="020B0606020202030204" pitchFamily="34" charset="0"/>
          </a:endParaRPr>
        </a:p>
      </dgm:t>
    </dgm:pt>
    <dgm:pt modelId="{2C65ECAF-4D3E-4EA0-B4FA-43BC83BA9C59}" type="parTrans" cxnId="{A0B3F7C0-B9B2-40AF-9507-DA25808DCB17}">
      <dgm:prSet/>
      <dgm:spPr/>
      <dgm:t>
        <a:bodyPr/>
        <a:lstStyle/>
        <a:p>
          <a:endParaRPr lang="en-US" sz="1000"/>
        </a:p>
      </dgm:t>
    </dgm:pt>
    <dgm:pt modelId="{F15907EF-2105-4393-8F5B-49D450C252E8}" type="sibTrans" cxnId="{A0B3F7C0-B9B2-40AF-9507-DA25808DCB17}">
      <dgm:prSet/>
      <dgm:spPr/>
      <dgm:t>
        <a:bodyPr/>
        <a:lstStyle/>
        <a:p>
          <a:endParaRPr lang="en-US" sz="1000"/>
        </a:p>
      </dgm:t>
    </dgm:pt>
    <dgm:pt modelId="{1DE40595-3270-4600-A52B-F68F9FEBB342}">
      <dgm:prSet custT="1"/>
      <dgm:spPr/>
      <dgm:t>
        <a:bodyPr/>
        <a:lstStyle/>
        <a:p>
          <a:r>
            <a:rPr lang="en-CA" sz="900" dirty="0">
              <a:latin typeface="Arial Narrow" panose="020B0606020202030204" pitchFamily="34" charset="0"/>
            </a:rPr>
            <a:t>Were there performance issues prior to COVID-19 or have they become less problematic with COVID-19? If the issue existed prior to COVID-19, are the identified deficiencies the same or have they changed?</a:t>
          </a:r>
          <a:endParaRPr lang="en-US" sz="900" dirty="0">
            <a:latin typeface="Arial Narrow" panose="020B0606020202030204" pitchFamily="34" charset="0"/>
          </a:endParaRPr>
        </a:p>
      </dgm:t>
    </dgm:pt>
    <dgm:pt modelId="{0A8305E9-3146-46A5-95A1-12899D6CE021}" type="sibTrans" cxnId="{AF4DF138-CB5E-4F93-9950-6D87ABC435D3}">
      <dgm:prSet/>
      <dgm:spPr/>
      <dgm:t>
        <a:bodyPr/>
        <a:lstStyle/>
        <a:p>
          <a:endParaRPr lang="en-US" sz="1000"/>
        </a:p>
      </dgm:t>
    </dgm:pt>
    <dgm:pt modelId="{506F0DBD-F72E-403A-AB49-BDF0248C8AD8}" type="parTrans" cxnId="{AF4DF138-CB5E-4F93-9950-6D87ABC435D3}">
      <dgm:prSet/>
      <dgm:spPr/>
      <dgm:t>
        <a:bodyPr/>
        <a:lstStyle/>
        <a:p>
          <a:endParaRPr lang="en-US" sz="1000"/>
        </a:p>
      </dgm:t>
    </dgm:pt>
    <dgm:pt modelId="{8649FEB5-20DD-45E9-9DBA-0A949AFEDB18}">
      <dgm:prSet custT="1"/>
      <dgm:spPr/>
      <dgm:t>
        <a:bodyPr/>
        <a:lstStyle/>
        <a:p>
          <a:endParaRPr lang="en-US" sz="900" dirty="0">
            <a:latin typeface="Arial Narrow" panose="020B0606020202030204" pitchFamily="34" charset="0"/>
          </a:endParaRPr>
        </a:p>
      </dgm:t>
    </dgm:pt>
    <dgm:pt modelId="{952D53D1-E873-42D8-A531-40EBC7B164C5}" type="parTrans" cxnId="{AFED076D-046D-4A24-B222-A41F4833C19C}">
      <dgm:prSet/>
      <dgm:spPr/>
      <dgm:t>
        <a:bodyPr/>
        <a:lstStyle/>
        <a:p>
          <a:endParaRPr lang="en-US" sz="1000"/>
        </a:p>
      </dgm:t>
    </dgm:pt>
    <dgm:pt modelId="{E91F3C37-CF18-41EB-BD87-3AF6ADB18A36}" type="sibTrans" cxnId="{AFED076D-046D-4A24-B222-A41F4833C19C}">
      <dgm:prSet/>
      <dgm:spPr/>
      <dgm:t>
        <a:bodyPr/>
        <a:lstStyle/>
        <a:p>
          <a:endParaRPr lang="en-US" sz="1000"/>
        </a:p>
      </dgm:t>
    </dgm:pt>
    <dgm:pt modelId="{087A8301-3E81-4E6D-A89F-2FACB591400B}">
      <dgm:prSet custT="1"/>
      <dgm:spPr/>
      <dgm:t>
        <a:bodyPr/>
        <a:lstStyle/>
        <a:p>
          <a:r>
            <a:rPr lang="en-CA" sz="900" dirty="0">
              <a:latin typeface="Arial Narrow" panose="020B0606020202030204" pitchFamily="34" charset="0"/>
            </a:rPr>
            <a:t>Do they know what is expected of them? Were work objectives provided to them?</a:t>
          </a:r>
          <a:endParaRPr lang="en-US" sz="900" dirty="0">
            <a:latin typeface="Arial Narrow" panose="020B0606020202030204" pitchFamily="34" charset="0"/>
          </a:endParaRPr>
        </a:p>
      </dgm:t>
    </dgm:pt>
    <dgm:pt modelId="{CA3F3DA5-428F-4831-B6B0-EC1EE68F3387}" type="parTrans" cxnId="{8C99BDCF-1FDF-4722-9020-B6A23A25FB64}">
      <dgm:prSet/>
      <dgm:spPr/>
      <dgm:t>
        <a:bodyPr/>
        <a:lstStyle/>
        <a:p>
          <a:endParaRPr lang="en-US" sz="1000"/>
        </a:p>
      </dgm:t>
    </dgm:pt>
    <dgm:pt modelId="{86604F63-7730-4422-AA8E-7D6D96E7B014}" type="sibTrans" cxnId="{8C99BDCF-1FDF-4722-9020-B6A23A25FB64}">
      <dgm:prSet/>
      <dgm:spPr/>
      <dgm:t>
        <a:bodyPr/>
        <a:lstStyle/>
        <a:p>
          <a:endParaRPr lang="en-US" sz="1000"/>
        </a:p>
      </dgm:t>
    </dgm:pt>
    <dgm:pt modelId="{C8A03836-0B6E-4755-A57D-BFA870E7E505}">
      <dgm:prSet custT="1"/>
      <dgm:spPr/>
      <dgm:t>
        <a:bodyPr/>
        <a:lstStyle/>
        <a:p>
          <a:endParaRPr lang="en-US" sz="900" dirty="0">
            <a:latin typeface="Arial Narrow" panose="020B0606020202030204" pitchFamily="34" charset="0"/>
          </a:endParaRPr>
        </a:p>
      </dgm:t>
    </dgm:pt>
    <dgm:pt modelId="{E8912858-F810-4501-8190-083C137BBBCC}" type="parTrans" cxnId="{EB7CCBC9-F650-48A0-AA64-0DA9FA3B7DA1}">
      <dgm:prSet/>
      <dgm:spPr/>
      <dgm:t>
        <a:bodyPr/>
        <a:lstStyle/>
        <a:p>
          <a:endParaRPr lang="en-US" sz="1000"/>
        </a:p>
      </dgm:t>
    </dgm:pt>
    <dgm:pt modelId="{8E64EC4E-2E5B-4C03-AD5A-55474C4BC339}" type="sibTrans" cxnId="{EB7CCBC9-F650-48A0-AA64-0DA9FA3B7DA1}">
      <dgm:prSet/>
      <dgm:spPr/>
      <dgm:t>
        <a:bodyPr/>
        <a:lstStyle/>
        <a:p>
          <a:endParaRPr lang="en-US" sz="1000"/>
        </a:p>
      </dgm:t>
    </dgm:pt>
    <dgm:pt modelId="{3F74CD95-FBFF-4CCA-92A7-53951D4F67F2}">
      <dgm:prSet custT="1"/>
      <dgm:spPr/>
      <dgm:t>
        <a:bodyPr/>
        <a:lstStyle/>
        <a:p>
          <a:r>
            <a:rPr lang="en-US" sz="900" dirty="0">
              <a:latin typeface="Arial Narrow" panose="020B0606020202030204" pitchFamily="34" charset="0"/>
            </a:rPr>
            <a:t>Are the expectations reasonable?</a:t>
          </a:r>
        </a:p>
      </dgm:t>
    </dgm:pt>
    <dgm:pt modelId="{7E376854-57C7-45E7-9EA6-1DAFB49FBB0D}" type="parTrans" cxnId="{CD73B422-FA3F-4990-9F13-45A01FBAF15E}">
      <dgm:prSet/>
      <dgm:spPr/>
      <dgm:t>
        <a:bodyPr/>
        <a:lstStyle/>
        <a:p>
          <a:endParaRPr lang="en-US" sz="1000"/>
        </a:p>
      </dgm:t>
    </dgm:pt>
    <dgm:pt modelId="{1D1E4549-7FFF-4D04-9A64-9472499C2AC0}" type="sibTrans" cxnId="{CD73B422-FA3F-4990-9F13-45A01FBAF15E}">
      <dgm:prSet/>
      <dgm:spPr/>
      <dgm:t>
        <a:bodyPr/>
        <a:lstStyle/>
        <a:p>
          <a:endParaRPr lang="en-US" sz="1000"/>
        </a:p>
      </dgm:t>
    </dgm:pt>
    <dgm:pt modelId="{CC5B789F-9B90-4E3C-910D-0B1329187731}">
      <dgm:prSet custT="1"/>
      <dgm:spPr/>
      <dgm:t>
        <a:bodyPr/>
        <a:lstStyle/>
        <a:p>
          <a:endParaRPr lang="en-US" sz="900" dirty="0">
            <a:latin typeface="Arial Narrow" panose="020B0606020202030204" pitchFamily="34" charset="0"/>
          </a:endParaRPr>
        </a:p>
      </dgm:t>
    </dgm:pt>
    <dgm:pt modelId="{AAEBB809-03B2-4500-9418-9D001A932173}" type="parTrans" cxnId="{6BB67E92-D6A6-4B1F-984E-477FF31B1D01}">
      <dgm:prSet/>
      <dgm:spPr/>
      <dgm:t>
        <a:bodyPr/>
        <a:lstStyle/>
        <a:p>
          <a:endParaRPr lang="en-US" sz="1000"/>
        </a:p>
      </dgm:t>
    </dgm:pt>
    <dgm:pt modelId="{0A4F7C4D-EEC7-4835-B67E-286CA3E9ED8A}" type="sibTrans" cxnId="{6BB67E92-D6A6-4B1F-984E-477FF31B1D01}">
      <dgm:prSet/>
      <dgm:spPr/>
      <dgm:t>
        <a:bodyPr/>
        <a:lstStyle/>
        <a:p>
          <a:endParaRPr lang="en-US" sz="1000"/>
        </a:p>
      </dgm:t>
    </dgm:pt>
    <dgm:pt modelId="{1F909EC6-B25F-49F0-9E69-DBE1D2C5E6D8}">
      <dgm:prSet custT="1"/>
      <dgm:spPr/>
      <dgm:t>
        <a:bodyPr/>
        <a:lstStyle/>
        <a:p>
          <a:r>
            <a:rPr lang="en-CA" sz="900" dirty="0">
              <a:latin typeface="Arial Narrow" panose="020B0606020202030204" pitchFamily="34" charset="0"/>
            </a:rPr>
            <a:t>Has the pace changed in such a way that there is little to no work being assigned or is there now a significant increase in the work to be performed?</a:t>
          </a:r>
          <a:endParaRPr lang="en-US" sz="900" dirty="0">
            <a:latin typeface="Arial Narrow" panose="020B0606020202030204" pitchFamily="34" charset="0"/>
          </a:endParaRPr>
        </a:p>
      </dgm:t>
    </dgm:pt>
    <dgm:pt modelId="{EA22009A-F4F8-4BC4-A2A3-4BC2CBA035FC}" type="parTrans" cxnId="{59F6A828-C0D8-4F45-A598-A68DC5CADA67}">
      <dgm:prSet/>
      <dgm:spPr/>
      <dgm:t>
        <a:bodyPr/>
        <a:lstStyle/>
        <a:p>
          <a:endParaRPr lang="en-US" sz="1000"/>
        </a:p>
      </dgm:t>
    </dgm:pt>
    <dgm:pt modelId="{01A08D2F-E152-4ACE-89F1-A19BD2861B1E}" type="sibTrans" cxnId="{59F6A828-C0D8-4F45-A598-A68DC5CADA67}">
      <dgm:prSet/>
      <dgm:spPr/>
      <dgm:t>
        <a:bodyPr/>
        <a:lstStyle/>
        <a:p>
          <a:endParaRPr lang="en-US" sz="1000"/>
        </a:p>
      </dgm:t>
    </dgm:pt>
    <dgm:pt modelId="{460C3453-4A20-4B78-8957-8EE3DB5673B7}">
      <dgm:prSet custT="1"/>
      <dgm:spPr/>
      <dgm:t>
        <a:bodyPr/>
        <a:lstStyle/>
        <a:p>
          <a:endParaRPr lang="en-US" sz="900" dirty="0">
            <a:latin typeface="Arial Narrow" panose="020B0606020202030204" pitchFamily="34" charset="0"/>
          </a:endParaRPr>
        </a:p>
      </dgm:t>
    </dgm:pt>
    <dgm:pt modelId="{B131464D-4D21-4171-862C-1C5C21C074D8}" type="parTrans" cxnId="{89119124-3E68-4176-B610-CA5D7461AEF7}">
      <dgm:prSet/>
      <dgm:spPr/>
      <dgm:t>
        <a:bodyPr/>
        <a:lstStyle/>
        <a:p>
          <a:endParaRPr lang="en-US" sz="1000"/>
        </a:p>
      </dgm:t>
    </dgm:pt>
    <dgm:pt modelId="{8DFFA2F0-67A0-4AE6-B272-EAE991A1D096}" type="sibTrans" cxnId="{89119124-3E68-4176-B610-CA5D7461AEF7}">
      <dgm:prSet/>
      <dgm:spPr/>
      <dgm:t>
        <a:bodyPr/>
        <a:lstStyle/>
        <a:p>
          <a:endParaRPr lang="en-US" sz="1000"/>
        </a:p>
      </dgm:t>
    </dgm:pt>
    <dgm:pt modelId="{3AE3202E-CFE5-495B-89D5-7414D345280A}">
      <dgm:prSet custT="1"/>
      <dgm:spPr/>
      <dgm:t>
        <a:bodyPr/>
        <a:lstStyle/>
        <a:p>
          <a:r>
            <a:rPr lang="en-CA" sz="900" dirty="0">
              <a:latin typeface="Arial Narrow" panose="020B0606020202030204" pitchFamily="34" charset="0"/>
            </a:rPr>
            <a:t>If there is little to no work, has the performance management process continued or has it been suspended?</a:t>
          </a:r>
          <a:endParaRPr lang="en-US" sz="900" dirty="0">
            <a:latin typeface="Arial Narrow" panose="020B0606020202030204" pitchFamily="34" charset="0"/>
          </a:endParaRPr>
        </a:p>
      </dgm:t>
    </dgm:pt>
    <dgm:pt modelId="{A52FCEC3-D9CD-4733-B55D-27737A736EC8}" type="parTrans" cxnId="{B3A6D876-DC8A-49FB-92C4-5BB729F27B96}">
      <dgm:prSet/>
      <dgm:spPr/>
      <dgm:t>
        <a:bodyPr/>
        <a:lstStyle/>
        <a:p>
          <a:endParaRPr lang="en-US" sz="1000"/>
        </a:p>
      </dgm:t>
    </dgm:pt>
    <dgm:pt modelId="{8A9BFB6F-BAF3-400F-A3B3-66768CF19BAE}" type="sibTrans" cxnId="{B3A6D876-DC8A-49FB-92C4-5BB729F27B96}">
      <dgm:prSet/>
      <dgm:spPr/>
      <dgm:t>
        <a:bodyPr/>
        <a:lstStyle/>
        <a:p>
          <a:endParaRPr lang="en-US" sz="1000"/>
        </a:p>
      </dgm:t>
    </dgm:pt>
    <dgm:pt modelId="{CE562308-DB01-471A-9868-ED8F1960A77C}">
      <dgm:prSet custT="1"/>
      <dgm:spPr/>
      <dgm:t>
        <a:bodyPr/>
        <a:lstStyle/>
        <a:p>
          <a:endParaRPr lang="en-US" sz="900" dirty="0">
            <a:latin typeface="Arial Narrow" panose="020B0606020202030204" pitchFamily="34" charset="0"/>
          </a:endParaRPr>
        </a:p>
      </dgm:t>
    </dgm:pt>
    <dgm:pt modelId="{E7C7FA2B-F276-40F4-B84E-533043AE1E7C}" type="parTrans" cxnId="{F52EE55F-A974-4428-AC13-D0DC4DA70264}">
      <dgm:prSet/>
      <dgm:spPr/>
      <dgm:t>
        <a:bodyPr/>
        <a:lstStyle/>
        <a:p>
          <a:endParaRPr lang="en-US" sz="1000"/>
        </a:p>
      </dgm:t>
    </dgm:pt>
    <dgm:pt modelId="{DA747A7A-2667-4722-A533-407541794FF2}" type="sibTrans" cxnId="{F52EE55F-A974-4428-AC13-D0DC4DA70264}">
      <dgm:prSet/>
      <dgm:spPr/>
      <dgm:t>
        <a:bodyPr/>
        <a:lstStyle/>
        <a:p>
          <a:endParaRPr lang="en-US" sz="1000"/>
        </a:p>
      </dgm:t>
    </dgm:pt>
    <dgm:pt modelId="{C702D5A0-7E42-4E8F-9CDD-56FE30FD5AEA}">
      <dgm:prSet custT="1"/>
      <dgm:spPr/>
      <dgm:t>
        <a:bodyPr/>
        <a:lstStyle/>
        <a:p>
          <a:endParaRPr lang="en-US" sz="900" dirty="0">
            <a:latin typeface="Arial Narrow" panose="020B0606020202030204" pitchFamily="34" charset="0"/>
          </a:endParaRPr>
        </a:p>
      </dgm:t>
    </dgm:pt>
    <dgm:pt modelId="{FA3B2655-57A7-4506-8981-731BE63806C1}" type="parTrans" cxnId="{99C6127E-BD2D-4EB4-8564-ACE078A63713}">
      <dgm:prSet/>
      <dgm:spPr/>
      <dgm:t>
        <a:bodyPr/>
        <a:lstStyle/>
        <a:p>
          <a:endParaRPr lang="en-US" sz="1000"/>
        </a:p>
      </dgm:t>
    </dgm:pt>
    <dgm:pt modelId="{382CAAAB-D519-4A7F-8A41-90CF0A54A2D0}" type="sibTrans" cxnId="{99C6127E-BD2D-4EB4-8564-ACE078A63713}">
      <dgm:prSet/>
      <dgm:spPr/>
      <dgm:t>
        <a:bodyPr/>
        <a:lstStyle/>
        <a:p>
          <a:endParaRPr lang="en-US" sz="1000"/>
        </a:p>
      </dgm:t>
    </dgm:pt>
    <dgm:pt modelId="{C1EA0CD7-384C-4DCA-ADDA-21A323C8DD2E}">
      <dgm:prSet custT="1"/>
      <dgm:spPr/>
      <dgm:t>
        <a:bodyPr/>
        <a:lstStyle/>
        <a:p>
          <a:endParaRPr lang="en-US" sz="900" dirty="0">
            <a:latin typeface="Arial Narrow" panose="020B0606020202030204" pitchFamily="34" charset="0"/>
          </a:endParaRPr>
        </a:p>
      </dgm:t>
    </dgm:pt>
    <dgm:pt modelId="{15E3B798-4087-48F0-9EC8-430EAB27E3B8}" type="sibTrans" cxnId="{534F34BF-375C-4AB9-A727-8BADEC01F78B}">
      <dgm:prSet/>
      <dgm:spPr/>
      <dgm:t>
        <a:bodyPr/>
        <a:lstStyle/>
        <a:p>
          <a:endParaRPr lang="en-US" sz="1000"/>
        </a:p>
      </dgm:t>
    </dgm:pt>
    <dgm:pt modelId="{72E261A4-3830-4211-B17A-DC8AE7760B0D}" type="parTrans" cxnId="{534F34BF-375C-4AB9-A727-8BADEC01F78B}">
      <dgm:prSet/>
      <dgm:spPr/>
      <dgm:t>
        <a:bodyPr/>
        <a:lstStyle/>
        <a:p>
          <a:endParaRPr lang="en-US" sz="1000"/>
        </a:p>
      </dgm:t>
    </dgm:pt>
    <dgm:pt modelId="{50D87058-EEC7-4EDB-8602-D4000A828889}">
      <dgm:prSet custT="1"/>
      <dgm:spPr/>
      <dgm:t>
        <a:bodyPr/>
        <a:lstStyle/>
        <a:p>
          <a:endParaRPr lang="en-US" sz="900" dirty="0">
            <a:latin typeface="Arial Narrow" panose="020B0606020202030204" pitchFamily="34" charset="0"/>
          </a:endParaRPr>
        </a:p>
      </dgm:t>
    </dgm:pt>
    <dgm:pt modelId="{04ADBB2D-5307-4C8E-AD4A-BB706E363EE7}" type="sibTrans" cxnId="{AA2D7A17-20E9-4D20-B3A9-4D3A008F58C0}">
      <dgm:prSet/>
      <dgm:spPr/>
      <dgm:t>
        <a:bodyPr/>
        <a:lstStyle/>
        <a:p>
          <a:endParaRPr lang="en-US" sz="1000"/>
        </a:p>
      </dgm:t>
    </dgm:pt>
    <dgm:pt modelId="{265F0C83-207F-4ACF-B9CF-8EF8019A9622}" type="parTrans" cxnId="{AA2D7A17-20E9-4D20-B3A9-4D3A008F58C0}">
      <dgm:prSet/>
      <dgm:spPr/>
      <dgm:t>
        <a:bodyPr/>
        <a:lstStyle/>
        <a:p>
          <a:endParaRPr lang="en-US" sz="1000"/>
        </a:p>
      </dgm:t>
    </dgm:pt>
    <dgm:pt modelId="{427ED4CE-CE84-4E9E-911A-8C8500036549}">
      <dgm:prSet custT="1"/>
      <dgm:spPr/>
      <dgm:t>
        <a:bodyPr/>
        <a:lstStyle/>
        <a:p>
          <a:endParaRPr lang="en-US" sz="900" dirty="0">
            <a:latin typeface="Arial Narrow" panose="020B0606020202030204" pitchFamily="34" charset="0"/>
          </a:endParaRPr>
        </a:p>
      </dgm:t>
    </dgm:pt>
    <dgm:pt modelId="{3CF94FE4-DEBD-482F-9A58-7D0C17B19B23}" type="sibTrans" cxnId="{54FF84F9-2759-4304-A548-C8A0883BEC16}">
      <dgm:prSet/>
      <dgm:spPr/>
      <dgm:t>
        <a:bodyPr/>
        <a:lstStyle/>
        <a:p>
          <a:endParaRPr lang="en-US" sz="1000"/>
        </a:p>
      </dgm:t>
    </dgm:pt>
    <dgm:pt modelId="{D395CE4E-4689-4658-9D96-020DE98B27AA}" type="parTrans" cxnId="{54FF84F9-2759-4304-A548-C8A0883BEC16}">
      <dgm:prSet/>
      <dgm:spPr/>
      <dgm:t>
        <a:bodyPr/>
        <a:lstStyle/>
        <a:p>
          <a:endParaRPr lang="en-US" sz="1000"/>
        </a:p>
      </dgm:t>
    </dgm:pt>
    <dgm:pt modelId="{C9EAD885-B390-4D8E-9DB3-DB8A5CA508F7}">
      <dgm:prSet custT="1"/>
      <dgm:spPr/>
      <dgm:t>
        <a:bodyPr/>
        <a:lstStyle/>
        <a:p>
          <a:endParaRPr lang="en-US" sz="900" dirty="0">
            <a:latin typeface="Arial Narrow" panose="020B0606020202030204" pitchFamily="34" charset="0"/>
          </a:endParaRPr>
        </a:p>
      </dgm:t>
    </dgm:pt>
    <dgm:pt modelId="{AF6DC1E7-62F5-4969-9259-2844EC4824AA}" type="sibTrans" cxnId="{DAEA0CF7-4163-48ED-93D5-D28AC3BA6AB3}">
      <dgm:prSet/>
      <dgm:spPr/>
      <dgm:t>
        <a:bodyPr/>
        <a:lstStyle/>
        <a:p>
          <a:endParaRPr lang="en-US" sz="1000"/>
        </a:p>
      </dgm:t>
    </dgm:pt>
    <dgm:pt modelId="{E0D1765F-5F02-440A-8020-41A09180A9F1}" type="parTrans" cxnId="{DAEA0CF7-4163-48ED-93D5-D28AC3BA6AB3}">
      <dgm:prSet/>
      <dgm:spPr/>
      <dgm:t>
        <a:bodyPr/>
        <a:lstStyle/>
        <a:p>
          <a:endParaRPr lang="en-US" sz="1000"/>
        </a:p>
      </dgm:t>
    </dgm:pt>
    <dgm:pt modelId="{203D30A8-2A1D-4149-9F58-63E6A8C93379}">
      <dgm:prSet custT="1"/>
      <dgm:spPr/>
      <dgm:t>
        <a:bodyPr/>
        <a:lstStyle/>
        <a:p>
          <a:endParaRPr lang="en-US" sz="900" dirty="0">
            <a:latin typeface="Arial Narrow" panose="020B0606020202030204" pitchFamily="34" charset="0"/>
          </a:endParaRPr>
        </a:p>
      </dgm:t>
    </dgm:pt>
    <dgm:pt modelId="{0110EDDB-3A12-4AB9-845D-AD1248DCE94F}" type="sibTrans" cxnId="{A4198A06-ACE4-4CB2-96F9-2EC244899556}">
      <dgm:prSet/>
      <dgm:spPr/>
      <dgm:t>
        <a:bodyPr/>
        <a:lstStyle/>
        <a:p>
          <a:endParaRPr lang="en-US" sz="1000"/>
        </a:p>
      </dgm:t>
    </dgm:pt>
    <dgm:pt modelId="{7D962A66-559B-4009-81B8-1F8620C652BA}" type="parTrans" cxnId="{A4198A06-ACE4-4CB2-96F9-2EC244899556}">
      <dgm:prSet/>
      <dgm:spPr/>
      <dgm:t>
        <a:bodyPr/>
        <a:lstStyle/>
        <a:p>
          <a:endParaRPr lang="en-US" sz="1000"/>
        </a:p>
      </dgm:t>
    </dgm:pt>
    <dgm:pt modelId="{0DC8100F-D9CB-4B4E-A284-E0D055416DE9}">
      <dgm:prSet custT="1"/>
      <dgm:spPr/>
      <dgm:t>
        <a:bodyPr/>
        <a:lstStyle/>
        <a:p>
          <a:pPr rtl="0"/>
          <a:r>
            <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they know what is expected of them? Were work objectives provided to them?</a:t>
          </a:r>
          <a:endParaRPr lang="en-US" sz="1000" dirty="0"/>
        </a:p>
      </dgm:t>
    </dgm:pt>
    <dgm:pt modelId="{DDD59932-A0CF-4EAD-A3D1-1BF83BB461AE}" type="parTrans" cxnId="{636F6964-B37A-4066-98DE-D19B7DE427F5}">
      <dgm:prSet/>
      <dgm:spPr/>
      <dgm:t>
        <a:bodyPr/>
        <a:lstStyle/>
        <a:p>
          <a:endParaRPr lang="en-US" sz="1000"/>
        </a:p>
      </dgm:t>
    </dgm:pt>
    <dgm:pt modelId="{55E53383-7E0E-4464-9429-75D9DDE8F9B9}" type="sibTrans" cxnId="{636F6964-B37A-4066-98DE-D19B7DE427F5}">
      <dgm:prSet/>
      <dgm:spPr/>
      <dgm:t>
        <a:bodyPr/>
        <a:lstStyle/>
        <a:p>
          <a:endParaRPr lang="en-US" sz="1000"/>
        </a:p>
      </dgm:t>
    </dgm:pt>
    <dgm:pt modelId="{24791163-8D33-43E5-9147-C7FC23A8C276}">
      <dgm:prSet custT="1"/>
      <dgm:spPr/>
      <dgm:t>
        <a:bodyPr/>
        <a:lstStyle/>
        <a:p>
          <a:pPr rtl="0"/>
          <a:endPar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dgm:t>
    </dgm:pt>
    <dgm:pt modelId="{BBBF7068-FC32-4D17-8BB6-D445397C474F}" type="parTrans" cxnId="{4C132FF7-A8DA-49AC-BF7F-2D0141FDD4CF}">
      <dgm:prSet/>
      <dgm:spPr/>
      <dgm:t>
        <a:bodyPr/>
        <a:lstStyle/>
        <a:p>
          <a:endParaRPr lang="en-US" sz="1000"/>
        </a:p>
      </dgm:t>
    </dgm:pt>
    <dgm:pt modelId="{73D02A8D-F8A0-4EF7-A588-15B3A15CA134}" type="sibTrans" cxnId="{4C132FF7-A8DA-49AC-BF7F-2D0141FDD4CF}">
      <dgm:prSet/>
      <dgm:spPr/>
      <dgm:t>
        <a:bodyPr/>
        <a:lstStyle/>
        <a:p>
          <a:endParaRPr lang="en-US" sz="1000"/>
        </a:p>
      </dgm:t>
    </dgm:pt>
    <dgm:pt modelId="{2D178B75-4751-476C-B28C-339FEF5E88F5}">
      <dgm:prSet custT="1"/>
      <dgm:spPr/>
      <dgm:t>
        <a:bodyPr/>
        <a:lstStyle/>
        <a:p>
          <a:pPr rtl="0"/>
          <a:r>
            <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the expectations reasonable?</a:t>
          </a:r>
          <a:endParaRPr kumimoji="0" lang="en-CA" sz="1000" b="0" i="0" u="none" strike="noStrike"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dgm:t>
    </dgm:pt>
    <dgm:pt modelId="{4933377D-55C3-4031-AF70-C3CA1B48A340}" type="parTrans" cxnId="{7F90429C-427A-42CE-BC70-F59626B002DB}">
      <dgm:prSet/>
      <dgm:spPr/>
      <dgm:t>
        <a:bodyPr/>
        <a:lstStyle/>
        <a:p>
          <a:endParaRPr lang="en-US" sz="1000"/>
        </a:p>
      </dgm:t>
    </dgm:pt>
    <dgm:pt modelId="{27839BA2-40A1-4AA6-91B3-B2BE7A61F8FF}" type="sibTrans" cxnId="{7F90429C-427A-42CE-BC70-F59626B002DB}">
      <dgm:prSet/>
      <dgm:spPr/>
      <dgm:t>
        <a:bodyPr/>
        <a:lstStyle/>
        <a:p>
          <a:endParaRPr lang="en-US" sz="1000"/>
        </a:p>
      </dgm:t>
    </dgm:pt>
    <dgm:pt modelId="{8D534D55-4CDA-4F47-B530-83273E165CD8}">
      <dgm:prSet custT="1"/>
      <dgm:spPr/>
      <dgm:t>
        <a:bodyPr/>
        <a:lstStyle/>
        <a:p>
          <a:pPr rtl="0"/>
          <a:endPar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dgm:t>
    </dgm:pt>
    <dgm:pt modelId="{9357B7D6-E772-4A13-972D-1F81E4E7BB76}" type="parTrans" cxnId="{FE5D65CB-3327-490B-820B-3BECC466CB6A}">
      <dgm:prSet/>
      <dgm:spPr/>
      <dgm:t>
        <a:bodyPr/>
        <a:lstStyle/>
        <a:p>
          <a:endParaRPr lang="en-US" sz="1000"/>
        </a:p>
      </dgm:t>
    </dgm:pt>
    <dgm:pt modelId="{3B07C069-0CD0-4DF3-8510-46F490101B9C}" type="sibTrans" cxnId="{FE5D65CB-3327-490B-820B-3BECC466CB6A}">
      <dgm:prSet/>
      <dgm:spPr/>
      <dgm:t>
        <a:bodyPr/>
        <a:lstStyle/>
        <a:p>
          <a:endParaRPr lang="en-US" sz="1000"/>
        </a:p>
      </dgm:t>
    </dgm:pt>
    <dgm:pt modelId="{29F0561E-84FF-469F-9A5E-20F0DC2116A4}">
      <dgm:prSet custT="1"/>
      <dgm:spPr/>
      <dgm:t>
        <a:bodyPr/>
        <a:lstStyle/>
        <a:p>
          <a:pPr rtl="0"/>
          <a:r>
            <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Did the employee volunteer or was the reallocation imposed?</a:t>
          </a:r>
          <a:endParaRPr kumimoji="0" lang="en-CA" sz="1000" b="0" i="0" u="none" strike="noStrike"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dgm:t>
    </dgm:pt>
    <dgm:pt modelId="{9334A385-EA57-4F5D-8BE2-06557D6D8B41}" type="parTrans" cxnId="{FC714902-8A49-43C8-905D-DF383E108014}">
      <dgm:prSet/>
      <dgm:spPr/>
      <dgm:t>
        <a:bodyPr/>
        <a:lstStyle/>
        <a:p>
          <a:endParaRPr lang="en-US" sz="1000"/>
        </a:p>
      </dgm:t>
    </dgm:pt>
    <dgm:pt modelId="{C938D699-F820-4EF1-B538-CB82F6BE0E84}" type="sibTrans" cxnId="{FC714902-8A49-43C8-905D-DF383E108014}">
      <dgm:prSet/>
      <dgm:spPr/>
      <dgm:t>
        <a:bodyPr/>
        <a:lstStyle/>
        <a:p>
          <a:endParaRPr lang="en-US" sz="1000"/>
        </a:p>
      </dgm:t>
    </dgm:pt>
    <dgm:pt modelId="{56611B89-A87B-4E86-8F99-7C52BA6AFD71}">
      <dgm:prSet custT="1"/>
      <dgm:spPr/>
      <dgm:t>
        <a:bodyPr/>
        <a:lstStyle/>
        <a:p>
          <a:pPr rtl="0"/>
          <a:endPar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dgm:t>
    </dgm:pt>
    <dgm:pt modelId="{7D45097B-D8DF-4F2C-B83E-A94D6C86469C}" type="parTrans" cxnId="{2A44D3B2-4F61-4C5F-8A89-517E949B99A3}">
      <dgm:prSet/>
      <dgm:spPr/>
      <dgm:t>
        <a:bodyPr/>
        <a:lstStyle/>
        <a:p>
          <a:endParaRPr lang="en-US" sz="1000"/>
        </a:p>
      </dgm:t>
    </dgm:pt>
    <dgm:pt modelId="{D11212DB-C5DB-4E7A-BE69-E30311894131}" type="sibTrans" cxnId="{2A44D3B2-4F61-4C5F-8A89-517E949B99A3}">
      <dgm:prSet/>
      <dgm:spPr/>
      <dgm:t>
        <a:bodyPr/>
        <a:lstStyle/>
        <a:p>
          <a:endParaRPr lang="en-US" sz="1000"/>
        </a:p>
      </dgm:t>
    </dgm:pt>
    <dgm:pt modelId="{09A7598F-48D7-489B-BD51-36F584F4A227}">
      <dgm:prSet custT="1"/>
      <dgm:spPr/>
      <dgm:t>
        <a:bodyPr/>
        <a:lstStyle/>
        <a:p>
          <a:pPr rtl="0"/>
          <a:r>
            <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the new duties aligned with the employee skill set?</a:t>
          </a:r>
          <a:endParaRPr kumimoji="0" lang="en-CA" sz="1000" b="0" i="0" u="none" strike="noStrike"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dgm:t>
    </dgm:pt>
    <dgm:pt modelId="{3C7E323D-7F4E-4D5C-8615-F8F83AA4A984}" type="parTrans" cxnId="{4C6911C5-BEDE-496C-B63C-682652D5E693}">
      <dgm:prSet/>
      <dgm:spPr/>
      <dgm:t>
        <a:bodyPr/>
        <a:lstStyle/>
        <a:p>
          <a:endParaRPr lang="en-US" sz="1000"/>
        </a:p>
      </dgm:t>
    </dgm:pt>
    <dgm:pt modelId="{4198422E-39FF-445C-B878-2ECC37A39A10}" type="sibTrans" cxnId="{4C6911C5-BEDE-496C-B63C-682652D5E693}">
      <dgm:prSet/>
      <dgm:spPr/>
      <dgm:t>
        <a:bodyPr/>
        <a:lstStyle/>
        <a:p>
          <a:endParaRPr lang="en-US" sz="1000"/>
        </a:p>
      </dgm:t>
    </dgm:pt>
    <dgm:pt modelId="{8577F468-A2A7-4FC5-BD13-A384798FD645}">
      <dgm:prSet custT="1"/>
      <dgm:spPr/>
      <dgm:t>
        <a:bodyPr/>
        <a:lstStyle/>
        <a:p>
          <a:pPr rtl="0"/>
          <a:endPar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dgm:t>
    </dgm:pt>
    <dgm:pt modelId="{C1D07F1F-6367-45DE-BDAE-477DBE5C849D}" type="parTrans" cxnId="{0BA43614-6084-4A84-B333-3CCA0617C97D}">
      <dgm:prSet/>
      <dgm:spPr/>
      <dgm:t>
        <a:bodyPr/>
        <a:lstStyle/>
        <a:p>
          <a:endParaRPr lang="en-US" sz="1000"/>
        </a:p>
      </dgm:t>
    </dgm:pt>
    <dgm:pt modelId="{73171080-CBAA-4C59-BB44-231A6BE7A5B7}" type="sibTrans" cxnId="{0BA43614-6084-4A84-B333-3CCA0617C97D}">
      <dgm:prSet/>
      <dgm:spPr/>
      <dgm:t>
        <a:bodyPr/>
        <a:lstStyle/>
        <a:p>
          <a:endParaRPr lang="en-US" sz="1000"/>
        </a:p>
      </dgm:t>
    </dgm:pt>
    <dgm:pt modelId="{362F51DD-E7FB-42AE-8E75-EDAD7EDC8A63}">
      <dgm:prSet custT="1"/>
      <dgm:spPr/>
      <dgm:t>
        <a:bodyPr/>
        <a:lstStyle/>
        <a:p>
          <a:pPr rtl="0"/>
          <a:r>
            <a:rPr kumimoji="0" lang="en-CA" sz="1000" b="0" i="0" u="none" strike="noStrike"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the employee’s new duties similar to the ones performed in their substantive position?</a:t>
          </a:r>
          <a:endParaRPr kumimoji="0" lang="en-CA" sz="1000" b="0" i="0" u="none" strike="noStrike"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dgm:t>
    </dgm:pt>
    <dgm:pt modelId="{DEDE0F72-1C89-4B52-802F-DEB5938BB1E6}" type="parTrans" cxnId="{E06BE5A4-A548-4720-B740-488A8B536FF6}">
      <dgm:prSet/>
      <dgm:spPr/>
      <dgm:t>
        <a:bodyPr/>
        <a:lstStyle/>
        <a:p>
          <a:endParaRPr lang="en-US" sz="1000"/>
        </a:p>
      </dgm:t>
    </dgm:pt>
    <dgm:pt modelId="{E0494737-9754-4476-877D-BA7FE26962F2}" type="sibTrans" cxnId="{E06BE5A4-A548-4720-B740-488A8B536FF6}">
      <dgm:prSet/>
      <dgm:spPr/>
      <dgm:t>
        <a:bodyPr/>
        <a:lstStyle/>
        <a:p>
          <a:endParaRPr lang="en-US" sz="1000"/>
        </a:p>
      </dgm:t>
    </dgm:pt>
    <dgm:pt modelId="{4036099D-4FCD-4586-8699-16EF9242EBF8}" type="pres">
      <dgm:prSet presAssocID="{9BB48DB1-2241-4ED6-89F6-51B83BB4FB94}" presName="Name0" presStyleCnt="0">
        <dgm:presLayoutVars>
          <dgm:dir/>
          <dgm:animLvl val="lvl"/>
          <dgm:resizeHandles val="exact"/>
        </dgm:presLayoutVars>
      </dgm:prSet>
      <dgm:spPr/>
      <dgm:t>
        <a:bodyPr/>
        <a:lstStyle/>
        <a:p>
          <a:endParaRPr lang="en-US"/>
        </a:p>
      </dgm:t>
    </dgm:pt>
    <dgm:pt modelId="{FC7B643A-C07F-4173-B65B-25C0247C969F}" type="pres">
      <dgm:prSet presAssocID="{625AD0CC-7144-42A9-881F-75FD1682E1CB}" presName="composite" presStyleCnt="0"/>
      <dgm:spPr/>
    </dgm:pt>
    <dgm:pt modelId="{D3774ECB-8E7C-4963-857E-54EFF4FEC605}" type="pres">
      <dgm:prSet presAssocID="{625AD0CC-7144-42A9-881F-75FD1682E1CB}" presName="parTx" presStyleLbl="alignNode1" presStyleIdx="0" presStyleCnt="4">
        <dgm:presLayoutVars>
          <dgm:chMax val="0"/>
          <dgm:chPref val="0"/>
          <dgm:bulletEnabled val="1"/>
        </dgm:presLayoutVars>
      </dgm:prSet>
      <dgm:spPr/>
      <dgm:t>
        <a:bodyPr/>
        <a:lstStyle/>
        <a:p>
          <a:endParaRPr lang="en-US"/>
        </a:p>
      </dgm:t>
    </dgm:pt>
    <dgm:pt modelId="{BFB27B0C-56B0-4CB3-B355-4205E9EF7ADC}" type="pres">
      <dgm:prSet presAssocID="{625AD0CC-7144-42A9-881F-75FD1682E1CB}" presName="desTx" presStyleLbl="alignAccFollowNode1" presStyleIdx="0" presStyleCnt="4">
        <dgm:presLayoutVars>
          <dgm:bulletEnabled val="1"/>
        </dgm:presLayoutVars>
      </dgm:prSet>
      <dgm:spPr/>
      <dgm:t>
        <a:bodyPr/>
        <a:lstStyle/>
        <a:p>
          <a:endParaRPr lang="en-US"/>
        </a:p>
      </dgm:t>
    </dgm:pt>
    <dgm:pt modelId="{1D699067-9423-4906-BA66-D39E273D1941}" type="pres">
      <dgm:prSet presAssocID="{E0FCB7EF-864F-4EA2-83EA-E28B99CDF515}" presName="space" presStyleCnt="0"/>
      <dgm:spPr/>
    </dgm:pt>
    <dgm:pt modelId="{9D276E73-FBDA-4986-879D-1D5C16778D0A}" type="pres">
      <dgm:prSet presAssocID="{E88C3F3D-F1AA-493F-9ABC-3DCE17153F43}" presName="composite" presStyleCnt="0"/>
      <dgm:spPr/>
    </dgm:pt>
    <dgm:pt modelId="{AB825006-F8F9-4BF6-B4A9-1FC813496222}" type="pres">
      <dgm:prSet presAssocID="{E88C3F3D-F1AA-493F-9ABC-3DCE17153F43}" presName="parTx" presStyleLbl="alignNode1" presStyleIdx="1" presStyleCnt="4">
        <dgm:presLayoutVars>
          <dgm:chMax val="0"/>
          <dgm:chPref val="0"/>
          <dgm:bulletEnabled val="1"/>
        </dgm:presLayoutVars>
      </dgm:prSet>
      <dgm:spPr/>
      <dgm:t>
        <a:bodyPr/>
        <a:lstStyle/>
        <a:p>
          <a:endParaRPr lang="en-US"/>
        </a:p>
      </dgm:t>
    </dgm:pt>
    <dgm:pt modelId="{F3577DBC-5B2F-47BE-A58F-4C1B2C0CD277}" type="pres">
      <dgm:prSet presAssocID="{E88C3F3D-F1AA-493F-9ABC-3DCE17153F43}" presName="desTx" presStyleLbl="alignAccFollowNode1" presStyleIdx="1" presStyleCnt="4">
        <dgm:presLayoutVars>
          <dgm:bulletEnabled val="1"/>
        </dgm:presLayoutVars>
      </dgm:prSet>
      <dgm:spPr/>
      <dgm:t>
        <a:bodyPr/>
        <a:lstStyle/>
        <a:p>
          <a:endParaRPr lang="en-US"/>
        </a:p>
      </dgm:t>
    </dgm:pt>
    <dgm:pt modelId="{E241AEFC-8F41-4027-8A2A-84F1ECFCB69C}" type="pres">
      <dgm:prSet presAssocID="{FF3AB951-0CB1-43E7-B4BC-D5A3CDAED01E}" presName="space" presStyleCnt="0"/>
      <dgm:spPr/>
    </dgm:pt>
    <dgm:pt modelId="{F710DF85-84B1-4D4B-B959-A71E4364129D}" type="pres">
      <dgm:prSet presAssocID="{999007C5-213B-4F17-8CBC-0E29F2AB7578}" presName="composite" presStyleCnt="0"/>
      <dgm:spPr/>
    </dgm:pt>
    <dgm:pt modelId="{E5B05BCF-273F-4B1B-9514-370E9138C480}" type="pres">
      <dgm:prSet presAssocID="{999007C5-213B-4F17-8CBC-0E29F2AB7578}" presName="parTx" presStyleLbl="alignNode1" presStyleIdx="2" presStyleCnt="4">
        <dgm:presLayoutVars>
          <dgm:chMax val="0"/>
          <dgm:chPref val="0"/>
          <dgm:bulletEnabled val="1"/>
        </dgm:presLayoutVars>
      </dgm:prSet>
      <dgm:spPr/>
      <dgm:t>
        <a:bodyPr/>
        <a:lstStyle/>
        <a:p>
          <a:endParaRPr lang="en-US"/>
        </a:p>
      </dgm:t>
    </dgm:pt>
    <dgm:pt modelId="{43A52CA5-99CE-42E6-A8A1-24B4DA1C3751}" type="pres">
      <dgm:prSet presAssocID="{999007C5-213B-4F17-8CBC-0E29F2AB7578}" presName="desTx" presStyleLbl="alignAccFollowNode1" presStyleIdx="2" presStyleCnt="4">
        <dgm:presLayoutVars>
          <dgm:bulletEnabled val="1"/>
        </dgm:presLayoutVars>
      </dgm:prSet>
      <dgm:spPr/>
      <dgm:t>
        <a:bodyPr/>
        <a:lstStyle/>
        <a:p>
          <a:endParaRPr lang="en-US"/>
        </a:p>
      </dgm:t>
    </dgm:pt>
    <dgm:pt modelId="{ADFF69AC-D721-444F-A4DD-22508AE015C5}" type="pres">
      <dgm:prSet presAssocID="{CF3E0F40-FAAF-4553-ABB2-ADDA8A594BF0}" presName="space" presStyleCnt="0"/>
      <dgm:spPr/>
    </dgm:pt>
    <dgm:pt modelId="{CED1E49B-AB4A-400B-8BC8-47EABE2917D4}" type="pres">
      <dgm:prSet presAssocID="{8E6E71CC-71F5-4723-B220-E5EEE24E75F5}" presName="composite" presStyleCnt="0"/>
      <dgm:spPr/>
    </dgm:pt>
    <dgm:pt modelId="{F946BD76-BC68-46C3-BA64-CB1D8ADB0869}" type="pres">
      <dgm:prSet presAssocID="{8E6E71CC-71F5-4723-B220-E5EEE24E75F5}" presName="parTx" presStyleLbl="alignNode1" presStyleIdx="3" presStyleCnt="4">
        <dgm:presLayoutVars>
          <dgm:chMax val="0"/>
          <dgm:chPref val="0"/>
          <dgm:bulletEnabled val="1"/>
        </dgm:presLayoutVars>
      </dgm:prSet>
      <dgm:spPr/>
      <dgm:t>
        <a:bodyPr/>
        <a:lstStyle/>
        <a:p>
          <a:endParaRPr lang="en-US"/>
        </a:p>
      </dgm:t>
    </dgm:pt>
    <dgm:pt modelId="{FF80966E-EFBC-4435-9E2A-260FF2185B17}" type="pres">
      <dgm:prSet presAssocID="{8E6E71CC-71F5-4723-B220-E5EEE24E75F5}" presName="desTx" presStyleLbl="alignAccFollowNode1" presStyleIdx="3" presStyleCnt="4">
        <dgm:presLayoutVars>
          <dgm:bulletEnabled val="1"/>
        </dgm:presLayoutVars>
      </dgm:prSet>
      <dgm:spPr/>
      <dgm:t>
        <a:bodyPr/>
        <a:lstStyle/>
        <a:p>
          <a:endParaRPr lang="en-US"/>
        </a:p>
      </dgm:t>
    </dgm:pt>
  </dgm:ptLst>
  <dgm:cxnLst>
    <dgm:cxn modelId="{DFC99D9C-1F24-4B04-8EFA-7BE94C48804E}" srcId="{625AD0CC-7144-42A9-881F-75FD1682E1CB}" destId="{98DA2AE6-8DD3-4011-A324-9FD90B14BD4A}" srcOrd="2" destOrd="0" parTransId="{4121DBF5-9F32-4A2E-856C-A2C718DC21D8}" sibTransId="{AAF3B586-CF03-4CB5-BCCC-EF76C89066F3}"/>
    <dgm:cxn modelId="{78561246-B6E7-4B90-BD5C-57D3CA5B8F01}" type="presOf" srcId="{205F2D06-A4D6-4181-A77A-4A7BBD8B3A08}" destId="{F3577DBC-5B2F-47BE-A58F-4C1B2C0CD277}" srcOrd="0" destOrd="17" presId="urn:microsoft.com/office/officeart/2005/8/layout/hList1"/>
    <dgm:cxn modelId="{AA2D7A17-20E9-4D20-B3A9-4D3A008F58C0}" srcId="{E88C3F3D-F1AA-493F-9ABC-3DCE17153F43}" destId="{50D87058-EEC7-4EDB-8602-D4000A828889}" srcOrd="14" destOrd="0" parTransId="{265F0C83-207F-4ACF-B9CF-8EF8019A9622}" sibTransId="{04ADBB2D-5307-4C8E-AD4A-BB706E363EE7}"/>
    <dgm:cxn modelId="{CD73B422-FA3F-4990-9F13-45A01FBAF15E}" srcId="{E88C3F3D-F1AA-493F-9ABC-3DCE17153F43}" destId="{3F74CD95-FBFF-4CCA-92A7-53951D4F67F2}" srcOrd="4" destOrd="0" parTransId="{7E376854-57C7-45E7-9EA6-1DAFB49FBB0D}" sibTransId="{1D1E4549-7FFF-4D04-9A64-9472499C2AC0}"/>
    <dgm:cxn modelId="{884E2E82-BB29-401A-97A1-1B7B7F7C497F}" srcId="{E88C3F3D-F1AA-493F-9ABC-3DCE17153F43}" destId="{66829492-A4B1-4D74-90D7-614F9A7F010D}" srcOrd="16" destOrd="0" parTransId="{B742BEE2-8BE2-4DDC-89BF-73C548B5F2C1}" sibTransId="{7EC69A3E-71EE-46CC-9AEF-C4C4C276E8A2}"/>
    <dgm:cxn modelId="{EF909F1D-971F-4A1A-8FFD-BC55904084B1}" type="presOf" srcId="{8649FEB5-20DD-45E9-9DBA-0A949AFEDB18}" destId="{F3577DBC-5B2F-47BE-A58F-4C1B2C0CD277}" srcOrd="0" destOrd="1" presId="urn:microsoft.com/office/officeart/2005/8/layout/hList1"/>
    <dgm:cxn modelId="{FE5D65CB-3327-490B-820B-3BECC466CB6A}" srcId="{999007C5-213B-4F17-8CBC-0E29F2AB7578}" destId="{8D534D55-4CDA-4F47-B530-83273E165CD8}" srcOrd="3" destOrd="0" parTransId="{9357B7D6-E772-4A13-972D-1F81E4E7BB76}" sibTransId="{3B07C069-0CD0-4DF3-8510-46F490101B9C}"/>
    <dgm:cxn modelId="{E349E480-A5D4-4F8E-88A1-1F936F6EF42E}" type="presOf" srcId="{56611B89-A87B-4E86-8F99-7C52BA6AFD71}" destId="{43A52CA5-99CE-42E6-A8A1-24B4DA1C3751}" srcOrd="0" destOrd="5" presId="urn:microsoft.com/office/officeart/2005/8/layout/hList1"/>
    <dgm:cxn modelId="{8261BCBD-AFC7-420C-AD59-716A68B0B75D}" type="presOf" srcId="{56745C56-F24B-4C9B-A355-ABFD8B111205}" destId="{BFB27B0C-56B0-4CB3-B355-4205E9EF7ADC}" srcOrd="0" destOrd="0" presId="urn:microsoft.com/office/officeart/2005/8/layout/hList1"/>
    <dgm:cxn modelId="{BBC9DBA1-4DEF-4CEF-999C-C6813E2A1EC7}" type="presOf" srcId="{362F51DD-E7FB-42AE-8E75-EDAD7EDC8A63}" destId="{43A52CA5-99CE-42E6-A8A1-24B4DA1C3751}" srcOrd="0" destOrd="8" presId="urn:microsoft.com/office/officeart/2005/8/layout/hList1"/>
    <dgm:cxn modelId="{9B67224D-521D-4B8B-940F-6AAF4F99E97F}" type="presOf" srcId="{8D577200-E257-48E7-B57E-BF3B861131DD}" destId="{BFB27B0C-56B0-4CB3-B355-4205E9EF7ADC}" srcOrd="0" destOrd="5" presId="urn:microsoft.com/office/officeart/2005/8/layout/hList1"/>
    <dgm:cxn modelId="{F882D370-74EE-4626-878D-69A3D25E0873}" srcId="{625AD0CC-7144-42A9-881F-75FD1682E1CB}" destId="{8D577200-E257-48E7-B57E-BF3B861131DD}" srcOrd="5" destOrd="0" parTransId="{8EFDC009-78A5-4842-A1F4-D8990E7E785C}" sibTransId="{1D6D71D7-AF82-49AE-87A6-889B8C2335C5}"/>
    <dgm:cxn modelId="{C807DA29-5853-45EF-9715-4CD940E556FF}" type="presOf" srcId="{98DA2AE6-8DD3-4011-A324-9FD90B14BD4A}" destId="{BFB27B0C-56B0-4CB3-B355-4205E9EF7ADC}" srcOrd="0" destOrd="2" presId="urn:microsoft.com/office/officeart/2005/8/layout/hList1"/>
    <dgm:cxn modelId="{AFED076D-046D-4A24-B222-A41F4833C19C}" srcId="{E88C3F3D-F1AA-493F-9ABC-3DCE17153F43}" destId="{8649FEB5-20DD-45E9-9DBA-0A949AFEDB18}" srcOrd="1" destOrd="0" parTransId="{952D53D1-E873-42D8-A531-40EBC7B164C5}" sibTransId="{E91F3C37-CF18-41EB-BD87-3AF6ADB18A36}"/>
    <dgm:cxn modelId="{B3A6D876-DC8A-49FB-92C4-5BB729F27B96}" srcId="{E88C3F3D-F1AA-493F-9ABC-3DCE17153F43}" destId="{3AE3202E-CFE5-495B-89D5-7414D345280A}" srcOrd="8" destOrd="0" parTransId="{A52FCEC3-D9CD-4733-B55D-27737A736EC8}" sibTransId="{8A9BFB6F-BAF3-400F-A3B3-66768CF19BAE}"/>
    <dgm:cxn modelId="{59F6A828-C0D8-4F45-A598-A68DC5CADA67}" srcId="{E88C3F3D-F1AA-493F-9ABC-3DCE17153F43}" destId="{1F909EC6-B25F-49F0-9E69-DBE1D2C5E6D8}" srcOrd="6" destOrd="0" parTransId="{EA22009A-F4F8-4BC4-A2A3-4BC2CBA035FC}" sibTransId="{01A08D2F-E152-4ACE-89F1-A19BD2861B1E}"/>
    <dgm:cxn modelId="{C4E2D5D9-1E57-4D69-842B-9CB30675A765}" srcId="{E88C3F3D-F1AA-493F-9ABC-3DCE17153F43}" destId="{205F2D06-A4D6-4181-A77A-4A7BBD8B3A08}" srcOrd="17" destOrd="0" parTransId="{444223CF-0626-44F4-A71E-857446E6212A}" sibTransId="{35F1BCB1-4382-4E2F-AC09-D83E8AF090EF}"/>
    <dgm:cxn modelId="{487D901F-06F8-408A-942E-814C52A6E79A}" type="presOf" srcId="{09A7598F-48D7-489B-BD51-36F584F4A227}" destId="{43A52CA5-99CE-42E6-A8A1-24B4DA1C3751}" srcOrd="0" destOrd="6" presId="urn:microsoft.com/office/officeart/2005/8/layout/hList1"/>
    <dgm:cxn modelId="{8755BA8B-3BE7-4863-97D4-C45BBEA388D8}" type="presOf" srcId="{1A7BF3AE-9783-411B-BB4D-D84E55CFC6B9}" destId="{FF80966E-EFBC-4435-9E2A-260FF2185B17}" srcOrd="0" destOrd="1" presId="urn:microsoft.com/office/officeart/2005/8/layout/hList1"/>
    <dgm:cxn modelId="{D15251A1-4A81-481B-9C0E-A39B56134989}" srcId="{8E6E71CC-71F5-4723-B220-E5EEE24E75F5}" destId="{17B4B867-69FC-42CC-B9D7-5FC12463D03B}" srcOrd="0" destOrd="0" parTransId="{67C60576-8423-4805-9FFA-1D9EAE0768C3}" sibTransId="{070CCE2C-DD46-4ADD-B7E8-F1E5735D5B7A}"/>
    <dgm:cxn modelId="{0BA43614-6084-4A84-B333-3CCA0617C97D}" srcId="{999007C5-213B-4F17-8CBC-0E29F2AB7578}" destId="{8577F468-A2A7-4FC5-BD13-A384798FD645}" srcOrd="7" destOrd="0" parTransId="{C1D07F1F-6367-45DE-BDAE-477DBE5C849D}" sibTransId="{73171080-CBAA-4C59-BB44-231A6BE7A5B7}"/>
    <dgm:cxn modelId="{E28D36D8-C261-472C-AECA-436BA0D02FD5}" type="presOf" srcId="{241B4090-7461-4B03-B98F-38EACE3CDFD9}" destId="{FF80966E-EFBC-4435-9E2A-260FF2185B17}" srcOrd="0" destOrd="6" presId="urn:microsoft.com/office/officeart/2005/8/layout/hList1"/>
    <dgm:cxn modelId="{F52EE55F-A974-4428-AC13-D0DC4DA70264}" srcId="{E88C3F3D-F1AA-493F-9ABC-3DCE17153F43}" destId="{CE562308-DB01-471A-9868-ED8F1960A77C}" srcOrd="9" destOrd="0" parTransId="{E7C7FA2B-F276-40F4-B84E-533043AE1E7C}" sibTransId="{DA747A7A-2667-4722-A533-407541794FF2}"/>
    <dgm:cxn modelId="{FFAD4D70-6447-46BC-84A0-38B107C881BF}" type="presOf" srcId="{9BB48DB1-2241-4ED6-89F6-51B83BB4FB94}" destId="{4036099D-4FCD-4586-8699-16EF9242EBF8}" srcOrd="0" destOrd="0" presId="urn:microsoft.com/office/officeart/2005/8/layout/hList1"/>
    <dgm:cxn modelId="{2A44D3B2-4F61-4C5F-8A89-517E949B99A3}" srcId="{999007C5-213B-4F17-8CBC-0E29F2AB7578}" destId="{56611B89-A87B-4E86-8F99-7C52BA6AFD71}" srcOrd="5" destOrd="0" parTransId="{7D45097B-D8DF-4F2C-B83E-A94D6C86469C}" sibTransId="{D11212DB-C5DB-4E7A-BE69-E30311894131}"/>
    <dgm:cxn modelId="{4C6911C5-BEDE-496C-B63C-682652D5E693}" srcId="{999007C5-213B-4F17-8CBC-0E29F2AB7578}" destId="{09A7598F-48D7-489B-BD51-36F584F4A227}" srcOrd="6" destOrd="0" parTransId="{3C7E323D-7F4E-4D5C-8615-F8F83AA4A984}" sibTransId="{4198422E-39FF-445C-B878-2ECC37A39A10}"/>
    <dgm:cxn modelId="{338A4421-18B0-45FF-A4A0-3BCE37218113}" srcId="{8E6E71CC-71F5-4723-B220-E5EEE24E75F5}" destId="{AE8A76E4-A0E1-4597-B58C-8643E6A8ED71}" srcOrd="2" destOrd="0" parTransId="{03A81292-97AF-4B39-ADA5-519AB5B8974C}" sibTransId="{064AB90D-EA67-4E75-AE3B-620D8B585719}"/>
    <dgm:cxn modelId="{DAEA0CF7-4163-48ED-93D5-D28AC3BA6AB3}" srcId="{E88C3F3D-F1AA-493F-9ABC-3DCE17153F43}" destId="{C9EAD885-B390-4D8E-9DB3-DB8A5CA508F7}" srcOrd="12" destOrd="0" parTransId="{E0D1765F-5F02-440A-8020-41A09180A9F1}" sibTransId="{AF6DC1E7-62F5-4969-9259-2844EC4824AA}"/>
    <dgm:cxn modelId="{4C132FF7-A8DA-49AC-BF7F-2D0141FDD4CF}" srcId="{999007C5-213B-4F17-8CBC-0E29F2AB7578}" destId="{24791163-8D33-43E5-9147-C7FC23A8C276}" srcOrd="1" destOrd="0" parTransId="{BBBF7068-FC32-4D17-8BB6-D445397C474F}" sibTransId="{73D02A8D-F8A0-4EF7-A588-15B3A15CA134}"/>
    <dgm:cxn modelId="{E06BE5A4-A548-4720-B740-488A8B536FF6}" srcId="{999007C5-213B-4F17-8CBC-0E29F2AB7578}" destId="{362F51DD-E7FB-42AE-8E75-EDAD7EDC8A63}" srcOrd="8" destOrd="0" parTransId="{DEDE0F72-1C89-4B52-802F-DEB5938BB1E6}" sibTransId="{E0494737-9754-4476-877D-BA7FE26962F2}"/>
    <dgm:cxn modelId="{9A73DEB6-ACD5-4FAC-B9AA-A2E15D835D27}" type="presOf" srcId="{17B4B867-69FC-42CC-B9D7-5FC12463D03B}" destId="{FF80966E-EFBC-4435-9E2A-260FF2185B17}" srcOrd="0" destOrd="0" presId="urn:microsoft.com/office/officeart/2005/8/layout/hList1"/>
    <dgm:cxn modelId="{65940794-F7C3-4F04-9626-FB91F9D0DF67}" type="presOf" srcId="{C702D5A0-7E42-4E8F-9CDD-56FE30FD5AEA}" destId="{F3577DBC-5B2F-47BE-A58F-4C1B2C0CD277}" srcOrd="0" destOrd="10" presId="urn:microsoft.com/office/officeart/2005/8/layout/hList1"/>
    <dgm:cxn modelId="{5CEA74EC-9E64-43B7-B22F-29F562771DDC}" type="presOf" srcId="{5C95E5F6-1E95-42CE-80A3-3F1A71D2454A}" destId="{FF80966E-EFBC-4435-9E2A-260FF2185B17}" srcOrd="0" destOrd="4" presId="urn:microsoft.com/office/officeart/2005/8/layout/hList1"/>
    <dgm:cxn modelId="{FA8F8069-95C0-40C0-B5F0-C8DF62F80358}" type="presOf" srcId="{99D980D0-DA15-473C-A10D-32D3153D27CD}" destId="{F3577DBC-5B2F-47BE-A58F-4C1B2C0CD277}" srcOrd="0" destOrd="18" presId="urn:microsoft.com/office/officeart/2005/8/layout/hList1"/>
    <dgm:cxn modelId="{EF8600A9-3837-4719-AEDA-391A797D1627}" type="presOf" srcId="{CC5FE6CE-7C12-4264-B8BE-C3297D31675F}" destId="{FF80966E-EFBC-4435-9E2A-260FF2185B17}" srcOrd="0" destOrd="5" presId="urn:microsoft.com/office/officeart/2005/8/layout/hList1"/>
    <dgm:cxn modelId="{F18E481D-EF1D-4DA1-B138-B175D742B71B}" srcId="{8E6E71CC-71F5-4723-B220-E5EEE24E75F5}" destId="{95E66ECF-0AD3-4E3C-A6CF-A895F109215A}" srcOrd="3" destOrd="0" parTransId="{EB95E239-3A44-4E95-B604-7EE465F0ED9A}" sibTransId="{F0F5D257-C1AD-4E23-B709-6BE313C2D844}"/>
    <dgm:cxn modelId="{3AB2C94E-AF24-49BC-9DD4-8F0CA1AE9C82}" type="presOf" srcId="{AE8A76E4-A0E1-4597-B58C-8643E6A8ED71}" destId="{FF80966E-EFBC-4435-9E2A-260FF2185B17}" srcOrd="0" destOrd="2" presId="urn:microsoft.com/office/officeart/2005/8/layout/hList1"/>
    <dgm:cxn modelId="{F360D20A-1161-4E46-850D-955777AC72C1}" type="presOf" srcId="{CC5B789F-9B90-4E3C-910D-0B1329187731}" destId="{F3577DBC-5B2F-47BE-A58F-4C1B2C0CD277}" srcOrd="0" destOrd="5" presId="urn:microsoft.com/office/officeart/2005/8/layout/hList1"/>
    <dgm:cxn modelId="{AE395254-6E95-49C2-9714-9C6E191F49FE}" type="presOf" srcId="{29F0561E-84FF-469F-9A5E-20F0DC2116A4}" destId="{43A52CA5-99CE-42E6-A8A1-24B4DA1C3751}" srcOrd="0" destOrd="4" presId="urn:microsoft.com/office/officeart/2005/8/layout/hList1"/>
    <dgm:cxn modelId="{AF4DF138-CB5E-4F93-9950-6D87ABC435D3}" srcId="{E88C3F3D-F1AA-493F-9ABC-3DCE17153F43}" destId="{1DE40595-3270-4600-A52B-F68F9FEBB342}" srcOrd="0" destOrd="0" parTransId="{506F0DBD-F72E-403A-AB49-BDF0248C8AD8}" sibTransId="{0A8305E9-3146-46A5-95A1-12899D6CE021}"/>
    <dgm:cxn modelId="{3DFA1728-8FF4-4848-904B-4A9DC6B37186}" srcId="{8E6E71CC-71F5-4723-B220-E5EEE24E75F5}" destId="{5C95E5F6-1E95-42CE-80A3-3F1A71D2454A}" srcOrd="4" destOrd="0" parTransId="{B0A1131A-A9E4-40B6-8400-78C416E71915}" sibTransId="{BA6FDB3B-4146-4646-AA38-E58F8A4BAAA0}"/>
    <dgm:cxn modelId="{9EB7BA8A-6BA2-4D72-B5DF-EA959EB3F732}" srcId="{9BB48DB1-2241-4ED6-89F6-51B83BB4FB94}" destId="{625AD0CC-7144-42A9-881F-75FD1682E1CB}" srcOrd="0" destOrd="0" parTransId="{8BA84254-178F-43C0-894F-912C4E5D399C}" sibTransId="{E0FCB7EF-864F-4EA2-83EA-E28B99CDF515}"/>
    <dgm:cxn modelId="{A4198A06-ACE4-4CB2-96F9-2EC244899556}" srcId="{E88C3F3D-F1AA-493F-9ABC-3DCE17153F43}" destId="{203D30A8-2A1D-4149-9F58-63E6A8C93379}" srcOrd="11" destOrd="0" parTransId="{7D962A66-559B-4009-81B8-1F8620C652BA}" sibTransId="{0110EDDB-3A12-4AB9-845D-AD1248DCE94F}"/>
    <dgm:cxn modelId="{138B702D-1D81-465A-85F2-81FFF1217F30}" type="presOf" srcId="{0DC8100F-D9CB-4B4E-A284-E0D055416DE9}" destId="{43A52CA5-99CE-42E6-A8A1-24B4DA1C3751}" srcOrd="0" destOrd="0" presId="urn:microsoft.com/office/officeart/2005/8/layout/hList1"/>
    <dgm:cxn modelId="{F874EE4F-A47E-4533-8E32-7F08A91664DC}" type="presOf" srcId="{C9EAD885-B390-4D8E-9DB3-DB8A5CA508F7}" destId="{F3577DBC-5B2F-47BE-A58F-4C1B2C0CD277}" srcOrd="0" destOrd="12" presId="urn:microsoft.com/office/officeart/2005/8/layout/hList1"/>
    <dgm:cxn modelId="{7F90429C-427A-42CE-BC70-F59626B002DB}" srcId="{999007C5-213B-4F17-8CBC-0E29F2AB7578}" destId="{2D178B75-4751-476C-B28C-339FEF5E88F5}" srcOrd="2" destOrd="0" parTransId="{4933377D-55C3-4031-AF70-C3CA1B48A340}" sibTransId="{27839BA2-40A1-4AA6-91B3-B2BE7A61F8FF}"/>
    <dgm:cxn modelId="{DA3EC8D4-E9AE-4B58-8704-258715DCA2AE}" srcId="{625AD0CC-7144-42A9-881F-75FD1682E1CB}" destId="{416D7F5F-903F-4201-A9A8-1523EDC364B7}" srcOrd="1" destOrd="0" parTransId="{A6591619-0C9B-40C0-98EF-065E1E5648E1}" sibTransId="{880C1D1C-CC60-43B6-9760-189389EF97B4}"/>
    <dgm:cxn modelId="{DAEBE173-BD12-4554-BC15-A73001FB76AF}" type="presOf" srcId="{087A8301-3E81-4E6D-A89F-2FACB591400B}" destId="{F3577DBC-5B2F-47BE-A58F-4C1B2C0CD277}" srcOrd="0" destOrd="2" presId="urn:microsoft.com/office/officeart/2005/8/layout/hList1"/>
    <dgm:cxn modelId="{E85C2ADA-3297-4F6F-9870-5386DECBE007}" type="presOf" srcId="{CE562308-DB01-471A-9868-ED8F1960A77C}" destId="{F3577DBC-5B2F-47BE-A58F-4C1B2C0CD277}" srcOrd="0" destOrd="9" presId="urn:microsoft.com/office/officeart/2005/8/layout/hList1"/>
    <dgm:cxn modelId="{C82FDA18-A705-44F2-A5A3-E13D31C9315B}" type="presOf" srcId="{24791163-8D33-43E5-9147-C7FC23A8C276}" destId="{43A52CA5-99CE-42E6-A8A1-24B4DA1C3751}" srcOrd="0" destOrd="1" presId="urn:microsoft.com/office/officeart/2005/8/layout/hList1"/>
    <dgm:cxn modelId="{8C99BDCF-1FDF-4722-9020-B6A23A25FB64}" srcId="{E88C3F3D-F1AA-493F-9ABC-3DCE17153F43}" destId="{087A8301-3E81-4E6D-A89F-2FACB591400B}" srcOrd="2" destOrd="0" parTransId="{CA3F3DA5-428F-4831-B6B0-EC1EE68F3387}" sibTransId="{86604F63-7730-4422-AA8E-7D6D96E7B014}"/>
    <dgm:cxn modelId="{BD93189E-E3DE-469F-8625-255022BC1A54}" type="presOf" srcId="{66829492-A4B1-4D74-90D7-614F9A7F010D}" destId="{F3577DBC-5B2F-47BE-A58F-4C1B2C0CD277}" srcOrd="0" destOrd="16" presId="urn:microsoft.com/office/officeart/2005/8/layout/hList1"/>
    <dgm:cxn modelId="{4BD73A0B-C1D3-4285-978A-F53022629C27}" type="presOf" srcId="{1F909EC6-B25F-49F0-9E69-DBE1D2C5E6D8}" destId="{F3577DBC-5B2F-47BE-A58F-4C1B2C0CD277}" srcOrd="0" destOrd="6" presId="urn:microsoft.com/office/officeart/2005/8/layout/hList1"/>
    <dgm:cxn modelId="{0FE3921B-318E-4265-B17B-4FBE50BE1F7B}" srcId="{E88C3F3D-F1AA-493F-9ABC-3DCE17153F43}" destId="{99D980D0-DA15-473C-A10D-32D3153D27CD}" srcOrd="18" destOrd="0" parTransId="{0A0746D0-D622-4C94-B393-B65769054053}" sibTransId="{A4F949C7-358E-49DF-B0AA-35EDD9169067}"/>
    <dgm:cxn modelId="{EDB0E8C7-4D34-41DC-80D1-E1F33751919B}" type="presOf" srcId="{8E6E71CC-71F5-4723-B220-E5EEE24E75F5}" destId="{F946BD76-BC68-46C3-BA64-CB1D8ADB0869}" srcOrd="0" destOrd="0" presId="urn:microsoft.com/office/officeart/2005/8/layout/hList1"/>
    <dgm:cxn modelId="{89F2F000-D661-48CE-BE22-63ADD5671BFD}" type="presOf" srcId="{460C3453-4A20-4B78-8957-8EE3DB5673B7}" destId="{F3577DBC-5B2F-47BE-A58F-4C1B2C0CD277}" srcOrd="0" destOrd="7" presId="urn:microsoft.com/office/officeart/2005/8/layout/hList1"/>
    <dgm:cxn modelId="{8F07D8DE-23CC-40E9-8F54-58E4F4FA391F}" type="presOf" srcId="{625AD0CC-7144-42A9-881F-75FD1682E1CB}" destId="{D3774ECB-8E7C-4963-857E-54EFF4FEC605}" srcOrd="0" destOrd="0" presId="urn:microsoft.com/office/officeart/2005/8/layout/hList1"/>
    <dgm:cxn modelId="{54FF84F9-2759-4304-A548-C8A0883BEC16}" srcId="{E88C3F3D-F1AA-493F-9ABC-3DCE17153F43}" destId="{427ED4CE-CE84-4E9E-911A-8C8500036549}" srcOrd="13" destOrd="0" parTransId="{D395CE4E-4689-4658-9D96-020DE98B27AA}" sibTransId="{3CF94FE4-DEBD-482F-9A58-7D0C17B19B23}"/>
    <dgm:cxn modelId="{2819FC43-4470-48C7-95E8-CA9453D62B07}" type="presOf" srcId="{2D178B75-4751-476C-B28C-339FEF5E88F5}" destId="{43A52CA5-99CE-42E6-A8A1-24B4DA1C3751}" srcOrd="0" destOrd="2" presId="urn:microsoft.com/office/officeart/2005/8/layout/hList1"/>
    <dgm:cxn modelId="{A1126B0F-2428-4C93-91CA-5E563B8D12F6}" type="presOf" srcId="{999007C5-213B-4F17-8CBC-0E29F2AB7578}" destId="{E5B05BCF-273F-4B1B-9514-370E9138C480}" srcOrd="0" destOrd="0" presId="urn:microsoft.com/office/officeart/2005/8/layout/hList1"/>
    <dgm:cxn modelId="{B505D865-440E-45E6-8922-1BD940F491B4}" type="presOf" srcId="{E98B3ACB-270A-4132-90D1-408C592B7E3D}" destId="{BFB27B0C-56B0-4CB3-B355-4205E9EF7ADC}" srcOrd="0" destOrd="4" presId="urn:microsoft.com/office/officeart/2005/8/layout/hList1"/>
    <dgm:cxn modelId="{F0EAE977-E9B5-4662-8F85-03CA6C15A89A}" srcId="{625AD0CC-7144-42A9-881F-75FD1682E1CB}" destId="{E0991E29-0FC2-415F-9034-8677140C6C1A}" srcOrd="3" destOrd="0" parTransId="{D45713B5-49F8-4E1F-A73A-3C0FB384A452}" sibTransId="{AC5E5EBE-E1E4-417B-A8FA-18378FE6D1ED}"/>
    <dgm:cxn modelId="{FD52CA2D-63BF-450F-96C9-D2C110FCC521}" type="presOf" srcId="{95E66ECF-0AD3-4E3C-A6CF-A895F109215A}" destId="{FF80966E-EFBC-4435-9E2A-260FF2185B17}" srcOrd="0" destOrd="3" presId="urn:microsoft.com/office/officeart/2005/8/layout/hList1"/>
    <dgm:cxn modelId="{66ACD9FF-1076-43C3-9B84-B08FACC77B35}" type="presOf" srcId="{E88C3F3D-F1AA-493F-9ABC-3DCE17153F43}" destId="{AB825006-F8F9-4BF6-B4A9-1FC813496222}" srcOrd="0" destOrd="0" presId="urn:microsoft.com/office/officeart/2005/8/layout/hList1"/>
    <dgm:cxn modelId="{9E27990C-772E-4C09-AB03-DB863E854AC8}" type="presOf" srcId="{8577F468-A2A7-4FC5-BD13-A384798FD645}" destId="{43A52CA5-99CE-42E6-A8A1-24B4DA1C3751}" srcOrd="0" destOrd="7" presId="urn:microsoft.com/office/officeart/2005/8/layout/hList1"/>
    <dgm:cxn modelId="{FC714902-8A49-43C8-905D-DF383E108014}" srcId="{999007C5-213B-4F17-8CBC-0E29F2AB7578}" destId="{29F0561E-84FF-469F-9A5E-20F0DC2116A4}" srcOrd="4" destOrd="0" parTransId="{9334A385-EA57-4F5D-8BE2-06557D6D8B41}" sibTransId="{C938D699-F820-4EF1-B538-CB82F6BE0E84}"/>
    <dgm:cxn modelId="{2C38D30D-51F8-4E13-B67F-B34206FB66DC}" srcId="{8E6E71CC-71F5-4723-B220-E5EEE24E75F5}" destId="{CC5FE6CE-7C12-4264-B8BE-C3297D31675F}" srcOrd="5" destOrd="0" parTransId="{9E830F2E-0A2A-4705-8308-18672D4CBC38}" sibTransId="{AA673928-1CC9-495B-8900-3B3B370478B3}"/>
    <dgm:cxn modelId="{99C6127E-BD2D-4EB4-8564-ACE078A63713}" srcId="{E88C3F3D-F1AA-493F-9ABC-3DCE17153F43}" destId="{C702D5A0-7E42-4E8F-9CDD-56FE30FD5AEA}" srcOrd="10" destOrd="0" parTransId="{FA3B2655-57A7-4506-8981-731BE63806C1}" sibTransId="{382CAAAB-D519-4A7F-8A41-90CF0A54A2D0}"/>
    <dgm:cxn modelId="{6C69323C-C950-43BB-B3E5-CB0A5BE60E6D}" type="presOf" srcId="{C8A03836-0B6E-4755-A57D-BFA870E7E505}" destId="{F3577DBC-5B2F-47BE-A58F-4C1B2C0CD277}" srcOrd="0" destOrd="3" presId="urn:microsoft.com/office/officeart/2005/8/layout/hList1"/>
    <dgm:cxn modelId="{2456B0B6-213F-47B8-8DE9-39C67C83A401}" srcId="{8E6E71CC-71F5-4723-B220-E5EEE24E75F5}" destId="{1A7BF3AE-9783-411B-BB4D-D84E55CFC6B9}" srcOrd="1" destOrd="0" parTransId="{043504D7-4D2A-4A8B-9023-0B4653D8D608}" sibTransId="{1EFD02E5-A976-4530-B640-07F042F5AAA9}"/>
    <dgm:cxn modelId="{9253A914-A212-42F2-8B3B-1ADC802EF802}" srcId="{625AD0CC-7144-42A9-881F-75FD1682E1CB}" destId="{56745C56-F24B-4C9B-A355-ABFD8B111205}" srcOrd="0" destOrd="0" parTransId="{CE7EE8E3-AB7A-4488-B12C-9A3D7BD3C1F6}" sibTransId="{CF8AF566-DB5A-4C58-9C9A-3BEC12B505AD}"/>
    <dgm:cxn modelId="{6BB67E92-D6A6-4B1F-984E-477FF31B1D01}" srcId="{E88C3F3D-F1AA-493F-9ABC-3DCE17153F43}" destId="{CC5B789F-9B90-4E3C-910D-0B1329187731}" srcOrd="5" destOrd="0" parTransId="{AAEBB809-03B2-4500-9418-9D001A932173}" sibTransId="{0A4F7C4D-EEC7-4835-B67E-286CA3E9ED8A}"/>
    <dgm:cxn modelId="{4159E0DE-EBD5-45C0-B11A-3655F67C8F33}" srcId="{9BB48DB1-2241-4ED6-89F6-51B83BB4FB94}" destId="{999007C5-213B-4F17-8CBC-0E29F2AB7578}" srcOrd="2" destOrd="0" parTransId="{115CE73E-B99A-4B70-AAFB-9EEE8FAD3D66}" sibTransId="{CF3E0F40-FAAF-4553-ABB2-ADDA8A594BF0}"/>
    <dgm:cxn modelId="{89119124-3E68-4176-B610-CA5D7461AEF7}" srcId="{E88C3F3D-F1AA-493F-9ABC-3DCE17153F43}" destId="{460C3453-4A20-4B78-8957-8EE3DB5673B7}" srcOrd="7" destOrd="0" parTransId="{B131464D-4D21-4171-862C-1C5C21C074D8}" sibTransId="{8DFFA2F0-67A0-4AE6-B272-EAE991A1D096}"/>
    <dgm:cxn modelId="{259E11DC-0861-43CF-AD3B-45FACEE6B6CE}" type="presOf" srcId="{C1EA0CD7-384C-4DCA-ADDA-21A323C8DD2E}" destId="{F3577DBC-5B2F-47BE-A58F-4C1B2C0CD277}" srcOrd="0" destOrd="15" presId="urn:microsoft.com/office/officeart/2005/8/layout/hList1"/>
    <dgm:cxn modelId="{636F6964-B37A-4066-98DE-D19B7DE427F5}" srcId="{999007C5-213B-4F17-8CBC-0E29F2AB7578}" destId="{0DC8100F-D9CB-4B4E-A284-E0D055416DE9}" srcOrd="0" destOrd="0" parTransId="{DDD59932-A0CF-4EAD-A3D1-1BF83BB461AE}" sibTransId="{55E53383-7E0E-4464-9429-75D9DDE8F9B9}"/>
    <dgm:cxn modelId="{319B7072-3A69-4161-A817-625C156BD7B9}" type="presOf" srcId="{427ED4CE-CE84-4E9E-911A-8C8500036549}" destId="{F3577DBC-5B2F-47BE-A58F-4C1B2C0CD277}" srcOrd="0" destOrd="13" presId="urn:microsoft.com/office/officeart/2005/8/layout/hList1"/>
    <dgm:cxn modelId="{13B7C7F4-DE39-4D68-AA29-A431EAC8FF24}" type="presOf" srcId="{50D87058-EEC7-4EDB-8602-D4000A828889}" destId="{F3577DBC-5B2F-47BE-A58F-4C1B2C0CD277}" srcOrd="0" destOrd="14" presId="urn:microsoft.com/office/officeart/2005/8/layout/hList1"/>
    <dgm:cxn modelId="{6DC1A464-19F0-46B7-8B4A-D77305E2DDFF}" srcId="{625AD0CC-7144-42A9-881F-75FD1682E1CB}" destId="{A8829193-089C-4485-B084-51845E348391}" srcOrd="6" destOrd="0" parTransId="{691B8C04-892B-4DA8-A837-2FCBE33DDC2F}" sibTransId="{35FA5590-B289-4E59-AA88-DF7F0BCCBD37}"/>
    <dgm:cxn modelId="{41D1D42E-7504-474D-99C2-AEE2E81129CD}" srcId="{9BB48DB1-2241-4ED6-89F6-51B83BB4FB94}" destId="{8E6E71CC-71F5-4723-B220-E5EEE24E75F5}" srcOrd="3" destOrd="0" parTransId="{B9D2D458-1B73-47BE-B6E4-A6A2A28FA14F}" sibTransId="{2575DB99-EA9A-412C-8CEA-FE43B78FCDD0}"/>
    <dgm:cxn modelId="{62F3453E-5C02-4230-9A96-1D37517A052B}" type="presOf" srcId="{3AE3202E-CFE5-495B-89D5-7414D345280A}" destId="{F3577DBC-5B2F-47BE-A58F-4C1B2C0CD277}" srcOrd="0" destOrd="8" presId="urn:microsoft.com/office/officeart/2005/8/layout/hList1"/>
    <dgm:cxn modelId="{719182D8-7153-4B7C-BFF5-A94A38D4DE85}" type="presOf" srcId="{A8829193-089C-4485-B084-51845E348391}" destId="{BFB27B0C-56B0-4CB3-B355-4205E9EF7ADC}" srcOrd="0" destOrd="6" presId="urn:microsoft.com/office/officeart/2005/8/layout/hList1"/>
    <dgm:cxn modelId="{3FD32994-E35C-4DFE-A05E-EF1975A20965}" type="presOf" srcId="{E0991E29-0FC2-415F-9034-8677140C6C1A}" destId="{BFB27B0C-56B0-4CB3-B355-4205E9EF7ADC}" srcOrd="0" destOrd="3" presId="urn:microsoft.com/office/officeart/2005/8/layout/hList1"/>
    <dgm:cxn modelId="{534F34BF-375C-4AB9-A727-8BADEC01F78B}" srcId="{E88C3F3D-F1AA-493F-9ABC-3DCE17153F43}" destId="{C1EA0CD7-384C-4DCA-ADDA-21A323C8DD2E}" srcOrd="15" destOrd="0" parTransId="{72E261A4-3830-4211-B17A-DC8AE7760B0D}" sibTransId="{15E3B798-4087-48F0-9EC8-430EAB27E3B8}"/>
    <dgm:cxn modelId="{A0B3F7C0-B9B2-40AF-9507-DA25808DCB17}" srcId="{8E6E71CC-71F5-4723-B220-E5EEE24E75F5}" destId="{241B4090-7461-4B03-B98F-38EACE3CDFD9}" srcOrd="6" destOrd="0" parTransId="{2C65ECAF-4D3E-4EA0-B4FA-43BC83BA9C59}" sibTransId="{F15907EF-2105-4393-8F5B-49D450C252E8}"/>
    <dgm:cxn modelId="{867C1C45-E05F-44ED-9BE3-1675CA124148}" srcId="{9BB48DB1-2241-4ED6-89F6-51B83BB4FB94}" destId="{E88C3F3D-F1AA-493F-9ABC-3DCE17153F43}" srcOrd="1" destOrd="0" parTransId="{ECDFBAA7-75A4-48DA-8236-05F3393B3E6B}" sibTransId="{FF3AB951-0CB1-43E7-B4BC-D5A3CDAED01E}"/>
    <dgm:cxn modelId="{FF0DC643-711D-4FC8-B3D5-CF15A1214E9C}" type="presOf" srcId="{203D30A8-2A1D-4149-9F58-63E6A8C93379}" destId="{F3577DBC-5B2F-47BE-A58F-4C1B2C0CD277}" srcOrd="0" destOrd="11" presId="urn:microsoft.com/office/officeart/2005/8/layout/hList1"/>
    <dgm:cxn modelId="{5804553E-12A1-4160-8FE6-809B2E6C041D}" type="presOf" srcId="{416D7F5F-903F-4201-A9A8-1523EDC364B7}" destId="{BFB27B0C-56B0-4CB3-B355-4205E9EF7ADC}" srcOrd="0" destOrd="1" presId="urn:microsoft.com/office/officeart/2005/8/layout/hList1"/>
    <dgm:cxn modelId="{EB7CCBC9-F650-48A0-AA64-0DA9FA3B7DA1}" srcId="{E88C3F3D-F1AA-493F-9ABC-3DCE17153F43}" destId="{C8A03836-0B6E-4755-A57D-BFA870E7E505}" srcOrd="3" destOrd="0" parTransId="{E8912858-F810-4501-8190-083C137BBBCC}" sibTransId="{8E64EC4E-2E5B-4C03-AD5A-55474C4BC339}"/>
    <dgm:cxn modelId="{84A5098E-5F46-4239-8DF7-115150DC2D88}" type="presOf" srcId="{8D534D55-4CDA-4F47-B530-83273E165CD8}" destId="{43A52CA5-99CE-42E6-A8A1-24B4DA1C3751}" srcOrd="0" destOrd="3" presId="urn:microsoft.com/office/officeart/2005/8/layout/hList1"/>
    <dgm:cxn modelId="{D68B145C-B8DE-4FFD-AC13-62A48A96A1A3}" srcId="{625AD0CC-7144-42A9-881F-75FD1682E1CB}" destId="{E98B3ACB-270A-4132-90D1-408C592B7E3D}" srcOrd="4" destOrd="0" parTransId="{F8B023C6-534D-4F42-9571-B684B96D47E3}" sibTransId="{1B459EA7-5B68-42A2-9D75-E7AA5449BCF5}"/>
    <dgm:cxn modelId="{F54B4A79-9F79-401B-ACF1-65543AEB74E1}" type="presOf" srcId="{3F74CD95-FBFF-4CCA-92A7-53951D4F67F2}" destId="{F3577DBC-5B2F-47BE-A58F-4C1B2C0CD277}" srcOrd="0" destOrd="4" presId="urn:microsoft.com/office/officeart/2005/8/layout/hList1"/>
    <dgm:cxn modelId="{76DDB76B-AA90-4589-A1B7-974416B49A09}" type="presOf" srcId="{1DE40595-3270-4600-A52B-F68F9FEBB342}" destId="{F3577DBC-5B2F-47BE-A58F-4C1B2C0CD277}" srcOrd="0" destOrd="0" presId="urn:microsoft.com/office/officeart/2005/8/layout/hList1"/>
    <dgm:cxn modelId="{DD911944-C858-4ABB-B237-09AA7EE8FDBD}" type="presParOf" srcId="{4036099D-4FCD-4586-8699-16EF9242EBF8}" destId="{FC7B643A-C07F-4173-B65B-25C0247C969F}" srcOrd="0" destOrd="0" presId="urn:microsoft.com/office/officeart/2005/8/layout/hList1"/>
    <dgm:cxn modelId="{FEA8936A-DC45-4B42-9DB9-59A4079DFD25}" type="presParOf" srcId="{FC7B643A-C07F-4173-B65B-25C0247C969F}" destId="{D3774ECB-8E7C-4963-857E-54EFF4FEC605}" srcOrd="0" destOrd="0" presId="urn:microsoft.com/office/officeart/2005/8/layout/hList1"/>
    <dgm:cxn modelId="{B2FC15C9-DD5A-4EBB-8F5B-1A52728FCE3F}" type="presParOf" srcId="{FC7B643A-C07F-4173-B65B-25C0247C969F}" destId="{BFB27B0C-56B0-4CB3-B355-4205E9EF7ADC}" srcOrd="1" destOrd="0" presId="urn:microsoft.com/office/officeart/2005/8/layout/hList1"/>
    <dgm:cxn modelId="{C8022CB1-66AC-431B-A876-D6932EC9C7B4}" type="presParOf" srcId="{4036099D-4FCD-4586-8699-16EF9242EBF8}" destId="{1D699067-9423-4906-BA66-D39E273D1941}" srcOrd="1" destOrd="0" presId="urn:microsoft.com/office/officeart/2005/8/layout/hList1"/>
    <dgm:cxn modelId="{468EFE47-D68F-4426-803E-5EAAF3C0F13B}" type="presParOf" srcId="{4036099D-4FCD-4586-8699-16EF9242EBF8}" destId="{9D276E73-FBDA-4986-879D-1D5C16778D0A}" srcOrd="2" destOrd="0" presId="urn:microsoft.com/office/officeart/2005/8/layout/hList1"/>
    <dgm:cxn modelId="{76D7FA9D-1340-49EB-8123-1803D5975E1D}" type="presParOf" srcId="{9D276E73-FBDA-4986-879D-1D5C16778D0A}" destId="{AB825006-F8F9-4BF6-B4A9-1FC813496222}" srcOrd="0" destOrd="0" presId="urn:microsoft.com/office/officeart/2005/8/layout/hList1"/>
    <dgm:cxn modelId="{FE230A11-36A1-40CC-93D3-743E6C824088}" type="presParOf" srcId="{9D276E73-FBDA-4986-879D-1D5C16778D0A}" destId="{F3577DBC-5B2F-47BE-A58F-4C1B2C0CD277}" srcOrd="1" destOrd="0" presId="urn:microsoft.com/office/officeart/2005/8/layout/hList1"/>
    <dgm:cxn modelId="{4F4D3B01-3AC8-4DC2-A0B5-0A97146C3728}" type="presParOf" srcId="{4036099D-4FCD-4586-8699-16EF9242EBF8}" destId="{E241AEFC-8F41-4027-8A2A-84F1ECFCB69C}" srcOrd="3" destOrd="0" presId="urn:microsoft.com/office/officeart/2005/8/layout/hList1"/>
    <dgm:cxn modelId="{254A536A-6F46-4DD2-AF09-81D96F710FA8}" type="presParOf" srcId="{4036099D-4FCD-4586-8699-16EF9242EBF8}" destId="{F710DF85-84B1-4D4B-B959-A71E4364129D}" srcOrd="4" destOrd="0" presId="urn:microsoft.com/office/officeart/2005/8/layout/hList1"/>
    <dgm:cxn modelId="{D275E001-56F1-4A46-9FB4-1579FF6D62A6}" type="presParOf" srcId="{F710DF85-84B1-4D4B-B959-A71E4364129D}" destId="{E5B05BCF-273F-4B1B-9514-370E9138C480}" srcOrd="0" destOrd="0" presId="urn:microsoft.com/office/officeart/2005/8/layout/hList1"/>
    <dgm:cxn modelId="{2DB4EB27-6BD3-4A64-B5A3-DF55F7470DAB}" type="presParOf" srcId="{F710DF85-84B1-4D4B-B959-A71E4364129D}" destId="{43A52CA5-99CE-42E6-A8A1-24B4DA1C3751}" srcOrd="1" destOrd="0" presId="urn:microsoft.com/office/officeart/2005/8/layout/hList1"/>
    <dgm:cxn modelId="{2CA08190-FEC0-46E0-BE31-1825D01B05B1}" type="presParOf" srcId="{4036099D-4FCD-4586-8699-16EF9242EBF8}" destId="{ADFF69AC-D721-444F-A4DD-22508AE015C5}" srcOrd="5" destOrd="0" presId="urn:microsoft.com/office/officeart/2005/8/layout/hList1"/>
    <dgm:cxn modelId="{0F7189F3-F8D1-4DFE-A367-C6A5FC8FD30A}" type="presParOf" srcId="{4036099D-4FCD-4586-8699-16EF9242EBF8}" destId="{CED1E49B-AB4A-400B-8BC8-47EABE2917D4}" srcOrd="6" destOrd="0" presId="urn:microsoft.com/office/officeart/2005/8/layout/hList1"/>
    <dgm:cxn modelId="{5BA3B2E0-A628-4B98-ADB2-F317F1F98C22}" type="presParOf" srcId="{CED1E49B-AB4A-400B-8BC8-47EABE2917D4}" destId="{F946BD76-BC68-46C3-BA64-CB1D8ADB0869}" srcOrd="0" destOrd="0" presId="urn:microsoft.com/office/officeart/2005/8/layout/hList1"/>
    <dgm:cxn modelId="{AD46C1B8-7222-4CC3-ABC9-5F5F5121BA63}" type="presParOf" srcId="{CED1E49B-AB4A-400B-8BC8-47EABE2917D4}" destId="{FF80966E-EFBC-4435-9E2A-260FF2185B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B1920-FC33-4915-873E-6A68041247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7DFDEF4-B9EC-44A8-8DF2-27387FBAAEB7}" type="pres">
      <dgm:prSet presAssocID="{21FB1920-FC33-4915-873E-6A68041247B9}" presName="hierChild1" presStyleCnt="0">
        <dgm:presLayoutVars>
          <dgm:orgChart val="1"/>
          <dgm:chPref val="1"/>
          <dgm:dir/>
          <dgm:animOne val="branch"/>
          <dgm:animLvl val="lvl"/>
          <dgm:resizeHandles/>
        </dgm:presLayoutVars>
      </dgm:prSet>
      <dgm:spPr/>
      <dgm:t>
        <a:bodyPr/>
        <a:lstStyle/>
        <a:p>
          <a:endParaRPr lang="en-US"/>
        </a:p>
      </dgm:t>
    </dgm:pt>
  </dgm:ptLst>
  <dgm:cxnLst>
    <dgm:cxn modelId="{2F5FA254-8BED-4D07-BB8B-29370A34E286}" type="presOf" srcId="{21FB1920-FC33-4915-873E-6A68041247B9}" destId="{E7DFDEF4-B9EC-44A8-8DF2-27387FBAAEB7}"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436C934C-6DC1-48DF-A6B4-89D0A767DE4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3CC2CD2-2181-4B44-9068-16374B0DAEED}" type="parTrans" cxnId="{FA74514B-78EC-4FDF-B7C9-E26F1C6D8786}">
      <dgm:prSet/>
      <dgm:spPr/>
      <dgm:t>
        <a:bodyPr/>
        <a:lstStyle/>
        <a:p>
          <a:endParaRPr lang="en-US"/>
        </a:p>
      </dgm:t>
    </dgm:pt>
    <dgm:pt modelId="{7109DEE6-E04C-44A0-A9AB-15D64D779BA6}">
      <dgm:prSet phldrT="[Text]" custT="1"/>
      <dgm:spPr>
        <a:solidFill>
          <a:srgbClr val="A0D3CC"/>
        </a:solidFill>
      </dgm:spPr>
      <dgm:t>
        <a:bodyPr/>
        <a:lstStyle/>
        <a:p>
          <a:r>
            <a:rPr lang="en-CA" sz="1600" noProof="0" dirty="0">
              <a:solidFill>
                <a:schemeClr val="tx1"/>
              </a:solidFill>
              <a:latin typeface="Arial" panose="020B0604020202020204" pitchFamily="34" charset="0"/>
              <a:cs typeface="Arial" panose="020B0604020202020204" pitchFamily="34" charset="0"/>
            </a:rPr>
            <a:t>Unsatisfactory performance defines a non-culpable deficiency in job performance due to: </a:t>
          </a:r>
        </a:p>
      </dgm:t>
    </dgm:pt>
    <dgm:pt modelId="{FBC8C02A-2464-454D-A244-C4FFF1AA5373}" type="parTrans" cxnId="{59698C16-F82A-44CB-A3BA-D413CB34820B}">
      <dgm:prSet/>
      <dgm:spPr>
        <a:ln>
          <a:solidFill>
            <a:srgbClr val="63B9AE"/>
          </a:solidFill>
        </a:ln>
      </dgm:spPr>
      <dgm:t>
        <a:bodyPr/>
        <a:lstStyle/>
        <a:p>
          <a:endParaRPr lang="en-US"/>
        </a:p>
      </dgm:t>
    </dgm:pt>
    <dgm:pt modelId="{BE214931-8B94-4A8E-8EAB-14F3001BDA0B}">
      <dgm:prSet phldrT="[Text]" custT="1"/>
      <dgm:spPr>
        <a:solidFill>
          <a:srgbClr val="F39597"/>
        </a:solidFill>
      </dgm:spPr>
      <dgm:t>
        <a:bodyPr/>
        <a:lstStyle/>
        <a:p>
          <a:r>
            <a:rPr lang="en-CA" sz="1200" b="1" i="0" noProof="0" dirty="0">
              <a:solidFill>
                <a:schemeClr val="tx1"/>
              </a:solidFill>
              <a:latin typeface="Arial" panose="020B0604020202020204" pitchFamily="34" charset="0"/>
              <a:cs typeface="Arial" panose="020B0604020202020204" pitchFamily="34" charset="0"/>
            </a:rPr>
            <a:t>Incompetency</a:t>
          </a:r>
          <a:endParaRPr lang="en-CA" sz="1200" b="1" noProof="0" dirty="0">
            <a:solidFill>
              <a:schemeClr val="tx1"/>
            </a:solidFill>
            <a:latin typeface="Arial" panose="020B0604020202020204" pitchFamily="34" charset="0"/>
            <a:cs typeface="Arial" panose="020B0604020202020204" pitchFamily="34" charset="0"/>
          </a:endParaRPr>
        </a:p>
        <a:p>
          <a:r>
            <a:rPr lang="en-CA" sz="1200" b="0" i="0" noProof="0" dirty="0">
              <a:solidFill>
                <a:schemeClr val="tx1"/>
              </a:solidFill>
              <a:latin typeface="Arial" panose="020B0604020202020204" pitchFamily="34" charset="0"/>
              <a:cs typeface="Arial" panose="020B0604020202020204" pitchFamily="34" charset="0"/>
            </a:rPr>
            <a:t>Inability to effectively perform the duties of one’s position because of a lack of skills, knowledge or training</a:t>
          </a:r>
          <a:endParaRPr lang="en-CA" sz="1200" b="0" noProof="0" dirty="0">
            <a:solidFill>
              <a:schemeClr val="tx1"/>
            </a:solidFill>
            <a:latin typeface="Arial" panose="020B0604020202020204" pitchFamily="34" charset="0"/>
            <a:cs typeface="Arial" panose="020B0604020202020204" pitchFamily="34" charset="0"/>
          </a:endParaRPr>
        </a:p>
      </dgm:t>
    </dgm:pt>
    <dgm:pt modelId="{08333760-AF25-4D46-A9C5-FEFA0D112F15}" type="sibTrans" cxnId="{59698C16-F82A-44CB-A3BA-D413CB34820B}">
      <dgm:prSet/>
      <dgm:spPr/>
      <dgm:t>
        <a:bodyPr/>
        <a:lstStyle/>
        <a:p>
          <a:endParaRPr lang="en-US"/>
        </a:p>
      </dgm:t>
    </dgm:pt>
    <dgm:pt modelId="{0E4AAA57-A6B7-4E92-8022-664C3D016F3A}" type="parTrans" cxnId="{33E43431-B603-4946-AAE9-E3C528E1FE7B}">
      <dgm:prSet/>
      <dgm:spPr>
        <a:ln>
          <a:solidFill>
            <a:srgbClr val="63B9AE"/>
          </a:solidFill>
        </a:ln>
      </dgm:spPr>
      <dgm:t>
        <a:bodyPr/>
        <a:lstStyle/>
        <a:p>
          <a:endParaRPr lang="en-US"/>
        </a:p>
      </dgm:t>
    </dgm:pt>
    <dgm:pt modelId="{EDB50CC5-1FE7-4EDF-BA09-F071CF9E21C7}">
      <dgm:prSet phldrT="[Text]" custT="1"/>
      <dgm:spPr>
        <a:solidFill>
          <a:srgbClr val="F39597"/>
        </a:solidFill>
      </dgm:spPr>
      <dgm:t>
        <a:bodyPr/>
        <a:lstStyle/>
        <a:p>
          <a:r>
            <a:rPr lang="en-CA" sz="1200" b="1" i="0" noProof="0" dirty="0">
              <a:solidFill>
                <a:schemeClr val="tx1"/>
              </a:solidFill>
              <a:latin typeface="Arial" panose="020B0604020202020204" pitchFamily="34" charset="0"/>
              <a:cs typeface="Arial" panose="020B0604020202020204" pitchFamily="34" charset="0"/>
            </a:rPr>
            <a:t>Inability</a:t>
          </a:r>
          <a:endParaRPr lang="en-CA" sz="1200" b="1" noProof="0" dirty="0">
            <a:solidFill>
              <a:schemeClr val="tx1"/>
            </a:solidFill>
            <a:latin typeface="Arial" panose="020B0604020202020204" pitchFamily="34" charset="0"/>
            <a:cs typeface="Arial" panose="020B0604020202020204" pitchFamily="34" charset="0"/>
          </a:endParaRPr>
        </a:p>
        <a:p>
          <a:r>
            <a:rPr lang="en-CA" sz="1200" b="0" i="0" noProof="0" dirty="0">
              <a:solidFill>
                <a:schemeClr val="tx1"/>
              </a:solidFill>
              <a:latin typeface="Arial" panose="020B0604020202020204" pitchFamily="34" charset="0"/>
              <a:cs typeface="Arial" panose="020B0604020202020204" pitchFamily="34" charset="0"/>
            </a:rPr>
            <a:t>Inability to perform the duties of a position because of a physical or intellectual impairment</a:t>
          </a:r>
        </a:p>
      </dgm:t>
    </dgm:pt>
    <dgm:pt modelId="{5FFBBE7C-EEC8-4D6D-ABF8-9D0EB39EB6AF}" type="sibTrans" cxnId="{33E43431-B603-4946-AAE9-E3C528E1FE7B}">
      <dgm:prSet/>
      <dgm:spPr/>
      <dgm:t>
        <a:bodyPr/>
        <a:lstStyle/>
        <a:p>
          <a:endParaRPr lang="en-US"/>
        </a:p>
      </dgm:t>
    </dgm:pt>
    <dgm:pt modelId="{B3A20A96-AAC7-42DC-AC94-8C0E7F8847DB}" type="sibTrans" cxnId="{FA74514B-78EC-4FDF-B7C9-E26F1C6D8786}">
      <dgm:prSet/>
      <dgm:spPr/>
      <dgm:t>
        <a:bodyPr/>
        <a:lstStyle/>
        <a:p>
          <a:endParaRPr lang="en-US"/>
        </a:p>
      </dgm:t>
    </dgm:pt>
    <dgm:pt modelId="{185B6E4F-06FB-459C-997E-E511D42C2940}" type="pres">
      <dgm:prSet presAssocID="{436C934C-6DC1-48DF-A6B4-89D0A767DE40}" presName="hierChild1" presStyleCnt="0">
        <dgm:presLayoutVars>
          <dgm:orgChart val="1"/>
          <dgm:chPref val="1"/>
          <dgm:dir/>
          <dgm:animOne val="branch"/>
          <dgm:animLvl val="lvl"/>
          <dgm:resizeHandles/>
        </dgm:presLayoutVars>
      </dgm:prSet>
      <dgm:spPr/>
      <dgm:t>
        <a:bodyPr/>
        <a:lstStyle/>
        <a:p>
          <a:endParaRPr lang="en-US"/>
        </a:p>
      </dgm:t>
    </dgm:pt>
    <dgm:pt modelId="{575F929B-A0D8-4951-8178-CD0E9FFD0869}" type="pres">
      <dgm:prSet presAssocID="{7109DEE6-E04C-44A0-A9AB-15D64D779BA6}" presName="hierRoot1" presStyleCnt="0">
        <dgm:presLayoutVars>
          <dgm:hierBranch val="init"/>
        </dgm:presLayoutVars>
      </dgm:prSet>
      <dgm:spPr/>
    </dgm:pt>
    <dgm:pt modelId="{2B490616-766B-4480-814D-5E1F4C9C8ECB}" type="pres">
      <dgm:prSet presAssocID="{7109DEE6-E04C-44A0-A9AB-15D64D779BA6}" presName="rootComposite1" presStyleCnt="0"/>
      <dgm:spPr/>
    </dgm:pt>
    <dgm:pt modelId="{B8F2912B-060E-489B-B668-374EB251F791}" type="pres">
      <dgm:prSet presAssocID="{7109DEE6-E04C-44A0-A9AB-15D64D779BA6}" presName="rootText1" presStyleLbl="node0" presStyleIdx="0" presStyleCnt="1" custScaleX="342800" custScaleY="96130" custLinFactNeighborY="-4558">
        <dgm:presLayoutVars>
          <dgm:chPref val="3"/>
        </dgm:presLayoutVars>
      </dgm:prSet>
      <dgm:spPr/>
      <dgm:t>
        <a:bodyPr/>
        <a:lstStyle/>
        <a:p>
          <a:endParaRPr lang="en-US"/>
        </a:p>
      </dgm:t>
    </dgm:pt>
    <dgm:pt modelId="{E6623E38-3B14-4FC8-8F17-7BCAFB4F443B}" type="pres">
      <dgm:prSet presAssocID="{7109DEE6-E04C-44A0-A9AB-15D64D779BA6}" presName="rootConnector1" presStyleLbl="node1" presStyleIdx="0" presStyleCnt="0"/>
      <dgm:spPr/>
      <dgm:t>
        <a:bodyPr/>
        <a:lstStyle/>
        <a:p>
          <a:endParaRPr lang="en-US"/>
        </a:p>
      </dgm:t>
    </dgm:pt>
    <dgm:pt modelId="{D1AB8116-EE9F-4FE4-8659-92CD1D605848}" type="pres">
      <dgm:prSet presAssocID="{7109DEE6-E04C-44A0-A9AB-15D64D779BA6}" presName="hierChild2" presStyleCnt="0"/>
      <dgm:spPr/>
    </dgm:pt>
    <dgm:pt modelId="{3F7C1F6E-BC75-42D8-BE57-14F97E09BED2}" type="pres">
      <dgm:prSet presAssocID="{FBC8C02A-2464-454D-A244-C4FFF1AA5373}" presName="Name37" presStyleLbl="parChTrans1D2" presStyleIdx="0" presStyleCnt="2"/>
      <dgm:spPr/>
      <dgm:t>
        <a:bodyPr/>
        <a:lstStyle/>
        <a:p>
          <a:endParaRPr lang="en-US"/>
        </a:p>
      </dgm:t>
    </dgm:pt>
    <dgm:pt modelId="{A2FB5347-D55C-48E2-93D6-CFF8540476CF}" type="pres">
      <dgm:prSet presAssocID="{BE214931-8B94-4A8E-8EAB-14F3001BDA0B}" presName="hierRoot2" presStyleCnt="0">
        <dgm:presLayoutVars>
          <dgm:hierBranch val="init"/>
        </dgm:presLayoutVars>
      </dgm:prSet>
      <dgm:spPr/>
    </dgm:pt>
    <dgm:pt modelId="{C3CDCE90-3F8E-4F91-BF98-76C5C8C079C7}" type="pres">
      <dgm:prSet presAssocID="{BE214931-8B94-4A8E-8EAB-14F3001BDA0B}" presName="rootComposite" presStyleCnt="0"/>
      <dgm:spPr/>
    </dgm:pt>
    <dgm:pt modelId="{816A78E8-7DA2-4CE0-BC35-0EB08F565C4C}" type="pres">
      <dgm:prSet presAssocID="{BE214931-8B94-4A8E-8EAB-14F3001BDA0B}" presName="rootText" presStyleLbl="node2" presStyleIdx="0" presStyleCnt="2" custScaleX="161636" custScaleY="159094" custLinFactNeighborX="8522" custLinFactNeighborY="-7792">
        <dgm:presLayoutVars>
          <dgm:chPref val="3"/>
        </dgm:presLayoutVars>
      </dgm:prSet>
      <dgm:spPr/>
      <dgm:t>
        <a:bodyPr/>
        <a:lstStyle/>
        <a:p>
          <a:endParaRPr lang="en-US"/>
        </a:p>
      </dgm:t>
    </dgm:pt>
    <dgm:pt modelId="{45E8A496-DD6A-4353-992B-D963B6EC78F9}" type="pres">
      <dgm:prSet presAssocID="{BE214931-8B94-4A8E-8EAB-14F3001BDA0B}" presName="rootConnector" presStyleLbl="node2" presStyleIdx="0" presStyleCnt="2"/>
      <dgm:spPr/>
      <dgm:t>
        <a:bodyPr/>
        <a:lstStyle/>
        <a:p>
          <a:endParaRPr lang="en-US"/>
        </a:p>
      </dgm:t>
    </dgm:pt>
    <dgm:pt modelId="{B3CEE6D9-F26C-410D-9391-4F93160D656C}" type="pres">
      <dgm:prSet presAssocID="{BE214931-8B94-4A8E-8EAB-14F3001BDA0B}" presName="hierChild4" presStyleCnt="0"/>
      <dgm:spPr/>
    </dgm:pt>
    <dgm:pt modelId="{85C14EA5-C42A-400B-A4EB-38F931C5A89A}" type="pres">
      <dgm:prSet presAssocID="{BE214931-8B94-4A8E-8EAB-14F3001BDA0B}" presName="hierChild5" presStyleCnt="0"/>
      <dgm:spPr/>
    </dgm:pt>
    <dgm:pt modelId="{8B3BD98A-83B5-47CB-AB25-15F4F13589C7}" type="pres">
      <dgm:prSet presAssocID="{0E4AAA57-A6B7-4E92-8022-664C3D016F3A}" presName="Name37" presStyleLbl="parChTrans1D2" presStyleIdx="1" presStyleCnt="2"/>
      <dgm:spPr/>
      <dgm:t>
        <a:bodyPr/>
        <a:lstStyle/>
        <a:p>
          <a:endParaRPr lang="en-US"/>
        </a:p>
      </dgm:t>
    </dgm:pt>
    <dgm:pt modelId="{F48A8F48-90A5-4F16-B1B3-363ADAE58DCB}" type="pres">
      <dgm:prSet presAssocID="{EDB50CC5-1FE7-4EDF-BA09-F071CF9E21C7}" presName="hierRoot2" presStyleCnt="0">
        <dgm:presLayoutVars>
          <dgm:hierBranch val="init"/>
        </dgm:presLayoutVars>
      </dgm:prSet>
      <dgm:spPr/>
    </dgm:pt>
    <dgm:pt modelId="{308682C8-AA1A-4730-9F6B-34E0DBF8D7F1}" type="pres">
      <dgm:prSet presAssocID="{EDB50CC5-1FE7-4EDF-BA09-F071CF9E21C7}" presName="rootComposite" presStyleCnt="0"/>
      <dgm:spPr/>
    </dgm:pt>
    <dgm:pt modelId="{1BF1E530-ED4A-487E-B99C-91D73AD6FBBF}" type="pres">
      <dgm:prSet presAssocID="{EDB50CC5-1FE7-4EDF-BA09-F071CF9E21C7}" presName="rootText" presStyleLbl="node2" presStyleIdx="1" presStyleCnt="2" custScaleX="167379" custScaleY="159094" custLinFactNeighborX="-7987" custLinFactNeighborY="-7792">
        <dgm:presLayoutVars>
          <dgm:chPref val="3"/>
        </dgm:presLayoutVars>
      </dgm:prSet>
      <dgm:spPr/>
      <dgm:t>
        <a:bodyPr/>
        <a:lstStyle/>
        <a:p>
          <a:endParaRPr lang="en-US"/>
        </a:p>
      </dgm:t>
    </dgm:pt>
    <dgm:pt modelId="{E7D1B11E-83A7-47F9-ADB2-0AA98BE85823}" type="pres">
      <dgm:prSet presAssocID="{EDB50CC5-1FE7-4EDF-BA09-F071CF9E21C7}" presName="rootConnector" presStyleLbl="node2" presStyleIdx="1" presStyleCnt="2"/>
      <dgm:spPr/>
      <dgm:t>
        <a:bodyPr/>
        <a:lstStyle/>
        <a:p>
          <a:endParaRPr lang="en-US"/>
        </a:p>
      </dgm:t>
    </dgm:pt>
    <dgm:pt modelId="{A70E6B1D-460A-40DB-A7A7-8507A35B97D8}" type="pres">
      <dgm:prSet presAssocID="{EDB50CC5-1FE7-4EDF-BA09-F071CF9E21C7}" presName="hierChild4" presStyleCnt="0"/>
      <dgm:spPr/>
    </dgm:pt>
    <dgm:pt modelId="{92E79D00-2469-48D0-8054-BF6B0F769A78}" type="pres">
      <dgm:prSet presAssocID="{EDB50CC5-1FE7-4EDF-BA09-F071CF9E21C7}" presName="hierChild5" presStyleCnt="0"/>
      <dgm:spPr/>
    </dgm:pt>
    <dgm:pt modelId="{23B996EA-3843-4B74-BA89-8870D4937B5F}" type="pres">
      <dgm:prSet presAssocID="{7109DEE6-E04C-44A0-A9AB-15D64D779BA6}" presName="hierChild3" presStyleCnt="0"/>
      <dgm:spPr/>
    </dgm:pt>
  </dgm:ptLst>
  <dgm:cxnLst>
    <dgm:cxn modelId="{AFE0981D-2C58-4AB8-AD2C-785B55367D90}" type="presOf" srcId="{EDB50CC5-1FE7-4EDF-BA09-F071CF9E21C7}" destId="{1BF1E530-ED4A-487E-B99C-91D73AD6FBBF}" srcOrd="0" destOrd="0" presId="urn:microsoft.com/office/officeart/2005/8/layout/orgChart1"/>
    <dgm:cxn modelId="{33E43431-B603-4946-AAE9-E3C528E1FE7B}" srcId="{7109DEE6-E04C-44A0-A9AB-15D64D779BA6}" destId="{EDB50CC5-1FE7-4EDF-BA09-F071CF9E21C7}" srcOrd="1" destOrd="0" parTransId="{0E4AAA57-A6B7-4E92-8022-664C3D016F3A}" sibTransId="{5FFBBE7C-EEC8-4D6D-ABF8-9D0EB39EB6AF}"/>
    <dgm:cxn modelId="{38912717-4331-4469-8308-02B50A4558DD}" type="presOf" srcId="{BE214931-8B94-4A8E-8EAB-14F3001BDA0B}" destId="{816A78E8-7DA2-4CE0-BC35-0EB08F565C4C}" srcOrd="0" destOrd="0" presId="urn:microsoft.com/office/officeart/2005/8/layout/orgChart1"/>
    <dgm:cxn modelId="{D8358247-41FA-4249-89C3-44C4E25032FA}" type="presOf" srcId="{BE214931-8B94-4A8E-8EAB-14F3001BDA0B}" destId="{45E8A496-DD6A-4353-992B-D963B6EC78F9}" srcOrd="1" destOrd="0" presId="urn:microsoft.com/office/officeart/2005/8/layout/orgChart1"/>
    <dgm:cxn modelId="{FA74514B-78EC-4FDF-B7C9-E26F1C6D8786}" srcId="{436C934C-6DC1-48DF-A6B4-89D0A767DE40}" destId="{7109DEE6-E04C-44A0-A9AB-15D64D779BA6}" srcOrd="0" destOrd="0" parTransId="{D3CC2CD2-2181-4B44-9068-16374B0DAEED}" sibTransId="{B3A20A96-AAC7-42DC-AC94-8C0E7F8847DB}"/>
    <dgm:cxn modelId="{05CC3A78-C189-4455-855A-7FF5D037CEEB}" type="presOf" srcId="{0E4AAA57-A6B7-4E92-8022-664C3D016F3A}" destId="{8B3BD98A-83B5-47CB-AB25-15F4F13589C7}" srcOrd="0" destOrd="0" presId="urn:microsoft.com/office/officeart/2005/8/layout/orgChart1"/>
    <dgm:cxn modelId="{E6651083-C78A-44B8-9387-6D6DCAF2982E}" type="presOf" srcId="{EDB50CC5-1FE7-4EDF-BA09-F071CF9E21C7}" destId="{E7D1B11E-83A7-47F9-ADB2-0AA98BE85823}" srcOrd="1" destOrd="0" presId="urn:microsoft.com/office/officeart/2005/8/layout/orgChart1"/>
    <dgm:cxn modelId="{7359177E-BBE8-4625-AFD1-764AD260D61A}" type="presOf" srcId="{7109DEE6-E04C-44A0-A9AB-15D64D779BA6}" destId="{B8F2912B-060E-489B-B668-374EB251F791}" srcOrd="0" destOrd="0" presId="urn:microsoft.com/office/officeart/2005/8/layout/orgChart1"/>
    <dgm:cxn modelId="{7938E832-B159-4E98-BB3B-DB1DDE4674D8}" type="presOf" srcId="{FBC8C02A-2464-454D-A244-C4FFF1AA5373}" destId="{3F7C1F6E-BC75-42D8-BE57-14F97E09BED2}" srcOrd="0" destOrd="0" presId="urn:microsoft.com/office/officeart/2005/8/layout/orgChart1"/>
    <dgm:cxn modelId="{59698C16-F82A-44CB-A3BA-D413CB34820B}" srcId="{7109DEE6-E04C-44A0-A9AB-15D64D779BA6}" destId="{BE214931-8B94-4A8E-8EAB-14F3001BDA0B}" srcOrd="0" destOrd="0" parTransId="{FBC8C02A-2464-454D-A244-C4FFF1AA5373}" sibTransId="{08333760-AF25-4D46-A9C5-FEFA0D112F15}"/>
    <dgm:cxn modelId="{AAD06DCD-5775-4419-9864-2C3464BFA9B1}" type="presOf" srcId="{436C934C-6DC1-48DF-A6B4-89D0A767DE40}" destId="{185B6E4F-06FB-459C-997E-E511D42C2940}" srcOrd="0" destOrd="0" presId="urn:microsoft.com/office/officeart/2005/8/layout/orgChart1"/>
    <dgm:cxn modelId="{06516035-3E4B-4C5B-ACC5-FE72C6A322F0}" type="presOf" srcId="{7109DEE6-E04C-44A0-A9AB-15D64D779BA6}" destId="{E6623E38-3B14-4FC8-8F17-7BCAFB4F443B}" srcOrd="1" destOrd="0" presId="urn:microsoft.com/office/officeart/2005/8/layout/orgChart1"/>
    <dgm:cxn modelId="{D9EFED13-CEBB-4DDC-B2FD-3E3FC7F91F79}" type="presParOf" srcId="{185B6E4F-06FB-459C-997E-E511D42C2940}" destId="{575F929B-A0D8-4951-8178-CD0E9FFD0869}" srcOrd="0" destOrd="0" presId="urn:microsoft.com/office/officeart/2005/8/layout/orgChart1"/>
    <dgm:cxn modelId="{F827BE4E-9332-4988-858B-4D559101CB8E}" type="presParOf" srcId="{575F929B-A0D8-4951-8178-CD0E9FFD0869}" destId="{2B490616-766B-4480-814D-5E1F4C9C8ECB}" srcOrd="0" destOrd="0" presId="urn:microsoft.com/office/officeart/2005/8/layout/orgChart1"/>
    <dgm:cxn modelId="{6EC74E62-0423-49BA-88D9-B0CC99CF2A8B}" type="presParOf" srcId="{2B490616-766B-4480-814D-5E1F4C9C8ECB}" destId="{B8F2912B-060E-489B-B668-374EB251F791}" srcOrd="0" destOrd="0" presId="urn:microsoft.com/office/officeart/2005/8/layout/orgChart1"/>
    <dgm:cxn modelId="{18FA1350-8707-4832-A14B-C549819BDF9C}" type="presParOf" srcId="{2B490616-766B-4480-814D-5E1F4C9C8ECB}" destId="{E6623E38-3B14-4FC8-8F17-7BCAFB4F443B}" srcOrd="1" destOrd="0" presId="urn:microsoft.com/office/officeart/2005/8/layout/orgChart1"/>
    <dgm:cxn modelId="{929B2B39-7FCD-460C-BD8A-897951EA5058}" type="presParOf" srcId="{575F929B-A0D8-4951-8178-CD0E9FFD0869}" destId="{D1AB8116-EE9F-4FE4-8659-92CD1D605848}" srcOrd="1" destOrd="0" presId="urn:microsoft.com/office/officeart/2005/8/layout/orgChart1"/>
    <dgm:cxn modelId="{0F79ADC5-9B60-4AB2-9F6E-DFCB32967F0F}" type="presParOf" srcId="{D1AB8116-EE9F-4FE4-8659-92CD1D605848}" destId="{3F7C1F6E-BC75-42D8-BE57-14F97E09BED2}" srcOrd="0" destOrd="0" presId="urn:microsoft.com/office/officeart/2005/8/layout/orgChart1"/>
    <dgm:cxn modelId="{39A7D757-1137-49B0-B255-55FAD753E9A2}" type="presParOf" srcId="{D1AB8116-EE9F-4FE4-8659-92CD1D605848}" destId="{A2FB5347-D55C-48E2-93D6-CFF8540476CF}" srcOrd="1" destOrd="0" presId="urn:microsoft.com/office/officeart/2005/8/layout/orgChart1"/>
    <dgm:cxn modelId="{8B1749A6-36FF-4336-ACAA-A69F2CA1E1BC}" type="presParOf" srcId="{A2FB5347-D55C-48E2-93D6-CFF8540476CF}" destId="{C3CDCE90-3F8E-4F91-BF98-76C5C8C079C7}" srcOrd="0" destOrd="0" presId="urn:microsoft.com/office/officeart/2005/8/layout/orgChart1"/>
    <dgm:cxn modelId="{9CD64972-60DF-4FFD-8FD3-581B2A029E91}" type="presParOf" srcId="{C3CDCE90-3F8E-4F91-BF98-76C5C8C079C7}" destId="{816A78E8-7DA2-4CE0-BC35-0EB08F565C4C}" srcOrd="0" destOrd="0" presId="urn:microsoft.com/office/officeart/2005/8/layout/orgChart1"/>
    <dgm:cxn modelId="{1D931DEC-F477-472F-8BD4-69ED09B4FE03}" type="presParOf" srcId="{C3CDCE90-3F8E-4F91-BF98-76C5C8C079C7}" destId="{45E8A496-DD6A-4353-992B-D963B6EC78F9}" srcOrd="1" destOrd="0" presId="urn:microsoft.com/office/officeart/2005/8/layout/orgChart1"/>
    <dgm:cxn modelId="{85B1BDC5-0AA1-4306-917F-54372E0602DF}" type="presParOf" srcId="{A2FB5347-D55C-48E2-93D6-CFF8540476CF}" destId="{B3CEE6D9-F26C-410D-9391-4F93160D656C}" srcOrd="1" destOrd="0" presId="urn:microsoft.com/office/officeart/2005/8/layout/orgChart1"/>
    <dgm:cxn modelId="{077F4C3A-1CCA-4040-9EC0-424C4E4793DB}" type="presParOf" srcId="{A2FB5347-D55C-48E2-93D6-CFF8540476CF}" destId="{85C14EA5-C42A-400B-A4EB-38F931C5A89A}" srcOrd="2" destOrd="0" presId="urn:microsoft.com/office/officeart/2005/8/layout/orgChart1"/>
    <dgm:cxn modelId="{AC97D9DE-EC83-411E-8D79-73B4387E087A}" type="presParOf" srcId="{D1AB8116-EE9F-4FE4-8659-92CD1D605848}" destId="{8B3BD98A-83B5-47CB-AB25-15F4F13589C7}" srcOrd="2" destOrd="0" presId="urn:microsoft.com/office/officeart/2005/8/layout/orgChart1"/>
    <dgm:cxn modelId="{140EB3D0-A712-4AD1-B0D3-500D9BA45D25}" type="presParOf" srcId="{D1AB8116-EE9F-4FE4-8659-92CD1D605848}" destId="{F48A8F48-90A5-4F16-B1B3-363ADAE58DCB}" srcOrd="3" destOrd="0" presId="urn:microsoft.com/office/officeart/2005/8/layout/orgChart1"/>
    <dgm:cxn modelId="{BF6640D0-D9FF-4F0A-B41E-9BA1F9A0335D}" type="presParOf" srcId="{F48A8F48-90A5-4F16-B1B3-363ADAE58DCB}" destId="{308682C8-AA1A-4730-9F6B-34E0DBF8D7F1}" srcOrd="0" destOrd="0" presId="urn:microsoft.com/office/officeart/2005/8/layout/orgChart1"/>
    <dgm:cxn modelId="{7102298A-4A9D-412F-BBDF-009CEC9B834C}" type="presParOf" srcId="{308682C8-AA1A-4730-9F6B-34E0DBF8D7F1}" destId="{1BF1E530-ED4A-487E-B99C-91D73AD6FBBF}" srcOrd="0" destOrd="0" presId="urn:microsoft.com/office/officeart/2005/8/layout/orgChart1"/>
    <dgm:cxn modelId="{6D0E46DB-FCBC-4DB5-AD2C-21393904AAFA}" type="presParOf" srcId="{308682C8-AA1A-4730-9F6B-34E0DBF8D7F1}" destId="{E7D1B11E-83A7-47F9-ADB2-0AA98BE85823}" srcOrd="1" destOrd="0" presId="urn:microsoft.com/office/officeart/2005/8/layout/orgChart1"/>
    <dgm:cxn modelId="{B76F2213-F5AB-40C5-BBCC-F49C02F19C4C}" type="presParOf" srcId="{F48A8F48-90A5-4F16-B1B3-363ADAE58DCB}" destId="{A70E6B1D-460A-40DB-A7A7-8507A35B97D8}" srcOrd="1" destOrd="0" presId="urn:microsoft.com/office/officeart/2005/8/layout/orgChart1"/>
    <dgm:cxn modelId="{3DEC074A-40B5-43DA-BDD8-2838F56A4129}" type="presParOf" srcId="{F48A8F48-90A5-4F16-B1B3-363ADAE58DCB}" destId="{92E79D00-2469-48D0-8054-BF6B0F769A78}" srcOrd="2" destOrd="0" presId="urn:microsoft.com/office/officeart/2005/8/layout/orgChart1"/>
    <dgm:cxn modelId="{468ABDA6-AA6A-4804-BD96-E0519AAD09CD}" type="presParOf" srcId="{575F929B-A0D8-4951-8178-CD0E9FFD0869}" destId="{23B996EA-3843-4B74-BA89-8870D4937B5F}" srcOrd="2" destOrd="0" presId="urn:microsoft.com/office/officeart/2005/8/layout/orgChart1"/>
  </dgm:cxnLst>
  <dgm:bg/>
  <dgm:whole>
    <a:ln>
      <a:solidFill>
        <a:schemeClr val="bg1"/>
      </a:solidFill>
    </a:ln>
  </dgm:whole>
  <dgm:extLst>
    <a:ext uri="http://schemas.microsoft.com/office/drawing/2008/diagram">
      <dsp:dataModelExt xmlns:dsp="http://schemas.microsoft.com/office/drawing/2008/diagram" relId="rId12"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74ECB-8E7C-4963-857E-54EFF4FEC605}">
      <dsp:nvSpPr>
        <dsp:cNvPr id="0" name=""/>
        <dsp:cNvSpPr/>
      </dsp:nvSpPr>
      <dsp:spPr>
        <a:xfrm>
          <a:off x="11137" y="0"/>
          <a:ext cx="1859660" cy="6701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CA" sz="1000" kern="1200" dirty="0"/>
            <a:t>Work Environment: Is it conducive to concentration and productivity? </a:t>
          </a:r>
          <a:endParaRPr lang="en-US" sz="1000" kern="1200" dirty="0"/>
        </a:p>
        <a:p>
          <a:pPr lvl="0" algn="ctr" defTabSz="444500">
            <a:lnSpc>
              <a:spcPct val="90000"/>
            </a:lnSpc>
            <a:spcBef>
              <a:spcPct val="0"/>
            </a:spcBef>
            <a:spcAft>
              <a:spcPct val="35000"/>
            </a:spcAft>
          </a:pPr>
          <a:endParaRPr lang="en-US" sz="1000" kern="1200" dirty="0"/>
        </a:p>
      </dsp:txBody>
      <dsp:txXfrm>
        <a:off x="11137" y="0"/>
        <a:ext cx="1859660" cy="670154"/>
      </dsp:txXfrm>
    </dsp:sp>
    <dsp:sp modelId="{BFB27B0C-56B0-4CB3-B355-4205E9EF7ADC}">
      <dsp:nvSpPr>
        <dsp:cNvPr id="0" name=""/>
        <dsp:cNvSpPr/>
      </dsp:nvSpPr>
      <dsp:spPr>
        <a:xfrm>
          <a:off x="11137" y="670154"/>
          <a:ext cx="1859660" cy="29583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Are children and/or other family members present during their working hours?</a:t>
          </a: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Do they have a designated place in their home where they can retreat to work </a:t>
          </a:r>
          <a:endParaRPr lang="en-US" sz="1000" kern="1200" dirty="0">
            <a:latin typeface="Arial Narrow" panose="020B0606020202030204" pitchFamily="34" charset="0"/>
          </a:endParaRPr>
        </a:p>
        <a:p>
          <a:pPr marL="57150" lvl="1" indent="-57150" algn="l" defTabSz="444500" rtl="0">
            <a:lnSpc>
              <a:spcPct val="90000"/>
            </a:lnSpc>
            <a:spcBef>
              <a:spcPct val="0"/>
            </a:spcBef>
            <a:spcAft>
              <a:spcPct val="15000"/>
            </a:spcAft>
            <a:buChar char="••"/>
          </a:pPr>
          <a:endParaRPr lang="en-US" sz="1000" kern="1200" dirty="0">
            <a:latin typeface="Arial Narrow" panose="020B0606020202030204" pitchFamily="34" charset="0"/>
          </a:endParaRPr>
        </a:p>
        <a:p>
          <a:pPr marL="57150" lvl="1" indent="-57150" algn="l" defTabSz="444500" rtl="0">
            <a:lnSpc>
              <a:spcPct val="90000"/>
            </a:lnSpc>
            <a:spcBef>
              <a:spcPct val="0"/>
            </a:spcBef>
            <a:spcAft>
              <a:spcPct val="15000"/>
            </a:spcAft>
            <a:buChar char="••"/>
          </a:pPr>
          <a:r>
            <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they have the right equipment (e.g. desk, chair, etc.) to work efficiently? </a:t>
          </a: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In accordance with a duty to accommodate, were they provided with work tools to which they do not have access that could prevent them from performing satisfactorily?</a:t>
          </a:r>
          <a:endParaRPr lang="en-US" sz="1000" kern="1200" dirty="0">
            <a:latin typeface="Arial Narrow" panose="020B0606020202030204" pitchFamily="34" charset="0"/>
          </a:endParaRPr>
        </a:p>
      </dsp:txBody>
      <dsp:txXfrm>
        <a:off x="11137" y="670154"/>
        <a:ext cx="1859660" cy="2958356"/>
      </dsp:txXfrm>
    </dsp:sp>
    <dsp:sp modelId="{AB825006-F8F9-4BF6-B4A9-1FC813496222}">
      <dsp:nvSpPr>
        <dsp:cNvPr id="0" name=""/>
        <dsp:cNvSpPr/>
      </dsp:nvSpPr>
      <dsp:spPr>
        <a:xfrm>
          <a:off x="2131150" y="0"/>
          <a:ext cx="1859660" cy="6701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a:t>Employee is performing the duties of his/her substantive position</a:t>
          </a:r>
        </a:p>
      </dsp:txBody>
      <dsp:txXfrm>
        <a:off x="2131150" y="0"/>
        <a:ext cx="1859660" cy="670154"/>
      </dsp:txXfrm>
    </dsp:sp>
    <dsp:sp modelId="{F3577DBC-5B2F-47BE-A58F-4C1B2C0CD277}">
      <dsp:nvSpPr>
        <dsp:cNvPr id="0" name=""/>
        <dsp:cNvSpPr/>
      </dsp:nvSpPr>
      <dsp:spPr>
        <a:xfrm>
          <a:off x="2131150" y="670154"/>
          <a:ext cx="1859660" cy="29583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CA" sz="900" kern="1200" dirty="0">
              <a:latin typeface="Arial Narrow" panose="020B0606020202030204" pitchFamily="34" charset="0"/>
            </a:rPr>
            <a:t>Were there performance issues prior to COVID-19 or have they become less problematic with COVID-19? If the issue existed prior to COVID-19, are the identified deficiencies the same or have they changed?</a:t>
          </a: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r>
            <a:rPr lang="en-CA" sz="900" kern="1200" dirty="0">
              <a:latin typeface="Arial Narrow" panose="020B0606020202030204" pitchFamily="34" charset="0"/>
            </a:rPr>
            <a:t>Do they know what is expected of them? Were work objectives provided to them?</a:t>
          </a: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r>
            <a:rPr lang="en-US" sz="900" kern="1200" dirty="0">
              <a:latin typeface="Arial Narrow" panose="020B0606020202030204" pitchFamily="34" charset="0"/>
            </a:rPr>
            <a:t>Are the expectations reasonable?</a:t>
          </a: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r>
            <a:rPr lang="en-CA" sz="900" kern="1200" dirty="0">
              <a:latin typeface="Arial Narrow" panose="020B0606020202030204" pitchFamily="34" charset="0"/>
            </a:rPr>
            <a:t>Has the pace changed in such a way that there is little to no work being assigned or is there now a significant increase in the work to be performed?</a:t>
          </a: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r>
            <a:rPr lang="en-CA" sz="900" kern="1200" dirty="0">
              <a:latin typeface="Arial Narrow" panose="020B0606020202030204" pitchFamily="34" charset="0"/>
            </a:rPr>
            <a:t>If there is little to no work, has the performance management process continued or has it been suspended?</a:t>
          </a: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a:p>
          <a:pPr marL="57150" lvl="1" indent="-57150" algn="l" defTabSz="400050">
            <a:lnSpc>
              <a:spcPct val="90000"/>
            </a:lnSpc>
            <a:spcBef>
              <a:spcPct val="0"/>
            </a:spcBef>
            <a:spcAft>
              <a:spcPct val="15000"/>
            </a:spcAft>
            <a:buChar char="••"/>
          </a:pPr>
          <a:endParaRPr lang="en-US" sz="900" kern="1200" dirty="0">
            <a:latin typeface="Arial Narrow" panose="020B0606020202030204" pitchFamily="34" charset="0"/>
          </a:endParaRPr>
        </a:p>
      </dsp:txBody>
      <dsp:txXfrm>
        <a:off x="2131150" y="670154"/>
        <a:ext cx="1859660" cy="2958356"/>
      </dsp:txXfrm>
    </dsp:sp>
    <dsp:sp modelId="{E5B05BCF-273F-4B1B-9514-370E9138C480}">
      <dsp:nvSpPr>
        <dsp:cNvPr id="0" name=""/>
        <dsp:cNvSpPr/>
      </dsp:nvSpPr>
      <dsp:spPr>
        <a:xfrm>
          <a:off x="4251162" y="0"/>
          <a:ext cx="1859660" cy="6701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a:t>Employee is performing the duties outside his/her substantive position, e.g., reallocated to critical services</a:t>
          </a:r>
        </a:p>
      </dsp:txBody>
      <dsp:txXfrm>
        <a:off x="4251162" y="0"/>
        <a:ext cx="1859660" cy="670154"/>
      </dsp:txXfrm>
    </dsp:sp>
    <dsp:sp modelId="{43A52CA5-99CE-42E6-A8A1-24B4DA1C3751}">
      <dsp:nvSpPr>
        <dsp:cNvPr id="0" name=""/>
        <dsp:cNvSpPr/>
      </dsp:nvSpPr>
      <dsp:spPr>
        <a:xfrm>
          <a:off x="4251162" y="670154"/>
          <a:ext cx="1859660" cy="29583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they know what is expected of them? Were work objectives provided to them?</a:t>
          </a:r>
          <a:endParaRPr lang="en-US" sz="1000" kern="1200" dirty="0"/>
        </a:p>
        <a:p>
          <a:pPr marL="57150" lvl="1" indent="-57150" algn="l" defTabSz="444500" rtl="0">
            <a:lnSpc>
              <a:spcPct val="90000"/>
            </a:lnSpc>
            <a:spcBef>
              <a:spcPct val="0"/>
            </a:spcBef>
            <a:spcAft>
              <a:spcPct val="15000"/>
            </a:spcAft>
            <a:buChar char="••"/>
          </a:pPr>
          <a:endPar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the expectations reasonable?</a:t>
          </a:r>
          <a:endParaRPr kumimoji="0" lang="en-CA" sz="10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endPar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Did the employee volunteer or was the reallocation imposed?</a:t>
          </a:r>
          <a:endParaRPr kumimoji="0" lang="en-CA" sz="10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endPar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the new duties aligned with the employee skill set?</a:t>
          </a:r>
          <a:endParaRPr kumimoji="0" lang="en-CA" sz="10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endPar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57150" lvl="1" indent="-57150" algn="l" defTabSz="444500" rtl="0">
            <a:lnSpc>
              <a:spcPct val="90000"/>
            </a:lnSpc>
            <a:spcBef>
              <a:spcPct val="0"/>
            </a:spcBef>
            <a:spcAft>
              <a:spcPct val="15000"/>
            </a:spcAft>
            <a:buChar char="••"/>
          </a:pPr>
          <a:r>
            <a:rPr kumimoji="0" lang="en-CA" sz="1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the employee’s new duties similar to the ones performed in their substantive position?</a:t>
          </a:r>
          <a:endParaRPr kumimoji="0" lang="en-CA" sz="10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dsp:txBody>
      <dsp:txXfrm>
        <a:off x="4251162" y="670154"/>
        <a:ext cx="1859660" cy="2958356"/>
      </dsp:txXfrm>
    </dsp:sp>
    <dsp:sp modelId="{F946BD76-BC68-46C3-BA64-CB1D8ADB0869}">
      <dsp:nvSpPr>
        <dsp:cNvPr id="0" name=""/>
        <dsp:cNvSpPr/>
      </dsp:nvSpPr>
      <dsp:spPr>
        <a:xfrm>
          <a:off x="6371175" y="0"/>
          <a:ext cx="1859660" cy="6701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a:t>Support and Supervision: Is the manager providing adequate support and supervision?</a:t>
          </a:r>
        </a:p>
      </dsp:txBody>
      <dsp:txXfrm>
        <a:off x="6371175" y="0"/>
        <a:ext cx="1859660" cy="670154"/>
      </dsp:txXfrm>
    </dsp:sp>
    <dsp:sp modelId="{FF80966E-EFBC-4435-9E2A-260FF2185B17}">
      <dsp:nvSpPr>
        <dsp:cNvPr id="0" name=""/>
        <dsp:cNvSpPr/>
      </dsp:nvSpPr>
      <dsp:spPr>
        <a:xfrm>
          <a:off x="6371175" y="670154"/>
          <a:ext cx="1859660" cy="29583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Was the employee provided with adequate tools to support their performance?</a:t>
          </a: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Was the employee provided with coaching and/or mentoring?</a:t>
          </a: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Was the employee provided with adequate training?</a:t>
          </a: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endParaRPr lang="en-US" sz="10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r>
            <a:rPr lang="en-CA" sz="1000" kern="1200" dirty="0">
              <a:latin typeface="Arial Narrow" panose="020B0606020202030204" pitchFamily="34" charset="0"/>
            </a:rPr>
            <a:t>Was the employee provided with sufficient supervision time to discuss work and related performance issues?</a:t>
          </a:r>
          <a:endParaRPr lang="en-US" sz="1000" kern="1200" dirty="0">
            <a:latin typeface="Arial Narrow" panose="020B0606020202030204" pitchFamily="34" charset="0"/>
          </a:endParaRPr>
        </a:p>
      </dsp:txBody>
      <dsp:txXfrm>
        <a:off x="6371175" y="670154"/>
        <a:ext cx="1859660" cy="2958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D98A-83B5-47CB-AB25-15F4F13589C7}">
      <dsp:nvSpPr>
        <dsp:cNvPr id="0" name=""/>
        <dsp:cNvSpPr/>
      </dsp:nvSpPr>
      <dsp:spPr>
        <a:xfrm>
          <a:off x="3656879" y="952648"/>
          <a:ext cx="1651620" cy="339970"/>
        </a:xfrm>
        <a:custGeom>
          <a:avLst/>
          <a:gdLst/>
          <a:ahLst/>
          <a:cxnLst/>
          <a:rect l="0" t="0" r="0" b="0"/>
          <a:pathLst>
            <a:path>
              <a:moveTo>
                <a:pt x="0" y="0"/>
              </a:moveTo>
              <a:lnTo>
                <a:pt x="0" y="131860"/>
              </a:lnTo>
              <a:lnTo>
                <a:pt x="1651620" y="131860"/>
              </a:lnTo>
              <a:lnTo>
                <a:pt x="1651620" y="339970"/>
              </a:lnTo>
            </a:path>
          </a:pathLst>
        </a:custGeom>
        <a:noFill/>
        <a:ln w="12700" cap="flat" cmpd="sng" algn="ctr">
          <a:solidFill>
            <a:srgbClr val="63B9AE"/>
          </a:solidFill>
          <a:prstDash val="solid"/>
          <a:miter lim="800000"/>
        </a:ln>
        <a:effectLst/>
      </dsp:spPr>
      <dsp:style>
        <a:lnRef idx="2">
          <a:scrgbClr r="0" g="0" b="0"/>
        </a:lnRef>
        <a:fillRef idx="0">
          <a:scrgbClr r="0" g="0" b="0"/>
        </a:fillRef>
        <a:effectRef idx="0">
          <a:scrgbClr r="0" g="0" b="0"/>
        </a:effectRef>
        <a:fontRef idx="minor"/>
      </dsp:style>
    </dsp:sp>
    <dsp:sp modelId="{3F7C1F6E-BC75-42D8-BE57-14F97E09BED2}">
      <dsp:nvSpPr>
        <dsp:cNvPr id="0" name=""/>
        <dsp:cNvSpPr/>
      </dsp:nvSpPr>
      <dsp:spPr>
        <a:xfrm>
          <a:off x="1958949" y="952648"/>
          <a:ext cx="1697929" cy="339970"/>
        </a:xfrm>
        <a:custGeom>
          <a:avLst/>
          <a:gdLst/>
          <a:ahLst/>
          <a:cxnLst/>
          <a:rect l="0" t="0" r="0" b="0"/>
          <a:pathLst>
            <a:path>
              <a:moveTo>
                <a:pt x="1697929" y="0"/>
              </a:moveTo>
              <a:lnTo>
                <a:pt x="1697929" y="131860"/>
              </a:lnTo>
              <a:lnTo>
                <a:pt x="0" y="131860"/>
              </a:lnTo>
              <a:lnTo>
                <a:pt x="0" y="339970"/>
              </a:lnTo>
            </a:path>
          </a:pathLst>
        </a:custGeom>
        <a:noFill/>
        <a:ln w="12700" cap="flat" cmpd="sng" algn="ctr">
          <a:solidFill>
            <a:srgbClr val="63B9AE"/>
          </a:solidFill>
          <a:prstDash val="solid"/>
          <a:miter lim="800000"/>
        </a:ln>
        <a:effectLst/>
      </dsp:spPr>
      <dsp:style>
        <a:lnRef idx="2">
          <a:scrgbClr r="0" g="0" b="0"/>
        </a:lnRef>
        <a:fillRef idx="0">
          <a:scrgbClr r="0" g="0" b="0"/>
        </a:fillRef>
        <a:effectRef idx="0">
          <a:scrgbClr r="0" g="0" b="0"/>
        </a:effectRef>
        <a:fontRef idx="minor"/>
      </dsp:style>
    </dsp:sp>
    <dsp:sp modelId="{B8F2912B-060E-489B-B668-374EB251F791}">
      <dsp:nvSpPr>
        <dsp:cNvPr id="0" name=""/>
        <dsp:cNvSpPr/>
      </dsp:nvSpPr>
      <dsp:spPr>
        <a:xfrm>
          <a:off x="259731" y="0"/>
          <a:ext cx="6794295" cy="952648"/>
        </a:xfrm>
        <a:prstGeom prst="rect">
          <a:avLst/>
        </a:prstGeom>
        <a:solidFill>
          <a:srgbClr val="A0D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noProof="0" dirty="0">
              <a:solidFill>
                <a:schemeClr val="tx1"/>
              </a:solidFill>
              <a:latin typeface="Arial" panose="020B0604020202020204" pitchFamily="34" charset="0"/>
              <a:cs typeface="Arial" panose="020B0604020202020204" pitchFamily="34" charset="0"/>
            </a:rPr>
            <a:t>Unsatisfactory performance defines a non-culpable deficiency in job performance due to: </a:t>
          </a:r>
        </a:p>
      </dsp:txBody>
      <dsp:txXfrm>
        <a:off x="259731" y="0"/>
        <a:ext cx="6794295" cy="952648"/>
      </dsp:txXfrm>
    </dsp:sp>
    <dsp:sp modelId="{816A78E8-7DA2-4CE0-BC35-0EB08F565C4C}">
      <dsp:nvSpPr>
        <dsp:cNvPr id="0" name=""/>
        <dsp:cNvSpPr/>
      </dsp:nvSpPr>
      <dsp:spPr>
        <a:xfrm>
          <a:off x="357136" y="1292618"/>
          <a:ext cx="3203625" cy="1576621"/>
        </a:xfrm>
        <a:prstGeom prst="rect">
          <a:avLst/>
        </a:prstGeom>
        <a:solidFill>
          <a:srgbClr val="F39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b="1" i="0" kern="1200" noProof="0" dirty="0">
              <a:solidFill>
                <a:schemeClr val="tx1"/>
              </a:solidFill>
              <a:latin typeface="Arial" panose="020B0604020202020204" pitchFamily="34" charset="0"/>
              <a:cs typeface="Arial" panose="020B0604020202020204" pitchFamily="34" charset="0"/>
            </a:rPr>
            <a:t>Incompetency</a:t>
          </a:r>
          <a:endParaRPr lang="en-CA" sz="1200" b="1" kern="1200" noProof="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CA" sz="1200" b="0" i="0" kern="1200" noProof="0" dirty="0">
              <a:solidFill>
                <a:schemeClr val="tx1"/>
              </a:solidFill>
              <a:latin typeface="Arial" panose="020B0604020202020204" pitchFamily="34" charset="0"/>
              <a:cs typeface="Arial" panose="020B0604020202020204" pitchFamily="34" charset="0"/>
            </a:rPr>
            <a:t>Inability to effectively perform the duties of one’s position because of a lack of skills, knowledge or training</a:t>
          </a:r>
          <a:endParaRPr lang="en-CA" sz="1200" b="0" kern="1200" noProof="0" dirty="0">
            <a:solidFill>
              <a:schemeClr val="tx1"/>
            </a:solidFill>
            <a:latin typeface="Arial" panose="020B0604020202020204" pitchFamily="34" charset="0"/>
            <a:cs typeface="Arial" panose="020B0604020202020204" pitchFamily="34" charset="0"/>
          </a:endParaRPr>
        </a:p>
      </dsp:txBody>
      <dsp:txXfrm>
        <a:off x="357136" y="1292618"/>
        <a:ext cx="3203625" cy="1576621"/>
      </dsp:txXfrm>
    </dsp:sp>
    <dsp:sp modelId="{1BF1E530-ED4A-487E-B99C-91D73AD6FBBF}">
      <dsp:nvSpPr>
        <dsp:cNvPr id="0" name=""/>
        <dsp:cNvSpPr/>
      </dsp:nvSpPr>
      <dsp:spPr>
        <a:xfrm>
          <a:off x="3649773" y="1292618"/>
          <a:ext cx="3317451" cy="1576621"/>
        </a:xfrm>
        <a:prstGeom prst="rect">
          <a:avLst/>
        </a:prstGeom>
        <a:solidFill>
          <a:srgbClr val="F395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b="1" i="0" kern="1200" noProof="0" dirty="0">
              <a:solidFill>
                <a:schemeClr val="tx1"/>
              </a:solidFill>
              <a:latin typeface="Arial" panose="020B0604020202020204" pitchFamily="34" charset="0"/>
              <a:cs typeface="Arial" panose="020B0604020202020204" pitchFamily="34" charset="0"/>
            </a:rPr>
            <a:t>Inability</a:t>
          </a:r>
          <a:endParaRPr lang="en-CA" sz="1200" b="1" kern="1200" noProof="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CA" sz="1200" b="0" i="0" kern="1200" noProof="0" dirty="0">
              <a:solidFill>
                <a:schemeClr val="tx1"/>
              </a:solidFill>
              <a:latin typeface="Arial" panose="020B0604020202020204" pitchFamily="34" charset="0"/>
              <a:cs typeface="Arial" panose="020B0604020202020204" pitchFamily="34" charset="0"/>
            </a:rPr>
            <a:t>Inability to perform the duties of a position because of a physical or intellectual impairment</a:t>
          </a:r>
        </a:p>
      </dsp:txBody>
      <dsp:txXfrm>
        <a:off x="3649773" y="1292618"/>
        <a:ext cx="3317451" cy="15766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1010D5C-3B3A-214D-8AA9-7907A42D725C}" type="datetimeFigureOut">
              <a:rPr lang="en-US" smtClean="0"/>
              <a:t>9/2/2021</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iservice.prv/fra/rh/relations_de_travail/coin_gestionnaires/coe_training_gestion_rendement.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tranet.canada.ca/hr-rh/ptm-grt/pm-gr/pmc-dgr/prep-convo-fra.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tranet.canada.ca/hr-rh/ptm-grt/pm-gr/pmc-dgr/prep-convo-fra.a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71145">
              <a:spcBef>
                <a:spcPct val="0"/>
              </a:spcBef>
              <a:spcAft>
                <a:spcPct val="0"/>
              </a:spcAft>
              <a:defRPr/>
            </a:pPr>
            <a:fld id="{0DDD8B1A-5049-5C4B-AFE6-32830630CA6A}" type="slidenum">
              <a:rPr lang="en-US">
                <a:solidFill>
                  <a:prstClr val="black"/>
                </a:solidFill>
                <a:latin typeface="Calibri" panose="020F0502020204030204"/>
              </a:rPr>
              <a:pPr defTabSz="471145">
                <a:spcBef>
                  <a:spcPct val="0"/>
                </a:spcBef>
                <a:spcAft>
                  <a:spcPct val="0"/>
                </a:spcAft>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8845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10</a:t>
            </a:fld>
            <a:endParaRPr lang="en-CA" altLang="en-US" dirty="0"/>
          </a:p>
        </p:txBody>
      </p:sp>
    </p:spTree>
    <p:extLst>
      <p:ext uri="{BB962C8B-B14F-4D97-AF65-F5344CB8AC3E}">
        <p14:creationId xmlns:p14="http://schemas.microsoft.com/office/powerpoint/2010/main" val="306918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11</a:t>
            </a:fld>
            <a:endParaRPr lang="en-CA" altLang="en-US" dirty="0"/>
          </a:p>
        </p:txBody>
      </p:sp>
    </p:spTree>
    <p:extLst>
      <p:ext uri="{BB962C8B-B14F-4D97-AF65-F5344CB8AC3E}">
        <p14:creationId xmlns:p14="http://schemas.microsoft.com/office/powerpoint/2010/main" val="208803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12</a:t>
            </a:fld>
            <a:endParaRPr lang="en-CA" altLang="en-US" dirty="0"/>
          </a:p>
        </p:txBody>
      </p:sp>
    </p:spTree>
    <p:extLst>
      <p:ext uri="{BB962C8B-B14F-4D97-AF65-F5344CB8AC3E}">
        <p14:creationId xmlns:p14="http://schemas.microsoft.com/office/powerpoint/2010/main" val="79724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13</a:t>
            </a:fld>
            <a:endParaRPr lang="en-CA" altLang="en-US" dirty="0"/>
          </a:p>
        </p:txBody>
      </p:sp>
    </p:spTree>
    <p:extLst>
      <p:ext uri="{BB962C8B-B14F-4D97-AF65-F5344CB8AC3E}">
        <p14:creationId xmlns:p14="http://schemas.microsoft.com/office/powerpoint/2010/main" val="4805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14</a:t>
            </a:fld>
            <a:endParaRPr lang="en-CA" altLang="en-US" dirty="0"/>
          </a:p>
        </p:txBody>
      </p:sp>
    </p:spTree>
    <p:extLst>
      <p:ext uri="{BB962C8B-B14F-4D97-AF65-F5344CB8AC3E}">
        <p14:creationId xmlns:p14="http://schemas.microsoft.com/office/powerpoint/2010/main" val="218144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15</a:t>
            </a:fld>
            <a:endParaRPr lang="en-CA" altLang="en-US" dirty="0"/>
          </a:p>
        </p:txBody>
      </p:sp>
    </p:spTree>
    <p:extLst>
      <p:ext uri="{BB962C8B-B14F-4D97-AF65-F5344CB8AC3E}">
        <p14:creationId xmlns:p14="http://schemas.microsoft.com/office/powerpoint/2010/main" val="324475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Pour ouvrir des liens qui sont affichés dans un document Power Point : </a:t>
            </a:r>
          </a:p>
          <a:p>
            <a:endParaRPr lang="en-CA" dirty="0"/>
          </a:p>
          <a:p>
            <a:pPr marL="176679" indent="-176679">
              <a:buFont typeface="Arial" panose="020B0604020202020204" pitchFamily="34" charset="0"/>
              <a:buChar char="•"/>
            </a:pPr>
            <a:r>
              <a:rPr lang="en-CA" dirty="0"/>
              <a:t>Placer le curseur sur le lien</a:t>
            </a:r>
          </a:p>
          <a:p>
            <a:pPr marL="176679" indent="-176679">
              <a:buFont typeface="Arial" panose="020B0604020202020204" pitchFamily="34" charset="0"/>
              <a:buChar char="•"/>
            </a:pPr>
            <a:r>
              <a:rPr lang="en-CA" dirty="0"/>
              <a:t>Cliquer la partie de droite de la souris</a:t>
            </a:r>
          </a:p>
          <a:p>
            <a:pPr marL="176679" indent="-176679">
              <a:buFont typeface="Arial" panose="020B0604020202020204" pitchFamily="34" charset="0"/>
              <a:buChar char="•"/>
            </a:pPr>
            <a:r>
              <a:rPr lang="en-CA" dirty="0"/>
              <a:t>Vous verrez un menu déroulant</a:t>
            </a:r>
          </a:p>
          <a:p>
            <a:pPr marL="176679" indent="-176679">
              <a:buFont typeface="Arial" panose="020B0604020202020204" pitchFamily="34" charset="0"/>
              <a:buChar char="•"/>
            </a:pPr>
            <a:r>
              <a:rPr lang="en-CA" dirty="0"/>
              <a:t>Sélectionner “ouvrir l’hyperlien”</a:t>
            </a:r>
          </a:p>
          <a:p>
            <a:pPr marL="176679" indent="-176679">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solidFill>
                  <a:prstClr val="black"/>
                </a:solidFill>
              </a:rPr>
              <a:t>16</a:t>
            </a:fld>
            <a:endParaRPr lang="en-CA" altLang="en-US" dirty="0">
              <a:solidFill>
                <a:prstClr val="black"/>
              </a:solidFill>
            </a:endParaRPr>
          </a:p>
        </p:txBody>
      </p:sp>
    </p:spTree>
    <p:extLst>
      <p:ext uri="{BB962C8B-B14F-4D97-AF65-F5344CB8AC3E}">
        <p14:creationId xmlns:p14="http://schemas.microsoft.com/office/powerpoint/2010/main" val="545695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DDD8B1A-5049-5C4B-AFE6-32830630CA6A}" type="slidenum">
              <a:rPr lang="en-US" smtClean="0"/>
              <a:t>17</a:t>
            </a:fld>
            <a:endParaRPr lang="en-US" dirty="0"/>
          </a:p>
        </p:txBody>
      </p:sp>
    </p:spTree>
    <p:extLst>
      <p:ext uri="{BB962C8B-B14F-4D97-AF65-F5344CB8AC3E}">
        <p14:creationId xmlns:p14="http://schemas.microsoft.com/office/powerpoint/2010/main" val="23129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18</a:t>
            </a:fld>
            <a:endParaRPr lang="en-CA" altLang="en-US" dirty="0"/>
          </a:p>
        </p:txBody>
      </p:sp>
    </p:spTree>
    <p:extLst>
      <p:ext uri="{BB962C8B-B14F-4D97-AF65-F5344CB8AC3E}">
        <p14:creationId xmlns:p14="http://schemas.microsoft.com/office/powerpoint/2010/main" val="196759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5646464E-A2B2-4F8F-97C0-17DEE3C55C33}" type="slidenum">
              <a:rPr lang="en-CA" altLang="en-US">
                <a:solidFill>
                  <a:srgbClr val="000000"/>
                </a:solidFill>
                <a:latin typeface="Arial" panose="020B0604020202020204" pitchFamily="34" charset="0"/>
                <a:ea typeface="ＭＳ Ｐゴシック" pitchFamily="34" charset="-128"/>
              </a:rPr>
              <a:pPr defTabSz="942289" fontAlgn="base">
                <a:spcBef>
                  <a:spcPct val="0"/>
                </a:spcBef>
                <a:spcAft>
                  <a:spcPct val="0"/>
                </a:spcAft>
                <a:defRPr/>
              </a:pPr>
              <a:t>19</a:t>
            </a:fld>
            <a:endParaRPr lang="en-CA" altLang="en-US" dirty="0">
              <a:solidFill>
                <a:srgbClr val="000000"/>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336671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defTabSz="957804" eaLnBrk="0" hangingPunct="0">
              <a:defRPr>
                <a:solidFill>
                  <a:schemeClr val="tx1"/>
                </a:solidFill>
                <a:latin typeface="Arial"/>
              </a:defRPr>
            </a:lvl1pPr>
            <a:lvl2pPr marL="763632" indent="-293706" defTabSz="957804" eaLnBrk="0" hangingPunct="0">
              <a:defRPr>
                <a:solidFill>
                  <a:schemeClr val="tx1"/>
                </a:solidFill>
                <a:latin typeface="Arial"/>
              </a:defRPr>
            </a:lvl2pPr>
            <a:lvl3pPr marL="1174819" indent="-234964" defTabSz="957804" eaLnBrk="0" hangingPunct="0">
              <a:defRPr>
                <a:solidFill>
                  <a:schemeClr val="tx1"/>
                </a:solidFill>
                <a:latin typeface="Arial"/>
              </a:defRPr>
            </a:lvl3pPr>
            <a:lvl4pPr marL="1644746" indent="-234964" defTabSz="957804" eaLnBrk="0" hangingPunct="0">
              <a:defRPr>
                <a:solidFill>
                  <a:schemeClr val="tx1"/>
                </a:solidFill>
                <a:latin typeface="Arial"/>
              </a:defRPr>
            </a:lvl4pPr>
            <a:lvl5pPr marL="2114676" indent="-234964" defTabSz="957804" eaLnBrk="0" hangingPunct="0">
              <a:defRPr>
                <a:solidFill>
                  <a:schemeClr val="tx1"/>
                </a:solidFill>
                <a:latin typeface="Arial"/>
              </a:defRPr>
            </a:lvl5pPr>
            <a:lvl6pPr marL="2584600" indent="-234964" defTabSz="957804" eaLnBrk="0" fontAlgn="base" hangingPunct="0">
              <a:spcBef>
                <a:spcPct val="0"/>
              </a:spcBef>
              <a:spcAft>
                <a:spcPct val="0"/>
              </a:spcAft>
              <a:defRPr>
                <a:solidFill>
                  <a:schemeClr val="tx1"/>
                </a:solidFill>
                <a:latin typeface="Arial"/>
              </a:defRPr>
            </a:lvl6pPr>
            <a:lvl7pPr marL="3054532" indent="-234964" defTabSz="957804" eaLnBrk="0" fontAlgn="base" hangingPunct="0">
              <a:spcBef>
                <a:spcPct val="0"/>
              </a:spcBef>
              <a:spcAft>
                <a:spcPct val="0"/>
              </a:spcAft>
              <a:defRPr>
                <a:solidFill>
                  <a:schemeClr val="tx1"/>
                </a:solidFill>
                <a:latin typeface="Arial"/>
              </a:defRPr>
            </a:lvl7pPr>
            <a:lvl8pPr marL="3524459" indent="-234964" defTabSz="957804" eaLnBrk="0" fontAlgn="base" hangingPunct="0">
              <a:spcBef>
                <a:spcPct val="0"/>
              </a:spcBef>
              <a:spcAft>
                <a:spcPct val="0"/>
              </a:spcAft>
              <a:defRPr>
                <a:solidFill>
                  <a:schemeClr val="tx1"/>
                </a:solidFill>
                <a:latin typeface="Arial"/>
              </a:defRPr>
            </a:lvl8pPr>
            <a:lvl9pPr marL="3994386" indent="-234964" defTabSz="957804" eaLnBrk="0" fontAlgn="base" hangingPunct="0">
              <a:spcBef>
                <a:spcPct val="0"/>
              </a:spcBef>
              <a:spcAft>
                <a:spcPct val="0"/>
              </a:spcAft>
              <a:defRPr>
                <a:solidFill>
                  <a:schemeClr val="tx1"/>
                </a:solidFill>
                <a:latin typeface="Arial"/>
              </a:defRPr>
            </a:lvl9pPr>
          </a:lstStyle>
          <a:p>
            <a:pPr eaLnBrk="1" hangingPunct="1">
              <a:defRPr/>
            </a:pPr>
            <a:fld id="{4A396E79-F74E-4917-BD4E-BFDCE67E426D}" type="slidenum">
              <a:rPr lang="en-CA" altLang="en-US" smtClean="0">
                <a:solidFill>
                  <a:srgbClr val="000000"/>
                </a:solidFill>
              </a:rPr>
              <a:pPr eaLnBrk="1" hangingPunct="1">
                <a:defRPr/>
              </a:pPr>
              <a:t>2</a:t>
            </a:fld>
            <a:endParaRPr lang="en-CA" altLang="en-US" dirty="0">
              <a:solidFill>
                <a:srgbClr val="000000"/>
              </a:solidFill>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p:spPr>
        <p:txBody>
          <a:bodyPr/>
          <a:lstStyle/>
          <a:p>
            <a:pPr marL="176224" indent="-176224">
              <a:buFont typeface="Arial" panose="020B0604020202020204" pitchFamily="34" charset="0"/>
              <a:buChar char="•"/>
            </a:pPr>
            <a:endParaRPr lang="en-US" altLang="en-US" dirty="0"/>
          </a:p>
        </p:txBody>
      </p:sp>
    </p:spTree>
    <p:extLst>
      <p:ext uri="{BB962C8B-B14F-4D97-AF65-F5344CB8AC3E}">
        <p14:creationId xmlns:p14="http://schemas.microsoft.com/office/powerpoint/2010/main" val="3538608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000000"/>
              </a:solidFill>
            </a:endParaRPr>
          </a:p>
          <a:p>
            <a:endParaRPr lang="en-CA"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5646464E-A2B2-4F8F-97C0-17DEE3C55C33}" type="slidenum">
              <a:rPr lang="en-CA" altLang="en-US">
                <a:solidFill>
                  <a:srgbClr val="000000"/>
                </a:solidFill>
                <a:latin typeface="Arial" panose="020B0604020202020204" pitchFamily="34" charset="0"/>
                <a:ea typeface="ＭＳ Ｐゴシック" pitchFamily="34" charset="-128"/>
              </a:rPr>
              <a:pPr defTabSz="942289" fontAlgn="base">
                <a:spcBef>
                  <a:spcPct val="0"/>
                </a:spcBef>
                <a:spcAft>
                  <a:spcPct val="0"/>
                </a:spcAft>
                <a:defRPr/>
              </a:pPr>
              <a:t>20</a:t>
            </a:fld>
            <a:endParaRPr lang="en-CA" altLang="en-US" dirty="0">
              <a:solidFill>
                <a:srgbClr val="000000"/>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3372487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474663" y="708025"/>
            <a:ext cx="6369050" cy="3582988"/>
          </a:xfrm>
        </p:spPr>
      </p:sp>
      <p:sp>
        <p:nvSpPr>
          <p:cNvPr id="142340" name="Slide Number Placeholder 3"/>
          <p:cNvSpPr>
            <a:spLocks noGrp="1"/>
          </p:cNvSpPr>
          <p:nvPr>
            <p:ph type="sldNum" sz="quarter" idx="5"/>
          </p:nvPr>
        </p:nvSpPr>
        <p:spPr/>
        <p:txBody>
          <a:bodyPr/>
          <a:lstStyle>
            <a:lvl1pPr defTabSz="961380" eaLnBrk="0" hangingPunct="0">
              <a:defRPr>
                <a:solidFill>
                  <a:schemeClr val="tx1"/>
                </a:solidFill>
                <a:latin typeface="Arial"/>
              </a:defRPr>
            </a:lvl1pPr>
            <a:lvl2pPr marL="766484" indent="-294801" defTabSz="961380" eaLnBrk="0" hangingPunct="0">
              <a:defRPr>
                <a:solidFill>
                  <a:schemeClr val="tx1"/>
                </a:solidFill>
                <a:latin typeface="Arial"/>
              </a:defRPr>
            </a:lvl2pPr>
            <a:lvl3pPr marL="1179207" indent="-235841" defTabSz="961380" eaLnBrk="0" hangingPunct="0">
              <a:defRPr>
                <a:solidFill>
                  <a:schemeClr val="tx1"/>
                </a:solidFill>
                <a:latin typeface="Arial"/>
              </a:defRPr>
            </a:lvl3pPr>
            <a:lvl4pPr marL="1650889" indent="-235841" defTabSz="961380" eaLnBrk="0" hangingPunct="0">
              <a:defRPr>
                <a:solidFill>
                  <a:schemeClr val="tx1"/>
                </a:solidFill>
                <a:latin typeface="Arial"/>
              </a:defRPr>
            </a:lvl4pPr>
            <a:lvl5pPr marL="2122573" indent="-235841" defTabSz="961380" eaLnBrk="0" hangingPunct="0">
              <a:defRPr>
                <a:solidFill>
                  <a:schemeClr val="tx1"/>
                </a:solidFill>
                <a:latin typeface="Arial"/>
              </a:defRPr>
            </a:lvl5pPr>
            <a:lvl6pPr marL="2594255" indent="-235841" defTabSz="961380" eaLnBrk="0" fontAlgn="base" hangingPunct="0">
              <a:spcBef>
                <a:spcPct val="0"/>
              </a:spcBef>
              <a:spcAft>
                <a:spcPct val="0"/>
              </a:spcAft>
              <a:defRPr>
                <a:solidFill>
                  <a:schemeClr val="tx1"/>
                </a:solidFill>
                <a:latin typeface="Arial"/>
              </a:defRPr>
            </a:lvl6pPr>
            <a:lvl7pPr marL="3065935" indent="-235841" defTabSz="961380" eaLnBrk="0" fontAlgn="base" hangingPunct="0">
              <a:spcBef>
                <a:spcPct val="0"/>
              </a:spcBef>
              <a:spcAft>
                <a:spcPct val="0"/>
              </a:spcAft>
              <a:defRPr>
                <a:solidFill>
                  <a:schemeClr val="tx1"/>
                </a:solidFill>
                <a:latin typeface="Arial"/>
              </a:defRPr>
            </a:lvl7pPr>
            <a:lvl8pPr marL="3537621" indent="-235841" defTabSz="961380" eaLnBrk="0" fontAlgn="base" hangingPunct="0">
              <a:spcBef>
                <a:spcPct val="0"/>
              </a:spcBef>
              <a:spcAft>
                <a:spcPct val="0"/>
              </a:spcAft>
              <a:defRPr>
                <a:solidFill>
                  <a:schemeClr val="tx1"/>
                </a:solidFill>
                <a:latin typeface="Arial"/>
              </a:defRPr>
            </a:lvl8pPr>
            <a:lvl9pPr marL="4009301" indent="-235841" defTabSz="961380" eaLnBrk="0" fontAlgn="base" hangingPunct="0">
              <a:spcBef>
                <a:spcPct val="0"/>
              </a:spcBef>
              <a:spcAft>
                <a:spcPct val="0"/>
              </a:spcAft>
              <a:defRPr>
                <a:solidFill>
                  <a:schemeClr val="tx1"/>
                </a:solidFill>
                <a:latin typeface="Arial"/>
              </a:defRPr>
            </a:lvl9pPr>
          </a:lstStyle>
          <a:p>
            <a:pPr eaLnBrk="1" fontAlgn="base" hangingPunct="1">
              <a:spcBef>
                <a:spcPct val="0"/>
              </a:spcBef>
              <a:spcAft>
                <a:spcPct val="0"/>
              </a:spcAft>
              <a:defRPr/>
            </a:pPr>
            <a:fld id="{99A26450-89AB-40A2-8DE1-DAF70E51062C}" type="slidenum">
              <a:rPr lang="en-CA" altLang="en-US">
                <a:solidFill>
                  <a:srgbClr val="000000"/>
                </a:solidFill>
                <a:ea typeface="ＭＳ Ｐゴシック" pitchFamily="34" charset="-128"/>
              </a:rPr>
              <a:pPr eaLnBrk="1" fontAlgn="base" hangingPunct="1">
                <a:spcBef>
                  <a:spcPct val="0"/>
                </a:spcBef>
                <a:spcAft>
                  <a:spcPct val="0"/>
                </a:spcAft>
                <a:defRPr/>
              </a:pPr>
              <a:t>21</a:t>
            </a:fld>
            <a:endParaRPr lang="en-CA" altLang="en-US" dirty="0">
              <a:solidFill>
                <a:srgbClr val="000000"/>
              </a:solidFill>
              <a:latin typeface="Arial" panose="020B0604020202020204" pitchFamily="34" charset="0"/>
              <a:ea typeface="ＭＳ Ｐゴシック" pitchFamily="34" charset="-128"/>
            </a:endParaRPr>
          </a:p>
        </p:txBody>
      </p:sp>
      <p:sp>
        <p:nvSpPr>
          <p:cNvPr id="2" name="Notes Placeholder 1"/>
          <p:cNvSpPr>
            <a:spLocks noGrp="1"/>
          </p:cNvSpPr>
          <p:nvPr>
            <p:ph type="body" sz="quarter" idx="10"/>
          </p:nvPr>
        </p:nvSpPr>
        <p:spPr/>
        <p:txBody>
          <a:bodyPr/>
          <a:lstStyle/>
          <a:p>
            <a:endParaRPr lang="fr-CA" dirty="0"/>
          </a:p>
        </p:txBody>
      </p:sp>
    </p:spTree>
    <p:extLst>
      <p:ext uri="{BB962C8B-B14F-4D97-AF65-F5344CB8AC3E}">
        <p14:creationId xmlns:p14="http://schemas.microsoft.com/office/powerpoint/2010/main" val="56797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471145">
              <a:defRPr/>
            </a:pPr>
            <a:fld id="{0DDD8B1A-5049-5C4B-AFE6-32830630CA6A}" type="slidenum">
              <a:rPr lang="en-US">
                <a:solidFill>
                  <a:prstClr val="black"/>
                </a:solidFill>
                <a:latin typeface="Calibri"/>
              </a:rPr>
              <a:pPr defTabSz="471145">
                <a:defRPr/>
              </a:pPr>
              <a:t>22</a:t>
            </a:fld>
            <a:endParaRPr lang="en-US" dirty="0">
              <a:solidFill>
                <a:prstClr val="black"/>
              </a:solidFill>
              <a:latin typeface="Calibri"/>
            </a:endParaRPr>
          </a:p>
        </p:txBody>
      </p:sp>
    </p:spTree>
    <p:extLst>
      <p:ext uri="{BB962C8B-B14F-4D97-AF65-F5344CB8AC3E}">
        <p14:creationId xmlns:p14="http://schemas.microsoft.com/office/powerpoint/2010/main" val="3702203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Quels</a:t>
            </a:r>
            <a:r>
              <a:rPr lang="en-CA" dirty="0"/>
              <a:t> </a:t>
            </a:r>
            <a:r>
              <a:rPr lang="en-CA" dirty="0" err="1"/>
              <a:t>facteurs</a:t>
            </a:r>
            <a:r>
              <a:rPr lang="en-CA" dirty="0"/>
              <a:t> </a:t>
            </a:r>
            <a:r>
              <a:rPr lang="en-CA" dirty="0" err="1"/>
              <a:t>pourraient</a:t>
            </a:r>
            <a:r>
              <a:rPr lang="en-CA" dirty="0"/>
              <a:t> </a:t>
            </a:r>
            <a:r>
              <a:rPr lang="en-CA" dirty="0" err="1"/>
              <a:t>avoir</a:t>
            </a:r>
            <a:r>
              <a:rPr lang="en-CA" dirty="0"/>
              <a:t> </a:t>
            </a:r>
            <a:r>
              <a:rPr lang="en-CA" dirty="0" err="1"/>
              <a:t>influencé</a:t>
            </a:r>
            <a:r>
              <a:rPr lang="en-CA" dirty="0"/>
              <a:t> le </a:t>
            </a:r>
            <a:r>
              <a:rPr lang="en-CA" dirty="0" err="1"/>
              <a:t>rendement</a:t>
            </a:r>
            <a:r>
              <a:rPr lang="en-CA" dirty="0"/>
              <a:t>?</a:t>
            </a:r>
          </a:p>
          <a:p>
            <a:endParaRPr lang="en-CA" dirty="0"/>
          </a:p>
          <a:p>
            <a:r>
              <a:rPr lang="en-CA" dirty="0"/>
              <a:t>La tarte </a:t>
            </a:r>
            <a:r>
              <a:rPr lang="en-CA" dirty="0" err="1"/>
              <a:t>est</a:t>
            </a:r>
            <a:r>
              <a:rPr lang="en-CA" dirty="0"/>
              <a:t> </a:t>
            </a:r>
            <a:r>
              <a:rPr lang="en-CA" dirty="0" err="1"/>
              <a:t>divisée</a:t>
            </a:r>
            <a:r>
              <a:rPr lang="en-CA" dirty="0"/>
              <a:t> en 2 parties :</a:t>
            </a:r>
          </a:p>
          <a:p>
            <a:endParaRPr lang="en-CA" dirty="0"/>
          </a:p>
          <a:p>
            <a:pPr marL="176679" indent="-176679">
              <a:buFont typeface="Arial" panose="020B0604020202020204" pitchFamily="34" charset="0"/>
              <a:buChar char="•"/>
            </a:pPr>
            <a:r>
              <a:rPr lang="en-CA" dirty="0"/>
              <a:t>La </a:t>
            </a:r>
            <a:r>
              <a:rPr lang="en-CA" dirty="0" err="1"/>
              <a:t>partie</a:t>
            </a:r>
            <a:r>
              <a:rPr lang="en-CA" dirty="0"/>
              <a:t> supérieure : </a:t>
            </a:r>
            <a:r>
              <a:rPr lang="en-CA" dirty="0" err="1"/>
              <a:t>facteurs</a:t>
            </a:r>
            <a:r>
              <a:rPr lang="en-CA" dirty="0"/>
              <a:t> qui </a:t>
            </a:r>
            <a:r>
              <a:rPr lang="en-CA" dirty="0" err="1"/>
              <a:t>sont</a:t>
            </a:r>
            <a:r>
              <a:rPr lang="en-CA" dirty="0"/>
              <a:t> hors du </a:t>
            </a:r>
            <a:r>
              <a:rPr lang="en-CA" dirty="0" err="1"/>
              <a:t>contrôle</a:t>
            </a:r>
            <a:r>
              <a:rPr lang="en-CA" dirty="0"/>
              <a:t> des employés, par ex. la </a:t>
            </a:r>
            <a:r>
              <a:rPr lang="en-CA" dirty="0" err="1"/>
              <a:t>ré</a:t>
            </a:r>
            <a:r>
              <a:rPr lang="en-CA" dirty="0"/>
              <a:t>-organization </a:t>
            </a:r>
            <a:r>
              <a:rPr lang="en-CA" dirty="0" err="1"/>
              <a:t>d’une</a:t>
            </a:r>
            <a:r>
              <a:rPr lang="en-CA" dirty="0"/>
              <a:t> direction </a:t>
            </a:r>
            <a:r>
              <a:rPr lang="en-CA" dirty="0" err="1"/>
              <a:t>générale</a:t>
            </a:r>
            <a:r>
              <a:rPr lang="en-CA" dirty="0"/>
              <a:t>.</a:t>
            </a:r>
          </a:p>
          <a:p>
            <a:endParaRPr lang="en-CA" dirty="0"/>
          </a:p>
          <a:p>
            <a:pPr marL="176679" indent="-176679">
              <a:buFont typeface="Arial" panose="020B0604020202020204" pitchFamily="34" charset="0"/>
              <a:buChar char="•"/>
            </a:pPr>
            <a:r>
              <a:rPr lang="en-CA" dirty="0"/>
              <a:t>La </a:t>
            </a:r>
            <a:r>
              <a:rPr lang="en-CA" dirty="0" err="1"/>
              <a:t>partie</a:t>
            </a:r>
            <a:r>
              <a:rPr lang="en-CA" dirty="0"/>
              <a:t> </a:t>
            </a:r>
            <a:r>
              <a:rPr lang="en-CA" dirty="0" err="1"/>
              <a:t>inférieure</a:t>
            </a:r>
            <a:r>
              <a:rPr lang="en-CA" dirty="0"/>
              <a:t>: f</a:t>
            </a:r>
            <a:r>
              <a:rPr lang="fr-FR" dirty="0"/>
              <a:t>acteurs que les employés peuvent contrôler, par ex. la formation nécessaire pour faire son travail.</a:t>
            </a:r>
            <a:endParaRPr lang="en-CA" dirty="0"/>
          </a:p>
        </p:txBody>
      </p:sp>
      <p:sp>
        <p:nvSpPr>
          <p:cNvPr id="4" name="Slide Number Placeholder 3"/>
          <p:cNvSpPr>
            <a:spLocks noGrp="1"/>
          </p:cNvSpPr>
          <p:nvPr>
            <p:ph type="sldNum" sz="quarter" idx="10"/>
          </p:nvPr>
        </p:nvSpPr>
        <p:spPr/>
        <p:txBody>
          <a:bodyPr/>
          <a:lstStyle/>
          <a:p>
            <a:pPr defTabSz="471145"/>
            <a:fld id="{5646464E-A2B2-4F8F-97C0-17DEE3C55C33}" type="slidenum">
              <a:rPr lang="en-CA" altLang="en-US">
                <a:solidFill>
                  <a:prstClr val="black"/>
                </a:solidFill>
                <a:latin typeface="Calibri"/>
              </a:rPr>
              <a:pPr defTabSz="471145"/>
              <a:t>23</a:t>
            </a:fld>
            <a:endParaRPr lang="en-CA" altLang="en-US">
              <a:solidFill>
                <a:prstClr val="black"/>
              </a:solidFill>
              <a:latin typeface="Calibri"/>
            </a:endParaRPr>
          </a:p>
        </p:txBody>
      </p:sp>
    </p:spTree>
    <p:extLst>
      <p:ext uri="{BB962C8B-B14F-4D97-AF65-F5344CB8AC3E}">
        <p14:creationId xmlns:p14="http://schemas.microsoft.com/office/powerpoint/2010/main" val="16399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fr-CA" dirty="0"/>
              <a:t>Source : </a:t>
            </a:r>
            <a:r>
              <a:rPr lang="fr-CA" dirty="0">
                <a:hlinkClick r:id="rId3"/>
              </a:rPr>
              <a:t>Guide on the Management of </a:t>
            </a:r>
            <a:r>
              <a:rPr lang="fr-CA" dirty="0" err="1">
                <a:hlinkClick r:id="rId3"/>
              </a:rPr>
              <a:t>Unsatisfactory</a:t>
            </a:r>
            <a:r>
              <a:rPr lang="fr-CA" dirty="0">
                <a:hlinkClick r:id="rId3"/>
              </a:rPr>
              <a:t> Performance for Managers (</a:t>
            </a:r>
            <a:r>
              <a:rPr lang="fr-CA" dirty="0" err="1">
                <a:hlinkClick r:id="rId3"/>
              </a:rPr>
              <a:t>iservice.prv</a:t>
            </a:r>
            <a:r>
              <a:rPr lang="fr-CA" dirty="0">
                <a:hlinkClick r:id="rId3"/>
              </a:rPr>
              <a:t>)</a:t>
            </a:r>
            <a:r>
              <a:rPr lang="fr-CA" dirty="0"/>
              <a:t> </a:t>
            </a:r>
            <a:endParaRPr lang="en-US" dirty="0"/>
          </a:p>
          <a:p>
            <a:pPr defTabSz="471145">
              <a:spcBef>
                <a:spcPct val="0"/>
              </a:spcBef>
              <a:spcAft>
                <a:spcPct val="0"/>
              </a:spcAft>
              <a:defRPr/>
            </a:pPr>
            <a:endParaRPr lang="en-C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71145">
              <a:spcBef>
                <a:spcPct val="0"/>
              </a:spcBef>
              <a:spcAft>
                <a:spcPct val="0"/>
              </a:spcAft>
              <a:defRPr/>
            </a:pPr>
            <a:fld id="{0DDD8B1A-5049-5C4B-AFE6-32830630CA6A}" type="slidenum">
              <a:rPr lang="en-US">
                <a:solidFill>
                  <a:prstClr val="black"/>
                </a:solidFill>
                <a:latin typeface="Calibri" panose="020F0502020204030204"/>
              </a:rPr>
              <a:pPr defTabSz="471145">
                <a:spcBef>
                  <a:spcPct val="0"/>
                </a:spcBef>
                <a:spcAft>
                  <a:spcPct val="0"/>
                </a:spcAft>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18802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3</a:t>
            </a:fld>
            <a:endParaRPr lang="en-US" dirty="0"/>
          </a:p>
        </p:txBody>
      </p:sp>
    </p:spTree>
    <p:extLst>
      <p:ext uri="{BB962C8B-B14F-4D97-AF65-F5344CB8AC3E}">
        <p14:creationId xmlns:p14="http://schemas.microsoft.com/office/powerpoint/2010/main" val="94838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4</a:t>
            </a:fld>
            <a:endParaRPr lang="en-US" dirty="0"/>
          </a:p>
        </p:txBody>
      </p:sp>
    </p:spTree>
    <p:extLst>
      <p:ext uri="{BB962C8B-B14F-4D97-AF65-F5344CB8AC3E}">
        <p14:creationId xmlns:p14="http://schemas.microsoft.com/office/powerpoint/2010/main" val="291711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5</a:t>
            </a:fld>
            <a:endParaRPr lang="en-US" dirty="0"/>
          </a:p>
        </p:txBody>
      </p:sp>
    </p:spTree>
    <p:extLst>
      <p:ext uri="{BB962C8B-B14F-4D97-AF65-F5344CB8AC3E}">
        <p14:creationId xmlns:p14="http://schemas.microsoft.com/office/powerpoint/2010/main" val="72859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Reference:</a:t>
            </a:r>
            <a:r>
              <a:rPr lang="fr-CA" baseline="0" dirty="0"/>
              <a:t> </a:t>
            </a:r>
            <a:r>
              <a:rPr lang="fr-CA" dirty="0">
                <a:hlinkClick r:id="rId3"/>
              </a:rPr>
              <a:t>Se préparer à une conversation sur les progrès (canada.ca)</a:t>
            </a:r>
            <a:r>
              <a:rPr lang="fr-CA" dirty="0"/>
              <a:t>:</a:t>
            </a:r>
            <a:r>
              <a:rPr lang="fr-CA" baseline="0" dirty="0"/>
              <a:t> https://intranet.canada.ca/hr-rh/ptm-grt/pm-gr/pmc-dgr/prep-convo-fra.asp </a:t>
            </a:r>
            <a:endParaRPr lang="fr-CA" dirty="0"/>
          </a:p>
          <a:p>
            <a:endParaRPr lang="fr-CA" dirty="0"/>
          </a:p>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6</a:t>
            </a:fld>
            <a:endParaRPr lang="en-CA" altLang="en-US" dirty="0"/>
          </a:p>
        </p:txBody>
      </p:sp>
    </p:spTree>
    <p:extLst>
      <p:ext uri="{BB962C8B-B14F-4D97-AF65-F5344CB8AC3E}">
        <p14:creationId xmlns:p14="http://schemas.microsoft.com/office/powerpoint/2010/main" val="41561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alt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400028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6464E-A2B2-4F8F-97C0-17DEE3C55C33}"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alt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97369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Référence:</a:t>
            </a:r>
            <a:r>
              <a:rPr lang="fr-CA" baseline="0" dirty="0"/>
              <a:t> </a:t>
            </a:r>
            <a:r>
              <a:rPr lang="fr-CA" dirty="0">
                <a:hlinkClick r:id="rId3"/>
              </a:rPr>
              <a:t>Se préparer à une conversation sur les progrès (canada.ca)</a:t>
            </a:r>
            <a:r>
              <a:rPr lang="fr-CA" dirty="0"/>
              <a:t>:</a:t>
            </a:r>
            <a:r>
              <a:rPr lang="fr-CA" baseline="0" dirty="0"/>
              <a:t> https://intranet.canada.ca/hr-rh/ptm-grt/pm-gr/pmc-dgr/prep-convo-fra.asp </a:t>
            </a:r>
            <a:endParaRPr lang="fr-CA" dirty="0"/>
          </a:p>
          <a:p>
            <a:endParaRPr lang="en-CA" dirty="0"/>
          </a:p>
        </p:txBody>
      </p:sp>
      <p:sp>
        <p:nvSpPr>
          <p:cNvPr id="4" name="Slide Number Placeholder 3"/>
          <p:cNvSpPr>
            <a:spLocks noGrp="1"/>
          </p:cNvSpPr>
          <p:nvPr>
            <p:ph type="sldNum" sz="quarter" idx="10"/>
          </p:nvPr>
        </p:nvSpPr>
        <p:spPr/>
        <p:txBody>
          <a:bodyPr/>
          <a:lstStyle/>
          <a:p>
            <a:fld id="{5646464E-A2B2-4F8F-97C0-17DEE3C55C33}" type="slidenum">
              <a:rPr lang="en-CA" altLang="en-US" smtClean="0"/>
              <a:t>9</a:t>
            </a:fld>
            <a:endParaRPr lang="en-CA" altLang="en-US" dirty="0"/>
          </a:p>
        </p:txBody>
      </p:sp>
    </p:spTree>
    <p:extLst>
      <p:ext uri="{BB962C8B-B14F-4D97-AF65-F5344CB8AC3E}">
        <p14:creationId xmlns:p14="http://schemas.microsoft.com/office/powerpoint/2010/main" val="151564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17213977"/>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27839715"/>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endParaRPr lang="en-CA"/>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47328614"/>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fld id="{624CA4AB-0D22-4323-8DEA-4048A6AB9064}"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5845757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72223-B035-43B5-B635-2C1F0F0C112D}" type="datetime1">
              <a:rPr lang="en-US" smtClean="0"/>
              <a:t>9/2/2021</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1747812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E1AAF-A9F1-446B-BC0D-F84AA7BE0791}"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2399080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6376A-80A5-4DBD-8CBC-83B38ACB8112}"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698710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A69352-99EF-49B9-B0D5-97735F582D21}" type="datetime1">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411681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67CAC6-4534-4F3F-BBBA-B9EC24698808}" type="datetime1">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1185981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1FCEC3-AB10-4AAD-AB98-4597219DEEF7}" type="datetime1">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9837367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DB41F-3C47-46B1-87C1-EC25C1504A1F}" type="datetime1">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701888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900921352"/>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40528-FFA3-46F3-BBB0-3B5908B81664}" type="datetime1">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260353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197F3-08C8-4B55-A359-F9CC96F21F85}" type="datetime1">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988170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B3119-FEE6-4A56-899F-D4E505B59E0A}"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48087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B12A8-9AC7-4640-9FAB-492C742E6990}"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536273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0605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1597820"/>
            <a:ext cx="4062903" cy="1102519"/>
          </a:xfrm>
        </p:spPr>
        <p:txBody>
          <a:bodyPr>
            <a:noAutofit/>
          </a:bodyPr>
          <a:lstStyle>
            <a:lvl1pPr algn="l">
              <a:defRPr sz="2700" b="1" i="0">
                <a:latin typeface="Arial"/>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4493648" y="2914650"/>
            <a:ext cx="4062903" cy="1314450"/>
          </a:xfrm>
        </p:spPr>
        <p:txBody>
          <a:bodyPr>
            <a:normAutofit/>
          </a:bodyPr>
          <a:lstStyle>
            <a:lvl1pPr marL="0" indent="0" algn="l">
              <a:buNone/>
              <a:defRPr sz="2100">
                <a:solidFill>
                  <a:schemeClr val="tx1">
                    <a:tint val="75000"/>
                  </a:schemeClr>
                </a:solidFill>
                <a:latin typeface="Arial"/>
                <a:cs typeface="Verdan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Lorem ipsum</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10808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Lorem ipsum</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964591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Lorem ipsum</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532026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Lorem ipsum</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3298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Lorem ipsum</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8829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CA"/>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6D6B209-B6EB-44CA-A03F-DDDDB5BE5FC1}" type="datetime1">
              <a:rPr lang="en-US" smtClean="0"/>
              <a:t>9/2/2021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921860475"/>
      </p:ext>
    </p:extLst>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Lorem ipsum</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46874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Lorem ipsum</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495326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r>
              <a:rPr lang="en-US"/>
              <a:t>Lorem ipsum</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612741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r>
              <a:rPr lang="en-US"/>
              <a:t>Lorem ipsum</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94180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Lorem ipsum</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176739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Lorem ipsum</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19235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25" b="0" i="1">
                <a:latin typeface="Verdana"/>
                <a:cs typeface="Verdana"/>
              </a:defRPr>
            </a:lvl1pPr>
          </a:lstStyle>
          <a:p>
            <a:r>
              <a:rPr lang="en-US"/>
              <a:t>Lorem 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008998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8724F7-AF7F-4E2D-AFCC-D27DCB169364}" type="datetime1">
              <a:rPr lang="en-US" smtClean="0"/>
              <a:t>9/2/2021</a:t>
            </a:fld>
            <a:r>
              <a:rPr lang="en-US"/>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69728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50D51-40AC-44B5-82A5-EFB6488C4F89}"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00163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C9B99-7EC7-4EE6-8590-14C4AA8299B3}"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1172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p:txBody>
          <a:bodyPr/>
          <a:lstStyle/>
          <a:p>
            <a:fld id="{96D6B209-B6EB-44CA-A03F-DDDDB5BE5FC1}" type="datetime1">
              <a:rPr lang="en-US" smtClean="0"/>
              <a:t>9/2/2021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34414225"/>
      </p:ext>
    </p:extLst>
  </p:cSld>
  <p:clrMapOvr>
    <a:masterClrMapping/>
  </p:clrMapOvr>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E58FA-B5B2-4F74-8F88-A09BD8A9419D}" type="datetime1">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92226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F83540-DF4E-4559-B1BE-FC0C543FDCF5}" type="datetime1">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403875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810540-2893-4B64-9FBE-4A8F42A500D4}" type="datetime1">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705842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934F9-288E-4F02-A1DD-1F7A333835E8}" type="datetime1">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2824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9C17C0-4903-4563-A60A-3FC5072B661E}" type="datetime1">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225389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1529B-15D0-42E6-A80A-0D6C5D3FE28A}" type="datetime1">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30500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F8578-F4AC-4010-9C06-15E96FF04D04}"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06297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9B7C5-50AB-4401-A06C-9B040A7C0310}" type="datetime1">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89264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endParaRPr lang="en-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p:txBody>
          <a:bodyPr/>
          <a:lstStyle/>
          <a:p>
            <a:fld id="{96D6B209-B6EB-44CA-A03F-DDDDB5BE5FC1}" type="datetime1">
              <a:rPr lang="en-US" smtClean="0"/>
              <a:t>9/2/2021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29399112"/>
      </p:ext>
    </p:extLst>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e la date 2"/>
          <p:cNvSpPr>
            <a:spLocks noGrp="1"/>
          </p:cNvSpPr>
          <p:nvPr>
            <p:ph type="dt" sz="half" idx="10"/>
          </p:nvPr>
        </p:nvSpPr>
        <p:spPr/>
        <p:txBody>
          <a:bodyPr/>
          <a:lstStyle/>
          <a:p>
            <a:fld id="{96D6B209-B6EB-44CA-A03F-DDDDB5BE5FC1}" type="datetime1">
              <a:rPr lang="en-US" smtClean="0"/>
              <a:t>9/2/2021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12359309"/>
      </p:ext>
    </p:extLst>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D6B209-B6EB-44CA-A03F-DDDDB5BE5FC1}" type="datetime1">
              <a:rPr lang="en-US" smtClean="0"/>
              <a:t>9/2/2021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34478280"/>
      </p:ext>
    </p:extLst>
  </p:cSld>
  <p:clrMapOvr>
    <a:masterClrMapping/>
  </p:clrMapOvr>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CA"/>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D6B209-B6EB-44CA-A03F-DDDDB5BE5FC1}" type="datetime1">
              <a:rPr lang="en-US" smtClean="0"/>
              <a:t>9/2/2021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91381819"/>
      </p:ext>
    </p:extLst>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CA"/>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D6B209-B6EB-44CA-A03F-DDDDB5BE5FC1}" type="datetime1">
              <a:rPr lang="en-US" smtClean="0"/>
              <a:t>9/2/2021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03970657"/>
      </p:ext>
    </p:extLst>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D6B209-B6EB-44CA-A03F-DDDDB5BE5FC1}" type="datetime1">
              <a:rPr lang="en-US" smtClean="0"/>
              <a:t>9/2/2021</a:t>
            </a:fld>
            <a:endParaRPr lang="en-US"/>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86C063-E22E-2E4C-A523-54089486E38F}" type="slidenum">
              <a:rPr lang="en-US" smtClean="0"/>
              <a:t>‹#›</a:t>
            </a:fld>
            <a:endParaRPr lang="en-US"/>
          </a:p>
        </p:txBody>
      </p:sp>
    </p:spTree>
    <p:extLst>
      <p:ext uri="{BB962C8B-B14F-4D97-AF65-F5344CB8AC3E}">
        <p14:creationId xmlns:p14="http://schemas.microsoft.com/office/powerpoint/2010/main" val="39784127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384436-D888-4F47-96AA-B8022010C463}" type="datetime1">
              <a:rPr lang="en-US" smtClean="0"/>
              <a:t>9/2/2021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t>‹#›</a:t>
            </a:fld>
            <a:endParaRPr lang="en-US"/>
          </a:p>
        </p:txBody>
      </p:sp>
    </p:spTree>
    <p:extLst>
      <p:ext uri="{BB962C8B-B14F-4D97-AF65-F5344CB8AC3E}">
        <p14:creationId xmlns:p14="http://schemas.microsoft.com/office/powerpoint/2010/main" val="25489895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Lorem ipsum</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427609135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l" defTabSz="342900" rtl="0" eaLnBrk="1" latinLnBrk="0" hangingPunct="1">
        <a:spcBef>
          <a:spcPct val="0"/>
        </a:spcBef>
        <a:buNone/>
        <a:defRPr sz="2700" b="1" i="0" kern="1200">
          <a:solidFill>
            <a:schemeClr val="tx1"/>
          </a:solidFill>
          <a:latin typeface="Arial"/>
          <a:ea typeface="+mj-ea"/>
          <a:cs typeface="Verdana"/>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Verdana"/>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Verdana"/>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Verdana"/>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Verdana"/>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CB987F-746F-4205-95C0-F3C19CE0A136}" type="datetime1">
              <a:rPr lang="en-US" smtClean="0"/>
              <a:t>9/2/2021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32884984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ialogue/grp/PMF-PGP/PerformanceManagement/Branch%20Coordinators%20Network/Gestion%20du%20Rendement%20durant%20la%20COVID%20_%20Perf%20Mngmnt%20during%20COVID/TBS-SCT/Covid%2019%20Special%20measures%20and%20procedures%20V1.5.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intranet.canada.ca/hr-rh/ptm-grt/pm-gr/mr-me-eng.asp" TargetMode="External"/><Relationship Id="rId13" Type="http://schemas.openxmlformats.org/officeDocument/2006/relationships/hyperlink" Target="https://iservice.prv/eng/hr/pla/training.shtml" TargetMode="External"/><Relationship Id="rId3" Type="http://schemas.openxmlformats.org/officeDocument/2006/relationships/hyperlink" Target="https://iservice.prv/eng/hr/oicm/index.shtml" TargetMode="External"/><Relationship Id="rId7" Type="http://schemas.openxmlformats.org/officeDocument/2006/relationships/hyperlink" Target="http://publiservice.tbs-sct.gc.ca/pmc-dgr/index-fra.asp" TargetMode="External"/><Relationship Id="rId12" Type="http://schemas.openxmlformats.org/officeDocument/2006/relationships/hyperlink" Target="https://iservice.prv/eng/hr/pla/talent_management/index.shtm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canada.ca/en/treasury-board-secretariat/services/performance-talent-management/performance-management-program-employees.html" TargetMode="External"/><Relationship Id="rId11" Type="http://schemas.openxmlformats.org/officeDocument/2006/relationships/hyperlink" Target="https://iservice.prv/eng/hr/pla/topics/mid-year-perform-mgmt-checklist.shtml" TargetMode="External"/><Relationship Id="rId5" Type="http://schemas.openxmlformats.org/officeDocument/2006/relationships/hyperlink" Target="https://iservice.prv/eng/hr/labour_relations/tools_and_resources/managing-unsatisfactory-performance-covid-19-context.shtml" TargetMode="External"/><Relationship Id="rId10" Type="http://schemas.openxmlformats.org/officeDocument/2006/relationships/hyperlink" Target="https://iservice.prv/eng/hr/pla/tools_and_resources/reference_tools.shtml" TargetMode="External"/><Relationship Id="rId4" Type="http://schemas.openxmlformats.org/officeDocument/2006/relationships/hyperlink" Target="https://iservice.prv/eng/hr/labour_relations/index.shtml" TargetMode="External"/><Relationship Id="rId9" Type="http://schemas.openxmlformats.org/officeDocument/2006/relationships/hyperlink" Target="https://iservice.prv/eng/hr/pla/index.shtml" TargetMode="External"/><Relationship Id="rId14" Type="http://schemas.openxmlformats.org/officeDocument/2006/relationships/hyperlink" Target="https://iservice.prv/eng/hr/harassment/index.s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canada.ca/en/government/publicservice/covid-19/working-remotely.html" TargetMode="External"/><Relationship Id="rId13" Type="http://schemas.openxmlformats.org/officeDocument/2006/relationships/hyperlink" Target="https://learn-apprendre.csps-efpc.gc.ca/application/en/content/establishing-effective-virtual-teams-x175" TargetMode="External"/><Relationship Id="rId18" Type="http://schemas.openxmlformats.org/officeDocument/2006/relationships/hyperlink" Target="https://cepublic.myschool-monecole.ca/ct.asp?id=DC105870041201789396EA54C39F1DC1A65CE4C8464832D46E2D67F8A31392CF845C45B5F2E84BE899D291E3E7DE44446667167CC8F051F43EA2D924D54E9E75520560BC3A7491C93F1EF9350C29FB0A&amp;ct=4aeUs0cAAABCWmgzMUFZJlNZXiU%2bHQAAD5mAAAOAED//38AgAEhqnqZGmnpPSepgaQiaAaAAAtdfkNi7gZGT5Zmlzw4V9UQxxqemWz0BRZwkM13GdC4fL1WCJd8dHQEvi7kinChILxKfDoA%3d" TargetMode="External"/><Relationship Id="rId26" Type="http://schemas.openxmlformats.org/officeDocument/2006/relationships/hyperlink" Target="https://www.csps-efpc.gc.ca/About_us/Business_lines/digitalacademy-eng.aspx" TargetMode="External"/><Relationship Id="rId3" Type="http://schemas.openxmlformats.org/officeDocument/2006/relationships/hyperlink" Target="https://www.canada.ca/en/government/publicservice/covid-19/lead-empathy.html" TargetMode="External"/><Relationship Id="rId21" Type="http://schemas.openxmlformats.org/officeDocument/2006/relationships/hyperlink" Target="https://cepublic.myschool-monecole.ca/ct.asp?id=A5BDD51F9463AD488FFC1C62272D6B6B6445BDC2C568D1FBCFD43DE3A00127746445C629CEB06CA3F2558BE6130A67F378FA6A2C5C7C3B8AD32892580A34CF4335E83DDBBC977AA160FA7F9B35CE8405&amp;ct=4aeUs1IAAABCWmgzMUFZJlNZftXVywAAFJmAAAOgMD7n34AgAEiKeptQ2J6U9RkNBqaTZJ6I2pow1FgLnx4Tsei0KJrw1PpK7mQ2lMFkUflr7maNXGrKbSeI03iTMODUdtfkkfonFfxdyRThQkH7V1cs" TargetMode="External"/><Relationship Id="rId7" Type="http://schemas.openxmlformats.org/officeDocument/2006/relationships/hyperlink" Target="http://iservice.prv/eng/hr/oicm/index.shtml" TargetMode="External"/><Relationship Id="rId12" Type="http://schemas.openxmlformats.org/officeDocument/2006/relationships/hyperlink" Target="https://www.csps-efpc.gc.ca/Catalogue/courses-eng.aspx?code=I226" TargetMode="External"/><Relationship Id="rId17" Type="http://schemas.openxmlformats.org/officeDocument/2006/relationships/hyperlink" Target="https://cepublic.myschool-monecole.ca/ct.asp?id=847CEB01C4CEAB4C82FFB4D2BD099013848E282F3F846720A2C0EF8BEB24AC5294017397A4F7878BC6B3E6E7EA45532092748CB0A75BE91EB05C7D66A91F4CAA0A60E4D5665A21E13665349613024B55&amp;ct=4aeUs0sAAABCWmgzMUFZJlNZRBWjSAAAERmAAAOAED//3OAgAFRTTQNNAAAinqPSPaSNDTI/Ul0xugKvIKFaIvaPWStDqdBUo%2bOj2OXSF4UtS1OZWBNfc/dHdnVP1BAHF8XckU4UJBEFaNIA" TargetMode="External"/><Relationship Id="rId25" Type="http://schemas.openxmlformats.org/officeDocument/2006/relationships/hyperlink" Target="https://learn-apprendre.csps-efpc.gc.ca/application/en/content/how-manage-difficult-conversations-w009" TargetMode="External"/><Relationship Id="rId2" Type="http://schemas.openxmlformats.org/officeDocument/2006/relationships/notesSlide" Target="../notesSlides/notesSlide17.xml"/><Relationship Id="rId16" Type="http://schemas.openxmlformats.org/officeDocument/2006/relationships/hyperlink" Target="https://www.csps-efpc.gc.ca/Catalogue/courses-eng.aspx?code=X039" TargetMode="External"/><Relationship Id="rId20" Type="http://schemas.openxmlformats.org/officeDocument/2006/relationships/hyperlink" Target="https://cepublic.myschool-monecole.ca/ct.asp?id=B019732A678B5982F2C63B20844CC443677D51A3D2B37984432D1A9F677E9377EA2DD2E74A0C225C67E9D7903406D051A213C14ABAA7259D49AD2B50EF8593E5810D78199BDF2DB44D794F34D0B64A25&amp;ct=4aeUs1sAAABCWmgzMUFZJlNZ0CYR/wAAF5mAAAOgMD7v34AgAEhqnqaeiep6ZJ6jRpoNTQBP1TR6jCMQWmyZ5U3PrDVDjDxSiS%2bgXUFpU428GWktuLzIho0y1Z0V8mjPyiPX8RqBHfs0hIoDVDsXckU4UJDQJhH/" TargetMode="External"/><Relationship Id="rId1" Type="http://schemas.openxmlformats.org/officeDocument/2006/relationships/slideLayout" Target="../slideLayouts/slideLayout12.xml"/><Relationship Id="rId6" Type="http://schemas.openxmlformats.org/officeDocument/2006/relationships/hyperlink" Target="http://iservice.prv/eng/hr/labour_relations/managers_corner/coe_training_unsatisfactory_performance.shtml" TargetMode="External"/><Relationship Id="rId11" Type="http://schemas.openxmlformats.org/officeDocument/2006/relationships/hyperlink" Target="https://www.csps-efpc.gc.ca/Catalogue/courses-eng.aspx?code=C051" TargetMode="External"/><Relationship Id="rId24" Type="http://schemas.openxmlformats.org/officeDocument/2006/relationships/hyperlink" Target="https://learn-apprendre.csps-efpc.gc.ca/application/en/search/site/performance%20management" TargetMode="External"/><Relationship Id="rId5" Type="http://schemas.openxmlformats.org/officeDocument/2006/relationships/hyperlink" Target="https://learn-apprendre.csps-efpc.gc.ca/application/en/content/encouraging-team-communication-and-collaboration-c052" TargetMode="External"/><Relationship Id="rId15" Type="http://schemas.openxmlformats.org/officeDocument/2006/relationships/hyperlink" Target="http://iservice.prv/eng/hr/ohs/topics/training_online_generalergo.shtml" TargetMode="External"/><Relationship Id="rId23" Type="http://schemas.openxmlformats.org/officeDocument/2006/relationships/hyperlink" Target="https://learn-apprendre.csps-efpc.gc.ca/application/en/content/performance-management-government-canada-g140" TargetMode="External"/><Relationship Id="rId10" Type="http://schemas.openxmlformats.org/officeDocument/2006/relationships/hyperlink" Target="http://iservice.prv/eng/hr/pride_and_recognition/index.shtml" TargetMode="External"/><Relationship Id="rId19" Type="http://schemas.openxmlformats.org/officeDocument/2006/relationships/hyperlink" Target="https://cepublic.myschool-monecole.ca/ct.asp?id=4CE4DC01BC4F9DA5C6EC76A32C967DB385454372B184F12DBECE125B67D5A4DBAD15F168D8DD7B1B32AA8D36028104A73F013B7DDBCC9BAC95127CB499626F0B2613224FBE2AEC963D578D19FF277B0E&amp;ct=4aeUs0cAAABCWmgzMUFZJlNZLKR/yAAAEZmAAAOAED/338AgAFRQ00AaAGgx%2bppDTZR6nqPU2p6iu7cn8L6mDFUhWX1MEweCyFo0SepanAtJXnygFpV55ZDcyloFgaFP%2bLuSKcKEgWUj/kA%3d" TargetMode="External"/><Relationship Id="rId4" Type="http://schemas.openxmlformats.org/officeDocument/2006/relationships/hyperlink" Target="http://iservice.prv/eng/hr/ohs/topics/coronavirus.shtml" TargetMode="External"/><Relationship Id="rId9" Type="http://schemas.openxmlformats.org/officeDocument/2006/relationships/hyperlink" Target="https://www.canada.ca/en/government/publicservice/covid-19/protect-mental-health.html" TargetMode="External"/><Relationship Id="rId14" Type="http://schemas.openxmlformats.org/officeDocument/2006/relationships/hyperlink" Target="https://cepublic.myschool-monecole.ca/ct.asp?id=AC636BFAB6D3BDAAA54AB40516026189907A34E16118C795A4AFE81330BFF4D3EDA616E9C8AAB15116466125D9C59AEEC131D2F097A20B46C0186B98DC6F7E3E12D7BC56DD9BC1B60D3A2644210E2975&amp;ct=4aeUs0sAAABCWmgzMUFZJlNZPNu41wAAEZmAAAOAED//3OAgAFCgAADJkEU9T0hvU0TTEyeUyTzIMceAYOE1XMtIQt7Vm3vNiDya4FQVDZKZdtQMcxwuMJq3XivVDPofi7kinChIHm3ca4A%3d" TargetMode="External"/><Relationship Id="rId22" Type="http://schemas.openxmlformats.org/officeDocument/2006/relationships/hyperlink" Target="https://cepublic.myschool-monecole.ca/ct.asp?id=E2A0A3B763964D75227EF4654247609C6576EE5D551378912BF8901EF0A55698C9777D87C5D78E4A25C1153DF81B526D7DBF87AB58C58D7DE7FA0FAF64A10B86887142C3B597B3FB4D89821F83486D26&amp;ct=4aeUs0sAAABCWmgzMUFZJlNZzOqJkwAAExmAAAOgMD7l36AgAFCgAGgZMgij0m1PKemiZom1EUIc6D4i3yrCdsaYK%2boFHF5OFeCmKbwsp6xZWDq43Mg3EEh5VHhqSYC/F3JFOFCQzOqJkw%3d%3d" TargetMode="External"/><Relationship Id="rId27" Type="http://schemas.openxmlformats.org/officeDocument/2006/relationships/hyperlink" Target="https://learn-apprendre.csps-efpc.gc.ca/application/en/content/leading-teams-managing-virtual-teams-x02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5.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hyperlink" Target="https://iservice.prv/eng/hr/oicm/index.shtml"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hrsc-csrh.prv/webforms/Home.aspx"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service.prv/eng/hr/pla/index.s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iservice.prv/eng/hr/pla/topics/mid-year-perform-mgmt-checklist.shtml" TargetMode="Externa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intranet.canada.ca/hr-rh/ptm-grt/pm-gr/pmc-dgr/wo-ot-fra.asp"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intranet.canada.ca/hr-rh/ptm-grt/pm-gr/pmc-dgr/bi-ic-fra.asp" TargetMode="External"/><Relationship Id="rId4" Type="http://schemas.openxmlformats.org/officeDocument/2006/relationships/hyperlink" Target="http://intranet.canada.ca/hr-rh/ptm-grt/pm-gr/pmc-dgr/smart-fra.a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intranet.canada.ca/hr-rh/ptm-grt/pm-gr/pmc-dgr/se-ae-fra.asp"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3244" y="1179870"/>
            <a:ext cx="4929537" cy="2463516"/>
          </a:xfrm>
        </p:spPr>
        <p:txBody>
          <a:bodyPr>
            <a:normAutofit fontScale="92500" lnSpcReduction="10000"/>
          </a:bodyPr>
          <a:lstStyle/>
          <a:p>
            <a:pPr lvl="0" algn="ctr" defTabSz="914400">
              <a:buClr>
                <a:srgbClr val="A9A57C"/>
              </a:buClr>
            </a:pPr>
            <a:endParaRPr lang="en-CA" altLang="en-US" sz="2700" b="1" kern="0" dirty="0">
              <a:solidFill>
                <a:srgbClr val="FF0000"/>
              </a:solidFill>
              <a:latin typeface="Calibri"/>
              <a:cs typeface="+mn-cs"/>
            </a:endParaRPr>
          </a:p>
          <a:p>
            <a:pPr lvl="0" defTabSz="914400">
              <a:buClr>
                <a:srgbClr val="A9A57C"/>
              </a:buClr>
            </a:pPr>
            <a:r>
              <a:rPr lang="en-CA" altLang="en-US" sz="1800" b="1" dirty="0">
                <a:solidFill>
                  <a:prstClr val="black"/>
                </a:solidFill>
                <a:latin typeface="Arial" panose="020B0604020202020204" pitchFamily="34" charset="0"/>
                <a:ea typeface="+mj-ea"/>
                <a:cs typeface="Arial" panose="020B0604020202020204" pitchFamily="34" charset="0"/>
              </a:rPr>
              <a:t>Performance Management at </a:t>
            </a:r>
            <a:r>
              <a:rPr lang="en-CA" altLang="en-US" sz="1800" b="1" dirty="0" smtClean="0">
                <a:solidFill>
                  <a:prstClr val="black"/>
                </a:solidFill>
                <a:latin typeface="Arial" panose="020B0604020202020204" pitchFamily="34" charset="0"/>
                <a:ea typeface="+mj-ea"/>
                <a:cs typeface="Arial" panose="020B0604020202020204" pitchFamily="34" charset="0"/>
              </a:rPr>
              <a:t>ESDC</a:t>
            </a:r>
            <a:r>
              <a:rPr lang="en-CA" altLang="en-US" sz="1800" b="1" dirty="0">
                <a:solidFill>
                  <a:prstClr val="black"/>
                </a:solidFill>
                <a:latin typeface="Arial" panose="020B0604020202020204" pitchFamily="34" charset="0"/>
                <a:ea typeface="+mj-ea"/>
                <a:cs typeface="Arial" panose="020B0604020202020204" pitchFamily="34" charset="0"/>
              </a:rPr>
              <a:t/>
            </a:r>
            <a:br>
              <a:rPr lang="en-CA" altLang="en-US" sz="1800" b="1" dirty="0">
                <a:solidFill>
                  <a:prstClr val="black"/>
                </a:solidFill>
                <a:latin typeface="Arial" panose="020B0604020202020204" pitchFamily="34" charset="0"/>
                <a:ea typeface="+mj-ea"/>
                <a:cs typeface="Arial" panose="020B0604020202020204" pitchFamily="34" charset="0"/>
              </a:rPr>
            </a:br>
            <a:r>
              <a:rPr lang="en-CA" altLang="en-US" sz="1800" b="1" dirty="0">
                <a:solidFill>
                  <a:prstClr val="black"/>
                </a:solidFill>
                <a:latin typeface="Arial" panose="020B0604020202020204" pitchFamily="34" charset="0"/>
                <a:ea typeface="+mj-ea"/>
                <a:cs typeface="Arial" panose="020B0604020202020204" pitchFamily="34" charset="0"/>
              </a:rPr>
              <a:t>(for </a:t>
            </a:r>
            <a:r>
              <a:rPr lang="en-CA" altLang="en-US" sz="1800" b="1" dirty="0" smtClean="0">
                <a:solidFill>
                  <a:prstClr val="black"/>
                </a:solidFill>
                <a:latin typeface="Arial" panose="020B0604020202020204" pitchFamily="34" charset="0"/>
                <a:ea typeface="+mj-ea"/>
                <a:cs typeface="Arial" panose="020B0604020202020204" pitchFamily="34" charset="0"/>
              </a:rPr>
              <a:t>Non-EX Employees </a:t>
            </a:r>
            <a:r>
              <a:rPr lang="en-CA" altLang="en-US" sz="1800" b="1" dirty="0">
                <a:solidFill>
                  <a:prstClr val="black"/>
                </a:solidFill>
                <a:latin typeface="Arial" panose="020B0604020202020204" pitchFamily="34" charset="0"/>
                <a:ea typeface="+mj-ea"/>
                <a:cs typeface="Arial" panose="020B0604020202020204" pitchFamily="34" charset="0"/>
              </a:rPr>
              <a:t>and </a:t>
            </a:r>
            <a:r>
              <a:rPr lang="en-CA" altLang="en-US" sz="1800" b="1" dirty="0" smtClean="0">
                <a:solidFill>
                  <a:prstClr val="black"/>
                </a:solidFill>
                <a:latin typeface="Arial" panose="020B0604020202020204" pitchFamily="34" charset="0"/>
                <a:ea typeface="+mj-ea"/>
                <a:cs typeface="Arial" panose="020B0604020202020204" pitchFamily="34" charset="0"/>
              </a:rPr>
              <a:t>Managers</a:t>
            </a:r>
            <a:r>
              <a:rPr lang="en-CA" altLang="en-US" sz="1800" b="1" dirty="0">
                <a:solidFill>
                  <a:prstClr val="black"/>
                </a:solidFill>
                <a:latin typeface="Arial" panose="020B0604020202020204" pitchFamily="34" charset="0"/>
                <a:ea typeface="+mj-ea"/>
                <a:cs typeface="Arial" panose="020B0604020202020204" pitchFamily="34" charset="0"/>
              </a:rPr>
              <a:t>)</a:t>
            </a:r>
            <a:br>
              <a:rPr lang="en-CA" altLang="en-US" sz="1800" b="1" dirty="0">
                <a:solidFill>
                  <a:prstClr val="black"/>
                </a:solidFill>
                <a:latin typeface="Arial" panose="020B0604020202020204" pitchFamily="34" charset="0"/>
                <a:ea typeface="+mj-ea"/>
                <a:cs typeface="Arial" panose="020B0604020202020204" pitchFamily="34" charset="0"/>
              </a:rPr>
            </a:br>
            <a:r>
              <a:rPr lang="en-CA" altLang="en-US" sz="1800" b="1" dirty="0">
                <a:solidFill>
                  <a:prstClr val="black"/>
                </a:solidFill>
                <a:latin typeface="Arial" panose="020B0604020202020204" pitchFamily="34" charset="0"/>
                <a:ea typeface="+mj-ea"/>
                <a:cs typeface="Arial" panose="020B0604020202020204" pitchFamily="34" charset="0"/>
              </a:rPr>
              <a:t/>
            </a:r>
            <a:br>
              <a:rPr lang="en-CA" altLang="en-US" sz="1800" b="1" dirty="0">
                <a:solidFill>
                  <a:prstClr val="black"/>
                </a:solidFill>
                <a:latin typeface="Arial" panose="020B0604020202020204" pitchFamily="34" charset="0"/>
                <a:ea typeface="+mj-ea"/>
                <a:cs typeface="Arial" panose="020B0604020202020204" pitchFamily="34" charset="0"/>
              </a:rPr>
            </a:br>
            <a:r>
              <a:rPr lang="en-CA" altLang="en-US" sz="1800" dirty="0">
                <a:solidFill>
                  <a:prstClr val="black"/>
                </a:solidFill>
                <a:latin typeface="Arial" panose="020B0604020202020204" pitchFamily="34" charset="0"/>
                <a:ea typeface="+mj-ea"/>
                <a:cs typeface="Arial" panose="020B0604020202020204" pitchFamily="34" charset="0"/>
              </a:rPr>
              <a:t>A Guide for ESDC Managers, Supervisors and Employees</a:t>
            </a:r>
            <a:br>
              <a:rPr lang="en-CA" altLang="en-US" sz="1800" dirty="0">
                <a:solidFill>
                  <a:prstClr val="black"/>
                </a:solidFill>
                <a:latin typeface="Arial" panose="020B0604020202020204" pitchFamily="34" charset="0"/>
                <a:ea typeface="+mj-ea"/>
                <a:cs typeface="Arial" panose="020B0604020202020204" pitchFamily="34" charset="0"/>
              </a:rPr>
            </a:br>
            <a:r>
              <a:rPr lang="en-CA" altLang="en-US" sz="1800" dirty="0">
                <a:solidFill>
                  <a:prstClr val="black"/>
                </a:solidFill>
                <a:latin typeface="Arial" panose="020B0604020202020204" pitchFamily="34" charset="0"/>
                <a:ea typeface="+mj-ea"/>
                <a:cs typeface="Arial" panose="020B0604020202020204" pitchFamily="34" charset="0"/>
              </a:rPr>
              <a:t/>
            </a:r>
            <a:br>
              <a:rPr lang="en-CA" altLang="en-US" sz="1800" dirty="0">
                <a:solidFill>
                  <a:prstClr val="black"/>
                </a:solidFill>
                <a:latin typeface="Arial" panose="020B0604020202020204" pitchFamily="34" charset="0"/>
                <a:ea typeface="+mj-ea"/>
                <a:cs typeface="Arial" panose="020B0604020202020204" pitchFamily="34" charset="0"/>
              </a:rPr>
            </a:br>
            <a:r>
              <a:rPr lang="en-CA" altLang="en-US" sz="1800" dirty="0">
                <a:solidFill>
                  <a:prstClr val="black"/>
                </a:solidFill>
                <a:latin typeface="Arial" panose="020B0604020202020204" pitchFamily="34" charset="0"/>
                <a:ea typeface="+mj-ea"/>
                <a:cs typeface="Arial" panose="020B0604020202020204" pitchFamily="34" charset="0"/>
              </a:rPr>
              <a:t>Mid-Year Review</a:t>
            </a:r>
            <a:r>
              <a:rPr lang="en-US" altLang="en-US" sz="1800" b="1" dirty="0">
                <a:solidFill>
                  <a:prstClr val="black"/>
                </a:solidFill>
                <a:latin typeface="Arial" panose="020B0604020202020204" pitchFamily="34" charset="0"/>
                <a:ea typeface="+mj-ea"/>
                <a:cs typeface="Arial" panose="020B0604020202020204" pitchFamily="34" charset="0"/>
              </a:rPr>
              <a:t/>
            </a:r>
            <a:br>
              <a:rPr lang="en-US" altLang="en-US" sz="1800" b="1" dirty="0">
                <a:solidFill>
                  <a:prstClr val="black"/>
                </a:solidFill>
                <a:latin typeface="Arial" panose="020B0604020202020204" pitchFamily="34" charset="0"/>
                <a:ea typeface="+mj-ea"/>
                <a:cs typeface="Arial" panose="020B0604020202020204" pitchFamily="34" charset="0"/>
              </a:rPr>
            </a:br>
            <a:endParaRPr lang="en-CA" altLang="en-US" sz="1100" kern="0" noProof="0" dirty="0">
              <a:solidFill>
                <a:srgbClr val="2F2B20">
                  <a:tint val="75000"/>
                </a:srgbClr>
              </a:solidFill>
              <a:latin typeface="Calibri"/>
              <a:cs typeface="+mn-cs"/>
            </a:endParaRPr>
          </a:p>
        </p:txBody>
      </p:sp>
      <p:sp>
        <p:nvSpPr>
          <p:cNvPr id="2" name="TextBox 1"/>
          <p:cNvSpPr txBox="1"/>
          <p:nvPr/>
        </p:nvSpPr>
        <p:spPr>
          <a:xfrm>
            <a:off x="69273" y="90055"/>
            <a:ext cx="9019309" cy="369332"/>
          </a:xfrm>
          <a:prstGeom prst="rect">
            <a:avLst/>
          </a:prstGeom>
          <a:solidFill>
            <a:schemeClr val="bg1"/>
          </a:solidFill>
        </p:spPr>
        <p:txBody>
          <a:bodyPr wrap="square" rtlCol="0">
            <a:spAutoFit/>
          </a:bodyPr>
          <a:lstStyle/>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4" y="0"/>
            <a:ext cx="6212032" cy="540327"/>
          </a:xfrm>
          <a:prstGeom prst="rect">
            <a:avLst/>
          </a:prstGeom>
        </p:spPr>
      </p:pic>
    </p:spTree>
    <p:extLst>
      <p:ext uri="{BB962C8B-B14F-4D97-AF65-F5344CB8AC3E}">
        <p14:creationId xmlns:p14="http://schemas.microsoft.com/office/powerpoint/2010/main" val="17902734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10</a:t>
            </a:fld>
            <a:endParaRPr lang="en-US" dirty="0"/>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a:t>
            </a:r>
            <a:r>
              <a:rPr lang="en-CA" sz="1800" dirty="0" smtClean="0">
                <a:solidFill>
                  <a:prstClr val="black"/>
                </a:solidFill>
                <a:latin typeface="Arial" panose="020B0604020202020204" pitchFamily="34" charset="0"/>
                <a:cs typeface="Arial" panose="020B0604020202020204" pitchFamily="34" charset="0"/>
              </a:rPr>
              <a:t>Program</a:t>
            </a:r>
            <a:endParaRPr lang="en-CA" sz="1800" dirty="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4315"/>
            <a:ext cx="8027194" cy="388283"/>
            <a:chOff x="1073385" y="1940011"/>
            <a:chExt cx="6260496" cy="517709"/>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66912" y="1940011"/>
              <a:ext cx="5898809" cy="517709"/>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a:solidFill>
                    <a:prstClr val="black"/>
                  </a:solidFill>
                  <a:latin typeface="Arial" panose="020B0604020202020204" pitchFamily="34" charset="0"/>
                  <a:cs typeface="Arial" panose="020B0604020202020204" pitchFamily="34" charset="0"/>
                </a:rPr>
                <a:t>Plan and prepare for the 	discussion</a:t>
              </a:r>
              <a:endParaRPr lang="en-CA" sz="1200"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558649" y="1042578"/>
            <a:ext cx="8035223" cy="4111895"/>
          </a:xfrm>
          <a:prstGeom prst="rect">
            <a:avLst/>
          </a:prstGeom>
          <a:noFill/>
        </p:spPr>
        <p:txBody>
          <a:bodyPr wrap="square" rtlCol="0">
            <a:spAutoFit/>
          </a:bodyPr>
          <a:lstStyle/>
          <a:p>
            <a:pPr lvl="0">
              <a:spcAft>
                <a:spcPts val="600"/>
              </a:spcAft>
              <a:buClr>
                <a:srgbClr val="003478"/>
              </a:buClr>
            </a:pPr>
            <a:r>
              <a:rPr lang="en-CA" sz="1200" b="1" u="sng" kern="0" dirty="0">
                <a:latin typeface="Arial" panose="020B0604020202020204" pitchFamily="34" charset="0"/>
                <a:cs typeface="Arial" panose="020B0604020202020204" pitchFamily="34" charset="0"/>
              </a:rPr>
              <a:t>Best practices for managers/supervisors and employees</a:t>
            </a:r>
          </a:p>
          <a:p>
            <a:pPr marL="357188" indent="-357188">
              <a:spcAft>
                <a:spcPts val="600"/>
              </a:spcAft>
              <a:buClr>
                <a:srgbClr val="003478"/>
              </a:buClr>
              <a:buFont typeface="Arial" panose="020B0604020202020204" pitchFamily="34" charset="0"/>
              <a:buChar char="•"/>
            </a:pPr>
            <a:r>
              <a:rPr lang="en-CA" sz="1200" kern="0" dirty="0">
                <a:solidFill>
                  <a:srgbClr val="000000"/>
                </a:solidFill>
                <a:latin typeface="Arial" panose="020B0604020202020204" pitchFamily="34" charset="0"/>
                <a:cs typeface="Arial" panose="020B0604020202020204" pitchFamily="34" charset="0"/>
              </a:rPr>
              <a:t>List achievements since the beginning of the cycle and describe how objectives were met relative to the core competencies and expected behaviours. Also consider learning and development activities, the Talent Management Plan or the Talent Improvement Plan (Action Plan), if in place. </a:t>
            </a:r>
          </a:p>
          <a:p>
            <a:pPr marL="357188" indent="-357188">
              <a:spcAft>
                <a:spcPts val="600"/>
              </a:spcAft>
              <a:buClr>
                <a:srgbClr val="003478"/>
              </a:buClr>
              <a:buFont typeface="Arial" panose="020B0604020202020204" pitchFamily="34" charset="0"/>
              <a:buChar char="•"/>
            </a:pPr>
            <a:r>
              <a:rPr lang="en-CA" sz="1200" kern="0" dirty="0">
                <a:solidFill>
                  <a:srgbClr val="000000"/>
                </a:solidFill>
                <a:latin typeface="Arial" panose="020B0604020202020204" pitchFamily="34" charset="0"/>
                <a:cs typeface="Arial" panose="020B0604020202020204" pitchFamily="34" charset="0"/>
              </a:rPr>
              <a:t>Think about the successes and challenges faced so far and reflect on employees’ strengths and areas for improvement. </a:t>
            </a:r>
          </a:p>
          <a:p>
            <a:pPr marL="357188" indent="-357188">
              <a:spcAft>
                <a:spcPts val="600"/>
              </a:spcAft>
              <a:buClr>
                <a:srgbClr val="003478"/>
              </a:buClr>
              <a:buFont typeface="Arial" panose="020B0604020202020204" pitchFamily="34" charset="0"/>
              <a:buChar char="•"/>
            </a:pPr>
            <a:r>
              <a:rPr lang="en-CA" sz="1200" kern="0" dirty="0">
                <a:solidFill>
                  <a:srgbClr val="000000"/>
                </a:solidFill>
                <a:latin typeface="Arial" panose="020B0604020202020204" pitchFamily="34" charset="0"/>
                <a:cs typeface="Arial" panose="020B0604020202020204" pitchFamily="34" charset="0"/>
              </a:rPr>
              <a:t>Review notes or other information related to performance results, such as ongoing feedback provided. </a:t>
            </a:r>
          </a:p>
          <a:p>
            <a:pPr marL="357188" indent="-357188">
              <a:spcAft>
                <a:spcPts val="600"/>
              </a:spcAft>
              <a:buClr>
                <a:srgbClr val="003478"/>
              </a:buClr>
              <a:buFont typeface="Arial" panose="020B0604020202020204" pitchFamily="34" charset="0"/>
              <a:buChar char="•"/>
            </a:pPr>
            <a:r>
              <a:rPr lang="en-CA" sz="1200" kern="0" dirty="0">
                <a:solidFill>
                  <a:srgbClr val="000000"/>
                </a:solidFill>
                <a:latin typeface="Arial" panose="020B0604020202020204" pitchFamily="34" charset="0"/>
                <a:cs typeface="Arial" panose="020B0604020202020204" pitchFamily="34" charset="0"/>
              </a:rPr>
              <a:t>Gather concrete examples that will support your feedback and discuss how to make the most of the performance observed, the Learning and Development Plan, Talent Management Plan or Talent Improvement Plan. </a:t>
            </a:r>
          </a:p>
          <a:p>
            <a:pPr marL="357188" indent="-357188">
              <a:spcAft>
                <a:spcPts val="600"/>
              </a:spcAft>
              <a:buClr>
                <a:srgbClr val="003478"/>
              </a:buClr>
              <a:buFont typeface="Arial" panose="020B0604020202020204" pitchFamily="34" charset="0"/>
              <a:buChar char="•"/>
            </a:pPr>
            <a:r>
              <a:rPr lang="en-CA" sz="1200" kern="0" dirty="0">
                <a:solidFill>
                  <a:srgbClr val="000000"/>
                </a:solidFill>
                <a:latin typeface="Arial" panose="020B0604020202020204" pitchFamily="34" charset="0"/>
                <a:cs typeface="Arial" panose="020B0604020202020204" pitchFamily="34" charset="0"/>
              </a:rPr>
              <a:t>Review the rating guidelines. Ratings are only assigned at year-end. Mid-year review is the opportunity to discuss progress to date, course correct where required and avoid surprises at year-end.</a:t>
            </a:r>
          </a:p>
          <a:p>
            <a:pPr marL="357188" indent="-357188">
              <a:spcAft>
                <a:spcPts val="600"/>
              </a:spcAft>
              <a:buClr>
                <a:srgbClr val="003478"/>
              </a:buClr>
              <a:buFont typeface="Arial" panose="020B0604020202020204" pitchFamily="34" charset="0"/>
              <a:buChar char="•"/>
            </a:pPr>
            <a:r>
              <a:rPr lang="en-CA" sz="1200" kern="0" dirty="0">
                <a:solidFill>
                  <a:srgbClr val="000000"/>
                </a:solidFill>
                <a:latin typeface="Arial" panose="020B0604020202020204" pitchFamily="34" charset="0"/>
                <a:cs typeface="Arial" panose="020B0604020202020204" pitchFamily="34" charset="0"/>
              </a:rPr>
              <a:t>Prepare questions in advance if you require clarification. </a:t>
            </a:r>
          </a:p>
          <a:p>
            <a:pPr>
              <a:spcAft>
                <a:spcPts val="600"/>
              </a:spcAft>
              <a:buClr>
                <a:srgbClr val="003478"/>
              </a:buClr>
            </a:pPr>
            <a:r>
              <a:rPr lang="en-CA" sz="1200" b="1" dirty="0">
                <a:latin typeface="Arial" panose="020B0604020202020204" pitchFamily="34" charset="0"/>
                <a:cs typeface="Arial" panose="020B0604020202020204" pitchFamily="34" charset="0"/>
              </a:rPr>
              <a:t>When setting a date, take care to agree on a time that is conducive to discussions and select the appropriate communication channel (teleconference or videoconference) based on participants’ comfort level.</a:t>
            </a:r>
          </a:p>
          <a:p>
            <a:pPr marL="357188" indent="-357188">
              <a:spcAft>
                <a:spcPts val="600"/>
              </a:spcAft>
              <a:buClr>
                <a:srgbClr val="003478"/>
              </a:buClr>
              <a:buFont typeface="Arial" panose="020B0604020202020204" pitchFamily="34" charset="0"/>
              <a:buChar char="•"/>
            </a:pPr>
            <a:endParaRPr lang="fr-CA" sz="1100" kern="0" dirty="0">
              <a:solidFill>
                <a:srgbClr val="000000"/>
              </a:solidFill>
              <a:latin typeface="Arial" panose="020B0604020202020204" pitchFamily="34" charset="0"/>
              <a:cs typeface="Arial" panose="020B0604020202020204" pitchFamily="34" charset="0"/>
            </a:endParaRPr>
          </a:p>
          <a:p>
            <a:pPr marL="171450" indent="-171450">
              <a:spcBef>
                <a:spcPct val="20000"/>
              </a:spcBef>
              <a:buClr>
                <a:srgbClr val="003478"/>
              </a:buClr>
              <a:buFont typeface="Wingdings" pitchFamily="2" charset="2"/>
              <a:buChar char="§"/>
            </a:pPr>
            <a:endParaRPr lang="en-CA" sz="1100" kern="0" dirty="0">
              <a:solidFill>
                <a:srgbClr val="000000"/>
              </a:solidFill>
              <a:latin typeface="Arial"/>
            </a:endParaRPr>
          </a:p>
        </p:txBody>
      </p:sp>
      <p:pic>
        <p:nvPicPr>
          <p:cNvPr id="2" name="Picture 1"/>
          <p:cNvPicPr>
            <a:picLocks noChangeAspect="1"/>
          </p:cNvPicPr>
          <p:nvPr/>
        </p:nvPicPr>
        <p:blipFill>
          <a:blip r:embed="rId3"/>
          <a:stretch>
            <a:fillRect/>
          </a:stretch>
        </p:blipFill>
        <p:spPr>
          <a:xfrm>
            <a:off x="2872647" y="658497"/>
            <a:ext cx="286537" cy="384081"/>
          </a:xfrm>
          <a:prstGeom prst="rect">
            <a:avLst/>
          </a:prstGeom>
        </p:spPr>
      </p:pic>
    </p:spTree>
    <p:extLst>
      <p:ext uri="{BB962C8B-B14F-4D97-AF65-F5344CB8AC3E}">
        <p14:creationId xmlns:p14="http://schemas.microsoft.com/office/powerpoint/2010/main" val="41753274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11</a:t>
            </a:fld>
            <a:endParaRPr lang="en-US" dirty="0"/>
          </a:p>
        </p:txBody>
      </p:sp>
      <p:sp>
        <p:nvSpPr>
          <p:cNvPr id="3" name="Content Placeholder 2"/>
          <p:cNvSpPr>
            <a:spLocks noGrp="1"/>
          </p:cNvSpPr>
          <p:nvPr>
            <p:ph sz="half" idx="4294967295"/>
          </p:nvPr>
        </p:nvSpPr>
        <p:spPr>
          <a:xfrm>
            <a:off x="585006" y="1025529"/>
            <a:ext cx="7782479" cy="3209587"/>
          </a:xfrm>
        </p:spPr>
        <p:txBody>
          <a:bodyPr>
            <a:noAutofit/>
          </a:bodyPr>
          <a:lstStyle/>
          <a:p>
            <a:pPr marL="0" indent="0">
              <a:spcAft>
                <a:spcPts val="600"/>
              </a:spcAft>
              <a:buNone/>
            </a:pPr>
            <a:r>
              <a:rPr lang="en-CA" sz="1200" b="1" u="sng" dirty="0">
                <a:latin typeface="Arial" panose="020B0604020202020204" pitchFamily="34" charset="0"/>
                <a:cs typeface="Arial" panose="020B0604020202020204" pitchFamily="34" charset="0"/>
              </a:rPr>
              <a:t>Managers/supervisors</a:t>
            </a:r>
          </a:p>
          <a:p>
            <a:pPr>
              <a:spcBef>
                <a:spcPct val="0"/>
              </a:spcBef>
              <a:spcAft>
                <a:spcPts val="600"/>
              </a:spcAft>
            </a:pPr>
            <a:r>
              <a:rPr lang="en-CA" sz="1200" dirty="0">
                <a:latin typeface="Arial" panose="020B0604020202020204" pitchFamily="34" charset="0"/>
                <a:cs typeface="Arial" panose="020B0604020202020204" pitchFamily="34" charset="0"/>
              </a:rPr>
              <a:t>Ask employees for a self-assessment of progress in achieving their objectives and performance indicators to date. What worked well or didn’t work well? What could have been done better or differently?</a:t>
            </a:r>
          </a:p>
          <a:p>
            <a:pPr>
              <a:spcBef>
                <a:spcPct val="0"/>
              </a:spcBef>
              <a:spcAft>
                <a:spcPts val="600"/>
              </a:spcAft>
            </a:pPr>
            <a:r>
              <a:rPr lang="en-CA" sz="1200" dirty="0">
                <a:latin typeface="Arial" panose="020B0604020202020204" pitchFamily="34" charset="0"/>
                <a:cs typeface="Arial" panose="020B0604020202020204" pitchFamily="34" charset="0"/>
              </a:rPr>
              <a:t>Position the work of the employee within the broader vision of the team, branch and organization;</a:t>
            </a:r>
          </a:p>
          <a:p>
            <a:pPr>
              <a:spcBef>
                <a:spcPct val="0"/>
              </a:spcBef>
              <a:spcAft>
                <a:spcPts val="600"/>
              </a:spcAft>
            </a:pPr>
            <a:r>
              <a:rPr lang="en-CA" sz="1200" dirty="0">
                <a:latin typeface="Arial" panose="020B0604020202020204" pitchFamily="34" charset="0"/>
                <a:cs typeface="Arial" panose="020B0604020202020204" pitchFamily="34" charset="0"/>
              </a:rPr>
              <a:t>Add your perspective by sharing your observations.</a:t>
            </a:r>
          </a:p>
          <a:p>
            <a:pPr>
              <a:spcBef>
                <a:spcPct val="0"/>
              </a:spcBef>
              <a:spcAft>
                <a:spcPts val="600"/>
              </a:spcAft>
            </a:pPr>
            <a:r>
              <a:rPr lang="en-CA" sz="1200" dirty="0">
                <a:latin typeface="Arial" panose="020B0604020202020204" pitchFamily="34" charset="0"/>
                <a:cs typeface="Arial" panose="020B0604020202020204" pitchFamily="34" charset="0"/>
              </a:rPr>
              <a:t>Stay open to feedback.</a:t>
            </a:r>
          </a:p>
          <a:p>
            <a:pPr>
              <a:spcBef>
                <a:spcPct val="0"/>
              </a:spcBef>
              <a:spcAft>
                <a:spcPts val="600"/>
              </a:spcAft>
            </a:pPr>
            <a:r>
              <a:rPr lang="en-CA" sz="1200" dirty="0">
                <a:latin typeface="Arial" panose="020B0604020202020204" pitchFamily="34" charset="0"/>
                <a:cs typeface="Arial" panose="020B0604020202020204" pitchFamily="34" charset="0"/>
              </a:rPr>
              <a:t>Ensure that your message gets through. Clarify as needed. </a:t>
            </a:r>
            <a:br>
              <a:rPr lang="en-CA" sz="1200" dirty="0">
                <a:latin typeface="Arial" panose="020B0604020202020204" pitchFamily="34" charset="0"/>
                <a:cs typeface="Arial" panose="020B0604020202020204" pitchFamily="34" charset="0"/>
              </a:rPr>
            </a:br>
            <a:endParaRPr lang="en-CA" sz="1200" dirty="0">
              <a:latin typeface="Arial" panose="020B0604020202020204" pitchFamily="34" charset="0"/>
              <a:cs typeface="Arial" panose="020B0604020202020204" pitchFamily="34" charset="0"/>
            </a:endParaRPr>
          </a:p>
          <a:p>
            <a:pPr marL="0" indent="0">
              <a:spcBef>
                <a:spcPct val="0"/>
              </a:spcBef>
              <a:spcAft>
                <a:spcPts val="600"/>
              </a:spcAft>
              <a:buNone/>
            </a:pPr>
            <a:r>
              <a:rPr lang="en-CA" sz="1200" b="1" u="sng" dirty="0">
                <a:latin typeface="Arial" panose="020B0604020202020204" pitchFamily="34" charset="0"/>
                <a:cs typeface="Arial" panose="020B0604020202020204" pitchFamily="34" charset="0"/>
              </a:rPr>
              <a:t>Employees</a:t>
            </a:r>
          </a:p>
          <a:p>
            <a:pPr lvl="0">
              <a:spcBef>
                <a:spcPct val="0"/>
              </a:spcBef>
              <a:spcAft>
                <a:spcPts val="600"/>
              </a:spcAft>
            </a:pPr>
            <a:r>
              <a:rPr lang="en-CA" sz="1200" dirty="0">
                <a:latin typeface="Arial" panose="020B0604020202020204" pitchFamily="34" charset="0"/>
                <a:cs typeface="Arial" panose="020B0604020202020204" pitchFamily="34" charset="0"/>
              </a:rPr>
              <a:t>Share your self-assessment of your progress in achieving your objectives and performance indicators and feedback you received. What worked well or didn’t work well? What could have been done better or differently?</a:t>
            </a:r>
          </a:p>
          <a:p>
            <a:pPr lvl="0">
              <a:spcBef>
                <a:spcPct val="0"/>
              </a:spcBef>
              <a:spcAft>
                <a:spcPts val="600"/>
              </a:spcAft>
            </a:pPr>
            <a:r>
              <a:rPr lang="en-CA" sz="1200" dirty="0">
                <a:latin typeface="Arial" panose="020B0604020202020204" pitchFamily="34" charset="0"/>
                <a:cs typeface="Arial" panose="020B0604020202020204" pitchFamily="34" charset="0"/>
              </a:rPr>
              <a:t>Make sure you understand your work within the broader vision of the team, branch and organization.</a:t>
            </a:r>
          </a:p>
          <a:p>
            <a:pPr lvl="0">
              <a:spcBef>
                <a:spcPct val="0"/>
              </a:spcBef>
              <a:spcAft>
                <a:spcPts val="600"/>
              </a:spcAft>
            </a:pPr>
            <a:r>
              <a:rPr lang="en-CA" sz="1200" dirty="0">
                <a:latin typeface="Arial" panose="020B0604020202020204" pitchFamily="34" charset="0"/>
                <a:cs typeface="Arial" panose="020B0604020202020204" pitchFamily="34" charset="0"/>
              </a:rPr>
              <a:t>Ask for specific examples if the message is unclear. Validate your understanding </a:t>
            </a:r>
          </a:p>
          <a:p>
            <a:pPr>
              <a:buFont typeface="Wingdings" pitchFamily="2" charset="2"/>
              <a:buChar char="Ø"/>
            </a:pPr>
            <a:endParaRPr lang="en-CA" sz="1200" u="sng" dirty="0">
              <a:latin typeface="Arial" panose="020B0604020202020204" pitchFamily="34" charset="0"/>
              <a:cs typeface="Arial" panose="020B0604020202020204" pitchFamily="34" charset="0"/>
            </a:endParaRPr>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a:t>
            </a:r>
            <a:r>
              <a:rPr lang="en-CA" sz="1800" dirty="0" smtClean="0">
                <a:solidFill>
                  <a:prstClr val="black"/>
                </a:solidFill>
                <a:latin typeface="Arial" panose="020B0604020202020204" pitchFamily="34" charset="0"/>
                <a:cs typeface="Arial" panose="020B0604020202020204" pitchFamily="34" charset="0"/>
              </a:rPr>
              <a:t>Program</a:t>
            </a:r>
            <a:endParaRPr lang="en-CA" sz="1800" dirty="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594895"/>
            <a:ext cx="8027194" cy="389513"/>
            <a:chOff x="1073385" y="1732618"/>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1992288"/>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61818" y="1733199"/>
              <a:ext cx="5903906" cy="517708"/>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smtClean="0">
                  <a:latin typeface="Arial" panose="020B0604020202020204" pitchFamily="34" charset="0"/>
                  <a:cs typeface="Arial" panose="020B0604020202020204" pitchFamily="34" charset="0"/>
                </a:rPr>
                <a:t>Holding the Meeting</a:t>
              </a:r>
              <a:endParaRPr lang="en-CA" sz="1200" b="1" dirty="0">
                <a:solidFill>
                  <a:prstClr val="black">
                    <a:lumMod val="85000"/>
                    <a:lumOff val="15000"/>
                  </a:prstClr>
                </a:solidFill>
                <a:latin typeface="Arial" panose="020B0604020202020204" pitchFamily="34" charset="0"/>
                <a:cs typeface="Arial" panose="020B0604020202020204" pitchFamily="34" charset="0"/>
              </a:endParaRP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61" y="4327359"/>
            <a:ext cx="378225" cy="278819"/>
          </a:xfrm>
          <a:prstGeom prst="rect">
            <a:avLst/>
          </a:prstGeom>
        </p:spPr>
      </p:pic>
      <p:grpSp>
        <p:nvGrpSpPr>
          <p:cNvPr id="11" name="Group 8"/>
          <p:cNvGrpSpPr/>
          <p:nvPr>
            <p:custDataLst>
              <p:tags r:id="rId1"/>
            </p:custDataLst>
          </p:nvPr>
        </p:nvGrpSpPr>
        <p:grpSpPr>
          <a:xfrm>
            <a:off x="442261" y="4327359"/>
            <a:ext cx="8265458" cy="278819"/>
            <a:chOff x="1107174" y="5790057"/>
            <a:chExt cx="15343287" cy="371758"/>
          </a:xfrm>
        </p:grpSpPr>
        <p:sp>
          <p:nvSpPr>
            <p:cNvPr id="16" name="Rectangle 15"/>
            <p:cNvSpPr/>
            <p:nvPr/>
          </p:nvSpPr>
          <p:spPr>
            <a:xfrm>
              <a:off x="1809276" y="5792483"/>
              <a:ext cx="14655825" cy="366125"/>
            </a:xfrm>
            <a:prstGeom prst="rect">
              <a:avLst/>
            </a:prstGeom>
            <a:solidFill>
              <a:srgbClr val="DBDBC7"/>
            </a:solidFill>
          </p:spPr>
          <p:txBody>
            <a:bodyPr wrap="square">
              <a:spAutoFit/>
            </a:bodyPr>
            <a:lstStyle/>
            <a:p>
              <a:r>
                <a:rPr lang="en-CA" sz="1200" dirty="0">
                  <a:latin typeface="Arial" panose="020B0604020202020204" pitchFamily="34" charset="0"/>
                  <a:cs typeface="Arial" panose="020B0604020202020204" pitchFamily="34" charset="0"/>
                </a:rPr>
                <a:t>The discussion must be in the employee’s choice of official language. </a:t>
              </a:r>
              <a:endParaRPr lang="en-CA" sz="1200" b="1" dirty="0">
                <a:solidFill>
                  <a:srgbClr val="FF0000"/>
                </a:solidFill>
                <a:latin typeface="Arial" panose="020B0604020202020204" pitchFamily="34" charset="0"/>
                <a:cs typeface="Arial" panose="020B0604020202020204" pitchFamily="34" charset="0"/>
              </a:endParaRPr>
            </a:p>
          </p:txBody>
        </p:sp>
        <p:pic>
          <p:nvPicPr>
            <p:cNvPr id="17"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74" y="5790057"/>
              <a:ext cx="702104" cy="371758"/>
            </a:xfrm>
            <a:prstGeom prst="rect">
              <a:avLst/>
            </a:prstGeom>
          </p:spPr>
        </p:pic>
      </p:grpSp>
      <p:pic>
        <p:nvPicPr>
          <p:cNvPr id="2" name="Picture 1"/>
          <p:cNvPicPr>
            <a:picLocks noChangeAspect="1"/>
          </p:cNvPicPr>
          <p:nvPr/>
        </p:nvPicPr>
        <p:blipFill>
          <a:blip r:embed="rId5"/>
          <a:stretch>
            <a:fillRect/>
          </a:stretch>
        </p:blipFill>
        <p:spPr>
          <a:xfrm>
            <a:off x="3355989" y="624864"/>
            <a:ext cx="426757" cy="329213"/>
          </a:xfrm>
          <a:prstGeom prst="rect">
            <a:avLst/>
          </a:prstGeom>
        </p:spPr>
      </p:pic>
    </p:spTree>
    <p:extLst>
      <p:ext uri="{BB962C8B-B14F-4D97-AF65-F5344CB8AC3E}">
        <p14:creationId xmlns:p14="http://schemas.microsoft.com/office/powerpoint/2010/main" val="12863643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12</a:t>
            </a:fld>
            <a:endParaRPr lang="en-US" dirty="0"/>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Program </a:t>
            </a: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72010" y="1940020"/>
              <a:ext cx="5893707" cy="51769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lvl="0" algn="ctr" defTabSz="914240"/>
              <a:r>
                <a:rPr lang="en-CA" sz="1200" b="1" dirty="0">
                  <a:solidFill>
                    <a:prstClr val="black"/>
                  </a:solidFill>
                  <a:latin typeface="Arial" panose="020B0604020202020204" pitchFamily="34" charset="0"/>
                  <a:cs typeface="Arial" panose="020B0604020202020204" pitchFamily="34" charset="0"/>
                </a:rPr>
                <a:t>Holding the Meeting</a:t>
              </a:r>
              <a:endParaRPr lang="en-CA"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628153" y="1189530"/>
            <a:ext cx="7747071" cy="3216265"/>
          </a:xfrm>
          <a:prstGeom prst="rect">
            <a:avLst/>
          </a:prstGeom>
          <a:noFill/>
        </p:spPr>
        <p:txBody>
          <a:bodyPr wrap="square" rtlCol="0">
            <a:spAutoFit/>
          </a:bodyPr>
          <a:lstStyle/>
          <a:p>
            <a:r>
              <a:rPr lang="en-CA" sz="1200" b="1" u="sng" dirty="0">
                <a:latin typeface="Arial" panose="020B0604020202020204" pitchFamily="34" charset="0"/>
                <a:cs typeface="Arial" panose="020B0604020202020204" pitchFamily="34" charset="0"/>
              </a:rPr>
              <a:t>Best practices for managers/supervisors and employees</a:t>
            </a:r>
          </a:p>
          <a:p>
            <a:endParaRPr lang="en-CA" sz="1200" kern="0" dirty="0">
              <a:solidFill>
                <a:srgbClr val="000000"/>
              </a:solidFill>
              <a:latin typeface="Arial" panose="020B0604020202020204" pitchFamily="34" charset="0"/>
              <a:cs typeface="Arial" panose="020B0604020202020204" pitchFamily="34" charset="0"/>
            </a:endParaRPr>
          </a:p>
          <a:p>
            <a:pPr marL="357188" lvl="0" indent="-357188">
              <a:spcAft>
                <a:spcPts val="600"/>
              </a:spcAft>
              <a:buFont typeface="Arial" panose="020B0604020202020204" pitchFamily="34" charset="0"/>
              <a:buChar char="•"/>
              <a:tabLst>
                <a:tab pos="357188" algn="l"/>
              </a:tabLst>
            </a:pPr>
            <a:r>
              <a:rPr lang="en-CA" sz="1200" dirty="0">
                <a:solidFill>
                  <a:srgbClr val="000000"/>
                </a:solidFill>
                <a:latin typeface="Arial" panose="020B0604020202020204" pitchFamily="34" charset="0"/>
                <a:cs typeface="Arial" panose="020B0604020202020204" pitchFamily="34" charset="0"/>
              </a:rPr>
              <a:t>Listen carefully.</a:t>
            </a:r>
          </a:p>
          <a:p>
            <a:pPr marL="357188" lvl="0" indent="-357188">
              <a:spcAft>
                <a:spcPts val="600"/>
              </a:spcAft>
              <a:buFont typeface="Arial" panose="020B0604020202020204" pitchFamily="34" charset="0"/>
              <a:buChar char="•"/>
              <a:tabLst>
                <a:tab pos="357188" algn="l"/>
              </a:tabLst>
            </a:pPr>
            <a:r>
              <a:rPr lang="en-CA" sz="1200" dirty="0">
                <a:solidFill>
                  <a:srgbClr val="000000"/>
                </a:solidFill>
                <a:latin typeface="Arial" panose="020B0604020202020204" pitchFamily="34" charset="0"/>
                <a:cs typeface="Arial" panose="020B0604020202020204" pitchFamily="34" charset="0"/>
              </a:rPr>
              <a:t>Ask questions to ensure that your understanding and interpretation of the message is correct.</a:t>
            </a:r>
          </a:p>
          <a:p>
            <a:pPr marL="357188" lvl="0" indent="-357188">
              <a:spcAft>
                <a:spcPts val="600"/>
              </a:spcAft>
              <a:buFont typeface="Arial" panose="020B0604020202020204" pitchFamily="34" charset="0"/>
              <a:buChar char="•"/>
              <a:tabLst>
                <a:tab pos="357188" algn="l"/>
              </a:tabLst>
            </a:pPr>
            <a:r>
              <a:rPr lang="en-CA" sz="1200" dirty="0">
                <a:latin typeface="Arial" panose="020B0604020202020204" pitchFamily="34" charset="0"/>
                <a:cs typeface="Arial" panose="020B0604020202020204" pitchFamily="34" charset="0"/>
              </a:rPr>
              <a:t>Reinforce positively favourable performance and achievements. Provide appropriate recognition.</a:t>
            </a:r>
          </a:p>
          <a:p>
            <a:pPr marL="357188" lvl="0" indent="-357188">
              <a:spcAft>
                <a:spcPts val="600"/>
              </a:spcAft>
              <a:buFont typeface="Arial" panose="020B0604020202020204" pitchFamily="34" charset="0"/>
              <a:buChar char="•"/>
              <a:tabLst>
                <a:tab pos="357188" algn="l"/>
              </a:tabLst>
            </a:pPr>
            <a:r>
              <a:rPr lang="en-CA" sz="1200" dirty="0">
                <a:solidFill>
                  <a:srgbClr val="000000"/>
                </a:solidFill>
                <a:latin typeface="Arial" panose="020B0604020202020204" pitchFamily="34" charset="0"/>
                <a:cs typeface="Arial" panose="020B0604020202020204" pitchFamily="34" charset="0"/>
              </a:rPr>
              <a:t>Ask yourself what factors can contribute to success and what steps can be taken to help meet the performance expectations.</a:t>
            </a:r>
          </a:p>
          <a:p>
            <a:pPr marL="357188" lvl="0" indent="-357188">
              <a:spcAft>
                <a:spcPts val="600"/>
              </a:spcAft>
              <a:buFont typeface="Arial" panose="020B0604020202020204" pitchFamily="34" charset="0"/>
              <a:buChar char="•"/>
              <a:tabLst>
                <a:tab pos="357188" algn="l"/>
              </a:tabLst>
            </a:pPr>
            <a:r>
              <a:rPr lang="en-CA" sz="1200" dirty="0">
                <a:solidFill>
                  <a:srgbClr val="000000"/>
                </a:solidFill>
                <a:latin typeface="Arial" panose="020B0604020202020204" pitchFamily="34" charset="0"/>
                <a:cs typeface="Arial" panose="020B0604020202020204" pitchFamily="34" charset="0"/>
              </a:rPr>
              <a:t>Discuss factors that may have an impact on the employees’ ability to deliver on work objectives between now and the end of the year. </a:t>
            </a:r>
          </a:p>
          <a:p>
            <a:pPr marL="357188" lvl="0" indent="-357188">
              <a:spcAft>
                <a:spcPts val="600"/>
              </a:spcAft>
              <a:buFont typeface="Arial" panose="020B0604020202020204" pitchFamily="34" charset="0"/>
              <a:buChar char="•"/>
              <a:tabLst>
                <a:tab pos="357188" algn="l"/>
              </a:tabLst>
            </a:pPr>
            <a:r>
              <a:rPr lang="en-CA" sz="1200" dirty="0">
                <a:latin typeface="Arial" panose="020B0604020202020204" pitchFamily="34" charset="0"/>
                <a:cs typeface="Arial" panose="020B0604020202020204" pitchFamily="34" charset="0"/>
              </a:rPr>
              <a:t>Discuss causes and solutions to performance issues/challenges.</a:t>
            </a:r>
          </a:p>
          <a:p>
            <a:pPr marL="357188" indent="-357188">
              <a:spcAft>
                <a:spcPts val="600"/>
              </a:spcAft>
              <a:buFont typeface="Arial" panose="020B0604020202020204" pitchFamily="34" charset="0"/>
              <a:buChar char="•"/>
              <a:tabLst>
                <a:tab pos="357188" algn="l"/>
              </a:tabLst>
            </a:pPr>
            <a:r>
              <a:rPr lang="en-CA" sz="1200" dirty="0">
                <a:latin typeface="Arial" panose="020B0604020202020204" pitchFamily="34" charset="0"/>
                <a:cs typeface="Arial" panose="020B0604020202020204" pitchFamily="34" charset="0"/>
              </a:rPr>
              <a:t>Develop a plan together to improve performance, if necessary. It’s important that employees be part of the solution.</a:t>
            </a:r>
          </a:p>
          <a:p>
            <a:pPr marL="357188" lvl="0" indent="-357188">
              <a:spcAft>
                <a:spcPts val="600"/>
              </a:spcAft>
              <a:buFont typeface="Arial" panose="020B0604020202020204" pitchFamily="34" charset="0"/>
              <a:buChar char="•"/>
              <a:tabLst>
                <a:tab pos="357188" algn="l"/>
              </a:tabLst>
            </a:pPr>
            <a:r>
              <a:rPr lang="en-CA" sz="1200" dirty="0">
                <a:solidFill>
                  <a:srgbClr val="000000"/>
                </a:solidFill>
                <a:latin typeface="Arial" panose="020B0604020202020204" pitchFamily="34" charset="0"/>
                <a:cs typeface="Arial" panose="020B0604020202020204" pitchFamily="34" charset="0"/>
              </a:rPr>
              <a:t>If you run out time, or feel rushed or that the conversation needs to continue, schedule a mutually convenient date and time to meet again and continue the conversation.</a:t>
            </a:r>
            <a:endParaRPr lang="en-CA" sz="1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380053" y="638967"/>
            <a:ext cx="426757" cy="329213"/>
          </a:xfrm>
          <a:prstGeom prst="rect">
            <a:avLst/>
          </a:prstGeom>
        </p:spPr>
      </p:pic>
    </p:spTree>
    <p:extLst>
      <p:ext uri="{BB962C8B-B14F-4D97-AF65-F5344CB8AC3E}">
        <p14:creationId xmlns:p14="http://schemas.microsoft.com/office/powerpoint/2010/main" val="4943732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13</a:t>
            </a:fld>
            <a:endParaRPr lang="en-US" dirty="0"/>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Program </a:t>
            </a: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331736" y="1940020"/>
              <a:ext cx="5836353" cy="517691"/>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a:r>
                <a:rPr lang="en-CA" sz="1200" b="1" dirty="0" smtClean="0">
                  <a:latin typeface="Arial" panose="020B0604020202020204" pitchFamily="34" charset="0"/>
                  <a:cs typeface="Arial" panose="020B0604020202020204" pitchFamily="34" charset="0"/>
                </a:rPr>
                <a:t>Input your feedback in </a:t>
              </a:r>
              <a:r>
                <a:rPr lang="en-CA" sz="1200" b="1" dirty="0">
                  <a:latin typeface="Arial" panose="020B0604020202020204" pitchFamily="34" charset="0"/>
                  <a:cs typeface="Arial" panose="020B0604020202020204" pitchFamily="34" charset="0"/>
                </a:rPr>
                <a:t>the PSPM app and sign agreement</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620201" y="1189530"/>
            <a:ext cx="8154574" cy="3176254"/>
          </a:xfrm>
          <a:prstGeom prst="rect">
            <a:avLst/>
          </a:prstGeom>
          <a:noFill/>
        </p:spPr>
        <p:txBody>
          <a:bodyPr wrap="square" rtlCol="0">
            <a:spAutoFit/>
          </a:bodyPr>
          <a:lstStyle/>
          <a:p>
            <a:r>
              <a:rPr lang="en-CA" sz="1200" b="1" u="sng" dirty="0">
                <a:latin typeface="Arial" panose="020B0604020202020204" pitchFamily="34" charset="0"/>
                <a:cs typeface="Arial" panose="020B0604020202020204" pitchFamily="34" charset="0"/>
              </a:rPr>
              <a:t>Managers/supervisors </a:t>
            </a:r>
          </a:p>
          <a:p>
            <a:pPr marL="357188" indent="-357188">
              <a:buFont typeface="Arial" panose="020B0604020202020204" pitchFamily="34" charset="0"/>
              <a:buChar char="•"/>
            </a:pPr>
            <a:r>
              <a:rPr lang="en-CA" sz="1200" dirty="0">
                <a:latin typeface="Arial" panose="020B0604020202020204" pitchFamily="34" charset="0"/>
                <a:cs typeface="Arial" panose="020B0604020202020204" pitchFamily="34" charset="0"/>
              </a:rPr>
              <a:t>Update employee personal information in Section A, if necessary (i.e., is the probation period up to date?).</a:t>
            </a:r>
          </a:p>
          <a:p>
            <a:pPr marL="357188" indent="-357188">
              <a:buFont typeface="Arial" panose="020B0604020202020204" pitchFamily="34" charset="0"/>
              <a:buChar char="•"/>
            </a:pPr>
            <a:r>
              <a:rPr lang="en-CA" sz="1200" dirty="0">
                <a:latin typeface="Arial" panose="020B0604020202020204" pitchFamily="34" charset="0"/>
                <a:cs typeface="Arial" panose="020B0604020202020204" pitchFamily="34" charset="0"/>
              </a:rPr>
              <a:t>Indicate where the employee is at for each work objective and core competency (on track, need for improvement).</a:t>
            </a:r>
          </a:p>
          <a:p>
            <a:pPr marL="357188" indent="-357188">
              <a:buFont typeface="Arial" panose="020B0604020202020204" pitchFamily="34" charset="0"/>
              <a:buChar char="•"/>
            </a:pPr>
            <a:r>
              <a:rPr lang="en-CA" sz="1200" dirty="0">
                <a:latin typeface="Arial" panose="020B0604020202020204" pitchFamily="34" charset="0"/>
                <a:cs typeface="Arial" panose="020B0604020202020204" pitchFamily="34" charset="0"/>
              </a:rPr>
              <a:t>Document any comments in the comments section. </a:t>
            </a:r>
          </a:p>
          <a:p>
            <a:pPr marL="357188" indent="-357188">
              <a:spcBef>
                <a:spcPct val="20000"/>
              </a:spcBef>
              <a:buClr>
                <a:srgbClr val="003478"/>
              </a:buClr>
              <a:buFont typeface="Arial" panose="020B0604020202020204" pitchFamily="34" charset="0"/>
              <a:buChar char="•"/>
            </a:pPr>
            <a:r>
              <a:rPr lang="en-CA" sz="1200" dirty="0">
                <a:latin typeface="Arial" panose="020B0604020202020204" pitchFamily="34" charset="0"/>
                <a:cs typeface="Arial" panose="020B0604020202020204" pitchFamily="34" charset="0"/>
              </a:rPr>
              <a:t>Sign the mid-year review Section E of the </a:t>
            </a:r>
            <a:r>
              <a:rPr lang="en-CA" sz="1200" dirty="0" smtClean="0">
                <a:latin typeface="Arial" panose="020B0604020202020204" pitchFamily="34" charset="0"/>
                <a:cs typeface="Arial" panose="020B0604020202020204" pitchFamily="34" charset="0"/>
              </a:rPr>
              <a:t>Performance Agreement (PA).</a:t>
            </a:r>
            <a:endParaRPr lang="en-CA" sz="1200" kern="0" dirty="0">
              <a:solidFill>
                <a:srgbClr val="000000"/>
              </a:solidFill>
              <a:latin typeface="Arial" panose="020B0604020202020204" pitchFamily="34" charset="0"/>
              <a:cs typeface="Arial" panose="020B0604020202020204" pitchFamily="34" charset="0"/>
            </a:endParaRPr>
          </a:p>
          <a:p>
            <a:endParaRPr lang="en-CA" sz="1200" b="1" u="sng" dirty="0">
              <a:latin typeface="Arial" panose="020B0604020202020204" pitchFamily="34" charset="0"/>
              <a:cs typeface="Arial" panose="020B0604020202020204" pitchFamily="34" charset="0"/>
            </a:endParaRPr>
          </a:p>
          <a:p>
            <a:r>
              <a:rPr lang="en-CA" sz="1200" b="1" u="sng" dirty="0">
                <a:latin typeface="Arial" panose="020B0604020202020204" pitchFamily="34" charset="0"/>
                <a:cs typeface="Arial" panose="020B0604020202020204" pitchFamily="34" charset="0"/>
              </a:rPr>
              <a:t>Employees</a:t>
            </a:r>
          </a:p>
          <a:p>
            <a:pPr marL="357188" indent="-357188">
              <a:buFont typeface="Arial" panose="020B0604020202020204" pitchFamily="34" charset="0"/>
              <a:buChar char="•"/>
            </a:pPr>
            <a:r>
              <a:rPr lang="en-CA" sz="1200" dirty="0">
                <a:latin typeface="Arial" panose="020B0604020202020204" pitchFamily="34" charset="0"/>
                <a:cs typeface="Arial" panose="020B0604020202020204" pitchFamily="34" charset="0"/>
              </a:rPr>
              <a:t>Review personal information in Section A and ask the manager/supervisor to make any necessary changes.</a:t>
            </a:r>
          </a:p>
          <a:p>
            <a:pPr marL="357188" indent="-357188">
              <a:buFont typeface="Arial" panose="020B0604020202020204" pitchFamily="34" charset="0"/>
              <a:buChar char="•"/>
            </a:pPr>
            <a:r>
              <a:rPr lang="en-CA" sz="1200" dirty="0">
                <a:latin typeface="Arial" panose="020B0604020202020204" pitchFamily="34" charset="0"/>
                <a:cs typeface="Arial" panose="020B0604020202020204" pitchFamily="34" charset="0"/>
              </a:rPr>
              <a:t>Review all sections of the performance agreement.</a:t>
            </a:r>
          </a:p>
          <a:p>
            <a:pPr marL="357188" indent="-357188">
              <a:buFont typeface="Arial" panose="020B0604020202020204" pitchFamily="34" charset="0"/>
              <a:buChar char="•"/>
            </a:pPr>
            <a:r>
              <a:rPr lang="en-CA" sz="1200" dirty="0">
                <a:latin typeface="Arial" panose="020B0604020202020204" pitchFamily="34" charset="0"/>
                <a:cs typeface="Arial" panose="020B0604020202020204" pitchFamily="34" charset="0"/>
              </a:rPr>
              <a:t>Add your comments on the results of your mid-year review in the comments section, if applicable.</a:t>
            </a:r>
          </a:p>
          <a:p>
            <a:pPr marL="357188" indent="-357188">
              <a:spcBef>
                <a:spcPct val="20000"/>
              </a:spcBef>
              <a:buClr>
                <a:srgbClr val="003478"/>
              </a:buClr>
              <a:buFont typeface="Arial" panose="020B0604020202020204" pitchFamily="34" charset="0"/>
              <a:buChar char="•"/>
            </a:pPr>
            <a:r>
              <a:rPr lang="en-CA" sz="1200" dirty="0">
                <a:latin typeface="Arial" panose="020B0604020202020204" pitchFamily="34" charset="0"/>
                <a:cs typeface="Arial" panose="020B0604020202020204" pitchFamily="34" charset="0"/>
              </a:rPr>
              <a:t>Sign the Mid-Year Review </a:t>
            </a:r>
            <a:r>
              <a:rPr lang="en-CA" sz="1200" dirty="0" smtClean="0">
                <a:latin typeface="Arial" panose="020B0604020202020204" pitchFamily="34" charset="0"/>
                <a:cs typeface="Arial" panose="020B0604020202020204" pitchFamily="34" charset="0"/>
              </a:rPr>
              <a:t>in Section </a:t>
            </a:r>
            <a:r>
              <a:rPr lang="en-CA" sz="1200" dirty="0">
                <a:latin typeface="Arial" panose="020B0604020202020204" pitchFamily="34" charset="0"/>
                <a:cs typeface="Arial" panose="020B0604020202020204" pitchFamily="34" charset="0"/>
              </a:rPr>
              <a:t>E of the </a:t>
            </a:r>
            <a:r>
              <a:rPr lang="en-CA" sz="1200" dirty="0" smtClean="0">
                <a:latin typeface="Arial" panose="020B0604020202020204" pitchFamily="34" charset="0"/>
                <a:cs typeface="Arial" panose="020B0604020202020204" pitchFamily="34" charset="0"/>
              </a:rPr>
              <a:t>PA</a:t>
            </a:r>
            <a:r>
              <a:rPr lang="en-CA" sz="1200" dirty="0" smtClean="0">
                <a:latin typeface="Arial" panose="020B0604020202020204" pitchFamily="34" charset="0"/>
                <a:cs typeface="Arial" panose="020B0604020202020204" pitchFamily="34" charset="0"/>
              </a:rPr>
              <a:t>. </a:t>
            </a:r>
            <a:r>
              <a:rPr lang="en-CA" sz="1200" dirty="0">
                <a:latin typeface="Arial" panose="020B0604020202020204" pitchFamily="34" charset="0"/>
                <a:cs typeface="Arial" panose="020B0604020202020204" pitchFamily="34" charset="0"/>
              </a:rPr>
              <a:t>Signing the </a:t>
            </a:r>
            <a:r>
              <a:rPr lang="en-CA" sz="1200" dirty="0" smtClean="0">
                <a:latin typeface="Arial" panose="020B0604020202020204" pitchFamily="34" charset="0"/>
                <a:cs typeface="Arial" panose="020B0604020202020204" pitchFamily="34" charset="0"/>
              </a:rPr>
              <a:t>PA indicates </a:t>
            </a:r>
            <a:r>
              <a:rPr lang="en-CA" sz="1200" dirty="0">
                <a:latin typeface="Arial" panose="020B0604020202020204" pitchFamily="34" charset="0"/>
                <a:cs typeface="Arial" panose="020B0604020202020204" pitchFamily="34" charset="0"/>
              </a:rPr>
              <a:t>that the discussion has taken place between the manager and the employee.</a:t>
            </a:r>
            <a:endParaRPr lang="en-CA" sz="1200" kern="0" dirty="0">
              <a:solidFill>
                <a:srgbClr val="000000"/>
              </a:solidFill>
              <a:latin typeface="Arial" panose="020B0604020202020204" pitchFamily="34" charset="0"/>
              <a:cs typeface="Arial" panose="020B0604020202020204" pitchFamily="34" charset="0"/>
            </a:endParaRPr>
          </a:p>
          <a:p>
            <a:pPr>
              <a:spcBef>
                <a:spcPct val="20000"/>
              </a:spcBef>
              <a:buClr>
                <a:srgbClr val="003478"/>
              </a:buClr>
            </a:pPr>
            <a:r>
              <a:rPr lang="en-CA" sz="1200" i="1" kern="0" dirty="0">
                <a:solidFill>
                  <a:srgbClr val="000000"/>
                </a:solidFill>
                <a:latin typeface="Arial" panose="020B0604020202020204" pitchFamily="34" charset="0"/>
                <a:cs typeface="Arial" panose="020B0604020202020204" pitchFamily="34" charset="0"/>
              </a:rPr>
              <a:t>* It may be a good idea to write your comments in an MS Word document and then copy and paste them into the PSPM app to ensure that you have a backup copy in case of system failure. </a:t>
            </a:r>
          </a:p>
          <a:p>
            <a:pPr>
              <a:spcBef>
                <a:spcPct val="20000"/>
              </a:spcBef>
              <a:buClr>
                <a:srgbClr val="003478"/>
              </a:buClr>
            </a:pPr>
            <a:endParaRPr lang="fr-CA" sz="1100" kern="0"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53389" y="642562"/>
            <a:ext cx="385011" cy="348483"/>
          </a:xfrm>
          <a:prstGeom prst="rect">
            <a:avLst/>
          </a:prstGeom>
        </p:spPr>
      </p:pic>
    </p:spTree>
    <p:extLst>
      <p:ext uri="{BB962C8B-B14F-4D97-AF65-F5344CB8AC3E}">
        <p14:creationId xmlns:p14="http://schemas.microsoft.com/office/powerpoint/2010/main" val="10498612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14</a:t>
            </a:fld>
            <a:endParaRPr lang="en-US" dirty="0"/>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Program </a:t>
            </a: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69335" y="1940013"/>
              <a:ext cx="5898809" cy="51771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a:r>
                <a:rPr lang="en-CA" sz="1200" b="1" dirty="0">
                  <a:latin typeface="Arial" panose="020B0604020202020204" pitchFamily="34" charset="0"/>
                  <a:cs typeface="Arial" panose="020B0604020202020204" pitchFamily="34" charset="0"/>
                </a:rPr>
                <a:t>Tips for writing effective comments (for managers and supervisors)</a:t>
              </a:r>
              <a:endParaRPr lang="en-CA"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16" name="TextBox 6"/>
          <p:cNvSpPr txBox="1"/>
          <p:nvPr/>
        </p:nvSpPr>
        <p:spPr>
          <a:xfrm>
            <a:off x="662457" y="1070397"/>
            <a:ext cx="7710880" cy="380411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Comments in a </a:t>
            </a:r>
            <a:r>
              <a:rPr lang="en-CA" sz="1200" dirty="0" smtClean="0">
                <a:latin typeface="Arial" panose="020B0604020202020204" pitchFamily="34" charset="0"/>
                <a:cs typeface="Arial" panose="020B0604020202020204" pitchFamily="34" charset="0"/>
              </a:rPr>
              <a:t>Performance </a:t>
            </a:r>
            <a:r>
              <a:rPr lang="en-CA" sz="1200" dirty="0">
                <a:latin typeface="Arial" panose="020B0604020202020204" pitchFamily="34" charset="0"/>
                <a:cs typeface="Arial" panose="020B0604020202020204" pitchFamily="34" charset="0"/>
              </a:rPr>
              <a:t>A</a:t>
            </a:r>
            <a:r>
              <a:rPr lang="en-CA" sz="1200" dirty="0" smtClean="0">
                <a:latin typeface="Arial" panose="020B0604020202020204" pitchFamily="34" charset="0"/>
                <a:cs typeface="Arial" panose="020B0604020202020204" pitchFamily="34" charset="0"/>
              </a:rPr>
              <a:t>greement </a:t>
            </a:r>
            <a:r>
              <a:rPr lang="en-CA" sz="1200" dirty="0">
                <a:latin typeface="Arial" panose="020B0604020202020204" pitchFamily="34" charset="0"/>
                <a:cs typeface="Arial" panose="020B0604020202020204" pitchFamily="34" charset="0"/>
              </a:rPr>
              <a:t>are a permanent record that reflects not only on the employee’s performance, but also on the supervisor/manager who wrote them. They should be written professionally, objectively and constructively.</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The comments should address:</a:t>
            </a:r>
            <a:endParaRPr lang="en-CA"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The extent to which the employee achieved the assigned work objectives, as measured against the performance indicators;</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How frequently (or regularly or consistently) the employee demonstrated competencies, through observed effective behaviours;</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Areas of performance that improved during the assessment period; and</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Areas of performance that might need further improvement and how this will be achieved.</a:t>
            </a:r>
          </a:p>
          <a:p>
            <a:pPr marL="300038" lvl="1" indent="0">
              <a:buNone/>
            </a:pPr>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The comments should:</a:t>
            </a:r>
            <a:endParaRPr lang="en-CA"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Be objective</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Be consistent with ongoing feedback</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Be comprehensive</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Be factual</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Be specific</a:t>
            </a:r>
          </a:p>
          <a:p>
            <a:pPr marL="6286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End on a positive note</a:t>
            </a:r>
          </a:p>
          <a:p>
            <a:pPr>
              <a:spcBef>
                <a:spcPct val="20000"/>
              </a:spcBef>
              <a:buClr>
                <a:srgbClr val="003478"/>
              </a:buClr>
            </a:pPr>
            <a:endParaRPr lang="fr-CA" sz="11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5963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15</a:t>
            </a:fld>
            <a:endParaRPr lang="en-US" dirty="0"/>
          </a:p>
        </p:txBody>
      </p:sp>
      <p:sp>
        <p:nvSpPr>
          <p:cNvPr id="7" name="Title 1"/>
          <p:cNvSpPr txBox="1"/>
          <p:nvPr/>
        </p:nvSpPr>
        <p:spPr>
          <a:xfrm>
            <a:off x="1256306" y="147200"/>
            <a:ext cx="5796501" cy="3895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t>Conducting the Performance Management Exercise While Managing Remotely</a:t>
            </a:r>
            <a:endParaRPr lang="en-CA" sz="1800" dirty="0">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17574"/>
            <a:ext cx="8027194" cy="389513"/>
            <a:chOff x="1073385" y="1939192"/>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48959" y="1939192"/>
              <a:ext cx="5919201"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a:r>
                <a:rPr lang="en-CA" sz="1200" b="1" dirty="0">
                  <a:latin typeface="Arial" panose="020B0604020202020204" pitchFamily="34" charset="0"/>
                  <a:cs typeface="Arial" panose="020B0604020202020204" pitchFamily="34" charset="0"/>
                </a:rPr>
                <a:t>Responsibilities/best practices for managers</a:t>
              </a:r>
            </a:p>
          </p:txBody>
        </p:sp>
      </p:grpSp>
      <p:sp>
        <p:nvSpPr>
          <p:cNvPr id="16" name="TextBox 6"/>
          <p:cNvSpPr txBox="1"/>
          <p:nvPr/>
        </p:nvSpPr>
        <p:spPr>
          <a:xfrm>
            <a:off x="300004" y="1022240"/>
            <a:ext cx="8552536" cy="3522503"/>
          </a:xfrm>
          <a:prstGeom prst="rect">
            <a:avLst/>
          </a:prstGeom>
          <a:noFill/>
        </p:spPr>
        <p:txBody>
          <a:bodyPr wrap="square" rtlCol="0">
            <a:spAutoFit/>
          </a:bodyPr>
          <a:lstStyle/>
          <a:p>
            <a:r>
              <a:rPr lang="en-CA" sz="1050" b="1" dirty="0">
                <a:latin typeface="Arial" panose="020B0604020202020204" pitchFamily="34" charset="0"/>
                <a:cs typeface="Arial" panose="020B0604020202020204" pitchFamily="34" charset="0"/>
              </a:rPr>
              <a:t>Responsibilities</a:t>
            </a:r>
            <a:endParaRPr lang="en-CA" sz="1050" dirty="0">
              <a:solidFill>
                <a:srgbClr val="0000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050" dirty="0">
                <a:solidFill>
                  <a:srgbClr val="000000"/>
                </a:solidFill>
                <a:latin typeface="Arial" panose="020B0604020202020204" pitchFamily="34" charset="0"/>
                <a:cs typeface="Arial" panose="020B0604020202020204" pitchFamily="34" charset="0"/>
              </a:rPr>
              <a:t>Provide employees with support to perform effectively by providing formal performance feedback and setting performance objectives for the upcoming review period.</a:t>
            </a:r>
          </a:p>
          <a:p>
            <a:pPr marL="171450" lvl="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Maintain ongoing communication with employees and provide feedback throughout the year.</a:t>
            </a:r>
          </a:p>
          <a:p>
            <a:pPr marL="171450" lvl="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Ensure that employees have access to appropriate tools and training, coaching and/or mentoring to carry out their work. </a:t>
            </a:r>
          </a:p>
          <a:p>
            <a:pPr marL="171450" lvl="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Hold the discussion in the employee’s choice of official language.</a:t>
            </a:r>
          </a:p>
          <a:p>
            <a:pPr marL="171450" lvl="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Continue to monitor employees on probation.</a:t>
            </a:r>
          </a:p>
          <a:p>
            <a:pPr lvl="0"/>
            <a:r>
              <a:rPr lang="en-CA" sz="1050" b="1" dirty="0">
                <a:latin typeface="Arial" panose="020B0604020202020204" pitchFamily="34" charset="0"/>
                <a:cs typeface="Arial" panose="020B0604020202020204" pitchFamily="34" charset="0"/>
              </a:rPr>
              <a:t>Recommendations</a:t>
            </a:r>
            <a:endParaRPr lang="en-CA" sz="105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Schedule ad hoc meetings and set aside sufficient time to have a constructive performance discussion.</a:t>
            </a:r>
            <a:r>
              <a:rPr lang="en-CA" sz="1050" dirty="0">
                <a:solidFill>
                  <a:srgbClr val="000000"/>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CA" sz="1050" dirty="0">
                <a:solidFill>
                  <a:srgbClr val="000000"/>
                </a:solidFill>
                <a:latin typeface="Arial" panose="020B0604020202020204" pitchFamily="34" charset="0"/>
                <a:cs typeface="Arial" panose="020B0604020202020204" pitchFamily="34" charset="0"/>
              </a:rPr>
              <a:t>Schedule a follow-up a few days later to allow time for reflection and additional feedback.</a:t>
            </a:r>
          </a:p>
          <a:p>
            <a:pPr marL="171450" lvl="0" indent="-171450">
              <a:buFont typeface="Arial" panose="020B0604020202020204" pitchFamily="34" charset="0"/>
              <a:buChar char="•"/>
            </a:pPr>
            <a:r>
              <a:rPr lang="en-CA" sz="1050" dirty="0">
                <a:solidFill>
                  <a:srgbClr val="000000"/>
                </a:solidFill>
                <a:latin typeface="Arial" panose="020B0604020202020204" pitchFamily="34" charset="0"/>
                <a:cs typeface="Arial" panose="020B0604020202020204" pitchFamily="34" charset="0"/>
              </a:rPr>
              <a:t>Prepare for the performance discussion and ask employees to be prepared to discuss how they would assess their own performance.</a:t>
            </a:r>
          </a:p>
          <a:p>
            <a:pPr marL="171450" lvl="0" indent="-171450">
              <a:buFont typeface="Arial" panose="020B0604020202020204" pitchFamily="34" charset="0"/>
              <a:buChar char="•"/>
            </a:pPr>
            <a:r>
              <a:rPr lang="en-CA" sz="1050" dirty="0">
                <a:solidFill>
                  <a:srgbClr val="000000"/>
                </a:solidFill>
                <a:latin typeface="Arial" panose="020B0604020202020204" pitchFamily="34" charset="0"/>
                <a:cs typeface="Arial" panose="020B0604020202020204" pitchFamily="34" charset="0"/>
              </a:rPr>
              <a:t>Check in frequently with employees on their understanding and allow time to process the feedback since the usual non-verbal cues may not be available.</a:t>
            </a:r>
          </a:p>
          <a:p>
            <a:pPr marL="171450" lvl="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Provide ongoing support to employees to help them feel valued in carrying out the organization's mission.</a:t>
            </a:r>
            <a:endParaRPr lang="en-CA" sz="105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Demonstrate flexibilities (e.g. postponing the conversations or having these conversations over several meetings). </a:t>
            </a:r>
          </a:p>
          <a:p>
            <a:pPr marL="171450" indent="-171450">
              <a:buFont typeface="Arial" panose="020B0604020202020204" pitchFamily="34" charset="0"/>
              <a:buChar char="•"/>
            </a:pPr>
            <a:r>
              <a:rPr lang="en-CA" sz="1050" dirty="0">
                <a:latin typeface="Arial" panose="020B0604020202020204" pitchFamily="34" charset="0"/>
                <a:cs typeface="Arial" panose="020B0604020202020204" pitchFamily="34" charset="0"/>
              </a:rPr>
              <a:t>Acknowledge the impacts of remote management and engage in open dialogue, which includes ways to maintain and support mental health. Employees may be experiencing a high degree of uncertainty, worry, anxiety and stress about the health and safety of their loved ones, and how COVID-19 may disrupt their work and personal lives.</a:t>
            </a:r>
            <a:br>
              <a:rPr lang="en-CA" sz="1050" dirty="0">
                <a:latin typeface="Arial" panose="020B0604020202020204" pitchFamily="34" charset="0"/>
                <a:cs typeface="Arial" panose="020B0604020202020204" pitchFamily="34" charset="0"/>
              </a:rPr>
            </a:br>
            <a:endParaRPr lang="en-CA" sz="1050" dirty="0">
              <a:latin typeface="Arial" panose="020B0604020202020204" pitchFamily="34" charset="0"/>
              <a:cs typeface="Arial" panose="020B0604020202020204" pitchFamily="34" charset="0"/>
            </a:endParaRPr>
          </a:p>
          <a:p>
            <a:pPr>
              <a:spcBef>
                <a:spcPct val="20000"/>
              </a:spcBef>
              <a:buClr>
                <a:srgbClr val="003478"/>
              </a:buClr>
            </a:pPr>
            <a:r>
              <a:rPr lang="en-CA" sz="900" i="1" dirty="0">
                <a:solidFill>
                  <a:srgbClr val="000000"/>
                </a:solidFill>
                <a:latin typeface="Arial" panose="020B0604020202020204" pitchFamily="34" charset="0"/>
                <a:cs typeface="Arial" panose="020B0604020202020204" pitchFamily="34" charset="0"/>
              </a:rPr>
              <a:t>Source: </a:t>
            </a:r>
            <a:r>
              <a:rPr lang="en-CA" sz="900" i="1" dirty="0">
                <a:solidFill>
                  <a:srgbClr val="000000"/>
                </a:solidFill>
                <a:latin typeface="Arial" panose="020B0604020202020204" pitchFamily="34" charset="0"/>
                <a:cs typeface="Arial" panose="020B0604020202020204" pitchFamily="34" charset="0"/>
                <a:hlinkClick r:id="rId3"/>
              </a:rPr>
              <a:t>COVID 19 – Special Measures and Procedures (TBS - OCHRO)</a:t>
            </a:r>
            <a:endParaRPr lang="en-CA" sz="900" i="1" dirty="0">
              <a:solidFill>
                <a:srgbClr val="000000"/>
              </a:solidFill>
              <a:latin typeface="Arial" panose="020B0604020202020204" pitchFamily="34" charset="0"/>
              <a:cs typeface="Arial" panose="020B0604020202020204" pitchFamily="34" charset="0"/>
            </a:endParaRPr>
          </a:p>
          <a:p>
            <a:pPr>
              <a:spcBef>
                <a:spcPct val="20000"/>
              </a:spcBef>
              <a:buClr>
                <a:srgbClr val="003478"/>
              </a:buClr>
            </a:pPr>
            <a:endParaRPr lang="fr-CA" sz="105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4504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16</a:t>
            </a:fld>
            <a:endParaRPr lang="en-US" dirty="0"/>
          </a:p>
        </p:txBody>
      </p:sp>
      <p:sp>
        <p:nvSpPr>
          <p:cNvPr id="2" name="Title 1"/>
          <p:cNvSpPr>
            <a:spLocks noGrp="1"/>
          </p:cNvSpPr>
          <p:nvPr>
            <p:ph type="title" idx="4294967295"/>
          </p:nvPr>
        </p:nvSpPr>
        <p:spPr>
          <a:xfrm>
            <a:off x="148492" y="100013"/>
            <a:ext cx="8509733" cy="436562"/>
          </a:xfrm>
        </p:spPr>
        <p:txBody>
          <a:bodyPr>
            <a:normAutofit/>
          </a:bodyPr>
          <a:lstStyle/>
          <a:p>
            <a:pPr algn="ctr"/>
            <a:r>
              <a:rPr lang="en-CA" sz="1800" b="1" dirty="0">
                <a:latin typeface="Arial" panose="020B0604020202020204" pitchFamily="34" charset="0"/>
                <a:cs typeface="Arial" panose="020B0604020202020204" pitchFamily="34" charset="0"/>
              </a:rPr>
              <a:t>Performance Management Support Tools</a:t>
            </a:r>
            <a:endParaRPr lang="en-CA" sz="1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72123" y="639763"/>
            <a:ext cx="7745046" cy="3940175"/>
          </a:xfrm>
          <a:solidFill>
            <a:schemeClr val="bg1"/>
          </a:solidFill>
        </p:spPr>
        <p:txBody>
          <a:bodyPr>
            <a:noAutofit/>
          </a:bodyPr>
          <a:lstStyle/>
          <a:p>
            <a:pPr marL="0" indent="0">
              <a:buNone/>
            </a:pPr>
            <a:r>
              <a:rPr lang="en-CA" sz="1100" dirty="0">
                <a:latin typeface="Arial" panose="020B0604020202020204" pitchFamily="34" charset="0"/>
                <a:cs typeface="Arial" panose="020B0604020202020204" pitchFamily="34" charset="0"/>
              </a:rPr>
              <a:t>There are many resources available to provide you with support and guidance through the various mandatory performance management steps:</a:t>
            </a:r>
          </a:p>
          <a:p>
            <a:pPr lvl="0">
              <a:buFont typeface="Wingdings" pitchFamily="2" charset="2"/>
              <a:buChar char="§"/>
            </a:pPr>
            <a:r>
              <a:rPr lang="en-CA" sz="1100" dirty="0">
                <a:solidFill>
                  <a:prstClr val="black"/>
                </a:solidFill>
                <a:latin typeface="Arial" panose="020B0604020202020204" pitchFamily="34" charset="0"/>
                <a:cs typeface="Arial" panose="020B0604020202020204" pitchFamily="34" charset="0"/>
              </a:rPr>
              <a:t>The </a:t>
            </a:r>
            <a:r>
              <a:rPr lang="en-CA" sz="11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Office of Informal Conflict Management (OICM)</a:t>
            </a:r>
            <a:r>
              <a:rPr lang="en-CA" sz="1100" dirty="0">
                <a:solidFill>
                  <a:prstClr val="black"/>
                </a:solidFill>
                <a:latin typeface="Arial" panose="020B0604020202020204" pitchFamily="34" charset="0"/>
                <a:cs typeface="Arial" panose="020B0604020202020204" pitchFamily="34" charset="0"/>
              </a:rPr>
              <a:t> offers coaching services on how to provide effective feedback and to handle difficult conversations both from the employee and employer perspectives.</a:t>
            </a:r>
          </a:p>
          <a:p>
            <a:r>
              <a:rPr lang="en-CA" sz="1100" dirty="0">
                <a:latin typeface="Arial" panose="020B0604020202020204" pitchFamily="34" charset="0"/>
                <a:cs typeface="Arial" panose="020B0604020202020204" pitchFamily="34" charset="0"/>
              </a:rPr>
              <a:t>The </a:t>
            </a:r>
            <a:r>
              <a:rPr lang="en-CA" sz="1100" u="sng" dirty="0">
                <a:latin typeface="Arial" panose="020B0604020202020204" pitchFamily="34" charset="0"/>
                <a:cs typeface="Arial" panose="020B0604020202020204" pitchFamily="34" charset="0"/>
                <a:hlinkClick r:id="rId4"/>
              </a:rPr>
              <a:t>Labour Relations</a:t>
            </a:r>
            <a:r>
              <a:rPr lang="en-CA" sz="1100" dirty="0">
                <a:latin typeface="Arial" panose="020B0604020202020204" pitchFamily="34" charset="0"/>
                <a:cs typeface="Arial" panose="020B0604020202020204" pitchFamily="34" charset="0"/>
              </a:rPr>
              <a:t> team is available to provide managers with support and guidance during the performance assessment period. Please refer to the guide on </a:t>
            </a:r>
            <a:r>
              <a:rPr lang="en-CA" sz="1100" u="sng" dirty="0">
                <a:latin typeface="Arial" panose="020B0604020202020204" pitchFamily="34" charset="0"/>
                <a:cs typeface="Arial" panose="020B0604020202020204" pitchFamily="34" charset="0"/>
                <a:hlinkClick r:id="rId5"/>
              </a:rPr>
              <a:t>Managing unsatisfactory performance during COVID-19</a:t>
            </a:r>
            <a:r>
              <a:rPr lang="en-CA" sz="1100" dirty="0">
                <a:latin typeface="Arial" panose="020B0604020202020204" pitchFamily="34" charset="0"/>
                <a:cs typeface="Arial" panose="020B0604020202020204" pitchFamily="34" charset="0"/>
              </a:rPr>
              <a:t> compiled by Labour Relations for more information concerning factors to take into consideration when assessing performance issues, including during the pandemic. </a:t>
            </a:r>
          </a:p>
          <a:p>
            <a:pPr marL="0" indent="0">
              <a:buNone/>
            </a:pPr>
            <a:r>
              <a:rPr lang="en-CA" sz="1100" dirty="0">
                <a:latin typeface="Arial" panose="020B0604020202020204" pitchFamily="34" charset="0"/>
                <a:cs typeface="Arial" panose="020B0604020202020204" pitchFamily="34" charset="0"/>
              </a:rPr>
              <a:t> A few useful </a:t>
            </a:r>
            <a:r>
              <a:rPr lang="en-CA" sz="1100" b="1" dirty="0">
                <a:latin typeface="Arial" panose="020B0604020202020204" pitchFamily="34" charset="0"/>
                <a:cs typeface="Arial" panose="020B0604020202020204" pitchFamily="34" charset="0"/>
              </a:rPr>
              <a:t>Treasury Board Secretariat (TBS) </a:t>
            </a:r>
            <a:r>
              <a:rPr lang="en-CA" sz="1100" dirty="0">
                <a:latin typeface="Arial" panose="020B0604020202020204" pitchFamily="34" charset="0"/>
                <a:cs typeface="Arial" panose="020B0604020202020204" pitchFamily="34" charset="0"/>
              </a:rPr>
              <a:t>links:</a:t>
            </a:r>
          </a:p>
          <a:p>
            <a:pPr lvl="1">
              <a:buFont typeface="Wingdings" pitchFamily="2" charset="2"/>
              <a:buChar char="Ø"/>
            </a:pPr>
            <a:r>
              <a:rPr lang="en-CA" sz="1100" u="sng" dirty="0">
                <a:solidFill>
                  <a:srgbClr val="0000FF"/>
                </a:solidFill>
                <a:latin typeface="Arial" panose="020B0604020202020204" pitchFamily="34" charset="0"/>
                <a:cs typeface="Arial" panose="020B0604020202020204" pitchFamily="34" charset="0"/>
                <a:hlinkClick r:id="rId6"/>
              </a:rPr>
              <a:t>Performance Management Program </a:t>
            </a:r>
            <a:endParaRPr lang="en-CA" sz="1100" u="sng" dirty="0">
              <a:solidFill>
                <a:srgbClr val="0000FF"/>
              </a:solidFill>
              <a:latin typeface="Arial" panose="020B0604020202020204" pitchFamily="34" charset="0"/>
              <a:cs typeface="Arial" panose="020B0604020202020204" pitchFamily="34" charset="0"/>
              <a:hlinkClick r:id="rId7"/>
            </a:endParaRPr>
          </a:p>
          <a:p>
            <a:pPr lvl="1">
              <a:buFont typeface="Wingdings" pitchFamily="2" charset="2"/>
              <a:buChar char="Ø"/>
            </a:pPr>
            <a:r>
              <a:rPr lang="en-CA" sz="1100" u="sng" dirty="0">
                <a:solidFill>
                  <a:srgbClr val="0000FF"/>
                </a:solidFill>
                <a:latin typeface="Arial" panose="020B0604020202020204" pitchFamily="34" charset="0"/>
                <a:cs typeface="Arial" panose="020B0604020202020204" pitchFamily="34" charset="0"/>
                <a:hlinkClick r:id="rId8"/>
              </a:rPr>
              <a:t>Mid-year review (Video)</a:t>
            </a:r>
            <a:endParaRPr lang="en-CA" sz="1100" u="sng" dirty="0">
              <a:solidFill>
                <a:srgbClr val="0000FF"/>
              </a:solidFill>
              <a:latin typeface="Arial" panose="020B0604020202020204" pitchFamily="34" charset="0"/>
              <a:cs typeface="Arial" panose="020B0604020202020204" pitchFamily="34" charset="0"/>
            </a:endParaRPr>
          </a:p>
          <a:p>
            <a:pPr marL="0" indent="0">
              <a:buNone/>
            </a:pPr>
            <a:r>
              <a:rPr lang="en-CA" sz="1100" b="1" u="sng" dirty="0">
                <a:latin typeface="Arial" panose="020B0604020202020204" pitchFamily="34" charset="0"/>
                <a:cs typeface="Arial" panose="020B0604020202020204" pitchFamily="34" charset="0"/>
              </a:rPr>
              <a:t>A few useful internal iService (EDSC) links</a:t>
            </a:r>
          </a:p>
          <a:p>
            <a:pPr lvl="1">
              <a:buFont typeface="Wingdings" pitchFamily="2" charset="2"/>
              <a:buChar char="Ø"/>
            </a:pPr>
            <a:r>
              <a:rPr lang="en-CA" sz="1100" dirty="0">
                <a:latin typeface="Arial" panose="020B0604020202020204" pitchFamily="34" charset="0"/>
                <a:cs typeface="Arial" panose="020B0604020202020204" pitchFamily="34" charset="0"/>
              </a:rPr>
              <a:t>Check out our </a:t>
            </a:r>
            <a:r>
              <a:rPr lang="en-CA" sz="1100" dirty="0">
                <a:latin typeface="Arial" panose="020B0604020202020204" pitchFamily="34" charset="0"/>
                <a:cs typeface="Arial" panose="020B0604020202020204" pitchFamily="34" charset="0"/>
                <a:hlinkClick r:id="rId9"/>
              </a:rPr>
              <a:t>Performance Management</a:t>
            </a:r>
            <a:r>
              <a:rPr lang="en-CA" sz="1100" dirty="0">
                <a:latin typeface="Arial" panose="020B0604020202020204" pitchFamily="34" charset="0"/>
                <a:cs typeface="Arial" panose="020B0604020202020204" pitchFamily="34" charset="0"/>
              </a:rPr>
              <a:t> page and available </a:t>
            </a:r>
            <a:r>
              <a:rPr lang="en-CA" sz="1100" dirty="0">
                <a:latin typeface="Arial" panose="020B0604020202020204" pitchFamily="34" charset="0"/>
                <a:cs typeface="Arial" panose="020B0604020202020204" pitchFamily="34" charset="0"/>
                <a:hlinkClick r:id="rId10"/>
              </a:rPr>
              <a:t>reference tools</a:t>
            </a:r>
            <a:r>
              <a:rPr lang="en-CA" sz="1100" dirty="0">
                <a:latin typeface="Arial" panose="020B0604020202020204" pitchFamily="34" charset="0"/>
                <a:cs typeface="Arial" panose="020B0604020202020204" pitchFamily="34" charset="0"/>
              </a:rPr>
              <a:t> regularly</a:t>
            </a:r>
          </a:p>
          <a:p>
            <a:pPr lvl="1">
              <a:buFont typeface="Wingdings" pitchFamily="2" charset="2"/>
              <a:buChar char="Ø"/>
            </a:pPr>
            <a:r>
              <a:rPr lang="en-CA" sz="1100" dirty="0">
                <a:latin typeface="Arial" panose="020B0604020202020204" pitchFamily="34" charset="0"/>
                <a:cs typeface="Arial" panose="020B0604020202020204" pitchFamily="34" charset="0"/>
                <a:hlinkClick r:id="rId11"/>
              </a:rPr>
              <a:t>Mid-Year Review checklist</a:t>
            </a:r>
            <a:endParaRPr lang="en-CA" sz="1100" dirty="0">
              <a:latin typeface="Arial" panose="020B0604020202020204" pitchFamily="34" charset="0"/>
              <a:cs typeface="Arial" panose="020B0604020202020204" pitchFamily="34" charset="0"/>
              <a:hlinkClick r:id="rId12"/>
            </a:endParaRPr>
          </a:p>
          <a:p>
            <a:pPr lvl="1">
              <a:buFont typeface="Wingdings" pitchFamily="2" charset="2"/>
              <a:buChar char="Ø"/>
            </a:pPr>
            <a:r>
              <a:rPr lang="en-CA" sz="1100" u="sng" dirty="0">
                <a:latin typeface="Arial" panose="020B0604020202020204" pitchFamily="34" charset="0"/>
                <a:cs typeface="Arial" panose="020B0604020202020204" pitchFamily="34" charset="0"/>
                <a:hlinkClick r:id="rId12"/>
              </a:rPr>
              <a:t>Talent Management</a:t>
            </a:r>
            <a:endParaRPr lang="en-CA" sz="1100" u="sng" dirty="0">
              <a:latin typeface="Arial" panose="020B0604020202020204" pitchFamily="34" charset="0"/>
              <a:cs typeface="Arial" panose="020B0604020202020204" pitchFamily="34" charset="0"/>
            </a:endParaRPr>
          </a:p>
          <a:p>
            <a:pPr lvl="1">
              <a:buFont typeface="Wingdings" pitchFamily="2" charset="2"/>
              <a:buChar char="Ø"/>
            </a:pPr>
            <a:r>
              <a:rPr lang="en-CA" sz="1100" u="sng" dirty="0">
                <a:latin typeface="Arial" panose="020B0604020202020204" pitchFamily="34" charset="0"/>
                <a:cs typeface="Arial" panose="020B0604020202020204" pitchFamily="34" charset="0"/>
                <a:hlinkClick r:id="rId13"/>
              </a:rPr>
              <a:t>Learning options on performance management</a:t>
            </a:r>
            <a:endParaRPr lang="en-CA" sz="1100" u="sng" dirty="0">
              <a:latin typeface="Arial" panose="020B0604020202020204" pitchFamily="34" charset="0"/>
              <a:cs typeface="Arial" panose="020B0604020202020204" pitchFamily="34" charset="0"/>
            </a:endParaRPr>
          </a:p>
          <a:p>
            <a:pPr lvl="1">
              <a:buFont typeface="Wingdings" pitchFamily="2" charset="2"/>
              <a:buChar char="Ø"/>
            </a:pPr>
            <a:r>
              <a:rPr lang="en-CA" sz="1100" dirty="0">
                <a:latin typeface="Arial" panose="020B0604020202020204" pitchFamily="34" charset="0"/>
                <a:cs typeface="Arial" panose="020B0604020202020204" pitchFamily="34" charset="0"/>
                <a:hlinkClick r:id="rId14"/>
              </a:rPr>
              <a:t>Harassment Prevention and Resolution</a:t>
            </a:r>
            <a:endParaRPr lang="en-CA" sz="1100" dirty="0">
              <a:latin typeface="Arial" panose="020B0604020202020204" pitchFamily="34" charset="0"/>
              <a:cs typeface="Arial" panose="020B0604020202020204" pitchFamily="34" charset="0"/>
            </a:endParaRPr>
          </a:p>
          <a:p>
            <a:pPr marL="0" indent="-42862">
              <a:buNone/>
            </a:pPr>
            <a:endParaRPr lang="fr-CA"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660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6C063-E22E-2E4C-A523-54089486E38F}" type="slidenum">
              <a:rPr lang="en-US" smtClean="0"/>
              <a:t>17</a:t>
            </a:fld>
            <a:endParaRPr lang="en-US" dirty="0"/>
          </a:p>
        </p:txBody>
      </p:sp>
      <p:sp>
        <p:nvSpPr>
          <p:cNvPr id="8" name="Title 1"/>
          <p:cNvSpPr txBox="1"/>
          <p:nvPr/>
        </p:nvSpPr>
        <p:spPr>
          <a:xfrm>
            <a:off x="159491" y="101291"/>
            <a:ext cx="8657937" cy="437550"/>
          </a:xfrm>
          <a:prstGeom prst="rect">
            <a:avLst/>
          </a:prstGeom>
        </p:spPr>
        <p:txBody>
          <a:bodyPr>
            <a:normAutofit fontScale="97500"/>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sz="1600" dirty="0"/>
              <a:t>Performance management support tools (cont’d)</a:t>
            </a:r>
            <a:endParaRPr lang="en-CA" sz="1600" dirty="0">
              <a:solidFill>
                <a:srgbClr val="C00000"/>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1383328232"/>
              </p:ext>
            </p:extLst>
          </p:nvPr>
        </p:nvGraphicFramePr>
        <p:xfrm>
          <a:off x="323216" y="732228"/>
          <a:ext cx="4442513" cy="2122329"/>
        </p:xfrm>
        <a:graphic>
          <a:graphicData uri="http://schemas.openxmlformats.org/drawingml/2006/table">
            <a:tbl>
              <a:tblPr>
                <a:tableStyleId>{69C7853C-536D-4A76-A0AE-DD22124D55A5}</a:tableStyleId>
              </a:tblPr>
              <a:tblGrid>
                <a:gridCol w="4442513">
                  <a:extLst>
                    <a:ext uri="{9D8B030D-6E8A-4147-A177-3AD203B41FA5}">
                      <a16:colId xmlns:a16="http://schemas.microsoft.com/office/drawing/2014/main" val="4112240626"/>
                    </a:ext>
                  </a:extLst>
                </a:gridCol>
              </a:tblGrid>
              <a:tr h="2122329">
                <a:tc>
                  <a:txBody>
                    <a:bodyPr/>
                    <a:lstStyle/>
                    <a:p>
                      <a:pPr marL="457200" algn="l">
                        <a:lnSpc>
                          <a:spcPct val="107000"/>
                        </a:lnSpc>
                        <a:spcAft>
                          <a:spcPts val="0"/>
                        </a:spcAft>
                        <a:tabLst>
                          <a:tab pos="1933575" algn="l"/>
                        </a:tabLst>
                      </a:pPr>
                      <a:r>
                        <a:rPr lang="en-CA" sz="900" b="1" dirty="0">
                          <a:solidFill>
                            <a:sysClr val="windowText" lastClr="000000"/>
                          </a:solidFill>
                          <a:effectLst/>
                        </a:rPr>
                        <a:t>Tools for </a:t>
                      </a:r>
                      <a:r>
                        <a:rPr lang="en-CA" sz="900" b="1" dirty="0" smtClean="0">
                          <a:solidFill>
                            <a:sysClr val="windowText" lastClr="000000"/>
                          </a:solidFill>
                          <a:effectLst/>
                        </a:rPr>
                        <a:t>managers</a:t>
                      </a:r>
                    </a:p>
                    <a:p>
                      <a:pPr marL="457200" algn="l">
                        <a:lnSpc>
                          <a:spcPct val="107000"/>
                        </a:lnSpc>
                        <a:spcAft>
                          <a:spcPts val="0"/>
                        </a:spcAft>
                        <a:tabLst>
                          <a:tab pos="1933575" algn="l"/>
                        </a:tabLst>
                      </a:pPr>
                      <a:endParaRPr lang="en-CA" sz="900" dirty="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3"/>
                        </a:rPr>
                        <a:t>Mental health and COVID-19 for public servants: Supporting employees and teams</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4"/>
                        </a:rPr>
                        <a:t>Coronavirus Disease (COVID-19)</a:t>
                      </a:r>
                      <a:r>
                        <a:rPr lang="en-CA" sz="900" dirty="0" smtClean="0">
                          <a:solidFill>
                            <a:sysClr val="windowText" lastClr="000000"/>
                          </a:solidFill>
                          <a:effectLst/>
                        </a:rPr>
                        <a:t> – ESDC Hub page</a:t>
                      </a: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5"/>
                        </a:rPr>
                        <a:t>Encouraging Team Communication and Collaboration (C052)</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6"/>
                        </a:rPr>
                        <a:t>A Manager’s Guide to Dealing with Unsatisfactory Performance</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7"/>
                        </a:rPr>
                        <a:t>Office of Informal Conflict Resolution</a:t>
                      </a:r>
                      <a:endParaRPr lang="en-CA" sz="900" dirty="0" smtClean="0">
                        <a:solidFill>
                          <a:sysClr val="windowText" lastClr="000000"/>
                        </a:solidFill>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8"/>
                        </a:rPr>
                        <a:t>Coronavirus disease (COVID-19): Working remotely</a:t>
                      </a:r>
                      <a:r>
                        <a:rPr lang="en-CA" sz="900" dirty="0" smtClean="0">
                          <a:solidFill>
                            <a:sysClr val="windowText" lastClr="000000"/>
                          </a:solidFill>
                          <a:effectLst/>
                        </a:rPr>
                        <a:t> – TBS</a:t>
                      </a: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9"/>
                        </a:rPr>
                        <a:t>Mental health tips for working from home</a:t>
                      </a:r>
                      <a:r>
                        <a:rPr lang="en-CA" sz="900" dirty="0" smtClean="0">
                          <a:solidFill>
                            <a:sysClr val="windowText" lastClr="000000"/>
                          </a:solidFill>
                          <a:effectLst/>
                        </a:rPr>
                        <a:t> – TBS</a:t>
                      </a: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smtClean="0">
                          <a:solidFill>
                            <a:sysClr val="windowText" lastClr="000000"/>
                          </a:solidFill>
                          <a:effectLst/>
                          <a:hlinkClick r:id="rId10"/>
                        </a:rPr>
                        <a:t>ESDC National Engagement and Recognition Program</a:t>
                      </a:r>
                      <a:endParaRPr lang="en-CA" sz="900" u="sng" dirty="0" smtClean="0">
                        <a:solidFill>
                          <a:sysClr val="windowText" lastClr="000000"/>
                        </a:solidFill>
                        <a:effectLst/>
                      </a:endParaRP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kumimoji="0" lang="en-CA" sz="900" u="sng" strike="noStrike" kern="1200" cap="none" spc="0" normalizeH="0" baseline="0" noProof="0" dirty="0" smtClean="0">
                          <a:ln>
                            <a:noFill/>
                          </a:ln>
                          <a:solidFill>
                            <a:sysClr val="windowText" lastClr="000000"/>
                          </a:solidFill>
                          <a:effectLst/>
                          <a:uLnTx/>
                          <a:uFillTx/>
                          <a:hlinkClick r:id="rId11"/>
                        </a:rPr>
                        <a:t>Effective Team Communication (C051)</a:t>
                      </a:r>
                      <a:endParaRPr kumimoji="0" lang="en-CA" sz="900" u="none" strike="noStrike" kern="1200" cap="none" spc="0" normalizeH="0" baseline="0" noProof="0" dirty="0" smtClean="0">
                        <a:ln>
                          <a:noFill/>
                        </a:ln>
                        <a:solidFill>
                          <a:sysClr val="windowText" lastClr="000000"/>
                        </a:solidFill>
                        <a:effectLst/>
                        <a:uLnTx/>
                        <a:uFillTx/>
                      </a:endParaRP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kumimoji="0" lang="en-CA" sz="900" u="sng" strike="noStrike" kern="1200" cap="none" spc="0" normalizeH="0" baseline="0" noProof="0" dirty="0" smtClean="0">
                          <a:ln>
                            <a:noFill/>
                          </a:ln>
                          <a:solidFill>
                            <a:sysClr val="windowText" lastClr="000000"/>
                          </a:solidFill>
                          <a:effectLst/>
                          <a:uLnTx/>
                          <a:uFillTx/>
                          <a:hlinkClick r:id="rId12"/>
                        </a:rPr>
                        <a:t>Cyber Security in the GC for Home and Telework</a:t>
                      </a:r>
                      <a:r>
                        <a:rPr kumimoji="0" lang="en-CA" sz="900" u="none" strike="noStrike" kern="1200" cap="none" spc="0" normalizeH="0" baseline="0" noProof="0" dirty="0" smtClean="0">
                          <a:ln>
                            <a:noFill/>
                          </a:ln>
                          <a:solidFill>
                            <a:sysClr val="windowText" lastClr="000000"/>
                          </a:solidFill>
                          <a:effectLst/>
                          <a:uLnTx/>
                          <a:uFillTx/>
                        </a:rPr>
                        <a:t> (I226)</a:t>
                      </a: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kumimoji="0" lang="en-CA" sz="900" u="sng" strike="noStrike" kern="1200" cap="none" spc="0" normalizeH="0" baseline="0" noProof="0" dirty="0" smtClean="0">
                          <a:ln>
                            <a:noFill/>
                          </a:ln>
                          <a:solidFill>
                            <a:sysClr val="windowText" lastClr="000000"/>
                          </a:solidFill>
                          <a:effectLst/>
                          <a:uLnTx/>
                          <a:uFillTx/>
                          <a:hlinkClick r:id="rId13"/>
                        </a:rPr>
                        <a:t>Establishing Effective Virtual Teams (X175)</a:t>
                      </a:r>
                      <a:endParaRPr kumimoji="0" lang="en-CA" sz="900" u="sng" strike="noStrike" kern="1200" cap="none" spc="0" normalizeH="0" baseline="0" noProof="0" dirty="0" smtClean="0">
                        <a:ln>
                          <a:noFill/>
                        </a:ln>
                        <a:solidFill>
                          <a:sysClr val="windowText" lastClr="000000"/>
                        </a:solidFill>
                        <a:effectLst/>
                        <a:uLnTx/>
                        <a:uFillTx/>
                      </a:endParaRP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defRPr/>
                      </a:pPr>
                      <a:r>
                        <a:rPr lang="en-CA" sz="900" u="sng" dirty="0" smtClean="0">
                          <a:solidFill>
                            <a:sysClr val="windowText" lastClr="000000"/>
                          </a:solidFill>
                          <a:hlinkClick r:id="rId14"/>
                        </a:rPr>
                        <a:t>COVID-19: Working Remotely - Tips for Team Leaders</a:t>
                      </a:r>
                      <a:endParaRPr lang="en-CA" sz="900" dirty="0" smtClean="0">
                        <a:solidFill>
                          <a:sysClr val="windowText" lastClr="000000"/>
                        </a:solidFill>
                      </a:endParaRPr>
                    </a:p>
                    <a:p>
                      <a:pPr marL="457200" algn="l">
                        <a:lnSpc>
                          <a:spcPct val="107000"/>
                        </a:lnSpc>
                        <a:spcAft>
                          <a:spcPts val="0"/>
                        </a:spcAft>
                        <a:tabLst>
                          <a:tab pos="1933575" algn="l"/>
                        </a:tabLst>
                      </a:pPr>
                      <a:endParaRPr lang="en-CA" sz="900" b="1" dirty="0" smtClean="0">
                        <a:solidFill>
                          <a:sysClr val="windowText" lastClr="000000"/>
                        </a:solidFill>
                        <a:effectLst/>
                        <a:latin typeface="+mn-lt"/>
                        <a:ea typeface="Calibri" panose="020F0502020204030204" pitchFamily="34" charset="0"/>
                        <a:cs typeface="Arial" panose="020B0604020202020204" pitchFamily="34" charset="0"/>
                      </a:endParaRPr>
                    </a:p>
                  </a:txBody>
                  <a:tcPr marL="85725" marR="85725" marT="0" marB="0"/>
                </a:tc>
                <a:extLst>
                  <a:ext uri="{0D108BD9-81ED-4DB2-BD59-A6C34878D82A}">
                    <a16:rowId xmlns:a16="http://schemas.microsoft.com/office/drawing/2014/main" val="729834735"/>
                  </a:ext>
                </a:extLst>
              </a:tr>
            </a:tbl>
          </a:graphicData>
        </a:graphic>
      </p:graphicFrame>
      <p:graphicFrame>
        <p:nvGraphicFramePr>
          <p:cNvPr id="10" name="Table 5"/>
          <p:cNvGraphicFramePr>
            <a:graphicFrameLocks noGrp="1"/>
          </p:cNvGraphicFramePr>
          <p:nvPr>
            <p:extLst>
              <p:ext uri="{D42A27DB-BD31-4B8C-83A1-F6EECF244321}">
                <p14:modId xmlns:p14="http://schemas.microsoft.com/office/powerpoint/2010/main" val="1331930095"/>
              </p:ext>
            </p:extLst>
          </p:nvPr>
        </p:nvGraphicFramePr>
        <p:xfrm>
          <a:off x="323215" y="3047944"/>
          <a:ext cx="4442513" cy="1201674"/>
        </p:xfrm>
        <a:graphic>
          <a:graphicData uri="http://schemas.openxmlformats.org/drawingml/2006/table">
            <a:tbl>
              <a:tblPr>
                <a:tableStyleId>{3C2FFA5D-87B4-456A-9821-1D502468CF0F}</a:tableStyleId>
              </a:tblPr>
              <a:tblGrid>
                <a:gridCol w="4442513">
                  <a:extLst>
                    <a:ext uri="{9D8B030D-6E8A-4147-A177-3AD203B41FA5}">
                      <a16:colId xmlns:a16="http://schemas.microsoft.com/office/drawing/2014/main" val="4218433971"/>
                    </a:ext>
                  </a:extLst>
                </a:gridCol>
              </a:tblGrid>
              <a:tr h="1054914">
                <a:tc>
                  <a:txBody>
                    <a:bodyPr/>
                    <a:lstStyle/>
                    <a:p>
                      <a:pPr marL="457200" algn="l">
                        <a:lnSpc>
                          <a:spcPct val="107000"/>
                        </a:lnSpc>
                        <a:spcAft>
                          <a:spcPts val="800"/>
                        </a:spcAft>
                      </a:pPr>
                      <a:endParaRPr lang="en-CA" sz="900" b="1" dirty="0" smtClean="0">
                        <a:effectLst/>
                      </a:endParaRPr>
                    </a:p>
                    <a:p>
                      <a:pPr marL="457200" algn="l">
                        <a:lnSpc>
                          <a:spcPct val="107000"/>
                        </a:lnSpc>
                        <a:spcAft>
                          <a:spcPts val="800"/>
                        </a:spcAft>
                      </a:pPr>
                      <a:r>
                        <a:rPr lang="en-CA" sz="900" b="1" dirty="0" smtClean="0">
                          <a:effectLst/>
                        </a:rPr>
                        <a:t>Tools</a:t>
                      </a:r>
                      <a:r>
                        <a:rPr lang="en-CA" sz="900" b="1" baseline="0" dirty="0" smtClean="0">
                          <a:effectLst/>
                        </a:rPr>
                        <a:t> f</a:t>
                      </a:r>
                      <a:r>
                        <a:rPr lang="en-CA" sz="900" b="1" dirty="0" smtClean="0">
                          <a:effectLst/>
                        </a:rPr>
                        <a:t>or employees</a:t>
                      </a:r>
                      <a:endParaRPr lang="en-CA" sz="900" b="1" dirty="0">
                        <a:effectLst/>
                      </a:endParaRPr>
                    </a:p>
                    <a:p>
                      <a:pPr marL="342900" lvl="0" indent="-342900" algn="l">
                        <a:lnSpc>
                          <a:spcPct val="107000"/>
                        </a:lnSpc>
                        <a:spcAft>
                          <a:spcPts val="0"/>
                        </a:spcAft>
                        <a:buClr>
                          <a:schemeClr val="tx2">
                            <a:lumMod val="75000"/>
                          </a:schemeClr>
                        </a:buClr>
                        <a:buFont typeface="Arial" panose="020B0604020202020204" pitchFamily="34" charset="0"/>
                        <a:buChar char="•"/>
                      </a:pPr>
                      <a:r>
                        <a:rPr lang="en-CA" sz="900" u="sng" dirty="0">
                          <a:effectLst/>
                          <a:hlinkClick r:id="rId15"/>
                        </a:rPr>
                        <a:t>General Office Ergonomics Principles Online Training</a:t>
                      </a:r>
                      <a:r>
                        <a:rPr lang="en-CA" sz="900" dirty="0">
                          <a:effectLst/>
                        </a:rPr>
                        <a:t>.</a:t>
                      </a:r>
                    </a:p>
                    <a:p>
                      <a:pPr marL="342900" lvl="0" indent="-342900" algn="l">
                        <a:lnSpc>
                          <a:spcPct val="107000"/>
                        </a:lnSpc>
                        <a:spcAft>
                          <a:spcPts val="0"/>
                        </a:spcAft>
                        <a:buClr>
                          <a:schemeClr val="tx2">
                            <a:lumMod val="75000"/>
                          </a:schemeClr>
                        </a:buClr>
                        <a:buFont typeface="Arial" panose="020B0604020202020204" pitchFamily="34" charset="0"/>
                        <a:buChar char="•"/>
                      </a:pPr>
                      <a:r>
                        <a:rPr lang="en-CA" sz="900" u="sng" dirty="0">
                          <a:effectLst/>
                          <a:hlinkClick r:id="rId16"/>
                        </a:rPr>
                        <a:t>Optimizing Your Work/Life Balance: Analyzing Your Life Balance (X039)</a:t>
                      </a:r>
                      <a:endParaRPr lang="en-CA" sz="900" dirty="0">
                        <a:effectLst/>
                      </a:endParaRPr>
                    </a:p>
                    <a:p>
                      <a:pPr marL="342900" lvl="0" indent="-342900" algn="l">
                        <a:lnSpc>
                          <a:spcPct val="100000"/>
                        </a:lnSpc>
                        <a:spcAft>
                          <a:spcPts val="0"/>
                        </a:spcAft>
                        <a:buClr>
                          <a:schemeClr val="tx2">
                            <a:lumMod val="75000"/>
                          </a:schemeClr>
                        </a:buClr>
                        <a:buFont typeface="Arial" panose="020B0604020202020204" pitchFamily="34" charset="0"/>
                        <a:buChar char="•"/>
                        <a:tabLst>
                          <a:tab pos="1933575" algn="l"/>
                        </a:tabLst>
                      </a:pPr>
                      <a:r>
                        <a:rPr lang="en-CA" sz="900" u="sng" dirty="0">
                          <a:effectLst/>
                          <a:hlinkClick r:id="rId12"/>
                        </a:rPr>
                        <a:t>Cyber Security in the GC for Home and Telework</a:t>
                      </a:r>
                      <a:r>
                        <a:rPr lang="en-CA" sz="900" dirty="0">
                          <a:effectLst/>
                        </a:rPr>
                        <a:t> (I226</a:t>
                      </a:r>
                      <a:r>
                        <a:rPr lang="en-CA" sz="900" dirty="0" smtClean="0">
                          <a:effectLst/>
                        </a:rPr>
                        <a:t>)</a:t>
                      </a:r>
                    </a:p>
                    <a:p>
                      <a:pPr marL="342900" marR="0" lvl="0" indent="-342900" algn="l" defTabSz="609585" rtl="0" eaLnBrk="1" fontAlgn="auto" latinLnBrk="0" hangingPunct="1">
                        <a:lnSpc>
                          <a:spcPct val="100000"/>
                        </a:lnSpc>
                        <a:spcBef>
                          <a:spcPts val="0"/>
                        </a:spcBef>
                        <a:spcAft>
                          <a:spcPts val="0"/>
                        </a:spcAft>
                        <a:buClr>
                          <a:schemeClr val="tx2">
                            <a:lumMod val="75000"/>
                          </a:schemeClr>
                        </a:buClr>
                        <a:buSzTx/>
                        <a:buFont typeface="Arial" panose="020B0604020202020204" pitchFamily="34" charset="0"/>
                        <a:buChar char="•"/>
                        <a:tabLst>
                          <a:tab pos="1933575" algn="l"/>
                        </a:tabLst>
                        <a:defRPr/>
                      </a:pPr>
                      <a:r>
                        <a:rPr lang="en-CA" sz="900" u="sng" dirty="0" smtClean="0">
                          <a:effectLst/>
                          <a:hlinkClick r:id="rId17"/>
                        </a:rPr>
                        <a:t>COVID-19: Working Remotely - Tips for Team Members</a:t>
                      </a:r>
                      <a:r>
                        <a:rPr lang="en-CA" sz="900" dirty="0" smtClean="0">
                          <a:effectLst/>
                        </a:rPr>
                        <a:t/>
                      </a:r>
                      <a:br>
                        <a:rPr lang="en-CA" sz="900" dirty="0" smtClean="0">
                          <a:effectLst/>
                        </a:rPr>
                      </a:br>
                      <a:endParaRPr lang="en-CA" sz="900" dirty="0">
                        <a:effectLst/>
                        <a:latin typeface="+mn-lt"/>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2530030982"/>
                  </a:ext>
                </a:extLst>
              </a:tr>
            </a:tbl>
          </a:graphicData>
        </a:graphic>
      </p:graphicFrame>
      <p:sp>
        <p:nvSpPr>
          <p:cNvPr id="11" name="Rectangle 10"/>
          <p:cNvSpPr/>
          <p:nvPr/>
        </p:nvSpPr>
        <p:spPr>
          <a:xfrm>
            <a:off x="5326340" y="732228"/>
            <a:ext cx="3414704" cy="1545103"/>
          </a:xfrm>
          <a:prstGeom prst="rect">
            <a:avLst/>
          </a:prstGeom>
          <a:solidFill>
            <a:schemeClr val="accent4">
              <a:lumMod val="20000"/>
              <a:lumOff val="80000"/>
            </a:schemeClr>
          </a:solidFill>
          <a:ln>
            <a:solidFill>
              <a:srgbClr val="FFC000"/>
            </a:solidFill>
          </a:ln>
        </p:spPr>
        <p:txBody>
          <a:bodyPr wrap="square">
            <a:spAutoFit/>
          </a:bodyPr>
          <a:lstStyle/>
          <a:p>
            <a:pPr marL="342900" defTabSz="457189">
              <a:lnSpc>
                <a:spcPct val="107000"/>
              </a:lnSpc>
              <a:tabLst>
                <a:tab pos="1450181" algn="l"/>
              </a:tabLst>
            </a:pPr>
            <a:r>
              <a:rPr lang="en-CA" sz="900" b="1" dirty="0">
                <a:solidFill>
                  <a:srgbClr val="333333"/>
                </a:solidFill>
                <a:ea typeface="Calibri" panose="020F0502020204030204" pitchFamily="34" charset="0"/>
                <a:cs typeface="Arial" panose="020B0604020202020204" pitchFamily="34" charset="0"/>
              </a:rPr>
              <a:t>Training and tools on working remotely</a:t>
            </a:r>
          </a:p>
          <a:p>
            <a:pPr marL="471488" indent="-128588" defTabSz="457189">
              <a:buFont typeface="Arial" panose="020B0604020202020204" pitchFamily="34" charset="0"/>
              <a:buChar char="•"/>
              <a:tabLst>
                <a:tab pos="1450181" algn="l"/>
              </a:tabLst>
            </a:pPr>
            <a:endParaRPr lang="fr-CA" sz="900" dirty="0">
              <a:solidFill>
                <a:srgbClr val="000000"/>
              </a:solidFill>
              <a:ea typeface="Calibri" panose="020F0502020204030204" pitchFamily="34" charset="0"/>
              <a:cs typeface="Times New Roman" panose="02020603050405020304" pitchFamily="18" charset="0"/>
            </a:endParaRPr>
          </a:p>
          <a:p>
            <a:pPr marL="471488" indent="-128588" defTabSz="457189">
              <a:buFont typeface="Arial" panose="020B0604020202020204" pitchFamily="34" charset="0"/>
              <a:buChar char="•"/>
              <a:tabLst>
                <a:tab pos="1450181" algn="l"/>
              </a:tabLst>
            </a:pPr>
            <a:endParaRPr lang="fr-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en-CA" sz="900" u="sng" dirty="0">
                <a:solidFill>
                  <a:srgbClr val="4472C4"/>
                </a:solidFill>
                <a:ea typeface="Calibri" panose="020F0502020204030204" pitchFamily="34" charset="0"/>
                <a:cs typeface="Arial" panose="020B0604020202020204" pitchFamily="34" charset="0"/>
                <a:hlinkClick r:id="rId8"/>
              </a:rPr>
              <a:t>Toolbox - Working Remotely</a:t>
            </a:r>
            <a:r>
              <a:rPr lang="en-CA" sz="900" dirty="0">
                <a:solidFill>
                  <a:srgbClr val="4472C4"/>
                </a:solidFill>
                <a:ea typeface="Calibri" panose="020F0502020204030204" pitchFamily="34" charset="0"/>
                <a:cs typeface="Arial" panose="020B0604020202020204" pitchFamily="34" charset="0"/>
              </a:rPr>
              <a:t> – </a:t>
            </a:r>
            <a:r>
              <a:rPr lang="en-CA" sz="900" dirty="0">
                <a:solidFill>
                  <a:srgbClr val="000000"/>
                </a:solidFill>
                <a:ea typeface="Calibri" panose="020F0502020204030204" pitchFamily="34" charset="0"/>
                <a:cs typeface="Arial" panose="020B0604020202020204" pitchFamily="34" charset="0"/>
              </a:rPr>
              <a:t>TBS</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en-CA" sz="900" u="sng" dirty="0">
                <a:solidFill>
                  <a:srgbClr val="0563C1"/>
                </a:solidFill>
                <a:ea typeface="Calibri" panose="020F0502020204030204" pitchFamily="34" charset="0"/>
                <a:cs typeface="Arial" panose="020B0604020202020204" pitchFamily="34" charset="0"/>
                <a:hlinkClick r:id="rId18"/>
              </a:rPr>
              <a:t>Virtual Team Toolkit</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tabLst>
                <a:tab pos="1450181" algn="l"/>
              </a:tabLst>
            </a:pPr>
            <a:r>
              <a:rPr lang="fr-CA" sz="900" u="sng" dirty="0">
                <a:solidFill>
                  <a:srgbClr val="0563C1"/>
                </a:solidFill>
                <a:ea typeface="Calibri" panose="020F0502020204030204" pitchFamily="34" charset="0"/>
                <a:cs typeface="Arial" panose="020B0604020202020204" pitchFamily="34" charset="0"/>
                <a:hlinkClick r:id="rId19"/>
              </a:rPr>
              <a:t>Virtual Team Charter Guidelines</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fr-CA" sz="900" u="sng" dirty="0">
                <a:solidFill>
                  <a:srgbClr val="0563C1"/>
                </a:solidFill>
                <a:ea typeface="Times New Roman" panose="02020603050405020304" pitchFamily="18" charset="0"/>
                <a:cs typeface="Times New Roman" panose="02020603050405020304" pitchFamily="18" charset="0"/>
                <a:hlinkClick r:id="rId20"/>
              </a:rPr>
              <a:t>COVID-19 and Mental </a:t>
            </a:r>
            <a:r>
              <a:rPr lang="fr-CA" sz="900" u="sng" dirty="0" err="1">
                <a:solidFill>
                  <a:srgbClr val="0563C1"/>
                </a:solidFill>
                <a:ea typeface="Times New Roman" panose="02020603050405020304" pitchFamily="18" charset="0"/>
                <a:cs typeface="Times New Roman" panose="02020603050405020304" pitchFamily="18" charset="0"/>
                <a:hlinkClick r:id="rId20"/>
              </a:rPr>
              <a:t>Health</a:t>
            </a:r>
            <a:r>
              <a:rPr lang="fr-CA" sz="900" u="sng" dirty="0">
                <a:solidFill>
                  <a:srgbClr val="0563C1"/>
                </a:solidFill>
                <a:ea typeface="Times New Roman" panose="02020603050405020304" pitchFamily="18" charset="0"/>
                <a:cs typeface="Times New Roman" panose="02020603050405020304" pitchFamily="18" charset="0"/>
                <a:hlinkClick r:id="rId20"/>
              </a:rPr>
              <a:t> @ </a:t>
            </a:r>
            <a:r>
              <a:rPr lang="fr-CA" sz="900" u="sng" dirty="0" err="1">
                <a:solidFill>
                  <a:srgbClr val="0563C1"/>
                </a:solidFill>
                <a:ea typeface="Times New Roman" panose="02020603050405020304" pitchFamily="18" charset="0"/>
                <a:cs typeface="Times New Roman" panose="02020603050405020304" pitchFamily="18" charset="0"/>
                <a:hlinkClick r:id="rId20"/>
              </a:rPr>
              <a:t>Work</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en-CA" sz="900" u="sng" dirty="0">
                <a:solidFill>
                  <a:srgbClr val="0563C1"/>
                </a:solidFill>
                <a:ea typeface="Times New Roman" panose="02020603050405020304" pitchFamily="18" charset="0"/>
                <a:cs typeface="Times New Roman" panose="02020603050405020304" pitchFamily="18" charset="0"/>
                <a:hlinkClick r:id="rId21"/>
              </a:rPr>
              <a:t>Mental health tips for working from home</a:t>
            </a:r>
            <a:endParaRPr lang="en-CA" sz="900" dirty="0">
              <a:solidFill>
                <a:srgbClr val="000000"/>
              </a:solidFill>
              <a:ea typeface="Calibri" panose="020F0502020204030204" pitchFamily="34" charset="0"/>
              <a:cs typeface="Times New Roman" panose="02020603050405020304" pitchFamily="18" charset="0"/>
            </a:endParaRPr>
          </a:p>
          <a:p>
            <a:pPr marL="257175" indent="-257175" defTabSz="457189">
              <a:lnSpc>
                <a:spcPct val="107000"/>
              </a:lnSpc>
              <a:buClr>
                <a:schemeClr val="tx2">
                  <a:lumMod val="75000"/>
                </a:schemeClr>
              </a:buClr>
              <a:buFont typeface="Arial" panose="020B0604020202020204" pitchFamily="34" charset="0"/>
              <a:buChar char="•"/>
            </a:pPr>
            <a:r>
              <a:rPr lang="en-CA" sz="900" u="sng" dirty="0">
                <a:solidFill>
                  <a:srgbClr val="0563C1"/>
                </a:solidFill>
                <a:ea typeface="Times New Roman" panose="02020603050405020304" pitchFamily="18" charset="0"/>
                <a:cs typeface="Times New Roman" panose="02020603050405020304" pitchFamily="18" charset="0"/>
                <a:hlinkClick r:id="rId22"/>
              </a:rPr>
              <a:t>Staying cyber-healthy during COVID-19 isolation</a:t>
            </a:r>
            <a:endParaRPr lang="en-CA" sz="900" dirty="0">
              <a:solidFill>
                <a:srgbClr val="000000"/>
              </a:solidFill>
              <a:ea typeface="Calibri" panose="020F0502020204030204" pitchFamily="34" charset="0"/>
              <a:cs typeface="Times New Roman" panose="02020603050405020304" pitchFamily="18" charset="0"/>
            </a:endParaRPr>
          </a:p>
          <a:p>
            <a:pPr marL="342900" defTabSz="457189">
              <a:tabLst>
                <a:tab pos="1450181" algn="l"/>
              </a:tabLst>
            </a:pPr>
            <a:endParaRPr lang="en-CA" sz="900" dirty="0">
              <a:solidFill>
                <a:srgbClr val="000000"/>
              </a:solidFill>
              <a:ea typeface="Calibri" panose="020F0502020204030204" pitchFamily="34" charset="0"/>
              <a:cs typeface="Times New Roman" panose="02020603050405020304" pitchFamily="18" charset="0"/>
            </a:endParaRPr>
          </a:p>
        </p:txBody>
      </p:sp>
      <p:sp>
        <p:nvSpPr>
          <p:cNvPr id="12" name="Rectangle 11"/>
          <p:cNvSpPr/>
          <p:nvPr/>
        </p:nvSpPr>
        <p:spPr>
          <a:xfrm>
            <a:off x="5326340" y="2854557"/>
            <a:ext cx="3414704" cy="1421928"/>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lvl="0">
              <a:lnSpc>
                <a:spcPct val="120000"/>
              </a:lnSpc>
              <a:defRPr/>
            </a:pPr>
            <a:r>
              <a:rPr lang="en-CA" sz="900" b="1" dirty="0">
                <a:solidFill>
                  <a:sysClr val="windowText" lastClr="000000"/>
                </a:solidFill>
              </a:rPr>
              <a:t>        Canada School of Public Services Training</a:t>
            </a:r>
          </a:p>
          <a:p>
            <a:pPr lvl="0">
              <a:lnSpc>
                <a:spcPct val="120000"/>
              </a:lnSpc>
              <a:defRPr/>
            </a:pPr>
            <a:endParaRPr lang="en-CA" sz="900" b="1" dirty="0">
              <a:solidFill>
                <a:sysClr val="windowText" lastClr="000000"/>
              </a:solidFill>
            </a:endParaRPr>
          </a:p>
          <a:p>
            <a:pPr marL="171450" indent="-171450">
              <a:lnSpc>
                <a:spcPct val="120000"/>
              </a:lnSpc>
              <a:buClr>
                <a:schemeClr val="tx2">
                  <a:lumMod val="75000"/>
                </a:schemeClr>
              </a:buClr>
              <a:buFont typeface="Arial" panose="020B0604020202020204" pitchFamily="34" charset="0"/>
              <a:buChar char="•"/>
              <a:defRPr/>
            </a:pPr>
            <a:r>
              <a:rPr lang="en-CA" sz="900" dirty="0">
                <a:solidFill>
                  <a:sysClr val="windowText" lastClr="000000"/>
                </a:solidFill>
              </a:rPr>
              <a:t>Mandatory course: </a:t>
            </a:r>
            <a:r>
              <a:rPr lang="en-CA" sz="900" dirty="0">
                <a:solidFill>
                  <a:sysClr val="windowText" lastClr="000000"/>
                </a:solidFill>
                <a:hlinkClick r:id="rId23"/>
              </a:rPr>
              <a:t>Performance Management for the Government of Canada (G140)</a:t>
            </a:r>
            <a:r>
              <a:rPr lang="en-CA" sz="900" dirty="0">
                <a:solidFill>
                  <a:sysClr val="windowText" lastClr="000000"/>
                </a:solidFill>
              </a:rPr>
              <a:t> </a:t>
            </a:r>
          </a:p>
          <a:p>
            <a:pPr marL="171450" indent="-171450">
              <a:lnSpc>
                <a:spcPct val="120000"/>
              </a:lnSpc>
              <a:buClr>
                <a:schemeClr val="tx2">
                  <a:lumMod val="75000"/>
                </a:schemeClr>
              </a:buClr>
              <a:buFont typeface="Arial" panose="020B0604020202020204" pitchFamily="34" charset="0"/>
              <a:buChar char="•"/>
              <a:defRPr/>
            </a:pPr>
            <a:r>
              <a:rPr lang="en-CA" sz="900" dirty="0">
                <a:solidFill>
                  <a:sysClr val="windowText" lastClr="000000"/>
                </a:solidFill>
                <a:hlinkClick r:id="rId24"/>
              </a:rPr>
              <a:t>Courses on performance management</a:t>
            </a:r>
            <a:endParaRPr lang="en-CA" sz="900" dirty="0">
              <a:solidFill>
                <a:sysClr val="windowText" lastClr="000000"/>
              </a:solidFill>
            </a:endParaRPr>
          </a:p>
          <a:p>
            <a:pPr marL="171450" indent="-171450">
              <a:lnSpc>
                <a:spcPct val="120000"/>
              </a:lnSpc>
              <a:buClr>
                <a:schemeClr val="tx2">
                  <a:lumMod val="75000"/>
                </a:schemeClr>
              </a:buClr>
              <a:buFont typeface="Arial" panose="020B0604020202020204" pitchFamily="34" charset="0"/>
              <a:buChar char="•"/>
              <a:defRPr/>
            </a:pPr>
            <a:r>
              <a:rPr lang="en-CA" sz="900" dirty="0">
                <a:solidFill>
                  <a:sysClr val="windowText" lastClr="000000"/>
                </a:solidFill>
                <a:hlinkClick r:id="rId25"/>
              </a:rPr>
              <a:t>How to Manage Difficult Conversations (W009)</a:t>
            </a:r>
            <a:r>
              <a:rPr lang="en-CA" sz="900" dirty="0">
                <a:solidFill>
                  <a:sysClr val="windowText" lastClr="000000"/>
                </a:solidFill>
              </a:rPr>
              <a:t> </a:t>
            </a:r>
          </a:p>
          <a:p>
            <a:pPr marL="171450" indent="-171450">
              <a:lnSpc>
                <a:spcPct val="120000"/>
              </a:lnSpc>
              <a:buClr>
                <a:schemeClr val="tx2">
                  <a:lumMod val="75000"/>
                </a:schemeClr>
              </a:buClr>
              <a:buFont typeface="Arial" panose="020B0604020202020204" pitchFamily="34" charset="0"/>
              <a:buChar char="•"/>
              <a:defRPr/>
            </a:pPr>
            <a:r>
              <a:rPr lang="en-CA" sz="900" u="sng" dirty="0">
                <a:solidFill>
                  <a:sysClr val="windowText" lastClr="000000"/>
                </a:solidFill>
                <a:hlinkClick r:id="rId26"/>
              </a:rPr>
              <a:t>Canada School of Public Service Digital Academy</a:t>
            </a:r>
            <a:endParaRPr lang="en-CA" sz="900" u="sng" dirty="0">
              <a:solidFill>
                <a:sysClr val="windowText" lastClr="000000"/>
              </a:solidFill>
            </a:endParaRPr>
          </a:p>
          <a:p>
            <a:pPr marL="171450" indent="-171450">
              <a:lnSpc>
                <a:spcPct val="120000"/>
              </a:lnSpc>
              <a:buClr>
                <a:schemeClr val="tx2">
                  <a:lumMod val="75000"/>
                </a:schemeClr>
              </a:buClr>
              <a:buFont typeface="Arial" panose="020B0604020202020204" pitchFamily="34" charset="0"/>
              <a:buChar char="•"/>
              <a:defRPr/>
            </a:pPr>
            <a:r>
              <a:rPr lang="en-CA" sz="900" dirty="0">
                <a:solidFill>
                  <a:sysClr val="windowText" lastClr="000000"/>
                </a:solidFill>
                <a:hlinkClick r:id="rId27"/>
              </a:rPr>
              <a:t>Leading Teams: Managing Virtual Teams (X027)</a:t>
            </a:r>
            <a:r>
              <a:rPr lang="en-CA" sz="900" dirty="0">
                <a:solidFill>
                  <a:sysClr val="windowText" lastClr="000000"/>
                </a:solidFill>
              </a:rPr>
              <a:t> </a:t>
            </a:r>
          </a:p>
        </p:txBody>
      </p:sp>
    </p:spTree>
    <p:extLst>
      <p:ext uri="{BB962C8B-B14F-4D97-AF65-F5344CB8AC3E}">
        <p14:creationId xmlns:p14="http://schemas.microsoft.com/office/powerpoint/2010/main" val="604181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18</a:t>
            </a:fld>
            <a:endParaRPr lang="en-US" dirty="0"/>
          </a:p>
        </p:txBody>
      </p:sp>
      <p:sp>
        <p:nvSpPr>
          <p:cNvPr id="2" name="Title 1"/>
          <p:cNvSpPr>
            <a:spLocks noGrp="1"/>
          </p:cNvSpPr>
          <p:nvPr>
            <p:ph type="title" idx="4294967295"/>
          </p:nvPr>
        </p:nvSpPr>
        <p:spPr>
          <a:xfrm>
            <a:off x="0" y="1984375"/>
            <a:ext cx="9144000" cy="857250"/>
          </a:xfrm>
        </p:spPr>
        <p:txBody>
          <a:bodyPr>
            <a:normAutofit/>
          </a:bodyPr>
          <a:lstStyle/>
          <a:p>
            <a:pPr algn="ctr"/>
            <a:r>
              <a:rPr lang="en-CA" sz="4500" b="1" dirty="0"/>
              <a:t>APPENDICES</a:t>
            </a:r>
          </a:p>
        </p:txBody>
      </p:sp>
    </p:spTree>
    <p:extLst>
      <p:ext uri="{BB962C8B-B14F-4D97-AF65-F5344CB8AC3E}">
        <p14:creationId xmlns:p14="http://schemas.microsoft.com/office/powerpoint/2010/main" val="4566436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86C063-E22E-2E4C-A523-54089486E38F}" type="slidenum">
              <a:rPr lang="en-US" smtClean="0"/>
              <a:t>19</a:t>
            </a:fld>
            <a:endParaRPr lang="en-US" dirty="0"/>
          </a:p>
        </p:txBody>
      </p:sp>
      <p:sp>
        <p:nvSpPr>
          <p:cNvPr id="2" name="Title 1"/>
          <p:cNvSpPr>
            <a:spLocks noGrp="1"/>
          </p:cNvSpPr>
          <p:nvPr>
            <p:ph type="title" idx="4294967295"/>
          </p:nvPr>
        </p:nvSpPr>
        <p:spPr>
          <a:xfrm>
            <a:off x="617414" y="28575"/>
            <a:ext cx="8526585" cy="857250"/>
          </a:xfrm>
        </p:spPr>
        <p:txBody>
          <a:bodyPr>
            <a:normAutofit/>
          </a:bodyPr>
          <a:lstStyle/>
          <a:p>
            <a:r>
              <a:rPr lang="en-CA" sz="1800" dirty="0">
                <a:latin typeface="Arial" panose="020B0604020202020204" pitchFamily="34" charset="0"/>
                <a:cs typeface="Arial" panose="020B0604020202020204" pitchFamily="34" charset="0"/>
              </a:rPr>
              <a:t>Appendix 1: Sample of a Template for Recording Ongoing Conversations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55538943"/>
              </p:ext>
            </p:extLst>
          </p:nvPr>
        </p:nvGraphicFramePr>
        <p:xfrm>
          <a:off x="547077" y="830629"/>
          <a:ext cx="7649893" cy="3669991"/>
        </p:xfrm>
        <a:graphic>
          <a:graphicData uri="http://schemas.openxmlformats.org/drawingml/2006/table">
            <a:tbl>
              <a:tblPr firstRow="1" firstCol="1" bandRow="1"/>
              <a:tblGrid>
                <a:gridCol w="2853661">
                  <a:extLst>
                    <a:ext uri="{9D8B030D-6E8A-4147-A177-3AD203B41FA5}">
                      <a16:colId xmlns:a16="http://schemas.microsoft.com/office/drawing/2014/main" val="20000"/>
                    </a:ext>
                  </a:extLst>
                </a:gridCol>
                <a:gridCol w="2493148">
                  <a:extLst>
                    <a:ext uri="{9D8B030D-6E8A-4147-A177-3AD203B41FA5}">
                      <a16:colId xmlns:a16="http://schemas.microsoft.com/office/drawing/2014/main" val="20001"/>
                    </a:ext>
                  </a:extLst>
                </a:gridCol>
                <a:gridCol w="2303084">
                  <a:extLst>
                    <a:ext uri="{9D8B030D-6E8A-4147-A177-3AD203B41FA5}">
                      <a16:colId xmlns:a16="http://schemas.microsoft.com/office/drawing/2014/main" val="20002"/>
                    </a:ext>
                  </a:extLst>
                </a:gridCol>
              </a:tblGrid>
              <a:tr h="162299">
                <a:tc gridSpan="3">
                  <a:txBody>
                    <a:bodyPr/>
                    <a:lstStyle/>
                    <a:p>
                      <a:pPr algn="ctr">
                        <a:lnSpc>
                          <a:spcPct val="115000"/>
                        </a:lnSpc>
                        <a:spcAft>
                          <a:spcPct val="0"/>
                        </a:spcAft>
                      </a:pPr>
                      <a:r>
                        <a:rPr lang="fr-CA" sz="800" b="1" dirty="0">
                          <a:effectLst/>
                          <a:latin typeface="Calibri" panose="020F0502020204030204"/>
                          <a:ea typeface="Calibri"/>
                          <a:cs typeface="Times New Roman"/>
                        </a:rPr>
                        <a:t>WORK OBJECTIVES</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75963">
                <a:tc>
                  <a:txBody>
                    <a:bodyPr/>
                    <a:lstStyle/>
                    <a:p>
                      <a:pPr algn="ctr">
                        <a:lnSpc>
                          <a:spcPct val="115000"/>
                        </a:lnSpc>
                        <a:spcAft>
                          <a:spcPct val="0"/>
                        </a:spcAft>
                      </a:pPr>
                      <a:r>
                        <a:rPr lang="en-CA" sz="700" b="1" noProof="0" dirty="0">
                          <a:effectLst/>
                          <a:latin typeface="Calibri" panose="020F0502020204030204"/>
                          <a:ea typeface="Times New Roman"/>
                          <a:cs typeface="Times New Roman"/>
                        </a:rPr>
                        <a:t>Work Objectives </a:t>
                      </a:r>
                    </a:p>
                    <a:p>
                      <a:pPr algn="ctr">
                        <a:lnSpc>
                          <a:spcPct val="115000"/>
                        </a:lnSpc>
                        <a:spcAft>
                          <a:spcPct val="0"/>
                        </a:spcAft>
                      </a:pPr>
                      <a:r>
                        <a:rPr lang="en-CA" sz="700" b="1" noProof="0" dirty="0">
                          <a:effectLst/>
                          <a:latin typeface="Calibri" panose="020F0502020204030204"/>
                          <a:ea typeface="Times New Roman"/>
                          <a:cs typeface="Times New Roman"/>
                        </a:rPr>
                        <a:t>and Performance Indicators</a:t>
                      </a:r>
                      <a:endParaRPr lang="en-CA" sz="700"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ct val="0"/>
                        </a:spcAft>
                      </a:pPr>
                      <a:r>
                        <a:rPr lang="en-CA" sz="700" b="1" noProof="0" dirty="0">
                          <a:effectLst/>
                          <a:latin typeface="Calibri" panose="020F0502020204030204"/>
                          <a:ea typeface="Calibri"/>
                          <a:cs typeface="Times New Roman"/>
                        </a:rPr>
                        <a:t>Comments: </a:t>
                      </a:r>
                      <a:endParaRPr lang="en-CA" sz="700" noProof="0" dirty="0">
                        <a:effectLst/>
                        <a:latin typeface="Calibri"/>
                        <a:ea typeface="Calibri"/>
                        <a:cs typeface="Times New Roman"/>
                      </a:endParaRPr>
                    </a:p>
                    <a:p>
                      <a:pPr algn="ctr">
                        <a:lnSpc>
                          <a:spcPct val="115000"/>
                        </a:lnSpc>
                        <a:spcAft>
                          <a:spcPct val="0"/>
                        </a:spcAft>
                      </a:pPr>
                      <a:r>
                        <a:rPr lang="en-CA" sz="700" b="1" noProof="0" dirty="0">
                          <a:effectLst/>
                          <a:latin typeface="Calibri" panose="020F0502020204030204"/>
                          <a:ea typeface="Calibri"/>
                          <a:cs typeface="Times New Roman"/>
                        </a:rPr>
                        <a:t>Positive and constructive</a:t>
                      </a:r>
                      <a:endParaRPr lang="en-CA" sz="700"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ct val="0"/>
                        </a:spcAft>
                      </a:pPr>
                      <a:r>
                        <a:rPr lang="en-CA" sz="700" b="1" noProof="0"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1927">
                <a:tc>
                  <a:txBody>
                    <a:bodyPr/>
                    <a:lstStyle/>
                    <a:p>
                      <a:pPr marL="342900" lvl="0" indent="-342900">
                        <a:lnSpc>
                          <a:spcPct val="115000"/>
                        </a:lnSpc>
                        <a:spcAft>
                          <a:spcPct val="0"/>
                        </a:spcAft>
                        <a:buFont typeface="Symbol"/>
                        <a:buChar char=""/>
                      </a:pPr>
                      <a:r>
                        <a:rPr lang="en-CA" sz="700" noProof="0" dirty="0">
                          <a:effectLst/>
                          <a:latin typeface="Calibri" panose="020F0502020204030204"/>
                          <a:ea typeface="Times New Roman"/>
                          <a:cs typeface="Times New Roman"/>
                        </a:rPr>
                        <a:t>Work Objective 1</a:t>
                      </a:r>
                      <a:endParaRPr lang="en-CA" sz="700" noProof="0" dirty="0">
                        <a:effectLst/>
                        <a:latin typeface="Calibri"/>
                        <a:ea typeface="Calibri"/>
                        <a:cs typeface="Times New Roman"/>
                      </a:endParaRPr>
                    </a:p>
                    <a:p>
                      <a:pPr marL="742950" lvl="1" indent="-285750">
                        <a:lnSpc>
                          <a:spcPct val="115000"/>
                        </a:lnSpc>
                        <a:spcAft>
                          <a:spcPct val="0"/>
                        </a:spcAft>
                        <a:buFont typeface="Courier New"/>
                        <a:buChar char="o"/>
                      </a:pPr>
                      <a:r>
                        <a:rPr lang="en-CA" sz="700" noProof="0" dirty="0">
                          <a:effectLst/>
                          <a:latin typeface="Calibri" panose="020F0502020204030204"/>
                          <a:ea typeface="Times New Roman"/>
                          <a:cs typeface="Times New Roman"/>
                        </a:rPr>
                        <a:t>Performance indicator 1.1.</a:t>
                      </a:r>
                      <a:endParaRPr lang="en-CA" sz="700" noProof="0" dirty="0">
                        <a:effectLst/>
                        <a:latin typeface="Calibri"/>
                        <a:ea typeface="Calibri"/>
                        <a:cs typeface="Times New Roman"/>
                      </a:endParaRPr>
                    </a:p>
                    <a:p>
                      <a:pPr marL="742950" lvl="1" indent="-285750">
                        <a:lnSpc>
                          <a:spcPct val="115000"/>
                        </a:lnSpc>
                        <a:spcAft>
                          <a:spcPct val="0"/>
                        </a:spcAft>
                        <a:buFont typeface="Courier New"/>
                        <a:buChar char="o"/>
                      </a:pPr>
                      <a:r>
                        <a:rPr lang="en-CA" sz="700" noProof="0" dirty="0">
                          <a:effectLst/>
                          <a:latin typeface="Calibri" panose="020F0502020204030204"/>
                          <a:ea typeface="Times New Roman"/>
                          <a:cs typeface="Times New Roman"/>
                        </a:rPr>
                        <a:t>Performance indicator 1.2</a:t>
                      </a:r>
                      <a:endParaRPr lang="en-CA" sz="700" noProof="0" dirty="0">
                        <a:effectLst/>
                        <a:latin typeface="Calibri"/>
                        <a:ea typeface="Calibri"/>
                        <a:cs typeface="Times New Roman"/>
                      </a:endParaRPr>
                    </a:p>
                    <a:p>
                      <a:pPr marL="742950" lvl="1" indent="-285750">
                        <a:lnSpc>
                          <a:spcPct val="115000"/>
                        </a:lnSpc>
                        <a:spcAft>
                          <a:spcPct val="0"/>
                        </a:spcAft>
                        <a:buFont typeface="Courier New"/>
                        <a:buChar char="o"/>
                      </a:pPr>
                      <a:r>
                        <a:rPr lang="en-CA" sz="700" noProof="0" dirty="0">
                          <a:effectLst/>
                          <a:latin typeface="Calibri" panose="020F0502020204030204"/>
                          <a:ea typeface="Times New Roman"/>
                          <a:cs typeface="Times New Roman"/>
                        </a:rPr>
                        <a:t>Performance indicator 1.3</a:t>
                      </a:r>
                      <a:endParaRPr lang="en-CA" sz="700"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noProof="0" dirty="0">
                          <a:effectLst/>
                          <a:latin typeface="Calibri" panose="020F0502020204030204"/>
                          <a:ea typeface="Calibri"/>
                          <a:cs typeface="Times New Roman"/>
                        </a:rPr>
                        <a:t>Positive comments:</a:t>
                      </a:r>
                    </a:p>
                    <a:p>
                      <a:pPr marL="342900" lvl="0" indent="-342900">
                        <a:lnSpc>
                          <a:spcPct val="115000"/>
                        </a:lnSpc>
                        <a:spcAft>
                          <a:spcPct val="0"/>
                        </a:spcAft>
                        <a:buFont typeface="Symbol"/>
                        <a:buChar char=""/>
                      </a:pPr>
                      <a:endParaRPr lang="en-CA" sz="700" noProof="0" dirty="0">
                        <a:effectLst/>
                        <a:latin typeface="Calibri" panose="020F0502020204030204"/>
                        <a:ea typeface="Calibri"/>
                        <a:cs typeface="Times New Roman"/>
                      </a:endParaRPr>
                    </a:p>
                    <a:p>
                      <a:pPr marL="342900" lvl="0" indent="-342900">
                        <a:lnSpc>
                          <a:spcPct val="115000"/>
                        </a:lnSpc>
                        <a:spcAft>
                          <a:spcPct val="0"/>
                        </a:spcAft>
                        <a:buFont typeface="Symbol"/>
                        <a:buChar char=""/>
                      </a:pPr>
                      <a:r>
                        <a:rPr lang="en-CA" sz="700" noProof="0" dirty="0">
                          <a:effectLst/>
                          <a:latin typeface="Calibri" panose="020F0502020204030204"/>
                          <a:ea typeface="Calibri"/>
                          <a:cs typeface="Times New Roman"/>
                        </a:rPr>
                        <a:t>Constructive Feedback</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685800" rtl="0" eaLnBrk="1" fontAlgn="auto" latinLnBrk="0" hangingPunct="1">
                        <a:lnSpc>
                          <a:spcPct val="115000"/>
                        </a:lnSpc>
                        <a:spcBef>
                          <a:spcPts val="0"/>
                        </a:spcBef>
                        <a:spcAft>
                          <a:spcPct val="0"/>
                        </a:spcAft>
                        <a:buClrTx/>
                        <a:buSzTx/>
                        <a:buFont typeface="Symbol"/>
                        <a:buChar char=""/>
                        <a:tabLst/>
                        <a:defRPr/>
                      </a:pPr>
                      <a:r>
                        <a:rPr lang="en-CA" sz="700" noProof="0" dirty="0">
                          <a:effectLst/>
                          <a:latin typeface="+mn-lt"/>
                          <a:ea typeface="Calibri"/>
                          <a:cs typeface="Times New Roman"/>
                        </a:rPr>
                        <a:t>Follow-up</a:t>
                      </a:r>
                    </a:p>
                    <a:p>
                      <a:pPr marL="342900" lvl="0" indent="-342900">
                        <a:lnSpc>
                          <a:spcPct val="115000"/>
                        </a:lnSpc>
                        <a:spcAft>
                          <a:spcPct val="0"/>
                        </a:spcAft>
                        <a:buFont typeface="Symbol"/>
                        <a:buChar char=""/>
                      </a:pPr>
                      <a:endParaRPr lang="en-CA" sz="700"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3945">
                <a:tc>
                  <a:txBody>
                    <a:bodyPr/>
                    <a:lstStyle/>
                    <a:p>
                      <a:pPr marL="342900" lvl="0" indent="-342900">
                        <a:lnSpc>
                          <a:spcPct val="115000"/>
                        </a:lnSpc>
                        <a:spcAft>
                          <a:spcPct val="0"/>
                        </a:spcAft>
                        <a:buFont typeface="Symbol"/>
                        <a:buChar char=""/>
                      </a:pPr>
                      <a:r>
                        <a:rPr lang="en-CA" sz="700" noProof="0" dirty="0">
                          <a:effectLst/>
                          <a:latin typeface="Calibri" panose="020F0502020204030204"/>
                          <a:ea typeface="Times New Roman"/>
                          <a:cs typeface="Times New Roman"/>
                        </a:rPr>
                        <a:t>Work Objective 2</a:t>
                      </a:r>
                      <a:endParaRPr lang="en-CA" sz="700" noProof="0" dirty="0">
                        <a:effectLst/>
                        <a:latin typeface="Calibri"/>
                        <a:ea typeface="Calibri"/>
                        <a:cs typeface="Times New Roman"/>
                      </a:endParaRPr>
                    </a:p>
                    <a:p>
                      <a:pPr marL="742950" lvl="1" indent="-285750">
                        <a:lnSpc>
                          <a:spcPct val="115000"/>
                        </a:lnSpc>
                        <a:spcAft>
                          <a:spcPct val="0"/>
                        </a:spcAft>
                        <a:buFont typeface="Courier New"/>
                        <a:buChar char="o"/>
                      </a:pPr>
                      <a:r>
                        <a:rPr lang="en-CA" sz="700" noProof="0" dirty="0">
                          <a:effectLst/>
                          <a:latin typeface="Calibri" panose="020F0502020204030204"/>
                          <a:ea typeface="Times New Roman"/>
                          <a:cs typeface="Times New Roman"/>
                        </a:rPr>
                        <a:t>Performance indicator 2.1</a:t>
                      </a:r>
                      <a:endParaRPr lang="en-CA" sz="700" noProof="0" dirty="0">
                        <a:effectLst/>
                        <a:latin typeface="Calibri"/>
                        <a:ea typeface="Calibri"/>
                        <a:cs typeface="Times New Roman"/>
                      </a:endParaRPr>
                    </a:p>
                    <a:p>
                      <a:pPr marL="742950" lvl="1" indent="-285750">
                        <a:lnSpc>
                          <a:spcPct val="115000"/>
                        </a:lnSpc>
                        <a:spcAft>
                          <a:spcPct val="0"/>
                        </a:spcAft>
                        <a:buFont typeface="Courier New"/>
                        <a:buChar char="o"/>
                      </a:pPr>
                      <a:r>
                        <a:rPr lang="en-CA" sz="700" noProof="0" dirty="0">
                          <a:effectLst/>
                          <a:latin typeface="Calibri" panose="020F0502020204030204"/>
                          <a:ea typeface="Times New Roman"/>
                          <a:cs typeface="Times New Roman"/>
                        </a:rPr>
                        <a:t>Performance indicator 2.2</a:t>
                      </a:r>
                      <a:endParaRPr lang="en-CA" sz="700"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noProof="0" dirty="0">
                          <a:effectLst/>
                          <a:latin typeface="Calibri" panose="020F0502020204030204"/>
                          <a:ea typeface="Calibri"/>
                          <a:cs typeface="Times New Roman"/>
                        </a:rPr>
                        <a:t>Positive comments: </a:t>
                      </a:r>
                    </a:p>
                    <a:p>
                      <a:pPr marL="342900" lvl="0" indent="-342900">
                        <a:lnSpc>
                          <a:spcPct val="115000"/>
                        </a:lnSpc>
                        <a:spcAft>
                          <a:spcPct val="0"/>
                        </a:spcAft>
                        <a:buFont typeface="Symbol"/>
                        <a:buChar char=""/>
                      </a:pPr>
                      <a:endParaRPr lang="en-CA" sz="700" noProof="0" dirty="0">
                        <a:effectLst/>
                        <a:latin typeface="Calibri" panose="020F0502020204030204"/>
                        <a:ea typeface="Calibri"/>
                        <a:cs typeface="Times New Roman"/>
                      </a:endParaRPr>
                    </a:p>
                    <a:p>
                      <a:pPr marL="342900" lvl="0" indent="-342900">
                        <a:lnSpc>
                          <a:spcPct val="115000"/>
                        </a:lnSpc>
                        <a:spcAft>
                          <a:spcPct val="0"/>
                        </a:spcAft>
                        <a:buFont typeface="Symbol"/>
                        <a:buChar char=""/>
                      </a:pPr>
                      <a:r>
                        <a:rPr lang="en-CA" sz="700" noProof="0" dirty="0">
                          <a:effectLst/>
                          <a:latin typeface="Calibri" panose="020F0502020204030204"/>
                          <a:ea typeface="Calibri"/>
                          <a:cs typeface="Times New Roman"/>
                        </a:rPr>
                        <a:t>Constructive Feedback</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noProof="0"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9562">
                <a:tc gridSpan="3">
                  <a:txBody>
                    <a:bodyPr/>
                    <a:lstStyle/>
                    <a:p>
                      <a:pPr algn="ctr">
                        <a:lnSpc>
                          <a:spcPct val="115000"/>
                        </a:lnSpc>
                        <a:spcAft>
                          <a:spcPct val="0"/>
                        </a:spcAft>
                      </a:pPr>
                      <a:r>
                        <a:rPr lang="en-CA" sz="800" b="1" noProof="0" dirty="0">
                          <a:effectLst/>
                          <a:latin typeface="Calibri" panose="020F0502020204030204"/>
                          <a:ea typeface="Calibri"/>
                          <a:cs typeface="Times New Roman"/>
                        </a:rPr>
                        <a:t>CORE COMPETENCIES</a:t>
                      </a:r>
                      <a:endParaRPr lang="en-CA" sz="800" noProof="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4"/>
                  </a:ext>
                </a:extLst>
              </a:tr>
              <a:tr h="275963">
                <a:tc>
                  <a:txBody>
                    <a:bodyPr/>
                    <a:lstStyle/>
                    <a:p>
                      <a:pPr marL="0" lvl="0" indent="0" algn="ctr">
                        <a:lnSpc>
                          <a:spcPct val="115000"/>
                        </a:lnSpc>
                        <a:spcAft>
                          <a:spcPct val="0"/>
                        </a:spcAft>
                        <a:buFont typeface="Courier New" panose="02070309020205020404" pitchFamily="49" charset="0"/>
                        <a:buNone/>
                      </a:pPr>
                      <a:r>
                        <a:rPr lang="en-CA" sz="700" b="1" dirty="0">
                          <a:effectLst/>
                          <a:latin typeface="Calibri" panose="020F0502020204030204"/>
                          <a:ea typeface="Calibri"/>
                          <a:cs typeface="Times New Roman"/>
                        </a:rPr>
                        <a:t>Core Competencies </a:t>
                      </a:r>
                    </a:p>
                    <a:p>
                      <a:pPr marL="0" lvl="0" indent="0" algn="ctr">
                        <a:lnSpc>
                          <a:spcPct val="115000"/>
                        </a:lnSpc>
                        <a:spcAft>
                          <a:spcPct val="0"/>
                        </a:spcAft>
                        <a:buFont typeface="Courier New" panose="02070309020205020404" pitchFamily="49" charset="0"/>
                        <a:buNone/>
                      </a:pPr>
                      <a:r>
                        <a:rPr lang="en-CA" sz="700" b="1" dirty="0">
                          <a:effectLst/>
                          <a:latin typeface="Calibri" panose="020F0502020204030204"/>
                          <a:ea typeface="Calibri"/>
                          <a:cs typeface="Times New Roman"/>
                        </a:rPr>
                        <a:t>and Behavioural Indicators</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ct val="0"/>
                        </a:spcAft>
                      </a:pPr>
                      <a:r>
                        <a:rPr lang="en-CA" sz="700" b="1" dirty="0">
                          <a:effectLst/>
                          <a:latin typeface="Calibri" panose="020F0502020204030204"/>
                          <a:ea typeface="Calibri"/>
                          <a:cs typeface="Times New Roman"/>
                        </a:rPr>
                        <a:t>Comments: </a:t>
                      </a:r>
                      <a:endParaRPr lang="en-CA" sz="700" dirty="0">
                        <a:effectLst/>
                        <a:latin typeface="Calibri"/>
                        <a:ea typeface="Calibri"/>
                        <a:cs typeface="Times New Roman"/>
                      </a:endParaRPr>
                    </a:p>
                    <a:p>
                      <a:pPr algn="ctr">
                        <a:lnSpc>
                          <a:spcPct val="115000"/>
                        </a:lnSpc>
                        <a:spcAft>
                          <a:spcPct val="0"/>
                        </a:spcAft>
                      </a:pPr>
                      <a:r>
                        <a:rPr lang="en-CA" sz="700" b="1" dirty="0">
                          <a:effectLst/>
                          <a:latin typeface="Calibri" panose="020F0502020204030204"/>
                          <a:ea typeface="Calibri"/>
                          <a:cs typeface="Times New Roman"/>
                        </a:rPr>
                        <a:t>Positive and constructive</a:t>
                      </a:r>
                      <a:endParaRPr lang="en-CA" sz="7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ct val="0"/>
                        </a:spcAft>
                      </a:pPr>
                      <a:r>
                        <a:rPr lang="en-CA" sz="700" b="1"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9795">
                <a:tc>
                  <a:txBody>
                    <a:bodyPr/>
                    <a:lstStyle/>
                    <a:p>
                      <a:pPr marL="342900" lvl="0" indent="-342900">
                        <a:lnSpc>
                          <a:spcPct val="115000"/>
                        </a:lnSpc>
                        <a:spcAft>
                          <a:spcPct val="0"/>
                        </a:spcAft>
                        <a:buFont typeface="Symbol"/>
                        <a:buChar char=""/>
                      </a:pPr>
                      <a:r>
                        <a:rPr lang="en-CA" sz="700" dirty="0">
                          <a:effectLst/>
                          <a:latin typeface="Calibri" panose="020F0502020204030204"/>
                          <a:ea typeface="Times New Roman"/>
                          <a:cs typeface="Times New Roman"/>
                        </a:rPr>
                        <a:t>Demonstrating integrity and respect </a:t>
                      </a:r>
                      <a:endParaRPr lang="en-CA" sz="700" dirty="0">
                        <a:effectLst/>
                        <a:latin typeface="Calibri"/>
                        <a:ea typeface="Calibri"/>
                        <a:cs typeface="Times New Roman"/>
                      </a:endParaRPr>
                    </a:p>
                    <a:p>
                      <a:pPr marL="742950" lvl="1" indent="-285750">
                        <a:lnSpc>
                          <a:spcPct val="115000"/>
                        </a:lnSpc>
                        <a:spcAft>
                          <a:spcPct val="0"/>
                        </a:spcAft>
                        <a:buFont typeface="Courier New"/>
                        <a:buChar char="o"/>
                      </a:pPr>
                      <a:r>
                        <a:rPr lang="en-CA" sz="600" dirty="0">
                          <a:effectLst/>
                          <a:latin typeface="Calibri" panose="020F0502020204030204"/>
                          <a:ea typeface="Times New Roman"/>
                          <a:cs typeface="Times New Roman"/>
                        </a:rPr>
                        <a:t>Performance indicator 1.1</a:t>
                      </a:r>
                      <a:endParaRPr lang="en-CA" sz="600" dirty="0">
                        <a:effectLst/>
                        <a:latin typeface="Calibri"/>
                        <a:ea typeface="Calibri"/>
                        <a:cs typeface="Times New Roman"/>
                      </a:endParaRPr>
                    </a:p>
                    <a:p>
                      <a:pPr marL="742950" lvl="1" indent="-285750">
                        <a:lnSpc>
                          <a:spcPct val="115000"/>
                        </a:lnSpc>
                        <a:spcAft>
                          <a:spcPct val="0"/>
                        </a:spcAft>
                        <a:buFont typeface="Courier New"/>
                        <a:buChar char="o"/>
                      </a:pPr>
                      <a:r>
                        <a:rPr lang="en-CA" sz="600" dirty="0">
                          <a:effectLst/>
                          <a:latin typeface="Calibri" panose="020F0502020204030204"/>
                          <a:ea typeface="Times New Roman"/>
                          <a:cs typeface="Times New Roman"/>
                        </a:rPr>
                        <a:t>Performance indicator 1.2</a:t>
                      </a:r>
                      <a:endParaRPr lang="en-CA" sz="600" dirty="0">
                        <a:effectLst/>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Positive comments:</a:t>
                      </a:r>
                    </a:p>
                    <a:p>
                      <a:pPr marL="342900" lvl="0" indent="-342900">
                        <a:lnSpc>
                          <a:spcPct val="115000"/>
                        </a:lnSpc>
                        <a:spcAft>
                          <a:spcPct val="0"/>
                        </a:spcAft>
                        <a:buFont typeface="Symbol"/>
                        <a:buChar char=""/>
                      </a:pPr>
                      <a:endParaRPr lang="en-CA" sz="700" dirty="0">
                        <a:effectLst/>
                        <a:latin typeface="Calibri" panose="020F0502020204030204"/>
                        <a:ea typeface="Calibri"/>
                        <a:cs typeface="Times New Roman"/>
                      </a:endParaRPr>
                    </a:p>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Constructive feedback:</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3945">
                <a:tc>
                  <a:txBody>
                    <a:bodyPr/>
                    <a:lstStyle/>
                    <a:p>
                      <a:pPr marL="342900" lvl="0" indent="-342900">
                        <a:lnSpc>
                          <a:spcPct val="115000"/>
                        </a:lnSpc>
                        <a:spcAft>
                          <a:spcPct val="0"/>
                        </a:spcAft>
                        <a:buFont typeface="Symbol"/>
                        <a:buChar char=""/>
                      </a:pPr>
                      <a:r>
                        <a:rPr lang="en-CA" sz="700" dirty="0">
                          <a:effectLst/>
                          <a:latin typeface="Calibri" panose="020F0502020204030204"/>
                          <a:ea typeface="Times New Roman"/>
                          <a:cs typeface="Times New Roman"/>
                        </a:rPr>
                        <a:t> Thinking things through</a:t>
                      </a:r>
                    </a:p>
                    <a:p>
                      <a:pPr marL="742950" marR="0" lvl="1" indent="-285750" algn="l" defTabSz="914400" rtl="0" eaLnBrk="1" fontAlgn="auto" latinLnBrk="0" hangingPunct="1">
                        <a:lnSpc>
                          <a:spcPct val="115000"/>
                        </a:lnSpc>
                        <a:spcBef>
                          <a:spcPct val="0"/>
                        </a:spcBef>
                        <a:spcAft>
                          <a:spcPct val="0"/>
                        </a:spcAft>
                        <a:buClrTx/>
                        <a:buSzTx/>
                        <a:buFont typeface="Courier New"/>
                        <a:buChar char="o"/>
                        <a:defRPr/>
                      </a:pPr>
                      <a:r>
                        <a:rPr kumimoji="0" lang="en-CA" sz="6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Behavioural indicator 1.1</a:t>
                      </a:r>
                      <a:endParaRPr kumimoji="0" lang="en-CA" sz="600" b="0" i="0" u="none" strike="noStrike" kern="1200" cap="none" spc="0" normalizeH="0" baseline="0" noProof="0" dirty="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ct val="0"/>
                        </a:spcBef>
                        <a:spcAft>
                          <a:spcPct val="0"/>
                        </a:spcAft>
                        <a:buClrTx/>
                        <a:buSzTx/>
                        <a:buFont typeface="Courier New"/>
                        <a:buChar char="o"/>
                        <a:defRPr/>
                      </a:pPr>
                      <a:r>
                        <a:rPr kumimoji="0" lang="en-CA" sz="600" b="0" i="0" u="none" strike="noStrike" kern="1200" cap="none" spc="0" normalizeH="0" baseline="0" noProof="0" dirty="0">
                          <a:ln>
                            <a:noFill/>
                          </a:ln>
                          <a:solidFill>
                            <a:srgbClr val="000000"/>
                          </a:solidFill>
                          <a:effectLst/>
                          <a:uLnTx/>
                          <a:uFillTx/>
                          <a:latin typeface="+mn-lt"/>
                          <a:ea typeface="Times New Roman"/>
                          <a:cs typeface="Times New Roman"/>
                        </a:rPr>
                        <a:t>Behavioural </a:t>
                      </a:r>
                      <a:r>
                        <a:rPr kumimoji="0" lang="en-CA" sz="6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indicator 1.2</a:t>
                      </a:r>
                      <a:endParaRPr kumimoji="0" lang="en-CA" sz="600" b="0" i="0" u="none" strike="noStrike" kern="1200" cap="none" spc="0" normalizeH="0" baseline="0" noProof="0" dirty="0">
                        <a:ln>
                          <a:noFill/>
                        </a:ln>
                        <a:solidFill>
                          <a:srgbClr val="000000"/>
                        </a:solidFill>
                        <a:effectLst/>
                        <a:uLnTx/>
                        <a:uFillTx/>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Positive comments:</a:t>
                      </a:r>
                    </a:p>
                    <a:p>
                      <a:pPr marL="342900" lvl="0" indent="-342900">
                        <a:lnSpc>
                          <a:spcPct val="115000"/>
                        </a:lnSpc>
                        <a:spcAft>
                          <a:spcPct val="0"/>
                        </a:spcAft>
                        <a:buFont typeface="Symbol"/>
                        <a:buChar char=""/>
                      </a:pPr>
                      <a:endParaRPr lang="en-CA" sz="700" dirty="0">
                        <a:effectLst/>
                        <a:latin typeface="Calibri" panose="020F0502020204030204"/>
                        <a:ea typeface="Calibri"/>
                        <a:cs typeface="Times New Roman"/>
                      </a:endParaRPr>
                    </a:p>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Constructive feedback:</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3945">
                <a:tc>
                  <a:txBody>
                    <a:bodyPr/>
                    <a:lstStyle/>
                    <a:p>
                      <a:pPr marL="342900" lvl="0" indent="-342900">
                        <a:lnSpc>
                          <a:spcPct val="115000"/>
                        </a:lnSpc>
                        <a:spcAft>
                          <a:spcPct val="0"/>
                        </a:spcAft>
                        <a:buFont typeface="Symbol"/>
                        <a:buChar char=""/>
                      </a:pPr>
                      <a:r>
                        <a:rPr lang="en-CA" sz="700" dirty="0">
                          <a:effectLst/>
                          <a:latin typeface="Calibri" panose="020F0502020204030204"/>
                          <a:ea typeface="Times New Roman"/>
                          <a:cs typeface="Times New Roman"/>
                        </a:rPr>
                        <a:t>Working effectively with others</a:t>
                      </a:r>
                    </a:p>
                    <a:p>
                      <a:pPr marL="742950" marR="0" lvl="1" indent="-285750" algn="l" defTabSz="914400" rtl="0" eaLnBrk="1" fontAlgn="auto" latinLnBrk="0" hangingPunct="1">
                        <a:lnSpc>
                          <a:spcPct val="115000"/>
                        </a:lnSpc>
                        <a:spcBef>
                          <a:spcPct val="0"/>
                        </a:spcBef>
                        <a:spcAft>
                          <a:spcPct val="0"/>
                        </a:spcAft>
                        <a:buClrTx/>
                        <a:buSzTx/>
                        <a:buFont typeface="Courier New"/>
                        <a:buChar char="o"/>
                        <a:defRPr/>
                      </a:pPr>
                      <a:r>
                        <a:rPr kumimoji="0" lang="en-CA" sz="600" b="0" i="0" u="none" strike="noStrike" kern="1200" cap="none" spc="0" normalizeH="0" baseline="0" noProof="0" dirty="0">
                          <a:ln>
                            <a:noFill/>
                          </a:ln>
                          <a:solidFill>
                            <a:srgbClr val="000000"/>
                          </a:solidFill>
                          <a:effectLst/>
                          <a:uLnTx/>
                          <a:uFillTx/>
                          <a:latin typeface="+mn-lt"/>
                          <a:ea typeface="Times New Roman"/>
                          <a:cs typeface="Times New Roman"/>
                        </a:rPr>
                        <a:t>Behavioural </a:t>
                      </a:r>
                      <a:r>
                        <a:rPr kumimoji="0" lang="en-CA" sz="6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indicator 1.1</a:t>
                      </a:r>
                      <a:endParaRPr kumimoji="0" lang="en-CA" sz="600" b="0" i="0" u="none" strike="noStrike" kern="1200" cap="none" spc="0" normalizeH="0" baseline="0" noProof="0" dirty="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ct val="0"/>
                        </a:spcBef>
                        <a:spcAft>
                          <a:spcPct val="0"/>
                        </a:spcAft>
                        <a:buClrTx/>
                        <a:buSzTx/>
                        <a:buFont typeface="Courier New"/>
                        <a:buChar char="o"/>
                        <a:defRPr/>
                      </a:pPr>
                      <a:r>
                        <a:rPr kumimoji="0" lang="en-CA" sz="600" b="0" i="0" u="none" strike="noStrike" kern="1200" cap="none" spc="0" normalizeH="0" baseline="0" noProof="0" dirty="0">
                          <a:ln>
                            <a:noFill/>
                          </a:ln>
                          <a:solidFill>
                            <a:srgbClr val="000000"/>
                          </a:solidFill>
                          <a:effectLst/>
                          <a:uLnTx/>
                          <a:uFillTx/>
                          <a:latin typeface="+mn-lt"/>
                          <a:ea typeface="Times New Roman"/>
                          <a:cs typeface="Times New Roman"/>
                        </a:rPr>
                        <a:t>Behavioural </a:t>
                      </a:r>
                      <a:r>
                        <a:rPr kumimoji="0" lang="en-CA" sz="6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indicator 1.2</a:t>
                      </a:r>
                      <a:endParaRPr kumimoji="0" lang="en-CA" sz="600" b="0" i="0" u="none" strike="noStrike" kern="1200" cap="none" spc="0" normalizeH="0" baseline="0" noProof="0" dirty="0">
                        <a:ln>
                          <a:noFill/>
                        </a:ln>
                        <a:solidFill>
                          <a:srgbClr val="000000"/>
                        </a:solidFill>
                        <a:effectLst/>
                        <a:uLnTx/>
                        <a:uFillTx/>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Positive comments: </a:t>
                      </a:r>
                    </a:p>
                    <a:p>
                      <a:pPr marL="342900" lvl="0" indent="-342900">
                        <a:lnSpc>
                          <a:spcPct val="115000"/>
                        </a:lnSpc>
                        <a:spcAft>
                          <a:spcPct val="0"/>
                        </a:spcAft>
                        <a:buFont typeface="Symbol"/>
                        <a:buChar char=""/>
                      </a:pPr>
                      <a:endParaRPr lang="en-CA" sz="700" dirty="0">
                        <a:effectLst/>
                        <a:latin typeface="Calibri" panose="020F0502020204030204"/>
                        <a:ea typeface="Calibri"/>
                        <a:cs typeface="Times New Roman"/>
                      </a:endParaRPr>
                    </a:p>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Constructive feedback:</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2647">
                <a:tc>
                  <a:txBody>
                    <a:bodyPr/>
                    <a:lstStyle/>
                    <a:p>
                      <a:pPr marL="342900" lvl="0" indent="-342900">
                        <a:lnSpc>
                          <a:spcPct val="115000"/>
                        </a:lnSpc>
                        <a:spcAft>
                          <a:spcPct val="0"/>
                        </a:spcAft>
                        <a:buFont typeface="Symbol"/>
                        <a:buChar char=""/>
                      </a:pPr>
                      <a:r>
                        <a:rPr lang="en-CA" sz="700" dirty="0">
                          <a:effectLst/>
                          <a:latin typeface="Calibri" panose="020F0502020204030204" pitchFamily="34" charset="0"/>
                          <a:ea typeface="Times New Roman"/>
                          <a:cs typeface="Times New Roman"/>
                        </a:rPr>
                        <a:t>Showing initiative and being action-oriented</a:t>
                      </a:r>
                    </a:p>
                    <a:p>
                      <a:pPr marL="742950" marR="0" lvl="1" indent="-285750" algn="l" defTabSz="914400" rtl="0" eaLnBrk="1" fontAlgn="auto" latinLnBrk="0" hangingPunct="1">
                        <a:lnSpc>
                          <a:spcPct val="115000"/>
                        </a:lnSpc>
                        <a:spcBef>
                          <a:spcPct val="0"/>
                        </a:spcBef>
                        <a:spcAft>
                          <a:spcPct val="0"/>
                        </a:spcAft>
                        <a:buClrTx/>
                        <a:buSzTx/>
                        <a:buFont typeface="Courier New"/>
                        <a:buChar char="o"/>
                        <a:defRPr/>
                      </a:pPr>
                      <a:r>
                        <a:rPr kumimoji="0" lang="en-CA" sz="600" b="0" i="0" u="none" strike="noStrike" kern="1200" cap="none" spc="0" normalizeH="0" baseline="0" noProof="0" dirty="0">
                          <a:ln>
                            <a:noFill/>
                          </a:ln>
                          <a:solidFill>
                            <a:srgbClr val="000000"/>
                          </a:solidFill>
                          <a:effectLst/>
                          <a:uLnTx/>
                          <a:uFillTx/>
                          <a:latin typeface="+mn-lt"/>
                          <a:ea typeface="Times New Roman"/>
                          <a:cs typeface="Times New Roman"/>
                        </a:rPr>
                        <a:t>Behavioural indicator </a:t>
                      </a:r>
                      <a:r>
                        <a:rPr kumimoji="0" lang="en-CA" sz="6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1.1</a:t>
                      </a:r>
                      <a:endParaRPr kumimoji="0" lang="en-CA" sz="600" b="0" i="0" u="none" strike="noStrike" kern="1200" cap="none" spc="0" normalizeH="0" baseline="0" noProof="0" dirty="0">
                        <a:ln>
                          <a:noFill/>
                        </a:ln>
                        <a:solidFill>
                          <a:srgbClr val="000000"/>
                        </a:solidFill>
                        <a:effectLst/>
                        <a:uLnTx/>
                        <a:uFillTx/>
                        <a:latin typeface="Calibri"/>
                        <a:ea typeface="Calibri"/>
                        <a:cs typeface="Times New Roman"/>
                      </a:endParaRPr>
                    </a:p>
                    <a:p>
                      <a:pPr marL="742950" marR="0" lvl="1" indent="-285750" algn="l" defTabSz="914400" rtl="0" eaLnBrk="1" fontAlgn="auto" latinLnBrk="0" hangingPunct="1">
                        <a:lnSpc>
                          <a:spcPct val="115000"/>
                        </a:lnSpc>
                        <a:spcBef>
                          <a:spcPct val="0"/>
                        </a:spcBef>
                        <a:spcAft>
                          <a:spcPct val="0"/>
                        </a:spcAft>
                        <a:buClrTx/>
                        <a:buSzTx/>
                        <a:buFont typeface="Courier New"/>
                        <a:buChar char="o"/>
                        <a:defRPr/>
                      </a:pPr>
                      <a:r>
                        <a:rPr kumimoji="0" lang="en-CA" sz="600" b="0" i="0" u="none" strike="noStrike" kern="1200" cap="none" spc="0" normalizeH="0" baseline="0" noProof="0" dirty="0">
                          <a:ln>
                            <a:noFill/>
                          </a:ln>
                          <a:solidFill>
                            <a:srgbClr val="000000"/>
                          </a:solidFill>
                          <a:effectLst/>
                          <a:uLnTx/>
                          <a:uFillTx/>
                          <a:latin typeface="+mn-lt"/>
                          <a:ea typeface="Times New Roman"/>
                          <a:cs typeface="Times New Roman"/>
                        </a:rPr>
                        <a:t>Behavioural indicator </a:t>
                      </a:r>
                      <a:r>
                        <a:rPr kumimoji="0" lang="en-CA" sz="600" b="0" i="0" u="none" strike="noStrike" kern="1200" cap="none" spc="0" normalizeH="0" baseline="0" noProof="0" dirty="0">
                          <a:ln>
                            <a:noFill/>
                          </a:ln>
                          <a:solidFill>
                            <a:srgbClr val="000000"/>
                          </a:solidFill>
                          <a:effectLst/>
                          <a:uLnTx/>
                          <a:uFillTx/>
                          <a:latin typeface="Calibri" panose="020F0502020204030204"/>
                          <a:ea typeface="Times New Roman"/>
                          <a:cs typeface="Times New Roman"/>
                        </a:rPr>
                        <a:t>1.2</a:t>
                      </a:r>
                      <a:endParaRPr kumimoji="0" lang="en-CA" sz="600" b="0" i="0" u="none" strike="noStrike" kern="1200" cap="none" spc="0" normalizeH="0" baseline="0" noProof="0" dirty="0">
                        <a:ln>
                          <a:noFill/>
                        </a:ln>
                        <a:solidFill>
                          <a:srgbClr val="000000"/>
                        </a:solidFill>
                        <a:effectLst/>
                        <a:uLnTx/>
                        <a:uFillTx/>
                        <a:latin typeface="Calibri"/>
                        <a:ea typeface="Calibri"/>
                        <a:cs typeface="Times New Roman"/>
                      </a:endParaRP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Positive comments:</a:t>
                      </a:r>
                    </a:p>
                    <a:p>
                      <a:pPr marL="342900" lvl="0" indent="-342900">
                        <a:lnSpc>
                          <a:spcPct val="115000"/>
                        </a:lnSpc>
                        <a:spcAft>
                          <a:spcPct val="0"/>
                        </a:spcAft>
                        <a:buFont typeface="Symbol"/>
                        <a:buChar char=""/>
                      </a:pPr>
                      <a:endParaRPr lang="en-CA" sz="700" dirty="0">
                        <a:effectLst/>
                        <a:latin typeface="Calibri" panose="020F0502020204030204"/>
                        <a:ea typeface="Calibri"/>
                        <a:cs typeface="Times New Roman"/>
                      </a:endParaRPr>
                    </a:p>
                    <a:p>
                      <a:pPr marL="342900" lvl="0" indent="-342900">
                        <a:lnSpc>
                          <a:spcPct val="115000"/>
                        </a:lnSpc>
                        <a:spcAft>
                          <a:spcPct val="0"/>
                        </a:spcAft>
                        <a:buFont typeface="Symbol"/>
                        <a:buChar char=""/>
                      </a:pPr>
                      <a:r>
                        <a:rPr lang="en-CA" sz="700" dirty="0">
                          <a:effectLst/>
                          <a:latin typeface="Calibri" panose="020F0502020204030204"/>
                          <a:ea typeface="Calibri"/>
                          <a:cs typeface="Times New Roman"/>
                        </a:rPr>
                        <a:t>Constructive feedback:</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ct val="0"/>
                        </a:spcAft>
                        <a:buFont typeface="Symbol"/>
                        <a:buChar char=""/>
                      </a:pPr>
                      <a:r>
                        <a:rPr lang="en-CA" sz="700" dirty="0">
                          <a:effectLst/>
                          <a:latin typeface="Calibri"/>
                          <a:ea typeface="Calibri"/>
                          <a:cs typeface="Times New Roman"/>
                        </a:rPr>
                        <a:t>Follow-up</a:t>
                      </a:r>
                    </a:p>
                  </a:txBody>
                  <a:tcPr marL="42309" marR="42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302241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207376">
            <a:off x="187442" y="3699545"/>
            <a:ext cx="787011" cy="74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BCE2B6B-7FFE-FA46-BED3-31567387080B}" type="slidenum">
              <a:rPr lang="en-US" smtClean="0"/>
              <a:t>2</a:t>
            </a:fld>
            <a:endParaRPr lang="en-US" dirty="0"/>
          </a:p>
        </p:txBody>
      </p:sp>
      <p:sp>
        <p:nvSpPr>
          <p:cNvPr id="9219" name="Rectangle 3"/>
          <p:cNvSpPr>
            <a:spLocks noGrp="1" noChangeArrowheads="1"/>
          </p:cNvSpPr>
          <p:nvPr>
            <p:ph idx="4294967295"/>
          </p:nvPr>
        </p:nvSpPr>
        <p:spPr>
          <a:xfrm>
            <a:off x="640862" y="865544"/>
            <a:ext cx="7721600" cy="2944812"/>
          </a:xfrm>
        </p:spPr>
        <p:txBody>
          <a:bodyPr>
            <a:noAutofit/>
          </a:bodyPr>
          <a:lstStyle/>
          <a:p>
            <a:pPr marL="0" indent="0">
              <a:buNone/>
            </a:pPr>
            <a:r>
              <a:rPr lang="en-CA" sz="1200" dirty="0">
                <a:latin typeface="Arial" panose="020B0604020202020204" pitchFamily="34" charset="0"/>
                <a:cs typeface="Arial" panose="020B0604020202020204" pitchFamily="34" charset="0"/>
              </a:rPr>
              <a:t>This document provides useful information for managers and employees on the mid-year review exercise.</a:t>
            </a:r>
          </a:p>
          <a:p>
            <a:pPr marL="0" indent="0">
              <a:buNone/>
            </a:pPr>
            <a:r>
              <a:rPr lang="en-CA" sz="1200" b="1" u="sng" dirty="0">
                <a:latin typeface="Arial" panose="020B0604020202020204" pitchFamily="34" charset="0"/>
                <a:cs typeface="Arial" panose="020B0604020202020204" pitchFamily="34" charset="0"/>
              </a:rPr>
              <a:t>Objectives</a:t>
            </a:r>
          </a:p>
          <a:p>
            <a:pPr>
              <a:lnSpc>
                <a:spcPct val="100000"/>
              </a:lnSpc>
            </a:pPr>
            <a:r>
              <a:rPr lang="en-CA" sz="1200" dirty="0">
                <a:latin typeface="Arial" panose="020B0604020202020204" pitchFamily="34" charset="0"/>
                <a:cs typeface="Arial" panose="020B0604020202020204" pitchFamily="34" charset="0"/>
              </a:rPr>
              <a:t>To review the Performance Management (PM) Mid-Year process.</a:t>
            </a:r>
          </a:p>
          <a:p>
            <a:pPr>
              <a:lnSpc>
                <a:spcPct val="100000"/>
              </a:lnSpc>
            </a:pPr>
            <a:r>
              <a:rPr lang="en-CA" sz="1200" dirty="0">
                <a:latin typeface="Arial" panose="020B0604020202020204" pitchFamily="34" charset="0"/>
                <a:cs typeface="Arial" panose="020B0604020202020204" pitchFamily="34" charset="0"/>
              </a:rPr>
              <a:t>To share tools and best practices to help complete mid-year discussions.</a:t>
            </a:r>
          </a:p>
          <a:p>
            <a:pPr marL="0" indent="0">
              <a:buNone/>
            </a:pPr>
            <a:r>
              <a:rPr lang="en-CA" sz="1200" b="1" u="sng" dirty="0">
                <a:latin typeface="Arial" panose="020B0604020202020204" pitchFamily="34" charset="0"/>
                <a:cs typeface="Arial" panose="020B0604020202020204" pitchFamily="34" charset="0"/>
              </a:rPr>
              <a:t>Content – Quick links</a:t>
            </a:r>
          </a:p>
          <a:p>
            <a:r>
              <a:rPr lang="en-CA" sz="1200" dirty="0">
                <a:latin typeface="Arial" panose="020B0604020202020204" pitchFamily="34" charset="0"/>
                <a:cs typeface="Arial" panose="020B0604020202020204" pitchFamily="34" charset="0"/>
                <a:hlinkClick r:id="rId4" action="ppaction://hlinksldjump"/>
              </a:rPr>
              <a:t>Overview of the mid-year review</a:t>
            </a:r>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hlinkClick r:id="rId5" action="ppaction://hlinksldjump"/>
              </a:rPr>
              <a:t>Tips for conducting a mid-year review</a:t>
            </a:r>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hlinkClick r:id="rId6" action="ppaction://hlinksldjump"/>
              </a:rPr>
              <a:t>Managing performance remotely</a:t>
            </a:r>
            <a:endParaRPr lang="en-CA" sz="1200" dirty="0">
              <a:latin typeface="Arial" panose="020B0604020202020204" pitchFamily="34" charset="0"/>
              <a:cs typeface="Arial" panose="020B0604020202020204" pitchFamily="34" charset="0"/>
            </a:endParaRPr>
          </a:p>
          <a:p>
            <a:r>
              <a:rPr lang="en-CA" sz="1200" dirty="0">
                <a:solidFill>
                  <a:srgbClr val="0070C0"/>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xmlns="" val="tx"/>
                    </a:ext>
                  </a:extLst>
                </a:hlinkClick>
              </a:rPr>
              <a:t>Available performance management support tools</a:t>
            </a:r>
            <a:endParaRPr lang="en-CA" sz="1200" dirty="0">
              <a:solidFill>
                <a:srgbClr val="0070C0"/>
              </a:solidFill>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b="1" u="sng" dirty="0">
              <a:latin typeface="Arial" panose="020B0604020202020204" pitchFamily="34" charset="0"/>
              <a:cs typeface="Arial" panose="020B0604020202020204" pitchFamily="34" charset="0"/>
            </a:endParaRPr>
          </a:p>
          <a:p>
            <a:endParaRPr lang="en-CA" sz="1200" b="1" u="sng"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dirty="0">
              <a:solidFill>
                <a:srgbClr val="000000"/>
              </a:solidFill>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b="1" u="sng" dirty="0">
              <a:latin typeface="Arial" panose="020B0604020202020204" pitchFamily="34" charset="0"/>
              <a:cs typeface="Arial" panose="020B0604020202020204" pitchFamily="34" charset="0"/>
            </a:endParaRPr>
          </a:p>
          <a:p>
            <a:pPr>
              <a:buFont typeface="Arial" panose="020B0604020202020204" pitchFamily="34" charset="0"/>
              <a:buChar char="•"/>
            </a:pPr>
            <a:endParaRPr lang="en-CA" altLang="en-US" sz="1200" dirty="0">
              <a:latin typeface="Arial" panose="020B0604020202020204" pitchFamily="34" charset="0"/>
              <a:cs typeface="Arial" panose="020B0604020202020204" pitchFamily="34" charset="0"/>
            </a:endParaRPr>
          </a:p>
          <a:p>
            <a:pPr>
              <a:buFont typeface="Wingdings" pitchFamily="2" charset="2"/>
              <a:buChar char="ü"/>
            </a:pPr>
            <a:endParaRPr lang="en-CA" altLang="en-US" sz="1200" i="1" dirty="0">
              <a:latin typeface="Arial" panose="020B0604020202020204" pitchFamily="34" charset="0"/>
              <a:cs typeface="Arial" panose="020B0604020202020204" pitchFamily="34" charset="0"/>
            </a:endParaRPr>
          </a:p>
          <a:p>
            <a:pPr>
              <a:buFont typeface="Wingdings" pitchFamily="2" charset="2"/>
              <a:buChar char="ü"/>
            </a:pPr>
            <a:endParaRPr lang="en-CA" altLang="en-US" sz="1200" i="1" dirty="0">
              <a:latin typeface="Arial" panose="020B0604020202020204" pitchFamily="34" charset="0"/>
              <a:cs typeface="Arial" panose="020B0604020202020204" pitchFamily="34" charset="0"/>
            </a:endParaRPr>
          </a:p>
          <a:p>
            <a:pPr>
              <a:buFont typeface="Wingdings" pitchFamily="2" charset="2"/>
              <a:buChar char="ü"/>
            </a:pPr>
            <a:endParaRPr lang="en-CA" altLang="en-US" sz="1200" i="1" dirty="0">
              <a:latin typeface="Arial" panose="020B0604020202020204" pitchFamily="34" charset="0"/>
              <a:cs typeface="Arial" panose="020B0604020202020204" pitchFamily="34" charset="0"/>
            </a:endParaRPr>
          </a:p>
          <a:p>
            <a:pPr>
              <a:buFont typeface="Wingdings" pitchFamily="2" charset="2"/>
              <a:buChar char="ü"/>
            </a:pPr>
            <a:endParaRPr lang="en-CA" altLang="en-US" sz="1200" dirty="0">
              <a:latin typeface="Arial" panose="020B0604020202020204" pitchFamily="34" charset="0"/>
              <a:cs typeface="Arial" panose="020B0604020202020204" pitchFamily="34" charset="0"/>
            </a:endParaRPr>
          </a:p>
          <a:p>
            <a:pPr marL="0" indent="0">
              <a:buNone/>
            </a:pPr>
            <a:endParaRPr lang="en-CA" altLang="en-US" sz="1200" dirty="0">
              <a:latin typeface="Arial" panose="020B0604020202020204" pitchFamily="34" charset="0"/>
              <a:cs typeface="Arial" panose="020B0604020202020204" pitchFamily="34" charset="0"/>
            </a:endParaRPr>
          </a:p>
        </p:txBody>
      </p:sp>
      <p:sp>
        <p:nvSpPr>
          <p:cNvPr id="7" name="TextBox 6"/>
          <p:cNvSpPr txBox="1"/>
          <p:nvPr/>
        </p:nvSpPr>
        <p:spPr>
          <a:xfrm>
            <a:off x="913331" y="3810357"/>
            <a:ext cx="7540447" cy="646331"/>
          </a:xfrm>
          <a:prstGeom prst="rect">
            <a:avLst/>
          </a:prstGeom>
          <a:solidFill>
            <a:srgbClr val="DBDBC7"/>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900" dirty="0">
                <a:solidFill>
                  <a:schemeClr val="tx1"/>
                </a:solidFill>
                <a:latin typeface="Arial" panose="020B0604020202020204" pitchFamily="34" charset="0"/>
                <a:cs typeface="Arial" panose="020B0604020202020204" pitchFamily="34" charset="0"/>
              </a:rPr>
              <a:t>To open the hyperlinks included in this PowerPoint deck, </a:t>
            </a:r>
            <a:r>
              <a:rPr lang="en-CA" sz="900" dirty="0" smtClean="0">
                <a:solidFill>
                  <a:schemeClr val="tx1"/>
                </a:solidFill>
                <a:latin typeface="Arial" panose="020B0604020202020204" pitchFamily="34" charset="0"/>
                <a:cs typeface="Arial" panose="020B0604020202020204" pitchFamily="34" charset="0"/>
              </a:rPr>
              <a:t>right-click </a:t>
            </a:r>
            <a:r>
              <a:rPr lang="en-CA" sz="900" dirty="0">
                <a:solidFill>
                  <a:schemeClr val="tx1"/>
                </a:solidFill>
                <a:latin typeface="Arial" panose="020B0604020202020204" pitchFamily="34" charset="0"/>
                <a:cs typeface="Arial" panose="020B0604020202020204" pitchFamily="34" charset="0"/>
              </a:rPr>
              <a:t>on the hyperlink, then select </a:t>
            </a:r>
            <a:r>
              <a:rPr lang="en-CA" sz="900" b="1" dirty="0">
                <a:solidFill>
                  <a:schemeClr val="tx1"/>
                </a:solidFill>
                <a:latin typeface="Arial" panose="020B0604020202020204" pitchFamily="34" charset="0"/>
                <a:cs typeface="Arial" panose="020B0604020202020204" pitchFamily="34" charset="0"/>
              </a:rPr>
              <a:t>“Open Link” </a:t>
            </a:r>
            <a:r>
              <a:rPr lang="en-CA" sz="900" dirty="0">
                <a:solidFill>
                  <a:schemeClr val="tx1"/>
                </a:solidFill>
                <a:latin typeface="Arial" panose="020B0604020202020204" pitchFamily="34" charset="0"/>
                <a:cs typeface="Arial" panose="020B0604020202020204" pitchFamily="34" charset="0"/>
              </a:rPr>
              <a:t>from the drop-down menu</a:t>
            </a:r>
            <a:r>
              <a:rPr lang="en-CA" sz="900" dirty="0" smtClean="0">
                <a:solidFill>
                  <a:schemeClr val="tx1"/>
                </a:solidFill>
                <a:latin typeface="Arial" panose="020B0604020202020204" pitchFamily="34" charset="0"/>
                <a:cs typeface="Arial" panose="020B0604020202020204" pitchFamily="34" charset="0"/>
              </a:rPr>
              <a:t>.</a:t>
            </a:r>
          </a:p>
          <a:p>
            <a:endParaRPr lang="en-CA" sz="900" dirty="0">
              <a:solidFill>
                <a:schemeClr val="tx1"/>
              </a:solidFill>
              <a:latin typeface="Arial" panose="020B0604020202020204" pitchFamily="34" charset="0"/>
              <a:cs typeface="Arial" panose="020B0604020202020204" pitchFamily="34" charset="0"/>
            </a:endParaRPr>
          </a:p>
          <a:p>
            <a:r>
              <a:rPr lang="en-CA" sz="900" dirty="0">
                <a:solidFill>
                  <a:schemeClr val="tx1"/>
                </a:solidFill>
                <a:latin typeface="Arial" panose="020B0604020202020204" pitchFamily="34" charset="0"/>
                <a:cs typeface="Arial" panose="020B0604020202020204" pitchFamily="34" charset="0"/>
              </a:rPr>
              <a:t>* </a:t>
            </a:r>
            <a:r>
              <a:rPr lang="en-CA" sz="900" dirty="0" smtClean="0">
                <a:solidFill>
                  <a:schemeClr val="tx1"/>
                </a:solidFill>
                <a:latin typeface="Arial" panose="020B0604020202020204" pitchFamily="34" charset="0"/>
                <a:cs typeface="Arial" panose="020B0604020202020204" pitchFamily="34" charset="0"/>
              </a:rPr>
              <a:t>This document has been </a:t>
            </a:r>
            <a:r>
              <a:rPr lang="en-CA" sz="900" dirty="0">
                <a:solidFill>
                  <a:schemeClr val="tx1"/>
                </a:solidFill>
                <a:latin typeface="Arial" panose="020B0604020202020204" pitchFamily="34" charset="0"/>
                <a:cs typeface="Arial" panose="020B0604020202020204" pitchFamily="34" charset="0"/>
              </a:rPr>
              <a:t>written in gender-neutral </a:t>
            </a:r>
            <a:r>
              <a:rPr lang="en-CA" sz="900" dirty="0" smtClean="0">
                <a:solidFill>
                  <a:schemeClr val="tx1"/>
                </a:solidFill>
                <a:latin typeface="Arial" panose="020B0604020202020204" pitchFamily="34" charset="0"/>
                <a:cs typeface="Arial" panose="020B0604020202020204" pitchFamily="34" charset="0"/>
              </a:rPr>
              <a:t>language; </a:t>
            </a:r>
            <a:r>
              <a:rPr lang="en-CA" sz="900" dirty="0">
                <a:solidFill>
                  <a:schemeClr val="tx1"/>
                </a:solidFill>
                <a:latin typeface="Arial" panose="020B0604020202020204" pitchFamily="34" charset="0"/>
                <a:cs typeface="Arial" panose="020B0604020202020204" pitchFamily="34" charset="0"/>
              </a:rPr>
              <a:t>it is addressed to everybody, with no predominance of one gender over the other. </a:t>
            </a:r>
            <a:endParaRPr lang="en-CA" sz="900" dirty="0">
              <a:solidFill>
                <a:schemeClr val="tx1"/>
              </a:solidFill>
              <a:latin typeface="Arial" panose="020B0604020202020204" pitchFamily="34" charset="0"/>
              <a:cs typeface="Arial" panose="020B0604020202020204" pitchFamily="34" charset="0"/>
            </a:endParaRPr>
          </a:p>
          <a:p>
            <a:endParaRPr lang="fr-CA" sz="900" dirty="0">
              <a:solidFill>
                <a:schemeClr val="tx1"/>
              </a:solidFill>
              <a:latin typeface="Arial" panose="020B0604020202020204" pitchFamily="34" charset="0"/>
              <a:cs typeface="Arial" panose="020B0604020202020204" pitchFamily="34" charset="0"/>
            </a:endParaRPr>
          </a:p>
        </p:txBody>
      </p:sp>
      <p:sp>
        <p:nvSpPr>
          <p:cNvPr id="8" name="Titre 1"/>
          <p:cNvSpPr txBox="1"/>
          <p:nvPr/>
        </p:nvSpPr>
        <p:spPr>
          <a:xfrm>
            <a:off x="457200" y="205979"/>
            <a:ext cx="8229600" cy="627570"/>
          </a:xfrm>
          <a:prstGeom prst="rect">
            <a:avLst/>
          </a:prstGeom>
        </p:spPr>
        <p:txBody>
          <a:bodyP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Performance Management Program Annual Cycle</a:t>
            </a: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233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20</a:t>
            </a:fld>
            <a:endParaRPr lang="en-US" dirty="0"/>
          </a:p>
        </p:txBody>
      </p:sp>
      <p:sp>
        <p:nvSpPr>
          <p:cNvPr id="2" name="Title 1"/>
          <p:cNvSpPr>
            <a:spLocks noGrp="1"/>
          </p:cNvSpPr>
          <p:nvPr>
            <p:ph type="title" idx="4294967295"/>
          </p:nvPr>
        </p:nvSpPr>
        <p:spPr>
          <a:xfrm>
            <a:off x="578338" y="169863"/>
            <a:ext cx="7937012" cy="595312"/>
          </a:xfrm>
        </p:spPr>
        <p:txBody>
          <a:bodyPr>
            <a:noAutofit/>
          </a:bodyPr>
          <a:lstStyle/>
          <a:p>
            <a:r>
              <a:rPr lang="en-CA" sz="1800" b="1" dirty="0">
                <a:latin typeface="Arial" panose="020B0604020202020204" pitchFamily="34" charset="0"/>
                <a:cs typeface="Arial" panose="020B0604020202020204" pitchFamily="34" charset="0"/>
              </a:rPr>
              <a:t>Appendix 2: Best Practices for Ongoing Performance Conversations: </a:t>
            </a:r>
            <a:br>
              <a:rPr lang="en-CA" sz="1800" b="1" dirty="0">
                <a:latin typeface="Arial" panose="020B0604020202020204" pitchFamily="34" charset="0"/>
                <a:cs typeface="Arial" panose="020B0604020202020204" pitchFamily="34" charset="0"/>
              </a:rPr>
            </a:br>
            <a:r>
              <a:rPr lang="en-CA" sz="1800" b="1" dirty="0">
                <a:latin typeface="Arial" panose="020B0604020202020204" pitchFamily="34" charset="0"/>
                <a:cs typeface="Arial" panose="020B0604020202020204" pitchFamily="34" charset="0"/>
              </a:rPr>
              <a:t>Giving and Receiving Feedback</a:t>
            </a:r>
          </a:p>
        </p:txBody>
      </p:sp>
      <p:sp>
        <p:nvSpPr>
          <p:cNvPr id="3" name="Content Placeholder 2"/>
          <p:cNvSpPr>
            <a:spLocks noGrp="1"/>
          </p:cNvSpPr>
          <p:nvPr>
            <p:ph idx="4294967295"/>
          </p:nvPr>
        </p:nvSpPr>
        <p:spPr>
          <a:xfrm>
            <a:off x="578338" y="765175"/>
            <a:ext cx="8218487" cy="3138488"/>
          </a:xfrm>
        </p:spPr>
        <p:txBody>
          <a:bodyPr>
            <a:noAutofit/>
          </a:bodyPr>
          <a:lstStyle/>
          <a:p>
            <a:pPr marL="0" indent="0">
              <a:buNone/>
            </a:pPr>
            <a:r>
              <a:rPr lang="en-CA" sz="1300" dirty="0">
                <a:latin typeface="Arial" panose="020B0604020202020204" pitchFamily="34" charset="0"/>
                <a:cs typeface="Arial" panose="020B0604020202020204" pitchFamily="34" charset="0"/>
              </a:rPr>
              <a:t>Managers and supervisors are encouraged to have ongoing performance conversations.</a:t>
            </a:r>
          </a:p>
          <a:p>
            <a:endParaRPr lang="en-CA" sz="1300" dirty="0" smtClean="0">
              <a:latin typeface="Arial" panose="020B0604020202020204" pitchFamily="34" charset="0"/>
              <a:cs typeface="Arial" panose="020B0604020202020204" pitchFamily="34" charset="0"/>
            </a:endParaRPr>
          </a:p>
          <a:p>
            <a:r>
              <a:rPr lang="en-CA" sz="1300" dirty="0" smtClean="0">
                <a:latin typeface="Arial" panose="020B0604020202020204" pitchFamily="34" charset="0"/>
                <a:cs typeface="Arial" panose="020B0604020202020204" pitchFamily="34" charset="0"/>
              </a:rPr>
              <a:t>Don’t </a:t>
            </a:r>
            <a:r>
              <a:rPr lang="en-CA" sz="1300" dirty="0">
                <a:latin typeface="Arial" panose="020B0604020202020204" pitchFamily="34" charset="0"/>
                <a:cs typeface="Arial" panose="020B0604020202020204" pitchFamily="34" charset="0"/>
              </a:rPr>
              <a:t>wait until the mid-year assessment to provide feedback. No surprises! </a:t>
            </a:r>
          </a:p>
          <a:p>
            <a:r>
              <a:rPr lang="en-CA" sz="1300" dirty="0">
                <a:latin typeface="Arial" panose="020B0604020202020204" pitchFamily="34" charset="0"/>
                <a:cs typeface="Arial" panose="020B0604020202020204" pitchFamily="34" charset="0"/>
              </a:rPr>
              <a:t>Provide feedback on a regular basis with respect to performance or observed behaviour and its impact.</a:t>
            </a:r>
          </a:p>
          <a:p>
            <a:r>
              <a:rPr lang="en-CA" sz="1300" dirty="0">
                <a:latin typeface="Arial" panose="020B0604020202020204" pitchFamily="34" charset="0"/>
                <a:cs typeface="Arial" panose="020B0604020202020204" pitchFamily="34" charset="0"/>
              </a:rPr>
              <a:t>Meet with employees and discuss observed behaviours as soon as possible in order to influence future behaviours. </a:t>
            </a:r>
          </a:p>
          <a:p>
            <a:r>
              <a:rPr lang="en-CA" sz="1300" dirty="0">
                <a:latin typeface="Arial" panose="020B0604020202020204" pitchFamily="34" charset="0"/>
                <a:cs typeface="Arial" panose="020B0604020202020204" pitchFamily="34" charset="0"/>
              </a:rPr>
              <a:t>Communicate specific information on strengths, improvements required and steps for making improvements.</a:t>
            </a:r>
          </a:p>
          <a:p>
            <a:r>
              <a:rPr lang="en-CA" sz="1300" dirty="0">
                <a:latin typeface="Arial" panose="020B0604020202020204" pitchFamily="34" charset="0"/>
                <a:cs typeface="Arial" panose="020B0604020202020204" pitchFamily="34" charset="0"/>
              </a:rPr>
              <a:t>Offer ongoing support to employees so they feel valued in fulfilling the organization’s mandate.</a:t>
            </a:r>
          </a:p>
          <a:p>
            <a:endParaRPr lang="en-CA" sz="1300" dirty="0">
              <a:latin typeface="Arial" panose="020B0604020202020204" pitchFamily="34" charset="0"/>
              <a:cs typeface="Arial" panose="020B0604020202020204" pitchFamily="34" charset="0"/>
            </a:endParaRPr>
          </a:p>
          <a:p>
            <a:pPr marL="0" indent="0">
              <a:buNone/>
            </a:pPr>
            <a:r>
              <a:rPr lang="en-CA" sz="1300" dirty="0">
                <a:latin typeface="Arial" panose="020B0604020202020204" pitchFamily="34" charset="0"/>
                <a:cs typeface="Arial" panose="020B0604020202020204" pitchFamily="34" charset="0"/>
              </a:rPr>
              <a:t>Giving and receiving feedback helps to build and maintain effective communication between people. It also promotes improvement and collaboration.</a:t>
            </a:r>
          </a:p>
        </p:txBody>
      </p:sp>
      <p:grpSp>
        <p:nvGrpSpPr>
          <p:cNvPr id="9" name="Group 8"/>
          <p:cNvGrpSpPr/>
          <p:nvPr>
            <p:custDataLst>
              <p:tags r:id="rId1"/>
            </p:custDataLst>
          </p:nvPr>
        </p:nvGrpSpPr>
        <p:grpSpPr>
          <a:xfrm>
            <a:off x="468289" y="4105267"/>
            <a:ext cx="8225815" cy="430890"/>
            <a:chOff x="1102351" y="5443205"/>
            <a:chExt cx="7125695" cy="574522"/>
          </a:xfrm>
        </p:grpSpPr>
        <p:sp>
          <p:nvSpPr>
            <p:cNvPr id="10" name="Rectangle 9"/>
            <p:cNvSpPr/>
            <p:nvPr/>
          </p:nvSpPr>
          <p:spPr>
            <a:xfrm>
              <a:off x="1895315" y="5443208"/>
              <a:ext cx="6332731" cy="533481"/>
            </a:xfrm>
            <a:prstGeom prst="rect">
              <a:avLst/>
            </a:prstGeom>
            <a:solidFill>
              <a:srgbClr val="DBDBC7"/>
            </a:solidFill>
          </p:spPr>
          <p:txBody>
            <a:bodyPr wrap="square">
              <a:spAutoFit/>
            </a:bodyPr>
            <a:lstStyle/>
            <a:p>
              <a:pPr defTabSz="685800" fontAlgn="base">
                <a:spcBef>
                  <a:spcPct val="0"/>
                </a:spcBef>
                <a:spcAft>
                  <a:spcPct val="0"/>
                </a:spcAft>
                <a:defRPr/>
              </a:pPr>
              <a:r>
                <a:rPr lang="en-CA" sz="1000" dirty="0">
                  <a:solidFill>
                    <a:prstClr val="black"/>
                  </a:solidFill>
                  <a:latin typeface="Arial" panose="020B0604020202020204" pitchFamily="34" charset="0"/>
                  <a:ea typeface="ＭＳ Ｐゴシック" pitchFamily="34" charset="-128"/>
                  <a:cs typeface="Arial" panose="020B0604020202020204" pitchFamily="34" charset="0"/>
                </a:rPr>
                <a:t>Prepare in advance; start early and take the time to have meaningful performance conversations. </a:t>
              </a:r>
            </a:p>
            <a:p>
              <a:pPr defTabSz="685800" fontAlgn="base">
                <a:spcBef>
                  <a:spcPct val="0"/>
                </a:spcBef>
                <a:spcAft>
                  <a:spcPct val="0"/>
                </a:spcAft>
                <a:defRPr/>
              </a:pPr>
              <a:r>
                <a:rPr lang="en-CA" sz="1000" dirty="0">
                  <a:solidFill>
                    <a:prstClr val="black"/>
                  </a:solidFill>
                  <a:latin typeface="Arial" panose="020B0604020202020204" pitchFamily="34" charset="0"/>
                  <a:ea typeface="ＭＳ Ｐゴシック" pitchFamily="34" charset="-128"/>
                  <a:cs typeface="Arial" panose="020B0604020202020204" pitchFamily="34" charset="0"/>
                </a:rPr>
                <a:t>“Employees should leave the conversation feeling more engaged, motivated and acknowledged.” (TBS)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51" y="5443205"/>
              <a:ext cx="792964" cy="574522"/>
            </a:xfrm>
            <a:prstGeom prst="rect">
              <a:avLst/>
            </a:prstGeom>
          </p:spPr>
        </p:pic>
      </p:grpSp>
    </p:spTree>
    <p:extLst>
      <p:ext uri="{BB962C8B-B14F-4D97-AF65-F5344CB8AC3E}">
        <p14:creationId xmlns:p14="http://schemas.microsoft.com/office/powerpoint/2010/main" val="24762867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6C063-E22E-2E4C-A523-54089486E38F}" type="slidenum">
              <a:rPr lang="en-US" smtClean="0"/>
              <a:t>21</a:t>
            </a:fld>
            <a:endParaRPr lang="en-US" dirty="0"/>
          </a:p>
        </p:txBody>
      </p:sp>
      <p:sp>
        <p:nvSpPr>
          <p:cNvPr id="64514" name="Rectangle 2"/>
          <p:cNvSpPr>
            <a:spLocks noGrp="1" noChangeArrowheads="1"/>
          </p:cNvSpPr>
          <p:nvPr>
            <p:ph type="title" idx="4294967295"/>
            <p:custDataLst>
              <p:tags r:id="rId1"/>
            </p:custDataLst>
          </p:nvPr>
        </p:nvSpPr>
        <p:spPr>
          <a:xfrm>
            <a:off x="617415" y="-188913"/>
            <a:ext cx="7253410" cy="857251"/>
          </a:xfrm>
        </p:spPr>
        <p:txBody>
          <a:bodyPr>
            <a:normAutofit/>
          </a:bodyPr>
          <a:lstStyle/>
          <a:p>
            <a:r>
              <a:rPr lang="fr-CA" altLang="en-US" sz="1800" dirty="0">
                <a:latin typeface="Arial" panose="020B0604020202020204" pitchFamily="34" charset="0"/>
                <a:cs typeface="Arial" panose="020B0604020202020204" pitchFamily="34" charset="0"/>
              </a:rPr>
              <a:t/>
            </a:r>
            <a:br>
              <a:rPr lang="fr-CA" altLang="en-US" sz="1800" dirty="0">
                <a:latin typeface="Arial" panose="020B0604020202020204" pitchFamily="34" charset="0"/>
                <a:cs typeface="Arial" panose="020B0604020202020204" pitchFamily="34" charset="0"/>
              </a:rPr>
            </a:br>
            <a:r>
              <a:rPr lang="en-CA" altLang="en-US" sz="1800" b="1" dirty="0">
                <a:latin typeface="Arial" panose="020B0604020202020204" pitchFamily="34" charset="0"/>
                <a:cs typeface="Arial" panose="020B0604020202020204" pitchFamily="34" charset="0"/>
              </a:rPr>
              <a:t>Appendix 3: Tips for Dealing with Difficult Conversations</a:t>
            </a:r>
          </a:p>
        </p:txBody>
      </p:sp>
      <p:sp>
        <p:nvSpPr>
          <p:cNvPr id="53251" name="Rectangle 3"/>
          <p:cNvSpPr>
            <a:spLocks noGrp="1" noChangeArrowheads="1"/>
          </p:cNvSpPr>
          <p:nvPr>
            <p:ph idx="4294967295"/>
            <p:custDataLst>
              <p:tags r:id="rId2"/>
            </p:custDataLst>
          </p:nvPr>
        </p:nvSpPr>
        <p:spPr>
          <a:xfrm>
            <a:off x="687754" y="858838"/>
            <a:ext cx="7610109" cy="3541712"/>
          </a:xfrm>
          <a:solidFill>
            <a:schemeClr val="bg1"/>
          </a:solidFill>
          <a:ln>
            <a:noFill/>
          </a:ln>
        </p:spPr>
        <p:txBody>
          <a:bodyPr>
            <a:normAutofit lnSpcReduction="10000"/>
          </a:bodyPr>
          <a:lstStyle/>
          <a:p>
            <a:pPr marL="214313" indent="-214313">
              <a:buFont typeface="Arial" panose="020B0604020202020204" pitchFamily="34" charset="0"/>
              <a:buChar char="•"/>
            </a:pPr>
            <a:r>
              <a:rPr lang="en-CA" sz="1400" dirty="0">
                <a:latin typeface="Arial" panose="020B0604020202020204" pitchFamily="34" charset="0"/>
                <a:cs typeface="Arial" panose="020B0604020202020204" pitchFamily="34" charset="0"/>
              </a:rPr>
              <a:t>Show that you are really listening attentively.</a:t>
            </a:r>
            <a:br>
              <a:rPr lang="en-CA" sz="1400" dirty="0">
                <a:latin typeface="Arial" panose="020B0604020202020204" pitchFamily="34" charset="0"/>
                <a:cs typeface="Arial" panose="020B0604020202020204" pitchFamily="34" charset="0"/>
              </a:rPr>
            </a:br>
            <a:endParaRPr lang="en-CA"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CA" sz="1400" dirty="0">
                <a:latin typeface="Arial" panose="020B0604020202020204" pitchFamily="34" charset="0"/>
                <a:cs typeface="Arial" panose="020B0604020202020204" pitchFamily="34" charset="0"/>
              </a:rPr>
              <a:t>Show curiosity and ask clarification by asking specific open-ended questions. </a:t>
            </a:r>
          </a:p>
          <a:p>
            <a:pPr marL="214313" indent="-214313">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614363" lvl="1" indent="-214313">
              <a:buFont typeface="Wingdings" pitchFamily="2" charset="2"/>
              <a:buChar char="Ø"/>
            </a:pPr>
            <a:r>
              <a:rPr lang="en-CA" sz="1400" dirty="0">
                <a:latin typeface="Arial" panose="020B0604020202020204" pitchFamily="34" charset="0"/>
                <a:cs typeface="Arial" panose="020B0604020202020204" pitchFamily="34" charset="0"/>
              </a:rPr>
              <a:t>These questions usually start with </a:t>
            </a:r>
            <a:r>
              <a:rPr lang="en-CA" sz="1400" i="1" dirty="0">
                <a:latin typeface="Arial" panose="020B0604020202020204" pitchFamily="34" charset="0"/>
                <a:cs typeface="Arial" panose="020B0604020202020204" pitchFamily="34" charset="0"/>
              </a:rPr>
              <a:t>what, how, when, who </a:t>
            </a:r>
            <a:r>
              <a:rPr lang="en-CA" sz="1400" dirty="0">
                <a:latin typeface="Arial" panose="020B0604020202020204" pitchFamily="34" charset="0"/>
                <a:cs typeface="Arial" panose="020B0604020202020204" pitchFamily="34" charset="0"/>
              </a:rPr>
              <a:t>and </a:t>
            </a:r>
            <a:r>
              <a:rPr lang="en-CA" sz="1400" i="1" dirty="0">
                <a:latin typeface="Arial" panose="020B0604020202020204" pitchFamily="34" charset="0"/>
                <a:cs typeface="Arial" panose="020B0604020202020204" pitchFamily="34" charset="0"/>
              </a:rPr>
              <a:t>where</a:t>
            </a:r>
            <a:r>
              <a:rPr lang="en-CA" sz="1400" dirty="0">
                <a:latin typeface="Arial" panose="020B0604020202020204" pitchFamily="34" charset="0"/>
                <a:cs typeface="Arial" panose="020B0604020202020204" pitchFamily="34" charset="0"/>
              </a:rPr>
              <a:t>. For example: “How did you come to this conclusion?” or “Can you provide more details?” Asking open-ended questions will encourage dialogue and allow the employee to express his or her opinion.</a:t>
            </a:r>
          </a:p>
          <a:p>
            <a:pPr marL="214313" indent="-214313">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CA" sz="1400" dirty="0">
                <a:latin typeface="Arial" panose="020B0604020202020204" pitchFamily="34" charset="0"/>
                <a:cs typeface="Arial" panose="020B0604020202020204" pitchFamily="34" charset="0"/>
              </a:rPr>
              <a:t>Mitigate negative reactions by using specific examples based on your observations rather than on your interpretation to support your feedback.</a:t>
            </a:r>
          </a:p>
          <a:p>
            <a:pPr marL="214313" indent="-214313"/>
            <a:r>
              <a:rPr lang="en-CA" sz="1400" dirty="0">
                <a:latin typeface="Arial" panose="020B0604020202020204" pitchFamily="34" charset="0"/>
                <a:cs typeface="Arial" panose="020B0604020202020204" pitchFamily="34" charset="0"/>
              </a:rPr>
              <a:t>Ask the employee if he or she has suggestions to resolve the issue, and give him or her suggestions, if necessary.</a:t>
            </a:r>
          </a:p>
          <a:p>
            <a:pPr marL="214313" indent="-214313">
              <a:buFont typeface="Arial" panose="020B0604020202020204" pitchFamily="34" charset="0"/>
              <a:buChar char="•"/>
            </a:pPr>
            <a:r>
              <a:rPr lang="en-CA" sz="1400" dirty="0">
                <a:latin typeface="Arial" panose="020B0604020202020204" pitchFamily="34" charset="0"/>
                <a:cs typeface="Arial" panose="020B0604020202020204" pitchFamily="34" charset="0"/>
              </a:rPr>
              <a:t>For more assistance, and to get a list of tools and workshops to help you with difficult conversations, please contact the </a:t>
            </a:r>
            <a:r>
              <a:rPr lang="en-CA" sz="1400" u="sng" dirty="0">
                <a:latin typeface="Arial" panose="020B0604020202020204" pitchFamily="34" charset="0"/>
                <a:cs typeface="Arial" panose="020B0604020202020204" pitchFamily="34" charset="0"/>
                <a:hlinkClick r:id="rId5"/>
              </a:rPr>
              <a:t>Office of Informal Conflict Management (OICM)</a:t>
            </a:r>
            <a:r>
              <a:rPr lang="en-CA" sz="1400" dirty="0">
                <a:latin typeface="Arial" panose="020B0604020202020204" pitchFamily="34" charset="0"/>
                <a:cs typeface="Arial" panose="020B0604020202020204" pitchFamily="34" charset="0"/>
              </a:rPr>
              <a:t>.</a:t>
            </a:r>
            <a:endParaRPr lang="en-CA" sz="1400" u="sng"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marL="0" indent="0">
              <a:buNone/>
              <a:defRPr/>
            </a:pP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837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95" y="76669"/>
            <a:ext cx="8241974" cy="667250"/>
          </a:xfrm>
          <a:solidFill>
            <a:schemeClr val="bg1"/>
          </a:solidFill>
          <a:ln>
            <a:solidFill>
              <a:schemeClr val="tx1"/>
            </a:solidFill>
          </a:ln>
        </p:spPr>
        <p:txBody>
          <a:bodyPr>
            <a:noAutofit/>
          </a:bodyPr>
          <a:lstStyle/>
          <a:p>
            <a:r>
              <a:rPr lang="en-CA" sz="1800" dirty="0">
                <a:solidFill>
                  <a:prstClr val="black"/>
                </a:solidFill>
                <a:latin typeface="+mj-lt"/>
                <a:cs typeface="+mj-cs"/>
              </a:rPr>
              <a:t>Appendix 4: Factors to Consider When Assessing Employees </a:t>
            </a:r>
            <a:br>
              <a:rPr lang="en-CA" sz="1800" dirty="0">
                <a:solidFill>
                  <a:prstClr val="black"/>
                </a:solidFill>
                <a:latin typeface="+mj-lt"/>
                <a:cs typeface="+mj-cs"/>
              </a:rPr>
            </a:br>
            <a:r>
              <a:rPr lang="en-CA" sz="1050" b="0" dirty="0">
                <a:solidFill>
                  <a:prstClr val="black"/>
                </a:solidFill>
                <a:latin typeface="+mj-lt"/>
                <a:cs typeface="+mj-cs"/>
              </a:rPr>
              <a:t>Though the current context does not change the employer’s obligations when it comes to managing and assessing performance for all employees, it undoubtedly brings additional considerations/challenges to the process.</a:t>
            </a:r>
            <a:endParaRPr lang="en-CA" sz="1050" b="0" dirty="0">
              <a:latin typeface="+mj-lt"/>
            </a:endParaRPr>
          </a:p>
        </p:txBody>
      </p:sp>
      <p:graphicFrame>
        <p:nvGraphicFramePr>
          <p:cNvPr id="3" name="Diagram 2"/>
          <p:cNvGraphicFramePr/>
          <p:nvPr>
            <p:extLst>
              <p:ext uri="{D42A27DB-BD31-4B8C-83A1-F6EECF244321}">
                <p14:modId xmlns:p14="http://schemas.microsoft.com/office/powerpoint/2010/main" val="3161477731"/>
              </p:ext>
            </p:extLst>
          </p:nvPr>
        </p:nvGraphicFramePr>
        <p:xfrm>
          <a:off x="456612" y="977107"/>
          <a:ext cx="8241973" cy="362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9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Rectangle 4"/>
          <p:cNvSpPr/>
          <p:nvPr/>
        </p:nvSpPr>
        <p:spPr>
          <a:xfrm>
            <a:off x="3188617" y="824741"/>
            <a:ext cx="2797892" cy="12726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white"/>
                </a:solidFill>
                <a:effectLst/>
                <a:uLnTx/>
                <a:uFillTx/>
                <a:latin typeface="Arial"/>
                <a:ea typeface="+mn-ea"/>
                <a:cs typeface="+mn-cs"/>
              </a:rPr>
              <a:t>Nature of the duties assigned</a:t>
            </a:r>
          </a:p>
        </p:txBody>
      </p:sp>
      <p:sp>
        <p:nvSpPr>
          <p:cNvPr id="6" name="Rectangle 5"/>
          <p:cNvSpPr/>
          <p:nvPr/>
        </p:nvSpPr>
        <p:spPr>
          <a:xfrm>
            <a:off x="646866" y="799975"/>
            <a:ext cx="1468053" cy="1616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white"/>
                </a:solidFill>
                <a:effectLst/>
                <a:uLnTx/>
                <a:uFillTx/>
                <a:latin typeface="Arial"/>
                <a:ea typeface="+mn-ea"/>
                <a:cs typeface="+mn-cs"/>
              </a:rPr>
              <a:t>Work Environment</a:t>
            </a:r>
          </a:p>
        </p:txBody>
      </p:sp>
      <p:sp>
        <p:nvSpPr>
          <p:cNvPr id="7" name="Rectangle 6"/>
          <p:cNvSpPr/>
          <p:nvPr/>
        </p:nvSpPr>
        <p:spPr>
          <a:xfrm>
            <a:off x="6958442" y="775878"/>
            <a:ext cx="1620062" cy="16164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Arial"/>
                <a:ea typeface="+mn-ea"/>
                <a:cs typeface="+mn-cs"/>
              </a:rPr>
              <a:t>Support and Supervision</a:t>
            </a:r>
          </a:p>
        </p:txBody>
      </p:sp>
      <p:sp>
        <p:nvSpPr>
          <p:cNvPr id="8" name="Rectangle 7"/>
          <p:cNvSpPr/>
          <p:nvPr/>
        </p:nvSpPr>
        <p:spPr>
          <a:xfrm>
            <a:off x="531223" y="4719519"/>
            <a:ext cx="180850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Source : Labour Relations</a:t>
            </a:r>
            <a:endParaRPr kumimoji="0" lang="en-CA" sz="1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683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8" y="186499"/>
            <a:ext cx="8084422" cy="479208"/>
          </a:xfrm>
          <a:solidFill>
            <a:schemeClr val="bg1"/>
          </a:solidFill>
          <a:ln>
            <a:solidFill>
              <a:schemeClr val="bg1"/>
            </a:solidFill>
          </a:ln>
        </p:spPr>
        <p:txBody>
          <a:bodyPr>
            <a:noAutofit/>
          </a:bodyPr>
          <a:lstStyle/>
          <a:p>
            <a:r>
              <a:rPr lang="en-CA" altLang="en-US" sz="2100" dirty="0"/>
              <a:t>Appendix 5: Reflect on The Factors That Could Influence Performance</a:t>
            </a:r>
            <a:endParaRPr lang="en-CA" sz="2100" dirty="0"/>
          </a:p>
        </p:txBody>
      </p:sp>
      <p:grpSp>
        <p:nvGrpSpPr>
          <p:cNvPr id="44" name="Group 43"/>
          <p:cNvGrpSpPr/>
          <p:nvPr/>
        </p:nvGrpSpPr>
        <p:grpSpPr>
          <a:xfrm>
            <a:off x="2271070" y="737352"/>
            <a:ext cx="4605383" cy="3556958"/>
            <a:chOff x="2194459" y="1238678"/>
            <a:chExt cx="5527079" cy="5222871"/>
          </a:xfrm>
        </p:grpSpPr>
        <p:sp>
          <p:nvSpPr>
            <p:cNvPr id="46" name="Oval 45"/>
            <p:cNvSpPr/>
            <p:nvPr/>
          </p:nvSpPr>
          <p:spPr>
            <a:xfrm>
              <a:off x="2194460" y="1238678"/>
              <a:ext cx="5527078" cy="5222871"/>
            </a:xfrm>
            <a:prstGeom prst="ellipse">
              <a:avLst/>
            </a:prstGeom>
            <a:solidFill>
              <a:srgbClr val="DAEDEF">
                <a:lumMod val="90000"/>
              </a:srgbClr>
            </a:solidFill>
            <a:ln w="76200" cap="flat" cmpd="sng" algn="ctr">
              <a:solidFill>
                <a:srgbClr val="333399"/>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fr-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p:txBody>
        </p:sp>
        <p:sp>
          <p:nvSpPr>
            <p:cNvPr id="49" name="Oval 48"/>
            <p:cNvSpPr/>
            <p:nvPr/>
          </p:nvSpPr>
          <p:spPr>
            <a:xfrm>
              <a:off x="2770596" y="1663013"/>
              <a:ext cx="4511584" cy="4288668"/>
            </a:xfrm>
            <a:prstGeom prst="ellipse">
              <a:avLst/>
            </a:prstGeom>
            <a:solidFill>
              <a:srgbClr val="D2FCBA"/>
            </a:solidFill>
            <a:ln w="9525" cap="flat" cmpd="sng" algn="ctr">
              <a:solidFill>
                <a:srgbClr val="00B05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p:txBody>
        </p:sp>
        <p:cxnSp>
          <p:nvCxnSpPr>
            <p:cNvPr id="50" name="Straight Connector 49"/>
            <p:cNvCxnSpPr/>
            <p:nvPr/>
          </p:nvCxnSpPr>
          <p:spPr>
            <a:xfrm flipH="1">
              <a:off x="2809969" y="3209375"/>
              <a:ext cx="3359405" cy="2291707"/>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90" name="Oval 89"/>
            <p:cNvSpPr/>
            <p:nvPr/>
          </p:nvSpPr>
          <p:spPr>
            <a:xfrm>
              <a:off x="3428465" y="2259176"/>
              <a:ext cx="3240360" cy="3096344"/>
            </a:xfrm>
            <a:prstGeom prst="ellipse">
              <a:avLst/>
            </a:prstGeom>
            <a:solidFill>
              <a:srgbClr val="FDCFFA"/>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fr-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p:txBody>
        </p:sp>
        <p:sp>
          <p:nvSpPr>
            <p:cNvPr id="94" name="Oval 93"/>
            <p:cNvSpPr/>
            <p:nvPr/>
          </p:nvSpPr>
          <p:spPr>
            <a:xfrm>
              <a:off x="3933225" y="2751441"/>
              <a:ext cx="2182156" cy="2080927"/>
            </a:xfrm>
            <a:prstGeom prst="ellipse">
              <a:avLst/>
            </a:prstGeom>
            <a:solidFill>
              <a:srgbClr val="FFFF99"/>
            </a:solidFill>
            <a:ln w="9525" cap="flat" cmpd="sng" algn="ctr">
              <a:solidFill>
                <a:srgbClr val="333399">
                  <a:lumMod val="60000"/>
                  <a:lumOff val="40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1350" b="0" i="0" u="none" strike="noStrike" kern="0" cap="none" spc="0" normalizeH="0" baseline="0" noProof="0" dirty="0">
                <a:ln>
                  <a:noFill/>
                </a:ln>
                <a:solidFill>
                  <a:srgbClr val="000000"/>
                </a:solidFill>
                <a:effectLst/>
                <a:uLnTx/>
                <a:uFillTx/>
                <a:latin typeface="Franklin Gothic Medium"/>
                <a:ea typeface="ＭＳ Ｐゴシック"/>
                <a:cs typeface="+mn-cs"/>
              </a:endParaRPr>
            </a:p>
          </p:txBody>
        </p:sp>
        <p:cxnSp>
          <p:nvCxnSpPr>
            <p:cNvPr id="95" name="Straight Connector 94"/>
            <p:cNvCxnSpPr>
              <a:stCxn id="46" idx="2"/>
              <a:endCxn id="46" idx="6"/>
            </p:cNvCxnSpPr>
            <p:nvPr/>
          </p:nvCxnSpPr>
          <p:spPr>
            <a:xfrm>
              <a:off x="2194459" y="3850114"/>
              <a:ext cx="5527078" cy="0"/>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96" name="Oval 95"/>
            <p:cNvSpPr/>
            <p:nvPr/>
          </p:nvSpPr>
          <p:spPr>
            <a:xfrm>
              <a:off x="4446093" y="3265853"/>
              <a:ext cx="1333661" cy="1115130"/>
            </a:xfrm>
            <a:prstGeom prst="ellipse">
              <a:avLst/>
            </a:prstGeom>
            <a:solidFill>
              <a:srgbClr val="D5D848"/>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675" b="1" i="0" u="none" strike="noStrike" kern="0" cap="none" spc="0" normalizeH="0" baseline="0" noProof="0" dirty="0">
                  <a:ln>
                    <a:noFill/>
                  </a:ln>
                  <a:solidFill>
                    <a:srgbClr val="000000"/>
                  </a:solidFill>
                  <a:effectLst/>
                  <a:uLnTx/>
                  <a:uFillTx/>
                  <a:latin typeface="Arial Black" panose="020B0A04020102020204" pitchFamily="34" charset="0"/>
                  <a:ea typeface="ＭＳ Ｐゴシック"/>
                  <a:cs typeface="+mn-cs"/>
                </a:rPr>
                <a:t>Factors that may influence performance</a:t>
              </a:r>
            </a:p>
          </p:txBody>
        </p:sp>
        <p:sp>
          <p:nvSpPr>
            <p:cNvPr id="97" name="TextBox 57"/>
            <p:cNvSpPr txBox="1"/>
            <p:nvPr/>
          </p:nvSpPr>
          <p:spPr>
            <a:xfrm>
              <a:off x="4253358" y="3030142"/>
              <a:ext cx="1696217" cy="1255291"/>
            </a:xfrm>
            <a:prstGeom prst="rect">
              <a:avLst/>
            </a:prstGeom>
            <a:noFill/>
          </p:spPr>
          <p:txBody>
            <a:bodyPr wrap="square" rtlCol="0">
              <a:prstTxWarp prst="textArchUp">
                <a:avLst>
                  <a:gd name="adj" fmla="val 10731246"/>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Environmental factors</a:t>
              </a:r>
            </a:p>
          </p:txBody>
        </p:sp>
        <p:sp>
          <p:nvSpPr>
            <p:cNvPr id="98" name="TextBox 58"/>
            <p:cNvSpPr txBox="1"/>
            <p:nvPr/>
          </p:nvSpPr>
          <p:spPr>
            <a:xfrm>
              <a:off x="3933226" y="2772922"/>
              <a:ext cx="2182156" cy="1827828"/>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dirty="0">
                  <a:ln>
                    <a:noFill/>
                  </a:ln>
                  <a:solidFill>
                    <a:srgbClr val="000000"/>
                  </a:solidFill>
                  <a:effectLst/>
                  <a:uLnTx/>
                  <a:uFillTx/>
                  <a:latin typeface="Arial" pitchFamily="34" charset="0"/>
                  <a:ea typeface="ＭＳ Ｐゴシック" pitchFamily="34" charset="-128"/>
                  <a:cs typeface="+mn-cs"/>
                </a:rPr>
                <a:t>Employee-related factors</a:t>
              </a:r>
            </a:p>
          </p:txBody>
        </p:sp>
        <p:sp>
          <p:nvSpPr>
            <p:cNvPr id="99" name="TextBox 59"/>
            <p:cNvSpPr txBox="1"/>
            <p:nvPr/>
          </p:nvSpPr>
          <p:spPr>
            <a:xfrm>
              <a:off x="4357229" y="2542224"/>
              <a:ext cx="1376533" cy="418430"/>
            </a:xfrm>
            <a:prstGeom prst="rect">
              <a:avLst/>
            </a:prstGeom>
            <a:noFill/>
          </p:spPr>
          <p:txBody>
            <a:bodyPr wrap="none" rtlCol="0">
              <a:prstTxWarp prst="textArchUp">
                <a:avLst>
                  <a:gd name="adj" fmla="val 1032807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CA" sz="9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B</a:t>
              </a:r>
              <a:r>
                <a:rPr kumimoji="0" lang="en-CA" sz="9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arriers/</a:t>
              </a:r>
              <a:r>
                <a:rPr kumimoji="0" lang="en-CA" sz="900" b="1" i="0" u="none" strike="noStrike" kern="0" cap="none" spc="0" normalizeH="0" baseline="0" noProof="0" dirty="0" err="1">
                  <a:ln>
                    <a:noFill/>
                  </a:ln>
                  <a:solidFill>
                    <a:srgbClr val="000000"/>
                  </a:solidFill>
                  <a:effectLst/>
                  <a:uLnTx/>
                  <a:uFillTx/>
                  <a:latin typeface="Arial" pitchFamily="34" charset="0"/>
                  <a:ea typeface="ＭＳ Ｐゴシック" pitchFamily="34" charset="-128"/>
                  <a:cs typeface="+mn-cs"/>
                </a:rPr>
                <a:t>obs</a:t>
              </a:r>
              <a:r>
                <a:rPr kumimoji="0" lang="fr-CA" sz="9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tacles</a:t>
              </a:r>
            </a:p>
          </p:txBody>
        </p:sp>
        <p:sp>
          <p:nvSpPr>
            <p:cNvPr id="100" name="TextBox 60"/>
            <p:cNvSpPr txBox="1"/>
            <p:nvPr/>
          </p:nvSpPr>
          <p:spPr>
            <a:xfrm>
              <a:off x="4108162" y="2005800"/>
              <a:ext cx="1893119" cy="653093"/>
            </a:xfrm>
            <a:prstGeom prst="rect">
              <a:avLst/>
            </a:prstGeom>
            <a:noFill/>
          </p:spPr>
          <p:txBody>
            <a:bodyPr wrap="none" rtlCol="0">
              <a:prstTxWarp prst="textArchUp">
                <a:avLst>
                  <a:gd name="adj" fmla="val 1032984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Organizational factors</a:t>
              </a:r>
            </a:p>
          </p:txBody>
        </p:sp>
        <p:cxnSp>
          <p:nvCxnSpPr>
            <p:cNvPr id="101" name="Straight Connector 100"/>
            <p:cNvCxnSpPr/>
            <p:nvPr/>
          </p:nvCxnSpPr>
          <p:spPr>
            <a:xfrm flipH="1">
              <a:off x="5010538" y="4842281"/>
              <a:ext cx="12980" cy="1586406"/>
            </a:xfrm>
            <a:prstGeom prst="line">
              <a:avLst/>
            </a:prstGeom>
            <a:noFill/>
            <a:ln w="25400" cap="flat" cmpd="sng" algn="ctr">
              <a:solidFill>
                <a:srgbClr val="2D2D8A"/>
              </a:solidFill>
              <a:prstDash val="solid"/>
            </a:ln>
            <a:effectLst>
              <a:outerShdw blurRad="40000" dist="20000" dir="5400000" rotWithShape="0">
                <a:srgbClr val="000000">
                  <a:alpha val="38000"/>
                </a:srgbClr>
              </a:outerShdw>
            </a:effectLst>
          </p:spPr>
        </p:cxnSp>
        <p:sp>
          <p:nvSpPr>
            <p:cNvPr id="102" name="TextBox 63"/>
            <p:cNvSpPr txBox="1"/>
            <p:nvPr/>
          </p:nvSpPr>
          <p:spPr>
            <a:xfrm rot="19054120">
              <a:off x="5504334" y="4443973"/>
              <a:ext cx="861329" cy="367872"/>
            </a:xfrm>
            <a:prstGeom prst="rect">
              <a:avLst/>
            </a:prstGeom>
            <a:noFill/>
          </p:spPr>
          <p:txBody>
            <a:bodyPr wrap="non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t>Resistance</a:t>
              </a:r>
            </a:p>
          </p:txBody>
        </p:sp>
        <p:sp>
          <p:nvSpPr>
            <p:cNvPr id="103" name="TextBox 64"/>
            <p:cNvSpPr txBox="1"/>
            <p:nvPr/>
          </p:nvSpPr>
          <p:spPr>
            <a:xfrm rot="19201387">
              <a:off x="5110521" y="4953336"/>
              <a:ext cx="2374023" cy="298629"/>
            </a:xfrm>
            <a:prstGeom prst="rect">
              <a:avLst/>
            </a:prstGeom>
            <a:noFill/>
          </p:spPr>
          <p:txBody>
            <a:bodyPr wrap="square" rtlCol="0">
              <a:prstTxWarp prst="textArchDown">
                <a:avLst>
                  <a:gd name="adj" fmla="val 2119754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fr-CA" sz="9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Attitude at work</a:t>
              </a:r>
            </a:p>
          </p:txBody>
        </p:sp>
        <p:sp>
          <p:nvSpPr>
            <p:cNvPr id="107" name="TextBox 70"/>
            <p:cNvSpPr txBox="1"/>
            <p:nvPr/>
          </p:nvSpPr>
          <p:spPr>
            <a:xfrm rot="2897728">
              <a:off x="3525330" y="4073857"/>
              <a:ext cx="1827120" cy="808046"/>
            </a:xfrm>
            <a:prstGeom prst="rect">
              <a:avLst/>
            </a:prstGeom>
            <a:noFill/>
          </p:spPr>
          <p:txBody>
            <a:bodyPr wrap="none" rtlCol="0">
              <a:prstTxWarp prst="textArchDown">
                <a:avLst>
                  <a:gd name="adj" fmla="val 12145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881"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rPr>
                <a:t>Inability / incompatibility</a:t>
              </a:r>
            </a:p>
          </p:txBody>
        </p:sp>
        <p:sp>
          <p:nvSpPr>
            <p:cNvPr id="113" name="TextBox 76"/>
            <p:cNvSpPr txBox="1"/>
            <p:nvPr/>
          </p:nvSpPr>
          <p:spPr>
            <a:xfrm rot="1738265">
              <a:off x="3382509" y="5224660"/>
              <a:ext cx="1622194" cy="303640"/>
            </a:xfrm>
            <a:prstGeom prst="rect">
              <a:avLst/>
            </a:prstGeom>
            <a:noFill/>
          </p:spPr>
          <p:txBody>
            <a:bodyPr wrap="square" rtlCol="0">
              <a:prstTxWarp prst="textArchDown">
                <a:avLst>
                  <a:gd name="adj" fmla="val 2120564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dirty="0">
                  <a:ln>
                    <a:noFill/>
                  </a:ln>
                  <a:solidFill>
                    <a:srgbClr val="000000"/>
                  </a:solidFill>
                  <a:effectLst/>
                  <a:uLnTx/>
                  <a:uFillTx/>
                  <a:latin typeface="Arial" pitchFamily="34" charset="0"/>
                  <a:ea typeface="ＭＳ Ｐゴシック" pitchFamily="34" charset="-128"/>
                  <a:cs typeface="+mn-cs"/>
                </a:rPr>
                <a:t>Skills</a:t>
              </a:r>
            </a:p>
          </p:txBody>
        </p:sp>
        <p:sp>
          <p:nvSpPr>
            <p:cNvPr id="117" name="TextBox 80"/>
            <p:cNvSpPr txBox="1"/>
            <p:nvPr/>
          </p:nvSpPr>
          <p:spPr>
            <a:xfrm rot="4130806">
              <a:off x="2872543" y="4204734"/>
              <a:ext cx="1111840" cy="334266"/>
            </a:xfrm>
            <a:prstGeom prst="rect">
              <a:avLst/>
            </a:prstGeom>
            <a:noFill/>
          </p:spPr>
          <p:txBody>
            <a:bodyPr wrap="square"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dirty="0">
                  <a:ln>
                    <a:noFill/>
                  </a:ln>
                  <a:solidFill>
                    <a:srgbClr val="000000"/>
                  </a:solidFill>
                  <a:effectLst/>
                  <a:uLnTx/>
                  <a:uFillTx/>
                  <a:latin typeface="Arial" pitchFamily="34" charset="0"/>
                  <a:ea typeface="ＭＳ Ｐゴシック" pitchFamily="34" charset="-128"/>
                  <a:cs typeface="+mn-cs"/>
                </a:rPr>
                <a:t>Assignment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CA" sz="900" b="1" i="0" u="none" strike="noStrike" kern="0" cap="none" spc="0" normalizeH="0" baseline="0" dirty="0">
                  <a:ln>
                    <a:noFill/>
                  </a:ln>
                  <a:solidFill>
                    <a:srgbClr val="000000"/>
                  </a:solidFill>
                  <a:effectLst/>
                  <a:uLnTx/>
                  <a:uFillTx/>
                  <a:latin typeface="Arial" pitchFamily="34" charset="0"/>
                  <a:ea typeface="ＭＳ Ｐゴシック" pitchFamily="34" charset="-128"/>
                  <a:cs typeface="+mn-cs"/>
                </a:rPr>
                <a:t>of work</a:t>
              </a:r>
            </a:p>
          </p:txBody>
        </p:sp>
      </p:grpSp>
      <p:sp>
        <p:nvSpPr>
          <p:cNvPr id="45" name="TextBox 82"/>
          <p:cNvSpPr txBox="1"/>
          <p:nvPr/>
        </p:nvSpPr>
        <p:spPr>
          <a:xfrm>
            <a:off x="377318" y="4200791"/>
            <a:ext cx="179702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rgbClr val="000000"/>
                </a:solidFill>
                <a:latin typeface="Arial"/>
              </a:rPr>
              <a:t>Adapted</a:t>
            </a:r>
            <a:r>
              <a:rPr kumimoji="0" lang="en-CA" sz="1100" b="0" i="0" u="none" strike="noStrike" kern="1200" cap="none" spc="0" normalizeH="0" baseline="0" noProof="0" dirty="0">
                <a:ln>
                  <a:noFill/>
                </a:ln>
                <a:solidFill>
                  <a:srgbClr val="000000"/>
                </a:solidFill>
                <a:effectLst/>
                <a:uLnTx/>
                <a:uFillTx/>
                <a:latin typeface="Arial"/>
                <a:ea typeface="+mn-ea"/>
                <a:cs typeface="+mn-cs"/>
              </a:rPr>
              <a:t> Langevin model</a:t>
            </a:r>
          </a:p>
        </p:txBody>
      </p:sp>
      <p:sp>
        <p:nvSpPr>
          <p:cNvPr id="8" name="TextBox 7"/>
          <p:cNvSpPr txBox="1"/>
          <p:nvPr/>
        </p:nvSpPr>
        <p:spPr>
          <a:xfrm rot="19200974">
            <a:off x="5103367" y="3332343"/>
            <a:ext cx="1775272" cy="290011"/>
          </a:xfrm>
          <a:prstGeom prst="rect">
            <a:avLst/>
          </a:prstGeom>
          <a:noFill/>
        </p:spPr>
        <p:txBody>
          <a:bodyPr wrap="none" rtlCol="0">
            <a:prstTxWarp prst="textArchDown">
              <a:avLst>
                <a:gd name="adj" fmla="val 21440753"/>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dirty="0">
                <a:ln>
                  <a:noFill/>
                </a:ln>
                <a:solidFill>
                  <a:srgbClr val="000000"/>
                </a:solidFill>
                <a:effectLst/>
                <a:uLnTx/>
                <a:uFillTx/>
                <a:latin typeface="Arial"/>
                <a:ea typeface="+mn-ea"/>
                <a:cs typeface="+mn-cs"/>
              </a:rPr>
              <a:t>Coaching, labour relations / discipline</a:t>
            </a:r>
          </a:p>
        </p:txBody>
      </p:sp>
      <p:sp>
        <p:nvSpPr>
          <p:cNvPr id="55" name="TextBox 54"/>
          <p:cNvSpPr txBox="1"/>
          <p:nvPr/>
        </p:nvSpPr>
        <p:spPr>
          <a:xfrm rot="1096827">
            <a:off x="2946850" y="3767778"/>
            <a:ext cx="1613812" cy="201059"/>
          </a:xfrm>
          <a:prstGeom prst="rect">
            <a:avLst/>
          </a:prstGeom>
          <a:noFill/>
        </p:spPr>
        <p:txBody>
          <a:bodyPr wrap="none" rtlCol="0">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dirty="0">
                <a:ln>
                  <a:noFill/>
                </a:ln>
                <a:solidFill>
                  <a:srgbClr val="000000"/>
                </a:solidFill>
                <a:effectLst/>
                <a:uLnTx/>
                <a:uFillTx/>
                <a:latin typeface="Arial"/>
                <a:ea typeface="+mn-ea"/>
                <a:cs typeface="+mn-cs"/>
              </a:rPr>
              <a:t>Training </a:t>
            </a:r>
            <a:endParaRPr kumimoji="0" lang="fr-CA"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56" name="TextBox 55"/>
          <p:cNvSpPr txBox="1"/>
          <p:nvPr/>
        </p:nvSpPr>
        <p:spPr>
          <a:xfrm rot="3026149">
            <a:off x="2110891" y="2939686"/>
            <a:ext cx="1400053" cy="131507"/>
          </a:xfrm>
          <a:prstGeom prst="rect">
            <a:avLst/>
          </a:prstGeom>
          <a:noFill/>
        </p:spPr>
        <p:txBody>
          <a:bodyPr wrap="none" rtlCol="0">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dirty="0">
                <a:ln>
                  <a:noFill/>
                </a:ln>
                <a:solidFill>
                  <a:srgbClr val="000000"/>
                </a:solidFill>
                <a:effectLst/>
                <a:uLnTx/>
                <a:uFillTx/>
                <a:latin typeface="Arial"/>
                <a:ea typeface="+mn-ea"/>
                <a:cs typeface="+mn-cs"/>
              </a:rPr>
              <a:t>Accommodation,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dirty="0">
                <a:ln>
                  <a:noFill/>
                </a:ln>
                <a:solidFill>
                  <a:srgbClr val="000000"/>
                </a:solidFill>
                <a:effectLst/>
                <a:uLnTx/>
                <a:uFillTx/>
                <a:latin typeface="Arial"/>
                <a:ea typeface="+mn-ea"/>
                <a:cs typeface="+mn-cs"/>
              </a:rPr>
              <a:t>workload, etc.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900" b="1" i="0" u="none" strike="noStrike" kern="1200" cap="none" spc="0" normalizeH="0" baseline="0" noProof="0" dirty="0">
              <a:ln>
                <a:noFill/>
              </a:ln>
              <a:solidFill>
                <a:srgbClr val="000000"/>
              </a:solidFill>
              <a:effectLst/>
              <a:uLnTx/>
              <a:uFillTx/>
              <a:latin typeface="Arial"/>
              <a:ea typeface="+mn-ea"/>
              <a:cs typeface="+mn-cs"/>
            </a:endParaRPr>
          </a:p>
        </p:txBody>
      </p:sp>
      <p:sp>
        <p:nvSpPr>
          <p:cNvPr id="57" name="TextBox 56"/>
          <p:cNvSpPr txBox="1"/>
          <p:nvPr/>
        </p:nvSpPr>
        <p:spPr>
          <a:xfrm rot="197436">
            <a:off x="3986166" y="1075467"/>
            <a:ext cx="1475499" cy="279989"/>
          </a:xfrm>
          <a:prstGeom prst="rect">
            <a:avLst/>
          </a:prstGeom>
          <a:noFill/>
        </p:spPr>
        <p:txBody>
          <a:bodyPr wrap="none" rtlCol="0">
            <a:prstTxWarp prst="textArchUp">
              <a:avLst>
                <a:gd name="adj" fmla="val 10128564"/>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dirty="0">
                <a:ln>
                  <a:noFill/>
                </a:ln>
                <a:solidFill>
                  <a:srgbClr val="000000"/>
                </a:solidFill>
                <a:effectLst/>
                <a:uLnTx/>
                <a:uFillTx/>
                <a:latin typeface="Arial"/>
                <a:ea typeface="+mn-ea"/>
                <a:cs typeface="+mn-cs"/>
              </a:rPr>
              <a:t>O</a:t>
            </a:r>
            <a:r>
              <a:rPr kumimoji="0" lang="en-CA" sz="1050" b="1" i="0" u="none" strike="noStrike" kern="1200" cap="none" spc="0" normalizeH="0" baseline="0" dirty="0">
                <a:ln>
                  <a:noFill/>
                </a:ln>
                <a:solidFill>
                  <a:srgbClr val="000000"/>
                </a:solidFill>
                <a:effectLst/>
                <a:uLnTx/>
                <a:uFillTx/>
                <a:latin typeface="Arial"/>
                <a:ea typeface="+mn-ea"/>
                <a:cs typeface="+mn-cs"/>
              </a:rPr>
              <a:t>rganizational measures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Right Brace 3"/>
          <p:cNvSpPr/>
          <p:nvPr/>
        </p:nvSpPr>
        <p:spPr>
          <a:xfrm>
            <a:off x="6957690" y="742018"/>
            <a:ext cx="639393" cy="17507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Right Brace 27"/>
          <p:cNvSpPr/>
          <p:nvPr/>
        </p:nvSpPr>
        <p:spPr>
          <a:xfrm>
            <a:off x="6957689" y="2564154"/>
            <a:ext cx="639393" cy="17507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p:cNvSpPr txBox="1"/>
          <p:nvPr/>
        </p:nvSpPr>
        <p:spPr>
          <a:xfrm>
            <a:off x="7624587" y="1406186"/>
            <a:ext cx="1177335"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dirty="0">
                <a:ln>
                  <a:noFill/>
                </a:ln>
                <a:solidFill>
                  <a:srgbClr val="000000"/>
                </a:solidFill>
                <a:effectLst/>
                <a:uLnTx/>
                <a:uFillTx/>
                <a:latin typeface="Arial"/>
                <a:ea typeface="+mn-ea"/>
                <a:cs typeface="+mn-cs"/>
              </a:rPr>
              <a:t>Out of the employee’s control</a:t>
            </a:r>
          </a:p>
        </p:txBody>
      </p:sp>
      <p:sp>
        <p:nvSpPr>
          <p:cNvPr id="31" name="TextBox 30"/>
          <p:cNvSpPr txBox="1"/>
          <p:nvPr/>
        </p:nvSpPr>
        <p:spPr>
          <a:xfrm>
            <a:off x="7669274" y="3220358"/>
            <a:ext cx="1017526"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dirty="0">
                <a:ln>
                  <a:noFill/>
                </a:ln>
                <a:solidFill>
                  <a:srgbClr val="000000"/>
                </a:solidFill>
                <a:effectLst/>
                <a:uLnTx/>
                <a:uFillTx/>
                <a:latin typeface="Arial"/>
                <a:ea typeface="+mn-ea"/>
                <a:cs typeface="+mn-cs"/>
              </a:rPr>
              <a:t>Under the </a:t>
            </a:r>
            <a:r>
              <a:rPr kumimoji="0" lang="en-CA" sz="1100" b="1" i="0" u="none" strike="noStrike" kern="1200" cap="none" spc="0" normalizeH="0" baseline="0" dirty="0" err="1">
                <a:ln>
                  <a:noFill/>
                </a:ln>
                <a:solidFill>
                  <a:srgbClr val="000000"/>
                </a:solidFill>
                <a:effectLst/>
                <a:uLnTx/>
                <a:uFillTx/>
                <a:latin typeface="Arial"/>
                <a:ea typeface="+mn-ea"/>
                <a:cs typeface="+mn-cs"/>
              </a:rPr>
              <a:t>employee’scontrol</a:t>
            </a:r>
            <a:endParaRPr kumimoji="0" lang="en-CA" sz="1100" b="1" i="0" u="none" strike="noStrike" kern="1200" cap="none" spc="0" normalizeH="0" baseline="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7664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86C063-E22E-2E4C-A523-54089486E38F}" type="slidenum">
              <a:rPr lang="en-US" smtClean="0"/>
              <a:t>24</a:t>
            </a:fld>
            <a:endParaRPr lang="en-US"/>
          </a:p>
        </p:txBody>
      </p:sp>
      <p:sp>
        <p:nvSpPr>
          <p:cNvPr id="2" name="Title 1"/>
          <p:cNvSpPr>
            <a:spLocks noGrp="1"/>
          </p:cNvSpPr>
          <p:nvPr>
            <p:ph type="title" idx="4294967295"/>
          </p:nvPr>
        </p:nvSpPr>
        <p:spPr>
          <a:xfrm>
            <a:off x="0" y="292100"/>
            <a:ext cx="9144000" cy="857250"/>
          </a:xfrm>
        </p:spPr>
        <p:txBody>
          <a:bodyPr>
            <a:noAutofit/>
          </a:bodyPr>
          <a:lstStyle/>
          <a:p>
            <a:pPr algn="ctr"/>
            <a:r>
              <a:rPr lang="en-CA" sz="1800" b="1" dirty="0">
                <a:latin typeface="Arial" panose="020B0604020202020204" pitchFamily="34" charset="0"/>
                <a:cs typeface="Arial" panose="020B0604020202020204" pitchFamily="34" charset="0"/>
              </a:rPr>
              <a:t>Appendix 6: What is Unsatisfactory Performance?</a:t>
            </a:r>
          </a:p>
        </p:txBody>
      </p:sp>
      <p:graphicFrame>
        <p:nvGraphicFramePr>
          <p:cNvPr id="7" name="Content Placeholder 6"/>
          <p:cNvGraphicFramePr>
            <a:graphicFrameLocks noGrp="1"/>
          </p:cNvGraphicFramePr>
          <p:nvPr>
            <p:ph idx="4294967295"/>
          </p:nvPr>
        </p:nvGraphicFramePr>
        <p:xfrm>
          <a:off x="0" y="1382713"/>
          <a:ext cx="61722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157589269"/>
              </p:ext>
            </p:extLst>
          </p:nvPr>
        </p:nvGraphicFramePr>
        <p:xfrm>
          <a:off x="736088" y="1125543"/>
          <a:ext cx="7313758" cy="2947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ZoneTexte 8"/>
          <p:cNvSpPr txBox="1"/>
          <p:nvPr/>
        </p:nvSpPr>
        <p:spPr>
          <a:xfrm>
            <a:off x="359508" y="4072608"/>
            <a:ext cx="7971691" cy="461665"/>
          </a:xfrm>
          <a:prstGeom prst="rect">
            <a:avLst/>
          </a:prstGeom>
          <a:noFill/>
        </p:spPr>
        <p:txBody>
          <a:bodyPr wrap="square" rtlCol="0">
            <a:spAutoFit/>
          </a:bodyPr>
          <a:lstStyle/>
          <a:p>
            <a:pPr>
              <a:buClr>
                <a:schemeClr val="accent2"/>
              </a:buClr>
            </a:pPr>
            <a:r>
              <a:rPr lang="en-CA" sz="1200" b="1" dirty="0">
                <a:latin typeface="Arial" panose="020B0604020202020204" pitchFamily="34" charset="0"/>
                <a:cs typeface="Arial" panose="020B0604020202020204" pitchFamily="34" charset="0"/>
              </a:rPr>
              <a:t>Managers are encouraged to contact Labour Relations through the </a:t>
            </a:r>
            <a:r>
              <a:rPr lang="en-CA" sz="1200" b="1" dirty="0">
                <a:latin typeface="Arial" panose="020B0604020202020204" pitchFamily="34" charset="0"/>
                <a:cs typeface="Arial" panose="020B0604020202020204" pitchFamily="34" charset="0"/>
                <a:hlinkClick r:id="rId13"/>
              </a:rPr>
              <a:t>HR Service Centre (HRSC)</a:t>
            </a:r>
            <a:r>
              <a:rPr lang="en-CA" sz="1200" b="1" dirty="0">
                <a:latin typeface="Arial" panose="020B0604020202020204" pitchFamily="34" charset="0"/>
                <a:cs typeface="Arial" panose="020B0604020202020204" pitchFamily="34" charset="0"/>
              </a:rPr>
              <a:t> as soon as they become aware of a performance issue.</a:t>
            </a:r>
            <a:endParaRPr lang="en-CA" sz="1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1486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e 14"/>
          <p:cNvSpPr/>
          <p:nvPr/>
        </p:nvSpPr>
        <p:spPr>
          <a:xfrm flipH="1">
            <a:off x="949741" y="1375850"/>
            <a:ext cx="1407629" cy="1474289"/>
          </a:xfrm>
          <a:prstGeom prst="pie">
            <a:avLst>
              <a:gd name="adj1" fmla="val 10764202"/>
              <a:gd name="adj2" fmla="val 1620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Espace réservé du numéro de diapositive 3"/>
          <p:cNvSpPr>
            <a:spLocks noGrp="1"/>
          </p:cNvSpPr>
          <p:nvPr>
            <p:ph type="sldNum" sz="quarter" idx="12"/>
          </p:nvPr>
        </p:nvSpPr>
        <p:spPr/>
        <p:txBody>
          <a:bodyPr/>
          <a:lstStyle/>
          <a:p>
            <a:fld id="{2E86C063-E22E-2E4C-A523-54089486E38F}" type="slidenum">
              <a:rPr lang="en-US" smtClean="0"/>
              <a:t>3</a:t>
            </a:fld>
            <a:endParaRPr lang="en-US" dirty="0"/>
          </a:p>
        </p:txBody>
      </p:sp>
      <p:sp>
        <p:nvSpPr>
          <p:cNvPr id="2" name="Titre 1"/>
          <p:cNvSpPr>
            <a:spLocks noGrp="1"/>
          </p:cNvSpPr>
          <p:nvPr>
            <p:ph type="title" idx="4294967295"/>
          </p:nvPr>
        </p:nvSpPr>
        <p:spPr>
          <a:xfrm>
            <a:off x="0" y="206375"/>
            <a:ext cx="8229600" cy="627063"/>
          </a:xfrm>
        </p:spPr>
        <p:txBody>
          <a:bodyPr>
            <a:normAutofit/>
          </a:bodyPr>
          <a:lstStyle/>
          <a:p>
            <a:pPr algn="ctr"/>
            <a:r>
              <a:rPr lang="en-CA" sz="1800" b="1" dirty="0">
                <a:solidFill>
                  <a:prstClr val="black"/>
                </a:solidFill>
                <a:latin typeface="Arial" panose="020B0604020202020204" pitchFamily="34" charset="0"/>
                <a:cs typeface="Arial" panose="020B0604020202020204" pitchFamily="34" charset="0"/>
              </a:rPr>
              <a:t>Performance Management Program Annual Cycle</a:t>
            </a:r>
            <a:endParaRPr lang="en-CA" sz="18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609601" y="774700"/>
            <a:ext cx="7752862" cy="511175"/>
          </a:xfrm>
        </p:spPr>
        <p:txBody>
          <a:bodyPr>
            <a:normAutofit lnSpcReduction="10000"/>
          </a:bodyPr>
          <a:lstStyle/>
          <a:p>
            <a:pPr marL="0" indent="0">
              <a:buNone/>
            </a:pPr>
            <a:r>
              <a:rPr lang="en-CA" sz="1100" dirty="0">
                <a:latin typeface="Arial" panose="020B0604020202020204" pitchFamily="34" charset="0"/>
                <a:cs typeface="Arial" panose="020B0604020202020204" pitchFamily="34" charset="0"/>
              </a:rPr>
              <a:t>Performance management is an ongoing process whose focal point is the </a:t>
            </a:r>
            <a:r>
              <a:rPr lang="en-CA" sz="1100" dirty="0" smtClean="0">
                <a:latin typeface="Arial" panose="020B0604020202020204" pitchFamily="34" charset="0"/>
                <a:cs typeface="Arial" panose="020B0604020202020204" pitchFamily="34" charset="0"/>
              </a:rPr>
              <a:t>Performance </a:t>
            </a:r>
            <a:r>
              <a:rPr lang="en-CA" sz="1100" dirty="0" smtClean="0">
                <a:latin typeface="Arial" panose="020B0604020202020204" pitchFamily="34" charset="0"/>
                <a:cs typeface="Arial" panose="020B0604020202020204" pitchFamily="34" charset="0"/>
              </a:rPr>
              <a:t>A</a:t>
            </a:r>
            <a:r>
              <a:rPr lang="en-CA" sz="1100" dirty="0" smtClean="0">
                <a:latin typeface="Arial" panose="020B0604020202020204" pitchFamily="34" charset="0"/>
                <a:cs typeface="Arial" panose="020B0604020202020204" pitchFamily="34" charset="0"/>
              </a:rPr>
              <a:t>greement (PA), </a:t>
            </a:r>
            <a:r>
              <a:rPr lang="en-CA" sz="1100" dirty="0">
                <a:latin typeface="Arial" panose="020B0604020202020204" pitchFamily="34" charset="0"/>
                <a:cs typeface="Arial" panose="020B0604020202020204" pitchFamily="34" charset="0"/>
              </a:rPr>
              <a:t>which sets out the expectations for the work performed by each employee. The process has three cycles* based on a pre-established timeline: </a:t>
            </a:r>
          </a:p>
        </p:txBody>
      </p:sp>
      <p:sp>
        <p:nvSpPr>
          <p:cNvPr id="36" name="Rectangle 35"/>
          <p:cNvSpPr/>
          <p:nvPr/>
        </p:nvSpPr>
        <p:spPr>
          <a:xfrm>
            <a:off x="496325" y="1392096"/>
            <a:ext cx="1176581" cy="1066959"/>
          </a:xfrm>
          <a:prstGeom prst="rect">
            <a:avLst/>
          </a:prstGeom>
        </p:spPr>
        <p:txBody>
          <a:bodyPr wrap="square">
            <a:spAutoFit/>
          </a:bodyPr>
          <a:lstStyle/>
          <a:p>
            <a:pPr algn="r">
              <a:lnSpc>
                <a:spcPts val="1600"/>
              </a:lnSpc>
              <a:spcAft>
                <a:spcPts val="1200"/>
              </a:spcAft>
            </a:pPr>
            <a:r>
              <a:rPr lang="en-CA" sz="1200" dirty="0">
                <a:latin typeface="Arial" panose="020B0604020202020204" pitchFamily="34" charset="0"/>
                <a:cs typeface="Arial" panose="020B0604020202020204" pitchFamily="34" charset="0"/>
              </a:rPr>
              <a:t>Beginning of Year</a:t>
            </a:r>
          </a:p>
          <a:p>
            <a:pPr algn="r">
              <a:lnSpc>
                <a:spcPts val="1600"/>
              </a:lnSpc>
            </a:pPr>
            <a:r>
              <a:rPr lang="en-CA" sz="1200" dirty="0">
                <a:latin typeface="Arial" panose="020B0604020202020204" pitchFamily="34" charset="0"/>
                <a:cs typeface="Arial" panose="020B0604020202020204" pitchFamily="34" charset="0"/>
              </a:rPr>
              <a:t>(April–June)</a:t>
            </a:r>
          </a:p>
          <a:p>
            <a:pPr algn="r">
              <a:lnSpc>
                <a:spcPts val="1600"/>
              </a:lnSpc>
            </a:pPr>
            <a:endParaRPr lang="en-US" sz="1100" dirty="0">
              <a:latin typeface="Arial" panose="020B0604020202020204" pitchFamily="34" charset="0"/>
              <a:cs typeface="Arial" panose="020B0604020202020204" pitchFamily="34" charset="0"/>
            </a:endParaRPr>
          </a:p>
        </p:txBody>
      </p:sp>
      <p:sp>
        <p:nvSpPr>
          <p:cNvPr id="37" name="Rectangle 36"/>
          <p:cNvSpPr/>
          <p:nvPr/>
        </p:nvSpPr>
        <p:spPr>
          <a:xfrm>
            <a:off x="174913" y="2753573"/>
            <a:ext cx="2768186" cy="1692002"/>
          </a:xfrm>
          <a:prstGeom prst="rect">
            <a:avLst/>
          </a:prstGeom>
        </p:spPr>
        <p:txBody>
          <a:bodyPr wrap="square">
            <a:spAutoFit/>
          </a:bodyPr>
          <a:lstStyle/>
          <a:p>
            <a:pPr defTabSz="180975">
              <a:lnSpc>
                <a:spcPct val="90000"/>
              </a:lnSpc>
            </a:pPr>
            <a:r>
              <a:rPr lang="en-CA" sz="1050" b="1" dirty="0">
                <a:latin typeface="Arial" panose="020B0604020202020204" pitchFamily="34" charset="0"/>
                <a:cs typeface="Arial" panose="020B0604020202020204" pitchFamily="34" charset="0"/>
              </a:rPr>
              <a:t>June 30 target date to:</a:t>
            </a:r>
          </a:p>
          <a:p>
            <a:pPr marL="268288" indent="-180975">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Articulate expectations for employees by setting work objectives (SMART) and agree on behavioural indicators associated with the core competencies.</a:t>
            </a:r>
          </a:p>
          <a:p>
            <a:pPr marL="268288" indent="-180975">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Draw up a Learning and Development Plan.</a:t>
            </a:r>
          </a:p>
          <a:p>
            <a:pPr marL="268288" indent="-180975">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Discuss the Talent Management Plan.</a:t>
            </a:r>
          </a:p>
          <a:p>
            <a:pPr marL="268288" indent="-180975">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Review the Performance Improvement Plan, if </a:t>
            </a:r>
            <a:r>
              <a:rPr lang="en-CA" sz="1050" dirty="0" smtClean="0">
                <a:latin typeface="Arial" panose="020B0604020202020204" pitchFamily="34" charset="0"/>
                <a:cs typeface="Arial" panose="020B0604020202020204" pitchFamily="34" charset="0"/>
              </a:rPr>
              <a:t>necessary.</a:t>
            </a:r>
            <a:endParaRPr lang="en-CA" sz="1050" dirty="0">
              <a:latin typeface="Arial" panose="020B0604020202020204" pitchFamily="34" charset="0"/>
              <a:cs typeface="Arial" panose="020B0604020202020204" pitchFamily="34" charset="0"/>
            </a:endParaRPr>
          </a:p>
        </p:txBody>
      </p:sp>
      <p:sp>
        <p:nvSpPr>
          <p:cNvPr id="40" name="Rectangle 39"/>
          <p:cNvSpPr/>
          <p:nvPr/>
        </p:nvSpPr>
        <p:spPr>
          <a:xfrm>
            <a:off x="2943098" y="1428984"/>
            <a:ext cx="1164328" cy="842603"/>
          </a:xfrm>
          <a:prstGeom prst="rect">
            <a:avLst/>
          </a:prstGeom>
        </p:spPr>
        <p:txBody>
          <a:bodyPr wrap="square">
            <a:spAutoFit/>
          </a:bodyPr>
          <a:lstStyle/>
          <a:p>
            <a:pPr algn="r">
              <a:lnSpc>
                <a:spcPts val="1600"/>
              </a:lnSpc>
              <a:spcAft>
                <a:spcPts val="1200"/>
              </a:spcAft>
            </a:pPr>
            <a:r>
              <a:rPr lang="en-CA" sz="1200" dirty="0">
                <a:latin typeface="Arial" panose="020B0604020202020204" pitchFamily="34" charset="0"/>
                <a:cs typeface="Arial" panose="020B0604020202020204" pitchFamily="34" charset="0"/>
              </a:rPr>
              <a:t>Mid-Year</a:t>
            </a:r>
          </a:p>
          <a:p>
            <a:pPr algn="r">
              <a:lnSpc>
                <a:spcPts val="1600"/>
              </a:lnSpc>
            </a:pPr>
            <a:r>
              <a:rPr lang="en-CA" sz="1200" dirty="0">
                <a:latin typeface="Arial" panose="020B0604020202020204" pitchFamily="34" charset="0"/>
                <a:cs typeface="Arial" panose="020B0604020202020204" pitchFamily="34" charset="0"/>
              </a:rPr>
              <a:t>(September–October</a:t>
            </a:r>
            <a:r>
              <a:rPr lang="en-US" sz="1200" dirty="0">
                <a:latin typeface="Arial" panose="020B0604020202020204" pitchFamily="34" charset="0"/>
                <a:cs typeface="Arial" panose="020B0604020202020204" pitchFamily="34" charset="0"/>
              </a:rPr>
              <a:t>)</a:t>
            </a:r>
          </a:p>
        </p:txBody>
      </p:sp>
      <p:sp>
        <p:nvSpPr>
          <p:cNvPr id="44" name="Rectangle 43"/>
          <p:cNvSpPr/>
          <p:nvPr/>
        </p:nvSpPr>
        <p:spPr>
          <a:xfrm>
            <a:off x="5417327" y="1389424"/>
            <a:ext cx="1597697" cy="637419"/>
          </a:xfrm>
          <a:prstGeom prst="rect">
            <a:avLst/>
          </a:prstGeom>
        </p:spPr>
        <p:txBody>
          <a:bodyPr wrap="square">
            <a:spAutoFit/>
          </a:bodyPr>
          <a:lstStyle/>
          <a:p>
            <a:pPr algn="r">
              <a:lnSpc>
                <a:spcPts val="1600"/>
              </a:lnSpc>
              <a:spcAft>
                <a:spcPts val="1200"/>
              </a:spcAft>
            </a:pPr>
            <a:r>
              <a:rPr lang="en-CA" sz="1200" dirty="0">
                <a:latin typeface="Arial" panose="020B0604020202020204" pitchFamily="34" charset="0"/>
                <a:cs typeface="Arial" panose="020B0604020202020204" pitchFamily="34" charset="0"/>
              </a:rPr>
              <a:t>Year-End</a:t>
            </a:r>
          </a:p>
          <a:p>
            <a:pPr algn="r">
              <a:lnSpc>
                <a:spcPts val="1600"/>
              </a:lnSpc>
            </a:pPr>
            <a:r>
              <a:rPr lang="en-CA" sz="1200" dirty="0">
                <a:latin typeface="Arial" panose="020B0604020202020204" pitchFamily="34" charset="0"/>
                <a:cs typeface="Arial" panose="020B0604020202020204" pitchFamily="34" charset="0"/>
              </a:rPr>
              <a:t>(February–April</a:t>
            </a:r>
            <a:r>
              <a:rPr lang="en-US" sz="1200" dirty="0">
                <a:latin typeface="Arial" panose="020B0604020202020204" pitchFamily="34" charset="0"/>
                <a:cs typeface="Arial" panose="020B0604020202020204" pitchFamily="34" charset="0"/>
              </a:rPr>
              <a:t>)</a:t>
            </a:r>
          </a:p>
        </p:txBody>
      </p:sp>
      <p:sp>
        <p:nvSpPr>
          <p:cNvPr id="48" name="Pie 14"/>
          <p:cNvSpPr/>
          <p:nvPr/>
        </p:nvSpPr>
        <p:spPr>
          <a:xfrm flipH="1">
            <a:off x="3320610" y="1413066"/>
            <a:ext cx="1503433" cy="1230351"/>
          </a:xfrm>
          <a:prstGeom prst="pie">
            <a:avLst>
              <a:gd name="adj1" fmla="val 5321926"/>
              <a:gd name="adj2" fmla="val 1620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Pie 14"/>
          <p:cNvSpPr/>
          <p:nvPr/>
        </p:nvSpPr>
        <p:spPr>
          <a:xfrm flipH="1">
            <a:off x="6228642" y="1335538"/>
            <a:ext cx="1479229" cy="1402133"/>
          </a:xfrm>
          <a:prstGeom prst="pie">
            <a:avLst>
              <a:gd name="adj1" fmla="val 3947"/>
              <a:gd name="adj2" fmla="val 1620000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Arc 42"/>
          <p:cNvSpPr/>
          <p:nvPr/>
        </p:nvSpPr>
        <p:spPr>
          <a:xfrm>
            <a:off x="6580415" y="1560295"/>
            <a:ext cx="956907" cy="921648"/>
          </a:xfrm>
          <a:prstGeom prst="arc">
            <a:avLst>
              <a:gd name="adj1" fmla="val 15939262"/>
              <a:gd name="adj2" fmla="val 10275704"/>
            </a:avLst>
          </a:prstGeom>
          <a:ln w="165100" cap="flat">
            <a:solidFill>
              <a:schemeClr val="bg1">
                <a:alpha val="70000"/>
              </a:schemeClr>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Arc 38"/>
          <p:cNvSpPr/>
          <p:nvPr/>
        </p:nvSpPr>
        <p:spPr>
          <a:xfrm>
            <a:off x="3787130" y="1595471"/>
            <a:ext cx="770356" cy="844743"/>
          </a:xfrm>
          <a:prstGeom prst="arc">
            <a:avLst>
              <a:gd name="adj1" fmla="val 15773208"/>
              <a:gd name="adj2" fmla="val 6033976"/>
            </a:avLst>
          </a:prstGeom>
          <a:ln w="165100" cap="flat">
            <a:solidFill>
              <a:schemeClr val="bg1">
                <a:alpha val="70000"/>
              </a:schemeClr>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Arc 50"/>
          <p:cNvSpPr/>
          <p:nvPr/>
        </p:nvSpPr>
        <p:spPr>
          <a:xfrm>
            <a:off x="1319700" y="1550122"/>
            <a:ext cx="737721" cy="924569"/>
          </a:xfrm>
          <a:prstGeom prst="arc">
            <a:avLst>
              <a:gd name="adj1" fmla="val 16092461"/>
              <a:gd name="adj2" fmla="val 595006"/>
            </a:avLst>
          </a:prstGeom>
          <a:ln w="165100" cap="flat">
            <a:solidFill>
              <a:schemeClr val="bg1">
                <a:alpha val="70000"/>
              </a:schemeClr>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Rectangle 52"/>
          <p:cNvSpPr/>
          <p:nvPr/>
        </p:nvSpPr>
        <p:spPr>
          <a:xfrm>
            <a:off x="2834103" y="2747831"/>
            <a:ext cx="3063551" cy="1401153"/>
          </a:xfrm>
          <a:prstGeom prst="rect">
            <a:avLst/>
          </a:prstGeom>
        </p:spPr>
        <p:txBody>
          <a:bodyPr wrap="square">
            <a:spAutoFit/>
          </a:bodyPr>
          <a:lstStyle/>
          <a:p>
            <a:pPr>
              <a:lnSpc>
                <a:spcPct val="90000"/>
              </a:lnSpc>
            </a:pPr>
            <a:r>
              <a:rPr lang="en-CA" sz="1050" b="1" dirty="0">
                <a:latin typeface="Arial" panose="020B0604020202020204" pitchFamily="34" charset="0"/>
                <a:cs typeface="Arial" panose="020B0604020202020204" pitchFamily="34" charset="0"/>
              </a:rPr>
              <a:t>October 31 deadline to:</a:t>
            </a: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Review, discuss and recognize employees’ progress in achieving the work objectives and competencies.</a:t>
            </a: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Identify key issues affecting performance.</a:t>
            </a: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Update the Performance Agreement, if necessary, and the Talent Management Plan or Performance Improvement Plan, if required.</a:t>
            </a:r>
          </a:p>
        </p:txBody>
      </p:sp>
      <p:sp>
        <p:nvSpPr>
          <p:cNvPr id="55" name="Rectangle 54"/>
          <p:cNvSpPr/>
          <p:nvPr/>
        </p:nvSpPr>
        <p:spPr>
          <a:xfrm>
            <a:off x="5766366" y="2747840"/>
            <a:ext cx="3048513" cy="1692002"/>
          </a:xfrm>
          <a:prstGeom prst="rect">
            <a:avLst/>
          </a:prstGeom>
        </p:spPr>
        <p:txBody>
          <a:bodyPr wrap="square">
            <a:spAutoFit/>
          </a:bodyPr>
          <a:lstStyle/>
          <a:p>
            <a:pPr>
              <a:lnSpc>
                <a:spcPct val="90000"/>
              </a:lnSpc>
            </a:pPr>
            <a:r>
              <a:rPr lang="en-US" sz="1050" b="1" dirty="0">
                <a:latin typeface="Arial" panose="020B0604020202020204" pitchFamily="34" charset="0"/>
                <a:cs typeface="Arial" panose="020B0604020202020204" pitchFamily="34" charset="0"/>
              </a:rPr>
              <a:t>April 30 deadline to:</a:t>
            </a: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Assess the employee’s performance in achieving the objective and assign a performance rating.</a:t>
            </a: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Express recognition and provide constructive feedback during </a:t>
            </a:r>
            <a:r>
              <a:rPr lang="en-CA" sz="1050" dirty="0" smtClean="0">
                <a:latin typeface="Arial" panose="020B0604020202020204" pitchFamily="34" charset="0"/>
                <a:cs typeface="Arial" panose="020B0604020202020204" pitchFamily="34" charset="0"/>
              </a:rPr>
              <a:t>year-end discussions.</a:t>
            </a:r>
            <a:endParaRPr lang="en-CA" sz="105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Hold review panels.</a:t>
            </a:r>
          </a:p>
          <a:p>
            <a:pPr marL="171450" indent="-171450">
              <a:lnSpc>
                <a:spcPct val="90000"/>
              </a:lnSpc>
              <a:buFont typeface="Arial" panose="020B0604020202020204" pitchFamily="34" charset="0"/>
              <a:buChar char="•"/>
            </a:pPr>
            <a:r>
              <a:rPr lang="en-CA" sz="1050" dirty="0">
                <a:latin typeface="Arial" panose="020B0604020202020204" pitchFamily="34" charset="0"/>
                <a:cs typeface="Arial" panose="020B0604020202020204" pitchFamily="34" charset="0"/>
              </a:rPr>
              <a:t>Communicate and input comments and performance ratings in the Public Service Performance Management Application (PSPM app).</a:t>
            </a:r>
            <a:r>
              <a:rPr lang="fr-CA" sz="1050"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sp>
        <p:nvSpPr>
          <p:cNvPr id="17" name="Espace réservé du contenu 2"/>
          <p:cNvSpPr txBox="1"/>
          <p:nvPr/>
        </p:nvSpPr>
        <p:spPr>
          <a:xfrm>
            <a:off x="342321" y="4467323"/>
            <a:ext cx="8019143" cy="237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800" b="1" i="1" dirty="0">
                <a:latin typeface="Arial" panose="020B0604020202020204" pitchFamily="34" charset="0"/>
                <a:cs typeface="Arial" panose="020B0604020202020204" pitchFamily="34" charset="0"/>
              </a:rPr>
              <a:t>* For </a:t>
            </a:r>
            <a:r>
              <a:rPr lang="en-CA" sz="800" b="1" i="1" dirty="0">
                <a:latin typeface="Arial" panose="020B0604020202020204" pitchFamily="34" charset="0"/>
                <a:cs typeface="Arial" panose="020B0604020202020204" pitchFamily="34" charset="0"/>
              </a:rPr>
              <a:t>a detailed description of the requirements, please refer to </a:t>
            </a:r>
            <a:r>
              <a:rPr lang="en-CA" sz="800" b="1" i="1" dirty="0">
                <a:latin typeface="Arial" panose="020B0604020202020204" pitchFamily="34" charset="0"/>
                <a:cs typeface="Arial" panose="020B0604020202020204" pitchFamily="34" charset="0"/>
                <a:hlinkClick r:id="rId3"/>
              </a:rPr>
              <a:t>iService</a:t>
            </a:r>
            <a:r>
              <a:rPr lang="en-CA" sz="800" b="1" i="1" dirty="0">
                <a:latin typeface="Arial" panose="020B0604020202020204" pitchFamily="34" charset="0"/>
                <a:cs typeface="Arial" panose="020B0604020202020204" pitchFamily="34" charset="0"/>
              </a:rPr>
              <a:t> for performance management checklists for each cycle</a:t>
            </a:r>
            <a:r>
              <a:rPr lang="en-CA" sz="800" b="1" i="1" dirty="0"/>
              <a:t>. </a:t>
            </a:r>
          </a:p>
          <a:p>
            <a:pPr marL="0" indent="0">
              <a:buFont typeface="Arial"/>
              <a:buNone/>
            </a:pPr>
            <a:endParaRPr lang="fr-CA"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423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400"/>
                                        <p:tgtEl>
                                          <p:spTgt spid="36"/>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700"/>
                                        <p:tgtEl>
                                          <p:spTgt spid="37"/>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400"/>
                                        <p:tgtEl>
                                          <p:spTgt spid="39"/>
                                        </p:tgtEl>
                                      </p:cBhvr>
                                    </p:animEffect>
                                  </p:childTnLst>
                                </p:cTn>
                              </p:par>
                              <p:par>
                                <p:cTn id="17" presetID="10" presetClass="entr" presetSubtype="0" fill="hold" grpId="0" nodeType="withEffect">
                                  <p:stCondLst>
                                    <p:cond delay="11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400"/>
                                        <p:tgtEl>
                                          <p:spTgt spid="40"/>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400"/>
                                        <p:tgtEl>
                                          <p:spTgt spid="44"/>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400"/>
                                        <p:tgtEl>
                                          <p:spTgt spid="43"/>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400"/>
                                        <p:tgtEl>
                                          <p:spTgt spid="48"/>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400"/>
                                        <p:tgtEl>
                                          <p:spTgt spid="49"/>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400"/>
                                        <p:tgtEl>
                                          <p:spTgt spid="51"/>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700"/>
                                        <p:tgtEl>
                                          <p:spTgt spid="53"/>
                                        </p:tgtEl>
                                      </p:cBhvr>
                                    </p:animEffect>
                                  </p:childTnLst>
                                </p:cTn>
                              </p:par>
                              <p:par>
                                <p:cTn id="38" presetID="10" presetClass="entr" presetSubtype="0" fill="hold" grpId="0" nodeType="withEffect">
                                  <p:stCondLst>
                                    <p:cond delay="70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7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40" grpId="0"/>
      <p:bldP spid="44" grpId="0"/>
      <p:bldP spid="48" grpId="0" animBg="1"/>
      <p:bldP spid="49" grpId="0" animBg="1"/>
      <p:bldP spid="43" grpId="0" animBg="1"/>
      <p:bldP spid="39" grpId="0" animBg="1"/>
      <p:bldP spid="51" grpId="0" animBg="1"/>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E86C063-E22E-2E4C-A523-54089486E38F}" type="slidenum">
              <a:rPr lang="en-US" smtClean="0"/>
              <a:t>4</a:t>
            </a:fld>
            <a:endParaRPr lang="en-US" dirty="0"/>
          </a:p>
        </p:txBody>
      </p:sp>
      <p:sp>
        <p:nvSpPr>
          <p:cNvPr id="2" name="Titre 1"/>
          <p:cNvSpPr>
            <a:spLocks noGrp="1"/>
          </p:cNvSpPr>
          <p:nvPr>
            <p:ph type="title" idx="4294967295"/>
          </p:nvPr>
        </p:nvSpPr>
        <p:spPr>
          <a:xfrm>
            <a:off x="0" y="206375"/>
            <a:ext cx="8229600" cy="627063"/>
          </a:xfrm>
        </p:spPr>
        <p:txBody>
          <a:bodyPr>
            <a:noAutofit/>
          </a:bodyPr>
          <a:lstStyle/>
          <a:p>
            <a:pPr algn="ctr"/>
            <a:r>
              <a:rPr lang="en-CA" sz="1800" b="1" cap="none" dirty="0" smtClean="0">
                <a:solidFill>
                  <a:prstClr val="black"/>
                </a:solidFill>
                <a:latin typeface="Arial" panose="020B0604020202020204" pitchFamily="34" charset="0"/>
                <a:cs typeface="Arial" panose="020B0604020202020204" pitchFamily="34" charset="0"/>
              </a:rPr>
              <a:t>Mid-Year Review - </a:t>
            </a:r>
            <a:r>
              <a:rPr lang="en-CA" sz="1800" b="1" dirty="0">
                <a:solidFill>
                  <a:prstClr val="black"/>
                </a:solidFill>
                <a:latin typeface="Arial" panose="020B0604020202020204" pitchFamily="34" charset="0"/>
                <a:cs typeface="Arial" panose="020B0604020202020204" pitchFamily="34" charset="0"/>
              </a:rPr>
              <a:t>Performance Management Program </a:t>
            </a:r>
            <a:endParaRPr lang="en-CA" sz="1800" b="1" cap="none"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617415" y="885825"/>
            <a:ext cx="7745048" cy="3502025"/>
          </a:xfrm>
        </p:spPr>
        <p:txBody>
          <a:bodyPr>
            <a:noAutofit/>
          </a:bodyPr>
          <a:lstStyle/>
          <a:p>
            <a:pPr marL="0" indent="0">
              <a:buNone/>
            </a:pPr>
            <a:r>
              <a:rPr lang="en-CA" sz="1100" dirty="0">
                <a:latin typeface="Arial" panose="020B0604020202020204" pitchFamily="34" charset="0"/>
                <a:cs typeface="Arial" panose="020B0604020202020204" pitchFamily="34" charset="0"/>
              </a:rPr>
              <a:t>The Mid-Year Review is a requirement set out in the Directive on Performance Management. It is a quarterly performance review for each employee in the form of a constructive conversation to review achievements in relation to performance commitments and to have a conversation about the learning plan, the Performance Improvement Plan or the Talent Management Plan, as applicable.</a:t>
            </a:r>
          </a:p>
          <a:p>
            <a:pPr marL="0" indent="0">
              <a:buNone/>
            </a:pPr>
            <a:r>
              <a:rPr lang="en-CA" sz="1100" b="1" dirty="0">
                <a:latin typeface="Arial" panose="020B0604020202020204" pitchFamily="34" charset="0"/>
                <a:cs typeface="Arial" panose="020B0604020202020204" pitchFamily="34" charset="0"/>
              </a:rPr>
              <a:t>Mid-year review is a time to: </a:t>
            </a:r>
          </a:p>
          <a:p>
            <a:pPr marL="214313" indent="-214313">
              <a:spcAft>
                <a:spcPts val="450"/>
              </a:spcAft>
              <a:buFont typeface="Arial" panose="020B0604020202020204" pitchFamily="34" charset="0"/>
              <a:buChar char="•"/>
            </a:pPr>
            <a:r>
              <a:rPr lang="en-CA" sz="1100" dirty="0">
                <a:latin typeface="Arial" panose="020B0604020202020204" pitchFamily="34" charset="0"/>
                <a:cs typeface="Arial" panose="020B0604020202020204" pitchFamily="34" charset="0"/>
              </a:rPr>
              <a:t>Document the discussion and the employee’s performance in relation to </a:t>
            </a:r>
            <a:r>
              <a:rPr lang="en-CA" sz="1100" dirty="0" smtClean="0">
                <a:latin typeface="Arial" panose="020B0604020202020204" pitchFamily="34" charset="0"/>
                <a:cs typeface="Arial" panose="020B0604020202020204" pitchFamily="34" charset="0"/>
              </a:rPr>
              <a:t>the work </a:t>
            </a:r>
            <a:r>
              <a:rPr lang="en-CA" sz="1100" dirty="0">
                <a:latin typeface="Arial" panose="020B0604020202020204" pitchFamily="34" charset="0"/>
                <a:cs typeface="Arial" panose="020B0604020202020204" pitchFamily="34" charset="0"/>
              </a:rPr>
              <a:t>objectives and core competencies </a:t>
            </a:r>
            <a:r>
              <a:rPr lang="en-CA" sz="1100" dirty="0" smtClean="0">
                <a:latin typeface="Arial" panose="020B0604020202020204" pitchFamily="34" charset="0"/>
                <a:cs typeface="Arial" panose="020B0604020202020204" pitchFamily="34" charset="0"/>
              </a:rPr>
              <a:t>entered</a:t>
            </a:r>
            <a:r>
              <a:rPr lang="en-CA" sz="1100" dirty="0" smtClean="0">
                <a:latin typeface="Arial" panose="020B0604020202020204" pitchFamily="34" charset="0"/>
                <a:cs typeface="Arial" panose="020B0604020202020204" pitchFamily="34" charset="0"/>
              </a:rPr>
              <a:t> in </a:t>
            </a:r>
            <a:r>
              <a:rPr lang="en-CA" sz="1100" dirty="0">
                <a:latin typeface="Arial" panose="020B0604020202020204" pitchFamily="34" charset="0"/>
                <a:cs typeface="Arial" panose="020B0604020202020204" pitchFamily="34" charset="0"/>
              </a:rPr>
              <a:t>the PSPM app at the beginning of the year.</a:t>
            </a:r>
          </a:p>
          <a:p>
            <a:pPr marL="671513" lvl="1" indent="-214313">
              <a:spcAft>
                <a:spcPts val="450"/>
              </a:spcAft>
              <a:buFont typeface="Wingdings" pitchFamily="2" charset="2"/>
              <a:buChar char="ü"/>
            </a:pPr>
            <a:r>
              <a:rPr lang="en-CA" sz="1100" dirty="0">
                <a:latin typeface="Arial" panose="020B0604020202020204" pitchFamily="34" charset="0"/>
                <a:cs typeface="Arial" panose="020B0604020202020204" pitchFamily="34" charset="0"/>
              </a:rPr>
              <a:t>Is the employee on track to meet expectations?</a:t>
            </a:r>
          </a:p>
          <a:p>
            <a:pPr marL="671513" lvl="1" indent="-214313">
              <a:spcAft>
                <a:spcPts val="450"/>
              </a:spcAft>
              <a:buFont typeface="Wingdings" pitchFamily="2" charset="2"/>
              <a:buChar char="ü"/>
            </a:pPr>
            <a:r>
              <a:rPr lang="en-CA" sz="1100" dirty="0">
                <a:latin typeface="Arial" panose="020B0604020202020204" pitchFamily="34" charset="0"/>
                <a:cs typeface="Arial" panose="020B0604020202020204" pitchFamily="34" charset="0"/>
              </a:rPr>
              <a:t>Would the employee benefit from direction or additional support</a:t>
            </a:r>
            <a:r>
              <a:rPr lang="en-CA" sz="1100" b="1" dirty="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in any areas that need improvement?</a:t>
            </a:r>
          </a:p>
          <a:p>
            <a:pPr marL="214313" indent="-214313">
              <a:spcAft>
                <a:spcPts val="450"/>
              </a:spcAft>
              <a:buFont typeface="Arial" panose="020B0604020202020204" pitchFamily="34" charset="0"/>
              <a:buChar char="•"/>
            </a:pPr>
            <a:r>
              <a:rPr lang="en-CA" sz="1100" dirty="0">
                <a:latin typeface="Arial" panose="020B0604020202020204" pitchFamily="34" charset="0"/>
                <a:cs typeface="Arial" panose="020B0604020202020204" pitchFamily="34" charset="0"/>
              </a:rPr>
              <a:t>Review and adjust (if necessary): </a:t>
            </a:r>
          </a:p>
          <a:p>
            <a:pPr marL="671513" lvl="1" indent="-214313">
              <a:spcAft>
                <a:spcPts val="450"/>
              </a:spcAft>
              <a:buFont typeface="Wingdings" pitchFamily="2" charset="2"/>
              <a:buChar char="ü"/>
            </a:pPr>
            <a:r>
              <a:rPr lang="en-CA" sz="1100" dirty="0">
                <a:latin typeface="Arial" panose="020B0604020202020204" pitchFamily="34" charset="0"/>
                <a:cs typeface="Arial" panose="020B0604020202020204" pitchFamily="34" charset="0"/>
              </a:rPr>
              <a:t>Work objectives, performance indicators and Learning and Development Plan</a:t>
            </a:r>
          </a:p>
          <a:p>
            <a:pPr marL="671513" lvl="1" indent="-214313">
              <a:spcAft>
                <a:spcPts val="450"/>
              </a:spcAft>
              <a:buFont typeface="Wingdings" pitchFamily="2" charset="2"/>
              <a:buChar char="ü"/>
            </a:pPr>
            <a:r>
              <a:rPr lang="en-CA" sz="1100" dirty="0">
                <a:latin typeface="Arial" panose="020B0604020202020204" pitchFamily="34" charset="0"/>
                <a:cs typeface="Arial" panose="020B0604020202020204" pitchFamily="34" charset="0"/>
              </a:rPr>
              <a:t>The Performance Improvement Plan</a:t>
            </a:r>
          </a:p>
          <a:p>
            <a:pPr marL="671513" lvl="1" indent="-214313">
              <a:spcAft>
                <a:spcPts val="450"/>
              </a:spcAft>
              <a:buFont typeface="Wingdings" pitchFamily="2" charset="2"/>
              <a:buChar char="ü"/>
            </a:pPr>
            <a:r>
              <a:rPr lang="en-CA" sz="1100" dirty="0">
                <a:latin typeface="Arial" panose="020B0604020202020204" pitchFamily="34" charset="0"/>
                <a:cs typeface="Arial" panose="020B0604020202020204" pitchFamily="34" charset="0"/>
              </a:rPr>
              <a:t>The Talent Management Plan (TMP)</a:t>
            </a:r>
          </a:p>
          <a:p>
            <a:pPr marL="214313" indent="-214313">
              <a:spcAft>
                <a:spcPts val="450"/>
              </a:spcAft>
              <a:buFont typeface="Arial" panose="020B0604020202020204" pitchFamily="34" charset="0"/>
              <a:buChar char="•"/>
            </a:pPr>
            <a:r>
              <a:rPr lang="en-CA" sz="1100" dirty="0">
                <a:latin typeface="Arial" panose="020B0604020202020204" pitchFamily="34" charset="0"/>
                <a:cs typeface="Arial" panose="020B0604020202020204" pitchFamily="34" charset="0"/>
              </a:rPr>
              <a:t>Provide recognition, encouragement and constructive feedback.</a:t>
            </a:r>
          </a:p>
          <a:p>
            <a:pPr marL="0" indent="0">
              <a:buNone/>
            </a:pPr>
            <a:endParaRPr lang="fr-CA" sz="1100" dirty="0">
              <a:latin typeface="Arial" panose="020B0604020202020204" pitchFamily="34" charset="0"/>
              <a:cs typeface="Arial" panose="020B0604020202020204" pitchFamily="34" charset="0"/>
            </a:endParaRPr>
          </a:p>
          <a:p>
            <a:pPr marL="0" indent="0">
              <a:buNone/>
            </a:pP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191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B50D33-CA06-46E6-BED5-224D113BB639}"/>
              </a:ext>
            </a:extLst>
          </p:cNvPr>
          <p:cNvGraphicFramePr>
            <a:graphicFrameLocks noChangeAspect="1"/>
          </p:cNvGraphicFramePr>
          <p:nvPr>
            <p:custDataLst>
              <p:tags r:id="rId2"/>
            </p:custDataLst>
          </p:nvPr>
        </p:nvGraphicFramePr>
        <p:xfrm>
          <a:off x="2383" y="1192"/>
          <a:ext cx="1190" cy="1190"/>
        </p:xfrm>
        <a:graphic>
          <a:graphicData uri="http://schemas.openxmlformats.org/presentationml/2006/ole">
            <mc:AlternateContent xmlns:mc="http://schemas.openxmlformats.org/markup-compatibility/2006">
              <mc:Choice xmlns:v="urn:schemas-microsoft-com:vml" Requires="v">
                <p:oleObj spid="_x0000_s1047" name="think-cell Slide" r:id="rId5" imgW="0" imgH="0" progId="TCLayout.ActiveDocument.1">
                  <p:embed/>
                </p:oleObj>
              </mc:Choice>
              <mc:Fallback>
                <p:oleObj name="think-cell Slide" r:id="rId5" imgW="0" imgH="0" progId="TCLayout.ActiveDocument.1">
                  <p:embed/>
                  <p:pic>
                    <p:nvPicPr>
                      <p:cNvPr id="0" name="OLE substitute image"/>
                      <p:cNvPicPr/>
                      <p:nvPr/>
                    </p:nvPicPr>
                    <p:blipFill>
                      <a:blip r:embed="rId6"/>
                      <a:stretch>
                        <a:fillRect/>
                      </a:stretch>
                    </p:blipFill>
                    <p:spPr>
                      <a:xfrm>
                        <a:off x="2383" y="1192"/>
                        <a:ext cx="1190" cy="1190"/>
                      </a:xfrm>
                      <a:prstGeom prst="rect">
                        <a:avLst/>
                      </a:prstGeom>
                    </p:spPr>
                  </p:pic>
                </p:oleObj>
              </mc:Fallback>
            </mc:AlternateContent>
          </a:graphicData>
        </a:graphic>
      </p:graphicFrame>
      <p:sp>
        <p:nvSpPr>
          <p:cNvPr id="91" name="Rounded Rectangle 90"/>
          <p:cNvSpPr/>
          <p:nvPr/>
        </p:nvSpPr>
        <p:spPr>
          <a:xfrm>
            <a:off x="558650" y="1334277"/>
            <a:ext cx="3689314" cy="3056293"/>
          </a:xfrm>
          <a:prstGeom prst="roundRect">
            <a:avLst>
              <a:gd name="adj" fmla="val 3386"/>
            </a:avLst>
          </a:prstGeom>
          <a:noFill/>
          <a:ln>
            <a:noFill/>
          </a:ln>
          <a:effectLst>
            <a:outerShdw blurRad="2540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t"/>
          <a:lstStyle/>
          <a:p>
            <a:pPr defTabSz="914240"/>
            <a:r>
              <a:rPr lang="en-CA" sz="1100" dirty="0">
                <a:solidFill>
                  <a:schemeClr val="tx1"/>
                </a:solidFill>
                <a:latin typeface="Arial" panose="020B0604020202020204" pitchFamily="34" charset="0"/>
                <a:cs typeface="Arial" panose="020B0604020202020204" pitchFamily="34" charset="0"/>
              </a:rPr>
              <a:t>The mid-year review is much more than a simple performance review.</a:t>
            </a:r>
          </a:p>
          <a:p>
            <a:pPr defTabSz="914240"/>
            <a:endParaRPr lang="en-CA" sz="1100" dirty="0">
              <a:solidFill>
                <a:schemeClr val="tx1"/>
              </a:solidFill>
              <a:latin typeface="Arial" panose="020B0604020202020204" pitchFamily="34" charset="0"/>
              <a:cs typeface="Arial" panose="020B0604020202020204" pitchFamily="34" charset="0"/>
            </a:endParaRPr>
          </a:p>
          <a:p>
            <a:pPr defTabSz="914240"/>
            <a:r>
              <a:rPr lang="en-CA" sz="1100" dirty="0">
                <a:solidFill>
                  <a:schemeClr val="tx1"/>
                </a:solidFill>
                <a:latin typeface="Arial" panose="020B0604020202020204" pitchFamily="34" charset="0"/>
                <a:cs typeface="Arial" panose="020B0604020202020204" pitchFamily="34" charset="0"/>
              </a:rPr>
              <a:t>The mid-year review is an opportunity for the manager and employee to have a conversation about </a:t>
            </a:r>
            <a:r>
              <a:rPr lang="en-CA" sz="1100" dirty="0" smtClean="0">
                <a:solidFill>
                  <a:schemeClr val="tx1"/>
                </a:solidFill>
                <a:latin typeface="Arial" panose="020B0604020202020204" pitchFamily="34" charset="0"/>
                <a:cs typeface="Arial" panose="020B0604020202020204" pitchFamily="34" charset="0"/>
              </a:rPr>
              <a:t>the progress </a:t>
            </a:r>
            <a:r>
              <a:rPr lang="en-CA" sz="1100" dirty="0">
                <a:solidFill>
                  <a:schemeClr val="tx1"/>
                </a:solidFill>
                <a:latin typeface="Arial" panose="020B0604020202020204" pitchFamily="34" charset="0"/>
                <a:cs typeface="Arial" panose="020B0604020202020204" pitchFamily="34" charset="0"/>
              </a:rPr>
              <a:t>and </a:t>
            </a:r>
            <a:r>
              <a:rPr lang="en-CA" sz="1100" dirty="0" smtClean="0">
                <a:solidFill>
                  <a:schemeClr val="tx1"/>
                </a:solidFill>
                <a:latin typeface="Arial" panose="020B0604020202020204" pitchFamily="34" charset="0"/>
                <a:cs typeface="Arial" panose="020B0604020202020204" pitchFamily="34" charset="0"/>
              </a:rPr>
              <a:t>the success </a:t>
            </a:r>
            <a:r>
              <a:rPr lang="en-CA" sz="1100" dirty="0">
                <a:solidFill>
                  <a:schemeClr val="tx1"/>
                </a:solidFill>
                <a:latin typeface="Arial" panose="020B0604020202020204" pitchFamily="34" charset="0"/>
                <a:cs typeface="Arial" panose="020B0604020202020204" pitchFamily="34" charset="0"/>
              </a:rPr>
              <a:t>in achieving the work objectives </a:t>
            </a:r>
            <a:r>
              <a:rPr lang="en-CA" sz="1100" dirty="0" smtClean="0">
                <a:solidFill>
                  <a:schemeClr val="tx1"/>
                </a:solidFill>
                <a:latin typeface="Arial" panose="020B0604020202020204" pitchFamily="34" charset="0"/>
                <a:cs typeface="Arial" panose="020B0604020202020204" pitchFamily="34" charset="0"/>
              </a:rPr>
              <a:t>as well as the requirements needed to </a:t>
            </a:r>
            <a:r>
              <a:rPr lang="en-CA" sz="1100" dirty="0">
                <a:solidFill>
                  <a:schemeClr val="tx1"/>
                </a:solidFill>
                <a:latin typeface="Arial" panose="020B0604020202020204" pitchFamily="34" charset="0"/>
                <a:cs typeface="Arial" panose="020B0604020202020204" pitchFamily="34" charset="0"/>
              </a:rPr>
              <a:t>achieve those objectives.</a:t>
            </a:r>
          </a:p>
          <a:p>
            <a:pPr defTabSz="914240"/>
            <a:endParaRPr lang="en-CA" sz="1100" dirty="0">
              <a:solidFill>
                <a:schemeClr val="tx1"/>
              </a:solidFill>
              <a:latin typeface="Arial" panose="020B0604020202020204" pitchFamily="34" charset="0"/>
              <a:cs typeface="Arial" panose="020B0604020202020204" pitchFamily="34" charset="0"/>
            </a:endParaRPr>
          </a:p>
          <a:p>
            <a:pPr defTabSz="914240"/>
            <a:r>
              <a:rPr lang="en-CA" sz="1100" dirty="0">
                <a:solidFill>
                  <a:schemeClr val="tx1"/>
                </a:solidFill>
                <a:latin typeface="Arial" panose="020B0604020202020204" pitchFamily="34" charset="0"/>
                <a:cs typeface="Arial" panose="020B0604020202020204" pitchFamily="34" charset="0"/>
              </a:rPr>
              <a:t>Use this opportunity to have </a:t>
            </a:r>
            <a:r>
              <a:rPr lang="en-CA" sz="1100" dirty="0" smtClean="0">
                <a:solidFill>
                  <a:schemeClr val="tx1"/>
                </a:solidFill>
                <a:latin typeface="Arial" panose="020B0604020202020204" pitchFamily="34" charset="0"/>
                <a:cs typeface="Arial" panose="020B0604020202020204" pitchFamily="34" charset="0"/>
              </a:rPr>
              <a:t>open discussions </a:t>
            </a:r>
            <a:r>
              <a:rPr lang="en-CA" sz="1100" dirty="0">
                <a:solidFill>
                  <a:schemeClr val="tx1"/>
                </a:solidFill>
                <a:latin typeface="Arial" panose="020B0604020202020204" pitchFamily="34" charset="0"/>
                <a:cs typeface="Arial" panose="020B0604020202020204" pitchFamily="34" charset="0"/>
              </a:rPr>
              <a:t>to recognize the employees’ achievements, provide constructive feedback, provide support for employees to ensure that they meet their objectives and identify their training needs.</a:t>
            </a:r>
          </a:p>
          <a:p>
            <a:pPr defTabSz="914240"/>
            <a:endParaRPr lang="fr-FR" sz="11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2E86C063-E22E-2E4C-A523-54089486E38F}" type="slidenum">
              <a:rPr lang="en-US" smtClean="0"/>
              <a:t>5</a:t>
            </a:fld>
            <a:endParaRPr lang="en-US" dirty="0"/>
          </a:p>
        </p:txBody>
      </p:sp>
      <p:sp>
        <p:nvSpPr>
          <p:cNvPr id="2" name="Title 1"/>
          <p:cNvSpPr>
            <a:spLocks noGrp="1"/>
          </p:cNvSpPr>
          <p:nvPr>
            <p:ph type="title" idx="4294967295"/>
          </p:nvPr>
        </p:nvSpPr>
        <p:spPr>
          <a:xfrm>
            <a:off x="0" y="206375"/>
            <a:ext cx="8451850" cy="388938"/>
          </a:xfrm>
        </p:spPr>
        <p:txBody>
          <a:bodyPr>
            <a:noAutofit/>
          </a:bodyPr>
          <a:lstStyle/>
          <a:p>
            <a:pPr algn="ctr"/>
            <a:r>
              <a:rPr lang="en-CA" sz="1800" b="1" dirty="0">
                <a:solidFill>
                  <a:prstClr val="black"/>
                </a:solidFill>
                <a:latin typeface="Arial" panose="020B0604020202020204" pitchFamily="34" charset="0"/>
                <a:cs typeface="Arial" panose="020B0604020202020204" pitchFamily="34" charset="0"/>
              </a:rPr>
              <a:t>Mid-Year Review - Performance Management Program </a:t>
            </a:r>
            <a:endParaRPr lang="en-CA" sz="1800" b="1"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9" name="Straight Connector 18"/>
          <p:cNvCxnSpPr/>
          <p:nvPr/>
        </p:nvCxnSpPr>
        <p:spPr>
          <a:xfrm flipH="1">
            <a:off x="4572000" y="1491005"/>
            <a:ext cx="0" cy="225368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1CFC84D-494C-4FD4-9AC8-133DFE5A367D}"/>
              </a:ext>
            </a:extLst>
          </p:cNvPr>
          <p:cNvGrpSpPr/>
          <p:nvPr/>
        </p:nvGrpSpPr>
        <p:grpSpPr>
          <a:xfrm>
            <a:off x="558650" y="750011"/>
            <a:ext cx="8027194" cy="389513"/>
            <a:chOff x="1073385" y="1939433"/>
            <a:chExt cx="6260496" cy="519350"/>
          </a:xfrm>
        </p:grpSpPr>
        <p:cxnSp>
          <p:nvCxnSpPr>
            <p:cNvPr id="29"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B65F920-9C4D-47B5-BC2B-2EB423C388D8}"/>
                </a:ext>
              </a:extLst>
            </p:cNvPr>
            <p:cNvSpPr txBox="1"/>
            <p:nvPr/>
          </p:nvSpPr>
          <p:spPr>
            <a:xfrm>
              <a:off x="1261817" y="1940014"/>
              <a:ext cx="5903906" cy="517708"/>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a:latin typeface="Arial" panose="020B0604020202020204" pitchFamily="34" charset="0"/>
                  <a:cs typeface="Arial" panose="020B0604020202020204" pitchFamily="34" charset="0"/>
                </a:rPr>
                <a:t>What are the steps in preparing a mid-year review?</a:t>
              </a:r>
              <a:endParaRPr lang="en-US" sz="1200" b="1" dirty="0">
                <a:solidFill>
                  <a:prstClr val="black">
                    <a:lumMod val="85000"/>
                    <a:lumOff val="15000"/>
                  </a:prstClr>
                </a:solidFill>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96D5C028-6E1D-4361-B83F-FE503265EC76}"/>
              </a:ext>
            </a:extLst>
          </p:cNvPr>
          <p:cNvSpPr/>
          <p:nvPr/>
        </p:nvSpPr>
        <p:spPr>
          <a:xfrm rot="18803816">
            <a:off x="5060558" y="1871808"/>
            <a:ext cx="647280" cy="28914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a:endParaRPr lang="en-US" dirty="0">
              <a:solidFill>
                <a:prstClr val="white"/>
              </a:solidFill>
              <a:latin typeface="Calibri"/>
            </a:endParaRPr>
          </a:p>
        </p:txBody>
      </p:sp>
      <p:sp>
        <p:nvSpPr>
          <p:cNvPr id="37" name="Rectangle 36">
            <a:extLst>
              <a:ext uri="{FF2B5EF4-FFF2-40B4-BE49-F238E27FC236}">
                <a16:creationId xmlns:a16="http://schemas.microsoft.com/office/drawing/2014/main" id="{D5D53F11-56BB-4AC1-AD8D-8984959419ED}"/>
              </a:ext>
            </a:extLst>
          </p:cNvPr>
          <p:cNvSpPr/>
          <p:nvPr/>
        </p:nvSpPr>
        <p:spPr>
          <a:xfrm rot="18803816">
            <a:off x="5060558" y="2555600"/>
            <a:ext cx="647280" cy="28914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40"/>
            <a:endParaRPr lang="en-US" dirty="0">
              <a:solidFill>
                <a:prstClr val="white"/>
              </a:solidFill>
              <a:latin typeface="Calibri"/>
            </a:endParaRPr>
          </a:p>
        </p:txBody>
      </p:sp>
      <p:grpSp>
        <p:nvGrpSpPr>
          <p:cNvPr id="6" name="Group 5">
            <a:extLst>
              <a:ext uri="{FF2B5EF4-FFF2-40B4-BE49-F238E27FC236}">
                <a16:creationId xmlns:a16="http://schemas.microsoft.com/office/drawing/2014/main" id="{1DA85553-8F74-4012-B8B0-FBF13FA95811}"/>
              </a:ext>
            </a:extLst>
          </p:cNvPr>
          <p:cNvGrpSpPr>
            <a:grpSpLocks noChangeAspect="1"/>
          </p:cNvGrpSpPr>
          <p:nvPr/>
        </p:nvGrpSpPr>
        <p:grpSpPr>
          <a:xfrm>
            <a:off x="5357815" y="1945368"/>
            <a:ext cx="240506" cy="314325"/>
            <a:chOff x="4499" y="1640"/>
            <a:chExt cx="202" cy="264"/>
          </a:xfrm>
          <a:solidFill>
            <a:schemeClr val="bg1"/>
          </a:solidFill>
        </p:grpSpPr>
        <p:sp>
          <p:nvSpPr>
            <p:cNvPr id="9" name="Freeform 6">
              <a:extLst>
                <a:ext uri="{FF2B5EF4-FFF2-40B4-BE49-F238E27FC236}">
                  <a16:creationId xmlns:a16="http://schemas.microsoft.com/office/drawing/2014/main" id="{5951E6B2-70A1-4F8E-97EE-89925506540C}"/>
                </a:ext>
              </a:extLst>
            </p:cNvPr>
            <p:cNvSpPr>
              <a:spLocks noEditPoints="1"/>
            </p:cNvSpPr>
            <p:nvPr/>
          </p:nvSpPr>
          <p:spPr bwMode="auto">
            <a:xfrm>
              <a:off x="4499" y="1640"/>
              <a:ext cx="202" cy="264"/>
            </a:xfrm>
            <a:custGeom>
              <a:avLst/>
              <a:gdLst>
                <a:gd name="T0" fmla="*/ 352 w 790"/>
                <a:gd name="T1" fmla="*/ 764 h 1036"/>
                <a:gd name="T2" fmla="*/ 240 w 790"/>
                <a:gd name="T3" fmla="*/ 1012 h 1036"/>
                <a:gd name="T4" fmla="*/ 168 w 790"/>
                <a:gd name="T5" fmla="*/ 961 h 1036"/>
                <a:gd name="T6" fmla="*/ 74 w 790"/>
                <a:gd name="T7" fmla="*/ 956 h 1036"/>
                <a:gd name="T8" fmla="*/ 121 w 790"/>
                <a:gd name="T9" fmla="*/ 779 h 1036"/>
                <a:gd name="T10" fmla="*/ 99 w 790"/>
                <a:gd name="T11" fmla="*/ 613 h 1036"/>
                <a:gd name="T12" fmla="*/ 37 w 790"/>
                <a:gd name="T13" fmla="*/ 487 h 1036"/>
                <a:gd name="T14" fmla="*/ 28 w 790"/>
                <a:gd name="T15" fmla="*/ 342 h 1036"/>
                <a:gd name="T16" fmla="*/ 60 w 790"/>
                <a:gd name="T17" fmla="*/ 218 h 1036"/>
                <a:gd name="T18" fmla="*/ 158 w 790"/>
                <a:gd name="T19" fmla="*/ 101 h 1036"/>
                <a:gd name="T20" fmla="*/ 300 w 790"/>
                <a:gd name="T21" fmla="*/ 34 h 1036"/>
                <a:gd name="T22" fmla="*/ 444 w 790"/>
                <a:gd name="T23" fmla="*/ 25 h 1036"/>
                <a:gd name="T24" fmla="*/ 569 w 790"/>
                <a:gd name="T25" fmla="*/ 56 h 1036"/>
                <a:gd name="T26" fmla="*/ 622 w 790"/>
                <a:gd name="T27" fmla="*/ 99 h 1036"/>
                <a:gd name="T28" fmla="*/ 718 w 790"/>
                <a:gd name="T29" fmla="*/ 208 h 1036"/>
                <a:gd name="T30" fmla="*/ 763 w 790"/>
                <a:gd name="T31" fmla="*/ 345 h 1036"/>
                <a:gd name="T32" fmla="*/ 756 w 790"/>
                <a:gd name="T33" fmla="*/ 507 h 1036"/>
                <a:gd name="T34" fmla="*/ 684 w 790"/>
                <a:gd name="T35" fmla="*/ 637 h 1036"/>
                <a:gd name="T36" fmla="*/ 725 w 790"/>
                <a:gd name="T37" fmla="*/ 902 h 1036"/>
                <a:gd name="T38" fmla="*/ 720 w 790"/>
                <a:gd name="T39" fmla="*/ 957 h 1036"/>
                <a:gd name="T40" fmla="*/ 623 w 790"/>
                <a:gd name="T41" fmla="*/ 961 h 1036"/>
                <a:gd name="T42" fmla="*/ 549 w 790"/>
                <a:gd name="T43" fmla="*/ 1009 h 1036"/>
                <a:gd name="T44" fmla="*/ 438 w 790"/>
                <a:gd name="T45" fmla="*/ 763 h 1036"/>
                <a:gd name="T46" fmla="*/ 246 w 790"/>
                <a:gd name="T47" fmla="*/ 77 h 1036"/>
                <a:gd name="T48" fmla="*/ 135 w 790"/>
                <a:gd name="T49" fmla="*/ 159 h 1036"/>
                <a:gd name="T50" fmla="*/ 66 w 790"/>
                <a:gd name="T51" fmla="*/ 278 h 1036"/>
                <a:gd name="T52" fmla="*/ 47 w 790"/>
                <a:gd name="T53" fmla="*/ 411 h 1036"/>
                <a:gd name="T54" fmla="*/ 78 w 790"/>
                <a:gd name="T55" fmla="*/ 541 h 1036"/>
                <a:gd name="T56" fmla="*/ 160 w 790"/>
                <a:gd name="T57" fmla="*/ 651 h 1036"/>
                <a:gd name="T58" fmla="*/ 280 w 790"/>
                <a:gd name="T59" fmla="*/ 722 h 1036"/>
                <a:gd name="T60" fmla="*/ 419 w 790"/>
                <a:gd name="T61" fmla="*/ 738 h 1036"/>
                <a:gd name="T62" fmla="*/ 547 w 790"/>
                <a:gd name="T63" fmla="*/ 705 h 1036"/>
                <a:gd name="T64" fmla="*/ 655 w 790"/>
                <a:gd name="T65" fmla="*/ 625 h 1036"/>
                <a:gd name="T66" fmla="*/ 724 w 790"/>
                <a:gd name="T67" fmla="*/ 509 h 1036"/>
                <a:gd name="T68" fmla="*/ 743 w 790"/>
                <a:gd name="T69" fmla="*/ 374 h 1036"/>
                <a:gd name="T70" fmla="*/ 707 w 790"/>
                <a:gd name="T71" fmla="*/ 240 h 1036"/>
                <a:gd name="T72" fmla="*/ 627 w 790"/>
                <a:gd name="T73" fmla="*/ 133 h 1036"/>
                <a:gd name="T74" fmla="*/ 513 w 790"/>
                <a:gd name="T75" fmla="*/ 64 h 1036"/>
                <a:gd name="T76" fmla="*/ 381 w 790"/>
                <a:gd name="T77" fmla="*/ 43 h 1036"/>
                <a:gd name="T78" fmla="*/ 596 w 790"/>
                <a:gd name="T79" fmla="*/ 694 h 1036"/>
                <a:gd name="T80" fmla="*/ 567 w 790"/>
                <a:gd name="T81" fmla="*/ 757 h 1036"/>
                <a:gd name="T82" fmla="*/ 605 w 790"/>
                <a:gd name="T83" fmla="*/ 882 h 1036"/>
                <a:gd name="T84" fmla="*/ 537 w 790"/>
                <a:gd name="T85" fmla="*/ 769 h 1036"/>
                <a:gd name="T86" fmla="*/ 467 w 790"/>
                <a:gd name="T87" fmla="*/ 748 h 1036"/>
                <a:gd name="T88" fmla="*/ 609 w 790"/>
                <a:gd name="T89" fmla="*/ 926 h 1036"/>
                <a:gd name="T90" fmla="*/ 698 w 790"/>
                <a:gd name="T91" fmla="*/ 921 h 1036"/>
                <a:gd name="T92" fmla="*/ 220 w 790"/>
                <a:gd name="T93" fmla="*/ 980 h 1036"/>
                <a:gd name="T94" fmla="*/ 274 w 790"/>
                <a:gd name="T95" fmla="*/ 755 h 1036"/>
                <a:gd name="T96" fmla="*/ 209 w 790"/>
                <a:gd name="T97" fmla="*/ 868 h 1036"/>
                <a:gd name="T98" fmla="*/ 180 w 790"/>
                <a:gd name="T99" fmla="*/ 855 h 1036"/>
                <a:gd name="T100" fmla="*/ 226 w 790"/>
                <a:gd name="T101" fmla="*/ 737 h 1036"/>
                <a:gd name="T102" fmla="*/ 93 w 790"/>
                <a:gd name="T103" fmla="*/ 922 h 1036"/>
                <a:gd name="T104" fmla="*/ 183 w 790"/>
                <a:gd name="T105" fmla="*/ 927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0" h="1036">
                  <a:moveTo>
                    <a:pt x="438" y="763"/>
                  </a:moveTo>
                  <a:cubicBezTo>
                    <a:pt x="409" y="785"/>
                    <a:pt x="381" y="786"/>
                    <a:pt x="352" y="764"/>
                  </a:cubicBezTo>
                  <a:cubicBezTo>
                    <a:pt x="328" y="819"/>
                    <a:pt x="304" y="872"/>
                    <a:pt x="280" y="925"/>
                  </a:cubicBezTo>
                  <a:cubicBezTo>
                    <a:pt x="266" y="954"/>
                    <a:pt x="254" y="983"/>
                    <a:pt x="240" y="1012"/>
                  </a:cubicBezTo>
                  <a:cubicBezTo>
                    <a:pt x="230" y="1033"/>
                    <a:pt x="219" y="1034"/>
                    <a:pt x="205" y="1015"/>
                  </a:cubicBezTo>
                  <a:cubicBezTo>
                    <a:pt x="193" y="998"/>
                    <a:pt x="179" y="980"/>
                    <a:pt x="168" y="961"/>
                  </a:cubicBezTo>
                  <a:cubicBezTo>
                    <a:pt x="161" y="950"/>
                    <a:pt x="152" y="947"/>
                    <a:pt x="140" y="949"/>
                  </a:cubicBezTo>
                  <a:cubicBezTo>
                    <a:pt x="118" y="952"/>
                    <a:pt x="96" y="955"/>
                    <a:pt x="74" y="956"/>
                  </a:cubicBezTo>
                  <a:cubicBezTo>
                    <a:pt x="51" y="958"/>
                    <a:pt x="45" y="949"/>
                    <a:pt x="55" y="928"/>
                  </a:cubicBezTo>
                  <a:cubicBezTo>
                    <a:pt x="77" y="878"/>
                    <a:pt x="99" y="828"/>
                    <a:pt x="121" y="779"/>
                  </a:cubicBezTo>
                  <a:cubicBezTo>
                    <a:pt x="135" y="748"/>
                    <a:pt x="148" y="718"/>
                    <a:pt x="163" y="685"/>
                  </a:cubicBezTo>
                  <a:cubicBezTo>
                    <a:pt x="118" y="682"/>
                    <a:pt x="105" y="650"/>
                    <a:pt x="99" y="613"/>
                  </a:cubicBezTo>
                  <a:cubicBezTo>
                    <a:pt x="97" y="596"/>
                    <a:pt x="86" y="585"/>
                    <a:pt x="73" y="578"/>
                  </a:cubicBezTo>
                  <a:cubicBezTo>
                    <a:pt x="36" y="557"/>
                    <a:pt x="25" y="526"/>
                    <a:pt x="37" y="487"/>
                  </a:cubicBezTo>
                  <a:cubicBezTo>
                    <a:pt x="42" y="471"/>
                    <a:pt x="38" y="456"/>
                    <a:pt x="28" y="444"/>
                  </a:cubicBezTo>
                  <a:cubicBezTo>
                    <a:pt x="1" y="410"/>
                    <a:pt x="0" y="376"/>
                    <a:pt x="28" y="342"/>
                  </a:cubicBezTo>
                  <a:cubicBezTo>
                    <a:pt x="45" y="323"/>
                    <a:pt x="38" y="302"/>
                    <a:pt x="34" y="282"/>
                  </a:cubicBezTo>
                  <a:cubicBezTo>
                    <a:pt x="29" y="254"/>
                    <a:pt x="36" y="232"/>
                    <a:pt x="60" y="218"/>
                  </a:cubicBezTo>
                  <a:cubicBezTo>
                    <a:pt x="86" y="202"/>
                    <a:pt x="101" y="180"/>
                    <a:pt x="105" y="150"/>
                  </a:cubicBezTo>
                  <a:cubicBezTo>
                    <a:pt x="109" y="120"/>
                    <a:pt x="130" y="105"/>
                    <a:pt x="158" y="101"/>
                  </a:cubicBezTo>
                  <a:cubicBezTo>
                    <a:pt x="180" y="98"/>
                    <a:pt x="200" y="92"/>
                    <a:pt x="211" y="70"/>
                  </a:cubicBezTo>
                  <a:cubicBezTo>
                    <a:pt x="230" y="33"/>
                    <a:pt x="261" y="23"/>
                    <a:pt x="300" y="34"/>
                  </a:cubicBezTo>
                  <a:cubicBezTo>
                    <a:pt x="317" y="39"/>
                    <a:pt x="331" y="36"/>
                    <a:pt x="345" y="26"/>
                  </a:cubicBezTo>
                  <a:cubicBezTo>
                    <a:pt x="377" y="2"/>
                    <a:pt x="412" y="0"/>
                    <a:pt x="444" y="25"/>
                  </a:cubicBezTo>
                  <a:cubicBezTo>
                    <a:pt x="465" y="42"/>
                    <a:pt x="487" y="35"/>
                    <a:pt x="508" y="31"/>
                  </a:cubicBezTo>
                  <a:cubicBezTo>
                    <a:pt x="534" y="27"/>
                    <a:pt x="554" y="35"/>
                    <a:pt x="569" y="56"/>
                  </a:cubicBezTo>
                  <a:cubicBezTo>
                    <a:pt x="573" y="61"/>
                    <a:pt x="576" y="65"/>
                    <a:pt x="579" y="70"/>
                  </a:cubicBezTo>
                  <a:cubicBezTo>
                    <a:pt x="589" y="87"/>
                    <a:pt x="602" y="97"/>
                    <a:pt x="622" y="99"/>
                  </a:cubicBezTo>
                  <a:cubicBezTo>
                    <a:pt x="662" y="103"/>
                    <a:pt x="684" y="126"/>
                    <a:pt x="689" y="165"/>
                  </a:cubicBezTo>
                  <a:cubicBezTo>
                    <a:pt x="691" y="185"/>
                    <a:pt x="701" y="199"/>
                    <a:pt x="718" y="208"/>
                  </a:cubicBezTo>
                  <a:cubicBezTo>
                    <a:pt x="752" y="228"/>
                    <a:pt x="765" y="257"/>
                    <a:pt x="754" y="296"/>
                  </a:cubicBezTo>
                  <a:cubicBezTo>
                    <a:pt x="748" y="314"/>
                    <a:pt x="751" y="330"/>
                    <a:pt x="763" y="345"/>
                  </a:cubicBezTo>
                  <a:cubicBezTo>
                    <a:pt x="789" y="377"/>
                    <a:pt x="790" y="409"/>
                    <a:pt x="763" y="441"/>
                  </a:cubicBezTo>
                  <a:cubicBezTo>
                    <a:pt x="745" y="462"/>
                    <a:pt x="752" y="484"/>
                    <a:pt x="756" y="507"/>
                  </a:cubicBezTo>
                  <a:cubicBezTo>
                    <a:pt x="761" y="532"/>
                    <a:pt x="753" y="553"/>
                    <a:pt x="732" y="566"/>
                  </a:cubicBezTo>
                  <a:cubicBezTo>
                    <a:pt x="705" y="583"/>
                    <a:pt x="690" y="605"/>
                    <a:pt x="684" y="637"/>
                  </a:cubicBezTo>
                  <a:cubicBezTo>
                    <a:pt x="680" y="664"/>
                    <a:pt x="673" y="668"/>
                    <a:pt x="629" y="688"/>
                  </a:cubicBezTo>
                  <a:cubicBezTo>
                    <a:pt x="661" y="759"/>
                    <a:pt x="693" y="831"/>
                    <a:pt x="725" y="902"/>
                  </a:cubicBezTo>
                  <a:cubicBezTo>
                    <a:pt x="729" y="913"/>
                    <a:pt x="735" y="923"/>
                    <a:pt x="738" y="933"/>
                  </a:cubicBezTo>
                  <a:cubicBezTo>
                    <a:pt x="744" y="949"/>
                    <a:pt x="737" y="958"/>
                    <a:pt x="720" y="957"/>
                  </a:cubicBezTo>
                  <a:cubicBezTo>
                    <a:pt x="697" y="955"/>
                    <a:pt x="674" y="952"/>
                    <a:pt x="651" y="949"/>
                  </a:cubicBezTo>
                  <a:cubicBezTo>
                    <a:pt x="639" y="947"/>
                    <a:pt x="630" y="949"/>
                    <a:pt x="623" y="961"/>
                  </a:cubicBezTo>
                  <a:cubicBezTo>
                    <a:pt x="612" y="979"/>
                    <a:pt x="599" y="995"/>
                    <a:pt x="588" y="1012"/>
                  </a:cubicBezTo>
                  <a:cubicBezTo>
                    <a:pt x="571" y="1036"/>
                    <a:pt x="560" y="1035"/>
                    <a:pt x="549" y="1009"/>
                  </a:cubicBezTo>
                  <a:cubicBezTo>
                    <a:pt x="515" y="934"/>
                    <a:pt x="481" y="859"/>
                    <a:pt x="448" y="784"/>
                  </a:cubicBezTo>
                  <a:cubicBezTo>
                    <a:pt x="445" y="778"/>
                    <a:pt x="442" y="772"/>
                    <a:pt x="438" y="763"/>
                  </a:cubicBezTo>
                  <a:close/>
                  <a:moveTo>
                    <a:pt x="272" y="60"/>
                  </a:moveTo>
                  <a:cubicBezTo>
                    <a:pt x="264" y="65"/>
                    <a:pt x="251" y="69"/>
                    <a:pt x="246" y="77"/>
                  </a:cubicBezTo>
                  <a:cubicBezTo>
                    <a:pt x="226" y="111"/>
                    <a:pt x="198" y="129"/>
                    <a:pt x="160" y="134"/>
                  </a:cubicBezTo>
                  <a:cubicBezTo>
                    <a:pt x="145" y="136"/>
                    <a:pt x="137" y="145"/>
                    <a:pt x="135" y="159"/>
                  </a:cubicBezTo>
                  <a:cubicBezTo>
                    <a:pt x="131" y="196"/>
                    <a:pt x="114" y="223"/>
                    <a:pt x="82" y="241"/>
                  </a:cubicBezTo>
                  <a:cubicBezTo>
                    <a:pt x="68" y="248"/>
                    <a:pt x="62" y="261"/>
                    <a:pt x="66" y="278"/>
                  </a:cubicBezTo>
                  <a:cubicBezTo>
                    <a:pt x="76" y="313"/>
                    <a:pt x="71" y="345"/>
                    <a:pt x="47" y="373"/>
                  </a:cubicBezTo>
                  <a:cubicBezTo>
                    <a:pt x="37" y="385"/>
                    <a:pt x="36" y="399"/>
                    <a:pt x="47" y="411"/>
                  </a:cubicBezTo>
                  <a:cubicBezTo>
                    <a:pt x="71" y="441"/>
                    <a:pt x="75" y="474"/>
                    <a:pt x="67" y="511"/>
                  </a:cubicBezTo>
                  <a:cubicBezTo>
                    <a:pt x="65" y="520"/>
                    <a:pt x="71" y="536"/>
                    <a:pt x="78" y="541"/>
                  </a:cubicBezTo>
                  <a:cubicBezTo>
                    <a:pt x="112" y="561"/>
                    <a:pt x="131" y="590"/>
                    <a:pt x="137" y="629"/>
                  </a:cubicBezTo>
                  <a:cubicBezTo>
                    <a:pt x="138" y="638"/>
                    <a:pt x="151" y="650"/>
                    <a:pt x="160" y="651"/>
                  </a:cubicBezTo>
                  <a:cubicBezTo>
                    <a:pt x="198" y="657"/>
                    <a:pt x="226" y="675"/>
                    <a:pt x="245" y="708"/>
                  </a:cubicBezTo>
                  <a:cubicBezTo>
                    <a:pt x="252" y="721"/>
                    <a:pt x="264" y="727"/>
                    <a:pt x="280" y="722"/>
                  </a:cubicBezTo>
                  <a:cubicBezTo>
                    <a:pt x="314" y="712"/>
                    <a:pt x="344" y="717"/>
                    <a:pt x="372" y="739"/>
                  </a:cubicBezTo>
                  <a:cubicBezTo>
                    <a:pt x="388" y="751"/>
                    <a:pt x="403" y="751"/>
                    <a:pt x="419" y="738"/>
                  </a:cubicBezTo>
                  <a:cubicBezTo>
                    <a:pt x="445" y="717"/>
                    <a:pt x="475" y="711"/>
                    <a:pt x="507" y="721"/>
                  </a:cubicBezTo>
                  <a:cubicBezTo>
                    <a:pt x="526" y="727"/>
                    <a:pt x="539" y="720"/>
                    <a:pt x="547" y="705"/>
                  </a:cubicBezTo>
                  <a:cubicBezTo>
                    <a:pt x="565" y="674"/>
                    <a:pt x="591" y="656"/>
                    <a:pt x="627" y="652"/>
                  </a:cubicBezTo>
                  <a:cubicBezTo>
                    <a:pt x="643" y="651"/>
                    <a:pt x="653" y="641"/>
                    <a:pt x="655" y="625"/>
                  </a:cubicBezTo>
                  <a:cubicBezTo>
                    <a:pt x="659" y="588"/>
                    <a:pt x="677" y="561"/>
                    <a:pt x="710" y="543"/>
                  </a:cubicBezTo>
                  <a:cubicBezTo>
                    <a:pt x="723" y="536"/>
                    <a:pt x="728" y="525"/>
                    <a:pt x="724" y="509"/>
                  </a:cubicBezTo>
                  <a:cubicBezTo>
                    <a:pt x="714" y="474"/>
                    <a:pt x="719" y="441"/>
                    <a:pt x="743" y="412"/>
                  </a:cubicBezTo>
                  <a:cubicBezTo>
                    <a:pt x="753" y="399"/>
                    <a:pt x="754" y="386"/>
                    <a:pt x="743" y="374"/>
                  </a:cubicBezTo>
                  <a:cubicBezTo>
                    <a:pt x="720" y="345"/>
                    <a:pt x="713" y="313"/>
                    <a:pt x="724" y="278"/>
                  </a:cubicBezTo>
                  <a:cubicBezTo>
                    <a:pt x="729" y="260"/>
                    <a:pt x="722" y="248"/>
                    <a:pt x="707" y="240"/>
                  </a:cubicBezTo>
                  <a:cubicBezTo>
                    <a:pt x="676" y="223"/>
                    <a:pt x="659" y="197"/>
                    <a:pt x="655" y="162"/>
                  </a:cubicBezTo>
                  <a:cubicBezTo>
                    <a:pt x="653" y="145"/>
                    <a:pt x="644" y="135"/>
                    <a:pt x="627" y="133"/>
                  </a:cubicBezTo>
                  <a:cubicBezTo>
                    <a:pt x="591" y="129"/>
                    <a:pt x="564" y="111"/>
                    <a:pt x="546" y="79"/>
                  </a:cubicBezTo>
                  <a:cubicBezTo>
                    <a:pt x="539" y="66"/>
                    <a:pt x="528" y="60"/>
                    <a:pt x="513" y="64"/>
                  </a:cubicBezTo>
                  <a:cubicBezTo>
                    <a:pt x="475" y="74"/>
                    <a:pt x="441" y="66"/>
                    <a:pt x="409" y="43"/>
                  </a:cubicBezTo>
                  <a:cubicBezTo>
                    <a:pt x="403" y="38"/>
                    <a:pt x="388" y="38"/>
                    <a:pt x="381" y="43"/>
                  </a:cubicBezTo>
                  <a:cubicBezTo>
                    <a:pt x="348" y="65"/>
                    <a:pt x="315" y="77"/>
                    <a:pt x="272" y="60"/>
                  </a:cubicBezTo>
                  <a:close/>
                  <a:moveTo>
                    <a:pt x="596" y="694"/>
                  </a:moveTo>
                  <a:cubicBezTo>
                    <a:pt x="586" y="707"/>
                    <a:pt x="579" y="718"/>
                    <a:pt x="571" y="727"/>
                  </a:cubicBezTo>
                  <a:cubicBezTo>
                    <a:pt x="562" y="737"/>
                    <a:pt x="561" y="745"/>
                    <a:pt x="567" y="757"/>
                  </a:cubicBezTo>
                  <a:cubicBezTo>
                    <a:pt x="582" y="788"/>
                    <a:pt x="595" y="820"/>
                    <a:pt x="609" y="852"/>
                  </a:cubicBezTo>
                  <a:cubicBezTo>
                    <a:pt x="614" y="863"/>
                    <a:pt x="621" y="875"/>
                    <a:pt x="605" y="882"/>
                  </a:cubicBezTo>
                  <a:cubicBezTo>
                    <a:pt x="588" y="889"/>
                    <a:pt x="584" y="875"/>
                    <a:pt x="580" y="864"/>
                  </a:cubicBezTo>
                  <a:cubicBezTo>
                    <a:pt x="565" y="833"/>
                    <a:pt x="552" y="801"/>
                    <a:pt x="537" y="769"/>
                  </a:cubicBezTo>
                  <a:cubicBezTo>
                    <a:pt x="535" y="764"/>
                    <a:pt x="531" y="757"/>
                    <a:pt x="527" y="757"/>
                  </a:cubicBezTo>
                  <a:cubicBezTo>
                    <a:pt x="508" y="753"/>
                    <a:pt x="489" y="751"/>
                    <a:pt x="467" y="748"/>
                  </a:cubicBezTo>
                  <a:cubicBezTo>
                    <a:pt x="502" y="826"/>
                    <a:pt x="536" y="901"/>
                    <a:pt x="571" y="979"/>
                  </a:cubicBezTo>
                  <a:cubicBezTo>
                    <a:pt x="585" y="960"/>
                    <a:pt x="595" y="942"/>
                    <a:pt x="609" y="926"/>
                  </a:cubicBezTo>
                  <a:cubicBezTo>
                    <a:pt x="614" y="920"/>
                    <a:pt x="625" y="916"/>
                    <a:pt x="633" y="916"/>
                  </a:cubicBezTo>
                  <a:cubicBezTo>
                    <a:pt x="653" y="916"/>
                    <a:pt x="674" y="919"/>
                    <a:pt x="698" y="921"/>
                  </a:cubicBezTo>
                  <a:cubicBezTo>
                    <a:pt x="664" y="845"/>
                    <a:pt x="631" y="771"/>
                    <a:pt x="596" y="694"/>
                  </a:cubicBezTo>
                  <a:close/>
                  <a:moveTo>
                    <a:pt x="220" y="980"/>
                  </a:moveTo>
                  <a:cubicBezTo>
                    <a:pt x="255" y="901"/>
                    <a:pt x="289" y="826"/>
                    <a:pt x="324" y="747"/>
                  </a:cubicBezTo>
                  <a:cubicBezTo>
                    <a:pt x="305" y="750"/>
                    <a:pt x="289" y="754"/>
                    <a:pt x="274" y="755"/>
                  </a:cubicBezTo>
                  <a:cubicBezTo>
                    <a:pt x="261" y="755"/>
                    <a:pt x="257" y="762"/>
                    <a:pt x="252" y="772"/>
                  </a:cubicBezTo>
                  <a:cubicBezTo>
                    <a:pt x="238" y="804"/>
                    <a:pt x="224" y="836"/>
                    <a:pt x="209" y="868"/>
                  </a:cubicBezTo>
                  <a:cubicBezTo>
                    <a:pt x="205" y="878"/>
                    <a:pt x="198" y="887"/>
                    <a:pt x="185" y="882"/>
                  </a:cubicBezTo>
                  <a:cubicBezTo>
                    <a:pt x="172" y="876"/>
                    <a:pt x="175" y="865"/>
                    <a:pt x="180" y="855"/>
                  </a:cubicBezTo>
                  <a:cubicBezTo>
                    <a:pt x="195" y="821"/>
                    <a:pt x="210" y="788"/>
                    <a:pt x="225" y="755"/>
                  </a:cubicBezTo>
                  <a:cubicBezTo>
                    <a:pt x="227" y="749"/>
                    <a:pt x="228" y="741"/>
                    <a:pt x="226" y="737"/>
                  </a:cubicBezTo>
                  <a:cubicBezTo>
                    <a:pt x="217" y="723"/>
                    <a:pt x="206" y="711"/>
                    <a:pt x="194" y="695"/>
                  </a:cubicBezTo>
                  <a:cubicBezTo>
                    <a:pt x="160" y="771"/>
                    <a:pt x="127" y="845"/>
                    <a:pt x="93" y="922"/>
                  </a:cubicBezTo>
                  <a:cubicBezTo>
                    <a:pt x="117" y="920"/>
                    <a:pt x="137" y="916"/>
                    <a:pt x="156" y="916"/>
                  </a:cubicBezTo>
                  <a:cubicBezTo>
                    <a:pt x="165" y="917"/>
                    <a:pt x="177" y="921"/>
                    <a:pt x="183" y="927"/>
                  </a:cubicBezTo>
                  <a:cubicBezTo>
                    <a:pt x="196" y="942"/>
                    <a:pt x="206" y="960"/>
                    <a:pt x="220" y="980"/>
                  </a:cubicBez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dirty="0">
                <a:solidFill>
                  <a:prstClr val="black"/>
                </a:solidFill>
                <a:latin typeface="Calibri"/>
              </a:endParaRPr>
            </a:p>
          </p:txBody>
        </p:sp>
        <p:sp>
          <p:nvSpPr>
            <p:cNvPr id="10" name="Freeform 7">
              <a:extLst>
                <a:ext uri="{FF2B5EF4-FFF2-40B4-BE49-F238E27FC236}">
                  <a16:creationId xmlns:a16="http://schemas.microsoft.com/office/drawing/2014/main" id="{375561E9-4FD2-4731-BD70-FA2118FF1997}"/>
                </a:ext>
              </a:extLst>
            </p:cNvPr>
            <p:cNvSpPr>
              <a:spLocks noEditPoints="1"/>
            </p:cNvSpPr>
            <p:nvPr/>
          </p:nvSpPr>
          <p:spPr bwMode="auto">
            <a:xfrm>
              <a:off x="4551" y="1693"/>
              <a:ext cx="98" cy="94"/>
            </a:xfrm>
            <a:custGeom>
              <a:avLst/>
              <a:gdLst>
                <a:gd name="T0" fmla="*/ 65 w 386"/>
                <a:gd name="T1" fmla="*/ 326 h 370"/>
                <a:gd name="T2" fmla="*/ 81 w 386"/>
                <a:gd name="T3" fmla="*/ 252 h 370"/>
                <a:gd name="T4" fmla="*/ 70 w 386"/>
                <a:gd name="T5" fmla="*/ 219 h 370"/>
                <a:gd name="T6" fmla="*/ 19 w 386"/>
                <a:gd name="T7" fmla="*/ 172 h 370"/>
                <a:gd name="T8" fmla="*/ 5 w 386"/>
                <a:gd name="T9" fmla="*/ 135 h 370"/>
                <a:gd name="T10" fmla="*/ 38 w 386"/>
                <a:gd name="T11" fmla="*/ 114 h 370"/>
                <a:gd name="T12" fmla="*/ 113 w 386"/>
                <a:gd name="T13" fmla="*/ 105 h 370"/>
                <a:gd name="T14" fmla="*/ 130 w 386"/>
                <a:gd name="T15" fmla="*/ 93 h 370"/>
                <a:gd name="T16" fmla="*/ 165 w 386"/>
                <a:gd name="T17" fmla="*/ 22 h 370"/>
                <a:gd name="T18" fmla="*/ 194 w 386"/>
                <a:gd name="T19" fmla="*/ 0 h 370"/>
                <a:gd name="T20" fmla="*/ 221 w 386"/>
                <a:gd name="T21" fmla="*/ 22 h 370"/>
                <a:gd name="T22" fmla="*/ 256 w 386"/>
                <a:gd name="T23" fmla="*/ 93 h 370"/>
                <a:gd name="T24" fmla="*/ 273 w 386"/>
                <a:gd name="T25" fmla="*/ 105 h 370"/>
                <a:gd name="T26" fmla="*/ 348 w 386"/>
                <a:gd name="T27" fmla="*/ 114 h 370"/>
                <a:gd name="T28" fmla="*/ 381 w 386"/>
                <a:gd name="T29" fmla="*/ 135 h 370"/>
                <a:gd name="T30" fmla="*/ 367 w 386"/>
                <a:gd name="T31" fmla="*/ 172 h 370"/>
                <a:gd name="T32" fmla="*/ 316 w 386"/>
                <a:gd name="T33" fmla="*/ 219 h 370"/>
                <a:gd name="T34" fmla="*/ 305 w 386"/>
                <a:gd name="T35" fmla="*/ 252 h 370"/>
                <a:gd name="T36" fmla="*/ 319 w 386"/>
                <a:gd name="T37" fmla="*/ 319 h 370"/>
                <a:gd name="T38" fmla="*/ 310 w 386"/>
                <a:gd name="T39" fmla="*/ 357 h 370"/>
                <a:gd name="T40" fmla="*/ 271 w 386"/>
                <a:gd name="T41" fmla="*/ 355 h 370"/>
                <a:gd name="T42" fmla="*/ 205 w 386"/>
                <a:gd name="T43" fmla="*/ 319 h 370"/>
                <a:gd name="T44" fmla="*/ 181 w 386"/>
                <a:gd name="T45" fmla="*/ 319 h 370"/>
                <a:gd name="T46" fmla="*/ 110 w 386"/>
                <a:gd name="T47" fmla="*/ 358 h 370"/>
                <a:gd name="T48" fmla="*/ 65 w 386"/>
                <a:gd name="T49" fmla="*/ 326 h 370"/>
                <a:gd name="T50" fmla="*/ 193 w 386"/>
                <a:gd name="T51" fmla="*/ 35 h 370"/>
                <a:gd name="T52" fmla="*/ 156 w 386"/>
                <a:gd name="T53" fmla="*/ 116 h 370"/>
                <a:gd name="T54" fmla="*/ 124 w 386"/>
                <a:gd name="T55" fmla="*/ 138 h 370"/>
                <a:gd name="T56" fmla="*/ 39 w 386"/>
                <a:gd name="T57" fmla="*/ 147 h 370"/>
                <a:gd name="T58" fmla="*/ 105 w 386"/>
                <a:gd name="T59" fmla="*/ 207 h 370"/>
                <a:gd name="T60" fmla="*/ 115 w 386"/>
                <a:gd name="T61" fmla="*/ 241 h 370"/>
                <a:gd name="T62" fmla="*/ 98 w 386"/>
                <a:gd name="T63" fmla="*/ 327 h 370"/>
                <a:gd name="T64" fmla="*/ 166 w 386"/>
                <a:gd name="T65" fmla="*/ 289 h 370"/>
                <a:gd name="T66" fmla="*/ 219 w 386"/>
                <a:gd name="T67" fmla="*/ 289 h 370"/>
                <a:gd name="T68" fmla="*/ 288 w 386"/>
                <a:gd name="T69" fmla="*/ 327 h 370"/>
                <a:gd name="T70" fmla="*/ 272 w 386"/>
                <a:gd name="T71" fmla="*/ 245 h 370"/>
                <a:gd name="T72" fmla="*/ 285 w 386"/>
                <a:gd name="T73" fmla="*/ 204 h 370"/>
                <a:gd name="T74" fmla="*/ 347 w 386"/>
                <a:gd name="T75" fmla="*/ 146 h 370"/>
                <a:gd name="T76" fmla="*/ 261 w 386"/>
                <a:gd name="T77" fmla="*/ 137 h 370"/>
                <a:gd name="T78" fmla="*/ 230 w 386"/>
                <a:gd name="T79" fmla="*/ 116 h 370"/>
                <a:gd name="T80" fmla="*/ 193 w 386"/>
                <a:gd name="T81" fmla="*/ 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70">
                  <a:moveTo>
                    <a:pt x="65" y="326"/>
                  </a:moveTo>
                  <a:cubicBezTo>
                    <a:pt x="70" y="304"/>
                    <a:pt x="75" y="278"/>
                    <a:pt x="81" y="252"/>
                  </a:cubicBezTo>
                  <a:cubicBezTo>
                    <a:pt x="84" y="239"/>
                    <a:pt x="81" y="229"/>
                    <a:pt x="70" y="219"/>
                  </a:cubicBezTo>
                  <a:cubicBezTo>
                    <a:pt x="52" y="205"/>
                    <a:pt x="36" y="188"/>
                    <a:pt x="19" y="172"/>
                  </a:cubicBezTo>
                  <a:cubicBezTo>
                    <a:pt x="7" y="162"/>
                    <a:pt x="0" y="151"/>
                    <a:pt x="5" y="135"/>
                  </a:cubicBezTo>
                  <a:cubicBezTo>
                    <a:pt x="10" y="119"/>
                    <a:pt x="23" y="116"/>
                    <a:pt x="38" y="114"/>
                  </a:cubicBezTo>
                  <a:cubicBezTo>
                    <a:pt x="63" y="111"/>
                    <a:pt x="88" y="109"/>
                    <a:pt x="113" y="105"/>
                  </a:cubicBezTo>
                  <a:cubicBezTo>
                    <a:pt x="119" y="104"/>
                    <a:pt x="127" y="99"/>
                    <a:pt x="130" y="93"/>
                  </a:cubicBezTo>
                  <a:cubicBezTo>
                    <a:pt x="142" y="70"/>
                    <a:pt x="151" y="44"/>
                    <a:pt x="165" y="22"/>
                  </a:cubicBezTo>
                  <a:cubicBezTo>
                    <a:pt x="171" y="12"/>
                    <a:pt x="184" y="1"/>
                    <a:pt x="194" y="0"/>
                  </a:cubicBezTo>
                  <a:cubicBezTo>
                    <a:pt x="203" y="0"/>
                    <a:pt x="216" y="12"/>
                    <a:pt x="221" y="22"/>
                  </a:cubicBezTo>
                  <a:cubicBezTo>
                    <a:pt x="234" y="45"/>
                    <a:pt x="244" y="70"/>
                    <a:pt x="256" y="93"/>
                  </a:cubicBezTo>
                  <a:cubicBezTo>
                    <a:pt x="259" y="99"/>
                    <a:pt x="267" y="104"/>
                    <a:pt x="273" y="105"/>
                  </a:cubicBezTo>
                  <a:cubicBezTo>
                    <a:pt x="298" y="109"/>
                    <a:pt x="323" y="111"/>
                    <a:pt x="348" y="114"/>
                  </a:cubicBezTo>
                  <a:cubicBezTo>
                    <a:pt x="363" y="116"/>
                    <a:pt x="376" y="119"/>
                    <a:pt x="381" y="135"/>
                  </a:cubicBezTo>
                  <a:cubicBezTo>
                    <a:pt x="386" y="151"/>
                    <a:pt x="378" y="162"/>
                    <a:pt x="367" y="172"/>
                  </a:cubicBezTo>
                  <a:cubicBezTo>
                    <a:pt x="350" y="188"/>
                    <a:pt x="334" y="205"/>
                    <a:pt x="316" y="219"/>
                  </a:cubicBezTo>
                  <a:cubicBezTo>
                    <a:pt x="304" y="229"/>
                    <a:pt x="302" y="239"/>
                    <a:pt x="305" y="252"/>
                  </a:cubicBezTo>
                  <a:cubicBezTo>
                    <a:pt x="311" y="274"/>
                    <a:pt x="315" y="297"/>
                    <a:pt x="319" y="319"/>
                  </a:cubicBezTo>
                  <a:cubicBezTo>
                    <a:pt x="322" y="333"/>
                    <a:pt x="323" y="347"/>
                    <a:pt x="310" y="357"/>
                  </a:cubicBezTo>
                  <a:cubicBezTo>
                    <a:pt x="297" y="367"/>
                    <a:pt x="284" y="363"/>
                    <a:pt x="271" y="355"/>
                  </a:cubicBezTo>
                  <a:cubicBezTo>
                    <a:pt x="249" y="343"/>
                    <a:pt x="227" y="330"/>
                    <a:pt x="205" y="319"/>
                  </a:cubicBezTo>
                  <a:cubicBezTo>
                    <a:pt x="198" y="315"/>
                    <a:pt x="188" y="315"/>
                    <a:pt x="181" y="319"/>
                  </a:cubicBezTo>
                  <a:cubicBezTo>
                    <a:pt x="157" y="331"/>
                    <a:pt x="134" y="345"/>
                    <a:pt x="110" y="358"/>
                  </a:cubicBezTo>
                  <a:cubicBezTo>
                    <a:pt x="86" y="370"/>
                    <a:pt x="64" y="356"/>
                    <a:pt x="65" y="326"/>
                  </a:cubicBezTo>
                  <a:close/>
                  <a:moveTo>
                    <a:pt x="193" y="35"/>
                  </a:moveTo>
                  <a:cubicBezTo>
                    <a:pt x="179" y="65"/>
                    <a:pt x="167" y="90"/>
                    <a:pt x="156" y="116"/>
                  </a:cubicBezTo>
                  <a:cubicBezTo>
                    <a:pt x="150" y="131"/>
                    <a:pt x="139" y="136"/>
                    <a:pt x="124" y="138"/>
                  </a:cubicBezTo>
                  <a:cubicBezTo>
                    <a:pt x="97" y="140"/>
                    <a:pt x="70" y="143"/>
                    <a:pt x="39" y="147"/>
                  </a:cubicBezTo>
                  <a:cubicBezTo>
                    <a:pt x="63" y="169"/>
                    <a:pt x="84" y="189"/>
                    <a:pt x="105" y="207"/>
                  </a:cubicBezTo>
                  <a:cubicBezTo>
                    <a:pt x="116" y="217"/>
                    <a:pt x="119" y="227"/>
                    <a:pt x="115" y="241"/>
                  </a:cubicBezTo>
                  <a:cubicBezTo>
                    <a:pt x="109" y="268"/>
                    <a:pt x="104" y="296"/>
                    <a:pt x="98" y="327"/>
                  </a:cubicBezTo>
                  <a:cubicBezTo>
                    <a:pt x="124" y="313"/>
                    <a:pt x="146" y="303"/>
                    <a:pt x="166" y="289"/>
                  </a:cubicBezTo>
                  <a:cubicBezTo>
                    <a:pt x="185" y="278"/>
                    <a:pt x="200" y="276"/>
                    <a:pt x="219" y="289"/>
                  </a:cubicBezTo>
                  <a:cubicBezTo>
                    <a:pt x="239" y="303"/>
                    <a:pt x="262" y="313"/>
                    <a:pt x="288" y="327"/>
                  </a:cubicBezTo>
                  <a:cubicBezTo>
                    <a:pt x="282" y="297"/>
                    <a:pt x="279" y="271"/>
                    <a:pt x="272" y="245"/>
                  </a:cubicBezTo>
                  <a:cubicBezTo>
                    <a:pt x="267" y="227"/>
                    <a:pt x="271" y="215"/>
                    <a:pt x="285" y="204"/>
                  </a:cubicBezTo>
                  <a:cubicBezTo>
                    <a:pt x="305" y="186"/>
                    <a:pt x="324" y="167"/>
                    <a:pt x="347" y="146"/>
                  </a:cubicBezTo>
                  <a:cubicBezTo>
                    <a:pt x="315" y="143"/>
                    <a:pt x="288" y="140"/>
                    <a:pt x="261" y="137"/>
                  </a:cubicBezTo>
                  <a:cubicBezTo>
                    <a:pt x="246" y="136"/>
                    <a:pt x="236" y="130"/>
                    <a:pt x="230" y="116"/>
                  </a:cubicBezTo>
                  <a:cubicBezTo>
                    <a:pt x="219" y="90"/>
                    <a:pt x="207" y="65"/>
                    <a:pt x="193" y="35"/>
                  </a:cubicBez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dirty="0">
                <a:solidFill>
                  <a:prstClr val="black"/>
                </a:solidFill>
                <a:latin typeface="Calibri"/>
              </a:endParaRPr>
            </a:p>
          </p:txBody>
        </p:sp>
        <p:sp>
          <p:nvSpPr>
            <p:cNvPr id="11" name="Freeform 8">
              <a:extLst>
                <a:ext uri="{FF2B5EF4-FFF2-40B4-BE49-F238E27FC236}">
                  <a16:creationId xmlns:a16="http://schemas.microsoft.com/office/drawing/2014/main" id="{9C6FA2CF-8141-4F1F-893E-CA352A0A03A0}"/>
                </a:ext>
              </a:extLst>
            </p:cNvPr>
            <p:cNvSpPr/>
            <p:nvPr/>
          </p:nvSpPr>
          <p:spPr bwMode="auto">
            <a:xfrm>
              <a:off x="4552" y="1703"/>
              <a:ext cx="137" cy="111"/>
            </a:xfrm>
            <a:custGeom>
              <a:avLst/>
              <a:gdLst>
                <a:gd name="T0" fmla="*/ 192 w 538"/>
                <a:gd name="T1" fmla="*/ 436 h 436"/>
                <a:gd name="T2" fmla="*/ 15 w 538"/>
                <a:gd name="T3" fmla="*/ 378 h 436"/>
                <a:gd name="T4" fmla="*/ 7 w 538"/>
                <a:gd name="T5" fmla="*/ 353 h 436"/>
                <a:gd name="T6" fmla="*/ 33 w 538"/>
                <a:gd name="T7" fmla="*/ 352 h 436"/>
                <a:gd name="T8" fmla="*/ 165 w 538"/>
                <a:gd name="T9" fmla="*/ 402 h 436"/>
                <a:gd name="T10" fmla="*/ 446 w 538"/>
                <a:gd name="T11" fmla="*/ 176 h 436"/>
                <a:gd name="T12" fmla="*/ 423 w 538"/>
                <a:gd name="T13" fmla="*/ 34 h 436"/>
                <a:gd name="T14" fmla="*/ 427 w 538"/>
                <a:gd name="T15" fmla="*/ 6 h 436"/>
                <a:gd name="T16" fmla="*/ 452 w 538"/>
                <a:gd name="T17" fmla="*/ 21 h 436"/>
                <a:gd name="T18" fmla="*/ 223 w 538"/>
                <a:gd name="T19" fmla="*/ 433 h 436"/>
                <a:gd name="T20" fmla="*/ 192 w 538"/>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436">
                  <a:moveTo>
                    <a:pt x="192" y="436"/>
                  </a:moveTo>
                  <a:cubicBezTo>
                    <a:pt x="127" y="435"/>
                    <a:pt x="67" y="417"/>
                    <a:pt x="15" y="378"/>
                  </a:cubicBezTo>
                  <a:cubicBezTo>
                    <a:pt x="5" y="371"/>
                    <a:pt x="0" y="363"/>
                    <a:pt x="7" y="353"/>
                  </a:cubicBezTo>
                  <a:cubicBezTo>
                    <a:pt x="14" y="342"/>
                    <a:pt x="24" y="345"/>
                    <a:pt x="33" y="352"/>
                  </a:cubicBezTo>
                  <a:cubicBezTo>
                    <a:pt x="72" y="380"/>
                    <a:pt x="116" y="397"/>
                    <a:pt x="165" y="402"/>
                  </a:cubicBezTo>
                  <a:cubicBezTo>
                    <a:pt x="299" y="418"/>
                    <a:pt x="433" y="310"/>
                    <a:pt x="446" y="176"/>
                  </a:cubicBezTo>
                  <a:cubicBezTo>
                    <a:pt x="450" y="126"/>
                    <a:pt x="443" y="79"/>
                    <a:pt x="423" y="34"/>
                  </a:cubicBezTo>
                  <a:cubicBezTo>
                    <a:pt x="418" y="24"/>
                    <a:pt x="414" y="13"/>
                    <a:pt x="427" y="6"/>
                  </a:cubicBezTo>
                  <a:cubicBezTo>
                    <a:pt x="441" y="0"/>
                    <a:pt x="447" y="9"/>
                    <a:pt x="452" y="21"/>
                  </a:cubicBezTo>
                  <a:cubicBezTo>
                    <a:pt x="538" y="197"/>
                    <a:pt x="419" y="411"/>
                    <a:pt x="223" y="433"/>
                  </a:cubicBezTo>
                  <a:cubicBezTo>
                    <a:pt x="213" y="434"/>
                    <a:pt x="202" y="435"/>
                    <a:pt x="192" y="436"/>
                  </a:cubicBez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dirty="0">
                <a:solidFill>
                  <a:prstClr val="black"/>
                </a:solidFill>
                <a:latin typeface="Calibri"/>
              </a:endParaRPr>
            </a:p>
          </p:txBody>
        </p:sp>
        <p:sp>
          <p:nvSpPr>
            <p:cNvPr id="12" name="Freeform 9">
              <a:extLst>
                <a:ext uri="{FF2B5EF4-FFF2-40B4-BE49-F238E27FC236}">
                  <a16:creationId xmlns:a16="http://schemas.microsoft.com/office/drawing/2014/main" id="{C44EB5D3-8356-45DF-9FDF-F253DC126C68}"/>
                </a:ext>
              </a:extLst>
            </p:cNvPr>
            <p:cNvSpPr/>
            <p:nvPr/>
          </p:nvSpPr>
          <p:spPr bwMode="auto">
            <a:xfrm>
              <a:off x="4526" y="1664"/>
              <a:ext cx="111" cy="125"/>
            </a:xfrm>
            <a:custGeom>
              <a:avLst/>
              <a:gdLst>
                <a:gd name="T0" fmla="*/ 0 w 436"/>
                <a:gd name="T1" fmla="*/ 329 h 491"/>
                <a:gd name="T2" fmla="*/ 241 w 436"/>
                <a:gd name="T3" fmla="*/ 11 h 491"/>
                <a:gd name="T4" fmla="*/ 414 w 436"/>
                <a:gd name="T5" fmla="*/ 34 h 491"/>
                <a:gd name="T6" fmla="*/ 430 w 436"/>
                <a:gd name="T7" fmla="*/ 56 h 491"/>
                <a:gd name="T8" fmla="*/ 401 w 436"/>
                <a:gd name="T9" fmla="*/ 62 h 491"/>
                <a:gd name="T10" fmla="*/ 102 w 436"/>
                <a:gd name="T11" fmla="*/ 121 h 491"/>
                <a:gd name="T12" fmla="*/ 77 w 436"/>
                <a:gd name="T13" fmla="*/ 444 h 491"/>
                <a:gd name="T14" fmla="*/ 83 w 436"/>
                <a:gd name="T15" fmla="*/ 478 h 491"/>
                <a:gd name="T16" fmla="*/ 51 w 436"/>
                <a:gd name="T17" fmla="*/ 462 h 491"/>
                <a:gd name="T18" fmla="*/ 0 w 436"/>
                <a:gd name="T19" fmla="*/ 32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91">
                  <a:moveTo>
                    <a:pt x="0" y="329"/>
                  </a:moveTo>
                  <a:cubicBezTo>
                    <a:pt x="0" y="157"/>
                    <a:pt x="100" y="36"/>
                    <a:pt x="241" y="11"/>
                  </a:cubicBezTo>
                  <a:cubicBezTo>
                    <a:pt x="301" y="0"/>
                    <a:pt x="359" y="7"/>
                    <a:pt x="414" y="34"/>
                  </a:cubicBezTo>
                  <a:cubicBezTo>
                    <a:pt x="424" y="38"/>
                    <a:pt x="436" y="42"/>
                    <a:pt x="430" y="56"/>
                  </a:cubicBezTo>
                  <a:cubicBezTo>
                    <a:pt x="424" y="71"/>
                    <a:pt x="412" y="67"/>
                    <a:pt x="401" y="62"/>
                  </a:cubicBezTo>
                  <a:cubicBezTo>
                    <a:pt x="287" y="13"/>
                    <a:pt x="174" y="45"/>
                    <a:pt x="102" y="121"/>
                  </a:cubicBezTo>
                  <a:cubicBezTo>
                    <a:pt x="19" y="209"/>
                    <a:pt x="8" y="344"/>
                    <a:pt x="77" y="444"/>
                  </a:cubicBezTo>
                  <a:cubicBezTo>
                    <a:pt x="85" y="455"/>
                    <a:pt x="98" y="467"/>
                    <a:pt x="83" y="478"/>
                  </a:cubicBezTo>
                  <a:cubicBezTo>
                    <a:pt x="66" y="491"/>
                    <a:pt x="58" y="473"/>
                    <a:pt x="51" y="462"/>
                  </a:cubicBezTo>
                  <a:cubicBezTo>
                    <a:pt x="18" y="413"/>
                    <a:pt x="0" y="359"/>
                    <a:pt x="0" y="329"/>
                  </a:cubicBez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dirty="0">
                <a:solidFill>
                  <a:prstClr val="black"/>
                </a:solidFill>
                <a:latin typeface="Calibri"/>
              </a:endParaRPr>
            </a:p>
          </p:txBody>
        </p:sp>
        <p:sp>
          <p:nvSpPr>
            <p:cNvPr id="13" name="Freeform 10">
              <a:extLst>
                <a:ext uri="{FF2B5EF4-FFF2-40B4-BE49-F238E27FC236}">
                  <a16:creationId xmlns:a16="http://schemas.microsoft.com/office/drawing/2014/main" id="{6154C1CB-CDD1-41C2-8A94-9664268DE522}"/>
                </a:ext>
              </a:extLst>
            </p:cNvPr>
            <p:cNvSpPr/>
            <p:nvPr/>
          </p:nvSpPr>
          <p:spPr bwMode="auto">
            <a:xfrm>
              <a:off x="4642" y="1683"/>
              <a:ext cx="14" cy="16"/>
            </a:xfrm>
            <a:custGeom>
              <a:avLst/>
              <a:gdLst>
                <a:gd name="T0" fmla="*/ 55 w 55"/>
                <a:gd name="T1" fmla="*/ 42 h 61"/>
                <a:gd name="T2" fmla="*/ 31 w 55"/>
                <a:gd name="T3" fmla="*/ 53 h 61"/>
                <a:gd name="T4" fmla="*/ 3 w 55"/>
                <a:gd name="T5" fmla="*/ 25 h 61"/>
                <a:gd name="T6" fmla="*/ 2 w 55"/>
                <a:gd name="T7" fmla="*/ 11 h 61"/>
                <a:gd name="T8" fmla="*/ 16 w 55"/>
                <a:gd name="T9" fmla="*/ 1 h 61"/>
                <a:gd name="T10" fmla="*/ 55 w 55"/>
                <a:gd name="T11" fmla="*/ 42 h 61"/>
              </a:gdLst>
              <a:ahLst/>
              <a:cxnLst>
                <a:cxn ang="0">
                  <a:pos x="T0" y="T1"/>
                </a:cxn>
                <a:cxn ang="0">
                  <a:pos x="T2" y="T3"/>
                </a:cxn>
                <a:cxn ang="0">
                  <a:pos x="T4" y="T5"/>
                </a:cxn>
                <a:cxn ang="0">
                  <a:pos x="T6" y="T7"/>
                </a:cxn>
                <a:cxn ang="0">
                  <a:pos x="T8" y="T9"/>
                </a:cxn>
                <a:cxn ang="0">
                  <a:pos x="T10" y="T11"/>
                </a:cxn>
              </a:cxnLst>
              <a:rect l="0" t="0" r="r" b="b"/>
              <a:pathLst>
                <a:path w="55" h="61">
                  <a:moveTo>
                    <a:pt x="55" y="42"/>
                  </a:moveTo>
                  <a:cubicBezTo>
                    <a:pt x="54" y="55"/>
                    <a:pt x="41" y="61"/>
                    <a:pt x="31" y="53"/>
                  </a:cubicBezTo>
                  <a:cubicBezTo>
                    <a:pt x="20" y="45"/>
                    <a:pt x="11" y="35"/>
                    <a:pt x="3" y="25"/>
                  </a:cubicBezTo>
                  <a:cubicBezTo>
                    <a:pt x="0" y="22"/>
                    <a:pt x="0" y="14"/>
                    <a:pt x="2" y="11"/>
                  </a:cubicBezTo>
                  <a:cubicBezTo>
                    <a:pt x="5" y="6"/>
                    <a:pt x="11" y="2"/>
                    <a:pt x="16" y="1"/>
                  </a:cubicBezTo>
                  <a:cubicBezTo>
                    <a:pt x="26" y="0"/>
                    <a:pt x="55" y="31"/>
                    <a:pt x="55" y="42"/>
                  </a:cubicBez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240"/>
              <a:endParaRPr lang="en-US" dirty="0">
                <a:solidFill>
                  <a:prstClr val="black"/>
                </a:solidFill>
                <a:latin typeface="Calibri"/>
              </a:endParaRPr>
            </a:p>
          </p:txBody>
        </p:sp>
      </p:grpSp>
      <p:sp>
        <p:nvSpPr>
          <p:cNvPr id="51" name="Rounded Rectangle 90"/>
          <p:cNvSpPr/>
          <p:nvPr/>
        </p:nvSpPr>
        <p:spPr>
          <a:xfrm>
            <a:off x="4847603" y="1310751"/>
            <a:ext cx="3689316" cy="2581931"/>
          </a:xfrm>
          <a:prstGeom prst="roundRect">
            <a:avLst>
              <a:gd name="adj" fmla="val 3386"/>
            </a:avLst>
          </a:prstGeom>
          <a:noFill/>
          <a:ln>
            <a:noFill/>
          </a:ln>
          <a:effectLst>
            <a:outerShdw blurRad="254000" dist="635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t"/>
          <a:lstStyle/>
          <a:p>
            <a:r>
              <a:rPr lang="en-CA" sz="1100" dirty="0">
                <a:solidFill>
                  <a:schemeClr val="tx1"/>
                </a:solidFill>
                <a:latin typeface="Arial" panose="020B0604020202020204" pitchFamily="34" charset="0"/>
                <a:cs typeface="Arial" panose="020B0604020202020204" pitchFamily="34" charset="0"/>
              </a:rPr>
              <a:t>Effective preparation will help you get the most out of this moment.</a:t>
            </a:r>
            <a:endParaRPr lang="en-CA" sz="1100" b="1" dirty="0">
              <a:latin typeface="Arial" panose="020B0604020202020204" pitchFamily="34" charset="0"/>
              <a:cs typeface="Arial" panose="020B0604020202020204" pitchFamily="34" charset="0"/>
            </a:endParaRPr>
          </a:p>
          <a:p>
            <a:r>
              <a:rPr lang="en-CA" sz="1100" dirty="0">
                <a:solidFill>
                  <a:schemeClr val="tx1"/>
                </a:solidFill>
                <a:latin typeface="Arial" panose="020B0604020202020204" pitchFamily="34" charset="0"/>
                <a:cs typeface="Arial" panose="020B0604020202020204" pitchFamily="34" charset="0"/>
              </a:rPr>
              <a:t>	</a:t>
            </a:r>
          </a:p>
          <a:p>
            <a:endParaRPr lang="en-CA" sz="1100" dirty="0">
              <a:solidFill>
                <a:schemeClr val="tx1"/>
              </a:solidFill>
              <a:latin typeface="Arial" panose="020B0604020202020204" pitchFamily="34" charset="0"/>
              <a:cs typeface="Arial" panose="020B0604020202020204" pitchFamily="34" charset="0"/>
            </a:endParaRPr>
          </a:p>
          <a:p>
            <a:r>
              <a:rPr lang="en-CA" sz="1100" dirty="0">
                <a:solidFill>
                  <a:schemeClr val="tx1"/>
                </a:solidFill>
                <a:latin typeface="Arial" panose="020B0604020202020204" pitchFamily="34" charset="0"/>
                <a:cs typeface="Arial" panose="020B0604020202020204" pitchFamily="34" charset="0"/>
              </a:rPr>
              <a:t>	Plan and prepare for the 	discussion</a:t>
            </a:r>
          </a:p>
          <a:p>
            <a:endParaRPr lang="en-CA" sz="1100" dirty="0">
              <a:solidFill>
                <a:schemeClr val="tx1"/>
              </a:solidFill>
              <a:latin typeface="Arial" panose="020B0604020202020204" pitchFamily="34" charset="0"/>
              <a:cs typeface="Arial" panose="020B0604020202020204" pitchFamily="34" charset="0"/>
            </a:endParaRPr>
          </a:p>
          <a:p>
            <a:r>
              <a:rPr lang="en-CA" sz="1100" dirty="0">
                <a:solidFill>
                  <a:schemeClr val="tx1"/>
                </a:solidFill>
                <a:latin typeface="Arial" panose="020B0604020202020204" pitchFamily="34" charset="0"/>
                <a:cs typeface="Arial" panose="020B0604020202020204" pitchFamily="34" charset="0"/>
              </a:rPr>
              <a:t>	Hold the meeting</a:t>
            </a:r>
          </a:p>
          <a:p>
            <a:pPr marL="385763" indent="-385763">
              <a:buAutoNum type="arabicPeriod"/>
            </a:pPr>
            <a:endParaRPr lang="en-CA" sz="1100" dirty="0">
              <a:solidFill>
                <a:schemeClr val="tx1"/>
              </a:solidFill>
              <a:latin typeface="Arial" panose="020B0604020202020204" pitchFamily="34" charset="0"/>
              <a:cs typeface="Arial" panose="020B0604020202020204" pitchFamily="34" charset="0"/>
            </a:endParaRPr>
          </a:p>
          <a:p>
            <a:r>
              <a:rPr lang="en-CA" sz="1100" dirty="0">
                <a:solidFill>
                  <a:schemeClr val="tx1"/>
                </a:solidFill>
                <a:latin typeface="Arial" panose="020B0604020202020204" pitchFamily="34" charset="0"/>
                <a:cs typeface="Arial" panose="020B0604020202020204" pitchFamily="34" charset="0"/>
              </a:rPr>
              <a:t>	Input your feedback in the PSPM 	app and sign the agreement</a:t>
            </a:r>
            <a:endParaRPr lang="en-CA" sz="1100" dirty="0">
              <a:latin typeface="Arial" panose="020B0604020202020204" pitchFamily="34" charset="0"/>
              <a:cs typeface="Arial" panose="020B0604020202020204" pitchFamily="34" charset="0"/>
            </a:endParaRPr>
          </a:p>
        </p:txBody>
      </p:sp>
      <p:sp>
        <p:nvSpPr>
          <p:cNvPr id="24" name="Freeform 104"/>
          <p:cNvSpPr>
            <a:spLocks noEditPoints="1"/>
          </p:cNvSpPr>
          <p:nvPr/>
        </p:nvSpPr>
        <p:spPr bwMode="auto">
          <a:xfrm>
            <a:off x="5469818" y="3086503"/>
            <a:ext cx="257906" cy="292454"/>
          </a:xfrm>
          <a:custGeom>
            <a:avLst/>
            <a:gdLst>
              <a:gd name="T0" fmla="*/ 480 w 620"/>
              <a:gd name="T1" fmla="*/ 419 h 787"/>
              <a:gd name="T2" fmla="*/ 618 w 620"/>
              <a:gd name="T3" fmla="*/ 203 h 787"/>
              <a:gd name="T4" fmla="*/ 606 w 620"/>
              <a:gd name="T5" fmla="*/ 196 h 787"/>
              <a:gd name="T6" fmla="*/ 396 w 620"/>
              <a:gd name="T7" fmla="*/ 319 h 787"/>
              <a:gd name="T8" fmla="*/ 524 w 620"/>
              <a:gd name="T9" fmla="*/ 97 h 787"/>
              <a:gd name="T10" fmla="*/ 382 w 620"/>
              <a:gd name="T11" fmla="*/ 314 h 787"/>
              <a:gd name="T12" fmla="*/ 259 w 620"/>
              <a:gd name="T13" fmla="*/ 303 h 787"/>
              <a:gd name="T14" fmla="*/ 419 w 620"/>
              <a:gd name="T15" fmla="*/ 27 h 787"/>
              <a:gd name="T16" fmla="*/ 245 w 620"/>
              <a:gd name="T17" fmla="*/ 299 h 787"/>
              <a:gd name="T18" fmla="*/ 292 w 620"/>
              <a:gd name="T19" fmla="*/ 11 h 787"/>
              <a:gd name="T20" fmla="*/ 280 w 620"/>
              <a:gd name="T21" fmla="*/ 4 h 787"/>
              <a:gd name="T22" fmla="*/ 153 w 620"/>
              <a:gd name="T23" fmla="*/ 212 h 787"/>
              <a:gd name="T24" fmla="*/ 153 w 620"/>
              <a:gd name="T25" fmla="*/ 213 h 787"/>
              <a:gd name="T26" fmla="*/ 0 w 620"/>
              <a:gd name="T27" fmla="*/ 779 h 787"/>
              <a:gd name="T28" fmla="*/ 0 w 620"/>
              <a:gd name="T29" fmla="*/ 780 h 787"/>
              <a:gd name="T30" fmla="*/ 0 w 620"/>
              <a:gd name="T31" fmla="*/ 781 h 787"/>
              <a:gd name="T32" fmla="*/ 0 w 620"/>
              <a:gd name="T33" fmla="*/ 782 h 787"/>
              <a:gd name="T34" fmla="*/ 1 w 620"/>
              <a:gd name="T35" fmla="*/ 784 h 787"/>
              <a:gd name="T36" fmla="*/ 2 w 620"/>
              <a:gd name="T37" fmla="*/ 785 h 787"/>
              <a:gd name="T38" fmla="*/ 2 w 620"/>
              <a:gd name="T39" fmla="*/ 786 h 787"/>
              <a:gd name="T40" fmla="*/ 4 w 620"/>
              <a:gd name="T41" fmla="*/ 786 h 787"/>
              <a:gd name="T42" fmla="*/ 5 w 620"/>
              <a:gd name="T43" fmla="*/ 787 h 787"/>
              <a:gd name="T44" fmla="*/ 5 w 620"/>
              <a:gd name="T45" fmla="*/ 787 h 787"/>
              <a:gd name="T46" fmla="*/ 7 w 620"/>
              <a:gd name="T47" fmla="*/ 787 h 787"/>
              <a:gd name="T48" fmla="*/ 521 w 620"/>
              <a:gd name="T49" fmla="*/ 787 h 787"/>
              <a:gd name="T50" fmla="*/ 521 w 620"/>
              <a:gd name="T51" fmla="*/ 773 h 787"/>
              <a:gd name="T52" fmla="*/ 479 w 620"/>
              <a:gd name="T53" fmla="*/ 420 h 787"/>
              <a:gd name="T54" fmla="*/ 317 w 620"/>
              <a:gd name="T55" fmla="*/ 322 h 787"/>
              <a:gd name="T56" fmla="*/ 129 w 620"/>
              <a:gd name="T57" fmla="*/ 719 h 787"/>
              <a:gd name="T58" fmla="*/ 46 w 620"/>
              <a:gd name="T59" fmla="*/ 661 h 787"/>
              <a:gd name="T60" fmla="*/ 317 w 620"/>
              <a:gd name="T61" fmla="*/ 322 h 787"/>
              <a:gd name="T62" fmla="*/ 43 w 620"/>
              <a:gd name="T63" fmla="*/ 675 h 787"/>
              <a:gd name="T64" fmla="*/ 117 w 620"/>
              <a:gd name="T65" fmla="*/ 730 h 787"/>
              <a:gd name="T66" fmla="*/ 16 w 620"/>
              <a:gd name="T67" fmla="*/ 77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0" h="787">
                <a:moveTo>
                  <a:pt x="479" y="420"/>
                </a:moveTo>
                <a:cubicBezTo>
                  <a:pt x="479" y="419"/>
                  <a:pt x="480" y="419"/>
                  <a:pt x="480" y="419"/>
                </a:cubicBezTo>
                <a:cubicBezTo>
                  <a:pt x="480" y="419"/>
                  <a:pt x="480" y="419"/>
                  <a:pt x="480" y="419"/>
                </a:cubicBezTo>
                <a:cubicBezTo>
                  <a:pt x="618" y="203"/>
                  <a:pt x="618" y="203"/>
                  <a:pt x="618" y="203"/>
                </a:cubicBezTo>
                <a:cubicBezTo>
                  <a:pt x="620" y="200"/>
                  <a:pt x="619" y="196"/>
                  <a:pt x="616" y="193"/>
                </a:cubicBezTo>
                <a:cubicBezTo>
                  <a:pt x="613" y="191"/>
                  <a:pt x="608" y="192"/>
                  <a:pt x="606" y="196"/>
                </a:cubicBezTo>
                <a:cubicBezTo>
                  <a:pt x="475" y="401"/>
                  <a:pt x="475" y="401"/>
                  <a:pt x="475" y="401"/>
                </a:cubicBezTo>
                <a:cubicBezTo>
                  <a:pt x="450" y="353"/>
                  <a:pt x="423" y="330"/>
                  <a:pt x="396" y="319"/>
                </a:cubicBezTo>
                <a:cubicBezTo>
                  <a:pt x="527" y="107"/>
                  <a:pt x="527" y="107"/>
                  <a:pt x="527" y="107"/>
                </a:cubicBezTo>
                <a:cubicBezTo>
                  <a:pt x="529" y="103"/>
                  <a:pt x="528" y="99"/>
                  <a:pt x="524" y="97"/>
                </a:cubicBezTo>
                <a:cubicBezTo>
                  <a:pt x="521" y="95"/>
                  <a:pt x="517" y="96"/>
                  <a:pt x="515" y="99"/>
                </a:cubicBezTo>
                <a:cubicBezTo>
                  <a:pt x="382" y="314"/>
                  <a:pt x="382" y="314"/>
                  <a:pt x="382" y="314"/>
                </a:cubicBezTo>
                <a:cubicBezTo>
                  <a:pt x="360" y="308"/>
                  <a:pt x="338" y="308"/>
                  <a:pt x="317" y="308"/>
                </a:cubicBezTo>
                <a:cubicBezTo>
                  <a:pt x="297" y="308"/>
                  <a:pt x="278" y="308"/>
                  <a:pt x="259" y="303"/>
                </a:cubicBezTo>
                <a:cubicBezTo>
                  <a:pt x="421" y="36"/>
                  <a:pt x="421" y="36"/>
                  <a:pt x="421" y="36"/>
                </a:cubicBezTo>
                <a:cubicBezTo>
                  <a:pt x="423" y="33"/>
                  <a:pt x="422" y="29"/>
                  <a:pt x="419" y="27"/>
                </a:cubicBezTo>
                <a:cubicBezTo>
                  <a:pt x="415" y="25"/>
                  <a:pt x="411" y="26"/>
                  <a:pt x="409" y="29"/>
                </a:cubicBezTo>
                <a:cubicBezTo>
                  <a:pt x="245" y="299"/>
                  <a:pt x="245" y="299"/>
                  <a:pt x="245" y="299"/>
                </a:cubicBezTo>
                <a:cubicBezTo>
                  <a:pt x="218" y="288"/>
                  <a:pt x="192" y="265"/>
                  <a:pt x="167" y="216"/>
                </a:cubicBezTo>
                <a:cubicBezTo>
                  <a:pt x="292" y="11"/>
                  <a:pt x="292" y="11"/>
                  <a:pt x="292" y="11"/>
                </a:cubicBezTo>
                <a:cubicBezTo>
                  <a:pt x="294" y="8"/>
                  <a:pt x="293" y="4"/>
                  <a:pt x="289" y="2"/>
                </a:cubicBezTo>
                <a:cubicBezTo>
                  <a:pt x="286" y="0"/>
                  <a:pt x="282" y="1"/>
                  <a:pt x="280" y="4"/>
                </a:cubicBezTo>
                <a:cubicBezTo>
                  <a:pt x="153" y="212"/>
                  <a:pt x="153" y="212"/>
                  <a:pt x="153" y="212"/>
                </a:cubicBezTo>
                <a:cubicBezTo>
                  <a:pt x="153" y="212"/>
                  <a:pt x="153" y="212"/>
                  <a:pt x="153" y="212"/>
                </a:cubicBezTo>
                <a:cubicBezTo>
                  <a:pt x="153" y="212"/>
                  <a:pt x="153" y="213"/>
                  <a:pt x="153" y="213"/>
                </a:cubicBezTo>
                <a:cubicBezTo>
                  <a:pt x="153" y="213"/>
                  <a:pt x="153" y="213"/>
                  <a:pt x="153" y="213"/>
                </a:cubicBezTo>
                <a:cubicBezTo>
                  <a:pt x="0" y="779"/>
                  <a:pt x="0" y="779"/>
                  <a:pt x="0" y="779"/>
                </a:cubicBezTo>
                <a:cubicBezTo>
                  <a:pt x="0" y="779"/>
                  <a:pt x="0" y="779"/>
                  <a:pt x="0" y="779"/>
                </a:cubicBezTo>
                <a:cubicBezTo>
                  <a:pt x="0" y="779"/>
                  <a:pt x="0" y="779"/>
                  <a:pt x="0" y="779"/>
                </a:cubicBezTo>
                <a:cubicBezTo>
                  <a:pt x="0" y="780"/>
                  <a:pt x="0" y="780"/>
                  <a:pt x="0" y="780"/>
                </a:cubicBezTo>
                <a:cubicBezTo>
                  <a:pt x="0" y="780"/>
                  <a:pt x="0" y="780"/>
                  <a:pt x="0" y="780"/>
                </a:cubicBezTo>
                <a:cubicBezTo>
                  <a:pt x="0" y="781"/>
                  <a:pt x="0" y="781"/>
                  <a:pt x="0" y="781"/>
                </a:cubicBezTo>
                <a:cubicBezTo>
                  <a:pt x="0" y="781"/>
                  <a:pt x="0" y="781"/>
                  <a:pt x="0" y="782"/>
                </a:cubicBezTo>
                <a:cubicBezTo>
                  <a:pt x="0" y="782"/>
                  <a:pt x="0" y="782"/>
                  <a:pt x="0" y="782"/>
                </a:cubicBezTo>
                <a:cubicBezTo>
                  <a:pt x="0" y="782"/>
                  <a:pt x="1" y="783"/>
                  <a:pt x="1" y="783"/>
                </a:cubicBezTo>
                <a:cubicBezTo>
                  <a:pt x="1" y="783"/>
                  <a:pt x="1" y="783"/>
                  <a:pt x="1" y="784"/>
                </a:cubicBezTo>
                <a:cubicBezTo>
                  <a:pt x="1" y="784"/>
                  <a:pt x="1" y="784"/>
                  <a:pt x="1" y="784"/>
                </a:cubicBezTo>
                <a:cubicBezTo>
                  <a:pt x="1" y="784"/>
                  <a:pt x="1" y="784"/>
                  <a:pt x="2" y="785"/>
                </a:cubicBezTo>
                <a:cubicBezTo>
                  <a:pt x="2" y="785"/>
                  <a:pt x="2" y="785"/>
                  <a:pt x="2" y="785"/>
                </a:cubicBezTo>
                <a:cubicBezTo>
                  <a:pt x="2" y="785"/>
                  <a:pt x="2" y="785"/>
                  <a:pt x="2" y="786"/>
                </a:cubicBezTo>
                <a:cubicBezTo>
                  <a:pt x="3" y="786"/>
                  <a:pt x="3" y="786"/>
                  <a:pt x="3" y="786"/>
                </a:cubicBezTo>
                <a:cubicBezTo>
                  <a:pt x="3" y="786"/>
                  <a:pt x="3" y="786"/>
                  <a:pt x="4" y="786"/>
                </a:cubicBezTo>
                <a:cubicBezTo>
                  <a:pt x="4" y="787"/>
                  <a:pt x="4" y="787"/>
                  <a:pt x="4" y="787"/>
                </a:cubicBezTo>
                <a:cubicBezTo>
                  <a:pt x="4" y="787"/>
                  <a:pt x="5" y="787"/>
                  <a:pt x="5" y="787"/>
                </a:cubicBezTo>
                <a:cubicBezTo>
                  <a:pt x="5" y="787"/>
                  <a:pt x="5" y="787"/>
                  <a:pt x="5" y="787"/>
                </a:cubicBezTo>
                <a:cubicBezTo>
                  <a:pt x="5" y="787"/>
                  <a:pt x="5" y="787"/>
                  <a:pt x="5" y="787"/>
                </a:cubicBezTo>
                <a:cubicBezTo>
                  <a:pt x="6" y="787"/>
                  <a:pt x="7" y="787"/>
                  <a:pt x="7" y="787"/>
                </a:cubicBezTo>
                <a:cubicBezTo>
                  <a:pt x="7" y="787"/>
                  <a:pt x="7" y="787"/>
                  <a:pt x="7" y="787"/>
                </a:cubicBezTo>
                <a:cubicBezTo>
                  <a:pt x="7" y="787"/>
                  <a:pt x="7" y="787"/>
                  <a:pt x="7" y="787"/>
                </a:cubicBezTo>
                <a:cubicBezTo>
                  <a:pt x="521" y="787"/>
                  <a:pt x="521" y="787"/>
                  <a:pt x="521" y="787"/>
                </a:cubicBezTo>
                <a:cubicBezTo>
                  <a:pt x="525" y="787"/>
                  <a:pt x="528" y="784"/>
                  <a:pt x="528" y="780"/>
                </a:cubicBezTo>
                <a:cubicBezTo>
                  <a:pt x="528" y="777"/>
                  <a:pt x="525" y="773"/>
                  <a:pt x="521" y="773"/>
                </a:cubicBezTo>
                <a:cubicBezTo>
                  <a:pt x="90" y="773"/>
                  <a:pt x="90" y="773"/>
                  <a:pt x="90" y="773"/>
                </a:cubicBezTo>
                <a:cubicBezTo>
                  <a:pt x="479" y="420"/>
                  <a:pt x="479" y="420"/>
                  <a:pt x="479" y="420"/>
                </a:cubicBezTo>
                <a:cubicBezTo>
                  <a:pt x="479" y="420"/>
                  <a:pt x="479" y="420"/>
                  <a:pt x="479" y="420"/>
                </a:cubicBezTo>
                <a:close/>
                <a:moveTo>
                  <a:pt x="317" y="322"/>
                </a:moveTo>
                <a:cubicBezTo>
                  <a:pt x="370" y="322"/>
                  <a:pt x="420" y="322"/>
                  <a:pt x="466" y="413"/>
                </a:cubicBezTo>
                <a:cubicBezTo>
                  <a:pt x="129" y="719"/>
                  <a:pt x="129" y="719"/>
                  <a:pt x="129" y="719"/>
                </a:cubicBezTo>
                <a:cubicBezTo>
                  <a:pt x="119" y="718"/>
                  <a:pt x="106" y="705"/>
                  <a:pt x="94" y="693"/>
                </a:cubicBezTo>
                <a:cubicBezTo>
                  <a:pt x="80" y="679"/>
                  <a:pt x="64" y="663"/>
                  <a:pt x="46" y="661"/>
                </a:cubicBezTo>
                <a:cubicBezTo>
                  <a:pt x="161" y="234"/>
                  <a:pt x="161" y="234"/>
                  <a:pt x="161" y="234"/>
                </a:cubicBezTo>
                <a:cubicBezTo>
                  <a:pt x="209" y="322"/>
                  <a:pt x="264" y="322"/>
                  <a:pt x="317" y="322"/>
                </a:cubicBezTo>
                <a:close/>
                <a:moveTo>
                  <a:pt x="16" y="773"/>
                </a:moveTo>
                <a:cubicBezTo>
                  <a:pt x="43" y="675"/>
                  <a:pt x="43" y="675"/>
                  <a:pt x="43" y="675"/>
                </a:cubicBezTo>
                <a:cubicBezTo>
                  <a:pt x="56" y="674"/>
                  <a:pt x="70" y="689"/>
                  <a:pt x="84" y="703"/>
                </a:cubicBezTo>
                <a:cubicBezTo>
                  <a:pt x="95" y="714"/>
                  <a:pt x="106" y="725"/>
                  <a:pt x="117" y="730"/>
                </a:cubicBezTo>
                <a:cubicBezTo>
                  <a:pt x="69" y="773"/>
                  <a:pt x="69" y="773"/>
                  <a:pt x="69" y="773"/>
                </a:cubicBezTo>
                <a:lnTo>
                  <a:pt x="16" y="773"/>
                </a:ln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5" name="Freeform 33"/>
          <p:cNvSpPr>
            <a:spLocks noEditPoints="1"/>
          </p:cNvSpPr>
          <p:nvPr/>
        </p:nvSpPr>
        <p:spPr bwMode="auto">
          <a:xfrm>
            <a:off x="5405997" y="2646328"/>
            <a:ext cx="416294" cy="320569"/>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45"/>
          <p:cNvSpPr>
            <a:spLocks noChangeAspect="1" noEditPoints="1"/>
          </p:cNvSpPr>
          <p:nvPr/>
        </p:nvSpPr>
        <p:spPr bwMode="auto">
          <a:xfrm>
            <a:off x="5465795" y="2200381"/>
            <a:ext cx="278043" cy="372410"/>
          </a:xfrm>
          <a:custGeom>
            <a:avLst/>
            <a:gdLst>
              <a:gd name="T0" fmla="*/ 472 w 479"/>
              <a:gd name="T1" fmla="*/ 641 h 641"/>
              <a:gd name="T2" fmla="*/ 0 w 479"/>
              <a:gd name="T3" fmla="*/ 36 h 641"/>
              <a:gd name="T4" fmla="*/ 57 w 479"/>
              <a:gd name="T5" fmla="*/ 36 h 641"/>
              <a:gd name="T6" fmla="*/ 14 w 479"/>
              <a:gd name="T7" fmla="*/ 627 h 641"/>
              <a:gd name="T8" fmla="*/ 406 w 479"/>
              <a:gd name="T9" fmla="*/ 43 h 641"/>
              <a:gd name="T10" fmla="*/ 392 w 479"/>
              <a:gd name="T11" fmla="*/ 65 h 641"/>
              <a:gd name="T12" fmla="*/ 406 w 479"/>
              <a:gd name="T13" fmla="*/ 7 h 641"/>
              <a:gd name="T14" fmla="*/ 479 w 479"/>
              <a:gd name="T15" fmla="*/ 36 h 641"/>
              <a:gd name="T16" fmla="*/ 244 w 479"/>
              <a:gd name="T17" fmla="*/ 43 h 641"/>
              <a:gd name="T18" fmla="*/ 266 w 479"/>
              <a:gd name="T19" fmla="*/ 29 h 641"/>
              <a:gd name="T20" fmla="*/ 237 w 479"/>
              <a:gd name="T21" fmla="*/ 0 h 641"/>
              <a:gd name="T22" fmla="*/ 237 w 479"/>
              <a:gd name="T23" fmla="*/ 72 h 641"/>
              <a:gd name="T24" fmla="*/ 190 w 479"/>
              <a:gd name="T25" fmla="*/ 43 h 641"/>
              <a:gd name="T26" fmla="*/ 212 w 479"/>
              <a:gd name="T27" fmla="*/ 29 h 641"/>
              <a:gd name="T28" fmla="*/ 183 w 479"/>
              <a:gd name="T29" fmla="*/ 0 h 641"/>
              <a:gd name="T30" fmla="*/ 183 w 479"/>
              <a:gd name="T31" fmla="*/ 72 h 641"/>
              <a:gd name="T32" fmla="*/ 135 w 479"/>
              <a:gd name="T33" fmla="*/ 43 h 641"/>
              <a:gd name="T34" fmla="*/ 157 w 479"/>
              <a:gd name="T35" fmla="*/ 29 h 641"/>
              <a:gd name="T36" fmla="*/ 128 w 479"/>
              <a:gd name="T37" fmla="*/ 0 h 641"/>
              <a:gd name="T38" fmla="*/ 128 w 479"/>
              <a:gd name="T39" fmla="*/ 72 h 641"/>
              <a:gd name="T40" fmla="*/ 81 w 479"/>
              <a:gd name="T41" fmla="*/ 43 h 641"/>
              <a:gd name="T42" fmla="*/ 103 w 479"/>
              <a:gd name="T43" fmla="*/ 29 h 641"/>
              <a:gd name="T44" fmla="*/ 74 w 479"/>
              <a:gd name="T45" fmla="*/ 0 h 641"/>
              <a:gd name="T46" fmla="*/ 74 w 479"/>
              <a:gd name="T47" fmla="*/ 72 h 641"/>
              <a:gd name="T48" fmla="*/ 352 w 479"/>
              <a:gd name="T49" fmla="*/ 43 h 641"/>
              <a:gd name="T50" fmla="*/ 374 w 479"/>
              <a:gd name="T51" fmla="*/ 29 h 641"/>
              <a:gd name="T52" fmla="*/ 345 w 479"/>
              <a:gd name="T53" fmla="*/ 0 h 641"/>
              <a:gd name="T54" fmla="*/ 345 w 479"/>
              <a:gd name="T55" fmla="*/ 72 h 641"/>
              <a:gd name="T56" fmla="*/ 298 w 479"/>
              <a:gd name="T57" fmla="*/ 43 h 641"/>
              <a:gd name="T58" fmla="*/ 320 w 479"/>
              <a:gd name="T59" fmla="*/ 29 h 641"/>
              <a:gd name="T60" fmla="*/ 291 w 479"/>
              <a:gd name="T61" fmla="*/ 0 h 641"/>
              <a:gd name="T62" fmla="*/ 291 w 479"/>
              <a:gd name="T63" fmla="*/ 72 h 641"/>
              <a:gd name="T64" fmla="*/ 73 w 479"/>
              <a:gd name="T65" fmla="*/ 554 h 641"/>
              <a:gd name="T66" fmla="*/ 406 w 479"/>
              <a:gd name="T67" fmla="*/ 554 h 641"/>
              <a:gd name="T68" fmla="*/ 80 w 479"/>
              <a:gd name="T69" fmla="*/ 488 h 641"/>
              <a:gd name="T70" fmla="*/ 399 w 479"/>
              <a:gd name="T71" fmla="*/ 502 h 641"/>
              <a:gd name="T72" fmla="*/ 399 w 479"/>
              <a:gd name="T73" fmla="*/ 428 h 641"/>
              <a:gd name="T74" fmla="*/ 80 w 479"/>
              <a:gd name="T75" fmla="*/ 442 h 641"/>
              <a:gd name="T76" fmla="*/ 399 w 479"/>
              <a:gd name="T77" fmla="*/ 428 h 641"/>
              <a:gd name="T78" fmla="*/ 73 w 479"/>
              <a:gd name="T79" fmla="*/ 376 h 641"/>
              <a:gd name="T80" fmla="*/ 406 w 479"/>
              <a:gd name="T81" fmla="*/ 376 h 641"/>
              <a:gd name="T82" fmla="*/ 80 w 479"/>
              <a:gd name="T83" fmla="*/ 310 h 641"/>
              <a:gd name="T84" fmla="*/ 399 w 479"/>
              <a:gd name="T85" fmla="*/ 324 h 641"/>
              <a:gd name="T86" fmla="*/ 399 w 479"/>
              <a:gd name="T87" fmla="*/ 250 h 641"/>
              <a:gd name="T88" fmla="*/ 80 w 479"/>
              <a:gd name="T89" fmla="*/ 264 h 641"/>
              <a:gd name="T90" fmla="*/ 399 w 479"/>
              <a:gd name="T91" fmla="*/ 250 h 641"/>
              <a:gd name="T92" fmla="*/ 73 w 479"/>
              <a:gd name="T93" fmla="*/ 198 h 641"/>
              <a:gd name="T94" fmla="*/ 406 w 479"/>
              <a:gd name="T95" fmla="*/ 198 h 641"/>
              <a:gd name="T96" fmla="*/ 80 w 479"/>
              <a:gd name="T97" fmla="*/ 131 h 641"/>
              <a:gd name="T98" fmla="*/ 399 w 479"/>
              <a:gd name="T99" fmla="*/ 14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41">
                <a:moveTo>
                  <a:pt x="479" y="36"/>
                </a:moveTo>
                <a:cubicBezTo>
                  <a:pt x="479" y="634"/>
                  <a:pt x="479" y="634"/>
                  <a:pt x="479" y="634"/>
                </a:cubicBezTo>
                <a:cubicBezTo>
                  <a:pt x="479" y="638"/>
                  <a:pt x="476" y="641"/>
                  <a:pt x="472" y="641"/>
                </a:cubicBezTo>
                <a:cubicBezTo>
                  <a:pt x="7" y="641"/>
                  <a:pt x="7" y="641"/>
                  <a:pt x="7" y="641"/>
                </a:cubicBezTo>
                <a:cubicBezTo>
                  <a:pt x="3" y="641"/>
                  <a:pt x="0" y="638"/>
                  <a:pt x="0" y="634"/>
                </a:cubicBezTo>
                <a:cubicBezTo>
                  <a:pt x="0" y="36"/>
                  <a:pt x="0" y="36"/>
                  <a:pt x="0" y="36"/>
                </a:cubicBezTo>
                <a:cubicBezTo>
                  <a:pt x="0" y="32"/>
                  <a:pt x="3" y="29"/>
                  <a:pt x="7" y="29"/>
                </a:cubicBezTo>
                <a:cubicBezTo>
                  <a:pt x="50" y="29"/>
                  <a:pt x="50" y="29"/>
                  <a:pt x="50" y="29"/>
                </a:cubicBezTo>
                <a:cubicBezTo>
                  <a:pt x="54" y="29"/>
                  <a:pt x="57" y="32"/>
                  <a:pt x="57" y="36"/>
                </a:cubicBezTo>
                <a:cubicBezTo>
                  <a:pt x="57" y="40"/>
                  <a:pt x="54" y="43"/>
                  <a:pt x="50" y="43"/>
                </a:cubicBezTo>
                <a:cubicBezTo>
                  <a:pt x="14" y="43"/>
                  <a:pt x="14" y="43"/>
                  <a:pt x="14" y="43"/>
                </a:cubicBezTo>
                <a:cubicBezTo>
                  <a:pt x="14" y="627"/>
                  <a:pt x="14" y="627"/>
                  <a:pt x="14" y="627"/>
                </a:cubicBezTo>
                <a:cubicBezTo>
                  <a:pt x="465" y="627"/>
                  <a:pt x="465" y="627"/>
                  <a:pt x="465" y="627"/>
                </a:cubicBezTo>
                <a:cubicBezTo>
                  <a:pt x="465" y="43"/>
                  <a:pt x="465" y="43"/>
                  <a:pt x="465" y="43"/>
                </a:cubicBezTo>
                <a:cubicBezTo>
                  <a:pt x="406" y="43"/>
                  <a:pt x="406" y="43"/>
                  <a:pt x="406" y="43"/>
                </a:cubicBezTo>
                <a:cubicBezTo>
                  <a:pt x="406" y="65"/>
                  <a:pt x="406" y="65"/>
                  <a:pt x="406" y="65"/>
                </a:cubicBezTo>
                <a:cubicBezTo>
                  <a:pt x="406" y="69"/>
                  <a:pt x="403" y="72"/>
                  <a:pt x="399" y="72"/>
                </a:cubicBezTo>
                <a:cubicBezTo>
                  <a:pt x="395" y="72"/>
                  <a:pt x="392" y="69"/>
                  <a:pt x="392" y="65"/>
                </a:cubicBezTo>
                <a:cubicBezTo>
                  <a:pt x="392" y="7"/>
                  <a:pt x="392" y="7"/>
                  <a:pt x="392" y="7"/>
                </a:cubicBezTo>
                <a:cubicBezTo>
                  <a:pt x="392" y="3"/>
                  <a:pt x="395" y="0"/>
                  <a:pt x="399" y="0"/>
                </a:cubicBezTo>
                <a:cubicBezTo>
                  <a:pt x="403" y="0"/>
                  <a:pt x="406" y="3"/>
                  <a:pt x="406" y="7"/>
                </a:cubicBezTo>
                <a:cubicBezTo>
                  <a:pt x="406" y="29"/>
                  <a:pt x="406" y="29"/>
                  <a:pt x="406" y="29"/>
                </a:cubicBezTo>
                <a:cubicBezTo>
                  <a:pt x="472" y="29"/>
                  <a:pt x="472" y="29"/>
                  <a:pt x="472" y="29"/>
                </a:cubicBezTo>
                <a:cubicBezTo>
                  <a:pt x="476" y="29"/>
                  <a:pt x="479" y="32"/>
                  <a:pt x="479" y="36"/>
                </a:cubicBezTo>
                <a:close/>
                <a:moveTo>
                  <a:pt x="237" y="72"/>
                </a:moveTo>
                <a:cubicBezTo>
                  <a:pt x="241" y="72"/>
                  <a:pt x="244" y="69"/>
                  <a:pt x="244" y="65"/>
                </a:cubicBezTo>
                <a:cubicBezTo>
                  <a:pt x="244" y="43"/>
                  <a:pt x="244" y="43"/>
                  <a:pt x="244" y="43"/>
                </a:cubicBezTo>
                <a:cubicBezTo>
                  <a:pt x="266" y="43"/>
                  <a:pt x="266" y="43"/>
                  <a:pt x="266" y="43"/>
                </a:cubicBezTo>
                <a:cubicBezTo>
                  <a:pt x="269" y="43"/>
                  <a:pt x="273" y="40"/>
                  <a:pt x="273" y="36"/>
                </a:cubicBezTo>
                <a:cubicBezTo>
                  <a:pt x="273" y="32"/>
                  <a:pt x="269" y="29"/>
                  <a:pt x="266" y="29"/>
                </a:cubicBezTo>
                <a:cubicBezTo>
                  <a:pt x="244" y="29"/>
                  <a:pt x="244" y="29"/>
                  <a:pt x="244" y="29"/>
                </a:cubicBezTo>
                <a:cubicBezTo>
                  <a:pt x="244" y="7"/>
                  <a:pt x="244" y="7"/>
                  <a:pt x="244" y="7"/>
                </a:cubicBezTo>
                <a:cubicBezTo>
                  <a:pt x="244" y="3"/>
                  <a:pt x="241" y="0"/>
                  <a:pt x="237" y="0"/>
                </a:cubicBezTo>
                <a:cubicBezTo>
                  <a:pt x="233" y="0"/>
                  <a:pt x="230" y="3"/>
                  <a:pt x="230" y="7"/>
                </a:cubicBezTo>
                <a:cubicBezTo>
                  <a:pt x="230" y="65"/>
                  <a:pt x="230" y="65"/>
                  <a:pt x="230" y="65"/>
                </a:cubicBezTo>
                <a:cubicBezTo>
                  <a:pt x="230" y="69"/>
                  <a:pt x="233" y="72"/>
                  <a:pt x="237" y="72"/>
                </a:cubicBezTo>
                <a:close/>
                <a:moveTo>
                  <a:pt x="183" y="72"/>
                </a:moveTo>
                <a:cubicBezTo>
                  <a:pt x="186" y="72"/>
                  <a:pt x="190" y="69"/>
                  <a:pt x="190" y="65"/>
                </a:cubicBezTo>
                <a:cubicBezTo>
                  <a:pt x="190" y="43"/>
                  <a:pt x="190" y="43"/>
                  <a:pt x="190" y="43"/>
                </a:cubicBezTo>
                <a:cubicBezTo>
                  <a:pt x="212" y="43"/>
                  <a:pt x="212" y="43"/>
                  <a:pt x="212" y="43"/>
                </a:cubicBezTo>
                <a:cubicBezTo>
                  <a:pt x="215" y="43"/>
                  <a:pt x="219" y="40"/>
                  <a:pt x="219" y="36"/>
                </a:cubicBezTo>
                <a:cubicBezTo>
                  <a:pt x="219" y="32"/>
                  <a:pt x="215" y="29"/>
                  <a:pt x="212" y="29"/>
                </a:cubicBezTo>
                <a:cubicBezTo>
                  <a:pt x="190" y="29"/>
                  <a:pt x="190" y="29"/>
                  <a:pt x="190" y="29"/>
                </a:cubicBezTo>
                <a:cubicBezTo>
                  <a:pt x="190" y="7"/>
                  <a:pt x="190" y="7"/>
                  <a:pt x="190" y="7"/>
                </a:cubicBezTo>
                <a:cubicBezTo>
                  <a:pt x="190" y="3"/>
                  <a:pt x="186" y="0"/>
                  <a:pt x="183" y="0"/>
                </a:cubicBezTo>
                <a:cubicBezTo>
                  <a:pt x="179" y="0"/>
                  <a:pt x="176" y="3"/>
                  <a:pt x="176" y="7"/>
                </a:cubicBezTo>
                <a:cubicBezTo>
                  <a:pt x="176" y="65"/>
                  <a:pt x="176" y="65"/>
                  <a:pt x="176" y="65"/>
                </a:cubicBezTo>
                <a:cubicBezTo>
                  <a:pt x="176" y="69"/>
                  <a:pt x="179" y="72"/>
                  <a:pt x="183" y="72"/>
                </a:cubicBezTo>
                <a:close/>
                <a:moveTo>
                  <a:pt x="128" y="72"/>
                </a:moveTo>
                <a:cubicBezTo>
                  <a:pt x="132" y="72"/>
                  <a:pt x="135" y="69"/>
                  <a:pt x="135" y="65"/>
                </a:cubicBezTo>
                <a:cubicBezTo>
                  <a:pt x="135" y="43"/>
                  <a:pt x="135" y="43"/>
                  <a:pt x="135" y="43"/>
                </a:cubicBezTo>
                <a:cubicBezTo>
                  <a:pt x="157" y="43"/>
                  <a:pt x="157" y="43"/>
                  <a:pt x="157" y="43"/>
                </a:cubicBezTo>
                <a:cubicBezTo>
                  <a:pt x="161" y="43"/>
                  <a:pt x="164" y="40"/>
                  <a:pt x="164" y="36"/>
                </a:cubicBezTo>
                <a:cubicBezTo>
                  <a:pt x="164" y="32"/>
                  <a:pt x="161" y="29"/>
                  <a:pt x="157" y="29"/>
                </a:cubicBezTo>
                <a:cubicBezTo>
                  <a:pt x="135" y="29"/>
                  <a:pt x="135" y="29"/>
                  <a:pt x="135" y="29"/>
                </a:cubicBezTo>
                <a:cubicBezTo>
                  <a:pt x="135" y="7"/>
                  <a:pt x="135" y="7"/>
                  <a:pt x="135" y="7"/>
                </a:cubicBezTo>
                <a:cubicBezTo>
                  <a:pt x="135" y="3"/>
                  <a:pt x="132" y="0"/>
                  <a:pt x="128" y="0"/>
                </a:cubicBezTo>
                <a:cubicBezTo>
                  <a:pt x="125" y="0"/>
                  <a:pt x="121" y="3"/>
                  <a:pt x="121" y="7"/>
                </a:cubicBezTo>
                <a:cubicBezTo>
                  <a:pt x="121" y="65"/>
                  <a:pt x="121" y="65"/>
                  <a:pt x="121" y="65"/>
                </a:cubicBezTo>
                <a:cubicBezTo>
                  <a:pt x="121" y="69"/>
                  <a:pt x="125" y="72"/>
                  <a:pt x="128" y="72"/>
                </a:cubicBezTo>
                <a:close/>
                <a:moveTo>
                  <a:pt x="74" y="72"/>
                </a:moveTo>
                <a:cubicBezTo>
                  <a:pt x="78" y="72"/>
                  <a:pt x="81" y="69"/>
                  <a:pt x="81" y="65"/>
                </a:cubicBezTo>
                <a:cubicBezTo>
                  <a:pt x="81" y="43"/>
                  <a:pt x="81" y="43"/>
                  <a:pt x="81" y="43"/>
                </a:cubicBezTo>
                <a:cubicBezTo>
                  <a:pt x="103" y="43"/>
                  <a:pt x="103" y="43"/>
                  <a:pt x="103" y="43"/>
                </a:cubicBezTo>
                <a:cubicBezTo>
                  <a:pt x="107" y="43"/>
                  <a:pt x="110" y="40"/>
                  <a:pt x="110" y="36"/>
                </a:cubicBezTo>
                <a:cubicBezTo>
                  <a:pt x="110" y="32"/>
                  <a:pt x="107" y="29"/>
                  <a:pt x="103" y="29"/>
                </a:cubicBezTo>
                <a:cubicBezTo>
                  <a:pt x="81" y="29"/>
                  <a:pt x="81" y="29"/>
                  <a:pt x="81" y="29"/>
                </a:cubicBezTo>
                <a:cubicBezTo>
                  <a:pt x="81" y="7"/>
                  <a:pt x="81" y="7"/>
                  <a:pt x="81" y="7"/>
                </a:cubicBezTo>
                <a:cubicBezTo>
                  <a:pt x="81" y="3"/>
                  <a:pt x="78" y="0"/>
                  <a:pt x="74" y="0"/>
                </a:cubicBezTo>
                <a:cubicBezTo>
                  <a:pt x="71" y="0"/>
                  <a:pt x="67" y="3"/>
                  <a:pt x="67" y="7"/>
                </a:cubicBezTo>
                <a:cubicBezTo>
                  <a:pt x="67" y="65"/>
                  <a:pt x="67" y="65"/>
                  <a:pt x="67" y="65"/>
                </a:cubicBezTo>
                <a:cubicBezTo>
                  <a:pt x="67" y="69"/>
                  <a:pt x="71" y="72"/>
                  <a:pt x="74" y="72"/>
                </a:cubicBezTo>
                <a:close/>
                <a:moveTo>
                  <a:pt x="345" y="72"/>
                </a:moveTo>
                <a:cubicBezTo>
                  <a:pt x="349" y="72"/>
                  <a:pt x="352" y="69"/>
                  <a:pt x="352" y="65"/>
                </a:cubicBezTo>
                <a:cubicBezTo>
                  <a:pt x="352" y="43"/>
                  <a:pt x="352" y="43"/>
                  <a:pt x="352" y="43"/>
                </a:cubicBezTo>
                <a:cubicBezTo>
                  <a:pt x="374" y="43"/>
                  <a:pt x="374" y="43"/>
                  <a:pt x="374" y="43"/>
                </a:cubicBezTo>
                <a:cubicBezTo>
                  <a:pt x="378" y="43"/>
                  <a:pt x="381" y="40"/>
                  <a:pt x="381" y="36"/>
                </a:cubicBezTo>
                <a:cubicBezTo>
                  <a:pt x="381" y="32"/>
                  <a:pt x="378" y="29"/>
                  <a:pt x="374" y="29"/>
                </a:cubicBezTo>
                <a:cubicBezTo>
                  <a:pt x="352" y="29"/>
                  <a:pt x="352" y="29"/>
                  <a:pt x="352" y="29"/>
                </a:cubicBezTo>
                <a:cubicBezTo>
                  <a:pt x="352" y="7"/>
                  <a:pt x="352" y="7"/>
                  <a:pt x="352" y="7"/>
                </a:cubicBezTo>
                <a:cubicBezTo>
                  <a:pt x="352" y="3"/>
                  <a:pt x="349" y="0"/>
                  <a:pt x="345" y="0"/>
                </a:cubicBezTo>
                <a:cubicBezTo>
                  <a:pt x="341" y="0"/>
                  <a:pt x="338" y="3"/>
                  <a:pt x="338" y="7"/>
                </a:cubicBezTo>
                <a:cubicBezTo>
                  <a:pt x="338" y="65"/>
                  <a:pt x="338" y="65"/>
                  <a:pt x="338" y="65"/>
                </a:cubicBezTo>
                <a:cubicBezTo>
                  <a:pt x="338" y="69"/>
                  <a:pt x="341" y="72"/>
                  <a:pt x="345" y="72"/>
                </a:cubicBezTo>
                <a:close/>
                <a:moveTo>
                  <a:pt x="291" y="72"/>
                </a:moveTo>
                <a:cubicBezTo>
                  <a:pt x="295" y="72"/>
                  <a:pt x="298" y="69"/>
                  <a:pt x="298" y="65"/>
                </a:cubicBezTo>
                <a:cubicBezTo>
                  <a:pt x="298" y="43"/>
                  <a:pt x="298" y="43"/>
                  <a:pt x="298" y="43"/>
                </a:cubicBezTo>
                <a:cubicBezTo>
                  <a:pt x="320" y="43"/>
                  <a:pt x="320" y="43"/>
                  <a:pt x="320" y="43"/>
                </a:cubicBezTo>
                <a:cubicBezTo>
                  <a:pt x="324" y="43"/>
                  <a:pt x="327" y="40"/>
                  <a:pt x="327" y="36"/>
                </a:cubicBezTo>
                <a:cubicBezTo>
                  <a:pt x="327" y="32"/>
                  <a:pt x="324" y="29"/>
                  <a:pt x="320" y="29"/>
                </a:cubicBezTo>
                <a:cubicBezTo>
                  <a:pt x="298" y="29"/>
                  <a:pt x="298" y="29"/>
                  <a:pt x="298" y="29"/>
                </a:cubicBezTo>
                <a:cubicBezTo>
                  <a:pt x="298" y="7"/>
                  <a:pt x="298" y="7"/>
                  <a:pt x="298" y="7"/>
                </a:cubicBezTo>
                <a:cubicBezTo>
                  <a:pt x="298" y="3"/>
                  <a:pt x="295" y="0"/>
                  <a:pt x="291" y="0"/>
                </a:cubicBezTo>
                <a:cubicBezTo>
                  <a:pt x="287" y="0"/>
                  <a:pt x="284" y="3"/>
                  <a:pt x="284" y="7"/>
                </a:cubicBezTo>
                <a:cubicBezTo>
                  <a:pt x="284" y="65"/>
                  <a:pt x="284" y="65"/>
                  <a:pt x="284" y="65"/>
                </a:cubicBezTo>
                <a:cubicBezTo>
                  <a:pt x="284" y="69"/>
                  <a:pt x="287" y="72"/>
                  <a:pt x="291" y="72"/>
                </a:cubicBezTo>
                <a:close/>
                <a:moveTo>
                  <a:pt x="399" y="547"/>
                </a:moveTo>
                <a:cubicBezTo>
                  <a:pt x="80" y="547"/>
                  <a:pt x="80" y="547"/>
                  <a:pt x="80" y="547"/>
                </a:cubicBezTo>
                <a:cubicBezTo>
                  <a:pt x="76" y="547"/>
                  <a:pt x="73" y="550"/>
                  <a:pt x="73" y="554"/>
                </a:cubicBezTo>
                <a:cubicBezTo>
                  <a:pt x="73" y="558"/>
                  <a:pt x="76" y="561"/>
                  <a:pt x="80" y="561"/>
                </a:cubicBezTo>
                <a:cubicBezTo>
                  <a:pt x="399" y="561"/>
                  <a:pt x="399" y="561"/>
                  <a:pt x="399" y="561"/>
                </a:cubicBezTo>
                <a:cubicBezTo>
                  <a:pt x="403" y="561"/>
                  <a:pt x="406" y="558"/>
                  <a:pt x="406" y="554"/>
                </a:cubicBezTo>
                <a:cubicBezTo>
                  <a:pt x="406" y="550"/>
                  <a:pt x="403" y="547"/>
                  <a:pt x="399" y="547"/>
                </a:cubicBezTo>
                <a:close/>
                <a:moveTo>
                  <a:pt x="399" y="488"/>
                </a:moveTo>
                <a:cubicBezTo>
                  <a:pt x="80" y="488"/>
                  <a:pt x="80" y="488"/>
                  <a:pt x="80" y="488"/>
                </a:cubicBezTo>
                <a:cubicBezTo>
                  <a:pt x="76" y="488"/>
                  <a:pt x="73" y="491"/>
                  <a:pt x="73" y="495"/>
                </a:cubicBezTo>
                <a:cubicBezTo>
                  <a:pt x="73" y="499"/>
                  <a:pt x="76" y="502"/>
                  <a:pt x="80" y="502"/>
                </a:cubicBezTo>
                <a:cubicBezTo>
                  <a:pt x="399" y="502"/>
                  <a:pt x="399" y="502"/>
                  <a:pt x="399" y="502"/>
                </a:cubicBezTo>
                <a:cubicBezTo>
                  <a:pt x="403" y="502"/>
                  <a:pt x="406" y="499"/>
                  <a:pt x="406" y="495"/>
                </a:cubicBezTo>
                <a:cubicBezTo>
                  <a:pt x="406" y="491"/>
                  <a:pt x="403" y="488"/>
                  <a:pt x="399" y="488"/>
                </a:cubicBezTo>
                <a:close/>
                <a:moveTo>
                  <a:pt x="399" y="428"/>
                </a:moveTo>
                <a:cubicBezTo>
                  <a:pt x="80" y="428"/>
                  <a:pt x="80" y="428"/>
                  <a:pt x="80" y="428"/>
                </a:cubicBezTo>
                <a:cubicBezTo>
                  <a:pt x="76" y="428"/>
                  <a:pt x="73" y="431"/>
                  <a:pt x="73" y="435"/>
                </a:cubicBezTo>
                <a:cubicBezTo>
                  <a:pt x="73" y="439"/>
                  <a:pt x="76" y="442"/>
                  <a:pt x="80" y="442"/>
                </a:cubicBezTo>
                <a:cubicBezTo>
                  <a:pt x="399" y="442"/>
                  <a:pt x="399" y="442"/>
                  <a:pt x="399" y="442"/>
                </a:cubicBezTo>
                <a:cubicBezTo>
                  <a:pt x="403" y="442"/>
                  <a:pt x="406" y="439"/>
                  <a:pt x="406" y="435"/>
                </a:cubicBezTo>
                <a:cubicBezTo>
                  <a:pt x="406" y="431"/>
                  <a:pt x="403" y="428"/>
                  <a:pt x="399" y="428"/>
                </a:cubicBezTo>
                <a:close/>
                <a:moveTo>
                  <a:pt x="399" y="369"/>
                </a:moveTo>
                <a:cubicBezTo>
                  <a:pt x="80" y="369"/>
                  <a:pt x="80" y="369"/>
                  <a:pt x="80" y="369"/>
                </a:cubicBezTo>
                <a:cubicBezTo>
                  <a:pt x="76" y="369"/>
                  <a:pt x="73" y="372"/>
                  <a:pt x="73" y="376"/>
                </a:cubicBezTo>
                <a:cubicBezTo>
                  <a:pt x="73" y="380"/>
                  <a:pt x="76" y="383"/>
                  <a:pt x="80" y="383"/>
                </a:cubicBezTo>
                <a:cubicBezTo>
                  <a:pt x="399" y="383"/>
                  <a:pt x="399" y="383"/>
                  <a:pt x="399" y="383"/>
                </a:cubicBezTo>
                <a:cubicBezTo>
                  <a:pt x="403" y="383"/>
                  <a:pt x="406" y="380"/>
                  <a:pt x="406" y="376"/>
                </a:cubicBezTo>
                <a:cubicBezTo>
                  <a:pt x="406" y="372"/>
                  <a:pt x="403" y="369"/>
                  <a:pt x="399" y="369"/>
                </a:cubicBezTo>
                <a:close/>
                <a:moveTo>
                  <a:pt x="399" y="310"/>
                </a:moveTo>
                <a:cubicBezTo>
                  <a:pt x="80" y="310"/>
                  <a:pt x="80" y="310"/>
                  <a:pt x="80" y="310"/>
                </a:cubicBezTo>
                <a:cubicBezTo>
                  <a:pt x="76" y="310"/>
                  <a:pt x="73" y="313"/>
                  <a:pt x="73" y="317"/>
                </a:cubicBezTo>
                <a:cubicBezTo>
                  <a:pt x="73" y="320"/>
                  <a:pt x="76" y="324"/>
                  <a:pt x="80" y="324"/>
                </a:cubicBezTo>
                <a:cubicBezTo>
                  <a:pt x="399" y="324"/>
                  <a:pt x="399" y="324"/>
                  <a:pt x="399" y="324"/>
                </a:cubicBezTo>
                <a:cubicBezTo>
                  <a:pt x="403" y="324"/>
                  <a:pt x="406" y="320"/>
                  <a:pt x="406" y="317"/>
                </a:cubicBezTo>
                <a:cubicBezTo>
                  <a:pt x="406" y="313"/>
                  <a:pt x="403" y="310"/>
                  <a:pt x="399" y="310"/>
                </a:cubicBezTo>
                <a:close/>
                <a:moveTo>
                  <a:pt x="399" y="250"/>
                </a:moveTo>
                <a:cubicBezTo>
                  <a:pt x="80" y="250"/>
                  <a:pt x="80" y="250"/>
                  <a:pt x="80" y="250"/>
                </a:cubicBezTo>
                <a:cubicBezTo>
                  <a:pt x="76" y="250"/>
                  <a:pt x="73" y="253"/>
                  <a:pt x="73" y="257"/>
                </a:cubicBezTo>
                <a:cubicBezTo>
                  <a:pt x="73" y="261"/>
                  <a:pt x="76" y="264"/>
                  <a:pt x="80" y="264"/>
                </a:cubicBezTo>
                <a:cubicBezTo>
                  <a:pt x="399" y="264"/>
                  <a:pt x="399" y="264"/>
                  <a:pt x="399" y="264"/>
                </a:cubicBezTo>
                <a:cubicBezTo>
                  <a:pt x="403" y="264"/>
                  <a:pt x="406" y="261"/>
                  <a:pt x="406" y="257"/>
                </a:cubicBezTo>
                <a:cubicBezTo>
                  <a:pt x="406" y="253"/>
                  <a:pt x="403" y="250"/>
                  <a:pt x="399" y="250"/>
                </a:cubicBezTo>
                <a:close/>
                <a:moveTo>
                  <a:pt x="399" y="191"/>
                </a:moveTo>
                <a:cubicBezTo>
                  <a:pt x="80" y="191"/>
                  <a:pt x="80" y="191"/>
                  <a:pt x="80" y="191"/>
                </a:cubicBezTo>
                <a:cubicBezTo>
                  <a:pt x="76" y="191"/>
                  <a:pt x="73" y="194"/>
                  <a:pt x="73" y="198"/>
                </a:cubicBezTo>
                <a:cubicBezTo>
                  <a:pt x="73" y="202"/>
                  <a:pt x="76" y="205"/>
                  <a:pt x="80" y="205"/>
                </a:cubicBezTo>
                <a:cubicBezTo>
                  <a:pt x="399" y="205"/>
                  <a:pt x="399" y="205"/>
                  <a:pt x="399" y="205"/>
                </a:cubicBezTo>
                <a:cubicBezTo>
                  <a:pt x="403" y="205"/>
                  <a:pt x="406" y="202"/>
                  <a:pt x="406" y="198"/>
                </a:cubicBezTo>
                <a:cubicBezTo>
                  <a:pt x="406" y="194"/>
                  <a:pt x="403" y="191"/>
                  <a:pt x="399" y="191"/>
                </a:cubicBezTo>
                <a:close/>
                <a:moveTo>
                  <a:pt x="399" y="131"/>
                </a:moveTo>
                <a:cubicBezTo>
                  <a:pt x="80" y="131"/>
                  <a:pt x="80" y="131"/>
                  <a:pt x="80" y="131"/>
                </a:cubicBezTo>
                <a:cubicBezTo>
                  <a:pt x="76" y="131"/>
                  <a:pt x="73" y="134"/>
                  <a:pt x="73" y="138"/>
                </a:cubicBezTo>
                <a:cubicBezTo>
                  <a:pt x="73" y="142"/>
                  <a:pt x="76" y="145"/>
                  <a:pt x="80" y="145"/>
                </a:cubicBezTo>
                <a:cubicBezTo>
                  <a:pt x="399" y="145"/>
                  <a:pt x="399" y="145"/>
                  <a:pt x="399" y="145"/>
                </a:cubicBezTo>
                <a:cubicBezTo>
                  <a:pt x="403" y="145"/>
                  <a:pt x="406" y="142"/>
                  <a:pt x="406" y="138"/>
                </a:cubicBezTo>
                <a:cubicBezTo>
                  <a:pt x="406" y="134"/>
                  <a:pt x="403" y="131"/>
                  <a:pt x="399" y="131"/>
                </a:cubicBezTo>
                <a:close/>
              </a:path>
            </a:pathLst>
          </a:custGeom>
          <a:solidFill>
            <a:srgbClr val="FFFFFF"/>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2" name="Espace réservé du contenu 2"/>
          <p:cNvSpPr txBox="1"/>
          <p:nvPr/>
        </p:nvSpPr>
        <p:spPr>
          <a:xfrm>
            <a:off x="777495" y="4287578"/>
            <a:ext cx="8019143" cy="237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900" b="1" i="1" dirty="0">
                <a:latin typeface="Arial" panose="020B0604020202020204" pitchFamily="34" charset="0"/>
                <a:cs typeface="Arial" panose="020B0604020202020204" pitchFamily="34" charset="0"/>
              </a:rPr>
              <a:t>* See the </a:t>
            </a:r>
            <a:r>
              <a:rPr lang="en-CA" sz="900" b="1" i="1" dirty="0">
                <a:latin typeface="Arial" panose="020B0604020202020204" pitchFamily="34" charset="0"/>
                <a:cs typeface="Arial" panose="020B0604020202020204" pitchFamily="34" charset="0"/>
                <a:hlinkClick r:id="rId7"/>
              </a:rPr>
              <a:t>Mid-year performance management checklist for ESDC</a:t>
            </a:r>
            <a:r>
              <a:rPr lang="en-CA" sz="900" b="1" i="1" dirty="0">
                <a:latin typeface="Arial" panose="020B0604020202020204" pitchFamily="34" charset="0"/>
                <a:cs typeface="Arial" panose="020B0604020202020204" pitchFamily="34" charset="0"/>
              </a:rPr>
              <a:t> for a detailed step-by-step description. </a:t>
            </a:r>
          </a:p>
          <a:p>
            <a:pPr marL="0" indent="0">
              <a:buFont typeface="Arial"/>
              <a:buNone/>
            </a:pPr>
            <a:endParaRPr lang="fr-CA" sz="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5154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6</a:t>
            </a:fld>
            <a:endParaRPr lang="en-US" dirty="0"/>
          </a:p>
        </p:txBody>
      </p:sp>
      <p:sp>
        <p:nvSpPr>
          <p:cNvPr id="3" name="Content Placeholder 2"/>
          <p:cNvSpPr>
            <a:spLocks noGrp="1"/>
          </p:cNvSpPr>
          <p:nvPr>
            <p:ph sz="half" idx="4294967295"/>
          </p:nvPr>
        </p:nvSpPr>
        <p:spPr>
          <a:xfrm>
            <a:off x="598068" y="965572"/>
            <a:ext cx="7769415" cy="3410065"/>
          </a:xfrm>
        </p:spPr>
        <p:txBody>
          <a:bodyPr>
            <a:noAutofit/>
          </a:bodyPr>
          <a:lstStyle/>
          <a:p>
            <a:pPr marL="0" indent="0">
              <a:spcAft>
                <a:spcPts val="600"/>
              </a:spcAft>
              <a:buNone/>
            </a:pPr>
            <a:r>
              <a:rPr lang="en-CA" sz="1100" b="1" dirty="0" smtClean="0">
                <a:latin typeface="Arial" panose="020B0604020202020204" pitchFamily="34" charset="0"/>
                <a:cs typeface="Arial" panose="020B0604020202020204" pitchFamily="34" charset="0"/>
              </a:rPr>
              <a:t>Preparations </a:t>
            </a:r>
            <a:r>
              <a:rPr lang="en-CA" sz="1100" b="1" dirty="0">
                <a:latin typeface="Arial" panose="020B0604020202020204" pitchFamily="34" charset="0"/>
                <a:cs typeface="Arial" panose="020B0604020202020204" pitchFamily="34" charset="0"/>
              </a:rPr>
              <a:t>for the discussions take place between the manager and the employee and ensure that the mid-year review meetings are successful.</a:t>
            </a:r>
            <a:r>
              <a:rPr lang="en-CA" sz="1100" dirty="0">
                <a:latin typeface="Arial" panose="020B0604020202020204" pitchFamily="34" charset="0"/>
                <a:cs typeface="Arial" panose="020B0604020202020204" pitchFamily="34" charset="0"/>
              </a:rPr>
              <a:t/>
            </a:r>
            <a:br>
              <a:rPr lang="en-CA" sz="1100" dirty="0">
                <a:latin typeface="Arial" panose="020B0604020202020204" pitchFamily="34" charset="0"/>
                <a:cs typeface="Arial" panose="020B0604020202020204" pitchFamily="34" charset="0"/>
              </a:rPr>
            </a:br>
            <a:r>
              <a:rPr lang="en-CA" sz="1100" dirty="0">
                <a:latin typeface="Arial" panose="020B0604020202020204" pitchFamily="34" charset="0"/>
                <a:cs typeface="Arial" panose="020B0604020202020204" pitchFamily="34" charset="0"/>
              </a:rPr>
              <a:t/>
            </a:r>
            <a:br>
              <a:rPr lang="en-CA" sz="1100" dirty="0">
                <a:latin typeface="Arial" panose="020B0604020202020204" pitchFamily="34" charset="0"/>
                <a:cs typeface="Arial" panose="020B0604020202020204" pitchFamily="34" charset="0"/>
              </a:rPr>
            </a:br>
            <a:r>
              <a:rPr lang="en-CA" sz="1100" b="1" u="sng" dirty="0">
                <a:latin typeface="Arial" panose="020B0604020202020204" pitchFamily="34" charset="0"/>
                <a:cs typeface="Arial" panose="020B0604020202020204" pitchFamily="34" charset="0"/>
              </a:rPr>
              <a:t>Managers/supervisors</a:t>
            </a:r>
          </a:p>
          <a:p>
            <a:pPr>
              <a:spcAft>
                <a:spcPts val="600"/>
              </a:spcAft>
            </a:pPr>
            <a:r>
              <a:rPr lang="en-CA" sz="1100" dirty="0">
                <a:latin typeface="Arial" panose="020B0604020202020204" pitchFamily="34" charset="0"/>
                <a:cs typeface="Arial" panose="020B0604020202020204" pitchFamily="34" charset="0"/>
              </a:rPr>
              <a:t>Plan your meetings in advance to give the employee time to prepare for their performance evaluation. Set aside enough time to avoid interruptions and rushing through the evaluation.</a:t>
            </a:r>
          </a:p>
          <a:p>
            <a:pPr>
              <a:spcBef>
                <a:spcPct val="0"/>
              </a:spcBef>
              <a:spcAft>
                <a:spcPts val="600"/>
              </a:spcAft>
            </a:pPr>
            <a:r>
              <a:rPr lang="en-CA" sz="1100" dirty="0">
                <a:latin typeface="Arial" panose="020B0604020202020204" pitchFamily="34" charset="0"/>
                <a:cs typeface="Arial" panose="020B0604020202020204" pitchFamily="34" charset="0"/>
              </a:rPr>
              <a:t>Be sure your invitation includes relevant information for the discussion, including specific instructions regarding what the employee should prepare in advance (e.g., a self-assessment), including the level of participation expected of them.</a:t>
            </a:r>
          </a:p>
          <a:p>
            <a:pPr>
              <a:spcBef>
                <a:spcPct val="0"/>
              </a:spcBef>
              <a:spcAft>
                <a:spcPts val="600"/>
              </a:spcAft>
            </a:pPr>
            <a:r>
              <a:rPr lang="en-CA" sz="1100" dirty="0">
                <a:latin typeface="Arial" panose="020B0604020202020204" pitchFamily="34" charset="0"/>
                <a:cs typeface="Arial" panose="020B0604020202020204" pitchFamily="34" charset="0"/>
              </a:rPr>
              <a:t>Describe the expectations and objectives of the meeting: What you would like to discuss to conduct the assessment.</a:t>
            </a:r>
          </a:p>
          <a:p>
            <a:pPr>
              <a:spcBef>
                <a:spcPct val="0"/>
              </a:spcBef>
              <a:spcAft>
                <a:spcPts val="600"/>
              </a:spcAft>
            </a:pPr>
            <a:r>
              <a:rPr lang="en-CA" sz="1100" dirty="0">
                <a:latin typeface="Arial" panose="020B0604020202020204" pitchFamily="34" charset="0"/>
                <a:cs typeface="Arial" panose="020B0604020202020204" pitchFamily="34" charset="0"/>
              </a:rPr>
              <a:t>Think about how to make the discussion conducive to conversation and avoid all potential bias.</a:t>
            </a:r>
          </a:p>
          <a:p>
            <a:pPr>
              <a:spcBef>
                <a:spcPct val="0"/>
              </a:spcBef>
              <a:spcAft>
                <a:spcPts val="600"/>
              </a:spcAft>
            </a:pPr>
            <a:r>
              <a:rPr lang="en-CA" sz="1100" dirty="0">
                <a:latin typeface="Arial" panose="020B0604020202020204" pitchFamily="34" charset="0"/>
                <a:cs typeface="Arial" panose="020B0604020202020204" pitchFamily="34" charset="0"/>
              </a:rPr>
              <a:t>Be ready to handle potential negative reactions from the employee. (Appendix)</a:t>
            </a:r>
          </a:p>
          <a:p>
            <a:pPr>
              <a:spcBef>
                <a:spcPct val="0"/>
              </a:spcBef>
              <a:spcAft>
                <a:spcPts val="600"/>
              </a:spcAft>
            </a:pPr>
            <a:r>
              <a:rPr lang="en-CA" sz="1100" dirty="0">
                <a:latin typeface="Arial" panose="020B0604020202020204" pitchFamily="34" charset="0"/>
                <a:cs typeface="Arial" panose="020B0604020202020204" pitchFamily="34" charset="0"/>
              </a:rPr>
              <a:t>Review the employee’s </a:t>
            </a:r>
            <a:r>
              <a:rPr lang="en-CA" sz="1100" dirty="0" smtClean="0">
                <a:latin typeface="Arial" panose="020B0604020202020204" pitchFamily="34" charset="0"/>
                <a:cs typeface="Arial" panose="020B0604020202020204" pitchFamily="34" charset="0"/>
              </a:rPr>
              <a:t>Performance Agreement (PA) set </a:t>
            </a:r>
            <a:r>
              <a:rPr lang="en-CA" sz="1100" dirty="0">
                <a:latin typeface="Arial" panose="020B0604020202020204" pitchFamily="34" charset="0"/>
                <a:cs typeface="Arial" panose="020B0604020202020204" pitchFamily="34" charset="0"/>
              </a:rPr>
              <a:t>up at the beginning of the year and evaluate each </a:t>
            </a:r>
            <a:r>
              <a:rPr lang="en-CA" sz="1100" dirty="0">
                <a:latin typeface="Arial" panose="020B0604020202020204" pitchFamily="34" charset="0"/>
                <a:cs typeface="Arial" panose="020B0604020202020204" pitchFamily="34" charset="0"/>
                <a:hlinkClick r:id="rId3"/>
              </a:rPr>
              <a:t>work objective</a:t>
            </a:r>
            <a:r>
              <a:rPr lang="en-CA" sz="1100" dirty="0">
                <a:latin typeface="Arial" panose="020B0604020202020204" pitchFamily="34" charset="0"/>
                <a:cs typeface="Arial" panose="020B0604020202020204" pitchFamily="34" charset="0"/>
              </a:rPr>
              <a:t> against </a:t>
            </a:r>
            <a:r>
              <a:rPr lang="en-CA" sz="1100" dirty="0">
                <a:latin typeface="Arial" panose="020B0604020202020204" pitchFamily="34" charset="0"/>
                <a:cs typeface="Arial" panose="020B0604020202020204" pitchFamily="34" charset="0"/>
                <a:hlinkClick r:id="rId4"/>
              </a:rPr>
              <a:t>performance indicators</a:t>
            </a:r>
            <a:r>
              <a:rPr lang="en-CA" sz="1100" dirty="0">
                <a:latin typeface="Arial" panose="020B0604020202020204" pitchFamily="34" charset="0"/>
                <a:cs typeface="Arial" panose="020B0604020202020204" pitchFamily="34" charset="0"/>
              </a:rPr>
              <a:t> and </a:t>
            </a:r>
            <a:r>
              <a:rPr lang="en-CA" sz="1100" u="sng" dirty="0">
                <a:latin typeface="Arial" panose="020B0604020202020204" pitchFamily="34" charset="0"/>
                <a:cs typeface="Arial" panose="020B0604020202020204" pitchFamily="34" charset="0"/>
                <a:hlinkClick r:id="rId5"/>
              </a:rPr>
              <a:t>behaviours</a:t>
            </a:r>
            <a:r>
              <a:rPr lang="en-CA" sz="1100" dirty="0">
                <a:latin typeface="Arial" panose="020B0604020202020204" pitchFamily="34" charset="0"/>
                <a:cs typeface="Arial" panose="020B0604020202020204" pitchFamily="34" charset="0"/>
              </a:rPr>
              <a:t> (competencies) and pay attention to results achieved.</a:t>
            </a:r>
          </a:p>
          <a:p>
            <a:pPr>
              <a:spcBef>
                <a:spcPct val="0"/>
              </a:spcBef>
              <a:spcAft>
                <a:spcPts val="600"/>
              </a:spcAft>
            </a:pPr>
            <a:r>
              <a:rPr lang="en-CA" sz="1100" dirty="0">
                <a:latin typeface="Arial" panose="020B0604020202020204" pitchFamily="34" charset="0"/>
                <a:cs typeface="Arial" panose="020B0604020202020204" pitchFamily="34" charset="0"/>
              </a:rPr>
              <a:t>Determine whether information should be amended, adjusted or updated in each section, including the Learning and Development Plan. If necessary, review/revise or draw up a talent management plan and/or performance improvement plan.</a:t>
            </a:r>
          </a:p>
          <a:p>
            <a:pPr>
              <a:spcBef>
                <a:spcPct val="0"/>
              </a:spcBef>
              <a:spcAft>
                <a:spcPts val="600"/>
              </a:spcAft>
            </a:pPr>
            <a:r>
              <a:rPr lang="en-CA" sz="1100" dirty="0">
                <a:latin typeface="Arial" panose="020B0604020202020204" pitchFamily="34" charset="0"/>
                <a:cs typeface="Arial" panose="020B0604020202020204" pitchFamily="34" charset="0"/>
              </a:rPr>
              <a:t>Keep in mind matters that could affect performance. (Appendix)</a:t>
            </a:r>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Program </a:t>
            </a: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583476"/>
            <a:ext cx="8027194" cy="388268"/>
            <a:chOff x="1073385" y="1717390"/>
            <a:chExt cx="6260496" cy="51769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1976474"/>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72010" y="1717390"/>
              <a:ext cx="5893707" cy="51769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a:latin typeface="Arial" panose="020B0604020202020204" pitchFamily="34" charset="0"/>
                  <a:cs typeface="Arial" panose="020B0604020202020204" pitchFamily="34" charset="0"/>
                </a:rPr>
                <a:t>Plan and prepare for the 	discussion</a:t>
              </a:r>
              <a:endParaRPr lang="en-CA" sz="12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6"/>
          <a:stretch>
            <a:fillRect/>
          </a:stretch>
        </p:blipFill>
        <p:spPr>
          <a:xfrm>
            <a:off x="2898057" y="595086"/>
            <a:ext cx="286537" cy="384081"/>
          </a:xfrm>
          <a:prstGeom prst="rect">
            <a:avLst/>
          </a:prstGeom>
        </p:spPr>
      </p:pic>
    </p:spTree>
    <p:extLst>
      <p:ext uri="{BB962C8B-B14F-4D97-AF65-F5344CB8AC3E}">
        <p14:creationId xmlns:p14="http://schemas.microsoft.com/office/powerpoint/2010/main" val="27143503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cs typeface="Arial"/>
            </a:endParaRPr>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Mid-Year Review - Performance Management </a:t>
            </a:r>
            <a:r>
              <a:rPr kumimoji="0" lang="en-CA" sz="1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Program</a:t>
            </a:r>
            <a:endParaRPr kumimoji="0" lang="en-C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879"/>
            <a:ext cx="8027194" cy="389513"/>
            <a:chOff x="1073385" y="1939433"/>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51625" y="1940015"/>
              <a:ext cx="5914101" cy="517704"/>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lvl="0" algn="ctr" defTabSz="914240"/>
              <a:r>
                <a:rPr lang="en-CA" sz="1200" b="1" dirty="0">
                  <a:solidFill>
                    <a:prstClr val="black"/>
                  </a:solidFill>
                  <a:latin typeface="Arial" panose="020B0604020202020204" pitchFamily="34" charset="0"/>
                  <a:cs typeface="Arial" panose="020B0604020202020204" pitchFamily="34" charset="0"/>
                </a:rPr>
                <a:t>Plan and prepare for the 	discussion</a:t>
              </a:r>
              <a:endParaRPr lang="en-CA" sz="1200" b="1" dirty="0">
                <a:solidFill>
                  <a:prstClr val="black"/>
                </a:solidFill>
                <a:latin typeface="Arial" panose="020B0604020202020204" pitchFamily="34" charset="0"/>
                <a:cs typeface="Arial" panose="020B0604020202020204" pitchFamily="34" charset="0"/>
              </a:endParaRPr>
            </a:p>
          </p:txBody>
        </p:sp>
      </p:grpSp>
      <p:sp>
        <p:nvSpPr>
          <p:cNvPr id="16" name="TextBox 6"/>
          <p:cNvSpPr txBox="1"/>
          <p:nvPr/>
        </p:nvSpPr>
        <p:spPr>
          <a:xfrm>
            <a:off x="669967" y="1199728"/>
            <a:ext cx="821618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employees who are on track to meet or exceed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their work objectives and are demonstrating effective behaviours for the four core competencies: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there additional activities they might want to take on?</a:t>
            </a: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employees who are struggling to meet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their work objectives or are having difficulty demonstrating effective behaviours: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preventing the employee from succeeding? (Note that the conversation with the employee will help you find out.)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specifically, is the gap between current performance and expectations?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Should additional training, learning activities or coaching be discussed?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 Performance Improvement Plan </a:t>
            </a:r>
            <a:r>
              <a:rPr kumimoji="0" lang="en-CA"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required</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Performance </a:t>
            </a:r>
            <a:r>
              <a:rPr kumimoji="0" lang="en-C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Improvement Plan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Should the initial term of the Performance Improvement Plan be extended or has it been completed?</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Where has there been improvement? What is still remaining to be done?</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there any other specific actions to be taken by both the manager and the employee?</a:t>
            </a:r>
          </a:p>
        </p:txBody>
      </p:sp>
      <p:pic>
        <p:nvPicPr>
          <p:cNvPr id="2" name="Picture 1"/>
          <p:cNvPicPr>
            <a:picLocks noChangeAspect="1"/>
          </p:cNvPicPr>
          <p:nvPr/>
        </p:nvPicPr>
        <p:blipFill>
          <a:blip r:embed="rId3"/>
          <a:stretch>
            <a:fillRect/>
          </a:stretch>
        </p:blipFill>
        <p:spPr>
          <a:xfrm>
            <a:off x="2800457" y="625486"/>
            <a:ext cx="286537" cy="384081"/>
          </a:xfrm>
          <a:prstGeom prst="rect">
            <a:avLst/>
          </a:prstGeom>
        </p:spPr>
      </p:pic>
    </p:spTree>
    <p:extLst>
      <p:ext uri="{BB962C8B-B14F-4D97-AF65-F5344CB8AC3E}">
        <p14:creationId xmlns:p14="http://schemas.microsoft.com/office/powerpoint/2010/main" val="8281135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6C063-E22E-2E4C-A523-54089486E38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cs typeface="Arial"/>
            </a:endParaRPr>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Mid-Year Review - Performance Management </a:t>
            </a:r>
            <a:r>
              <a:rPr kumimoji="0" lang="en-CA" sz="1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Program</a:t>
            </a:r>
            <a:endParaRPr kumimoji="0" lang="en-CA"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643698"/>
            <a:ext cx="8027194" cy="389513"/>
            <a:chOff x="1073385" y="1939192"/>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2199105"/>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159956" y="1939192"/>
              <a:ext cx="5919201" cy="51935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lvl="0" algn="ctr" defTabSz="914240"/>
              <a:r>
                <a:rPr lang="en-CA" sz="1200" b="1" dirty="0">
                  <a:solidFill>
                    <a:prstClr val="black"/>
                  </a:solidFill>
                  <a:latin typeface="Arial" panose="020B0604020202020204" pitchFamily="34" charset="0"/>
                  <a:cs typeface="Arial" panose="020B0604020202020204" pitchFamily="34" charset="0"/>
                </a:rPr>
                <a:t>Plan and prepare for the 	discussion</a:t>
              </a:r>
              <a:endParaRPr lang="en-CA" sz="1200" b="1" dirty="0">
                <a:solidFill>
                  <a:prstClr val="black"/>
                </a:solidFill>
                <a:latin typeface="Arial" panose="020B0604020202020204" pitchFamily="34" charset="0"/>
                <a:cs typeface="Arial" panose="020B0604020202020204" pitchFamily="34" charset="0"/>
              </a:endParaRPr>
            </a:p>
          </p:txBody>
        </p:sp>
      </p:grpSp>
      <p:sp>
        <p:nvSpPr>
          <p:cNvPr id="16" name="TextBox 6"/>
          <p:cNvSpPr txBox="1"/>
          <p:nvPr/>
        </p:nvSpPr>
        <p:spPr>
          <a:xfrm>
            <a:off x="558649" y="1189531"/>
            <a:ext cx="7811591" cy="3000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 objectives and performance indicators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has been achieved to date? Find specific examples of success that have benefited the team or helped the organization achieve its priorities and business goals.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has been done so far? Is this progress sufficient?</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duties are lagging behind? Why?</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can be improved? What specific examples best illustrate this? What would be the positive impact of improvement in these areas for the employee, the team and the organization?</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 work objectives need to be modified or adjusted as a result of a change in priority?</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Behavioural indicators for core competencies</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 these effective behaviours been consistently demonstrated and how has the work benefited from these behaviours? (Cite specific actions, and do not base observations on perception or opinion.)</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behaviours have not been demonstrated or which ones are difficult to demonstrate? (Provide specific examples of how the lack of these behaviours has impaired the work of the employee or the team as a whole.)</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Learning and Development Plan</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Are the learning activities still relevant? </a:t>
            </a:r>
          </a:p>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Should any planned activities be replaced, or should new activities be discussed to meet the needs already identified?</a:t>
            </a:r>
            <a:endParaRPr kumimoji="0" lang="en-CA" sz="1050" b="0" i="0" u="none" strike="noStrike" kern="0" cap="none" spc="0" normalizeH="0" baseline="0" noProof="0" dirty="0">
              <a:ln>
                <a:noFill/>
              </a:ln>
              <a:solidFill>
                <a:srgbClr val="000000"/>
              </a:solidFill>
              <a:effectLst/>
              <a:uLnTx/>
              <a:uFillTx/>
              <a:latin typeface="Arial"/>
              <a:cs typeface="Arial"/>
            </a:endParaRPr>
          </a:p>
        </p:txBody>
      </p:sp>
      <p:pic>
        <p:nvPicPr>
          <p:cNvPr id="2" name="Picture 1"/>
          <p:cNvPicPr>
            <a:picLocks noChangeAspect="1"/>
          </p:cNvPicPr>
          <p:nvPr/>
        </p:nvPicPr>
        <p:blipFill>
          <a:blip r:embed="rId3"/>
          <a:stretch>
            <a:fillRect/>
          </a:stretch>
        </p:blipFill>
        <p:spPr>
          <a:xfrm>
            <a:off x="2808478" y="630001"/>
            <a:ext cx="286537" cy="384081"/>
          </a:xfrm>
          <a:prstGeom prst="rect">
            <a:avLst/>
          </a:prstGeom>
        </p:spPr>
      </p:pic>
    </p:spTree>
    <p:extLst>
      <p:ext uri="{BB962C8B-B14F-4D97-AF65-F5344CB8AC3E}">
        <p14:creationId xmlns:p14="http://schemas.microsoft.com/office/powerpoint/2010/main" val="33889158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86C063-E22E-2E4C-A523-54089486E38F}" type="slidenum">
              <a:rPr lang="en-US" smtClean="0"/>
              <a:t>9</a:t>
            </a:fld>
            <a:endParaRPr lang="en-US" dirty="0"/>
          </a:p>
        </p:txBody>
      </p:sp>
      <p:sp>
        <p:nvSpPr>
          <p:cNvPr id="3" name="Content Placeholder 2"/>
          <p:cNvSpPr>
            <a:spLocks noGrp="1"/>
          </p:cNvSpPr>
          <p:nvPr>
            <p:ph sz="half" idx="4294967295"/>
          </p:nvPr>
        </p:nvSpPr>
        <p:spPr>
          <a:xfrm>
            <a:off x="625230" y="1114424"/>
            <a:ext cx="7742253" cy="3198157"/>
          </a:xfrm>
        </p:spPr>
        <p:txBody>
          <a:bodyPr>
            <a:noAutofit/>
          </a:bodyPr>
          <a:lstStyle/>
          <a:p>
            <a:pPr marL="0" indent="0">
              <a:buNone/>
            </a:pPr>
            <a:r>
              <a:rPr lang="en-CA" sz="1400" b="1" u="sng" dirty="0" smtClean="0">
                <a:latin typeface="Arial" panose="020B0604020202020204" pitchFamily="34" charset="0"/>
                <a:cs typeface="Arial" panose="020B0604020202020204" pitchFamily="34" charset="0"/>
              </a:rPr>
              <a:t>Employees</a:t>
            </a:r>
            <a:endParaRPr lang="en-CA" sz="1400" b="1" u="sng" dirty="0">
              <a:latin typeface="Arial" panose="020B0604020202020204" pitchFamily="34" charset="0"/>
              <a:cs typeface="Arial" panose="020B0604020202020204" pitchFamily="34" charset="0"/>
            </a:endParaRPr>
          </a:p>
          <a:p>
            <a:pPr marL="0" indent="0">
              <a:buNone/>
            </a:pPr>
            <a:endParaRPr lang="en-CA" sz="1400" b="1" u="sng" dirty="0">
              <a:latin typeface="Arial" panose="020B0604020202020204" pitchFamily="34" charset="0"/>
              <a:cs typeface="Arial" panose="020B0604020202020204" pitchFamily="34" charset="0"/>
            </a:endParaRPr>
          </a:p>
          <a:p>
            <a:pPr>
              <a:spcBef>
                <a:spcPct val="0"/>
              </a:spcBef>
            </a:pPr>
            <a:r>
              <a:rPr lang="en-CA" sz="1400" dirty="0">
                <a:latin typeface="Arial" panose="020B0604020202020204" pitchFamily="34" charset="0"/>
                <a:cs typeface="Arial" panose="020B0604020202020204" pitchFamily="34" charset="0"/>
              </a:rPr>
              <a:t>Take time to go through your performance agreement drawn up at the beginning of the year, including the information in your learning and development plan, and, if applicable, the talent management plan and performance improvement plan.</a:t>
            </a:r>
          </a:p>
          <a:p>
            <a:r>
              <a:rPr lang="en-CA" sz="1400" dirty="0">
                <a:latin typeface="Arial" panose="020B0604020202020204" pitchFamily="34" charset="0"/>
                <a:cs typeface="Arial" panose="020B0604020202020204" pitchFamily="34" charset="0"/>
              </a:rPr>
              <a:t>Complete a </a:t>
            </a:r>
            <a:r>
              <a:rPr lang="en-CA" sz="1400" dirty="0">
                <a:latin typeface="Arial" panose="020B0604020202020204" pitchFamily="34" charset="0"/>
                <a:cs typeface="Arial" panose="020B0604020202020204" pitchFamily="34" charset="0"/>
                <a:hlinkClick r:id="rId3"/>
              </a:rPr>
              <a:t>self-assessment</a:t>
            </a:r>
            <a:r>
              <a:rPr lang="en-CA" sz="1400" dirty="0">
                <a:latin typeface="Arial" panose="020B0604020202020204" pitchFamily="34" charset="0"/>
                <a:cs typeface="Arial" panose="020B0604020202020204" pitchFamily="34" charset="0"/>
              </a:rPr>
              <a:t> and review performance expectations. This will help you to identify important elements for the discussion.</a:t>
            </a:r>
          </a:p>
          <a:p>
            <a:r>
              <a:rPr lang="en-CA" sz="1400" dirty="0">
                <a:latin typeface="Arial" panose="020B0604020202020204" pitchFamily="34" charset="0"/>
                <a:cs typeface="Arial" panose="020B0604020202020204" pitchFamily="34" charset="0"/>
              </a:rPr>
              <a:t>Identify achievements related to meeting your work objectives so far.</a:t>
            </a:r>
          </a:p>
          <a:p>
            <a:r>
              <a:rPr lang="en-CA" sz="1400" dirty="0">
                <a:latin typeface="Arial" panose="020B0604020202020204" pitchFamily="34" charset="0"/>
                <a:cs typeface="Arial" panose="020B0604020202020204" pitchFamily="34" charset="0"/>
              </a:rPr>
              <a:t>Determine one or two key strengths that you demonstrated or significantly improved. </a:t>
            </a:r>
          </a:p>
          <a:p>
            <a:r>
              <a:rPr lang="en-CA" sz="1400" dirty="0">
                <a:latin typeface="Arial" panose="020B0604020202020204" pitchFamily="34" charset="0"/>
                <a:cs typeface="Arial" panose="020B0604020202020204" pitchFamily="34" charset="0"/>
              </a:rPr>
              <a:t>Note any factors that may affect your ability to meet expectations, how these could be overcome or how your objectives may need to be adjusted. </a:t>
            </a:r>
          </a:p>
          <a:p>
            <a:r>
              <a:rPr lang="en-CA" sz="1400" dirty="0">
                <a:latin typeface="Arial" panose="020B0604020202020204" pitchFamily="34" charset="0"/>
                <a:cs typeface="Arial" panose="020B0604020202020204" pitchFamily="34" charset="0"/>
              </a:rPr>
              <a:t>Keep in mind your training needs, motivation and professional interests at work.</a:t>
            </a:r>
          </a:p>
        </p:txBody>
      </p:sp>
      <p:sp>
        <p:nvSpPr>
          <p:cNvPr id="7" name="Title 1"/>
          <p:cNvSpPr txBox="1"/>
          <p:nvPr/>
        </p:nvSpPr>
        <p:spPr>
          <a:xfrm>
            <a:off x="457200" y="205979"/>
            <a:ext cx="8229600" cy="3891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pPr algn="ctr"/>
            <a:r>
              <a:rPr lang="en-CA" sz="1800" dirty="0">
                <a:solidFill>
                  <a:prstClr val="black"/>
                </a:solidFill>
                <a:latin typeface="Arial" panose="020B0604020202020204" pitchFamily="34" charset="0"/>
                <a:cs typeface="Arial" panose="020B0604020202020204" pitchFamily="34" charset="0"/>
              </a:rPr>
              <a:t>Mid-Year Review - Performance Management Program </a:t>
            </a:r>
            <a:endParaRPr lang="fr-CA" sz="1800" dirty="0">
              <a:solidFill>
                <a:prstClr val="black"/>
              </a:solidFill>
              <a:latin typeface="Arial" panose="020B0604020202020204" pitchFamily="34" charset="0"/>
              <a:cs typeface="Arial" panose="020B0604020202020204" pitchFamily="34" charset="0"/>
            </a:endParaRPr>
          </a:p>
        </p:txBody>
      </p:sp>
      <p:grpSp>
        <p:nvGrpSpPr>
          <p:cNvPr id="13" name="Group 27">
            <a:extLst>
              <a:ext uri="{FF2B5EF4-FFF2-40B4-BE49-F238E27FC236}">
                <a16:creationId xmlns:a16="http://schemas.microsoft.com/office/drawing/2014/main" id="{B1CFC84D-494C-4FD4-9AC8-133DFE5A367D}"/>
              </a:ext>
            </a:extLst>
          </p:cNvPr>
          <p:cNvGrpSpPr/>
          <p:nvPr/>
        </p:nvGrpSpPr>
        <p:grpSpPr>
          <a:xfrm>
            <a:off x="558650" y="583036"/>
            <a:ext cx="8027194" cy="389513"/>
            <a:chOff x="1073385" y="1716804"/>
            <a:chExt cx="6260496" cy="519350"/>
          </a:xfrm>
        </p:grpSpPr>
        <p:cxnSp>
          <p:nvCxnSpPr>
            <p:cNvPr id="14" name="Straight Connector 28">
              <a:extLst>
                <a:ext uri="{FF2B5EF4-FFF2-40B4-BE49-F238E27FC236}">
                  <a16:creationId xmlns:a16="http://schemas.microsoft.com/office/drawing/2014/main" id="{0B333D00-08F1-4821-B780-D8C03DFE74B7}"/>
                </a:ext>
              </a:extLst>
            </p:cNvPr>
            <p:cNvCxnSpPr/>
            <p:nvPr/>
          </p:nvCxnSpPr>
          <p:spPr>
            <a:xfrm>
              <a:off x="1073385" y="1976474"/>
              <a:ext cx="6260496" cy="0"/>
            </a:xfrm>
            <a:prstGeom prst="line">
              <a:avLst/>
            </a:prstGeom>
            <a:ln w="1270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29">
              <a:extLst>
                <a:ext uri="{FF2B5EF4-FFF2-40B4-BE49-F238E27FC236}">
                  <a16:creationId xmlns:a16="http://schemas.microsoft.com/office/drawing/2014/main" id="{BB65F920-9C4D-47B5-BC2B-2EB423C388D8}"/>
                </a:ext>
              </a:extLst>
            </p:cNvPr>
            <p:cNvSpPr txBox="1"/>
            <p:nvPr/>
          </p:nvSpPr>
          <p:spPr>
            <a:xfrm>
              <a:off x="1272010" y="1717391"/>
              <a:ext cx="5893707" cy="517690"/>
            </a:xfrm>
            <a:prstGeom prst="roundRect">
              <a:avLst>
                <a:gd name="adj" fmla="val 50000"/>
              </a:avLst>
            </a:prstGeom>
            <a:solidFill>
              <a:schemeClr val="bg1"/>
            </a:solidFill>
            <a:ln w="12700">
              <a:solidFill>
                <a:schemeClr val="bg1">
                  <a:lumMod val="85000"/>
                </a:schemeClr>
              </a:solidFill>
            </a:ln>
          </p:spPr>
          <p:txBody>
            <a:bodyPr wrap="square" lIns="135000" rIns="135000" rtlCol="0" anchor="ctr">
              <a:spAutoFit/>
            </a:bodyPr>
            <a:lstStyle/>
            <a:p>
              <a:pPr algn="ctr" defTabSz="914240"/>
              <a:r>
                <a:rPr lang="en-CA" sz="1200" b="1" dirty="0">
                  <a:solidFill>
                    <a:prstClr val="black"/>
                  </a:solidFill>
                  <a:latin typeface="Arial" panose="020B0604020202020204" pitchFamily="34" charset="0"/>
                  <a:cs typeface="Arial" panose="020B0604020202020204" pitchFamily="34" charset="0"/>
                </a:rPr>
                <a:t>Plan and prepare for the 	discussion</a:t>
              </a:r>
              <a:endParaRPr lang="en-CA" sz="1200"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4"/>
          <a:stretch>
            <a:fillRect/>
          </a:stretch>
        </p:blipFill>
        <p:spPr>
          <a:xfrm>
            <a:off x="2928794" y="595086"/>
            <a:ext cx="286537" cy="384081"/>
          </a:xfrm>
          <a:prstGeom prst="rect">
            <a:avLst/>
          </a:prstGeom>
        </p:spPr>
      </p:pic>
    </p:spTree>
    <p:extLst>
      <p:ext uri="{BB962C8B-B14F-4D97-AF65-F5344CB8AC3E}">
        <p14:creationId xmlns:p14="http://schemas.microsoft.com/office/powerpoint/2010/main" val="4883613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 name="ENGAGE" val="{&quot;SavedSwatch&quot;:&quot;-11579311|-10846711|-14797230|-8244963|-11249614|PSPC&quot;,&quot;Id&quot;:&quot;612690b4303038489ccf0e4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x9_ESDC_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PT_ESDC_Final_EN01">
  <a:themeElements>
    <a:clrScheme name="ESDC - Colour 1">
      <a:dk1>
        <a:srgbClr val="000000"/>
      </a:dk1>
      <a:lt1>
        <a:sysClr val="window" lastClr="FFFFFF"/>
      </a:lt1>
      <a:dk2>
        <a:srgbClr val="188394"/>
      </a:dk2>
      <a:lt2>
        <a:srgbClr val="96D9DC"/>
      </a:lt2>
      <a:accent1>
        <a:srgbClr val="C90031"/>
      </a:accent1>
      <a:accent2>
        <a:srgbClr val="DE5372"/>
      </a:accent2>
      <a:accent3>
        <a:srgbClr val="4CA28D"/>
      </a:accent3>
      <a:accent4>
        <a:srgbClr val="87C6B6"/>
      </a:accent4>
      <a:accent5>
        <a:srgbClr val="DD5B49"/>
      </a:accent5>
      <a:accent6>
        <a:srgbClr val="E99586"/>
      </a:accent6>
      <a:hlink>
        <a:srgbClr val="0000FF"/>
      </a:hlink>
      <a:folHlink>
        <a:srgbClr val="96D9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4x3_ESDC_Final_EN01 [Read-Only]" id="{02587DA5-6E69-40C6-BBB8-3518ABC935CF}" vid="{755D9A0E-A7F2-4F96-BB69-7DB52F161A6E}"/>
    </a:ext>
  </a:extLst>
</a:theme>
</file>

<file path=ppt/theme/theme4.xml><?xml version="1.0" encoding="utf-8"?>
<a:theme xmlns:a="http://schemas.openxmlformats.org/drawingml/2006/main" name="PPT16x9_ESDC_Final_EN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1CCB13-E88E-4D78-B6BB-78464AAA2E1D}">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4f810ac0-7940-4b47-8510-ccc18747f341"/>
    <ds:schemaRef ds:uri="http://purl.org/dc/dcmitype/"/>
    <ds:schemaRef ds:uri="http://schemas.microsoft.com/sharepoint/v3"/>
    <ds:schemaRef ds:uri="http://schemas.microsoft.com/sharepoint/v4"/>
    <ds:schemaRef ds:uri="http://schemas.openxmlformats.org/package/2006/metadata/core-properties"/>
    <ds:schemaRef ds:uri="aeabe285-28c2-4b4a-a8cd-631679229c94"/>
  </ds:schemaRefs>
</ds:datastoreItem>
</file>

<file path=customXml/itemProps2.xml><?xml version="1.0" encoding="utf-8"?>
<ds:datastoreItem xmlns:ds="http://schemas.openxmlformats.org/officeDocument/2006/customXml" ds:itemID="{D10DCC43-96D2-4071-8534-0EBA4C9BB045}">
  <ds:schemaRefs>
    <ds:schemaRef ds:uri="http://schemas.microsoft.com/sharepoint/v3/contenttype/forms"/>
  </ds:schemaRefs>
</ds:datastoreItem>
</file>

<file path=customXml/itemProps3.xml><?xml version="1.0" encoding="utf-8"?>
<ds:datastoreItem xmlns:ds="http://schemas.openxmlformats.org/officeDocument/2006/customXml" ds:itemID="{0F696C55-95BB-46AC-9259-A4C9AFA0D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5836</TotalTime>
  <Words>4190</Words>
  <Application>Microsoft Office PowerPoint</Application>
  <PresentationFormat>On-screen Show (16:9)</PresentationFormat>
  <Paragraphs>461</Paragraphs>
  <Slides>24</Slides>
  <Notes>24</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41" baseType="lpstr">
      <vt:lpstr>ＭＳ Ｐゴシック</vt:lpstr>
      <vt:lpstr>Arial</vt:lpstr>
      <vt:lpstr>Arial Black</vt:lpstr>
      <vt:lpstr>Arial Narrow</vt:lpstr>
      <vt:lpstr>Calibri</vt:lpstr>
      <vt:lpstr>Calibri Light</vt:lpstr>
      <vt:lpstr>Courier New</vt:lpstr>
      <vt:lpstr>Franklin Gothic Medium</vt:lpstr>
      <vt:lpstr>Symbol</vt:lpstr>
      <vt:lpstr>Times New Roman</vt:lpstr>
      <vt:lpstr>Verdana</vt:lpstr>
      <vt:lpstr>Wingdings</vt:lpstr>
      <vt:lpstr>Thème Office</vt:lpstr>
      <vt:lpstr>16x9_ESDC_01</vt:lpstr>
      <vt:lpstr>PPT_ESDC_Final_EN01</vt:lpstr>
      <vt:lpstr>PPT16x9_ESDC_Final_EN01</vt:lpstr>
      <vt:lpstr>think-cell Slide</vt:lpstr>
      <vt:lpstr>PowerPoint Presentation</vt:lpstr>
      <vt:lpstr>PowerPoint Presentation</vt:lpstr>
      <vt:lpstr>Performance Management Program Annual Cycle</vt:lpstr>
      <vt:lpstr>Mid-Year Review - Performance Management Program </vt:lpstr>
      <vt:lpstr>Mid-Year Review - Performance Management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Management Support Tools</vt:lpstr>
      <vt:lpstr>PowerPoint Presentation</vt:lpstr>
      <vt:lpstr>APPENDICES</vt:lpstr>
      <vt:lpstr>Appendix 1: Sample of a Template for Recording Ongoing Conversations</vt:lpstr>
      <vt:lpstr>Appendix 2: Best Practices for Ongoing Performance Conversations:  Giving and Receiving Feedback</vt:lpstr>
      <vt:lpstr> Appendix 3: Tips for Dealing with Difficult Conversations</vt:lpstr>
      <vt:lpstr>Appendix 4: Factors to Consider When Assessing Employees  Though the current context does not change the employer’s obligations when it comes to managing and assessing performance for all employees, it undoubtedly brings additional considerations/challenges to the process.</vt:lpstr>
      <vt:lpstr>Appendix 5: Reflect on The Factors That Could Influence Performance</vt:lpstr>
      <vt:lpstr>Appendix 6: What is Unsatisfactory Performance?</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rendement  Examen de mi-exercice 2017-2018</dc:title>
  <dc:creator>Doucet, Caroline C [NC]</dc:creator>
  <cp:lastModifiedBy>Doucet, Caroline C [NC]</cp:lastModifiedBy>
  <cp:revision>381</cp:revision>
  <cp:lastPrinted>2021-08-24T16:00:31Z</cp:lastPrinted>
  <dcterms:created xsi:type="dcterms:W3CDTF">2019-06-13T13:28:29Z</dcterms:created>
  <dcterms:modified xsi:type="dcterms:W3CDTF">2021-09-02T22:03:11Z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_NewReviewCycle">
    <vt:lpwstr/>
  </property>
  <property fmtid="{D5CDD505-2E9C-101B-9397-08002B2CF9AE}" pid="4" name="ContentTypeId">
    <vt:lpwstr>0x0101040003A63F095AE43C418C5EB8D418AD87E4008A2F70CE93A5824AB942A768F5BED4E8</vt:lpwstr>
  </property>
  <property fmtid="{D5CDD505-2E9C-101B-9397-08002B2CF9AE}" pid="5" name="ItemRetentionFormula">
    <vt:lpwstr/>
  </property>
  <property fmtid="{D5CDD505-2E9C-101B-9397-08002B2CF9AE}" pid="6" name="WorkflowChangePath">
    <vt:lpwstr>7ab30019-3554-4919-b6f6-c90dc74a1bdf,5;</vt:lpwstr>
  </property>
</Properties>
</file>