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6.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7.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8.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65" r:id="rId2"/>
    <p:sldId id="260" r:id="rId3"/>
    <p:sldId id="257" r:id="rId4"/>
    <p:sldId id="262" r:id="rId5"/>
    <p:sldId id="272" r:id="rId6"/>
    <p:sldId id="267" r:id="rId7"/>
    <p:sldId id="269" r:id="rId8"/>
    <p:sldId id="270" r:id="rId9"/>
    <p:sldId id="271" r:id="rId1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33" autoAdjust="0"/>
    <p:restoredTop sz="66022" autoAdjust="0"/>
  </p:normalViewPr>
  <p:slideViewPr>
    <p:cSldViewPr snapToGrid="0">
      <p:cViewPr varScale="1">
        <p:scale>
          <a:sx n="47" d="100"/>
          <a:sy n="47" d="100"/>
        </p:scale>
        <p:origin x="1298" y="56"/>
      </p:cViewPr>
      <p:guideLst/>
    </p:cSldViewPr>
  </p:slideViewPr>
  <p:notesTextViewPr>
    <p:cViewPr>
      <p:scale>
        <a:sx n="1" d="1"/>
        <a:sy n="1" d="1"/>
      </p:scale>
      <p:origin x="0" y="0"/>
    </p:cViewPr>
  </p:notesTextViewPr>
  <p:notesViewPr>
    <p:cSldViewPr snapToGrid="0">
      <p:cViewPr varScale="1">
        <p:scale>
          <a:sx n="69" d="100"/>
          <a:sy n="69" d="100"/>
        </p:scale>
        <p:origin x="3048" y="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727096D9-B091-4A5E-B84B-3E2123A9393C}" type="datetimeFigureOut">
              <a:rPr lang="en-CA" smtClean="0"/>
              <a:t>06/09/2019</a:t>
            </a:fld>
            <a:endParaRPr lang="en-CA"/>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373AB1E4-4D12-4379-B34A-69A5BCE44EB2}" type="slidenum">
              <a:rPr lang="en-CA" smtClean="0"/>
              <a:t>‹#›</a:t>
            </a:fld>
            <a:endParaRPr lang="en-CA"/>
          </a:p>
        </p:txBody>
      </p:sp>
    </p:spTree>
    <p:extLst>
      <p:ext uri="{BB962C8B-B14F-4D97-AF65-F5344CB8AC3E}">
        <p14:creationId xmlns:p14="http://schemas.microsoft.com/office/powerpoint/2010/main" val="3158716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CA"/>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F959AE59-FDA4-41B5-9C4D-CF6603689D18}" type="datetimeFigureOut">
              <a:rPr lang="en-CA" smtClean="0"/>
              <a:t>06/09/2019</a:t>
            </a:fld>
            <a:endParaRPr lang="en-CA"/>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CA"/>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CA"/>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D12E04B-1A37-42C4-A9BA-663F130C4164}" type="slidenum">
              <a:rPr lang="en-CA" smtClean="0"/>
              <a:t>‹#›</a:t>
            </a:fld>
            <a:endParaRPr lang="en-CA"/>
          </a:p>
        </p:txBody>
      </p:sp>
    </p:spTree>
    <p:extLst>
      <p:ext uri="{BB962C8B-B14F-4D97-AF65-F5344CB8AC3E}">
        <p14:creationId xmlns:p14="http://schemas.microsoft.com/office/powerpoint/2010/main" val="1198398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702310" y="4480004"/>
            <a:ext cx="5618480" cy="4147942"/>
          </a:xfrm>
        </p:spPr>
        <p:txBody>
          <a:bodyPr/>
          <a:lstStyle/>
          <a:p>
            <a:r>
              <a:rPr lang="en-CA" sz="1200" b="1" dirty="0" smtClean="0"/>
              <a:t>The purpose of this presentation is to introduce you to the ESDC Peer Support Program (PSP)</a:t>
            </a:r>
          </a:p>
          <a:p>
            <a:endParaRPr lang="fr-FR" sz="1200" dirty="0" smtClean="0"/>
          </a:p>
          <a:p>
            <a:r>
              <a:rPr lang="en-CA" sz="1200" b="0" dirty="0" smtClean="0"/>
              <a:t>The PSP is one of the activities included in ESDC's Integrated Mental Health Framework, which aims to promote workplace health and psychological safety and encourage employees and managers to openly address mental health concerns.</a:t>
            </a:r>
          </a:p>
          <a:p>
            <a:endParaRPr lang="en-CA" sz="1200" dirty="0" smtClean="0"/>
          </a:p>
          <a:p>
            <a:r>
              <a:rPr lang="en-CA" sz="1200" dirty="0" smtClean="0"/>
              <a:t>If you are interested in learning more about the ESDC’s Integrated Mental Health Framework, I invite you to visit the Workplace Mental Health web page available on </a:t>
            </a:r>
            <a:r>
              <a:rPr lang="en-CA" sz="1200" dirty="0" err="1" smtClean="0"/>
              <a:t>iService</a:t>
            </a:r>
            <a:r>
              <a:rPr lang="en-CA" sz="1200" dirty="0" smtClean="0"/>
              <a:t>.</a:t>
            </a:r>
            <a:endParaRPr lang="en-CA" sz="1200" dirty="0"/>
          </a:p>
        </p:txBody>
      </p:sp>
      <p:sp>
        <p:nvSpPr>
          <p:cNvPr id="4" name="Espace réservé du numéro de diapositive 3"/>
          <p:cNvSpPr>
            <a:spLocks noGrp="1"/>
          </p:cNvSpPr>
          <p:nvPr>
            <p:ph type="sldNum" sz="quarter" idx="10"/>
          </p:nvPr>
        </p:nvSpPr>
        <p:spPr/>
        <p:txBody>
          <a:bodyPr/>
          <a:lstStyle/>
          <a:p>
            <a:fld id="{7E9DD9FA-9A84-E143-86E3-47119075FC69}" type="slidenum">
              <a:rPr lang="en-US" smtClean="0"/>
              <a:t>1</a:t>
            </a:fld>
            <a:endParaRPr lang="en-US" smtClean="0"/>
          </a:p>
        </p:txBody>
      </p:sp>
    </p:spTree>
    <p:extLst>
      <p:ext uri="{BB962C8B-B14F-4D97-AF65-F5344CB8AC3E}">
        <p14:creationId xmlns:p14="http://schemas.microsoft.com/office/powerpoint/2010/main" val="1230859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4063" y="1209675"/>
            <a:ext cx="5684837" cy="3197225"/>
          </a:xfrm>
        </p:spPr>
      </p:sp>
      <p:sp>
        <p:nvSpPr>
          <p:cNvPr id="3" name="Notes Placeholder 2"/>
          <p:cNvSpPr>
            <a:spLocks noGrp="1"/>
          </p:cNvSpPr>
          <p:nvPr>
            <p:ph type="body" idx="1"/>
          </p:nvPr>
        </p:nvSpPr>
        <p:spPr>
          <a:xfrm>
            <a:off x="736451" y="4407278"/>
            <a:ext cx="5719273" cy="4504634"/>
          </a:xfrm>
        </p:spPr>
        <p:txBody>
          <a:bodyPr/>
          <a:lstStyle/>
          <a:p>
            <a:pPr defTabSz="486040">
              <a:defRPr/>
            </a:pPr>
            <a:r>
              <a:rPr lang="en-CA" dirty="0" smtClean="0">
                <a:latin typeface="Times New Roman" panose="02020603050405020304" pitchFamily="18" charset="0"/>
                <a:cs typeface="Times New Roman" panose="02020603050405020304" pitchFamily="18" charset="0"/>
              </a:rPr>
              <a:t>The objective of the Peer Support Program is to support and empower employees coping with mental health issues, either personally or through a loved one, to find their own path to recovery.</a:t>
            </a:r>
          </a:p>
          <a:p>
            <a:pPr defTabSz="486040">
              <a:defRPr/>
            </a:pPr>
            <a:endParaRPr lang="en-CA" dirty="0" smtClean="0">
              <a:latin typeface="Times New Roman" panose="02020603050405020304" pitchFamily="18" charset="0"/>
              <a:cs typeface="Times New Roman" panose="02020603050405020304" pitchFamily="18" charset="0"/>
            </a:endParaRPr>
          </a:p>
          <a:p>
            <a:pPr defTabSz="486040">
              <a:defRPr/>
            </a:pPr>
            <a:r>
              <a:rPr lang="en-CA" dirty="0" smtClean="0">
                <a:latin typeface="Times New Roman" panose="02020603050405020304" pitchFamily="18" charset="0"/>
                <a:cs typeface="Times New Roman" panose="02020603050405020304" pitchFamily="18" charset="0"/>
              </a:rPr>
              <a:t>Peer support is the use of the lived experience of a mental health situation to help others who are going through similar situations by providing social and emotional support. </a:t>
            </a:r>
          </a:p>
          <a:p>
            <a:pPr defTabSz="486040">
              <a:defRPr/>
            </a:pPr>
            <a:endParaRPr lang="en-CA" dirty="0" smtClean="0">
              <a:latin typeface="Times New Roman" panose="02020603050405020304" pitchFamily="18" charset="0"/>
              <a:cs typeface="Times New Roman" panose="02020603050405020304" pitchFamily="18" charset="0"/>
            </a:endParaRPr>
          </a:p>
          <a:p>
            <a:r>
              <a:rPr lang="en-CA" sz="1200" dirty="0" smtClean="0"/>
              <a:t>The program is confidential, voluntary and non-clinical for all departmental employees -Anyone in the organization can take advantage of ESDC's Workplace Mental Health Peer Support Program:</a:t>
            </a:r>
            <a:r>
              <a:rPr lang="en-CA" sz="1200" baseline="0" dirty="0" smtClean="0"/>
              <a:t> s</a:t>
            </a:r>
            <a:r>
              <a:rPr lang="en-CA" sz="1200" dirty="0" smtClean="0"/>
              <a:t>tudents, casual, term and indeterminate employees, regardless of their group and level, whether they are present at work or absent on leave with or without pay.</a:t>
            </a:r>
            <a:br>
              <a:rPr lang="en-CA" sz="1200" dirty="0" smtClean="0"/>
            </a:br>
            <a:r>
              <a:rPr lang="en-CA" sz="1200" dirty="0" smtClean="0"/>
              <a:t/>
            </a:r>
            <a:br>
              <a:rPr lang="en-CA" sz="1200" dirty="0" smtClean="0"/>
            </a:br>
            <a:r>
              <a:rPr lang="en-CA" sz="1200" dirty="0" smtClean="0"/>
              <a:t>It is a complement to, not a replacement for, professional medical and clinical care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smtClean="0">
                <a:latin typeface="Times New Roman" panose="02020603050405020304" pitchFamily="18" charset="0"/>
                <a:cs typeface="Times New Roman" panose="02020603050405020304" pitchFamily="18" charset="0"/>
              </a:rPr>
              <a:t/>
            </a:r>
            <a:br>
              <a:rPr lang="fr-FR" sz="1400" b="0" dirty="0" smtClean="0">
                <a:latin typeface="Times New Roman" panose="02020603050405020304" pitchFamily="18" charset="0"/>
                <a:cs typeface="Times New Roman" panose="02020603050405020304" pitchFamily="18" charset="0"/>
              </a:rPr>
            </a:br>
            <a:endParaRPr lang="en-US" sz="1400" b="0" dirty="0" smtClean="0">
              <a:latin typeface="Times New Roman" panose="02020603050405020304" pitchFamily="18" charset="0"/>
              <a:cs typeface="Times New Roman" panose="02020603050405020304" pitchFamily="18" charset="0"/>
            </a:endParaRPr>
          </a:p>
          <a:p>
            <a:pPr defTabSz="476230">
              <a:defRPr/>
            </a:pPr>
            <a:endParaRPr lang="en-CA" sz="1400" b="0" dirty="0" smtClean="0">
              <a:latin typeface="Times New Roman" panose="02020603050405020304" pitchFamily="18" charset="0"/>
              <a:cs typeface="Times New Roman" panose="02020603050405020304" pitchFamily="18" charset="0"/>
            </a:endParaRPr>
          </a:p>
          <a:p>
            <a:pPr defTabSz="476230">
              <a:defRPr/>
            </a:pPr>
            <a:endParaRPr lang="en-CA" sz="1400" b="0" dirty="0" smtClean="0">
              <a:latin typeface="Times New Roman" panose="02020603050405020304" pitchFamily="18" charset="0"/>
              <a:cs typeface="Times New Roman" panose="02020603050405020304" pitchFamily="18" charset="0"/>
            </a:endParaRPr>
          </a:p>
          <a:p>
            <a:pPr defTabSz="486040">
              <a:defRPr/>
            </a:pPr>
            <a:endParaRPr lang="en-CA" dirty="0" smtClean="0">
              <a:latin typeface="Times New Roman" panose="02020603050405020304" pitchFamily="18" charset="0"/>
              <a:cs typeface="Times New Roman" panose="02020603050405020304" pitchFamily="18" charset="0"/>
            </a:endParaRPr>
          </a:p>
          <a:p>
            <a:pPr defTabSz="486040">
              <a:defRPr/>
            </a:pPr>
            <a:endParaRPr lang="en-CA"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E9DD9FA-9A84-E143-86E3-47119075FC69}" type="slidenum">
              <a:rPr lang="en-US" smtClean="0"/>
              <a:t>2</a:t>
            </a:fld>
            <a:endParaRPr lang="en-US" smtClean="0"/>
          </a:p>
        </p:txBody>
      </p:sp>
    </p:spTree>
    <p:extLst>
      <p:ext uri="{BB962C8B-B14F-4D97-AF65-F5344CB8AC3E}">
        <p14:creationId xmlns:p14="http://schemas.microsoft.com/office/powerpoint/2010/main" val="4093841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4063" y="1209675"/>
            <a:ext cx="5684837" cy="3197225"/>
          </a:xfrm>
        </p:spPr>
      </p:sp>
      <p:sp>
        <p:nvSpPr>
          <p:cNvPr id="3" name="Notes Placeholder 2"/>
          <p:cNvSpPr>
            <a:spLocks noGrp="1"/>
          </p:cNvSpPr>
          <p:nvPr>
            <p:ph type="body" idx="1"/>
          </p:nvPr>
        </p:nvSpPr>
        <p:spPr>
          <a:xfrm>
            <a:off x="736451" y="4407278"/>
            <a:ext cx="5719273" cy="4504634"/>
          </a:xfrm>
        </p:spPr>
        <p:txBody>
          <a:bodyPr/>
          <a:lstStyle/>
          <a:p>
            <a:pPr defTabSz="933237">
              <a:defRPr/>
            </a:pPr>
            <a:r>
              <a:rPr lang="en-CA" sz="1400" dirty="0" smtClean="0"/>
              <a:t>This is a person who has acquired experience either by: </a:t>
            </a:r>
          </a:p>
          <a:p>
            <a:pPr marL="285750" indent="-285750" defTabSz="933237">
              <a:buFont typeface="Arial" panose="020B0604020202020204" pitchFamily="34" charset="0"/>
              <a:buChar char="•"/>
              <a:defRPr/>
            </a:pPr>
            <a:r>
              <a:rPr lang="en-CA" sz="1400" dirty="0" smtClean="0"/>
              <a:t>suffering from a mental health problem and has been successful in coping and/or </a:t>
            </a:r>
          </a:p>
          <a:p>
            <a:pPr marL="285750" indent="-285750" defTabSz="933237">
              <a:buFont typeface="Arial" panose="020B0604020202020204" pitchFamily="34" charset="0"/>
              <a:buChar char="•"/>
              <a:defRPr/>
            </a:pPr>
            <a:r>
              <a:rPr lang="en-CA" sz="1400" dirty="0" smtClean="0"/>
              <a:t>provide daily support to a family member or loved one with mental health issues.</a:t>
            </a:r>
          </a:p>
          <a:p>
            <a:pPr defTabSz="933237">
              <a:defRPr/>
            </a:pPr>
            <a:endParaRPr lang="en-CA" sz="1400" dirty="0" smtClean="0"/>
          </a:p>
          <a:p>
            <a:pPr defTabSz="933237">
              <a:defRPr/>
            </a:pPr>
            <a:r>
              <a:rPr lang="en-CA" sz="1400" dirty="0" smtClean="0"/>
              <a:t>It is an employee who volunteers to support ESDC colleagues;</a:t>
            </a:r>
          </a:p>
          <a:p>
            <a:pPr defTabSz="933237">
              <a:defRPr/>
            </a:pPr>
            <a:endParaRPr lang="en-CA" sz="1400" dirty="0" smtClean="0"/>
          </a:p>
          <a:p>
            <a:pPr defTabSz="933237">
              <a:defRPr/>
            </a:pPr>
            <a:r>
              <a:rPr lang="en-CA" sz="1400" dirty="0" smtClean="0"/>
              <a:t>He was selected through a departmental selection process and successfully completed the mandatory peer support training.</a:t>
            </a:r>
          </a:p>
          <a:p>
            <a:pPr defTabSz="933237">
              <a:defRPr/>
            </a:pPr>
            <a:endParaRPr lang="en-CA" sz="1400" dirty="0" smtClean="0"/>
          </a:p>
          <a:p>
            <a:pPr defTabSz="933237">
              <a:defRPr/>
            </a:pPr>
            <a:r>
              <a:rPr lang="en-CA" sz="1400" dirty="0" smtClean="0"/>
              <a:t>When you choose to enter into a relationship with a peer supporter, you have access to a private and confidential relationship based on the support and understanding of a peer who has experienced a similar experience. </a:t>
            </a:r>
          </a:p>
          <a:p>
            <a:pPr defTabSz="933237">
              <a:defRPr/>
            </a:pPr>
            <a:endParaRPr lang="en-CA" sz="1400" dirty="0" smtClean="0"/>
          </a:p>
          <a:p>
            <a:pPr defTabSz="933237">
              <a:defRPr/>
            </a:pPr>
            <a:r>
              <a:rPr lang="en-CA" sz="1400" dirty="0" smtClean="0"/>
              <a:t>The peer supporter listens without judgment and uses his or her personal experience and skills to help overcome our difficulties.  </a:t>
            </a:r>
          </a:p>
          <a:p>
            <a:pPr defTabSz="933237">
              <a:defRPr/>
            </a:pPr>
            <a:endParaRPr lang="en-CA" sz="1400" dirty="0" smtClean="0"/>
          </a:p>
          <a:p>
            <a:pPr defTabSz="933237">
              <a:defRPr/>
            </a:pPr>
            <a:r>
              <a:rPr lang="en-CA" sz="1400" dirty="0" smtClean="0"/>
              <a:t>It provides a sense of comfort and encouragement. </a:t>
            </a:r>
          </a:p>
          <a:p>
            <a:pPr defTabSz="933237">
              <a:defRPr/>
            </a:pPr>
            <a:endParaRPr lang="fr-FR" sz="1400" dirty="0" smtClean="0"/>
          </a:p>
          <a:p>
            <a:r>
              <a:rPr lang="en-CA" sz="1400" dirty="0" smtClean="0"/>
              <a:t>A</a:t>
            </a:r>
            <a:r>
              <a:rPr lang="en-CA" sz="1400" baseline="0" dirty="0" smtClean="0"/>
              <a:t> </a:t>
            </a:r>
            <a:r>
              <a:rPr lang="en-CA" sz="1400" dirty="0" smtClean="0"/>
              <a:t>peer support interaction may take place during breaks and lunch times, and if necessary, before or after office hours / depending on the availability of Peer Supporter and the employee. Although some discussions may take place during working hours, this must be done reasonably.</a:t>
            </a:r>
          </a:p>
          <a:p>
            <a:endParaRPr lang="fr-FR" sz="14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dirty="0" smtClean="0"/>
              <a:t>Note: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dirty="0" smtClean="0"/>
              <a:t>If you are a Peer</a:t>
            </a:r>
            <a:r>
              <a:rPr lang="en-CA" sz="1400" b="1" baseline="0" dirty="0" smtClean="0"/>
              <a:t> Supporter</a:t>
            </a:r>
            <a:r>
              <a:rPr lang="en-CA" sz="1400" b="1" dirty="0" smtClean="0"/>
              <a:t> and make the presentation, mention why you are involved in the Peer Support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dirty="0" smtClean="0"/>
              <a:t>I am involved as a Peer</a:t>
            </a:r>
            <a:r>
              <a:rPr lang="en-CA" sz="1400" b="1" baseline="0" dirty="0" smtClean="0"/>
              <a:t> Supporter</a:t>
            </a:r>
            <a:r>
              <a:rPr lang="en-CA" sz="1400" b="1" dirty="0" smtClean="0"/>
              <a:t> because ... Add why you became a Peer Supporter, how such a caring relationship would have helped you overcome a mental health situation .... Mini-testimony (+ - 3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b="1" dirty="0" smtClean="0"/>
          </a:p>
          <a:p>
            <a:endParaRPr lang="en-CA" sz="1400" b="1" dirty="0" smtClean="0"/>
          </a:p>
          <a:p>
            <a:pPr lvl="0"/>
            <a:endParaRPr lang="en-CA" sz="1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E9DD9FA-9A84-E143-86E3-47119075FC69}" type="slidenum">
              <a:rPr lang="en-US" smtClean="0"/>
              <a:t>3</a:t>
            </a:fld>
            <a:endParaRPr lang="en-US" smtClean="0"/>
          </a:p>
        </p:txBody>
      </p:sp>
    </p:spTree>
    <p:extLst>
      <p:ext uri="{BB962C8B-B14F-4D97-AF65-F5344CB8AC3E}">
        <p14:creationId xmlns:p14="http://schemas.microsoft.com/office/powerpoint/2010/main" val="3065117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4063" y="1209675"/>
            <a:ext cx="5684837" cy="3197225"/>
          </a:xfrm>
        </p:spPr>
      </p:sp>
      <p:sp>
        <p:nvSpPr>
          <p:cNvPr id="3" name="Notes Placeholder 2"/>
          <p:cNvSpPr>
            <a:spLocks noGrp="1"/>
          </p:cNvSpPr>
          <p:nvPr>
            <p:ph type="body" idx="1"/>
          </p:nvPr>
        </p:nvSpPr>
        <p:spPr>
          <a:xfrm>
            <a:off x="736451" y="4407278"/>
            <a:ext cx="5719273" cy="450463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100" dirty="0" smtClean="0"/>
              <a:t>Mental health means striking a balance in all aspects of your life. At times, you may tip the balance too much in one direction and have to find your footing again. Your personal balance will be unique, and your challenge will be to stay mentally healthy by keeping that balance.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100" dirty="0" smtClean="0"/>
              <a:t>It is possible to take action at any time to return to a more functional state of health. </a:t>
            </a:r>
            <a:endParaRPr lang="en-CA" sz="11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sz="1100" dirty="0" smtClean="0"/>
              <a:t>Life’s circumstances </a:t>
            </a:r>
            <a:r>
              <a:rPr lang="en-CA" sz="1100" b="0" dirty="0" smtClean="0"/>
              <a:t>can affect</a:t>
            </a:r>
            <a:r>
              <a:rPr lang="en-CA" sz="1100" b="0" baseline="0" dirty="0" smtClean="0"/>
              <a:t> you and bring </a:t>
            </a:r>
            <a:r>
              <a:rPr lang="en-CA" sz="1100" b="0" dirty="0" smtClean="0"/>
              <a:t>a mental health problem</a:t>
            </a:r>
            <a:r>
              <a:rPr lang="en-CA" sz="1100" b="1" dirty="0" smtClean="0"/>
              <a:t> </a:t>
            </a:r>
            <a:r>
              <a:rPr lang="en-CA" sz="1100" dirty="0" smtClean="0"/>
              <a:t>(separation/divorce; severe workplace stress or conflict; loss of a loved one, etc.)</a:t>
            </a:r>
          </a:p>
          <a:p>
            <a:endParaRPr lang="en-CA" sz="1100" dirty="0" smtClean="0"/>
          </a:p>
          <a:p>
            <a:r>
              <a:rPr lang="en-CA" sz="1100" b="1" dirty="0" smtClean="0"/>
              <a:t>Click</a:t>
            </a:r>
            <a:r>
              <a:rPr lang="en-CA" sz="1100" b="1" baseline="0" dirty="0" smtClean="0"/>
              <a:t> on the Mental Health Continuum link.</a:t>
            </a:r>
            <a:endParaRPr lang="en-CA" sz="1100" b="1" dirty="0" smtClean="0"/>
          </a:p>
          <a:p>
            <a:r>
              <a:rPr lang="en-CA" sz="1100" dirty="0" smtClean="0"/>
              <a:t>The Mental Health Continuum is a self-awareness tool that allows each person to quickly assess their level of well-being and find effective strategies to stay healthy or improve their health. </a:t>
            </a:r>
          </a:p>
          <a:p>
            <a:endParaRPr lang="en-CA" sz="1100" dirty="0" smtClean="0"/>
          </a:p>
          <a:p>
            <a:r>
              <a:rPr lang="en-CA" sz="1100" dirty="0" smtClean="0"/>
              <a:t>The</a:t>
            </a:r>
            <a:r>
              <a:rPr lang="en-CA" sz="1100" baseline="0" dirty="0" smtClean="0"/>
              <a:t> continuum describes 4 </a:t>
            </a:r>
            <a:r>
              <a:rPr lang="en-CA" sz="1100" dirty="0" smtClean="0"/>
              <a:t>different stages between the two extremes: healthy and</a:t>
            </a:r>
            <a:r>
              <a:rPr lang="en-CA" sz="1100" baseline="0" dirty="0" smtClean="0"/>
              <a:t> ill. </a:t>
            </a:r>
            <a:endParaRPr lang="en-CA" sz="1100" dirty="0" smtClean="0"/>
          </a:p>
          <a:p>
            <a:endParaRPr lang="en-CA" sz="1100" dirty="0" smtClean="0"/>
          </a:p>
          <a:p>
            <a:r>
              <a:rPr lang="en-CA" sz="1100" dirty="0" smtClean="0"/>
              <a:t>Our</a:t>
            </a:r>
            <a:r>
              <a:rPr lang="en-CA" sz="1100" baseline="0" dirty="0" smtClean="0"/>
              <a:t> position in the </a:t>
            </a:r>
            <a:r>
              <a:rPr lang="en-CA" sz="1100" dirty="0" smtClean="0"/>
              <a:t>continuum can change with time (days, weeks, months) or because of life’s circumstances. It’s like</a:t>
            </a:r>
            <a:r>
              <a:rPr lang="en-CA" sz="1100" baseline="0" dirty="0" smtClean="0"/>
              <a:t> a juggler with many balls, each ball represents an aspect of your life. </a:t>
            </a:r>
          </a:p>
          <a:p>
            <a:endParaRPr lang="en-CA" sz="1100" baseline="0" dirty="0" smtClean="0"/>
          </a:p>
          <a:p>
            <a:r>
              <a:rPr lang="en-CA" sz="1100" baseline="0" dirty="0" smtClean="0"/>
              <a:t>When you are in green, everything goes well and the balls </a:t>
            </a:r>
            <a:r>
              <a:rPr lang="en-CA" sz="1100" dirty="0" smtClean="0"/>
              <a:t>are going at a steady pace. </a:t>
            </a:r>
          </a:p>
          <a:p>
            <a:r>
              <a:rPr lang="en-CA" sz="1100" b="0" dirty="0" smtClean="0"/>
              <a:t>When</a:t>
            </a:r>
            <a:r>
              <a:rPr lang="en-CA" sz="1100" b="0" baseline="0" dirty="0" smtClean="0"/>
              <a:t> you are in yellow, the rhythm is</a:t>
            </a:r>
            <a:r>
              <a:rPr lang="en-CA" sz="1100" b="1" baseline="0" dirty="0" smtClean="0"/>
              <a:t> uneven </a:t>
            </a:r>
            <a:r>
              <a:rPr lang="en-CA" sz="1100" b="0" baseline="0" dirty="0" smtClean="0"/>
              <a:t>but the balls stay in the air</a:t>
            </a:r>
          </a:p>
          <a:p>
            <a:r>
              <a:rPr lang="en-CA" sz="1100" b="0" baseline="0" dirty="0" smtClean="0"/>
              <a:t>When you are in orange, a ball falls</a:t>
            </a:r>
          </a:p>
          <a:p>
            <a:r>
              <a:rPr lang="en-CA" sz="1100" b="0" baseline="0" dirty="0" smtClean="0"/>
              <a:t>When you are in red … several balls fall to the ground. </a:t>
            </a:r>
          </a:p>
          <a:p>
            <a:endParaRPr lang="en-CA" sz="1100" dirty="0" smtClean="0"/>
          </a:p>
          <a:p>
            <a:r>
              <a:rPr lang="en-CA" sz="1100" dirty="0" smtClean="0"/>
              <a:t>The continuum can help you identify the signs of good and poor mental health, and find strategies to stay healthy or return to good health.</a:t>
            </a:r>
          </a:p>
          <a:p>
            <a:endParaRPr lang="en-CA" sz="11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sz="1100" dirty="0" smtClean="0"/>
              <a:t>The sooner you act, the better!</a:t>
            </a:r>
            <a:endParaRPr lang="en-CA" sz="1100" b="1" dirty="0" smtClean="0"/>
          </a:p>
          <a:p>
            <a:endParaRPr lang="en-CA" sz="1100" dirty="0" smtClean="0"/>
          </a:p>
          <a:p>
            <a:endParaRPr lang="en-CA" sz="1100" dirty="0"/>
          </a:p>
        </p:txBody>
      </p:sp>
      <p:sp>
        <p:nvSpPr>
          <p:cNvPr id="4" name="Slide Number Placeholder 3"/>
          <p:cNvSpPr>
            <a:spLocks noGrp="1"/>
          </p:cNvSpPr>
          <p:nvPr>
            <p:ph type="sldNum" sz="quarter" idx="10"/>
          </p:nvPr>
        </p:nvSpPr>
        <p:spPr/>
        <p:txBody>
          <a:bodyPr/>
          <a:lstStyle/>
          <a:p>
            <a:fld id="{7E9DD9FA-9A84-E143-86E3-47119075FC69}" type="slidenum">
              <a:rPr lang="en-US" smtClean="0"/>
              <a:t>4</a:t>
            </a:fld>
            <a:endParaRPr lang="en-US" smtClean="0"/>
          </a:p>
        </p:txBody>
      </p:sp>
    </p:spTree>
    <p:extLst>
      <p:ext uri="{BB962C8B-B14F-4D97-AF65-F5344CB8AC3E}">
        <p14:creationId xmlns:p14="http://schemas.microsoft.com/office/powerpoint/2010/main" val="3727294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4063" y="1209675"/>
            <a:ext cx="5684837" cy="3197225"/>
          </a:xfrm>
        </p:spPr>
      </p:sp>
      <p:sp>
        <p:nvSpPr>
          <p:cNvPr id="3" name="Notes Placeholder 2"/>
          <p:cNvSpPr>
            <a:spLocks noGrp="1"/>
          </p:cNvSpPr>
          <p:nvPr>
            <p:ph type="body" idx="1"/>
          </p:nvPr>
        </p:nvSpPr>
        <p:spPr>
          <a:xfrm>
            <a:off x="736451" y="4407278"/>
            <a:ext cx="5719273" cy="450463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smtClean="0">
                <a:latin typeface="Times New Roman" panose="02020603050405020304" pitchFamily="18" charset="0"/>
                <a:cs typeface="Times New Roman" panose="02020603050405020304" pitchFamily="18" charset="0"/>
              </a:rPr>
              <a:t>When using a moisturizer for facial care, we expect different benefits such as protecting our skin, preventing signs of aging, having a more radiant complexion,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smtClean="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smtClean="0">
                <a:latin typeface="Times New Roman" panose="02020603050405020304" pitchFamily="18" charset="0"/>
                <a:cs typeface="Times New Roman" panose="02020603050405020304" pitchFamily="18" charset="0"/>
              </a:rPr>
              <a:t>When you exercise, the benefits are: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smtClean="0">
                <a:latin typeface="Times New Roman" panose="02020603050405020304" pitchFamily="18" charset="0"/>
                <a:cs typeface="Times New Roman" panose="02020603050405020304" pitchFamily="18" charset="0"/>
              </a:rPr>
              <a:t>Reducing the risk of heart attack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smtClean="0">
                <a:latin typeface="Times New Roman" panose="02020603050405020304" pitchFamily="18" charset="0"/>
                <a:cs typeface="Times New Roman" panose="02020603050405020304" pitchFamily="18" charset="0"/>
              </a:rPr>
              <a:t>Decrease in blood pressure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smtClean="0">
                <a:latin typeface="Times New Roman" panose="02020603050405020304" pitchFamily="18" charset="0"/>
                <a:cs typeface="Times New Roman" panose="02020603050405020304" pitchFamily="18" charset="0"/>
              </a:rPr>
              <a:t>Better weight control, energy level,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smtClean="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smtClean="0">
                <a:latin typeface="Times New Roman" panose="02020603050405020304" pitchFamily="18" charset="0"/>
                <a:cs typeface="Times New Roman" panose="02020603050405020304" pitchFamily="18" charset="0"/>
              </a:rPr>
              <a:t>Here are some of the benefits you may gain from interacting</a:t>
            </a:r>
            <a:r>
              <a:rPr lang="en-CA" sz="1200" b="1" baseline="0" dirty="0" smtClean="0">
                <a:latin typeface="Times New Roman" panose="02020603050405020304" pitchFamily="18" charset="0"/>
                <a:cs typeface="Times New Roman" panose="02020603050405020304" pitchFamily="18" charset="0"/>
              </a:rPr>
              <a:t> with</a:t>
            </a:r>
            <a:r>
              <a:rPr lang="en-CA" sz="1200" b="1" dirty="0" smtClean="0">
                <a:latin typeface="Times New Roman" panose="02020603050405020304" pitchFamily="18" charset="0"/>
                <a:cs typeface="Times New Roman" panose="02020603050405020304" pitchFamily="18" charset="0"/>
              </a:rPr>
              <a:t> a peer supporter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E9DD9FA-9A84-E143-86E3-47119075FC69}" type="slidenum">
              <a:rPr lang="en-US" smtClean="0"/>
              <a:t>5</a:t>
            </a:fld>
            <a:endParaRPr lang="en-US" smtClean="0"/>
          </a:p>
        </p:txBody>
      </p:sp>
    </p:spTree>
    <p:extLst>
      <p:ext uri="{BB962C8B-B14F-4D97-AF65-F5344CB8AC3E}">
        <p14:creationId xmlns:p14="http://schemas.microsoft.com/office/powerpoint/2010/main" val="2210889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dirty="0" smtClean="0">
                <a:latin typeface="Times New Roman" panose="02020603050405020304" pitchFamily="18" charset="0"/>
                <a:cs typeface="Times New Roman" panose="02020603050405020304" pitchFamily="18" charset="0"/>
              </a:rPr>
              <a:t>Confidentiality is essential to the success of the PSP. </a:t>
            </a:r>
            <a:r>
              <a:rPr lang="en-CA" sz="1200" b="0" dirty="0" smtClean="0">
                <a:latin typeface="Times New Roman" panose="02020603050405020304" pitchFamily="18" charset="0"/>
                <a:cs typeface="Times New Roman" panose="02020603050405020304" pitchFamily="18" charset="0"/>
              </a:rPr>
              <a:t>A basic rule of confidentiality applies to all activities surrounding peer supporters and all the people who are involved in the PSP: the names of peers and specific details of conversations and interactions are kept confidential. </a:t>
            </a:r>
          </a:p>
          <a:p>
            <a:endParaRPr lang="en-CA" sz="1200" dirty="0" smtClean="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Times New Roman" panose="02020603050405020304" pitchFamily="18" charset="0"/>
                <a:cs typeface="Times New Roman" panose="02020603050405020304" pitchFamily="18" charset="0"/>
              </a:rPr>
              <a:t>Peer Supporters have to </a:t>
            </a:r>
            <a:r>
              <a:rPr lang="fr-FR" sz="1200" dirty="0" err="1" smtClean="0">
                <a:latin typeface="Times New Roman" panose="02020603050405020304" pitchFamily="18" charset="0"/>
                <a:cs typeface="Times New Roman" panose="02020603050405020304" pitchFamily="18" charset="0"/>
              </a:rPr>
              <a:t>adhere</a:t>
            </a:r>
            <a:r>
              <a:rPr lang="fr-FR" sz="1200" dirty="0" smtClean="0">
                <a:latin typeface="Times New Roman" panose="02020603050405020304" pitchFamily="18" charset="0"/>
                <a:cs typeface="Times New Roman" panose="02020603050405020304" pitchFamily="18" charset="0"/>
              </a:rPr>
              <a:t> to a strict </a:t>
            </a:r>
            <a:r>
              <a:rPr lang="fr-FR" sz="1200" dirty="0" err="1" smtClean="0">
                <a:latin typeface="Times New Roman" panose="02020603050405020304" pitchFamily="18" charset="0"/>
                <a:cs typeface="Times New Roman" panose="02020603050405020304" pitchFamily="18" charset="0"/>
              </a:rPr>
              <a:t>Guidline</a:t>
            </a:r>
            <a:r>
              <a:rPr lang="fr-FR" sz="1200" dirty="0" smtClean="0">
                <a:latin typeface="Times New Roman" panose="02020603050405020304" pitchFamily="18" charset="0"/>
                <a:cs typeface="Times New Roman" panose="02020603050405020304" pitchFamily="18" charset="0"/>
              </a:rPr>
              <a:t> of </a:t>
            </a:r>
            <a:r>
              <a:rPr lang="fr-FR" sz="1200" dirty="0" err="1" smtClean="0">
                <a:latin typeface="Times New Roman" panose="02020603050405020304" pitchFamily="18" charset="0"/>
                <a:cs typeface="Times New Roman" panose="02020603050405020304" pitchFamily="18" charset="0"/>
              </a:rPr>
              <a:t>Conduct</a:t>
            </a:r>
            <a:r>
              <a:rPr lang="fr-FR" sz="1200" dirty="0" smtClean="0">
                <a:latin typeface="Times New Roman" panose="02020603050405020304" pitchFamily="18" charset="0"/>
                <a:cs typeface="Times New Roman" panose="02020603050405020304" pitchFamily="18" charset="0"/>
              </a:rPr>
              <a:t> </a:t>
            </a:r>
            <a:r>
              <a:rPr lang="fr-FR" sz="1200" dirty="0" err="1" smtClean="0">
                <a:latin typeface="Times New Roman" panose="02020603050405020304" pitchFamily="18" charset="0"/>
                <a:cs typeface="Times New Roman" panose="02020603050405020304" pitchFamily="18" charset="0"/>
              </a:rPr>
              <a:t>that</a:t>
            </a:r>
            <a:r>
              <a:rPr lang="fr-FR" sz="1200" dirty="0" smtClean="0">
                <a:latin typeface="Times New Roman" panose="02020603050405020304" pitchFamily="18" charset="0"/>
                <a:cs typeface="Times New Roman" panose="02020603050405020304" pitchFamily="18" charset="0"/>
              </a:rPr>
              <a:t> </a:t>
            </a:r>
            <a:r>
              <a:rPr lang="fr-FR" sz="1200" dirty="0" err="1" smtClean="0">
                <a:latin typeface="Times New Roman" panose="02020603050405020304" pitchFamily="18" charset="0"/>
                <a:cs typeface="Times New Roman" panose="02020603050405020304" pitchFamily="18" charset="0"/>
              </a:rPr>
              <a:t>includes</a:t>
            </a:r>
            <a:r>
              <a:rPr lang="fr-FR" sz="1200" baseline="0" dirty="0" smtClean="0">
                <a:latin typeface="Times New Roman" panose="02020603050405020304" pitchFamily="18" charset="0"/>
                <a:cs typeface="Times New Roman" panose="02020603050405020304" pitchFamily="18" charset="0"/>
              </a:rPr>
              <a:t> </a:t>
            </a:r>
            <a:r>
              <a:rPr lang="fr-FR" sz="1200" baseline="0" dirty="0" err="1" smtClean="0">
                <a:latin typeface="Times New Roman" panose="02020603050405020304" pitchFamily="18" charset="0"/>
                <a:cs typeface="Times New Roman" panose="02020603050405020304" pitchFamily="18" charset="0"/>
              </a:rPr>
              <a:t>clear</a:t>
            </a:r>
            <a:r>
              <a:rPr lang="fr-FR" sz="1200" baseline="0" dirty="0" smtClean="0">
                <a:latin typeface="Times New Roman" panose="02020603050405020304" pitchFamily="18" charset="0"/>
                <a:cs typeface="Times New Roman" panose="02020603050405020304" pitchFamily="18" charset="0"/>
              </a:rPr>
              <a:t> </a:t>
            </a:r>
            <a:r>
              <a:rPr lang="fr-FR" sz="1200" baseline="0" dirty="0" err="1" smtClean="0">
                <a:latin typeface="Times New Roman" panose="02020603050405020304" pitchFamily="18" charset="0"/>
                <a:cs typeface="Times New Roman" panose="02020603050405020304" pitchFamily="18" charset="0"/>
              </a:rPr>
              <a:t>confidentiality</a:t>
            </a:r>
            <a:r>
              <a:rPr lang="fr-FR" sz="1200" baseline="0" dirty="0" smtClean="0">
                <a:latin typeface="Times New Roman" panose="02020603050405020304" pitchFamily="18" charset="0"/>
                <a:cs typeface="Times New Roman" panose="02020603050405020304" pitchFamily="18" charset="0"/>
              </a:rPr>
              <a:t> expectations, in line </a:t>
            </a:r>
            <a:r>
              <a:rPr lang="fr-FR" sz="1200" baseline="0" dirty="0" err="1" smtClean="0">
                <a:latin typeface="Times New Roman" panose="02020603050405020304" pitchFamily="18" charset="0"/>
                <a:cs typeface="Times New Roman" panose="02020603050405020304" pitchFamily="18" charset="0"/>
              </a:rPr>
              <a:t>with</a:t>
            </a:r>
            <a:r>
              <a:rPr lang="fr-FR" sz="1200" baseline="0" dirty="0" smtClean="0">
                <a:latin typeface="Times New Roman" panose="02020603050405020304" pitchFamily="18" charset="0"/>
                <a:cs typeface="Times New Roman" panose="02020603050405020304" pitchFamily="18" charset="0"/>
              </a:rPr>
              <a:t> </a:t>
            </a:r>
            <a:r>
              <a:rPr lang="fr-FR" sz="1200" baseline="0" dirty="0" err="1" smtClean="0">
                <a:latin typeface="Times New Roman" panose="02020603050405020304" pitchFamily="18" charset="0"/>
                <a:cs typeface="Times New Roman" panose="02020603050405020304" pitchFamily="18" charset="0"/>
              </a:rPr>
              <a:t>current</a:t>
            </a:r>
            <a:r>
              <a:rPr lang="fr-FR" sz="1200" baseline="0" dirty="0" smtClean="0">
                <a:latin typeface="Times New Roman" panose="02020603050405020304" pitchFamily="18" charset="0"/>
                <a:cs typeface="Times New Roman" panose="02020603050405020304" pitchFamily="18" charset="0"/>
              </a:rPr>
              <a:t> ESDC </a:t>
            </a:r>
            <a:r>
              <a:rPr lang="fr-FR" sz="1200" baseline="0" dirty="0" err="1" smtClean="0">
                <a:latin typeface="Times New Roman" panose="02020603050405020304" pitchFamily="18" charset="0"/>
                <a:cs typeface="Times New Roman" panose="02020603050405020304" pitchFamily="18" charset="0"/>
              </a:rPr>
              <a:t>policies</a:t>
            </a:r>
            <a:r>
              <a:rPr lang="fr-FR" sz="1200" baseline="0" dirty="0" smtClean="0">
                <a:latin typeface="Times New Roman" panose="02020603050405020304" pitchFamily="18" charset="0"/>
                <a:cs typeface="Times New Roman" panose="02020603050405020304" pitchFamily="18" charset="0"/>
              </a:rPr>
              <a:t> </a:t>
            </a:r>
            <a:r>
              <a:rPr lang="fr-FR" sz="1200" baseline="0" dirty="0" err="1" smtClean="0">
                <a:latin typeface="Times New Roman" panose="02020603050405020304" pitchFamily="18" charset="0"/>
                <a:cs typeface="Times New Roman" panose="02020603050405020304" pitchFamily="18" charset="0"/>
              </a:rPr>
              <a:t>regarding</a:t>
            </a:r>
            <a:r>
              <a:rPr lang="fr-FR" sz="1200" baseline="0" dirty="0" smtClean="0">
                <a:latin typeface="Times New Roman" panose="02020603050405020304" pitchFamily="18" charset="0"/>
                <a:cs typeface="Times New Roman" panose="02020603050405020304" pitchFamily="18" charset="0"/>
              </a:rPr>
              <a:t> Protection of </a:t>
            </a:r>
            <a:r>
              <a:rPr lang="fr-FR" sz="1200" baseline="0" dirty="0" err="1" smtClean="0">
                <a:latin typeface="Times New Roman" panose="02020603050405020304" pitchFamily="18" charset="0"/>
                <a:cs typeface="Times New Roman" panose="02020603050405020304" pitchFamily="18" charset="0"/>
              </a:rPr>
              <a:t>Privacy</a:t>
            </a:r>
            <a:r>
              <a:rPr lang="fr-FR" sz="1200" baseline="0" dirty="0" smtClean="0">
                <a:latin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aseline="0" dirty="0" smtClean="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latin typeface="Times New Roman" panose="02020603050405020304" pitchFamily="18" charset="0"/>
                <a:cs typeface="Times New Roman" panose="02020603050405020304" pitchFamily="18" charset="0"/>
              </a:rPr>
              <a:t>The Peer Support Program is under the responsibility of the Human Resources Bra</a:t>
            </a:r>
            <a:r>
              <a:rPr lang="en-CA" sz="1200" baseline="0" dirty="0" smtClean="0">
                <a:latin typeface="Times New Roman" panose="02020603050405020304" pitchFamily="18" charset="0"/>
                <a:cs typeface="Times New Roman" panose="02020603050405020304" pitchFamily="18" charset="0"/>
              </a:rPr>
              <a:t>nch.</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aseline="0" dirty="0" smtClean="0">
                <a:latin typeface="Times New Roman" panose="02020603050405020304" pitchFamily="18" charset="0"/>
                <a:cs typeface="Times New Roman" panose="02020603050405020304" pitchFamily="18" charset="0"/>
              </a:rPr>
              <a:t>The Guidelines of </a:t>
            </a:r>
            <a:r>
              <a:rPr lang="fr-FR" sz="1200" baseline="0" dirty="0" err="1" smtClean="0">
                <a:latin typeface="Times New Roman" panose="02020603050405020304" pitchFamily="18" charset="0"/>
                <a:cs typeface="Times New Roman" panose="02020603050405020304" pitchFamily="18" charset="0"/>
              </a:rPr>
              <a:t>Conduct</a:t>
            </a:r>
            <a:r>
              <a:rPr lang="fr-FR" sz="1200" baseline="0" dirty="0" smtClean="0">
                <a:latin typeface="Times New Roman" panose="02020603050405020304" pitchFamily="18" charset="0"/>
                <a:cs typeface="Times New Roman" panose="02020603050405020304" pitchFamily="18" charset="0"/>
              </a:rPr>
              <a:t> </a:t>
            </a:r>
            <a:r>
              <a:rPr lang="fr-FR" sz="1200" baseline="0" dirty="0" err="1" smtClean="0">
                <a:latin typeface="Times New Roman" panose="02020603050405020304" pitchFamily="18" charset="0"/>
                <a:cs typeface="Times New Roman" panose="02020603050405020304" pitchFamily="18" charset="0"/>
              </a:rPr>
              <a:t>is</a:t>
            </a:r>
            <a:r>
              <a:rPr lang="fr-FR" sz="1200" baseline="0" dirty="0" smtClean="0">
                <a:latin typeface="Times New Roman" panose="02020603050405020304" pitchFamily="18" charset="0"/>
                <a:cs typeface="Times New Roman" panose="02020603050405020304" pitchFamily="18" charset="0"/>
              </a:rPr>
              <a:t> </a:t>
            </a:r>
            <a:r>
              <a:rPr lang="fr-FR" sz="1200" baseline="0" dirty="0" err="1" smtClean="0">
                <a:latin typeface="Times New Roman" panose="02020603050405020304" pitchFamily="18" charset="0"/>
                <a:cs typeface="Times New Roman" panose="02020603050405020304" pitchFamily="18" charset="0"/>
              </a:rPr>
              <a:t>enforced</a:t>
            </a:r>
            <a:r>
              <a:rPr lang="fr-FR" sz="1200" baseline="0" dirty="0" smtClean="0">
                <a:latin typeface="Times New Roman" panose="02020603050405020304" pitchFamily="18" charset="0"/>
                <a:cs typeface="Times New Roman" panose="02020603050405020304" pitchFamily="18" charset="0"/>
              </a:rPr>
              <a:t> by the Peer Support Program Office, not by the </a:t>
            </a:r>
            <a:r>
              <a:rPr lang="fr-FR" sz="1200" baseline="0" dirty="0" err="1" smtClean="0">
                <a:latin typeface="Times New Roman" panose="02020603050405020304" pitchFamily="18" charset="0"/>
                <a:cs typeface="Times New Roman" panose="02020603050405020304" pitchFamily="18" charset="0"/>
              </a:rPr>
              <a:t>employee’s</a:t>
            </a:r>
            <a:r>
              <a:rPr lang="fr-FR" sz="1200" baseline="0" dirty="0" smtClean="0">
                <a:latin typeface="Times New Roman" panose="02020603050405020304" pitchFamily="18" charset="0"/>
                <a:cs typeface="Times New Roman" panose="02020603050405020304" pitchFamily="18" charset="0"/>
              </a:rPr>
              <a:t> manager. </a:t>
            </a:r>
            <a:endParaRPr lang="en-CA" sz="1200" dirty="0" smtClean="0">
              <a:latin typeface="Times New Roman" panose="02020603050405020304" pitchFamily="18" charset="0"/>
              <a:cs typeface="Times New Roman" panose="02020603050405020304" pitchFamily="18" charset="0"/>
            </a:endParaRPr>
          </a:p>
          <a:p>
            <a:r>
              <a:rPr lang="fr-FR" sz="1200" baseline="0" dirty="0" smtClean="0">
                <a:latin typeface="Times New Roman" panose="02020603050405020304" pitchFamily="18" charset="0"/>
                <a:cs typeface="Times New Roman" panose="02020603050405020304" pitchFamily="18" charset="0"/>
              </a:rPr>
              <a:t>In case of a </a:t>
            </a:r>
            <a:r>
              <a:rPr lang="fr-FR" sz="1200" baseline="0" dirty="0" err="1" smtClean="0">
                <a:latin typeface="Times New Roman" panose="02020603050405020304" pitchFamily="18" charset="0"/>
                <a:cs typeface="Times New Roman" panose="02020603050405020304" pitchFamily="18" charset="0"/>
              </a:rPr>
              <a:t>breach</a:t>
            </a:r>
            <a:r>
              <a:rPr lang="fr-FR" sz="1200" baseline="0" dirty="0" smtClean="0">
                <a:latin typeface="Times New Roman" panose="02020603050405020304" pitchFamily="18" charset="0"/>
                <a:cs typeface="Times New Roman" panose="02020603050405020304" pitchFamily="18" charset="0"/>
              </a:rPr>
              <a:t>, </a:t>
            </a:r>
            <a:r>
              <a:rPr lang="fr-FR" sz="1200" baseline="0" dirty="0" err="1" smtClean="0">
                <a:latin typeface="Times New Roman" panose="02020603050405020304" pitchFamily="18" charset="0"/>
                <a:cs typeface="Times New Roman" panose="02020603050405020304" pitchFamily="18" charset="0"/>
              </a:rPr>
              <a:t>may</a:t>
            </a:r>
            <a:r>
              <a:rPr lang="fr-FR" sz="1200" baseline="0" dirty="0" smtClean="0">
                <a:latin typeface="Times New Roman" panose="02020603050405020304" pitchFamily="18" charset="0"/>
                <a:cs typeface="Times New Roman" panose="02020603050405020304" pitchFamily="18" charset="0"/>
              </a:rPr>
              <a:t> go as far as </a:t>
            </a:r>
            <a:r>
              <a:rPr lang="fr-FR" sz="1200" baseline="0" dirty="0" err="1" smtClean="0">
                <a:latin typeface="Times New Roman" panose="02020603050405020304" pitchFamily="18" charset="0"/>
                <a:cs typeface="Times New Roman" panose="02020603050405020304" pitchFamily="18" charset="0"/>
              </a:rPr>
              <a:t>resigning</a:t>
            </a:r>
            <a:r>
              <a:rPr lang="fr-FR" sz="1200" baseline="0" dirty="0" smtClean="0">
                <a:latin typeface="Times New Roman" panose="02020603050405020304" pitchFamily="18" charset="0"/>
                <a:cs typeface="Times New Roman" panose="02020603050405020304" pitchFamily="18" charset="0"/>
              </a:rPr>
              <a:t> the </a:t>
            </a:r>
            <a:r>
              <a:rPr lang="fr-FR" sz="1200" baseline="0" dirty="0" err="1" smtClean="0">
                <a:latin typeface="Times New Roman" panose="02020603050405020304" pitchFamily="18" charset="0"/>
                <a:cs typeface="Times New Roman" panose="02020603050405020304" pitchFamily="18" charset="0"/>
              </a:rPr>
              <a:t>employee’s</a:t>
            </a:r>
            <a:r>
              <a:rPr lang="fr-FR" sz="1200" baseline="0" dirty="0" smtClean="0">
                <a:latin typeface="Times New Roman" panose="02020603050405020304" pitchFamily="18" charset="0"/>
                <a:cs typeface="Times New Roman" panose="02020603050405020304" pitchFamily="18" charset="0"/>
              </a:rPr>
              <a:t> Peer Supporter </a:t>
            </a:r>
            <a:r>
              <a:rPr lang="fr-FR" sz="1200" baseline="0" dirty="0" err="1" smtClean="0">
                <a:latin typeface="Times New Roman" panose="02020603050405020304" pitchFamily="18" charset="0"/>
                <a:cs typeface="Times New Roman" panose="02020603050405020304" pitchFamily="18" charset="0"/>
              </a:rPr>
              <a:t>status</a:t>
            </a:r>
            <a:r>
              <a:rPr lang="fr-FR" sz="1200" baseline="0" dirty="0" smtClean="0">
                <a:latin typeface="Times New Roman" panose="02020603050405020304" pitchFamily="18" charset="0"/>
                <a:cs typeface="Times New Roman" panose="02020603050405020304" pitchFamily="18" charset="0"/>
              </a:rPr>
              <a:t>.</a:t>
            </a:r>
          </a:p>
          <a:p>
            <a:endParaRPr lang="fr-FR" sz="1200" dirty="0" smtClean="0">
              <a:latin typeface="Times New Roman" panose="02020603050405020304" pitchFamily="18" charset="0"/>
              <a:cs typeface="Times New Roman" panose="02020603050405020304" pitchFamily="18" charset="0"/>
            </a:endParaRPr>
          </a:p>
          <a:p>
            <a:r>
              <a:rPr lang="fr-FR" sz="1200" b="1" dirty="0" smtClean="0">
                <a:latin typeface="Times New Roman" panose="02020603050405020304" pitchFamily="18" charset="0"/>
                <a:cs typeface="Times New Roman" panose="02020603050405020304" pitchFamily="18" charset="0"/>
              </a:rPr>
              <a:t>IF THE QUESTION IS ASKED: WHEN SHOULD</a:t>
            </a:r>
            <a:r>
              <a:rPr lang="fr-FR" sz="1200" b="1" baseline="0" dirty="0" smtClean="0">
                <a:latin typeface="Times New Roman" panose="02020603050405020304" pitchFamily="18" charset="0"/>
                <a:cs typeface="Times New Roman" panose="02020603050405020304" pitchFamily="18" charset="0"/>
              </a:rPr>
              <a:t> A PEER SUPPORT DISCUSSION TAKE PLACE?</a:t>
            </a:r>
            <a:endParaRPr lang="fr-FR" sz="1200" b="1" dirty="0" smtClean="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Peer Support discussions occur during breaks, lunches or before/after hours.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In the event that the employee requires immediate support, it may be necessary for their supervisor to be advised that the employee will not be at their desk for a certain period. Mentioning “Peer Support purposes” should be sufficient and should not be subject to further questions from the supervisor, similarly to instances where employees access EAP or OICM.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Although some discussions may occur during work time, it must be within reasonable parameters that have the least possible impact on operations.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9DD9FA-9A84-E143-86E3-47119075FC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8409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EAP provides employees with confidential access to clinical support. As part of the EAP, the employee is screened for their needs and then consulted further with a counselor or psychologist.</a:t>
            </a:r>
            <a:br>
              <a:rPr lang="en-CA" dirty="0" smtClean="0"/>
            </a:br>
            <a:r>
              <a:rPr lang="en-CA" dirty="0" smtClean="0"/>
              <a:t/>
            </a:r>
            <a:br>
              <a:rPr lang="en-CA" dirty="0" smtClean="0"/>
            </a:br>
            <a:r>
              <a:rPr lang="en-CA" dirty="0" smtClean="0"/>
              <a:t>The PSP provides a non-clinical intervention. The peer supporter is neither a counselor nor a health professional. The role of the Peer Supporter is not to make recommendations, but to listen and get the person take control of</a:t>
            </a:r>
            <a:r>
              <a:rPr lang="en-CA" baseline="0" dirty="0" smtClean="0"/>
              <a:t> their recovery.</a:t>
            </a:r>
            <a:r>
              <a:rPr lang="en-CA" dirty="0" smtClean="0"/>
              <a:t> </a:t>
            </a:r>
          </a:p>
          <a:p>
            <a:endParaRPr lang="en-CA" dirty="0" smtClean="0"/>
          </a:p>
          <a:p>
            <a:r>
              <a:rPr lang="en-CA" dirty="0" smtClean="0"/>
              <a:t>Peer supporters are there to inspire hope for the future because they</a:t>
            </a:r>
            <a:r>
              <a:rPr lang="en-CA" baseline="0" dirty="0" smtClean="0"/>
              <a:t> have</a:t>
            </a:r>
            <a:r>
              <a:rPr lang="en-CA" dirty="0" smtClean="0"/>
              <a:t> had similar difficulties. </a:t>
            </a:r>
          </a:p>
          <a:p>
            <a:r>
              <a:rPr lang="en-CA" dirty="0" smtClean="0"/>
              <a:t>A Peer Supporter has an attentive ear who will listen without judgment.</a:t>
            </a:r>
          </a:p>
          <a:p>
            <a:pPr>
              <a:buFont typeface="Arial" panose="020B0604020202020204" pitchFamily="34" charset="0"/>
              <a:buNone/>
            </a:pPr>
            <a:endParaRPr lang="fr-FR" dirty="0" smtClean="0"/>
          </a:p>
          <a:p>
            <a:r>
              <a:rPr lang="en-CA" dirty="0" smtClean="0"/>
              <a:t>The PSP may very well be a complementary support to the EAP.  Both programs can be used at the same time or separately depending on our needs. </a:t>
            </a:r>
            <a:endParaRPr lang="en-CA" dirty="0"/>
          </a:p>
        </p:txBody>
      </p:sp>
      <p:sp>
        <p:nvSpPr>
          <p:cNvPr id="4" name="Slide Number Placeholder 3"/>
          <p:cNvSpPr>
            <a:spLocks noGrp="1"/>
          </p:cNvSpPr>
          <p:nvPr>
            <p:ph type="sldNum" sz="quarter" idx="10"/>
          </p:nvPr>
        </p:nvSpPr>
        <p:spPr/>
        <p:txBody>
          <a:bodyPr/>
          <a:lstStyle/>
          <a:p>
            <a:fld id="{E119DCEC-1B52-47FF-ABB0-AF0D4162750F}" type="slidenum">
              <a:rPr lang="en-CA" smtClean="0"/>
              <a:t>7</a:t>
            </a:fld>
            <a:endParaRPr lang="en-CA" dirty="0"/>
          </a:p>
        </p:txBody>
      </p:sp>
    </p:spTree>
    <p:extLst>
      <p:ext uri="{BB962C8B-B14F-4D97-AF65-F5344CB8AC3E}">
        <p14:creationId xmlns:p14="http://schemas.microsoft.com/office/powerpoint/2010/main" val="1908483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4063" y="1209675"/>
            <a:ext cx="5684837" cy="3197225"/>
          </a:xfrm>
        </p:spPr>
      </p:sp>
      <p:sp>
        <p:nvSpPr>
          <p:cNvPr id="3" name="Notes Placeholder 2"/>
          <p:cNvSpPr>
            <a:spLocks noGrp="1"/>
          </p:cNvSpPr>
          <p:nvPr>
            <p:ph type="body" idx="1"/>
          </p:nvPr>
        </p:nvSpPr>
        <p:spPr>
          <a:xfrm>
            <a:off x="736451" y="4407278"/>
            <a:ext cx="5719273" cy="4504634"/>
          </a:xfrm>
        </p:spPr>
        <p:txBody>
          <a:bodyPr/>
          <a:lstStyle/>
          <a:p>
            <a:pPr lvl="0"/>
            <a:r>
              <a:rPr lang="en-CA" dirty="0" smtClean="0"/>
              <a:t>A list of peer supporters is available on </a:t>
            </a:r>
            <a:r>
              <a:rPr lang="en-CA" dirty="0" err="1" smtClean="0"/>
              <a:t>iService</a:t>
            </a:r>
            <a:r>
              <a:rPr lang="en-CA" dirty="0" smtClean="0"/>
              <a:t>.</a:t>
            </a:r>
          </a:p>
          <a:p>
            <a:pPr lvl="0"/>
            <a:endParaRPr lang="en-CA" dirty="0" smtClean="0"/>
          </a:p>
          <a:p>
            <a:pPr lvl="0"/>
            <a:r>
              <a:rPr lang="en-CA" dirty="0" smtClean="0"/>
              <a:t>The choice of Peer the Supporter</a:t>
            </a:r>
            <a:r>
              <a:rPr lang="en-CA" baseline="0" dirty="0" smtClean="0"/>
              <a:t> will be made by the employee. </a:t>
            </a:r>
          </a:p>
          <a:p>
            <a:pPr lvl="0"/>
            <a:r>
              <a:rPr lang="en-CA" baseline="0" dirty="0" smtClean="0"/>
              <a:t>It is very likely that the employee will look for a Peer Supporter who has similar life experience; however, there is no rule to determine who can support whom. </a:t>
            </a:r>
          </a:p>
          <a:p>
            <a:pPr lvl="0"/>
            <a:endParaRPr lang="en-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The employee can choose the Peer Supporter</a:t>
            </a:r>
            <a:r>
              <a:rPr lang="en-CA" baseline="0" dirty="0" smtClean="0"/>
              <a:t> </a:t>
            </a:r>
            <a:r>
              <a:rPr lang="en-CA" dirty="0" smtClean="0"/>
              <a:t>based on the experience, but he or she can also apply</a:t>
            </a:r>
            <a:r>
              <a:rPr lang="en-CA" baseline="0" dirty="0" smtClean="0"/>
              <a:t> any criteria that might make him or her more comfortable </a:t>
            </a:r>
            <a:r>
              <a:rPr lang="en-CA" dirty="0" smtClean="0"/>
              <a:t>based on criteria such as gender, age, place of work, mother tongue, role in the organization, membership of an employment equity group etc.</a:t>
            </a:r>
          </a:p>
          <a:p>
            <a:pPr lvl="0"/>
            <a:endParaRPr lang="en-CA" dirty="0" smtClean="0"/>
          </a:p>
          <a:p>
            <a:pPr lvl="0"/>
            <a:r>
              <a:rPr lang="en-CA" dirty="0" smtClean="0"/>
              <a:t>You can contact</a:t>
            </a:r>
            <a:r>
              <a:rPr lang="en-CA" baseline="0" dirty="0" smtClean="0"/>
              <a:t> any peer supporter, regardless of the city or province in which you live.</a:t>
            </a:r>
            <a:endParaRPr lang="en-CA" dirty="0" smtClean="0"/>
          </a:p>
          <a:p>
            <a:pPr lvl="0"/>
            <a:r>
              <a:rPr lang="en-CA" dirty="0" smtClean="0"/>
              <a:t>Peer support can be done virtually. A peer supporter can be contacted by phone, Skype or email. The PSP is a national program: peer supporters do not have a designated territory or regional attachment. </a:t>
            </a:r>
          </a:p>
          <a:p>
            <a:pPr lvl="0"/>
            <a:endParaRPr lang="en-CA" dirty="0" smtClean="0"/>
          </a:p>
          <a:p>
            <a:pPr lvl="0"/>
            <a:r>
              <a:rPr lang="en-CA" dirty="0" smtClean="0"/>
              <a:t>There are no forms to fill out.</a:t>
            </a:r>
          </a:p>
          <a:p>
            <a:r>
              <a:rPr lang="en-CA" dirty="0" smtClean="0"/>
              <a:t>You choose a</a:t>
            </a:r>
            <a:r>
              <a:rPr lang="en-CA" baseline="0" dirty="0" smtClean="0"/>
              <a:t> peer supporter</a:t>
            </a:r>
            <a:r>
              <a:rPr lang="en-CA" dirty="0" smtClean="0"/>
              <a:t> and contact the</a:t>
            </a:r>
            <a:r>
              <a:rPr lang="en-CA" baseline="0" dirty="0" smtClean="0"/>
              <a:t> person</a:t>
            </a:r>
            <a:r>
              <a:rPr lang="en-CA" dirty="0" smtClean="0"/>
              <a:t> directly in complete confidentiality. </a:t>
            </a:r>
          </a:p>
          <a:p>
            <a:endParaRPr lang="en-CA" dirty="0"/>
          </a:p>
        </p:txBody>
      </p:sp>
      <p:sp>
        <p:nvSpPr>
          <p:cNvPr id="4" name="Slide Number Placeholder 3"/>
          <p:cNvSpPr>
            <a:spLocks noGrp="1"/>
          </p:cNvSpPr>
          <p:nvPr>
            <p:ph type="sldNum" sz="quarter" idx="10"/>
          </p:nvPr>
        </p:nvSpPr>
        <p:spPr/>
        <p:txBody>
          <a:bodyPr/>
          <a:lstStyle/>
          <a:p>
            <a:fld id="{7E9DD9FA-9A84-E143-86E3-47119075FC69}" type="slidenum">
              <a:rPr lang="en-US" smtClean="0"/>
              <a:t>8</a:t>
            </a:fld>
            <a:endParaRPr lang="en-US" smtClean="0"/>
          </a:p>
        </p:txBody>
      </p:sp>
    </p:spTree>
    <p:extLst>
      <p:ext uri="{BB962C8B-B14F-4D97-AF65-F5344CB8AC3E}">
        <p14:creationId xmlns:p14="http://schemas.microsoft.com/office/powerpoint/2010/main" val="460480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Other than the EAP and</a:t>
            </a:r>
            <a:r>
              <a:rPr lang="en-CA" baseline="0" dirty="0" smtClean="0"/>
              <a:t> the PSP, there are more </a:t>
            </a:r>
            <a:r>
              <a:rPr lang="en-CA" dirty="0" smtClean="0"/>
              <a:t>resources to assist you in the department.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Visit </a:t>
            </a:r>
            <a:r>
              <a:rPr lang="en-CA" b="1" u="sng" baseline="0" dirty="0" smtClean="0"/>
              <a:t>SERVICES TO ASSIST YOU </a:t>
            </a:r>
            <a:r>
              <a:rPr lang="en-CA" baseline="0" dirty="0" smtClean="0"/>
              <a:t>under t</a:t>
            </a:r>
            <a:r>
              <a:rPr lang="en-CA" dirty="0" smtClean="0"/>
              <a:t>he Workplace Mental Health site on </a:t>
            </a:r>
            <a:r>
              <a:rPr lang="en-CA" dirty="0" err="1" smtClean="0"/>
              <a:t>iService</a:t>
            </a:r>
            <a:r>
              <a:rPr lang="en-CA"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By clicking on each of the circles, you will obtain</a:t>
            </a:r>
            <a:r>
              <a:rPr lang="en-CA" baseline="0" dirty="0" smtClean="0"/>
              <a:t> information about each of the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Some of the services offered are online while others are in person.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IF YOU ARE COMFORTABLE AND TIME PERMITING:  you can click on the hyperlink and show services. </a:t>
            </a:r>
            <a:endParaRPr lang="en-CA" dirty="0" smtClean="0"/>
          </a:p>
          <a:p>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aseline="0" dirty="0" smtClean="0"/>
              <a:t>QUESTION PERIOD.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aseline="0" dirty="0" smtClean="0"/>
              <a:t>THANK YOU</a:t>
            </a:r>
          </a:p>
          <a:p>
            <a:endParaRPr lang="fr-FR" sz="1200" dirty="0" smtClean="0"/>
          </a:p>
          <a:p>
            <a:endParaRPr lang="fr-FR" dirty="0"/>
          </a:p>
        </p:txBody>
      </p:sp>
      <p:sp>
        <p:nvSpPr>
          <p:cNvPr id="4" name="Slide Number Placeholder 3"/>
          <p:cNvSpPr>
            <a:spLocks noGrp="1"/>
          </p:cNvSpPr>
          <p:nvPr>
            <p:ph type="sldNum" sz="quarter" idx="10"/>
          </p:nvPr>
        </p:nvSpPr>
        <p:spPr/>
        <p:txBody>
          <a:bodyPr/>
          <a:lstStyle/>
          <a:p>
            <a:fld id="{7E9DD9FA-9A84-E143-86E3-47119075FC69}" type="slidenum">
              <a:rPr lang="en-US" smtClean="0"/>
              <a:t>9</a:t>
            </a:fld>
            <a:endParaRPr lang="en-US" dirty="0" smtClean="0"/>
          </a:p>
        </p:txBody>
      </p:sp>
    </p:spTree>
    <p:extLst>
      <p:ext uri="{BB962C8B-B14F-4D97-AF65-F5344CB8AC3E}">
        <p14:creationId xmlns:p14="http://schemas.microsoft.com/office/powerpoint/2010/main" val="3263765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7DBAA61-CEB9-4ACF-BBCD-B1A871A9E5A8}" type="datetimeFigureOut">
              <a:rPr lang="en-CA" smtClean="0"/>
              <a:t>06/09/2019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6B4E001-F0F8-4989-A4D2-9AB7C6E8B5FE}" type="slidenum">
              <a:rPr lang="en-CA" smtClean="0"/>
              <a:t>‹#›</a:t>
            </a:fld>
            <a:endParaRPr lang="en-CA"/>
          </a:p>
        </p:txBody>
      </p:sp>
    </p:spTree>
    <p:extLst>
      <p:ext uri="{BB962C8B-B14F-4D97-AF65-F5344CB8AC3E}">
        <p14:creationId xmlns:p14="http://schemas.microsoft.com/office/powerpoint/2010/main" val="2266917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7DBAA61-CEB9-4ACF-BBCD-B1A871A9E5A8}" type="datetimeFigureOut">
              <a:rPr lang="en-CA" smtClean="0"/>
              <a:t>06/09/2019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6B4E001-F0F8-4989-A4D2-9AB7C6E8B5FE}" type="slidenum">
              <a:rPr lang="en-CA" smtClean="0"/>
              <a:t>‹#›</a:t>
            </a:fld>
            <a:endParaRPr lang="en-CA"/>
          </a:p>
        </p:txBody>
      </p:sp>
    </p:spTree>
    <p:extLst>
      <p:ext uri="{BB962C8B-B14F-4D97-AF65-F5344CB8AC3E}">
        <p14:creationId xmlns:p14="http://schemas.microsoft.com/office/powerpoint/2010/main" val="764772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7DBAA61-CEB9-4ACF-BBCD-B1A871A9E5A8}" type="datetimeFigureOut">
              <a:rPr lang="en-CA" smtClean="0"/>
              <a:t>06/09/2019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6B4E001-F0F8-4989-A4D2-9AB7C6E8B5FE}" type="slidenum">
              <a:rPr lang="en-CA" smtClean="0"/>
              <a:t>‹#›</a:t>
            </a:fld>
            <a:endParaRPr lang="en-CA"/>
          </a:p>
        </p:txBody>
      </p:sp>
    </p:spTree>
    <p:extLst>
      <p:ext uri="{BB962C8B-B14F-4D97-AF65-F5344CB8AC3E}">
        <p14:creationId xmlns:p14="http://schemas.microsoft.com/office/powerpoint/2010/main" val="1965808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sz="1100" b="0" i="1">
                <a:latin typeface="Verdana"/>
                <a:cs typeface="Verdana"/>
              </a:defRPr>
            </a:lvl1pPr>
          </a:lstStyle>
          <a:p>
            <a:r>
              <a:rPr lang="en-US" dirty="0" err="1" smtClean="0"/>
              <a:t>Lorem</a:t>
            </a:r>
            <a:r>
              <a:rPr lang="en-US" dirty="0" smtClean="0"/>
              <a:t> </a:t>
            </a:r>
            <a:r>
              <a:rPr lang="en-US" dirty="0" err="1" smtClean="0"/>
              <a:t>ipsum</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E2B6B-7FFE-FA46-BED3-31567387080B}" type="slidenum">
              <a:rPr lang="en-US" smtClean="0"/>
              <a:t>‹#›</a:t>
            </a:fld>
            <a:endParaRPr lang="en-US"/>
          </a:p>
        </p:txBody>
      </p:sp>
    </p:spTree>
    <p:extLst>
      <p:ext uri="{BB962C8B-B14F-4D97-AF65-F5344CB8AC3E}">
        <p14:creationId xmlns:p14="http://schemas.microsoft.com/office/powerpoint/2010/main" val="2281942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C4D5355-65D7-0D4C-B310-E31A1CB8889D}" type="datetime1">
              <a:rPr lang="en-US" smtClean="0"/>
              <a:t>9/6/2019</a:t>
            </a:fld>
            <a:endParaRPr lang="en-US"/>
          </a:p>
        </p:txBody>
      </p:sp>
      <p:sp>
        <p:nvSpPr>
          <p:cNvPr id="6" name="Slide Number Placeholder 5"/>
          <p:cNvSpPr>
            <a:spLocks noGrp="1"/>
          </p:cNvSpPr>
          <p:nvPr>
            <p:ph type="sldNum" sz="quarter" idx="12"/>
          </p:nvPr>
        </p:nvSpPr>
        <p:spPr/>
        <p:txBody>
          <a:bodyPr/>
          <a:lstStyle/>
          <a:p>
            <a:fld id="{ABCE2B6B-7FFE-FA46-BED3-31567387080B}" type="slidenum">
              <a:rPr lang="en-US" smtClean="0"/>
              <a:t>‹#›</a:t>
            </a:fld>
            <a:endParaRPr lang="en-US"/>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5319002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7DBAA61-CEB9-4ACF-BBCD-B1A871A9E5A8}" type="datetimeFigureOut">
              <a:rPr lang="en-CA" smtClean="0"/>
              <a:t>06/09/2019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6B4E001-F0F8-4989-A4D2-9AB7C6E8B5FE}" type="slidenum">
              <a:rPr lang="en-CA" smtClean="0"/>
              <a:t>‹#›</a:t>
            </a:fld>
            <a:endParaRPr lang="en-CA"/>
          </a:p>
        </p:txBody>
      </p:sp>
    </p:spTree>
    <p:extLst>
      <p:ext uri="{BB962C8B-B14F-4D97-AF65-F5344CB8AC3E}">
        <p14:creationId xmlns:p14="http://schemas.microsoft.com/office/powerpoint/2010/main" val="2800969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7DBAA61-CEB9-4ACF-BBCD-B1A871A9E5A8}" type="datetimeFigureOut">
              <a:rPr lang="en-CA" smtClean="0"/>
              <a:t>06/09/2019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6B4E001-F0F8-4989-A4D2-9AB7C6E8B5FE}" type="slidenum">
              <a:rPr lang="en-CA" smtClean="0"/>
              <a:t>‹#›</a:t>
            </a:fld>
            <a:endParaRPr lang="en-CA"/>
          </a:p>
        </p:txBody>
      </p:sp>
    </p:spTree>
    <p:extLst>
      <p:ext uri="{BB962C8B-B14F-4D97-AF65-F5344CB8AC3E}">
        <p14:creationId xmlns:p14="http://schemas.microsoft.com/office/powerpoint/2010/main" val="1738692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07DBAA61-CEB9-4ACF-BBCD-B1A871A9E5A8}" type="datetimeFigureOut">
              <a:rPr lang="en-CA" smtClean="0"/>
              <a:t>06/09/2019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6B4E001-F0F8-4989-A4D2-9AB7C6E8B5FE}" type="slidenum">
              <a:rPr lang="en-CA" smtClean="0"/>
              <a:t>‹#›</a:t>
            </a:fld>
            <a:endParaRPr lang="en-CA"/>
          </a:p>
        </p:txBody>
      </p:sp>
    </p:spTree>
    <p:extLst>
      <p:ext uri="{BB962C8B-B14F-4D97-AF65-F5344CB8AC3E}">
        <p14:creationId xmlns:p14="http://schemas.microsoft.com/office/powerpoint/2010/main" val="2002217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07DBAA61-CEB9-4ACF-BBCD-B1A871A9E5A8}" type="datetimeFigureOut">
              <a:rPr lang="en-CA" smtClean="0"/>
              <a:t>06/09/2019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6B4E001-F0F8-4989-A4D2-9AB7C6E8B5FE}" type="slidenum">
              <a:rPr lang="en-CA" smtClean="0"/>
              <a:t>‹#›</a:t>
            </a:fld>
            <a:endParaRPr lang="en-CA"/>
          </a:p>
        </p:txBody>
      </p:sp>
    </p:spTree>
    <p:extLst>
      <p:ext uri="{BB962C8B-B14F-4D97-AF65-F5344CB8AC3E}">
        <p14:creationId xmlns:p14="http://schemas.microsoft.com/office/powerpoint/2010/main" val="3521606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07DBAA61-CEB9-4ACF-BBCD-B1A871A9E5A8}" type="datetimeFigureOut">
              <a:rPr lang="en-CA" smtClean="0"/>
              <a:t>06/09/2019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6B4E001-F0F8-4989-A4D2-9AB7C6E8B5FE}" type="slidenum">
              <a:rPr lang="en-CA" smtClean="0"/>
              <a:t>‹#›</a:t>
            </a:fld>
            <a:endParaRPr lang="en-CA"/>
          </a:p>
        </p:txBody>
      </p:sp>
    </p:spTree>
    <p:extLst>
      <p:ext uri="{BB962C8B-B14F-4D97-AF65-F5344CB8AC3E}">
        <p14:creationId xmlns:p14="http://schemas.microsoft.com/office/powerpoint/2010/main" val="278554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DBAA61-CEB9-4ACF-BBCD-B1A871A9E5A8}" type="datetimeFigureOut">
              <a:rPr lang="en-CA" smtClean="0"/>
              <a:t>06/09/2019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6B4E001-F0F8-4989-A4D2-9AB7C6E8B5FE}" type="slidenum">
              <a:rPr lang="en-CA" smtClean="0"/>
              <a:t>‹#›</a:t>
            </a:fld>
            <a:endParaRPr lang="en-CA"/>
          </a:p>
        </p:txBody>
      </p:sp>
    </p:spTree>
    <p:extLst>
      <p:ext uri="{BB962C8B-B14F-4D97-AF65-F5344CB8AC3E}">
        <p14:creationId xmlns:p14="http://schemas.microsoft.com/office/powerpoint/2010/main" val="4187088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7DBAA61-CEB9-4ACF-BBCD-B1A871A9E5A8}" type="datetimeFigureOut">
              <a:rPr lang="en-CA" smtClean="0"/>
              <a:t>06/09/2019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6B4E001-F0F8-4989-A4D2-9AB7C6E8B5FE}" type="slidenum">
              <a:rPr lang="en-CA" smtClean="0"/>
              <a:t>‹#›</a:t>
            </a:fld>
            <a:endParaRPr lang="en-CA"/>
          </a:p>
        </p:txBody>
      </p:sp>
    </p:spTree>
    <p:extLst>
      <p:ext uri="{BB962C8B-B14F-4D97-AF65-F5344CB8AC3E}">
        <p14:creationId xmlns:p14="http://schemas.microsoft.com/office/powerpoint/2010/main" val="4150978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7DBAA61-CEB9-4ACF-BBCD-B1A871A9E5A8}" type="datetimeFigureOut">
              <a:rPr lang="en-CA" smtClean="0"/>
              <a:t>06/09/2019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6B4E001-F0F8-4989-A4D2-9AB7C6E8B5FE}" type="slidenum">
              <a:rPr lang="en-CA" smtClean="0"/>
              <a:t>‹#›</a:t>
            </a:fld>
            <a:endParaRPr lang="en-CA"/>
          </a:p>
        </p:txBody>
      </p:sp>
    </p:spTree>
    <p:extLst>
      <p:ext uri="{BB962C8B-B14F-4D97-AF65-F5344CB8AC3E}">
        <p14:creationId xmlns:p14="http://schemas.microsoft.com/office/powerpoint/2010/main" val="158093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DBAA61-CEB9-4ACF-BBCD-B1A871A9E5A8}" type="datetimeFigureOut">
              <a:rPr lang="en-CA" smtClean="0"/>
              <a:t>06/09/2019</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B4E001-F0F8-4989-A4D2-9AB7C6E8B5FE}" type="slidenum">
              <a:rPr lang="en-CA" smtClean="0"/>
              <a:t>‹#›</a:t>
            </a:fld>
            <a:endParaRPr lang="en-CA"/>
          </a:p>
        </p:txBody>
      </p:sp>
    </p:spTree>
    <p:extLst>
      <p:ext uri="{BB962C8B-B14F-4D97-AF65-F5344CB8AC3E}">
        <p14:creationId xmlns:p14="http://schemas.microsoft.com/office/powerpoint/2010/main" val="901673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6.xml"/><Relationship Id="rId7" Type="http://schemas.openxmlformats.org/officeDocument/2006/relationships/notesSlide" Target="../notesSlides/notesSlide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12.xml"/><Relationship Id="rId5" Type="http://schemas.openxmlformats.org/officeDocument/2006/relationships/tags" Target="../tags/tag8.xml"/><Relationship Id="rId4" Type="http://schemas.openxmlformats.org/officeDocument/2006/relationships/tags" Target="../tags/tag7.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1.xml"/><Relationship Id="rId7" Type="http://schemas.openxmlformats.org/officeDocument/2006/relationships/notesSlide" Target="../notesSlides/notesSlide3.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Layout" Target="../slideLayouts/slideLayout12.xml"/><Relationship Id="rId5" Type="http://schemas.openxmlformats.org/officeDocument/2006/relationships/tags" Target="../tags/tag13.xml"/><Relationship Id="rId4" Type="http://schemas.openxmlformats.org/officeDocument/2006/relationships/tags" Target="../tags/tag12.xml"/></Relationships>
</file>

<file path=ppt/slides/_rels/slide4.xml.rels><?xml version="1.0" encoding="UTF-8" standalone="yes"?>
<Relationships xmlns="http://schemas.openxmlformats.org/package/2006/relationships"><Relationship Id="rId8" Type="http://schemas.openxmlformats.org/officeDocument/2006/relationships/hyperlink" Target="http://iservice.prv/eng/hr/mhw/docs/mental_health_self_awareness_tool.pdf" TargetMode="External"/><Relationship Id="rId3" Type="http://schemas.openxmlformats.org/officeDocument/2006/relationships/tags" Target="../tags/tag16.xml"/><Relationship Id="rId7" Type="http://schemas.openxmlformats.org/officeDocument/2006/relationships/notesSlide" Target="../notesSlides/notesSlide4.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Layout" Target="../slideLayouts/slideLayout12.xml"/><Relationship Id="rId5" Type="http://schemas.openxmlformats.org/officeDocument/2006/relationships/tags" Target="../tags/tag18.xml"/><Relationship Id="rId4" Type="http://schemas.openxmlformats.org/officeDocument/2006/relationships/tags" Target="../tags/tag17.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notesSlide" Target="../notesSlides/notesSlide5.xml"/><Relationship Id="rId5" Type="http://schemas.openxmlformats.org/officeDocument/2006/relationships/slideLayout" Target="../slideLayouts/slideLayout12.xml"/><Relationship Id="rId4" Type="http://schemas.openxmlformats.org/officeDocument/2006/relationships/tags" Target="../tags/tag22.xml"/></Relationships>
</file>

<file path=ppt/slides/_rels/slide6.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notesSlide" Target="../notesSlides/notesSlide6.xml"/><Relationship Id="rId4"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notesSlide" Target="../notesSlides/notesSlide7.xml"/><Relationship Id="rId4"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hyperlink" Target="http://iservice.prv/eng/hr/mhw/peer_supporter_biography.shtml" TargetMode="External"/><Relationship Id="rId3" Type="http://schemas.openxmlformats.org/officeDocument/2006/relationships/tags" Target="../tags/tag31.xml"/><Relationship Id="rId7" Type="http://schemas.openxmlformats.org/officeDocument/2006/relationships/notesSlide" Target="../notesSlides/notesSlide8.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Layout" Target="../slideLayouts/slideLayout12.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image" Target="../media/image6.emf"/></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36.xml"/><Relationship Id="rId7" Type="http://schemas.openxmlformats.org/officeDocument/2006/relationships/hyperlink" Target="http://iservice.prv/eng/hr/mhw/services.shtml" TargetMode="Externa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notesSlide" Target="../notesSlides/notesSlide9.xml"/><Relationship Id="rId5" Type="http://schemas.openxmlformats.org/officeDocument/2006/relationships/slideLayout" Target="../slideLayouts/slideLayout12.xml"/><Relationship Id="rId4" Type="http://schemas.openxmlformats.org/officeDocument/2006/relationships/tags" Target="../tags/tag37.xml"/><Relationship Id="rId9" Type="http://schemas.openxmlformats.org/officeDocument/2006/relationships/image" Target="cid:image001.png@01D46628.F5EEA61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custDataLst>
              <p:tags r:id="rId1"/>
            </p:custDataLst>
          </p:nvPr>
        </p:nvSpPr>
        <p:spPr>
          <a:xfrm>
            <a:off x="6333565" y="3160059"/>
            <a:ext cx="5071309" cy="3248623"/>
          </a:xfrm>
        </p:spPr>
        <p:txBody>
          <a:bodyPr>
            <a:normAutofit fontScale="90000"/>
          </a:bodyPr>
          <a:lstStyle/>
          <a:p>
            <a:pPr algn="ctr"/>
            <a:r>
              <a:rPr lang="fr-FR" sz="3100" b="1" dirty="0" smtClean="0">
                <a:solidFill>
                  <a:schemeClr val="accent5">
                    <a:lumMod val="50000"/>
                  </a:schemeClr>
                </a:solidFill>
                <a:latin typeface="Verdana"/>
                <a:cs typeface="Verdana"/>
              </a:rPr>
              <a:t/>
            </a:r>
            <a:br>
              <a:rPr lang="fr-FR" sz="3100" b="1" dirty="0" smtClean="0">
                <a:solidFill>
                  <a:schemeClr val="accent5">
                    <a:lumMod val="50000"/>
                  </a:schemeClr>
                </a:solidFill>
                <a:latin typeface="Verdana"/>
                <a:cs typeface="Verdana"/>
              </a:rPr>
            </a:br>
            <a:r>
              <a:rPr lang="en-CA" sz="4000" b="1" dirty="0" smtClean="0">
                <a:effectLst>
                  <a:outerShdw blurRad="38100" dist="38100" dir="2700000" algn="tl">
                    <a:srgbClr val="000000">
                      <a:alpha val="43137"/>
                    </a:srgbClr>
                  </a:outerShdw>
                </a:effectLst>
                <a:cs typeface="Verdana"/>
              </a:rPr>
              <a:t>ESDC </a:t>
            </a:r>
            <a:r>
              <a:rPr lang="en-CA" sz="4000" b="1" dirty="0">
                <a:effectLst>
                  <a:outerShdw blurRad="38100" dist="38100" dir="2700000" algn="tl">
                    <a:srgbClr val="000000">
                      <a:alpha val="43137"/>
                    </a:srgbClr>
                  </a:outerShdw>
                </a:effectLst>
                <a:cs typeface="Verdana"/>
              </a:rPr>
              <a:t>Workplace-based Mental Health </a:t>
            </a:r>
            <a:br>
              <a:rPr lang="en-CA" sz="4000" b="1" dirty="0">
                <a:effectLst>
                  <a:outerShdw blurRad="38100" dist="38100" dir="2700000" algn="tl">
                    <a:srgbClr val="000000">
                      <a:alpha val="43137"/>
                    </a:srgbClr>
                  </a:outerShdw>
                </a:effectLst>
                <a:cs typeface="Verdana"/>
              </a:rPr>
            </a:br>
            <a:r>
              <a:rPr lang="en-CA" sz="4000" b="1" dirty="0">
                <a:effectLst>
                  <a:outerShdw blurRad="38100" dist="38100" dir="2700000" algn="tl">
                    <a:srgbClr val="000000">
                      <a:alpha val="43137"/>
                    </a:srgbClr>
                  </a:outerShdw>
                </a:effectLst>
                <a:cs typeface="Verdana"/>
              </a:rPr>
              <a:t>Peer Support </a:t>
            </a:r>
            <a:r>
              <a:rPr lang="en-CA" sz="4000" b="1" dirty="0" smtClean="0">
                <a:effectLst>
                  <a:outerShdw blurRad="38100" dist="38100" dir="2700000" algn="tl">
                    <a:srgbClr val="000000">
                      <a:alpha val="43137"/>
                    </a:srgbClr>
                  </a:outerShdw>
                </a:effectLst>
                <a:cs typeface="Verdana"/>
              </a:rPr>
              <a:t>Program</a:t>
            </a:r>
            <a:r>
              <a:rPr lang="fr-FR" sz="3100" b="1" dirty="0">
                <a:latin typeface="Verdana"/>
                <a:cs typeface="Verdana"/>
              </a:rPr>
              <a:t/>
            </a:r>
            <a:br>
              <a:rPr lang="fr-FR" sz="3100" b="1" dirty="0">
                <a:latin typeface="Verdana"/>
                <a:cs typeface="Verdana"/>
              </a:rPr>
            </a:br>
            <a:r>
              <a:rPr lang="fr-FR" sz="2000" b="1" dirty="0">
                <a:latin typeface="Verdana"/>
                <a:cs typeface="Verdana"/>
              </a:rPr>
              <a:t/>
            </a:r>
            <a:br>
              <a:rPr lang="fr-FR" sz="2000" b="1" dirty="0">
                <a:latin typeface="Verdana"/>
                <a:cs typeface="Verdana"/>
              </a:rPr>
            </a:br>
            <a:r>
              <a:rPr lang="fr-FR" sz="2000" b="1" dirty="0">
                <a:latin typeface="Verdana"/>
                <a:cs typeface="Verdana"/>
              </a:rPr>
              <a:t/>
            </a:r>
            <a:br>
              <a:rPr lang="fr-FR" sz="2000" b="1" dirty="0">
                <a:latin typeface="Verdana"/>
                <a:cs typeface="Verdana"/>
              </a:rPr>
            </a:br>
            <a:r>
              <a:rPr lang="fr-FR" sz="2000" b="1" dirty="0">
                <a:latin typeface="Verdana"/>
                <a:cs typeface="Verdana"/>
              </a:rPr>
              <a:t/>
            </a:r>
            <a:br>
              <a:rPr lang="fr-FR" sz="2000" b="1" dirty="0">
                <a:latin typeface="Verdana"/>
                <a:cs typeface="Verdana"/>
              </a:rPr>
            </a:br>
            <a:endParaRPr lang="fr-FR" sz="2400" dirty="0">
              <a:latin typeface="Verdana"/>
              <a:cs typeface="Verdana"/>
            </a:endParaRPr>
          </a:p>
        </p:txBody>
      </p:sp>
      <p:sp>
        <p:nvSpPr>
          <p:cNvPr id="3" name="TextBox 2"/>
          <p:cNvSpPr txBox="1"/>
          <p:nvPr>
            <p:custDataLst>
              <p:tags r:id="rId2"/>
            </p:custDataLst>
          </p:nvPr>
        </p:nvSpPr>
        <p:spPr>
          <a:xfrm>
            <a:off x="0" y="0"/>
            <a:ext cx="3810000" cy="1270000"/>
          </a:xfrm>
          <a:prstGeom prst="rect">
            <a:avLst/>
          </a:prstGeom>
          <a:noFill/>
        </p:spPr>
        <p:txBody>
          <a:bodyPr vert="horz" rtlCol="0">
            <a:spAutoFit/>
          </a:bodyPr>
          <a:lstStyle/>
          <a:p>
            <a:endParaRPr lang="en-CA"/>
          </a:p>
        </p:txBody>
      </p:sp>
      <p:sp>
        <p:nvSpPr>
          <p:cNvPr id="4" name="TextBox 3"/>
          <p:cNvSpPr txBox="1"/>
          <p:nvPr>
            <p:custDataLst>
              <p:tags r:id="rId3"/>
            </p:custDataLst>
          </p:nvPr>
        </p:nvSpPr>
        <p:spPr>
          <a:xfrm>
            <a:off x="0" y="0"/>
            <a:ext cx="3810000" cy="1270000"/>
          </a:xfrm>
          <a:prstGeom prst="rect">
            <a:avLst/>
          </a:prstGeom>
          <a:noFill/>
        </p:spPr>
        <p:txBody>
          <a:bodyPr vert="horz" rtlCol="0">
            <a:spAutoFit/>
          </a:bodyPr>
          <a:lstStyle/>
          <a:p>
            <a:endParaRPr lang="en-CA"/>
          </a:p>
        </p:txBody>
      </p:sp>
    </p:spTree>
    <p:extLst>
      <p:ext uri="{BB962C8B-B14F-4D97-AF65-F5344CB8AC3E}">
        <p14:creationId xmlns:p14="http://schemas.microsoft.com/office/powerpoint/2010/main" val="914058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custDataLst>
              <p:tags r:id="rId1"/>
            </p:custDataLst>
          </p:nvPr>
        </p:nvSpPr>
        <p:spPr>
          <a:xfrm>
            <a:off x="596348" y="660395"/>
            <a:ext cx="11062251" cy="1303867"/>
          </a:xfrm>
        </p:spPr>
        <p:txBody>
          <a:bodyPr vert="horz" lIns="91440" tIns="421200" rIns="91440" bIns="45720" rtlCol="0" anchor="ctr" anchorCtr="0">
            <a:noAutofit/>
          </a:bodyPr>
          <a:lstStyle/>
          <a:p>
            <a:pPr algn="ctr"/>
            <a:r>
              <a:rPr lang="fr-FR" b="1" dirty="0" smtClean="0">
                <a:latin typeface="+mn-lt"/>
                <a:cs typeface="Verdana"/>
              </a:rPr>
              <a:t>THE PEER SUPPORT PROGRAM (PSP)</a:t>
            </a:r>
            <a:br>
              <a:rPr lang="fr-FR" b="1" dirty="0" smtClean="0">
                <a:latin typeface="+mn-lt"/>
                <a:cs typeface="Verdana"/>
              </a:rPr>
            </a:br>
            <a:endParaRPr lang="fr-FR" sz="4800" b="1" dirty="0">
              <a:latin typeface="+mn-lt"/>
              <a:cs typeface="Verdana"/>
            </a:endParaRPr>
          </a:p>
        </p:txBody>
      </p:sp>
      <p:sp>
        <p:nvSpPr>
          <p:cNvPr id="3" name="TextBox 2"/>
          <p:cNvSpPr txBox="1"/>
          <p:nvPr>
            <p:custDataLst>
              <p:tags r:id="rId2"/>
            </p:custDataLst>
          </p:nvPr>
        </p:nvSpPr>
        <p:spPr>
          <a:xfrm>
            <a:off x="2754062" y="1592184"/>
            <a:ext cx="8904537" cy="1015663"/>
          </a:xfrm>
          <a:prstGeom prst="rect">
            <a:avLst/>
          </a:prstGeom>
          <a:noFill/>
        </p:spPr>
        <p:txBody>
          <a:bodyPr wrap="square" rtlCol="0">
            <a:spAutoFit/>
          </a:bodyPr>
          <a:lstStyle/>
          <a:p>
            <a:endParaRPr lang="fr-FR" sz="1200" b="1" dirty="0" smtClean="0">
              <a:latin typeface="Verdana"/>
              <a:cs typeface="Verdana"/>
            </a:endParaRPr>
          </a:p>
          <a:p>
            <a:endParaRPr lang="fr-FR" sz="1200" b="1" dirty="0">
              <a:latin typeface="Verdana"/>
              <a:cs typeface="Verdana"/>
            </a:endParaRPr>
          </a:p>
          <a:p>
            <a:endParaRPr lang="fr-FR" sz="1200" b="1" dirty="0" smtClean="0">
              <a:latin typeface="Verdana"/>
              <a:cs typeface="Verdana"/>
            </a:endParaRPr>
          </a:p>
          <a:p>
            <a:endParaRPr lang="fr-FR" sz="1200" b="1" dirty="0">
              <a:latin typeface="Verdana"/>
              <a:cs typeface="Verdana"/>
            </a:endParaRPr>
          </a:p>
          <a:p>
            <a:endParaRPr lang="fr-FR" sz="1200" dirty="0">
              <a:latin typeface="Verdana"/>
              <a:cs typeface="Verdana"/>
            </a:endParaRPr>
          </a:p>
        </p:txBody>
      </p:sp>
      <p:sp>
        <p:nvSpPr>
          <p:cNvPr id="2" name="TextBox 1"/>
          <p:cNvSpPr txBox="1"/>
          <p:nvPr>
            <p:custDataLst>
              <p:tags r:id="rId3"/>
            </p:custDataLst>
          </p:nvPr>
        </p:nvSpPr>
        <p:spPr>
          <a:xfrm>
            <a:off x="596348" y="1495288"/>
            <a:ext cx="10969112" cy="4401205"/>
          </a:xfrm>
          <a:prstGeom prst="rect">
            <a:avLst/>
          </a:prstGeom>
          <a:noFill/>
        </p:spPr>
        <p:txBody>
          <a:bodyPr wrap="square" rtlCol="0">
            <a:spAutoFit/>
          </a:bodyPr>
          <a:lstStyle/>
          <a:p>
            <a:pPr lvl="1"/>
            <a:endParaRPr lang="fr-FR" sz="3200" dirty="0" smtClean="0">
              <a:cs typeface="Verdana"/>
            </a:endParaRPr>
          </a:p>
          <a:p>
            <a:pPr lvl="1"/>
            <a:r>
              <a:rPr lang="fr-FR" sz="3200" dirty="0" smtClean="0">
                <a:cs typeface="Verdana"/>
              </a:rPr>
              <a:t>A </a:t>
            </a:r>
            <a:r>
              <a:rPr lang="fr-FR" sz="3200" b="1" dirty="0" err="1" smtClean="0">
                <a:solidFill>
                  <a:schemeClr val="accent6">
                    <a:lumMod val="75000"/>
                  </a:schemeClr>
                </a:solidFill>
                <a:cs typeface="Verdana"/>
              </a:rPr>
              <a:t>confidential</a:t>
            </a:r>
            <a:r>
              <a:rPr lang="fr-FR" sz="3200" dirty="0">
                <a:solidFill>
                  <a:schemeClr val="accent6">
                    <a:lumMod val="75000"/>
                  </a:schemeClr>
                </a:solidFill>
                <a:cs typeface="Verdana"/>
              </a:rPr>
              <a:t>, </a:t>
            </a:r>
            <a:r>
              <a:rPr lang="fr-FR" sz="3200" b="1" dirty="0" err="1" smtClean="0">
                <a:solidFill>
                  <a:schemeClr val="accent6">
                    <a:lumMod val="75000"/>
                  </a:schemeClr>
                </a:solidFill>
                <a:cs typeface="Verdana"/>
              </a:rPr>
              <a:t>voluntary</a:t>
            </a:r>
            <a:r>
              <a:rPr lang="fr-FR" sz="3200" b="1" dirty="0" smtClean="0">
                <a:solidFill>
                  <a:schemeClr val="accent6">
                    <a:lumMod val="75000"/>
                  </a:schemeClr>
                </a:solidFill>
                <a:cs typeface="Verdana"/>
              </a:rPr>
              <a:t>, non-</a:t>
            </a:r>
            <a:r>
              <a:rPr lang="fr-FR" sz="3200" b="1" dirty="0" err="1" smtClean="0">
                <a:solidFill>
                  <a:schemeClr val="accent6">
                    <a:lumMod val="75000"/>
                  </a:schemeClr>
                </a:solidFill>
                <a:cs typeface="Verdana"/>
              </a:rPr>
              <a:t>clinical</a:t>
            </a:r>
            <a:r>
              <a:rPr lang="fr-FR" sz="3200" b="1" dirty="0" smtClean="0">
                <a:solidFill>
                  <a:schemeClr val="accent6">
                    <a:lumMod val="75000"/>
                  </a:schemeClr>
                </a:solidFill>
                <a:cs typeface="Verdana"/>
              </a:rPr>
              <a:t> </a:t>
            </a:r>
            <a:r>
              <a:rPr lang="fr-FR" sz="3200" dirty="0" smtClean="0">
                <a:cs typeface="Verdana"/>
              </a:rPr>
              <a:t>mental </a:t>
            </a:r>
            <a:r>
              <a:rPr lang="fr-FR" sz="3200" dirty="0" err="1" smtClean="0">
                <a:cs typeface="Verdana"/>
              </a:rPr>
              <a:t>health</a:t>
            </a:r>
            <a:r>
              <a:rPr lang="fr-FR" sz="3200" dirty="0" smtClean="0">
                <a:cs typeface="Verdana"/>
              </a:rPr>
              <a:t> support service for </a:t>
            </a:r>
            <a:r>
              <a:rPr lang="fr-FR" sz="3200" b="1" dirty="0" smtClean="0">
                <a:cs typeface="Verdana"/>
              </a:rPr>
              <a:t>all </a:t>
            </a:r>
            <a:r>
              <a:rPr lang="fr-FR" sz="3200" b="1" dirty="0" err="1" smtClean="0">
                <a:cs typeface="Verdana"/>
              </a:rPr>
              <a:t>employees</a:t>
            </a:r>
            <a:r>
              <a:rPr lang="fr-FR" sz="3200" b="1" dirty="0" smtClean="0">
                <a:cs typeface="Verdana"/>
              </a:rPr>
              <a:t> in the </a:t>
            </a:r>
            <a:r>
              <a:rPr lang="fr-FR" sz="3200" b="1" dirty="0" err="1" smtClean="0">
                <a:cs typeface="Verdana"/>
              </a:rPr>
              <a:t>organization</a:t>
            </a:r>
            <a:r>
              <a:rPr lang="fr-FR" sz="3200" b="1" dirty="0" smtClean="0">
                <a:cs typeface="Verdana"/>
              </a:rPr>
              <a:t>.</a:t>
            </a:r>
          </a:p>
          <a:p>
            <a:pPr lvl="1"/>
            <a:endParaRPr lang="fr-FR" sz="3200" b="1" dirty="0" smtClean="0"/>
          </a:p>
          <a:p>
            <a:pPr lvl="1"/>
            <a:r>
              <a:rPr lang="fr-FR" sz="3200" b="1" dirty="0" smtClean="0"/>
              <a:t>Objective :</a:t>
            </a:r>
            <a:endParaRPr lang="fr-FR" sz="3200" b="1" dirty="0"/>
          </a:p>
          <a:p>
            <a:pPr marL="914400" lvl="1" indent="-457200">
              <a:buFont typeface="Wingdings" panose="05000000000000000000" pitchFamily="2" charset="2"/>
              <a:buChar char="v"/>
            </a:pPr>
            <a:r>
              <a:rPr lang="fr-FR" sz="3200" dirty="0" smtClean="0"/>
              <a:t>Support and </a:t>
            </a:r>
            <a:r>
              <a:rPr lang="fr-FR" sz="3200" dirty="0" err="1" smtClean="0"/>
              <a:t>empower</a:t>
            </a:r>
            <a:r>
              <a:rPr lang="fr-FR" sz="3200" dirty="0" smtClean="0"/>
              <a:t> </a:t>
            </a:r>
            <a:r>
              <a:rPr lang="fr-FR" sz="3200" dirty="0" err="1" smtClean="0"/>
              <a:t>employees</a:t>
            </a:r>
            <a:r>
              <a:rPr lang="fr-FR" sz="3200" dirty="0" smtClean="0"/>
              <a:t> coping </a:t>
            </a:r>
            <a:r>
              <a:rPr lang="fr-FR" sz="3200" dirty="0" err="1" smtClean="0"/>
              <a:t>with</a:t>
            </a:r>
            <a:r>
              <a:rPr lang="fr-FR" sz="3200" dirty="0" smtClean="0"/>
              <a:t/>
            </a:r>
            <a:br>
              <a:rPr lang="fr-FR" sz="3200" dirty="0" smtClean="0"/>
            </a:br>
            <a:r>
              <a:rPr lang="fr-FR" sz="3200" dirty="0" smtClean="0"/>
              <a:t>mental </a:t>
            </a:r>
            <a:r>
              <a:rPr lang="fr-FR" sz="3200" dirty="0" err="1" smtClean="0"/>
              <a:t>health</a:t>
            </a:r>
            <a:r>
              <a:rPr lang="fr-FR" sz="3200" dirty="0" smtClean="0"/>
              <a:t> issues.</a:t>
            </a:r>
            <a:endParaRPr lang="fr-FR" sz="3200" dirty="0" smtClean="0">
              <a:cs typeface="Verdana"/>
            </a:endParaRPr>
          </a:p>
          <a:p>
            <a:pPr lvl="1"/>
            <a:endParaRPr lang="fr-FR" sz="2800" b="1" dirty="0" smtClean="0">
              <a:solidFill>
                <a:schemeClr val="accent1">
                  <a:lumMod val="75000"/>
                </a:schemeClr>
              </a:solidFill>
              <a:cs typeface="Verdana"/>
            </a:endParaRPr>
          </a:p>
          <a:p>
            <a:endParaRPr lang="fr-FR" sz="2800" dirty="0">
              <a:cs typeface="Verdana"/>
            </a:endParaRPr>
          </a:p>
        </p:txBody>
      </p:sp>
      <p:pic>
        <p:nvPicPr>
          <p:cNvPr id="4" name="Picture 3"/>
          <p:cNvPicPr>
            <a:picLocks noChangeAspect="1"/>
          </p:cNvPicPr>
          <p:nvPr>
            <p:custDataLst>
              <p:tags r:id="rId4"/>
            </p:custDataLst>
          </p:nvPr>
        </p:nvPicPr>
        <p:blipFill>
          <a:blip r:embed="rId8" cstate="print">
            <a:extLst>
              <a:ext uri="{28A0092B-C50C-407E-A947-70E740481C1C}">
                <a14:useLocalDpi xmlns:a14="http://schemas.microsoft.com/office/drawing/2010/main" val="0"/>
              </a:ext>
            </a:extLst>
          </a:blip>
          <a:stretch>
            <a:fillRect/>
          </a:stretch>
        </p:blipFill>
        <p:spPr>
          <a:xfrm>
            <a:off x="9460815" y="3773651"/>
            <a:ext cx="2155449" cy="1931057"/>
          </a:xfrm>
          <a:prstGeom prst="rect">
            <a:avLst/>
          </a:prstGeom>
        </p:spPr>
      </p:pic>
      <p:cxnSp>
        <p:nvCxnSpPr>
          <p:cNvPr id="13" name="Straight Connector 12"/>
          <p:cNvCxnSpPr/>
          <p:nvPr>
            <p:custDataLst>
              <p:tags r:id="rId5"/>
            </p:custDataLst>
          </p:nvPr>
        </p:nvCxnSpPr>
        <p:spPr>
          <a:xfrm>
            <a:off x="1066800" y="1628020"/>
            <a:ext cx="1029546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1772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custDataLst>
              <p:tags r:id="rId1"/>
            </p:custDataLst>
          </p:nvPr>
        </p:nvSpPr>
        <p:spPr>
          <a:xfrm>
            <a:off x="596348" y="423333"/>
            <a:ext cx="11062251" cy="1303867"/>
          </a:xfrm>
        </p:spPr>
        <p:txBody>
          <a:bodyPr vert="horz" lIns="91440" tIns="421200" rIns="91440" bIns="45720" rtlCol="0" anchor="ctr" anchorCtr="0">
            <a:noAutofit/>
          </a:bodyPr>
          <a:lstStyle/>
          <a:p>
            <a:pPr algn="ctr"/>
            <a:r>
              <a:rPr lang="fr-FR" b="1" dirty="0" smtClean="0">
                <a:latin typeface="+mn-lt"/>
                <a:cs typeface="Verdana"/>
              </a:rPr>
              <a:t>WHAT IS A PEER SUPPORTER?</a:t>
            </a:r>
            <a:r>
              <a:rPr lang="fr-FR" sz="4800" b="1" dirty="0" smtClean="0">
                <a:latin typeface="+mn-lt"/>
                <a:cs typeface="Verdana"/>
              </a:rPr>
              <a:t/>
            </a:r>
            <a:br>
              <a:rPr lang="fr-FR" sz="4800" b="1" dirty="0" smtClean="0">
                <a:latin typeface="+mn-lt"/>
                <a:cs typeface="Verdana"/>
              </a:rPr>
            </a:br>
            <a:endParaRPr lang="fr-FR" sz="4800" b="1" dirty="0">
              <a:latin typeface="+mn-lt"/>
              <a:cs typeface="Verdana"/>
            </a:endParaRPr>
          </a:p>
        </p:txBody>
      </p:sp>
      <p:sp>
        <p:nvSpPr>
          <p:cNvPr id="3" name="TextBox 2"/>
          <p:cNvSpPr txBox="1"/>
          <p:nvPr>
            <p:custDataLst>
              <p:tags r:id="rId2"/>
            </p:custDataLst>
          </p:nvPr>
        </p:nvSpPr>
        <p:spPr>
          <a:xfrm>
            <a:off x="2754062" y="1592184"/>
            <a:ext cx="8904537" cy="1015663"/>
          </a:xfrm>
          <a:prstGeom prst="rect">
            <a:avLst/>
          </a:prstGeom>
          <a:noFill/>
        </p:spPr>
        <p:txBody>
          <a:bodyPr wrap="square" rtlCol="0">
            <a:spAutoFit/>
          </a:bodyPr>
          <a:lstStyle/>
          <a:p>
            <a:endParaRPr lang="fr-FR" sz="1200" b="1" dirty="0" smtClean="0">
              <a:latin typeface="Verdana"/>
              <a:cs typeface="Verdana"/>
            </a:endParaRPr>
          </a:p>
          <a:p>
            <a:endParaRPr lang="fr-FR" sz="1200" b="1" dirty="0">
              <a:latin typeface="Verdana"/>
              <a:cs typeface="Verdana"/>
            </a:endParaRPr>
          </a:p>
          <a:p>
            <a:endParaRPr lang="fr-FR" sz="1200" b="1" dirty="0" smtClean="0">
              <a:latin typeface="Verdana"/>
              <a:cs typeface="Verdana"/>
            </a:endParaRPr>
          </a:p>
          <a:p>
            <a:endParaRPr lang="fr-FR" sz="1200" b="1" dirty="0">
              <a:latin typeface="Verdana"/>
              <a:cs typeface="Verdana"/>
            </a:endParaRPr>
          </a:p>
          <a:p>
            <a:endParaRPr lang="fr-FR" sz="1200" dirty="0">
              <a:latin typeface="Verdana"/>
              <a:cs typeface="Verdana"/>
            </a:endParaRPr>
          </a:p>
        </p:txBody>
      </p:sp>
      <p:sp>
        <p:nvSpPr>
          <p:cNvPr id="2" name="TextBox 1"/>
          <p:cNvSpPr txBox="1"/>
          <p:nvPr>
            <p:custDataLst>
              <p:tags r:id="rId3"/>
            </p:custDataLst>
          </p:nvPr>
        </p:nvSpPr>
        <p:spPr>
          <a:xfrm>
            <a:off x="863600" y="1495288"/>
            <a:ext cx="10651067" cy="4401205"/>
          </a:xfrm>
          <a:prstGeom prst="rect">
            <a:avLst/>
          </a:prstGeom>
          <a:noFill/>
        </p:spPr>
        <p:txBody>
          <a:bodyPr wrap="square" rtlCol="0">
            <a:spAutoFit/>
          </a:bodyPr>
          <a:lstStyle/>
          <a:p>
            <a:pPr lvl="1"/>
            <a:endParaRPr lang="fr-FR" sz="2800" b="1" dirty="0" smtClean="0">
              <a:solidFill>
                <a:schemeClr val="accent1">
                  <a:lumMod val="75000"/>
                </a:schemeClr>
              </a:solidFill>
              <a:cs typeface="Verdana"/>
            </a:endParaRPr>
          </a:p>
          <a:p>
            <a:pPr lvl="1"/>
            <a:r>
              <a:rPr lang="fr-FR" sz="3200" b="1" dirty="0" smtClean="0">
                <a:cs typeface="Verdana"/>
              </a:rPr>
              <a:t>An ESDC </a:t>
            </a:r>
            <a:r>
              <a:rPr lang="fr-FR" sz="3200" b="1" dirty="0" err="1" smtClean="0">
                <a:cs typeface="Verdana"/>
              </a:rPr>
              <a:t>employee</a:t>
            </a:r>
            <a:r>
              <a:rPr lang="fr-FR" sz="3200" b="1" dirty="0" smtClean="0">
                <a:cs typeface="Verdana"/>
              </a:rPr>
              <a:t> </a:t>
            </a:r>
            <a:r>
              <a:rPr lang="fr-FR" sz="3200" b="1" dirty="0" err="1" smtClean="0">
                <a:cs typeface="Verdana"/>
              </a:rPr>
              <a:t>who</a:t>
            </a:r>
            <a:r>
              <a:rPr lang="fr-FR" sz="3200" b="1" dirty="0" smtClean="0">
                <a:cs typeface="Verdana"/>
              </a:rPr>
              <a:t> : </a:t>
            </a:r>
          </a:p>
          <a:p>
            <a:pPr lvl="1"/>
            <a:endParaRPr lang="fr-FR" sz="3200" dirty="0" smtClean="0">
              <a:cs typeface="Verdana"/>
            </a:endParaRPr>
          </a:p>
          <a:p>
            <a:pPr marL="914400" lvl="1" indent="-457200">
              <a:buFont typeface="Wingdings" panose="05000000000000000000" pitchFamily="2" charset="2"/>
              <a:buChar char="Ø"/>
            </a:pPr>
            <a:r>
              <a:rPr lang="fr-FR" sz="3200" dirty="0" smtClean="0"/>
              <a:t>Has been </a:t>
            </a:r>
            <a:r>
              <a:rPr lang="fr-FR" sz="3200" dirty="0" err="1" smtClean="0"/>
              <a:t>through</a:t>
            </a:r>
            <a:r>
              <a:rPr lang="fr-FR" sz="3200" dirty="0" smtClean="0"/>
              <a:t> a </a:t>
            </a:r>
            <a:r>
              <a:rPr lang="fr-FR" sz="3200" b="1" dirty="0" smtClean="0">
                <a:solidFill>
                  <a:schemeClr val="accent2">
                    <a:lumMod val="75000"/>
                  </a:schemeClr>
                </a:solidFill>
                <a:cs typeface="Verdana"/>
              </a:rPr>
              <a:t>mental </a:t>
            </a:r>
            <a:r>
              <a:rPr lang="fr-FR" sz="3200" b="1" dirty="0" err="1" smtClean="0">
                <a:solidFill>
                  <a:schemeClr val="accent2">
                    <a:lumMod val="75000"/>
                  </a:schemeClr>
                </a:solidFill>
                <a:cs typeface="Verdana"/>
              </a:rPr>
              <a:t>health</a:t>
            </a:r>
            <a:r>
              <a:rPr lang="fr-FR" sz="3200" b="1" dirty="0" smtClean="0">
                <a:solidFill>
                  <a:schemeClr val="accent2">
                    <a:lumMod val="75000"/>
                  </a:schemeClr>
                </a:solidFill>
                <a:cs typeface="Verdana"/>
              </a:rPr>
              <a:t> situation </a:t>
            </a:r>
            <a:r>
              <a:rPr lang="fr-FR" sz="2800" dirty="0" smtClean="0">
                <a:solidFill>
                  <a:prstClr val="black"/>
                </a:solidFill>
              </a:rPr>
              <a:t>and</a:t>
            </a:r>
            <a:r>
              <a:rPr lang="fr-FR" sz="3200" dirty="0"/>
              <a:t> </a:t>
            </a:r>
            <a:r>
              <a:rPr lang="fr-FR" sz="3200" dirty="0" err="1" smtClean="0"/>
              <a:t>is</a:t>
            </a:r>
            <a:r>
              <a:rPr lang="fr-FR" sz="3200" dirty="0" smtClean="0"/>
              <a:t> </a:t>
            </a:r>
            <a:r>
              <a:rPr lang="fr-FR" sz="3200" dirty="0" err="1" smtClean="0"/>
              <a:t>now</a:t>
            </a:r>
            <a:r>
              <a:rPr lang="fr-FR" sz="3200" dirty="0" smtClean="0"/>
              <a:t> in a positive state of </a:t>
            </a:r>
            <a:r>
              <a:rPr lang="fr-FR" sz="3200" dirty="0" err="1" smtClean="0"/>
              <a:t>recovery</a:t>
            </a:r>
            <a:r>
              <a:rPr lang="fr-FR" sz="3200" dirty="0" smtClean="0"/>
              <a:t> and/or </a:t>
            </a:r>
            <a:r>
              <a:rPr lang="fr-FR" sz="3200" dirty="0" err="1" smtClean="0"/>
              <a:t>readiness</a:t>
            </a:r>
            <a:r>
              <a:rPr lang="fr-FR" sz="3200" dirty="0" smtClean="0"/>
              <a:t>; </a:t>
            </a:r>
            <a:endParaRPr lang="fr-FR" sz="3200" dirty="0"/>
          </a:p>
          <a:p>
            <a:pPr marL="914400" lvl="1" indent="-457200">
              <a:buFont typeface="Wingdings" panose="05000000000000000000" pitchFamily="2" charset="2"/>
              <a:buChar char="Ø"/>
            </a:pPr>
            <a:r>
              <a:rPr lang="fr-FR" sz="3200" b="1" dirty="0" err="1" smtClean="0">
                <a:solidFill>
                  <a:schemeClr val="accent2">
                    <a:lumMod val="75000"/>
                  </a:schemeClr>
                </a:solidFill>
                <a:cs typeface="Verdana"/>
              </a:rPr>
              <a:t>Volunteers</a:t>
            </a:r>
            <a:r>
              <a:rPr lang="fr-FR" sz="3200" b="1" dirty="0" smtClean="0">
                <a:cs typeface="Verdana"/>
              </a:rPr>
              <a:t> </a:t>
            </a:r>
            <a:r>
              <a:rPr lang="fr-FR" sz="3200" dirty="0" smtClean="0"/>
              <a:t>to support </a:t>
            </a:r>
            <a:r>
              <a:rPr lang="fr-FR" sz="3200" dirty="0" err="1" smtClean="0"/>
              <a:t>fellow</a:t>
            </a:r>
            <a:r>
              <a:rPr lang="fr-FR" sz="3200" dirty="0" smtClean="0"/>
              <a:t> ESDC </a:t>
            </a:r>
            <a:r>
              <a:rPr lang="fr-FR" sz="3200" dirty="0" err="1" smtClean="0"/>
              <a:t>employees</a:t>
            </a:r>
            <a:r>
              <a:rPr lang="fr-FR" sz="3200" dirty="0" smtClean="0"/>
              <a:t>;</a:t>
            </a:r>
            <a:endParaRPr lang="fr-FR" sz="3200" dirty="0"/>
          </a:p>
          <a:p>
            <a:pPr marL="914400" lvl="1" indent="-457200">
              <a:buFont typeface="Wingdings" panose="05000000000000000000" pitchFamily="2" charset="2"/>
              <a:buChar char="Ø"/>
            </a:pPr>
            <a:r>
              <a:rPr lang="fr-FR" sz="3200" dirty="0" err="1" smtClean="0"/>
              <a:t>Successfully</a:t>
            </a:r>
            <a:r>
              <a:rPr lang="fr-FR" sz="3200" dirty="0" smtClean="0"/>
              <a:t> </a:t>
            </a:r>
            <a:r>
              <a:rPr lang="fr-FR" sz="3200" dirty="0" err="1" smtClean="0"/>
              <a:t>completed</a:t>
            </a:r>
            <a:r>
              <a:rPr lang="fr-FR" sz="3200" dirty="0" smtClean="0"/>
              <a:t> the </a:t>
            </a:r>
            <a:r>
              <a:rPr lang="fr-FR" sz="3200" dirty="0" err="1" smtClean="0"/>
              <a:t>mandatory</a:t>
            </a:r>
            <a:r>
              <a:rPr lang="fr-FR" sz="3200" dirty="0" smtClean="0"/>
              <a:t> </a:t>
            </a:r>
            <a:r>
              <a:rPr lang="fr-FR" sz="3200" b="1" dirty="0">
                <a:solidFill>
                  <a:schemeClr val="accent2">
                    <a:lumMod val="75000"/>
                  </a:schemeClr>
                </a:solidFill>
              </a:rPr>
              <a:t>P</a:t>
            </a:r>
            <a:r>
              <a:rPr lang="fr-FR" sz="3200" b="1" dirty="0" smtClean="0">
                <a:solidFill>
                  <a:schemeClr val="accent2">
                    <a:lumMod val="75000"/>
                  </a:schemeClr>
                </a:solidFill>
              </a:rPr>
              <a:t>eer </a:t>
            </a:r>
            <a:br>
              <a:rPr lang="fr-FR" sz="3200" b="1" dirty="0" smtClean="0">
                <a:solidFill>
                  <a:schemeClr val="accent2">
                    <a:lumMod val="75000"/>
                  </a:schemeClr>
                </a:solidFill>
              </a:rPr>
            </a:br>
            <a:r>
              <a:rPr lang="fr-FR" sz="3200" b="1" dirty="0" smtClean="0">
                <a:solidFill>
                  <a:schemeClr val="accent2">
                    <a:lumMod val="75000"/>
                  </a:schemeClr>
                </a:solidFill>
              </a:rPr>
              <a:t>Support training.</a:t>
            </a:r>
            <a:endParaRPr lang="fr-FR" sz="3200" b="1" dirty="0" smtClean="0">
              <a:solidFill>
                <a:schemeClr val="accent2">
                  <a:lumMod val="75000"/>
                </a:schemeClr>
              </a:solidFill>
              <a:cs typeface="Verdana"/>
            </a:endParaRPr>
          </a:p>
          <a:p>
            <a:endParaRPr lang="fr-FR" sz="2800" dirty="0">
              <a:cs typeface="Verdana"/>
            </a:endParaRPr>
          </a:p>
        </p:txBody>
      </p:sp>
      <p:cxnSp>
        <p:nvCxnSpPr>
          <p:cNvPr id="10" name="Straight Connector 9"/>
          <p:cNvCxnSpPr/>
          <p:nvPr>
            <p:custDataLst>
              <p:tags r:id="rId4"/>
            </p:custDataLst>
          </p:nvPr>
        </p:nvCxnSpPr>
        <p:spPr>
          <a:xfrm>
            <a:off x="1066800" y="1495288"/>
            <a:ext cx="1029546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custDataLst>
              <p:tags r:id="rId5"/>
            </p:custDataLst>
          </p:nvPr>
        </p:nvPicPr>
        <p:blipFill>
          <a:blip r:embed="rId8"/>
          <a:stretch>
            <a:fillRect/>
          </a:stretch>
        </p:blipFill>
        <p:spPr>
          <a:xfrm>
            <a:off x="9721850" y="3806825"/>
            <a:ext cx="1866900" cy="2266950"/>
          </a:xfrm>
          <a:prstGeom prst="rect">
            <a:avLst/>
          </a:prstGeom>
        </p:spPr>
      </p:pic>
    </p:spTree>
    <p:extLst>
      <p:ext uri="{BB962C8B-B14F-4D97-AF65-F5344CB8AC3E}">
        <p14:creationId xmlns:p14="http://schemas.microsoft.com/office/powerpoint/2010/main" val="40512751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custDataLst>
              <p:tags r:id="rId1"/>
            </p:custDataLst>
          </p:nvPr>
        </p:nvSpPr>
        <p:spPr>
          <a:xfrm>
            <a:off x="596348" y="152406"/>
            <a:ext cx="11062251" cy="1219200"/>
          </a:xfrm>
        </p:spPr>
        <p:txBody>
          <a:bodyPr vert="horz" lIns="91440" tIns="421200" rIns="91440" bIns="45720" rtlCol="0" anchor="ctr" anchorCtr="0">
            <a:noAutofit/>
          </a:bodyPr>
          <a:lstStyle/>
          <a:p>
            <a:pPr algn="ctr"/>
            <a:r>
              <a:rPr lang="fr-FR" sz="4000" b="1" dirty="0" smtClean="0">
                <a:latin typeface="+mn-lt"/>
                <a:ea typeface="Times New Roman" panose="02020603050405020304" pitchFamily="18" charset="0"/>
              </a:rPr>
              <a:t>WHY TURN TO A PEER SUPPORTER?</a:t>
            </a:r>
            <a:endParaRPr lang="en-CA" sz="4000" dirty="0">
              <a:latin typeface="+mn-lt"/>
              <a:ea typeface="Times New Roman" panose="02020603050405020304" pitchFamily="18" charset="0"/>
            </a:endParaRPr>
          </a:p>
        </p:txBody>
      </p:sp>
      <p:sp>
        <p:nvSpPr>
          <p:cNvPr id="3" name="TextBox 2"/>
          <p:cNvSpPr txBox="1"/>
          <p:nvPr>
            <p:custDataLst>
              <p:tags r:id="rId2"/>
            </p:custDataLst>
          </p:nvPr>
        </p:nvSpPr>
        <p:spPr>
          <a:xfrm>
            <a:off x="2754062" y="1592184"/>
            <a:ext cx="8904537" cy="1015663"/>
          </a:xfrm>
          <a:prstGeom prst="rect">
            <a:avLst/>
          </a:prstGeom>
          <a:noFill/>
        </p:spPr>
        <p:txBody>
          <a:bodyPr wrap="square" rtlCol="0">
            <a:spAutoFit/>
          </a:bodyPr>
          <a:lstStyle/>
          <a:p>
            <a:endParaRPr lang="fr-FR" sz="1200" b="1" dirty="0" smtClean="0">
              <a:latin typeface="Verdana"/>
              <a:cs typeface="Verdana"/>
            </a:endParaRPr>
          </a:p>
          <a:p>
            <a:endParaRPr lang="fr-FR" sz="1200" b="1" dirty="0">
              <a:latin typeface="Verdana"/>
              <a:cs typeface="Verdana"/>
            </a:endParaRPr>
          </a:p>
          <a:p>
            <a:endParaRPr lang="fr-FR" sz="1200" b="1" dirty="0" smtClean="0">
              <a:latin typeface="Verdana"/>
              <a:cs typeface="Verdana"/>
            </a:endParaRPr>
          </a:p>
          <a:p>
            <a:endParaRPr lang="fr-FR" sz="1200" b="1" dirty="0">
              <a:latin typeface="Verdana"/>
              <a:cs typeface="Verdana"/>
            </a:endParaRPr>
          </a:p>
          <a:p>
            <a:endParaRPr lang="fr-FR" sz="1200" dirty="0">
              <a:latin typeface="Verdana"/>
              <a:cs typeface="Verdana"/>
            </a:endParaRPr>
          </a:p>
        </p:txBody>
      </p:sp>
      <p:sp>
        <p:nvSpPr>
          <p:cNvPr id="2" name="TextBox 1"/>
          <p:cNvSpPr txBox="1"/>
          <p:nvPr>
            <p:custDataLst>
              <p:tags r:id="rId3"/>
            </p:custDataLst>
          </p:nvPr>
        </p:nvSpPr>
        <p:spPr>
          <a:xfrm>
            <a:off x="884768" y="1592184"/>
            <a:ext cx="10862731" cy="4401205"/>
          </a:xfrm>
          <a:prstGeom prst="rect">
            <a:avLst/>
          </a:prstGeom>
          <a:noFill/>
        </p:spPr>
        <p:txBody>
          <a:bodyPr wrap="square" rtlCol="0">
            <a:spAutoFit/>
          </a:bodyPr>
          <a:lstStyle/>
          <a:p>
            <a:endParaRPr lang="fr-FR" sz="1200" b="1" dirty="0" smtClean="0">
              <a:latin typeface="Calibri" panose="020F0502020204030204" pitchFamily="34" charset="0"/>
              <a:ea typeface="Times New Roman" panose="02020603050405020304" pitchFamily="18" charset="0"/>
            </a:endParaRPr>
          </a:p>
          <a:p>
            <a:r>
              <a:rPr lang="fr-FR" sz="3200" b="1" dirty="0" err="1" smtClean="0">
                <a:latin typeface="Calibri" panose="020F0502020204030204" pitchFamily="34" charset="0"/>
                <a:ea typeface="Times New Roman" panose="02020603050405020304" pitchFamily="18" charset="0"/>
              </a:rPr>
              <a:t>Because</a:t>
            </a:r>
            <a:r>
              <a:rPr lang="fr-FR" sz="3200" b="1" dirty="0" smtClean="0">
                <a:latin typeface="Calibri" panose="020F0502020204030204" pitchFamily="34" charset="0"/>
                <a:ea typeface="Times New Roman" panose="02020603050405020304" pitchFamily="18" charset="0"/>
              </a:rPr>
              <a:t>:</a:t>
            </a:r>
            <a:br>
              <a:rPr lang="fr-FR" sz="3200" b="1" dirty="0" smtClean="0">
                <a:latin typeface="Calibri" panose="020F0502020204030204" pitchFamily="34" charset="0"/>
                <a:ea typeface="Times New Roman" panose="02020603050405020304" pitchFamily="18" charset="0"/>
              </a:rPr>
            </a:br>
            <a:endParaRPr lang="en-CA" sz="1200" dirty="0">
              <a:latin typeface="Calibri" panose="020F0502020204030204" pitchFamily="34" charset="0"/>
              <a:ea typeface="Times New Roman" panose="02020603050405020304" pitchFamily="18" charset="0"/>
            </a:endParaRPr>
          </a:p>
          <a:p>
            <a:pPr marL="914400" lvl="1" indent="-457200">
              <a:buFont typeface="Wingdings" panose="05000000000000000000" pitchFamily="2" charset="2"/>
              <a:buChar char="v"/>
            </a:pPr>
            <a:r>
              <a:rPr lang="fr-FR" sz="3200" dirty="0" smtClean="0"/>
              <a:t>You </a:t>
            </a:r>
            <a:r>
              <a:rPr lang="fr-FR" sz="3200" dirty="0" err="1" smtClean="0"/>
              <a:t>feel</a:t>
            </a:r>
            <a:r>
              <a:rPr lang="fr-FR" sz="3200" dirty="0" smtClean="0"/>
              <a:t> </a:t>
            </a:r>
            <a:r>
              <a:rPr lang="fr-FR" sz="3200" dirty="0" err="1" smtClean="0"/>
              <a:t>like</a:t>
            </a:r>
            <a:r>
              <a:rPr lang="fr-FR" sz="3200" dirty="0" smtClean="0"/>
              <a:t> sharing in a </a:t>
            </a:r>
            <a:r>
              <a:rPr lang="fr-FR" sz="3200" dirty="0" err="1" smtClean="0"/>
              <a:t>safe</a:t>
            </a:r>
            <a:r>
              <a:rPr lang="fr-FR" sz="3200" dirty="0" smtClean="0"/>
              <a:t> </a:t>
            </a:r>
            <a:r>
              <a:rPr lang="fr-FR" sz="3200" dirty="0" err="1" smtClean="0"/>
              <a:t>space</a:t>
            </a:r>
            <a:r>
              <a:rPr lang="fr-FR" sz="3200" dirty="0" smtClean="0"/>
              <a:t>, </a:t>
            </a:r>
            <a:r>
              <a:rPr lang="fr-FR" sz="3200" dirty="0" err="1" smtClean="0"/>
              <a:t>where</a:t>
            </a:r>
            <a:r>
              <a:rPr lang="fr-FR" sz="3200" dirty="0" smtClean="0"/>
              <a:t> </a:t>
            </a:r>
            <a:r>
              <a:rPr lang="fr-FR" sz="3200" dirty="0" err="1" smtClean="0"/>
              <a:t>you</a:t>
            </a:r>
            <a:r>
              <a:rPr lang="fr-FR" sz="3200" dirty="0" smtClean="0"/>
              <a:t> </a:t>
            </a:r>
            <a:r>
              <a:rPr lang="fr-FR" sz="3200" dirty="0" err="1" smtClean="0"/>
              <a:t>feel</a:t>
            </a:r>
            <a:r>
              <a:rPr lang="fr-FR" sz="3200" dirty="0" smtClean="0"/>
              <a:t> </a:t>
            </a:r>
            <a:r>
              <a:rPr lang="fr-FR" sz="3200" dirty="0" err="1" smtClean="0"/>
              <a:t>heard</a:t>
            </a:r>
            <a:r>
              <a:rPr lang="fr-FR" sz="3200" dirty="0" smtClean="0"/>
              <a:t>, </a:t>
            </a:r>
            <a:r>
              <a:rPr lang="fr-FR" sz="3200" dirty="0" err="1" smtClean="0"/>
              <a:t>without</a:t>
            </a:r>
            <a:r>
              <a:rPr lang="fr-FR" sz="3200" dirty="0" smtClean="0"/>
              <a:t> </a:t>
            </a:r>
            <a:r>
              <a:rPr lang="fr-FR" sz="3200" dirty="0" err="1" smtClean="0"/>
              <a:t>judgment</a:t>
            </a:r>
            <a:r>
              <a:rPr lang="fr-FR" sz="3200" dirty="0" smtClean="0"/>
              <a:t>, and free to </a:t>
            </a:r>
            <a:r>
              <a:rPr lang="fr-FR" sz="3200" dirty="0" err="1" smtClean="0"/>
              <a:t>discuss</a:t>
            </a:r>
            <a:r>
              <a:rPr lang="fr-FR" sz="3200" dirty="0" smtClean="0"/>
              <a:t> issues </a:t>
            </a:r>
            <a:r>
              <a:rPr lang="fr-FR" sz="3200" dirty="0" err="1" smtClean="0"/>
              <a:t>occurring</a:t>
            </a:r>
            <a:r>
              <a:rPr lang="fr-FR" sz="3200" dirty="0" smtClean="0"/>
              <a:t> in </a:t>
            </a:r>
            <a:r>
              <a:rPr lang="fr-FR" sz="3200" dirty="0" err="1" smtClean="0"/>
              <a:t>your</a:t>
            </a:r>
            <a:r>
              <a:rPr lang="fr-FR" sz="3200" dirty="0" smtClean="0"/>
              <a:t> life; </a:t>
            </a:r>
            <a:endParaRPr lang="fr-FR" sz="3200" dirty="0"/>
          </a:p>
          <a:p>
            <a:pPr marL="914400" lvl="1" indent="-457200">
              <a:buFont typeface="Wingdings" panose="05000000000000000000" pitchFamily="2" charset="2"/>
              <a:buChar char="v"/>
            </a:pPr>
            <a:r>
              <a:rPr lang="en-CA" sz="3200" dirty="0" smtClean="0"/>
              <a:t>you </a:t>
            </a:r>
            <a:r>
              <a:rPr lang="en-CA" sz="3200" dirty="0"/>
              <a:t>feel </a:t>
            </a:r>
            <a:r>
              <a:rPr lang="en-CA" sz="3200" dirty="0" smtClean="0"/>
              <a:t>overwhelmed;</a:t>
            </a:r>
            <a:endParaRPr lang="en-CA" sz="3200" dirty="0"/>
          </a:p>
          <a:p>
            <a:pPr marL="914400" lvl="1" indent="-457200">
              <a:buFont typeface="Wingdings" panose="05000000000000000000" pitchFamily="2" charset="2"/>
              <a:buChar char="v"/>
            </a:pPr>
            <a:r>
              <a:rPr lang="en-CA" sz="3200" dirty="0"/>
              <a:t>you </a:t>
            </a:r>
            <a:r>
              <a:rPr lang="en-CA" sz="3200" dirty="0" smtClean="0"/>
              <a:t>observe changes in your mood and </a:t>
            </a:r>
            <a:br>
              <a:rPr lang="en-CA" sz="3200" dirty="0" smtClean="0"/>
            </a:br>
            <a:r>
              <a:rPr lang="en-CA" sz="3200" dirty="0" smtClean="0"/>
              <a:t>behaviours as described in the </a:t>
            </a:r>
            <a:r>
              <a:rPr lang="en-CA" sz="3200" dirty="0" smtClean="0">
                <a:hlinkClick r:id="rId8"/>
              </a:rPr>
              <a:t>Mental Health</a:t>
            </a:r>
            <a:br>
              <a:rPr lang="en-CA" sz="3200" dirty="0" smtClean="0">
                <a:hlinkClick r:id="rId8"/>
              </a:rPr>
            </a:br>
            <a:r>
              <a:rPr lang="en-CA" sz="3200" dirty="0" smtClean="0">
                <a:hlinkClick r:id="rId8"/>
              </a:rPr>
              <a:t>Continuum.</a:t>
            </a:r>
            <a:endParaRPr lang="fr-CA" sz="3000" dirty="0" smtClean="0"/>
          </a:p>
        </p:txBody>
      </p:sp>
      <p:cxnSp>
        <p:nvCxnSpPr>
          <p:cNvPr id="8" name="Straight Connector 7"/>
          <p:cNvCxnSpPr/>
          <p:nvPr>
            <p:custDataLst>
              <p:tags r:id="rId4"/>
            </p:custDataLst>
          </p:nvPr>
        </p:nvCxnSpPr>
        <p:spPr>
          <a:xfrm>
            <a:off x="931336" y="1495288"/>
            <a:ext cx="1029546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custDataLst>
              <p:tags r:id="rId5"/>
            </p:custDataLst>
          </p:nvPr>
        </p:nvPicPr>
        <p:blipFill>
          <a:blip r:embed="rId9" cstate="print">
            <a:extLst>
              <a:ext uri="{28A0092B-C50C-407E-A947-70E740481C1C}">
                <a14:useLocalDpi xmlns:a14="http://schemas.microsoft.com/office/drawing/2010/main" val="0"/>
              </a:ext>
            </a:extLst>
          </a:blip>
          <a:stretch>
            <a:fillRect/>
          </a:stretch>
        </p:blipFill>
        <p:spPr>
          <a:xfrm>
            <a:off x="9393816" y="3718977"/>
            <a:ext cx="2160366" cy="2247499"/>
          </a:xfrm>
          <a:prstGeom prst="rect">
            <a:avLst/>
          </a:prstGeom>
        </p:spPr>
      </p:pic>
    </p:spTree>
    <p:extLst>
      <p:ext uri="{BB962C8B-B14F-4D97-AF65-F5344CB8AC3E}">
        <p14:creationId xmlns:p14="http://schemas.microsoft.com/office/powerpoint/2010/main" val="672787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custDataLst>
              <p:tags r:id="rId1"/>
            </p:custDataLst>
          </p:nvPr>
        </p:nvSpPr>
        <p:spPr>
          <a:xfrm>
            <a:off x="651933" y="152406"/>
            <a:ext cx="11006666" cy="677327"/>
          </a:xfrm>
        </p:spPr>
        <p:txBody>
          <a:bodyPr vert="horz" lIns="91440" tIns="421200" rIns="91440" bIns="45720" rtlCol="0" anchor="ctr" anchorCtr="0">
            <a:noAutofit/>
          </a:bodyPr>
          <a:lstStyle/>
          <a:p>
            <a:pPr algn="ctr"/>
            <a:r>
              <a:rPr lang="fr-FR" sz="4000" b="1" dirty="0" smtClean="0">
                <a:latin typeface="+mn-lt"/>
                <a:ea typeface="Times New Roman" panose="02020603050405020304" pitchFamily="18" charset="0"/>
              </a:rPr>
              <a:t>SOME OF THE BENEFITS</a:t>
            </a:r>
            <a:endParaRPr lang="en-CA" sz="4000" dirty="0">
              <a:latin typeface="+mn-lt"/>
              <a:ea typeface="Times New Roman" panose="02020603050405020304" pitchFamily="18" charset="0"/>
            </a:endParaRPr>
          </a:p>
        </p:txBody>
      </p:sp>
      <p:sp>
        <p:nvSpPr>
          <p:cNvPr id="3" name="TextBox 2"/>
          <p:cNvSpPr txBox="1"/>
          <p:nvPr>
            <p:custDataLst>
              <p:tags r:id="rId2"/>
            </p:custDataLst>
          </p:nvPr>
        </p:nvSpPr>
        <p:spPr>
          <a:xfrm>
            <a:off x="2754062" y="1592184"/>
            <a:ext cx="8904537" cy="1015663"/>
          </a:xfrm>
          <a:prstGeom prst="rect">
            <a:avLst/>
          </a:prstGeom>
          <a:noFill/>
        </p:spPr>
        <p:txBody>
          <a:bodyPr wrap="square" rtlCol="0">
            <a:spAutoFit/>
          </a:bodyPr>
          <a:lstStyle/>
          <a:p>
            <a:endParaRPr lang="fr-FR" sz="1200" b="1" dirty="0" smtClean="0">
              <a:latin typeface="Verdana"/>
              <a:cs typeface="Verdana"/>
            </a:endParaRPr>
          </a:p>
          <a:p>
            <a:endParaRPr lang="fr-FR" sz="1200" b="1" dirty="0">
              <a:latin typeface="Verdana"/>
              <a:cs typeface="Verdana"/>
            </a:endParaRPr>
          </a:p>
          <a:p>
            <a:endParaRPr lang="fr-FR" sz="1200" b="1" dirty="0" smtClean="0">
              <a:latin typeface="Verdana"/>
              <a:cs typeface="Verdana"/>
            </a:endParaRPr>
          </a:p>
          <a:p>
            <a:endParaRPr lang="fr-FR" sz="1200" b="1" dirty="0">
              <a:latin typeface="Verdana"/>
              <a:cs typeface="Verdana"/>
            </a:endParaRPr>
          </a:p>
          <a:p>
            <a:endParaRPr lang="fr-FR" sz="1200" dirty="0">
              <a:latin typeface="Verdana"/>
              <a:cs typeface="Verdana"/>
            </a:endParaRPr>
          </a:p>
        </p:txBody>
      </p:sp>
      <p:sp>
        <p:nvSpPr>
          <p:cNvPr id="2" name="TextBox 1"/>
          <p:cNvSpPr txBox="1"/>
          <p:nvPr>
            <p:custDataLst>
              <p:tags r:id="rId3"/>
            </p:custDataLst>
          </p:nvPr>
        </p:nvSpPr>
        <p:spPr>
          <a:xfrm>
            <a:off x="786063" y="1153596"/>
            <a:ext cx="10700084" cy="5093702"/>
          </a:xfrm>
          <a:prstGeom prst="rect">
            <a:avLst/>
          </a:prstGeom>
          <a:noFill/>
        </p:spPr>
        <p:txBody>
          <a:bodyPr wrap="square" rtlCol="0">
            <a:spAutoFit/>
          </a:bodyPr>
          <a:lstStyle/>
          <a:p>
            <a:r>
              <a:rPr lang="en-CA" sz="3200" b="1" dirty="0" smtClean="0">
                <a:latin typeface="Calibri" panose="020F0502020204030204" pitchFamily="34" charset="0"/>
                <a:ea typeface="Times New Roman" panose="02020603050405020304" pitchFamily="18" charset="0"/>
              </a:rPr>
              <a:t>Here </a:t>
            </a:r>
            <a:r>
              <a:rPr lang="en-CA" sz="3200" b="1" dirty="0">
                <a:latin typeface="Calibri" panose="020F0502020204030204" pitchFamily="34" charset="0"/>
                <a:ea typeface="Times New Roman" panose="02020603050405020304" pitchFamily="18" charset="0"/>
              </a:rPr>
              <a:t>are a few key benefits that you </a:t>
            </a:r>
            <a:r>
              <a:rPr lang="en-CA" sz="3200" b="1" dirty="0" smtClean="0">
                <a:latin typeface="Calibri" panose="020F0502020204030204" pitchFamily="34" charset="0"/>
                <a:ea typeface="Times New Roman" panose="02020603050405020304" pitchFamily="18" charset="0"/>
              </a:rPr>
              <a:t>may </a:t>
            </a:r>
            <a:r>
              <a:rPr lang="en-CA" sz="3200" b="1" dirty="0">
                <a:latin typeface="Calibri" panose="020F0502020204030204" pitchFamily="34" charset="0"/>
                <a:ea typeface="Times New Roman" panose="02020603050405020304" pitchFamily="18" charset="0"/>
              </a:rPr>
              <a:t>experience </a:t>
            </a:r>
            <a:r>
              <a:rPr lang="en-CA" sz="3200" b="1" dirty="0" smtClean="0">
                <a:latin typeface="Calibri" panose="020F0502020204030204" pitchFamily="34" charset="0"/>
                <a:ea typeface="Times New Roman" panose="02020603050405020304" pitchFamily="18" charset="0"/>
              </a:rPr>
              <a:t>receiving peer support</a:t>
            </a:r>
            <a:r>
              <a:rPr lang="fr-FR" sz="3200" b="1" dirty="0" smtClean="0">
                <a:latin typeface="Calibri" panose="020F0502020204030204" pitchFamily="34" charset="0"/>
                <a:ea typeface="Times New Roman" panose="02020603050405020304" pitchFamily="18" charset="0"/>
              </a:rPr>
              <a:t>:</a:t>
            </a:r>
            <a:r>
              <a:rPr lang="fr-FR" sz="2800" b="1" dirty="0" smtClean="0">
                <a:latin typeface="Calibri" panose="020F0502020204030204" pitchFamily="34" charset="0"/>
                <a:ea typeface="Times New Roman" panose="02020603050405020304" pitchFamily="18" charset="0"/>
              </a:rPr>
              <a:t/>
            </a:r>
            <a:br>
              <a:rPr lang="fr-FR" sz="2800" b="1" dirty="0" smtClean="0">
                <a:latin typeface="Calibri" panose="020F0502020204030204" pitchFamily="34" charset="0"/>
                <a:ea typeface="Times New Roman" panose="02020603050405020304" pitchFamily="18" charset="0"/>
              </a:rPr>
            </a:br>
            <a:endParaRPr lang="en-CA" sz="1100" dirty="0">
              <a:latin typeface="Calibri" panose="020F0502020204030204" pitchFamily="34" charset="0"/>
              <a:ea typeface="Times New Roman" panose="02020603050405020304" pitchFamily="18" charset="0"/>
            </a:endParaRPr>
          </a:p>
          <a:p>
            <a:pPr marL="914400" lvl="1" indent="-457200">
              <a:buFont typeface="Wingdings" panose="05000000000000000000" pitchFamily="2" charset="2"/>
              <a:buChar char="ü"/>
            </a:pPr>
            <a:r>
              <a:rPr lang="en-CA" sz="2800" dirty="0"/>
              <a:t>Feeling of social connectedness.</a:t>
            </a:r>
            <a:endParaRPr lang="fr-CA" sz="3200" dirty="0"/>
          </a:p>
          <a:p>
            <a:pPr marL="914400" lvl="1" indent="-457200">
              <a:buFont typeface="Wingdings" panose="05000000000000000000" pitchFamily="2" charset="2"/>
              <a:buChar char="ü"/>
            </a:pPr>
            <a:r>
              <a:rPr lang="en-CA" sz="2800" dirty="0" smtClean="0"/>
              <a:t>Decrease feeling of loss of control.</a:t>
            </a:r>
          </a:p>
          <a:p>
            <a:pPr marL="914400" lvl="1" indent="-457200">
              <a:buFont typeface="Wingdings" panose="05000000000000000000" pitchFamily="2" charset="2"/>
              <a:buChar char="ü"/>
            </a:pPr>
            <a:r>
              <a:rPr lang="en-CA" sz="2800" dirty="0" smtClean="0"/>
              <a:t>Realising that what you are experiencing is not unique and that there is hope for recovery.</a:t>
            </a:r>
          </a:p>
          <a:p>
            <a:pPr marL="914400" lvl="1" indent="-457200">
              <a:buFont typeface="Wingdings" panose="05000000000000000000" pitchFamily="2" charset="2"/>
              <a:buChar char="ü"/>
            </a:pPr>
            <a:r>
              <a:rPr lang="en-CA" sz="2800" dirty="0" smtClean="0"/>
              <a:t>Develop </a:t>
            </a:r>
            <a:r>
              <a:rPr lang="en-CA" sz="2800" dirty="0"/>
              <a:t>a renewed narrative to </a:t>
            </a:r>
            <a:r>
              <a:rPr lang="en-CA" sz="2800" dirty="0" smtClean="0"/>
              <a:t>explain (to </a:t>
            </a:r>
            <a:r>
              <a:rPr lang="en-CA" sz="2800" dirty="0"/>
              <a:t>co workers and </a:t>
            </a:r>
            <a:r>
              <a:rPr lang="en-CA" sz="2800" dirty="0" smtClean="0"/>
              <a:t>supervisor) </a:t>
            </a:r>
            <a:r>
              <a:rPr lang="en-CA" sz="2800" dirty="0"/>
              <a:t>what </a:t>
            </a:r>
            <a:r>
              <a:rPr lang="en-CA" sz="2800" dirty="0" smtClean="0"/>
              <a:t>you are challenged </a:t>
            </a:r>
            <a:r>
              <a:rPr lang="en-CA" sz="2800" dirty="0"/>
              <a:t>with</a:t>
            </a:r>
            <a:r>
              <a:rPr lang="en-CA" sz="2800" dirty="0" smtClean="0"/>
              <a:t>.</a:t>
            </a:r>
          </a:p>
          <a:p>
            <a:pPr marL="914400" lvl="1" indent="-457200">
              <a:buFont typeface="Wingdings" panose="05000000000000000000" pitchFamily="2" charset="2"/>
              <a:buChar char="ü"/>
            </a:pPr>
            <a:r>
              <a:rPr lang="en-CA" sz="2800" dirty="0" smtClean="0"/>
              <a:t>Increase self confidence.</a:t>
            </a:r>
            <a:br>
              <a:rPr lang="en-CA" sz="2800" dirty="0" smtClean="0"/>
            </a:br>
            <a:endParaRPr lang="en-CA" dirty="0" smtClean="0"/>
          </a:p>
          <a:p>
            <a:pPr lvl="1"/>
            <a:r>
              <a:rPr lang="en-CA" sz="2600" dirty="0" smtClean="0"/>
              <a:t>* </a:t>
            </a:r>
            <a:r>
              <a:rPr lang="en-CA" i="1" dirty="0" smtClean="0"/>
              <a:t>References available on request</a:t>
            </a:r>
          </a:p>
        </p:txBody>
      </p:sp>
      <p:cxnSp>
        <p:nvCxnSpPr>
          <p:cNvPr id="8" name="Straight Connector 7"/>
          <p:cNvCxnSpPr/>
          <p:nvPr>
            <p:custDataLst>
              <p:tags r:id="rId4"/>
            </p:custDataLst>
          </p:nvPr>
        </p:nvCxnSpPr>
        <p:spPr>
          <a:xfrm>
            <a:off x="786063" y="1050360"/>
            <a:ext cx="1070008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7931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custDataLst>
              <p:tags r:id="rId1"/>
            </p:custDataLst>
          </p:nvPr>
        </p:nvSpPr>
        <p:spPr>
          <a:xfrm>
            <a:off x="1501054" y="590629"/>
            <a:ext cx="9284418" cy="665162"/>
          </a:xfrm>
        </p:spPr>
        <p:txBody>
          <a:bodyPr vert="horz" lIns="91440" tIns="421200" rIns="91440" bIns="45720" rtlCol="0" anchor="ctr" anchorCtr="0">
            <a:noAutofit/>
          </a:bodyPr>
          <a:lstStyle/>
          <a:p>
            <a:pPr algn="ctr"/>
            <a:r>
              <a:rPr lang="fr-FR" b="1" dirty="0" smtClean="0">
                <a:latin typeface="+mn-lt"/>
                <a:ea typeface="Times New Roman" panose="02020603050405020304" pitchFamily="18" charset="0"/>
              </a:rPr>
              <a:t>STRICTLY CONFIDENTIAL</a:t>
            </a:r>
            <a:r>
              <a:rPr lang="fr-FR" sz="3200" b="1" dirty="0" smtClean="0">
                <a:latin typeface="+mn-lt"/>
                <a:ea typeface="Times New Roman" panose="02020603050405020304" pitchFamily="18" charset="0"/>
              </a:rPr>
              <a:t/>
            </a:r>
            <a:br>
              <a:rPr lang="fr-FR" sz="3200" b="1" dirty="0" smtClean="0">
                <a:latin typeface="+mn-lt"/>
                <a:ea typeface="Times New Roman" panose="02020603050405020304" pitchFamily="18" charset="0"/>
              </a:rPr>
            </a:br>
            <a:endParaRPr lang="fr-FR" sz="3200" b="1" dirty="0">
              <a:latin typeface="+mn-lt"/>
              <a:ea typeface="Times New Roman" panose="02020603050405020304" pitchFamily="18" charset="0"/>
            </a:endParaRPr>
          </a:p>
        </p:txBody>
      </p:sp>
      <p:sp>
        <p:nvSpPr>
          <p:cNvPr id="3" name="TextBox 2"/>
          <p:cNvSpPr txBox="1"/>
          <p:nvPr>
            <p:custDataLst>
              <p:tags r:id="rId2"/>
            </p:custDataLst>
          </p:nvPr>
        </p:nvSpPr>
        <p:spPr>
          <a:xfrm>
            <a:off x="877253" y="1483032"/>
            <a:ext cx="10645877" cy="4739759"/>
          </a:xfrm>
          <a:prstGeom prst="rect">
            <a:avLst/>
          </a:prstGeom>
          <a:noFill/>
        </p:spPr>
        <p:txBody>
          <a:bodyPr wrap="square" rtlCol="0">
            <a:spAutoFit/>
          </a:bodyPr>
          <a:lstStyle/>
          <a:p>
            <a:pPr lvl="0" algn="ctr"/>
            <a:r>
              <a:rPr lang="en-CA" sz="3200" b="1" i="1" dirty="0">
                <a:solidFill>
                  <a:srgbClr val="ED7D31">
                    <a:lumMod val="75000"/>
                  </a:srgb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Confidentiality is the cornerstone of the Program!</a:t>
            </a:r>
            <a:endParaRPr lang="fr-FR" sz="2800" b="1" i="1" dirty="0">
              <a:solidFill>
                <a:srgbClr val="ED7D31">
                  <a:lumMod val="75000"/>
                </a:srgbClr>
              </a:solidFill>
              <a:effectLst>
                <a:outerShdw blurRad="38100" dist="38100" dir="2700000" algn="tl">
                  <a:srgbClr val="000000">
                    <a:alpha val="43137"/>
                  </a:srgbClr>
                </a:outerShdw>
              </a:effectLst>
              <a:cs typeface="Verdana"/>
            </a:endParaRPr>
          </a:p>
          <a:p>
            <a:pPr marL="457200" lvl="0" indent="-457200">
              <a:buFont typeface="Wingdings" panose="05000000000000000000" pitchFamily="2" charset="2"/>
              <a:buChar char="v"/>
            </a:pPr>
            <a:endParaRPr lang="en-CA" sz="2800" dirty="0">
              <a:solidFill>
                <a:prstClr val="black"/>
              </a:solidFill>
              <a:cs typeface="Verdana"/>
            </a:endParaRPr>
          </a:p>
          <a:p>
            <a:pPr marL="457200" lvl="0" indent="-457200">
              <a:buFont typeface="Wingdings" panose="05000000000000000000" pitchFamily="2" charset="2"/>
              <a:buChar char="v"/>
            </a:pPr>
            <a:r>
              <a:rPr lang="en-CA" sz="2800" b="1" dirty="0" smtClean="0">
                <a:solidFill>
                  <a:prstClr val="black"/>
                </a:solidFill>
                <a:cs typeface="Verdana"/>
              </a:rPr>
              <a:t>Confidential </a:t>
            </a:r>
            <a:r>
              <a:rPr lang="en-CA" sz="2800" b="1" dirty="0">
                <a:solidFill>
                  <a:prstClr val="black"/>
                </a:solidFill>
                <a:cs typeface="Verdana"/>
              </a:rPr>
              <a:t>conversation </a:t>
            </a:r>
            <a:r>
              <a:rPr lang="en-CA" sz="2800" dirty="0">
                <a:solidFill>
                  <a:prstClr val="black"/>
                </a:solidFill>
                <a:cs typeface="Verdana"/>
              </a:rPr>
              <a:t>in </a:t>
            </a:r>
            <a:r>
              <a:rPr lang="en-CA" sz="2800" b="1" dirty="0">
                <a:solidFill>
                  <a:prstClr val="black"/>
                </a:solidFill>
                <a:cs typeface="Verdana"/>
              </a:rPr>
              <a:t>complete </a:t>
            </a:r>
            <a:r>
              <a:rPr lang="en-CA" sz="2800" b="1" dirty="0" smtClean="0">
                <a:solidFill>
                  <a:prstClr val="black"/>
                </a:solidFill>
                <a:cs typeface="Verdana"/>
              </a:rPr>
              <a:t>privacy.</a:t>
            </a:r>
            <a:endParaRPr lang="en-CA" sz="2800" b="1" dirty="0">
              <a:solidFill>
                <a:prstClr val="black"/>
              </a:solidFill>
              <a:cs typeface="Verdana"/>
            </a:endParaRPr>
          </a:p>
          <a:p>
            <a:pPr marL="457200" lvl="0" indent="-457200">
              <a:buFont typeface="Wingdings" panose="05000000000000000000" pitchFamily="2" charset="2"/>
              <a:buChar char="v"/>
            </a:pPr>
            <a:r>
              <a:rPr lang="en-CA" sz="2800" b="1" dirty="0">
                <a:solidFill>
                  <a:prstClr val="black"/>
                </a:solidFill>
              </a:rPr>
              <a:t>Strict</a:t>
            </a:r>
            <a:r>
              <a:rPr lang="en-CA" sz="2800" dirty="0">
                <a:solidFill>
                  <a:prstClr val="black"/>
                </a:solidFill>
              </a:rPr>
              <a:t> Peer Support Conduct </a:t>
            </a:r>
            <a:r>
              <a:rPr lang="en-CA" sz="2800" dirty="0" smtClean="0">
                <a:solidFill>
                  <a:prstClr val="black"/>
                </a:solidFill>
              </a:rPr>
              <a:t>Guidelines.</a:t>
            </a:r>
            <a:endParaRPr lang="en-CA" sz="2800" dirty="0">
              <a:solidFill>
                <a:prstClr val="black"/>
              </a:solidFill>
            </a:endParaRPr>
          </a:p>
          <a:p>
            <a:pPr marL="285750" lvl="0" indent="-285750">
              <a:buFont typeface="Arial" panose="020B0604020202020204" pitchFamily="34" charset="0"/>
              <a:buChar char="•"/>
            </a:pPr>
            <a:endParaRPr lang="en-CA" sz="2800" dirty="0">
              <a:solidFill>
                <a:prstClr val="black"/>
              </a:solidFill>
              <a:cs typeface="Verdana"/>
            </a:endParaRPr>
          </a:p>
          <a:p>
            <a:pPr marL="914400" lvl="1" indent="-457200">
              <a:buFont typeface="Wingdings" panose="05000000000000000000" pitchFamily="2" charset="2"/>
              <a:buChar char="ü"/>
            </a:pPr>
            <a:r>
              <a:rPr lang="en-CA" sz="2800" b="1" dirty="0">
                <a:solidFill>
                  <a:prstClr val="black"/>
                </a:solidFill>
                <a:cs typeface="Verdana"/>
              </a:rPr>
              <a:t>Clear expectations </a:t>
            </a:r>
            <a:r>
              <a:rPr lang="en-CA" sz="2800" dirty="0">
                <a:solidFill>
                  <a:prstClr val="black"/>
                </a:solidFill>
                <a:cs typeface="Verdana"/>
              </a:rPr>
              <a:t>and responsibilities regarding confidentiality;</a:t>
            </a:r>
          </a:p>
          <a:p>
            <a:pPr marL="914400" lvl="1" indent="-457200">
              <a:buFont typeface="Wingdings" panose="05000000000000000000" pitchFamily="2" charset="2"/>
              <a:buChar char="ü"/>
            </a:pPr>
            <a:r>
              <a:rPr lang="en-CA" sz="2800" dirty="0">
                <a:solidFill>
                  <a:prstClr val="black"/>
                </a:solidFill>
                <a:cs typeface="Verdana"/>
              </a:rPr>
              <a:t>Compliance with ESDC's privacy policies.</a:t>
            </a:r>
          </a:p>
          <a:p>
            <a:pPr marL="285750" lvl="0" indent="-285750">
              <a:buFont typeface="Arial" panose="020B0604020202020204" pitchFamily="34" charset="0"/>
              <a:buChar char="•"/>
            </a:pPr>
            <a:endParaRPr lang="en-CA" sz="2800" dirty="0">
              <a:solidFill>
                <a:prstClr val="black"/>
              </a:solidFill>
              <a:cs typeface="Verdana"/>
            </a:endParaRPr>
          </a:p>
          <a:p>
            <a:pPr marL="457200" lvl="0" indent="-457200">
              <a:buFont typeface="Wingdings" panose="05000000000000000000" pitchFamily="2" charset="2"/>
              <a:buChar char="v"/>
            </a:pPr>
            <a:r>
              <a:rPr lang="en-CA" sz="2800" dirty="0">
                <a:solidFill>
                  <a:prstClr val="black"/>
                </a:solidFill>
                <a:cs typeface="Verdana"/>
              </a:rPr>
              <a:t>Application Control by the </a:t>
            </a:r>
            <a:r>
              <a:rPr lang="en-CA" sz="2800" b="1" dirty="0">
                <a:solidFill>
                  <a:prstClr val="black"/>
                </a:solidFill>
                <a:cs typeface="Verdana"/>
              </a:rPr>
              <a:t>Peer Support Program Management </a:t>
            </a:r>
            <a:r>
              <a:rPr lang="en-CA" sz="2800" b="1" dirty="0" smtClean="0">
                <a:solidFill>
                  <a:prstClr val="black"/>
                </a:solidFill>
                <a:cs typeface="Verdana"/>
              </a:rPr>
              <a:t>Office </a:t>
            </a:r>
            <a:r>
              <a:rPr lang="en-CA" sz="2800" dirty="0">
                <a:solidFill>
                  <a:prstClr val="black"/>
                </a:solidFill>
                <a:cs typeface="Verdana"/>
              </a:rPr>
              <a:t>under the Human Resources Services Branch.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Verdana"/>
            </a:endParaRPr>
          </a:p>
        </p:txBody>
      </p:sp>
      <p:cxnSp>
        <p:nvCxnSpPr>
          <p:cNvPr id="6" name="Straight Connector 5"/>
          <p:cNvCxnSpPr/>
          <p:nvPr>
            <p:custDataLst>
              <p:tags r:id="rId3"/>
            </p:custDataLst>
          </p:nvPr>
        </p:nvCxnSpPr>
        <p:spPr>
          <a:xfrm>
            <a:off x="931336" y="1314808"/>
            <a:ext cx="1029546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02057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914399" y="251013"/>
            <a:ext cx="10829365" cy="954107"/>
          </a:xfrm>
          <a:prstGeom prst="rect">
            <a:avLst/>
          </a:prstGeom>
        </p:spPr>
        <p:txBody>
          <a:bodyPr wrap="square">
            <a:spAutoFit/>
          </a:bodyPr>
          <a:lstStyle/>
          <a:p>
            <a:pPr algn="ctr"/>
            <a:r>
              <a:rPr lang="fr-FR" sz="2800" b="1" dirty="0" smtClean="0"/>
              <a:t>EMPLOYEE ASSISTANCE PROGRAM (EAP) VS </a:t>
            </a:r>
          </a:p>
          <a:p>
            <a:pPr algn="ctr"/>
            <a:r>
              <a:rPr lang="fr-FR" sz="2800" b="1" dirty="0" smtClean="0"/>
              <a:t>PEER SUPPORT PROGRAM (PSP</a:t>
            </a:r>
            <a:r>
              <a:rPr lang="fr-FR" sz="2800" b="1" dirty="0" smtClean="0"/>
              <a:t>)</a:t>
            </a:r>
            <a:endParaRPr lang="fr-FR" dirty="0"/>
          </a:p>
        </p:txBody>
      </p:sp>
      <p:graphicFrame>
        <p:nvGraphicFramePr>
          <p:cNvPr id="3" name="Table 2"/>
          <p:cNvGraphicFramePr>
            <a:graphicFrameLocks noGrp="1"/>
          </p:cNvGraphicFramePr>
          <p:nvPr>
            <p:custDataLst>
              <p:tags r:id="rId2"/>
            </p:custDataLst>
            <p:extLst>
              <p:ext uri="{D42A27DB-BD31-4B8C-83A1-F6EECF244321}">
                <p14:modId xmlns:p14="http://schemas.microsoft.com/office/powerpoint/2010/main" val="216420094"/>
              </p:ext>
            </p:extLst>
          </p:nvPr>
        </p:nvGraphicFramePr>
        <p:xfrm>
          <a:off x="722677" y="1681316"/>
          <a:ext cx="10844112" cy="4367148"/>
        </p:xfrm>
        <a:graphic>
          <a:graphicData uri="http://schemas.openxmlformats.org/drawingml/2006/table">
            <a:tbl>
              <a:tblPr firstRow="1" bandRow="1">
                <a:tableStyleId>{5C22544A-7EE6-4342-B048-85BDC9FD1C3A}</a:tableStyleId>
              </a:tblPr>
              <a:tblGrid>
                <a:gridCol w="5340042">
                  <a:extLst>
                    <a:ext uri="{9D8B030D-6E8A-4147-A177-3AD203B41FA5}">
                      <a16:colId xmlns:a16="http://schemas.microsoft.com/office/drawing/2014/main" val="2629338798"/>
                    </a:ext>
                  </a:extLst>
                </a:gridCol>
                <a:gridCol w="5504070">
                  <a:extLst>
                    <a:ext uri="{9D8B030D-6E8A-4147-A177-3AD203B41FA5}">
                      <a16:colId xmlns:a16="http://schemas.microsoft.com/office/drawing/2014/main" val="4165680135"/>
                    </a:ext>
                  </a:extLst>
                </a:gridCol>
              </a:tblGrid>
              <a:tr h="495116">
                <a:tc>
                  <a:txBody>
                    <a:bodyPr/>
                    <a:lstStyle/>
                    <a:p>
                      <a:pPr algn="ctr"/>
                      <a:r>
                        <a:rPr lang="en-CA" sz="2800" kern="1200" dirty="0" smtClean="0">
                          <a:solidFill>
                            <a:schemeClr val="bg1"/>
                          </a:solidFill>
                          <a:latin typeface="+mn-lt"/>
                          <a:ea typeface="+mn-ea"/>
                          <a:cs typeface="+mn-cs"/>
                        </a:rPr>
                        <a:t>EAP</a:t>
                      </a:r>
                      <a:endParaRPr lang="en-CA" sz="2800" kern="1200" dirty="0">
                        <a:solidFill>
                          <a:schemeClr val="bg1"/>
                        </a:solidFill>
                        <a:latin typeface="+mn-lt"/>
                        <a:ea typeface="+mn-ea"/>
                        <a:cs typeface="+mn-cs"/>
                      </a:endParaRPr>
                    </a:p>
                  </a:txBody>
                  <a:tcPr>
                    <a:solidFill>
                      <a:srgbClr val="33CCCC"/>
                    </a:solidFill>
                  </a:tcPr>
                </a:tc>
                <a:tc>
                  <a:txBody>
                    <a:bodyPr/>
                    <a:lstStyle/>
                    <a:p>
                      <a:pPr algn="ctr"/>
                      <a:r>
                        <a:rPr lang="en-CA" sz="2800" kern="1200" dirty="0" smtClean="0">
                          <a:solidFill>
                            <a:schemeClr val="bg1"/>
                          </a:solidFill>
                          <a:latin typeface="+mn-lt"/>
                          <a:ea typeface="+mn-ea"/>
                          <a:cs typeface="+mn-cs"/>
                        </a:rPr>
                        <a:t>PSP</a:t>
                      </a:r>
                      <a:endParaRPr lang="en-CA" sz="2800" kern="1200" dirty="0">
                        <a:solidFill>
                          <a:schemeClr val="bg1"/>
                        </a:solidFill>
                        <a:latin typeface="+mn-lt"/>
                        <a:ea typeface="+mn-ea"/>
                        <a:cs typeface="+mn-cs"/>
                      </a:endParaRPr>
                    </a:p>
                  </a:txBody>
                  <a:tcPr>
                    <a:solidFill>
                      <a:srgbClr val="33CCCC"/>
                    </a:solidFill>
                  </a:tcPr>
                </a:tc>
                <a:extLst>
                  <a:ext uri="{0D108BD9-81ED-4DB2-BD59-A6C34878D82A}">
                    <a16:rowId xmlns:a16="http://schemas.microsoft.com/office/drawing/2014/main" val="1388006928"/>
                  </a:ext>
                </a:extLst>
              </a:tr>
              <a:tr h="678701">
                <a:tc>
                  <a:txBody>
                    <a:bodyPr/>
                    <a:lstStyle/>
                    <a:p>
                      <a:r>
                        <a:rPr lang="en-CA" sz="2000" kern="1200" dirty="0" smtClean="0">
                          <a:solidFill>
                            <a:schemeClr val="dk1"/>
                          </a:solidFill>
                          <a:latin typeface="+mn-lt"/>
                          <a:ea typeface="+mn-ea"/>
                          <a:cs typeface="+mn-cs"/>
                        </a:rPr>
                        <a:t>The clinician may not have faced the same difficulty you are experiencing</a:t>
                      </a:r>
                      <a:endParaRPr lang="en-CA" sz="2000" kern="1200" dirty="0">
                        <a:solidFill>
                          <a:schemeClr val="dk1"/>
                        </a:solidFill>
                        <a:latin typeface="+mn-lt"/>
                        <a:ea typeface="+mn-ea"/>
                        <a:cs typeface="+mn-cs"/>
                      </a:endParaRPr>
                    </a:p>
                  </a:txBody>
                  <a:tcPr>
                    <a:solidFill>
                      <a:srgbClr val="BFF0EF"/>
                    </a:solidFill>
                  </a:tcPr>
                </a:tc>
                <a:tc>
                  <a:txBody>
                    <a:bodyPr/>
                    <a:lstStyle/>
                    <a:p>
                      <a:r>
                        <a:rPr lang="en-CA" sz="2000" kern="1200" dirty="0" smtClean="0">
                          <a:solidFill>
                            <a:schemeClr val="dk1"/>
                          </a:solidFill>
                          <a:latin typeface="+mn-lt"/>
                          <a:ea typeface="+mn-ea"/>
                          <a:cs typeface="+mn-cs"/>
                        </a:rPr>
                        <a:t>Peer supporter has a similar lived experience</a:t>
                      </a:r>
                      <a:endParaRPr lang="en-CA" sz="2000" kern="1200" dirty="0">
                        <a:solidFill>
                          <a:schemeClr val="dk1"/>
                        </a:solidFill>
                        <a:latin typeface="+mn-lt"/>
                        <a:ea typeface="+mn-ea"/>
                        <a:cs typeface="+mn-cs"/>
                      </a:endParaRPr>
                    </a:p>
                  </a:txBody>
                  <a:tcPr>
                    <a:solidFill>
                      <a:srgbClr val="BFF0EF"/>
                    </a:solidFill>
                  </a:tcPr>
                </a:tc>
                <a:extLst>
                  <a:ext uri="{0D108BD9-81ED-4DB2-BD59-A6C34878D82A}">
                    <a16:rowId xmlns:a16="http://schemas.microsoft.com/office/drawing/2014/main" val="2479275139"/>
                  </a:ext>
                </a:extLst>
              </a:tr>
              <a:tr h="707167">
                <a:tc>
                  <a:txBody>
                    <a:bodyPr/>
                    <a:lstStyle/>
                    <a:p>
                      <a:r>
                        <a:rPr lang="en-CA" sz="2000" kern="1200" dirty="0" smtClean="0">
                          <a:solidFill>
                            <a:schemeClr val="dk1"/>
                          </a:solidFill>
                          <a:latin typeface="+mn-lt"/>
                          <a:ea typeface="+mn-ea"/>
                          <a:cs typeface="+mn-cs"/>
                        </a:rPr>
                        <a:t>Formal clinical setting, scheduled meetings and determined number of sessions</a:t>
                      </a:r>
                      <a:endParaRPr lang="en-CA" sz="2000" kern="1200" dirty="0">
                        <a:solidFill>
                          <a:schemeClr val="dk1"/>
                        </a:solidFill>
                        <a:latin typeface="+mn-lt"/>
                        <a:ea typeface="+mn-ea"/>
                        <a:cs typeface="+mn-cs"/>
                      </a:endParaRPr>
                    </a:p>
                  </a:txBody>
                  <a:tcPr>
                    <a:solidFill>
                      <a:srgbClr val="BFF0EF"/>
                    </a:solidFill>
                  </a:tcPr>
                </a:tc>
                <a:tc>
                  <a:txBody>
                    <a:bodyPr/>
                    <a:lstStyle/>
                    <a:p>
                      <a:r>
                        <a:rPr lang="en-CA" sz="2000" kern="1200" dirty="0" smtClean="0">
                          <a:solidFill>
                            <a:schemeClr val="dk1"/>
                          </a:solidFill>
                          <a:latin typeface="+mn-lt"/>
                          <a:ea typeface="+mn-ea"/>
                          <a:cs typeface="+mn-cs"/>
                        </a:rPr>
                        <a:t>Informal setting, without predetermined number of interactions</a:t>
                      </a:r>
                      <a:endParaRPr lang="en-CA" sz="2000" kern="1200" dirty="0">
                        <a:solidFill>
                          <a:schemeClr val="dk1"/>
                        </a:solidFill>
                        <a:latin typeface="+mn-lt"/>
                        <a:ea typeface="+mn-ea"/>
                        <a:cs typeface="+mn-cs"/>
                      </a:endParaRPr>
                    </a:p>
                  </a:txBody>
                  <a:tcPr>
                    <a:solidFill>
                      <a:srgbClr val="BFF0EF"/>
                    </a:solidFill>
                  </a:tcPr>
                </a:tc>
                <a:extLst>
                  <a:ext uri="{0D108BD9-81ED-4DB2-BD59-A6C34878D82A}">
                    <a16:rowId xmlns:a16="http://schemas.microsoft.com/office/drawing/2014/main" val="1654481797"/>
                  </a:ext>
                </a:extLst>
              </a:tr>
              <a:tr h="720509">
                <a:tc>
                  <a:txBody>
                    <a:bodyPr/>
                    <a:lstStyle/>
                    <a:p>
                      <a:r>
                        <a:rPr lang="en-CA" sz="2000" kern="1200" dirty="0" smtClean="0">
                          <a:solidFill>
                            <a:schemeClr val="dk1"/>
                          </a:solidFill>
                          <a:latin typeface="+mn-lt"/>
                          <a:ea typeface="+mn-ea"/>
                          <a:cs typeface="+mn-cs"/>
                        </a:rPr>
                        <a:t>Clinical support with a therapist or psychologist</a:t>
                      </a:r>
                      <a:endParaRPr lang="en-CA" sz="2000" kern="1200" dirty="0">
                        <a:solidFill>
                          <a:schemeClr val="dk1"/>
                        </a:solidFill>
                        <a:latin typeface="+mn-lt"/>
                        <a:ea typeface="+mn-ea"/>
                        <a:cs typeface="+mn-cs"/>
                      </a:endParaRPr>
                    </a:p>
                  </a:txBody>
                  <a:tcPr>
                    <a:solidFill>
                      <a:srgbClr val="BFF0EF"/>
                    </a:solidFill>
                  </a:tcPr>
                </a:tc>
                <a:tc>
                  <a:txBody>
                    <a:bodyPr/>
                    <a:lstStyle/>
                    <a:p>
                      <a:r>
                        <a:rPr lang="en-CA" sz="2000" kern="1200" dirty="0" smtClean="0">
                          <a:solidFill>
                            <a:schemeClr val="dk1"/>
                          </a:solidFill>
                          <a:latin typeface="+mn-lt"/>
                          <a:ea typeface="+mn-ea"/>
                          <a:cs typeface="+mn-cs"/>
                        </a:rPr>
                        <a:t>Non-clinical support for the purpose of listening and getting the person to take control to recovery</a:t>
                      </a:r>
                      <a:endParaRPr lang="en-CA" sz="2000" kern="1200" dirty="0">
                        <a:solidFill>
                          <a:schemeClr val="dk1"/>
                        </a:solidFill>
                        <a:latin typeface="+mn-lt"/>
                        <a:ea typeface="+mn-ea"/>
                        <a:cs typeface="+mn-cs"/>
                      </a:endParaRPr>
                    </a:p>
                  </a:txBody>
                  <a:tcPr>
                    <a:solidFill>
                      <a:srgbClr val="BFF0EF"/>
                    </a:solidFill>
                  </a:tcPr>
                </a:tc>
                <a:extLst>
                  <a:ext uri="{0D108BD9-81ED-4DB2-BD59-A6C34878D82A}">
                    <a16:rowId xmlns:a16="http://schemas.microsoft.com/office/drawing/2014/main" val="2369417311"/>
                  </a:ext>
                </a:extLst>
              </a:tr>
              <a:tr h="9611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kern="1200" dirty="0" smtClean="0">
                          <a:solidFill>
                            <a:schemeClr val="dk1"/>
                          </a:solidFill>
                          <a:latin typeface="+mn-lt"/>
                          <a:ea typeface="+mn-ea"/>
                          <a:cs typeface="+mn-cs"/>
                        </a:rPr>
                        <a:t>Based on treatment options with recovery as the goal</a:t>
                      </a:r>
                    </a:p>
                    <a:p>
                      <a:endParaRPr lang="en-CA" sz="2000" kern="1200" dirty="0">
                        <a:solidFill>
                          <a:schemeClr val="dk1"/>
                        </a:solidFill>
                        <a:latin typeface="+mn-lt"/>
                        <a:ea typeface="+mn-ea"/>
                        <a:cs typeface="+mn-cs"/>
                      </a:endParaRPr>
                    </a:p>
                  </a:txBody>
                  <a:tcPr>
                    <a:solidFill>
                      <a:srgbClr val="BFF0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kern="1200" dirty="0" smtClean="0">
                          <a:solidFill>
                            <a:schemeClr val="dk1"/>
                          </a:solidFill>
                          <a:latin typeface="+mn-lt"/>
                          <a:ea typeface="+mn-ea"/>
                          <a:cs typeface="+mn-cs"/>
                        </a:rPr>
                        <a:t>Based on hope with recovery as the goal</a:t>
                      </a:r>
                    </a:p>
                    <a:p>
                      <a:endParaRPr lang="en-CA" sz="2000" kern="1200" dirty="0">
                        <a:solidFill>
                          <a:schemeClr val="dk1"/>
                        </a:solidFill>
                        <a:latin typeface="+mn-lt"/>
                        <a:ea typeface="+mn-ea"/>
                        <a:cs typeface="+mn-cs"/>
                      </a:endParaRPr>
                    </a:p>
                  </a:txBody>
                  <a:tcPr>
                    <a:solidFill>
                      <a:srgbClr val="BFF0EF"/>
                    </a:solidFill>
                  </a:tcPr>
                </a:tc>
                <a:extLst>
                  <a:ext uri="{0D108BD9-81ED-4DB2-BD59-A6C34878D82A}">
                    <a16:rowId xmlns:a16="http://schemas.microsoft.com/office/drawing/2014/main" val="465664029"/>
                  </a:ext>
                </a:extLst>
              </a:tr>
              <a:tr h="714432">
                <a:tc>
                  <a:txBody>
                    <a:bodyPr/>
                    <a:lstStyle/>
                    <a:p>
                      <a:r>
                        <a:rPr lang="en-CA" sz="2000" kern="1200" dirty="0" smtClean="0">
                          <a:solidFill>
                            <a:schemeClr val="dk1"/>
                          </a:solidFill>
                          <a:latin typeface="+mn-lt"/>
                          <a:ea typeface="+mn-ea"/>
                          <a:cs typeface="+mn-cs"/>
                        </a:rPr>
                        <a:t>Therapy</a:t>
                      </a:r>
                      <a:endParaRPr lang="en-CA" sz="2000" kern="1200" dirty="0">
                        <a:solidFill>
                          <a:schemeClr val="dk1"/>
                        </a:solidFill>
                        <a:latin typeface="+mn-lt"/>
                        <a:ea typeface="+mn-ea"/>
                        <a:cs typeface="+mn-cs"/>
                      </a:endParaRPr>
                    </a:p>
                  </a:txBody>
                  <a:tcPr>
                    <a:solidFill>
                      <a:srgbClr val="BFF0EF"/>
                    </a:solidFill>
                  </a:tcPr>
                </a:tc>
                <a:tc>
                  <a:txBody>
                    <a:bodyPr/>
                    <a:lstStyle/>
                    <a:p>
                      <a:r>
                        <a:rPr lang="en-CA" sz="2000" kern="1200" dirty="0" smtClean="0">
                          <a:solidFill>
                            <a:schemeClr val="dk1"/>
                          </a:solidFill>
                          <a:latin typeface="+mn-lt"/>
                          <a:ea typeface="+mn-ea"/>
                          <a:cs typeface="+mn-cs"/>
                        </a:rPr>
                        <a:t>Therapeutic, but not a therapy</a:t>
                      </a:r>
                      <a:endParaRPr lang="en-CA" sz="2000" kern="1200" dirty="0">
                        <a:solidFill>
                          <a:schemeClr val="dk1"/>
                        </a:solidFill>
                        <a:latin typeface="+mn-lt"/>
                        <a:ea typeface="+mn-ea"/>
                        <a:cs typeface="+mn-cs"/>
                      </a:endParaRPr>
                    </a:p>
                  </a:txBody>
                  <a:tcPr>
                    <a:solidFill>
                      <a:srgbClr val="BFF0EF"/>
                    </a:solidFill>
                  </a:tcPr>
                </a:tc>
                <a:extLst>
                  <a:ext uri="{0D108BD9-81ED-4DB2-BD59-A6C34878D82A}">
                    <a16:rowId xmlns:a16="http://schemas.microsoft.com/office/drawing/2014/main" val="1732540109"/>
                  </a:ext>
                </a:extLst>
              </a:tr>
            </a:tbl>
          </a:graphicData>
        </a:graphic>
      </p:graphicFrame>
      <p:cxnSp>
        <p:nvCxnSpPr>
          <p:cNvPr id="4" name="Straight Connector 3"/>
          <p:cNvCxnSpPr/>
          <p:nvPr>
            <p:custDataLst>
              <p:tags r:id="rId3"/>
            </p:custDataLst>
          </p:nvPr>
        </p:nvCxnSpPr>
        <p:spPr>
          <a:xfrm flipV="1">
            <a:off x="693181" y="1371600"/>
            <a:ext cx="10854808" cy="5000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1851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custDataLst>
              <p:tags r:id="rId1"/>
            </p:custDataLst>
          </p:nvPr>
        </p:nvSpPr>
        <p:spPr>
          <a:xfrm>
            <a:off x="596348" y="118539"/>
            <a:ext cx="11062251" cy="1303867"/>
          </a:xfrm>
        </p:spPr>
        <p:txBody>
          <a:bodyPr vert="horz" lIns="91440" tIns="421200" rIns="91440" bIns="45720" rtlCol="0" anchor="ctr" anchorCtr="0">
            <a:noAutofit/>
          </a:bodyPr>
          <a:lstStyle/>
          <a:p>
            <a:pPr algn="ctr"/>
            <a:r>
              <a:rPr lang="fr-FR" b="1" dirty="0" smtClean="0">
                <a:latin typeface="+mn-lt"/>
                <a:ea typeface="Times New Roman" panose="02020603050405020304" pitchFamily="18" charset="0"/>
              </a:rPr>
              <a:t>TO REACH A PEER SUPPORTER</a:t>
            </a:r>
            <a:endParaRPr lang="en-CA" dirty="0">
              <a:latin typeface="+mn-lt"/>
              <a:ea typeface="Times New Roman" panose="02020603050405020304" pitchFamily="18" charset="0"/>
            </a:endParaRPr>
          </a:p>
        </p:txBody>
      </p:sp>
      <p:sp>
        <p:nvSpPr>
          <p:cNvPr id="3" name="TextBox 2"/>
          <p:cNvSpPr txBox="1"/>
          <p:nvPr>
            <p:custDataLst>
              <p:tags r:id="rId2"/>
            </p:custDataLst>
          </p:nvPr>
        </p:nvSpPr>
        <p:spPr>
          <a:xfrm>
            <a:off x="2754062" y="1592184"/>
            <a:ext cx="8904537" cy="1015663"/>
          </a:xfrm>
          <a:prstGeom prst="rect">
            <a:avLst/>
          </a:prstGeom>
          <a:noFill/>
        </p:spPr>
        <p:txBody>
          <a:bodyPr wrap="square" rtlCol="0">
            <a:spAutoFit/>
          </a:bodyPr>
          <a:lstStyle/>
          <a:p>
            <a:endParaRPr lang="fr-FR" sz="1200" b="1" dirty="0" smtClean="0">
              <a:latin typeface="Verdana"/>
              <a:cs typeface="Verdana"/>
            </a:endParaRPr>
          </a:p>
          <a:p>
            <a:endParaRPr lang="fr-FR" sz="1200" b="1" dirty="0">
              <a:latin typeface="Verdana"/>
              <a:cs typeface="Verdana"/>
            </a:endParaRPr>
          </a:p>
          <a:p>
            <a:endParaRPr lang="fr-FR" sz="1200" b="1" dirty="0" smtClean="0">
              <a:latin typeface="Verdana"/>
              <a:cs typeface="Verdana"/>
            </a:endParaRPr>
          </a:p>
          <a:p>
            <a:endParaRPr lang="fr-FR" sz="1200" b="1" dirty="0">
              <a:latin typeface="Verdana"/>
              <a:cs typeface="Verdana"/>
            </a:endParaRPr>
          </a:p>
          <a:p>
            <a:endParaRPr lang="fr-FR" sz="1200" dirty="0">
              <a:latin typeface="Verdana"/>
              <a:cs typeface="Verdana"/>
            </a:endParaRPr>
          </a:p>
        </p:txBody>
      </p:sp>
      <p:sp>
        <p:nvSpPr>
          <p:cNvPr id="2" name="TextBox 1"/>
          <p:cNvSpPr txBox="1"/>
          <p:nvPr>
            <p:custDataLst>
              <p:tags r:id="rId3"/>
            </p:custDataLst>
          </p:nvPr>
        </p:nvSpPr>
        <p:spPr>
          <a:xfrm>
            <a:off x="596348" y="1495288"/>
            <a:ext cx="10765916" cy="4524315"/>
          </a:xfrm>
          <a:prstGeom prst="rect">
            <a:avLst/>
          </a:prstGeom>
          <a:noFill/>
        </p:spPr>
        <p:txBody>
          <a:bodyPr wrap="square" rtlCol="0">
            <a:spAutoFit/>
          </a:bodyPr>
          <a:lstStyle/>
          <a:p>
            <a:pPr algn="ctr"/>
            <a:endParaRPr lang="en-CA" sz="3200" b="1" dirty="0" smtClean="0">
              <a:latin typeface="Calibri" panose="020F0502020204030204" pitchFamily="34" charset="0"/>
              <a:ea typeface="Times New Roman" panose="02020603050405020304" pitchFamily="18" charset="0"/>
            </a:endParaRPr>
          </a:p>
          <a:p>
            <a:pPr algn="ctr"/>
            <a:r>
              <a:rPr lang="en-CA" sz="3200" dirty="0" smtClean="0">
                <a:latin typeface="Calibri" panose="020F0502020204030204" pitchFamily="34" charset="0"/>
                <a:ea typeface="Times New Roman" panose="02020603050405020304" pitchFamily="18" charset="0"/>
              </a:rPr>
              <a:t>Visit </a:t>
            </a:r>
            <a:r>
              <a:rPr lang="en-CA" sz="3200" b="1" dirty="0" err="1" smtClean="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8"/>
              </a:rPr>
              <a:t>iservice.prv</a:t>
            </a:r>
            <a:r>
              <a:rPr lang="en-CA" sz="3200" b="1"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8"/>
              </a:rPr>
              <a:t>/</a:t>
            </a:r>
            <a:r>
              <a:rPr lang="en-CA" sz="3200" b="1" dirty="0" err="1" smtClean="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8"/>
              </a:rPr>
              <a:t>peerBio</a:t>
            </a:r>
            <a:r>
              <a:rPr lang="en-CA" sz="3200" dirty="0">
                <a:latin typeface="Calibri" panose="020F0502020204030204" pitchFamily="34" charset="0"/>
                <a:ea typeface="Calibri" panose="020F0502020204030204" pitchFamily="34" charset="0"/>
                <a:cs typeface="Times New Roman" panose="02020603050405020304" pitchFamily="18" charset="0"/>
              </a:rPr>
              <a:t> </a:t>
            </a:r>
            <a:r>
              <a:rPr lang="en-CA" sz="3200" dirty="0" smtClean="0">
                <a:latin typeface="Calibri" panose="020F0502020204030204" pitchFamily="34" charset="0"/>
                <a:ea typeface="Calibri" panose="020F0502020204030204" pitchFamily="34" charset="0"/>
                <a:cs typeface="Times New Roman" panose="02020603050405020304" pitchFamily="18" charset="0"/>
              </a:rPr>
              <a:t>t</a:t>
            </a:r>
            <a:r>
              <a:rPr lang="en-CA" sz="3200" dirty="0" smtClean="0">
                <a:latin typeface="Calibri" panose="020F0502020204030204" pitchFamily="34" charset="0"/>
                <a:ea typeface="Times New Roman" panose="02020603050405020304" pitchFamily="18" charset="0"/>
              </a:rPr>
              <a:t>o consult the biographies and contact them by one of the following channels: </a:t>
            </a:r>
          </a:p>
          <a:p>
            <a:pPr algn="ctr"/>
            <a:endParaRPr lang="en-CA" sz="3200" b="1" dirty="0">
              <a:latin typeface="Calibri" panose="020F0502020204030204" pitchFamily="34" charset="0"/>
              <a:ea typeface="Times New Roman" panose="02020603050405020304" pitchFamily="18" charset="0"/>
            </a:endParaRPr>
          </a:p>
          <a:p>
            <a:pPr algn="ctr"/>
            <a:endParaRPr lang="en-CA" sz="3200" b="1" dirty="0" smtClean="0">
              <a:latin typeface="Calibri" panose="020F0502020204030204" pitchFamily="34" charset="0"/>
              <a:ea typeface="Times New Roman" panose="02020603050405020304" pitchFamily="18" charset="0"/>
            </a:endParaRPr>
          </a:p>
          <a:p>
            <a:pPr algn="ctr"/>
            <a:endParaRPr lang="en-CA" sz="3200" b="1" dirty="0">
              <a:latin typeface="Calibri" panose="020F0502020204030204" pitchFamily="34" charset="0"/>
              <a:ea typeface="Times New Roman" panose="02020603050405020304" pitchFamily="18" charset="0"/>
            </a:endParaRPr>
          </a:p>
          <a:p>
            <a:pPr algn="ctr"/>
            <a:endParaRPr lang="en-CA" sz="3200" b="1" dirty="0" smtClean="0">
              <a:latin typeface="Calibri" panose="020F0502020204030204" pitchFamily="34" charset="0"/>
              <a:ea typeface="Times New Roman" panose="02020603050405020304" pitchFamily="18" charset="0"/>
            </a:endParaRPr>
          </a:p>
          <a:p>
            <a:pPr algn="ctr"/>
            <a:endParaRPr lang="en-CA" sz="3200" b="1" dirty="0" smtClean="0">
              <a:latin typeface="Calibri" panose="020F0502020204030204" pitchFamily="34" charset="0"/>
              <a:ea typeface="Times New Roman" panose="02020603050405020304" pitchFamily="18" charset="0"/>
            </a:endParaRPr>
          </a:p>
          <a:p>
            <a:pPr algn="ctr" defTabSz="933237">
              <a:defRPr/>
            </a:pPr>
            <a:r>
              <a:rPr lang="en-CA" sz="3200" b="1" dirty="0" smtClean="0"/>
              <a:t>Regardless </a:t>
            </a:r>
            <a:r>
              <a:rPr lang="en-CA" sz="3200" b="1" dirty="0"/>
              <a:t>of the geographic </a:t>
            </a:r>
            <a:r>
              <a:rPr lang="en-CA" sz="3200" b="1" dirty="0" smtClean="0"/>
              <a:t>region</a:t>
            </a:r>
            <a:r>
              <a:rPr lang="en-CA" sz="3200" b="1" dirty="0" smtClean="0">
                <a:effectLst>
                  <a:outerShdw blurRad="38100" dist="38100" dir="2700000" algn="tl">
                    <a:srgbClr val="000000">
                      <a:alpha val="43137"/>
                    </a:srgbClr>
                  </a:outerShdw>
                </a:effectLst>
              </a:rPr>
              <a:t>!</a:t>
            </a:r>
            <a:endParaRPr lang="en-CA" sz="3200" b="1" dirty="0">
              <a:effectLst>
                <a:outerShdw blurRad="38100" dist="38100" dir="2700000" algn="tl">
                  <a:srgbClr val="000000">
                    <a:alpha val="43137"/>
                  </a:srgbClr>
                </a:outerShdw>
              </a:effectLst>
            </a:endParaRPr>
          </a:p>
        </p:txBody>
      </p:sp>
      <p:cxnSp>
        <p:nvCxnSpPr>
          <p:cNvPr id="9" name="Straight Connector 8"/>
          <p:cNvCxnSpPr/>
          <p:nvPr>
            <p:custDataLst>
              <p:tags r:id="rId4"/>
            </p:custDataLst>
          </p:nvPr>
        </p:nvCxnSpPr>
        <p:spPr>
          <a:xfrm>
            <a:off x="697946" y="1461422"/>
            <a:ext cx="1076591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custDataLst>
              <p:tags r:id="rId5"/>
            </p:custDataLst>
          </p:nvPr>
        </p:nvPicPr>
        <p:blipFill>
          <a:blip r:embed="rId9"/>
          <a:stretch>
            <a:fillRect/>
          </a:stretch>
        </p:blipFill>
        <p:spPr>
          <a:xfrm>
            <a:off x="1272336" y="3086100"/>
            <a:ext cx="9494927" cy="2057400"/>
          </a:xfrm>
          <a:prstGeom prst="rect">
            <a:avLst/>
          </a:prstGeom>
        </p:spPr>
      </p:pic>
    </p:spTree>
    <p:extLst>
      <p:ext uri="{BB962C8B-B14F-4D97-AF65-F5344CB8AC3E}">
        <p14:creationId xmlns:p14="http://schemas.microsoft.com/office/powerpoint/2010/main" val="29117027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custDataLst>
              <p:tags r:id="rId1"/>
            </p:custDataLst>
          </p:nvPr>
        </p:nvSpPr>
        <p:spPr/>
        <p:txBody>
          <a:bodyPr/>
          <a:lstStyle/>
          <a:p>
            <a:fld id="{ABCE2B6B-7FFE-FA46-BED3-31567387080B}" type="slidenum">
              <a:rPr lang="en-US" smtClean="0"/>
              <a:t>9</a:t>
            </a:fld>
            <a:endParaRPr lang="en-US" smtClean="0"/>
          </a:p>
        </p:txBody>
      </p:sp>
      <p:sp>
        <p:nvSpPr>
          <p:cNvPr id="5" name="Title 1"/>
          <p:cNvSpPr>
            <a:spLocks noGrp="1"/>
          </p:cNvSpPr>
          <p:nvPr>
            <p:ph type="title" idx="4294967295"/>
            <p:custDataLst>
              <p:tags r:id="rId2"/>
            </p:custDataLst>
          </p:nvPr>
        </p:nvSpPr>
        <p:spPr>
          <a:xfrm>
            <a:off x="2064774" y="339213"/>
            <a:ext cx="8141264" cy="990564"/>
          </a:xfrm>
        </p:spPr>
        <p:txBody>
          <a:bodyPr vert="horz" lIns="91440" tIns="421200" rIns="91440" bIns="45720" rtlCol="0" anchor="ctr" anchorCtr="0">
            <a:noAutofit/>
          </a:bodyPr>
          <a:lstStyle/>
          <a:p>
            <a:pPr marL="0" marR="0" indent="-228600" algn="ctr">
              <a:spcBef>
                <a:spcPts val="0"/>
              </a:spcBef>
              <a:spcAft>
                <a:spcPts val="0"/>
              </a:spcAft>
            </a:pPr>
            <a:r>
              <a:rPr lang="fr-FR" sz="4000" b="1" dirty="0" smtClean="0">
                <a:latin typeface="+mn-lt"/>
                <a:ea typeface="Calibri" panose="020F0502020204030204" pitchFamily="34" charset="0"/>
                <a:cs typeface="Times New Roman" panose="02020603050405020304" pitchFamily="18" charset="0"/>
                <a:hlinkClick r:id="rId7"/>
              </a:rPr>
              <a:t>SERVICES TO ASSIST YOU!</a:t>
            </a:r>
            <a:r>
              <a:rPr lang="fr-FR" sz="4000" b="1" dirty="0" smtClean="0">
                <a:latin typeface="+mn-lt"/>
                <a:cs typeface="Verdana"/>
                <a:hlinkClick r:id="rId7"/>
              </a:rPr>
              <a:t/>
            </a:r>
            <a:br>
              <a:rPr lang="fr-FR" sz="4000" b="1" dirty="0" smtClean="0">
                <a:latin typeface="+mn-lt"/>
                <a:cs typeface="Verdana"/>
                <a:hlinkClick r:id="rId7"/>
              </a:rPr>
            </a:br>
            <a:endParaRPr lang="fr-FR" sz="4000" b="1" dirty="0">
              <a:latin typeface="+mn-lt"/>
              <a:cs typeface="Verdana"/>
            </a:endParaRPr>
          </a:p>
        </p:txBody>
      </p:sp>
      <p:cxnSp>
        <p:nvCxnSpPr>
          <p:cNvPr id="7" name="Straight Connector 6"/>
          <p:cNvCxnSpPr/>
          <p:nvPr>
            <p:custDataLst>
              <p:tags r:id="rId3"/>
            </p:custDataLst>
          </p:nvPr>
        </p:nvCxnSpPr>
        <p:spPr>
          <a:xfrm flipV="1">
            <a:off x="1756726" y="1041400"/>
            <a:ext cx="9081054" cy="474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descr="cid:image001.png@01D46628.F5EEA610"/>
          <p:cNvPicPr/>
          <p:nvPr>
            <p:custDataLst>
              <p:tags r:id="rId4"/>
            </p:custDataLst>
          </p:nvPr>
        </p:nvPicPr>
        <p:blipFill>
          <a:blip r:embed="rId8" r:link="rId9">
            <a:extLst>
              <a:ext uri="{28A0092B-C50C-407E-A947-70E740481C1C}">
                <a14:useLocalDpi xmlns:a14="http://schemas.microsoft.com/office/drawing/2010/main" val="0"/>
              </a:ext>
            </a:extLst>
          </a:blip>
          <a:srcRect/>
          <a:stretch>
            <a:fillRect/>
          </a:stretch>
        </p:blipFill>
        <p:spPr bwMode="auto">
          <a:xfrm>
            <a:off x="3240405" y="1211832"/>
            <a:ext cx="5540340" cy="4763083"/>
          </a:xfrm>
          <a:prstGeom prst="rect">
            <a:avLst/>
          </a:prstGeom>
          <a:noFill/>
          <a:ln>
            <a:noFill/>
          </a:ln>
        </p:spPr>
      </p:pic>
    </p:spTree>
    <p:extLst>
      <p:ext uri="{BB962C8B-B14F-4D97-AF65-F5344CB8AC3E}">
        <p14:creationId xmlns:p14="http://schemas.microsoft.com/office/powerpoint/2010/main" val="336362595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5"/>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5"/>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1906</TotalTime>
  <Words>1667</Words>
  <Application>Microsoft Office PowerPoint</Application>
  <PresentationFormat>Widescreen</PresentationFormat>
  <Paragraphs>193</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Times New Roman</vt:lpstr>
      <vt:lpstr>Verdana</vt:lpstr>
      <vt:lpstr>Wingdings</vt:lpstr>
      <vt:lpstr>Office Theme</vt:lpstr>
      <vt:lpstr> ESDC Workplace-based Mental Health  Peer Support Program    </vt:lpstr>
      <vt:lpstr>THE PEER SUPPORT PROGRAM (PSP) </vt:lpstr>
      <vt:lpstr>WHAT IS A PEER SUPPORTER? </vt:lpstr>
      <vt:lpstr>WHY TURN TO A PEER SUPPORTER?</vt:lpstr>
      <vt:lpstr>SOME OF THE BENEFITS</vt:lpstr>
      <vt:lpstr>STRICTLY CONFIDENTIAL </vt:lpstr>
      <vt:lpstr>PowerPoint Presentation</vt:lpstr>
      <vt:lpstr>TO REACH A PEER SUPPORTER</vt:lpstr>
      <vt:lpstr>SERVICES TO ASSIST YOU! </vt:lpstr>
    </vt:vector>
  </TitlesOfParts>
  <Company>GoC / GdC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Qu’est-ce que le Programme de Soutien par les pairs</dc:title>
  <dc:creator>Mc Fadden, Sonia SJ [NC]</dc:creator>
  <cp:lastModifiedBy>Lepine, Edith E</cp:lastModifiedBy>
  <cp:revision>106</cp:revision>
  <cp:lastPrinted>2019-09-05T20:03:57Z</cp:lastPrinted>
  <dcterms:created xsi:type="dcterms:W3CDTF">2019-06-06T18:37:30Z</dcterms:created>
  <dcterms:modified xsi:type="dcterms:W3CDTF">2019-09-06T18:04:24Z</dcterms:modified>
</cp:coreProperties>
</file>