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77" r:id="rId5"/>
    <p:sldId id="259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78" r:id="rId14"/>
    <p:sldId id="279" r:id="rId15"/>
    <p:sldId id="269" r:id="rId16"/>
    <p:sldId id="270" r:id="rId17"/>
    <p:sldId id="271" r:id="rId18"/>
    <p:sldId id="272" r:id="rId19"/>
    <p:sldId id="273" r:id="rId20"/>
    <p:sldId id="276" r:id="rId21"/>
    <p:sldId id="274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3B632"/>
    <a:srgbClr val="7A82AA"/>
    <a:srgbClr val="9DB8C1"/>
    <a:srgbClr val="C3D941"/>
    <a:srgbClr val="8E2B3F"/>
    <a:srgbClr val="99CCCC"/>
    <a:srgbClr val="9EB8C1"/>
    <a:srgbClr val="CB415F"/>
    <a:srgbClr val="9FB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719" autoAdjust="0"/>
  </p:normalViewPr>
  <p:slideViewPr>
    <p:cSldViewPr snapToGrid="0" snapToObjects="1">
      <p:cViewPr varScale="1">
        <p:scale>
          <a:sx n="85" d="100"/>
          <a:sy n="85" d="100"/>
        </p:scale>
        <p:origin x="129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92F14-E864-44CC-ABB8-20042D4B3673}" type="datetimeFigureOut">
              <a:rPr lang="en-CA" smtClean="0"/>
              <a:t>27/02/2019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D0B5F-0E7B-4173-ABB0-95ABD59B53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75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White">
          <a:xfrm>
            <a:off x="0" y="173183"/>
            <a:ext cx="9144000" cy="598415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73182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3B6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6728" y="2482273"/>
            <a:ext cx="4069326" cy="1893454"/>
          </a:xfrm>
        </p:spPr>
        <p:txBody>
          <a:bodyPr>
            <a:normAutofit/>
          </a:bodyPr>
          <a:lstStyle>
            <a:lvl1pPr algn="r">
              <a:defRPr sz="3600" b="1" i="0">
                <a:solidFill>
                  <a:srgbClr val="7A82AA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9182" y="4375728"/>
            <a:ext cx="5096872" cy="62208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168528" y="33531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algn="l"/>
            <a:fld id="{3A4242CF-B5B5-1C46-9D8F-6755BC64D01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 bwMode="black">
          <a:xfrm>
            <a:off x="4204520" y="416942"/>
            <a:ext cx="462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NOW AND TOMORROW </a:t>
            </a:r>
            <a:r>
              <a:rPr lang="en-US" sz="1400" b="1" i="0" dirty="0" smtClean="0">
                <a:solidFill>
                  <a:schemeClr val="bg1"/>
                </a:solidFill>
                <a:latin typeface="Arial Narrow"/>
                <a:cs typeface="Arial Narrow"/>
              </a:rPr>
              <a:t>EXCELLENCE IN EVERYTHING WE DO </a:t>
            </a:r>
            <a:endParaRPr lang="en-US" sz="1400" b="1" i="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" y="5935090"/>
            <a:ext cx="9144000" cy="170436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Employment and Social Development Canada - Emploi et Développement social Canada - Canada" title="Federal Identity Program Department signature and Canada wordmark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918"/>
            <a:ext cx="9137904" cy="420624"/>
          </a:xfrm>
          <a:prstGeom prst="rect">
            <a:avLst/>
          </a:prstGeom>
        </p:spPr>
      </p:pic>
      <p:pic>
        <p:nvPicPr>
          <p:cNvPr id="5" name="Picture 4" descr="Maple leaf decited with departement's fifferent theme." title="Illustration of a maple lea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" y="896305"/>
            <a:ext cx="4245864" cy="4965192"/>
          </a:xfrm>
          <a:prstGeom prst="rect">
            <a:avLst/>
          </a:prstGeom>
        </p:spPr>
      </p:pic>
      <p:pic>
        <p:nvPicPr>
          <p:cNvPr id="8" name="Picture 7" descr="Line made of the silhouettes of different professions and different age categories." title="Silhouettes of peopl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67" y="4885728"/>
            <a:ext cx="6328050" cy="1001866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5854273"/>
            <a:ext cx="9144001" cy="80815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3B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36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8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1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62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02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12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5091"/>
            <a:ext cx="8229600" cy="3659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grayWhite">
          <a:xfrm>
            <a:off x="0" y="173183"/>
            <a:ext cx="9144000" cy="598415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3182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3B632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black">
          <a:xfrm>
            <a:off x="4204520" y="416942"/>
            <a:ext cx="462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NOW AND TOMORROW </a:t>
            </a:r>
            <a:r>
              <a:rPr lang="en-US" sz="1400" b="1" i="0" dirty="0" smtClean="0">
                <a:solidFill>
                  <a:schemeClr val="bg1"/>
                </a:solidFill>
                <a:latin typeface="Arial Narrow"/>
                <a:cs typeface="Arial Narrow"/>
              </a:rPr>
              <a:t>EXCELLENCE IN EVERYTHING WE DO </a:t>
            </a:r>
            <a:endParaRPr lang="en-US" sz="1400" b="1" i="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5935090"/>
            <a:ext cx="9144000" cy="170436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E2B3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854273"/>
            <a:ext cx="9144001" cy="80815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black">
          <a:xfrm>
            <a:off x="168528" y="33531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242CF-B5B5-1C46-9D8F-6755BC64D0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Employment and Social Development Canada - Emploi et Développement social Canada - Canada" title="Federal Identity Program Department signature and Canada wordmark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918"/>
            <a:ext cx="9137904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4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7A82A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service.prv/eng/hr/mhw/tools_and_resources/learning_training.shtml" TargetMode="External"/><Relationship Id="rId2" Type="http://schemas.openxmlformats.org/officeDocument/2006/relationships/hyperlink" Target="http://iservice.prv/eng/hr/mhw/index.s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\\hrdc-drhc.net\org\Collaboration\Mental_Health\Mental_Health_Feb2016.wmv" TargetMode="External"/><Relationship Id="rId4" Type="http://schemas.openxmlformats.org/officeDocument/2006/relationships/hyperlink" Target="http://iservice.prv/eng/hr/mhw/tools_and_resources/passport_introd.s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service.prv/eng/hr/mhw/tools_and_resources/passport_introd.shtml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iservice.prv/eng/hr/oicm/index.shtml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iservice.prv/MentalHealth" TargetMode="External"/><Relationship Id="rId2" Type="http://schemas.openxmlformats.org/officeDocument/2006/relationships/hyperlink" Target="http://iservice.prv/eng/hr/eap/index.s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8.gif"/><Relationship Id="rId4" Type="http://schemas.openxmlformats.org/officeDocument/2006/relationships/hyperlink" Target="http://esdc.prv/en/intersection/index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NA-MH_WORKSHOP-ATELIER_SM-G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pedia.gc.ca/wiki/Blueprint_2020/Champions#Employment_and_Social_Development_Canad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4954" y="2297338"/>
            <a:ext cx="4551100" cy="189345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73B632"/>
                </a:solidFill>
                <a:sym typeface="Calibri"/>
              </a:rPr>
              <a:t>A Shared Path Towards Mental Health in the Workplace</a:t>
            </a:r>
            <a:r>
              <a:rPr lang="en-CA" sz="3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3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9182" y="4263761"/>
            <a:ext cx="5096872" cy="62208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CA" b="1" dirty="0" smtClean="0"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CA" b="1" dirty="0">
                <a:latin typeface="Calibri"/>
                <a:ea typeface="Calibri"/>
                <a:cs typeface="Calibri"/>
                <a:sym typeface="Calibri"/>
              </a:rPr>
              <a:t>overview </a:t>
            </a:r>
            <a:r>
              <a:rPr lang="en-CA" b="1" dirty="0" smtClean="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CA" b="1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CA" b="1" dirty="0" smtClean="0">
                <a:latin typeface="Calibri"/>
                <a:ea typeface="Calibri"/>
                <a:cs typeface="Calibri"/>
                <a:sym typeface="Calibri"/>
              </a:rPr>
              <a:t>ESDC Integrated </a:t>
            </a:r>
            <a:r>
              <a:rPr lang="en-CA" b="1" dirty="0">
                <a:latin typeface="Calibri"/>
                <a:ea typeface="Calibri"/>
                <a:cs typeface="Calibri"/>
                <a:sym typeface="Calibri"/>
              </a:rPr>
              <a:t>Framework on Mental Health in the </a:t>
            </a:r>
            <a:r>
              <a:rPr lang="en-CA" b="1" dirty="0" smtClean="0">
                <a:latin typeface="Calibri"/>
                <a:ea typeface="Calibri"/>
                <a:cs typeface="Calibri"/>
                <a:sym typeface="Calibri"/>
              </a:rPr>
              <a:t>Workplace (2015)</a:t>
            </a:r>
            <a:endParaRPr lang="en-CA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fr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87395"/>
            <a:ext cx="8229600" cy="714814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73B632"/>
                </a:solidFill>
              </a:rPr>
              <a:t>What areas need attention?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38426"/>
              </p:ext>
            </p:extLst>
          </p:nvPr>
        </p:nvGraphicFramePr>
        <p:xfrm>
          <a:off x="251520" y="1502210"/>
          <a:ext cx="8562280" cy="4282626"/>
        </p:xfrm>
        <a:graphic>
          <a:graphicData uri="http://schemas.openxmlformats.org/drawingml/2006/table">
            <a:tbl>
              <a:tblPr firstRow="1" bandRow="1"/>
              <a:tblGrid>
                <a:gridCol w="856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539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Better understanding </a:t>
                      </a:r>
                      <a:r>
                        <a:rPr lang="en-CA" sz="1600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CA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 mental health is, to eliminate the stigma                                             </a:t>
                      </a:r>
                      <a:r>
                        <a:rPr lang="en-CA" sz="1600" noProof="0" dirty="0" smtClean="0">
                          <a:solidFill>
                            <a:schemeClr val="bg1"/>
                          </a:solidFill>
                        </a:rPr>
                        <a:t>(i.e. not just about mental illness) </a:t>
                      </a:r>
                      <a:endParaRPr lang="en-CA" sz="160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51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rgbClr val="7A82AA"/>
                          </a:solidFill>
                        </a:rPr>
                        <a:t>Self-awareness of how to care for our own mental health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51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noProof="0" dirty="0" smtClean="0">
                          <a:solidFill>
                            <a:schemeClr val="bg1"/>
                          </a:solidFill>
                        </a:rPr>
                        <a:t>Cultural perception of asking for help (i.e. seen as a weakness)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51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rgbClr val="7A82AA"/>
                          </a:solidFill>
                        </a:rPr>
                        <a:t>Skills and confidence to offer help to a co-worker who seems to struggle 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51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Readiness of employees as they move into manager roles, especially from a people skills perspective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51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rgbClr val="7A82AA"/>
                          </a:solidFill>
                        </a:rPr>
                        <a:t>Managers’ abilities for early detection and supportive resolution of workplace issues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51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Training for all employees and specialized learning opportunities for managers and executives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61" y="680575"/>
            <a:ext cx="8644718" cy="1143000"/>
          </a:xfrm>
        </p:spPr>
        <p:txBody>
          <a:bodyPr>
            <a:normAutofit/>
          </a:bodyPr>
          <a:lstStyle/>
          <a:p>
            <a:r>
              <a:rPr lang="en-CA" sz="3100" dirty="0">
                <a:solidFill>
                  <a:srgbClr val="73B632"/>
                </a:solidFill>
              </a:rPr>
              <a:t>ESDC’s Integrated Mental Health Framework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5370" y="1595979"/>
            <a:ext cx="8526762" cy="42637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latin typeface="+mn-lt"/>
              </a:rPr>
              <a:t>The Framework establishes a vision for ESDC to be a workplace that promotes psychological health and safety and encourages employees and managers to address mental health concerns openly.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639271" y="2793820"/>
            <a:ext cx="2476828" cy="1173151"/>
          </a:xfrm>
          <a:prstGeom prst="rect">
            <a:avLst/>
          </a:prstGeom>
          <a:noFill/>
          <a:ln w="31750">
            <a:solidFill>
              <a:srgbClr val="00589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391" y="2809194"/>
            <a:ext cx="204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cap="small" dirty="0" smtClean="0">
                <a:latin typeface="Arial Narrow" panose="020B0606020202030204" pitchFamily="34" charset="0"/>
              </a:rPr>
              <a:t>PROMOTE</a:t>
            </a:r>
            <a:endParaRPr lang="fr-CA" sz="1200" b="1" cap="small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392" y="3018026"/>
            <a:ext cx="2329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 err="1" smtClean="0">
                <a:latin typeface="Arial Narrow" panose="020B0606020202030204" pitchFamily="34" charset="0"/>
              </a:rPr>
              <a:t>Promote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understanding</a:t>
            </a:r>
            <a:r>
              <a:rPr lang="fr-CA" sz="1100" dirty="0" smtClean="0">
                <a:latin typeface="Arial Narrow" panose="020B0606020202030204" pitchFamily="34" charset="0"/>
              </a:rPr>
              <a:t>, </a:t>
            </a:r>
            <a:r>
              <a:rPr lang="fr-CA" sz="1100" dirty="0" err="1" smtClean="0">
                <a:latin typeface="Arial Narrow" panose="020B0606020202030204" pitchFamily="34" charset="0"/>
              </a:rPr>
              <a:t>awareness</a:t>
            </a:r>
            <a:r>
              <a:rPr lang="fr-CA" sz="1100" dirty="0" smtClean="0">
                <a:latin typeface="Arial Narrow" panose="020B0606020202030204" pitchFamily="34" charset="0"/>
              </a:rPr>
              <a:t> and </a:t>
            </a:r>
            <a:r>
              <a:rPr lang="fr-CA" sz="1100" dirty="0" err="1" smtClean="0">
                <a:latin typeface="Arial Narrow" panose="020B0606020202030204" pitchFamily="34" charset="0"/>
              </a:rPr>
              <a:t>acceptance</a:t>
            </a:r>
            <a:r>
              <a:rPr lang="fr-CA" sz="1100" dirty="0" smtClean="0">
                <a:latin typeface="Arial Narrow" panose="020B0606020202030204" pitchFamily="34" charset="0"/>
              </a:rPr>
              <a:t>.</a:t>
            </a:r>
            <a:endParaRPr lang="fr-CA" sz="1100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9193" y="3027613"/>
            <a:ext cx="242463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100" dirty="0" err="1" smtClean="0">
                <a:latin typeface="Arial Narrow" panose="020B0606020202030204" pitchFamily="34" charset="0"/>
              </a:rPr>
              <a:t>Equip</a:t>
            </a:r>
            <a:r>
              <a:rPr lang="fr-CA" sz="1100" dirty="0" smtClean="0">
                <a:latin typeface="Arial Narrow" panose="020B0606020202030204" pitchFamily="34" charset="0"/>
              </a:rPr>
              <a:t> managers and </a:t>
            </a:r>
            <a:r>
              <a:rPr lang="fr-CA" sz="1100" dirty="0" err="1" smtClean="0">
                <a:latin typeface="Arial Narrow" panose="020B0606020202030204" pitchFamily="34" charset="0"/>
              </a:rPr>
              <a:t>executives</a:t>
            </a:r>
            <a:r>
              <a:rPr lang="fr-CA" sz="1100" dirty="0" smtClean="0">
                <a:latin typeface="Arial Narrow" panose="020B0606020202030204" pitchFamily="34" charset="0"/>
              </a:rPr>
              <a:t> to </a:t>
            </a:r>
            <a:r>
              <a:rPr lang="fr-CA" sz="1100" dirty="0" err="1" smtClean="0">
                <a:latin typeface="Arial Narrow" panose="020B0606020202030204" pitchFamily="34" charset="0"/>
              </a:rPr>
              <a:t>proactively</a:t>
            </a:r>
            <a:r>
              <a:rPr lang="fr-CA" sz="1100" dirty="0" smtClean="0">
                <a:latin typeface="Arial Narrow" panose="020B0606020202030204" pitchFamily="34" charset="0"/>
              </a:rPr>
              <a:t> support </a:t>
            </a:r>
            <a:r>
              <a:rPr lang="fr-CA" sz="1100" dirty="0" err="1" smtClean="0">
                <a:latin typeface="Arial Narrow" panose="020B0606020202030204" pitchFamily="34" charset="0"/>
              </a:rPr>
              <a:t>employees</a:t>
            </a:r>
            <a:r>
              <a:rPr lang="fr-CA" sz="1100" dirty="0" smtClean="0">
                <a:latin typeface="Arial Narrow" panose="020B0606020202030204" pitchFamily="34" charset="0"/>
              </a:rPr>
              <a:t> in </a:t>
            </a:r>
            <a:r>
              <a:rPr lang="fr-CA" sz="1100" dirty="0" err="1" smtClean="0">
                <a:latin typeface="Arial Narrow" panose="020B0606020202030204" pitchFamily="34" charset="0"/>
              </a:rPr>
              <a:t>maintaining</a:t>
            </a:r>
            <a:r>
              <a:rPr lang="fr-CA" sz="1100" dirty="0" smtClean="0">
                <a:latin typeface="Arial Narrow" panose="020B0606020202030204" pitchFamily="34" charset="0"/>
              </a:rPr>
              <a:t> good mental </a:t>
            </a:r>
            <a:r>
              <a:rPr lang="fr-CA" sz="1100" dirty="0" err="1" smtClean="0">
                <a:latin typeface="Arial Narrow" panose="020B0606020202030204" pitchFamily="34" charset="0"/>
              </a:rPr>
              <a:t>health</a:t>
            </a:r>
            <a:r>
              <a:rPr lang="fr-CA" sz="1100" dirty="0" smtClean="0">
                <a:latin typeface="Arial Narrow" panose="020B0606020202030204" pitchFamily="34" charset="0"/>
              </a:rPr>
              <a:t> and </a:t>
            </a:r>
            <a:r>
              <a:rPr lang="fr-CA" sz="1100" dirty="0" err="1" smtClean="0">
                <a:latin typeface="Arial Narrow" panose="020B0606020202030204" pitchFamily="34" charset="0"/>
              </a:rPr>
              <a:t>addressing</a:t>
            </a:r>
            <a:r>
              <a:rPr lang="fr-CA" sz="1100" dirty="0" smtClean="0">
                <a:latin typeface="Arial Narrow" panose="020B0606020202030204" pitchFamily="34" charset="0"/>
              </a:rPr>
              <a:t> mental </a:t>
            </a:r>
            <a:r>
              <a:rPr lang="fr-CA" sz="1100" dirty="0" err="1" smtClean="0">
                <a:latin typeface="Arial Narrow" panose="020B0606020202030204" pitchFamily="34" charset="0"/>
              </a:rPr>
              <a:t>health</a:t>
            </a:r>
            <a:r>
              <a:rPr lang="fr-CA" sz="1100" dirty="0" smtClean="0">
                <a:latin typeface="Arial Narrow" panose="020B0606020202030204" pitchFamily="34" charset="0"/>
              </a:rPr>
              <a:t> issues.</a:t>
            </a:r>
            <a:endParaRPr lang="fr-CA" sz="1100" dirty="0">
              <a:latin typeface="Arial Narrow" panose="020B0606020202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40740" y="2801101"/>
            <a:ext cx="2524955" cy="1165870"/>
          </a:xfrm>
          <a:prstGeom prst="rect">
            <a:avLst/>
          </a:prstGeom>
          <a:noFill/>
          <a:ln w="31750">
            <a:solidFill>
              <a:srgbClr val="00589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TextBox 29"/>
          <p:cNvSpPr txBox="1"/>
          <p:nvPr/>
        </p:nvSpPr>
        <p:spPr>
          <a:xfrm>
            <a:off x="3285239" y="2801102"/>
            <a:ext cx="2070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cap="small" dirty="0" smtClean="0">
                <a:latin typeface="Arial Narrow" panose="020B0606020202030204" pitchFamily="34" charset="0"/>
              </a:rPr>
              <a:t>PREVENT</a:t>
            </a:r>
            <a:endParaRPr lang="fr-CA" sz="1200" b="1" cap="small" dirty="0">
              <a:latin typeface="Arial Narrow" panose="020B0606020202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82583" y="2801102"/>
            <a:ext cx="2484582" cy="1165869"/>
          </a:xfrm>
          <a:prstGeom prst="rect">
            <a:avLst/>
          </a:prstGeom>
          <a:noFill/>
          <a:ln w="31750">
            <a:solidFill>
              <a:srgbClr val="00589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TextBox 31"/>
          <p:cNvSpPr txBox="1"/>
          <p:nvPr/>
        </p:nvSpPr>
        <p:spPr>
          <a:xfrm>
            <a:off x="5918723" y="3055316"/>
            <a:ext cx="2410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 err="1" smtClean="0">
                <a:latin typeface="Arial Narrow" panose="020B0606020202030204" pitchFamily="34" charset="0"/>
              </a:rPr>
              <a:t>Build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supportive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mechanisms</a:t>
            </a:r>
            <a:r>
              <a:rPr lang="fr-CA" sz="1100" dirty="0" smtClean="0">
                <a:latin typeface="Arial Narrow" panose="020B0606020202030204" pitchFamily="34" charset="0"/>
              </a:rPr>
              <a:t> for </a:t>
            </a:r>
            <a:r>
              <a:rPr lang="fr-CA" sz="1100" dirty="0" err="1" smtClean="0">
                <a:latin typeface="Arial Narrow" panose="020B0606020202030204" pitchFamily="34" charset="0"/>
              </a:rPr>
              <a:t>employees</a:t>
            </a:r>
            <a:r>
              <a:rPr lang="fr-CA" sz="1100" dirty="0" smtClean="0">
                <a:latin typeface="Arial Narrow" panose="020B0606020202030204" pitchFamily="34" charset="0"/>
              </a:rPr>
              <a:t> and managers </a:t>
            </a:r>
            <a:r>
              <a:rPr lang="fr-CA" sz="1100" dirty="0" err="1" smtClean="0">
                <a:latin typeface="Arial Narrow" panose="020B0606020202030204" pitchFamily="34" charset="0"/>
              </a:rPr>
              <a:t>dealing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with</a:t>
            </a:r>
            <a:r>
              <a:rPr lang="fr-CA" sz="1100" dirty="0" smtClean="0">
                <a:latin typeface="Arial Narrow" panose="020B0606020202030204" pitchFamily="34" charset="0"/>
              </a:rPr>
              <a:t> mental </a:t>
            </a:r>
            <a:r>
              <a:rPr lang="fr-CA" sz="1100" dirty="0" err="1" smtClean="0">
                <a:latin typeface="Arial Narrow" panose="020B0606020202030204" pitchFamily="34" charset="0"/>
              </a:rPr>
              <a:t>health</a:t>
            </a:r>
            <a:r>
              <a:rPr lang="fr-CA" sz="1100" dirty="0" smtClean="0">
                <a:latin typeface="Arial Narrow" panose="020B0606020202030204" pitchFamily="34" charset="0"/>
              </a:rPr>
              <a:t> challenges.</a:t>
            </a:r>
            <a:endParaRPr lang="fr-CA" sz="1100" dirty="0"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8723" y="2787220"/>
            <a:ext cx="1948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cap="small" dirty="0" smtClean="0">
                <a:latin typeface="Arial Narrow" panose="020B0606020202030204" pitchFamily="34" charset="0"/>
              </a:rPr>
              <a:t>RESOLVE</a:t>
            </a:r>
            <a:endParaRPr lang="fr-CA" sz="1200" b="1" cap="small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9259" y="2451940"/>
            <a:ext cx="736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FRAMEWORK IS BASED ON THREE PILLARS</a:t>
            </a:r>
            <a:endParaRPr lang="fr-CA" sz="1400" b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259" y="4007990"/>
            <a:ext cx="736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OUR EXPECTED OUTCOMES</a:t>
            </a:r>
            <a:endParaRPr lang="fr-CA" sz="1400" b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9271" y="5311512"/>
            <a:ext cx="7727893" cy="253916"/>
          </a:xfrm>
          <a:prstGeom prst="rect">
            <a:avLst/>
          </a:prstGeom>
          <a:noFill/>
          <a:ln w="31750">
            <a:solidFill>
              <a:srgbClr val="00589A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CA" sz="1050" dirty="0" smtClean="0">
                <a:latin typeface="Arial Narrow" panose="020B0606020202030204" pitchFamily="34" charset="0"/>
              </a:rPr>
              <a:t>The </a:t>
            </a:r>
            <a:r>
              <a:rPr lang="fr-CA" sz="1050" b="1" dirty="0" smtClean="0">
                <a:latin typeface="Arial Narrow" panose="020B0606020202030204" pitchFamily="34" charset="0"/>
              </a:rPr>
              <a:t>stigma</a:t>
            </a:r>
            <a:r>
              <a:rPr lang="fr-CA" sz="1050" dirty="0" smtClean="0">
                <a:latin typeface="Arial Narrow" panose="020B0606020202030204" pitchFamily="34" charset="0"/>
              </a:rPr>
              <a:t> of </a:t>
            </a:r>
            <a:r>
              <a:rPr lang="fr-CA" sz="1050" dirty="0" err="1" smtClean="0">
                <a:latin typeface="Arial Narrow" panose="020B0606020202030204" pitchFamily="34" charset="0"/>
              </a:rPr>
              <a:t>seeking</a:t>
            </a:r>
            <a:r>
              <a:rPr lang="fr-CA" sz="1050" dirty="0" smtClean="0">
                <a:latin typeface="Arial Narrow" panose="020B0606020202030204" pitchFamily="34" charset="0"/>
              </a:rPr>
              <a:t> help or </a:t>
            </a:r>
            <a:r>
              <a:rPr lang="fr-CA" sz="1050" dirty="0" err="1" smtClean="0">
                <a:latin typeface="Arial Narrow" panose="020B0606020202030204" pitchFamily="34" charset="0"/>
              </a:rPr>
              <a:t>discussing</a:t>
            </a:r>
            <a:r>
              <a:rPr lang="fr-CA" sz="1050" dirty="0" smtClean="0">
                <a:latin typeface="Arial Narrow" panose="020B0606020202030204" pitchFamily="34" charset="0"/>
              </a:rPr>
              <a:t> mental </a:t>
            </a:r>
            <a:r>
              <a:rPr lang="fr-CA" sz="1050" dirty="0" err="1" smtClean="0">
                <a:latin typeface="Arial Narrow" panose="020B0606020202030204" pitchFamily="34" charset="0"/>
              </a:rPr>
              <a:t>health</a:t>
            </a:r>
            <a:r>
              <a:rPr lang="fr-CA" sz="1050" dirty="0" smtClean="0">
                <a:latin typeface="Arial Narrow" panose="020B0606020202030204" pitchFamily="34" charset="0"/>
              </a:rPr>
              <a:t> issues </a:t>
            </a:r>
            <a:r>
              <a:rPr lang="fr-CA" sz="1050" b="1" dirty="0" err="1" smtClean="0">
                <a:latin typeface="Arial Narrow" panose="020B0606020202030204" pitchFamily="34" charset="0"/>
              </a:rPr>
              <a:t>is</a:t>
            </a:r>
            <a:r>
              <a:rPr lang="fr-CA" sz="1050" b="1" dirty="0" smtClean="0">
                <a:latin typeface="Arial Narrow" panose="020B0606020202030204" pitchFamily="34" charset="0"/>
              </a:rPr>
              <a:t> </a:t>
            </a:r>
            <a:r>
              <a:rPr lang="fr-CA" sz="1050" b="1" dirty="0" err="1" smtClean="0">
                <a:latin typeface="Arial Narrow" panose="020B0606020202030204" pitchFamily="34" charset="0"/>
              </a:rPr>
              <a:t>reduced</a:t>
            </a:r>
            <a:r>
              <a:rPr lang="fr-CA" sz="1050" b="1" dirty="0" smtClean="0">
                <a:latin typeface="Arial Narrow" panose="020B0606020202030204" pitchFamily="34" charset="0"/>
              </a:rPr>
              <a:t> </a:t>
            </a:r>
            <a:r>
              <a:rPr lang="fr-CA" sz="1050" dirty="0" err="1" smtClean="0">
                <a:latin typeface="Arial Narrow" panose="020B0606020202030204" pitchFamily="34" charset="0"/>
              </a:rPr>
              <a:t>among</a:t>
            </a:r>
            <a:r>
              <a:rPr lang="fr-CA" sz="1050" dirty="0" smtClean="0">
                <a:latin typeface="Arial Narrow" panose="020B0606020202030204" pitchFamily="34" charset="0"/>
              </a:rPr>
              <a:t> managers and </a:t>
            </a:r>
            <a:r>
              <a:rPr lang="fr-CA" sz="1050" dirty="0" err="1" smtClean="0">
                <a:latin typeface="Arial Narrow" panose="020B0606020202030204" pitchFamily="34" charset="0"/>
              </a:rPr>
              <a:t>employees</a:t>
            </a:r>
            <a:r>
              <a:rPr lang="fr-CA" sz="105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7281" y="4391352"/>
            <a:ext cx="240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err="1" smtClean="0">
                <a:latin typeface="Arial Narrow" panose="020B0606020202030204" pitchFamily="34" charset="0"/>
              </a:rPr>
              <a:t>Employees</a:t>
            </a:r>
            <a:r>
              <a:rPr lang="fr-CA" sz="1100" dirty="0" smtClean="0">
                <a:latin typeface="Arial Narrow" panose="020B0606020202030204" pitchFamily="34" charset="0"/>
              </a:rPr>
              <a:t> of all </a:t>
            </a:r>
            <a:r>
              <a:rPr lang="fr-CA" sz="1100" dirty="0" err="1" smtClean="0">
                <a:latin typeface="Arial Narrow" panose="020B0606020202030204" pitchFamily="34" charset="0"/>
              </a:rPr>
              <a:t>levels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can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identify</a:t>
            </a:r>
            <a:r>
              <a:rPr lang="fr-CA" sz="1100" dirty="0" smtClean="0">
                <a:latin typeface="Arial Narrow" panose="020B0606020202030204" pitchFamily="34" charset="0"/>
              </a:rPr>
              <a:t> and </a:t>
            </a:r>
            <a:r>
              <a:rPr lang="fr-CA" sz="1100" dirty="0" err="1" smtClean="0">
                <a:latin typeface="Arial Narrow" panose="020B0606020202030204" pitchFamily="34" charset="0"/>
              </a:rPr>
              <a:t>recognize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their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own</a:t>
            </a:r>
            <a:r>
              <a:rPr lang="fr-CA" sz="1100" dirty="0" smtClean="0">
                <a:latin typeface="Arial Narrow" panose="020B0606020202030204" pitchFamily="34" charset="0"/>
              </a:rPr>
              <a:t> stress </a:t>
            </a:r>
            <a:r>
              <a:rPr lang="fr-CA" sz="1100" dirty="0" err="1" smtClean="0">
                <a:latin typeface="Arial Narrow" panose="020B0606020202030204" pitchFamily="34" charset="0"/>
              </a:rPr>
              <a:t>levels</a:t>
            </a:r>
            <a:r>
              <a:rPr lang="fr-CA" sz="1100" dirty="0" smtClean="0">
                <a:latin typeface="Arial Narrow" panose="020B0606020202030204" pitchFamily="34" charset="0"/>
              </a:rPr>
              <a:t> and </a:t>
            </a:r>
            <a:r>
              <a:rPr lang="fr-CA" sz="1100" dirty="0" err="1" smtClean="0">
                <a:latin typeface="Arial Narrow" panose="020B0606020202030204" pitchFamily="34" charset="0"/>
              </a:rPr>
              <a:t>stressors</a:t>
            </a:r>
            <a:r>
              <a:rPr lang="fr-CA" sz="1100" dirty="0" smtClean="0">
                <a:latin typeface="Arial Narrow" panose="020B0606020202030204" pitchFamily="34" charset="0"/>
              </a:rPr>
              <a:t>, and know how and </a:t>
            </a:r>
            <a:r>
              <a:rPr lang="fr-CA" sz="1100" dirty="0" err="1" smtClean="0">
                <a:latin typeface="Arial Narrow" panose="020B0606020202030204" pitchFamily="34" charset="0"/>
              </a:rPr>
              <a:t>where</a:t>
            </a:r>
            <a:r>
              <a:rPr lang="fr-CA" sz="1100" dirty="0" smtClean="0">
                <a:latin typeface="Arial Narrow" panose="020B0606020202030204" pitchFamily="34" charset="0"/>
              </a:rPr>
              <a:t> to </a:t>
            </a:r>
            <a:r>
              <a:rPr lang="fr-CA" sz="1100" dirty="0" err="1" smtClean="0">
                <a:latin typeface="Arial Narrow" panose="020B0606020202030204" pitchFamily="34" charset="0"/>
              </a:rPr>
              <a:t>seek</a:t>
            </a:r>
            <a:r>
              <a:rPr lang="fr-CA" sz="1100" dirty="0" smtClean="0">
                <a:latin typeface="Arial Narrow" panose="020B0606020202030204" pitchFamily="34" charset="0"/>
              </a:rPr>
              <a:t> help.</a:t>
            </a:r>
            <a:endParaRPr lang="fr-CA" sz="1100" dirty="0"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3108" y="4410112"/>
            <a:ext cx="2325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smtClean="0">
                <a:latin typeface="Arial Narrow" panose="020B0606020202030204" pitchFamily="34" charset="0"/>
              </a:rPr>
              <a:t>Managers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can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respond</a:t>
            </a:r>
            <a:r>
              <a:rPr lang="fr-CA" sz="1100" dirty="0" smtClean="0">
                <a:latin typeface="Arial Narrow" panose="020B0606020202030204" pitchFamily="34" charset="0"/>
              </a:rPr>
              <a:t> to mental </a:t>
            </a:r>
            <a:r>
              <a:rPr lang="fr-CA" sz="1100" dirty="0" err="1" smtClean="0">
                <a:latin typeface="Arial Narrow" panose="020B0606020202030204" pitchFamily="34" charset="0"/>
              </a:rPr>
              <a:t>health</a:t>
            </a:r>
            <a:r>
              <a:rPr lang="fr-CA" sz="1100" dirty="0" smtClean="0">
                <a:latin typeface="Arial Narrow" panose="020B0606020202030204" pitchFamily="34" charset="0"/>
              </a:rPr>
              <a:t> issues and support </a:t>
            </a:r>
            <a:r>
              <a:rPr lang="fr-CA" sz="1100" dirty="0" err="1" smtClean="0">
                <a:latin typeface="Arial Narrow" panose="020B0606020202030204" pitchFamily="34" charset="0"/>
              </a:rPr>
              <a:t>employees</a:t>
            </a:r>
            <a:r>
              <a:rPr lang="fr-CA" sz="1100" dirty="0" smtClean="0">
                <a:latin typeface="Arial Narrow" panose="020B0606020202030204" pitchFamily="34" charset="0"/>
              </a:rPr>
              <a:t>.</a:t>
            </a:r>
            <a:endParaRPr lang="fr-CA" sz="1100" dirty="0"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06859" y="4399444"/>
            <a:ext cx="2190451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100" b="1" dirty="0" err="1" smtClean="0">
                <a:latin typeface="Arial Narrow" panose="020B0606020202030204" pitchFamily="34" charset="0"/>
              </a:rPr>
              <a:t>Executives</a:t>
            </a:r>
            <a:r>
              <a:rPr lang="fr-CA" sz="1100" dirty="0" smtClean="0">
                <a:latin typeface="Arial Narrow" panose="020B0606020202030204" pitchFamily="34" charset="0"/>
              </a:rPr>
              <a:t> support </a:t>
            </a:r>
            <a:r>
              <a:rPr lang="fr-CA" sz="1100" dirty="0" err="1" smtClean="0">
                <a:latin typeface="Arial Narrow" panose="020B0606020202030204" pitchFamily="34" charset="0"/>
              </a:rPr>
              <a:t>recovery</a:t>
            </a:r>
            <a:r>
              <a:rPr lang="fr-CA" sz="1100" dirty="0" smtClean="0">
                <a:latin typeface="Arial Narrow" panose="020B0606020202030204" pitchFamily="34" charset="0"/>
              </a:rPr>
              <a:t> to </a:t>
            </a:r>
            <a:r>
              <a:rPr lang="fr-CA" sz="1100" dirty="0" err="1" smtClean="0">
                <a:latin typeface="Arial Narrow" panose="020B0606020202030204" pitchFamily="34" charset="0"/>
              </a:rPr>
              <a:t>keep</a:t>
            </a:r>
            <a:r>
              <a:rPr lang="fr-CA" sz="1100" dirty="0" smtClean="0">
                <a:latin typeface="Arial Narrow" panose="020B0606020202030204" pitchFamily="34" charset="0"/>
              </a:rPr>
              <a:t> </a:t>
            </a:r>
            <a:r>
              <a:rPr lang="fr-CA" sz="1100" dirty="0" err="1" smtClean="0">
                <a:latin typeface="Arial Narrow" panose="020B0606020202030204" pitchFamily="34" charset="0"/>
              </a:rPr>
              <a:t>healthy</a:t>
            </a:r>
            <a:r>
              <a:rPr lang="fr-CA" sz="1100" dirty="0" smtClean="0">
                <a:latin typeface="Arial Narrow" panose="020B0606020202030204" pitchFamily="34" charset="0"/>
              </a:rPr>
              <a:t> people at </a:t>
            </a:r>
            <a:r>
              <a:rPr lang="fr-CA" sz="1100" dirty="0" err="1" smtClean="0">
                <a:latin typeface="Arial Narrow" panose="020B0606020202030204" pitchFamily="34" charset="0"/>
              </a:rPr>
              <a:t>work</a:t>
            </a:r>
            <a:r>
              <a:rPr lang="fr-CA" sz="1100" dirty="0" smtClean="0">
                <a:latin typeface="Arial Narrow" panose="020B0606020202030204" pitchFamily="34" charset="0"/>
              </a:rPr>
              <a:t>, and to </a:t>
            </a:r>
            <a:r>
              <a:rPr lang="fr-CA" sz="1100" dirty="0" err="1" smtClean="0">
                <a:latin typeface="Arial Narrow" panose="020B0606020202030204" pitchFamily="34" charset="0"/>
              </a:rPr>
              <a:t>facilitate</a:t>
            </a:r>
            <a:r>
              <a:rPr lang="fr-CA" sz="1100" dirty="0" smtClean="0">
                <a:latin typeface="Arial Narrow" panose="020B0606020202030204" pitchFamily="34" charset="0"/>
              </a:rPr>
              <a:t> return to </a:t>
            </a:r>
            <a:r>
              <a:rPr lang="fr-CA" sz="1100" dirty="0" err="1" smtClean="0">
                <a:latin typeface="Arial Narrow" panose="020B0606020202030204" pitchFamily="34" charset="0"/>
              </a:rPr>
              <a:t>work</a:t>
            </a:r>
            <a:r>
              <a:rPr lang="fr-CA" sz="1100" dirty="0" smtClean="0">
                <a:latin typeface="Arial Narrow" panose="020B0606020202030204" pitchFamily="34" charset="0"/>
              </a:rPr>
              <a:t>.</a:t>
            </a:r>
            <a:endParaRPr lang="fr-CA" sz="1100" dirty="0">
              <a:latin typeface="Arial Narrow" panose="020B0606020202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9271" y="4332702"/>
            <a:ext cx="2476828" cy="833634"/>
          </a:xfrm>
          <a:prstGeom prst="rect">
            <a:avLst/>
          </a:prstGeom>
          <a:noFill/>
          <a:ln w="31750">
            <a:solidFill>
              <a:srgbClr val="00589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Rectangle 40"/>
          <p:cNvSpPr/>
          <p:nvPr/>
        </p:nvSpPr>
        <p:spPr>
          <a:xfrm>
            <a:off x="3240740" y="4332702"/>
            <a:ext cx="2524955" cy="833634"/>
          </a:xfrm>
          <a:prstGeom prst="rect">
            <a:avLst/>
          </a:prstGeom>
          <a:noFill/>
          <a:ln w="31750">
            <a:solidFill>
              <a:srgbClr val="00589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Rectangle 41"/>
          <p:cNvSpPr/>
          <p:nvPr/>
        </p:nvSpPr>
        <p:spPr>
          <a:xfrm>
            <a:off x="5884323" y="4332702"/>
            <a:ext cx="2482842" cy="833633"/>
          </a:xfrm>
          <a:prstGeom prst="rect">
            <a:avLst/>
          </a:prstGeom>
          <a:noFill/>
          <a:ln w="31750">
            <a:solidFill>
              <a:srgbClr val="00589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55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86" y="852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3B632"/>
                </a:solidFill>
              </a:rPr>
              <a:t>Elements of a Healthy Workplace</a:t>
            </a:r>
            <a:r>
              <a:rPr lang="en-US" i="1" dirty="0" smtClean="0">
                <a:solidFill>
                  <a:srgbClr val="73B632"/>
                </a:solidFill>
              </a:rPr>
              <a:t/>
            </a:r>
            <a:br>
              <a:rPr lang="en-US" i="1" dirty="0" smtClean="0">
                <a:solidFill>
                  <a:srgbClr val="73B632"/>
                </a:solidFill>
              </a:rPr>
            </a:br>
            <a:endParaRPr lang="en-US" dirty="0">
              <a:solidFill>
                <a:srgbClr val="73B6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16579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Framework identifies five workplace factors that influence - positively or negatively - our organizational culture: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10444" y="2695597"/>
            <a:ext cx="6840760" cy="1944217"/>
            <a:chOff x="1076941" y="2697887"/>
            <a:chExt cx="6840760" cy="1944217"/>
          </a:xfrm>
        </p:grpSpPr>
        <p:sp>
          <p:nvSpPr>
            <p:cNvPr id="12" name="Pentagon 11"/>
            <p:cNvSpPr/>
            <p:nvPr/>
          </p:nvSpPr>
          <p:spPr>
            <a:xfrm rot="5400000">
              <a:off x="6513545" y="2733891"/>
              <a:ext cx="1440160" cy="1368152"/>
            </a:xfrm>
            <a:prstGeom prst="homePlate">
              <a:avLst>
                <a:gd name="adj" fmla="val 26484"/>
              </a:avLst>
            </a:prstGeom>
            <a:noFill/>
            <a:ln w="57150">
              <a:gradFill>
                <a:gsLst>
                  <a:gs pos="0">
                    <a:srgbClr val="F78D8D"/>
                  </a:gs>
                  <a:gs pos="100000">
                    <a:srgbClr val="EABCA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Pentagon 12"/>
            <p:cNvSpPr/>
            <p:nvPr/>
          </p:nvSpPr>
          <p:spPr>
            <a:xfrm rot="5400000">
              <a:off x="5145393" y="2733891"/>
              <a:ext cx="1440160" cy="1368152"/>
            </a:xfrm>
            <a:prstGeom prst="homePlate">
              <a:avLst>
                <a:gd name="adj" fmla="val 26484"/>
              </a:avLst>
            </a:prstGeom>
            <a:noFill/>
            <a:ln w="57150">
              <a:gradFill>
                <a:gsLst>
                  <a:gs pos="42000">
                    <a:srgbClr val="F8B286"/>
                  </a:gs>
                  <a:gs pos="0">
                    <a:srgbClr val="F38F57">
                      <a:lumMod val="64000"/>
                      <a:lumOff val="36000"/>
                    </a:srgb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Pentagon 13"/>
            <p:cNvSpPr/>
            <p:nvPr/>
          </p:nvSpPr>
          <p:spPr>
            <a:xfrm rot="5400000">
              <a:off x="3777241" y="2733891"/>
              <a:ext cx="1440160" cy="1368152"/>
            </a:xfrm>
            <a:prstGeom prst="homePlate">
              <a:avLst>
                <a:gd name="adj" fmla="val 26484"/>
              </a:avLst>
            </a:prstGeom>
            <a:noFill/>
            <a:ln w="57150">
              <a:gradFill>
                <a:gsLst>
                  <a:gs pos="0">
                    <a:srgbClr val="F38F57">
                      <a:lumMod val="48000"/>
                      <a:lumOff val="52000"/>
                    </a:srgbClr>
                  </a:gs>
                  <a:gs pos="100000">
                    <a:srgbClr val="FFE181">
                      <a:lumMod val="9700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Pentagon 14"/>
            <p:cNvSpPr/>
            <p:nvPr/>
          </p:nvSpPr>
          <p:spPr>
            <a:xfrm rot="5400000">
              <a:off x="2400681" y="2733892"/>
              <a:ext cx="1440160" cy="1368152"/>
            </a:xfrm>
            <a:prstGeom prst="homePlate">
              <a:avLst>
                <a:gd name="adj" fmla="val 26484"/>
              </a:avLst>
            </a:prstGeom>
            <a:noFill/>
            <a:ln w="57150">
              <a:gradFill>
                <a:gsLst>
                  <a:gs pos="0">
                    <a:srgbClr val="FFE181"/>
                  </a:gs>
                  <a:gs pos="100000">
                    <a:srgbClr val="92C4B1">
                      <a:lumMod val="47000"/>
                      <a:lumOff val="5300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1040937" y="2733892"/>
              <a:ext cx="1440160" cy="1368152"/>
            </a:xfrm>
            <a:prstGeom prst="homePlate">
              <a:avLst>
                <a:gd name="adj" fmla="val 26484"/>
              </a:avLst>
            </a:prstGeom>
            <a:noFill/>
            <a:ln w="57150">
              <a:gradFill>
                <a:gsLst>
                  <a:gs pos="77000">
                    <a:srgbClr val="87D75F">
                      <a:lumMod val="74000"/>
                      <a:lumOff val="26000"/>
                    </a:srgbClr>
                  </a:gs>
                  <a:gs pos="0">
                    <a:srgbClr val="97CDBB">
                      <a:lumMod val="63000"/>
                      <a:lumOff val="37000"/>
                    </a:srgbClr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00310" y="2929276"/>
              <a:ext cx="130269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cap="small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EMPLOYEE ENGAGEMENT AND DEVELOPMENT</a:t>
              </a:r>
              <a:endParaRPr lang="fr-CA" sz="1100" b="1" cap="small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59145" y="2929276"/>
              <a:ext cx="130269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cap="small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HEALTH AND SAFETY IN THE WORKPLACE</a:t>
              </a:r>
              <a:endParaRPr lang="fr-CA" sz="1100" b="1" cap="small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36614" y="2929276"/>
              <a:ext cx="130269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cap="small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WORK CONTENT AND CHARACTERISTICS</a:t>
              </a:r>
              <a:endParaRPr lang="fr-CA" sz="1100" b="1" cap="small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9728" y="2917163"/>
              <a:ext cx="130269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cap="small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CLEAR LEADERSHIP DIRECTION</a:t>
              </a:r>
              <a:endParaRPr lang="fr-CA" sz="1100" b="1" cap="small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72918" y="2929276"/>
              <a:ext cx="130269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cap="small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SUPPORT </a:t>
              </a:r>
            </a:p>
            <a:p>
              <a:pPr algn="ctr"/>
              <a:r>
                <a:rPr lang="fr-CA" sz="1100" b="1" cap="small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AND </a:t>
              </a:r>
            </a:p>
            <a:p>
              <a:pPr algn="ctr"/>
              <a:r>
                <a:rPr lang="fr-CA" sz="1100" b="1" cap="small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BALANCE</a:t>
              </a:r>
              <a:endParaRPr lang="fr-CA" sz="1100" b="1" cap="small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76941" y="3778008"/>
              <a:ext cx="6840760" cy="86409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27934" y="3845968"/>
              <a:ext cx="57387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ORGANIZATIONAL CULTURE</a:t>
              </a:r>
            </a:p>
            <a:p>
              <a:pPr algn="ctr"/>
              <a:r>
                <a:rPr lang="fr-CA" sz="1400" cap="small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CREATING AN ORGANIZATIONAL CULTURE THAT SUPPORTS MENTAL HEALTH IN THE WORKPLACE IS A </a:t>
              </a:r>
              <a:r>
                <a:rPr lang="fr-CA" sz="1400" b="1" cap="small" dirty="0" smtClean="0"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SHARED RESPONSIBILITY</a:t>
              </a: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4054360" y="4843800"/>
            <a:ext cx="4550088" cy="1176368"/>
          </a:xfrm>
          <a:prstGeom prst="wedgeEllipseCallout">
            <a:avLst>
              <a:gd name="adj1" fmla="val -23497"/>
              <a:gd name="adj2" fmla="val -77517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Regardless of where we are in the organization, we influence our culture. The question is: Do we do so positively or negatively?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11966" y="3429896"/>
            <a:ext cx="4485945" cy="1916660"/>
          </a:xfrm>
          <a:prstGeom prst="homePlate">
            <a:avLst>
              <a:gd name="adj" fmla="val 24650"/>
            </a:avLst>
          </a:prstGeom>
          <a:solidFill>
            <a:srgbClr val="7A82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Pentagon 3"/>
          <p:cNvSpPr/>
          <p:nvPr/>
        </p:nvSpPr>
        <p:spPr>
          <a:xfrm>
            <a:off x="311966" y="2054668"/>
            <a:ext cx="4485945" cy="935972"/>
          </a:xfrm>
          <a:prstGeom prst="homePlate">
            <a:avLst/>
          </a:prstGeom>
          <a:solidFill>
            <a:srgbClr val="7A82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Pentagon 4"/>
          <p:cNvSpPr/>
          <p:nvPr/>
        </p:nvSpPr>
        <p:spPr>
          <a:xfrm>
            <a:off x="5114353" y="2062262"/>
            <a:ext cx="3865852" cy="935972"/>
          </a:xfrm>
          <a:prstGeom prst="homePlate">
            <a:avLst>
              <a:gd name="adj" fmla="val 0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4928236" y="2230165"/>
            <a:ext cx="38839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Develop a menu of learning options</a:t>
            </a:r>
          </a:p>
          <a:p>
            <a:pPr marL="45561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Provide self-serve </a:t>
            </a:r>
            <a:r>
              <a:rPr lang="en-US" sz="1400" b="1" dirty="0" smtClean="0">
                <a:solidFill>
                  <a:schemeClr val="bg1"/>
                </a:solidFill>
              </a:rPr>
              <a:t>resources and tools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969" y="2207082"/>
            <a:ext cx="418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Promote understanding, awareness </a:t>
            </a:r>
            <a:r>
              <a:rPr lang="en-US" b="1" dirty="0" smtClean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     and acceptance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968" y="3695728"/>
            <a:ext cx="4186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Equip managers to proactively: </a:t>
            </a:r>
          </a:p>
          <a:p>
            <a:pPr marL="344488" indent="-2667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support employees in maintaining good </a:t>
            </a:r>
            <a:r>
              <a:rPr lang="en-US" sz="1400" b="1" dirty="0" smtClean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          mental </a:t>
            </a:r>
            <a:r>
              <a:rPr lang="en-US" sz="1400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health </a:t>
            </a:r>
          </a:p>
          <a:p>
            <a:pPr marL="344488" indent="-2667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address mental health issues that present at work</a:t>
            </a:r>
          </a:p>
        </p:txBody>
      </p:sp>
      <p:sp>
        <p:nvSpPr>
          <p:cNvPr id="9" name="Pentagon 8"/>
          <p:cNvSpPr/>
          <p:nvPr/>
        </p:nvSpPr>
        <p:spPr>
          <a:xfrm>
            <a:off x="5114353" y="3429896"/>
            <a:ext cx="3865852" cy="1916660"/>
          </a:xfrm>
          <a:prstGeom prst="homePlate">
            <a:avLst>
              <a:gd name="adj" fmla="val 0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TextBox 9"/>
          <p:cNvSpPr txBox="1"/>
          <p:nvPr/>
        </p:nvSpPr>
        <p:spPr>
          <a:xfrm>
            <a:off x="4920144" y="3511062"/>
            <a:ext cx="4175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Enhance coaching for resolving conflict when </a:t>
            </a:r>
            <a:r>
              <a:rPr lang="en-US" sz="1400" b="1" dirty="0" smtClean="0">
                <a:solidFill>
                  <a:schemeClr val="bg1"/>
                </a:solidFill>
              </a:rPr>
              <a:t>   a </a:t>
            </a:r>
            <a:r>
              <a:rPr lang="en-US" sz="1400" b="1" dirty="0">
                <a:solidFill>
                  <a:schemeClr val="bg1"/>
                </a:solidFill>
              </a:rPr>
              <a:t>mental health issue is at play</a:t>
            </a:r>
          </a:p>
          <a:p>
            <a:pPr marL="45561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solidFill>
                  <a:schemeClr val="bg1"/>
                </a:solidFill>
              </a:rPr>
              <a:t>Develop </a:t>
            </a:r>
            <a:r>
              <a:rPr lang="en-CA" sz="1400" b="1" dirty="0" smtClean="0">
                <a:solidFill>
                  <a:schemeClr val="bg1"/>
                </a:solidFill>
              </a:rPr>
              <a:t>forum </a:t>
            </a:r>
            <a:r>
              <a:rPr lang="en-CA" sz="1400" b="1" dirty="0">
                <a:solidFill>
                  <a:schemeClr val="bg1"/>
                </a:solidFill>
              </a:rPr>
              <a:t>to share managerial best practices and gain support (Action Learning)</a:t>
            </a:r>
          </a:p>
          <a:p>
            <a:pPr marL="455612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Leverage and promote </a:t>
            </a:r>
            <a:r>
              <a:rPr lang="en-US" sz="1400" b="1" dirty="0">
                <a:solidFill>
                  <a:schemeClr val="bg1"/>
                </a:solidFill>
              </a:rPr>
              <a:t>Employee Assistance Program-Manager Advisory services to access experts in mental health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196" y="774915"/>
            <a:ext cx="8925516" cy="1240001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Three-Year </a:t>
            </a:r>
            <a:r>
              <a:rPr lang="en-CA" sz="2800" dirty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Action Plan: Activities </a:t>
            </a:r>
            <a:r>
              <a:rPr lang="en-CA" sz="2800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Highlights</a:t>
            </a:r>
            <a:endParaRPr lang="en-CA" sz="2400" dirty="0">
              <a:solidFill>
                <a:srgbClr val="73B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196" y="774915"/>
            <a:ext cx="8925516" cy="1240001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Three-Year </a:t>
            </a:r>
            <a:r>
              <a:rPr lang="en-CA" sz="2800" dirty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Action Plan: Activities </a:t>
            </a:r>
            <a:r>
              <a:rPr lang="en-CA" sz="2800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Highlights </a:t>
            </a:r>
            <a:r>
              <a:rPr lang="en-CA" sz="2400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(cont’d)</a:t>
            </a:r>
            <a:endParaRPr lang="en-CA" sz="2400" dirty="0">
              <a:solidFill>
                <a:srgbClr val="73B632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11966" y="3429896"/>
            <a:ext cx="4485945" cy="1916660"/>
          </a:xfrm>
          <a:prstGeom prst="homePlate">
            <a:avLst>
              <a:gd name="adj" fmla="val 24650"/>
            </a:avLst>
          </a:prstGeom>
          <a:solidFill>
            <a:srgbClr val="7A82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Pentagon 4"/>
          <p:cNvSpPr/>
          <p:nvPr/>
        </p:nvSpPr>
        <p:spPr>
          <a:xfrm>
            <a:off x="311966" y="2054668"/>
            <a:ext cx="4485945" cy="1052674"/>
          </a:xfrm>
          <a:prstGeom prst="homePlate">
            <a:avLst/>
          </a:prstGeom>
          <a:solidFill>
            <a:srgbClr val="7A82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Pentagon 5"/>
          <p:cNvSpPr/>
          <p:nvPr/>
        </p:nvSpPr>
        <p:spPr>
          <a:xfrm>
            <a:off x="5088367" y="2054668"/>
            <a:ext cx="3865852" cy="1052674"/>
          </a:xfrm>
          <a:prstGeom prst="homePlate">
            <a:avLst>
              <a:gd name="adj" fmla="val 0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36840" y="2257838"/>
            <a:ext cx="356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>
              <a:spcBef>
                <a:spcPts val="600"/>
              </a:spcBef>
              <a:defRPr/>
            </a:pPr>
            <a:r>
              <a:rPr lang="en-US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Focus on Occupational Health  </a:t>
            </a:r>
            <a:r>
              <a:rPr lang="en-US" b="1" dirty="0" smtClean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     and </a:t>
            </a:r>
            <a:r>
              <a:rPr lang="en-US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Safety</a:t>
            </a:r>
            <a:endParaRPr lang="en-CA" b="1" dirty="0">
              <a:solidFill>
                <a:schemeClr val="bg1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968" y="3560256"/>
            <a:ext cx="40901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Empower </a:t>
            </a:r>
            <a:r>
              <a:rPr lang="en-US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our Workforce: </a:t>
            </a:r>
          </a:p>
          <a:p>
            <a:pPr marL="341313" indent="-28733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Assist employees to better recognize how they can take care of themselves</a:t>
            </a:r>
          </a:p>
          <a:p>
            <a:pPr marL="341313" indent="-28733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Assist those who are sporadically absent from the workplace due to episodic illness, or returning to work after a period of illness</a:t>
            </a:r>
          </a:p>
        </p:txBody>
      </p:sp>
      <p:sp>
        <p:nvSpPr>
          <p:cNvPr id="10" name="Pentagon 9"/>
          <p:cNvSpPr/>
          <p:nvPr/>
        </p:nvSpPr>
        <p:spPr>
          <a:xfrm>
            <a:off x="5114353" y="3429896"/>
            <a:ext cx="3865852" cy="1916660"/>
          </a:xfrm>
          <a:prstGeom prst="homePlate">
            <a:avLst>
              <a:gd name="adj" fmla="val 0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4932667" y="3536711"/>
            <a:ext cx="404778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Deliver Personal </a:t>
            </a:r>
            <a:r>
              <a:rPr lang="en-US" sz="1400" b="1" dirty="0" smtClean="0">
                <a:solidFill>
                  <a:schemeClr val="bg1"/>
                </a:solidFill>
              </a:rPr>
              <a:t>Resilience Workshops</a:t>
            </a:r>
            <a:endParaRPr lang="en-US" sz="1400" b="1" dirty="0">
              <a:solidFill>
                <a:schemeClr val="bg1"/>
              </a:solidFill>
            </a:endParaRPr>
          </a:p>
          <a:p>
            <a:pPr lvl="1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Peer Support initiatives: </a:t>
            </a:r>
            <a:r>
              <a:rPr lang="en-US" sz="1400" b="1" dirty="0" smtClean="0">
                <a:solidFill>
                  <a:schemeClr val="bg1"/>
                </a:solidFill>
              </a:rPr>
              <a:t>Supportive </a:t>
            </a:r>
            <a:r>
              <a:rPr lang="en-US" sz="1400" b="1" dirty="0">
                <a:solidFill>
                  <a:schemeClr val="bg1"/>
                </a:solidFill>
              </a:rPr>
              <a:t>networks between people who have a lived experience</a:t>
            </a:r>
          </a:p>
          <a:p>
            <a:pPr marL="455612" lvl="1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Enhancing </a:t>
            </a:r>
            <a:r>
              <a:rPr lang="en-US" sz="1400" b="1" dirty="0" smtClean="0">
                <a:solidFill>
                  <a:schemeClr val="bg1"/>
                </a:solidFill>
              </a:rPr>
              <a:t>understanding </a:t>
            </a:r>
            <a:r>
              <a:rPr lang="en-US" sz="1400" b="1" dirty="0">
                <a:solidFill>
                  <a:schemeClr val="bg1"/>
                </a:solidFill>
              </a:rPr>
              <a:t>of Duty to Accommodate, return to work planning, and improve </a:t>
            </a:r>
            <a:r>
              <a:rPr lang="en-US" sz="1400" b="1" dirty="0" smtClean="0">
                <a:solidFill>
                  <a:schemeClr val="bg1"/>
                </a:solidFill>
              </a:rPr>
              <a:t>human resources </a:t>
            </a:r>
            <a:r>
              <a:rPr lang="en-US" sz="1400" b="1" dirty="0">
                <a:solidFill>
                  <a:schemeClr val="bg1"/>
                </a:solidFill>
              </a:rPr>
              <a:t>integrated advisory services for managers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0144" y="2103951"/>
            <a:ext cx="3883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2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Proactively identify occupations at higher risk of exposure to psychological hazards and implement measures to reduce and address exposure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30" y="8487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Highlights of Action Plan </a:t>
            </a:r>
            <a:r>
              <a:rPr lang="en-CA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Deliverables:</a:t>
            </a:r>
            <a:r>
              <a:rPr lang="en-CA" dirty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/>
            </a:r>
            <a:br>
              <a:rPr lang="en-CA" dirty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CA" dirty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What was done so far?</a:t>
            </a:r>
            <a:endParaRPr lang="en-CA" dirty="0">
              <a:solidFill>
                <a:srgbClr val="73B632"/>
              </a:solidFill>
            </a:endParaRPr>
          </a:p>
        </p:txBody>
      </p:sp>
      <p:sp>
        <p:nvSpPr>
          <p:cNvPr id="3" name="Shape 143"/>
          <p:cNvSpPr txBox="1">
            <a:spLocks/>
          </p:cNvSpPr>
          <p:nvPr/>
        </p:nvSpPr>
        <p:spPr>
          <a:xfrm>
            <a:off x="362792" y="2026623"/>
            <a:ext cx="8699500" cy="30470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Created an Implementation Working Group comprised of managers, employees and human resources </a:t>
            </a:r>
            <a:r>
              <a:rPr lang="en-CA" sz="1800" dirty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p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rofessionals to advance the Action Plan deliverables.</a:t>
            </a:r>
          </a:p>
          <a:p>
            <a:pPr marL="755650" lvl="2" indent="-355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14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Chaired by </a:t>
            </a:r>
            <a:r>
              <a:rPr lang="en-CA" sz="1400" dirty="0" smtClean="0">
                <a:latin typeface="+mn-lt"/>
              </a:rPr>
              <a:t>Sara Filbee, Assistant Deputy Minister, Service Canada, Atlantic Region and Champion for Mental Health </a:t>
            </a:r>
          </a:p>
          <a:p>
            <a:pPr marL="755650" lvl="2" indent="-355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14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Supported by Lori Sterling, Deputy Minister of Labour Program and Mental Health Sponsor</a:t>
            </a:r>
          </a:p>
          <a:p>
            <a:pPr marL="355600" lvl="2" indent="-355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Dedicated an </a:t>
            </a:r>
            <a:r>
              <a:rPr lang="en-CA" sz="1800" dirty="0" err="1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iService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 section to 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  <a:hlinkClick r:id="rId2"/>
              </a:rPr>
              <a:t>Mental Health in the Workplace</a:t>
            </a:r>
            <a:endParaRPr lang="en-CA" sz="1800" dirty="0" smtClean="0">
              <a:solidFill>
                <a:schemeClr val="dk1"/>
              </a:solidFill>
              <a:latin typeface="+mn-lt"/>
              <a:ea typeface="Calibri"/>
              <a:cs typeface="Arial" panose="020B0604020202020204" pitchFamily="34" charset="0"/>
              <a:sym typeface="Calibri"/>
            </a:endParaRPr>
          </a:p>
          <a:p>
            <a:pPr marL="355600" lvl="2" indent="-355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Built a menu of 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  <a:hlinkClick r:id="rId3"/>
              </a:rPr>
              <a:t>learning opportunities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 for employees, managers and executives on Mental Health </a:t>
            </a:r>
            <a:r>
              <a:rPr lang="en-CA" sz="1800" dirty="0" smtClean="0">
                <a:latin typeface="+mn-lt"/>
              </a:rPr>
              <a:t>through online self-directed learning and classroom</a:t>
            </a:r>
            <a:endParaRPr lang="en-CA" sz="1800" dirty="0" smtClean="0">
              <a:solidFill>
                <a:schemeClr val="dk1"/>
              </a:solidFill>
              <a:latin typeface="+mn-lt"/>
              <a:ea typeface="Calibri"/>
              <a:cs typeface="Arial" panose="020B0604020202020204" pitchFamily="34" charset="0"/>
              <a:sym typeface="Calibri"/>
            </a:endParaRPr>
          </a:p>
          <a:p>
            <a:pPr marL="355600" lvl="2" indent="-355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Published the 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  <a:hlinkClick r:id="rId4"/>
              </a:rPr>
              <a:t>Mental Health Passport</a:t>
            </a:r>
            <a:endParaRPr lang="en-CA" sz="1800" dirty="0" smtClean="0">
              <a:solidFill>
                <a:schemeClr val="dk1"/>
              </a:solidFill>
              <a:latin typeface="+mn-lt"/>
              <a:ea typeface="Calibri"/>
              <a:cs typeface="Arial" panose="020B0604020202020204" pitchFamily="34" charset="0"/>
              <a:sym typeface="Calibri"/>
            </a:endParaRPr>
          </a:p>
          <a:p>
            <a:pPr marL="355600" lvl="2" indent="-355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Published articles, blogs and produced a 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  <a:hlinkClick r:id="rId5" action="ppaction://hlinkfile"/>
              </a:rPr>
              <a:t>video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…</a:t>
            </a:r>
          </a:p>
          <a:p>
            <a:pPr marL="355600" lvl="2" indent="-3556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sym typeface="Calibri"/>
              </a:rPr>
              <a:t>…and much more is coming!</a:t>
            </a:r>
          </a:p>
          <a:p>
            <a:pPr marL="355600" lvl="2" indent="-355600">
              <a:spcBef>
                <a:spcPts val="0"/>
              </a:spcBef>
              <a:buSzPct val="100000"/>
            </a:pPr>
            <a:endParaRPr lang="fr-CA" sz="1400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0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12" y="715547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How can you get involved?</a:t>
            </a:r>
            <a:endParaRPr lang="en-CA" dirty="0">
              <a:solidFill>
                <a:srgbClr val="73B632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1" t="7409" r="32677" b="4576"/>
          <a:stretch/>
        </p:blipFill>
        <p:spPr bwMode="auto">
          <a:xfrm>
            <a:off x="683581" y="1905668"/>
            <a:ext cx="2475545" cy="3803666"/>
          </a:xfrm>
          <a:prstGeom prst="rect">
            <a:avLst/>
          </a:prstGeom>
          <a:ln w="25400" cap="sq">
            <a:solidFill>
              <a:srgbClr val="C8C6BD"/>
            </a:solidFill>
            <a:prstDash val="solid"/>
            <a:miter lim="800000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588004" y="1905668"/>
            <a:ext cx="3961865" cy="1238866"/>
          </a:xfrm>
          <a:prstGeom prst="wedgeEllipseCallout">
            <a:avLst>
              <a:gd name="adj1" fmla="val -59134"/>
              <a:gd name="adj2" fmla="val 30479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lvl="2" algn="ctr">
              <a:buSzPct val="100000"/>
            </a:pPr>
            <a:endParaRPr lang="en-CA"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177362" y="3844299"/>
            <a:ext cx="2880320" cy="1152128"/>
          </a:xfrm>
          <a:prstGeom prst="cloudCallout">
            <a:avLst>
              <a:gd name="adj1" fmla="val -57877"/>
              <a:gd name="adj2" fmla="val -33686"/>
            </a:avLst>
          </a:prstGeom>
          <a:solidFill>
            <a:srgbClr val="73B632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159713" y="4172308"/>
            <a:ext cx="2780312" cy="1451657"/>
          </a:xfrm>
          <a:prstGeom prst="cloudCallout">
            <a:avLst>
              <a:gd name="adj1" fmla="val -62502"/>
              <a:gd name="adj2" fmla="val -36909"/>
            </a:avLst>
          </a:prstGeom>
          <a:solidFill>
            <a:srgbClr val="73B632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83647" y="2171158"/>
            <a:ext cx="398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2" algn="ctr">
              <a:buSzPct val="100000"/>
            </a:pPr>
            <a:r>
              <a:rPr lang="en-C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by example through </a:t>
            </a:r>
            <a:r>
              <a:rPr lang="en-CA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self-care</a:t>
            </a:r>
            <a:endParaRPr lang="en-CA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8662" y="4519373"/>
            <a:ext cx="232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workplace mental health factor can I influence today</a:t>
            </a:r>
            <a:r>
              <a:rPr lang="en-CA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CA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7544" y="4091491"/>
            <a:ext cx="2010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my state of mental health today</a:t>
            </a:r>
            <a:r>
              <a:rPr lang="en-CA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CA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234515" y="1823032"/>
            <a:ext cx="4912019" cy="3981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lvl="3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If you feel comfortable, discuss concerns you may have with your manager to see what they might be able to support you with </a:t>
            </a:r>
            <a:b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(e.g. adjusting your workload, better ensuring your safety at work, offer operationally feasible alternate work arrangements, etc.).</a:t>
            </a:r>
          </a:p>
          <a:p>
            <a:pPr marL="104775" lvl="3" indent="0">
              <a:spcBef>
                <a:spcPts val="0"/>
              </a:spcBef>
              <a:buSzPct val="100000"/>
              <a:buNone/>
            </a:pPr>
            <a:endParaRPr lang="en-CA" sz="1800" dirty="0" smtClean="0">
              <a:solidFill>
                <a:schemeClr val="dk1"/>
              </a:solidFill>
              <a:latin typeface="+mn-lt"/>
              <a:ea typeface="Calibri"/>
              <a:cs typeface="Arial" panose="020B0604020202020204" pitchFamily="34" charset="0"/>
            </a:endParaRPr>
          </a:p>
          <a:p>
            <a:pPr marL="390525" lvl="3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Take advantage of the 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hlinkClick r:id="rId2"/>
              </a:rPr>
              <a:t>Office of Informal Conflict Management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 services to prepare for sensitive discussions with a colleague or supervisor, or suggest that their services be enlisted to facilitate the actual discussion.</a:t>
            </a:r>
          </a:p>
          <a:p>
            <a:pPr marL="447675" lvl="3" indent="-342900">
              <a:spcBef>
                <a:spcPts val="0"/>
              </a:spcBef>
              <a:buSzPct val="100000"/>
              <a:buFont typeface="Arial"/>
              <a:buNone/>
            </a:pPr>
            <a:endParaRPr lang="fr-CA" sz="1600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SzPct val="100000"/>
              <a:buFont typeface="Arial"/>
              <a:buNone/>
            </a:pPr>
            <a:r>
              <a:rPr lang="en-CA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/>
            </a:r>
            <a:br>
              <a:rPr lang="en-CA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endParaRPr lang="en-CA" sz="2000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lvl="2" indent="-342900">
              <a:spcBef>
                <a:spcPts val="640"/>
              </a:spcBef>
              <a:buSzPct val="100000"/>
            </a:pPr>
            <a:endParaRPr lang="en-CA" sz="800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lvl="2" indent="-342900">
              <a:spcBef>
                <a:spcPts val="640"/>
              </a:spcBef>
              <a:buSzPct val="100000"/>
            </a:pPr>
            <a:endParaRPr lang="en-CA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102125" y="2052638"/>
            <a:ext cx="3887763" cy="2126512"/>
          </a:xfrm>
          <a:prstGeom prst="wedgeEllipseCallout">
            <a:avLst>
              <a:gd name="adj1" fmla="val -49494"/>
              <a:gd name="adj2" fmla="val -36126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help!</a:t>
            </a:r>
            <a:endParaRPr lang="en-CA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Reaching out for support is not weak: it’s courageous!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3912" y="715547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How can you get involved? </a:t>
            </a:r>
            <a:r>
              <a:rPr lang="en-CA" sz="2400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(cont’d)</a:t>
            </a:r>
            <a:endParaRPr lang="en-CA" sz="2400" dirty="0">
              <a:solidFill>
                <a:srgbClr val="73B63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06" y="4261969"/>
            <a:ext cx="2009129" cy="15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274" y="18348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ea typeface="Calibri"/>
                <a:cs typeface="Arial" panose="020B0604020202020204" pitchFamily="34" charset="0"/>
              </a:rPr>
              <a:t>Call upon </a:t>
            </a:r>
            <a:r>
              <a:rPr lang="en-CA" dirty="0" smtClean="0">
                <a:solidFill>
                  <a:schemeClr val="tx1"/>
                </a:solidFill>
                <a:ea typeface="Calibri"/>
                <a:cs typeface="Arial" panose="020B0604020202020204" pitchFamily="34" charset="0"/>
                <a:hlinkClick r:id="rId2"/>
              </a:rPr>
              <a:t>Employee Assistance Program</a:t>
            </a:r>
            <a:r>
              <a:rPr lang="en-CA" dirty="0" smtClean="0">
                <a:solidFill>
                  <a:schemeClr val="dk1"/>
                </a:solidFill>
                <a:ea typeface="Calibri"/>
                <a:cs typeface="Arial" panose="020B0604020202020204" pitchFamily="34" charset="0"/>
              </a:rPr>
              <a:t> services to gain some insight on difficult situations that occur in your personal life or at work and become better equipped to deal with them in a healthy way.</a:t>
            </a:r>
          </a:p>
          <a:p>
            <a:endParaRPr lang="en-CA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4983537" y="2797878"/>
            <a:ext cx="4030989" cy="26863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spcBef>
                <a:spcPts val="0"/>
              </a:spcBef>
              <a:buSzPct val="100000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Take advantage of mental health-related learning opportunities by discussing your learning plan with your manager – see </a:t>
            </a:r>
            <a:r>
              <a:rPr lang="en-CA" sz="1800" dirty="0" err="1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hlinkClick r:id="rId3" action="ppaction://hlinkfile"/>
              </a:rPr>
              <a:t>iservice.prv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hlinkClick r:id="rId3" action="ppaction://hlinkfile"/>
              </a:rPr>
              <a:t>/</a:t>
            </a:r>
            <a:r>
              <a:rPr lang="en-CA" sz="1800" dirty="0" err="1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hlinkClick r:id="rId3" action="ppaction://hlinkfile"/>
              </a:rPr>
              <a:t>MentalHealth</a:t>
            </a: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 for an up-to-date list of opportunities.</a:t>
            </a:r>
          </a:p>
          <a:p>
            <a:pPr marL="0" lvl="2" indent="0">
              <a:spcBef>
                <a:spcPts val="0"/>
              </a:spcBef>
              <a:buSzPct val="100000"/>
              <a:buFont typeface="Arial"/>
              <a:buNone/>
            </a:pPr>
            <a:endParaRPr lang="en-CA" sz="1800" dirty="0" smtClean="0">
              <a:solidFill>
                <a:schemeClr val="dk1"/>
              </a:solidFill>
              <a:latin typeface="+mn-lt"/>
              <a:ea typeface="Calibri"/>
              <a:cs typeface="Arial" panose="020B0604020202020204" pitchFamily="34" charset="0"/>
            </a:endParaRPr>
          </a:p>
          <a:p>
            <a:pPr marL="342900" lvl="2" indent="-342900">
              <a:spcBef>
                <a:spcPts val="0"/>
              </a:spcBef>
              <a:buSzPct val="100000"/>
            </a:pPr>
            <a:r>
              <a:rPr lang="en-CA" sz="1800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Implement what you learn in your everyday work and be a change agent!</a:t>
            </a:r>
            <a:endParaRPr lang="en-CA" sz="1800" dirty="0" smtClean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3912" y="715547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How can you get involved? </a:t>
            </a:r>
            <a:r>
              <a:rPr lang="en-CA" sz="2400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(cont’d)</a:t>
            </a:r>
            <a:endParaRPr lang="en-CA" sz="2400" dirty="0">
              <a:solidFill>
                <a:srgbClr val="73B63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2914621"/>
            <a:ext cx="3787073" cy="284030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99363" y="3180169"/>
            <a:ext cx="1964546" cy="836991"/>
          </a:xfrm>
          <a:prstGeom prst="wedgeEllipseCallout">
            <a:avLst>
              <a:gd name="adj1" fmla="val -56024"/>
              <a:gd name="adj2" fmla="val 68169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Learn!</a:t>
            </a:r>
            <a:endParaRPr lang="en-CA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39375" r="46972" b="48054"/>
          <a:stretch/>
        </p:blipFill>
        <p:spPr bwMode="auto">
          <a:xfrm>
            <a:off x="4612460" y="1963758"/>
            <a:ext cx="4300370" cy="7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2"/>
          <p:cNvSpPr txBox="1">
            <a:spLocks/>
          </p:cNvSpPr>
          <p:nvPr/>
        </p:nvSpPr>
        <p:spPr>
          <a:xfrm>
            <a:off x="467543" y="1859077"/>
            <a:ext cx="3160149" cy="3172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ts val="0"/>
              </a:spcBef>
              <a:buSzPct val="100000"/>
              <a:buFont typeface="Arial"/>
              <a:buNone/>
            </a:pPr>
            <a:endParaRPr lang="en-CA" sz="2000" b="1" dirty="0" smtClean="0">
              <a:solidFill>
                <a:schemeClr val="dk1"/>
              </a:solidFill>
              <a:latin typeface="+mn-lt"/>
              <a:ea typeface="Calibri"/>
              <a:cs typeface="Arial" panose="020B0604020202020204" pitchFamily="34" charset="0"/>
            </a:endParaRPr>
          </a:p>
          <a:p>
            <a:pPr marL="0" lvl="2" indent="0" algn="ctr">
              <a:spcBef>
                <a:spcPts val="0"/>
              </a:spcBef>
              <a:buSzPct val="100000"/>
              <a:buFont typeface="Arial"/>
              <a:buNone/>
            </a:pPr>
            <a:r>
              <a:rPr lang="en-CA" b="1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Do you automatically erase incoming </a:t>
            </a:r>
            <a:r>
              <a:rPr lang="en-CA" b="1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  <a:hlinkClick r:id="rId4"/>
              </a:rPr>
              <a:t>Intersection</a:t>
            </a:r>
            <a:r>
              <a:rPr lang="en-CA" b="1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 and </a:t>
            </a:r>
            <a:r>
              <a:rPr lang="en-CA" b="1" dirty="0" err="1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CommsCorporate</a:t>
            </a:r>
            <a:r>
              <a:rPr lang="en-CA" b="1" dirty="0" smtClean="0">
                <a:solidFill>
                  <a:schemeClr val="dk1"/>
                </a:solidFill>
                <a:latin typeface="+mn-lt"/>
                <a:ea typeface="Calibri"/>
                <a:cs typeface="Arial" panose="020B0604020202020204" pitchFamily="34" charset="0"/>
              </a:rPr>
              <a:t> emails? </a:t>
            </a:r>
          </a:p>
          <a:p>
            <a:pPr marL="0" lvl="2" indent="0">
              <a:spcBef>
                <a:spcPts val="0"/>
              </a:spcBef>
              <a:buSzPct val="100000"/>
              <a:buFont typeface="Arial"/>
              <a:buNone/>
            </a:pPr>
            <a:endParaRPr lang="en-CA" sz="2000" b="1" i="1" dirty="0">
              <a:solidFill>
                <a:schemeClr val="dk1"/>
              </a:solidFill>
              <a:latin typeface="+mn-lt"/>
              <a:ea typeface="Calibri"/>
              <a:cs typeface="Arial" panose="020B0604020202020204" pitchFamily="34" charset="0"/>
            </a:endParaRPr>
          </a:p>
          <a:p>
            <a:pPr marL="0" lvl="2" indent="0" algn="ctr">
              <a:spcBef>
                <a:spcPts val="0"/>
              </a:spcBef>
              <a:buSzPct val="100000"/>
              <a:buFont typeface="Arial"/>
              <a:buNone/>
            </a:pPr>
            <a:r>
              <a:rPr lang="en-CA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/>
            </a:r>
            <a:br>
              <a:rPr lang="en-CA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endParaRPr lang="en-CA" sz="2000" dirty="0" smtClean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lvl="2" indent="-342900">
              <a:spcBef>
                <a:spcPts val="640"/>
              </a:spcBef>
              <a:buSzPct val="100000"/>
            </a:pPr>
            <a:endParaRPr lang="en-CA" sz="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3912" y="715547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How can you get involved? </a:t>
            </a:r>
            <a:r>
              <a:rPr lang="en-CA" sz="2400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(cont’d)</a:t>
            </a:r>
            <a:endParaRPr lang="en-CA" sz="2400" dirty="0">
              <a:solidFill>
                <a:srgbClr val="73B63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7363" y="5031154"/>
            <a:ext cx="8265467" cy="621625"/>
          </a:xfrm>
          <a:prstGeom prst="roundRect">
            <a:avLst/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>
              <a:buSzPct val="100000"/>
            </a:pPr>
            <a:r>
              <a:rPr lang="en-CA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out for mental related-health communiqués: </a:t>
            </a:r>
            <a:endParaRPr lang="en-CA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algn="ctr">
              <a:buSzPct val="100000"/>
            </a:pPr>
            <a:r>
              <a:rPr lang="en-CA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might be helpful to you or someone you know</a:t>
            </a:r>
            <a:r>
              <a:rPr lang="en-CA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CA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45" y="2805659"/>
            <a:ext cx="2150185" cy="496197"/>
          </a:xfrm>
          <a:prstGeom prst="rect">
            <a:avLst/>
          </a:prstGeom>
        </p:spPr>
      </p:pic>
      <p:sp>
        <p:nvSpPr>
          <p:cNvPr id="14" name="Cloud Callout 13"/>
          <p:cNvSpPr/>
          <p:nvPr>
            <p:custDataLst>
              <p:tags r:id="rId1"/>
            </p:custDataLst>
          </p:nvPr>
        </p:nvSpPr>
        <p:spPr>
          <a:xfrm>
            <a:off x="3338425" y="3348011"/>
            <a:ext cx="3081976" cy="1165897"/>
          </a:xfrm>
          <a:prstGeom prst="cloudCallout">
            <a:avLst>
              <a:gd name="adj1" fmla="val -56626"/>
              <a:gd name="adj2" fmla="val -77865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0" algn="ctr">
              <a:spcBef>
                <a:spcPts val="0"/>
              </a:spcBef>
              <a:buSzPct val="100000"/>
              <a:buFont typeface="Arial"/>
              <a:buNone/>
            </a:pPr>
            <a:endParaRPr lang="fr-CA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7692" y="3700126"/>
            <a:ext cx="26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ctr">
              <a:spcBef>
                <a:spcPts val="0"/>
              </a:spcBef>
              <a:buSzPct val="100000"/>
              <a:buFont typeface="Arial"/>
              <a:buNone/>
            </a:pPr>
            <a:r>
              <a:rPr lang="en-CA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of us do that…</a:t>
            </a:r>
          </a:p>
          <a:p>
            <a:pPr marL="0" lvl="2" indent="0" algn="ctr">
              <a:spcBef>
                <a:spcPts val="0"/>
              </a:spcBef>
              <a:buSzPct val="100000"/>
              <a:buFont typeface="Arial"/>
              <a:buNone/>
            </a:pPr>
            <a:r>
              <a:rPr lang="en-CA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we are missing out</a:t>
            </a:r>
            <a:r>
              <a:rPr lang="en-CA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CA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497904" y="1919921"/>
            <a:ext cx="1388129" cy="1688209"/>
          </a:xfrm>
          <a:prstGeom prst="line">
            <a:avLst/>
          </a:prstGeom>
          <a:ln w="193675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876258" y="1644214"/>
            <a:ext cx="2438400" cy="2273300"/>
          </a:xfrm>
          <a:prstGeom prst="ellipse">
            <a:avLst/>
          </a:prstGeom>
          <a:noFill/>
          <a:ln w="22542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76" y="776921"/>
            <a:ext cx="2779440" cy="1143000"/>
          </a:xfrm>
        </p:spPr>
        <p:txBody>
          <a:bodyPr/>
          <a:lstStyle/>
          <a:p>
            <a:r>
              <a:rPr lang="en-CA" dirty="0" smtClean="0">
                <a:solidFill>
                  <a:srgbClr val="73B632"/>
                </a:solidFill>
              </a:rPr>
              <a:t>Objectives</a:t>
            </a:r>
            <a:endParaRPr lang="en-CA" dirty="0">
              <a:solidFill>
                <a:srgbClr val="73B63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7344" y="1784194"/>
            <a:ext cx="5911318" cy="28481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100" dirty="0" smtClean="0">
                <a:latin typeface="+mn-lt"/>
                <a:cs typeface="Arial" panose="020B0604020202020204" pitchFamily="34" charset="0"/>
              </a:rPr>
              <a:t>To address: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100" dirty="0" smtClean="0">
                <a:latin typeface="+mn-lt"/>
                <a:cs typeface="Arial" panose="020B0604020202020204" pitchFamily="34" charset="0"/>
              </a:rPr>
              <a:t>What is Mental Health?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900" dirty="0" smtClean="0">
                <a:latin typeface="+mn-lt"/>
                <a:cs typeface="Arial" panose="020B0604020202020204" pitchFamily="34" charset="0"/>
              </a:rPr>
              <a:t>How</a:t>
            </a:r>
            <a:r>
              <a:rPr lang="en-CA" sz="2100" dirty="0" smtClean="0">
                <a:latin typeface="+mn-lt"/>
                <a:cs typeface="Arial" panose="020B0604020202020204" pitchFamily="34" charset="0"/>
              </a:rPr>
              <a:t> does it relate to the workplace?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100" dirty="0" smtClean="0">
                <a:latin typeface="+mn-lt"/>
                <a:cs typeface="Arial" panose="020B0604020202020204" pitchFamily="34" charset="0"/>
              </a:rPr>
              <a:t>How is ESDC approaching it?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100" dirty="0" smtClean="0">
                <a:latin typeface="+mn-lt"/>
                <a:cs typeface="Arial" panose="020B0604020202020204" pitchFamily="34" charset="0"/>
              </a:rPr>
              <a:t>What’s in it for you?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100" dirty="0" smtClean="0">
                <a:latin typeface="+mn-lt"/>
                <a:cs typeface="Arial" panose="020B0604020202020204" pitchFamily="34" charset="0"/>
              </a:rPr>
              <a:t>What can you do to support a </a:t>
            </a:r>
            <a:br>
              <a:rPr lang="en-CA" sz="2100" dirty="0" smtClean="0">
                <a:latin typeface="+mn-lt"/>
                <a:cs typeface="Arial" panose="020B0604020202020204" pitchFamily="34" charset="0"/>
              </a:rPr>
            </a:br>
            <a:r>
              <a:rPr lang="en-CA" sz="2100" dirty="0" smtClean="0">
                <a:latin typeface="+mn-lt"/>
                <a:cs typeface="Arial" panose="020B0604020202020204" pitchFamily="34" charset="0"/>
              </a:rPr>
              <a:t>psychologically safe and open organizational culture?</a:t>
            </a:r>
          </a:p>
          <a:p>
            <a:pPr marL="0" indent="0">
              <a:buFont typeface="Arial"/>
              <a:buNone/>
            </a:pPr>
            <a:endParaRPr lang="en-CA" sz="26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CA" sz="26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4768056"/>
            <a:ext cx="8219256" cy="884724"/>
          </a:xfrm>
          <a:prstGeom prst="roundRect">
            <a:avLst/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most of all, the idea today is to start talking about mental health at work and trigger continued discussions in your team!</a:t>
            </a:r>
            <a:endParaRPr lang="en-CA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5469858" y="2349064"/>
            <a:ext cx="3251200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sz="4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reflection blurRad="12700" stA="28000" endPos="45000" dist="1003" dir="5400000" sy="-100000" algn="bl"/>
                </a:effectLst>
                <a:latin typeface="Bell MT"/>
                <a:ea typeface="Calibri"/>
                <a:cs typeface="Aparajita"/>
              </a:rPr>
              <a:t>Stigma</a:t>
            </a:r>
            <a:endParaRPr lang="en-CA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62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920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fr-CA" dirty="0" err="1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fr-CA" dirty="0" smtClean="0">
                <a:solidFill>
                  <a:srgbClr val="73B63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 all…TALK ABOUT IT!</a:t>
            </a:r>
            <a:endParaRPr lang="en-CA" dirty="0">
              <a:solidFill>
                <a:srgbClr val="73B632"/>
              </a:solidFill>
            </a:endParaRPr>
          </a:p>
        </p:txBody>
      </p:sp>
      <p:pic>
        <p:nvPicPr>
          <p:cNvPr id="10" name="Picture 2" descr="Caption immediately follows th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85" y="2459915"/>
            <a:ext cx="666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2291" y="4236485"/>
            <a:ext cx="5871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ctr">
              <a:spcBef>
                <a:spcPts val="0"/>
              </a:spcBef>
              <a:buSzPct val="100000"/>
              <a:buNone/>
            </a:pPr>
            <a:r>
              <a:rPr lang="fr-CA" sz="2000" b="1" dirty="0">
                <a:solidFill>
                  <a:schemeClr val="dk1"/>
                </a:solidFill>
                <a:ea typeface="Calibri"/>
                <a:cs typeface="Calibri"/>
              </a:rPr>
              <a:t>For information or feedback, </a:t>
            </a:r>
            <a:r>
              <a:rPr lang="fr-CA" sz="2000" b="1" dirty="0" err="1">
                <a:solidFill>
                  <a:schemeClr val="dk1"/>
                </a:solidFill>
                <a:ea typeface="Calibri"/>
                <a:cs typeface="Calibri"/>
              </a:rPr>
              <a:t>you</a:t>
            </a:r>
            <a:r>
              <a:rPr lang="fr-CA" sz="2000" b="1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fr-CA" sz="2000" b="1" dirty="0" err="1">
                <a:solidFill>
                  <a:schemeClr val="dk1"/>
                </a:solidFill>
                <a:ea typeface="Calibri"/>
                <a:cs typeface="Calibri"/>
              </a:rPr>
              <a:t>can</a:t>
            </a:r>
            <a:r>
              <a:rPr lang="fr-CA" sz="2000" b="1" dirty="0">
                <a:solidFill>
                  <a:schemeClr val="dk1"/>
                </a:solidFill>
                <a:ea typeface="Calibri"/>
                <a:cs typeface="Calibri"/>
              </a:rPr>
              <a:t> contact </a:t>
            </a:r>
          </a:p>
          <a:p>
            <a:pPr marL="0" lvl="2" indent="0" algn="ctr">
              <a:spcBef>
                <a:spcPts val="0"/>
              </a:spcBef>
              <a:buSzPct val="100000"/>
              <a:buNone/>
            </a:pPr>
            <a:r>
              <a:rPr lang="fr-CA" sz="2000" b="1" dirty="0">
                <a:solidFill>
                  <a:schemeClr val="dk1"/>
                </a:solidFill>
                <a:ea typeface="Calibri"/>
                <a:cs typeface="Calibri"/>
              </a:rPr>
              <a:t>the </a:t>
            </a:r>
            <a:r>
              <a:rPr lang="fr-CA" sz="2000" b="1" dirty="0" err="1">
                <a:solidFill>
                  <a:schemeClr val="dk1"/>
                </a:solidFill>
                <a:ea typeface="Calibri"/>
                <a:cs typeface="Calibri"/>
              </a:rPr>
              <a:t>Implementation</a:t>
            </a:r>
            <a:r>
              <a:rPr lang="fr-CA" sz="2000" b="1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fr-CA" sz="2000" b="1" dirty="0" err="1">
                <a:solidFill>
                  <a:schemeClr val="dk1"/>
                </a:solidFill>
                <a:ea typeface="Calibri"/>
                <a:cs typeface="Calibri"/>
              </a:rPr>
              <a:t>Committee</a:t>
            </a:r>
            <a:r>
              <a:rPr lang="fr-CA" sz="2000" b="1" dirty="0">
                <a:solidFill>
                  <a:schemeClr val="dk1"/>
                </a:solidFill>
                <a:ea typeface="Calibri"/>
                <a:cs typeface="Calibri"/>
              </a:rPr>
              <a:t> at:</a:t>
            </a:r>
          </a:p>
          <a:p>
            <a:pPr marL="0" lvl="2" indent="0" algn="ctr">
              <a:spcBef>
                <a:spcPts val="0"/>
              </a:spcBef>
              <a:buSzPct val="100000"/>
              <a:buNone/>
            </a:pPr>
            <a:r>
              <a:rPr lang="en-CA" sz="2000" dirty="0">
                <a:ea typeface="Calibri"/>
                <a:cs typeface="Calibri"/>
                <a:hlinkClick r:id="rId2" action="ppaction://hlinkfile"/>
              </a:rPr>
              <a:t>NA-MH_WORKSHOP-ATELIER_SM-GD</a:t>
            </a:r>
            <a:endParaRPr lang="fr-CA" sz="2000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24" y="1275940"/>
            <a:ext cx="3106813" cy="27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29" y="625107"/>
            <a:ext cx="5523722" cy="1143000"/>
          </a:xfrm>
        </p:spPr>
        <p:txBody>
          <a:bodyPr/>
          <a:lstStyle/>
          <a:p>
            <a:r>
              <a:rPr lang="en-CA" dirty="0" smtClean="0">
                <a:solidFill>
                  <a:srgbClr val="73B632"/>
                </a:solidFill>
              </a:rPr>
              <a:t>What is Mental Health?</a:t>
            </a:r>
            <a:endParaRPr lang="en-CA" dirty="0">
              <a:solidFill>
                <a:srgbClr val="73B632"/>
              </a:solidFill>
            </a:endParaRPr>
          </a:p>
        </p:txBody>
      </p:sp>
      <p:pic>
        <p:nvPicPr>
          <p:cNvPr id="3" name="Picture 2" descr="Mental Health Continuum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9" y="1550749"/>
            <a:ext cx="6563708" cy="33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972597" y="1641392"/>
            <a:ext cx="2016224" cy="3168352"/>
          </a:xfrm>
          <a:prstGeom prst="wedgeRoundRectCallout">
            <a:avLst>
              <a:gd name="adj1" fmla="val -74215"/>
              <a:gd name="adj2" fmla="val -36696"/>
              <a:gd name="adj3" fmla="val 16667"/>
            </a:avLst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C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health and mental illness are not synonyms.</a:t>
            </a:r>
          </a:p>
          <a:p>
            <a:pPr algn="ctr"/>
            <a:endParaRPr lang="en-C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C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illness is a state of mental health. </a:t>
            </a:r>
          </a:p>
          <a:p>
            <a:pPr algn="ctr"/>
            <a:r>
              <a:rPr lang="en-C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C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Addressing mental health is not only about dealing with mental illness.</a:t>
            </a:r>
          </a:p>
          <a:p>
            <a:pPr algn="ctr"/>
            <a:endParaRPr lang="en-CA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99429" y="5003095"/>
            <a:ext cx="8546620" cy="657548"/>
          </a:xfrm>
          <a:prstGeom prst="flowChartAlternateProcess">
            <a:avLst/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C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same way we all have a state of physical health, we all have a state of mental health.   </a:t>
            </a:r>
          </a:p>
          <a:p>
            <a:pPr algn="ctr"/>
            <a:r>
              <a:rPr lang="en-C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my state of mental health today?</a:t>
            </a:r>
          </a:p>
          <a:p>
            <a:pPr algn="ctr"/>
            <a:endParaRPr lang="en-CA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0" b="6869"/>
          <a:stretch/>
        </p:blipFill>
        <p:spPr bwMode="auto">
          <a:xfrm>
            <a:off x="753447" y="2599507"/>
            <a:ext cx="754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719" y="1128960"/>
            <a:ext cx="79978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rgbClr val="73B632"/>
                </a:solidFill>
              </a:rPr>
              <a:t>Mental health problems and mental illness impact everyone in Canada…</a:t>
            </a:r>
            <a:endParaRPr lang="en-CA" dirty="0">
              <a:solidFill>
                <a:srgbClr val="73B632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187404" y="4092550"/>
            <a:ext cx="4845218" cy="962050"/>
          </a:xfrm>
          <a:prstGeom prst="wedgeEllipseCallout">
            <a:avLst>
              <a:gd name="adj1" fmla="val -43029"/>
              <a:gd name="adj2" fmla="val -90263"/>
            </a:avLst>
          </a:prstGeom>
          <a:solidFill>
            <a:srgbClr val="7A82AA"/>
          </a:solidFill>
          <a:ln>
            <a:solidFill>
              <a:srgbClr val="7A82A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>
              <a:buSzPct val="100000"/>
            </a:pPr>
            <a:endParaRPr lang="en-CA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204" y="5413572"/>
            <a:ext cx="8782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00" baseline="30000" dirty="0" smtClean="0"/>
              <a:t>1 </a:t>
            </a:r>
            <a:r>
              <a:rPr lang="fr-CA" sz="700" dirty="0" err="1" smtClean="0"/>
              <a:t>Sairanen</a:t>
            </a:r>
            <a:r>
              <a:rPr lang="fr-CA" sz="700" dirty="0" smtClean="0"/>
              <a:t>, S., </a:t>
            </a:r>
            <a:r>
              <a:rPr lang="fr-CA" sz="700" dirty="0" err="1" smtClean="0"/>
              <a:t>Matzanka</a:t>
            </a:r>
            <a:r>
              <a:rPr lang="fr-CA" sz="700" dirty="0" smtClean="0"/>
              <a:t>, D., &amp; </a:t>
            </a:r>
            <a:r>
              <a:rPr lang="fr-CA" sz="700" dirty="0" err="1" smtClean="0"/>
              <a:t>Smeall</a:t>
            </a:r>
            <a:r>
              <a:rPr lang="fr-CA" sz="700" dirty="0" smtClean="0"/>
              <a:t>, D. (2011). The business case: </a:t>
            </a:r>
            <a:r>
              <a:rPr lang="fr-CA" sz="700" dirty="0" err="1" smtClean="0"/>
              <a:t>Collaborating</a:t>
            </a:r>
            <a:r>
              <a:rPr lang="fr-CA" sz="700" dirty="0" smtClean="0"/>
              <a:t> to </a:t>
            </a:r>
            <a:r>
              <a:rPr lang="fr-CA" sz="700" dirty="0" err="1" smtClean="0"/>
              <a:t>heal</a:t>
            </a:r>
            <a:r>
              <a:rPr lang="fr-CA" sz="700" dirty="0" smtClean="0"/>
              <a:t> </a:t>
            </a:r>
            <a:r>
              <a:rPr lang="fr-CA" sz="700" dirty="0" err="1" smtClean="0"/>
              <a:t>employees</a:t>
            </a:r>
            <a:r>
              <a:rPr lang="fr-CA" sz="700" dirty="0" smtClean="0"/>
              <a:t> </a:t>
            </a:r>
            <a:r>
              <a:rPr lang="fr-CA" sz="700" dirty="0" err="1" smtClean="0"/>
              <a:t>maintin</a:t>
            </a:r>
            <a:r>
              <a:rPr lang="fr-CA" sz="700" dirty="0" smtClean="0"/>
              <a:t> </a:t>
            </a:r>
            <a:r>
              <a:rPr lang="fr-CA" sz="700" dirty="0" err="1" smtClean="0"/>
              <a:t>their</a:t>
            </a:r>
            <a:r>
              <a:rPr lang="fr-CA" sz="700" dirty="0" smtClean="0"/>
              <a:t> mental </a:t>
            </a:r>
            <a:r>
              <a:rPr lang="fr-CA" sz="700" dirty="0" err="1" smtClean="0"/>
              <a:t>well-being</a:t>
            </a:r>
            <a:r>
              <a:rPr lang="fr-CA" sz="700" dirty="0" smtClean="0"/>
              <a:t>. Healthcare </a:t>
            </a:r>
            <a:r>
              <a:rPr lang="fr-CA" sz="700" dirty="0" err="1" smtClean="0"/>
              <a:t>Papers</a:t>
            </a:r>
            <a:r>
              <a:rPr lang="fr-CA" sz="700" dirty="0" smtClean="0"/>
              <a:t>, 11, 78-84.</a:t>
            </a:r>
          </a:p>
          <a:p>
            <a:r>
              <a:rPr lang="fr-CA" sz="700" baseline="30000" dirty="0" smtClean="0"/>
              <a:t>2 </a:t>
            </a:r>
            <a:r>
              <a:rPr lang="fr-CA" sz="700" dirty="0" err="1" smtClean="0"/>
              <a:t>Smetaning</a:t>
            </a:r>
            <a:r>
              <a:rPr lang="fr-CA" sz="700" dirty="0" smtClean="0"/>
              <a:t>, P., </a:t>
            </a:r>
            <a:r>
              <a:rPr lang="fr-CA" sz="700" dirty="0" err="1" smtClean="0"/>
              <a:t>Stiff</a:t>
            </a:r>
            <a:r>
              <a:rPr lang="fr-CA" sz="700" dirty="0" smtClean="0"/>
              <a:t>,  d., </a:t>
            </a:r>
            <a:r>
              <a:rPr lang="fr-CA" sz="700" dirty="0" err="1" smtClean="0"/>
              <a:t>Briante</a:t>
            </a:r>
            <a:r>
              <a:rPr lang="fr-CA" sz="700" dirty="0" smtClean="0"/>
              <a:t>, C., Adair, C., Ahmad, S., &amp; Khan, M. (2011). The life and </a:t>
            </a:r>
            <a:r>
              <a:rPr lang="fr-CA" sz="700" dirty="0" err="1" smtClean="0"/>
              <a:t>economic</a:t>
            </a:r>
            <a:r>
              <a:rPr lang="fr-CA" sz="700" dirty="0" smtClean="0"/>
              <a:t> impact of major mental </a:t>
            </a:r>
            <a:r>
              <a:rPr lang="fr-CA" sz="700" dirty="0" err="1" smtClean="0"/>
              <a:t>illnesses</a:t>
            </a:r>
            <a:r>
              <a:rPr lang="fr-CA" sz="700" dirty="0" smtClean="0"/>
              <a:t> in Canada: 2011 to 2014. </a:t>
            </a:r>
            <a:r>
              <a:rPr lang="fr-CA" sz="700" dirty="0" err="1" smtClean="0"/>
              <a:t>RiskAnalytica</a:t>
            </a:r>
            <a:r>
              <a:rPr lang="fr-CA" sz="700" dirty="0" smtClean="0"/>
              <a:t>, on </a:t>
            </a:r>
            <a:r>
              <a:rPr lang="fr-CA" sz="700" dirty="0" err="1" smtClean="0"/>
              <a:t>behalf</a:t>
            </a:r>
            <a:r>
              <a:rPr lang="fr-CA" sz="700" dirty="0" smtClean="0"/>
              <a:t> of the Mental </a:t>
            </a:r>
            <a:r>
              <a:rPr lang="fr-CA" sz="700" dirty="0" err="1" smtClean="0"/>
              <a:t>Health</a:t>
            </a:r>
            <a:r>
              <a:rPr lang="fr-CA" sz="700" dirty="0" smtClean="0"/>
              <a:t> Commission of Canada.</a:t>
            </a:r>
          </a:p>
          <a:p>
            <a:r>
              <a:rPr lang="fr-CA" sz="700" baseline="30000" dirty="0" smtClean="0"/>
              <a:t>3 </a:t>
            </a:r>
            <a:r>
              <a:rPr lang="fr-CA" sz="700" dirty="0" smtClean="0"/>
              <a:t>Ibid. </a:t>
            </a:r>
            <a:endParaRPr lang="fr-CA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2912533" y="4283911"/>
            <a:ext cx="357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CA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ESDC, 49% of disability claims are related to a mental health problems or </a:t>
            </a:r>
            <a:r>
              <a:rPr lang="en-CA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illnesses.</a:t>
            </a:r>
            <a:endParaRPr lang="en-CA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98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1" y="794400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73B632"/>
                </a:solidFill>
              </a:rPr>
              <a:t>How does it relate to the workplace?</a:t>
            </a:r>
            <a:endParaRPr lang="en-CA" sz="3200" dirty="0">
              <a:solidFill>
                <a:srgbClr val="73B63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9320" y="1910728"/>
            <a:ext cx="8337479" cy="2088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47675" indent="-244475"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+mn-lt"/>
              </a:rPr>
              <a:t>Trying to maintain health, including mental health, is a delicate balance that many factors can influence - workplace, family environment, financial situation and other life circumstances.</a:t>
            </a:r>
          </a:p>
          <a:p>
            <a:pPr marL="447675" indent="-244475"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latin typeface="+mn-lt"/>
                <a:cs typeface="Arial" panose="020B0604020202020204" pitchFamily="34" charset="0"/>
              </a:rPr>
              <a:t>I</a:t>
            </a:r>
            <a:r>
              <a:rPr lang="en-CA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neffective workplace practices can contribute to illness.  Employers therefore can influence mental health</a:t>
            </a:r>
            <a:r>
              <a:rPr lang="en-CA" sz="16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CA" sz="1600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7546" y="3180644"/>
            <a:ext cx="497369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8950" indent="-285750"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600" dirty="0" smtClean="0"/>
              <a:t>However, health </a:t>
            </a:r>
            <a:r>
              <a:rPr lang="en-CA" sz="1600" dirty="0"/>
              <a:t>is </a:t>
            </a:r>
            <a:r>
              <a:rPr lang="en-CA" sz="1600" dirty="0" smtClean="0"/>
              <a:t>primarily everyone’s </a:t>
            </a:r>
            <a:r>
              <a:rPr lang="en-CA" sz="1600" dirty="0"/>
              <a:t>responsibility and organizations cannot be expected to take ownership of employees’ health. </a:t>
            </a:r>
            <a:endParaRPr lang="en-CA" sz="16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88950" indent="-285750"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The </a:t>
            </a:r>
            <a:r>
              <a:rPr lang="en-CA" sz="1600" dirty="0">
                <a:solidFill>
                  <a:schemeClr val="tx1"/>
                </a:solidFill>
                <a:cs typeface="Arial" panose="020B0604020202020204" pitchFamily="34" charset="0"/>
              </a:rPr>
              <a:t>workplace is a community, where everyone – regardless of their level - can support </a:t>
            </a:r>
            <a:r>
              <a:rPr lang="en-CA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one another </a:t>
            </a:r>
            <a:r>
              <a:rPr lang="en-CA" sz="1600" dirty="0">
                <a:solidFill>
                  <a:schemeClr val="tx1"/>
                </a:solidFill>
                <a:cs typeface="Arial" panose="020B0604020202020204" pitchFamily="34" charset="0"/>
              </a:rPr>
              <a:t>to maintain good health, feel supported to participate fully, and to be able to better manage life’s challenges.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1" y="3180644"/>
            <a:ext cx="3439115" cy="23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8" y="760349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73B632"/>
                </a:solidFill>
              </a:rPr>
              <a:t>The Canadian Context</a:t>
            </a:r>
            <a:endParaRPr lang="en-CA" sz="3200" dirty="0">
              <a:solidFill>
                <a:srgbClr val="73B632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7" t="10891" r="22714" b="5036"/>
          <a:stretch/>
        </p:blipFill>
        <p:spPr bwMode="auto">
          <a:xfrm>
            <a:off x="827583" y="2083935"/>
            <a:ext cx="2644833" cy="3384757"/>
          </a:xfrm>
          <a:prstGeom prst="rect">
            <a:avLst/>
          </a:prstGeom>
          <a:ln w="19050" cap="sq" cmpd="sng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51920" y="1903349"/>
            <a:ext cx="4834880" cy="35653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3200" indent="0">
              <a:buNone/>
            </a:pPr>
            <a:endParaRPr lang="fr-CA" sz="2000" dirty="0">
              <a:latin typeface="+mn-lt"/>
            </a:endParaRPr>
          </a:p>
          <a:p>
            <a:pPr marL="534988" indent="-331788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2013: Launch of the voluntary « </a:t>
            </a:r>
            <a:r>
              <a:rPr lang="en-CA" sz="2000" i="1" dirty="0" smtClean="0">
                <a:latin typeface="+mn-lt"/>
              </a:rPr>
              <a:t>National Standard of Canada for Psychological Health and Safety in the Workplace</a:t>
            </a:r>
            <a:r>
              <a:rPr lang="en-CA" sz="2000" dirty="0" smtClean="0">
                <a:latin typeface="+mn-lt"/>
              </a:rPr>
              <a:t> » </a:t>
            </a:r>
          </a:p>
          <a:p>
            <a:pPr marL="534988" indent="-331788">
              <a:buFont typeface="Arial" panose="020B0604020202020204" pitchFamily="34" charset="0"/>
              <a:buChar char="•"/>
            </a:pPr>
            <a:endParaRPr lang="en-CA" sz="2000" dirty="0" smtClean="0">
              <a:latin typeface="+mn-lt"/>
            </a:endParaRPr>
          </a:p>
          <a:p>
            <a:pPr marL="534988" indent="-331788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The Standard details elements of a workplace culture that can positively or negatively impact our mental health.</a:t>
            </a:r>
          </a:p>
          <a:p>
            <a:pPr marL="203200" indent="0">
              <a:buFont typeface="Arial"/>
              <a:buNone/>
            </a:pP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7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74" y="1788499"/>
            <a:ext cx="1029934" cy="132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2" y="917500"/>
            <a:ext cx="8276253" cy="696632"/>
          </a:xfrm>
        </p:spPr>
        <p:txBody>
          <a:bodyPr>
            <a:noAutofit/>
          </a:bodyPr>
          <a:lstStyle/>
          <a:p>
            <a:r>
              <a:rPr lang="en-CA" sz="3000" dirty="0" smtClean="0">
                <a:solidFill>
                  <a:srgbClr val="73B632"/>
                </a:solidFill>
              </a:rPr>
              <a:t>On </a:t>
            </a:r>
            <a:r>
              <a:rPr lang="en-CA" sz="3000" dirty="0">
                <a:solidFill>
                  <a:srgbClr val="73B632"/>
                </a:solidFill>
              </a:rPr>
              <a:t>the </a:t>
            </a:r>
            <a:r>
              <a:rPr lang="en-CA" sz="3000" dirty="0" smtClean="0">
                <a:solidFill>
                  <a:srgbClr val="73B632"/>
                </a:solidFill>
              </a:rPr>
              <a:t>Radar of the Federal Public Service</a:t>
            </a:r>
            <a:endParaRPr lang="en-CA" sz="3000" dirty="0">
              <a:solidFill>
                <a:srgbClr val="73B63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699487"/>
            <a:ext cx="7726160" cy="42678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>
                <a:latin typeface="+mn-lt"/>
              </a:rPr>
              <a:t>The current Clerk of the Privy Office and his predecessor have both identified mental health at work as a corporate priority for the public service.</a:t>
            </a:r>
            <a:endParaRPr lang="en-CA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>
                <a:latin typeface="+mn-lt"/>
              </a:rPr>
              <a:t>In March 2015, Treasury Board Secretariat (TBS) and the Public Service Alliance of Canada established a Joint Task Force to address mental health issues in the public service.</a:t>
            </a:r>
            <a:endParaRPr lang="en-CA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CA" sz="18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CA" sz="18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+mn-lt"/>
              </a:rPr>
              <a:t>In July 2016 TBS launches consultations with public servants on a government-wide Mental Health Strategy. </a:t>
            </a:r>
            <a:endParaRPr lang="en-CA" sz="18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>
                <a:latin typeface="+mn-lt"/>
              </a:rPr>
              <a:t>Momentum continues towards building higher performing                 organizations through Blueprint 2020.</a:t>
            </a:r>
          </a:p>
        </p:txBody>
      </p:sp>
      <p:pic>
        <p:nvPicPr>
          <p:cNvPr id="1028" name="Picture 4" descr="Blueprint 2020">
            <a:hlinkClick r:id="rId3" tooltip="Blueprint 2020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50" y="4932064"/>
            <a:ext cx="1878536" cy="6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17746" y="3394396"/>
            <a:ext cx="7277836" cy="606006"/>
          </a:xfrm>
          <a:prstGeom prst="roundRect">
            <a:avLst/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C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C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Culture of Humanity, Compassion, and Fairness” </a:t>
            </a:r>
          </a:p>
          <a:p>
            <a:pPr algn="ctr"/>
            <a:endParaRPr lang="fr-C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740947"/>
            <a:ext cx="8229600" cy="1143000"/>
          </a:xfrm>
        </p:spPr>
        <p:txBody>
          <a:bodyPr/>
          <a:lstStyle/>
          <a:p>
            <a:r>
              <a:rPr lang="fr-CA" dirty="0" err="1">
                <a:solidFill>
                  <a:srgbClr val="73B632"/>
                </a:solidFill>
              </a:rPr>
              <a:t>What</a:t>
            </a:r>
            <a:r>
              <a:rPr lang="fr-CA" dirty="0">
                <a:solidFill>
                  <a:srgbClr val="73B632"/>
                </a:solidFill>
              </a:rPr>
              <a:t> </a:t>
            </a:r>
            <a:r>
              <a:rPr lang="fr-CA" dirty="0" smtClean="0">
                <a:solidFill>
                  <a:srgbClr val="73B632"/>
                </a:solidFill>
              </a:rPr>
              <a:t>has been </a:t>
            </a:r>
            <a:r>
              <a:rPr lang="fr-CA" dirty="0" err="1" smtClean="0">
                <a:solidFill>
                  <a:srgbClr val="73B632"/>
                </a:solidFill>
              </a:rPr>
              <a:t>done</a:t>
            </a:r>
            <a:r>
              <a:rPr lang="fr-CA" dirty="0" smtClean="0">
                <a:solidFill>
                  <a:srgbClr val="73B632"/>
                </a:solidFill>
              </a:rPr>
              <a:t> at </a:t>
            </a:r>
            <a:r>
              <a:rPr lang="fr-CA" dirty="0">
                <a:solidFill>
                  <a:srgbClr val="73B632"/>
                </a:solidFill>
              </a:rPr>
              <a:t>ESDC?</a:t>
            </a:r>
            <a:endParaRPr lang="en-CA" dirty="0">
              <a:solidFill>
                <a:srgbClr val="73B63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8150" y="1877131"/>
            <a:ext cx="5238250" cy="34519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sym typeface="Calibri"/>
              </a:rPr>
              <a:t>December 2014: Corporate Management Committee approved the development of an Integrated Framework on Mental Health in the Workplace and tasked the development of a three-year action plan from 2015 to 2018.</a:t>
            </a:r>
          </a:p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2000" dirty="0" smtClean="0">
                <a:latin typeface="+mn-lt"/>
                <a:sym typeface="Calibri"/>
              </a:rPr>
              <a:t>The Framework was launched in May 2015.</a:t>
            </a:r>
          </a:p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2000" dirty="0" smtClean="0">
                <a:latin typeface="+mn-lt"/>
                <a:sym typeface="Calibri"/>
              </a:rPr>
              <a:t>ESDC Executives have objectives related to workplace mental health in their Performance Agreements.</a:t>
            </a:r>
            <a:endParaRPr lang="en-US" sz="2000" dirty="0">
              <a:latin typeface="+mn-lt"/>
              <a:sym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7345" r="29617" b="5170"/>
          <a:stretch/>
        </p:blipFill>
        <p:spPr bwMode="auto">
          <a:xfrm>
            <a:off x="5996801" y="1867763"/>
            <a:ext cx="2608124" cy="339662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17" y="683052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73B632"/>
                </a:solidFill>
              </a:rPr>
              <a:t>How was the Framework developed?</a:t>
            </a:r>
            <a:endParaRPr lang="en-CA" sz="3200" dirty="0">
              <a:solidFill>
                <a:srgbClr val="73B63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2517" y="1802928"/>
            <a:ext cx="8464282" cy="1215402"/>
          </a:xfrm>
          <a:prstGeom prst="roundRect">
            <a:avLst/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 b="1" dirty="0" smtClean="0"/>
          </a:p>
          <a:p>
            <a:pPr marL="182563" lvl="1"/>
            <a:r>
              <a:rPr lang="en-US" sz="1400" b="1" dirty="0" smtClean="0"/>
              <a:t>Established </a:t>
            </a:r>
            <a:r>
              <a:rPr lang="en-US" sz="1400" b="1" dirty="0"/>
              <a:t>a Steering Committee:</a:t>
            </a:r>
          </a:p>
          <a:p>
            <a:pPr marL="542925" lvl="2" indent="-177800" defTabSz="255588">
              <a:buFont typeface="Arial" panose="020B0604020202020204" pitchFamily="34" charset="0"/>
              <a:buChar char="•"/>
            </a:pPr>
            <a:r>
              <a:rPr lang="en-US" sz="1400" dirty="0"/>
              <a:t>Co-chaired by two Assistant Deputy </a:t>
            </a:r>
            <a:r>
              <a:rPr lang="en-US" sz="1400" dirty="0" smtClean="0"/>
              <a:t>Ministers</a:t>
            </a:r>
            <a:endParaRPr lang="en-US" sz="1400" dirty="0"/>
          </a:p>
          <a:p>
            <a:pPr marL="542925" lvl="2" indent="-177800" defTabSz="255588">
              <a:buFont typeface="Arial" panose="020B0604020202020204" pitchFamily="34" charset="0"/>
              <a:buChar char="•"/>
            </a:pPr>
            <a:r>
              <a:rPr lang="en-US" sz="1400" dirty="0"/>
              <a:t>Participation of employees, managers and executives </a:t>
            </a:r>
            <a:br>
              <a:rPr lang="en-US" sz="1400" dirty="0"/>
            </a:br>
            <a:r>
              <a:rPr lang="en-US" sz="1400" dirty="0" smtClean="0"/>
              <a:t>from </a:t>
            </a:r>
            <a:r>
              <a:rPr lang="en-US" sz="1400" dirty="0"/>
              <a:t>across the organization with support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from </a:t>
            </a:r>
            <a:r>
              <a:rPr lang="en-US" sz="1400" dirty="0"/>
              <a:t>human resources </a:t>
            </a:r>
          </a:p>
          <a:p>
            <a:pPr marL="273050" lvl="2"/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31784" y="3198037"/>
            <a:ext cx="8455016" cy="1382055"/>
          </a:xfrm>
          <a:prstGeom prst="flowChartAlternateProcess">
            <a:avLst/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63850" lvl="1" indent="-177800">
              <a:buFont typeface="Wingdings" panose="05000000000000000000" pitchFamily="2" charset="2"/>
              <a:buChar char="§"/>
            </a:pPr>
            <a:endParaRPr lang="en-CA" sz="1800" dirty="0"/>
          </a:p>
          <a:p>
            <a:pPr marL="2514600" lvl="1"/>
            <a:r>
              <a:rPr lang="en-CA" sz="1400" b="1" dirty="0" smtClean="0"/>
              <a:t>Educated ourselves:</a:t>
            </a:r>
          </a:p>
          <a:p>
            <a:pPr marL="3044825" lvl="3" indent="-177800">
              <a:buFont typeface="Arial" panose="020B0604020202020204" pitchFamily="34" charset="0"/>
              <a:buChar char="•"/>
            </a:pPr>
            <a:r>
              <a:rPr lang="en-CA" sz="1400" dirty="0" smtClean="0"/>
              <a:t>Public Service Employee Survey Results/APEX EX Survey on          Mental Health, and other research</a:t>
            </a:r>
          </a:p>
          <a:p>
            <a:pPr marL="3044825" lvl="3" indent="-177800">
              <a:buFont typeface="Arial" panose="020B0604020202020204" pitchFamily="34" charset="0"/>
              <a:buChar char="•"/>
            </a:pPr>
            <a:r>
              <a:rPr lang="en-CA" sz="1400" dirty="0" smtClean="0"/>
              <a:t>Studied the Standard to guide the development of the Framework </a:t>
            </a:r>
          </a:p>
          <a:p>
            <a:pPr marL="3044825" lvl="3" indent="-177800">
              <a:buFont typeface="Arial" panose="020B0604020202020204" pitchFamily="34" charset="0"/>
              <a:buChar char="•"/>
            </a:pPr>
            <a:r>
              <a:rPr lang="en-CA" sz="1400" dirty="0" smtClean="0"/>
              <a:t>Researched best practices across public and private sectors</a:t>
            </a:r>
          </a:p>
          <a:p>
            <a:pPr marL="284163" lvl="3"/>
            <a:endParaRPr lang="en-CA" sz="14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22516" y="4727425"/>
            <a:ext cx="8464283" cy="1017322"/>
          </a:xfrm>
          <a:prstGeom prst="flowChartAlternateProcess">
            <a:avLst/>
          </a:prstGeom>
          <a:solidFill>
            <a:srgbClr val="73B6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/>
            <a:r>
              <a:rPr lang="en-US" sz="1400" b="1" dirty="0" smtClean="0"/>
              <a:t>Consulted Key Stakeholders:</a:t>
            </a:r>
            <a:endParaRPr lang="en-US" sz="1400" b="1" dirty="0"/>
          </a:p>
          <a:p>
            <a:pPr marL="539750" lvl="2" indent="-177800">
              <a:buFont typeface="Arial" panose="020B0604020202020204" pitchFamily="34" charset="0"/>
              <a:buChar char="•"/>
            </a:pPr>
            <a:r>
              <a:rPr lang="en-US" sz="1400" dirty="0" smtClean="0"/>
              <a:t>Employees</a:t>
            </a:r>
          </a:p>
          <a:p>
            <a:pPr marL="539750" lvl="2" indent="-177800">
              <a:buFont typeface="Arial" panose="020B0604020202020204" pitchFamily="34" charset="0"/>
              <a:buChar char="•"/>
            </a:pPr>
            <a:r>
              <a:rPr lang="en-US" sz="1400" dirty="0" smtClean="0"/>
              <a:t>Managers</a:t>
            </a:r>
          </a:p>
          <a:p>
            <a:pPr marL="539750" lvl="2" indent="-177800">
              <a:buFont typeface="Arial" panose="020B0604020202020204" pitchFamily="34" charset="0"/>
              <a:buChar char="•"/>
            </a:pPr>
            <a:r>
              <a:rPr lang="en-US" sz="1400" dirty="0" smtClean="0"/>
              <a:t>Bargaining Agents 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5901267" y="1802928"/>
            <a:ext cx="2793999" cy="121540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5754488" y="1802928"/>
            <a:ext cx="253992" cy="1215402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ounded Rectangle 11"/>
          <p:cNvSpPr/>
          <p:nvPr/>
        </p:nvSpPr>
        <p:spPr>
          <a:xfrm>
            <a:off x="231784" y="3198036"/>
            <a:ext cx="2587616" cy="138205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2657043" y="3198036"/>
            <a:ext cx="253992" cy="1382055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ounded Rectangle 14"/>
          <p:cNvSpPr/>
          <p:nvPr/>
        </p:nvSpPr>
        <p:spPr>
          <a:xfrm>
            <a:off x="5274728" y="4727425"/>
            <a:ext cx="3420538" cy="101732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5142116" y="4727425"/>
            <a:ext cx="253992" cy="1017322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4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Department_ESDC_E">
  <a:themeElements>
    <a:clrScheme name="ESDC-EDSC">
      <a:dk1>
        <a:sysClr val="windowText" lastClr="000000"/>
      </a:dk1>
      <a:lt1>
        <a:sysClr val="window" lastClr="FFFFFF"/>
      </a:lt1>
      <a:dk2>
        <a:srgbClr val="1F497D"/>
      </a:dk2>
      <a:lt2>
        <a:srgbClr val="9EB8C1"/>
      </a:lt2>
      <a:accent1>
        <a:srgbClr val="1C5F5F"/>
      </a:accent1>
      <a:accent2>
        <a:srgbClr val="CB415F"/>
      </a:accent2>
      <a:accent3>
        <a:srgbClr val="C3BF5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Department_ESDC_E.potm</Template>
  <TotalTime>1580</TotalTime>
  <Words>1451</Words>
  <Application>Microsoft Office PowerPoint</Application>
  <PresentationFormat>On-screen Show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 Unicode MS</vt:lpstr>
      <vt:lpstr>Aharoni</vt:lpstr>
      <vt:lpstr>Aparajita</vt:lpstr>
      <vt:lpstr>Arial</vt:lpstr>
      <vt:lpstr>Arial Narrow</vt:lpstr>
      <vt:lpstr>Bell MT</vt:lpstr>
      <vt:lpstr>Calibri</vt:lpstr>
      <vt:lpstr>Times New Roman</vt:lpstr>
      <vt:lpstr>Verdana</vt:lpstr>
      <vt:lpstr>Wingdings</vt:lpstr>
      <vt:lpstr>Department_ESDC_E</vt:lpstr>
      <vt:lpstr>A Shared Path Towards Mental Health in the Workplace </vt:lpstr>
      <vt:lpstr>Objectives</vt:lpstr>
      <vt:lpstr>What is Mental Health?</vt:lpstr>
      <vt:lpstr>Mental health problems and mental illness impact everyone in Canada…</vt:lpstr>
      <vt:lpstr>How does it relate to the workplace?</vt:lpstr>
      <vt:lpstr>The Canadian Context</vt:lpstr>
      <vt:lpstr>On the Radar of the Federal Public Service</vt:lpstr>
      <vt:lpstr>What has been done at ESDC?</vt:lpstr>
      <vt:lpstr>How was the Framework developed?</vt:lpstr>
      <vt:lpstr>What areas need attention?</vt:lpstr>
      <vt:lpstr>ESDC’s Integrated Mental Health Framework</vt:lpstr>
      <vt:lpstr>Elements of a Healthy Workplace </vt:lpstr>
      <vt:lpstr>Three-Year Action Plan: Activities Highlights</vt:lpstr>
      <vt:lpstr>Three-Year Action Plan: Activities Highlights (cont’d)</vt:lpstr>
      <vt:lpstr>Highlights of Action Plan Deliverables: What was done so far?</vt:lpstr>
      <vt:lpstr>How can you get involved?</vt:lpstr>
      <vt:lpstr>How can you get involved? (cont’d)</vt:lpstr>
      <vt:lpstr>How can you get involved? (cont’d)</vt:lpstr>
      <vt:lpstr>How can you get involved? (cont’d)</vt:lpstr>
      <vt:lpstr>But most of all…TALK ABOUT IT!</vt:lpstr>
      <vt:lpstr>PowerPoint Presentation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Shchepanek, Greg [NC]</dc:creator>
  <cp:lastModifiedBy>Potter, Stephanie M. S [NC]</cp:lastModifiedBy>
  <cp:revision>113</cp:revision>
  <cp:lastPrinted>2016-07-06T19:42:55Z</cp:lastPrinted>
  <dcterms:created xsi:type="dcterms:W3CDTF">2015-12-30T14:36:46Z</dcterms:created>
  <dcterms:modified xsi:type="dcterms:W3CDTF">2019-02-27T20:35:41Z</dcterms:modified>
</cp:coreProperties>
</file>