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27" r:id="rId1"/>
  </p:sldMasterIdLst>
  <p:notesMasterIdLst>
    <p:notesMasterId r:id="rId18"/>
  </p:notesMasterIdLst>
  <p:sldIdLst>
    <p:sldId id="256" r:id="rId2"/>
    <p:sldId id="273" r:id="rId3"/>
    <p:sldId id="269" r:id="rId4"/>
    <p:sldId id="257" r:id="rId5"/>
    <p:sldId id="264" r:id="rId6"/>
    <p:sldId id="265" r:id="rId7"/>
    <p:sldId id="258" r:id="rId8"/>
    <p:sldId id="259" r:id="rId9"/>
    <p:sldId id="260" r:id="rId10"/>
    <p:sldId id="261" r:id="rId11"/>
    <p:sldId id="270" r:id="rId12"/>
    <p:sldId id="263" r:id="rId13"/>
    <p:sldId id="272" r:id="rId14"/>
    <p:sldId id="271" r:id="rId15"/>
    <p:sldId id="275" r:id="rId16"/>
    <p:sldId id="26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979" autoAdjust="0"/>
    <p:restoredTop sz="94671" autoAdjust="0"/>
  </p:normalViewPr>
  <p:slideViewPr>
    <p:cSldViewPr snapToGrid="0" snapToObjects="1">
      <p:cViewPr>
        <p:scale>
          <a:sx n="70" d="100"/>
          <a:sy n="70" d="100"/>
        </p:scale>
        <p:origin x="-2772" y="-120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9F4ECF-EB2D-47FF-A3D2-F08D453C21A8}" type="datetimeFigureOut">
              <a:rPr lang="en-CA" smtClean="0"/>
              <a:t>2016-05-05</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61CC39-4EF3-4C12-886B-B74068A8C227}" type="slidenum">
              <a:rPr lang="en-CA" smtClean="0"/>
              <a:t>‹#›</a:t>
            </a:fld>
            <a:endParaRPr lang="en-CA"/>
          </a:p>
        </p:txBody>
      </p:sp>
    </p:spTree>
    <p:extLst>
      <p:ext uri="{BB962C8B-B14F-4D97-AF65-F5344CB8AC3E}">
        <p14:creationId xmlns:p14="http://schemas.microsoft.com/office/powerpoint/2010/main" val="3517035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1B666F9-E887-4EB7-841E-E21770FF51D1}" type="datetime1">
              <a:rPr lang="en-CA" smtClean="0"/>
              <a:t>2016-05-05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F317CCB-B6F5-4132-9F74-ADA24FE9CF85}" type="slidenum">
              <a:rPr lang="en-CA" smtClean="0"/>
              <a:t>‹#›</a:t>
            </a:fld>
            <a:endParaRPr lang="en-CA"/>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7286A2-C283-4158-8150-7214146F8032}" type="datetime1">
              <a:rPr lang="en-CA" smtClean="0"/>
              <a:t>2016-05-05</a:t>
            </a:fld>
            <a:endParaRPr lang="en-CA"/>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317CCB-B6F5-4132-9F74-ADA24FE9CF85}" type="slidenum">
              <a:rPr lang="en-CA" smtClean="0"/>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9140138-76FC-44EC-8F74-1726920A40DD}" type="datetime1">
              <a:rPr lang="en-CA" smtClean="0"/>
              <a:t>2016-05-05</a:t>
            </a:fld>
            <a:endParaRPr lang="en-CA"/>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317CCB-B6F5-4132-9F74-ADA24FE9CF85}" type="slidenum">
              <a:rPr lang="en-CA" smtClean="0"/>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C0FA1F-97BC-4570-B961-5C15A023FAB0}" type="datetime1">
              <a:rPr lang="en-CA" smtClean="0"/>
              <a:t>2016-05-05</a:t>
            </a:fld>
            <a:endParaRPr lang="en-CA"/>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317CCB-B6F5-4132-9F74-ADA24FE9CF85}" type="slidenum">
              <a:rPr lang="en-CA" smtClean="0"/>
              <a:t>‹#›</a:t>
            </a:fld>
            <a:endParaRPr lang="en-C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AA7D67-D787-4B7F-BC40-F2BD937321AA}" type="datetime1">
              <a:rPr lang="en-CA" smtClean="0"/>
              <a:t>2016-05-05</a:t>
            </a:fld>
            <a:endParaRPr lang="en-CA"/>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317CCB-B6F5-4132-9F74-ADA24FE9CF85}" type="slidenum">
              <a:rPr lang="en-CA" smtClean="0"/>
              <a:t>‹#›</a:t>
            </a:fld>
            <a:endParaRPr lang="en-CA"/>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104B465-0420-4B11-A856-AF158703AAEE}" type="datetime1">
              <a:rPr lang="en-CA" smtClean="0"/>
              <a:t>2016-05-05</a:t>
            </a:fld>
            <a:endParaRPr lang="en-C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317CCB-B6F5-4132-9F74-ADA24FE9CF85}" type="slidenum">
              <a:rPr lang="en-CA" smtClean="0"/>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7648978-4E6D-4DAF-8347-00BF28049841}" type="datetime1">
              <a:rPr lang="en-CA" smtClean="0"/>
              <a:t>2016-05-05</a:t>
            </a:fld>
            <a:endParaRPr lang="en-CA"/>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F317CCB-B6F5-4132-9F74-ADA24FE9CF85}" type="slidenum">
              <a:rPr lang="en-CA" smtClean="0"/>
              <a:t>‹#›</a:t>
            </a:fld>
            <a:endParaRPr lang="en-CA"/>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A3DF59-6943-490F-B059-71EE4606471E}" type="datetime1">
              <a:rPr lang="en-CA" smtClean="0"/>
              <a:t>2016-05-05</a:t>
            </a:fld>
            <a:endParaRPr lang="en-CA"/>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F317CCB-B6F5-4132-9F74-ADA24FE9CF85}" type="slidenum">
              <a:rPr lang="en-CA" smtClean="0"/>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E770A-9F91-4E1B-834B-0062ABEC8044}" type="datetime1">
              <a:rPr lang="en-CA" smtClean="0"/>
              <a:t>2016-05-05</a:t>
            </a:fld>
            <a:endParaRPr lang="en-CA"/>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F317CCB-B6F5-4132-9F74-ADA24FE9CF85}" type="slidenum">
              <a:rPr lang="en-CA" smtClean="0"/>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B0E706-E83D-428E-BF0A-941A5E9E8900}" type="datetime1">
              <a:rPr lang="en-CA" smtClean="0"/>
              <a:t>2016-05-05</a:t>
            </a:fld>
            <a:endParaRPr lang="en-C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317CCB-B6F5-4132-9F74-ADA24FE9CF85}" type="slidenum">
              <a:rPr lang="en-CA" smtClean="0"/>
              <a:t>‹#›</a:t>
            </a:fld>
            <a:endParaRPr lang="en-CA"/>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2B5BD4-49CA-4616-8236-1287EB707F55}" type="datetime1">
              <a:rPr lang="en-CA" smtClean="0"/>
              <a:t>2016-05-05</a:t>
            </a:fld>
            <a:endParaRPr lang="en-C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317CCB-B6F5-4132-9F74-ADA24FE9CF85}" type="slidenum">
              <a:rPr lang="en-CA" smtClean="0"/>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chor="ctr" anchorCtr="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BC28C42D-AB1B-43B0-811F-CBB3671BBE57}" type="datetime1">
              <a:rPr lang="en-CA" smtClean="0"/>
              <a:t>2016-05-05</a:t>
            </a:fld>
            <a:endParaRPr lang="en-CA"/>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F317CCB-B6F5-4132-9F74-ADA24FE9CF85}" type="slidenum">
              <a:rPr lang="en-CA" smtClean="0"/>
              <a:t>‹#›</a:t>
            </a:fld>
            <a:endParaRPr lang="en-CA"/>
          </a:p>
        </p:txBody>
      </p:sp>
    </p:spTree>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Lst>
  <p:timing>
    <p:tnLst>
      <p:par>
        <p:cTn id="1" dur="indefinite" restart="never" nodeType="tmRoot"/>
      </p:par>
    </p:tnLst>
  </p:timing>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51793"/>
            <a:ext cx="7772400" cy="2632841"/>
          </a:xfrm>
        </p:spPr>
        <p:txBody>
          <a:bodyPr>
            <a:noAutofit/>
          </a:bodyPr>
          <a:lstStyle/>
          <a:p>
            <a:r>
              <a:rPr lang="en-US" sz="4400" b="1" dirty="0" smtClean="0"/>
              <a:t>WORKPLACE ACCOMMODATION –</a:t>
            </a:r>
            <a:br>
              <a:rPr lang="en-US" sz="4400" b="1" dirty="0" smtClean="0"/>
            </a:br>
            <a:r>
              <a:rPr lang="en-US" sz="4400" b="1" dirty="0" smtClean="0"/>
              <a:t>IT’S A SHARED RESPONSIBILITY</a:t>
            </a:r>
            <a:endParaRPr lang="en-US" sz="4400" b="1" dirty="0"/>
          </a:p>
        </p:txBody>
      </p:sp>
      <p:sp>
        <p:nvSpPr>
          <p:cNvPr id="3" name="Subtitle 2"/>
          <p:cNvSpPr>
            <a:spLocks noGrp="1"/>
          </p:cNvSpPr>
          <p:nvPr>
            <p:ph type="subTitle" idx="1"/>
          </p:nvPr>
        </p:nvSpPr>
        <p:spPr>
          <a:xfrm>
            <a:off x="1371600" y="3421134"/>
            <a:ext cx="6400800" cy="2711669"/>
          </a:xfrm>
        </p:spPr>
        <p:txBody>
          <a:bodyPr anchor="ctr" anchorCtr="0">
            <a:normAutofit/>
          </a:bodyPr>
          <a:lstStyle/>
          <a:p>
            <a:pPr marL="342900" indent="-342900">
              <a:buFont typeface="Wingdings" charset="2"/>
              <a:buChar char="Ø"/>
            </a:pPr>
            <a:r>
              <a:rPr lang="en-US" sz="2400" b="1" dirty="0" smtClean="0">
                <a:latin typeface="Arial Black" panose="020B0A04020102020204" pitchFamily="34" charset="0"/>
              </a:rPr>
              <a:t>DISABILITY DEFINED</a:t>
            </a:r>
          </a:p>
          <a:p>
            <a:pPr marL="342900" indent="-342900">
              <a:buFont typeface="Wingdings" charset="2"/>
              <a:buChar char="Ø"/>
            </a:pPr>
            <a:r>
              <a:rPr lang="en-US" sz="2400" b="1" dirty="0" smtClean="0">
                <a:latin typeface="Arial Black" panose="020B0A04020102020204" pitchFamily="34" charset="0"/>
              </a:rPr>
              <a:t>WHERE DOES IT STEM FROM?</a:t>
            </a:r>
          </a:p>
          <a:p>
            <a:pPr marL="342900" indent="-342900">
              <a:buFont typeface="Wingdings" charset="2"/>
              <a:buChar char="Ø"/>
            </a:pPr>
            <a:r>
              <a:rPr lang="en-US" sz="2400" b="1" dirty="0" smtClean="0">
                <a:latin typeface="Arial Black" panose="020B0A04020102020204" pitchFamily="34" charset="0"/>
              </a:rPr>
              <a:t>WHY DO WE DO IT?</a:t>
            </a:r>
          </a:p>
          <a:p>
            <a:pPr marL="342900" indent="-342900">
              <a:buFont typeface="Wingdings" charset="2"/>
              <a:buChar char="Ø"/>
            </a:pPr>
            <a:r>
              <a:rPr lang="en-US" sz="2400" b="1" dirty="0" smtClean="0">
                <a:latin typeface="Arial Black" panose="020B0A04020102020204" pitchFamily="34" charset="0"/>
              </a:rPr>
              <a:t>WHAT DOES THE LAW SAY?</a:t>
            </a:r>
          </a:p>
          <a:p>
            <a:pPr marL="342900" indent="-342900">
              <a:buFont typeface="Wingdings" charset="2"/>
              <a:buChar char="Ø"/>
            </a:pPr>
            <a:r>
              <a:rPr lang="en-US" sz="2400" b="1" dirty="0" smtClean="0">
                <a:latin typeface="Arial Black" panose="020B0A04020102020204" pitchFamily="34" charset="0"/>
              </a:rPr>
              <a:t>WHO HAS A ROLE TO PLAY ?</a:t>
            </a:r>
          </a:p>
          <a:p>
            <a:pPr marL="342900" indent="-342900">
              <a:buFont typeface="Wingdings" charset="2"/>
              <a:buChar char="Ø"/>
            </a:pPr>
            <a:r>
              <a:rPr lang="en-US" sz="2400" b="1" dirty="0" smtClean="0">
                <a:latin typeface="Arial Black" panose="020B0A04020102020204" pitchFamily="34" charset="0"/>
              </a:rPr>
              <a:t>THE STEPS IN THE PROCESS</a:t>
            </a:r>
            <a:endParaRPr lang="en-US" sz="2400" b="1" dirty="0">
              <a:latin typeface="Arial Black" panose="020B0A04020102020204" pitchFamily="34" charset="0"/>
            </a:endParaRPr>
          </a:p>
        </p:txBody>
      </p:sp>
    </p:spTree>
    <p:extLst>
      <p:ext uri="{BB962C8B-B14F-4D97-AF65-F5344CB8AC3E}">
        <p14:creationId xmlns:p14="http://schemas.microsoft.com/office/powerpoint/2010/main" val="2345553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b="1" dirty="0" smtClean="0"/>
              <a:t>What does the law say?</a:t>
            </a:r>
            <a:endParaRPr lang="en-US" sz="3200" b="1" dirty="0"/>
          </a:p>
        </p:txBody>
      </p:sp>
      <p:sp>
        <p:nvSpPr>
          <p:cNvPr id="2" name="Content Placeholder 1"/>
          <p:cNvSpPr>
            <a:spLocks noGrp="1"/>
          </p:cNvSpPr>
          <p:nvPr>
            <p:ph idx="1"/>
          </p:nvPr>
        </p:nvSpPr>
        <p:spPr>
          <a:xfrm>
            <a:off x="267385" y="1245477"/>
            <a:ext cx="8645439" cy="5360276"/>
          </a:xfrm>
        </p:spPr>
        <p:txBody>
          <a:bodyPr>
            <a:normAutofit fontScale="92500" lnSpcReduction="10000"/>
          </a:bodyPr>
          <a:lstStyle/>
          <a:p>
            <a:pPr marL="0" indent="0">
              <a:lnSpc>
                <a:spcPct val="120000"/>
              </a:lnSpc>
              <a:spcBef>
                <a:spcPts val="300"/>
              </a:spcBef>
              <a:buNone/>
            </a:pPr>
            <a:r>
              <a:rPr lang="en-US" b="1" dirty="0" smtClean="0">
                <a:solidFill>
                  <a:schemeClr val="tx2">
                    <a:lumMod val="75000"/>
                  </a:schemeClr>
                </a:solidFill>
              </a:rPr>
              <a:t>UNDUE </a:t>
            </a:r>
            <a:r>
              <a:rPr lang="en-US" b="1" dirty="0">
                <a:solidFill>
                  <a:schemeClr val="tx2">
                    <a:lumMod val="75000"/>
                  </a:schemeClr>
                </a:solidFill>
              </a:rPr>
              <a:t>HARDSHIP</a:t>
            </a:r>
            <a:endParaRPr lang="en-GB" dirty="0" smtClean="0">
              <a:solidFill>
                <a:schemeClr val="tx2">
                  <a:lumMod val="75000"/>
                </a:schemeClr>
              </a:solidFill>
            </a:endParaRPr>
          </a:p>
          <a:p>
            <a:pPr marL="0" indent="0">
              <a:lnSpc>
                <a:spcPct val="120000"/>
              </a:lnSpc>
              <a:spcBef>
                <a:spcPts val="300"/>
              </a:spcBef>
              <a:buNone/>
            </a:pPr>
            <a:r>
              <a:rPr lang="en-GB" dirty="0" smtClean="0"/>
              <a:t>“{</a:t>
            </a:r>
            <a:r>
              <a:rPr lang="en-GB" dirty="0"/>
              <a:t>In order to establish an exception to the duty to accommodation} </a:t>
            </a:r>
            <a:r>
              <a:rPr lang="en-GB" i="1" dirty="0"/>
              <a:t>it must be established that accommodation of the needs of an individual or a class of individuals affected would impose undue hardship on the person who would have to accommodate those needs, considering health, safety, and </a:t>
            </a:r>
            <a:r>
              <a:rPr lang="en-GB" i="1" dirty="0" smtClean="0"/>
              <a:t>cost. “  </a:t>
            </a:r>
            <a:r>
              <a:rPr lang="en-GB" sz="1300" b="1" dirty="0" smtClean="0"/>
              <a:t>Canadian</a:t>
            </a:r>
            <a:r>
              <a:rPr lang="en-GB" sz="1200" b="1" dirty="0" smtClean="0"/>
              <a:t> Human Rights Commission</a:t>
            </a:r>
            <a:r>
              <a:rPr lang="en-GB" sz="2100" b="1" dirty="0"/>
              <a:t> </a:t>
            </a:r>
            <a:endParaRPr lang="en-GB" sz="2100" dirty="0"/>
          </a:p>
          <a:p>
            <a:pPr marL="0" indent="0">
              <a:lnSpc>
                <a:spcPct val="120000"/>
              </a:lnSpc>
              <a:spcBef>
                <a:spcPts val="300"/>
              </a:spcBef>
              <a:buNone/>
            </a:pPr>
            <a:endParaRPr lang="en-GB" sz="1300" b="1" dirty="0" smtClean="0"/>
          </a:p>
          <a:p>
            <a:pPr marL="0" indent="0">
              <a:lnSpc>
                <a:spcPct val="120000"/>
              </a:lnSpc>
              <a:spcBef>
                <a:spcPts val="300"/>
              </a:spcBef>
              <a:buNone/>
            </a:pPr>
            <a:r>
              <a:rPr lang="en-GB" b="1" dirty="0" smtClean="0">
                <a:solidFill>
                  <a:schemeClr val="tx2">
                    <a:lumMod val="75000"/>
                  </a:schemeClr>
                </a:solidFill>
              </a:rPr>
              <a:t>In </a:t>
            </a:r>
            <a:r>
              <a:rPr lang="en-GB" b="1" dirty="0">
                <a:solidFill>
                  <a:schemeClr val="tx2">
                    <a:lumMod val="75000"/>
                  </a:schemeClr>
                </a:solidFill>
              </a:rPr>
              <a:t>addition, the burden is on an employer to prove that:</a:t>
            </a:r>
            <a:endParaRPr lang="en-GB" dirty="0">
              <a:solidFill>
                <a:schemeClr val="tx2">
                  <a:lumMod val="75000"/>
                </a:schemeClr>
              </a:solidFill>
            </a:endParaRPr>
          </a:p>
          <a:p>
            <a:pPr marL="361950" lvl="0" indent="-361950">
              <a:lnSpc>
                <a:spcPct val="120000"/>
              </a:lnSpc>
              <a:spcBef>
                <a:spcPts val="300"/>
              </a:spcBef>
              <a:buFont typeface="Wingdings" charset="2"/>
              <a:buChar char="v"/>
            </a:pPr>
            <a:r>
              <a:rPr lang="en-GB" dirty="0"/>
              <a:t>The costs would risk the viability of the organization (in which case the size of the employer plays a critical role); </a:t>
            </a:r>
            <a:r>
              <a:rPr lang="en-GB" dirty="0" smtClean="0"/>
              <a:t>or</a:t>
            </a:r>
            <a:r>
              <a:rPr lang="en-GB" dirty="0"/>
              <a:t> </a:t>
            </a:r>
          </a:p>
          <a:p>
            <a:pPr marL="361950" lvl="0" indent="-361950">
              <a:lnSpc>
                <a:spcPct val="120000"/>
              </a:lnSpc>
              <a:spcBef>
                <a:spcPts val="300"/>
              </a:spcBef>
              <a:buFont typeface="Wingdings" charset="2"/>
              <a:buChar char="v"/>
            </a:pPr>
            <a:r>
              <a:rPr lang="en-GB" dirty="0"/>
              <a:t>Accommodation would create heath and safety risks to </a:t>
            </a:r>
            <a:r>
              <a:rPr lang="en-GB" dirty="0" smtClean="0"/>
              <a:t>others; or</a:t>
            </a:r>
          </a:p>
          <a:p>
            <a:pPr marL="361950" lvl="0" indent="-361950">
              <a:lnSpc>
                <a:spcPct val="120000"/>
              </a:lnSpc>
              <a:spcBef>
                <a:spcPts val="300"/>
              </a:spcBef>
              <a:buFont typeface="Wingdings" charset="2"/>
              <a:buChar char="v"/>
            </a:pPr>
            <a:r>
              <a:rPr lang="en-GB" dirty="0"/>
              <a:t> </a:t>
            </a:r>
            <a:r>
              <a:rPr lang="en-GB" dirty="0" smtClean="0"/>
              <a:t>Other considerations could include the </a:t>
            </a:r>
            <a:r>
              <a:rPr lang="en-GB" i="1" dirty="0" smtClean="0"/>
              <a:t>Impact on a collective agreement, Problems of employee morale and Interchangeability of the work force and facilities.</a:t>
            </a:r>
            <a:endParaRPr lang="en-US" dirty="0"/>
          </a:p>
        </p:txBody>
      </p:sp>
      <p:sp>
        <p:nvSpPr>
          <p:cNvPr id="6" name="Slide Number Placeholder 5"/>
          <p:cNvSpPr>
            <a:spLocks noGrp="1"/>
          </p:cNvSpPr>
          <p:nvPr>
            <p:ph type="sldNum" sz="quarter" idx="12"/>
          </p:nvPr>
        </p:nvSpPr>
        <p:spPr/>
        <p:txBody>
          <a:bodyPr/>
          <a:lstStyle/>
          <a:p>
            <a:fld id="{8F317CCB-B6F5-4132-9F74-ADA24FE9CF85}" type="slidenum">
              <a:rPr lang="en-CA" smtClean="0"/>
              <a:t>10</a:t>
            </a:fld>
            <a:endParaRPr lang="en-CA"/>
          </a:p>
        </p:txBody>
      </p:sp>
    </p:spTree>
    <p:extLst>
      <p:ext uri="{BB962C8B-B14F-4D97-AF65-F5344CB8AC3E}">
        <p14:creationId xmlns:p14="http://schemas.microsoft.com/office/powerpoint/2010/main" val="3857296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b="1" dirty="0" smtClean="0"/>
              <a:t>Who has a role to play in the process?</a:t>
            </a:r>
            <a:endParaRPr lang="en-US" sz="3200" b="1" dirty="0"/>
          </a:p>
        </p:txBody>
      </p:sp>
      <p:sp>
        <p:nvSpPr>
          <p:cNvPr id="2" name="Content Placeholder 1"/>
          <p:cNvSpPr>
            <a:spLocks noGrp="1"/>
          </p:cNvSpPr>
          <p:nvPr>
            <p:ph idx="1"/>
          </p:nvPr>
        </p:nvSpPr>
        <p:spPr>
          <a:xfrm>
            <a:off x="331076" y="1524000"/>
            <a:ext cx="8481848" cy="4782207"/>
          </a:xfrm>
        </p:spPr>
        <p:txBody>
          <a:bodyPr>
            <a:noAutofit/>
          </a:bodyPr>
          <a:lstStyle/>
          <a:p>
            <a:pPr marL="0" indent="0">
              <a:buNone/>
            </a:pPr>
            <a:r>
              <a:rPr lang="en-US" sz="2400" b="1" dirty="0" smtClean="0">
                <a:solidFill>
                  <a:schemeClr val="tx2">
                    <a:lumMod val="75000"/>
                  </a:schemeClr>
                </a:solidFill>
              </a:rPr>
              <a:t>TBS POLICY</a:t>
            </a:r>
          </a:p>
          <a:p>
            <a:pPr marL="361950" indent="-361950">
              <a:buFont typeface="Wingdings" charset="2"/>
              <a:buChar char="v"/>
            </a:pPr>
            <a:r>
              <a:rPr lang="en-US" sz="2000" dirty="0" smtClean="0"/>
              <a:t>It is the Policy of the Treasury Board and the Public Service Commission to create and maintain an inclusive, barrier-free environment in the Federal Public Service to ensure the full participation of persons with disabilities.</a:t>
            </a:r>
          </a:p>
          <a:p>
            <a:pPr marL="361950" indent="-361950">
              <a:buFont typeface="Wingdings" charset="2"/>
              <a:buChar char="v"/>
            </a:pPr>
            <a:r>
              <a:rPr lang="en-US" sz="2000" dirty="0" smtClean="0"/>
              <a:t>Designing all employment systems, processes and facilities to be accessible by building accommodation into workplace standards, systems, processes and facilities.</a:t>
            </a:r>
            <a:endParaRPr lang="en-US" sz="2000" b="1" dirty="0" smtClean="0"/>
          </a:p>
          <a:p>
            <a:pPr marL="0" indent="0">
              <a:spcBef>
                <a:spcPts val="1200"/>
              </a:spcBef>
              <a:buNone/>
            </a:pPr>
            <a:r>
              <a:rPr lang="en-US" sz="2400" b="1" dirty="0" smtClean="0">
                <a:solidFill>
                  <a:schemeClr val="tx2">
                    <a:lumMod val="75000"/>
                  </a:schemeClr>
                </a:solidFill>
              </a:rPr>
              <a:t>ESDC </a:t>
            </a:r>
            <a:r>
              <a:rPr lang="en-US" sz="2400" b="1" dirty="0">
                <a:solidFill>
                  <a:schemeClr val="tx2">
                    <a:lumMod val="75000"/>
                  </a:schemeClr>
                </a:solidFill>
              </a:rPr>
              <a:t>GUIDELINES</a:t>
            </a:r>
          </a:p>
          <a:p>
            <a:pPr marL="361950" indent="-361950">
              <a:buFont typeface="Wingdings" charset="2"/>
              <a:buChar char="v"/>
            </a:pPr>
            <a:r>
              <a:rPr lang="en-US" sz="2000" dirty="0" smtClean="0"/>
              <a:t>Support an inclusive workplace by eliminating systemic barriers that prevent the full participation of potential recruits and employees.</a:t>
            </a:r>
            <a:endParaRPr lang="en-US" sz="2000" dirty="0"/>
          </a:p>
          <a:p>
            <a:pPr marL="361950" indent="-361950">
              <a:buFont typeface="Wingdings" charset="2"/>
              <a:buChar char="v"/>
            </a:pPr>
            <a:r>
              <a:rPr lang="en-US" sz="2000" dirty="0" smtClean="0"/>
              <a:t>Enable our employees to stay working by providing appropriate workplace accommodation up to the point of undue hardship.</a:t>
            </a:r>
            <a:endParaRPr lang="en-US" sz="2000" b="1" dirty="0"/>
          </a:p>
        </p:txBody>
      </p:sp>
      <p:sp>
        <p:nvSpPr>
          <p:cNvPr id="6" name="Slide Number Placeholder 5"/>
          <p:cNvSpPr>
            <a:spLocks noGrp="1"/>
          </p:cNvSpPr>
          <p:nvPr>
            <p:ph type="sldNum" sz="quarter" idx="12"/>
          </p:nvPr>
        </p:nvSpPr>
        <p:spPr/>
        <p:txBody>
          <a:bodyPr/>
          <a:lstStyle/>
          <a:p>
            <a:fld id="{8F317CCB-B6F5-4132-9F74-ADA24FE9CF85}" type="slidenum">
              <a:rPr lang="en-CA" smtClean="0"/>
              <a:t>11</a:t>
            </a:fld>
            <a:endParaRPr lang="en-CA"/>
          </a:p>
        </p:txBody>
      </p:sp>
    </p:spTree>
    <p:extLst>
      <p:ext uri="{BB962C8B-B14F-4D97-AF65-F5344CB8AC3E}">
        <p14:creationId xmlns:p14="http://schemas.microsoft.com/office/powerpoint/2010/main" val="34294630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dirty="0"/>
              <a:t>Who has a role to play in the process </a:t>
            </a:r>
            <a:r>
              <a:rPr lang="en-US" sz="2000" dirty="0"/>
              <a:t>(cont’d)</a:t>
            </a:r>
          </a:p>
        </p:txBody>
      </p:sp>
      <p:sp>
        <p:nvSpPr>
          <p:cNvPr id="2" name="Content Placeholder 1"/>
          <p:cNvSpPr>
            <a:spLocks noGrp="1"/>
          </p:cNvSpPr>
          <p:nvPr>
            <p:ph idx="1"/>
          </p:nvPr>
        </p:nvSpPr>
        <p:spPr>
          <a:xfrm>
            <a:off x="388938" y="1524000"/>
            <a:ext cx="8140207" cy="4719145"/>
          </a:xfrm>
        </p:spPr>
        <p:txBody>
          <a:bodyPr>
            <a:noAutofit/>
          </a:bodyPr>
          <a:lstStyle/>
          <a:p>
            <a:pPr marL="0" indent="-57150">
              <a:buNone/>
            </a:pPr>
            <a:r>
              <a:rPr lang="en-CA" altLang="zh-CN" b="1" dirty="0" smtClean="0">
                <a:solidFill>
                  <a:schemeClr val="tx2">
                    <a:lumMod val="75000"/>
                  </a:schemeClr>
                </a:solidFill>
                <a:ea typeface="宋体" charset="0"/>
                <a:cs typeface="宋体" charset="0"/>
              </a:rPr>
              <a:t>Employees</a:t>
            </a:r>
            <a:endParaRPr lang="en-CA" altLang="zh-CN" b="1" dirty="0">
              <a:solidFill>
                <a:schemeClr val="tx2">
                  <a:lumMod val="75000"/>
                </a:schemeClr>
              </a:solidFill>
              <a:ea typeface="宋体" charset="0"/>
              <a:cs typeface="宋体" charset="0"/>
            </a:endParaRPr>
          </a:p>
          <a:p>
            <a:pPr marL="630238" lvl="1" indent="-355600">
              <a:buFont typeface="Wingdings" charset="2"/>
              <a:buChar char="v"/>
            </a:pPr>
            <a:r>
              <a:rPr lang="en-CA" altLang="zh-CN" dirty="0">
                <a:ea typeface="宋体" charset="0"/>
                <a:cs typeface="宋体" charset="0"/>
              </a:rPr>
              <a:t>Informs the Manager of their employment-related needs (provides medical information outlining functional limitations).</a:t>
            </a:r>
          </a:p>
          <a:p>
            <a:pPr marL="630238" lvl="1" indent="-355600">
              <a:buFont typeface="Wingdings" charset="2"/>
              <a:buChar char="v"/>
            </a:pPr>
            <a:r>
              <a:rPr lang="en-CA" altLang="zh-CN" dirty="0">
                <a:ea typeface="宋体" charset="0"/>
                <a:cs typeface="宋体" charset="0"/>
              </a:rPr>
              <a:t>Collaborates with the Manager in finding the most appropriate means to accommodate their employment-related needs.</a:t>
            </a:r>
            <a:endParaRPr lang="en-US" dirty="0">
              <a:solidFill>
                <a:srgbClr val="073E87"/>
              </a:solidFill>
            </a:endParaRPr>
          </a:p>
          <a:p>
            <a:pPr marL="0" indent="0">
              <a:buNone/>
            </a:pPr>
            <a:r>
              <a:rPr lang="en-CA" sz="2400" b="1" dirty="0" smtClean="0">
                <a:solidFill>
                  <a:schemeClr val="tx2">
                    <a:lumMod val="75000"/>
                  </a:schemeClr>
                </a:solidFill>
              </a:rPr>
              <a:t>Manager </a:t>
            </a:r>
            <a:endParaRPr lang="en-CA" sz="2400" b="1" dirty="0">
              <a:solidFill>
                <a:schemeClr val="tx2">
                  <a:lumMod val="75000"/>
                </a:schemeClr>
              </a:solidFill>
            </a:endParaRPr>
          </a:p>
          <a:p>
            <a:pPr marL="630238" lvl="1" indent="-355600">
              <a:buFont typeface="Wingdings" charset="2"/>
              <a:buChar char="v"/>
            </a:pPr>
            <a:r>
              <a:rPr lang="en-CA" sz="2000" dirty="0"/>
              <a:t>Deals with DTA issues in a timely </a:t>
            </a:r>
            <a:r>
              <a:rPr lang="en-CA" sz="2000" dirty="0" smtClean="0"/>
              <a:t>manner.</a:t>
            </a:r>
            <a:endParaRPr lang="en-CA" sz="2000" dirty="0"/>
          </a:p>
          <a:p>
            <a:pPr marL="630238" lvl="1" indent="-355600">
              <a:buFont typeface="Wingdings" charset="2"/>
              <a:buChar char="v"/>
            </a:pPr>
            <a:r>
              <a:rPr lang="en-CA" sz="2000" dirty="0"/>
              <a:t>Consults with employees to identify the nature of the </a:t>
            </a:r>
            <a:r>
              <a:rPr lang="en-CA" sz="2000" dirty="0" smtClean="0"/>
              <a:t>accommodation.</a:t>
            </a:r>
          </a:p>
          <a:p>
            <a:pPr marL="630238" lvl="1" indent="-355600">
              <a:buFont typeface="Wingdings" charset="2"/>
              <a:buChar char="v"/>
            </a:pPr>
            <a:r>
              <a:rPr lang="en-CA" sz="2000" dirty="0" smtClean="0"/>
              <a:t>Consults </a:t>
            </a:r>
            <a:r>
              <a:rPr lang="en-CA" sz="2000" dirty="0"/>
              <a:t>with medical personnel, as appropriate, to determine an appropriate </a:t>
            </a:r>
            <a:r>
              <a:rPr lang="en-CA" sz="2000" dirty="0" smtClean="0"/>
              <a:t>accommodation.</a:t>
            </a:r>
          </a:p>
          <a:p>
            <a:pPr marL="630238" lvl="1" indent="-355600">
              <a:buFont typeface="Wingdings" charset="2"/>
              <a:buChar char="v"/>
            </a:pPr>
            <a:r>
              <a:rPr lang="en-CA" sz="2000" dirty="0" smtClean="0"/>
              <a:t>Accommodates </a:t>
            </a:r>
            <a:r>
              <a:rPr lang="en-CA" sz="2000" dirty="0"/>
              <a:t>the </a:t>
            </a:r>
            <a:r>
              <a:rPr lang="en-CA" sz="2000" dirty="0" smtClean="0"/>
              <a:t>employee.</a:t>
            </a:r>
          </a:p>
          <a:p>
            <a:pPr marL="630238" lvl="1" indent="-355600">
              <a:buFont typeface="Wingdings" charset="2"/>
              <a:buChar char="v"/>
            </a:pPr>
            <a:r>
              <a:rPr lang="en-CA" sz="2000" dirty="0" smtClean="0"/>
              <a:t>Documents </a:t>
            </a:r>
            <a:r>
              <a:rPr lang="en-CA" sz="2000" dirty="0"/>
              <a:t>the steps </a:t>
            </a:r>
            <a:r>
              <a:rPr lang="en-CA" sz="2000" dirty="0" smtClean="0"/>
              <a:t>taken.</a:t>
            </a:r>
          </a:p>
          <a:p>
            <a:pPr lvl="1">
              <a:buFont typeface="Wingdings" charset="2"/>
              <a:buChar char="v"/>
            </a:pPr>
            <a:endParaRPr lang="en-CA" altLang="zh-CN" sz="1200" b="1" dirty="0">
              <a:ea typeface="宋体" charset="0"/>
              <a:cs typeface="宋体" charset="0"/>
            </a:endParaRPr>
          </a:p>
        </p:txBody>
      </p:sp>
      <p:sp>
        <p:nvSpPr>
          <p:cNvPr id="6" name="Slide Number Placeholder 5"/>
          <p:cNvSpPr>
            <a:spLocks noGrp="1"/>
          </p:cNvSpPr>
          <p:nvPr>
            <p:ph type="sldNum" sz="quarter" idx="12"/>
          </p:nvPr>
        </p:nvSpPr>
        <p:spPr/>
        <p:txBody>
          <a:bodyPr/>
          <a:lstStyle/>
          <a:p>
            <a:fld id="{8F317CCB-B6F5-4132-9F74-ADA24FE9CF85}" type="slidenum">
              <a:rPr lang="en-CA" smtClean="0"/>
              <a:t>12</a:t>
            </a:fld>
            <a:endParaRPr lang="en-CA"/>
          </a:p>
        </p:txBody>
      </p:sp>
    </p:spTree>
    <p:extLst>
      <p:ext uri="{BB962C8B-B14F-4D97-AF65-F5344CB8AC3E}">
        <p14:creationId xmlns:p14="http://schemas.microsoft.com/office/powerpoint/2010/main" val="11403455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b="1" dirty="0" smtClean="0"/>
              <a:t>Manager </a:t>
            </a:r>
            <a:r>
              <a:rPr lang="en-US" sz="2000" b="1" dirty="0" smtClean="0"/>
              <a:t>(cont’d)</a:t>
            </a:r>
            <a:endParaRPr lang="en-US" sz="2000" b="1" dirty="0"/>
          </a:p>
        </p:txBody>
      </p:sp>
      <p:sp>
        <p:nvSpPr>
          <p:cNvPr id="2" name="Content Placeholder 1"/>
          <p:cNvSpPr>
            <a:spLocks noGrp="1"/>
          </p:cNvSpPr>
          <p:nvPr>
            <p:ph idx="1"/>
          </p:nvPr>
        </p:nvSpPr>
        <p:spPr>
          <a:xfrm>
            <a:off x="388939" y="1387365"/>
            <a:ext cx="8348662" cy="4840013"/>
          </a:xfrm>
        </p:spPr>
        <p:txBody>
          <a:bodyPr>
            <a:normAutofit fontScale="92500" lnSpcReduction="10000"/>
          </a:bodyPr>
          <a:lstStyle/>
          <a:p>
            <a:pPr marL="361950" lvl="0" indent="-361950">
              <a:lnSpc>
                <a:spcPct val="110000"/>
              </a:lnSpc>
              <a:spcBef>
                <a:spcPts val="400"/>
              </a:spcBef>
            </a:pPr>
            <a:r>
              <a:rPr lang="en-GB" dirty="0" smtClean="0"/>
              <a:t>accepts </a:t>
            </a:r>
            <a:r>
              <a:rPr lang="en-GB" dirty="0"/>
              <a:t>the employee’s request for accommodation in good faith;</a:t>
            </a:r>
            <a:endParaRPr lang="en-CA" dirty="0"/>
          </a:p>
          <a:p>
            <a:pPr marL="361950" lvl="0" indent="-361950">
              <a:lnSpc>
                <a:spcPct val="110000"/>
              </a:lnSpc>
              <a:spcBef>
                <a:spcPts val="400"/>
              </a:spcBef>
            </a:pPr>
            <a:r>
              <a:rPr lang="en-GB" dirty="0" smtClean="0"/>
              <a:t>limits </a:t>
            </a:r>
            <a:r>
              <a:rPr lang="en-GB" dirty="0"/>
              <a:t>requests to job-relevant information based on the individual’s functional limitations and capabilities;</a:t>
            </a:r>
            <a:endParaRPr lang="en-CA" dirty="0"/>
          </a:p>
          <a:p>
            <a:pPr marL="361950" lvl="0" indent="-361950">
              <a:lnSpc>
                <a:spcPct val="110000"/>
              </a:lnSpc>
              <a:spcBef>
                <a:spcPts val="400"/>
              </a:spcBef>
            </a:pPr>
            <a:r>
              <a:rPr lang="en-GB" dirty="0" smtClean="0"/>
              <a:t>investigates </a:t>
            </a:r>
            <a:r>
              <a:rPr lang="en-GB" dirty="0"/>
              <a:t>accommodation solutions;</a:t>
            </a:r>
            <a:endParaRPr lang="en-CA" dirty="0"/>
          </a:p>
          <a:p>
            <a:pPr marL="361950" lvl="0" indent="-361950">
              <a:lnSpc>
                <a:spcPct val="110000"/>
              </a:lnSpc>
              <a:spcBef>
                <a:spcPts val="400"/>
              </a:spcBef>
            </a:pPr>
            <a:r>
              <a:rPr lang="en-GB" dirty="0" smtClean="0"/>
              <a:t>gets </a:t>
            </a:r>
            <a:r>
              <a:rPr lang="en-GB" dirty="0"/>
              <a:t>expert opinion or advice where needed;</a:t>
            </a:r>
            <a:endParaRPr lang="en-CA" dirty="0"/>
          </a:p>
          <a:p>
            <a:pPr marL="361950" lvl="0" indent="-361950">
              <a:lnSpc>
                <a:spcPct val="110000"/>
              </a:lnSpc>
              <a:spcBef>
                <a:spcPts val="400"/>
              </a:spcBef>
            </a:pPr>
            <a:r>
              <a:rPr lang="en-GB" dirty="0" smtClean="0"/>
              <a:t>records </a:t>
            </a:r>
            <a:r>
              <a:rPr lang="en-GB" dirty="0"/>
              <a:t>the accommodation request and any taken action;</a:t>
            </a:r>
            <a:endParaRPr lang="en-CA" dirty="0"/>
          </a:p>
          <a:p>
            <a:pPr marL="361950" lvl="0" indent="-361950">
              <a:lnSpc>
                <a:spcPct val="110000"/>
              </a:lnSpc>
              <a:spcBef>
                <a:spcPts val="400"/>
              </a:spcBef>
            </a:pPr>
            <a:r>
              <a:rPr lang="en-GB" dirty="0" smtClean="0"/>
              <a:t>Maintains confidentiality</a:t>
            </a:r>
            <a:r>
              <a:rPr lang="en-GB" dirty="0"/>
              <a:t>;</a:t>
            </a:r>
            <a:endParaRPr lang="en-CA" dirty="0"/>
          </a:p>
          <a:p>
            <a:pPr marL="361950" lvl="0" indent="-361950">
              <a:lnSpc>
                <a:spcPct val="110000"/>
              </a:lnSpc>
              <a:spcBef>
                <a:spcPts val="400"/>
              </a:spcBef>
            </a:pPr>
            <a:r>
              <a:rPr lang="en-GB" dirty="0" smtClean="0"/>
              <a:t>accommodates </a:t>
            </a:r>
            <a:r>
              <a:rPr lang="en-GB" dirty="0"/>
              <a:t>quickly, short of undue hardship;</a:t>
            </a:r>
            <a:endParaRPr lang="en-CA" dirty="0"/>
          </a:p>
          <a:p>
            <a:pPr marL="361950" lvl="0" indent="-361950">
              <a:lnSpc>
                <a:spcPct val="110000"/>
              </a:lnSpc>
              <a:spcBef>
                <a:spcPts val="400"/>
              </a:spcBef>
            </a:pPr>
            <a:r>
              <a:rPr lang="en-GB" dirty="0" smtClean="0"/>
              <a:t>provides </a:t>
            </a:r>
            <a:r>
              <a:rPr lang="en-GB" dirty="0"/>
              <a:t>support, </a:t>
            </a:r>
            <a:r>
              <a:rPr lang="en-GB" dirty="0" smtClean="0"/>
              <a:t>evaluates </a:t>
            </a:r>
            <a:r>
              <a:rPr lang="en-GB" dirty="0"/>
              <a:t>the effectiveness of the accommodation and </a:t>
            </a:r>
            <a:r>
              <a:rPr lang="en-GB" dirty="0" smtClean="0"/>
              <a:t>adjusts </a:t>
            </a:r>
            <a:r>
              <a:rPr lang="en-GB" dirty="0"/>
              <a:t>as necessary; and</a:t>
            </a:r>
            <a:endParaRPr lang="en-CA" dirty="0"/>
          </a:p>
          <a:p>
            <a:pPr marL="361950" lvl="0" indent="-361950">
              <a:lnSpc>
                <a:spcPct val="110000"/>
              </a:lnSpc>
              <a:spcBef>
                <a:spcPts val="400"/>
              </a:spcBef>
            </a:pPr>
            <a:r>
              <a:rPr lang="en-GB" dirty="0" smtClean="0"/>
              <a:t>collaborates, </a:t>
            </a:r>
            <a:r>
              <a:rPr lang="en-GB" dirty="0"/>
              <a:t>when appropriate, with the union representative</a:t>
            </a:r>
            <a:r>
              <a:rPr lang="en-GB" dirty="0" smtClean="0"/>
              <a:t>.</a:t>
            </a:r>
            <a:endParaRPr lang="en-US" dirty="0"/>
          </a:p>
        </p:txBody>
      </p:sp>
      <p:sp>
        <p:nvSpPr>
          <p:cNvPr id="6" name="Slide Number Placeholder 5"/>
          <p:cNvSpPr>
            <a:spLocks noGrp="1"/>
          </p:cNvSpPr>
          <p:nvPr>
            <p:ph type="sldNum" sz="quarter" idx="12"/>
          </p:nvPr>
        </p:nvSpPr>
        <p:spPr/>
        <p:txBody>
          <a:bodyPr/>
          <a:lstStyle/>
          <a:p>
            <a:fld id="{8F317CCB-B6F5-4132-9F74-ADA24FE9CF85}" type="slidenum">
              <a:rPr lang="en-CA" smtClean="0"/>
              <a:t>13</a:t>
            </a:fld>
            <a:endParaRPr lang="en-CA"/>
          </a:p>
        </p:txBody>
      </p:sp>
    </p:spTree>
    <p:extLst>
      <p:ext uri="{BB962C8B-B14F-4D97-AF65-F5344CB8AC3E}">
        <p14:creationId xmlns:p14="http://schemas.microsoft.com/office/powerpoint/2010/main" val="33839805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dirty="0" smtClean="0"/>
              <a:t>Who has a role to play in the process </a:t>
            </a:r>
            <a:r>
              <a:rPr lang="en-US" sz="2000" dirty="0" smtClean="0"/>
              <a:t>(cont’d)</a:t>
            </a:r>
            <a:endParaRPr lang="en-US" sz="2000" dirty="0"/>
          </a:p>
        </p:txBody>
      </p:sp>
      <p:sp>
        <p:nvSpPr>
          <p:cNvPr id="2" name="Content Placeholder 1"/>
          <p:cNvSpPr>
            <a:spLocks noGrp="1"/>
          </p:cNvSpPr>
          <p:nvPr>
            <p:ph idx="1"/>
          </p:nvPr>
        </p:nvSpPr>
        <p:spPr>
          <a:xfrm>
            <a:off x="265043" y="1524000"/>
            <a:ext cx="8591827" cy="4750676"/>
          </a:xfrm>
        </p:spPr>
        <p:txBody>
          <a:bodyPr>
            <a:normAutofit fontScale="92500" lnSpcReduction="10000"/>
          </a:bodyPr>
          <a:lstStyle/>
          <a:p>
            <a:pPr marL="0" indent="0">
              <a:lnSpc>
                <a:spcPct val="110000"/>
              </a:lnSpc>
              <a:buClr>
                <a:schemeClr val="folHlink"/>
              </a:buClr>
              <a:buSzPct val="60000"/>
              <a:buNone/>
            </a:pPr>
            <a:r>
              <a:rPr lang="en-CA" altLang="zh-CN" sz="3000" b="1" dirty="0" smtClean="0">
                <a:solidFill>
                  <a:schemeClr val="tx2">
                    <a:lumMod val="75000"/>
                  </a:schemeClr>
                </a:solidFill>
                <a:ea typeface="宋体" charset="0"/>
                <a:cs typeface="宋体" charset="0"/>
              </a:rPr>
              <a:t>Unions and/or Third Party Representatives</a:t>
            </a:r>
            <a:endParaRPr lang="en-CA" altLang="zh-CN" sz="3000" b="1" dirty="0">
              <a:solidFill>
                <a:schemeClr val="tx2">
                  <a:lumMod val="75000"/>
                </a:schemeClr>
              </a:solidFill>
              <a:ea typeface="宋体" charset="0"/>
              <a:cs typeface="宋体" charset="0"/>
            </a:endParaRPr>
          </a:p>
          <a:p>
            <a:pPr marL="361950" lvl="0" indent="-361950">
              <a:lnSpc>
                <a:spcPct val="110000"/>
              </a:lnSpc>
              <a:buFont typeface="Wingdings" charset="2"/>
              <a:buChar char="v"/>
            </a:pPr>
            <a:r>
              <a:rPr lang="en-GB" sz="2600" dirty="0"/>
              <a:t>help the employer design workplace requirements and standards so that, from the outset, they do not discriminate</a:t>
            </a:r>
            <a:r>
              <a:rPr lang="en-GB" sz="2600" dirty="0" smtClean="0"/>
              <a:t>;</a:t>
            </a:r>
            <a:endParaRPr lang="en-CA" sz="2600" dirty="0" smtClean="0"/>
          </a:p>
          <a:p>
            <a:pPr marL="361950" lvl="0" indent="-361950">
              <a:lnSpc>
                <a:spcPct val="110000"/>
              </a:lnSpc>
              <a:buFont typeface="Wingdings" charset="2"/>
              <a:buChar char="v"/>
            </a:pPr>
            <a:r>
              <a:rPr lang="en-GB" sz="2600" dirty="0" smtClean="0"/>
              <a:t>represent </a:t>
            </a:r>
            <a:r>
              <a:rPr lang="en-GB" sz="2600" dirty="0"/>
              <a:t>the needs of the individual for accommodation, when requested by the employee</a:t>
            </a:r>
            <a:r>
              <a:rPr lang="en-GB" sz="2600" dirty="0" smtClean="0"/>
              <a:t>;</a:t>
            </a:r>
            <a:endParaRPr lang="en-CA" sz="2600" dirty="0" smtClean="0"/>
          </a:p>
          <a:p>
            <a:pPr marL="361950" lvl="0" indent="-361950">
              <a:lnSpc>
                <a:spcPct val="110000"/>
              </a:lnSpc>
              <a:buFont typeface="Wingdings" charset="2"/>
              <a:buChar char="v"/>
            </a:pPr>
            <a:r>
              <a:rPr lang="en-GB" sz="2600" dirty="0" smtClean="0"/>
              <a:t>develop </a:t>
            </a:r>
            <a:r>
              <a:rPr lang="en-GB" sz="2600" dirty="0"/>
              <a:t>a problem solving approach to accommodation</a:t>
            </a:r>
            <a:r>
              <a:rPr lang="en-GB" sz="2600" dirty="0" smtClean="0"/>
              <a:t>;</a:t>
            </a:r>
            <a:endParaRPr lang="en-CA" sz="2600" dirty="0" smtClean="0"/>
          </a:p>
          <a:p>
            <a:pPr marL="361950" lvl="0" indent="-361950">
              <a:lnSpc>
                <a:spcPct val="110000"/>
              </a:lnSpc>
              <a:buFont typeface="Wingdings" charset="2"/>
              <a:buChar char="v"/>
            </a:pPr>
            <a:r>
              <a:rPr lang="en-GB" sz="2600" dirty="0" smtClean="0"/>
              <a:t>follow</a:t>
            </a:r>
            <a:r>
              <a:rPr lang="en-GB" sz="2600" dirty="0"/>
              <a:t>-up afterwards to assess whether the accommodation is working and to help address any associated issues that may surface; </a:t>
            </a:r>
            <a:r>
              <a:rPr lang="en-GB" sz="2600" dirty="0" smtClean="0"/>
              <a:t>and</a:t>
            </a:r>
            <a:endParaRPr lang="en-CA" sz="2600" dirty="0" smtClean="0"/>
          </a:p>
          <a:p>
            <a:pPr marL="361950" lvl="0" indent="-361950">
              <a:lnSpc>
                <a:spcPct val="110000"/>
              </a:lnSpc>
              <a:buFont typeface="Wingdings" charset="2"/>
              <a:buChar char="v"/>
            </a:pPr>
            <a:r>
              <a:rPr lang="en-GB" sz="2600" dirty="0" smtClean="0"/>
              <a:t>ensure </a:t>
            </a:r>
            <a:r>
              <a:rPr lang="en-GB" sz="2600" dirty="0"/>
              <a:t>collective agreements do not, in themselves, create barriers to full participation and productivity</a:t>
            </a:r>
            <a:r>
              <a:rPr lang="en-GB" sz="2600" dirty="0" smtClean="0"/>
              <a:t>.</a:t>
            </a:r>
            <a:endParaRPr lang="en-US" sz="2600" dirty="0"/>
          </a:p>
        </p:txBody>
      </p:sp>
      <p:sp>
        <p:nvSpPr>
          <p:cNvPr id="6" name="Slide Number Placeholder 5"/>
          <p:cNvSpPr>
            <a:spLocks noGrp="1"/>
          </p:cNvSpPr>
          <p:nvPr>
            <p:ph type="sldNum" sz="quarter" idx="12"/>
          </p:nvPr>
        </p:nvSpPr>
        <p:spPr/>
        <p:txBody>
          <a:bodyPr/>
          <a:lstStyle/>
          <a:p>
            <a:fld id="{8F317CCB-B6F5-4132-9F74-ADA24FE9CF85}" type="slidenum">
              <a:rPr lang="en-CA" smtClean="0"/>
              <a:t>14</a:t>
            </a:fld>
            <a:endParaRPr lang="en-CA"/>
          </a:p>
        </p:txBody>
      </p:sp>
    </p:spTree>
    <p:extLst>
      <p:ext uri="{BB962C8B-B14F-4D97-AF65-F5344CB8AC3E}">
        <p14:creationId xmlns:p14="http://schemas.microsoft.com/office/powerpoint/2010/main" val="24609210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DTA Process – a shared responsibility</a:t>
            </a:r>
            <a:endParaRPr lang="en-CA" sz="3200" dirty="0"/>
          </a:p>
        </p:txBody>
      </p:sp>
      <p:sp>
        <p:nvSpPr>
          <p:cNvPr id="4" name="Content Placeholder 3"/>
          <p:cNvSpPr>
            <a:spLocks noGrp="1"/>
          </p:cNvSpPr>
          <p:nvPr>
            <p:ph idx="1"/>
          </p:nvPr>
        </p:nvSpPr>
        <p:spPr>
          <a:xfrm>
            <a:off x="457200" y="1524000"/>
            <a:ext cx="8229600" cy="4953000"/>
          </a:xfrm>
        </p:spPr>
        <p:txBody>
          <a:bodyPr>
            <a:noAutofit/>
          </a:bodyPr>
          <a:lstStyle/>
          <a:p>
            <a:pPr>
              <a:spcBef>
                <a:spcPts val="600"/>
              </a:spcBef>
            </a:pPr>
            <a:r>
              <a:rPr lang="en-US" sz="2000" b="1" dirty="0" smtClean="0"/>
              <a:t>STEP 1:</a:t>
            </a:r>
            <a:r>
              <a:rPr lang="en-US" sz="2000" dirty="0" smtClean="0"/>
              <a:t/>
            </a:r>
            <a:br>
              <a:rPr lang="en-US" sz="2000" dirty="0" smtClean="0"/>
            </a:br>
            <a:r>
              <a:rPr lang="en-CA" sz="1900" dirty="0"/>
              <a:t>Manager, in discussion with  employee,  recognizes the need for </a:t>
            </a:r>
            <a:r>
              <a:rPr lang="en-CA" sz="1900" dirty="0" smtClean="0"/>
              <a:t>accommodation.</a:t>
            </a:r>
          </a:p>
          <a:p>
            <a:pPr>
              <a:spcBef>
                <a:spcPts val="600"/>
              </a:spcBef>
            </a:pPr>
            <a:r>
              <a:rPr lang="en-CA" sz="2000" b="1" dirty="0"/>
              <a:t>STEP 2</a:t>
            </a:r>
            <a:r>
              <a:rPr lang="en-CA" sz="2000" b="1" dirty="0" smtClean="0"/>
              <a:t>:</a:t>
            </a:r>
            <a:br>
              <a:rPr lang="en-CA" sz="2000" b="1" dirty="0" smtClean="0"/>
            </a:br>
            <a:r>
              <a:rPr lang="en-CA" sz="1900" dirty="0"/>
              <a:t>Manager discusses nature of  request  with employee and gathers relevant Information.</a:t>
            </a:r>
          </a:p>
          <a:p>
            <a:pPr>
              <a:spcBef>
                <a:spcPts val="600"/>
              </a:spcBef>
            </a:pPr>
            <a:r>
              <a:rPr lang="en-CA" sz="2000" b="1" dirty="0"/>
              <a:t>STEP 3</a:t>
            </a:r>
            <a:r>
              <a:rPr lang="en-CA" sz="2000" b="1" dirty="0" smtClean="0"/>
              <a:t>:</a:t>
            </a:r>
            <a:br>
              <a:rPr lang="en-CA" sz="2000" b="1" dirty="0" smtClean="0"/>
            </a:br>
            <a:r>
              <a:rPr lang="en-CA" sz="1900" dirty="0"/>
              <a:t>Manager, in collaboration with employee,  makes an informed decision.</a:t>
            </a:r>
          </a:p>
          <a:p>
            <a:pPr>
              <a:spcBef>
                <a:spcPts val="600"/>
              </a:spcBef>
            </a:pPr>
            <a:r>
              <a:rPr lang="en-CA" sz="2000" b="1" dirty="0"/>
              <a:t>STEP 4</a:t>
            </a:r>
            <a:r>
              <a:rPr lang="en-CA" sz="2000" b="1" dirty="0" smtClean="0"/>
              <a:t>:</a:t>
            </a:r>
            <a:br>
              <a:rPr lang="en-CA" sz="2000" b="1" dirty="0" smtClean="0"/>
            </a:br>
            <a:r>
              <a:rPr lang="en-CA" sz="1900" dirty="0"/>
              <a:t>Manager provides employee  with an appropriate workplace accommodation.</a:t>
            </a:r>
          </a:p>
          <a:p>
            <a:pPr>
              <a:spcBef>
                <a:spcPts val="600"/>
              </a:spcBef>
            </a:pPr>
            <a:r>
              <a:rPr lang="en-CA" sz="2000" b="1" dirty="0"/>
              <a:t>STEP 5</a:t>
            </a:r>
            <a:r>
              <a:rPr lang="en-CA" sz="2000" b="1" dirty="0" smtClean="0"/>
              <a:t>:</a:t>
            </a:r>
            <a:br>
              <a:rPr lang="en-CA" sz="2000" b="1" dirty="0" smtClean="0"/>
            </a:br>
            <a:r>
              <a:rPr lang="en-CA" sz="1900" dirty="0"/>
              <a:t>Manager follows up with employee and maintains record of agreed-upon accommodations.</a:t>
            </a:r>
          </a:p>
        </p:txBody>
      </p:sp>
      <p:sp>
        <p:nvSpPr>
          <p:cNvPr id="3" name="Slide Number Placeholder 2"/>
          <p:cNvSpPr>
            <a:spLocks noGrp="1"/>
          </p:cNvSpPr>
          <p:nvPr>
            <p:ph type="sldNum" sz="quarter" idx="12"/>
          </p:nvPr>
        </p:nvSpPr>
        <p:spPr/>
        <p:txBody>
          <a:bodyPr/>
          <a:lstStyle/>
          <a:p>
            <a:fld id="{8F317CCB-B6F5-4132-9F74-ADA24FE9CF85}" type="slidenum">
              <a:rPr lang="en-CA" smtClean="0"/>
              <a:t>15</a:t>
            </a:fld>
            <a:endParaRPr lang="en-CA"/>
          </a:p>
        </p:txBody>
      </p:sp>
    </p:spTree>
    <p:extLst>
      <p:ext uri="{BB962C8B-B14F-4D97-AF65-F5344CB8AC3E}">
        <p14:creationId xmlns:p14="http://schemas.microsoft.com/office/powerpoint/2010/main" val="12734195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b="1" smtClean="0"/>
              <a:t>DTA Process</a:t>
            </a:r>
            <a:endParaRPr lang="en-US" sz="3200" b="1" dirty="0"/>
          </a:p>
        </p:txBody>
      </p:sp>
      <p:sp>
        <p:nvSpPr>
          <p:cNvPr id="2" name="Content Placeholder 1"/>
          <p:cNvSpPr>
            <a:spLocks noGrp="1"/>
          </p:cNvSpPr>
          <p:nvPr>
            <p:ph idx="1"/>
          </p:nvPr>
        </p:nvSpPr>
        <p:spPr>
          <a:xfrm>
            <a:off x="387350" y="1523999"/>
            <a:ext cx="8345488" cy="4719145"/>
          </a:xfrm>
        </p:spPr>
        <p:txBody>
          <a:bodyPr>
            <a:normAutofit/>
          </a:bodyPr>
          <a:lstStyle/>
          <a:p>
            <a:pPr>
              <a:lnSpc>
                <a:spcPct val="110000"/>
              </a:lnSpc>
              <a:spcBef>
                <a:spcPts val="0"/>
              </a:spcBef>
              <a:buFont typeface="Wingdings" charset="0"/>
              <a:buNone/>
            </a:pPr>
            <a:r>
              <a:rPr lang="en-CA" sz="3000" b="1" dirty="0">
                <a:solidFill>
                  <a:schemeClr val="tx2">
                    <a:lumMod val="75000"/>
                  </a:schemeClr>
                </a:solidFill>
              </a:rPr>
              <a:t>The DTA process should be:</a:t>
            </a:r>
          </a:p>
          <a:p>
            <a:pPr marL="361950" indent="-361950">
              <a:lnSpc>
                <a:spcPct val="110000"/>
              </a:lnSpc>
              <a:spcBef>
                <a:spcPts val="600"/>
              </a:spcBef>
              <a:buFont typeface="Wingdings" charset="2"/>
              <a:buChar char="v"/>
            </a:pPr>
            <a:r>
              <a:rPr lang="en-CA" dirty="0" smtClean="0"/>
              <a:t>A </a:t>
            </a:r>
            <a:r>
              <a:rPr lang="en-CA" dirty="0"/>
              <a:t>shared responsibility – </a:t>
            </a:r>
            <a:r>
              <a:rPr lang="en-CA" dirty="0" smtClean="0"/>
              <a:t> between </a:t>
            </a:r>
            <a:r>
              <a:rPr lang="en-CA" dirty="0"/>
              <a:t>Manager and </a:t>
            </a:r>
            <a:r>
              <a:rPr lang="en-CA" dirty="0" smtClean="0"/>
              <a:t>employee</a:t>
            </a:r>
          </a:p>
          <a:p>
            <a:pPr marL="361950" indent="-361950">
              <a:lnSpc>
                <a:spcPct val="110000"/>
              </a:lnSpc>
              <a:spcBef>
                <a:spcPts val="600"/>
              </a:spcBef>
              <a:buFont typeface="Wingdings" charset="2"/>
              <a:buChar char="v"/>
            </a:pPr>
            <a:r>
              <a:rPr lang="en-CA" dirty="0" smtClean="0"/>
              <a:t>Completed </a:t>
            </a:r>
            <a:r>
              <a:rPr lang="en-CA" dirty="0"/>
              <a:t>in a timely manner </a:t>
            </a:r>
            <a:endParaRPr lang="en-CA" dirty="0" smtClean="0"/>
          </a:p>
          <a:p>
            <a:pPr marL="361950" indent="-361950">
              <a:lnSpc>
                <a:spcPct val="110000"/>
              </a:lnSpc>
              <a:spcBef>
                <a:spcPts val="600"/>
              </a:spcBef>
              <a:buFont typeface="Wingdings" charset="2"/>
              <a:buChar char="v"/>
            </a:pPr>
            <a:r>
              <a:rPr lang="en-CA" dirty="0" smtClean="0"/>
              <a:t>As </a:t>
            </a:r>
            <a:r>
              <a:rPr lang="en-CA" dirty="0"/>
              <a:t>simple as </a:t>
            </a:r>
            <a:r>
              <a:rPr lang="en-CA" dirty="0" smtClean="0"/>
              <a:t>possible</a:t>
            </a:r>
          </a:p>
          <a:p>
            <a:pPr marL="361950" indent="-361950">
              <a:lnSpc>
                <a:spcPct val="110000"/>
              </a:lnSpc>
              <a:spcBef>
                <a:spcPts val="600"/>
              </a:spcBef>
              <a:buFont typeface="Wingdings" charset="2"/>
              <a:buChar char="v"/>
            </a:pPr>
            <a:r>
              <a:rPr lang="en-CA" dirty="0" smtClean="0"/>
              <a:t>Respect </a:t>
            </a:r>
            <a:r>
              <a:rPr lang="en-CA" dirty="0"/>
              <a:t>an </a:t>
            </a:r>
            <a:r>
              <a:rPr lang="en-CA" dirty="0" smtClean="0"/>
              <a:t>individual</a:t>
            </a:r>
            <a:r>
              <a:rPr lang="fr-CA" dirty="0" smtClean="0">
                <a:latin typeface="Arial"/>
              </a:rPr>
              <a:t>’</a:t>
            </a:r>
            <a:r>
              <a:rPr lang="en-CA" dirty="0" smtClean="0"/>
              <a:t>s </a:t>
            </a:r>
            <a:r>
              <a:rPr lang="en-CA" dirty="0"/>
              <a:t>right to privacy and </a:t>
            </a:r>
            <a:r>
              <a:rPr lang="en-CA" dirty="0" smtClean="0"/>
              <a:t>confidentiality</a:t>
            </a:r>
          </a:p>
          <a:p>
            <a:pPr marL="361950" indent="-361950">
              <a:lnSpc>
                <a:spcPct val="110000"/>
              </a:lnSpc>
              <a:spcBef>
                <a:spcPts val="600"/>
              </a:spcBef>
              <a:buFont typeface="Wingdings" charset="2"/>
              <a:buChar char="v"/>
            </a:pPr>
            <a:r>
              <a:rPr lang="en-CA" dirty="0" smtClean="0"/>
              <a:t>Dealt </a:t>
            </a:r>
            <a:r>
              <a:rPr lang="en-CA" dirty="0"/>
              <a:t>with on a case-by-case </a:t>
            </a:r>
            <a:r>
              <a:rPr lang="en-CA" dirty="0" smtClean="0"/>
              <a:t>basis</a:t>
            </a:r>
          </a:p>
          <a:p>
            <a:pPr marL="361950" indent="-361950">
              <a:lnSpc>
                <a:spcPct val="110000"/>
              </a:lnSpc>
              <a:spcBef>
                <a:spcPts val="600"/>
              </a:spcBef>
              <a:buFont typeface="Wingdings" charset="2"/>
              <a:buChar char="v"/>
            </a:pPr>
            <a:r>
              <a:rPr lang="en-CA" dirty="0" smtClean="0"/>
              <a:t>Based on an employee</a:t>
            </a:r>
            <a:r>
              <a:rPr lang="fr-CA" dirty="0" smtClean="0">
                <a:latin typeface="Arial"/>
              </a:rPr>
              <a:t>’</a:t>
            </a:r>
            <a:r>
              <a:rPr lang="en-CA" dirty="0" smtClean="0"/>
              <a:t>s </a:t>
            </a:r>
            <a:r>
              <a:rPr lang="ja-JP" altLang="en-CA" dirty="0" smtClean="0">
                <a:latin typeface="Arial"/>
              </a:rPr>
              <a:t>“</a:t>
            </a:r>
            <a:r>
              <a:rPr lang="en-CA" dirty="0" smtClean="0"/>
              <a:t>NEEDS”</a:t>
            </a:r>
            <a:r>
              <a:rPr lang="en-CA" dirty="0" smtClean="0">
                <a:latin typeface="Arial"/>
              </a:rPr>
              <a:t> </a:t>
            </a:r>
            <a:r>
              <a:rPr lang="en-CA" dirty="0" smtClean="0"/>
              <a:t>and NOT </a:t>
            </a:r>
            <a:r>
              <a:rPr lang="ja-JP" altLang="en-CA" dirty="0" smtClean="0">
                <a:latin typeface="Arial"/>
              </a:rPr>
              <a:t>“</a:t>
            </a:r>
            <a:r>
              <a:rPr lang="en-CA" dirty="0"/>
              <a:t>WANTS</a:t>
            </a:r>
            <a:r>
              <a:rPr lang="ja-JP" altLang="en-CA" dirty="0" smtClean="0">
                <a:latin typeface="Arial"/>
              </a:rPr>
              <a:t>”</a:t>
            </a:r>
            <a:endParaRPr lang="en-US" dirty="0"/>
          </a:p>
        </p:txBody>
      </p:sp>
      <p:sp>
        <p:nvSpPr>
          <p:cNvPr id="6" name="Slide Number Placeholder 5"/>
          <p:cNvSpPr>
            <a:spLocks noGrp="1"/>
          </p:cNvSpPr>
          <p:nvPr>
            <p:ph type="sldNum" sz="quarter" idx="12"/>
          </p:nvPr>
        </p:nvSpPr>
        <p:spPr/>
        <p:txBody>
          <a:bodyPr/>
          <a:lstStyle/>
          <a:p>
            <a:fld id="{8F317CCB-B6F5-4132-9F74-ADA24FE9CF85}" type="slidenum">
              <a:rPr lang="en-CA" smtClean="0"/>
              <a:t>16</a:t>
            </a:fld>
            <a:endParaRPr lang="en-CA"/>
          </a:p>
        </p:txBody>
      </p:sp>
    </p:spTree>
    <p:extLst>
      <p:ext uri="{BB962C8B-B14F-4D97-AF65-F5344CB8AC3E}">
        <p14:creationId xmlns:p14="http://schemas.microsoft.com/office/powerpoint/2010/main" val="13669947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Disability</a:t>
            </a:r>
            <a:endParaRPr lang="en-CA" sz="3200" b="1" dirty="0"/>
          </a:p>
        </p:txBody>
      </p:sp>
      <p:sp>
        <p:nvSpPr>
          <p:cNvPr id="3" name="Content Placeholder 2"/>
          <p:cNvSpPr>
            <a:spLocks noGrp="1"/>
          </p:cNvSpPr>
          <p:nvPr>
            <p:ph idx="1"/>
          </p:nvPr>
        </p:nvSpPr>
        <p:spPr>
          <a:xfrm>
            <a:off x="387350" y="1524000"/>
            <a:ext cx="8345488" cy="4624551"/>
          </a:xfrm>
        </p:spPr>
        <p:txBody>
          <a:bodyPr>
            <a:normAutofit/>
          </a:bodyPr>
          <a:lstStyle/>
          <a:p>
            <a:pPr marL="0" indent="0">
              <a:buNone/>
            </a:pPr>
            <a:r>
              <a:rPr lang="en-US" b="1" dirty="0"/>
              <a:t>A person with a disability </a:t>
            </a:r>
            <a:r>
              <a:rPr lang="en-US" dirty="0"/>
              <a:t>has a long term or recurring physical, mental, sensory, psychiatric or learning impairment and:</a:t>
            </a:r>
          </a:p>
          <a:p>
            <a:pPr>
              <a:spcBef>
                <a:spcPts val="600"/>
              </a:spcBef>
            </a:pPr>
            <a:r>
              <a:rPr lang="en-US" dirty="0"/>
              <a:t>considers himself/herself to be disadvantaged in employment by reason of that impairment;</a:t>
            </a:r>
          </a:p>
          <a:p>
            <a:pPr>
              <a:spcBef>
                <a:spcPts val="600"/>
              </a:spcBef>
            </a:pPr>
            <a:r>
              <a:rPr lang="en-US" dirty="0" smtClean="0"/>
              <a:t>believes </a:t>
            </a:r>
            <a:r>
              <a:rPr lang="en-US" dirty="0"/>
              <a:t>that an employer or potential employer is likely to consider him/her to be disadvantaged in employment by reason of that impairment</a:t>
            </a:r>
            <a:r>
              <a:rPr lang="en-US" dirty="0" smtClean="0"/>
              <a:t>.</a:t>
            </a:r>
          </a:p>
        </p:txBody>
      </p:sp>
      <p:sp>
        <p:nvSpPr>
          <p:cNvPr id="6" name="Slide Number Placeholder 5"/>
          <p:cNvSpPr>
            <a:spLocks noGrp="1"/>
          </p:cNvSpPr>
          <p:nvPr>
            <p:ph type="sldNum" sz="quarter" idx="12"/>
          </p:nvPr>
        </p:nvSpPr>
        <p:spPr/>
        <p:txBody>
          <a:bodyPr/>
          <a:lstStyle/>
          <a:p>
            <a:fld id="{8F317CCB-B6F5-4132-9F74-ADA24FE9CF85}" type="slidenum">
              <a:rPr lang="en-CA" smtClean="0"/>
              <a:t>2</a:t>
            </a:fld>
            <a:endParaRPr lang="en-CA"/>
          </a:p>
        </p:txBody>
      </p:sp>
    </p:spTree>
    <p:extLst>
      <p:ext uri="{BB962C8B-B14F-4D97-AF65-F5344CB8AC3E}">
        <p14:creationId xmlns:p14="http://schemas.microsoft.com/office/powerpoint/2010/main" val="28925326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b="1" dirty="0" smtClean="0"/>
              <a:t>Types of Barriers faced by persons with disabilities</a:t>
            </a:r>
            <a:endParaRPr lang="en-US" sz="3200" b="1" dirty="0"/>
          </a:p>
        </p:txBody>
      </p:sp>
      <p:sp>
        <p:nvSpPr>
          <p:cNvPr id="2" name="Content Placeholder 1"/>
          <p:cNvSpPr>
            <a:spLocks noGrp="1"/>
          </p:cNvSpPr>
          <p:nvPr>
            <p:ph idx="1"/>
          </p:nvPr>
        </p:nvSpPr>
        <p:spPr>
          <a:xfrm>
            <a:off x="872067" y="1560786"/>
            <a:ext cx="7408333" cy="4682359"/>
          </a:xfrm>
        </p:spPr>
        <p:txBody>
          <a:bodyPr/>
          <a:lstStyle/>
          <a:p>
            <a:pPr marL="0" indent="0" algn="ctr">
              <a:spcBef>
                <a:spcPts val="1200"/>
              </a:spcBef>
              <a:buNone/>
            </a:pPr>
            <a:r>
              <a:rPr lang="en-US" sz="3200" dirty="0" smtClean="0"/>
              <a:t>Physical</a:t>
            </a:r>
          </a:p>
          <a:p>
            <a:pPr marL="0" indent="0" algn="ctr">
              <a:spcBef>
                <a:spcPts val="1200"/>
              </a:spcBef>
              <a:buNone/>
            </a:pPr>
            <a:r>
              <a:rPr lang="en-US" sz="3200" dirty="0" smtClean="0"/>
              <a:t>Communication</a:t>
            </a:r>
          </a:p>
          <a:p>
            <a:pPr marL="0" indent="0" algn="ctr">
              <a:spcBef>
                <a:spcPts val="1200"/>
              </a:spcBef>
              <a:buNone/>
            </a:pPr>
            <a:r>
              <a:rPr lang="en-US" sz="3200" dirty="0" smtClean="0"/>
              <a:t>Systemic</a:t>
            </a:r>
          </a:p>
          <a:p>
            <a:pPr marL="0" indent="0" algn="ctr">
              <a:spcBef>
                <a:spcPts val="1200"/>
              </a:spcBef>
              <a:buNone/>
            </a:pPr>
            <a:r>
              <a:rPr lang="en-US" sz="3200" dirty="0" smtClean="0"/>
              <a:t>Technology</a:t>
            </a:r>
          </a:p>
          <a:p>
            <a:pPr marL="0" indent="0" algn="ctr">
              <a:spcBef>
                <a:spcPts val="1200"/>
              </a:spcBef>
              <a:buNone/>
            </a:pPr>
            <a:r>
              <a:rPr lang="en-US" sz="3200" dirty="0" smtClean="0"/>
              <a:t>Attitudinal</a:t>
            </a:r>
            <a:endParaRPr lang="en-US" sz="3200" dirty="0"/>
          </a:p>
        </p:txBody>
      </p:sp>
      <p:sp>
        <p:nvSpPr>
          <p:cNvPr id="6" name="Slide Number Placeholder 5"/>
          <p:cNvSpPr>
            <a:spLocks noGrp="1"/>
          </p:cNvSpPr>
          <p:nvPr>
            <p:ph type="sldNum" sz="quarter" idx="12"/>
          </p:nvPr>
        </p:nvSpPr>
        <p:spPr/>
        <p:txBody>
          <a:bodyPr/>
          <a:lstStyle/>
          <a:p>
            <a:fld id="{8F317CCB-B6F5-4132-9F74-ADA24FE9CF85}" type="slidenum">
              <a:rPr lang="en-CA" smtClean="0"/>
              <a:t>3</a:t>
            </a:fld>
            <a:endParaRPr lang="en-CA"/>
          </a:p>
        </p:txBody>
      </p:sp>
    </p:spTree>
    <p:extLst>
      <p:ext uri="{BB962C8B-B14F-4D97-AF65-F5344CB8AC3E}">
        <p14:creationId xmlns:p14="http://schemas.microsoft.com/office/powerpoint/2010/main" val="35275663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b="1" dirty="0" smtClean="0"/>
              <a:t>Where does it stem from?</a:t>
            </a:r>
            <a:endParaRPr lang="en-US" sz="3200" b="1" dirty="0"/>
          </a:p>
        </p:txBody>
      </p:sp>
      <p:sp>
        <p:nvSpPr>
          <p:cNvPr id="4" name="Content Placeholder 3"/>
          <p:cNvSpPr>
            <a:spLocks noGrp="1"/>
          </p:cNvSpPr>
          <p:nvPr>
            <p:ph idx="1"/>
          </p:nvPr>
        </p:nvSpPr>
        <p:spPr>
          <a:xfrm>
            <a:off x="387350" y="1340069"/>
            <a:ext cx="8345488" cy="4840014"/>
          </a:xfrm>
        </p:spPr>
        <p:txBody>
          <a:bodyPr>
            <a:noAutofit/>
          </a:bodyPr>
          <a:lstStyle/>
          <a:p>
            <a:pPr>
              <a:spcBef>
                <a:spcPts val="600"/>
              </a:spcBef>
            </a:pPr>
            <a:r>
              <a:rPr lang="en-US" sz="1800" dirty="0" smtClean="0"/>
              <a:t>The</a:t>
            </a:r>
            <a:r>
              <a:rPr lang="en-US" sz="1800" b="1" dirty="0" smtClean="0"/>
              <a:t> </a:t>
            </a:r>
            <a:r>
              <a:rPr lang="en-US" sz="1800" b="1" dirty="0"/>
              <a:t>Charter of Rights and Freedoms, </a:t>
            </a:r>
            <a:r>
              <a:rPr lang="en-US" sz="1800" dirty="0"/>
              <a:t>in essence, states that everyone is equal before the law and has the right to equal protection and equal benefit of the law without discrimination based on race</a:t>
            </a:r>
            <a:r>
              <a:rPr lang="en-US" sz="1800" dirty="0" smtClean="0"/>
              <a:t>,</a:t>
            </a:r>
            <a:r>
              <a:rPr lang="en-US" sz="1800" dirty="0"/>
              <a:t> national or ethnic origin, color, religion, sex, age </a:t>
            </a:r>
            <a:r>
              <a:rPr lang="en-US" sz="1800" dirty="0" smtClean="0"/>
              <a:t>or</a:t>
            </a:r>
            <a:r>
              <a:rPr lang="en-GB" sz="1800" dirty="0"/>
              <a:t> </a:t>
            </a:r>
            <a:r>
              <a:rPr lang="en-US" sz="1800" dirty="0" smtClean="0"/>
              <a:t>mental </a:t>
            </a:r>
            <a:r>
              <a:rPr lang="en-US" sz="1800" dirty="0"/>
              <a:t>or physical disability. This is outlined in section 15 of the Charter</a:t>
            </a:r>
            <a:r>
              <a:rPr lang="en-US" sz="1800" dirty="0" smtClean="0"/>
              <a:t>.</a:t>
            </a:r>
            <a:r>
              <a:rPr lang="en-US" sz="1800" dirty="0"/>
              <a:t> </a:t>
            </a:r>
            <a:endParaRPr lang="en-GB" sz="1800" dirty="0"/>
          </a:p>
          <a:p>
            <a:pPr>
              <a:spcBef>
                <a:spcPts val="600"/>
              </a:spcBef>
            </a:pPr>
            <a:r>
              <a:rPr lang="en-US" sz="1800" dirty="0" smtClean="0"/>
              <a:t>The </a:t>
            </a:r>
            <a:r>
              <a:rPr lang="en-US" sz="1800" b="1" dirty="0"/>
              <a:t>Canadian Human Rights Act</a:t>
            </a:r>
            <a:r>
              <a:rPr lang="en-US" sz="1800" dirty="0"/>
              <a:t> </a:t>
            </a:r>
            <a:r>
              <a:rPr lang="en-US" sz="1800" b="1" dirty="0"/>
              <a:t>(CHRA)</a:t>
            </a:r>
            <a:r>
              <a:rPr lang="en-US" sz="1800" dirty="0"/>
              <a:t> requires federal government departments and federally regulated organizations to provide workplace accommodation to anyone protected by the law, unless doing so would result in undue hardship. This is commonly referred to as the “duty to accommodate” and is detailed in sections 2 and 15 of the Act</a:t>
            </a:r>
            <a:r>
              <a:rPr lang="en-US" sz="1800" dirty="0" smtClean="0"/>
              <a:t>.</a:t>
            </a:r>
            <a:r>
              <a:rPr lang="en-US" sz="1800" b="1" dirty="0"/>
              <a:t> </a:t>
            </a:r>
            <a:endParaRPr lang="en-GB" sz="1800" dirty="0" smtClean="0"/>
          </a:p>
          <a:p>
            <a:pPr>
              <a:spcBef>
                <a:spcPts val="600"/>
              </a:spcBef>
            </a:pPr>
            <a:r>
              <a:rPr lang="en-US" sz="1800" dirty="0" smtClean="0"/>
              <a:t>The </a:t>
            </a:r>
            <a:r>
              <a:rPr lang="en-US" sz="1800" b="1" dirty="0" smtClean="0"/>
              <a:t>Employment Equity Act (EEA)</a:t>
            </a:r>
            <a:r>
              <a:rPr lang="en-US" sz="1800" dirty="0" smtClean="0"/>
              <a:t> requires employers to achieve a representative workforce by developing and putting into effect an employment equity program that removes barriers for women, members of visible minorities, Aboriginal persons and people with disabilities. The EEA also requires the accommodation of all four designated groups.</a:t>
            </a:r>
            <a:endParaRPr lang="en-US" sz="1800" dirty="0"/>
          </a:p>
        </p:txBody>
      </p:sp>
      <p:sp>
        <p:nvSpPr>
          <p:cNvPr id="6" name="Slide Number Placeholder 5"/>
          <p:cNvSpPr>
            <a:spLocks noGrp="1"/>
          </p:cNvSpPr>
          <p:nvPr>
            <p:ph type="sldNum" sz="quarter" idx="12"/>
          </p:nvPr>
        </p:nvSpPr>
        <p:spPr/>
        <p:txBody>
          <a:bodyPr/>
          <a:lstStyle/>
          <a:p>
            <a:fld id="{8F317CCB-B6F5-4132-9F74-ADA24FE9CF85}" type="slidenum">
              <a:rPr lang="en-CA" smtClean="0"/>
              <a:t>4</a:t>
            </a:fld>
            <a:endParaRPr lang="en-CA"/>
          </a:p>
        </p:txBody>
      </p:sp>
    </p:spTree>
    <p:extLst>
      <p:ext uri="{BB962C8B-B14F-4D97-AF65-F5344CB8AC3E}">
        <p14:creationId xmlns:p14="http://schemas.microsoft.com/office/powerpoint/2010/main" val="1062503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b="1" dirty="0" smtClean="0"/>
              <a:t>Protected Grounds of Discrimination</a:t>
            </a:r>
            <a:endParaRPr lang="en-US" sz="3200" b="1" dirty="0"/>
          </a:p>
        </p:txBody>
      </p:sp>
      <p:sp>
        <p:nvSpPr>
          <p:cNvPr id="2" name="Content Placeholder 1"/>
          <p:cNvSpPr>
            <a:spLocks noGrp="1"/>
          </p:cNvSpPr>
          <p:nvPr>
            <p:ph idx="1"/>
          </p:nvPr>
        </p:nvSpPr>
        <p:spPr>
          <a:xfrm>
            <a:off x="387350" y="1403131"/>
            <a:ext cx="8345488" cy="4713890"/>
          </a:xfrm>
        </p:spPr>
        <p:txBody>
          <a:bodyPr>
            <a:normAutofit fontScale="92500" lnSpcReduction="10000"/>
          </a:bodyPr>
          <a:lstStyle/>
          <a:p>
            <a:pPr marL="0" indent="0">
              <a:lnSpc>
                <a:spcPct val="120000"/>
              </a:lnSpc>
              <a:buFont typeface="Wingdings" charset="0"/>
              <a:buNone/>
            </a:pPr>
            <a:r>
              <a:rPr lang="en-CA" sz="2600" dirty="0"/>
              <a:t>The </a:t>
            </a:r>
            <a:r>
              <a:rPr lang="en-CA" sz="2600" i="1" dirty="0"/>
              <a:t>Canadian Human Rights Act </a:t>
            </a:r>
            <a:r>
              <a:rPr lang="en-CA" sz="2600" dirty="0"/>
              <a:t>prohibits discrimination </a:t>
            </a:r>
            <a:r>
              <a:rPr lang="en-CA" sz="2600" dirty="0" smtClean="0"/>
              <a:t>based </a:t>
            </a:r>
            <a:r>
              <a:rPr lang="en-CA" sz="2600" dirty="0"/>
              <a:t>on </a:t>
            </a:r>
            <a:r>
              <a:rPr lang="en-CA" sz="2600" dirty="0" smtClean="0"/>
              <a:t>the following </a:t>
            </a:r>
            <a:r>
              <a:rPr lang="en-CA" sz="2600" dirty="0"/>
              <a:t>grounds</a:t>
            </a:r>
            <a:r>
              <a:rPr lang="en-CA" sz="2600" dirty="0" smtClean="0"/>
              <a:t>:</a:t>
            </a:r>
            <a:endParaRPr lang="en-CA" sz="2600" dirty="0">
              <a:solidFill>
                <a:schemeClr val="accent2"/>
              </a:solidFill>
            </a:endParaRPr>
          </a:p>
          <a:p>
            <a:pPr marL="990600" lvl="1" indent="-533400">
              <a:lnSpc>
                <a:spcPct val="120000"/>
              </a:lnSpc>
              <a:spcBef>
                <a:spcPts val="0"/>
              </a:spcBef>
              <a:buFont typeface="Wingdings" charset="0"/>
              <a:buAutoNum type="arabicPeriod"/>
            </a:pPr>
            <a:r>
              <a:rPr lang="en-CA" altLang="zh-CN" sz="2200" dirty="0">
                <a:ea typeface="宋体" charset="0"/>
                <a:cs typeface="宋体" charset="0"/>
              </a:rPr>
              <a:t>Race;</a:t>
            </a:r>
          </a:p>
          <a:p>
            <a:pPr marL="990600" lvl="1" indent="-533400">
              <a:lnSpc>
                <a:spcPct val="120000"/>
              </a:lnSpc>
              <a:spcBef>
                <a:spcPts val="0"/>
              </a:spcBef>
              <a:buFont typeface="Wingdings" charset="0"/>
              <a:buAutoNum type="arabicPeriod"/>
            </a:pPr>
            <a:r>
              <a:rPr lang="en-CA" altLang="zh-CN" sz="2200" dirty="0">
                <a:ea typeface="宋体" charset="0"/>
                <a:cs typeface="宋体" charset="0"/>
              </a:rPr>
              <a:t>National or ethnic origin;</a:t>
            </a:r>
          </a:p>
          <a:p>
            <a:pPr marL="990600" lvl="1" indent="-533400">
              <a:lnSpc>
                <a:spcPct val="120000"/>
              </a:lnSpc>
              <a:spcBef>
                <a:spcPts val="0"/>
              </a:spcBef>
              <a:buFont typeface="Wingdings" charset="0"/>
              <a:buAutoNum type="arabicPeriod"/>
            </a:pPr>
            <a:r>
              <a:rPr lang="en-CA" altLang="zh-CN" sz="2200" dirty="0">
                <a:ea typeface="宋体" charset="0"/>
                <a:cs typeface="宋体" charset="0"/>
              </a:rPr>
              <a:t>Colour;</a:t>
            </a:r>
          </a:p>
          <a:p>
            <a:pPr marL="990600" lvl="1" indent="-533400">
              <a:lnSpc>
                <a:spcPct val="120000"/>
              </a:lnSpc>
              <a:spcBef>
                <a:spcPts val="0"/>
              </a:spcBef>
              <a:buFont typeface="Wingdings" charset="0"/>
              <a:buAutoNum type="arabicPeriod"/>
            </a:pPr>
            <a:r>
              <a:rPr lang="en-CA" altLang="zh-CN" sz="2200" dirty="0">
                <a:ea typeface="宋体" charset="0"/>
                <a:cs typeface="宋体" charset="0"/>
              </a:rPr>
              <a:t>Religion;</a:t>
            </a:r>
          </a:p>
          <a:p>
            <a:pPr marL="990600" lvl="1" indent="-533400">
              <a:lnSpc>
                <a:spcPct val="120000"/>
              </a:lnSpc>
              <a:spcBef>
                <a:spcPts val="0"/>
              </a:spcBef>
              <a:buFont typeface="Wingdings" charset="0"/>
              <a:buAutoNum type="arabicPeriod"/>
            </a:pPr>
            <a:r>
              <a:rPr lang="en-CA" altLang="zh-CN" sz="2200" dirty="0">
                <a:ea typeface="宋体" charset="0"/>
                <a:cs typeface="宋体" charset="0"/>
              </a:rPr>
              <a:t>Age;</a:t>
            </a:r>
          </a:p>
          <a:p>
            <a:pPr marL="990600" lvl="1" indent="-533400">
              <a:lnSpc>
                <a:spcPct val="120000"/>
              </a:lnSpc>
              <a:spcBef>
                <a:spcPts val="0"/>
              </a:spcBef>
              <a:buFont typeface="Wingdings" charset="0"/>
              <a:buAutoNum type="arabicPeriod"/>
            </a:pPr>
            <a:r>
              <a:rPr lang="en-CA" altLang="zh-CN" sz="2200" dirty="0">
                <a:ea typeface="宋体" charset="0"/>
                <a:cs typeface="宋体" charset="0"/>
              </a:rPr>
              <a:t>Sex (including pregnancy);</a:t>
            </a:r>
          </a:p>
          <a:p>
            <a:pPr marL="990600" lvl="1" indent="-533400">
              <a:lnSpc>
                <a:spcPct val="120000"/>
              </a:lnSpc>
              <a:spcBef>
                <a:spcPts val="0"/>
              </a:spcBef>
              <a:buFont typeface="Wingdings" charset="0"/>
              <a:buAutoNum type="arabicPeriod"/>
            </a:pPr>
            <a:r>
              <a:rPr lang="en-CA" altLang="zh-CN" sz="2200" dirty="0">
                <a:ea typeface="宋体" charset="0"/>
                <a:cs typeface="宋体" charset="0"/>
              </a:rPr>
              <a:t>Sexual orientation;</a:t>
            </a:r>
          </a:p>
          <a:p>
            <a:pPr marL="990600" lvl="1" indent="-533400">
              <a:lnSpc>
                <a:spcPct val="120000"/>
              </a:lnSpc>
              <a:spcBef>
                <a:spcPts val="0"/>
              </a:spcBef>
              <a:buFont typeface="Wingdings" charset="0"/>
              <a:buAutoNum type="arabicPeriod"/>
            </a:pPr>
            <a:r>
              <a:rPr lang="en-CA" altLang="zh-CN" sz="2200" dirty="0">
                <a:ea typeface="宋体" charset="0"/>
                <a:cs typeface="宋体" charset="0"/>
              </a:rPr>
              <a:t>Marital status;</a:t>
            </a:r>
          </a:p>
          <a:p>
            <a:pPr marL="990600" lvl="1" indent="-533400">
              <a:lnSpc>
                <a:spcPct val="120000"/>
              </a:lnSpc>
              <a:spcBef>
                <a:spcPts val="0"/>
              </a:spcBef>
              <a:buFont typeface="Wingdings" charset="0"/>
              <a:buAutoNum type="arabicPeriod"/>
            </a:pPr>
            <a:r>
              <a:rPr lang="en-CA" altLang="zh-CN" sz="2200" dirty="0">
                <a:ea typeface="宋体" charset="0"/>
                <a:cs typeface="宋体" charset="0"/>
              </a:rPr>
              <a:t>Family status;</a:t>
            </a:r>
          </a:p>
          <a:p>
            <a:pPr marL="990600" lvl="1" indent="-533400">
              <a:lnSpc>
                <a:spcPct val="120000"/>
              </a:lnSpc>
              <a:spcBef>
                <a:spcPts val="0"/>
              </a:spcBef>
              <a:buFont typeface="Wingdings" charset="0"/>
              <a:buAutoNum type="arabicPeriod"/>
            </a:pPr>
            <a:r>
              <a:rPr lang="en-CA" altLang="zh-CN" sz="2200" dirty="0">
                <a:ea typeface="宋体" charset="0"/>
                <a:cs typeface="宋体" charset="0"/>
              </a:rPr>
              <a:t>Mental or physical disability (including substance addictions);</a:t>
            </a:r>
          </a:p>
          <a:p>
            <a:pPr marL="990600" lvl="1" indent="-533400">
              <a:lnSpc>
                <a:spcPct val="120000"/>
              </a:lnSpc>
              <a:spcBef>
                <a:spcPts val="0"/>
              </a:spcBef>
              <a:buFont typeface="Wingdings" charset="0"/>
              <a:buAutoNum type="arabicPeriod"/>
            </a:pPr>
            <a:r>
              <a:rPr lang="en-CA" altLang="zh-CN" sz="2200" dirty="0">
                <a:ea typeface="宋体" charset="0"/>
                <a:cs typeface="宋体" charset="0"/>
              </a:rPr>
              <a:t>Conviction for which a pardon has been granted</a:t>
            </a:r>
            <a:r>
              <a:rPr lang="en-CA" altLang="zh-CN" sz="2200" dirty="0" smtClean="0">
                <a:ea typeface="宋体" charset="0"/>
                <a:cs typeface="宋体" charset="0"/>
              </a:rPr>
              <a:t>.</a:t>
            </a:r>
            <a:endParaRPr lang="en-US" sz="2200" dirty="0"/>
          </a:p>
        </p:txBody>
      </p:sp>
      <p:sp>
        <p:nvSpPr>
          <p:cNvPr id="6" name="Slide Number Placeholder 5"/>
          <p:cNvSpPr>
            <a:spLocks noGrp="1"/>
          </p:cNvSpPr>
          <p:nvPr>
            <p:ph type="sldNum" sz="quarter" idx="12"/>
          </p:nvPr>
        </p:nvSpPr>
        <p:spPr/>
        <p:txBody>
          <a:bodyPr/>
          <a:lstStyle/>
          <a:p>
            <a:fld id="{8F317CCB-B6F5-4132-9F74-ADA24FE9CF85}" type="slidenum">
              <a:rPr lang="en-CA" smtClean="0"/>
              <a:t>5</a:t>
            </a:fld>
            <a:endParaRPr lang="en-CA"/>
          </a:p>
        </p:txBody>
      </p:sp>
    </p:spTree>
    <p:extLst>
      <p:ext uri="{BB962C8B-B14F-4D97-AF65-F5344CB8AC3E}">
        <p14:creationId xmlns:p14="http://schemas.microsoft.com/office/powerpoint/2010/main" val="13680381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b="1" dirty="0" smtClean="0"/>
              <a:t>What is meant by accommodation</a:t>
            </a:r>
            <a:endParaRPr lang="en-US" sz="3200" b="1" dirty="0"/>
          </a:p>
        </p:txBody>
      </p:sp>
      <p:sp>
        <p:nvSpPr>
          <p:cNvPr id="2" name="Content Placeholder 1"/>
          <p:cNvSpPr>
            <a:spLocks noGrp="1"/>
          </p:cNvSpPr>
          <p:nvPr>
            <p:ph idx="1"/>
          </p:nvPr>
        </p:nvSpPr>
        <p:spPr/>
        <p:txBody>
          <a:bodyPr>
            <a:normAutofit/>
          </a:bodyPr>
          <a:lstStyle/>
          <a:p>
            <a:pPr marL="0" indent="0">
              <a:spcBef>
                <a:spcPts val="600"/>
              </a:spcBef>
              <a:spcAft>
                <a:spcPts val="1200"/>
              </a:spcAft>
              <a:buFont typeface="Wingdings" charset="0"/>
              <a:buNone/>
            </a:pPr>
            <a:r>
              <a:rPr lang="en-CA" sz="3200" b="1" dirty="0">
                <a:solidFill>
                  <a:schemeClr val="tx2">
                    <a:lumMod val="75000"/>
                  </a:schemeClr>
                </a:solidFill>
              </a:rPr>
              <a:t>Accommodation </a:t>
            </a:r>
            <a:endParaRPr lang="en-CA" sz="3200" b="1" dirty="0" smtClean="0">
              <a:solidFill>
                <a:schemeClr val="tx2">
                  <a:lumMod val="75000"/>
                </a:schemeClr>
              </a:solidFill>
            </a:endParaRPr>
          </a:p>
          <a:p>
            <a:pPr marL="725488" lvl="1" indent="-450850">
              <a:spcBef>
                <a:spcPts val="600"/>
              </a:spcBef>
              <a:buFont typeface="Wingdings" charset="2"/>
              <a:buChar char="v"/>
            </a:pPr>
            <a:r>
              <a:rPr lang="en-CA" sz="2800" dirty="0" smtClean="0">
                <a:ea typeface="宋体" charset="0"/>
                <a:cs typeface="宋体" charset="0"/>
              </a:rPr>
              <a:t>refers </a:t>
            </a:r>
            <a:r>
              <a:rPr lang="en-CA" sz="2800" dirty="0">
                <a:ea typeface="宋体" charset="0"/>
                <a:cs typeface="宋体" charset="0"/>
              </a:rPr>
              <a:t>to the design and </a:t>
            </a:r>
            <a:r>
              <a:rPr lang="en-US" sz="2800" dirty="0"/>
              <a:t>adaptation of the work environment to the needs of a diverse </a:t>
            </a:r>
            <a:r>
              <a:rPr lang="en-US" sz="2800" dirty="0" err="1" smtClean="0"/>
              <a:t>labo</a:t>
            </a:r>
            <a:r>
              <a:rPr lang="en-CA" sz="2800" dirty="0" smtClean="0"/>
              <a:t>u</a:t>
            </a:r>
            <a:r>
              <a:rPr lang="en-US" sz="2800" dirty="0" smtClean="0"/>
              <a:t>r </a:t>
            </a:r>
            <a:r>
              <a:rPr lang="en-US" sz="2800" dirty="0"/>
              <a:t>force</a:t>
            </a:r>
            <a:r>
              <a:rPr lang="en-CA" sz="2800" dirty="0">
                <a:ea typeface="宋体" charset="0"/>
                <a:cs typeface="宋体" charset="0"/>
              </a:rPr>
              <a:t>; and </a:t>
            </a:r>
          </a:p>
          <a:p>
            <a:pPr marL="725488" lvl="1" indent="-450850">
              <a:spcBef>
                <a:spcPts val="600"/>
              </a:spcBef>
              <a:buFont typeface="Wingdings" charset="2"/>
              <a:buChar char="v"/>
            </a:pPr>
            <a:r>
              <a:rPr lang="en-CA" sz="2800" dirty="0">
                <a:ea typeface="宋体" charset="0"/>
                <a:cs typeface="宋体" charset="0"/>
              </a:rPr>
              <a:t>refers to </a:t>
            </a:r>
            <a:r>
              <a:rPr lang="en-US" sz="2800" dirty="0"/>
              <a:t>what is required in the circumstances of each case to avoid discrimination</a:t>
            </a:r>
            <a:r>
              <a:rPr lang="en-CA" sz="2800" dirty="0">
                <a:ea typeface="宋体" charset="0"/>
                <a:cs typeface="宋体" charset="0"/>
              </a:rPr>
              <a:t>, unless the accommodation represents undue hardship for the employer. </a:t>
            </a:r>
            <a:endParaRPr lang="en-US" sz="2800" dirty="0"/>
          </a:p>
        </p:txBody>
      </p:sp>
      <p:sp>
        <p:nvSpPr>
          <p:cNvPr id="6" name="Slide Number Placeholder 5"/>
          <p:cNvSpPr>
            <a:spLocks noGrp="1"/>
          </p:cNvSpPr>
          <p:nvPr>
            <p:ph type="sldNum" sz="quarter" idx="12"/>
          </p:nvPr>
        </p:nvSpPr>
        <p:spPr/>
        <p:txBody>
          <a:bodyPr/>
          <a:lstStyle/>
          <a:p>
            <a:fld id="{8F317CCB-B6F5-4132-9F74-ADA24FE9CF85}" type="slidenum">
              <a:rPr lang="en-CA" smtClean="0"/>
              <a:t>6</a:t>
            </a:fld>
            <a:endParaRPr lang="en-CA"/>
          </a:p>
        </p:txBody>
      </p:sp>
    </p:spTree>
    <p:extLst>
      <p:ext uri="{BB962C8B-B14F-4D97-AF65-F5344CB8AC3E}">
        <p14:creationId xmlns:p14="http://schemas.microsoft.com/office/powerpoint/2010/main" val="4381336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b="1" dirty="0" smtClean="0"/>
              <a:t>Why do we do it?</a:t>
            </a:r>
            <a:endParaRPr lang="en-US" sz="3200" b="1" dirty="0"/>
          </a:p>
        </p:txBody>
      </p:sp>
      <p:sp>
        <p:nvSpPr>
          <p:cNvPr id="2" name="Content Placeholder 1"/>
          <p:cNvSpPr>
            <a:spLocks noGrp="1"/>
          </p:cNvSpPr>
          <p:nvPr>
            <p:ph idx="1"/>
          </p:nvPr>
        </p:nvSpPr>
        <p:spPr>
          <a:xfrm>
            <a:off x="457199" y="1671144"/>
            <a:ext cx="8229601" cy="4635063"/>
          </a:xfrm>
          <a:ln>
            <a:solidFill>
              <a:schemeClr val="accent1"/>
            </a:solidFill>
          </a:ln>
        </p:spPr>
        <p:txBody>
          <a:bodyPr>
            <a:normAutofit lnSpcReduction="10000"/>
          </a:bodyPr>
          <a:lstStyle/>
          <a:p>
            <a:pPr marL="536575" indent="-536575">
              <a:buFont typeface="Wingdings" charset="2"/>
              <a:buChar char="v"/>
            </a:pPr>
            <a:r>
              <a:rPr lang="en-US" sz="2800" dirty="0" smtClean="0"/>
              <a:t>To maintain a higher level performing workplace</a:t>
            </a:r>
          </a:p>
          <a:p>
            <a:pPr marL="536575" indent="-536575">
              <a:buFont typeface="Wingdings" charset="2"/>
              <a:buChar char="v"/>
            </a:pPr>
            <a:r>
              <a:rPr lang="en-US" sz="2800" dirty="0" smtClean="0"/>
              <a:t>Legal obligations</a:t>
            </a:r>
          </a:p>
          <a:p>
            <a:pPr marL="536575" indent="-536575">
              <a:buFont typeface="Wingdings" charset="2"/>
              <a:buChar char="v"/>
            </a:pPr>
            <a:r>
              <a:rPr lang="en-US" sz="2800" dirty="0" smtClean="0"/>
              <a:t>Public Service Renewal; Employee Retention; Employer of Choice</a:t>
            </a:r>
          </a:p>
          <a:p>
            <a:pPr marL="536575" indent="-536575">
              <a:buFont typeface="Wingdings" charset="2"/>
              <a:buChar char="v"/>
            </a:pPr>
            <a:r>
              <a:rPr lang="en-US" sz="2800" dirty="0" smtClean="0"/>
              <a:t>Helping employees achieve their full potential</a:t>
            </a:r>
            <a:endParaRPr lang="en-US" sz="2800" dirty="0"/>
          </a:p>
          <a:p>
            <a:pPr marL="536575" indent="-536575">
              <a:buFont typeface="Wingdings" panose="05000000000000000000" pitchFamily="2" charset="2"/>
              <a:buChar char="v"/>
            </a:pPr>
            <a:r>
              <a:rPr lang="en-US" sz="2800" dirty="0" smtClean="0"/>
              <a:t>Increasing productivity</a:t>
            </a:r>
          </a:p>
          <a:p>
            <a:pPr marL="536575" indent="-536575">
              <a:buFont typeface="Wingdings" charset="2"/>
              <a:buChar char="v"/>
            </a:pPr>
            <a:r>
              <a:rPr lang="en-US" sz="2800" dirty="0" smtClean="0"/>
              <a:t>To support inclusive work environments by eliminating barriers to the full participation of employees and candidates</a:t>
            </a:r>
            <a:endParaRPr lang="en-US" sz="2800" dirty="0"/>
          </a:p>
        </p:txBody>
      </p:sp>
      <p:sp>
        <p:nvSpPr>
          <p:cNvPr id="6" name="Slide Number Placeholder 5"/>
          <p:cNvSpPr>
            <a:spLocks noGrp="1"/>
          </p:cNvSpPr>
          <p:nvPr>
            <p:ph type="sldNum" sz="quarter" idx="12"/>
          </p:nvPr>
        </p:nvSpPr>
        <p:spPr/>
        <p:txBody>
          <a:bodyPr/>
          <a:lstStyle/>
          <a:p>
            <a:fld id="{8F317CCB-B6F5-4132-9F74-ADA24FE9CF85}" type="slidenum">
              <a:rPr lang="en-CA" smtClean="0"/>
              <a:t>7</a:t>
            </a:fld>
            <a:endParaRPr lang="en-CA"/>
          </a:p>
        </p:txBody>
      </p:sp>
    </p:spTree>
    <p:extLst>
      <p:ext uri="{BB962C8B-B14F-4D97-AF65-F5344CB8AC3E}">
        <p14:creationId xmlns:p14="http://schemas.microsoft.com/office/powerpoint/2010/main" val="34762460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b="1" dirty="0" smtClean="0"/>
              <a:t>What does the law say?</a:t>
            </a:r>
            <a:endParaRPr lang="en-US" sz="3200" b="1" dirty="0"/>
          </a:p>
        </p:txBody>
      </p:sp>
      <p:sp>
        <p:nvSpPr>
          <p:cNvPr id="2" name="Content Placeholder 1"/>
          <p:cNvSpPr>
            <a:spLocks noGrp="1"/>
          </p:cNvSpPr>
          <p:nvPr>
            <p:ph idx="1"/>
          </p:nvPr>
        </p:nvSpPr>
        <p:spPr/>
        <p:txBody>
          <a:bodyPr>
            <a:normAutofit/>
          </a:bodyPr>
          <a:lstStyle/>
          <a:p>
            <a:pPr marL="0" indent="0">
              <a:spcBef>
                <a:spcPct val="0"/>
              </a:spcBef>
              <a:spcAft>
                <a:spcPts val="600"/>
              </a:spcAft>
              <a:buNone/>
            </a:pPr>
            <a:r>
              <a:rPr lang="en-US" sz="2800" b="1" dirty="0">
                <a:solidFill>
                  <a:schemeClr val="tx2">
                    <a:lumMod val="75000"/>
                  </a:schemeClr>
                </a:solidFill>
                <a:latin typeface="+mj-lt"/>
                <a:ea typeface="+mj-ea"/>
                <a:cs typeface="+mj-cs"/>
              </a:rPr>
              <a:t>EXTENT OF THE DUTY TO ACCOMMODATE</a:t>
            </a:r>
          </a:p>
          <a:p>
            <a:pPr marL="0" indent="0">
              <a:spcBef>
                <a:spcPts val="600"/>
              </a:spcBef>
              <a:spcAft>
                <a:spcPts val="600"/>
              </a:spcAft>
              <a:buNone/>
            </a:pPr>
            <a:r>
              <a:rPr lang="en-US" sz="2800" b="1" dirty="0">
                <a:solidFill>
                  <a:schemeClr val="tx2">
                    <a:lumMod val="75000"/>
                  </a:schemeClr>
                </a:solidFill>
                <a:latin typeface="+mj-lt"/>
                <a:ea typeface="+mj-ea"/>
                <a:cs typeface="+mj-cs"/>
              </a:rPr>
              <a:t>An employer must determine</a:t>
            </a:r>
            <a:endParaRPr lang="en-GB" sz="2800" b="1" dirty="0">
              <a:solidFill>
                <a:schemeClr val="tx2">
                  <a:lumMod val="75000"/>
                </a:schemeClr>
              </a:solidFill>
              <a:latin typeface="+mj-lt"/>
              <a:ea typeface="+mj-ea"/>
              <a:cs typeface="+mj-cs"/>
            </a:endParaRPr>
          </a:p>
          <a:p>
            <a:pPr marL="514350" lvl="0" indent="-514350">
              <a:spcAft>
                <a:spcPts val="600"/>
              </a:spcAft>
              <a:buFont typeface="+mj-lt"/>
              <a:buAutoNum type="arabicPeriod"/>
            </a:pPr>
            <a:r>
              <a:rPr lang="en-US" sz="2800" dirty="0" smtClean="0"/>
              <a:t>Can </a:t>
            </a:r>
            <a:r>
              <a:rPr lang="en-US" sz="2800" dirty="0"/>
              <a:t>the person perform the job as it exists?</a:t>
            </a:r>
            <a:endParaRPr lang="en-GB" sz="2800" dirty="0"/>
          </a:p>
          <a:p>
            <a:pPr marL="514350" lvl="0" indent="-514350">
              <a:spcAft>
                <a:spcPts val="600"/>
              </a:spcAft>
              <a:buFont typeface="+mj-lt"/>
              <a:buAutoNum type="arabicPeriod"/>
            </a:pPr>
            <a:r>
              <a:rPr lang="en-US" sz="2800" dirty="0" smtClean="0"/>
              <a:t>If </a:t>
            </a:r>
            <a:r>
              <a:rPr lang="en-US" sz="2800" dirty="0"/>
              <a:t>not, can the person perform the job if it is </a:t>
            </a:r>
            <a:r>
              <a:rPr lang="en-US" sz="2800" dirty="0" smtClean="0"/>
              <a:t>modified </a:t>
            </a:r>
            <a:r>
              <a:rPr lang="en-US" sz="2800" dirty="0"/>
              <a:t>by re-bundling duties, re-training, or </a:t>
            </a:r>
            <a:r>
              <a:rPr lang="en-US" sz="2800" dirty="0" smtClean="0"/>
              <a:t>through </a:t>
            </a:r>
            <a:r>
              <a:rPr lang="en-US" sz="2800" dirty="0"/>
              <a:t>some other accommodation?</a:t>
            </a:r>
            <a:endParaRPr lang="en-GB" sz="2800" dirty="0"/>
          </a:p>
          <a:p>
            <a:pPr marL="514350" lvl="0" indent="-514350">
              <a:spcAft>
                <a:spcPts val="600"/>
              </a:spcAft>
              <a:buFont typeface="+mj-lt"/>
              <a:buAutoNum type="arabicPeriod"/>
            </a:pPr>
            <a:r>
              <a:rPr lang="en-US" sz="2800" dirty="0" smtClean="0"/>
              <a:t>If </a:t>
            </a:r>
            <a:r>
              <a:rPr lang="en-US" sz="2800" dirty="0"/>
              <a:t>not, can the person perform another job in </a:t>
            </a:r>
            <a:r>
              <a:rPr lang="en-US" sz="2800" dirty="0" smtClean="0"/>
              <a:t>its existing </a:t>
            </a:r>
            <a:r>
              <a:rPr lang="en-US" sz="2800" dirty="0"/>
              <a:t>or accommodated </a:t>
            </a:r>
            <a:r>
              <a:rPr lang="en-US" sz="2800" dirty="0" smtClean="0"/>
              <a:t>form?</a:t>
            </a:r>
            <a:endParaRPr lang="en-US" sz="2800" dirty="0"/>
          </a:p>
        </p:txBody>
      </p:sp>
      <p:sp>
        <p:nvSpPr>
          <p:cNvPr id="6" name="Slide Number Placeholder 5"/>
          <p:cNvSpPr>
            <a:spLocks noGrp="1"/>
          </p:cNvSpPr>
          <p:nvPr>
            <p:ph type="sldNum" sz="quarter" idx="12"/>
          </p:nvPr>
        </p:nvSpPr>
        <p:spPr/>
        <p:txBody>
          <a:bodyPr/>
          <a:lstStyle/>
          <a:p>
            <a:fld id="{8F317CCB-B6F5-4132-9F74-ADA24FE9CF85}" type="slidenum">
              <a:rPr lang="en-CA" smtClean="0"/>
              <a:t>8</a:t>
            </a:fld>
            <a:endParaRPr lang="en-CA"/>
          </a:p>
        </p:txBody>
      </p:sp>
    </p:spTree>
    <p:extLst>
      <p:ext uri="{BB962C8B-B14F-4D97-AF65-F5344CB8AC3E}">
        <p14:creationId xmlns:p14="http://schemas.microsoft.com/office/powerpoint/2010/main" val="20489804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b="1" dirty="0" smtClean="0"/>
              <a:t>What does the law say?</a:t>
            </a:r>
            <a:endParaRPr lang="en-US" sz="3200" b="1" dirty="0"/>
          </a:p>
        </p:txBody>
      </p:sp>
      <p:sp>
        <p:nvSpPr>
          <p:cNvPr id="2" name="Content Placeholder 1"/>
          <p:cNvSpPr>
            <a:spLocks noGrp="1"/>
          </p:cNvSpPr>
          <p:nvPr>
            <p:ph idx="1"/>
          </p:nvPr>
        </p:nvSpPr>
        <p:spPr>
          <a:xfrm>
            <a:off x="387350" y="1524000"/>
            <a:ext cx="8345488" cy="4624552"/>
          </a:xfrm>
        </p:spPr>
        <p:txBody>
          <a:bodyPr>
            <a:noAutofit/>
          </a:bodyPr>
          <a:lstStyle/>
          <a:p>
            <a:pPr marL="0" indent="0">
              <a:spcBef>
                <a:spcPts val="1800"/>
              </a:spcBef>
              <a:spcAft>
                <a:spcPts val="600"/>
              </a:spcAft>
              <a:buNone/>
            </a:pPr>
            <a:r>
              <a:rPr lang="en-US" b="1" dirty="0">
                <a:solidFill>
                  <a:schemeClr val="tx2">
                    <a:lumMod val="75000"/>
                  </a:schemeClr>
                </a:solidFill>
                <a:latin typeface="+mj-lt"/>
                <a:ea typeface="+mj-ea"/>
                <a:cs typeface="+mj-cs"/>
              </a:rPr>
              <a:t>LIMITS TO THE DUTY TO ACCOMMODATE</a:t>
            </a:r>
          </a:p>
          <a:p>
            <a:pPr marL="361950" indent="-361950"/>
            <a:r>
              <a:rPr lang="en-US" sz="2400" dirty="0" smtClean="0"/>
              <a:t>There are limits to the employer’s duty to accommodate. An employer must balance the rights of the individual and the right of the employer to have a productive workplace.</a:t>
            </a:r>
            <a:endParaRPr lang="en-GB" sz="2400" dirty="0" smtClean="0"/>
          </a:p>
          <a:p>
            <a:pPr marL="0" indent="0">
              <a:spcBef>
                <a:spcPts val="1800"/>
              </a:spcBef>
              <a:buNone/>
            </a:pPr>
            <a:r>
              <a:rPr lang="en-US" b="1" dirty="0" smtClean="0">
                <a:solidFill>
                  <a:schemeClr val="tx2">
                    <a:lumMod val="75000"/>
                  </a:schemeClr>
                </a:solidFill>
                <a:latin typeface="+mj-lt"/>
                <a:ea typeface="+mj-ea"/>
                <a:cs typeface="+mj-cs"/>
              </a:rPr>
              <a:t>An </a:t>
            </a:r>
            <a:r>
              <a:rPr lang="en-US" b="1" dirty="0">
                <a:solidFill>
                  <a:schemeClr val="tx2">
                    <a:lumMod val="75000"/>
                  </a:schemeClr>
                </a:solidFill>
                <a:latin typeface="+mj-lt"/>
                <a:ea typeface="+mj-ea"/>
                <a:cs typeface="+mj-cs"/>
              </a:rPr>
              <a:t>employer is not required to:</a:t>
            </a:r>
            <a:r>
              <a:rPr lang="en-US" dirty="0">
                <a:solidFill>
                  <a:schemeClr val="tx2">
                    <a:lumMod val="75000"/>
                  </a:schemeClr>
                </a:solidFill>
              </a:rPr>
              <a:t> </a:t>
            </a:r>
            <a:endParaRPr lang="en-GB" dirty="0">
              <a:solidFill>
                <a:schemeClr val="tx2">
                  <a:lumMod val="75000"/>
                </a:schemeClr>
              </a:solidFill>
            </a:endParaRPr>
          </a:p>
          <a:p>
            <a:pPr marL="361950" lvl="0" indent="-361950"/>
            <a:r>
              <a:rPr lang="en-US" sz="2400" dirty="0"/>
              <a:t>Create an unproductive job;</a:t>
            </a:r>
            <a:endParaRPr lang="en-GB" sz="2400" dirty="0"/>
          </a:p>
          <a:p>
            <a:pPr marL="361950" lvl="0" indent="-361950"/>
            <a:r>
              <a:rPr lang="en-US" sz="2400" dirty="0"/>
              <a:t>Keep someone unable to meet their employment obligations despite accommodations; or</a:t>
            </a:r>
            <a:endParaRPr lang="en-GB" sz="2400" dirty="0"/>
          </a:p>
          <a:p>
            <a:pPr marL="361950" lvl="0" indent="-361950"/>
            <a:r>
              <a:rPr lang="en-US" sz="2400" dirty="0"/>
              <a:t>Face undue </a:t>
            </a:r>
            <a:r>
              <a:rPr lang="en-US" sz="2400" dirty="0" smtClean="0"/>
              <a:t>hardship.</a:t>
            </a:r>
            <a:endParaRPr lang="en-US" sz="2400" dirty="0"/>
          </a:p>
        </p:txBody>
      </p:sp>
      <p:sp>
        <p:nvSpPr>
          <p:cNvPr id="6" name="Slide Number Placeholder 5"/>
          <p:cNvSpPr>
            <a:spLocks noGrp="1"/>
          </p:cNvSpPr>
          <p:nvPr>
            <p:ph type="sldNum" sz="quarter" idx="12"/>
          </p:nvPr>
        </p:nvSpPr>
        <p:spPr/>
        <p:txBody>
          <a:bodyPr/>
          <a:lstStyle/>
          <a:p>
            <a:fld id="{8F317CCB-B6F5-4132-9F74-ADA24FE9CF85}" type="slidenum">
              <a:rPr lang="en-CA" smtClean="0"/>
              <a:t>9</a:t>
            </a:fld>
            <a:endParaRPr lang="en-CA"/>
          </a:p>
        </p:txBody>
      </p:sp>
    </p:spTree>
    <p:extLst>
      <p:ext uri="{BB962C8B-B14F-4D97-AF65-F5344CB8AC3E}">
        <p14:creationId xmlns:p14="http://schemas.microsoft.com/office/powerpoint/2010/main" val="38046701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0</TotalTime>
  <Words>962</Words>
  <Application>Microsoft Office PowerPoint</Application>
  <PresentationFormat>On-screen Show (4:3)</PresentationFormat>
  <Paragraphs>129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Clarity</vt:lpstr>
      <vt:lpstr>WORKPLACE ACCOMMODATION – IT’S A SHARED RESPONSIBILITY</vt:lpstr>
      <vt:lpstr>Disability</vt:lpstr>
      <vt:lpstr>Types of Barriers faced by persons with disabilities</vt:lpstr>
      <vt:lpstr>Where does it stem from?</vt:lpstr>
      <vt:lpstr>Protected Grounds of Discrimination</vt:lpstr>
      <vt:lpstr>What is meant by accommodation</vt:lpstr>
      <vt:lpstr>Why do we do it?</vt:lpstr>
      <vt:lpstr>What does the law say?</vt:lpstr>
      <vt:lpstr>What does the law say?</vt:lpstr>
      <vt:lpstr>What does the law say?</vt:lpstr>
      <vt:lpstr>Who has a role to play in the process?</vt:lpstr>
      <vt:lpstr>Who has a role to play in the process (cont’d)</vt:lpstr>
      <vt:lpstr>Manager (cont’d)</vt:lpstr>
      <vt:lpstr>Who has a role to play in the process (cont’d)</vt:lpstr>
      <vt:lpstr>DTA Process – a shared responsibility</vt:lpstr>
      <vt:lpstr>DTA Process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2016-05-04T18:25:26Z</dcterms:created>
  <dcterms:modified xsi:type="dcterms:W3CDTF">2016-05-05T19:50:05Z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