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934200" cy="92329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78"/>
    <a:srgbClr val="A8DCFF"/>
    <a:srgbClr val="F9FDFF"/>
    <a:srgbClr val="E3F4FF"/>
    <a:srgbClr val="0000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95" autoAdjust="0"/>
    <p:restoredTop sz="90461" autoAdjust="0"/>
  </p:normalViewPr>
  <p:slideViewPr>
    <p:cSldViewPr snapToGrid="0">
      <p:cViewPr varScale="1">
        <p:scale>
          <a:sx n="85" d="100"/>
          <a:sy n="85" d="100"/>
        </p:scale>
        <p:origin x="-187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-1834" y="-91"/>
      </p:cViewPr>
      <p:guideLst>
        <p:guide orient="horz" pos="2908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7255413A-B8AA-4AB6-9292-763989CD879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637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Cliquez pour modifier les styles du texte du masque</a:t>
            </a:r>
          </a:p>
          <a:p>
            <a:pPr lvl="1"/>
            <a:r>
              <a:rPr lang="en-CA" noProof="0" smtClean="0"/>
              <a:t>Deuxième niveau</a:t>
            </a:r>
          </a:p>
          <a:p>
            <a:pPr lvl="2"/>
            <a:r>
              <a:rPr lang="en-CA" noProof="0" smtClean="0"/>
              <a:t>Troisième niveau</a:t>
            </a:r>
          </a:p>
          <a:p>
            <a:pPr lvl="3"/>
            <a:r>
              <a:rPr lang="en-CA" noProof="0" smtClean="0"/>
              <a:t>Quatrième niveau</a:t>
            </a:r>
          </a:p>
          <a:p>
            <a:pPr lvl="4"/>
            <a:r>
              <a:rPr lang="en-CA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72" tIns="45836" rIns="91672" bIns="4583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FD776E5D-B85B-49DA-B2DA-C8E7BD66E2E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0361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PowerPoint_97-2003_Presentation1.ppt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80988" y="1174750"/>
            <a:ext cx="4838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None/>
            </a:pPr>
            <a:r>
              <a:rPr lang="fr-CA" sz="2000" b="1" dirty="0">
                <a:solidFill>
                  <a:schemeClr val="bg1"/>
                </a:solidFill>
                <a:latin typeface="ITC Stone Informal Std Bold" pitchFamily="18" charset="0"/>
              </a:rPr>
              <a:t> </a:t>
            </a:r>
            <a:endParaRPr lang="en-CA" sz="2000" b="1" dirty="0">
              <a:solidFill>
                <a:schemeClr val="bg1"/>
              </a:solidFill>
              <a:latin typeface="ITC Stone Informal Std Bold" pitchFamily="18" charset="0"/>
            </a:endParaRPr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5800" y="2332038"/>
            <a:ext cx="7772400" cy="1470025"/>
          </a:xfrm>
        </p:spPr>
        <p:txBody>
          <a:bodyPr anchor="ctr"/>
          <a:lstStyle>
            <a:lvl1pPr algn="ctr">
              <a:defRPr sz="2800">
                <a:solidFill>
                  <a:srgbClr val="003478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dirty="0" smtClean="0"/>
          </a:p>
        </p:txBody>
      </p:sp>
      <p:sp>
        <p:nvSpPr>
          <p:cNvPr id="64584" name="Rectangle 7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8781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4092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634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72142"/>
            <a:ext cx="8348662" cy="544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990601"/>
            <a:ext cx="8345488" cy="4806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714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034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716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990601"/>
            <a:ext cx="4095750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990601"/>
            <a:ext cx="4097338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464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4286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792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95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575050" y="273050"/>
            <a:ext cx="5111750" cy="585311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0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724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938" y="6353175"/>
            <a:ext cx="59642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388938" y="271463"/>
            <a:ext cx="83486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990600"/>
            <a:ext cx="8345488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6804025" y="6396038"/>
            <a:ext cx="19018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359039B5-D8EC-4964-8C17-CE222A8777C0}" type="slidenum">
              <a:rPr lang="en-CA" sz="1400"/>
              <a:pPr algn="r"/>
              <a:t>‹#›</a:t>
            </a:fld>
            <a:endParaRPr lang="en-CA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575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service.prv/eng/finance/purchasing/purchasing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ESDC Procurement </a:t>
            </a:r>
            <a:r>
              <a:rPr lang="en-US" dirty="0" smtClean="0"/>
              <a:t>Team Overview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/>
                </a:solidFill>
              </a:rPr>
              <a:t>How to start a Procurement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27" y="1099658"/>
            <a:ext cx="8345488" cy="480695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None/>
            </a:pPr>
            <a:r>
              <a:rPr lang="en-US" sz="2000" b="1" dirty="0" smtClean="0"/>
              <a:t>Steps: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Ask your branch administrative support person what is required for your own internal branch process to proceed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Check iService to see if you can use a Acquisition Card or if step-by-step purchasing instructions for the good or service you required is posted. If no, go to step 3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Fill out a Purchase Requisition in myEMS. If you have specific questions, contact the Procurement Specialist listed on iService according to the good/service involved.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The Procurement Specialist assigned to your file will contact you to discuss the schedule associated with your request and any additional approvals required.</a:t>
            </a:r>
          </a:p>
          <a:p>
            <a:pPr marL="533400" indent="-533400">
              <a:lnSpc>
                <a:spcPct val="90000"/>
              </a:lnSpc>
              <a:buNone/>
            </a:pPr>
            <a:endParaRPr lang="en-US" sz="2000" dirty="0" smtClean="0"/>
          </a:p>
          <a:p>
            <a:pPr marL="533400" indent="-533400">
              <a:lnSpc>
                <a:spcPct val="90000"/>
              </a:lnSpc>
              <a:buNone/>
            </a:pPr>
            <a:r>
              <a:rPr lang="en-US" sz="2000" b="1" dirty="0" smtClean="0"/>
              <a:t>Best practice: </a:t>
            </a:r>
            <a:r>
              <a:rPr lang="en-US" sz="2000" dirty="0" smtClean="0"/>
              <a:t>As soon as you identify your business need, submit your Purchase Requisition in myEMS.</a:t>
            </a: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175001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ESDC Procurement Team iService site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http://iservice.prv/eng/finance/purchasing/purchasing.shtml</a:t>
            </a: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048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>
          <a:xfrm>
            <a:off x="388938" y="271463"/>
            <a:ext cx="8348662" cy="54451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/>
          <a:lstStyle/>
          <a:p>
            <a:r>
              <a:rPr lang="en-US" dirty="0">
                <a:solidFill>
                  <a:schemeClr val="tx2"/>
                </a:solidFill>
              </a:rPr>
              <a:t>Today’s Environment &amp; Drivers for Change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7350" y="990600"/>
            <a:ext cx="8345488" cy="480695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None/>
            </a:pPr>
            <a:r>
              <a:rPr lang="en-US" sz="1800" b="1" dirty="0" smtClean="0"/>
              <a:t>Meeting Heightened Government Expectations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i="1" dirty="0" smtClean="0"/>
              <a:t>Federal Accountability Act</a:t>
            </a:r>
            <a:endParaRPr lang="en-US" sz="1800" dirty="0" smtClean="0"/>
          </a:p>
          <a:p>
            <a:pPr marL="342900" indent="-342900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Increased transparency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Management Accountability Framework –Treasury Board Policy Framework</a:t>
            </a:r>
            <a:endParaRPr lang="en-US" sz="1800" i="1" dirty="0" smtClean="0"/>
          </a:p>
          <a:p>
            <a:pPr marL="342900" indent="-342900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Deputy Minister and Chief Financial Officer roles require a clear management framework that states and reflects:</a:t>
            </a:r>
          </a:p>
          <a:p>
            <a:pPr marL="742950" lvl="1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US" sz="1800" dirty="0" smtClean="0"/>
              <a:t>well-designed internal controls and processes, </a:t>
            </a:r>
          </a:p>
          <a:p>
            <a:pPr marL="742950" lvl="1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US" sz="1800" dirty="0" smtClean="0"/>
              <a:t>delegations tied to knowledge and capacity, </a:t>
            </a:r>
          </a:p>
          <a:p>
            <a:pPr marL="742950" lvl="1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US" sz="1800" dirty="0" smtClean="0"/>
              <a:t>sound skills and competency development, and</a:t>
            </a:r>
          </a:p>
          <a:p>
            <a:pPr marL="742950" lvl="1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US" sz="1800" dirty="0" smtClean="0"/>
              <a:t>control systems supported by sound business analysis that measure effectiveness and efficiency, value for money and sound stewardship.</a:t>
            </a:r>
          </a:p>
          <a:p>
            <a:pPr marL="742950" lvl="1">
              <a:lnSpc>
                <a:spcPct val="80000"/>
              </a:lnSpc>
              <a:spcBef>
                <a:spcPct val="35000"/>
              </a:spcBef>
              <a:buNone/>
            </a:pPr>
            <a:endParaRPr lang="en-US" sz="1800" dirty="0" smtClean="0"/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buNone/>
            </a:pPr>
            <a:r>
              <a:rPr lang="en-US" sz="1800" b="1" dirty="0" smtClean="0"/>
              <a:t>Improving Service Excellence – In support of Value for Money and Sound Stewardship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CA" sz="1800" dirty="0" smtClean="0"/>
              <a:t>Improve upon cycle times and tools available to support managers to meet business needs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r>
              <a:rPr lang="en-CA" sz="1800" dirty="0" smtClean="0"/>
              <a:t>Strengthening of the Requirements Definition Process and providing greater support on complex transactions from the planning phase</a:t>
            </a:r>
          </a:p>
          <a:p>
            <a:pPr marL="0" indent="0" eaLnBrk="1" hangingPunct="1">
              <a:buNone/>
            </a:pPr>
            <a:endParaRPr lang="en-CA" dirty="0" smtClean="0"/>
          </a:p>
        </p:txBody>
      </p:sp>
      <p:sp>
        <p:nvSpPr>
          <p:cNvPr id="4101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Key Accountabilities</a:t>
            </a:r>
            <a:endParaRPr lang="en-CA" dirty="0" smtClean="0">
              <a:solidFill>
                <a:schemeClr val="tx2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3225" y="765175"/>
            <a:ext cx="25781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 smtClean="0">
                <a:latin typeface="Helvetica" pitchFamily="34" charset="0"/>
              </a:rPr>
              <a:t>Funds Center Manager</a:t>
            </a:r>
            <a:endParaRPr lang="en-CA" sz="1600" b="1" dirty="0">
              <a:latin typeface="Helvetica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635375" y="765175"/>
            <a:ext cx="2471738" cy="355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latin typeface="Helvetica" pitchFamily="34" charset="0"/>
              </a:rPr>
              <a:t>CFOB Procurement</a:t>
            </a:r>
            <a:endParaRPr lang="en-CA" sz="1600" b="1" dirty="0">
              <a:latin typeface="Helvetica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04025" y="765175"/>
            <a:ext cx="2066925" cy="355600"/>
          </a:xfrm>
          <a:prstGeom prst="rect">
            <a:avLst/>
          </a:prstGeom>
          <a:solidFill>
            <a:srgbClr val="CCFFC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latin typeface="Helvetica" pitchFamily="34" charset="0"/>
              </a:rPr>
              <a:t>Finance</a:t>
            </a:r>
            <a:endParaRPr lang="en-CA" sz="1600" b="1" dirty="0">
              <a:latin typeface="Helvetica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9388" y="1196975"/>
            <a:ext cx="3025775" cy="483209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Exercise Expenditure Authority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Commitment of funds </a:t>
            </a:r>
            <a:r>
              <a:rPr lang="en-US" sz="1400" dirty="0" smtClean="0">
                <a:latin typeface="Helvetica" pitchFamily="34" charset="0"/>
              </a:rPr>
              <a:t>s. 32 </a:t>
            </a:r>
            <a:r>
              <a:rPr lang="en-US" sz="1400" i="1" dirty="0" smtClean="0">
                <a:latin typeface="Helvetica" pitchFamily="34" charset="0"/>
              </a:rPr>
              <a:t>FAA</a:t>
            </a:r>
            <a:endParaRPr lang="en-US" sz="1400" i="1" dirty="0"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Tracking Budget of Contract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Develop Business Requirements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Statement of </a:t>
            </a:r>
            <a:r>
              <a:rPr lang="en-US" sz="1400" dirty="0" smtClean="0">
                <a:latin typeface="Helvetica" pitchFamily="34" charset="0"/>
              </a:rPr>
              <a:t>Work</a:t>
            </a:r>
            <a:endParaRPr lang="en-US" sz="1400" dirty="0"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Evaluation </a:t>
            </a:r>
            <a:r>
              <a:rPr lang="en-US" sz="1400" dirty="0" smtClean="0">
                <a:latin typeface="Helvetica" pitchFamily="34" charset="0"/>
              </a:rPr>
              <a:t>Criteria </a:t>
            </a:r>
            <a:r>
              <a:rPr lang="en-US" sz="1400" dirty="0">
                <a:latin typeface="Helvetica" pitchFamily="34" charset="0"/>
              </a:rPr>
              <a:t>&amp; Selection methodology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</a:pPr>
            <a:r>
              <a:rPr lang="en-US" sz="1400" b="1" dirty="0">
                <a:latin typeface="Helvetica" pitchFamily="34" charset="0"/>
              </a:rPr>
              <a:t>Contracting Process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 smtClean="0">
                <a:latin typeface="Helvetica" pitchFamily="34" charset="0"/>
              </a:rPr>
              <a:t>Answer questions in bid </a:t>
            </a:r>
            <a:r>
              <a:rPr lang="en-US" sz="1400" dirty="0">
                <a:latin typeface="Helvetica" pitchFamily="34" charset="0"/>
              </a:rPr>
              <a:t>period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Performing technical evaluation (sometimes mandatory when of a technical nature)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Contract Management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Vendor management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Receive deliverables; </a:t>
            </a:r>
            <a:r>
              <a:rPr lang="en-US" sz="1400" dirty="0" smtClean="0">
                <a:latin typeface="Helvetica" pitchFamily="34" charset="0"/>
              </a:rPr>
              <a:t>s. 34 </a:t>
            </a:r>
            <a:r>
              <a:rPr lang="en-US" sz="1400" i="1" dirty="0" smtClean="0">
                <a:latin typeface="Helvetica" pitchFamily="34" charset="0"/>
              </a:rPr>
              <a:t>FAA</a:t>
            </a:r>
            <a:endParaRPr lang="en-US" sz="1400" i="1" dirty="0"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 smtClean="0">
                <a:latin typeface="Helvetica" pitchFamily="34" charset="0"/>
              </a:rPr>
              <a:t>Documentation: </a:t>
            </a:r>
            <a:r>
              <a:rPr lang="en-US" sz="1400" dirty="0" smtClean="0">
                <a:latin typeface="Helvetica" pitchFamily="34" charset="0"/>
              </a:rPr>
              <a:t>Requirement </a:t>
            </a:r>
            <a:r>
              <a:rPr lang="en-US" sz="1400" dirty="0">
                <a:latin typeface="Helvetica" pitchFamily="34" charset="0"/>
              </a:rPr>
              <a:t>File</a:t>
            </a:r>
            <a:endParaRPr lang="en-CA" sz="1400" dirty="0">
              <a:latin typeface="Helvetica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348038" y="1196975"/>
            <a:ext cx="3214687" cy="45688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68275" indent="-168275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Exercise Contracting Authority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Develop RFP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Tender &amp; contract award processes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Maintain procurement process documentation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Advice &amp; information to </a:t>
            </a:r>
            <a:r>
              <a:rPr lang="en-US" sz="1400" dirty="0" smtClean="0">
                <a:latin typeface="Helvetica" pitchFamily="34" charset="0"/>
              </a:rPr>
              <a:t>Managers</a:t>
            </a:r>
            <a:endParaRPr lang="en-US" sz="1400" dirty="0"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Complete mandatory and financial evaluation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Contract Management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Contract amendments (with manager)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Vendor management (with manager)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Contract close-out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Documentation</a:t>
            </a:r>
            <a:r>
              <a:rPr lang="en-US" sz="1400" dirty="0">
                <a:latin typeface="Helvetica" pitchFamily="34" charset="0"/>
              </a:rPr>
              <a:t> – Contract File</a:t>
            </a:r>
            <a:endParaRPr lang="en-CA" sz="1400" dirty="0">
              <a:latin typeface="Helvetica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04025" y="1196975"/>
            <a:ext cx="2054225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Exercise Financial 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Authority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latin typeface="Helvetica" pitchFamily="34" charset="0"/>
              </a:rPr>
              <a:t>Section </a:t>
            </a:r>
            <a:r>
              <a:rPr lang="en-US" sz="1400" dirty="0" smtClean="0">
                <a:latin typeface="Helvetica" pitchFamily="34" charset="0"/>
              </a:rPr>
              <a:t>33 </a:t>
            </a:r>
            <a:r>
              <a:rPr lang="en-US" sz="1400" i="1" dirty="0" smtClean="0">
                <a:latin typeface="Helvetica" pitchFamily="34" charset="0"/>
              </a:rPr>
              <a:t>FAA</a:t>
            </a:r>
            <a:r>
              <a:rPr lang="en-US" sz="1400" dirty="0" smtClean="0">
                <a:latin typeface="Helvetica" pitchFamily="34" charset="0"/>
              </a:rPr>
              <a:t> </a:t>
            </a:r>
            <a:r>
              <a:rPr lang="en-US" sz="1400" dirty="0">
                <a:latin typeface="Helvetica" pitchFamily="34" charset="0"/>
              </a:rPr>
              <a:t>(Payment of invoice)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endParaRPr lang="en-US" sz="1400" dirty="0"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Documentation</a:t>
            </a:r>
            <a:r>
              <a:rPr lang="en-US" sz="1400" dirty="0">
                <a:latin typeface="Helvetica" pitchFamily="34" charset="0"/>
              </a:rPr>
              <a:t> – Finance File</a:t>
            </a:r>
            <a:endParaRPr lang="en-CA" sz="1400" dirty="0">
              <a:latin typeface="Helvetica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00063" y="6429375"/>
            <a:ext cx="8424862" cy="3079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</a:rPr>
              <a:t>ALL:  Stewardship &amp; ensuring value for money including compliance with </a:t>
            </a: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</a:rPr>
              <a:t>LRP</a:t>
            </a:r>
            <a:endParaRPr lang="en-CA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6516688" y="3429000"/>
            <a:ext cx="2357437" cy="22860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Consistent with PG classification standards &amp; competency standards &amp; LRP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792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2"/>
                </a:solidFill>
              </a:rPr>
              <a:t>Key Delegations</a:t>
            </a:r>
            <a:r>
              <a:rPr lang="en-CA" i="1" dirty="0">
                <a:solidFill>
                  <a:schemeClr val="tx2"/>
                </a:solidFill>
              </a:rPr>
              <a:t> for </a:t>
            </a:r>
            <a:r>
              <a:rPr lang="en-CA" i="1" dirty="0" smtClean="0">
                <a:solidFill>
                  <a:schemeClr val="tx2"/>
                </a:solidFill>
              </a:rPr>
              <a:t>Funds Center Managers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334963" y="831850"/>
            <a:ext cx="79656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600" b="1" dirty="0"/>
              <a:t>Amounts are </a:t>
            </a:r>
            <a:r>
              <a:rPr lang="en-CA" sz="1600" b="1" u="sng" dirty="0" smtClean="0"/>
              <a:t>maximum</a:t>
            </a:r>
            <a:r>
              <a:rPr lang="en-CA" sz="1600" b="1" dirty="0" smtClean="0"/>
              <a:t> and </a:t>
            </a:r>
            <a:r>
              <a:rPr lang="en-CA" sz="1600" b="1" dirty="0"/>
              <a:t>can be further restricted through additional controls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804612"/>
              </p:ext>
            </p:extLst>
          </p:nvPr>
        </p:nvGraphicFramePr>
        <p:xfrm>
          <a:off x="334963" y="1173579"/>
          <a:ext cx="8345487" cy="5153744"/>
        </p:xfrm>
        <a:graphic>
          <a:graphicData uri="http://schemas.openxmlformats.org/drawingml/2006/table">
            <a:tbl>
              <a:tblPr firstRow="1"/>
              <a:tblGrid>
                <a:gridCol w="2192337"/>
                <a:gridCol w="1408113"/>
                <a:gridCol w="1406525"/>
                <a:gridCol w="1862137"/>
                <a:gridCol w="1476375"/>
              </a:tblGrid>
              <a:tr h="457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Director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Manager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969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MOUs/ILAs </a:t>
                      </a:r>
                      <a:b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 &amp; 4)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 – NHQ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 – Reg. CFOB directors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Requisitioning / commitment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 Authority (6)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Contracting Authority (23)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34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FAA Section 34 Certification (25)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58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Procurement Process </a:t>
            </a:r>
            <a:r>
              <a:rPr lang="en-US" i="1" dirty="0">
                <a:solidFill>
                  <a:schemeClr val="tx2"/>
                </a:solidFill>
              </a:rPr>
              <a:t>Summary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4" name="AutoShape 26"/>
          <p:cNvSpPr>
            <a:spLocks noChangeArrowheads="1"/>
          </p:cNvSpPr>
          <p:nvPr/>
        </p:nvSpPr>
        <p:spPr bwMode="auto">
          <a:xfrm>
            <a:off x="250825" y="908050"/>
            <a:ext cx="1958975" cy="958850"/>
          </a:xfrm>
          <a:prstGeom prst="homePlate">
            <a:avLst>
              <a:gd name="adj" fmla="val 51076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300" b="1" dirty="0"/>
              <a:t>Planning, Budgeting,</a:t>
            </a:r>
          </a:p>
          <a:p>
            <a:pPr algn="ctr"/>
            <a:r>
              <a:rPr lang="en-US" sz="1300" b="1" dirty="0"/>
              <a:t>Requirement </a:t>
            </a:r>
          </a:p>
          <a:p>
            <a:pPr algn="ctr"/>
            <a:r>
              <a:rPr lang="en-US" sz="1300" b="1" dirty="0"/>
              <a:t>Definition</a:t>
            </a:r>
            <a:endParaRPr lang="en-CA" sz="1300" b="1" dirty="0"/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250825" y="2172911"/>
            <a:ext cx="1922463" cy="18898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Manager defines requirement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Prepares evaluation criteria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 smtClean="0">
                <a:latin typeface="Helvetica" pitchFamily="34" charset="0"/>
              </a:rPr>
              <a:t>Commits </a:t>
            </a:r>
            <a:r>
              <a:rPr lang="en-US" sz="1400" b="1" dirty="0">
                <a:latin typeface="Helvetica" pitchFamily="34" charset="0"/>
              </a:rPr>
              <a:t>funds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Section </a:t>
            </a:r>
            <a:r>
              <a:rPr lang="en-US" sz="1400" b="1" dirty="0" smtClean="0">
                <a:latin typeface="Helvetica" pitchFamily="34" charset="0"/>
              </a:rPr>
              <a:t>32, </a:t>
            </a:r>
            <a:r>
              <a:rPr lang="en-US" sz="1400" b="1" i="1" dirty="0" smtClean="0">
                <a:latin typeface="Helvetica" pitchFamily="34" charset="0"/>
              </a:rPr>
              <a:t>FAA</a:t>
            </a:r>
            <a:endParaRPr lang="en-CA" sz="1400" b="1" dirty="0">
              <a:latin typeface="Helvetica" pitchFamily="34" charset="0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250825" y="4223425"/>
            <a:ext cx="1770063" cy="91940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 smtClean="0">
                <a:latin typeface="Helvetica" pitchFamily="34" charset="0"/>
              </a:rPr>
              <a:t>Procurement Team reviews </a:t>
            </a:r>
            <a:r>
              <a:rPr lang="en-US" sz="1600" dirty="0">
                <a:latin typeface="Helvetica" pitchFamily="34" charset="0"/>
              </a:rPr>
              <a:t>request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7" name="AutoShape 27"/>
          <p:cNvSpPr>
            <a:spLocks noChangeArrowheads="1"/>
          </p:cNvSpPr>
          <p:nvPr/>
        </p:nvSpPr>
        <p:spPr bwMode="auto">
          <a:xfrm>
            <a:off x="2124075" y="908050"/>
            <a:ext cx="2062163" cy="944563"/>
          </a:xfrm>
          <a:prstGeom prst="chevron">
            <a:avLst>
              <a:gd name="adj" fmla="val 5458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200" b="1" dirty="0"/>
              <a:t>Acquisition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	       </a:t>
            </a:r>
            <a:r>
              <a:rPr lang="en-US" sz="1300" b="1" dirty="0" smtClean="0"/>
              <a:t>Phase/Tendering</a:t>
            </a:r>
            <a:endParaRPr lang="en-CA" sz="1300" b="1" dirty="0"/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2195513" y="1907898"/>
            <a:ext cx="1771650" cy="146423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 smtClean="0">
                <a:latin typeface="Helvetica" pitchFamily="34" charset="0"/>
              </a:rPr>
              <a:t>Procurement Team prepares </a:t>
            </a:r>
            <a:r>
              <a:rPr lang="en-US" sz="1600" dirty="0">
                <a:latin typeface="Helvetica" pitchFamily="34" charset="0"/>
              </a:rPr>
              <a:t>and issues tendering documents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9" name="AutoShape 18"/>
          <p:cNvSpPr>
            <a:spLocks noChangeArrowheads="1"/>
          </p:cNvSpPr>
          <p:nvPr/>
        </p:nvSpPr>
        <p:spPr bwMode="auto">
          <a:xfrm>
            <a:off x="2195513" y="3429000"/>
            <a:ext cx="1747837" cy="635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latin typeface="Helvetica" pitchFamily="34" charset="0"/>
              </a:rPr>
              <a:t>Firms submit bids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>
            <a:off x="2124075" y="4064596"/>
            <a:ext cx="1978025" cy="153233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dirty="0" smtClean="0">
                <a:latin typeface="Helvetica" pitchFamily="34" charset="0"/>
              </a:rPr>
              <a:t>Procurement Team completes </a:t>
            </a:r>
            <a:r>
              <a:rPr lang="en-US" sz="1400" dirty="0">
                <a:latin typeface="Helvetica" pitchFamily="34" charset="0"/>
              </a:rPr>
              <a:t>mandatory evaluation and forwards bids to managers</a:t>
            </a:r>
            <a:endParaRPr lang="en-CA" sz="1400" dirty="0">
              <a:latin typeface="Helvetica" pitchFamily="34" charset="0"/>
            </a:endParaRPr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>
            <a:off x="2220913" y="5550734"/>
            <a:ext cx="1847850" cy="105560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latin typeface="Helvetica" pitchFamily="34" charset="0"/>
              </a:rPr>
              <a:t>Managers completes Technical Evaluation</a:t>
            </a:r>
          </a:p>
        </p:txBody>
      </p:sp>
      <p:sp>
        <p:nvSpPr>
          <p:cNvPr id="12" name="AutoShape 28"/>
          <p:cNvSpPr>
            <a:spLocks noChangeArrowheads="1"/>
          </p:cNvSpPr>
          <p:nvPr/>
        </p:nvSpPr>
        <p:spPr bwMode="auto">
          <a:xfrm>
            <a:off x="4284663" y="908050"/>
            <a:ext cx="2062162" cy="944563"/>
          </a:xfrm>
          <a:prstGeom prst="chevron">
            <a:avLst>
              <a:gd name="adj" fmla="val 5458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300" b="1" dirty="0" smtClean="0"/>
              <a:t>    Bid </a:t>
            </a:r>
            <a:r>
              <a:rPr lang="en-US" sz="1300" b="1" dirty="0"/>
              <a:t>Evaluation </a:t>
            </a:r>
          </a:p>
          <a:p>
            <a:pPr algn="r"/>
            <a:r>
              <a:rPr lang="en-US" sz="1300" b="1" dirty="0"/>
              <a:t>And Award</a:t>
            </a:r>
            <a:endParaRPr lang="en-CA" sz="1300" b="1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auto">
          <a:xfrm>
            <a:off x="4140200" y="1923995"/>
            <a:ext cx="1990725" cy="200906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 smtClean="0">
                <a:latin typeface="Helvetica" pitchFamily="34" charset="0"/>
              </a:rPr>
              <a:t>Procurement Team completes </a:t>
            </a:r>
            <a:r>
              <a:rPr lang="en-US" sz="1600" dirty="0">
                <a:latin typeface="Helvetica" pitchFamily="34" charset="0"/>
              </a:rPr>
              <a:t>financial evaluation and Issues contracting vehicle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4284663" y="3946128"/>
            <a:ext cx="1776412" cy="635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latin typeface="Helvetica" pitchFamily="34" charset="0"/>
              </a:rPr>
              <a:t>Contractor signs request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15" name="AutoShape 24"/>
          <p:cNvSpPr>
            <a:spLocks noChangeArrowheads="1"/>
          </p:cNvSpPr>
          <p:nvPr/>
        </p:nvSpPr>
        <p:spPr bwMode="auto">
          <a:xfrm>
            <a:off x="4289276" y="4605094"/>
            <a:ext cx="1866900" cy="91940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latin typeface="Helvetica" pitchFamily="34" charset="0"/>
              </a:rPr>
              <a:t>Copy of Contract sent to vendor and </a:t>
            </a:r>
            <a:r>
              <a:rPr lang="en-US" sz="1600" dirty="0" smtClean="0">
                <a:latin typeface="Helvetica" pitchFamily="34" charset="0"/>
              </a:rPr>
              <a:t>Manager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16" name="AutoShape 29"/>
          <p:cNvSpPr>
            <a:spLocks noChangeArrowheads="1"/>
          </p:cNvSpPr>
          <p:nvPr/>
        </p:nvSpPr>
        <p:spPr bwMode="auto">
          <a:xfrm>
            <a:off x="6516688" y="908050"/>
            <a:ext cx="2062162" cy="944563"/>
          </a:xfrm>
          <a:prstGeom prst="chevron">
            <a:avLst>
              <a:gd name="adj" fmla="val 5458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dirty="0"/>
              <a:t>In Use/</a:t>
            </a:r>
          </a:p>
          <a:p>
            <a:pPr algn="ctr"/>
            <a:r>
              <a:rPr lang="en-US" sz="1600" b="1" dirty="0"/>
              <a:t>In Service</a:t>
            </a:r>
            <a:endParaRPr lang="en-CA" sz="1600" b="1" dirty="0"/>
          </a:p>
        </p:txBody>
      </p:sp>
      <p:sp>
        <p:nvSpPr>
          <p:cNvPr id="17" name="AutoShape 26"/>
          <p:cNvSpPr>
            <a:spLocks noChangeArrowheads="1"/>
          </p:cNvSpPr>
          <p:nvPr/>
        </p:nvSpPr>
        <p:spPr bwMode="auto">
          <a:xfrm>
            <a:off x="6372225" y="1908533"/>
            <a:ext cx="2301875" cy="132802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latin typeface="Helvetica" pitchFamily="34" charset="0"/>
              </a:rPr>
              <a:t>Firm performs work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latin typeface="Helvetica" pitchFamily="34" charset="0"/>
              </a:rPr>
              <a:t>Submits invoices and progress reports (if required)</a:t>
            </a:r>
            <a:endParaRPr lang="en-CA" sz="1600" dirty="0">
              <a:latin typeface="Helvetica" pitchFamily="34" charset="0"/>
            </a:endParaRPr>
          </a:p>
        </p:txBody>
      </p:sp>
      <p:sp>
        <p:nvSpPr>
          <p:cNvPr id="18" name="AutoShape 29"/>
          <p:cNvSpPr>
            <a:spLocks noChangeArrowheads="1"/>
          </p:cNvSpPr>
          <p:nvPr/>
        </p:nvSpPr>
        <p:spPr bwMode="auto">
          <a:xfrm>
            <a:off x="6372423" y="3453512"/>
            <a:ext cx="2232025" cy="105560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latin typeface="Helvetica" pitchFamily="34" charset="0"/>
              </a:rPr>
              <a:t>Managers Accept work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latin typeface="Helvetica" pitchFamily="34" charset="0"/>
              </a:rPr>
              <a:t>Section 34</a:t>
            </a:r>
            <a:endParaRPr lang="en-CA" sz="1600" b="1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>
                <a:solidFill>
                  <a:schemeClr val="tx2"/>
                </a:solidFill>
              </a:rPr>
              <a:t>PWGSC Services Procurement: Fact vs. Fiction (1/2)</a:t>
            </a:r>
            <a:endParaRPr lang="en-CA" sz="2500" dirty="0">
              <a:solidFill>
                <a:schemeClr val="tx2"/>
              </a:solidFill>
            </a:endParaRPr>
          </a:p>
        </p:txBody>
      </p:sp>
      <p:graphicFrame>
        <p:nvGraphicFramePr>
          <p:cNvPr id="4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306850"/>
              </p:ext>
            </p:extLst>
          </p:nvPr>
        </p:nvGraphicFramePr>
        <p:xfrm>
          <a:off x="387350" y="990600"/>
          <a:ext cx="8264525" cy="5059656"/>
        </p:xfrm>
        <a:graphic>
          <a:graphicData uri="http://schemas.openxmlformats.org/drawingml/2006/table">
            <a:tbl>
              <a:tblPr firstRow="1"/>
              <a:tblGrid>
                <a:gridCol w="4132262"/>
                <a:gridCol w="4132263"/>
              </a:tblGrid>
              <a:tr h="761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FICTION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188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PWGSC tools are optional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PWGSC tools are mandatory (Appendix C of TBS Contracting Policy)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If the requirement is under $25,000, ESDC can choose anyone on the list of Standing Offers (SO)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Each SO has its own procedure to follow. Certain SOs follow a “right of first refusal” process.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Supply Arrangement (SA) is too long, so it is easier to use the SO portion of the PWGSC tool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The “right of first refusal” process may take as long as a quick competitive process under the SA.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40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>
                <a:solidFill>
                  <a:schemeClr val="tx2"/>
                </a:solidFill>
              </a:rPr>
              <a:t>PWGSC Services Procurement: Fact vs. Fiction (2/2)</a:t>
            </a:r>
            <a:endParaRPr lang="en-CA" sz="2500" dirty="0"/>
          </a:p>
        </p:txBody>
      </p:sp>
      <p:graphicFrame>
        <p:nvGraphicFramePr>
          <p:cNvPr id="4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909049"/>
              </p:ext>
            </p:extLst>
          </p:nvPr>
        </p:nvGraphicFramePr>
        <p:xfrm>
          <a:off x="387350" y="990600"/>
          <a:ext cx="8264525" cy="4310063"/>
        </p:xfrm>
        <a:graphic>
          <a:graphicData uri="http://schemas.openxmlformats.org/drawingml/2006/table">
            <a:tbl>
              <a:tblPr firstRow="1"/>
              <a:tblGrid>
                <a:gridCol w="4132262"/>
                <a:gridCol w="4132263"/>
              </a:tblGrid>
              <a:tr h="762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FICTION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993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Managers can obtain a list of suppliers who have qualified under new SO/SA tools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PWGSC will not release this information, a search must be initiated using the SO/SA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If managers use the SO/SA tools, they do not need to write a Statement of Work (SOW) or evaluation criteria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Managers need to write a SOW.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31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How the Procurement Team Helps Clients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2400" dirty="0" smtClean="0"/>
              <a:t>Plan – Procurement Schedule, and Commodity-Based Management looking at departmental spending on goods/services as a whole</a:t>
            </a:r>
          </a:p>
          <a:p>
            <a:pPr marL="342900" indent="-342900">
              <a:lnSpc>
                <a:spcPct val="90000"/>
              </a:lnSpc>
            </a:pPr>
            <a:r>
              <a:rPr lang="en-US" sz="2400" dirty="0" smtClean="0"/>
              <a:t>Consistent Process – iService states the standard way to buy many key goods and services</a:t>
            </a:r>
          </a:p>
          <a:p>
            <a:pPr marL="342900" indent="-342900">
              <a:lnSpc>
                <a:spcPct val="90000"/>
              </a:lnSpc>
            </a:pPr>
            <a:r>
              <a:rPr lang="en-US" sz="2400" dirty="0" smtClean="0"/>
              <a:t>Prepare to explain your actions (how would someone react vs. making everything bulletproof)</a:t>
            </a:r>
          </a:p>
          <a:p>
            <a:pPr marL="342900" indent="-342900">
              <a:lnSpc>
                <a:spcPct val="90000"/>
              </a:lnSpc>
            </a:pPr>
            <a:r>
              <a:rPr lang="en-US" sz="2400" dirty="0" smtClean="0"/>
              <a:t>Documentation is important (5 minutes of documentation saves 5 hours of explanation later) – Contract Management Toolkit on iService</a:t>
            </a:r>
          </a:p>
          <a:p>
            <a:pPr marL="342900" indent="-342900">
              <a:lnSpc>
                <a:spcPct val="90000"/>
              </a:lnSpc>
            </a:pPr>
            <a:r>
              <a:rPr lang="en-US" sz="2400" dirty="0" smtClean="0"/>
              <a:t>Not always black and white (rules won’t resolve every issue) – Provision of sound procurement advice early in the process based on knowledge of legal and policy framework and innovative procurement methods</a:t>
            </a:r>
          </a:p>
          <a:p>
            <a:pPr marL="342900" indent="-342900">
              <a:lnSpc>
                <a:spcPct val="90000"/>
              </a:lnSpc>
              <a:buNone/>
            </a:pPr>
            <a:endParaRPr lang="en-US" sz="2400" b="1" dirty="0" smtClean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874780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Tools and Templates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How can we help you define your requirements and write SOWs ? Use these Tools &amp; Templates available on iService.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Requirements Definition Tools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Statement of Work templates (for Professional Services and for Training Delivery)</a:t>
            </a:r>
          </a:p>
        </p:txBody>
      </p:sp>
    </p:spTree>
    <p:extLst>
      <p:ext uri="{BB962C8B-B14F-4D97-AF65-F5344CB8AC3E}">
        <p14:creationId xmlns:p14="http://schemas.microsoft.com/office/powerpoint/2010/main" val="388199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owerPoint ESDC English">
  <a:themeElements>
    <a:clrScheme name="HRSDC Corporate">
      <a:dk1>
        <a:srgbClr val="000000"/>
      </a:dk1>
      <a:lt1>
        <a:srgbClr val="FFFFFF"/>
      </a:lt1>
      <a:dk2>
        <a:srgbClr val="003478"/>
      </a:dk2>
      <a:lt2>
        <a:srgbClr val="0069AA"/>
      </a:lt2>
      <a:accent1>
        <a:srgbClr val="003478"/>
      </a:accent1>
      <a:accent2>
        <a:srgbClr val="F51E2D"/>
      </a:accent2>
      <a:accent3>
        <a:srgbClr val="EBE05E"/>
      </a:accent3>
      <a:accent4>
        <a:srgbClr val="07926A"/>
      </a:accent4>
      <a:accent5>
        <a:srgbClr val="9DB2BE"/>
      </a:accent5>
      <a:accent6>
        <a:srgbClr val="911500"/>
      </a:accent6>
      <a:hlink>
        <a:srgbClr val="A7335B"/>
      </a:hlink>
      <a:folHlink>
        <a:srgbClr val="004785"/>
      </a:folHlink>
    </a:clrScheme>
    <a:fontScheme name="Template PP_e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PP_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96964B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5">
        <a:dk1>
          <a:srgbClr val="000000"/>
        </a:dk1>
        <a:lt1>
          <a:srgbClr val="FFFFFF"/>
        </a:lt1>
        <a:dk2>
          <a:srgbClr val="003366"/>
        </a:dk2>
        <a:lt2>
          <a:srgbClr val="006699"/>
        </a:lt2>
        <a:accent1>
          <a:srgbClr val="33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2D00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presentation_template_esdc</Template>
  <TotalTime>0</TotalTime>
  <Words>936</Words>
  <Application>Microsoft Office PowerPoint</Application>
  <PresentationFormat>On-screen Show (4:3)</PresentationFormat>
  <Paragraphs>148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Template PowerPoint ESDC English</vt:lpstr>
      <vt:lpstr>Presentation</vt:lpstr>
      <vt:lpstr>ESDC Procurement Team Overview</vt:lpstr>
      <vt:lpstr>Today’s Environment &amp; Drivers for Change</vt:lpstr>
      <vt:lpstr>Key Accountabilities</vt:lpstr>
      <vt:lpstr>Key Delegations for Funds Center Managers</vt:lpstr>
      <vt:lpstr>Procurement Process Summary</vt:lpstr>
      <vt:lpstr>PWGSC Services Procurement: Fact vs. Fiction (1/2)</vt:lpstr>
      <vt:lpstr>PWGSC Services Procurement: Fact vs. Fiction (2/2)</vt:lpstr>
      <vt:lpstr>How the Procurement Team Helps Clients</vt:lpstr>
      <vt:lpstr>Tools and Templates</vt:lpstr>
      <vt:lpstr>How to start a Procurement</vt:lpstr>
      <vt:lpstr>ESDC Procurement Team iService site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2014-06-04T21:01:01Z</dcterms:created>
  <dcterms:modified xsi:type="dcterms:W3CDTF">2016-06-29T16:25:08Z</dcterms:modified>
</cp:coreProperties>
</file>