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ppt" ContentType="application/vnd.ms-powerpoi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PowerPoint_97-2003_Presentation1.ppt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resentation" r:id="rId5" imgW="0" imgH="0" progId="PowerPoint.Show.8">
                  <p:embed/>
                </p:oleObj>
              </mc:Choice>
              <mc:Fallback>
                <p:oleObj name="Presentation" r:id="rId5" imgW="0" imgH="0" progId="PowerPoint.Show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280988" y="1174750"/>
            <a:ext cx="4838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Wingdings" pitchFamily="2" charset="2"/>
              <a:buNone/>
            </a:pPr>
            <a:r>
              <a:rPr lang="fr-CA" sz="2000" b="1" dirty="0">
                <a:solidFill>
                  <a:srgbClr val="FFFFFF"/>
                </a:solidFill>
                <a:latin typeface="ITC Stone Informal Std Bold" pitchFamily="18" charset="0"/>
              </a:rPr>
              <a:t> </a:t>
            </a:r>
            <a:endParaRPr lang="en-CA" sz="2000" b="1" dirty="0">
              <a:solidFill>
                <a:srgbClr val="FFFFFF"/>
              </a:solidFill>
              <a:latin typeface="ITC Stone Informal Std Bold" pitchFamily="18" charset="0"/>
            </a:endParaRPr>
          </a:p>
        </p:txBody>
      </p:sp>
      <p:sp>
        <p:nvSpPr>
          <p:cNvPr id="64583" name="Rectangle 71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685800" y="2332038"/>
            <a:ext cx="7772400" cy="1470025"/>
          </a:xfrm>
        </p:spPr>
        <p:txBody>
          <a:bodyPr anchor="ctr"/>
          <a:lstStyle>
            <a:lvl1pPr algn="ctr">
              <a:defRPr sz="2800">
                <a:solidFill>
                  <a:srgbClr val="003478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CA" noProof="0" dirty="0" smtClean="0"/>
          </a:p>
        </p:txBody>
      </p:sp>
      <p:sp>
        <p:nvSpPr>
          <p:cNvPr id="64584" name="Rectangle 7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87813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dirty="0" smtClean="0"/>
          </a:p>
        </p:txBody>
      </p:sp>
    </p:spTree>
    <p:extLst>
      <p:ext uri="{BB962C8B-B14F-4D97-AF65-F5344CB8AC3E}">
        <p14:creationId xmlns:p14="http://schemas.microsoft.com/office/powerpoint/2010/main" val="1501560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810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272142"/>
            <a:ext cx="8348662" cy="544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" y="990601"/>
            <a:ext cx="8345488" cy="4806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43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rgbClr val="003478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42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0" y="990601"/>
            <a:ext cx="4095750" cy="480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990601"/>
            <a:ext cx="4097338" cy="480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18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4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4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23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90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80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575050" y="273050"/>
            <a:ext cx="5111750" cy="5853113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301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48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938" y="6353175"/>
            <a:ext cx="596423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black">
          <a:xfrm>
            <a:off x="388938" y="271463"/>
            <a:ext cx="8348662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990600"/>
            <a:ext cx="8345488" cy="480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6804025" y="6396038"/>
            <a:ext cx="1901825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359039B5-D8EC-4964-8C17-CE222A8777C0}" type="slidenum">
              <a:rPr lang="en-CA" sz="14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CA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84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003478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85750" algn="l" rtl="0" eaLnBrk="1" fontAlgn="base" hangingPunct="1">
        <a:spcBef>
          <a:spcPct val="20000"/>
        </a:spcBef>
        <a:spcAft>
          <a:spcPct val="0"/>
        </a:spcAft>
        <a:buClr>
          <a:srgbClr val="003478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3478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3478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3478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Key Accountabilities</a:t>
            </a:r>
            <a:endParaRPr lang="en-CA" dirty="0" smtClean="0">
              <a:solidFill>
                <a:schemeClr val="tx2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3225" y="765175"/>
            <a:ext cx="25781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Helvetica" pitchFamily="34" charset="0"/>
              </a:rPr>
              <a:t>Funds Center Manager</a:t>
            </a:r>
            <a:endParaRPr lang="en-CA" sz="1600" b="1" dirty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635375" y="765175"/>
            <a:ext cx="2471738" cy="355600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600" b="1" dirty="0">
                <a:solidFill>
                  <a:srgbClr val="000000"/>
                </a:solidFill>
                <a:latin typeface="Helvetica" pitchFamily="34" charset="0"/>
              </a:rPr>
              <a:t>CFOB Procurement</a:t>
            </a:r>
            <a:endParaRPr lang="en-CA" sz="1600" b="1" dirty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804025" y="765175"/>
            <a:ext cx="2066925" cy="355600"/>
          </a:xfrm>
          <a:prstGeom prst="rect">
            <a:avLst/>
          </a:prstGeom>
          <a:solidFill>
            <a:srgbClr val="CCFFCC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600" b="1" dirty="0">
                <a:solidFill>
                  <a:srgbClr val="000000"/>
                </a:solidFill>
                <a:latin typeface="Helvetica" pitchFamily="34" charset="0"/>
              </a:rPr>
              <a:t>Finance</a:t>
            </a:r>
            <a:endParaRPr lang="en-CA" sz="1600" b="1" dirty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79388" y="1196975"/>
            <a:ext cx="3025775" cy="483209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22238" indent="-122238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Helvetica" pitchFamily="34" charset="0"/>
              </a:rPr>
              <a:t>Exercise Expenditure Authority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Commitment of funds </a:t>
            </a:r>
            <a:r>
              <a:rPr lang="en-US" sz="1400" dirty="0" smtClean="0">
                <a:solidFill>
                  <a:srgbClr val="000000"/>
                </a:solidFill>
                <a:latin typeface="Helvetica" pitchFamily="34" charset="0"/>
              </a:rPr>
              <a:t>s. 32 </a:t>
            </a:r>
            <a:r>
              <a:rPr lang="en-US" sz="1400" i="1" dirty="0" smtClean="0">
                <a:solidFill>
                  <a:srgbClr val="000000"/>
                </a:solidFill>
                <a:latin typeface="Helvetica" pitchFamily="34" charset="0"/>
              </a:rPr>
              <a:t>FAA</a:t>
            </a:r>
            <a:endParaRPr lang="en-US" sz="1400" i="1" dirty="0">
              <a:solidFill>
                <a:srgbClr val="000000"/>
              </a:solidFill>
              <a:latin typeface="Helvetica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Tracking Budget of Contract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Helvetica" pitchFamily="34" charset="0"/>
              </a:rPr>
              <a:t>Develop Business Requirements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Statement of </a:t>
            </a:r>
            <a:r>
              <a:rPr lang="en-US" sz="1400" dirty="0" smtClean="0">
                <a:solidFill>
                  <a:srgbClr val="000000"/>
                </a:solidFill>
                <a:latin typeface="Helvetica" pitchFamily="34" charset="0"/>
              </a:rPr>
              <a:t>Work</a:t>
            </a:r>
            <a:endParaRPr lang="en-US" sz="1400" dirty="0">
              <a:solidFill>
                <a:srgbClr val="000000"/>
              </a:solidFill>
              <a:latin typeface="Helvetica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Evaluation </a:t>
            </a:r>
            <a:r>
              <a:rPr lang="en-US" sz="1400" dirty="0" smtClean="0">
                <a:solidFill>
                  <a:srgbClr val="000000"/>
                </a:solidFill>
                <a:latin typeface="Helvetica" pitchFamily="34" charset="0"/>
              </a:rPr>
              <a:t>Criteria </a:t>
            </a: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&amp; Selection methodology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</a:pPr>
            <a:r>
              <a:rPr lang="en-US" sz="1400" b="1" dirty="0">
                <a:solidFill>
                  <a:srgbClr val="000000"/>
                </a:solidFill>
                <a:latin typeface="Helvetica" pitchFamily="34" charset="0"/>
              </a:rPr>
              <a:t>Contracting Process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000000"/>
                </a:solidFill>
                <a:latin typeface="Helvetica" pitchFamily="34" charset="0"/>
              </a:rPr>
              <a:t>Answer questions in bid </a:t>
            </a: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period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Performing technical evaluation (sometimes mandatory when of a technical nature)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Helvetica" pitchFamily="34" charset="0"/>
              </a:rPr>
              <a:t>Contract Management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Vendor management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Receive deliverables; </a:t>
            </a:r>
            <a:r>
              <a:rPr lang="en-US" sz="1400" dirty="0" smtClean="0">
                <a:solidFill>
                  <a:srgbClr val="000000"/>
                </a:solidFill>
                <a:latin typeface="Helvetica" pitchFamily="34" charset="0"/>
              </a:rPr>
              <a:t>s. 34 </a:t>
            </a:r>
            <a:r>
              <a:rPr lang="en-US" sz="1400" i="1" dirty="0" smtClean="0">
                <a:solidFill>
                  <a:srgbClr val="000000"/>
                </a:solidFill>
                <a:latin typeface="Helvetica" pitchFamily="34" charset="0"/>
              </a:rPr>
              <a:t>FAA</a:t>
            </a:r>
            <a:endParaRPr lang="en-US" sz="1400" i="1" dirty="0">
              <a:solidFill>
                <a:srgbClr val="000000"/>
              </a:solidFill>
              <a:latin typeface="Helvetica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Helvetica" pitchFamily="34" charset="0"/>
              </a:rPr>
              <a:t>Documentation: </a:t>
            </a:r>
            <a:r>
              <a:rPr lang="en-US" sz="1400" dirty="0" smtClean="0">
                <a:solidFill>
                  <a:srgbClr val="000000"/>
                </a:solidFill>
                <a:latin typeface="Helvetica" pitchFamily="34" charset="0"/>
              </a:rPr>
              <a:t>Requirement </a:t>
            </a: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File</a:t>
            </a:r>
            <a:endParaRPr lang="en-CA" sz="1400" dirty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348038" y="1196975"/>
            <a:ext cx="3214687" cy="45688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68275" indent="-168275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Helvetica" pitchFamily="34" charset="0"/>
              </a:rPr>
              <a:t>Exercise Contracting Authority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Develop RFP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Tender &amp; contract award processes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Maintain procurement process documentation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Advice &amp; information to </a:t>
            </a:r>
            <a:r>
              <a:rPr lang="en-US" sz="1400" dirty="0" smtClean="0">
                <a:solidFill>
                  <a:srgbClr val="000000"/>
                </a:solidFill>
                <a:latin typeface="Helvetica" pitchFamily="34" charset="0"/>
              </a:rPr>
              <a:t>Managers</a:t>
            </a:r>
            <a:endParaRPr lang="en-US" sz="1400" dirty="0">
              <a:solidFill>
                <a:srgbClr val="000000"/>
              </a:solidFill>
              <a:latin typeface="Helvetica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Complete mandatory and financial evaluation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Helvetica" pitchFamily="34" charset="0"/>
              </a:rPr>
              <a:t>Contract Management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Contract amendments (with manager)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Vendor management (with manager)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Contract close-out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Helvetica" pitchFamily="34" charset="0"/>
              </a:rPr>
              <a:t>Documentation</a:t>
            </a: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 – Contract File</a:t>
            </a:r>
            <a:endParaRPr lang="en-CA" sz="1400" dirty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804025" y="1196975"/>
            <a:ext cx="2054225" cy="20161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22238" indent="-122238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Helvetica" pitchFamily="34" charset="0"/>
              </a:rPr>
              <a:t>Exercise Financial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Helvetica" pitchFamily="34" charset="0"/>
              </a:rPr>
              <a:t>Authority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Section </a:t>
            </a:r>
            <a:r>
              <a:rPr lang="en-US" sz="1400" dirty="0" smtClean="0">
                <a:solidFill>
                  <a:srgbClr val="000000"/>
                </a:solidFill>
                <a:latin typeface="Helvetica" pitchFamily="34" charset="0"/>
              </a:rPr>
              <a:t>33 </a:t>
            </a:r>
            <a:r>
              <a:rPr lang="en-US" sz="1400" i="1" dirty="0" smtClean="0">
                <a:solidFill>
                  <a:srgbClr val="000000"/>
                </a:solidFill>
                <a:latin typeface="Helvetica" pitchFamily="34" charset="0"/>
              </a:rPr>
              <a:t>FAA</a:t>
            </a:r>
            <a:r>
              <a:rPr lang="en-US" sz="1400" dirty="0" smtClean="0">
                <a:solidFill>
                  <a:srgbClr val="000000"/>
                </a:solidFill>
                <a:latin typeface="Helvetica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(Payment of invoice)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endParaRPr lang="en-US" sz="1400" dirty="0">
              <a:solidFill>
                <a:srgbClr val="000000"/>
              </a:solidFill>
              <a:latin typeface="Helvetica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sz="1400" b="1" dirty="0">
                <a:solidFill>
                  <a:srgbClr val="000000"/>
                </a:solidFill>
                <a:latin typeface="Helvetica" pitchFamily="34" charset="0"/>
              </a:rPr>
              <a:t>Documentation</a:t>
            </a:r>
            <a:r>
              <a:rPr lang="en-US" sz="1400" dirty="0">
                <a:solidFill>
                  <a:srgbClr val="000000"/>
                </a:solidFill>
                <a:latin typeface="Helvetica" pitchFamily="34" charset="0"/>
              </a:rPr>
              <a:t> – Finance File</a:t>
            </a:r>
            <a:endParaRPr lang="en-CA" sz="1400" dirty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500063" y="6429375"/>
            <a:ext cx="8424862" cy="3079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latin typeface="Calibri" pitchFamily="34" charset="0"/>
              </a:rPr>
              <a:t>ALL:  Stewardship &amp; ensuring value for money including compliance with </a:t>
            </a:r>
            <a:r>
              <a:rPr lang="en-US" sz="1400" b="1" dirty="0" smtClean="0">
                <a:solidFill>
                  <a:srgbClr val="FFFFFF"/>
                </a:solidFill>
                <a:latin typeface="Calibri" pitchFamily="34" charset="0"/>
              </a:rPr>
              <a:t>LRP</a:t>
            </a:r>
            <a:endParaRPr lang="en-CA" sz="14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6516688" y="3429000"/>
            <a:ext cx="2357437" cy="2286000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</a:rPr>
              <a:t>Consistent with PG classification standards &amp; competency standards &amp; LRP</a:t>
            </a:r>
          </a:p>
          <a:p>
            <a:pPr algn="ctr">
              <a:defRPr/>
            </a:pPr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04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owerPoint ESDC English">
  <a:themeElements>
    <a:clrScheme name="HRSDC Corporate">
      <a:dk1>
        <a:srgbClr val="000000"/>
      </a:dk1>
      <a:lt1>
        <a:srgbClr val="FFFFFF"/>
      </a:lt1>
      <a:dk2>
        <a:srgbClr val="003478"/>
      </a:dk2>
      <a:lt2>
        <a:srgbClr val="0069AA"/>
      </a:lt2>
      <a:accent1>
        <a:srgbClr val="003478"/>
      </a:accent1>
      <a:accent2>
        <a:srgbClr val="F51E2D"/>
      </a:accent2>
      <a:accent3>
        <a:srgbClr val="EBE05E"/>
      </a:accent3>
      <a:accent4>
        <a:srgbClr val="07926A"/>
      </a:accent4>
      <a:accent5>
        <a:srgbClr val="9DB2BE"/>
      </a:accent5>
      <a:accent6>
        <a:srgbClr val="911500"/>
      </a:accent6>
      <a:hlink>
        <a:srgbClr val="A7335B"/>
      </a:hlink>
      <a:folHlink>
        <a:srgbClr val="004785"/>
      </a:folHlink>
    </a:clrScheme>
    <a:fontScheme name="Template PP_ex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PP_ex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3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666633"/>
        </a:accent1>
        <a:accent2>
          <a:srgbClr val="D2D2A8"/>
        </a:accent2>
        <a:accent3>
          <a:srgbClr val="FFFFFF"/>
        </a:accent3>
        <a:accent4>
          <a:srgbClr val="000000"/>
        </a:accent4>
        <a:accent5>
          <a:srgbClr val="B8B8AD"/>
        </a:accent5>
        <a:accent6>
          <a:srgbClr val="BEBE98"/>
        </a:accent6>
        <a:hlink>
          <a:srgbClr val="96964B"/>
        </a:hlink>
        <a:folHlink>
          <a:srgbClr val="004C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14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666633"/>
        </a:accent1>
        <a:accent2>
          <a:srgbClr val="D2D2A8"/>
        </a:accent2>
        <a:accent3>
          <a:srgbClr val="FFFFFF"/>
        </a:accent3>
        <a:accent4>
          <a:srgbClr val="000000"/>
        </a:accent4>
        <a:accent5>
          <a:srgbClr val="B8B8AD"/>
        </a:accent5>
        <a:accent6>
          <a:srgbClr val="BEBE98"/>
        </a:accent6>
        <a:hlink>
          <a:srgbClr val="A1414A"/>
        </a:hlink>
        <a:folHlink>
          <a:srgbClr val="004C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15">
        <a:dk1>
          <a:srgbClr val="000000"/>
        </a:dk1>
        <a:lt1>
          <a:srgbClr val="FFFFFF"/>
        </a:lt1>
        <a:dk2>
          <a:srgbClr val="003366"/>
        </a:dk2>
        <a:lt2>
          <a:srgbClr val="006699"/>
        </a:lt2>
        <a:accent1>
          <a:srgbClr val="336699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B92D00"/>
        </a:accent6>
        <a:hlink>
          <a:srgbClr val="A1414A"/>
        </a:hlink>
        <a:folHlink>
          <a:srgbClr val="004C9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148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Template PowerPoint ESDC English</vt:lpstr>
      <vt:lpstr>Presentation</vt:lpstr>
      <vt:lpstr>Key Accountabilities</vt:lpstr>
    </vt:vector>
  </TitlesOfParts>
  <Company>GoC / GdC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Accountabilities</dc:title>
  <dc:creator>Mayhew, Kimberly [NC]</dc:creator>
  <cp:lastModifiedBy>Lau, Catrion [NC]</cp:lastModifiedBy>
  <cp:revision>1</cp:revision>
  <dcterms:created xsi:type="dcterms:W3CDTF">2014-10-27T14:06:45Z</dcterms:created>
  <dcterms:modified xsi:type="dcterms:W3CDTF">2014-10-28T14:55:09Z</dcterms:modified>
</cp:coreProperties>
</file>