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20"/>
  </p:notesMasterIdLst>
  <p:sldIdLst>
    <p:sldId id="293" r:id="rId7"/>
    <p:sldId id="306" r:id="rId8"/>
    <p:sldId id="287" r:id="rId9"/>
    <p:sldId id="288" r:id="rId10"/>
    <p:sldId id="290" r:id="rId11"/>
    <p:sldId id="289" r:id="rId12"/>
    <p:sldId id="296" r:id="rId13"/>
    <p:sldId id="297" r:id="rId14"/>
    <p:sldId id="301" r:id="rId15"/>
    <p:sldId id="302" r:id="rId16"/>
    <p:sldId id="305" r:id="rId17"/>
    <p:sldId id="304" r:id="rId18"/>
    <p:sldId id="307" r:id="rId19"/>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780490-9C59-4761-B2B7-8A8518114AF4}">
          <p14:sldIdLst>
            <p14:sldId id="293"/>
            <p14:sldId id="306"/>
            <p14:sldId id="287"/>
            <p14:sldId id="288"/>
            <p14:sldId id="290"/>
            <p14:sldId id="289"/>
            <p14:sldId id="296"/>
            <p14:sldId id="297"/>
            <p14:sldId id="301"/>
            <p14:sldId id="302"/>
            <p14:sldId id="305"/>
            <p14:sldId id="304"/>
            <p14:sldId id="30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war, Mandy J []NC]" initials="DMJ[" lastIdx="3" clrIdx="0"/>
  <p:cmAuthor id="1" name="Belleau, Micheline [QC]" initials="BM[" lastIdx="3" clrIdx="1"/>
  <p:cmAuthor id="2" name="Gaudet, Sophie S [NC]" initials="GSS[" lastIdx="6" clrIdx="2">
    <p:extLst>
      <p:ext uri="{19B8F6BF-5375-455C-9EA6-DF929625EA0E}">
        <p15:presenceInfo xmlns:p15="http://schemas.microsoft.com/office/powerpoint/2012/main" userId="Gaudet, Sophie S [NC]" providerId="None"/>
      </p:ext>
    </p:extLst>
  </p:cmAuthor>
  <p:cmAuthor id="3" name="Marcipont, Jacqueline" initials="JM" lastIdx="4" clrIdx="3">
    <p:extLst>
      <p:ext uri="{19B8F6BF-5375-455C-9EA6-DF929625EA0E}">
        <p15:presenceInfo xmlns:p15="http://schemas.microsoft.com/office/powerpoint/2012/main" userId="Marcipont, Jacqueline" providerId="None"/>
      </p:ext>
    </p:extLst>
  </p:cmAuthor>
  <p:cmAuthor id="4" name="Simard, Jean-Pierre" initials="SJ" lastIdx="2" clrIdx="4">
    <p:extLst>
      <p:ext uri="{19B8F6BF-5375-455C-9EA6-DF929625EA0E}">
        <p15:presenceInfo xmlns:p15="http://schemas.microsoft.com/office/powerpoint/2012/main" userId="Simard, Jean-Pier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A822FA"/>
    <a:srgbClr val="FFCCFF"/>
    <a:srgbClr val="FF99CC"/>
    <a:srgbClr val="CCECFF"/>
    <a:srgbClr val="CCFFCC"/>
    <a:srgbClr val="CCCCFF"/>
    <a:srgbClr val="CC99FF"/>
    <a:srgbClr val="00FFFF"/>
    <a:srgbClr val="FB36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9302" autoAdjust="0"/>
  </p:normalViewPr>
  <p:slideViewPr>
    <p:cSldViewPr snapToObjects="1">
      <p:cViewPr varScale="1">
        <p:scale>
          <a:sx n="136" d="100"/>
          <a:sy n="136" d="100"/>
        </p:scale>
        <p:origin x="900" y="11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7" d="100"/>
          <a:sy n="87" d="100"/>
        </p:scale>
        <p:origin x="-3780" y="-7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1010D5C-3B3A-214D-8AA9-7907A42D725C}" type="datetimeFigureOut">
              <a:rPr lang="en-US" smtClean="0"/>
              <a:t>6/4/2019</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DD8B1A-5049-5C4B-AFE6-32830630CA6A}" type="slidenum">
              <a:rPr lang="en-US" smtClean="0"/>
              <a:t>‹#›</a:t>
            </a:fld>
            <a:endParaRPr lang="en-US"/>
          </a:p>
        </p:txBody>
      </p:sp>
    </p:spTree>
    <p:extLst>
      <p:ext uri="{BB962C8B-B14F-4D97-AF65-F5344CB8AC3E}">
        <p14:creationId xmlns:p14="http://schemas.microsoft.com/office/powerpoint/2010/main" val="4022877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c.gc.ca/eic/site/068.nsf/eng/h_00001.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2</a:t>
            </a:fld>
            <a:endParaRPr lang="en-US"/>
          </a:p>
        </p:txBody>
      </p:sp>
    </p:spTree>
    <p:extLst>
      <p:ext uri="{BB962C8B-B14F-4D97-AF65-F5344CB8AC3E}">
        <p14:creationId xmlns:p14="http://schemas.microsoft.com/office/powerpoint/2010/main" val="3920645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11</a:t>
            </a:fld>
            <a:endParaRPr lang="en-US"/>
          </a:p>
        </p:txBody>
      </p:sp>
    </p:spTree>
    <p:extLst>
      <p:ext uri="{BB962C8B-B14F-4D97-AF65-F5344CB8AC3E}">
        <p14:creationId xmlns:p14="http://schemas.microsoft.com/office/powerpoint/2010/main" val="2947586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12</a:t>
            </a:fld>
            <a:endParaRPr lang="en-US"/>
          </a:p>
        </p:txBody>
      </p:sp>
    </p:spTree>
    <p:extLst>
      <p:ext uri="{BB962C8B-B14F-4D97-AF65-F5344CB8AC3E}">
        <p14:creationId xmlns:p14="http://schemas.microsoft.com/office/powerpoint/2010/main" val="229393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0DDD8B1A-5049-5C4B-AFE6-32830630CA6A}" type="slidenum">
              <a:rPr lang="en-US" smtClean="0"/>
              <a:t>3</a:t>
            </a:fld>
            <a:endParaRPr lang="en-US"/>
          </a:p>
        </p:txBody>
      </p:sp>
    </p:spTree>
    <p:extLst>
      <p:ext uri="{BB962C8B-B14F-4D97-AF65-F5344CB8AC3E}">
        <p14:creationId xmlns:p14="http://schemas.microsoft.com/office/powerpoint/2010/main" val="1910787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0DDD8B1A-5049-5C4B-AFE6-32830630CA6A}" type="slidenum">
              <a:rPr lang="en-US" smtClean="0"/>
              <a:t>4</a:t>
            </a:fld>
            <a:endParaRPr lang="en-US"/>
          </a:p>
        </p:txBody>
      </p:sp>
    </p:spTree>
    <p:extLst>
      <p:ext uri="{BB962C8B-B14F-4D97-AF65-F5344CB8AC3E}">
        <p14:creationId xmlns:p14="http://schemas.microsoft.com/office/powerpoint/2010/main" val="387657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baseline="0" dirty="0" smtClean="0"/>
              <a:t>Exceptions</a:t>
            </a:r>
            <a:r>
              <a:rPr lang="en-CA" baseline="0" dirty="0" smtClean="0"/>
              <a:t>:</a:t>
            </a:r>
          </a:p>
          <a:p>
            <a:r>
              <a:rPr lang="en-CA" dirty="0" smtClean="0"/>
              <a:t>By default, the Contractor is to own the Foreground IP arising under Crown Procurement Contracts, unless the Crown claims one of the exceptions listed below, or applies for a TB exemption from this Policy through a TB Submission. Under the Crown Procurement Contract, the Crown may claim ownership of the Foreground IP for the following reasons (please see </a:t>
            </a:r>
            <a:r>
              <a:rPr lang="en-CA" i="1" dirty="0" smtClean="0">
                <a:hlinkClick r:id="rId3"/>
              </a:rPr>
              <a:t>Implementation Guide</a:t>
            </a:r>
            <a:r>
              <a:rPr lang="en-CA" dirty="0" smtClean="0"/>
              <a:t> for further details, and for model clauses consistent with this Policy):</a:t>
            </a:r>
          </a:p>
          <a:p>
            <a:r>
              <a:rPr lang="en-CA" dirty="0" smtClean="0"/>
              <a:t>(1) National security.</a:t>
            </a:r>
          </a:p>
          <a:p>
            <a:r>
              <a:rPr lang="en-CA" dirty="0" smtClean="0"/>
              <a:t>(2) Where statutes, regulations or prior obligations of the Crown to a third party or parties preclude Contractor ownership of the Foreground IP.</a:t>
            </a:r>
          </a:p>
          <a:p>
            <a:r>
              <a:rPr lang="en-CA" dirty="0" smtClean="0"/>
              <a:t>(3) When the Contractor declares in writing that he/she is not interested in owning the Foreground IP.</a:t>
            </a:r>
          </a:p>
          <a:p>
            <a:r>
              <a:rPr lang="en-CA" dirty="0" smtClean="0"/>
              <a:t>(4) Where the main purpose of the Crown Procurement Contract, or the deliverables contracted for, is:</a:t>
            </a:r>
          </a:p>
          <a:p>
            <a:pPr lvl="1"/>
            <a:r>
              <a:rPr lang="en-CA" dirty="0" smtClean="0"/>
              <a:t>(4.1) To generate knowledge and information for public dissemination.</a:t>
            </a:r>
          </a:p>
          <a:p>
            <a:pPr lvl="1"/>
            <a:r>
              <a:rPr lang="en-CA" dirty="0" smtClean="0"/>
              <a:t>(4.2) To augment an existing body of Crown Background as a prerequisite to the transfer of the expanded Background to the private sector, through licensing or assignment of ownership (not necessarily to the original contractor), for the purposes of Commercial Exploitation.</a:t>
            </a:r>
          </a:p>
          <a:p>
            <a:pPr lvl="1"/>
            <a:r>
              <a:rPr lang="en-CA" dirty="0" smtClean="0"/>
              <a:t>(4.3) To deliver a not-yet fully developed component or subsystem that will be incorporated into a complete system at a later date, as a prerequisite to the planned transfer of the complete system to the private sector, through licensing or assignment of ownership, for the purposes of Commercial Exploitation.</a:t>
            </a:r>
          </a:p>
          <a:p>
            <a:r>
              <a:rPr lang="en-CA" dirty="0" smtClean="0"/>
              <a:t>(5) Where the Foreground IP consists of material subject to copyright, with the exception of computer software and all documentation pertaining to that software.</a:t>
            </a:r>
          </a:p>
          <a:p>
            <a:endParaRPr lang="en-CA" dirty="0" smtClean="0"/>
          </a:p>
          <a:p>
            <a:r>
              <a:rPr lang="en-CA" u="sng" dirty="0" smtClean="0"/>
              <a:t>Licensing Rights</a:t>
            </a:r>
            <a:r>
              <a:rPr lang="en-CA" dirty="0" smtClean="0"/>
              <a:t>:</a:t>
            </a:r>
          </a:p>
          <a:p>
            <a:r>
              <a:rPr lang="en-CA" dirty="0" smtClean="0"/>
              <a:t>In general, even though the contractor will retain IP ownership, the clause will grant to </a:t>
            </a:r>
            <a:r>
              <a:rPr lang="en-CA" sz="1200" kern="1200" dirty="0" smtClean="0">
                <a:solidFill>
                  <a:schemeClr val="tx1"/>
                </a:solidFill>
                <a:effectLst/>
                <a:latin typeface="+mn-lt"/>
                <a:ea typeface="+mn-ea"/>
                <a:cs typeface="+mn-cs"/>
              </a:rPr>
              <a:t>Canada a non-exclusive, perpetual, irrevocable, world-wide, fully-paid and royalty-free license. In some cases, the</a:t>
            </a:r>
            <a:r>
              <a:rPr lang="en-CA" sz="1200" kern="1200" baseline="0" dirty="0" smtClean="0">
                <a:solidFill>
                  <a:schemeClr val="tx1"/>
                </a:solidFill>
                <a:effectLst/>
                <a:latin typeface="+mn-lt"/>
                <a:ea typeface="+mn-ea"/>
                <a:cs typeface="+mn-cs"/>
              </a:rPr>
              <a:t> license could be for a fixed term, and in others, we may be given no rights. </a:t>
            </a:r>
            <a:endParaRPr lang="en-CA" dirty="0" smtClean="0"/>
          </a:p>
          <a:p>
            <a:endParaRPr lang="en-CA" baseline="0" dirty="0" smtClean="0"/>
          </a:p>
        </p:txBody>
      </p:sp>
      <p:sp>
        <p:nvSpPr>
          <p:cNvPr id="4" name="Slide Number Placeholder 3"/>
          <p:cNvSpPr>
            <a:spLocks noGrp="1"/>
          </p:cNvSpPr>
          <p:nvPr>
            <p:ph type="sldNum" sz="quarter" idx="10"/>
          </p:nvPr>
        </p:nvSpPr>
        <p:spPr/>
        <p:txBody>
          <a:bodyPr/>
          <a:lstStyle/>
          <a:p>
            <a:fld id="{0DDD8B1A-5049-5C4B-AFE6-32830630CA6A}" type="slidenum">
              <a:rPr lang="en-US" smtClean="0"/>
              <a:t>5</a:t>
            </a:fld>
            <a:endParaRPr lang="en-US"/>
          </a:p>
        </p:txBody>
      </p:sp>
    </p:spTree>
    <p:extLst>
      <p:ext uri="{BB962C8B-B14F-4D97-AF65-F5344CB8AC3E}">
        <p14:creationId xmlns:p14="http://schemas.microsoft.com/office/powerpoint/2010/main" val="38617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Case Study #1: (1) Contract; (2) Contract; (3) Contract</a:t>
            </a:r>
          </a:p>
          <a:p>
            <a:pPr marL="0" marR="0" lvl="0" indent="0" algn="l" defTabSz="457200" rtl="0" eaLnBrk="1" fontAlgn="auto" latinLnBrk="0" hangingPunct="1">
              <a:lnSpc>
                <a:spcPct val="100000"/>
              </a:lnSpc>
              <a:spcBef>
                <a:spcPts val="0"/>
              </a:spcBef>
              <a:spcAft>
                <a:spcPts val="0"/>
              </a:spcAft>
              <a:buClrTx/>
              <a:buSzTx/>
              <a:buFontTx/>
              <a:buNone/>
              <a:tabLst/>
              <a:defRPr/>
            </a:pPr>
            <a:r>
              <a:rPr lang="en-CA" baseline="0" dirty="0" smtClean="0"/>
              <a:t>Case Study #2: (1) Likely not, unless it explicitly says that it is allowed; (2) (a) you must first read the terms and conditions to ensure they are okay, but assuming they are, yes; (b) yes</a:t>
            </a:r>
          </a:p>
          <a:p>
            <a:pPr marL="0" marR="0" lvl="0" indent="0" algn="l" defTabSz="457200" rtl="0" eaLnBrk="1" fontAlgn="auto" latinLnBrk="0" hangingPunct="1">
              <a:lnSpc>
                <a:spcPct val="100000"/>
              </a:lnSpc>
              <a:spcBef>
                <a:spcPts val="0"/>
              </a:spcBef>
              <a:spcAft>
                <a:spcPts val="0"/>
              </a:spcAft>
              <a:buClrTx/>
              <a:buSzTx/>
              <a:buFontTx/>
              <a:buNone/>
              <a:tabLst/>
              <a:defRPr/>
            </a:pPr>
            <a:r>
              <a:rPr lang="en-CA" baseline="0" dirty="0" smtClean="0"/>
              <a:t>There are sites that allow free usage of some graphics (Creative Commons) and some that we have already approved as okay for purchase. Check with us if you get stuck.</a:t>
            </a:r>
          </a:p>
          <a:p>
            <a:r>
              <a:rPr lang="en-CA" baseline="0" dirty="0" smtClean="0"/>
              <a:t>Case Study #3: (1) You must review the </a:t>
            </a:r>
            <a:r>
              <a:rPr lang="en-CA" baseline="0" dirty="0" err="1" smtClean="0"/>
              <a:t>Ts</a:t>
            </a:r>
            <a:r>
              <a:rPr lang="en-CA" baseline="0" dirty="0" smtClean="0"/>
              <a:t> &amp; Cs first, but assuming they are fine, yes.</a:t>
            </a:r>
          </a:p>
        </p:txBody>
      </p:sp>
      <p:sp>
        <p:nvSpPr>
          <p:cNvPr id="4" name="Slide Number Placeholder 3"/>
          <p:cNvSpPr>
            <a:spLocks noGrp="1"/>
          </p:cNvSpPr>
          <p:nvPr>
            <p:ph type="sldNum" sz="quarter" idx="10"/>
          </p:nvPr>
        </p:nvSpPr>
        <p:spPr/>
        <p:txBody>
          <a:bodyPr/>
          <a:lstStyle/>
          <a:p>
            <a:fld id="{0DDD8B1A-5049-5C4B-AFE6-32830630CA6A}" type="slidenum">
              <a:rPr lang="en-US" smtClean="0"/>
              <a:t>6</a:t>
            </a:fld>
            <a:endParaRPr lang="en-US"/>
          </a:p>
        </p:txBody>
      </p:sp>
    </p:spTree>
    <p:extLst>
      <p:ext uri="{BB962C8B-B14F-4D97-AF65-F5344CB8AC3E}">
        <p14:creationId xmlns:p14="http://schemas.microsoft.com/office/powerpoint/2010/main" val="18718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When security requirements are identified, they must be included in the solicitation (in a competitive process) and/or in the contract in order to ensure that the selected contractor meets all the security requirements before he is awarded a contract. Once awarded the contract, the contractor must ensure compliance to those requirements for the entire contract period</a:t>
            </a:r>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7</a:t>
            </a:fld>
            <a:endParaRPr lang="en-US"/>
          </a:p>
        </p:txBody>
      </p:sp>
    </p:spTree>
    <p:extLst>
      <p:ext uri="{BB962C8B-B14F-4D97-AF65-F5344CB8AC3E}">
        <p14:creationId xmlns:p14="http://schemas.microsoft.com/office/powerpoint/2010/main" val="318992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mn-lt"/>
                <a:ea typeface="+mn-ea"/>
                <a:cs typeface="+mn-cs"/>
              </a:rPr>
              <a:t>The Security Requirements Check List (SRCL) form is used to identify all applicable security requirements. When completed, this form must be sent to your Regional Security Office for verification and signature. Once signed by Security, it must be sent to the procurement specialist with your Purchase Requisition (</a:t>
            </a:r>
            <a:r>
              <a:rPr kumimoji="0" lang="en-CA" sz="1200" b="0" i="0" u="none" strike="noStrike" kern="1200" cap="none" spc="0" normalizeH="0" baseline="0" noProof="0" dirty="0" err="1" smtClean="0">
                <a:ln>
                  <a:noFill/>
                </a:ln>
                <a:solidFill>
                  <a:prstClr val="black"/>
                </a:solidFill>
                <a:effectLst/>
                <a:uLnTx/>
                <a:uFillTx/>
                <a:latin typeface="+mn-lt"/>
                <a:ea typeface="+mn-ea"/>
                <a:cs typeface="+mn-cs"/>
              </a:rPr>
              <a:t>PReq</a:t>
            </a:r>
            <a:r>
              <a:rPr kumimoji="0" lang="en-CA" sz="1200" b="0" i="0" u="none" strike="noStrike" kern="1200" cap="none" spc="0" normalizeH="0" baseline="0" noProof="0" dirty="0" smtClean="0">
                <a:ln>
                  <a:noFill/>
                </a:ln>
                <a:solidFill>
                  <a:prstClr val="black"/>
                </a:solidFill>
                <a:effectLst/>
                <a:uLnTx/>
                <a:uFillTx/>
                <a:latin typeface="+mn-lt"/>
                <a:ea typeface="+mn-ea"/>
                <a:cs typeface="+mn-cs"/>
              </a:rPr>
              <a:t>).</a:t>
            </a:r>
            <a:endParaRPr lang="en-CA" baseline="0" dirty="0" smtClean="0"/>
          </a:p>
          <a:p>
            <a:endParaRPr lang="en-CA" dirty="0"/>
          </a:p>
        </p:txBody>
      </p:sp>
      <p:sp>
        <p:nvSpPr>
          <p:cNvPr id="4" name="Slide Number Placeholder 3"/>
          <p:cNvSpPr>
            <a:spLocks noGrp="1"/>
          </p:cNvSpPr>
          <p:nvPr>
            <p:ph type="sldNum" sz="quarter" idx="10"/>
          </p:nvPr>
        </p:nvSpPr>
        <p:spPr/>
        <p:txBody>
          <a:bodyPr/>
          <a:lstStyle/>
          <a:p>
            <a:fld id="{0DDD8B1A-5049-5C4B-AFE6-32830630CA6A}" type="slidenum">
              <a:rPr lang="en-US" smtClean="0"/>
              <a:t>8</a:t>
            </a:fld>
            <a:endParaRPr lang="en-US"/>
          </a:p>
        </p:txBody>
      </p:sp>
    </p:spTree>
    <p:extLst>
      <p:ext uri="{BB962C8B-B14F-4D97-AF65-F5344CB8AC3E}">
        <p14:creationId xmlns:p14="http://schemas.microsoft.com/office/powerpoint/2010/main" val="1745834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2056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DD8B1A-5049-5C4B-AFE6-32830630CA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6741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33379" y="1597819"/>
            <a:ext cx="5123171" cy="1102519"/>
          </a:xfrm>
        </p:spPr>
        <p:txBody>
          <a:bodyPr>
            <a:noAutofit/>
          </a:bodyPr>
          <a:lstStyle>
            <a:lvl1pPr algn="l">
              <a:defRPr sz="3600" b="1" i="0">
                <a:latin typeface="Arial"/>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3433381" y="2914650"/>
            <a:ext cx="5123171" cy="131445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D208E4-588A-D444-A7CC-20EDBE44F587}" type="datetimeFigureOut">
              <a:rPr lang="en-US" smtClean="0"/>
              <a:t>6/4/2019</a:t>
            </a:fld>
            <a:r>
              <a:rPr lang="en-US" dirty="0" smtClean="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82849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208E4-588A-D444-A7CC-20EDBE44F587}"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58487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208E4-588A-D444-A7CC-20EDBE44F587}"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12116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208E4-588A-D444-A7CC-20EDBE44F587}"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6020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D208E4-588A-D444-A7CC-20EDBE44F587}"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98685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D208E4-588A-D444-A7CC-20EDBE44F587}"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2701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D208E4-588A-D444-A7CC-20EDBE44F587}"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55934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D208E4-588A-D444-A7CC-20EDBE44F587}"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48022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208E4-588A-D444-A7CC-20EDBE44F587}"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31428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5330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79874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ED208E4-588A-D444-A7CC-20EDBE44F587}" type="datetimeFigureOut">
              <a:rPr lang="en-US" smtClean="0"/>
              <a:t>6/4/2019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dirty="0"/>
          </a:p>
        </p:txBody>
      </p:sp>
    </p:spTree>
    <p:extLst>
      <p:ext uri="{BB962C8B-B14F-4D97-AF65-F5344CB8AC3E}">
        <p14:creationId xmlns:p14="http://schemas.microsoft.com/office/powerpoint/2010/main" val="250190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2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iservice.prv/eng/is/security/contact_us/rso_contacts.shtml"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iservice.prv/eng/is/security/contact_us/rso_contacts.shtml" TargetMode="External"/><Relationship Id="rId3" Type="http://schemas.openxmlformats.org/officeDocument/2006/relationships/hyperlink" Target="http://iservice.prv/eng/finance/policies/ad/acqcard_policy.shtml" TargetMode="External"/><Relationship Id="rId7" Type="http://schemas.openxmlformats.org/officeDocument/2006/relationships/hyperlink" Target="http://www.ic.gc.ca/eic/site/068.nsf/eng/h_00001.html"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www.ic.gc.ca/eic/site/068.nsf/eng/00005.html#appA" TargetMode="External"/><Relationship Id="rId5" Type="http://schemas.openxmlformats.org/officeDocument/2006/relationships/hyperlink" Target="http://iservice.prv/eng/stewardship_information/topics/privacy.shtml" TargetMode="External"/><Relationship Id="rId10" Type="http://schemas.openxmlformats.org/officeDocument/2006/relationships/hyperlink" Target="http://iservice.prv/eng/finance/purchasing/security_contracting_quick-steps.shtml" TargetMode="External"/><Relationship Id="rId4" Type="http://schemas.openxmlformats.org/officeDocument/2006/relationships/hyperlink" Target="http://iservice.prv/eng/finance/purchasing/procurement_bulletins.shtml" TargetMode="External"/><Relationship Id="rId9" Type="http://schemas.openxmlformats.org/officeDocument/2006/relationships/hyperlink" Target="http://forms-formulaires.prv/lc/content/EForms/en/Detail.html?Form=TBS35010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hyperlink" Target="http://iservice.prv/eng/finance/policies/ad/acqcard_policy.shtml#6.1" TargetMode="Externa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hyperlink" Target="http://iservice.prv/eng/stewardship_information/topics/privacy.shtml"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hyperlink" Target="http://iservice.prv/eng/finance/purchasing/docs/bulletin_2017_6.pdf" TargetMode="External"/><Relationship Id="rId5" Type="http://schemas.openxmlformats.org/officeDocument/2006/relationships/tags" Target="../tags/tag5.xml"/><Relationship Id="rId10"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tags" Target="../tags/tag19.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notesSlide" Target="../notesSlides/notesSlide5.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5.png"/><Relationship Id="rId4" Type="http://schemas.openxmlformats.org/officeDocument/2006/relationships/hyperlink" Target="http://iservice.prv/eng/finance/policies/ad/acqcard_policy.s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iservice.prv/eng/is/security/contact_us/rso_contacts.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iservice.prv/eng/finance/purchasing/security_contracting_guide.shtml" TargetMode="External"/><Relationship Id="rId4" Type="http://schemas.openxmlformats.org/officeDocument/2006/relationships/hyperlink" Target="http://www.tbs-sct.gc.ca/tbsf-fsct/350-103-eng.asp" TargetMode="Externa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png"/><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CA" dirty="0" smtClean="0"/>
              <a:t>ACQUISITION CARD </a:t>
            </a:r>
            <a:endParaRPr lang="en-CA" dirty="0"/>
          </a:p>
        </p:txBody>
      </p:sp>
      <p:sp>
        <p:nvSpPr>
          <p:cNvPr id="9" name="Subtitle 8"/>
          <p:cNvSpPr>
            <a:spLocks noGrp="1"/>
          </p:cNvSpPr>
          <p:nvPr>
            <p:ph type="subTitle" idx="1"/>
          </p:nvPr>
        </p:nvSpPr>
        <p:spPr/>
        <p:txBody>
          <a:bodyPr/>
          <a:lstStyle/>
          <a:p>
            <a:r>
              <a:rPr lang="en-CA" dirty="0" smtClean="0"/>
              <a:t>Intellectual Property (IP) and Security</a:t>
            </a:r>
            <a:endParaRPr lang="en-CA" dirty="0"/>
          </a:p>
        </p:txBody>
      </p:sp>
    </p:spTree>
    <p:extLst>
      <p:ext uri="{BB962C8B-B14F-4D97-AF65-F5344CB8AC3E}">
        <p14:creationId xmlns:p14="http://schemas.microsoft.com/office/powerpoint/2010/main" val="2933902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536364" y="147670"/>
            <a:ext cx="8140092" cy="4373141"/>
          </a:xfrm>
          <a:prstGeom prst="rect">
            <a:avLst/>
          </a:prstGeom>
          <a:ln w="19050">
            <a:noFill/>
          </a:ln>
        </p:spPr>
      </p:pic>
      <p:sp>
        <p:nvSpPr>
          <p:cNvPr id="13" name="Titre 1"/>
          <p:cNvSpPr txBox="1">
            <a:spLocks/>
          </p:cNvSpPr>
          <p:nvPr/>
        </p:nvSpPr>
        <p:spPr>
          <a:xfrm>
            <a:off x="611560" y="297522"/>
            <a:ext cx="7995827" cy="518416"/>
          </a:xfrm>
          <a:prstGeom prst="rect">
            <a:avLst/>
          </a:prstGeom>
          <a:solidFill>
            <a:schemeClr val="tx2">
              <a:lumMod val="60000"/>
              <a:lumOff val="40000"/>
            </a:schemeClr>
          </a:solidFill>
          <a:ln w="38100">
            <a:solidFill>
              <a:schemeClr val="tx1"/>
            </a:solidFill>
          </a:ln>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r>
              <a:rPr lang="en-CA" sz="2000" dirty="0" smtClean="0">
                <a:solidFill>
                  <a:schemeClr val="bg1"/>
                </a:solidFill>
              </a:rPr>
              <a:t>SECURITY AND ACQUISITION CARDS – Q&amp;A</a:t>
            </a:r>
            <a:endParaRPr lang="fr-CA" sz="2000" dirty="0">
              <a:solidFill>
                <a:schemeClr val="bg1"/>
              </a:solidFill>
            </a:endParaRPr>
          </a:p>
        </p:txBody>
      </p:sp>
      <p:sp>
        <p:nvSpPr>
          <p:cNvPr id="14" name="Content Placeholder 3"/>
          <p:cNvSpPr>
            <a:spLocks noGrp="1"/>
          </p:cNvSpPr>
          <p:nvPr>
            <p:ph sz="half" idx="2"/>
            <p:custDataLst>
              <p:tags r:id="rId1"/>
            </p:custDataLst>
          </p:nvPr>
        </p:nvSpPr>
        <p:spPr>
          <a:xfrm>
            <a:off x="611560" y="1347614"/>
            <a:ext cx="7995827" cy="2808312"/>
          </a:xfrm>
          <a:solidFill>
            <a:schemeClr val="accent5">
              <a:lumMod val="60000"/>
              <a:lumOff val="40000"/>
            </a:schemeClr>
          </a:solidFill>
          <a:ln w="28575">
            <a:solidFill>
              <a:schemeClr val="tx1"/>
            </a:solidFill>
          </a:ln>
        </p:spPr>
        <p:txBody>
          <a:bodyPr>
            <a:normAutofit/>
          </a:bodyPr>
          <a:lstStyle/>
          <a:p>
            <a:pPr marL="0" indent="0">
              <a:spcBef>
                <a:spcPts val="0"/>
              </a:spcBef>
              <a:spcAft>
                <a:spcPts val="300"/>
              </a:spcAft>
              <a:buNone/>
            </a:pPr>
            <a:r>
              <a:rPr lang="en-CA" sz="1200" u="sng" dirty="0"/>
              <a:t>We plan on contracting a company for the interior window cleaning of our section, twice a year. The interior window cleaning will only take 20 minutes and we have made arrangements with the commissionaires who will escort the cleaner at all time.   </a:t>
            </a:r>
          </a:p>
          <a:p>
            <a:pPr marL="0" indent="0">
              <a:spcAft>
                <a:spcPts val="300"/>
              </a:spcAft>
              <a:buNone/>
            </a:pPr>
            <a:r>
              <a:rPr lang="en-CA" sz="1200" b="1" dirty="0"/>
              <a:t>Question 1: Must the cleaning person have a security clearance ? </a:t>
            </a:r>
          </a:p>
          <a:p>
            <a:pPr marL="0" indent="0">
              <a:spcAft>
                <a:spcPts val="300"/>
              </a:spcAft>
              <a:buNone/>
            </a:pPr>
            <a:r>
              <a:rPr lang="en-CA" sz="1200" b="1" dirty="0"/>
              <a:t>Question 2: Are there applicable security requirements that require a SRCL to be completed?  </a:t>
            </a:r>
          </a:p>
          <a:p>
            <a:pPr marL="0" indent="0">
              <a:spcAft>
                <a:spcPts val="300"/>
              </a:spcAft>
              <a:buNone/>
            </a:pPr>
            <a:r>
              <a:rPr lang="en-CA" sz="1200" dirty="0"/>
              <a:t>Answer 1: Although it is preferable, the person performing the window cleaning does not need a security clearance since escorted at all time by security. </a:t>
            </a:r>
          </a:p>
          <a:p>
            <a:pPr marL="0" indent="0">
              <a:buNone/>
            </a:pPr>
            <a:r>
              <a:rPr lang="en-CA" sz="1200" dirty="0"/>
              <a:t>Answer 2: Yes, a SRCL must be provided with the </a:t>
            </a:r>
            <a:r>
              <a:rPr lang="en-CA" sz="1200" dirty="0" err="1"/>
              <a:t>PReq</a:t>
            </a:r>
            <a:r>
              <a:rPr lang="en-CA" sz="1200" dirty="0"/>
              <a:t> since there are applicable security requirements (access to an operation zone).   </a:t>
            </a:r>
          </a:p>
          <a:p>
            <a:pPr marL="0" indent="0">
              <a:buNone/>
            </a:pPr>
            <a:endParaRPr lang="en-CA" sz="1200" dirty="0"/>
          </a:p>
          <a:p>
            <a:pPr marL="0" indent="0">
              <a:buNone/>
            </a:pPr>
            <a:r>
              <a:rPr lang="en-CA" sz="1200" dirty="0"/>
              <a:t>The AC </a:t>
            </a:r>
            <a:r>
              <a:rPr lang="en-CA" sz="1200" b="1" u="sng" dirty="0">
                <a:solidFill>
                  <a:srgbClr val="FF0000"/>
                </a:solidFill>
              </a:rPr>
              <a:t>cannot be used </a:t>
            </a:r>
            <a:r>
              <a:rPr lang="en-CA" sz="1200" dirty="0"/>
              <a:t>because of applicable security requirements.</a:t>
            </a:r>
          </a:p>
          <a:p>
            <a:pPr marL="0" indent="0">
              <a:buNone/>
            </a:pPr>
            <a:endParaRPr lang="en-CA" sz="1200" dirty="0"/>
          </a:p>
          <a:p>
            <a:pPr marL="0" indent="0">
              <a:buNone/>
            </a:pPr>
            <a:endParaRPr lang="en-CA" sz="1200" u="sng" dirty="0"/>
          </a:p>
        </p:txBody>
      </p:sp>
    </p:spTree>
    <p:extLst>
      <p:ext uri="{BB962C8B-B14F-4D97-AF65-F5344CB8AC3E}">
        <p14:creationId xmlns:p14="http://schemas.microsoft.com/office/powerpoint/2010/main" val="26012088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CFF"/>
          </a:solidFill>
          <a:ln w="38100">
            <a:solidFill>
              <a:schemeClr val="tx1"/>
            </a:solidFill>
          </a:ln>
        </p:spPr>
        <p:txBody>
          <a:bodyPr/>
          <a:lstStyle/>
          <a:p>
            <a:pPr algn="ctr"/>
            <a:r>
              <a:rPr lang="en-CA" dirty="0" smtClean="0"/>
              <a:t>Who to Contact? </a:t>
            </a:r>
            <a:endParaRPr lang="en-CA" dirty="0"/>
          </a:p>
        </p:txBody>
      </p:sp>
      <p:sp>
        <p:nvSpPr>
          <p:cNvPr id="7" name="Freeform 6"/>
          <p:cNvSpPr>
            <a:spLocks/>
          </p:cNvSpPr>
          <p:nvPr/>
        </p:nvSpPr>
        <p:spPr bwMode="auto">
          <a:xfrm>
            <a:off x="1835696" y="843558"/>
            <a:ext cx="2218841" cy="1840235"/>
          </a:xfrm>
          <a:custGeom>
            <a:avLst/>
            <a:gdLst>
              <a:gd name="T0" fmla="*/ 2147483646 w 509"/>
              <a:gd name="T1" fmla="*/ 1756493798 h 509"/>
              <a:gd name="T2" fmla="*/ 1770059730 w 509"/>
              <a:gd name="T3" fmla="*/ 1756493798 h 509"/>
              <a:gd name="T4" fmla="*/ 1770059730 w 509"/>
              <a:gd name="T5" fmla="*/ 2147483646 h 509"/>
              <a:gd name="T6" fmla="*/ 2147483646 w 509"/>
              <a:gd name="T7" fmla="*/ 2147483646 h 509"/>
              <a:gd name="T8" fmla="*/ 2147483646 w 509"/>
              <a:gd name="T9" fmla="*/ 2147483646 h 509"/>
              <a:gd name="T10" fmla="*/ 2147483646 w 509"/>
              <a:gd name="T11" fmla="*/ 2147483646 h 509"/>
              <a:gd name="T12" fmla="*/ 2147483646 w 509"/>
              <a:gd name="T13" fmla="*/ 2147483646 h 509"/>
              <a:gd name="T14" fmla="*/ 2147483646 w 509"/>
              <a:gd name="T15" fmla="*/ 2147483646 h 509"/>
              <a:gd name="T16" fmla="*/ 2147483646 w 509"/>
              <a:gd name="T17" fmla="*/ 1756493798 h 5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9" h="509">
                <a:moveTo>
                  <a:pt x="437" y="94"/>
                </a:moveTo>
                <a:cubicBezTo>
                  <a:pt x="342" y="0"/>
                  <a:pt x="189" y="0"/>
                  <a:pt x="95" y="94"/>
                </a:cubicBezTo>
                <a:cubicBezTo>
                  <a:pt x="0" y="188"/>
                  <a:pt x="0" y="342"/>
                  <a:pt x="95" y="436"/>
                </a:cubicBezTo>
                <a:cubicBezTo>
                  <a:pt x="144" y="485"/>
                  <a:pt x="208" y="509"/>
                  <a:pt x="272" y="507"/>
                </a:cubicBezTo>
                <a:cubicBezTo>
                  <a:pt x="387" y="507"/>
                  <a:pt x="387" y="507"/>
                  <a:pt x="387" y="507"/>
                </a:cubicBezTo>
                <a:cubicBezTo>
                  <a:pt x="508" y="507"/>
                  <a:pt x="508" y="507"/>
                  <a:pt x="508" y="507"/>
                </a:cubicBezTo>
                <a:cubicBezTo>
                  <a:pt x="508" y="386"/>
                  <a:pt x="508" y="386"/>
                  <a:pt x="508" y="386"/>
                </a:cubicBezTo>
                <a:cubicBezTo>
                  <a:pt x="508" y="271"/>
                  <a:pt x="508" y="271"/>
                  <a:pt x="508" y="271"/>
                </a:cubicBezTo>
                <a:cubicBezTo>
                  <a:pt x="509" y="207"/>
                  <a:pt x="486" y="143"/>
                  <a:pt x="437" y="94"/>
                </a:cubicBezTo>
                <a:close/>
              </a:path>
            </a:pathLst>
          </a:custGeom>
          <a:solidFill>
            <a:srgbClr val="A822FA"/>
          </a:solidFill>
          <a:ln w="28575">
            <a:solidFill>
              <a:schemeClr val="tx1"/>
            </a:solidFill>
          </a:ln>
          <a:extLst/>
        </p:spPr>
        <p:txBody>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8" name="Freeform 7"/>
          <p:cNvSpPr>
            <a:spLocks/>
          </p:cNvSpPr>
          <p:nvPr/>
        </p:nvSpPr>
        <p:spPr bwMode="auto">
          <a:xfrm>
            <a:off x="4211960" y="843559"/>
            <a:ext cx="2304256" cy="1853802"/>
          </a:xfrm>
          <a:custGeom>
            <a:avLst/>
            <a:gdLst>
              <a:gd name="T0" fmla="*/ 2147483646 w 509"/>
              <a:gd name="T1" fmla="*/ 2147483646 h 509"/>
              <a:gd name="T2" fmla="*/ 2147483646 w 509"/>
              <a:gd name="T3" fmla="*/ 1756493798 h 509"/>
              <a:gd name="T4" fmla="*/ 1360151661 w 509"/>
              <a:gd name="T5" fmla="*/ 1756493798 h 509"/>
              <a:gd name="T6" fmla="*/ 37264370 w 509"/>
              <a:gd name="T7" fmla="*/ 2147483646 h 509"/>
              <a:gd name="T8" fmla="*/ 37264370 w 509"/>
              <a:gd name="T9" fmla="*/ 2147483646 h 509"/>
              <a:gd name="T10" fmla="*/ 18634343 w 509"/>
              <a:gd name="T11" fmla="*/ 2147483646 h 509"/>
              <a:gd name="T12" fmla="*/ 2147483646 w 509"/>
              <a:gd name="T13" fmla="*/ 2147483646 h 509"/>
              <a:gd name="T14" fmla="*/ 2147483646 w 509"/>
              <a:gd name="T15" fmla="*/ 2147483646 h 509"/>
              <a:gd name="T16" fmla="*/ 2147483646 w 509"/>
              <a:gd name="T17" fmla="*/ 2147483646 h 5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9" h="509">
                <a:moveTo>
                  <a:pt x="415" y="436"/>
                </a:moveTo>
                <a:cubicBezTo>
                  <a:pt x="509" y="342"/>
                  <a:pt x="509" y="188"/>
                  <a:pt x="415" y="94"/>
                </a:cubicBezTo>
                <a:cubicBezTo>
                  <a:pt x="320" y="0"/>
                  <a:pt x="167" y="0"/>
                  <a:pt x="73" y="94"/>
                </a:cubicBezTo>
                <a:cubicBezTo>
                  <a:pt x="24" y="143"/>
                  <a:pt x="0" y="207"/>
                  <a:pt x="2" y="271"/>
                </a:cubicBezTo>
                <a:cubicBezTo>
                  <a:pt x="2" y="386"/>
                  <a:pt x="2" y="386"/>
                  <a:pt x="2" y="386"/>
                </a:cubicBezTo>
                <a:cubicBezTo>
                  <a:pt x="1" y="507"/>
                  <a:pt x="1" y="507"/>
                  <a:pt x="1" y="507"/>
                </a:cubicBezTo>
                <a:cubicBezTo>
                  <a:pt x="122" y="507"/>
                  <a:pt x="122" y="507"/>
                  <a:pt x="122" y="507"/>
                </a:cubicBezTo>
                <a:cubicBezTo>
                  <a:pt x="237" y="507"/>
                  <a:pt x="237" y="507"/>
                  <a:pt x="237" y="507"/>
                </a:cubicBezTo>
                <a:cubicBezTo>
                  <a:pt x="301" y="509"/>
                  <a:pt x="366" y="485"/>
                  <a:pt x="415" y="436"/>
                </a:cubicBezTo>
                <a:close/>
              </a:path>
            </a:pathLst>
          </a:custGeom>
          <a:solidFill>
            <a:srgbClr val="00FFFF"/>
          </a:solidFill>
          <a:ln w="28575">
            <a:solidFill>
              <a:schemeClr val="tx1"/>
            </a:solidFill>
          </a:ln>
          <a:extLst/>
        </p:spPr>
        <p:txBody>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9" name="Freeform 8"/>
          <p:cNvSpPr>
            <a:spLocks/>
          </p:cNvSpPr>
          <p:nvPr/>
        </p:nvSpPr>
        <p:spPr bwMode="auto">
          <a:xfrm>
            <a:off x="1820154" y="2787775"/>
            <a:ext cx="2233865" cy="1800200"/>
          </a:xfrm>
          <a:custGeom>
            <a:avLst/>
            <a:gdLst>
              <a:gd name="T0" fmla="*/ 1770059730 w 509"/>
              <a:gd name="T1" fmla="*/ 1362114674 h 509"/>
              <a:gd name="T2" fmla="*/ 1770059730 w 509"/>
              <a:gd name="T3" fmla="*/ 2147483646 h 509"/>
              <a:gd name="T4" fmla="*/ 2147483646 w 509"/>
              <a:gd name="T5" fmla="*/ 2147483646 h 509"/>
              <a:gd name="T6" fmla="*/ 2147483646 w 509"/>
              <a:gd name="T7" fmla="*/ 2147483646 h 509"/>
              <a:gd name="T8" fmla="*/ 2147483646 w 509"/>
              <a:gd name="T9" fmla="*/ 2147483646 h 509"/>
              <a:gd name="T10" fmla="*/ 2147483646 w 509"/>
              <a:gd name="T11" fmla="*/ 37317204 h 509"/>
              <a:gd name="T12" fmla="*/ 2147483646 w 509"/>
              <a:gd name="T13" fmla="*/ 37317204 h 509"/>
              <a:gd name="T14" fmla="*/ 2147483646 w 509"/>
              <a:gd name="T15" fmla="*/ 37317204 h 509"/>
              <a:gd name="T16" fmla="*/ 1770059730 w 509"/>
              <a:gd name="T17" fmla="*/ 1362114674 h 5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9" h="509">
                <a:moveTo>
                  <a:pt x="95" y="73"/>
                </a:moveTo>
                <a:cubicBezTo>
                  <a:pt x="0" y="167"/>
                  <a:pt x="0" y="320"/>
                  <a:pt x="95" y="415"/>
                </a:cubicBezTo>
                <a:cubicBezTo>
                  <a:pt x="189" y="509"/>
                  <a:pt x="342" y="509"/>
                  <a:pt x="437" y="415"/>
                </a:cubicBezTo>
                <a:cubicBezTo>
                  <a:pt x="486" y="366"/>
                  <a:pt x="509" y="301"/>
                  <a:pt x="508" y="237"/>
                </a:cubicBezTo>
                <a:cubicBezTo>
                  <a:pt x="508" y="123"/>
                  <a:pt x="508" y="123"/>
                  <a:pt x="508" y="123"/>
                </a:cubicBezTo>
                <a:cubicBezTo>
                  <a:pt x="508" y="2"/>
                  <a:pt x="508" y="2"/>
                  <a:pt x="508" y="2"/>
                </a:cubicBezTo>
                <a:cubicBezTo>
                  <a:pt x="387" y="2"/>
                  <a:pt x="387" y="2"/>
                  <a:pt x="387" y="2"/>
                </a:cubicBezTo>
                <a:cubicBezTo>
                  <a:pt x="272" y="2"/>
                  <a:pt x="272" y="2"/>
                  <a:pt x="272" y="2"/>
                </a:cubicBezTo>
                <a:cubicBezTo>
                  <a:pt x="208" y="0"/>
                  <a:pt x="144" y="24"/>
                  <a:pt x="95" y="73"/>
                </a:cubicBezTo>
                <a:close/>
              </a:path>
            </a:pathLst>
          </a:custGeom>
          <a:solidFill>
            <a:srgbClr val="92D050"/>
          </a:solidFill>
          <a:ln w="28575">
            <a:solidFill>
              <a:schemeClr val="tx1"/>
            </a:solidFill>
          </a:ln>
          <a:extLst/>
        </p:spPr>
        <p:txBody>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10" name="Freeform 9"/>
          <p:cNvSpPr>
            <a:spLocks/>
          </p:cNvSpPr>
          <p:nvPr/>
        </p:nvSpPr>
        <p:spPr bwMode="auto">
          <a:xfrm>
            <a:off x="4211960" y="2795759"/>
            <a:ext cx="2304256" cy="1800200"/>
          </a:xfrm>
          <a:custGeom>
            <a:avLst/>
            <a:gdLst>
              <a:gd name="T0" fmla="*/ 1360151661 w 509"/>
              <a:gd name="T1" fmla="*/ 2147483646 h 509"/>
              <a:gd name="T2" fmla="*/ 2147483646 w 509"/>
              <a:gd name="T3" fmla="*/ 2147483646 h 509"/>
              <a:gd name="T4" fmla="*/ 2147483646 w 509"/>
              <a:gd name="T5" fmla="*/ 1362114674 h 509"/>
              <a:gd name="T6" fmla="*/ 2147483646 w 509"/>
              <a:gd name="T7" fmla="*/ 37317204 h 509"/>
              <a:gd name="T8" fmla="*/ 2147483646 w 509"/>
              <a:gd name="T9" fmla="*/ 37317204 h 509"/>
              <a:gd name="T10" fmla="*/ 18634343 w 509"/>
              <a:gd name="T11" fmla="*/ 37317204 h 509"/>
              <a:gd name="T12" fmla="*/ 37264370 w 509"/>
              <a:gd name="T13" fmla="*/ 2147483646 h 509"/>
              <a:gd name="T14" fmla="*/ 37264370 w 509"/>
              <a:gd name="T15" fmla="*/ 2147483646 h 509"/>
              <a:gd name="T16" fmla="*/ 1360151661 w 509"/>
              <a:gd name="T17" fmla="*/ 2147483646 h 5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9" h="509">
                <a:moveTo>
                  <a:pt x="73" y="415"/>
                </a:moveTo>
                <a:cubicBezTo>
                  <a:pt x="167" y="509"/>
                  <a:pt x="320" y="509"/>
                  <a:pt x="415" y="415"/>
                </a:cubicBezTo>
                <a:cubicBezTo>
                  <a:pt x="509" y="320"/>
                  <a:pt x="509" y="167"/>
                  <a:pt x="415" y="73"/>
                </a:cubicBezTo>
                <a:cubicBezTo>
                  <a:pt x="366" y="24"/>
                  <a:pt x="301" y="0"/>
                  <a:pt x="237" y="2"/>
                </a:cubicBezTo>
                <a:cubicBezTo>
                  <a:pt x="122" y="2"/>
                  <a:pt x="122" y="2"/>
                  <a:pt x="122" y="2"/>
                </a:cubicBezTo>
                <a:cubicBezTo>
                  <a:pt x="1" y="2"/>
                  <a:pt x="1" y="2"/>
                  <a:pt x="1" y="2"/>
                </a:cubicBezTo>
                <a:cubicBezTo>
                  <a:pt x="2" y="123"/>
                  <a:pt x="2" y="123"/>
                  <a:pt x="2" y="123"/>
                </a:cubicBezTo>
                <a:cubicBezTo>
                  <a:pt x="2" y="237"/>
                  <a:pt x="2" y="237"/>
                  <a:pt x="2" y="237"/>
                </a:cubicBezTo>
                <a:cubicBezTo>
                  <a:pt x="0" y="301"/>
                  <a:pt x="24" y="366"/>
                  <a:pt x="73" y="415"/>
                </a:cubicBezTo>
                <a:close/>
              </a:path>
            </a:pathLst>
          </a:custGeom>
          <a:solidFill>
            <a:schemeClr val="tx2">
              <a:lumMod val="60000"/>
              <a:lumOff val="40000"/>
            </a:schemeClr>
          </a:solidFill>
          <a:ln w="28575">
            <a:solidFill>
              <a:schemeClr val="tx1"/>
            </a:solidFill>
          </a:ln>
          <a:extLst/>
        </p:spPr>
        <p:txBody>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11" name="TextBox 10"/>
          <p:cNvSpPr txBox="1"/>
          <p:nvPr/>
        </p:nvSpPr>
        <p:spPr>
          <a:xfrm>
            <a:off x="2267744" y="1476851"/>
            <a:ext cx="1692887" cy="769441"/>
          </a:xfrm>
          <a:prstGeom prst="rect">
            <a:avLst/>
          </a:prstGeom>
          <a:noFill/>
        </p:spPr>
        <p:txBody>
          <a:bodyPr wrap="square" rtlCol="0">
            <a:spAutoFit/>
          </a:bodyPr>
          <a:lstStyle/>
          <a:p>
            <a:r>
              <a:rPr lang="en-CA" sz="2200" b="1" dirty="0" smtClean="0"/>
              <a:t>Intellectual Property </a:t>
            </a:r>
            <a:endParaRPr lang="en-CA" sz="2200" b="1" dirty="0"/>
          </a:p>
        </p:txBody>
      </p:sp>
      <p:sp>
        <p:nvSpPr>
          <p:cNvPr id="12" name="TextBox 11"/>
          <p:cNvSpPr txBox="1"/>
          <p:nvPr/>
        </p:nvSpPr>
        <p:spPr>
          <a:xfrm>
            <a:off x="4460443" y="1588897"/>
            <a:ext cx="1854634" cy="430887"/>
          </a:xfrm>
          <a:prstGeom prst="rect">
            <a:avLst/>
          </a:prstGeom>
          <a:noFill/>
        </p:spPr>
        <p:txBody>
          <a:bodyPr wrap="square" rtlCol="0">
            <a:spAutoFit/>
          </a:bodyPr>
          <a:lstStyle/>
          <a:p>
            <a:r>
              <a:rPr lang="en-CA" sz="2200" b="1" dirty="0" smtClean="0"/>
              <a:t>Security</a:t>
            </a:r>
            <a:endParaRPr lang="en-CA" sz="2200" b="1" dirty="0"/>
          </a:p>
        </p:txBody>
      </p:sp>
      <p:sp>
        <p:nvSpPr>
          <p:cNvPr id="13" name="TextBox 12"/>
          <p:cNvSpPr txBox="1"/>
          <p:nvPr/>
        </p:nvSpPr>
        <p:spPr>
          <a:xfrm>
            <a:off x="2411760" y="3219822"/>
            <a:ext cx="1368152" cy="430887"/>
          </a:xfrm>
          <a:prstGeom prst="rect">
            <a:avLst/>
          </a:prstGeom>
          <a:noFill/>
        </p:spPr>
        <p:txBody>
          <a:bodyPr wrap="square" rtlCol="0">
            <a:spAutoFit/>
          </a:bodyPr>
          <a:lstStyle/>
          <a:p>
            <a:r>
              <a:rPr lang="en-CA" sz="2200" b="1" dirty="0" smtClean="0"/>
              <a:t>Privacy</a:t>
            </a:r>
            <a:endParaRPr lang="en-CA" sz="2200" b="1" dirty="0"/>
          </a:p>
        </p:txBody>
      </p:sp>
      <p:sp>
        <p:nvSpPr>
          <p:cNvPr id="14" name="TextBox 13"/>
          <p:cNvSpPr txBox="1"/>
          <p:nvPr/>
        </p:nvSpPr>
        <p:spPr>
          <a:xfrm>
            <a:off x="4331312" y="3231749"/>
            <a:ext cx="1983765" cy="430887"/>
          </a:xfrm>
          <a:prstGeom prst="rect">
            <a:avLst/>
          </a:prstGeom>
          <a:noFill/>
        </p:spPr>
        <p:txBody>
          <a:bodyPr wrap="square" rtlCol="0">
            <a:spAutoFit/>
          </a:bodyPr>
          <a:lstStyle/>
          <a:p>
            <a:r>
              <a:rPr lang="en-CA" sz="2200" b="1" dirty="0" smtClean="0"/>
              <a:t>Procurement</a:t>
            </a:r>
            <a:endParaRPr lang="en-CA" sz="2200" b="1" dirty="0"/>
          </a:p>
        </p:txBody>
      </p:sp>
      <p:sp>
        <p:nvSpPr>
          <p:cNvPr id="15" name="TextBox 14"/>
          <p:cNvSpPr txBox="1"/>
          <p:nvPr/>
        </p:nvSpPr>
        <p:spPr>
          <a:xfrm>
            <a:off x="387488" y="1169073"/>
            <a:ext cx="1440160" cy="1384995"/>
          </a:xfrm>
          <a:prstGeom prst="rect">
            <a:avLst/>
          </a:prstGeom>
          <a:solidFill>
            <a:srgbClr val="CCCCFF"/>
          </a:solidFill>
          <a:ln w="12700">
            <a:solidFill>
              <a:srgbClr val="A822FA"/>
            </a:solidFill>
          </a:ln>
        </p:spPr>
        <p:txBody>
          <a:bodyPr wrap="square" rtlCol="0">
            <a:spAutoFit/>
          </a:bodyPr>
          <a:lstStyle/>
          <a:p>
            <a:r>
              <a:rPr lang="en-CA" b="1" u="sng" dirty="0" smtClean="0">
                <a:solidFill>
                  <a:srgbClr val="A822FA"/>
                </a:solidFill>
              </a:rPr>
              <a:t>Intellectual Property</a:t>
            </a:r>
            <a:r>
              <a:rPr lang="en-CA" u="sng" dirty="0" smtClean="0"/>
              <a:t> </a:t>
            </a:r>
          </a:p>
          <a:p>
            <a:r>
              <a:rPr lang="en-GB" sz="1200" b="1" dirty="0">
                <a:latin typeface="Bookman Old Style" panose="02050604050505020204" pitchFamily="18" charset="0"/>
              </a:rPr>
              <a:t>NC-ASSETS-IP-POLICY-POLITIQUES-BIENS-PI-GD</a:t>
            </a:r>
            <a:endParaRPr lang="en-CA" sz="1200" b="1" dirty="0">
              <a:latin typeface="Bookman Old Style" panose="02050604050505020204" pitchFamily="18" charset="0"/>
            </a:endParaRPr>
          </a:p>
        </p:txBody>
      </p:sp>
      <p:sp>
        <p:nvSpPr>
          <p:cNvPr id="16" name="TextBox 15"/>
          <p:cNvSpPr txBox="1"/>
          <p:nvPr/>
        </p:nvSpPr>
        <p:spPr>
          <a:xfrm>
            <a:off x="355803" y="2957195"/>
            <a:ext cx="1368152" cy="1477328"/>
          </a:xfrm>
          <a:prstGeom prst="rect">
            <a:avLst/>
          </a:prstGeom>
          <a:solidFill>
            <a:srgbClr val="CCFFCC"/>
          </a:solidFill>
          <a:ln w="12700">
            <a:solidFill>
              <a:srgbClr val="92D050"/>
            </a:solidFill>
          </a:ln>
        </p:spPr>
        <p:txBody>
          <a:bodyPr wrap="square" rtlCol="0">
            <a:spAutoFit/>
          </a:bodyPr>
          <a:lstStyle/>
          <a:p>
            <a:r>
              <a:rPr lang="en-CA" b="1" u="sng" dirty="0" smtClean="0">
                <a:solidFill>
                  <a:srgbClr val="00B050"/>
                </a:solidFill>
              </a:rPr>
              <a:t>Privacy</a:t>
            </a:r>
          </a:p>
          <a:p>
            <a:r>
              <a:rPr lang="en-GB" sz="1200" b="1" dirty="0">
                <a:latin typeface="Bookman Old Style" panose="02050604050505020204" pitchFamily="18" charset="0"/>
              </a:rPr>
              <a:t>NC-Privacy-</a:t>
            </a:r>
            <a:r>
              <a:rPr lang="en-GB" sz="1200" b="1" dirty="0" err="1">
                <a:latin typeface="Bookman Old Style" panose="02050604050505020204" pitchFamily="18" charset="0"/>
              </a:rPr>
              <a:t>Protection_Rens_Pers</a:t>
            </a:r>
            <a:r>
              <a:rPr lang="en-GB" sz="1200" b="1" dirty="0">
                <a:latin typeface="Bookman Old Style" panose="02050604050505020204" pitchFamily="18" charset="0"/>
              </a:rPr>
              <a:t>-GD</a:t>
            </a:r>
          </a:p>
          <a:p>
            <a:endParaRPr lang="en-CA" dirty="0" smtClean="0"/>
          </a:p>
          <a:p>
            <a:endParaRPr lang="en-CA" dirty="0"/>
          </a:p>
        </p:txBody>
      </p:sp>
      <p:sp>
        <p:nvSpPr>
          <p:cNvPr id="17" name="TextBox 16"/>
          <p:cNvSpPr txBox="1"/>
          <p:nvPr/>
        </p:nvSpPr>
        <p:spPr>
          <a:xfrm>
            <a:off x="6516216" y="1275606"/>
            <a:ext cx="2584240" cy="1415772"/>
          </a:xfrm>
          <a:prstGeom prst="rect">
            <a:avLst/>
          </a:prstGeom>
          <a:solidFill>
            <a:srgbClr val="CCFFFF"/>
          </a:solidFill>
          <a:ln w="12700">
            <a:solidFill>
              <a:srgbClr val="00FFFF"/>
            </a:solidFill>
          </a:ln>
        </p:spPr>
        <p:txBody>
          <a:bodyPr wrap="square" rtlCol="0">
            <a:spAutoFit/>
          </a:bodyPr>
          <a:lstStyle/>
          <a:p>
            <a:r>
              <a:rPr lang="en-CA" b="1" u="sng" dirty="0" smtClean="0">
                <a:solidFill>
                  <a:schemeClr val="accent5">
                    <a:lumMod val="75000"/>
                  </a:schemeClr>
                </a:solidFill>
              </a:rPr>
              <a:t>Security</a:t>
            </a:r>
          </a:p>
          <a:p>
            <a:r>
              <a:rPr lang="en-GB" sz="1400" b="1" dirty="0" smtClean="0">
                <a:latin typeface="Bookman Old Style" panose="02050604050505020204" pitchFamily="18" charset="0"/>
                <a:hlinkClick r:id="rId3"/>
              </a:rPr>
              <a:t>Regional Security Offices</a:t>
            </a:r>
            <a:endParaRPr lang="en-GB" sz="1400" b="1" dirty="0">
              <a:latin typeface="Bookman Old Style" panose="02050604050505020204" pitchFamily="18" charset="0"/>
            </a:endParaRPr>
          </a:p>
          <a:p>
            <a:r>
              <a:rPr lang="en-US" sz="1200" b="1" dirty="0">
                <a:latin typeface="Bookman Old Style" panose="02050604050505020204" pitchFamily="18" charset="0"/>
              </a:rPr>
              <a:t>http://</a:t>
            </a:r>
            <a:r>
              <a:rPr lang="en-US" sz="1200" b="1" dirty="0" smtClean="0">
                <a:latin typeface="Bookman Old Style" panose="02050604050505020204" pitchFamily="18" charset="0"/>
              </a:rPr>
              <a:t>iservice.prv/eng/is/security/contact_us/rso_contacts.shtml</a:t>
            </a:r>
            <a:r>
              <a:rPr lang="en-CA" sz="1200" b="1" dirty="0" smtClean="0">
                <a:latin typeface="Bookman Old Style" panose="02050604050505020204" pitchFamily="18" charset="0"/>
              </a:rPr>
              <a:t> </a:t>
            </a:r>
          </a:p>
          <a:p>
            <a:endParaRPr lang="en-CA" dirty="0"/>
          </a:p>
        </p:txBody>
      </p:sp>
      <p:sp>
        <p:nvSpPr>
          <p:cNvPr id="18" name="TextBox 17"/>
          <p:cNvSpPr txBox="1"/>
          <p:nvPr/>
        </p:nvSpPr>
        <p:spPr>
          <a:xfrm>
            <a:off x="6589764" y="3147814"/>
            <a:ext cx="2230708" cy="1015663"/>
          </a:xfrm>
          <a:prstGeom prst="rect">
            <a:avLst/>
          </a:prstGeom>
          <a:solidFill>
            <a:schemeClr val="accent1">
              <a:lumMod val="20000"/>
              <a:lumOff val="80000"/>
            </a:schemeClr>
          </a:solidFill>
          <a:ln w="12700">
            <a:solidFill>
              <a:schemeClr val="tx2">
                <a:lumMod val="60000"/>
                <a:lumOff val="40000"/>
              </a:schemeClr>
            </a:solidFill>
          </a:ln>
        </p:spPr>
        <p:txBody>
          <a:bodyPr wrap="square" rtlCol="0">
            <a:spAutoFit/>
          </a:bodyPr>
          <a:lstStyle/>
          <a:p>
            <a:r>
              <a:rPr lang="en-CA" b="1" u="sng" dirty="0" smtClean="0">
                <a:solidFill>
                  <a:schemeClr val="tx2">
                    <a:lumMod val="60000"/>
                    <a:lumOff val="40000"/>
                  </a:schemeClr>
                </a:solidFill>
              </a:rPr>
              <a:t>Procurement</a:t>
            </a:r>
          </a:p>
          <a:p>
            <a:r>
              <a:rPr lang="en-US" sz="1200" b="1" dirty="0" smtClean="0"/>
              <a:t>NC-PURCHASING_PORTAL-PORTAIL_D'ACHATS-GD</a:t>
            </a:r>
            <a:endParaRPr lang="en-CA" sz="1200" b="1" dirty="0" smtClean="0">
              <a:solidFill>
                <a:srgbClr val="C00000"/>
              </a:solidFill>
            </a:endParaRPr>
          </a:p>
          <a:p>
            <a:endParaRPr lang="en-CA" dirty="0">
              <a:solidFill>
                <a:srgbClr val="C00000"/>
              </a:solidFill>
            </a:endParaRPr>
          </a:p>
        </p:txBody>
      </p:sp>
    </p:spTree>
    <p:extLst>
      <p:ext uri="{BB962C8B-B14F-4D97-AF65-F5344CB8AC3E}">
        <p14:creationId xmlns:p14="http://schemas.microsoft.com/office/powerpoint/2010/main" val="38932467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33CCCC"/>
          </a:solidFill>
          <a:ln w="19050">
            <a:solidFill>
              <a:schemeClr val="tx1"/>
            </a:solidFill>
          </a:ln>
        </p:spPr>
        <p:txBody>
          <a:bodyPr/>
          <a:lstStyle/>
          <a:p>
            <a:pPr algn="ctr"/>
            <a:r>
              <a:rPr lang="en-GB" dirty="0" smtClean="0">
                <a:solidFill>
                  <a:schemeClr val="bg1"/>
                </a:solidFill>
              </a:rPr>
              <a:t>Questions ?</a:t>
            </a:r>
            <a:endParaRPr lang="en-CA" dirty="0">
              <a:solidFill>
                <a:schemeClr val="bg1"/>
              </a:solidFill>
            </a:endParaRPr>
          </a:p>
        </p:txBody>
      </p:sp>
      <p:sp>
        <p:nvSpPr>
          <p:cNvPr id="24" name="Freeform 23"/>
          <p:cNvSpPr>
            <a:spLocks/>
          </p:cNvSpPr>
          <p:nvPr/>
        </p:nvSpPr>
        <p:spPr bwMode="auto">
          <a:xfrm>
            <a:off x="7415956" y="3286448"/>
            <a:ext cx="104775" cy="233362"/>
          </a:xfrm>
          <a:custGeom>
            <a:avLst/>
            <a:gdLst>
              <a:gd name="T0" fmla="*/ 0 w 26"/>
              <a:gd name="T1" fmla="*/ 0 h 57"/>
              <a:gd name="T2" fmla="*/ 2147483646 w 26"/>
              <a:gd name="T3" fmla="*/ 2147483646 h 57"/>
              <a:gd name="T4" fmla="*/ 2147483646 w 26"/>
              <a:gd name="T5" fmla="*/ 2147483646 h 57"/>
              <a:gd name="T6" fmla="*/ 2147483646 w 26"/>
              <a:gd name="T7" fmla="*/ 2147483646 h 57"/>
              <a:gd name="T8" fmla="*/ 2147483646 w 26"/>
              <a:gd name="T9" fmla="*/ 2147483646 h 57"/>
              <a:gd name="T10" fmla="*/ 0 w 26"/>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57">
                <a:moveTo>
                  <a:pt x="0" y="0"/>
                </a:moveTo>
                <a:cubicBezTo>
                  <a:pt x="4" y="3"/>
                  <a:pt x="4" y="3"/>
                  <a:pt x="4" y="3"/>
                </a:cubicBezTo>
                <a:cubicBezTo>
                  <a:pt x="18" y="18"/>
                  <a:pt x="26" y="38"/>
                  <a:pt x="26" y="57"/>
                </a:cubicBezTo>
                <a:cubicBezTo>
                  <a:pt x="26" y="57"/>
                  <a:pt x="26" y="57"/>
                  <a:pt x="26" y="57"/>
                </a:cubicBezTo>
                <a:cubicBezTo>
                  <a:pt x="26" y="57"/>
                  <a:pt x="26" y="57"/>
                  <a:pt x="26" y="57"/>
                </a:cubicBezTo>
                <a:cubicBezTo>
                  <a:pt x="26" y="34"/>
                  <a:pt x="16" y="14"/>
                  <a:pt x="0" y="0"/>
                </a:cubicBezTo>
              </a:path>
            </a:pathLst>
          </a:custGeom>
          <a:solidFill>
            <a:srgbClr val="897867"/>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sp>
        <p:nvSpPr>
          <p:cNvPr id="32" name="Freeform 31"/>
          <p:cNvSpPr>
            <a:spLocks/>
          </p:cNvSpPr>
          <p:nvPr/>
        </p:nvSpPr>
        <p:spPr bwMode="auto">
          <a:xfrm>
            <a:off x="6263828" y="2638376"/>
            <a:ext cx="104775" cy="233362"/>
          </a:xfrm>
          <a:custGeom>
            <a:avLst/>
            <a:gdLst>
              <a:gd name="T0" fmla="*/ 0 w 26"/>
              <a:gd name="T1" fmla="*/ 0 h 57"/>
              <a:gd name="T2" fmla="*/ 2147483646 w 26"/>
              <a:gd name="T3" fmla="*/ 2147483646 h 57"/>
              <a:gd name="T4" fmla="*/ 2147483646 w 26"/>
              <a:gd name="T5" fmla="*/ 2147483646 h 57"/>
              <a:gd name="T6" fmla="*/ 2147483646 w 26"/>
              <a:gd name="T7" fmla="*/ 2147483646 h 57"/>
              <a:gd name="T8" fmla="*/ 2147483646 w 26"/>
              <a:gd name="T9" fmla="*/ 2147483646 h 57"/>
              <a:gd name="T10" fmla="*/ 0 w 26"/>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57">
                <a:moveTo>
                  <a:pt x="0" y="0"/>
                </a:moveTo>
                <a:cubicBezTo>
                  <a:pt x="4" y="3"/>
                  <a:pt x="4" y="3"/>
                  <a:pt x="4" y="3"/>
                </a:cubicBezTo>
                <a:cubicBezTo>
                  <a:pt x="18" y="18"/>
                  <a:pt x="26" y="38"/>
                  <a:pt x="26" y="57"/>
                </a:cubicBezTo>
                <a:cubicBezTo>
                  <a:pt x="26" y="57"/>
                  <a:pt x="26" y="57"/>
                  <a:pt x="26" y="57"/>
                </a:cubicBezTo>
                <a:cubicBezTo>
                  <a:pt x="26" y="57"/>
                  <a:pt x="26" y="57"/>
                  <a:pt x="26" y="57"/>
                </a:cubicBezTo>
                <a:cubicBezTo>
                  <a:pt x="26" y="34"/>
                  <a:pt x="16" y="14"/>
                  <a:pt x="0" y="0"/>
                </a:cubicBezTo>
              </a:path>
            </a:pathLst>
          </a:custGeom>
          <a:solidFill>
            <a:srgbClr val="897867"/>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mn-cs"/>
            </a:endParaRPr>
          </a:p>
        </p:txBody>
      </p:sp>
      <p:sp>
        <p:nvSpPr>
          <p:cNvPr id="39" name="Freeform 38"/>
          <p:cNvSpPr>
            <a:spLocks/>
          </p:cNvSpPr>
          <p:nvPr/>
        </p:nvSpPr>
        <p:spPr bwMode="auto">
          <a:xfrm>
            <a:off x="7753696" y="3918289"/>
            <a:ext cx="104775" cy="233362"/>
          </a:xfrm>
          <a:custGeom>
            <a:avLst/>
            <a:gdLst>
              <a:gd name="T0" fmla="*/ 0 w 26"/>
              <a:gd name="T1" fmla="*/ 0 h 57"/>
              <a:gd name="T2" fmla="*/ 2147483646 w 26"/>
              <a:gd name="T3" fmla="*/ 2147483646 h 57"/>
              <a:gd name="T4" fmla="*/ 2147483646 w 26"/>
              <a:gd name="T5" fmla="*/ 2147483646 h 57"/>
              <a:gd name="T6" fmla="*/ 2147483646 w 26"/>
              <a:gd name="T7" fmla="*/ 2147483646 h 57"/>
              <a:gd name="T8" fmla="*/ 2147483646 w 26"/>
              <a:gd name="T9" fmla="*/ 2147483646 h 57"/>
              <a:gd name="T10" fmla="*/ 0 w 26"/>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57">
                <a:moveTo>
                  <a:pt x="0" y="0"/>
                </a:moveTo>
                <a:cubicBezTo>
                  <a:pt x="4" y="3"/>
                  <a:pt x="4" y="3"/>
                  <a:pt x="4" y="3"/>
                </a:cubicBezTo>
                <a:cubicBezTo>
                  <a:pt x="18" y="18"/>
                  <a:pt x="26" y="38"/>
                  <a:pt x="26" y="57"/>
                </a:cubicBezTo>
                <a:cubicBezTo>
                  <a:pt x="26" y="57"/>
                  <a:pt x="26" y="57"/>
                  <a:pt x="26" y="57"/>
                </a:cubicBezTo>
                <a:cubicBezTo>
                  <a:pt x="26" y="57"/>
                  <a:pt x="26" y="57"/>
                  <a:pt x="26" y="57"/>
                </a:cubicBezTo>
                <a:cubicBezTo>
                  <a:pt x="26" y="34"/>
                  <a:pt x="16" y="14"/>
                  <a:pt x="0" y="0"/>
                </a:cubicBezTo>
              </a:path>
            </a:pathLst>
          </a:custGeom>
          <a:solidFill>
            <a:srgbClr val="A822FA"/>
          </a:solidFill>
          <a:ln>
            <a:noFill/>
          </a:ln>
          <a:extLst/>
        </p:spPr>
        <p:txBody>
          <a:bodyPr/>
          <a:ls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a:p>
        </p:txBody>
      </p:sp>
      <p:pic>
        <p:nvPicPr>
          <p:cNvPr id="53" name="Picture 52"/>
          <p:cNvPicPr>
            <a:picLocks noChangeAspect="1"/>
          </p:cNvPicPr>
          <p:nvPr/>
        </p:nvPicPr>
        <p:blipFill>
          <a:blip r:embed="rId3"/>
          <a:stretch>
            <a:fillRect/>
          </a:stretch>
        </p:blipFill>
        <p:spPr>
          <a:xfrm>
            <a:off x="457200" y="1084963"/>
            <a:ext cx="8229600" cy="3456384"/>
          </a:xfrm>
          <a:prstGeom prst="rect">
            <a:avLst/>
          </a:prstGeom>
        </p:spPr>
      </p:pic>
      <p:sp>
        <p:nvSpPr>
          <p:cNvPr id="55" name="Rectangle 54"/>
          <p:cNvSpPr/>
          <p:nvPr/>
        </p:nvSpPr>
        <p:spPr>
          <a:xfrm>
            <a:off x="1763688" y="1381994"/>
            <a:ext cx="5616624" cy="2862322"/>
          </a:xfrm>
          <a:prstGeom prst="rect">
            <a:avLst/>
          </a:prstGeom>
          <a:solidFill>
            <a:schemeClr val="accent4">
              <a:lumMod val="20000"/>
              <a:lumOff val="80000"/>
            </a:schemeClr>
          </a:solidFill>
          <a:ln w="76200">
            <a:solidFill>
              <a:schemeClr val="tx1"/>
            </a:solidFill>
          </a:ln>
        </p:spPr>
        <p:txBody>
          <a:bodyPr wrap="square">
            <a:spAutoFit/>
          </a:bodyPr>
          <a:lstStyle/>
          <a:p>
            <a:pPr algn="ctr"/>
            <a:r>
              <a:rPr lang="en-CA" sz="3000" b="1" dirty="0"/>
              <a:t>Remember … </a:t>
            </a:r>
          </a:p>
          <a:p>
            <a:pPr algn="ctr"/>
            <a:endParaRPr lang="en-CA" sz="3000" b="1" dirty="0"/>
          </a:p>
          <a:p>
            <a:pPr algn="ctr"/>
            <a:r>
              <a:rPr lang="en-CA" sz="3000" b="1" dirty="0"/>
              <a:t>When in doubt, </a:t>
            </a:r>
          </a:p>
          <a:p>
            <a:pPr algn="ctr"/>
            <a:r>
              <a:rPr lang="en-CA" sz="3000" b="1" dirty="0"/>
              <a:t>Give us a shout! </a:t>
            </a:r>
          </a:p>
          <a:p>
            <a:pPr algn="ctr"/>
            <a:endParaRPr lang="en-CA" sz="3000" b="1" dirty="0"/>
          </a:p>
          <a:p>
            <a:pPr algn="ctr"/>
            <a:r>
              <a:rPr lang="en-CA" sz="3000" b="1" dirty="0"/>
              <a:t>Thank </a:t>
            </a:r>
            <a:r>
              <a:rPr lang="en-CA" sz="3000" b="1" dirty="0" smtClean="0"/>
              <a:t>you!</a:t>
            </a:r>
            <a:endParaRPr lang="en-CA" sz="3000" dirty="0"/>
          </a:p>
        </p:txBody>
      </p:sp>
    </p:spTree>
    <p:extLst>
      <p:ext uri="{BB962C8B-B14F-4D97-AF65-F5344CB8AC3E}">
        <p14:creationId xmlns:p14="http://schemas.microsoft.com/office/powerpoint/2010/main" val="9761423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7544" y="135896"/>
            <a:ext cx="8208912" cy="4398824"/>
          </a:xfrm>
          <a:prstGeom prst="rect">
            <a:avLst/>
          </a:prstGeom>
        </p:spPr>
      </p:pic>
      <p:sp>
        <p:nvSpPr>
          <p:cNvPr id="5" name="TextBox 4"/>
          <p:cNvSpPr txBox="1"/>
          <p:nvPr/>
        </p:nvSpPr>
        <p:spPr>
          <a:xfrm>
            <a:off x="935596" y="296288"/>
            <a:ext cx="7272808" cy="4078039"/>
          </a:xfrm>
          <a:prstGeom prst="rect">
            <a:avLst/>
          </a:prstGeom>
          <a:solidFill>
            <a:schemeClr val="accent5">
              <a:lumMod val="40000"/>
              <a:lumOff val="60000"/>
            </a:schemeClr>
          </a:solidFill>
        </p:spPr>
        <p:txBody>
          <a:bodyPr wrap="square" rtlCol="0">
            <a:spAutoFit/>
          </a:bodyPr>
          <a:lstStyle/>
          <a:p>
            <a:pPr algn="ctr"/>
            <a:r>
              <a:rPr lang="en-CA" sz="2500" b="1" u="sng" dirty="0" smtClean="0">
                <a:solidFill>
                  <a:schemeClr val="tx2">
                    <a:lumMod val="75000"/>
                  </a:schemeClr>
                </a:solidFill>
              </a:rPr>
              <a:t>REFERENCES</a:t>
            </a:r>
          </a:p>
          <a:p>
            <a:pPr marL="285750" indent="-285750">
              <a:buFont typeface="Wingdings" panose="05000000000000000000" pitchFamily="2" charset="2"/>
              <a:buChar char="v"/>
            </a:pPr>
            <a:endParaRPr lang="en-CA" b="1" u="sng" dirty="0" smtClean="0"/>
          </a:p>
          <a:p>
            <a:pPr marL="285750" indent="-285750">
              <a:buFont typeface="Wingdings" panose="05000000000000000000" pitchFamily="2" charset="2"/>
              <a:buChar char="v"/>
            </a:pPr>
            <a:r>
              <a:rPr lang="en-CA" sz="1200" dirty="0"/>
              <a:t>AC Policy: </a:t>
            </a:r>
            <a:r>
              <a:rPr lang="en-CA" sz="1200" dirty="0">
                <a:hlinkClick r:id="rId3"/>
              </a:rPr>
              <a:t>http://</a:t>
            </a:r>
            <a:r>
              <a:rPr lang="en-CA" sz="1200" dirty="0" smtClean="0">
                <a:hlinkClick r:id="rId3"/>
              </a:rPr>
              <a:t>iservice.prv/eng/finance/policies/ad/acqcard_policy.shtml</a:t>
            </a:r>
            <a:endParaRPr lang="en-CA" sz="1200" dirty="0" smtClean="0"/>
          </a:p>
          <a:p>
            <a:pPr marL="171450" indent="-171450">
              <a:buFont typeface="Wingdings" panose="05000000000000000000" pitchFamily="2" charset="2"/>
              <a:buChar char="v"/>
            </a:pPr>
            <a:endParaRPr lang="en-CA" sz="1200" dirty="0" smtClean="0"/>
          </a:p>
          <a:p>
            <a:pPr marL="285750" indent="-285750">
              <a:buFont typeface="Wingdings" panose="05000000000000000000" pitchFamily="2" charset="2"/>
              <a:buChar char="v"/>
            </a:pPr>
            <a:r>
              <a:rPr lang="en-CA" sz="1200" dirty="0"/>
              <a:t>Procurement Bulletins: </a:t>
            </a:r>
            <a:r>
              <a:rPr lang="en-CA" sz="1200" dirty="0">
                <a:hlinkClick r:id="rId4"/>
              </a:rPr>
              <a:t>http://</a:t>
            </a:r>
            <a:r>
              <a:rPr lang="en-CA" sz="1200" dirty="0" smtClean="0">
                <a:hlinkClick r:id="rId4"/>
              </a:rPr>
              <a:t>iservice.prv/eng/finance/purchasing/procurement_bulletins.shtml</a:t>
            </a:r>
            <a:r>
              <a:rPr lang="en-CA" sz="1200" dirty="0" smtClean="0"/>
              <a:t> </a:t>
            </a:r>
          </a:p>
          <a:p>
            <a:endParaRPr lang="en-CA" sz="1200" dirty="0" smtClean="0"/>
          </a:p>
          <a:p>
            <a:pPr marL="285750" indent="-285750">
              <a:buFont typeface="Wingdings" panose="05000000000000000000" pitchFamily="2" charset="2"/>
              <a:buChar char="v"/>
            </a:pPr>
            <a:r>
              <a:rPr lang="en-CA" sz="1200" dirty="0"/>
              <a:t>Privacy: </a:t>
            </a:r>
            <a:r>
              <a:rPr lang="en-CA" sz="1200" dirty="0">
                <a:hlinkClick r:id="rId5"/>
              </a:rPr>
              <a:t>http://</a:t>
            </a:r>
            <a:r>
              <a:rPr lang="en-CA" sz="1200" dirty="0" smtClean="0">
                <a:hlinkClick r:id="rId5"/>
              </a:rPr>
              <a:t>iservice.prv/eng/stewardship_information/topics/privacy.shtml</a:t>
            </a:r>
            <a:r>
              <a:rPr lang="en-CA" sz="1200" dirty="0" smtClean="0"/>
              <a:t> </a:t>
            </a:r>
          </a:p>
          <a:p>
            <a:pPr marL="171450" indent="-171450">
              <a:buFont typeface="Wingdings" panose="05000000000000000000" pitchFamily="2" charset="2"/>
              <a:buChar char="v"/>
            </a:pPr>
            <a:endParaRPr lang="en-CA" sz="1200" dirty="0" smtClean="0"/>
          </a:p>
          <a:p>
            <a:pPr marL="285750" indent="-285750">
              <a:buFont typeface="Wingdings" panose="05000000000000000000" pitchFamily="2" charset="2"/>
              <a:buChar char="v"/>
            </a:pPr>
            <a:r>
              <a:rPr lang="en-CA" sz="1200" dirty="0"/>
              <a:t>Appendix A – Exceptions to Contractor Ownership and Treasury Board </a:t>
            </a:r>
            <a:r>
              <a:rPr lang="en-CA" sz="1200" dirty="0" smtClean="0"/>
              <a:t>Exemption</a:t>
            </a:r>
            <a:r>
              <a:rPr lang="en-CA" sz="1200" dirty="0"/>
              <a:t>: </a:t>
            </a:r>
            <a:r>
              <a:rPr lang="en-CA" sz="1200" dirty="0">
                <a:hlinkClick r:id="rId6"/>
              </a:rPr>
              <a:t>http://</a:t>
            </a:r>
            <a:r>
              <a:rPr lang="en-CA" sz="1200" dirty="0" smtClean="0">
                <a:hlinkClick r:id="rId6"/>
              </a:rPr>
              <a:t>www.ic.gc.ca/eic/site/068.nsf/eng/00005.html#appA</a:t>
            </a:r>
            <a:r>
              <a:rPr lang="en-CA" sz="1200" dirty="0" smtClean="0"/>
              <a:t> </a:t>
            </a:r>
          </a:p>
          <a:p>
            <a:pPr marL="171450" indent="-171450">
              <a:buFont typeface="Wingdings" panose="05000000000000000000" pitchFamily="2" charset="2"/>
              <a:buChar char="v"/>
            </a:pPr>
            <a:endParaRPr lang="en-CA" sz="1200" dirty="0" smtClean="0"/>
          </a:p>
          <a:p>
            <a:pPr marL="285750" indent="-285750">
              <a:buFont typeface="Wingdings" panose="05000000000000000000" pitchFamily="2" charset="2"/>
              <a:buChar char="v"/>
            </a:pPr>
            <a:r>
              <a:rPr lang="en-CA" sz="1200" dirty="0"/>
              <a:t>Implementation Guide—Policy on Title to Intellectual Property Arising Under Crown Procurement </a:t>
            </a:r>
            <a:r>
              <a:rPr lang="en-CA" sz="1200" dirty="0" smtClean="0"/>
              <a:t>Contracts</a:t>
            </a:r>
            <a:r>
              <a:rPr lang="en-CA" sz="1200" dirty="0"/>
              <a:t>: </a:t>
            </a:r>
            <a:r>
              <a:rPr lang="en-CA" sz="1200" dirty="0">
                <a:hlinkClick r:id="rId7"/>
              </a:rPr>
              <a:t>http://</a:t>
            </a:r>
            <a:r>
              <a:rPr lang="en-CA" sz="1200" dirty="0" smtClean="0">
                <a:hlinkClick r:id="rId7"/>
              </a:rPr>
              <a:t>www.ic.gc.ca/eic/site/068.nsf/eng/h_00001.html</a:t>
            </a:r>
            <a:r>
              <a:rPr lang="en-CA" sz="1200" dirty="0" smtClean="0"/>
              <a:t> </a:t>
            </a:r>
          </a:p>
          <a:p>
            <a:pPr marL="171450" indent="-171450">
              <a:buFont typeface="Wingdings" panose="05000000000000000000" pitchFamily="2" charset="2"/>
              <a:buChar char="v"/>
            </a:pPr>
            <a:endParaRPr lang="en-CA" sz="1200" dirty="0" smtClean="0"/>
          </a:p>
          <a:p>
            <a:pPr marL="285750" indent="-285750">
              <a:buFont typeface="Wingdings" panose="05000000000000000000" pitchFamily="2" charset="2"/>
              <a:buChar char="v"/>
            </a:pPr>
            <a:r>
              <a:rPr lang="en-CA" sz="1200" dirty="0" smtClean="0"/>
              <a:t>Regional Security Offices (</a:t>
            </a:r>
            <a:r>
              <a:rPr lang="en-CA" sz="1200" dirty="0"/>
              <a:t>RSO): </a:t>
            </a:r>
            <a:r>
              <a:rPr lang="en-CA" sz="1200" dirty="0">
                <a:hlinkClick r:id="rId8"/>
              </a:rPr>
              <a:t>http://</a:t>
            </a:r>
            <a:r>
              <a:rPr lang="en-CA" sz="1200" dirty="0" smtClean="0">
                <a:hlinkClick r:id="rId8"/>
              </a:rPr>
              <a:t>iservice.prv/eng/is/security/contact_us/rso_contacts.shtml</a:t>
            </a:r>
            <a:endParaRPr lang="en-CA" sz="1200" dirty="0"/>
          </a:p>
          <a:p>
            <a:pPr marL="171450" indent="-171450">
              <a:buFont typeface="Wingdings" panose="05000000000000000000" pitchFamily="2" charset="2"/>
              <a:buChar char="v"/>
            </a:pPr>
            <a:endParaRPr lang="en-CA" sz="1200" dirty="0" smtClean="0"/>
          </a:p>
          <a:p>
            <a:pPr marL="285750" indent="-285750">
              <a:buFont typeface="Wingdings" panose="05000000000000000000" pitchFamily="2" charset="2"/>
              <a:buChar char="v"/>
            </a:pPr>
            <a:r>
              <a:rPr lang="en-CA" sz="1200" dirty="0" smtClean="0"/>
              <a:t>SRCL Form</a:t>
            </a:r>
            <a:r>
              <a:rPr lang="en-CA" sz="1200" dirty="0"/>
              <a:t>: </a:t>
            </a:r>
            <a:r>
              <a:rPr lang="en-CA" sz="1200" dirty="0">
                <a:hlinkClick r:id="rId9"/>
              </a:rPr>
              <a:t>http://</a:t>
            </a:r>
            <a:r>
              <a:rPr lang="en-CA" sz="1200" dirty="0" smtClean="0">
                <a:hlinkClick r:id="rId9"/>
              </a:rPr>
              <a:t>forms-formulaires.prv/lc/content/EForms/en/Detail.html?Form=TBS350103</a:t>
            </a:r>
            <a:r>
              <a:rPr lang="en-CA" sz="1200" dirty="0" smtClean="0"/>
              <a:t> </a:t>
            </a:r>
          </a:p>
          <a:p>
            <a:pPr marL="171450" indent="-171450">
              <a:buFont typeface="Wingdings" panose="05000000000000000000" pitchFamily="2" charset="2"/>
              <a:buChar char="v"/>
            </a:pPr>
            <a:endParaRPr lang="en-CA" sz="1200" dirty="0" smtClean="0"/>
          </a:p>
          <a:p>
            <a:pPr marL="285750" indent="-285750">
              <a:buFont typeface="Wingdings" panose="05000000000000000000" pitchFamily="2" charset="2"/>
              <a:buChar char="v"/>
            </a:pPr>
            <a:r>
              <a:rPr lang="en-CA" sz="1200" dirty="0" smtClean="0"/>
              <a:t>Security in Contracting – </a:t>
            </a:r>
            <a:r>
              <a:rPr lang="en-CA" sz="1200" dirty="0"/>
              <a:t>Quick Steps: </a:t>
            </a:r>
            <a:r>
              <a:rPr lang="en-CA" sz="1200" dirty="0">
                <a:hlinkClick r:id="rId10"/>
              </a:rPr>
              <a:t>http://</a:t>
            </a:r>
            <a:r>
              <a:rPr lang="en-CA" sz="1200" dirty="0" smtClean="0">
                <a:hlinkClick r:id="rId10"/>
              </a:rPr>
              <a:t>iservice.prv/eng/finance/purchasing/security_contracting_quick-steps.shtml</a:t>
            </a:r>
            <a:r>
              <a:rPr lang="en-CA" sz="1200" dirty="0" smtClean="0"/>
              <a:t> </a:t>
            </a:r>
          </a:p>
        </p:txBody>
      </p:sp>
    </p:spTree>
    <p:extLst>
      <p:ext uri="{BB962C8B-B14F-4D97-AF65-F5344CB8AC3E}">
        <p14:creationId xmlns:p14="http://schemas.microsoft.com/office/powerpoint/2010/main" val="64575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8930" y="195486"/>
            <a:ext cx="8208912" cy="4373141"/>
          </a:xfrm>
          <a:prstGeom prst="rect">
            <a:avLst/>
          </a:prstGeom>
        </p:spPr>
      </p:pic>
      <p:sp>
        <p:nvSpPr>
          <p:cNvPr id="5" name="Rectangle 4"/>
          <p:cNvSpPr/>
          <p:nvPr/>
        </p:nvSpPr>
        <p:spPr>
          <a:xfrm>
            <a:off x="3131840" y="195486"/>
            <a:ext cx="2696475" cy="923330"/>
          </a:xfrm>
          <a:prstGeom prst="rect">
            <a:avLst/>
          </a:prstGeom>
          <a:noFill/>
        </p:spPr>
        <p:txBody>
          <a:bodyPr wrap="square" lIns="91440" tIns="45720" rIns="91440" bIns="45720">
            <a:spAutoFit/>
          </a:bodyPr>
          <a:lstStyle/>
          <a:p>
            <a:pPr algn="ctr"/>
            <a:r>
              <a:rPr lang="en-US" sz="5400" u="sng" dirty="0" smtClean="0">
                <a:ln w="0"/>
                <a:effectLst>
                  <a:outerShdw blurRad="38100" dist="19050" dir="2700000" algn="tl" rotWithShape="0">
                    <a:schemeClr val="dk1">
                      <a:alpha val="40000"/>
                    </a:schemeClr>
                  </a:outerShdw>
                </a:effectLst>
              </a:rPr>
              <a:t>Agenda</a:t>
            </a:r>
            <a:endParaRPr lang="en-US" sz="5400" b="0" u="sng" cap="none" spc="0" dirty="0">
              <a:ln w="0"/>
              <a:solidFill>
                <a:schemeClr val="tx1"/>
              </a:solidFill>
              <a:effectLst>
                <a:outerShdw blurRad="38100" dist="19050" dir="2700000" algn="tl" rotWithShape="0">
                  <a:schemeClr val="dk1">
                    <a:alpha val="40000"/>
                  </a:schemeClr>
                </a:outerShdw>
              </a:effectLst>
            </a:endParaRPr>
          </a:p>
        </p:txBody>
      </p:sp>
      <p:sp>
        <p:nvSpPr>
          <p:cNvPr id="9" name="TextBox 8"/>
          <p:cNvSpPr txBox="1"/>
          <p:nvPr/>
        </p:nvSpPr>
        <p:spPr>
          <a:xfrm>
            <a:off x="1088570" y="1036673"/>
            <a:ext cx="5419314" cy="3631763"/>
          </a:xfrm>
          <a:prstGeom prst="rect">
            <a:avLst/>
          </a:prstGeom>
          <a:noFill/>
        </p:spPr>
        <p:txBody>
          <a:bodyPr wrap="square" rtlCol="0">
            <a:spAutoFit/>
          </a:bodyPr>
          <a:lstStyle/>
          <a:p>
            <a:pPr marL="514350" indent="-514350">
              <a:buFont typeface="+mj-lt"/>
              <a:buAutoNum type="arabicPeriod"/>
            </a:pPr>
            <a:r>
              <a:rPr lang="en-CA" sz="2300" b="1" dirty="0"/>
              <a:t>IP the basics</a:t>
            </a:r>
          </a:p>
          <a:p>
            <a:pPr marL="514350" indent="-514350">
              <a:buFont typeface="+mj-lt"/>
              <a:buAutoNum type="arabicPeriod"/>
            </a:pPr>
            <a:r>
              <a:rPr lang="en-CA" sz="2300" b="1" dirty="0"/>
              <a:t>IP – How do I know?</a:t>
            </a:r>
          </a:p>
          <a:p>
            <a:pPr marL="514350" indent="-514350">
              <a:buFont typeface="+mj-lt"/>
              <a:buAutoNum type="arabicPeriod"/>
            </a:pPr>
            <a:r>
              <a:rPr lang="en-CA" sz="2300" b="1" dirty="0"/>
              <a:t>IP – What’s the big deal?</a:t>
            </a:r>
          </a:p>
          <a:p>
            <a:pPr marL="514350" indent="-514350">
              <a:buFont typeface="+mj-lt"/>
              <a:buAutoNum type="arabicPeriod"/>
            </a:pPr>
            <a:r>
              <a:rPr lang="en-CA" sz="2300" b="1" dirty="0"/>
              <a:t>IP – Case Studies</a:t>
            </a:r>
          </a:p>
          <a:p>
            <a:pPr marL="514350" indent="-514350">
              <a:buFont typeface="+mj-lt"/>
              <a:buAutoNum type="arabicPeriod"/>
            </a:pPr>
            <a:r>
              <a:rPr lang="en-CA" sz="2300" b="1" dirty="0"/>
              <a:t>Security the basics</a:t>
            </a:r>
          </a:p>
          <a:p>
            <a:pPr marL="514350" indent="-514350">
              <a:buFont typeface="+mj-lt"/>
              <a:buAutoNum type="arabicPeriod"/>
            </a:pPr>
            <a:r>
              <a:rPr lang="en-CA" sz="2300" b="1" dirty="0"/>
              <a:t>Security – How do I know?</a:t>
            </a:r>
          </a:p>
          <a:p>
            <a:pPr marL="514350" indent="-514350">
              <a:buFont typeface="+mj-lt"/>
              <a:buAutoNum type="arabicPeriod"/>
            </a:pPr>
            <a:r>
              <a:rPr lang="en-GB" sz="2300" b="1" dirty="0"/>
              <a:t>Security – Case Studies</a:t>
            </a:r>
          </a:p>
          <a:p>
            <a:pPr marL="514350" indent="-514350">
              <a:buFont typeface="+mj-lt"/>
              <a:buAutoNum type="arabicPeriod"/>
            </a:pPr>
            <a:r>
              <a:rPr lang="en-GB" sz="2300" b="1" dirty="0"/>
              <a:t>Key </a:t>
            </a:r>
            <a:r>
              <a:rPr lang="en-GB" sz="2300" b="1" dirty="0" smtClean="0"/>
              <a:t>Contacts</a:t>
            </a:r>
          </a:p>
          <a:p>
            <a:pPr marL="514350" indent="-514350">
              <a:buFont typeface="+mj-lt"/>
              <a:buAutoNum type="arabicPeriod"/>
            </a:pPr>
            <a:r>
              <a:rPr lang="en-GB" sz="2300" b="1" dirty="0" smtClean="0"/>
              <a:t>Questions</a:t>
            </a:r>
          </a:p>
          <a:p>
            <a:pPr marL="514350" indent="-514350">
              <a:buFont typeface="+mj-lt"/>
              <a:buAutoNum type="arabicPeriod"/>
            </a:pPr>
            <a:r>
              <a:rPr lang="en-GB" sz="2300" b="1" dirty="0" smtClean="0"/>
              <a:t>References</a:t>
            </a:r>
            <a:endParaRPr lang="en-CA" sz="2300" dirty="0"/>
          </a:p>
        </p:txBody>
      </p:sp>
      <p:sp>
        <p:nvSpPr>
          <p:cNvPr id="10" name="Freeform 8"/>
          <p:cNvSpPr>
            <a:spLocks/>
          </p:cNvSpPr>
          <p:nvPr/>
        </p:nvSpPr>
        <p:spPr bwMode="auto">
          <a:xfrm>
            <a:off x="7551685" y="2116847"/>
            <a:ext cx="844550" cy="829794"/>
          </a:xfrm>
          <a:custGeom>
            <a:avLst/>
            <a:gdLst>
              <a:gd name="T0" fmla="*/ 0 w 250"/>
              <a:gd name="T1" fmla="*/ 0 h 254"/>
              <a:gd name="T2" fmla="*/ 0 w 250"/>
              <a:gd name="T3" fmla="*/ 2147483646 h 254"/>
              <a:gd name="T4" fmla="*/ 2147483646 w 250"/>
              <a:gd name="T5" fmla="*/ 2147483646 h 254"/>
              <a:gd name="T6" fmla="*/ 2147483646 w 250"/>
              <a:gd name="T7" fmla="*/ 2147483646 h 254"/>
              <a:gd name="T8" fmla="*/ 2147483646 w 250"/>
              <a:gd name="T9" fmla="*/ 2147483646 h 254"/>
              <a:gd name="T10" fmla="*/ 2147483646 w 250"/>
              <a:gd name="T11" fmla="*/ 2147483646 h 254"/>
              <a:gd name="T12" fmla="*/ 2147483646 w 250"/>
              <a:gd name="T13" fmla="*/ 2147483646 h 254"/>
              <a:gd name="T14" fmla="*/ 0 w 250"/>
              <a:gd name="T15" fmla="*/ 2147483646 h 254"/>
              <a:gd name="T16" fmla="*/ 0 w 250"/>
              <a:gd name="T17" fmla="*/ 2147483646 h 254"/>
              <a:gd name="T18" fmla="*/ 2147483646 w 250"/>
              <a:gd name="T19" fmla="*/ 2147483646 h 254"/>
              <a:gd name="T20" fmla="*/ 2147483646 w 250"/>
              <a:gd name="T21" fmla="*/ 2147483646 h 254"/>
              <a:gd name="T22" fmla="*/ 2147483646 w 250"/>
              <a:gd name="T23" fmla="*/ 0 h 254"/>
              <a:gd name="T24" fmla="*/ 0 w 250"/>
              <a:gd name="T25" fmla="*/ 0 h 2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0" h="254">
                <a:moveTo>
                  <a:pt x="0" y="0"/>
                </a:moveTo>
                <a:cubicBezTo>
                  <a:pt x="0" y="91"/>
                  <a:pt x="0" y="91"/>
                  <a:pt x="0" y="91"/>
                </a:cubicBezTo>
                <a:cubicBezTo>
                  <a:pt x="6" y="84"/>
                  <a:pt x="14" y="80"/>
                  <a:pt x="23" y="80"/>
                </a:cubicBezTo>
                <a:cubicBezTo>
                  <a:pt x="32" y="80"/>
                  <a:pt x="40" y="84"/>
                  <a:pt x="46" y="91"/>
                </a:cubicBezTo>
                <a:cubicBezTo>
                  <a:pt x="55" y="101"/>
                  <a:pt x="59" y="115"/>
                  <a:pt x="59" y="131"/>
                </a:cubicBezTo>
                <a:cubicBezTo>
                  <a:pt x="59" y="147"/>
                  <a:pt x="55" y="161"/>
                  <a:pt x="46" y="171"/>
                </a:cubicBezTo>
                <a:cubicBezTo>
                  <a:pt x="40" y="178"/>
                  <a:pt x="32" y="182"/>
                  <a:pt x="23" y="182"/>
                </a:cubicBezTo>
                <a:cubicBezTo>
                  <a:pt x="14" y="182"/>
                  <a:pt x="6" y="178"/>
                  <a:pt x="0" y="170"/>
                </a:cubicBezTo>
                <a:cubicBezTo>
                  <a:pt x="0" y="254"/>
                  <a:pt x="0" y="254"/>
                  <a:pt x="0" y="254"/>
                </a:cubicBezTo>
                <a:cubicBezTo>
                  <a:pt x="218" y="254"/>
                  <a:pt x="218" y="254"/>
                  <a:pt x="218" y="254"/>
                </a:cubicBezTo>
                <a:cubicBezTo>
                  <a:pt x="229" y="241"/>
                  <a:pt x="240" y="228"/>
                  <a:pt x="250" y="214"/>
                </a:cubicBezTo>
                <a:cubicBezTo>
                  <a:pt x="250" y="0"/>
                  <a:pt x="250" y="0"/>
                  <a:pt x="250" y="0"/>
                </a:cubicBezTo>
                <a:lnTo>
                  <a:pt x="0" y="0"/>
                </a:lnTo>
                <a:close/>
              </a:path>
            </a:pathLst>
          </a:custGeom>
          <a:solidFill>
            <a:srgbClr val="E256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auto">
          <a:xfrm>
            <a:off x="6666165" y="401306"/>
            <a:ext cx="1047137" cy="809493"/>
          </a:xfrm>
          <a:custGeom>
            <a:avLst/>
            <a:gdLst>
              <a:gd name="T0" fmla="*/ 0 w 310"/>
              <a:gd name="T1" fmla="*/ 0 h 248"/>
              <a:gd name="T2" fmla="*/ 0 w 310"/>
              <a:gd name="T3" fmla="*/ 2147483646 h 248"/>
              <a:gd name="T4" fmla="*/ 2147483646 w 310"/>
              <a:gd name="T5" fmla="*/ 2147483646 h 248"/>
              <a:gd name="T6" fmla="*/ 2147483646 w 310"/>
              <a:gd name="T7" fmla="*/ 2147483646 h 248"/>
              <a:gd name="T8" fmla="*/ 2147483646 w 310"/>
              <a:gd name="T9" fmla="*/ 2147483646 h 248"/>
              <a:gd name="T10" fmla="*/ 2147483646 w 310"/>
              <a:gd name="T11" fmla="*/ 2147483646 h 248"/>
              <a:gd name="T12" fmla="*/ 2147483646 w 310"/>
              <a:gd name="T13" fmla="*/ 2147483646 h 248"/>
              <a:gd name="T14" fmla="*/ 0 w 310"/>
              <a:gd name="T15" fmla="*/ 2147483646 h 248"/>
              <a:gd name="T16" fmla="*/ 0 w 310"/>
              <a:gd name="T17" fmla="*/ 2147483646 h 248"/>
              <a:gd name="T18" fmla="*/ 2147483646 w 310"/>
              <a:gd name="T19" fmla="*/ 2147483646 h 248"/>
              <a:gd name="T20" fmla="*/ 2147483646 w 310"/>
              <a:gd name="T21" fmla="*/ 2147483646 h 248"/>
              <a:gd name="T22" fmla="*/ 2147483646 w 310"/>
              <a:gd name="T23" fmla="*/ 2147483646 h 248"/>
              <a:gd name="T24" fmla="*/ 2147483646 w 310"/>
              <a:gd name="T25" fmla="*/ 2147483646 h 248"/>
              <a:gd name="T26" fmla="*/ 2147483646 w 310"/>
              <a:gd name="T27" fmla="*/ 2147483646 h 248"/>
              <a:gd name="T28" fmla="*/ 2147483646 w 310"/>
              <a:gd name="T29" fmla="*/ 2147483646 h 248"/>
              <a:gd name="T30" fmla="*/ 2147483646 w 310"/>
              <a:gd name="T31" fmla="*/ 2147483646 h 248"/>
              <a:gd name="T32" fmla="*/ 2147483646 w 310"/>
              <a:gd name="T33" fmla="*/ 2147483646 h 248"/>
              <a:gd name="T34" fmla="*/ 2147483646 w 310"/>
              <a:gd name="T35" fmla="*/ 2147483646 h 248"/>
              <a:gd name="T36" fmla="*/ 2147483646 w 310"/>
              <a:gd name="T37" fmla="*/ 2147483646 h 248"/>
              <a:gd name="T38" fmla="*/ 2147483646 w 310"/>
              <a:gd name="T39" fmla="*/ 2147483646 h 248"/>
              <a:gd name="T40" fmla="*/ 2147483646 w 310"/>
              <a:gd name="T41" fmla="*/ 2147483646 h 248"/>
              <a:gd name="T42" fmla="*/ 2147483646 w 310"/>
              <a:gd name="T43" fmla="*/ 0 h 248"/>
              <a:gd name="T44" fmla="*/ 0 w 310"/>
              <a:gd name="T45" fmla="*/ 0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0" h="248">
                <a:moveTo>
                  <a:pt x="0" y="0"/>
                </a:moveTo>
                <a:cubicBezTo>
                  <a:pt x="0" y="108"/>
                  <a:pt x="0" y="108"/>
                  <a:pt x="0" y="108"/>
                </a:cubicBezTo>
                <a:cubicBezTo>
                  <a:pt x="6" y="101"/>
                  <a:pt x="15" y="97"/>
                  <a:pt x="24" y="97"/>
                </a:cubicBezTo>
                <a:cubicBezTo>
                  <a:pt x="32" y="97"/>
                  <a:pt x="41" y="101"/>
                  <a:pt x="46" y="108"/>
                </a:cubicBezTo>
                <a:cubicBezTo>
                  <a:pt x="55" y="118"/>
                  <a:pt x="59" y="132"/>
                  <a:pt x="59" y="148"/>
                </a:cubicBezTo>
                <a:cubicBezTo>
                  <a:pt x="59" y="164"/>
                  <a:pt x="55" y="178"/>
                  <a:pt x="46" y="188"/>
                </a:cubicBezTo>
                <a:cubicBezTo>
                  <a:pt x="41" y="195"/>
                  <a:pt x="32" y="199"/>
                  <a:pt x="24" y="199"/>
                </a:cubicBezTo>
                <a:cubicBezTo>
                  <a:pt x="15" y="199"/>
                  <a:pt x="6" y="195"/>
                  <a:pt x="0" y="188"/>
                </a:cubicBezTo>
                <a:cubicBezTo>
                  <a:pt x="0" y="248"/>
                  <a:pt x="0" y="248"/>
                  <a:pt x="0" y="248"/>
                </a:cubicBezTo>
                <a:cubicBezTo>
                  <a:pt x="251" y="248"/>
                  <a:pt x="251" y="248"/>
                  <a:pt x="251" y="248"/>
                </a:cubicBezTo>
                <a:cubicBezTo>
                  <a:pt x="251" y="138"/>
                  <a:pt x="251" y="138"/>
                  <a:pt x="251" y="138"/>
                </a:cubicBezTo>
                <a:cubicBezTo>
                  <a:pt x="252" y="135"/>
                  <a:pt x="254" y="133"/>
                  <a:pt x="257" y="133"/>
                </a:cubicBezTo>
                <a:cubicBezTo>
                  <a:pt x="262" y="132"/>
                  <a:pt x="268" y="132"/>
                  <a:pt x="271" y="138"/>
                </a:cubicBezTo>
                <a:cubicBezTo>
                  <a:pt x="273" y="140"/>
                  <a:pt x="275" y="144"/>
                  <a:pt x="277" y="147"/>
                </a:cubicBezTo>
                <a:cubicBezTo>
                  <a:pt x="282" y="156"/>
                  <a:pt x="294" y="157"/>
                  <a:pt x="301" y="148"/>
                </a:cubicBezTo>
                <a:cubicBezTo>
                  <a:pt x="308" y="140"/>
                  <a:pt x="310" y="129"/>
                  <a:pt x="310" y="118"/>
                </a:cubicBezTo>
                <a:cubicBezTo>
                  <a:pt x="310" y="107"/>
                  <a:pt x="308" y="96"/>
                  <a:pt x="301" y="87"/>
                </a:cubicBezTo>
                <a:cubicBezTo>
                  <a:pt x="294" y="79"/>
                  <a:pt x="282" y="79"/>
                  <a:pt x="277" y="89"/>
                </a:cubicBezTo>
                <a:cubicBezTo>
                  <a:pt x="275" y="92"/>
                  <a:pt x="273" y="95"/>
                  <a:pt x="271" y="98"/>
                </a:cubicBezTo>
                <a:cubicBezTo>
                  <a:pt x="268" y="103"/>
                  <a:pt x="262" y="103"/>
                  <a:pt x="257" y="103"/>
                </a:cubicBezTo>
                <a:cubicBezTo>
                  <a:pt x="254" y="103"/>
                  <a:pt x="252" y="100"/>
                  <a:pt x="251" y="98"/>
                </a:cubicBezTo>
                <a:cubicBezTo>
                  <a:pt x="251" y="0"/>
                  <a:pt x="251" y="0"/>
                  <a:pt x="251" y="0"/>
                </a:cubicBezTo>
                <a:lnTo>
                  <a:pt x="0" y="0"/>
                </a:lnTo>
                <a:close/>
              </a:path>
            </a:pathLst>
          </a:custGeom>
          <a:solidFill>
            <a:srgbClr val="FF0000"/>
          </a:solidFill>
          <a:ln>
            <a:noFill/>
          </a:ln>
          <a:extLst/>
        </p:spPr>
        <p:txBody>
          <a:bodyPr/>
          <a:lstStyle/>
          <a:p>
            <a:endParaRPr lang="en-US"/>
          </a:p>
        </p:txBody>
      </p:sp>
      <p:sp>
        <p:nvSpPr>
          <p:cNvPr id="12" name="Freeform 20"/>
          <p:cNvSpPr>
            <a:spLocks/>
          </p:cNvSpPr>
          <p:nvPr/>
        </p:nvSpPr>
        <p:spPr bwMode="auto">
          <a:xfrm>
            <a:off x="7551685" y="400529"/>
            <a:ext cx="844550" cy="1004888"/>
          </a:xfrm>
          <a:custGeom>
            <a:avLst/>
            <a:gdLst>
              <a:gd name="T0" fmla="*/ 2147483646 w 250"/>
              <a:gd name="T1" fmla="*/ 2147483646 h 308"/>
              <a:gd name="T2" fmla="*/ 2147483646 w 250"/>
              <a:gd name="T3" fmla="*/ 2147483646 h 308"/>
              <a:gd name="T4" fmla="*/ 2147483646 w 250"/>
              <a:gd name="T5" fmla="*/ 2147483646 h 308"/>
              <a:gd name="T6" fmla="*/ 2147483646 w 250"/>
              <a:gd name="T7" fmla="*/ 2147483646 h 308"/>
              <a:gd name="T8" fmla="*/ 2147483646 w 250"/>
              <a:gd name="T9" fmla="*/ 2147483646 h 308"/>
              <a:gd name="T10" fmla="*/ 2147483646 w 250"/>
              <a:gd name="T11" fmla="*/ 2147483646 h 308"/>
              <a:gd name="T12" fmla="*/ 2147483646 w 250"/>
              <a:gd name="T13" fmla="*/ 2147483646 h 308"/>
              <a:gd name="T14" fmla="*/ 2147483646 w 250"/>
              <a:gd name="T15" fmla="*/ 2147483646 h 308"/>
              <a:gd name="T16" fmla="*/ 2147483646 w 250"/>
              <a:gd name="T17" fmla="*/ 2147483646 h 308"/>
              <a:gd name="T18" fmla="*/ 2147483646 w 250"/>
              <a:gd name="T19" fmla="*/ 2147483646 h 308"/>
              <a:gd name="T20" fmla="*/ 2147483646 w 250"/>
              <a:gd name="T21" fmla="*/ 2147483646 h 308"/>
              <a:gd name="T22" fmla="*/ 2147483646 w 250"/>
              <a:gd name="T23" fmla="*/ 2147483646 h 308"/>
              <a:gd name="T24" fmla="*/ 2147483646 w 250"/>
              <a:gd name="T25" fmla="*/ 2147483646 h 308"/>
              <a:gd name="T26" fmla="*/ 2147483646 w 250"/>
              <a:gd name="T27" fmla="*/ 2147483646 h 308"/>
              <a:gd name="T28" fmla="*/ 2147483646 w 250"/>
              <a:gd name="T29" fmla="*/ 0 h 308"/>
              <a:gd name="T30" fmla="*/ 0 w 250"/>
              <a:gd name="T31" fmla="*/ 0 h 308"/>
              <a:gd name="T32" fmla="*/ 0 w 250"/>
              <a:gd name="T33" fmla="*/ 2147483646 h 308"/>
              <a:gd name="T34" fmla="*/ 2147483646 w 250"/>
              <a:gd name="T35" fmla="*/ 2147483646 h 308"/>
              <a:gd name="T36" fmla="*/ 2147483646 w 250"/>
              <a:gd name="T37" fmla="*/ 2147483646 h 308"/>
              <a:gd name="T38" fmla="*/ 2147483646 w 250"/>
              <a:gd name="T39" fmla="*/ 2147483646 h 308"/>
              <a:gd name="T40" fmla="*/ 2147483646 w 250"/>
              <a:gd name="T41" fmla="*/ 2147483646 h 308"/>
              <a:gd name="T42" fmla="*/ 2147483646 w 250"/>
              <a:gd name="T43" fmla="*/ 2147483646 h 308"/>
              <a:gd name="T44" fmla="*/ 0 w 250"/>
              <a:gd name="T45" fmla="*/ 2147483646 h 308"/>
              <a:gd name="T46" fmla="*/ 0 w 250"/>
              <a:gd name="T47" fmla="*/ 2147483646 h 308"/>
              <a:gd name="T48" fmla="*/ 2147483646 w 250"/>
              <a:gd name="T49" fmla="*/ 2147483646 h 308"/>
              <a:gd name="T50" fmla="*/ 2147483646 w 250"/>
              <a:gd name="T51" fmla="*/ 2147483646 h 3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0" h="308">
                <a:moveTo>
                  <a:pt x="105" y="254"/>
                </a:moveTo>
                <a:cubicBezTo>
                  <a:pt x="106" y="260"/>
                  <a:pt x="106" y="266"/>
                  <a:pt x="100" y="269"/>
                </a:cubicBezTo>
                <a:cubicBezTo>
                  <a:pt x="98" y="271"/>
                  <a:pt x="94" y="273"/>
                  <a:pt x="91" y="274"/>
                </a:cubicBezTo>
                <a:cubicBezTo>
                  <a:pt x="82" y="280"/>
                  <a:pt x="81" y="292"/>
                  <a:pt x="90" y="299"/>
                </a:cubicBezTo>
                <a:cubicBezTo>
                  <a:pt x="98" y="305"/>
                  <a:pt x="109" y="308"/>
                  <a:pt x="120" y="308"/>
                </a:cubicBezTo>
                <a:cubicBezTo>
                  <a:pt x="131" y="308"/>
                  <a:pt x="142" y="305"/>
                  <a:pt x="151" y="299"/>
                </a:cubicBezTo>
                <a:cubicBezTo>
                  <a:pt x="159" y="292"/>
                  <a:pt x="159" y="280"/>
                  <a:pt x="149" y="274"/>
                </a:cubicBezTo>
                <a:cubicBezTo>
                  <a:pt x="146" y="273"/>
                  <a:pt x="143" y="271"/>
                  <a:pt x="140" y="269"/>
                </a:cubicBezTo>
                <a:cubicBezTo>
                  <a:pt x="135" y="266"/>
                  <a:pt x="135" y="260"/>
                  <a:pt x="135" y="254"/>
                </a:cubicBezTo>
                <a:cubicBezTo>
                  <a:pt x="135" y="251"/>
                  <a:pt x="138" y="250"/>
                  <a:pt x="140" y="248"/>
                </a:cubicBezTo>
                <a:cubicBezTo>
                  <a:pt x="242" y="248"/>
                  <a:pt x="242" y="248"/>
                  <a:pt x="242" y="248"/>
                </a:cubicBezTo>
                <a:cubicBezTo>
                  <a:pt x="249" y="248"/>
                  <a:pt x="249" y="248"/>
                  <a:pt x="249" y="248"/>
                </a:cubicBezTo>
                <a:cubicBezTo>
                  <a:pt x="250" y="248"/>
                  <a:pt x="250" y="248"/>
                  <a:pt x="250" y="248"/>
                </a:cubicBezTo>
                <a:cubicBezTo>
                  <a:pt x="250" y="8"/>
                  <a:pt x="250" y="8"/>
                  <a:pt x="250" y="8"/>
                </a:cubicBezTo>
                <a:cubicBezTo>
                  <a:pt x="247" y="5"/>
                  <a:pt x="243" y="2"/>
                  <a:pt x="240" y="0"/>
                </a:cubicBezTo>
                <a:cubicBezTo>
                  <a:pt x="0" y="0"/>
                  <a:pt x="0" y="0"/>
                  <a:pt x="0" y="0"/>
                </a:cubicBezTo>
                <a:cubicBezTo>
                  <a:pt x="0" y="78"/>
                  <a:pt x="0" y="78"/>
                  <a:pt x="0" y="78"/>
                </a:cubicBezTo>
                <a:cubicBezTo>
                  <a:pt x="6" y="71"/>
                  <a:pt x="14" y="67"/>
                  <a:pt x="23" y="67"/>
                </a:cubicBezTo>
                <a:cubicBezTo>
                  <a:pt x="32" y="67"/>
                  <a:pt x="40" y="71"/>
                  <a:pt x="46" y="78"/>
                </a:cubicBezTo>
                <a:cubicBezTo>
                  <a:pt x="54" y="88"/>
                  <a:pt x="59" y="102"/>
                  <a:pt x="59" y="118"/>
                </a:cubicBezTo>
                <a:cubicBezTo>
                  <a:pt x="59" y="134"/>
                  <a:pt x="54" y="148"/>
                  <a:pt x="46" y="158"/>
                </a:cubicBezTo>
                <a:cubicBezTo>
                  <a:pt x="40" y="165"/>
                  <a:pt x="32" y="169"/>
                  <a:pt x="23" y="169"/>
                </a:cubicBezTo>
                <a:cubicBezTo>
                  <a:pt x="14" y="169"/>
                  <a:pt x="6" y="165"/>
                  <a:pt x="0" y="157"/>
                </a:cubicBezTo>
                <a:cubicBezTo>
                  <a:pt x="0" y="248"/>
                  <a:pt x="0" y="248"/>
                  <a:pt x="0" y="248"/>
                </a:cubicBezTo>
                <a:cubicBezTo>
                  <a:pt x="100" y="248"/>
                  <a:pt x="100" y="248"/>
                  <a:pt x="100" y="248"/>
                </a:cubicBezTo>
                <a:cubicBezTo>
                  <a:pt x="103" y="250"/>
                  <a:pt x="105" y="251"/>
                  <a:pt x="105" y="254"/>
                </a:cubicBezTo>
                <a:close/>
              </a:path>
            </a:pathLst>
          </a:custGeom>
          <a:solidFill>
            <a:srgbClr val="3274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1"/>
          <p:cNvSpPr>
            <a:spLocks/>
          </p:cNvSpPr>
          <p:nvPr/>
        </p:nvSpPr>
        <p:spPr bwMode="auto">
          <a:xfrm>
            <a:off x="6449297" y="1259005"/>
            <a:ext cx="1946938" cy="1008695"/>
          </a:xfrm>
          <a:custGeom>
            <a:avLst/>
            <a:gdLst>
              <a:gd name="T0" fmla="*/ 2147483646 w 576"/>
              <a:gd name="T1" fmla="*/ 2147483646 h 309"/>
              <a:gd name="T2" fmla="*/ 2147483646 w 576"/>
              <a:gd name="T3" fmla="*/ 2147483646 h 309"/>
              <a:gd name="T4" fmla="*/ 2147483646 w 576"/>
              <a:gd name="T5" fmla="*/ 0 h 309"/>
              <a:gd name="T6" fmla="*/ 2147483646 w 576"/>
              <a:gd name="T7" fmla="*/ 0 h 309"/>
              <a:gd name="T8" fmla="*/ 2147483646 w 576"/>
              <a:gd name="T9" fmla="*/ 0 h 309"/>
              <a:gd name="T10" fmla="*/ 2147483646 w 576"/>
              <a:gd name="T11" fmla="*/ 0 h 309"/>
              <a:gd name="T12" fmla="*/ 2147483646 w 576"/>
              <a:gd name="T13" fmla="*/ 2147483646 h 309"/>
              <a:gd name="T14" fmla="*/ 2147483646 w 576"/>
              <a:gd name="T15" fmla="*/ 2147483646 h 309"/>
              <a:gd name="T16" fmla="*/ 2147483646 w 576"/>
              <a:gd name="T17" fmla="*/ 2147483646 h 309"/>
              <a:gd name="T18" fmla="*/ 2147483646 w 576"/>
              <a:gd name="T19" fmla="*/ 2147483646 h 309"/>
              <a:gd name="T20" fmla="*/ 2147483646 w 576"/>
              <a:gd name="T21" fmla="*/ 2147483646 h 309"/>
              <a:gd name="T22" fmla="*/ 2147483646 w 576"/>
              <a:gd name="T23" fmla="*/ 0 h 309"/>
              <a:gd name="T24" fmla="*/ 2147483646 w 576"/>
              <a:gd name="T25" fmla="*/ 0 h 309"/>
              <a:gd name="T26" fmla="*/ 2147483646 w 576"/>
              <a:gd name="T27" fmla="*/ 2147483646 h 309"/>
              <a:gd name="T28" fmla="*/ 2147483646 w 576"/>
              <a:gd name="T29" fmla="*/ 2147483646 h 309"/>
              <a:gd name="T30" fmla="*/ 2147483646 w 576"/>
              <a:gd name="T31" fmla="*/ 2147483646 h 309"/>
              <a:gd name="T32" fmla="*/ 2147483646 w 576"/>
              <a:gd name="T33" fmla="*/ 2147483646 h 309"/>
              <a:gd name="T34" fmla="*/ 2147483646 w 576"/>
              <a:gd name="T35" fmla="*/ 2147483646 h 309"/>
              <a:gd name="T36" fmla="*/ 2147483646 w 576"/>
              <a:gd name="T37" fmla="*/ 2147483646 h 309"/>
              <a:gd name="T38" fmla="*/ 2147483646 w 576"/>
              <a:gd name="T39" fmla="*/ 2147483646 h 309"/>
              <a:gd name="T40" fmla="*/ 0 w 576"/>
              <a:gd name="T41" fmla="*/ 2147483646 h 309"/>
              <a:gd name="T42" fmla="*/ 2147483646 w 576"/>
              <a:gd name="T43" fmla="*/ 2147483646 h 309"/>
              <a:gd name="T44" fmla="*/ 2147483646 w 576"/>
              <a:gd name="T45" fmla="*/ 2147483646 h 309"/>
              <a:gd name="T46" fmla="*/ 2147483646 w 576"/>
              <a:gd name="T47" fmla="*/ 2147483646 h 309"/>
              <a:gd name="T48" fmla="*/ 2147483646 w 576"/>
              <a:gd name="T49" fmla="*/ 2147483646 h 309"/>
              <a:gd name="T50" fmla="*/ 2147483646 w 576"/>
              <a:gd name="T51" fmla="*/ 2147483646 h 309"/>
              <a:gd name="T52" fmla="*/ 2147483646 w 576"/>
              <a:gd name="T53" fmla="*/ 2147483646 h 309"/>
              <a:gd name="T54" fmla="*/ 2147483646 w 576"/>
              <a:gd name="T55" fmla="*/ 2147483646 h 309"/>
              <a:gd name="T56" fmla="*/ 2147483646 w 576"/>
              <a:gd name="T57" fmla="*/ 2147483646 h 309"/>
              <a:gd name="T58" fmla="*/ 2147483646 w 576"/>
              <a:gd name="T59" fmla="*/ 2147483646 h 309"/>
              <a:gd name="T60" fmla="*/ 2147483646 w 576"/>
              <a:gd name="T61" fmla="*/ 2147483646 h 309"/>
              <a:gd name="T62" fmla="*/ 2147483646 w 576"/>
              <a:gd name="T63" fmla="*/ 2147483646 h 309"/>
              <a:gd name="T64" fmla="*/ 2147483646 w 576"/>
              <a:gd name="T65" fmla="*/ 2147483646 h 309"/>
              <a:gd name="T66" fmla="*/ 2147483646 w 576"/>
              <a:gd name="T67" fmla="*/ 2147483646 h 309"/>
              <a:gd name="T68" fmla="*/ 2147483646 w 576"/>
              <a:gd name="T69" fmla="*/ 2147483646 h 309"/>
              <a:gd name="T70" fmla="*/ 2147483646 w 576"/>
              <a:gd name="T71" fmla="*/ 2147483646 h 309"/>
              <a:gd name="T72" fmla="*/ 2147483646 w 576"/>
              <a:gd name="T73" fmla="*/ 2147483646 h 309"/>
              <a:gd name="T74" fmla="*/ 2147483646 w 576"/>
              <a:gd name="T75" fmla="*/ 2147483646 h 3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6" h="309">
                <a:moveTo>
                  <a:pt x="200" y="250"/>
                </a:moveTo>
                <a:cubicBezTo>
                  <a:pt x="576" y="250"/>
                  <a:pt x="576" y="250"/>
                  <a:pt x="576" y="250"/>
                </a:cubicBezTo>
                <a:cubicBezTo>
                  <a:pt x="576" y="0"/>
                  <a:pt x="576" y="0"/>
                  <a:pt x="576" y="0"/>
                </a:cubicBezTo>
                <a:cubicBezTo>
                  <a:pt x="575" y="0"/>
                  <a:pt x="575" y="0"/>
                  <a:pt x="575" y="0"/>
                </a:cubicBezTo>
                <a:cubicBezTo>
                  <a:pt x="568" y="0"/>
                  <a:pt x="568" y="0"/>
                  <a:pt x="568" y="0"/>
                </a:cubicBezTo>
                <a:cubicBezTo>
                  <a:pt x="486" y="0"/>
                  <a:pt x="486" y="0"/>
                  <a:pt x="486" y="0"/>
                </a:cubicBezTo>
                <a:cubicBezTo>
                  <a:pt x="493" y="6"/>
                  <a:pt x="497" y="14"/>
                  <a:pt x="497" y="23"/>
                </a:cubicBezTo>
                <a:cubicBezTo>
                  <a:pt x="497" y="32"/>
                  <a:pt x="493" y="40"/>
                  <a:pt x="486" y="46"/>
                </a:cubicBezTo>
                <a:cubicBezTo>
                  <a:pt x="476" y="54"/>
                  <a:pt x="462" y="59"/>
                  <a:pt x="446" y="58"/>
                </a:cubicBezTo>
                <a:cubicBezTo>
                  <a:pt x="430" y="59"/>
                  <a:pt x="416" y="54"/>
                  <a:pt x="406" y="46"/>
                </a:cubicBezTo>
                <a:cubicBezTo>
                  <a:pt x="399" y="40"/>
                  <a:pt x="395" y="32"/>
                  <a:pt x="395" y="23"/>
                </a:cubicBezTo>
                <a:cubicBezTo>
                  <a:pt x="395" y="14"/>
                  <a:pt x="399" y="6"/>
                  <a:pt x="407" y="0"/>
                </a:cubicBezTo>
                <a:cubicBezTo>
                  <a:pt x="59" y="0"/>
                  <a:pt x="59" y="0"/>
                  <a:pt x="59" y="0"/>
                </a:cubicBezTo>
                <a:cubicBezTo>
                  <a:pt x="59" y="10"/>
                  <a:pt x="59" y="10"/>
                  <a:pt x="59" y="10"/>
                </a:cubicBezTo>
                <a:cubicBezTo>
                  <a:pt x="59" y="10"/>
                  <a:pt x="59" y="10"/>
                  <a:pt x="59" y="10"/>
                </a:cubicBezTo>
                <a:cubicBezTo>
                  <a:pt x="59" y="103"/>
                  <a:pt x="59" y="103"/>
                  <a:pt x="59" y="103"/>
                </a:cubicBezTo>
                <a:cubicBezTo>
                  <a:pt x="58" y="105"/>
                  <a:pt x="56" y="108"/>
                  <a:pt x="53" y="108"/>
                </a:cubicBezTo>
                <a:cubicBezTo>
                  <a:pt x="47" y="108"/>
                  <a:pt x="42" y="108"/>
                  <a:pt x="39" y="103"/>
                </a:cubicBezTo>
                <a:cubicBezTo>
                  <a:pt x="37" y="100"/>
                  <a:pt x="35" y="97"/>
                  <a:pt x="33" y="94"/>
                </a:cubicBezTo>
                <a:cubicBezTo>
                  <a:pt x="27" y="84"/>
                  <a:pt x="16" y="84"/>
                  <a:pt x="9" y="92"/>
                </a:cubicBezTo>
                <a:cubicBezTo>
                  <a:pt x="2" y="101"/>
                  <a:pt x="0" y="112"/>
                  <a:pt x="0" y="123"/>
                </a:cubicBezTo>
                <a:cubicBezTo>
                  <a:pt x="0" y="134"/>
                  <a:pt x="2" y="145"/>
                  <a:pt x="9" y="153"/>
                </a:cubicBezTo>
                <a:cubicBezTo>
                  <a:pt x="16" y="162"/>
                  <a:pt x="27" y="161"/>
                  <a:pt x="33" y="152"/>
                </a:cubicBezTo>
                <a:cubicBezTo>
                  <a:pt x="35" y="149"/>
                  <a:pt x="37" y="145"/>
                  <a:pt x="39" y="143"/>
                </a:cubicBezTo>
                <a:cubicBezTo>
                  <a:pt x="42" y="137"/>
                  <a:pt x="47" y="137"/>
                  <a:pt x="53" y="138"/>
                </a:cubicBezTo>
                <a:cubicBezTo>
                  <a:pt x="56" y="138"/>
                  <a:pt x="58" y="140"/>
                  <a:pt x="59" y="143"/>
                </a:cubicBezTo>
                <a:cubicBezTo>
                  <a:pt x="59" y="250"/>
                  <a:pt x="59" y="250"/>
                  <a:pt x="59" y="250"/>
                </a:cubicBezTo>
                <a:cubicBezTo>
                  <a:pt x="160" y="250"/>
                  <a:pt x="160" y="250"/>
                  <a:pt x="160" y="250"/>
                </a:cubicBezTo>
                <a:cubicBezTo>
                  <a:pt x="163" y="251"/>
                  <a:pt x="165" y="253"/>
                  <a:pt x="165" y="256"/>
                </a:cubicBezTo>
                <a:cubicBezTo>
                  <a:pt x="166" y="262"/>
                  <a:pt x="165" y="267"/>
                  <a:pt x="160" y="270"/>
                </a:cubicBezTo>
                <a:cubicBezTo>
                  <a:pt x="157" y="272"/>
                  <a:pt x="154" y="274"/>
                  <a:pt x="151" y="276"/>
                </a:cubicBezTo>
                <a:cubicBezTo>
                  <a:pt x="142" y="282"/>
                  <a:pt x="141" y="293"/>
                  <a:pt x="150" y="300"/>
                </a:cubicBezTo>
                <a:cubicBezTo>
                  <a:pt x="158" y="307"/>
                  <a:pt x="169" y="309"/>
                  <a:pt x="180" y="309"/>
                </a:cubicBezTo>
                <a:cubicBezTo>
                  <a:pt x="191" y="309"/>
                  <a:pt x="202" y="307"/>
                  <a:pt x="210" y="300"/>
                </a:cubicBezTo>
                <a:cubicBezTo>
                  <a:pt x="219" y="293"/>
                  <a:pt x="218" y="282"/>
                  <a:pt x="209" y="276"/>
                </a:cubicBezTo>
                <a:cubicBezTo>
                  <a:pt x="206" y="274"/>
                  <a:pt x="203" y="272"/>
                  <a:pt x="200" y="270"/>
                </a:cubicBezTo>
                <a:cubicBezTo>
                  <a:pt x="195" y="267"/>
                  <a:pt x="195" y="262"/>
                  <a:pt x="195" y="256"/>
                </a:cubicBezTo>
                <a:cubicBezTo>
                  <a:pt x="195" y="253"/>
                  <a:pt x="197" y="251"/>
                  <a:pt x="200" y="250"/>
                </a:cubicBezTo>
                <a:close/>
              </a:path>
            </a:pathLst>
          </a:custGeom>
          <a:solidFill>
            <a:srgbClr val="81D3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Rectangle 23"/>
          <p:cNvSpPr>
            <a:spLocks noChangeArrowheads="1"/>
          </p:cNvSpPr>
          <p:nvPr/>
        </p:nvSpPr>
        <p:spPr bwMode="auto">
          <a:xfrm>
            <a:off x="6848525" y="1518649"/>
            <a:ext cx="15851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200" b="1" dirty="0">
                <a:solidFill>
                  <a:srgbClr val="FFFFFF"/>
                </a:solidFill>
                <a:latin typeface="Open Sans Semibold" panose="020B0706030804020204" pitchFamily="34" charset="0"/>
              </a:rPr>
              <a:t>KNOWLEDGE</a:t>
            </a:r>
            <a:endParaRPr lang="en-US" altLang="en-US" sz="1800" dirty="0"/>
          </a:p>
        </p:txBody>
      </p:sp>
      <p:sp>
        <p:nvSpPr>
          <p:cNvPr id="15" name="Rectangle 25"/>
          <p:cNvSpPr>
            <a:spLocks noChangeArrowheads="1"/>
          </p:cNvSpPr>
          <p:nvPr/>
        </p:nvSpPr>
        <p:spPr bwMode="auto">
          <a:xfrm>
            <a:off x="6482189" y="3526512"/>
            <a:ext cx="784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600" b="1">
                <a:solidFill>
                  <a:srgbClr val="FFFFFF"/>
                </a:solidFill>
                <a:latin typeface="Open Sans Semibold" panose="020B0706030804020204" pitchFamily="34" charset="0"/>
              </a:rPr>
              <a:t>IDEA</a:t>
            </a:r>
            <a:endParaRPr lang="en-US" altLang="en-US" sz="1800"/>
          </a:p>
        </p:txBody>
      </p:sp>
      <p:sp>
        <p:nvSpPr>
          <p:cNvPr id="16" name="Freeform 26"/>
          <p:cNvSpPr>
            <a:spLocks noEditPoints="1"/>
          </p:cNvSpPr>
          <p:nvPr/>
        </p:nvSpPr>
        <p:spPr bwMode="auto">
          <a:xfrm>
            <a:off x="7884368" y="2279332"/>
            <a:ext cx="382810" cy="440273"/>
          </a:xfrm>
          <a:custGeom>
            <a:avLst/>
            <a:gdLst>
              <a:gd name="T0" fmla="*/ 2147483646 w 113"/>
              <a:gd name="T1" fmla="*/ 2147483646 h 135"/>
              <a:gd name="T2" fmla="*/ 2147483646 w 113"/>
              <a:gd name="T3" fmla="*/ 2147483646 h 135"/>
              <a:gd name="T4" fmla="*/ 2147483646 w 113"/>
              <a:gd name="T5" fmla="*/ 2147483646 h 135"/>
              <a:gd name="T6" fmla="*/ 2147483646 w 113"/>
              <a:gd name="T7" fmla="*/ 2147483646 h 135"/>
              <a:gd name="T8" fmla="*/ 2147483646 w 113"/>
              <a:gd name="T9" fmla="*/ 2147483646 h 135"/>
              <a:gd name="T10" fmla="*/ 2147483646 w 113"/>
              <a:gd name="T11" fmla="*/ 2147483646 h 135"/>
              <a:gd name="T12" fmla="*/ 2147483646 w 113"/>
              <a:gd name="T13" fmla="*/ 2147483646 h 135"/>
              <a:gd name="T14" fmla="*/ 2147483646 w 113"/>
              <a:gd name="T15" fmla="*/ 2147483646 h 135"/>
              <a:gd name="T16" fmla="*/ 2147483646 w 113"/>
              <a:gd name="T17" fmla="*/ 2147483646 h 135"/>
              <a:gd name="T18" fmla="*/ 2147483646 w 113"/>
              <a:gd name="T19" fmla="*/ 2147483646 h 135"/>
              <a:gd name="T20" fmla="*/ 2147483646 w 113"/>
              <a:gd name="T21" fmla="*/ 2147483646 h 135"/>
              <a:gd name="T22" fmla="*/ 2147483646 w 113"/>
              <a:gd name="T23" fmla="*/ 2147483646 h 135"/>
              <a:gd name="T24" fmla="*/ 2147483646 w 113"/>
              <a:gd name="T25" fmla="*/ 2147483646 h 135"/>
              <a:gd name="T26" fmla="*/ 2147483646 w 113"/>
              <a:gd name="T27" fmla="*/ 2147483646 h 135"/>
              <a:gd name="T28" fmla="*/ 2147483646 w 113"/>
              <a:gd name="T29" fmla="*/ 2147483646 h 135"/>
              <a:gd name="T30" fmla="*/ 2147483646 w 113"/>
              <a:gd name="T31" fmla="*/ 2147483646 h 135"/>
              <a:gd name="T32" fmla="*/ 2147483646 w 113"/>
              <a:gd name="T33" fmla="*/ 2147483646 h 135"/>
              <a:gd name="T34" fmla="*/ 2147483646 w 113"/>
              <a:gd name="T35" fmla="*/ 2147483646 h 135"/>
              <a:gd name="T36" fmla="*/ 2147483646 w 113"/>
              <a:gd name="T37" fmla="*/ 2147483646 h 135"/>
              <a:gd name="T38" fmla="*/ 2147483646 w 113"/>
              <a:gd name="T39" fmla="*/ 2147483646 h 135"/>
              <a:gd name="T40" fmla="*/ 2147483646 w 113"/>
              <a:gd name="T41" fmla="*/ 2147483646 h 135"/>
              <a:gd name="T42" fmla="*/ 2147483646 w 113"/>
              <a:gd name="T43" fmla="*/ 2147483646 h 135"/>
              <a:gd name="T44" fmla="*/ 2147483646 w 113"/>
              <a:gd name="T45" fmla="*/ 2147483646 h 135"/>
              <a:gd name="T46" fmla="*/ 2147483646 w 113"/>
              <a:gd name="T47" fmla="*/ 2147483646 h 135"/>
              <a:gd name="T48" fmla="*/ 2147483646 w 113"/>
              <a:gd name="T49" fmla="*/ 0 h 135"/>
              <a:gd name="T50" fmla="*/ 2147483646 w 113"/>
              <a:gd name="T51" fmla="*/ 2147483646 h 135"/>
              <a:gd name="T52" fmla="*/ 2147483646 w 113"/>
              <a:gd name="T53" fmla="*/ 2147483646 h 135"/>
              <a:gd name="T54" fmla="*/ 2147483646 w 113"/>
              <a:gd name="T55" fmla="*/ 2147483646 h 135"/>
              <a:gd name="T56" fmla="*/ 2147483646 w 113"/>
              <a:gd name="T57" fmla="*/ 2147483646 h 135"/>
              <a:gd name="T58" fmla="*/ 2147483646 w 113"/>
              <a:gd name="T59" fmla="*/ 2147483646 h 135"/>
              <a:gd name="T60" fmla="*/ 2147483646 w 113"/>
              <a:gd name="T61" fmla="*/ 2147483646 h 135"/>
              <a:gd name="T62" fmla="*/ 2147483646 w 113"/>
              <a:gd name="T63" fmla="*/ 2147483646 h 135"/>
              <a:gd name="T64" fmla="*/ 2147483646 w 113"/>
              <a:gd name="T65" fmla="*/ 2147483646 h 135"/>
              <a:gd name="T66" fmla="*/ 2147483646 w 113"/>
              <a:gd name="T67" fmla="*/ 2147483646 h 135"/>
              <a:gd name="T68" fmla="*/ 2147483646 w 113"/>
              <a:gd name="T69" fmla="*/ 2147483646 h 135"/>
              <a:gd name="T70" fmla="*/ 2147483646 w 113"/>
              <a:gd name="T71" fmla="*/ 2147483646 h 135"/>
              <a:gd name="T72" fmla="*/ 2147483646 w 113"/>
              <a:gd name="T73" fmla="*/ 2147483646 h 135"/>
              <a:gd name="T74" fmla="*/ 2147483646 w 113"/>
              <a:gd name="T75" fmla="*/ 2147483646 h 135"/>
              <a:gd name="T76" fmla="*/ 2147483646 w 113"/>
              <a:gd name="T77" fmla="*/ 2147483646 h 135"/>
              <a:gd name="T78" fmla="*/ 2147483646 w 113"/>
              <a:gd name="T79" fmla="*/ 2147483646 h 135"/>
              <a:gd name="T80" fmla="*/ 2147483646 w 113"/>
              <a:gd name="T81" fmla="*/ 2147483646 h 135"/>
              <a:gd name="T82" fmla="*/ 2147483646 w 113"/>
              <a:gd name="T83" fmla="*/ 2147483646 h 135"/>
              <a:gd name="T84" fmla="*/ 2147483646 w 113"/>
              <a:gd name="T85" fmla="*/ 2147483646 h 135"/>
              <a:gd name="T86" fmla="*/ 2147483646 w 113"/>
              <a:gd name="T87" fmla="*/ 2147483646 h 135"/>
              <a:gd name="T88" fmla="*/ 2147483646 w 113"/>
              <a:gd name="T89" fmla="*/ 2147483646 h 135"/>
              <a:gd name="T90" fmla="*/ 2147483646 w 113"/>
              <a:gd name="T91" fmla="*/ 2147483646 h 135"/>
              <a:gd name="T92" fmla="*/ 2147483646 w 113"/>
              <a:gd name="T93" fmla="*/ 2147483646 h 135"/>
              <a:gd name="T94" fmla="*/ 2147483646 w 113"/>
              <a:gd name="T95" fmla="*/ 2147483646 h 135"/>
              <a:gd name="T96" fmla="*/ 2147483646 w 113"/>
              <a:gd name="T97" fmla="*/ 2147483646 h 135"/>
              <a:gd name="T98" fmla="*/ 2147483646 w 113"/>
              <a:gd name="T99" fmla="*/ 2147483646 h 135"/>
              <a:gd name="T100" fmla="*/ 2147483646 w 113"/>
              <a:gd name="T101" fmla="*/ 2147483646 h 1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35">
                <a:moveTo>
                  <a:pt x="76" y="131"/>
                </a:moveTo>
                <a:cubicBezTo>
                  <a:pt x="76" y="133"/>
                  <a:pt x="74" y="135"/>
                  <a:pt x="71" y="135"/>
                </a:cubicBezTo>
                <a:cubicBezTo>
                  <a:pt x="43" y="135"/>
                  <a:pt x="43" y="135"/>
                  <a:pt x="43" y="135"/>
                </a:cubicBezTo>
                <a:cubicBezTo>
                  <a:pt x="40" y="135"/>
                  <a:pt x="38" y="133"/>
                  <a:pt x="38" y="131"/>
                </a:cubicBezTo>
                <a:cubicBezTo>
                  <a:pt x="38" y="131"/>
                  <a:pt x="38" y="131"/>
                  <a:pt x="38" y="131"/>
                </a:cubicBezTo>
                <a:cubicBezTo>
                  <a:pt x="38" y="128"/>
                  <a:pt x="40" y="126"/>
                  <a:pt x="43" y="126"/>
                </a:cubicBezTo>
                <a:cubicBezTo>
                  <a:pt x="71" y="126"/>
                  <a:pt x="71" y="126"/>
                  <a:pt x="71" y="126"/>
                </a:cubicBezTo>
                <a:cubicBezTo>
                  <a:pt x="74" y="126"/>
                  <a:pt x="76" y="128"/>
                  <a:pt x="76" y="131"/>
                </a:cubicBezTo>
                <a:close/>
                <a:moveTo>
                  <a:pt x="76" y="118"/>
                </a:moveTo>
                <a:cubicBezTo>
                  <a:pt x="76" y="116"/>
                  <a:pt x="74" y="114"/>
                  <a:pt x="71" y="114"/>
                </a:cubicBezTo>
                <a:cubicBezTo>
                  <a:pt x="43" y="114"/>
                  <a:pt x="43" y="114"/>
                  <a:pt x="43" y="114"/>
                </a:cubicBezTo>
                <a:cubicBezTo>
                  <a:pt x="40" y="114"/>
                  <a:pt x="38" y="116"/>
                  <a:pt x="38" y="118"/>
                </a:cubicBezTo>
                <a:cubicBezTo>
                  <a:pt x="38" y="118"/>
                  <a:pt x="38" y="118"/>
                  <a:pt x="38" y="118"/>
                </a:cubicBezTo>
                <a:cubicBezTo>
                  <a:pt x="38" y="121"/>
                  <a:pt x="40" y="123"/>
                  <a:pt x="43" y="123"/>
                </a:cubicBezTo>
                <a:cubicBezTo>
                  <a:pt x="71" y="123"/>
                  <a:pt x="71" y="123"/>
                  <a:pt x="71" y="123"/>
                </a:cubicBezTo>
                <a:cubicBezTo>
                  <a:pt x="74" y="123"/>
                  <a:pt x="76" y="121"/>
                  <a:pt x="76" y="118"/>
                </a:cubicBezTo>
                <a:close/>
                <a:moveTo>
                  <a:pt x="61" y="67"/>
                </a:moveTo>
                <a:cubicBezTo>
                  <a:pt x="55" y="67"/>
                  <a:pt x="55" y="67"/>
                  <a:pt x="55" y="67"/>
                </a:cubicBezTo>
                <a:cubicBezTo>
                  <a:pt x="52" y="67"/>
                  <a:pt x="52" y="67"/>
                  <a:pt x="52" y="67"/>
                </a:cubicBezTo>
                <a:cubicBezTo>
                  <a:pt x="52" y="111"/>
                  <a:pt x="52" y="111"/>
                  <a:pt x="52" y="111"/>
                </a:cubicBezTo>
                <a:cubicBezTo>
                  <a:pt x="54" y="111"/>
                  <a:pt x="55" y="111"/>
                  <a:pt x="57" y="111"/>
                </a:cubicBezTo>
                <a:cubicBezTo>
                  <a:pt x="57" y="111"/>
                  <a:pt x="57" y="111"/>
                  <a:pt x="57" y="111"/>
                </a:cubicBezTo>
                <a:cubicBezTo>
                  <a:pt x="57" y="111"/>
                  <a:pt x="57" y="111"/>
                  <a:pt x="57" y="111"/>
                </a:cubicBezTo>
                <a:cubicBezTo>
                  <a:pt x="57" y="111"/>
                  <a:pt x="57" y="111"/>
                  <a:pt x="57" y="111"/>
                </a:cubicBezTo>
                <a:cubicBezTo>
                  <a:pt x="57" y="111"/>
                  <a:pt x="57" y="111"/>
                  <a:pt x="57" y="111"/>
                </a:cubicBezTo>
                <a:cubicBezTo>
                  <a:pt x="58" y="111"/>
                  <a:pt x="60" y="111"/>
                  <a:pt x="61" y="111"/>
                </a:cubicBezTo>
                <a:lnTo>
                  <a:pt x="61" y="67"/>
                </a:lnTo>
                <a:close/>
                <a:moveTo>
                  <a:pt x="41" y="49"/>
                </a:moveTo>
                <a:cubicBezTo>
                  <a:pt x="37" y="49"/>
                  <a:pt x="34" y="52"/>
                  <a:pt x="34" y="56"/>
                </a:cubicBezTo>
                <a:cubicBezTo>
                  <a:pt x="34" y="59"/>
                  <a:pt x="37" y="62"/>
                  <a:pt x="41" y="62"/>
                </a:cubicBezTo>
                <a:cubicBezTo>
                  <a:pt x="48" y="62"/>
                  <a:pt x="48" y="62"/>
                  <a:pt x="48" y="62"/>
                </a:cubicBezTo>
                <a:cubicBezTo>
                  <a:pt x="48" y="56"/>
                  <a:pt x="48" y="56"/>
                  <a:pt x="48" y="56"/>
                </a:cubicBezTo>
                <a:cubicBezTo>
                  <a:pt x="48" y="52"/>
                  <a:pt x="45" y="49"/>
                  <a:pt x="41" y="49"/>
                </a:cubicBezTo>
                <a:close/>
                <a:moveTo>
                  <a:pt x="79" y="56"/>
                </a:moveTo>
                <a:cubicBezTo>
                  <a:pt x="79" y="52"/>
                  <a:pt x="76" y="49"/>
                  <a:pt x="73" y="49"/>
                </a:cubicBezTo>
                <a:cubicBezTo>
                  <a:pt x="69" y="49"/>
                  <a:pt x="66" y="52"/>
                  <a:pt x="66" y="56"/>
                </a:cubicBezTo>
                <a:cubicBezTo>
                  <a:pt x="66" y="62"/>
                  <a:pt x="66" y="62"/>
                  <a:pt x="66" y="62"/>
                </a:cubicBezTo>
                <a:cubicBezTo>
                  <a:pt x="73" y="62"/>
                  <a:pt x="73" y="62"/>
                  <a:pt x="73" y="62"/>
                </a:cubicBezTo>
                <a:cubicBezTo>
                  <a:pt x="76" y="62"/>
                  <a:pt x="79" y="59"/>
                  <a:pt x="79" y="56"/>
                </a:cubicBezTo>
                <a:close/>
                <a:moveTo>
                  <a:pt x="94" y="43"/>
                </a:moveTo>
                <a:cubicBezTo>
                  <a:pt x="91" y="31"/>
                  <a:pt x="77" y="18"/>
                  <a:pt x="57" y="18"/>
                </a:cubicBezTo>
                <a:cubicBezTo>
                  <a:pt x="37" y="18"/>
                  <a:pt x="22" y="31"/>
                  <a:pt x="19" y="43"/>
                </a:cubicBezTo>
                <a:cubicBezTo>
                  <a:pt x="17" y="52"/>
                  <a:pt x="19" y="61"/>
                  <a:pt x="23" y="70"/>
                </a:cubicBezTo>
                <a:cubicBezTo>
                  <a:pt x="27" y="77"/>
                  <a:pt x="32" y="83"/>
                  <a:pt x="35" y="91"/>
                </a:cubicBezTo>
                <a:cubicBezTo>
                  <a:pt x="37" y="96"/>
                  <a:pt x="38" y="102"/>
                  <a:pt x="39" y="106"/>
                </a:cubicBezTo>
                <a:cubicBezTo>
                  <a:pt x="39" y="110"/>
                  <a:pt x="41" y="111"/>
                  <a:pt x="45" y="111"/>
                </a:cubicBezTo>
                <a:cubicBezTo>
                  <a:pt x="46" y="111"/>
                  <a:pt x="47" y="111"/>
                  <a:pt x="48" y="111"/>
                </a:cubicBezTo>
                <a:cubicBezTo>
                  <a:pt x="48" y="67"/>
                  <a:pt x="48" y="67"/>
                  <a:pt x="48" y="67"/>
                </a:cubicBezTo>
                <a:cubicBezTo>
                  <a:pt x="41" y="67"/>
                  <a:pt x="41" y="67"/>
                  <a:pt x="41" y="67"/>
                </a:cubicBezTo>
                <a:cubicBezTo>
                  <a:pt x="38" y="67"/>
                  <a:pt x="35" y="66"/>
                  <a:pt x="33" y="63"/>
                </a:cubicBezTo>
                <a:cubicBezTo>
                  <a:pt x="31" y="61"/>
                  <a:pt x="30" y="59"/>
                  <a:pt x="30" y="56"/>
                </a:cubicBezTo>
                <a:cubicBezTo>
                  <a:pt x="30" y="53"/>
                  <a:pt x="31" y="50"/>
                  <a:pt x="33" y="48"/>
                </a:cubicBezTo>
                <a:cubicBezTo>
                  <a:pt x="35" y="45"/>
                  <a:pt x="38" y="44"/>
                  <a:pt x="41" y="44"/>
                </a:cubicBezTo>
                <a:cubicBezTo>
                  <a:pt x="47" y="44"/>
                  <a:pt x="52" y="49"/>
                  <a:pt x="52" y="55"/>
                </a:cubicBezTo>
                <a:cubicBezTo>
                  <a:pt x="52" y="55"/>
                  <a:pt x="52" y="55"/>
                  <a:pt x="52" y="55"/>
                </a:cubicBezTo>
                <a:cubicBezTo>
                  <a:pt x="52" y="62"/>
                  <a:pt x="52" y="62"/>
                  <a:pt x="52" y="62"/>
                </a:cubicBezTo>
                <a:cubicBezTo>
                  <a:pt x="55" y="62"/>
                  <a:pt x="55" y="62"/>
                  <a:pt x="55" y="62"/>
                </a:cubicBezTo>
                <a:cubicBezTo>
                  <a:pt x="61" y="62"/>
                  <a:pt x="61" y="62"/>
                  <a:pt x="61" y="62"/>
                </a:cubicBezTo>
                <a:cubicBezTo>
                  <a:pt x="61" y="55"/>
                  <a:pt x="61" y="55"/>
                  <a:pt x="61" y="55"/>
                </a:cubicBezTo>
                <a:cubicBezTo>
                  <a:pt x="61" y="55"/>
                  <a:pt x="61" y="55"/>
                  <a:pt x="61" y="55"/>
                </a:cubicBezTo>
                <a:cubicBezTo>
                  <a:pt x="61" y="52"/>
                  <a:pt x="62" y="50"/>
                  <a:pt x="65" y="48"/>
                </a:cubicBezTo>
                <a:cubicBezTo>
                  <a:pt x="67" y="45"/>
                  <a:pt x="70" y="44"/>
                  <a:pt x="73" y="44"/>
                </a:cubicBezTo>
                <a:cubicBezTo>
                  <a:pt x="76" y="44"/>
                  <a:pt x="78" y="45"/>
                  <a:pt x="80" y="48"/>
                </a:cubicBezTo>
                <a:cubicBezTo>
                  <a:pt x="83" y="50"/>
                  <a:pt x="84" y="53"/>
                  <a:pt x="84" y="56"/>
                </a:cubicBezTo>
                <a:cubicBezTo>
                  <a:pt x="84" y="59"/>
                  <a:pt x="83" y="61"/>
                  <a:pt x="80" y="63"/>
                </a:cubicBezTo>
                <a:cubicBezTo>
                  <a:pt x="78" y="66"/>
                  <a:pt x="76" y="67"/>
                  <a:pt x="73" y="67"/>
                </a:cubicBezTo>
                <a:cubicBezTo>
                  <a:pt x="66" y="67"/>
                  <a:pt x="66" y="67"/>
                  <a:pt x="66" y="67"/>
                </a:cubicBezTo>
                <a:cubicBezTo>
                  <a:pt x="66" y="111"/>
                  <a:pt x="66" y="111"/>
                  <a:pt x="66" y="111"/>
                </a:cubicBezTo>
                <a:cubicBezTo>
                  <a:pt x="67" y="111"/>
                  <a:pt x="68" y="111"/>
                  <a:pt x="68" y="111"/>
                </a:cubicBezTo>
                <a:cubicBezTo>
                  <a:pt x="73" y="111"/>
                  <a:pt x="74" y="110"/>
                  <a:pt x="75" y="106"/>
                </a:cubicBezTo>
                <a:cubicBezTo>
                  <a:pt x="76" y="102"/>
                  <a:pt x="77" y="96"/>
                  <a:pt x="79" y="91"/>
                </a:cubicBezTo>
                <a:cubicBezTo>
                  <a:pt x="82" y="83"/>
                  <a:pt x="86" y="77"/>
                  <a:pt x="90" y="70"/>
                </a:cubicBezTo>
                <a:cubicBezTo>
                  <a:pt x="94" y="61"/>
                  <a:pt x="97" y="52"/>
                  <a:pt x="94" y="43"/>
                </a:cubicBezTo>
                <a:close/>
                <a:moveTo>
                  <a:pt x="61" y="4"/>
                </a:moveTo>
                <a:cubicBezTo>
                  <a:pt x="61" y="2"/>
                  <a:pt x="59" y="0"/>
                  <a:pt x="57" y="0"/>
                </a:cubicBezTo>
                <a:cubicBezTo>
                  <a:pt x="57" y="0"/>
                  <a:pt x="57" y="0"/>
                  <a:pt x="57" y="0"/>
                </a:cubicBezTo>
                <a:cubicBezTo>
                  <a:pt x="55" y="0"/>
                  <a:pt x="53" y="2"/>
                  <a:pt x="53" y="4"/>
                </a:cubicBezTo>
                <a:cubicBezTo>
                  <a:pt x="53" y="12"/>
                  <a:pt x="53" y="12"/>
                  <a:pt x="53" y="12"/>
                </a:cubicBezTo>
                <a:cubicBezTo>
                  <a:pt x="53" y="14"/>
                  <a:pt x="55" y="16"/>
                  <a:pt x="57" y="16"/>
                </a:cubicBezTo>
                <a:cubicBezTo>
                  <a:pt x="57" y="16"/>
                  <a:pt x="57" y="16"/>
                  <a:pt x="57" y="16"/>
                </a:cubicBezTo>
                <a:cubicBezTo>
                  <a:pt x="59" y="16"/>
                  <a:pt x="61" y="14"/>
                  <a:pt x="61" y="12"/>
                </a:cubicBezTo>
                <a:lnTo>
                  <a:pt x="61" y="4"/>
                </a:lnTo>
                <a:close/>
                <a:moveTo>
                  <a:pt x="84" y="11"/>
                </a:moveTo>
                <a:cubicBezTo>
                  <a:pt x="85" y="9"/>
                  <a:pt x="84" y="6"/>
                  <a:pt x="82" y="5"/>
                </a:cubicBezTo>
                <a:cubicBezTo>
                  <a:pt x="82" y="5"/>
                  <a:pt x="82" y="5"/>
                  <a:pt x="82" y="5"/>
                </a:cubicBezTo>
                <a:cubicBezTo>
                  <a:pt x="80" y="4"/>
                  <a:pt x="78" y="5"/>
                  <a:pt x="77" y="7"/>
                </a:cubicBezTo>
                <a:cubicBezTo>
                  <a:pt x="73" y="14"/>
                  <a:pt x="73" y="14"/>
                  <a:pt x="73" y="14"/>
                </a:cubicBezTo>
                <a:cubicBezTo>
                  <a:pt x="72" y="16"/>
                  <a:pt x="73" y="18"/>
                  <a:pt x="75" y="19"/>
                </a:cubicBezTo>
                <a:cubicBezTo>
                  <a:pt x="75" y="19"/>
                  <a:pt x="75" y="19"/>
                  <a:pt x="75" y="19"/>
                </a:cubicBezTo>
                <a:cubicBezTo>
                  <a:pt x="77" y="20"/>
                  <a:pt x="79" y="20"/>
                  <a:pt x="80" y="18"/>
                </a:cubicBezTo>
                <a:lnTo>
                  <a:pt x="84" y="11"/>
                </a:lnTo>
                <a:close/>
                <a:moveTo>
                  <a:pt x="101" y="24"/>
                </a:moveTo>
                <a:cubicBezTo>
                  <a:pt x="102" y="23"/>
                  <a:pt x="103" y="20"/>
                  <a:pt x="101" y="18"/>
                </a:cubicBezTo>
                <a:cubicBezTo>
                  <a:pt x="101" y="18"/>
                  <a:pt x="101" y="18"/>
                  <a:pt x="101" y="18"/>
                </a:cubicBezTo>
                <a:cubicBezTo>
                  <a:pt x="99" y="17"/>
                  <a:pt x="97" y="16"/>
                  <a:pt x="95" y="18"/>
                </a:cubicBezTo>
                <a:cubicBezTo>
                  <a:pt x="89" y="23"/>
                  <a:pt x="89" y="23"/>
                  <a:pt x="89" y="23"/>
                </a:cubicBezTo>
                <a:cubicBezTo>
                  <a:pt x="88" y="25"/>
                  <a:pt x="88" y="27"/>
                  <a:pt x="89" y="29"/>
                </a:cubicBezTo>
                <a:cubicBezTo>
                  <a:pt x="89" y="29"/>
                  <a:pt x="89" y="29"/>
                  <a:pt x="89" y="29"/>
                </a:cubicBezTo>
                <a:cubicBezTo>
                  <a:pt x="91" y="31"/>
                  <a:pt x="93" y="31"/>
                  <a:pt x="95" y="29"/>
                </a:cubicBezTo>
                <a:lnTo>
                  <a:pt x="101" y="24"/>
                </a:lnTo>
                <a:close/>
                <a:moveTo>
                  <a:pt x="110" y="44"/>
                </a:moveTo>
                <a:cubicBezTo>
                  <a:pt x="112" y="44"/>
                  <a:pt x="113" y="42"/>
                  <a:pt x="113" y="40"/>
                </a:cubicBezTo>
                <a:cubicBezTo>
                  <a:pt x="113" y="40"/>
                  <a:pt x="113" y="40"/>
                  <a:pt x="113" y="40"/>
                </a:cubicBezTo>
                <a:cubicBezTo>
                  <a:pt x="112" y="37"/>
                  <a:pt x="110" y="36"/>
                  <a:pt x="108" y="36"/>
                </a:cubicBezTo>
                <a:cubicBezTo>
                  <a:pt x="101" y="38"/>
                  <a:pt x="101" y="38"/>
                  <a:pt x="101" y="38"/>
                </a:cubicBezTo>
                <a:cubicBezTo>
                  <a:pt x="98" y="38"/>
                  <a:pt x="97" y="40"/>
                  <a:pt x="97" y="42"/>
                </a:cubicBezTo>
                <a:cubicBezTo>
                  <a:pt x="97" y="42"/>
                  <a:pt x="97" y="42"/>
                  <a:pt x="97" y="42"/>
                </a:cubicBezTo>
                <a:cubicBezTo>
                  <a:pt x="98" y="45"/>
                  <a:pt x="100" y="46"/>
                  <a:pt x="102" y="46"/>
                </a:cubicBezTo>
                <a:lnTo>
                  <a:pt x="110" y="44"/>
                </a:lnTo>
                <a:close/>
                <a:moveTo>
                  <a:pt x="108" y="66"/>
                </a:moveTo>
                <a:cubicBezTo>
                  <a:pt x="110" y="67"/>
                  <a:pt x="112" y="65"/>
                  <a:pt x="113" y="63"/>
                </a:cubicBezTo>
                <a:cubicBezTo>
                  <a:pt x="113" y="63"/>
                  <a:pt x="113" y="63"/>
                  <a:pt x="113" y="63"/>
                </a:cubicBezTo>
                <a:cubicBezTo>
                  <a:pt x="113" y="61"/>
                  <a:pt x="112" y="59"/>
                  <a:pt x="109" y="58"/>
                </a:cubicBezTo>
                <a:cubicBezTo>
                  <a:pt x="102" y="57"/>
                  <a:pt x="102" y="57"/>
                  <a:pt x="102" y="57"/>
                </a:cubicBezTo>
                <a:cubicBezTo>
                  <a:pt x="100" y="56"/>
                  <a:pt x="97" y="58"/>
                  <a:pt x="97" y="60"/>
                </a:cubicBezTo>
                <a:cubicBezTo>
                  <a:pt x="97" y="60"/>
                  <a:pt x="97" y="60"/>
                  <a:pt x="97" y="60"/>
                </a:cubicBezTo>
                <a:cubicBezTo>
                  <a:pt x="97" y="62"/>
                  <a:pt x="98" y="65"/>
                  <a:pt x="100" y="65"/>
                </a:cubicBezTo>
                <a:lnTo>
                  <a:pt x="108" y="66"/>
                </a:lnTo>
                <a:close/>
                <a:moveTo>
                  <a:pt x="33" y="18"/>
                </a:moveTo>
                <a:cubicBezTo>
                  <a:pt x="34" y="20"/>
                  <a:pt x="36" y="20"/>
                  <a:pt x="38" y="19"/>
                </a:cubicBezTo>
                <a:cubicBezTo>
                  <a:pt x="38" y="19"/>
                  <a:pt x="38" y="19"/>
                  <a:pt x="38" y="19"/>
                </a:cubicBezTo>
                <a:cubicBezTo>
                  <a:pt x="40" y="18"/>
                  <a:pt x="41" y="16"/>
                  <a:pt x="40" y="14"/>
                </a:cubicBezTo>
                <a:cubicBezTo>
                  <a:pt x="36" y="7"/>
                  <a:pt x="36" y="7"/>
                  <a:pt x="36" y="7"/>
                </a:cubicBezTo>
                <a:cubicBezTo>
                  <a:pt x="35" y="5"/>
                  <a:pt x="33" y="4"/>
                  <a:pt x="31" y="5"/>
                </a:cubicBezTo>
                <a:cubicBezTo>
                  <a:pt x="31" y="5"/>
                  <a:pt x="31" y="5"/>
                  <a:pt x="31" y="5"/>
                </a:cubicBezTo>
                <a:cubicBezTo>
                  <a:pt x="29" y="6"/>
                  <a:pt x="28" y="9"/>
                  <a:pt x="29" y="11"/>
                </a:cubicBezTo>
                <a:lnTo>
                  <a:pt x="33" y="18"/>
                </a:lnTo>
                <a:close/>
                <a:moveTo>
                  <a:pt x="18" y="29"/>
                </a:moveTo>
                <a:cubicBezTo>
                  <a:pt x="20" y="31"/>
                  <a:pt x="22" y="31"/>
                  <a:pt x="24" y="29"/>
                </a:cubicBezTo>
                <a:cubicBezTo>
                  <a:pt x="24" y="29"/>
                  <a:pt x="24" y="29"/>
                  <a:pt x="24" y="29"/>
                </a:cubicBezTo>
                <a:cubicBezTo>
                  <a:pt x="25" y="27"/>
                  <a:pt x="25" y="25"/>
                  <a:pt x="24" y="23"/>
                </a:cubicBezTo>
                <a:cubicBezTo>
                  <a:pt x="18" y="18"/>
                  <a:pt x="18" y="18"/>
                  <a:pt x="18" y="18"/>
                </a:cubicBezTo>
                <a:cubicBezTo>
                  <a:pt x="16" y="16"/>
                  <a:pt x="14" y="17"/>
                  <a:pt x="12" y="18"/>
                </a:cubicBezTo>
                <a:cubicBezTo>
                  <a:pt x="12" y="18"/>
                  <a:pt x="12" y="18"/>
                  <a:pt x="12" y="18"/>
                </a:cubicBezTo>
                <a:cubicBezTo>
                  <a:pt x="11" y="20"/>
                  <a:pt x="11" y="23"/>
                  <a:pt x="12" y="24"/>
                </a:cubicBezTo>
                <a:lnTo>
                  <a:pt x="18" y="29"/>
                </a:lnTo>
                <a:close/>
                <a:moveTo>
                  <a:pt x="11" y="46"/>
                </a:moveTo>
                <a:cubicBezTo>
                  <a:pt x="13" y="46"/>
                  <a:pt x="15" y="45"/>
                  <a:pt x="16" y="42"/>
                </a:cubicBezTo>
                <a:cubicBezTo>
                  <a:pt x="16" y="42"/>
                  <a:pt x="16" y="42"/>
                  <a:pt x="16" y="42"/>
                </a:cubicBezTo>
                <a:cubicBezTo>
                  <a:pt x="16" y="40"/>
                  <a:pt x="15" y="38"/>
                  <a:pt x="12" y="38"/>
                </a:cubicBezTo>
                <a:cubicBezTo>
                  <a:pt x="5" y="36"/>
                  <a:pt x="5" y="36"/>
                  <a:pt x="5" y="36"/>
                </a:cubicBezTo>
                <a:cubicBezTo>
                  <a:pt x="3" y="36"/>
                  <a:pt x="1" y="37"/>
                  <a:pt x="0" y="40"/>
                </a:cubicBezTo>
                <a:cubicBezTo>
                  <a:pt x="0" y="40"/>
                  <a:pt x="0" y="40"/>
                  <a:pt x="0" y="40"/>
                </a:cubicBezTo>
                <a:cubicBezTo>
                  <a:pt x="0" y="42"/>
                  <a:pt x="1" y="44"/>
                  <a:pt x="3" y="44"/>
                </a:cubicBezTo>
                <a:lnTo>
                  <a:pt x="11" y="46"/>
                </a:lnTo>
                <a:close/>
                <a:moveTo>
                  <a:pt x="13" y="65"/>
                </a:moveTo>
                <a:cubicBezTo>
                  <a:pt x="15" y="65"/>
                  <a:pt x="16" y="62"/>
                  <a:pt x="16" y="60"/>
                </a:cubicBezTo>
                <a:cubicBezTo>
                  <a:pt x="16" y="60"/>
                  <a:pt x="16" y="60"/>
                  <a:pt x="16" y="60"/>
                </a:cubicBezTo>
                <a:cubicBezTo>
                  <a:pt x="16" y="58"/>
                  <a:pt x="13" y="56"/>
                  <a:pt x="11" y="57"/>
                </a:cubicBezTo>
                <a:cubicBezTo>
                  <a:pt x="4" y="58"/>
                  <a:pt x="4" y="58"/>
                  <a:pt x="4" y="58"/>
                </a:cubicBezTo>
                <a:cubicBezTo>
                  <a:pt x="1" y="59"/>
                  <a:pt x="0" y="61"/>
                  <a:pt x="0" y="63"/>
                </a:cubicBezTo>
                <a:cubicBezTo>
                  <a:pt x="0" y="63"/>
                  <a:pt x="0" y="63"/>
                  <a:pt x="0" y="63"/>
                </a:cubicBezTo>
                <a:cubicBezTo>
                  <a:pt x="1" y="65"/>
                  <a:pt x="3" y="67"/>
                  <a:pt x="5" y="66"/>
                </a:cubicBezTo>
                <a:lnTo>
                  <a:pt x="13"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8"/>
          <p:cNvSpPr>
            <a:spLocks noEditPoints="1"/>
          </p:cNvSpPr>
          <p:nvPr/>
        </p:nvSpPr>
        <p:spPr bwMode="auto">
          <a:xfrm>
            <a:off x="6977938" y="628120"/>
            <a:ext cx="423590" cy="408553"/>
          </a:xfrm>
          <a:custGeom>
            <a:avLst/>
            <a:gdLst>
              <a:gd name="T0" fmla="*/ 2147483646 w 125"/>
              <a:gd name="T1" fmla="*/ 2147483646 h 125"/>
              <a:gd name="T2" fmla="*/ 2147483646 w 125"/>
              <a:gd name="T3" fmla="*/ 2147483646 h 125"/>
              <a:gd name="T4" fmla="*/ 2147483646 w 125"/>
              <a:gd name="T5" fmla="*/ 2147483646 h 125"/>
              <a:gd name="T6" fmla="*/ 2147483646 w 125"/>
              <a:gd name="T7" fmla="*/ 2147483646 h 125"/>
              <a:gd name="T8" fmla="*/ 2147483646 w 125"/>
              <a:gd name="T9" fmla="*/ 2147483646 h 125"/>
              <a:gd name="T10" fmla="*/ 2147483646 w 125"/>
              <a:gd name="T11" fmla="*/ 2147483646 h 125"/>
              <a:gd name="T12" fmla="*/ 2147483646 w 125"/>
              <a:gd name="T13" fmla="*/ 2147483646 h 125"/>
              <a:gd name="T14" fmla="*/ 2147483646 w 125"/>
              <a:gd name="T15" fmla="*/ 2147483646 h 125"/>
              <a:gd name="T16" fmla="*/ 2147483646 w 125"/>
              <a:gd name="T17" fmla="*/ 2147483646 h 125"/>
              <a:gd name="T18" fmla="*/ 2147483646 w 125"/>
              <a:gd name="T19" fmla="*/ 2147483646 h 125"/>
              <a:gd name="T20" fmla="*/ 2147483646 w 125"/>
              <a:gd name="T21" fmla="*/ 0 h 125"/>
              <a:gd name="T22" fmla="*/ 2147483646 w 125"/>
              <a:gd name="T23" fmla="*/ 0 h 125"/>
              <a:gd name="T24" fmla="*/ 2147483646 w 125"/>
              <a:gd name="T25" fmla="*/ 2147483646 h 125"/>
              <a:gd name="T26" fmla="*/ 2147483646 w 125"/>
              <a:gd name="T27" fmla="*/ 2147483646 h 125"/>
              <a:gd name="T28" fmla="*/ 2147483646 w 125"/>
              <a:gd name="T29" fmla="*/ 2147483646 h 125"/>
              <a:gd name="T30" fmla="*/ 2147483646 w 125"/>
              <a:gd name="T31" fmla="*/ 2147483646 h 125"/>
              <a:gd name="T32" fmla="*/ 2147483646 w 125"/>
              <a:gd name="T33" fmla="*/ 2147483646 h 125"/>
              <a:gd name="T34" fmla="*/ 2147483646 w 125"/>
              <a:gd name="T35" fmla="*/ 2147483646 h 125"/>
              <a:gd name="T36" fmla="*/ 2147483646 w 125"/>
              <a:gd name="T37" fmla="*/ 2147483646 h 125"/>
              <a:gd name="T38" fmla="*/ 2147483646 w 125"/>
              <a:gd name="T39" fmla="*/ 2147483646 h 125"/>
              <a:gd name="T40" fmla="*/ 2147483646 w 125"/>
              <a:gd name="T41" fmla="*/ 2147483646 h 125"/>
              <a:gd name="T42" fmla="*/ 2147483646 w 125"/>
              <a:gd name="T43" fmla="*/ 2147483646 h 125"/>
              <a:gd name="T44" fmla="*/ 0 w 125"/>
              <a:gd name="T45" fmla="*/ 2147483646 h 125"/>
              <a:gd name="T46" fmla="*/ 0 w 125"/>
              <a:gd name="T47" fmla="*/ 2147483646 h 125"/>
              <a:gd name="T48" fmla="*/ 2147483646 w 125"/>
              <a:gd name="T49" fmla="*/ 2147483646 h 125"/>
              <a:gd name="T50" fmla="*/ 2147483646 w 125"/>
              <a:gd name="T51" fmla="*/ 2147483646 h 125"/>
              <a:gd name="T52" fmla="*/ 2147483646 w 125"/>
              <a:gd name="T53" fmla="*/ 2147483646 h 125"/>
              <a:gd name="T54" fmla="*/ 2147483646 w 125"/>
              <a:gd name="T55" fmla="*/ 2147483646 h 125"/>
              <a:gd name="T56" fmla="*/ 2147483646 w 125"/>
              <a:gd name="T57" fmla="*/ 2147483646 h 125"/>
              <a:gd name="T58" fmla="*/ 2147483646 w 125"/>
              <a:gd name="T59" fmla="*/ 2147483646 h 125"/>
              <a:gd name="T60" fmla="*/ 2147483646 w 125"/>
              <a:gd name="T61" fmla="*/ 2147483646 h 125"/>
              <a:gd name="T62" fmla="*/ 2147483646 w 125"/>
              <a:gd name="T63" fmla="*/ 2147483646 h 125"/>
              <a:gd name="T64" fmla="*/ 2147483646 w 125"/>
              <a:gd name="T65" fmla="*/ 2147483646 h 125"/>
              <a:gd name="T66" fmla="*/ 2147483646 w 125"/>
              <a:gd name="T67" fmla="*/ 2147483646 h 125"/>
              <a:gd name="T68" fmla="*/ 2147483646 w 125"/>
              <a:gd name="T69" fmla="*/ 2147483646 h 125"/>
              <a:gd name="T70" fmla="*/ 2147483646 w 125"/>
              <a:gd name="T71" fmla="*/ 2147483646 h 125"/>
              <a:gd name="T72" fmla="*/ 2147483646 w 125"/>
              <a:gd name="T73" fmla="*/ 2147483646 h 125"/>
              <a:gd name="T74" fmla="*/ 2147483646 w 125"/>
              <a:gd name="T75" fmla="*/ 2147483646 h 125"/>
              <a:gd name="T76" fmla="*/ 2147483646 w 125"/>
              <a:gd name="T77" fmla="*/ 2147483646 h 125"/>
              <a:gd name="T78" fmla="*/ 2147483646 w 125"/>
              <a:gd name="T79" fmla="*/ 2147483646 h 125"/>
              <a:gd name="T80" fmla="*/ 2147483646 w 125"/>
              <a:gd name="T81" fmla="*/ 2147483646 h 125"/>
              <a:gd name="T82" fmla="*/ 2147483646 w 125"/>
              <a:gd name="T83" fmla="*/ 2147483646 h 125"/>
              <a:gd name="T84" fmla="*/ 2147483646 w 125"/>
              <a:gd name="T85" fmla="*/ 2147483646 h 125"/>
              <a:gd name="T86" fmla="*/ 2147483646 w 125"/>
              <a:gd name="T87" fmla="*/ 2147483646 h 125"/>
              <a:gd name="T88" fmla="*/ 2147483646 w 125"/>
              <a:gd name="T89" fmla="*/ 2147483646 h 125"/>
              <a:gd name="T90" fmla="*/ 2147483646 w 125"/>
              <a:gd name="T91" fmla="*/ 2147483646 h 125"/>
              <a:gd name="T92" fmla="*/ 2147483646 w 125"/>
              <a:gd name="T93" fmla="*/ 2147483646 h 125"/>
              <a:gd name="T94" fmla="*/ 2147483646 w 125"/>
              <a:gd name="T95" fmla="*/ 2147483646 h 125"/>
              <a:gd name="T96" fmla="*/ 2147483646 w 125"/>
              <a:gd name="T97" fmla="*/ 2147483646 h 125"/>
              <a:gd name="T98" fmla="*/ 2147483646 w 125"/>
              <a:gd name="T99" fmla="*/ 2147483646 h 125"/>
              <a:gd name="T100" fmla="*/ 2147483646 w 125"/>
              <a:gd name="T101" fmla="*/ 2147483646 h 125"/>
              <a:gd name="T102" fmla="*/ 2147483646 w 125"/>
              <a:gd name="T103" fmla="*/ 2147483646 h 125"/>
              <a:gd name="T104" fmla="*/ 2147483646 w 125"/>
              <a:gd name="T105" fmla="*/ 2147483646 h 125"/>
              <a:gd name="T106" fmla="*/ 2147483646 w 125"/>
              <a:gd name="T107" fmla="*/ 2147483646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5" h="125">
                <a:moveTo>
                  <a:pt x="123" y="53"/>
                </a:moveTo>
                <a:cubicBezTo>
                  <a:pt x="107" y="51"/>
                  <a:pt x="107" y="51"/>
                  <a:pt x="107" y="51"/>
                </a:cubicBezTo>
                <a:cubicBezTo>
                  <a:pt x="106" y="47"/>
                  <a:pt x="104" y="43"/>
                  <a:pt x="102" y="39"/>
                </a:cubicBezTo>
                <a:cubicBezTo>
                  <a:pt x="111" y="26"/>
                  <a:pt x="111" y="26"/>
                  <a:pt x="111" y="26"/>
                </a:cubicBezTo>
                <a:cubicBezTo>
                  <a:pt x="112" y="25"/>
                  <a:pt x="112" y="24"/>
                  <a:pt x="111" y="23"/>
                </a:cubicBezTo>
                <a:cubicBezTo>
                  <a:pt x="102" y="14"/>
                  <a:pt x="102" y="14"/>
                  <a:pt x="102" y="14"/>
                </a:cubicBezTo>
                <a:cubicBezTo>
                  <a:pt x="101" y="13"/>
                  <a:pt x="100" y="13"/>
                  <a:pt x="99" y="13"/>
                </a:cubicBezTo>
                <a:cubicBezTo>
                  <a:pt x="86" y="23"/>
                  <a:pt x="86" y="23"/>
                  <a:pt x="86" y="23"/>
                </a:cubicBezTo>
                <a:cubicBezTo>
                  <a:pt x="82" y="21"/>
                  <a:pt x="78" y="19"/>
                  <a:pt x="74" y="18"/>
                </a:cubicBezTo>
                <a:cubicBezTo>
                  <a:pt x="72" y="2"/>
                  <a:pt x="72" y="2"/>
                  <a:pt x="72" y="2"/>
                </a:cubicBezTo>
                <a:cubicBezTo>
                  <a:pt x="71" y="1"/>
                  <a:pt x="70" y="0"/>
                  <a:pt x="69" y="0"/>
                </a:cubicBezTo>
                <a:cubicBezTo>
                  <a:pt x="56" y="0"/>
                  <a:pt x="56" y="0"/>
                  <a:pt x="56" y="0"/>
                </a:cubicBezTo>
                <a:cubicBezTo>
                  <a:pt x="55" y="0"/>
                  <a:pt x="54" y="1"/>
                  <a:pt x="53" y="2"/>
                </a:cubicBezTo>
                <a:cubicBezTo>
                  <a:pt x="51" y="18"/>
                  <a:pt x="51" y="18"/>
                  <a:pt x="51" y="18"/>
                </a:cubicBezTo>
                <a:cubicBezTo>
                  <a:pt x="47" y="19"/>
                  <a:pt x="43" y="21"/>
                  <a:pt x="39" y="23"/>
                </a:cubicBezTo>
                <a:cubicBezTo>
                  <a:pt x="26" y="13"/>
                  <a:pt x="26" y="13"/>
                  <a:pt x="26" y="13"/>
                </a:cubicBezTo>
                <a:cubicBezTo>
                  <a:pt x="25" y="13"/>
                  <a:pt x="24" y="13"/>
                  <a:pt x="23" y="14"/>
                </a:cubicBezTo>
                <a:cubicBezTo>
                  <a:pt x="14" y="23"/>
                  <a:pt x="14" y="23"/>
                  <a:pt x="14" y="23"/>
                </a:cubicBezTo>
                <a:cubicBezTo>
                  <a:pt x="13" y="24"/>
                  <a:pt x="13" y="25"/>
                  <a:pt x="13" y="26"/>
                </a:cubicBezTo>
                <a:cubicBezTo>
                  <a:pt x="23" y="39"/>
                  <a:pt x="23" y="39"/>
                  <a:pt x="23" y="39"/>
                </a:cubicBezTo>
                <a:cubicBezTo>
                  <a:pt x="21" y="43"/>
                  <a:pt x="19" y="47"/>
                  <a:pt x="18" y="51"/>
                </a:cubicBezTo>
                <a:cubicBezTo>
                  <a:pt x="2" y="53"/>
                  <a:pt x="2" y="53"/>
                  <a:pt x="2" y="53"/>
                </a:cubicBezTo>
                <a:cubicBezTo>
                  <a:pt x="1" y="54"/>
                  <a:pt x="0" y="55"/>
                  <a:pt x="0" y="56"/>
                </a:cubicBezTo>
                <a:cubicBezTo>
                  <a:pt x="0" y="69"/>
                  <a:pt x="0" y="69"/>
                  <a:pt x="0" y="69"/>
                </a:cubicBezTo>
                <a:cubicBezTo>
                  <a:pt x="0" y="70"/>
                  <a:pt x="1" y="71"/>
                  <a:pt x="2" y="71"/>
                </a:cubicBezTo>
                <a:cubicBezTo>
                  <a:pt x="18" y="74"/>
                  <a:pt x="18" y="74"/>
                  <a:pt x="18" y="74"/>
                </a:cubicBezTo>
                <a:cubicBezTo>
                  <a:pt x="19" y="78"/>
                  <a:pt x="21" y="82"/>
                  <a:pt x="23" y="86"/>
                </a:cubicBezTo>
                <a:cubicBezTo>
                  <a:pt x="13" y="99"/>
                  <a:pt x="13" y="99"/>
                  <a:pt x="13" y="99"/>
                </a:cubicBezTo>
                <a:cubicBezTo>
                  <a:pt x="13" y="100"/>
                  <a:pt x="13" y="101"/>
                  <a:pt x="14" y="102"/>
                </a:cubicBezTo>
                <a:cubicBezTo>
                  <a:pt x="23" y="111"/>
                  <a:pt x="23" y="111"/>
                  <a:pt x="23" y="111"/>
                </a:cubicBezTo>
                <a:cubicBezTo>
                  <a:pt x="24" y="112"/>
                  <a:pt x="25" y="112"/>
                  <a:pt x="26" y="111"/>
                </a:cubicBezTo>
                <a:cubicBezTo>
                  <a:pt x="39" y="102"/>
                  <a:pt x="39" y="102"/>
                  <a:pt x="39" y="102"/>
                </a:cubicBezTo>
                <a:cubicBezTo>
                  <a:pt x="43" y="104"/>
                  <a:pt x="47" y="106"/>
                  <a:pt x="51" y="107"/>
                </a:cubicBezTo>
                <a:cubicBezTo>
                  <a:pt x="53" y="123"/>
                  <a:pt x="53" y="123"/>
                  <a:pt x="53" y="123"/>
                </a:cubicBezTo>
                <a:cubicBezTo>
                  <a:pt x="54" y="124"/>
                  <a:pt x="55" y="125"/>
                  <a:pt x="56" y="125"/>
                </a:cubicBezTo>
                <a:cubicBezTo>
                  <a:pt x="69" y="125"/>
                  <a:pt x="69" y="125"/>
                  <a:pt x="69" y="125"/>
                </a:cubicBezTo>
                <a:cubicBezTo>
                  <a:pt x="70" y="125"/>
                  <a:pt x="71" y="124"/>
                  <a:pt x="72" y="123"/>
                </a:cubicBezTo>
                <a:cubicBezTo>
                  <a:pt x="74" y="107"/>
                  <a:pt x="74" y="107"/>
                  <a:pt x="74" y="107"/>
                </a:cubicBezTo>
                <a:cubicBezTo>
                  <a:pt x="78" y="106"/>
                  <a:pt x="82" y="104"/>
                  <a:pt x="86" y="102"/>
                </a:cubicBezTo>
                <a:cubicBezTo>
                  <a:pt x="99" y="111"/>
                  <a:pt x="99" y="111"/>
                  <a:pt x="99" y="111"/>
                </a:cubicBezTo>
                <a:cubicBezTo>
                  <a:pt x="100" y="112"/>
                  <a:pt x="101" y="112"/>
                  <a:pt x="102" y="111"/>
                </a:cubicBezTo>
                <a:cubicBezTo>
                  <a:pt x="111" y="102"/>
                  <a:pt x="111" y="102"/>
                  <a:pt x="111" y="102"/>
                </a:cubicBezTo>
                <a:cubicBezTo>
                  <a:pt x="112" y="101"/>
                  <a:pt x="112" y="100"/>
                  <a:pt x="111" y="99"/>
                </a:cubicBezTo>
                <a:cubicBezTo>
                  <a:pt x="102" y="86"/>
                  <a:pt x="102" y="86"/>
                  <a:pt x="102" y="86"/>
                </a:cubicBezTo>
                <a:cubicBezTo>
                  <a:pt x="104" y="82"/>
                  <a:pt x="106" y="78"/>
                  <a:pt x="107" y="74"/>
                </a:cubicBezTo>
                <a:cubicBezTo>
                  <a:pt x="123" y="71"/>
                  <a:pt x="123" y="71"/>
                  <a:pt x="123" y="71"/>
                </a:cubicBezTo>
                <a:cubicBezTo>
                  <a:pt x="124" y="71"/>
                  <a:pt x="125" y="70"/>
                  <a:pt x="125" y="69"/>
                </a:cubicBezTo>
                <a:cubicBezTo>
                  <a:pt x="125" y="56"/>
                  <a:pt x="125" y="56"/>
                  <a:pt x="125" y="56"/>
                </a:cubicBezTo>
                <a:cubicBezTo>
                  <a:pt x="125" y="55"/>
                  <a:pt x="124" y="54"/>
                  <a:pt x="123" y="53"/>
                </a:cubicBezTo>
                <a:close/>
                <a:moveTo>
                  <a:pt x="62" y="85"/>
                </a:moveTo>
                <a:cubicBezTo>
                  <a:pt x="50" y="85"/>
                  <a:pt x="39" y="75"/>
                  <a:pt x="39" y="62"/>
                </a:cubicBezTo>
                <a:cubicBezTo>
                  <a:pt x="39" y="50"/>
                  <a:pt x="50" y="39"/>
                  <a:pt x="62" y="39"/>
                </a:cubicBezTo>
                <a:cubicBezTo>
                  <a:pt x="75" y="39"/>
                  <a:pt x="86" y="50"/>
                  <a:pt x="86" y="62"/>
                </a:cubicBezTo>
                <a:cubicBezTo>
                  <a:pt x="86" y="75"/>
                  <a:pt x="75" y="85"/>
                  <a:pt x="62"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3"/>
          <p:cNvSpPr>
            <a:spLocks/>
          </p:cNvSpPr>
          <p:nvPr/>
        </p:nvSpPr>
        <p:spPr bwMode="auto">
          <a:xfrm>
            <a:off x="6630295" y="2151088"/>
            <a:ext cx="1087731" cy="1752599"/>
          </a:xfrm>
          <a:custGeom>
            <a:avLst/>
            <a:gdLst>
              <a:gd name="T0" fmla="*/ 2147483646 w 309"/>
              <a:gd name="T1" fmla="*/ 2147483646 h 577"/>
              <a:gd name="T2" fmla="*/ 2147483646 w 309"/>
              <a:gd name="T3" fmla="*/ 2147483646 h 577"/>
              <a:gd name="T4" fmla="*/ 2147483646 w 309"/>
              <a:gd name="T5" fmla="*/ 2147483646 h 577"/>
              <a:gd name="T6" fmla="*/ 2147483646 w 309"/>
              <a:gd name="T7" fmla="*/ 2147483646 h 577"/>
              <a:gd name="T8" fmla="*/ 2147483646 w 309"/>
              <a:gd name="T9" fmla="*/ 2147483646 h 577"/>
              <a:gd name="T10" fmla="*/ 2147483646 w 309"/>
              <a:gd name="T11" fmla="*/ 2147483646 h 577"/>
              <a:gd name="T12" fmla="*/ 2147483646 w 309"/>
              <a:gd name="T13" fmla="*/ 2147483646 h 577"/>
              <a:gd name="T14" fmla="*/ 2147483646 w 309"/>
              <a:gd name="T15" fmla="*/ 2147483646 h 577"/>
              <a:gd name="T16" fmla="*/ 2147483646 w 309"/>
              <a:gd name="T17" fmla="*/ 2147483646 h 577"/>
              <a:gd name="T18" fmla="*/ 2147483646 w 309"/>
              <a:gd name="T19" fmla="*/ 2147483646 h 577"/>
              <a:gd name="T20" fmla="*/ 2147483646 w 309"/>
              <a:gd name="T21" fmla="*/ 2147483646 h 577"/>
              <a:gd name="T22" fmla="*/ 2147483646 w 309"/>
              <a:gd name="T23" fmla="*/ 2147483646 h 577"/>
              <a:gd name="T24" fmla="*/ 2147483646 w 309"/>
              <a:gd name="T25" fmla="*/ 2147483646 h 577"/>
              <a:gd name="T26" fmla="*/ 2147483646 w 309"/>
              <a:gd name="T27" fmla="*/ 2147483646 h 577"/>
              <a:gd name="T28" fmla="*/ 2147483646 w 309"/>
              <a:gd name="T29" fmla="*/ 2147483646 h 577"/>
              <a:gd name="T30" fmla="*/ 2147483646 w 309"/>
              <a:gd name="T31" fmla="*/ 2147483646 h 577"/>
              <a:gd name="T32" fmla="*/ 2147483646 w 309"/>
              <a:gd name="T33" fmla="*/ 2147483646 h 577"/>
              <a:gd name="T34" fmla="*/ 2147483646 w 309"/>
              <a:gd name="T35" fmla="*/ 2147483646 h 577"/>
              <a:gd name="T36" fmla="*/ 2147483646 w 309"/>
              <a:gd name="T37" fmla="*/ 2147483646 h 577"/>
              <a:gd name="T38" fmla="*/ 2147483646 w 309"/>
              <a:gd name="T39" fmla="*/ 2147483646 h 577"/>
              <a:gd name="T40" fmla="*/ 2147483646 w 309"/>
              <a:gd name="T41" fmla="*/ 2147483646 h 577"/>
              <a:gd name="T42" fmla="*/ 2147483646 w 309"/>
              <a:gd name="T43" fmla="*/ 2147483646 h 577"/>
              <a:gd name="T44" fmla="*/ 2147483646 w 309"/>
              <a:gd name="T45" fmla="*/ 2147483646 h 577"/>
              <a:gd name="T46" fmla="*/ 2147483646 w 309"/>
              <a:gd name="T47" fmla="*/ 2147483646 h 577"/>
              <a:gd name="T48" fmla="*/ 2147483646 w 309"/>
              <a:gd name="T49" fmla="*/ 0 h 577"/>
              <a:gd name="T50" fmla="*/ 2147483646 w 309"/>
              <a:gd name="T51" fmla="*/ 0 h 577"/>
              <a:gd name="T52" fmla="*/ 2147483646 w 309"/>
              <a:gd name="T53" fmla="*/ 2147483646 h 577"/>
              <a:gd name="T54" fmla="*/ 2147483646 w 309"/>
              <a:gd name="T55" fmla="*/ 2147483646 h 577"/>
              <a:gd name="T56" fmla="*/ 2147483646 w 309"/>
              <a:gd name="T57" fmla="*/ 2147483646 h 577"/>
              <a:gd name="T58" fmla="*/ 2147483646 w 309"/>
              <a:gd name="T59" fmla="*/ 2147483646 h 577"/>
              <a:gd name="T60" fmla="*/ 2147483646 w 309"/>
              <a:gd name="T61" fmla="*/ 2147483646 h 577"/>
              <a:gd name="T62" fmla="*/ 2147483646 w 309"/>
              <a:gd name="T63" fmla="*/ 0 h 577"/>
              <a:gd name="T64" fmla="*/ 0 w 309"/>
              <a:gd name="T65" fmla="*/ 0 h 577"/>
              <a:gd name="T66" fmla="*/ 0 w 309"/>
              <a:gd name="T67" fmla="*/ 2147483646 h 577"/>
              <a:gd name="T68" fmla="*/ 0 w 309"/>
              <a:gd name="T69" fmla="*/ 2147483646 h 577"/>
              <a:gd name="T70" fmla="*/ 0 w 309"/>
              <a:gd name="T71" fmla="*/ 2147483646 h 577"/>
              <a:gd name="T72" fmla="*/ 2147483646 w 309"/>
              <a:gd name="T73" fmla="*/ 2147483646 h 577"/>
              <a:gd name="T74" fmla="*/ 2147483646 w 309"/>
              <a:gd name="T75" fmla="*/ 2147483646 h 577"/>
              <a:gd name="T76" fmla="*/ 2147483646 w 309"/>
              <a:gd name="T77" fmla="*/ 2147483646 h 577"/>
              <a:gd name="T78" fmla="*/ 2147483646 w 309"/>
              <a:gd name="T79" fmla="*/ 2147483646 h 577"/>
              <a:gd name="T80" fmla="*/ 2147483646 w 309"/>
              <a:gd name="T81" fmla="*/ 2147483646 h 577"/>
              <a:gd name="T82" fmla="*/ 0 w 309"/>
              <a:gd name="T83" fmla="*/ 2147483646 h 577"/>
              <a:gd name="T84" fmla="*/ 0 w 309"/>
              <a:gd name="T85" fmla="*/ 2147483646 h 577"/>
              <a:gd name="T86" fmla="*/ 2147483646 w 309"/>
              <a:gd name="T87" fmla="*/ 2147483646 h 577"/>
              <a:gd name="T88" fmla="*/ 2147483646 w 309"/>
              <a:gd name="T89" fmla="*/ 2147483646 h 577"/>
              <a:gd name="T90" fmla="*/ 2147483646 w 309"/>
              <a:gd name="T91" fmla="*/ 2147483646 h 577"/>
              <a:gd name="T92" fmla="*/ 2147483646 w 309"/>
              <a:gd name="T93" fmla="*/ 2147483646 h 577"/>
              <a:gd name="T94" fmla="*/ 2147483646 w 309"/>
              <a:gd name="T95" fmla="*/ 2147483646 h 577"/>
              <a:gd name="T96" fmla="*/ 2147483646 w 309"/>
              <a:gd name="T97" fmla="*/ 2147483646 h 577"/>
              <a:gd name="T98" fmla="*/ 2147483646 w 309"/>
              <a:gd name="T99" fmla="*/ 2147483646 h 577"/>
              <a:gd name="T100" fmla="*/ 2147483646 w 309"/>
              <a:gd name="T101" fmla="*/ 2147483646 h 577"/>
              <a:gd name="T102" fmla="*/ 2147483646 w 309"/>
              <a:gd name="T103" fmla="*/ 2147483646 h 577"/>
              <a:gd name="T104" fmla="*/ 2147483646 w 309"/>
              <a:gd name="T105" fmla="*/ 2147483646 h 577"/>
              <a:gd name="T106" fmla="*/ 2147483646 w 309"/>
              <a:gd name="T107" fmla="*/ 2147483646 h 5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9" h="577">
                <a:moveTo>
                  <a:pt x="160" y="517"/>
                </a:moveTo>
                <a:cubicBezTo>
                  <a:pt x="250" y="517"/>
                  <a:pt x="250" y="517"/>
                  <a:pt x="250" y="517"/>
                </a:cubicBezTo>
                <a:cubicBezTo>
                  <a:pt x="250" y="433"/>
                  <a:pt x="250" y="433"/>
                  <a:pt x="250" y="433"/>
                </a:cubicBezTo>
                <a:cubicBezTo>
                  <a:pt x="244" y="440"/>
                  <a:pt x="236" y="445"/>
                  <a:pt x="227" y="445"/>
                </a:cubicBezTo>
                <a:cubicBezTo>
                  <a:pt x="218" y="445"/>
                  <a:pt x="210" y="441"/>
                  <a:pt x="204" y="434"/>
                </a:cubicBezTo>
                <a:cubicBezTo>
                  <a:pt x="196" y="423"/>
                  <a:pt x="191" y="409"/>
                  <a:pt x="191" y="393"/>
                </a:cubicBezTo>
                <a:cubicBezTo>
                  <a:pt x="191" y="378"/>
                  <a:pt x="196" y="363"/>
                  <a:pt x="204" y="353"/>
                </a:cubicBezTo>
                <a:cubicBezTo>
                  <a:pt x="210" y="346"/>
                  <a:pt x="218" y="342"/>
                  <a:pt x="227" y="342"/>
                </a:cubicBezTo>
                <a:cubicBezTo>
                  <a:pt x="236" y="342"/>
                  <a:pt x="244" y="346"/>
                  <a:pt x="250" y="354"/>
                </a:cubicBezTo>
                <a:cubicBezTo>
                  <a:pt x="250" y="271"/>
                  <a:pt x="250" y="271"/>
                  <a:pt x="250" y="271"/>
                </a:cubicBezTo>
                <a:cubicBezTo>
                  <a:pt x="250" y="271"/>
                  <a:pt x="250" y="271"/>
                  <a:pt x="250" y="271"/>
                </a:cubicBezTo>
                <a:cubicBezTo>
                  <a:pt x="250" y="258"/>
                  <a:pt x="250" y="258"/>
                  <a:pt x="250" y="258"/>
                </a:cubicBezTo>
                <a:cubicBezTo>
                  <a:pt x="250" y="254"/>
                  <a:pt x="250" y="254"/>
                  <a:pt x="250" y="254"/>
                </a:cubicBezTo>
                <a:cubicBezTo>
                  <a:pt x="250" y="151"/>
                  <a:pt x="250" y="151"/>
                  <a:pt x="250" y="151"/>
                </a:cubicBezTo>
                <a:cubicBezTo>
                  <a:pt x="251" y="148"/>
                  <a:pt x="253" y="146"/>
                  <a:pt x="256" y="145"/>
                </a:cubicBezTo>
                <a:cubicBezTo>
                  <a:pt x="262" y="145"/>
                  <a:pt x="267" y="145"/>
                  <a:pt x="271" y="150"/>
                </a:cubicBezTo>
                <a:cubicBezTo>
                  <a:pt x="273" y="153"/>
                  <a:pt x="274" y="157"/>
                  <a:pt x="276" y="160"/>
                </a:cubicBezTo>
                <a:cubicBezTo>
                  <a:pt x="282" y="169"/>
                  <a:pt x="293" y="170"/>
                  <a:pt x="300" y="161"/>
                </a:cubicBezTo>
                <a:cubicBezTo>
                  <a:pt x="307" y="153"/>
                  <a:pt x="309" y="141"/>
                  <a:pt x="309" y="131"/>
                </a:cubicBezTo>
                <a:cubicBezTo>
                  <a:pt x="309" y="120"/>
                  <a:pt x="307" y="108"/>
                  <a:pt x="300" y="100"/>
                </a:cubicBezTo>
                <a:cubicBezTo>
                  <a:pt x="293" y="92"/>
                  <a:pt x="282" y="92"/>
                  <a:pt x="276" y="102"/>
                </a:cubicBezTo>
                <a:cubicBezTo>
                  <a:pt x="274" y="105"/>
                  <a:pt x="273" y="108"/>
                  <a:pt x="271" y="111"/>
                </a:cubicBezTo>
                <a:cubicBezTo>
                  <a:pt x="267" y="116"/>
                  <a:pt x="262" y="116"/>
                  <a:pt x="256" y="116"/>
                </a:cubicBezTo>
                <a:cubicBezTo>
                  <a:pt x="253" y="116"/>
                  <a:pt x="251" y="113"/>
                  <a:pt x="250" y="111"/>
                </a:cubicBezTo>
                <a:cubicBezTo>
                  <a:pt x="250" y="0"/>
                  <a:pt x="250" y="0"/>
                  <a:pt x="250" y="0"/>
                </a:cubicBezTo>
                <a:cubicBezTo>
                  <a:pt x="160" y="0"/>
                  <a:pt x="160" y="0"/>
                  <a:pt x="160" y="0"/>
                </a:cubicBezTo>
                <a:cubicBezTo>
                  <a:pt x="167" y="6"/>
                  <a:pt x="171" y="14"/>
                  <a:pt x="171" y="23"/>
                </a:cubicBezTo>
                <a:cubicBezTo>
                  <a:pt x="171" y="32"/>
                  <a:pt x="167" y="40"/>
                  <a:pt x="160" y="46"/>
                </a:cubicBezTo>
                <a:cubicBezTo>
                  <a:pt x="150" y="54"/>
                  <a:pt x="136" y="59"/>
                  <a:pt x="120" y="59"/>
                </a:cubicBezTo>
                <a:cubicBezTo>
                  <a:pt x="104" y="59"/>
                  <a:pt x="90" y="54"/>
                  <a:pt x="80" y="46"/>
                </a:cubicBezTo>
                <a:cubicBezTo>
                  <a:pt x="73" y="40"/>
                  <a:pt x="69" y="32"/>
                  <a:pt x="69" y="23"/>
                </a:cubicBezTo>
                <a:cubicBezTo>
                  <a:pt x="69" y="14"/>
                  <a:pt x="73" y="6"/>
                  <a:pt x="80" y="0"/>
                </a:cubicBezTo>
                <a:cubicBezTo>
                  <a:pt x="0" y="0"/>
                  <a:pt x="0" y="0"/>
                  <a:pt x="0" y="0"/>
                </a:cubicBezTo>
                <a:cubicBezTo>
                  <a:pt x="0" y="260"/>
                  <a:pt x="0" y="260"/>
                  <a:pt x="0" y="260"/>
                </a:cubicBezTo>
                <a:cubicBezTo>
                  <a:pt x="0" y="260"/>
                  <a:pt x="0" y="260"/>
                  <a:pt x="0" y="260"/>
                </a:cubicBezTo>
                <a:cubicBezTo>
                  <a:pt x="0" y="363"/>
                  <a:pt x="0" y="363"/>
                  <a:pt x="0" y="363"/>
                </a:cubicBezTo>
                <a:cubicBezTo>
                  <a:pt x="5" y="356"/>
                  <a:pt x="14" y="351"/>
                  <a:pt x="23" y="351"/>
                </a:cubicBezTo>
                <a:cubicBezTo>
                  <a:pt x="31" y="351"/>
                  <a:pt x="40" y="355"/>
                  <a:pt x="45" y="362"/>
                </a:cubicBezTo>
                <a:cubicBezTo>
                  <a:pt x="54" y="372"/>
                  <a:pt x="58" y="387"/>
                  <a:pt x="58" y="402"/>
                </a:cubicBezTo>
                <a:cubicBezTo>
                  <a:pt x="58" y="418"/>
                  <a:pt x="54" y="433"/>
                  <a:pt x="45" y="443"/>
                </a:cubicBezTo>
                <a:cubicBezTo>
                  <a:pt x="40" y="450"/>
                  <a:pt x="31" y="454"/>
                  <a:pt x="23" y="454"/>
                </a:cubicBezTo>
                <a:cubicBezTo>
                  <a:pt x="14" y="454"/>
                  <a:pt x="5" y="449"/>
                  <a:pt x="0" y="442"/>
                </a:cubicBezTo>
                <a:cubicBezTo>
                  <a:pt x="0" y="517"/>
                  <a:pt x="0" y="517"/>
                  <a:pt x="0" y="517"/>
                </a:cubicBezTo>
                <a:cubicBezTo>
                  <a:pt x="120" y="517"/>
                  <a:pt x="120" y="517"/>
                  <a:pt x="120" y="517"/>
                </a:cubicBezTo>
                <a:cubicBezTo>
                  <a:pt x="123" y="518"/>
                  <a:pt x="125" y="520"/>
                  <a:pt x="125" y="523"/>
                </a:cubicBezTo>
                <a:cubicBezTo>
                  <a:pt x="125" y="529"/>
                  <a:pt x="125" y="534"/>
                  <a:pt x="120" y="538"/>
                </a:cubicBezTo>
                <a:cubicBezTo>
                  <a:pt x="117" y="540"/>
                  <a:pt x="114" y="541"/>
                  <a:pt x="111" y="543"/>
                </a:cubicBezTo>
                <a:cubicBezTo>
                  <a:pt x="102" y="549"/>
                  <a:pt x="101" y="561"/>
                  <a:pt x="109" y="567"/>
                </a:cubicBezTo>
                <a:cubicBezTo>
                  <a:pt x="118" y="574"/>
                  <a:pt x="129" y="577"/>
                  <a:pt x="140" y="576"/>
                </a:cubicBezTo>
                <a:cubicBezTo>
                  <a:pt x="151" y="577"/>
                  <a:pt x="162" y="574"/>
                  <a:pt x="170" y="567"/>
                </a:cubicBezTo>
                <a:cubicBezTo>
                  <a:pt x="179" y="561"/>
                  <a:pt x="178" y="549"/>
                  <a:pt x="169" y="543"/>
                </a:cubicBezTo>
                <a:cubicBezTo>
                  <a:pt x="166" y="541"/>
                  <a:pt x="163" y="540"/>
                  <a:pt x="160" y="538"/>
                </a:cubicBezTo>
                <a:cubicBezTo>
                  <a:pt x="155" y="534"/>
                  <a:pt x="154" y="529"/>
                  <a:pt x="155" y="523"/>
                </a:cubicBezTo>
                <a:cubicBezTo>
                  <a:pt x="155" y="520"/>
                  <a:pt x="157" y="518"/>
                  <a:pt x="160" y="517"/>
                </a:cubicBez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Rectangle 24"/>
          <p:cNvSpPr>
            <a:spLocks noChangeArrowheads="1"/>
          </p:cNvSpPr>
          <p:nvPr/>
        </p:nvSpPr>
        <p:spPr bwMode="auto">
          <a:xfrm>
            <a:off x="6666165" y="2708024"/>
            <a:ext cx="1184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600" b="1" dirty="0">
                <a:solidFill>
                  <a:srgbClr val="FFFFFF"/>
                </a:solidFill>
                <a:latin typeface="Open Sans Semibold" panose="020B0706030804020204" pitchFamily="34" charset="0"/>
              </a:rPr>
              <a:t>LEARN</a:t>
            </a:r>
            <a:endParaRPr lang="en-US" altLang="en-US" sz="1800" dirty="0"/>
          </a:p>
        </p:txBody>
      </p:sp>
      <p:cxnSp>
        <p:nvCxnSpPr>
          <p:cNvPr id="24" name="Straight Connector 23"/>
          <p:cNvCxnSpPr/>
          <p:nvPr/>
        </p:nvCxnSpPr>
        <p:spPr>
          <a:xfrm>
            <a:off x="458930" y="195486"/>
            <a:ext cx="8208912" cy="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458930" y="195486"/>
            <a:ext cx="0" cy="4373141"/>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8667842" y="195486"/>
            <a:ext cx="0" cy="4361708"/>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flipV="1">
            <a:off x="458930" y="4557194"/>
            <a:ext cx="8208912" cy="1143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48128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687689" y="1987312"/>
            <a:ext cx="4040188" cy="311734"/>
          </a:xfrm>
          <a:gradFill>
            <a:gsLst>
              <a:gs pos="93695">
                <a:schemeClr val="accent2">
                  <a:lumMod val="20000"/>
                  <a:lumOff val="80000"/>
                </a:schemeClr>
              </a:gs>
              <a:gs pos="35000">
                <a:schemeClr val="accent2">
                  <a:lumMod val="20000"/>
                  <a:lumOff val="8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a:noAutofit/>
          </a:bodyPr>
          <a:lstStyle/>
          <a:p>
            <a:r>
              <a:rPr lang="en-CA" sz="1600" dirty="0" smtClean="0"/>
              <a:t>Online Services using an AC</a:t>
            </a:r>
            <a:endParaRPr lang="en-CA" sz="1600" dirty="0"/>
          </a:p>
        </p:txBody>
      </p:sp>
      <p:sp>
        <p:nvSpPr>
          <p:cNvPr id="4" name="Content Placeholder 3"/>
          <p:cNvSpPr>
            <a:spLocks noGrp="1"/>
          </p:cNvSpPr>
          <p:nvPr>
            <p:ph sz="half" idx="2"/>
            <p:custDataLst>
              <p:tags r:id="rId2"/>
            </p:custDataLst>
          </p:nvPr>
        </p:nvSpPr>
        <p:spPr>
          <a:xfrm>
            <a:off x="4687689" y="2427733"/>
            <a:ext cx="4040188" cy="2085687"/>
          </a:xfrm>
          <a:solidFill>
            <a:srgbClr val="FFCCFF"/>
          </a:solidFill>
          <a:ln w="28575">
            <a:solidFill>
              <a:schemeClr val="accent2">
                <a:lumMod val="20000"/>
                <a:lumOff val="80000"/>
              </a:schemeClr>
            </a:solidFill>
          </a:ln>
        </p:spPr>
        <p:txBody>
          <a:bodyPr>
            <a:normAutofit lnSpcReduction="10000"/>
          </a:bodyPr>
          <a:lstStyle/>
          <a:p>
            <a:r>
              <a:rPr lang="en-US" sz="1200" u="sng" dirty="0"/>
              <a:t>For online services</a:t>
            </a:r>
            <a:r>
              <a:rPr lang="en-US" sz="1200" dirty="0"/>
              <a:t> purchased via Acquisition Card: Employees with cards (cardholders) must review website’s Terms of Use before creating an account for services. See our </a:t>
            </a:r>
            <a:r>
              <a:rPr lang="en-US" sz="1200" dirty="0">
                <a:hlinkClick r:id="rId11"/>
              </a:rPr>
              <a:t>Procurement Bulletin</a:t>
            </a:r>
            <a:r>
              <a:rPr lang="en-US" sz="1200" dirty="0" smtClean="0"/>
              <a:t>. This will ensure you know how any background IP can be used.</a:t>
            </a:r>
            <a:endParaRPr lang="en-US" sz="1200" dirty="0"/>
          </a:p>
          <a:p>
            <a:r>
              <a:rPr lang="en-US" sz="1200" dirty="0"/>
              <a:t>Be careful with the use of music </a:t>
            </a:r>
            <a:r>
              <a:rPr lang="en-US" sz="1200" dirty="0" smtClean="0"/>
              <a:t>and artwork / pictures. </a:t>
            </a:r>
            <a:r>
              <a:rPr lang="en-US" sz="1200" dirty="0"/>
              <a:t>When in doubt, contact the IPCOE</a:t>
            </a:r>
            <a:r>
              <a:rPr lang="en-US" sz="1200" dirty="0" smtClean="0"/>
              <a:t>.</a:t>
            </a:r>
          </a:p>
          <a:p>
            <a:pPr lvl="0"/>
            <a:r>
              <a:rPr lang="en-CA" sz="1200" dirty="0" smtClean="0"/>
              <a:t>Prior to </a:t>
            </a:r>
            <a:r>
              <a:rPr lang="en-CA" sz="1200" dirty="0"/>
              <a:t>purchasing any service where government or personal information will be entered, please discuss with the </a:t>
            </a:r>
            <a:r>
              <a:rPr lang="en-CA" sz="1200" u="sng" dirty="0">
                <a:hlinkClick r:id="rId12"/>
              </a:rPr>
              <a:t>Privacy</a:t>
            </a:r>
            <a:r>
              <a:rPr lang="en-CA" sz="1200" dirty="0"/>
              <a:t> group.</a:t>
            </a:r>
          </a:p>
          <a:p>
            <a:endParaRPr lang="en-US" sz="1200" dirty="0"/>
          </a:p>
          <a:p>
            <a:pPr marL="0" indent="0">
              <a:buNone/>
              <a:tabLst>
                <a:tab pos="177800" algn="l"/>
              </a:tabLst>
            </a:pPr>
            <a:endParaRPr lang="en-CA" dirty="0"/>
          </a:p>
        </p:txBody>
      </p:sp>
      <p:sp>
        <p:nvSpPr>
          <p:cNvPr id="5" name="Text Placeholder 4"/>
          <p:cNvSpPr>
            <a:spLocks noGrp="1"/>
          </p:cNvSpPr>
          <p:nvPr>
            <p:ph type="body" sz="quarter" idx="3"/>
            <p:custDataLst>
              <p:tags r:id="rId3"/>
            </p:custDataLst>
          </p:nvPr>
        </p:nvSpPr>
        <p:spPr>
          <a:xfrm>
            <a:off x="415299" y="1987312"/>
            <a:ext cx="4041775" cy="311734"/>
          </a:xfrm>
          <a:gradFill>
            <a:gsLst>
              <a:gs pos="93695">
                <a:schemeClr val="accent2">
                  <a:lumMod val="20000"/>
                  <a:lumOff val="80000"/>
                </a:schemeClr>
              </a:gs>
              <a:gs pos="35000">
                <a:schemeClr val="accent2">
                  <a:lumMod val="20000"/>
                  <a:lumOff val="8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noAutofit/>
          </a:bodyPr>
          <a:lstStyle/>
          <a:p>
            <a:r>
              <a:rPr lang="en-CA" sz="1600" dirty="0" smtClean="0"/>
              <a:t>IP and the Acquisition Card</a:t>
            </a:r>
            <a:endParaRPr lang="en-CA" sz="1600" dirty="0"/>
          </a:p>
        </p:txBody>
      </p:sp>
      <p:sp>
        <p:nvSpPr>
          <p:cNvPr id="6" name="Content Placeholder 5"/>
          <p:cNvSpPr>
            <a:spLocks noGrp="1"/>
          </p:cNvSpPr>
          <p:nvPr>
            <p:ph sz="quarter" idx="4"/>
            <p:custDataLst>
              <p:tags r:id="rId4"/>
            </p:custDataLst>
          </p:nvPr>
        </p:nvSpPr>
        <p:spPr>
          <a:xfrm>
            <a:off x="414555" y="2427733"/>
            <a:ext cx="4041775" cy="2079518"/>
          </a:xfrm>
          <a:solidFill>
            <a:srgbClr val="FFCCFF"/>
          </a:solidFill>
          <a:ln w="28575">
            <a:solidFill>
              <a:schemeClr val="accent2">
                <a:lumMod val="20000"/>
                <a:lumOff val="80000"/>
              </a:schemeClr>
            </a:solidFill>
          </a:ln>
        </p:spPr>
        <p:txBody>
          <a:bodyPr vert="horz" lIns="91440" tIns="45720" rIns="91440" bIns="45720" rtlCol="0">
            <a:normAutofit/>
          </a:bodyPr>
          <a:lstStyle/>
          <a:p>
            <a:r>
              <a:rPr lang="en-CA" sz="1200" dirty="0" smtClean="0">
                <a:hlinkClick r:id="rId13"/>
              </a:rPr>
              <a:t>Para 6.1 of the </a:t>
            </a:r>
            <a:r>
              <a:rPr lang="en-CA" sz="1200" b="1" dirty="0" smtClean="0">
                <a:hlinkClick r:id="rId13"/>
              </a:rPr>
              <a:t>Acquisition </a:t>
            </a:r>
            <a:r>
              <a:rPr lang="en-CA" sz="1200" b="1" dirty="0">
                <a:hlinkClick r:id="rId13"/>
              </a:rPr>
              <a:t>Card Policy, Procedures &amp; </a:t>
            </a:r>
            <a:r>
              <a:rPr lang="en-CA" sz="1200" b="1" dirty="0" smtClean="0">
                <a:hlinkClick r:id="rId13"/>
              </a:rPr>
              <a:t>Guidelines</a:t>
            </a:r>
            <a:r>
              <a:rPr lang="en-CA" sz="1200" b="1" dirty="0" smtClean="0"/>
              <a:t> </a:t>
            </a:r>
            <a:r>
              <a:rPr lang="en-CA" sz="1200" dirty="0" smtClean="0"/>
              <a:t>prohibits </a:t>
            </a:r>
            <a:r>
              <a:rPr lang="en-CA" sz="1200" dirty="0"/>
              <a:t>the use of the AC </a:t>
            </a:r>
            <a:r>
              <a:rPr lang="en-CA" sz="1200" dirty="0" smtClean="0"/>
              <a:t>when departmental </a:t>
            </a:r>
            <a:r>
              <a:rPr lang="en-CA" sz="1200" dirty="0"/>
              <a:t>standard terms and conditions must be used (e.g. a statement of work is required to ensure ESDC receives the services required, or the contract involves the creation of intellectual property</a:t>
            </a:r>
            <a:r>
              <a:rPr lang="en-CA" sz="1200" dirty="0" smtClean="0"/>
              <a:t>).</a:t>
            </a:r>
          </a:p>
          <a:p>
            <a:pPr marL="0" indent="0">
              <a:buNone/>
            </a:pPr>
            <a:endParaRPr lang="en-CA" sz="1200" dirty="0" smtClean="0"/>
          </a:p>
          <a:p>
            <a:r>
              <a:rPr lang="en-CA" sz="1200" dirty="0" smtClean="0"/>
              <a:t>If IP is being created, DO NOT use an AC</a:t>
            </a:r>
            <a:endParaRPr lang="en-CA" sz="1200" dirty="0"/>
          </a:p>
        </p:txBody>
      </p:sp>
      <p:sp>
        <p:nvSpPr>
          <p:cNvPr id="8" name="Rectangle 7"/>
          <p:cNvSpPr/>
          <p:nvPr>
            <p:custDataLst>
              <p:tags r:id="rId5"/>
            </p:custDataLst>
          </p:nvPr>
        </p:nvSpPr>
        <p:spPr>
          <a:xfrm>
            <a:off x="457199" y="4267200"/>
            <a:ext cx="8229600" cy="246221"/>
          </a:xfrm>
          <a:prstGeom prst="rect">
            <a:avLst/>
          </a:prstGeom>
        </p:spPr>
        <p:txBody>
          <a:bodyPr wrap="square">
            <a:spAutoFit/>
          </a:bodyPr>
          <a:lstStyle/>
          <a:p>
            <a:endParaRPr lang="en-CA" sz="1000" b="1" dirty="0"/>
          </a:p>
        </p:txBody>
      </p:sp>
      <p:sp>
        <p:nvSpPr>
          <p:cNvPr id="10" name="Titre 1"/>
          <p:cNvSpPr>
            <a:spLocks noGrp="1"/>
          </p:cNvSpPr>
          <p:nvPr>
            <p:ph type="title"/>
          </p:nvPr>
        </p:nvSpPr>
        <p:spPr>
          <a:xfrm>
            <a:off x="457199" y="123478"/>
            <a:ext cx="8302626" cy="518416"/>
          </a:xfrm>
          <a:solidFill>
            <a:schemeClr val="tx2">
              <a:lumMod val="60000"/>
              <a:lumOff val="40000"/>
            </a:schemeClr>
          </a:solidFill>
          <a:ln w="12700">
            <a:solidFill>
              <a:schemeClr val="tx1"/>
            </a:solidFill>
          </a:ln>
        </p:spPr>
        <p:txBody>
          <a:bodyPr>
            <a:normAutofit/>
          </a:bodyPr>
          <a:lstStyle/>
          <a:p>
            <a:r>
              <a:rPr lang="en-CA" sz="2000" dirty="0" smtClean="0">
                <a:solidFill>
                  <a:schemeClr val="bg1"/>
                </a:solidFill>
              </a:rPr>
              <a:t>INTELLECTUAL PROPERTY– The Basics</a:t>
            </a:r>
            <a:endParaRPr lang="fr-CA" sz="2000" dirty="0">
              <a:solidFill>
                <a:schemeClr val="bg1"/>
              </a:solidFill>
            </a:endParaRPr>
          </a:p>
        </p:txBody>
      </p:sp>
      <p:sp>
        <p:nvSpPr>
          <p:cNvPr id="12" name="Text Placeholder 2"/>
          <p:cNvSpPr txBox="1">
            <a:spLocks/>
          </p:cNvSpPr>
          <p:nvPr>
            <p:custDataLst>
              <p:tags r:id="rId6"/>
            </p:custDataLst>
          </p:nvPr>
        </p:nvSpPr>
        <p:spPr>
          <a:xfrm>
            <a:off x="436259" y="765174"/>
            <a:ext cx="8244820" cy="51043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dk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dk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dk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dk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dk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dk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dk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dk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dk1"/>
                </a:solidFill>
                <a:latin typeface="+mn-lt"/>
                <a:ea typeface="+mn-ea"/>
                <a:cs typeface="+mn-cs"/>
              </a:defRPr>
            </a:lvl9pPr>
          </a:lstStyle>
          <a:p>
            <a:r>
              <a:rPr lang="en-CA" sz="1200" dirty="0"/>
              <a:t>"Intellectual Property" </a:t>
            </a:r>
            <a:r>
              <a:rPr lang="en-CA" sz="1200" dirty="0" smtClean="0"/>
              <a:t>(IP) means </a:t>
            </a:r>
            <a:r>
              <a:rPr lang="en-CA" sz="1200" dirty="0"/>
              <a:t>all rights resulting from intellectual activity in the industrial, scientific, literary or artistic fields including all intellectual creations legally protected through legislation or common law.</a:t>
            </a:r>
          </a:p>
        </p:txBody>
      </p:sp>
      <p:sp>
        <p:nvSpPr>
          <p:cNvPr id="14" name="Text Placeholder 2"/>
          <p:cNvSpPr txBox="1">
            <a:spLocks/>
          </p:cNvSpPr>
          <p:nvPr>
            <p:custDataLst>
              <p:tags r:id="rId7"/>
            </p:custDataLst>
          </p:nvPr>
        </p:nvSpPr>
        <p:spPr>
          <a:xfrm>
            <a:off x="441999" y="1377479"/>
            <a:ext cx="4040188" cy="481145"/>
          </a:xfrm>
          <a:prstGeom prst="rect">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dk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dk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dk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dk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dk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dk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dk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dk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dk1"/>
                </a:solidFill>
                <a:latin typeface="+mn-lt"/>
                <a:ea typeface="+mn-ea"/>
                <a:cs typeface="+mn-cs"/>
              </a:defRPr>
            </a:lvl9pPr>
          </a:lstStyle>
          <a:p>
            <a:r>
              <a:rPr lang="en-CA" sz="1100" dirty="0" smtClean="0"/>
              <a:t>Foreground </a:t>
            </a:r>
            <a:r>
              <a:rPr lang="en-CA" sz="1100" dirty="0"/>
              <a:t>IP</a:t>
            </a:r>
            <a:r>
              <a:rPr lang="en-CA" sz="1200" dirty="0"/>
              <a:t>: </a:t>
            </a:r>
            <a:r>
              <a:rPr lang="en-CA" sz="1000" dirty="0" smtClean="0"/>
              <a:t>IP first </a:t>
            </a:r>
            <a:r>
              <a:rPr lang="en-CA" sz="1000" dirty="0"/>
              <a:t>conceived, </a:t>
            </a:r>
            <a:r>
              <a:rPr lang="en-CA" sz="1000" dirty="0" smtClean="0"/>
              <a:t>developed or produced as </a:t>
            </a:r>
            <a:r>
              <a:rPr lang="en-CA" sz="1000" dirty="0"/>
              <a:t>part of the work under a Crown Procurement Contract. </a:t>
            </a:r>
          </a:p>
        </p:txBody>
      </p:sp>
      <p:sp>
        <p:nvSpPr>
          <p:cNvPr id="15" name="Text Placeholder 2"/>
          <p:cNvSpPr txBox="1">
            <a:spLocks/>
          </p:cNvSpPr>
          <p:nvPr>
            <p:custDataLst>
              <p:tags r:id="rId8"/>
            </p:custDataLst>
          </p:nvPr>
        </p:nvSpPr>
        <p:spPr>
          <a:xfrm>
            <a:off x="4661851" y="1377480"/>
            <a:ext cx="4040188" cy="481144"/>
          </a:xfrm>
          <a:prstGeom prst="rect">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dk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dk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dk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dk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dk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dk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dk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dk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dk1"/>
                </a:solidFill>
                <a:latin typeface="+mn-lt"/>
                <a:ea typeface="+mn-ea"/>
                <a:cs typeface="+mn-cs"/>
              </a:defRPr>
            </a:lvl9pPr>
          </a:lstStyle>
          <a:p>
            <a:endParaRPr lang="en-CA" sz="1100" dirty="0" smtClean="0"/>
          </a:p>
          <a:p>
            <a:endParaRPr lang="en-CA" sz="1100" dirty="0"/>
          </a:p>
          <a:p>
            <a:endParaRPr lang="en-CA" sz="1100" dirty="0" smtClean="0"/>
          </a:p>
          <a:p>
            <a:endParaRPr lang="en-CA" sz="1100" dirty="0"/>
          </a:p>
          <a:p>
            <a:endParaRPr lang="en-CA" sz="1100" dirty="0" smtClean="0"/>
          </a:p>
          <a:p>
            <a:endParaRPr lang="en-CA" sz="1100" dirty="0"/>
          </a:p>
          <a:p>
            <a:endParaRPr lang="en-CA" sz="1100" dirty="0" smtClean="0"/>
          </a:p>
          <a:p>
            <a:endParaRPr lang="en-CA" sz="1100" dirty="0"/>
          </a:p>
          <a:p>
            <a:endParaRPr lang="en-CA" sz="1100" dirty="0" smtClean="0"/>
          </a:p>
          <a:p>
            <a:endParaRPr lang="en-CA" sz="1100" dirty="0"/>
          </a:p>
          <a:p>
            <a:r>
              <a:rPr lang="en-CA" sz="1100" dirty="0" smtClean="0"/>
              <a:t>Background IP: </a:t>
            </a:r>
            <a:r>
              <a:rPr lang="en-CA" sz="1000" dirty="0" smtClean="0"/>
              <a:t>Anything that is not foreground IP</a:t>
            </a:r>
          </a:p>
          <a:p>
            <a:endParaRPr lang="en-CA" sz="1000" dirty="0"/>
          </a:p>
        </p:txBody>
      </p:sp>
      <p:sp>
        <p:nvSpPr>
          <p:cNvPr id="17" name="Freeform 43"/>
          <p:cNvSpPr>
            <a:spLocks noEditPoints="1"/>
          </p:cNvSpPr>
          <p:nvPr/>
        </p:nvSpPr>
        <p:spPr bwMode="auto">
          <a:xfrm rot="1208338">
            <a:off x="7889148" y="138987"/>
            <a:ext cx="817671" cy="858760"/>
          </a:xfrm>
          <a:custGeom>
            <a:avLst/>
            <a:gdLst>
              <a:gd name="T0" fmla="*/ 2147483646 w 185"/>
              <a:gd name="T1" fmla="*/ 2147483646 h 220"/>
              <a:gd name="T2" fmla="*/ 2147483646 w 185"/>
              <a:gd name="T3" fmla="*/ 2147483646 h 220"/>
              <a:gd name="T4" fmla="*/ 2147483646 w 185"/>
              <a:gd name="T5" fmla="*/ 2147483646 h 220"/>
              <a:gd name="T6" fmla="*/ 2147483646 w 185"/>
              <a:gd name="T7" fmla="*/ 2147483646 h 220"/>
              <a:gd name="T8" fmla="*/ 2147483646 w 185"/>
              <a:gd name="T9" fmla="*/ 2147483646 h 220"/>
              <a:gd name="T10" fmla="*/ 2147483646 w 185"/>
              <a:gd name="T11" fmla="*/ 2147483646 h 220"/>
              <a:gd name="T12" fmla="*/ 2147483646 w 185"/>
              <a:gd name="T13" fmla="*/ 2147483646 h 220"/>
              <a:gd name="T14" fmla="*/ 2147483646 w 185"/>
              <a:gd name="T15" fmla="*/ 2147483646 h 220"/>
              <a:gd name="T16" fmla="*/ 2147483646 w 185"/>
              <a:gd name="T17" fmla="*/ 2147483646 h 220"/>
              <a:gd name="T18" fmla="*/ 2147483646 w 185"/>
              <a:gd name="T19" fmla="*/ 2147483646 h 220"/>
              <a:gd name="T20" fmla="*/ 2147483646 w 185"/>
              <a:gd name="T21" fmla="*/ 2147483646 h 220"/>
              <a:gd name="T22" fmla="*/ 2147483646 w 185"/>
              <a:gd name="T23" fmla="*/ 2147483646 h 220"/>
              <a:gd name="T24" fmla="*/ 2147483646 w 185"/>
              <a:gd name="T25" fmla="*/ 2147483646 h 220"/>
              <a:gd name="T26" fmla="*/ 2147483646 w 185"/>
              <a:gd name="T27" fmla="*/ 2147483646 h 220"/>
              <a:gd name="T28" fmla="*/ 2147483646 w 185"/>
              <a:gd name="T29" fmla="*/ 2147483646 h 220"/>
              <a:gd name="T30" fmla="*/ 2147483646 w 185"/>
              <a:gd name="T31" fmla="*/ 2147483646 h 220"/>
              <a:gd name="T32" fmla="*/ 2147483646 w 185"/>
              <a:gd name="T33" fmla="*/ 2147483646 h 220"/>
              <a:gd name="T34" fmla="*/ 2147483646 w 185"/>
              <a:gd name="T35" fmla="*/ 2147483646 h 220"/>
              <a:gd name="T36" fmla="*/ 2147483646 w 185"/>
              <a:gd name="T37" fmla="*/ 2147483646 h 220"/>
              <a:gd name="T38" fmla="*/ 2147483646 w 185"/>
              <a:gd name="T39" fmla="*/ 2147483646 h 220"/>
              <a:gd name="T40" fmla="*/ 2147483646 w 185"/>
              <a:gd name="T41" fmla="*/ 2147483646 h 220"/>
              <a:gd name="T42" fmla="*/ 2147483646 w 185"/>
              <a:gd name="T43" fmla="*/ 2147483646 h 220"/>
              <a:gd name="T44" fmla="*/ 2147483646 w 185"/>
              <a:gd name="T45" fmla="*/ 2147483646 h 220"/>
              <a:gd name="T46" fmla="*/ 2147483646 w 185"/>
              <a:gd name="T47" fmla="*/ 2147483646 h 220"/>
              <a:gd name="T48" fmla="*/ 2147483646 w 185"/>
              <a:gd name="T49" fmla="*/ 0 h 220"/>
              <a:gd name="T50" fmla="*/ 2147483646 w 185"/>
              <a:gd name="T51" fmla="*/ 2147483646 h 220"/>
              <a:gd name="T52" fmla="*/ 2147483646 w 185"/>
              <a:gd name="T53" fmla="*/ 2147483646 h 220"/>
              <a:gd name="T54" fmla="*/ 2147483646 w 185"/>
              <a:gd name="T55" fmla="*/ 2147483646 h 220"/>
              <a:gd name="T56" fmla="*/ 2147483646 w 185"/>
              <a:gd name="T57" fmla="*/ 2147483646 h 220"/>
              <a:gd name="T58" fmla="*/ 2147483646 w 185"/>
              <a:gd name="T59" fmla="*/ 2147483646 h 220"/>
              <a:gd name="T60" fmla="*/ 2147483646 w 185"/>
              <a:gd name="T61" fmla="*/ 2147483646 h 220"/>
              <a:gd name="T62" fmla="*/ 2147483646 w 185"/>
              <a:gd name="T63" fmla="*/ 2147483646 h 220"/>
              <a:gd name="T64" fmla="*/ 2147483646 w 185"/>
              <a:gd name="T65" fmla="*/ 2147483646 h 220"/>
              <a:gd name="T66" fmla="*/ 2147483646 w 185"/>
              <a:gd name="T67" fmla="*/ 2147483646 h 220"/>
              <a:gd name="T68" fmla="*/ 2147483646 w 185"/>
              <a:gd name="T69" fmla="*/ 2147483646 h 220"/>
              <a:gd name="T70" fmla="*/ 2147483646 w 185"/>
              <a:gd name="T71" fmla="*/ 2147483646 h 220"/>
              <a:gd name="T72" fmla="*/ 2147483646 w 185"/>
              <a:gd name="T73" fmla="*/ 2147483646 h 220"/>
              <a:gd name="T74" fmla="*/ 2147483646 w 185"/>
              <a:gd name="T75" fmla="*/ 2147483646 h 220"/>
              <a:gd name="T76" fmla="*/ 2147483646 w 185"/>
              <a:gd name="T77" fmla="*/ 2147483646 h 220"/>
              <a:gd name="T78" fmla="*/ 2147483646 w 185"/>
              <a:gd name="T79" fmla="*/ 2147483646 h 220"/>
              <a:gd name="T80" fmla="*/ 2147483646 w 185"/>
              <a:gd name="T81" fmla="*/ 2147483646 h 220"/>
              <a:gd name="T82" fmla="*/ 2147483646 w 185"/>
              <a:gd name="T83" fmla="*/ 2147483646 h 220"/>
              <a:gd name="T84" fmla="*/ 2147483646 w 185"/>
              <a:gd name="T85" fmla="*/ 2147483646 h 220"/>
              <a:gd name="T86" fmla="*/ 2147483646 w 185"/>
              <a:gd name="T87" fmla="*/ 2147483646 h 220"/>
              <a:gd name="T88" fmla="*/ 2147483646 w 185"/>
              <a:gd name="T89" fmla="*/ 2147483646 h 220"/>
              <a:gd name="T90" fmla="*/ 2147483646 w 185"/>
              <a:gd name="T91" fmla="*/ 2147483646 h 220"/>
              <a:gd name="T92" fmla="*/ 2147483646 w 185"/>
              <a:gd name="T93" fmla="*/ 2147483646 h 220"/>
              <a:gd name="T94" fmla="*/ 2147483646 w 185"/>
              <a:gd name="T95" fmla="*/ 2147483646 h 220"/>
              <a:gd name="T96" fmla="*/ 2147483646 w 185"/>
              <a:gd name="T97" fmla="*/ 2147483646 h 220"/>
              <a:gd name="T98" fmla="*/ 2147483646 w 185"/>
              <a:gd name="T99" fmla="*/ 2147483646 h 220"/>
              <a:gd name="T100" fmla="*/ 2147483646 w 185"/>
              <a:gd name="T101" fmla="*/ 2147483646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5" h="220">
                <a:moveTo>
                  <a:pt x="124" y="212"/>
                </a:moveTo>
                <a:cubicBezTo>
                  <a:pt x="124" y="217"/>
                  <a:pt x="121" y="220"/>
                  <a:pt x="116" y="220"/>
                </a:cubicBezTo>
                <a:cubicBezTo>
                  <a:pt x="70" y="220"/>
                  <a:pt x="70" y="220"/>
                  <a:pt x="70" y="220"/>
                </a:cubicBezTo>
                <a:cubicBezTo>
                  <a:pt x="66" y="220"/>
                  <a:pt x="62" y="217"/>
                  <a:pt x="62" y="212"/>
                </a:cubicBezTo>
                <a:cubicBezTo>
                  <a:pt x="62" y="212"/>
                  <a:pt x="62" y="212"/>
                  <a:pt x="62" y="212"/>
                </a:cubicBezTo>
                <a:cubicBezTo>
                  <a:pt x="62" y="208"/>
                  <a:pt x="66" y="205"/>
                  <a:pt x="70" y="205"/>
                </a:cubicBezTo>
                <a:cubicBezTo>
                  <a:pt x="116" y="205"/>
                  <a:pt x="116" y="205"/>
                  <a:pt x="116" y="205"/>
                </a:cubicBezTo>
                <a:cubicBezTo>
                  <a:pt x="121" y="205"/>
                  <a:pt x="124" y="208"/>
                  <a:pt x="124" y="212"/>
                </a:cubicBezTo>
                <a:close/>
                <a:moveTo>
                  <a:pt x="124" y="192"/>
                </a:moveTo>
                <a:cubicBezTo>
                  <a:pt x="124" y="188"/>
                  <a:pt x="121" y="185"/>
                  <a:pt x="116" y="185"/>
                </a:cubicBezTo>
                <a:cubicBezTo>
                  <a:pt x="70" y="185"/>
                  <a:pt x="70" y="185"/>
                  <a:pt x="70" y="185"/>
                </a:cubicBezTo>
                <a:cubicBezTo>
                  <a:pt x="66" y="185"/>
                  <a:pt x="62" y="188"/>
                  <a:pt x="62" y="192"/>
                </a:cubicBezTo>
                <a:cubicBezTo>
                  <a:pt x="62" y="192"/>
                  <a:pt x="62" y="192"/>
                  <a:pt x="62" y="192"/>
                </a:cubicBezTo>
                <a:cubicBezTo>
                  <a:pt x="62" y="196"/>
                  <a:pt x="66" y="200"/>
                  <a:pt x="70" y="200"/>
                </a:cubicBezTo>
                <a:cubicBezTo>
                  <a:pt x="116" y="200"/>
                  <a:pt x="116" y="200"/>
                  <a:pt x="116" y="200"/>
                </a:cubicBezTo>
                <a:cubicBezTo>
                  <a:pt x="121" y="200"/>
                  <a:pt x="124" y="196"/>
                  <a:pt x="124" y="192"/>
                </a:cubicBezTo>
                <a:close/>
                <a:moveTo>
                  <a:pt x="100" y="108"/>
                </a:moveTo>
                <a:cubicBezTo>
                  <a:pt x="91" y="108"/>
                  <a:pt x="91" y="108"/>
                  <a:pt x="91" y="108"/>
                </a:cubicBezTo>
                <a:cubicBezTo>
                  <a:pt x="86" y="108"/>
                  <a:pt x="86" y="108"/>
                  <a:pt x="86" y="108"/>
                </a:cubicBezTo>
                <a:cubicBezTo>
                  <a:pt x="86" y="180"/>
                  <a:pt x="86" y="180"/>
                  <a:pt x="86" y="180"/>
                </a:cubicBezTo>
                <a:cubicBezTo>
                  <a:pt x="88" y="180"/>
                  <a:pt x="90" y="180"/>
                  <a:pt x="93" y="180"/>
                </a:cubicBezTo>
                <a:cubicBezTo>
                  <a:pt x="93" y="180"/>
                  <a:pt x="93" y="180"/>
                  <a:pt x="93" y="180"/>
                </a:cubicBezTo>
                <a:cubicBezTo>
                  <a:pt x="93" y="180"/>
                  <a:pt x="93" y="180"/>
                  <a:pt x="93" y="180"/>
                </a:cubicBezTo>
                <a:cubicBezTo>
                  <a:pt x="93" y="180"/>
                  <a:pt x="93" y="180"/>
                  <a:pt x="93" y="180"/>
                </a:cubicBezTo>
                <a:cubicBezTo>
                  <a:pt x="93" y="180"/>
                  <a:pt x="93" y="180"/>
                  <a:pt x="93" y="180"/>
                </a:cubicBezTo>
                <a:cubicBezTo>
                  <a:pt x="96" y="180"/>
                  <a:pt x="98" y="180"/>
                  <a:pt x="100" y="180"/>
                </a:cubicBezTo>
                <a:lnTo>
                  <a:pt x="100" y="108"/>
                </a:lnTo>
                <a:close/>
                <a:moveTo>
                  <a:pt x="68" y="79"/>
                </a:moveTo>
                <a:cubicBezTo>
                  <a:pt x="61" y="79"/>
                  <a:pt x="56" y="84"/>
                  <a:pt x="56" y="90"/>
                </a:cubicBezTo>
                <a:cubicBezTo>
                  <a:pt x="56" y="96"/>
                  <a:pt x="61" y="101"/>
                  <a:pt x="68" y="101"/>
                </a:cubicBezTo>
                <a:cubicBezTo>
                  <a:pt x="79" y="101"/>
                  <a:pt x="79" y="101"/>
                  <a:pt x="79" y="101"/>
                </a:cubicBezTo>
                <a:cubicBezTo>
                  <a:pt x="79" y="90"/>
                  <a:pt x="79" y="90"/>
                  <a:pt x="79" y="90"/>
                </a:cubicBezTo>
                <a:cubicBezTo>
                  <a:pt x="79" y="84"/>
                  <a:pt x="74" y="79"/>
                  <a:pt x="68" y="79"/>
                </a:cubicBezTo>
                <a:close/>
                <a:moveTo>
                  <a:pt x="130" y="90"/>
                </a:moveTo>
                <a:cubicBezTo>
                  <a:pt x="130" y="84"/>
                  <a:pt x="125" y="79"/>
                  <a:pt x="119" y="79"/>
                </a:cubicBezTo>
                <a:cubicBezTo>
                  <a:pt x="113" y="79"/>
                  <a:pt x="108" y="84"/>
                  <a:pt x="108" y="90"/>
                </a:cubicBezTo>
                <a:cubicBezTo>
                  <a:pt x="108" y="101"/>
                  <a:pt x="108" y="101"/>
                  <a:pt x="108" y="101"/>
                </a:cubicBezTo>
                <a:cubicBezTo>
                  <a:pt x="119" y="101"/>
                  <a:pt x="119" y="101"/>
                  <a:pt x="119" y="101"/>
                </a:cubicBezTo>
                <a:cubicBezTo>
                  <a:pt x="125" y="101"/>
                  <a:pt x="130" y="96"/>
                  <a:pt x="130" y="90"/>
                </a:cubicBezTo>
                <a:close/>
                <a:moveTo>
                  <a:pt x="154" y="70"/>
                </a:moveTo>
                <a:cubicBezTo>
                  <a:pt x="149" y="50"/>
                  <a:pt x="126" y="29"/>
                  <a:pt x="93" y="29"/>
                </a:cubicBezTo>
                <a:cubicBezTo>
                  <a:pt x="61" y="29"/>
                  <a:pt x="37" y="50"/>
                  <a:pt x="32" y="70"/>
                </a:cubicBezTo>
                <a:cubicBezTo>
                  <a:pt x="28" y="85"/>
                  <a:pt x="32" y="99"/>
                  <a:pt x="39" y="113"/>
                </a:cubicBezTo>
                <a:cubicBezTo>
                  <a:pt x="45" y="125"/>
                  <a:pt x="52" y="135"/>
                  <a:pt x="58" y="148"/>
                </a:cubicBezTo>
                <a:cubicBezTo>
                  <a:pt x="61" y="155"/>
                  <a:pt x="62" y="165"/>
                  <a:pt x="64" y="172"/>
                </a:cubicBezTo>
                <a:cubicBezTo>
                  <a:pt x="65" y="178"/>
                  <a:pt x="67" y="180"/>
                  <a:pt x="74" y="180"/>
                </a:cubicBezTo>
                <a:cubicBezTo>
                  <a:pt x="76" y="180"/>
                  <a:pt x="77" y="180"/>
                  <a:pt x="79" y="180"/>
                </a:cubicBezTo>
                <a:cubicBezTo>
                  <a:pt x="79" y="108"/>
                  <a:pt x="79" y="108"/>
                  <a:pt x="79" y="108"/>
                </a:cubicBezTo>
                <a:cubicBezTo>
                  <a:pt x="68" y="108"/>
                  <a:pt x="68" y="108"/>
                  <a:pt x="68" y="108"/>
                </a:cubicBezTo>
                <a:cubicBezTo>
                  <a:pt x="63" y="108"/>
                  <a:pt x="58" y="106"/>
                  <a:pt x="55" y="103"/>
                </a:cubicBezTo>
                <a:cubicBezTo>
                  <a:pt x="51" y="99"/>
                  <a:pt x="49" y="95"/>
                  <a:pt x="49" y="90"/>
                </a:cubicBezTo>
                <a:cubicBezTo>
                  <a:pt x="49" y="85"/>
                  <a:pt x="51" y="80"/>
                  <a:pt x="55" y="77"/>
                </a:cubicBezTo>
                <a:cubicBezTo>
                  <a:pt x="58" y="74"/>
                  <a:pt x="63" y="72"/>
                  <a:pt x="68" y="72"/>
                </a:cubicBezTo>
                <a:cubicBezTo>
                  <a:pt x="78" y="72"/>
                  <a:pt x="86" y="80"/>
                  <a:pt x="86" y="90"/>
                </a:cubicBezTo>
                <a:cubicBezTo>
                  <a:pt x="86" y="90"/>
                  <a:pt x="86" y="90"/>
                  <a:pt x="86" y="90"/>
                </a:cubicBezTo>
                <a:cubicBezTo>
                  <a:pt x="86" y="101"/>
                  <a:pt x="86" y="101"/>
                  <a:pt x="86" y="101"/>
                </a:cubicBezTo>
                <a:cubicBezTo>
                  <a:pt x="91" y="101"/>
                  <a:pt x="91" y="101"/>
                  <a:pt x="91" y="101"/>
                </a:cubicBezTo>
                <a:cubicBezTo>
                  <a:pt x="100" y="101"/>
                  <a:pt x="100" y="101"/>
                  <a:pt x="100" y="101"/>
                </a:cubicBezTo>
                <a:cubicBezTo>
                  <a:pt x="100" y="90"/>
                  <a:pt x="100" y="90"/>
                  <a:pt x="100" y="90"/>
                </a:cubicBezTo>
                <a:cubicBezTo>
                  <a:pt x="100" y="90"/>
                  <a:pt x="100" y="90"/>
                  <a:pt x="100" y="90"/>
                </a:cubicBezTo>
                <a:cubicBezTo>
                  <a:pt x="100" y="85"/>
                  <a:pt x="102" y="80"/>
                  <a:pt x="106" y="77"/>
                </a:cubicBezTo>
                <a:cubicBezTo>
                  <a:pt x="109" y="74"/>
                  <a:pt x="114" y="72"/>
                  <a:pt x="119" y="72"/>
                </a:cubicBezTo>
                <a:cubicBezTo>
                  <a:pt x="124" y="72"/>
                  <a:pt x="128" y="74"/>
                  <a:pt x="132" y="77"/>
                </a:cubicBezTo>
                <a:cubicBezTo>
                  <a:pt x="135" y="80"/>
                  <a:pt x="137" y="85"/>
                  <a:pt x="137" y="90"/>
                </a:cubicBezTo>
                <a:cubicBezTo>
                  <a:pt x="137" y="95"/>
                  <a:pt x="135" y="99"/>
                  <a:pt x="132" y="103"/>
                </a:cubicBezTo>
                <a:cubicBezTo>
                  <a:pt x="128" y="106"/>
                  <a:pt x="124" y="108"/>
                  <a:pt x="119" y="108"/>
                </a:cubicBezTo>
                <a:cubicBezTo>
                  <a:pt x="108" y="108"/>
                  <a:pt x="108" y="108"/>
                  <a:pt x="108" y="108"/>
                </a:cubicBezTo>
                <a:cubicBezTo>
                  <a:pt x="108" y="180"/>
                  <a:pt x="108" y="180"/>
                  <a:pt x="108" y="180"/>
                </a:cubicBezTo>
                <a:cubicBezTo>
                  <a:pt x="109" y="180"/>
                  <a:pt x="111" y="180"/>
                  <a:pt x="112" y="180"/>
                </a:cubicBezTo>
                <a:cubicBezTo>
                  <a:pt x="119" y="180"/>
                  <a:pt x="121" y="178"/>
                  <a:pt x="123" y="172"/>
                </a:cubicBezTo>
                <a:cubicBezTo>
                  <a:pt x="124" y="165"/>
                  <a:pt x="126" y="155"/>
                  <a:pt x="129" y="148"/>
                </a:cubicBezTo>
                <a:cubicBezTo>
                  <a:pt x="134" y="135"/>
                  <a:pt x="141" y="125"/>
                  <a:pt x="147" y="113"/>
                </a:cubicBezTo>
                <a:cubicBezTo>
                  <a:pt x="154" y="99"/>
                  <a:pt x="158" y="85"/>
                  <a:pt x="154" y="70"/>
                </a:cubicBezTo>
                <a:close/>
                <a:moveTo>
                  <a:pt x="100" y="6"/>
                </a:moveTo>
                <a:cubicBezTo>
                  <a:pt x="100" y="3"/>
                  <a:pt x="97" y="0"/>
                  <a:pt x="93" y="0"/>
                </a:cubicBezTo>
                <a:cubicBezTo>
                  <a:pt x="93" y="0"/>
                  <a:pt x="93" y="0"/>
                  <a:pt x="93" y="0"/>
                </a:cubicBezTo>
                <a:cubicBezTo>
                  <a:pt x="89" y="0"/>
                  <a:pt x="86" y="3"/>
                  <a:pt x="86" y="6"/>
                </a:cubicBezTo>
                <a:cubicBezTo>
                  <a:pt x="86" y="19"/>
                  <a:pt x="86" y="19"/>
                  <a:pt x="86" y="19"/>
                </a:cubicBezTo>
                <a:cubicBezTo>
                  <a:pt x="86" y="22"/>
                  <a:pt x="89" y="25"/>
                  <a:pt x="93" y="25"/>
                </a:cubicBezTo>
                <a:cubicBezTo>
                  <a:pt x="93" y="25"/>
                  <a:pt x="93" y="25"/>
                  <a:pt x="93" y="25"/>
                </a:cubicBezTo>
                <a:cubicBezTo>
                  <a:pt x="97" y="25"/>
                  <a:pt x="100" y="22"/>
                  <a:pt x="100" y="19"/>
                </a:cubicBezTo>
                <a:lnTo>
                  <a:pt x="100" y="6"/>
                </a:lnTo>
                <a:close/>
                <a:moveTo>
                  <a:pt x="137" y="17"/>
                </a:moveTo>
                <a:cubicBezTo>
                  <a:pt x="139" y="14"/>
                  <a:pt x="138" y="10"/>
                  <a:pt x="134" y="8"/>
                </a:cubicBezTo>
                <a:cubicBezTo>
                  <a:pt x="134" y="8"/>
                  <a:pt x="134" y="8"/>
                  <a:pt x="134" y="8"/>
                </a:cubicBezTo>
                <a:cubicBezTo>
                  <a:pt x="131" y="6"/>
                  <a:pt x="127" y="8"/>
                  <a:pt x="125" y="11"/>
                </a:cubicBezTo>
                <a:cubicBezTo>
                  <a:pt x="119" y="22"/>
                  <a:pt x="119" y="22"/>
                  <a:pt x="119" y="22"/>
                </a:cubicBezTo>
                <a:cubicBezTo>
                  <a:pt x="118" y="25"/>
                  <a:pt x="119" y="29"/>
                  <a:pt x="122" y="31"/>
                </a:cubicBezTo>
                <a:cubicBezTo>
                  <a:pt x="122" y="31"/>
                  <a:pt x="122" y="31"/>
                  <a:pt x="122" y="31"/>
                </a:cubicBezTo>
                <a:cubicBezTo>
                  <a:pt x="125" y="33"/>
                  <a:pt x="129" y="31"/>
                  <a:pt x="131" y="28"/>
                </a:cubicBezTo>
                <a:lnTo>
                  <a:pt x="137" y="17"/>
                </a:lnTo>
                <a:close/>
                <a:moveTo>
                  <a:pt x="164" y="39"/>
                </a:moveTo>
                <a:cubicBezTo>
                  <a:pt x="167" y="36"/>
                  <a:pt x="167" y="32"/>
                  <a:pt x="165" y="29"/>
                </a:cubicBezTo>
                <a:cubicBezTo>
                  <a:pt x="165" y="29"/>
                  <a:pt x="165" y="29"/>
                  <a:pt x="165" y="29"/>
                </a:cubicBezTo>
                <a:cubicBezTo>
                  <a:pt x="163" y="27"/>
                  <a:pt x="158" y="26"/>
                  <a:pt x="156" y="29"/>
                </a:cubicBezTo>
                <a:cubicBezTo>
                  <a:pt x="146" y="37"/>
                  <a:pt x="146" y="37"/>
                  <a:pt x="146" y="37"/>
                </a:cubicBezTo>
                <a:cubicBezTo>
                  <a:pt x="144" y="40"/>
                  <a:pt x="143" y="44"/>
                  <a:pt x="146" y="47"/>
                </a:cubicBezTo>
                <a:cubicBezTo>
                  <a:pt x="146" y="47"/>
                  <a:pt x="146" y="47"/>
                  <a:pt x="146" y="47"/>
                </a:cubicBezTo>
                <a:cubicBezTo>
                  <a:pt x="148" y="49"/>
                  <a:pt x="152" y="50"/>
                  <a:pt x="155" y="47"/>
                </a:cubicBezTo>
                <a:lnTo>
                  <a:pt x="164" y="39"/>
                </a:lnTo>
                <a:close/>
                <a:moveTo>
                  <a:pt x="179" y="72"/>
                </a:moveTo>
                <a:cubicBezTo>
                  <a:pt x="183" y="71"/>
                  <a:pt x="185" y="68"/>
                  <a:pt x="184" y="64"/>
                </a:cubicBezTo>
                <a:cubicBezTo>
                  <a:pt x="184" y="64"/>
                  <a:pt x="184" y="64"/>
                  <a:pt x="184" y="64"/>
                </a:cubicBezTo>
                <a:cubicBezTo>
                  <a:pt x="184" y="60"/>
                  <a:pt x="180" y="58"/>
                  <a:pt x="177" y="59"/>
                </a:cubicBezTo>
                <a:cubicBezTo>
                  <a:pt x="164" y="61"/>
                  <a:pt x="164" y="61"/>
                  <a:pt x="164" y="61"/>
                </a:cubicBezTo>
                <a:cubicBezTo>
                  <a:pt x="161" y="62"/>
                  <a:pt x="158" y="65"/>
                  <a:pt x="159" y="69"/>
                </a:cubicBezTo>
                <a:cubicBezTo>
                  <a:pt x="159" y="69"/>
                  <a:pt x="159" y="69"/>
                  <a:pt x="159" y="69"/>
                </a:cubicBezTo>
                <a:cubicBezTo>
                  <a:pt x="160" y="72"/>
                  <a:pt x="163" y="75"/>
                  <a:pt x="167" y="74"/>
                </a:cubicBezTo>
                <a:lnTo>
                  <a:pt x="179" y="72"/>
                </a:lnTo>
                <a:close/>
                <a:moveTo>
                  <a:pt x="176" y="108"/>
                </a:moveTo>
                <a:cubicBezTo>
                  <a:pt x="180" y="108"/>
                  <a:pt x="183" y="106"/>
                  <a:pt x="184" y="103"/>
                </a:cubicBezTo>
                <a:cubicBezTo>
                  <a:pt x="184" y="103"/>
                  <a:pt x="184" y="103"/>
                  <a:pt x="184" y="103"/>
                </a:cubicBezTo>
                <a:cubicBezTo>
                  <a:pt x="185" y="99"/>
                  <a:pt x="182" y="95"/>
                  <a:pt x="179" y="95"/>
                </a:cubicBezTo>
                <a:cubicBezTo>
                  <a:pt x="166" y="92"/>
                  <a:pt x="166" y="92"/>
                  <a:pt x="166" y="92"/>
                </a:cubicBezTo>
                <a:cubicBezTo>
                  <a:pt x="163" y="91"/>
                  <a:pt x="159" y="94"/>
                  <a:pt x="159" y="97"/>
                </a:cubicBezTo>
                <a:cubicBezTo>
                  <a:pt x="159" y="97"/>
                  <a:pt x="159" y="97"/>
                  <a:pt x="159" y="97"/>
                </a:cubicBezTo>
                <a:cubicBezTo>
                  <a:pt x="158" y="101"/>
                  <a:pt x="160" y="105"/>
                  <a:pt x="164" y="105"/>
                </a:cubicBezTo>
                <a:lnTo>
                  <a:pt x="176" y="108"/>
                </a:lnTo>
                <a:close/>
                <a:moveTo>
                  <a:pt x="54" y="28"/>
                </a:moveTo>
                <a:cubicBezTo>
                  <a:pt x="56" y="31"/>
                  <a:pt x="60" y="33"/>
                  <a:pt x="63" y="31"/>
                </a:cubicBezTo>
                <a:cubicBezTo>
                  <a:pt x="63" y="31"/>
                  <a:pt x="63" y="31"/>
                  <a:pt x="63" y="31"/>
                </a:cubicBezTo>
                <a:cubicBezTo>
                  <a:pt x="67" y="29"/>
                  <a:pt x="68" y="25"/>
                  <a:pt x="66" y="22"/>
                </a:cubicBezTo>
                <a:cubicBezTo>
                  <a:pt x="60" y="11"/>
                  <a:pt x="60" y="11"/>
                  <a:pt x="60" y="11"/>
                </a:cubicBezTo>
                <a:cubicBezTo>
                  <a:pt x="58" y="8"/>
                  <a:pt x="54" y="6"/>
                  <a:pt x="51" y="8"/>
                </a:cubicBezTo>
                <a:cubicBezTo>
                  <a:pt x="51" y="8"/>
                  <a:pt x="51" y="8"/>
                  <a:pt x="51" y="8"/>
                </a:cubicBezTo>
                <a:cubicBezTo>
                  <a:pt x="48" y="10"/>
                  <a:pt x="47" y="14"/>
                  <a:pt x="48" y="17"/>
                </a:cubicBezTo>
                <a:lnTo>
                  <a:pt x="54" y="28"/>
                </a:lnTo>
                <a:close/>
                <a:moveTo>
                  <a:pt x="30" y="47"/>
                </a:moveTo>
                <a:cubicBezTo>
                  <a:pt x="33" y="50"/>
                  <a:pt x="37" y="49"/>
                  <a:pt x="40" y="47"/>
                </a:cubicBezTo>
                <a:cubicBezTo>
                  <a:pt x="40" y="47"/>
                  <a:pt x="40" y="47"/>
                  <a:pt x="40" y="47"/>
                </a:cubicBezTo>
                <a:cubicBezTo>
                  <a:pt x="42" y="44"/>
                  <a:pt x="42" y="40"/>
                  <a:pt x="39" y="37"/>
                </a:cubicBezTo>
                <a:cubicBezTo>
                  <a:pt x="30" y="29"/>
                  <a:pt x="30" y="29"/>
                  <a:pt x="30" y="29"/>
                </a:cubicBezTo>
                <a:cubicBezTo>
                  <a:pt x="27" y="26"/>
                  <a:pt x="23" y="27"/>
                  <a:pt x="20" y="29"/>
                </a:cubicBezTo>
                <a:cubicBezTo>
                  <a:pt x="20" y="29"/>
                  <a:pt x="20" y="29"/>
                  <a:pt x="20" y="29"/>
                </a:cubicBezTo>
                <a:cubicBezTo>
                  <a:pt x="18" y="32"/>
                  <a:pt x="18" y="36"/>
                  <a:pt x="21" y="39"/>
                </a:cubicBezTo>
                <a:lnTo>
                  <a:pt x="30" y="47"/>
                </a:lnTo>
                <a:close/>
                <a:moveTo>
                  <a:pt x="19" y="74"/>
                </a:moveTo>
                <a:cubicBezTo>
                  <a:pt x="22" y="75"/>
                  <a:pt x="26" y="72"/>
                  <a:pt x="26" y="69"/>
                </a:cubicBezTo>
                <a:cubicBezTo>
                  <a:pt x="26" y="69"/>
                  <a:pt x="26" y="69"/>
                  <a:pt x="26" y="69"/>
                </a:cubicBezTo>
                <a:cubicBezTo>
                  <a:pt x="27" y="65"/>
                  <a:pt x="25" y="62"/>
                  <a:pt x="21" y="61"/>
                </a:cubicBezTo>
                <a:cubicBezTo>
                  <a:pt x="9" y="59"/>
                  <a:pt x="9" y="59"/>
                  <a:pt x="9" y="59"/>
                </a:cubicBezTo>
                <a:cubicBezTo>
                  <a:pt x="5" y="58"/>
                  <a:pt x="2" y="60"/>
                  <a:pt x="1" y="64"/>
                </a:cubicBezTo>
                <a:cubicBezTo>
                  <a:pt x="1" y="64"/>
                  <a:pt x="1" y="64"/>
                  <a:pt x="1" y="64"/>
                </a:cubicBezTo>
                <a:cubicBezTo>
                  <a:pt x="0" y="68"/>
                  <a:pt x="3" y="71"/>
                  <a:pt x="6" y="72"/>
                </a:cubicBezTo>
                <a:lnTo>
                  <a:pt x="19" y="74"/>
                </a:lnTo>
                <a:close/>
                <a:moveTo>
                  <a:pt x="22" y="105"/>
                </a:moveTo>
                <a:cubicBezTo>
                  <a:pt x="25" y="105"/>
                  <a:pt x="28" y="101"/>
                  <a:pt x="27" y="97"/>
                </a:cubicBezTo>
                <a:cubicBezTo>
                  <a:pt x="27" y="97"/>
                  <a:pt x="27" y="97"/>
                  <a:pt x="27" y="97"/>
                </a:cubicBezTo>
                <a:cubicBezTo>
                  <a:pt x="26" y="94"/>
                  <a:pt x="23" y="91"/>
                  <a:pt x="19" y="92"/>
                </a:cubicBezTo>
                <a:cubicBezTo>
                  <a:pt x="7" y="95"/>
                  <a:pt x="7" y="95"/>
                  <a:pt x="7" y="95"/>
                </a:cubicBezTo>
                <a:cubicBezTo>
                  <a:pt x="3" y="95"/>
                  <a:pt x="1" y="99"/>
                  <a:pt x="2" y="103"/>
                </a:cubicBezTo>
                <a:cubicBezTo>
                  <a:pt x="2" y="103"/>
                  <a:pt x="2" y="103"/>
                  <a:pt x="2" y="103"/>
                </a:cubicBezTo>
                <a:cubicBezTo>
                  <a:pt x="2" y="106"/>
                  <a:pt x="6" y="108"/>
                  <a:pt x="9" y="108"/>
                </a:cubicBezTo>
                <a:lnTo>
                  <a:pt x="22" y="105"/>
                </a:lnTo>
                <a:close/>
              </a:path>
            </a:pathLst>
          </a:custGeom>
          <a:solidFill>
            <a:schemeClr val="tx1"/>
          </a:solidFill>
          <a:ln>
            <a:solidFill>
              <a:srgbClr val="C00000"/>
            </a:solidFill>
          </a:ln>
          <a:extLst/>
        </p:spPr>
        <p:txBody>
          <a:bodyPr/>
          <a:lstStyle/>
          <a:p>
            <a:endParaRPr lang="en-US"/>
          </a:p>
        </p:txBody>
      </p:sp>
    </p:spTree>
    <p:extLst>
      <p:ext uri="{BB962C8B-B14F-4D97-AF65-F5344CB8AC3E}">
        <p14:creationId xmlns:p14="http://schemas.microsoft.com/office/powerpoint/2010/main" val="362421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632102" y="1197685"/>
            <a:ext cx="4040188" cy="311734"/>
          </a:xfrm>
          <a:gradFill>
            <a:gsLst>
              <a:gs pos="93695">
                <a:schemeClr val="accent2">
                  <a:lumMod val="20000"/>
                  <a:lumOff val="80000"/>
                </a:schemeClr>
              </a:gs>
              <a:gs pos="35000">
                <a:schemeClr val="accent2">
                  <a:lumMod val="20000"/>
                  <a:lumOff val="8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a:noAutofit/>
          </a:bodyPr>
          <a:lstStyle/>
          <a:p>
            <a:r>
              <a:rPr lang="en-CA" sz="1600" dirty="0" smtClean="0"/>
              <a:t>Can generally use your AC when:</a:t>
            </a:r>
            <a:endParaRPr lang="en-CA" sz="1600" dirty="0"/>
          </a:p>
        </p:txBody>
      </p:sp>
      <p:sp>
        <p:nvSpPr>
          <p:cNvPr id="4" name="Content Placeholder 3"/>
          <p:cNvSpPr>
            <a:spLocks noGrp="1"/>
          </p:cNvSpPr>
          <p:nvPr>
            <p:ph sz="half" idx="2"/>
            <p:custDataLst>
              <p:tags r:id="rId2"/>
            </p:custDataLst>
          </p:nvPr>
        </p:nvSpPr>
        <p:spPr>
          <a:xfrm>
            <a:off x="4687689" y="1647523"/>
            <a:ext cx="3999110" cy="1644307"/>
          </a:xfrm>
          <a:solidFill>
            <a:schemeClr val="accent1">
              <a:lumMod val="20000"/>
              <a:lumOff val="80000"/>
            </a:schemeClr>
          </a:solidFill>
          <a:ln w="12700">
            <a:solidFill>
              <a:schemeClr val="tx1"/>
            </a:solidFill>
          </a:ln>
        </p:spPr>
        <p:txBody>
          <a:bodyPr>
            <a:normAutofit/>
          </a:bodyPr>
          <a:lstStyle/>
          <a:p>
            <a:r>
              <a:rPr lang="en-CA" sz="1200" dirty="0" smtClean="0"/>
              <a:t>You are paying a fee to use a service and will not be modifying it in any way (although terms and conditions will still need to be checked and approved);</a:t>
            </a:r>
          </a:p>
          <a:p>
            <a:r>
              <a:rPr lang="en-CA" sz="1200" dirty="0" smtClean="0"/>
              <a:t>You are paying a fee to allow someone to attend a pre-designed training session;</a:t>
            </a:r>
          </a:p>
          <a:p>
            <a:r>
              <a:rPr lang="en-CA" sz="1200" dirty="0" smtClean="0"/>
              <a:t>You are paying to have closed-captioning added to an ESDC-developed video.</a:t>
            </a:r>
            <a:endParaRPr lang="en-CA" sz="1200" dirty="0"/>
          </a:p>
          <a:p>
            <a:endParaRPr lang="en-US" sz="1200" dirty="0"/>
          </a:p>
          <a:p>
            <a:pPr marL="0" indent="0">
              <a:buNone/>
              <a:tabLst>
                <a:tab pos="177800" algn="l"/>
              </a:tabLst>
            </a:pPr>
            <a:endParaRPr lang="en-CA" dirty="0"/>
          </a:p>
        </p:txBody>
      </p:sp>
      <p:sp>
        <p:nvSpPr>
          <p:cNvPr id="5" name="Text Placeholder 4"/>
          <p:cNvSpPr>
            <a:spLocks noGrp="1"/>
          </p:cNvSpPr>
          <p:nvPr>
            <p:ph type="body" sz="quarter" idx="3"/>
            <p:custDataLst>
              <p:tags r:id="rId3"/>
            </p:custDataLst>
          </p:nvPr>
        </p:nvSpPr>
        <p:spPr>
          <a:xfrm>
            <a:off x="436259" y="1197685"/>
            <a:ext cx="4041775" cy="311734"/>
          </a:xfrm>
          <a:gradFill>
            <a:gsLst>
              <a:gs pos="93695">
                <a:schemeClr val="accent2">
                  <a:lumMod val="20000"/>
                  <a:lumOff val="80000"/>
                </a:schemeClr>
              </a:gs>
              <a:gs pos="35000">
                <a:schemeClr val="accent2">
                  <a:lumMod val="20000"/>
                  <a:lumOff val="8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noAutofit/>
          </a:bodyPr>
          <a:lstStyle/>
          <a:p>
            <a:r>
              <a:rPr lang="en-CA" sz="1600" dirty="0" smtClean="0"/>
              <a:t>Likely need a contract with IP clauses:</a:t>
            </a:r>
            <a:endParaRPr lang="en-CA" sz="1600" dirty="0"/>
          </a:p>
        </p:txBody>
      </p:sp>
      <p:sp>
        <p:nvSpPr>
          <p:cNvPr id="6" name="Content Placeholder 5"/>
          <p:cNvSpPr>
            <a:spLocks noGrp="1"/>
          </p:cNvSpPr>
          <p:nvPr>
            <p:ph sz="quarter" idx="4"/>
            <p:custDataLst>
              <p:tags r:id="rId4"/>
            </p:custDataLst>
          </p:nvPr>
        </p:nvSpPr>
        <p:spPr>
          <a:xfrm>
            <a:off x="436259" y="1647522"/>
            <a:ext cx="4020071" cy="1644307"/>
          </a:xfrm>
          <a:solidFill>
            <a:schemeClr val="accent1">
              <a:lumMod val="20000"/>
              <a:lumOff val="80000"/>
            </a:schemeClr>
          </a:solidFill>
          <a:ln w="12700">
            <a:solidFill>
              <a:schemeClr val="tx1"/>
            </a:solidFill>
          </a:ln>
        </p:spPr>
        <p:txBody>
          <a:bodyPr vert="horz" lIns="91440" tIns="45720" rIns="91440" bIns="45720" rtlCol="0">
            <a:normAutofit/>
          </a:bodyPr>
          <a:lstStyle/>
          <a:p>
            <a:r>
              <a:rPr lang="en-CA" sz="1200" dirty="0" smtClean="0"/>
              <a:t>The purchase will result in something being written, filmed, recorded or designed;</a:t>
            </a:r>
          </a:p>
          <a:p>
            <a:r>
              <a:rPr lang="en-CA" sz="1200" dirty="0" smtClean="0"/>
              <a:t>You are having an existing work translated and are </a:t>
            </a:r>
            <a:r>
              <a:rPr lang="en-CA" sz="1200" u="sng" dirty="0" smtClean="0"/>
              <a:t>not</a:t>
            </a:r>
            <a:r>
              <a:rPr lang="en-CA" sz="1200" dirty="0" smtClean="0"/>
              <a:t> doing a call up against a standing offer;</a:t>
            </a:r>
          </a:p>
          <a:p>
            <a:r>
              <a:rPr lang="en-CA" sz="1200" dirty="0" smtClean="0"/>
              <a:t>You are using pre-existing IP and want to change it;</a:t>
            </a:r>
          </a:p>
          <a:p>
            <a:r>
              <a:rPr lang="en-CA" sz="1200" dirty="0" smtClean="0"/>
              <a:t>When any private information will be used in the creation or delivery of the final product.</a:t>
            </a:r>
          </a:p>
          <a:p>
            <a:endParaRPr lang="en-CA" sz="1200" dirty="0" smtClean="0"/>
          </a:p>
          <a:p>
            <a:pPr marL="0" indent="0">
              <a:buNone/>
            </a:pPr>
            <a:endParaRPr lang="en-CA" sz="1200" dirty="0" smtClean="0"/>
          </a:p>
          <a:p>
            <a:endParaRPr lang="en-CA" sz="1200" dirty="0" smtClean="0"/>
          </a:p>
          <a:p>
            <a:endParaRPr lang="en-CA" sz="1200" dirty="0" smtClean="0"/>
          </a:p>
          <a:p>
            <a:endParaRPr lang="en-CA" sz="1200" dirty="0" smtClean="0"/>
          </a:p>
          <a:p>
            <a:endParaRPr lang="en-CA" sz="1200" dirty="0"/>
          </a:p>
        </p:txBody>
      </p:sp>
      <p:sp>
        <p:nvSpPr>
          <p:cNvPr id="8" name="Rectangle 7"/>
          <p:cNvSpPr/>
          <p:nvPr>
            <p:custDataLst>
              <p:tags r:id="rId5"/>
            </p:custDataLst>
          </p:nvPr>
        </p:nvSpPr>
        <p:spPr>
          <a:xfrm>
            <a:off x="457199" y="4267200"/>
            <a:ext cx="8229600" cy="246221"/>
          </a:xfrm>
          <a:prstGeom prst="rect">
            <a:avLst/>
          </a:prstGeom>
        </p:spPr>
        <p:txBody>
          <a:bodyPr wrap="square">
            <a:spAutoFit/>
          </a:bodyPr>
          <a:lstStyle/>
          <a:p>
            <a:endParaRPr lang="en-CA" sz="1000" b="1" dirty="0"/>
          </a:p>
        </p:txBody>
      </p:sp>
      <p:sp>
        <p:nvSpPr>
          <p:cNvPr id="12" name="Text Placeholder 2"/>
          <p:cNvSpPr txBox="1">
            <a:spLocks/>
          </p:cNvSpPr>
          <p:nvPr>
            <p:custDataLst>
              <p:tags r:id="rId6"/>
            </p:custDataLst>
          </p:nvPr>
        </p:nvSpPr>
        <p:spPr>
          <a:xfrm>
            <a:off x="436259" y="779997"/>
            <a:ext cx="8244820" cy="279585"/>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dk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dk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dk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dk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dk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dk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dk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dk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dk1"/>
                </a:solidFill>
                <a:latin typeface="+mn-lt"/>
                <a:ea typeface="+mn-ea"/>
                <a:cs typeface="+mn-cs"/>
              </a:defRPr>
            </a:lvl9pPr>
          </a:lstStyle>
          <a:p>
            <a:pPr algn="ctr"/>
            <a:r>
              <a:rPr lang="en-CA" sz="1200" i="1" dirty="0" smtClean="0"/>
              <a:t> How do I know whether I am going to be creating new (foreground) IP? </a:t>
            </a:r>
            <a:endParaRPr lang="en-CA" sz="1200" i="1" dirty="0"/>
          </a:p>
        </p:txBody>
      </p:sp>
      <p:sp>
        <p:nvSpPr>
          <p:cNvPr id="13" name="Content Placeholder 5"/>
          <p:cNvSpPr txBox="1">
            <a:spLocks/>
          </p:cNvSpPr>
          <p:nvPr>
            <p:custDataLst>
              <p:tags r:id="rId7"/>
            </p:custDataLst>
          </p:nvPr>
        </p:nvSpPr>
        <p:spPr>
          <a:xfrm>
            <a:off x="436259" y="3429932"/>
            <a:ext cx="8244820" cy="1083489"/>
          </a:xfrm>
          <a:prstGeom prst="rect">
            <a:avLst/>
          </a:prstGeom>
          <a:solidFill>
            <a:schemeClr val="accent3">
              <a:lumMod val="20000"/>
              <a:lumOff val="80000"/>
            </a:schemeClr>
          </a:solidFill>
          <a:ln w="28575">
            <a:solidFill>
              <a:srgbClr val="92D050"/>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None/>
            </a:pPr>
            <a:r>
              <a:rPr lang="en-CA" sz="1200" i="1" dirty="0"/>
              <a:t>What is the difference between a translation and closed captioning? </a:t>
            </a:r>
          </a:p>
          <a:p>
            <a:r>
              <a:rPr lang="en-CA" sz="1200" dirty="0"/>
              <a:t>In general, it comes down to a question of how much creativity comes into providing the service. When doing a closed captioning or a transcription of a conversation, there is no room for creativity. Theoretically, any number of people would produce identical products. With translations (into another language, sign language, another format), there is room for interpretation. Different people could produce different translations. </a:t>
            </a:r>
          </a:p>
          <a:p>
            <a:pPr marL="0" indent="0">
              <a:buNone/>
            </a:pPr>
            <a:endParaRPr lang="en-CA" sz="1200" dirty="0" smtClean="0"/>
          </a:p>
          <a:p>
            <a:pPr marL="0" indent="0">
              <a:buNone/>
            </a:pPr>
            <a:endParaRPr lang="en-CA" sz="1200" dirty="0" smtClean="0"/>
          </a:p>
          <a:p>
            <a:endParaRPr lang="en-CA" sz="1200" dirty="0"/>
          </a:p>
        </p:txBody>
      </p:sp>
      <p:sp>
        <p:nvSpPr>
          <p:cNvPr id="15" name="Titre 1"/>
          <p:cNvSpPr>
            <a:spLocks noGrp="1"/>
          </p:cNvSpPr>
          <p:nvPr>
            <p:ph type="title"/>
          </p:nvPr>
        </p:nvSpPr>
        <p:spPr>
          <a:xfrm>
            <a:off x="436259" y="168850"/>
            <a:ext cx="8302626" cy="518416"/>
          </a:xfrm>
          <a:solidFill>
            <a:schemeClr val="tx2">
              <a:lumMod val="60000"/>
              <a:lumOff val="40000"/>
            </a:schemeClr>
          </a:solidFill>
          <a:ln>
            <a:solidFill>
              <a:schemeClr val="tx1"/>
            </a:solidFill>
          </a:ln>
        </p:spPr>
        <p:txBody>
          <a:bodyPr>
            <a:normAutofit/>
          </a:bodyPr>
          <a:lstStyle/>
          <a:p>
            <a:r>
              <a:rPr lang="en-CA" sz="2000" dirty="0" smtClean="0">
                <a:solidFill>
                  <a:schemeClr val="bg1"/>
                </a:solidFill>
              </a:rPr>
              <a:t>INTELLECTUAL PROPERTY– HOW DO I KNOW? </a:t>
            </a:r>
            <a:endParaRPr lang="fr-CA" sz="2000" dirty="0">
              <a:solidFill>
                <a:schemeClr val="bg1"/>
              </a:solidFill>
            </a:endParaRPr>
          </a:p>
        </p:txBody>
      </p:sp>
      <p:sp>
        <p:nvSpPr>
          <p:cNvPr id="16" name="Oval 12"/>
          <p:cNvSpPr>
            <a:spLocks noChangeArrowheads="1"/>
          </p:cNvSpPr>
          <p:nvPr/>
        </p:nvSpPr>
        <p:spPr bwMode="auto">
          <a:xfrm>
            <a:off x="7452319" y="26514"/>
            <a:ext cx="1286565" cy="1171172"/>
          </a:xfrm>
          <a:prstGeom prst="ellipse">
            <a:avLst/>
          </a:pr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7" name="Freeform 23"/>
          <p:cNvSpPr>
            <a:spLocks noEditPoints="1"/>
          </p:cNvSpPr>
          <p:nvPr/>
        </p:nvSpPr>
        <p:spPr bwMode="auto">
          <a:xfrm>
            <a:off x="7771785" y="258725"/>
            <a:ext cx="644733" cy="612459"/>
          </a:xfrm>
          <a:custGeom>
            <a:avLst/>
            <a:gdLst>
              <a:gd name="T0" fmla="*/ 2147483646 w 204"/>
              <a:gd name="T1" fmla="*/ 2147483646 h 204"/>
              <a:gd name="T2" fmla="*/ 2147483646 w 204"/>
              <a:gd name="T3" fmla="*/ 2147483646 h 204"/>
              <a:gd name="T4" fmla="*/ 2147483646 w 204"/>
              <a:gd name="T5" fmla="*/ 2147483646 h 204"/>
              <a:gd name="T6" fmla="*/ 2147483646 w 204"/>
              <a:gd name="T7" fmla="*/ 2147483646 h 204"/>
              <a:gd name="T8" fmla="*/ 2147483646 w 204"/>
              <a:gd name="T9" fmla="*/ 2147483646 h 204"/>
              <a:gd name="T10" fmla="*/ 2147483646 w 204"/>
              <a:gd name="T11" fmla="*/ 2147483646 h 204"/>
              <a:gd name="T12" fmla="*/ 2147483646 w 204"/>
              <a:gd name="T13" fmla="*/ 2147483646 h 204"/>
              <a:gd name="T14" fmla="*/ 2147483646 w 204"/>
              <a:gd name="T15" fmla="*/ 2147483646 h 204"/>
              <a:gd name="T16" fmla="*/ 2147483646 w 204"/>
              <a:gd name="T17" fmla="*/ 2147483646 h 204"/>
              <a:gd name="T18" fmla="*/ 2147483646 w 204"/>
              <a:gd name="T19" fmla="*/ 2147483646 h 204"/>
              <a:gd name="T20" fmla="*/ 2147483646 w 204"/>
              <a:gd name="T21" fmla="*/ 0 h 204"/>
              <a:gd name="T22" fmla="*/ 2147483646 w 204"/>
              <a:gd name="T23" fmla="*/ 0 h 204"/>
              <a:gd name="T24" fmla="*/ 2147483646 w 204"/>
              <a:gd name="T25" fmla="*/ 2147483646 h 204"/>
              <a:gd name="T26" fmla="*/ 2147483646 w 204"/>
              <a:gd name="T27" fmla="*/ 2147483646 h 204"/>
              <a:gd name="T28" fmla="*/ 2147483646 w 204"/>
              <a:gd name="T29" fmla="*/ 2147483646 h 204"/>
              <a:gd name="T30" fmla="*/ 2147483646 w 204"/>
              <a:gd name="T31" fmla="*/ 2147483646 h 204"/>
              <a:gd name="T32" fmla="*/ 2147483646 w 204"/>
              <a:gd name="T33" fmla="*/ 2147483646 h 204"/>
              <a:gd name="T34" fmla="*/ 2147483646 w 204"/>
              <a:gd name="T35" fmla="*/ 2147483646 h 204"/>
              <a:gd name="T36" fmla="*/ 2147483646 w 204"/>
              <a:gd name="T37" fmla="*/ 2147483646 h 204"/>
              <a:gd name="T38" fmla="*/ 2147483646 w 204"/>
              <a:gd name="T39" fmla="*/ 2147483646 h 204"/>
              <a:gd name="T40" fmla="*/ 2147483646 w 204"/>
              <a:gd name="T41" fmla="*/ 2147483646 h 204"/>
              <a:gd name="T42" fmla="*/ 2147483646 w 204"/>
              <a:gd name="T43" fmla="*/ 2147483646 h 204"/>
              <a:gd name="T44" fmla="*/ 0 w 204"/>
              <a:gd name="T45" fmla="*/ 2147483646 h 204"/>
              <a:gd name="T46" fmla="*/ 0 w 204"/>
              <a:gd name="T47" fmla="*/ 2147483646 h 204"/>
              <a:gd name="T48" fmla="*/ 2147483646 w 204"/>
              <a:gd name="T49" fmla="*/ 2147483646 h 204"/>
              <a:gd name="T50" fmla="*/ 2147483646 w 204"/>
              <a:gd name="T51" fmla="*/ 2147483646 h 204"/>
              <a:gd name="T52" fmla="*/ 2147483646 w 204"/>
              <a:gd name="T53" fmla="*/ 2147483646 h 204"/>
              <a:gd name="T54" fmla="*/ 2147483646 w 204"/>
              <a:gd name="T55" fmla="*/ 2147483646 h 204"/>
              <a:gd name="T56" fmla="*/ 2147483646 w 204"/>
              <a:gd name="T57" fmla="*/ 2147483646 h 204"/>
              <a:gd name="T58" fmla="*/ 2147483646 w 204"/>
              <a:gd name="T59" fmla="*/ 2147483646 h 204"/>
              <a:gd name="T60" fmla="*/ 2147483646 w 204"/>
              <a:gd name="T61" fmla="*/ 2147483646 h 204"/>
              <a:gd name="T62" fmla="*/ 2147483646 w 204"/>
              <a:gd name="T63" fmla="*/ 2147483646 h 204"/>
              <a:gd name="T64" fmla="*/ 2147483646 w 204"/>
              <a:gd name="T65" fmla="*/ 2147483646 h 204"/>
              <a:gd name="T66" fmla="*/ 2147483646 w 204"/>
              <a:gd name="T67" fmla="*/ 2147483646 h 204"/>
              <a:gd name="T68" fmla="*/ 2147483646 w 204"/>
              <a:gd name="T69" fmla="*/ 2147483646 h 204"/>
              <a:gd name="T70" fmla="*/ 2147483646 w 204"/>
              <a:gd name="T71" fmla="*/ 2147483646 h 204"/>
              <a:gd name="T72" fmla="*/ 2147483646 w 204"/>
              <a:gd name="T73" fmla="*/ 2147483646 h 204"/>
              <a:gd name="T74" fmla="*/ 2147483646 w 204"/>
              <a:gd name="T75" fmla="*/ 2147483646 h 204"/>
              <a:gd name="T76" fmla="*/ 2147483646 w 204"/>
              <a:gd name="T77" fmla="*/ 2147483646 h 204"/>
              <a:gd name="T78" fmla="*/ 2147483646 w 204"/>
              <a:gd name="T79" fmla="*/ 2147483646 h 204"/>
              <a:gd name="T80" fmla="*/ 2147483646 w 204"/>
              <a:gd name="T81" fmla="*/ 2147483646 h 204"/>
              <a:gd name="T82" fmla="*/ 2147483646 w 204"/>
              <a:gd name="T83" fmla="*/ 2147483646 h 204"/>
              <a:gd name="T84" fmla="*/ 2147483646 w 204"/>
              <a:gd name="T85" fmla="*/ 2147483646 h 204"/>
              <a:gd name="T86" fmla="*/ 2147483646 w 204"/>
              <a:gd name="T87" fmla="*/ 2147483646 h 204"/>
              <a:gd name="T88" fmla="*/ 2147483646 w 204"/>
              <a:gd name="T89" fmla="*/ 2147483646 h 204"/>
              <a:gd name="T90" fmla="*/ 2147483646 w 204"/>
              <a:gd name="T91" fmla="*/ 2147483646 h 204"/>
              <a:gd name="T92" fmla="*/ 2147483646 w 204"/>
              <a:gd name="T93" fmla="*/ 2147483646 h 204"/>
              <a:gd name="T94" fmla="*/ 2147483646 w 204"/>
              <a:gd name="T95" fmla="*/ 2147483646 h 204"/>
              <a:gd name="T96" fmla="*/ 2147483646 w 204"/>
              <a:gd name="T97" fmla="*/ 2147483646 h 204"/>
              <a:gd name="T98" fmla="*/ 2147483646 w 204"/>
              <a:gd name="T99" fmla="*/ 2147483646 h 204"/>
              <a:gd name="T100" fmla="*/ 2147483646 w 204"/>
              <a:gd name="T101" fmla="*/ 2147483646 h 204"/>
              <a:gd name="T102" fmla="*/ 2147483646 w 204"/>
              <a:gd name="T103" fmla="*/ 2147483646 h 204"/>
              <a:gd name="T104" fmla="*/ 2147483646 w 204"/>
              <a:gd name="T105" fmla="*/ 2147483646 h 204"/>
              <a:gd name="T106" fmla="*/ 2147483646 w 204"/>
              <a:gd name="T107" fmla="*/ 2147483646 h 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4" h="204">
                <a:moveTo>
                  <a:pt x="200" y="87"/>
                </a:moveTo>
                <a:cubicBezTo>
                  <a:pt x="175" y="83"/>
                  <a:pt x="175" y="83"/>
                  <a:pt x="175" y="83"/>
                </a:cubicBezTo>
                <a:cubicBezTo>
                  <a:pt x="173" y="76"/>
                  <a:pt x="170" y="70"/>
                  <a:pt x="166" y="64"/>
                </a:cubicBezTo>
                <a:cubicBezTo>
                  <a:pt x="182" y="43"/>
                  <a:pt x="182" y="43"/>
                  <a:pt x="182" y="43"/>
                </a:cubicBezTo>
                <a:cubicBezTo>
                  <a:pt x="183" y="41"/>
                  <a:pt x="183" y="39"/>
                  <a:pt x="181" y="37"/>
                </a:cubicBezTo>
                <a:cubicBezTo>
                  <a:pt x="166" y="23"/>
                  <a:pt x="166" y="23"/>
                  <a:pt x="166" y="23"/>
                </a:cubicBezTo>
                <a:cubicBezTo>
                  <a:pt x="165" y="21"/>
                  <a:pt x="163" y="21"/>
                  <a:pt x="161" y="22"/>
                </a:cubicBezTo>
                <a:cubicBezTo>
                  <a:pt x="140" y="38"/>
                  <a:pt x="140" y="38"/>
                  <a:pt x="140" y="38"/>
                </a:cubicBezTo>
                <a:cubicBezTo>
                  <a:pt x="134" y="34"/>
                  <a:pt x="128" y="31"/>
                  <a:pt x="121" y="29"/>
                </a:cubicBezTo>
                <a:cubicBezTo>
                  <a:pt x="117" y="4"/>
                  <a:pt x="117" y="4"/>
                  <a:pt x="117" y="4"/>
                </a:cubicBezTo>
                <a:cubicBezTo>
                  <a:pt x="116" y="2"/>
                  <a:pt x="114" y="0"/>
                  <a:pt x="112" y="0"/>
                </a:cubicBezTo>
                <a:cubicBezTo>
                  <a:pt x="92" y="0"/>
                  <a:pt x="92" y="0"/>
                  <a:pt x="92" y="0"/>
                </a:cubicBezTo>
                <a:cubicBezTo>
                  <a:pt x="90" y="0"/>
                  <a:pt x="88" y="2"/>
                  <a:pt x="87" y="4"/>
                </a:cubicBezTo>
                <a:cubicBezTo>
                  <a:pt x="83" y="29"/>
                  <a:pt x="83" y="29"/>
                  <a:pt x="83" y="29"/>
                </a:cubicBezTo>
                <a:cubicBezTo>
                  <a:pt x="76" y="31"/>
                  <a:pt x="70" y="34"/>
                  <a:pt x="64" y="38"/>
                </a:cubicBezTo>
                <a:cubicBezTo>
                  <a:pt x="43" y="22"/>
                  <a:pt x="43" y="22"/>
                  <a:pt x="43" y="22"/>
                </a:cubicBezTo>
                <a:cubicBezTo>
                  <a:pt x="42" y="21"/>
                  <a:pt x="39" y="21"/>
                  <a:pt x="38" y="23"/>
                </a:cubicBezTo>
                <a:cubicBezTo>
                  <a:pt x="23" y="37"/>
                  <a:pt x="23" y="37"/>
                  <a:pt x="23" y="37"/>
                </a:cubicBezTo>
                <a:cubicBezTo>
                  <a:pt x="21" y="39"/>
                  <a:pt x="21" y="41"/>
                  <a:pt x="22" y="43"/>
                </a:cubicBezTo>
                <a:cubicBezTo>
                  <a:pt x="38" y="64"/>
                  <a:pt x="38" y="64"/>
                  <a:pt x="38" y="64"/>
                </a:cubicBezTo>
                <a:cubicBezTo>
                  <a:pt x="34" y="70"/>
                  <a:pt x="31" y="76"/>
                  <a:pt x="29" y="83"/>
                </a:cubicBezTo>
                <a:cubicBezTo>
                  <a:pt x="4" y="87"/>
                  <a:pt x="4" y="87"/>
                  <a:pt x="4" y="87"/>
                </a:cubicBezTo>
                <a:cubicBezTo>
                  <a:pt x="2" y="88"/>
                  <a:pt x="0" y="90"/>
                  <a:pt x="0" y="92"/>
                </a:cubicBezTo>
                <a:cubicBezTo>
                  <a:pt x="0" y="112"/>
                  <a:pt x="0" y="112"/>
                  <a:pt x="0" y="112"/>
                </a:cubicBezTo>
                <a:cubicBezTo>
                  <a:pt x="0" y="114"/>
                  <a:pt x="2" y="116"/>
                  <a:pt x="4" y="117"/>
                </a:cubicBezTo>
                <a:cubicBezTo>
                  <a:pt x="29" y="121"/>
                  <a:pt x="29" y="121"/>
                  <a:pt x="29" y="121"/>
                </a:cubicBezTo>
                <a:cubicBezTo>
                  <a:pt x="31" y="128"/>
                  <a:pt x="34" y="134"/>
                  <a:pt x="38" y="140"/>
                </a:cubicBezTo>
                <a:cubicBezTo>
                  <a:pt x="22" y="161"/>
                  <a:pt x="22" y="161"/>
                  <a:pt x="22" y="161"/>
                </a:cubicBezTo>
                <a:cubicBezTo>
                  <a:pt x="21" y="162"/>
                  <a:pt x="21" y="165"/>
                  <a:pt x="23" y="166"/>
                </a:cubicBezTo>
                <a:cubicBezTo>
                  <a:pt x="38" y="181"/>
                  <a:pt x="38" y="181"/>
                  <a:pt x="38" y="181"/>
                </a:cubicBezTo>
                <a:cubicBezTo>
                  <a:pt x="39" y="183"/>
                  <a:pt x="42" y="183"/>
                  <a:pt x="43" y="182"/>
                </a:cubicBezTo>
                <a:cubicBezTo>
                  <a:pt x="64" y="166"/>
                  <a:pt x="64" y="166"/>
                  <a:pt x="64" y="166"/>
                </a:cubicBezTo>
                <a:cubicBezTo>
                  <a:pt x="70" y="170"/>
                  <a:pt x="76" y="173"/>
                  <a:pt x="83" y="175"/>
                </a:cubicBezTo>
                <a:cubicBezTo>
                  <a:pt x="87" y="200"/>
                  <a:pt x="87" y="200"/>
                  <a:pt x="87" y="200"/>
                </a:cubicBezTo>
                <a:cubicBezTo>
                  <a:pt x="88" y="202"/>
                  <a:pt x="90" y="204"/>
                  <a:pt x="92" y="204"/>
                </a:cubicBezTo>
                <a:cubicBezTo>
                  <a:pt x="112" y="204"/>
                  <a:pt x="112" y="204"/>
                  <a:pt x="112" y="204"/>
                </a:cubicBezTo>
                <a:cubicBezTo>
                  <a:pt x="114" y="204"/>
                  <a:pt x="116" y="202"/>
                  <a:pt x="117" y="200"/>
                </a:cubicBezTo>
                <a:cubicBezTo>
                  <a:pt x="121" y="175"/>
                  <a:pt x="121" y="175"/>
                  <a:pt x="121" y="175"/>
                </a:cubicBezTo>
                <a:cubicBezTo>
                  <a:pt x="128" y="173"/>
                  <a:pt x="134" y="170"/>
                  <a:pt x="140" y="166"/>
                </a:cubicBezTo>
                <a:cubicBezTo>
                  <a:pt x="161" y="182"/>
                  <a:pt x="161" y="182"/>
                  <a:pt x="161" y="182"/>
                </a:cubicBezTo>
                <a:cubicBezTo>
                  <a:pt x="163" y="183"/>
                  <a:pt x="165" y="183"/>
                  <a:pt x="167" y="181"/>
                </a:cubicBezTo>
                <a:cubicBezTo>
                  <a:pt x="181" y="166"/>
                  <a:pt x="181" y="166"/>
                  <a:pt x="181" y="166"/>
                </a:cubicBezTo>
                <a:cubicBezTo>
                  <a:pt x="183" y="165"/>
                  <a:pt x="183" y="162"/>
                  <a:pt x="182" y="161"/>
                </a:cubicBezTo>
                <a:cubicBezTo>
                  <a:pt x="166" y="140"/>
                  <a:pt x="166" y="140"/>
                  <a:pt x="166" y="140"/>
                </a:cubicBezTo>
                <a:cubicBezTo>
                  <a:pt x="170" y="134"/>
                  <a:pt x="173" y="128"/>
                  <a:pt x="175" y="121"/>
                </a:cubicBezTo>
                <a:cubicBezTo>
                  <a:pt x="200" y="117"/>
                  <a:pt x="200" y="117"/>
                  <a:pt x="200" y="117"/>
                </a:cubicBezTo>
                <a:cubicBezTo>
                  <a:pt x="202" y="116"/>
                  <a:pt x="204" y="114"/>
                  <a:pt x="204" y="112"/>
                </a:cubicBezTo>
                <a:cubicBezTo>
                  <a:pt x="204" y="92"/>
                  <a:pt x="204" y="92"/>
                  <a:pt x="204" y="92"/>
                </a:cubicBezTo>
                <a:cubicBezTo>
                  <a:pt x="204" y="90"/>
                  <a:pt x="202" y="88"/>
                  <a:pt x="200" y="87"/>
                </a:cubicBezTo>
                <a:close/>
                <a:moveTo>
                  <a:pt x="102" y="139"/>
                </a:moveTo>
                <a:cubicBezTo>
                  <a:pt x="81" y="139"/>
                  <a:pt x="65" y="123"/>
                  <a:pt x="65" y="102"/>
                </a:cubicBezTo>
                <a:cubicBezTo>
                  <a:pt x="65" y="81"/>
                  <a:pt x="81" y="65"/>
                  <a:pt x="102" y="65"/>
                </a:cubicBezTo>
                <a:cubicBezTo>
                  <a:pt x="123" y="65"/>
                  <a:pt x="139" y="81"/>
                  <a:pt x="139" y="102"/>
                </a:cubicBezTo>
                <a:cubicBezTo>
                  <a:pt x="139" y="123"/>
                  <a:pt x="123" y="139"/>
                  <a:pt x="102"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3331224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custDataLst>
              <p:tags r:id="rId1"/>
            </p:custDataLst>
          </p:nvPr>
        </p:nvSpPr>
        <p:spPr>
          <a:xfrm>
            <a:off x="436259" y="1306659"/>
            <a:ext cx="8244820" cy="311734"/>
          </a:xfrm>
          <a:gradFill>
            <a:gsLst>
              <a:gs pos="93695">
                <a:schemeClr val="accent2">
                  <a:lumMod val="20000"/>
                  <a:lumOff val="80000"/>
                </a:schemeClr>
              </a:gs>
              <a:gs pos="35000">
                <a:schemeClr val="accent2">
                  <a:lumMod val="20000"/>
                  <a:lumOff val="8000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noAutofit/>
          </a:bodyPr>
          <a:lstStyle/>
          <a:p>
            <a:r>
              <a:rPr lang="en-CA" sz="1600" dirty="0" smtClean="0"/>
              <a:t>We use IP clauses to protect the Crown in several ways. For example, it specifies:</a:t>
            </a:r>
            <a:endParaRPr lang="en-CA" sz="1600" dirty="0"/>
          </a:p>
        </p:txBody>
      </p:sp>
      <p:sp>
        <p:nvSpPr>
          <p:cNvPr id="6" name="Content Placeholder 5"/>
          <p:cNvSpPr>
            <a:spLocks noGrp="1"/>
          </p:cNvSpPr>
          <p:nvPr>
            <p:ph sz="quarter" idx="4"/>
            <p:custDataLst>
              <p:tags r:id="rId2"/>
            </p:custDataLst>
          </p:nvPr>
        </p:nvSpPr>
        <p:spPr>
          <a:xfrm>
            <a:off x="436259" y="1826225"/>
            <a:ext cx="8244820" cy="2508404"/>
          </a:xfrm>
          <a:solidFill>
            <a:schemeClr val="accent6">
              <a:lumMod val="20000"/>
              <a:lumOff val="80000"/>
            </a:schemeClr>
          </a:solidFill>
          <a:ln w="28575">
            <a:solidFill>
              <a:schemeClr val="accent2">
                <a:lumMod val="20000"/>
                <a:lumOff val="80000"/>
              </a:schemeClr>
            </a:solidFill>
          </a:ln>
        </p:spPr>
        <p:txBody>
          <a:bodyPr vert="horz" lIns="91440" tIns="45720" rIns="91440" bIns="45720" rtlCol="0">
            <a:normAutofit/>
          </a:bodyPr>
          <a:lstStyle/>
          <a:p>
            <a:pPr marL="228600" indent="-228600">
              <a:buFont typeface="+mj-lt"/>
              <a:buAutoNum type="arabicPeriod"/>
            </a:pPr>
            <a:r>
              <a:rPr lang="en-CA" sz="1200" dirty="0" smtClean="0"/>
              <a:t>Who will own any IP that is created. In general, the Crown’s default position is that the contractor retains IP rights, unless one of five exceptions apply, or a special TB exceptions has been granted; </a:t>
            </a:r>
          </a:p>
          <a:p>
            <a:pPr marL="228600" indent="-228600">
              <a:buFont typeface="+mj-lt"/>
              <a:buAutoNum type="arabicPeriod"/>
            </a:pPr>
            <a:r>
              <a:rPr lang="en-CA" sz="1200" dirty="0"/>
              <a:t>W</a:t>
            </a:r>
            <a:r>
              <a:rPr lang="en-CA" sz="1200" dirty="0" smtClean="0"/>
              <a:t>hat licensing rights apply, and under what circumstances;</a:t>
            </a:r>
          </a:p>
          <a:p>
            <a:pPr marL="228600" indent="-228600">
              <a:buFont typeface="+mj-lt"/>
              <a:buAutoNum type="arabicPeriod"/>
            </a:pPr>
            <a:r>
              <a:rPr lang="en-CA" sz="1200" dirty="0" smtClean="0"/>
              <a:t>That the contractor will protect the confidentiality of any personal information provided by the Crown used to create the deliverable;</a:t>
            </a:r>
          </a:p>
          <a:p>
            <a:pPr marL="228600" indent="-228600">
              <a:buFont typeface="+mj-lt"/>
              <a:buAutoNum type="arabicPeriod"/>
            </a:pPr>
            <a:r>
              <a:rPr lang="en-CA" sz="1200" dirty="0" smtClean="0"/>
              <a:t>How Canada can use the foreground information in the future, for its own use, or in order to modify it or use it for the creation of additional deliverables;</a:t>
            </a:r>
          </a:p>
          <a:p>
            <a:pPr marL="228600" indent="-228600">
              <a:buFont typeface="+mj-lt"/>
              <a:buAutoNum type="arabicPeriod"/>
            </a:pPr>
            <a:r>
              <a:rPr lang="en-CA" sz="1200" dirty="0" smtClean="0"/>
              <a:t>Whether Canada can use any background IP used by the contractor to produce the deliverable in the future;</a:t>
            </a:r>
          </a:p>
          <a:p>
            <a:pPr marL="228600" indent="-228600">
              <a:buFont typeface="+mj-lt"/>
              <a:buAutoNum type="arabicPeriod"/>
            </a:pPr>
            <a:r>
              <a:rPr lang="en-CA" sz="1200" dirty="0" smtClean="0"/>
              <a:t>How and if any information can be transferred or sold to a third party;</a:t>
            </a:r>
          </a:p>
          <a:p>
            <a:pPr marL="228600" indent="-228600">
              <a:buFont typeface="+mj-lt"/>
              <a:buAutoNum type="arabicPeriod"/>
            </a:pPr>
            <a:r>
              <a:rPr lang="en-CA" sz="1200" dirty="0" smtClean="0"/>
              <a:t>That the contractor had the legal right to use any third party IP that was incorporated into the deliverable; </a:t>
            </a:r>
          </a:p>
          <a:p>
            <a:pPr marL="228600" indent="-228600">
              <a:buFont typeface="+mj-lt"/>
              <a:buAutoNum type="arabicPeriod"/>
            </a:pPr>
            <a:r>
              <a:rPr lang="en-CA" sz="1200" dirty="0" smtClean="0"/>
              <a:t>Other terms and conditions, depending on t</a:t>
            </a:r>
            <a:r>
              <a:rPr lang="en-CA" sz="1200" dirty="0"/>
              <a:t>he clause that is used.</a:t>
            </a:r>
          </a:p>
          <a:p>
            <a:pPr marL="228600" indent="-228600">
              <a:buFont typeface="+mj-lt"/>
              <a:buAutoNum type="arabicPeriod"/>
            </a:pPr>
            <a:endParaRPr lang="en-CA" sz="1200" dirty="0" smtClean="0"/>
          </a:p>
          <a:p>
            <a:pPr marL="228600" indent="-228600">
              <a:buFont typeface="+mj-lt"/>
              <a:buAutoNum type="arabicPeriod"/>
            </a:pPr>
            <a:endParaRPr lang="en-CA" sz="1200" dirty="0" smtClean="0"/>
          </a:p>
          <a:p>
            <a:pPr marL="228600" indent="-228600">
              <a:buFont typeface="+mj-lt"/>
              <a:buAutoNum type="arabicPeriod"/>
            </a:pPr>
            <a:endParaRPr lang="en-CA" sz="1200" dirty="0" smtClean="0"/>
          </a:p>
          <a:p>
            <a:pPr marL="0" indent="0">
              <a:buNone/>
            </a:pPr>
            <a:endParaRPr lang="en-CA" sz="1200" dirty="0" smtClean="0"/>
          </a:p>
          <a:p>
            <a:pPr marL="228600" indent="-228600">
              <a:buFont typeface="+mj-lt"/>
              <a:buAutoNum type="arabicPeriod"/>
            </a:pPr>
            <a:endParaRPr lang="en-CA" sz="1200" dirty="0" smtClean="0"/>
          </a:p>
          <a:p>
            <a:pPr marL="0" indent="0">
              <a:buNone/>
            </a:pPr>
            <a:endParaRPr lang="en-CA" sz="1200" dirty="0" smtClean="0"/>
          </a:p>
          <a:p>
            <a:pPr marL="0" indent="0">
              <a:buNone/>
            </a:pPr>
            <a:endParaRPr lang="en-CA" sz="1200" dirty="0" smtClean="0"/>
          </a:p>
          <a:p>
            <a:endParaRPr lang="en-CA" sz="1200" dirty="0" smtClean="0"/>
          </a:p>
          <a:p>
            <a:pPr marL="0" indent="0">
              <a:buNone/>
            </a:pPr>
            <a:endParaRPr lang="en-CA" sz="1200" dirty="0" smtClean="0"/>
          </a:p>
          <a:p>
            <a:endParaRPr lang="en-CA" sz="1200" dirty="0" smtClean="0"/>
          </a:p>
          <a:p>
            <a:endParaRPr lang="en-CA" sz="1200" dirty="0"/>
          </a:p>
        </p:txBody>
      </p:sp>
      <p:sp>
        <p:nvSpPr>
          <p:cNvPr id="8" name="Rectangle 7"/>
          <p:cNvSpPr/>
          <p:nvPr>
            <p:custDataLst>
              <p:tags r:id="rId3"/>
            </p:custDataLst>
          </p:nvPr>
        </p:nvSpPr>
        <p:spPr>
          <a:xfrm>
            <a:off x="457199" y="4267200"/>
            <a:ext cx="8229600" cy="246221"/>
          </a:xfrm>
          <a:prstGeom prst="rect">
            <a:avLst/>
          </a:prstGeom>
        </p:spPr>
        <p:txBody>
          <a:bodyPr wrap="square">
            <a:spAutoFit/>
          </a:bodyPr>
          <a:lstStyle/>
          <a:p>
            <a:endParaRPr lang="en-CA" sz="1000" b="1" dirty="0"/>
          </a:p>
        </p:txBody>
      </p:sp>
      <p:sp>
        <p:nvSpPr>
          <p:cNvPr id="10" name="Titre 1"/>
          <p:cNvSpPr>
            <a:spLocks noGrp="1"/>
          </p:cNvSpPr>
          <p:nvPr>
            <p:ph type="title"/>
          </p:nvPr>
        </p:nvSpPr>
        <p:spPr>
          <a:xfrm>
            <a:off x="457199" y="123478"/>
            <a:ext cx="8302626" cy="518416"/>
          </a:xfrm>
          <a:solidFill>
            <a:schemeClr val="tx2">
              <a:lumMod val="60000"/>
              <a:lumOff val="40000"/>
            </a:schemeClr>
          </a:solidFill>
          <a:ln w="12700">
            <a:solidFill>
              <a:schemeClr val="tx1"/>
            </a:solidFill>
          </a:ln>
        </p:spPr>
        <p:txBody>
          <a:bodyPr>
            <a:normAutofit/>
          </a:bodyPr>
          <a:lstStyle/>
          <a:p>
            <a:r>
              <a:rPr lang="en-CA" sz="2000" dirty="0" smtClean="0">
                <a:solidFill>
                  <a:schemeClr val="bg1"/>
                </a:solidFill>
              </a:rPr>
              <a:t>INTELLECTUAL PROPERTY– What’s the big deal?</a:t>
            </a:r>
            <a:endParaRPr lang="fr-CA" sz="2000" dirty="0">
              <a:solidFill>
                <a:schemeClr val="bg1"/>
              </a:solidFill>
            </a:endParaRPr>
          </a:p>
        </p:txBody>
      </p:sp>
      <p:sp>
        <p:nvSpPr>
          <p:cNvPr id="12" name="Text Placeholder 2"/>
          <p:cNvSpPr txBox="1">
            <a:spLocks/>
          </p:cNvSpPr>
          <p:nvPr>
            <p:custDataLst>
              <p:tags r:id="rId4"/>
            </p:custDataLst>
          </p:nvPr>
        </p:nvSpPr>
        <p:spPr>
          <a:xfrm>
            <a:off x="436259" y="826773"/>
            <a:ext cx="8244820" cy="279585"/>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noAutofit/>
          </a:bodyPr>
          <a:lstStyle>
            <a:lvl1pPr marL="0" indent="0" algn="l" defTabSz="457200" rtl="0" eaLnBrk="1" latinLnBrk="0" hangingPunct="1">
              <a:spcBef>
                <a:spcPct val="20000"/>
              </a:spcBef>
              <a:buFont typeface="Arial"/>
              <a:buNone/>
              <a:defRPr sz="2400" b="1" kern="1200">
                <a:solidFill>
                  <a:schemeClr val="dk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dk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dk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dk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dk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dk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dk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dk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dk1"/>
                </a:solidFill>
                <a:latin typeface="+mn-lt"/>
                <a:ea typeface="+mn-ea"/>
                <a:cs typeface="+mn-cs"/>
              </a:defRPr>
            </a:lvl9pPr>
          </a:lstStyle>
          <a:p>
            <a:pPr algn="ctr"/>
            <a:r>
              <a:rPr lang="en-CA" sz="1200" i="1" dirty="0" smtClean="0"/>
              <a:t> Why is it so important for me to use IP clauses? </a:t>
            </a:r>
            <a:endParaRPr lang="en-CA" sz="1200" i="1" dirty="0"/>
          </a:p>
        </p:txBody>
      </p:sp>
      <p:sp>
        <p:nvSpPr>
          <p:cNvPr id="3" name="Rectangle 2"/>
          <p:cNvSpPr/>
          <p:nvPr/>
        </p:nvSpPr>
        <p:spPr>
          <a:xfrm>
            <a:off x="7308305" y="4328118"/>
            <a:ext cx="1152128" cy="725666"/>
          </a:xfrm>
          <a:prstGeom prst="rect">
            <a:avLst/>
          </a:prstGeom>
          <a:noFill/>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a:sp3d>
          </a:bodyPr>
          <a:lstStyle/>
          <a:p>
            <a:pPr algn="ctr"/>
            <a:r>
              <a:rPr lang="en-US" sz="12000" b="1" dirty="0" smtClean="0">
                <a:ln/>
                <a:latin typeface="Bookman Old Style" panose="02050604050505020204" pitchFamily="18" charset="0"/>
              </a:rPr>
              <a:t>???</a:t>
            </a:r>
            <a:endParaRPr lang="en-US" sz="12000" b="1" cap="none" spc="0" dirty="0">
              <a:ln/>
              <a:effectLst/>
              <a:latin typeface="Bookman Old Style" panose="02050604050505020204" pitchFamily="18" charset="0"/>
            </a:endParaRPr>
          </a:p>
        </p:txBody>
      </p:sp>
    </p:spTree>
    <p:extLst>
      <p:ext uri="{BB962C8B-B14F-4D97-AF65-F5344CB8AC3E}">
        <p14:creationId xmlns:p14="http://schemas.microsoft.com/office/powerpoint/2010/main" val="40316607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custDataLst>
              <p:tags r:id="rId1"/>
            </p:custDataLst>
          </p:nvPr>
        </p:nvSpPr>
        <p:spPr>
          <a:xfrm>
            <a:off x="495436" y="2163421"/>
            <a:ext cx="6164796" cy="1149583"/>
          </a:xfrm>
          <a:solidFill>
            <a:schemeClr val="accent2">
              <a:lumMod val="20000"/>
              <a:lumOff val="80000"/>
            </a:schemeClr>
          </a:solidFill>
          <a:ln w="12700">
            <a:solidFill>
              <a:schemeClr val="accent2">
                <a:lumMod val="75000"/>
              </a:schemeClr>
            </a:solidFill>
          </a:ln>
        </p:spPr>
        <p:txBody>
          <a:bodyPr>
            <a:normAutofit/>
          </a:bodyPr>
          <a:lstStyle/>
          <a:p>
            <a:pPr marL="0" indent="0">
              <a:buNone/>
            </a:pPr>
            <a:r>
              <a:rPr lang="en-CA" sz="1200" b="1" u="sng" dirty="0" smtClean="0"/>
              <a:t>Case Study #2</a:t>
            </a:r>
            <a:r>
              <a:rPr lang="en-CA" sz="1200" b="1" dirty="0" smtClean="0"/>
              <a:t>: </a:t>
            </a:r>
            <a:r>
              <a:rPr lang="en-CA" sz="1200" dirty="0" smtClean="0"/>
              <a:t>I work in a section that regularly needs to design documents, presentations and websites. I want to be able to use clipart and special designs.</a:t>
            </a:r>
          </a:p>
          <a:p>
            <a:pPr marL="228600" indent="-228600">
              <a:buFont typeface="+mj-lt"/>
              <a:buAutoNum type="arabicPeriod"/>
            </a:pPr>
            <a:r>
              <a:rPr lang="en-CA" sz="1200" dirty="0" smtClean="0"/>
              <a:t>Can I use them if I find them on the internet?</a:t>
            </a:r>
          </a:p>
          <a:p>
            <a:pPr marL="228600" indent="-228600">
              <a:buFont typeface="+mj-lt"/>
              <a:buAutoNum type="arabicPeriod"/>
            </a:pPr>
            <a:r>
              <a:rPr lang="en-CA" sz="1200" dirty="0" smtClean="0"/>
              <a:t>I found a website that charges a fee to use designs. Can I (a) buy a subscription to use their designs, and (b) can I use an AC to do it?</a:t>
            </a:r>
            <a:endParaRPr lang="en-CA" sz="1200" dirty="0"/>
          </a:p>
        </p:txBody>
      </p:sp>
      <p:sp>
        <p:nvSpPr>
          <p:cNvPr id="6" name="Content Placeholder 5"/>
          <p:cNvSpPr>
            <a:spLocks noGrp="1"/>
          </p:cNvSpPr>
          <p:nvPr>
            <p:ph sz="quarter" idx="4"/>
            <p:custDataLst>
              <p:tags r:id="rId2"/>
            </p:custDataLst>
          </p:nvPr>
        </p:nvSpPr>
        <p:spPr>
          <a:xfrm>
            <a:off x="486122" y="768535"/>
            <a:ext cx="6174110" cy="1227151"/>
          </a:xfrm>
          <a:solidFill>
            <a:schemeClr val="accent2">
              <a:lumMod val="20000"/>
              <a:lumOff val="80000"/>
            </a:schemeClr>
          </a:solidFill>
          <a:ln w="12700">
            <a:solidFill>
              <a:schemeClr val="accent2">
                <a:lumMod val="75000"/>
              </a:schemeClr>
            </a:solidFill>
          </a:ln>
        </p:spPr>
        <p:txBody>
          <a:bodyPr vert="horz" lIns="91440" tIns="45720" rIns="91440" bIns="45720" rtlCol="0">
            <a:noAutofit/>
          </a:bodyPr>
          <a:lstStyle/>
          <a:p>
            <a:pPr marL="0" indent="0">
              <a:buNone/>
            </a:pPr>
            <a:r>
              <a:rPr lang="en-CA" sz="1200" b="1" u="sng" dirty="0" smtClean="0"/>
              <a:t>Case Study #1</a:t>
            </a:r>
            <a:r>
              <a:rPr lang="en-CA" sz="1200" b="1" dirty="0" smtClean="0"/>
              <a:t>: </a:t>
            </a:r>
            <a:r>
              <a:rPr lang="en-CA" sz="1200" dirty="0" smtClean="0"/>
              <a:t>ESDC previously designed and produced an English video and would now like to have it translated into French. For each situation, do I use a contract or AC?</a:t>
            </a:r>
          </a:p>
          <a:p>
            <a:pPr marL="228600" indent="-228600">
              <a:buFont typeface="+mj-lt"/>
              <a:buAutoNum type="arabicPeriod"/>
            </a:pPr>
            <a:r>
              <a:rPr lang="en-CA" sz="1200" dirty="0" smtClean="0"/>
              <a:t>I want to hire a company to write the translation.</a:t>
            </a:r>
          </a:p>
          <a:p>
            <a:pPr marL="228600" indent="-228600">
              <a:buFont typeface="+mj-lt"/>
              <a:buAutoNum type="arabicPeriod"/>
            </a:pPr>
            <a:r>
              <a:rPr lang="en-CA" sz="1200" dirty="0" smtClean="0"/>
              <a:t>I want to hire someone to produce a new video.</a:t>
            </a:r>
          </a:p>
          <a:p>
            <a:pPr marL="228600" indent="-228600">
              <a:buFont typeface="+mj-lt"/>
              <a:buAutoNum type="arabicPeriod"/>
            </a:pPr>
            <a:r>
              <a:rPr lang="en-CA" sz="1200" dirty="0" smtClean="0"/>
              <a:t>I want to hire someone to write music to be played in the video.</a:t>
            </a:r>
            <a:endParaRPr lang="en-CA" sz="1200" dirty="0"/>
          </a:p>
        </p:txBody>
      </p:sp>
      <p:sp>
        <p:nvSpPr>
          <p:cNvPr id="10" name="Titre 1"/>
          <p:cNvSpPr>
            <a:spLocks noGrp="1"/>
          </p:cNvSpPr>
          <p:nvPr>
            <p:ph type="title"/>
          </p:nvPr>
        </p:nvSpPr>
        <p:spPr>
          <a:xfrm>
            <a:off x="457199" y="123478"/>
            <a:ext cx="8302626" cy="518416"/>
          </a:xfrm>
          <a:solidFill>
            <a:schemeClr val="tx2">
              <a:lumMod val="60000"/>
              <a:lumOff val="40000"/>
            </a:schemeClr>
          </a:solidFill>
          <a:ln w="12700">
            <a:solidFill>
              <a:schemeClr val="tx1"/>
            </a:solidFill>
          </a:ln>
        </p:spPr>
        <p:txBody>
          <a:bodyPr>
            <a:normAutofit/>
          </a:bodyPr>
          <a:lstStyle/>
          <a:p>
            <a:r>
              <a:rPr lang="en-CA" sz="2000" dirty="0" smtClean="0">
                <a:solidFill>
                  <a:schemeClr val="bg1"/>
                </a:solidFill>
              </a:rPr>
              <a:t>INTELLECTUAL PROPERTY– Case Studies</a:t>
            </a:r>
            <a:endParaRPr lang="fr-CA" sz="2000" dirty="0">
              <a:solidFill>
                <a:schemeClr val="bg1"/>
              </a:solidFill>
            </a:endParaRPr>
          </a:p>
        </p:txBody>
      </p:sp>
      <p:sp>
        <p:nvSpPr>
          <p:cNvPr id="13" name="Content Placeholder 3"/>
          <p:cNvSpPr txBox="1">
            <a:spLocks/>
          </p:cNvSpPr>
          <p:nvPr>
            <p:custDataLst>
              <p:tags r:id="rId3"/>
            </p:custDataLst>
          </p:nvPr>
        </p:nvSpPr>
        <p:spPr>
          <a:xfrm>
            <a:off x="495436" y="3507854"/>
            <a:ext cx="6164796" cy="1005567"/>
          </a:xfrm>
          <a:prstGeom prst="rect">
            <a:avLst/>
          </a:prstGeom>
          <a:solidFill>
            <a:schemeClr val="accent2">
              <a:lumMod val="20000"/>
              <a:lumOff val="80000"/>
            </a:schemeClr>
          </a:solidFill>
          <a:ln w="12700">
            <a:solidFill>
              <a:schemeClr val="accent2">
                <a:lumMod val="75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None/>
            </a:pPr>
            <a:r>
              <a:rPr lang="en-CA" sz="1200" b="1" u="sng" dirty="0"/>
              <a:t>Case Study </a:t>
            </a:r>
            <a:r>
              <a:rPr lang="en-CA" sz="1200" b="1" u="sng" dirty="0" smtClean="0"/>
              <a:t>#3</a:t>
            </a:r>
            <a:r>
              <a:rPr lang="en-CA" sz="1200" b="1" dirty="0" smtClean="0"/>
              <a:t>: </a:t>
            </a:r>
            <a:r>
              <a:rPr lang="en-CA" sz="1200" dirty="0"/>
              <a:t>I </a:t>
            </a:r>
            <a:r>
              <a:rPr lang="en-CA" sz="1200" dirty="0" smtClean="0"/>
              <a:t>want to purchase a one year subscription to a service that allows us to have music playing while customers are on hold. </a:t>
            </a:r>
            <a:endParaRPr lang="en-CA" sz="1200" dirty="0"/>
          </a:p>
          <a:p>
            <a:pPr marL="228600" indent="-228600">
              <a:buFont typeface="+mj-lt"/>
              <a:buAutoNum type="arabicPeriod"/>
            </a:pPr>
            <a:r>
              <a:rPr lang="en-CA" sz="1200" dirty="0"/>
              <a:t>Can I </a:t>
            </a:r>
            <a:r>
              <a:rPr lang="en-CA" sz="1200" dirty="0" smtClean="0"/>
              <a:t>use my AC?</a:t>
            </a:r>
            <a:endParaRPr lang="en-CA" sz="1200" dirty="0"/>
          </a:p>
        </p:txBody>
      </p:sp>
      <p:pic>
        <p:nvPicPr>
          <p:cNvPr id="9"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102530">
            <a:off x="6120157" y="856831"/>
            <a:ext cx="2929387" cy="346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289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05979"/>
            <a:ext cx="6563072" cy="857250"/>
          </a:xfrm>
          <a:solidFill>
            <a:schemeClr val="tx2">
              <a:lumMod val="60000"/>
              <a:lumOff val="40000"/>
            </a:schemeClr>
          </a:solidFill>
          <a:ln w="12700">
            <a:solidFill>
              <a:schemeClr val="tx1"/>
            </a:solidFill>
          </a:ln>
        </p:spPr>
        <p:txBody>
          <a:bodyPr>
            <a:normAutofit/>
          </a:bodyPr>
          <a:lstStyle/>
          <a:p>
            <a:r>
              <a:rPr lang="en-CA" sz="2800" dirty="0" smtClean="0">
                <a:solidFill>
                  <a:schemeClr val="bg1"/>
                </a:solidFill>
              </a:rPr>
              <a:t>SECURITY and ACQUISITION CARDS</a:t>
            </a:r>
            <a:endParaRPr lang="en-CA" sz="2800" dirty="0">
              <a:solidFill>
                <a:schemeClr val="bg1"/>
              </a:solidFill>
            </a:endParaRPr>
          </a:p>
        </p:txBody>
      </p:sp>
      <p:sp>
        <p:nvSpPr>
          <p:cNvPr id="8" name="Content Placeholder 7"/>
          <p:cNvSpPr>
            <a:spLocks noGrp="1"/>
          </p:cNvSpPr>
          <p:nvPr>
            <p:ph idx="1"/>
          </p:nvPr>
        </p:nvSpPr>
        <p:spPr>
          <a:xfrm>
            <a:off x="457200" y="1200151"/>
            <a:ext cx="5266928" cy="3394472"/>
          </a:xfrm>
          <a:solidFill>
            <a:srgbClr val="CCFFCC"/>
          </a:solidFill>
          <a:ln w="28575">
            <a:solidFill>
              <a:schemeClr val="tx1"/>
            </a:solidFill>
          </a:ln>
        </p:spPr>
        <p:txBody>
          <a:bodyPr>
            <a:normAutofit fontScale="47500" lnSpcReduction="20000"/>
          </a:bodyPr>
          <a:lstStyle/>
          <a:p>
            <a:pPr>
              <a:buFont typeface="Wingdings" panose="05000000000000000000" pitchFamily="2" charset="2"/>
              <a:buChar char="ü"/>
            </a:pPr>
            <a:endParaRPr lang="en-CA" dirty="0" smtClean="0"/>
          </a:p>
          <a:p>
            <a:pPr>
              <a:buFont typeface="Wingdings" panose="05000000000000000000" pitchFamily="2" charset="2"/>
              <a:buChar char="ü"/>
            </a:pPr>
            <a:r>
              <a:rPr lang="en-CA" dirty="0" smtClean="0"/>
              <a:t>Article </a:t>
            </a:r>
            <a:r>
              <a:rPr lang="en-CA" dirty="0"/>
              <a:t>6.5.1 “Restrictions” of the </a:t>
            </a:r>
            <a:r>
              <a:rPr lang="en-CA" dirty="0">
                <a:hlinkClick r:id="rId4"/>
              </a:rPr>
              <a:t>Acquisition Card Policy, Procedures &amp; Guidelines</a:t>
            </a:r>
            <a:r>
              <a:rPr lang="en-CA" dirty="0"/>
              <a:t>:</a:t>
            </a:r>
          </a:p>
          <a:p>
            <a:endParaRPr lang="en-CA" sz="1600" dirty="0"/>
          </a:p>
          <a:p>
            <a:pPr>
              <a:spcBef>
                <a:spcPts val="0"/>
              </a:spcBef>
              <a:buFont typeface="Wingdings" panose="05000000000000000000" pitchFamily="2" charset="2"/>
              <a:buChar char="ü"/>
            </a:pPr>
            <a:r>
              <a:rPr lang="en-CA" dirty="0"/>
              <a:t>“the card must not be used where contractual clauses or statements of work are required, such as for purchases that require security clearances or privacy protections, and purchases that involve creating new intellectual property.”</a:t>
            </a:r>
          </a:p>
          <a:p>
            <a:endParaRPr lang="en-CA" sz="1600" dirty="0"/>
          </a:p>
          <a:p>
            <a:pPr>
              <a:buFont typeface="Wingdings" panose="05000000000000000000" pitchFamily="2" charset="2"/>
              <a:buChar char="ü"/>
            </a:pPr>
            <a:r>
              <a:rPr lang="en-CA" dirty="0"/>
              <a:t>Therefore, Acquisition Cards cannot be used to purchase goods/services when security requirements apply.</a:t>
            </a:r>
          </a:p>
          <a:p>
            <a:endParaRPr lang="en-CA" sz="1600" dirty="0"/>
          </a:p>
          <a:p>
            <a:pPr>
              <a:buFont typeface="Wingdings" panose="05000000000000000000" pitchFamily="2" charset="2"/>
              <a:buChar char="ü"/>
            </a:pPr>
            <a:r>
              <a:rPr lang="en-CA" dirty="0"/>
              <a:t>Note that privacy is considered a Security Requirement which requires the issuance of a Security Requirements Check List (SRCL). </a:t>
            </a:r>
          </a:p>
          <a:p>
            <a:pPr marL="0" indent="0">
              <a:buNone/>
            </a:pPr>
            <a:endParaRPr lang="en-CA" dirty="0"/>
          </a:p>
        </p:txBody>
      </p:sp>
      <p:pic>
        <p:nvPicPr>
          <p:cNvPr id="4" name="Picture 3" descr="Graphic Elements-04" title="Graphic Elements-04"/>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rot="1683297">
            <a:off x="6921370" y="-195667"/>
            <a:ext cx="2359868" cy="1824746"/>
          </a:xfrm>
          <a:prstGeom prst="rect">
            <a:avLst/>
          </a:prstGeom>
        </p:spPr>
      </p:pic>
      <p:sp>
        <p:nvSpPr>
          <p:cNvPr id="190" name="Freeform 9"/>
          <p:cNvSpPr>
            <a:spLocks/>
          </p:cNvSpPr>
          <p:nvPr/>
        </p:nvSpPr>
        <p:spPr bwMode="auto">
          <a:xfrm rot="16200000">
            <a:off x="6227363" y="1959193"/>
            <a:ext cx="2320877" cy="2880317"/>
          </a:xfrm>
          <a:custGeom>
            <a:avLst/>
            <a:gdLst>
              <a:gd name="T0" fmla="*/ 388 w 582"/>
              <a:gd name="T1" fmla="*/ 194 h 388"/>
              <a:gd name="T2" fmla="*/ 194 w 582"/>
              <a:gd name="T3" fmla="*/ 388 h 388"/>
              <a:gd name="T4" fmla="*/ 194 w 582"/>
              <a:gd name="T5" fmla="*/ 388 h 388"/>
              <a:gd name="T6" fmla="*/ 0 w 582"/>
              <a:gd name="T7" fmla="*/ 194 h 388"/>
              <a:gd name="T8" fmla="*/ 0 w 582"/>
              <a:gd name="T9" fmla="*/ 194 h 388"/>
              <a:gd name="T10" fmla="*/ 194 w 582"/>
              <a:gd name="T11" fmla="*/ 0 h 388"/>
              <a:gd name="T12" fmla="*/ 582 w 582"/>
              <a:gd name="T13" fmla="*/ 0 h 388"/>
              <a:gd name="T14" fmla="*/ 388 w 582"/>
              <a:gd name="T15" fmla="*/ 194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2" h="388">
                <a:moveTo>
                  <a:pt x="388" y="194"/>
                </a:moveTo>
                <a:cubicBezTo>
                  <a:pt x="388" y="301"/>
                  <a:pt x="302" y="388"/>
                  <a:pt x="194" y="388"/>
                </a:cubicBezTo>
                <a:cubicBezTo>
                  <a:pt x="194" y="388"/>
                  <a:pt x="194" y="388"/>
                  <a:pt x="194" y="388"/>
                </a:cubicBezTo>
                <a:cubicBezTo>
                  <a:pt x="87" y="388"/>
                  <a:pt x="0" y="301"/>
                  <a:pt x="0" y="194"/>
                </a:cubicBezTo>
                <a:cubicBezTo>
                  <a:pt x="0" y="194"/>
                  <a:pt x="0" y="194"/>
                  <a:pt x="0" y="194"/>
                </a:cubicBezTo>
                <a:cubicBezTo>
                  <a:pt x="0" y="87"/>
                  <a:pt x="87" y="0"/>
                  <a:pt x="194" y="0"/>
                </a:cubicBezTo>
                <a:cubicBezTo>
                  <a:pt x="582" y="0"/>
                  <a:pt x="582" y="0"/>
                  <a:pt x="582" y="0"/>
                </a:cubicBezTo>
                <a:cubicBezTo>
                  <a:pt x="475" y="0"/>
                  <a:pt x="388" y="87"/>
                  <a:pt x="388" y="194"/>
                </a:cubicBezTo>
                <a:close/>
              </a:path>
            </a:pathLst>
          </a:custGeom>
          <a:solidFill>
            <a:srgbClr val="67D7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8"/>
          <p:cNvSpPr>
            <a:spLocks/>
          </p:cNvSpPr>
          <p:nvPr/>
        </p:nvSpPr>
        <p:spPr bwMode="auto">
          <a:xfrm rot="16200000">
            <a:off x="6176694" y="957963"/>
            <a:ext cx="2383551" cy="2841652"/>
          </a:xfrm>
          <a:custGeom>
            <a:avLst/>
            <a:gdLst>
              <a:gd name="T0" fmla="*/ 194 w 582"/>
              <a:gd name="T1" fmla="*/ 194 h 388"/>
              <a:gd name="T2" fmla="*/ 388 w 582"/>
              <a:gd name="T3" fmla="*/ 0 h 388"/>
              <a:gd name="T4" fmla="*/ 388 w 582"/>
              <a:gd name="T5" fmla="*/ 0 h 388"/>
              <a:gd name="T6" fmla="*/ 582 w 582"/>
              <a:gd name="T7" fmla="*/ 194 h 388"/>
              <a:gd name="T8" fmla="*/ 582 w 582"/>
              <a:gd name="T9" fmla="*/ 194 h 388"/>
              <a:gd name="T10" fmla="*/ 388 w 582"/>
              <a:gd name="T11" fmla="*/ 388 h 388"/>
              <a:gd name="T12" fmla="*/ 0 w 582"/>
              <a:gd name="T13" fmla="*/ 388 h 388"/>
              <a:gd name="T14" fmla="*/ 194 w 582"/>
              <a:gd name="T15" fmla="*/ 194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2" h="388">
                <a:moveTo>
                  <a:pt x="194" y="194"/>
                </a:moveTo>
                <a:cubicBezTo>
                  <a:pt x="194" y="87"/>
                  <a:pt x="280" y="0"/>
                  <a:pt x="388" y="0"/>
                </a:cubicBezTo>
                <a:cubicBezTo>
                  <a:pt x="388" y="0"/>
                  <a:pt x="388" y="0"/>
                  <a:pt x="388" y="0"/>
                </a:cubicBezTo>
                <a:cubicBezTo>
                  <a:pt x="495" y="0"/>
                  <a:pt x="582" y="87"/>
                  <a:pt x="582" y="194"/>
                </a:cubicBezTo>
                <a:cubicBezTo>
                  <a:pt x="582" y="194"/>
                  <a:pt x="582" y="194"/>
                  <a:pt x="582" y="194"/>
                </a:cubicBezTo>
                <a:cubicBezTo>
                  <a:pt x="582" y="301"/>
                  <a:pt x="495" y="388"/>
                  <a:pt x="388" y="388"/>
                </a:cubicBezTo>
                <a:cubicBezTo>
                  <a:pt x="0" y="388"/>
                  <a:pt x="0" y="388"/>
                  <a:pt x="0" y="388"/>
                </a:cubicBezTo>
                <a:cubicBezTo>
                  <a:pt x="107" y="388"/>
                  <a:pt x="194" y="301"/>
                  <a:pt x="194" y="194"/>
                </a:cubicBezTo>
                <a:close/>
              </a:path>
            </a:pathLst>
          </a:custGeom>
          <a:solidFill>
            <a:srgbClr val="0A43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6300192" y="1707654"/>
            <a:ext cx="2160240" cy="707886"/>
          </a:xfrm>
          <a:prstGeom prst="rect">
            <a:avLst/>
          </a:prstGeom>
          <a:noFill/>
        </p:spPr>
        <p:txBody>
          <a:bodyPr wrap="square" rtlCol="0">
            <a:spAutoFit/>
          </a:bodyPr>
          <a:lstStyle/>
          <a:p>
            <a:r>
              <a:rPr lang="en-CA" sz="4000" b="1" dirty="0" smtClean="0">
                <a:solidFill>
                  <a:schemeClr val="bg1"/>
                </a:solidFill>
                <a:latin typeface="Bradley Hand ITC" panose="03070402050302030203" pitchFamily="66" charset="0"/>
              </a:rPr>
              <a:t>Security</a:t>
            </a:r>
            <a:endParaRPr lang="en-CA" sz="4000" b="1" dirty="0">
              <a:solidFill>
                <a:schemeClr val="bg1"/>
              </a:solidFill>
              <a:latin typeface="Bradley Hand ITC" panose="03070402050302030203" pitchFamily="66" charset="0"/>
            </a:endParaRPr>
          </a:p>
        </p:txBody>
      </p:sp>
      <p:sp>
        <p:nvSpPr>
          <p:cNvPr id="192" name="TextBox 191"/>
          <p:cNvSpPr txBox="1"/>
          <p:nvPr/>
        </p:nvSpPr>
        <p:spPr>
          <a:xfrm>
            <a:off x="5868144" y="3467440"/>
            <a:ext cx="3232869" cy="553998"/>
          </a:xfrm>
          <a:prstGeom prst="rect">
            <a:avLst/>
          </a:prstGeom>
          <a:noFill/>
        </p:spPr>
        <p:txBody>
          <a:bodyPr wrap="square" rtlCol="0">
            <a:spAutoFit/>
          </a:bodyPr>
          <a:lstStyle/>
          <a:p>
            <a:r>
              <a:rPr lang="en-CA" sz="3000" b="1" dirty="0" smtClean="0">
                <a:solidFill>
                  <a:schemeClr val="bg1"/>
                </a:solidFill>
                <a:latin typeface="Bradley Hand ITC" panose="03070402050302030203" pitchFamily="66" charset="0"/>
              </a:rPr>
              <a:t>Acquisition Card</a:t>
            </a:r>
            <a:endParaRPr lang="en-CA" sz="30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1660311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a:ln>
            <a:solidFill>
              <a:schemeClr val="tx1"/>
            </a:solidFill>
          </a:ln>
        </p:spPr>
        <p:txBody>
          <a:bodyPr>
            <a:noAutofit/>
          </a:bodyPr>
          <a:lstStyle/>
          <a:p>
            <a:r>
              <a:rPr lang="en-CA" sz="2800" b="0" dirty="0" smtClean="0">
                <a:solidFill>
                  <a:schemeClr val="bg1"/>
                </a:solidFill>
              </a:rPr>
              <a:t>How do I determine if there are </a:t>
            </a:r>
            <a:r>
              <a:rPr lang="en-CA" sz="2800" b="0" dirty="0">
                <a:solidFill>
                  <a:schemeClr val="bg1"/>
                </a:solidFill>
              </a:rPr>
              <a:t>S</a:t>
            </a:r>
            <a:r>
              <a:rPr lang="en-CA" sz="2800" b="0" dirty="0" smtClean="0">
                <a:solidFill>
                  <a:schemeClr val="bg1"/>
                </a:solidFill>
              </a:rPr>
              <a:t>ecurity Requirements?</a:t>
            </a:r>
            <a:endParaRPr lang="en-CA" sz="2800" b="0" dirty="0">
              <a:solidFill>
                <a:schemeClr val="bg1"/>
              </a:solidFill>
            </a:endParaRPr>
          </a:p>
        </p:txBody>
      </p:sp>
      <p:sp>
        <p:nvSpPr>
          <p:cNvPr id="3" name="Content Placeholder 2"/>
          <p:cNvSpPr>
            <a:spLocks noGrp="1"/>
          </p:cNvSpPr>
          <p:nvPr>
            <p:ph idx="1"/>
          </p:nvPr>
        </p:nvSpPr>
        <p:spPr>
          <a:xfrm>
            <a:off x="457200" y="1200151"/>
            <a:ext cx="5698976" cy="3394472"/>
          </a:xfrm>
          <a:solidFill>
            <a:schemeClr val="accent5">
              <a:lumMod val="20000"/>
              <a:lumOff val="80000"/>
            </a:schemeClr>
          </a:solidFill>
          <a:ln w="19050">
            <a:solidFill>
              <a:schemeClr val="tx1"/>
            </a:solidFill>
          </a:ln>
        </p:spPr>
        <p:txBody>
          <a:bodyPr>
            <a:normAutofit lnSpcReduction="10000"/>
          </a:bodyPr>
          <a:lstStyle/>
          <a:p>
            <a:pPr marL="0" indent="0">
              <a:spcBef>
                <a:spcPts val="0"/>
              </a:spcBef>
              <a:buNone/>
            </a:pPr>
            <a:r>
              <a:rPr lang="en-CA" sz="1300" dirty="0" smtClean="0"/>
              <a:t>Generally, answering the questions appearing on the </a:t>
            </a:r>
            <a:r>
              <a:rPr lang="en-CA" sz="1300" b="1" dirty="0" smtClean="0"/>
              <a:t>Security Requirements Check List (SRCL) </a:t>
            </a:r>
            <a:r>
              <a:rPr lang="en-CA" sz="1300" dirty="0" smtClean="0"/>
              <a:t>should help to identify the presence of security requirements.</a:t>
            </a:r>
          </a:p>
          <a:p>
            <a:pPr marL="0" indent="0">
              <a:spcBef>
                <a:spcPts val="0"/>
              </a:spcBef>
              <a:buNone/>
            </a:pPr>
            <a:endParaRPr lang="en-CA" sz="1300" dirty="0" smtClean="0"/>
          </a:p>
          <a:p>
            <a:pPr marL="0" indent="0">
              <a:spcBef>
                <a:spcPts val="0"/>
              </a:spcBef>
              <a:buNone/>
            </a:pPr>
            <a:r>
              <a:rPr lang="en-CA" sz="1300" dirty="0" smtClean="0"/>
              <a:t>If the answer to any of the questions included in the SRCL is </a:t>
            </a:r>
            <a:r>
              <a:rPr lang="en-CA" sz="1300" b="1" dirty="0" smtClean="0"/>
              <a:t>YES</a:t>
            </a:r>
            <a:r>
              <a:rPr lang="en-CA" sz="1300" dirty="0" smtClean="0"/>
              <a:t>, most likely security requirements are associated with your procurement. </a:t>
            </a:r>
          </a:p>
          <a:p>
            <a:pPr marL="0" indent="0">
              <a:spcBef>
                <a:spcPts val="0"/>
              </a:spcBef>
              <a:buNone/>
            </a:pPr>
            <a:r>
              <a:rPr lang="en-CA" sz="1300" dirty="0" smtClean="0"/>
              <a:t>  </a:t>
            </a:r>
          </a:p>
          <a:p>
            <a:pPr marL="0" indent="0">
              <a:spcBef>
                <a:spcPts val="0"/>
              </a:spcBef>
              <a:buNone/>
            </a:pPr>
            <a:endParaRPr lang="en-CA" sz="1300" dirty="0"/>
          </a:p>
          <a:p>
            <a:pPr marL="0" indent="0">
              <a:spcBef>
                <a:spcPts val="0"/>
              </a:spcBef>
              <a:buNone/>
            </a:pPr>
            <a:r>
              <a:rPr lang="en-CA" sz="1400" b="1" u="sng" dirty="0">
                <a:solidFill>
                  <a:schemeClr val="accent6">
                    <a:lumMod val="75000"/>
                  </a:schemeClr>
                </a:solidFill>
              </a:rPr>
              <a:t>Better be safe than  </a:t>
            </a:r>
            <a:r>
              <a:rPr lang="en-CA" sz="1400" b="1" u="sng" dirty="0" smtClean="0">
                <a:solidFill>
                  <a:schemeClr val="accent6">
                    <a:lumMod val="75000"/>
                  </a:schemeClr>
                </a:solidFill>
              </a:rPr>
              <a:t>sorry!!</a:t>
            </a:r>
            <a:endParaRPr lang="en-CA" sz="1400" b="1" u="sng" dirty="0">
              <a:solidFill>
                <a:schemeClr val="accent6">
                  <a:lumMod val="75000"/>
                </a:schemeClr>
              </a:solidFill>
            </a:endParaRPr>
          </a:p>
          <a:p>
            <a:pPr marL="0" indent="0">
              <a:spcBef>
                <a:spcPts val="0"/>
              </a:spcBef>
              <a:buNone/>
            </a:pPr>
            <a:r>
              <a:rPr lang="en-CA" sz="1300" dirty="0"/>
              <a:t>If uncertain that security requirements are associated with the goods/services you want to purchase, we recommend to contact your </a:t>
            </a:r>
            <a:r>
              <a:rPr lang="en-CA" sz="1300" b="1" i="1" dirty="0"/>
              <a:t>Regional Security Office for assistance</a:t>
            </a:r>
            <a:r>
              <a:rPr lang="en-CA" sz="1300" dirty="0"/>
              <a:t>.</a:t>
            </a:r>
          </a:p>
          <a:p>
            <a:pPr marL="0" indent="0">
              <a:spcBef>
                <a:spcPts val="0"/>
              </a:spcBef>
              <a:buNone/>
            </a:pPr>
            <a:endParaRPr lang="en-CA" sz="1300" dirty="0"/>
          </a:p>
          <a:p>
            <a:pPr marL="0" indent="0">
              <a:spcBef>
                <a:spcPts val="0"/>
              </a:spcBef>
              <a:buNone/>
            </a:pPr>
            <a:r>
              <a:rPr lang="en-CA" sz="1300" dirty="0"/>
              <a:t>Helpful links:</a:t>
            </a:r>
          </a:p>
          <a:p>
            <a:pPr marL="0" indent="0">
              <a:spcBef>
                <a:spcPts val="0"/>
              </a:spcBef>
              <a:buNone/>
            </a:pPr>
            <a:r>
              <a:rPr lang="en-CA" sz="1300" dirty="0">
                <a:solidFill>
                  <a:srgbClr val="D07C7A"/>
                </a:solidFill>
                <a:hlinkClick r:id="rId3"/>
              </a:rPr>
              <a:t>Regional Security Offices (RSO)</a:t>
            </a:r>
            <a:endParaRPr lang="en-CA" sz="1300" dirty="0"/>
          </a:p>
          <a:p>
            <a:pPr marL="0" indent="0">
              <a:spcBef>
                <a:spcPts val="0"/>
              </a:spcBef>
              <a:buNone/>
            </a:pPr>
            <a:r>
              <a:rPr lang="en-CA" sz="1300" dirty="0">
                <a:solidFill>
                  <a:srgbClr val="D07C7A"/>
                </a:solidFill>
                <a:hlinkClick r:id="rId4"/>
              </a:rPr>
              <a:t>SRCL Form</a:t>
            </a:r>
            <a:r>
              <a:rPr lang="en-CA" sz="1300" dirty="0">
                <a:solidFill>
                  <a:srgbClr val="D07C7A"/>
                </a:solidFill>
              </a:rPr>
              <a:t>  </a:t>
            </a:r>
          </a:p>
          <a:p>
            <a:pPr marL="0" indent="0">
              <a:spcBef>
                <a:spcPts val="0"/>
              </a:spcBef>
              <a:buNone/>
            </a:pPr>
            <a:r>
              <a:rPr lang="en-CA" sz="1300" dirty="0">
                <a:solidFill>
                  <a:srgbClr val="D07C7A"/>
                </a:solidFill>
                <a:hlinkClick r:id="rId5"/>
              </a:rPr>
              <a:t>Security in Contracting </a:t>
            </a:r>
            <a:r>
              <a:rPr lang="en-CA" sz="1300" dirty="0" smtClean="0">
                <a:solidFill>
                  <a:srgbClr val="D07C7A"/>
                </a:solidFill>
                <a:hlinkClick r:id="rId5"/>
              </a:rPr>
              <a:t>guide</a:t>
            </a:r>
            <a:endParaRPr lang="en-CA" sz="1300" dirty="0">
              <a:solidFill>
                <a:srgbClr val="D07C7A"/>
              </a:solidFill>
            </a:endParaRPr>
          </a:p>
        </p:txBody>
      </p:sp>
      <p:sp>
        <p:nvSpPr>
          <p:cNvPr id="4" name="Freeform 7"/>
          <p:cNvSpPr>
            <a:spLocks/>
          </p:cNvSpPr>
          <p:nvPr/>
        </p:nvSpPr>
        <p:spPr bwMode="auto">
          <a:xfrm>
            <a:off x="6373297" y="1851670"/>
            <a:ext cx="2336056" cy="2624931"/>
          </a:xfrm>
          <a:custGeom>
            <a:avLst/>
            <a:gdLst>
              <a:gd name="T0" fmla="*/ 2147483646 w 1075"/>
              <a:gd name="T1" fmla="*/ 2147483646 h 1109"/>
              <a:gd name="T2" fmla="*/ 2147483646 w 1075"/>
              <a:gd name="T3" fmla="*/ 2147483646 h 1109"/>
              <a:gd name="T4" fmla="*/ 2147483646 w 1075"/>
              <a:gd name="T5" fmla="*/ 2147483646 h 1109"/>
              <a:gd name="T6" fmla="*/ 2147483646 w 1075"/>
              <a:gd name="T7" fmla="*/ 2147483646 h 1109"/>
              <a:gd name="T8" fmla="*/ 2147483646 w 1075"/>
              <a:gd name="T9" fmla="*/ 2147483646 h 1109"/>
              <a:gd name="T10" fmla="*/ 2147483646 w 1075"/>
              <a:gd name="T11" fmla="*/ 2147483646 h 1109"/>
              <a:gd name="T12" fmla="*/ 2147483646 w 1075"/>
              <a:gd name="T13" fmla="*/ 2147483646 h 1109"/>
              <a:gd name="T14" fmla="*/ 2147483646 w 1075"/>
              <a:gd name="T15" fmla="*/ 2147483646 h 1109"/>
              <a:gd name="T16" fmla="*/ 2147483646 w 1075"/>
              <a:gd name="T17" fmla="*/ 2147483646 h 1109"/>
              <a:gd name="T18" fmla="*/ 2147483646 w 1075"/>
              <a:gd name="T19" fmla="*/ 2147483646 h 1109"/>
              <a:gd name="T20" fmla="*/ 2147483646 w 1075"/>
              <a:gd name="T21" fmla="*/ 2147483646 h 1109"/>
              <a:gd name="T22" fmla="*/ 2147483646 w 1075"/>
              <a:gd name="T23" fmla="*/ 0 h 1109"/>
              <a:gd name="T24" fmla="*/ 2147483646 w 1075"/>
              <a:gd name="T25" fmla="*/ 2147483646 h 1109"/>
              <a:gd name="T26" fmla="*/ 2147483646 w 1075"/>
              <a:gd name="T27" fmla="*/ 2147483646 h 1109"/>
              <a:gd name="T28" fmla="*/ 2147483646 w 1075"/>
              <a:gd name="T29" fmla="*/ 2147483646 h 1109"/>
              <a:gd name="T30" fmla="*/ 2147483646 w 1075"/>
              <a:gd name="T31" fmla="*/ 2147483646 h 1109"/>
              <a:gd name="T32" fmla="*/ 2147483646 w 1075"/>
              <a:gd name="T33" fmla="*/ 2147483646 h 1109"/>
              <a:gd name="T34" fmla="*/ 2147483646 w 1075"/>
              <a:gd name="T35" fmla="*/ 2147483646 h 1109"/>
              <a:gd name="T36" fmla="*/ 2147483646 w 1075"/>
              <a:gd name="T37" fmla="*/ 2147483646 h 1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75" h="1109">
                <a:moveTo>
                  <a:pt x="984" y="1044"/>
                </a:moveTo>
                <a:cubicBezTo>
                  <a:pt x="954" y="1058"/>
                  <a:pt x="921" y="1069"/>
                  <a:pt x="888" y="1077"/>
                </a:cubicBezTo>
                <a:cubicBezTo>
                  <a:pt x="782" y="1102"/>
                  <a:pt x="674" y="1106"/>
                  <a:pt x="538" y="1109"/>
                </a:cubicBezTo>
                <a:cubicBezTo>
                  <a:pt x="403" y="1106"/>
                  <a:pt x="294" y="1102"/>
                  <a:pt x="188" y="1077"/>
                </a:cubicBezTo>
                <a:cubicBezTo>
                  <a:pt x="155" y="1069"/>
                  <a:pt x="123" y="1058"/>
                  <a:pt x="92" y="1044"/>
                </a:cubicBezTo>
                <a:cubicBezTo>
                  <a:pt x="1" y="1001"/>
                  <a:pt x="0" y="927"/>
                  <a:pt x="52" y="875"/>
                </a:cubicBezTo>
                <a:cubicBezTo>
                  <a:pt x="108" y="818"/>
                  <a:pt x="177" y="779"/>
                  <a:pt x="249" y="745"/>
                </a:cubicBezTo>
                <a:cubicBezTo>
                  <a:pt x="281" y="730"/>
                  <a:pt x="315" y="718"/>
                  <a:pt x="348" y="705"/>
                </a:cubicBezTo>
                <a:cubicBezTo>
                  <a:pt x="409" y="681"/>
                  <a:pt x="426" y="619"/>
                  <a:pt x="381" y="573"/>
                </a:cubicBezTo>
                <a:cubicBezTo>
                  <a:pt x="288" y="479"/>
                  <a:pt x="253" y="367"/>
                  <a:pt x="258" y="242"/>
                </a:cubicBezTo>
                <a:cubicBezTo>
                  <a:pt x="263" y="110"/>
                  <a:pt x="340" y="40"/>
                  <a:pt x="462" y="10"/>
                </a:cubicBezTo>
                <a:cubicBezTo>
                  <a:pt x="488" y="4"/>
                  <a:pt x="513" y="1"/>
                  <a:pt x="538" y="0"/>
                </a:cubicBezTo>
                <a:cubicBezTo>
                  <a:pt x="563" y="1"/>
                  <a:pt x="589" y="4"/>
                  <a:pt x="615" y="10"/>
                </a:cubicBezTo>
                <a:cubicBezTo>
                  <a:pt x="736" y="40"/>
                  <a:pt x="814" y="110"/>
                  <a:pt x="819" y="242"/>
                </a:cubicBezTo>
                <a:cubicBezTo>
                  <a:pt x="823" y="367"/>
                  <a:pt x="789" y="481"/>
                  <a:pt x="696" y="573"/>
                </a:cubicBezTo>
                <a:cubicBezTo>
                  <a:pt x="650" y="618"/>
                  <a:pt x="668" y="681"/>
                  <a:pt x="729" y="705"/>
                </a:cubicBezTo>
                <a:cubicBezTo>
                  <a:pt x="762" y="718"/>
                  <a:pt x="795" y="730"/>
                  <a:pt x="828" y="745"/>
                </a:cubicBezTo>
                <a:cubicBezTo>
                  <a:pt x="900" y="779"/>
                  <a:pt x="968" y="818"/>
                  <a:pt x="1025" y="875"/>
                </a:cubicBezTo>
                <a:cubicBezTo>
                  <a:pt x="1060" y="910"/>
                  <a:pt x="1075" y="1001"/>
                  <a:pt x="984" y="1044"/>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4"/>
          <p:cNvSpPr>
            <a:spLocks noEditPoints="1"/>
          </p:cNvSpPr>
          <p:nvPr/>
        </p:nvSpPr>
        <p:spPr bwMode="auto">
          <a:xfrm>
            <a:off x="7185839" y="2056709"/>
            <a:ext cx="710971" cy="784843"/>
          </a:xfrm>
          <a:custGeom>
            <a:avLst/>
            <a:gdLst>
              <a:gd name="T0" fmla="*/ 2147483646 w 311"/>
              <a:gd name="T1" fmla="*/ 2147483646 h 366"/>
              <a:gd name="T2" fmla="*/ 2147483646 w 311"/>
              <a:gd name="T3" fmla="*/ 2147483646 h 366"/>
              <a:gd name="T4" fmla="*/ 2147483646 w 311"/>
              <a:gd name="T5" fmla="*/ 2147483646 h 366"/>
              <a:gd name="T6" fmla="*/ 2147483646 w 311"/>
              <a:gd name="T7" fmla="*/ 2147483646 h 366"/>
              <a:gd name="T8" fmla="*/ 2147483646 w 311"/>
              <a:gd name="T9" fmla="*/ 2147483646 h 366"/>
              <a:gd name="T10" fmla="*/ 2147483646 w 311"/>
              <a:gd name="T11" fmla="*/ 2147483646 h 366"/>
              <a:gd name="T12" fmla="*/ 2147483646 w 311"/>
              <a:gd name="T13" fmla="*/ 2147483646 h 366"/>
              <a:gd name="T14" fmla="*/ 2147483646 w 311"/>
              <a:gd name="T15" fmla="*/ 2147483646 h 366"/>
              <a:gd name="T16" fmla="*/ 2147483646 w 311"/>
              <a:gd name="T17" fmla="*/ 2147483646 h 366"/>
              <a:gd name="T18" fmla="*/ 2147483646 w 311"/>
              <a:gd name="T19" fmla="*/ 2147483646 h 366"/>
              <a:gd name="T20" fmla="*/ 2147483646 w 311"/>
              <a:gd name="T21" fmla="*/ 2147483646 h 366"/>
              <a:gd name="T22" fmla="*/ 2147483646 w 311"/>
              <a:gd name="T23" fmla="*/ 2147483646 h 366"/>
              <a:gd name="T24" fmla="*/ 2147483646 w 311"/>
              <a:gd name="T25" fmla="*/ 2147483646 h 366"/>
              <a:gd name="T26" fmla="*/ 2147483646 w 311"/>
              <a:gd name="T27" fmla="*/ 2147483646 h 366"/>
              <a:gd name="T28" fmla="*/ 2147483646 w 311"/>
              <a:gd name="T29" fmla="*/ 0 h 366"/>
              <a:gd name="T30" fmla="*/ 2147483646 w 311"/>
              <a:gd name="T31" fmla="*/ 2147483646 h 366"/>
              <a:gd name="T32" fmla="*/ 2147483646 w 311"/>
              <a:gd name="T33" fmla="*/ 2147483646 h 366"/>
              <a:gd name="T34" fmla="*/ 2147483646 w 311"/>
              <a:gd name="T35" fmla="*/ 2147483646 h 366"/>
              <a:gd name="T36" fmla="*/ 2147483646 w 311"/>
              <a:gd name="T37" fmla="*/ 2147483646 h 366"/>
              <a:gd name="T38" fmla="*/ 2147483646 w 311"/>
              <a:gd name="T39" fmla="*/ 2147483646 h 366"/>
              <a:gd name="T40" fmla="*/ 0 w 311"/>
              <a:gd name="T41" fmla="*/ 2147483646 h 366"/>
              <a:gd name="T42" fmla="*/ 2147483646 w 311"/>
              <a:gd name="T43" fmla="*/ 2147483646 h 366"/>
              <a:gd name="T44" fmla="*/ 2147483646 w 311"/>
              <a:gd name="T45" fmla="*/ 2147483646 h 366"/>
              <a:gd name="T46" fmla="*/ 2147483646 w 311"/>
              <a:gd name="T47" fmla="*/ 2147483646 h 366"/>
              <a:gd name="T48" fmla="*/ 2147483646 w 311"/>
              <a:gd name="T49" fmla="*/ 2147483646 h 366"/>
              <a:gd name="T50" fmla="*/ 2147483646 w 311"/>
              <a:gd name="T51" fmla="*/ 2147483646 h 366"/>
              <a:gd name="T52" fmla="*/ 2147483646 w 311"/>
              <a:gd name="T53" fmla="*/ 2147483646 h 366"/>
              <a:gd name="T54" fmla="*/ 2147483646 w 311"/>
              <a:gd name="T55" fmla="*/ 2147483646 h 3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366">
                <a:moveTo>
                  <a:pt x="121" y="315"/>
                </a:moveTo>
                <a:cubicBezTo>
                  <a:pt x="110" y="315"/>
                  <a:pt x="106" y="312"/>
                  <a:pt x="104" y="302"/>
                </a:cubicBezTo>
                <a:cubicBezTo>
                  <a:pt x="101" y="290"/>
                  <a:pt x="104" y="275"/>
                  <a:pt x="98" y="264"/>
                </a:cubicBezTo>
                <a:cubicBezTo>
                  <a:pt x="87" y="244"/>
                  <a:pt x="79" y="230"/>
                  <a:pt x="69" y="210"/>
                </a:cubicBezTo>
                <a:cubicBezTo>
                  <a:pt x="57" y="187"/>
                  <a:pt x="49" y="160"/>
                  <a:pt x="55" y="135"/>
                </a:cubicBezTo>
                <a:cubicBezTo>
                  <a:pt x="63" y="103"/>
                  <a:pt x="99" y="68"/>
                  <a:pt x="152" y="68"/>
                </a:cubicBezTo>
                <a:cubicBezTo>
                  <a:pt x="206" y="68"/>
                  <a:pt x="241" y="103"/>
                  <a:pt x="249" y="135"/>
                </a:cubicBezTo>
                <a:cubicBezTo>
                  <a:pt x="255" y="160"/>
                  <a:pt x="247" y="187"/>
                  <a:pt x="236" y="210"/>
                </a:cubicBezTo>
                <a:cubicBezTo>
                  <a:pt x="225" y="230"/>
                  <a:pt x="218" y="244"/>
                  <a:pt x="206" y="264"/>
                </a:cubicBezTo>
                <a:cubicBezTo>
                  <a:pt x="200" y="275"/>
                  <a:pt x="203" y="290"/>
                  <a:pt x="201" y="302"/>
                </a:cubicBezTo>
                <a:cubicBezTo>
                  <a:pt x="199" y="312"/>
                  <a:pt x="195" y="315"/>
                  <a:pt x="183" y="315"/>
                </a:cubicBezTo>
                <a:cubicBezTo>
                  <a:pt x="182" y="315"/>
                  <a:pt x="122" y="315"/>
                  <a:pt x="121" y="315"/>
                </a:cubicBezTo>
                <a:close/>
                <a:moveTo>
                  <a:pt x="156" y="102"/>
                </a:moveTo>
                <a:cubicBezTo>
                  <a:pt x="119" y="102"/>
                  <a:pt x="94" y="127"/>
                  <a:pt x="89" y="149"/>
                </a:cubicBezTo>
                <a:moveTo>
                  <a:pt x="152" y="0"/>
                </a:moveTo>
                <a:cubicBezTo>
                  <a:pt x="152" y="40"/>
                  <a:pt x="152" y="40"/>
                  <a:pt x="152" y="40"/>
                </a:cubicBezTo>
                <a:moveTo>
                  <a:pt x="39" y="48"/>
                </a:moveTo>
                <a:cubicBezTo>
                  <a:pt x="63" y="72"/>
                  <a:pt x="63" y="72"/>
                  <a:pt x="63" y="72"/>
                </a:cubicBezTo>
                <a:moveTo>
                  <a:pt x="267" y="48"/>
                </a:moveTo>
                <a:cubicBezTo>
                  <a:pt x="243" y="72"/>
                  <a:pt x="243" y="72"/>
                  <a:pt x="243" y="72"/>
                </a:cubicBezTo>
                <a:moveTo>
                  <a:pt x="0" y="160"/>
                </a:moveTo>
                <a:cubicBezTo>
                  <a:pt x="28" y="160"/>
                  <a:pt x="28" y="160"/>
                  <a:pt x="28" y="160"/>
                </a:cubicBezTo>
                <a:moveTo>
                  <a:pt x="112" y="341"/>
                </a:moveTo>
                <a:cubicBezTo>
                  <a:pt x="194" y="341"/>
                  <a:pt x="194" y="341"/>
                  <a:pt x="194" y="341"/>
                </a:cubicBezTo>
                <a:moveTo>
                  <a:pt x="127" y="366"/>
                </a:moveTo>
                <a:cubicBezTo>
                  <a:pt x="180" y="366"/>
                  <a:pt x="180" y="366"/>
                  <a:pt x="180" y="366"/>
                </a:cubicBezTo>
                <a:moveTo>
                  <a:pt x="277" y="155"/>
                </a:moveTo>
                <a:cubicBezTo>
                  <a:pt x="311" y="155"/>
                  <a:pt x="311" y="155"/>
                  <a:pt x="311" y="155"/>
                </a:cubicBezTo>
              </a:path>
            </a:pathLst>
          </a:custGeom>
          <a:noFill/>
          <a:ln w="5238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Rectangle 5"/>
          <p:cNvSpPr/>
          <p:nvPr/>
        </p:nvSpPr>
        <p:spPr>
          <a:xfrm>
            <a:off x="6804248" y="1490726"/>
            <a:ext cx="1338829" cy="923330"/>
          </a:xfrm>
          <a:prstGeom prst="rect">
            <a:avLst/>
          </a:prstGeom>
          <a:noFill/>
        </p:spPr>
        <p:txBody>
          <a:bodyPr wrap="none" lIns="91440" tIns="45720" rIns="91440" bIns="45720">
            <a:prstTxWarp prst="textArchUp">
              <a:avLst/>
            </a:prstTxWarp>
            <a:spAutoFit/>
          </a:bodyPr>
          <a:lstStyle/>
          <a:p>
            <a:pPr algn="ctr"/>
            <a:r>
              <a:rPr lang="en-US" sz="5400" b="1" dirty="0" smtClean="0">
                <a:ln w="0"/>
                <a:solidFill>
                  <a:srgbClr val="FB3615"/>
                </a:solidFill>
                <a:effectLst>
                  <a:outerShdw blurRad="38100" dist="19050" dir="2700000" algn="tl" rotWithShape="0">
                    <a:schemeClr val="dk1">
                      <a:alpha val="40000"/>
                    </a:schemeClr>
                  </a:outerShdw>
                </a:effectLst>
              </a:rPr>
              <a:t>????</a:t>
            </a:r>
            <a:endParaRPr lang="en-US" sz="5400" b="1" cap="none" spc="0" dirty="0">
              <a:ln w="0"/>
              <a:solidFill>
                <a:srgbClr val="FB3615"/>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406259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457199" y="4267200"/>
            <a:ext cx="8229600"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000" b="1"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p:cNvPicPr>
            <a:picLocks noChangeAspect="1"/>
          </p:cNvPicPr>
          <p:nvPr/>
        </p:nvPicPr>
        <p:blipFill>
          <a:blip r:embed="rId6"/>
          <a:stretch>
            <a:fillRect/>
          </a:stretch>
        </p:blipFill>
        <p:spPr>
          <a:xfrm>
            <a:off x="529040" y="204914"/>
            <a:ext cx="8208912" cy="4373141"/>
          </a:xfrm>
          <a:prstGeom prst="rect">
            <a:avLst/>
          </a:prstGeom>
          <a:ln w="19050">
            <a:noFill/>
          </a:ln>
        </p:spPr>
      </p:pic>
      <p:sp>
        <p:nvSpPr>
          <p:cNvPr id="13" name="Titre 1"/>
          <p:cNvSpPr txBox="1">
            <a:spLocks/>
          </p:cNvSpPr>
          <p:nvPr/>
        </p:nvSpPr>
        <p:spPr>
          <a:xfrm>
            <a:off x="609599" y="275878"/>
            <a:ext cx="8077200" cy="518416"/>
          </a:xfrm>
          <a:prstGeom prst="rect">
            <a:avLst/>
          </a:prstGeom>
          <a:solidFill>
            <a:schemeClr val="tx2">
              <a:lumMod val="60000"/>
              <a:lumOff val="40000"/>
            </a:schemeClr>
          </a:solidFill>
          <a:ln w="12700">
            <a:solidFill>
              <a:schemeClr val="tx1"/>
            </a:solidFill>
          </a:ln>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Verdana"/>
              </a:defRPr>
            </a:lvl1pPr>
          </a:lstStyle>
          <a:p>
            <a:r>
              <a:rPr lang="en-CA" sz="2000" dirty="0" smtClean="0">
                <a:solidFill>
                  <a:schemeClr val="bg1"/>
                </a:solidFill>
              </a:rPr>
              <a:t>SECURITY AND ACQUISITION CARDS – Q&amp;A</a:t>
            </a:r>
            <a:endParaRPr lang="fr-CA" sz="2000" dirty="0">
              <a:solidFill>
                <a:schemeClr val="bg1"/>
              </a:solidFill>
            </a:endParaRPr>
          </a:p>
        </p:txBody>
      </p:sp>
      <p:sp>
        <p:nvSpPr>
          <p:cNvPr id="15" name="Content Placeholder 5"/>
          <p:cNvSpPr txBox="1">
            <a:spLocks/>
          </p:cNvSpPr>
          <p:nvPr>
            <p:custDataLst>
              <p:tags r:id="rId2"/>
            </p:custDataLst>
          </p:nvPr>
        </p:nvSpPr>
        <p:spPr>
          <a:xfrm>
            <a:off x="590878" y="865258"/>
            <a:ext cx="8095921" cy="1692578"/>
          </a:xfrm>
          <a:prstGeom prst="rect">
            <a:avLst/>
          </a:prstGeom>
          <a:solidFill>
            <a:schemeClr val="accent1">
              <a:lumMod val="20000"/>
              <a:lumOff val="80000"/>
            </a:schemeClr>
          </a:solidFill>
          <a:ln w="28575">
            <a:solidFill>
              <a:schemeClr val="accent5">
                <a:lumMod val="40000"/>
                <a:lumOff val="60000"/>
              </a:schemeClr>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300"/>
              </a:spcAft>
              <a:buFont typeface="Arial"/>
              <a:buNone/>
            </a:pPr>
            <a:r>
              <a:rPr lang="en-CA" sz="1200" u="sng" dirty="0" smtClean="0"/>
              <a:t>We plan on purchasing wireless keyboards and mouse, The vendor will be delivering them at the loading dock.</a:t>
            </a:r>
          </a:p>
          <a:p>
            <a:pPr marL="0" indent="0">
              <a:buFont typeface="Arial"/>
              <a:buNone/>
            </a:pPr>
            <a:r>
              <a:rPr lang="en-CA" sz="1200" b="1" dirty="0" smtClean="0"/>
              <a:t>Question: Does the personnel performing the delivery need a Personnel Security Screening (security clearance)?</a:t>
            </a:r>
          </a:p>
          <a:p>
            <a:pPr marL="0" indent="0">
              <a:buFont typeface="Arial"/>
              <a:buNone/>
            </a:pPr>
            <a:r>
              <a:rPr lang="en-CA" sz="1600" b="1" dirty="0" smtClean="0">
                <a:solidFill>
                  <a:srgbClr val="FF0000"/>
                </a:solidFill>
              </a:rPr>
              <a:t>No. </a:t>
            </a:r>
            <a:r>
              <a:rPr lang="en-CA" sz="1200" dirty="0" smtClean="0"/>
              <a:t>A Personnel Security Screening is for individuals who are working under a contract who will or may require access to Protected or Classified information or assets or to secure work sites. Standard Reliability Status screening is the basic screening when duties require access to government information and assets, and unescorted access to Operations Zones in government facilities. The </a:t>
            </a:r>
            <a:r>
              <a:rPr lang="en-CA" sz="1200" dirty="0" smtClean="0">
                <a:solidFill>
                  <a:srgbClr val="FF0000"/>
                </a:solidFill>
              </a:rPr>
              <a:t>AC can be used </a:t>
            </a:r>
            <a:r>
              <a:rPr lang="en-CA" sz="1200" dirty="0" smtClean="0"/>
              <a:t>to purchase.</a:t>
            </a:r>
          </a:p>
        </p:txBody>
      </p:sp>
      <p:sp>
        <p:nvSpPr>
          <p:cNvPr id="16" name="Content Placeholder 3"/>
          <p:cNvSpPr txBox="1">
            <a:spLocks/>
          </p:cNvSpPr>
          <p:nvPr>
            <p:custDataLst>
              <p:tags r:id="rId3"/>
            </p:custDataLst>
          </p:nvPr>
        </p:nvSpPr>
        <p:spPr>
          <a:xfrm>
            <a:off x="573600" y="2703099"/>
            <a:ext cx="8113199" cy="1776698"/>
          </a:xfrm>
          <a:prstGeom prst="rect">
            <a:avLst/>
          </a:prstGeom>
          <a:solidFill>
            <a:schemeClr val="accent1">
              <a:lumMod val="20000"/>
              <a:lumOff val="80000"/>
            </a:schemeClr>
          </a:solidFill>
          <a:ln w="28575">
            <a:solidFill>
              <a:schemeClr val="accent5">
                <a:lumMod val="40000"/>
                <a:lumOff val="60000"/>
              </a:schemeClr>
            </a:solidFill>
          </a:ln>
        </p:spPr>
        <p:txBody>
          <a:bodyPr>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300"/>
              </a:spcAft>
              <a:buNone/>
            </a:pPr>
            <a:r>
              <a:rPr lang="en-CA" sz="1200" u="sng" dirty="0"/>
              <a:t>We plan on hiring a HR Consultant for help with the testing and corrections for a staffing process. A list of candidates including basic personal information and email addresses will be provided to the company.    </a:t>
            </a:r>
          </a:p>
          <a:p>
            <a:pPr marL="0" indent="0">
              <a:spcAft>
                <a:spcPts val="300"/>
              </a:spcAft>
              <a:buNone/>
            </a:pPr>
            <a:r>
              <a:rPr lang="en-CA" sz="1200" b="1" dirty="0"/>
              <a:t>Question: Are there security requirements applicable for these services? </a:t>
            </a:r>
          </a:p>
          <a:p>
            <a:pPr marL="0" indent="0">
              <a:buNone/>
            </a:pPr>
            <a:r>
              <a:rPr lang="en-CA" sz="1600" b="1" dirty="0">
                <a:solidFill>
                  <a:srgbClr val="FF0000"/>
                </a:solidFill>
              </a:rPr>
              <a:t>Yes. </a:t>
            </a:r>
            <a:r>
              <a:rPr lang="en-CA" sz="1200" dirty="0"/>
              <a:t>When information about an identifiable individual is recorded in any form, it is considered personal information which means there may be privacy issues. Since privacy is considered a security requirement, the issuance of a Security Requirements Check List (SRCL) is required. Furthermore, specific privacy clauses may also need to be included in the contract. The Privacy Management Division should be consulted. Also, if information is provided electronically, IT related security issues may be applicable as well. The </a:t>
            </a:r>
            <a:r>
              <a:rPr lang="en-CA" sz="1200" dirty="0">
                <a:solidFill>
                  <a:srgbClr val="FF0000"/>
                </a:solidFill>
              </a:rPr>
              <a:t>AC cannot be used </a:t>
            </a:r>
            <a:r>
              <a:rPr lang="en-CA" sz="1200" dirty="0"/>
              <a:t>because of applicable security requirements (privacy and IT). </a:t>
            </a:r>
          </a:p>
          <a:p>
            <a:pPr marL="0" indent="0">
              <a:buFont typeface="Arial"/>
              <a:buNone/>
            </a:pPr>
            <a:endParaRPr lang="en-CA" sz="1200" dirty="0" smtClean="0"/>
          </a:p>
          <a:p>
            <a:pPr marL="0" indent="0">
              <a:buFont typeface="Arial"/>
              <a:buNone/>
            </a:pPr>
            <a:endParaRPr lang="en-CA" sz="1200" u="sng" dirty="0"/>
          </a:p>
        </p:txBody>
      </p:sp>
      <p:sp>
        <p:nvSpPr>
          <p:cNvPr id="17" name="Freeform 44"/>
          <p:cNvSpPr>
            <a:spLocks noEditPoints="1"/>
          </p:cNvSpPr>
          <p:nvPr/>
        </p:nvSpPr>
        <p:spPr bwMode="auto">
          <a:xfrm rot="1534903">
            <a:off x="8061769" y="2948031"/>
            <a:ext cx="567425" cy="540299"/>
          </a:xfrm>
          <a:custGeom>
            <a:avLst/>
            <a:gdLst>
              <a:gd name="T0" fmla="*/ 2147483646 w 180"/>
              <a:gd name="T1" fmla="*/ 2147483646 h 161"/>
              <a:gd name="T2" fmla="*/ 2147483646 w 180"/>
              <a:gd name="T3" fmla="*/ 2147483646 h 161"/>
              <a:gd name="T4" fmla="*/ 2147483646 w 180"/>
              <a:gd name="T5" fmla="*/ 2147483646 h 161"/>
              <a:gd name="T6" fmla="*/ 2147483646 w 180"/>
              <a:gd name="T7" fmla="*/ 0 h 161"/>
              <a:gd name="T8" fmla="*/ 2147483646 w 180"/>
              <a:gd name="T9" fmla="*/ 2147483646 h 161"/>
              <a:gd name="T10" fmla="*/ 2147483646 w 180"/>
              <a:gd name="T11" fmla="*/ 2147483646 h 161"/>
              <a:gd name="T12" fmla="*/ 2147483646 w 180"/>
              <a:gd name="T13" fmla="*/ 2147483646 h 161"/>
              <a:gd name="T14" fmla="*/ 2147483646 w 180"/>
              <a:gd name="T15" fmla="*/ 2147483646 h 161"/>
              <a:gd name="T16" fmla="*/ 2147483646 w 180"/>
              <a:gd name="T17" fmla="*/ 2147483646 h 161"/>
              <a:gd name="T18" fmla="*/ 2147483646 w 180"/>
              <a:gd name="T19" fmla="*/ 2147483646 h 161"/>
              <a:gd name="T20" fmla="*/ 2147483646 w 180"/>
              <a:gd name="T21" fmla="*/ 2147483646 h 161"/>
              <a:gd name="T22" fmla="*/ 2147483646 w 180"/>
              <a:gd name="T23" fmla="*/ 2147483646 h 161"/>
              <a:gd name="T24" fmla="*/ 2147483646 w 180"/>
              <a:gd name="T25" fmla="*/ 2147483646 h 161"/>
              <a:gd name="T26" fmla="*/ 2147483646 w 180"/>
              <a:gd name="T27" fmla="*/ 2147483646 h 161"/>
              <a:gd name="T28" fmla="*/ 2147483646 w 180"/>
              <a:gd name="T29" fmla="*/ 2147483646 h 161"/>
              <a:gd name="T30" fmla="*/ 2147483646 w 180"/>
              <a:gd name="T31" fmla="*/ 2147483646 h 161"/>
              <a:gd name="T32" fmla="*/ 0 w 180"/>
              <a:gd name="T33" fmla="*/ 2147483646 h 161"/>
              <a:gd name="T34" fmla="*/ 2147483646 w 180"/>
              <a:gd name="T35" fmla="*/ 2147483646 h 161"/>
              <a:gd name="T36" fmla="*/ 2147483646 w 180"/>
              <a:gd name="T37" fmla="*/ 2147483646 h 161"/>
              <a:gd name="T38" fmla="*/ 2147483646 w 180"/>
              <a:gd name="T39" fmla="*/ 2147483646 h 161"/>
              <a:gd name="T40" fmla="*/ 2147483646 w 180"/>
              <a:gd name="T41" fmla="*/ 2147483646 h 161"/>
              <a:gd name="T42" fmla="*/ 0 w 180"/>
              <a:gd name="T43" fmla="*/ 2147483646 h 161"/>
              <a:gd name="T44" fmla="*/ 2147483646 w 180"/>
              <a:gd name="T45" fmla="*/ 2147483646 h 161"/>
              <a:gd name="T46" fmla="*/ 2147483646 w 180"/>
              <a:gd name="T47" fmla="*/ 2147483646 h 161"/>
              <a:gd name="T48" fmla="*/ 2147483646 w 180"/>
              <a:gd name="T49" fmla="*/ 2147483646 h 161"/>
              <a:gd name="T50" fmla="*/ 2147483646 w 180"/>
              <a:gd name="T51" fmla="*/ 2147483646 h 161"/>
              <a:gd name="T52" fmla="*/ 2147483646 w 180"/>
              <a:gd name="T53" fmla="*/ 2147483646 h 161"/>
              <a:gd name="T54" fmla="*/ 2147483646 w 180"/>
              <a:gd name="T55" fmla="*/ 2147483646 h 161"/>
              <a:gd name="T56" fmla="*/ 2147483646 w 180"/>
              <a:gd name="T57" fmla="*/ 2147483646 h 161"/>
              <a:gd name="T58" fmla="*/ 2147483646 w 180"/>
              <a:gd name="T59" fmla="*/ 2147483646 h 161"/>
              <a:gd name="T60" fmla="*/ 2147483646 w 180"/>
              <a:gd name="T61" fmla="*/ 2147483646 h 161"/>
              <a:gd name="T62" fmla="*/ 2147483646 w 180"/>
              <a:gd name="T63" fmla="*/ 2147483646 h 161"/>
              <a:gd name="T64" fmla="*/ 2147483646 w 180"/>
              <a:gd name="T65" fmla="*/ 2147483646 h 161"/>
              <a:gd name="T66" fmla="*/ 2147483646 w 180"/>
              <a:gd name="T67" fmla="*/ 2147483646 h 161"/>
              <a:gd name="T68" fmla="*/ 2147483646 w 180"/>
              <a:gd name="T69" fmla="*/ 2147483646 h 161"/>
              <a:gd name="T70" fmla="*/ 2147483646 w 180"/>
              <a:gd name="T71" fmla="*/ 2147483646 h 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0" h="161">
                <a:moveTo>
                  <a:pt x="123" y="21"/>
                </a:moveTo>
                <a:cubicBezTo>
                  <a:pt x="112" y="21"/>
                  <a:pt x="112" y="21"/>
                  <a:pt x="112" y="21"/>
                </a:cubicBezTo>
                <a:cubicBezTo>
                  <a:pt x="111" y="15"/>
                  <a:pt x="106" y="10"/>
                  <a:pt x="100" y="10"/>
                </a:cubicBezTo>
                <a:cubicBezTo>
                  <a:pt x="80" y="10"/>
                  <a:pt x="80" y="10"/>
                  <a:pt x="80" y="10"/>
                </a:cubicBezTo>
                <a:cubicBezTo>
                  <a:pt x="74" y="10"/>
                  <a:pt x="69" y="15"/>
                  <a:pt x="69" y="21"/>
                </a:cubicBezTo>
                <a:cubicBezTo>
                  <a:pt x="58" y="21"/>
                  <a:pt x="58" y="21"/>
                  <a:pt x="58" y="21"/>
                </a:cubicBezTo>
                <a:cubicBezTo>
                  <a:pt x="58" y="9"/>
                  <a:pt x="67" y="0"/>
                  <a:pt x="77" y="0"/>
                </a:cubicBezTo>
                <a:cubicBezTo>
                  <a:pt x="103" y="0"/>
                  <a:pt x="103" y="0"/>
                  <a:pt x="103" y="0"/>
                </a:cubicBezTo>
                <a:cubicBezTo>
                  <a:pt x="113" y="0"/>
                  <a:pt x="122" y="9"/>
                  <a:pt x="123" y="21"/>
                </a:cubicBezTo>
                <a:close/>
                <a:moveTo>
                  <a:pt x="28" y="89"/>
                </a:moveTo>
                <a:cubicBezTo>
                  <a:pt x="73" y="89"/>
                  <a:pt x="73" y="89"/>
                  <a:pt x="73" y="89"/>
                </a:cubicBezTo>
                <a:cubicBezTo>
                  <a:pt x="73" y="83"/>
                  <a:pt x="73" y="83"/>
                  <a:pt x="73" y="83"/>
                </a:cubicBezTo>
                <a:cubicBezTo>
                  <a:pt x="73" y="78"/>
                  <a:pt x="77" y="74"/>
                  <a:pt x="81" y="74"/>
                </a:cubicBezTo>
                <a:cubicBezTo>
                  <a:pt x="99" y="74"/>
                  <a:pt x="99" y="74"/>
                  <a:pt x="99" y="74"/>
                </a:cubicBezTo>
                <a:cubicBezTo>
                  <a:pt x="104" y="74"/>
                  <a:pt x="108" y="78"/>
                  <a:pt x="108" y="83"/>
                </a:cubicBezTo>
                <a:cubicBezTo>
                  <a:pt x="108" y="89"/>
                  <a:pt x="108" y="89"/>
                  <a:pt x="108" y="89"/>
                </a:cubicBezTo>
                <a:cubicBezTo>
                  <a:pt x="153" y="89"/>
                  <a:pt x="153" y="89"/>
                  <a:pt x="153" y="89"/>
                </a:cubicBezTo>
                <a:cubicBezTo>
                  <a:pt x="166" y="89"/>
                  <a:pt x="178" y="78"/>
                  <a:pt x="180" y="64"/>
                </a:cubicBezTo>
                <a:cubicBezTo>
                  <a:pt x="180" y="50"/>
                  <a:pt x="180" y="50"/>
                  <a:pt x="180" y="50"/>
                </a:cubicBezTo>
                <a:cubicBezTo>
                  <a:pt x="180" y="37"/>
                  <a:pt x="171" y="26"/>
                  <a:pt x="159" y="26"/>
                </a:cubicBezTo>
                <a:cubicBezTo>
                  <a:pt x="149" y="26"/>
                  <a:pt x="149" y="26"/>
                  <a:pt x="149" y="26"/>
                </a:cubicBezTo>
                <a:cubicBezTo>
                  <a:pt x="144" y="26"/>
                  <a:pt x="144" y="26"/>
                  <a:pt x="144" y="26"/>
                </a:cubicBezTo>
                <a:cubicBezTo>
                  <a:pt x="137" y="26"/>
                  <a:pt x="137" y="26"/>
                  <a:pt x="137" y="26"/>
                </a:cubicBezTo>
                <a:cubicBezTo>
                  <a:pt x="129" y="26"/>
                  <a:pt x="129" y="26"/>
                  <a:pt x="129" y="26"/>
                </a:cubicBezTo>
                <a:cubicBezTo>
                  <a:pt x="123" y="26"/>
                  <a:pt x="123" y="26"/>
                  <a:pt x="123" y="26"/>
                </a:cubicBezTo>
                <a:cubicBezTo>
                  <a:pt x="111" y="26"/>
                  <a:pt x="111" y="26"/>
                  <a:pt x="111" y="26"/>
                </a:cubicBezTo>
                <a:cubicBezTo>
                  <a:pt x="69" y="26"/>
                  <a:pt x="69" y="26"/>
                  <a:pt x="69" y="26"/>
                </a:cubicBezTo>
                <a:cubicBezTo>
                  <a:pt x="57" y="26"/>
                  <a:pt x="57" y="26"/>
                  <a:pt x="57" y="26"/>
                </a:cubicBezTo>
                <a:cubicBezTo>
                  <a:pt x="42" y="26"/>
                  <a:pt x="42" y="26"/>
                  <a:pt x="42" y="26"/>
                </a:cubicBezTo>
                <a:cubicBezTo>
                  <a:pt x="35" y="26"/>
                  <a:pt x="35" y="26"/>
                  <a:pt x="35" y="26"/>
                </a:cubicBezTo>
                <a:cubicBezTo>
                  <a:pt x="28" y="26"/>
                  <a:pt x="28" y="26"/>
                  <a:pt x="28" y="26"/>
                </a:cubicBezTo>
                <a:cubicBezTo>
                  <a:pt x="21" y="26"/>
                  <a:pt x="21" y="26"/>
                  <a:pt x="21" y="26"/>
                </a:cubicBezTo>
                <a:cubicBezTo>
                  <a:pt x="10" y="26"/>
                  <a:pt x="0" y="37"/>
                  <a:pt x="0" y="50"/>
                </a:cubicBezTo>
                <a:cubicBezTo>
                  <a:pt x="0" y="64"/>
                  <a:pt x="0" y="64"/>
                  <a:pt x="0" y="64"/>
                </a:cubicBezTo>
                <a:cubicBezTo>
                  <a:pt x="3" y="78"/>
                  <a:pt x="14" y="89"/>
                  <a:pt x="28" y="89"/>
                </a:cubicBezTo>
                <a:close/>
                <a:moveTo>
                  <a:pt x="153" y="97"/>
                </a:moveTo>
                <a:cubicBezTo>
                  <a:pt x="108" y="97"/>
                  <a:pt x="108" y="97"/>
                  <a:pt x="108" y="97"/>
                </a:cubicBezTo>
                <a:cubicBezTo>
                  <a:pt x="108" y="103"/>
                  <a:pt x="108" y="103"/>
                  <a:pt x="108" y="103"/>
                </a:cubicBezTo>
                <a:cubicBezTo>
                  <a:pt x="108" y="108"/>
                  <a:pt x="104" y="112"/>
                  <a:pt x="99" y="112"/>
                </a:cubicBezTo>
                <a:cubicBezTo>
                  <a:pt x="81" y="112"/>
                  <a:pt x="81" y="112"/>
                  <a:pt x="81" y="112"/>
                </a:cubicBezTo>
                <a:cubicBezTo>
                  <a:pt x="77" y="112"/>
                  <a:pt x="73" y="108"/>
                  <a:pt x="73" y="103"/>
                </a:cubicBezTo>
                <a:cubicBezTo>
                  <a:pt x="73" y="97"/>
                  <a:pt x="73" y="97"/>
                  <a:pt x="73" y="97"/>
                </a:cubicBezTo>
                <a:cubicBezTo>
                  <a:pt x="28" y="97"/>
                  <a:pt x="28" y="97"/>
                  <a:pt x="28" y="97"/>
                </a:cubicBezTo>
                <a:cubicBezTo>
                  <a:pt x="16" y="97"/>
                  <a:pt x="6" y="91"/>
                  <a:pt x="0" y="81"/>
                </a:cubicBezTo>
                <a:cubicBezTo>
                  <a:pt x="0" y="137"/>
                  <a:pt x="0" y="137"/>
                  <a:pt x="0" y="137"/>
                </a:cubicBezTo>
                <a:cubicBezTo>
                  <a:pt x="0" y="150"/>
                  <a:pt x="10" y="161"/>
                  <a:pt x="21" y="161"/>
                </a:cubicBezTo>
                <a:cubicBezTo>
                  <a:pt x="28" y="161"/>
                  <a:pt x="28" y="161"/>
                  <a:pt x="28" y="161"/>
                </a:cubicBezTo>
                <a:cubicBezTo>
                  <a:pt x="35" y="161"/>
                  <a:pt x="35" y="161"/>
                  <a:pt x="35" y="161"/>
                </a:cubicBezTo>
                <a:cubicBezTo>
                  <a:pt x="42" y="161"/>
                  <a:pt x="42" y="161"/>
                  <a:pt x="42" y="161"/>
                </a:cubicBezTo>
                <a:cubicBezTo>
                  <a:pt x="137" y="161"/>
                  <a:pt x="137" y="161"/>
                  <a:pt x="137" y="161"/>
                </a:cubicBezTo>
                <a:cubicBezTo>
                  <a:pt x="144" y="161"/>
                  <a:pt x="144" y="161"/>
                  <a:pt x="144" y="161"/>
                </a:cubicBezTo>
                <a:cubicBezTo>
                  <a:pt x="149" y="161"/>
                  <a:pt x="149" y="161"/>
                  <a:pt x="149" y="161"/>
                </a:cubicBezTo>
                <a:cubicBezTo>
                  <a:pt x="159" y="161"/>
                  <a:pt x="159" y="161"/>
                  <a:pt x="159" y="161"/>
                </a:cubicBezTo>
                <a:cubicBezTo>
                  <a:pt x="171" y="161"/>
                  <a:pt x="180" y="150"/>
                  <a:pt x="180" y="137"/>
                </a:cubicBezTo>
                <a:cubicBezTo>
                  <a:pt x="180" y="81"/>
                  <a:pt x="180" y="81"/>
                  <a:pt x="180" y="81"/>
                </a:cubicBezTo>
                <a:cubicBezTo>
                  <a:pt x="174" y="91"/>
                  <a:pt x="164" y="97"/>
                  <a:pt x="153" y="97"/>
                </a:cubicBezTo>
                <a:close/>
                <a:moveTo>
                  <a:pt x="99" y="81"/>
                </a:moveTo>
                <a:cubicBezTo>
                  <a:pt x="82" y="81"/>
                  <a:pt x="82" y="81"/>
                  <a:pt x="82" y="81"/>
                </a:cubicBezTo>
                <a:cubicBezTo>
                  <a:pt x="80" y="81"/>
                  <a:pt x="79" y="82"/>
                  <a:pt x="79" y="84"/>
                </a:cubicBezTo>
                <a:cubicBezTo>
                  <a:pt x="79" y="88"/>
                  <a:pt x="79" y="88"/>
                  <a:pt x="79" y="88"/>
                </a:cubicBezTo>
                <a:cubicBezTo>
                  <a:pt x="79" y="91"/>
                  <a:pt x="79" y="91"/>
                  <a:pt x="79" y="91"/>
                </a:cubicBezTo>
                <a:cubicBezTo>
                  <a:pt x="79" y="96"/>
                  <a:pt x="79" y="96"/>
                  <a:pt x="79" y="96"/>
                </a:cubicBezTo>
                <a:cubicBezTo>
                  <a:pt x="79" y="98"/>
                  <a:pt x="79" y="98"/>
                  <a:pt x="79" y="98"/>
                </a:cubicBezTo>
                <a:cubicBezTo>
                  <a:pt x="79" y="103"/>
                  <a:pt x="79" y="103"/>
                  <a:pt x="79" y="103"/>
                </a:cubicBezTo>
                <a:cubicBezTo>
                  <a:pt x="79" y="104"/>
                  <a:pt x="80" y="106"/>
                  <a:pt x="82" y="106"/>
                </a:cubicBezTo>
                <a:cubicBezTo>
                  <a:pt x="99" y="106"/>
                  <a:pt x="99" y="106"/>
                  <a:pt x="99" y="106"/>
                </a:cubicBezTo>
                <a:cubicBezTo>
                  <a:pt x="100" y="106"/>
                  <a:pt x="102" y="104"/>
                  <a:pt x="102" y="103"/>
                </a:cubicBezTo>
                <a:cubicBezTo>
                  <a:pt x="102" y="98"/>
                  <a:pt x="102" y="98"/>
                  <a:pt x="102" y="98"/>
                </a:cubicBezTo>
                <a:cubicBezTo>
                  <a:pt x="102" y="96"/>
                  <a:pt x="102" y="96"/>
                  <a:pt x="102" y="96"/>
                </a:cubicBezTo>
                <a:cubicBezTo>
                  <a:pt x="102" y="91"/>
                  <a:pt x="102" y="91"/>
                  <a:pt x="102" y="91"/>
                </a:cubicBezTo>
                <a:cubicBezTo>
                  <a:pt x="102" y="88"/>
                  <a:pt x="102" y="88"/>
                  <a:pt x="102" y="88"/>
                </a:cubicBezTo>
                <a:cubicBezTo>
                  <a:pt x="102" y="84"/>
                  <a:pt x="102" y="84"/>
                  <a:pt x="102" y="84"/>
                </a:cubicBezTo>
                <a:cubicBezTo>
                  <a:pt x="102" y="82"/>
                  <a:pt x="100" y="81"/>
                  <a:pt x="99" y="81"/>
                </a:cubicBezTo>
                <a:close/>
              </a:path>
            </a:pathLst>
          </a:custGeom>
          <a:solidFill>
            <a:schemeClr val="tx1"/>
          </a:solidFill>
          <a:ln>
            <a:solidFill>
              <a:srgbClr val="A822FA"/>
            </a:solidFill>
          </a:ln>
          <a:extLst/>
        </p:spPr>
        <p:txBody>
          <a:bodyPr/>
          <a:lstStyle/>
          <a:p>
            <a:endParaRPr lang="en-US"/>
          </a:p>
        </p:txBody>
      </p:sp>
    </p:spTree>
    <p:extLst>
      <p:ext uri="{BB962C8B-B14F-4D97-AF65-F5344CB8AC3E}">
        <p14:creationId xmlns:p14="http://schemas.microsoft.com/office/powerpoint/2010/main" val="763379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6x9_ESDC_01">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_ClpServices xmlns="4f810ac0-7940-4b47-8510-ccc18747f341" xsi:nil="true"/>
    <TxtMotClef xmlns="4f810ac0-7940-4b47-8510-ccc18747f341" xsi:nil="true"/>
    <NbDuree xmlns="4f810ac0-7940-4b47-8510-ccc18747f341">12</NbDuree>
    <NbVersion xmlns="4f810ac0-7940-4b47-8510-ccc18747f341" xsi:nil="true"/>
    <ClpServices xmlns="4f810ac0-7940-4b47-8510-ccc18747f341"/>
    <IconOverlay xmlns="http://schemas.microsoft.com/sharepoint/v4" xsi:nil="true"/>
    <ChkNouveauEmp xmlns="4f810ac0-7940-4b47-8510-ccc18747f341">false</ChkNouveauEmp>
    <ChkTraitementInitial xmlns="4f810ac0-7940-4b47-8510-ccc18747f341">false</ChkTraitementInitial>
    <TxtResumeE xmlns="4f810ac0-7940-4b47-8510-ccc18747f341"/>
    <ChLocationEmplacement xmlns="4f810ac0-7940-4b47-8510-ccc18747f341">Client Library / Bibliothèque client</ChLocationEmplacement>
    <TxtResumeF xmlns="4f810ac0-7940-4b47-8510-ccc18747f341"/>
    <PgResponsibleResponsable xmlns="aeabe285-28c2-4b4a-a8cd-631679229c94">
      <UserInfo>
        <DisplayName>Ke, Jun J [NC]</DisplayName>
        <AccountId>126</AccountId>
        <AccountType/>
      </UserInfo>
    </PgResponsibleResponsable>
  </documentManagement>
</p:properties>
</file>

<file path=customXml/item3.xml><?xml version="1.0" encoding="utf-8"?>
<ct:contentTypeSchema xmlns:ct="http://schemas.microsoft.com/office/2006/metadata/contentType" xmlns:ma="http://schemas.microsoft.com/office/2006/metadata/properties/metaAttributes" ct:_="" ma:_="" ma:contentTypeName="ContTruc" ma:contentTypeID="0x0101004B9DE00CD6BF494E8621095E7F111E35004F74A9B650681B41AF60680931644FF8" ma:contentTypeVersion="38" ma:contentTypeDescription="ContTrucD" ma:contentTypeScope="" ma:versionID="06d894131a5b51e5018a3d3b80897f3d">
  <xsd:schema xmlns:xsd="http://www.w3.org/2001/XMLSchema" xmlns:xs="http://www.w3.org/2001/XMLSchema" xmlns:p="http://schemas.microsoft.com/office/2006/metadata/properties" xmlns:ns1="http://schemas.microsoft.com/sharepoint/v3" xmlns:ns2="4f810ac0-7940-4b47-8510-ccc18747f341" xmlns:ns3="aeabe285-28c2-4b4a-a8cd-631679229c94" xmlns:ns4="http://schemas.microsoft.com/sharepoint/v4" targetNamespace="http://schemas.microsoft.com/office/2006/metadata/properties" ma:root="true" ma:fieldsID="457b7fe014ac0dad4a48e1791a399ad9" ns1:_="" ns2:_="" ns3:_="" ns4:_="">
    <xsd:import namespace="http://schemas.microsoft.com/sharepoint/v3"/>
    <xsd:import namespace="4f810ac0-7940-4b47-8510-ccc18747f341"/>
    <xsd:import namespace="aeabe285-28c2-4b4a-a8cd-631679229c94"/>
    <xsd:import namespace="http://schemas.microsoft.com/sharepoint/v4"/>
    <xsd:element name="properties">
      <xsd:complexType>
        <xsd:sequence>
          <xsd:element name="documentManagement">
            <xsd:complexType>
              <xsd:all>
                <xsd:element ref="ns2:ClpServices"/>
                <xsd:element ref="ns3:PgResponsibleResponsable" minOccurs="0"/>
                <xsd:element ref="ns2:TxtResumeE"/>
                <xsd:element ref="ns2:TxtResumeF"/>
                <xsd:element ref="ns2:TxtMotClef" minOccurs="0"/>
                <xsd:element ref="ns2:NbDuree"/>
                <xsd:element ref="ns2:ChkNouveauEmp" minOccurs="0"/>
                <xsd:element ref="ns2:ChLocationEmplacement"/>
                <xsd:element ref="ns2:C_ClpServices" minOccurs="0"/>
                <xsd:element ref="ns2:ChkTraitementInitial" minOccurs="0"/>
                <xsd:element ref="ns2:NbVersion"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2" nillable="true" ma:displayName="Declared Record" ma:hidden="true" ma:internalName="_vti_ItemDeclaredRecord" ma:readOnly="true">
      <xsd:simpleType>
        <xsd:restriction base="dms:DateTime"/>
      </xsd:simpleType>
    </xsd:element>
    <xsd:element name="_vti_ItemHoldRecordStatus" ma:index="23" nillable="true" ma:displayName="Hold and Record Status" ma:decimals="0" ma:hidden="true" ma:internalName="_vti_ItemHoldRecordStatus" ma:readOnly="true">
      <xsd:simpleType>
        <xsd:restriction base="dms:Unknown"/>
      </xsd:simpleType>
    </xsd:element>
    <xsd:element name="_dlc_ExpireDateSaved" ma:index="24" nillable="true" ma:displayName="Original Expiration Date" ma:hidden="true" ma:internalName="_dlc_ExpireDateSaved" ma:readOnly="true">
      <xsd:simpleType>
        <xsd:restriction base="dms:DateTime"/>
      </xsd:simpleType>
    </xsd:element>
    <xsd:element name="_dlc_ExpireDate" ma:index="25" nillable="true" ma:displayName="Expiration Date" ma:hidden="true" ma:internalName="_dlc_ExpireDate" ma:readOnly="true">
      <xsd:simpleType>
        <xsd:restriction base="dms:DateTime"/>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810ac0-7940-4b47-8510-ccc18747f341" elementFormDefault="qualified">
    <xsd:import namespace="http://schemas.microsoft.com/office/2006/documentManagement/types"/>
    <xsd:import namespace="http://schemas.microsoft.com/office/infopath/2007/PartnerControls"/>
    <xsd:element name="ClpServices" ma:index="2" ma:displayName="ClpServices" ma:description="ClpServicesD" ma:list="{34A2CCC2-8655-4786-B8EE-4A9DDB8FA9D0}" ma:internalName="ClpServices" ma:showField="Title" ma:web="aeabe285-28c2-4b4a-a8cd-631679229c94">
      <xsd:simpleType>
        <xsd:restriction base="dms:Lookup"/>
      </xsd:simpleType>
    </xsd:element>
    <xsd:element name="TxtResumeE" ma:index="4" ma:displayName="TxtResumeE" ma:description="TxtResumeED" ma:internalName="TxtResumeE">
      <xsd:simpleType>
        <xsd:restriction base="dms:Text">
          <xsd:maxLength value="150"/>
        </xsd:restriction>
      </xsd:simpleType>
    </xsd:element>
    <xsd:element name="TxtResumeF" ma:index="5" ma:displayName="TxtResumeF" ma:description="TxtResumeFD" ma:internalName="TxtResumeF">
      <xsd:simpleType>
        <xsd:restriction base="dms:Text">
          <xsd:maxLength value="150"/>
        </xsd:restriction>
      </xsd:simpleType>
    </xsd:element>
    <xsd:element name="TxtMotClef" ma:index="6" nillable="true" ma:displayName="TxtMotClef" ma:description="TxtMotClefD" ma:internalName="TxtMotClef">
      <xsd:simpleType>
        <xsd:restriction base="dms:Text">
          <xsd:maxLength value="255"/>
        </xsd:restriction>
      </xsd:simpleType>
    </xsd:element>
    <xsd:element name="NbDuree" ma:index="7" ma:displayName="NbDuree" ma:decimals="0" ma:default="12" ma:description="NbDureeD" ma:internalName="NbDuree" ma:percentage="FALSE">
      <xsd:simpleType>
        <xsd:restriction base="dms:Number">
          <xsd:maxInclusive value="24"/>
          <xsd:minInclusive value="3"/>
        </xsd:restriction>
      </xsd:simpleType>
    </xsd:element>
    <xsd:element name="ChkNouveauEmp" ma:index="8" nillable="true" ma:displayName="ChkNouveauEmp" ma:default="0" ma:description="ChkNouveauEmpD" ma:internalName="ChkNouveauEmp">
      <xsd:simpleType>
        <xsd:restriction base="dms:Boolean"/>
      </xsd:simpleType>
    </xsd:element>
    <xsd:element name="ChLocationEmplacement" ma:index="9" ma:displayName="ChLocationEmplacement" ma:default="Client Library / Bibliothèque client" ma:description="ChLocationEmplacementD" ma:format="Dropdown" ma:internalName="ChLocationEmplacement">
      <xsd:simpleType>
        <xsd:restriction base="dms:Choice">
          <xsd:enumeration value="Client Library / Bibliothèque client"/>
          <xsd:enumeration value="Technical Library / Bibliothèque technique"/>
          <xsd:enumeration value="Archive"/>
          <xsd:enumeration value="Work in progress library / Bibliothèque de travaux en cours"/>
        </xsd:restriction>
      </xsd:simpleType>
    </xsd:element>
    <xsd:element name="C_ClpServices" ma:index="17" nillable="true" ma:displayName="C_ClpServices" ma:internalName="C_ClpServices" ma:readOnly="true">
      <xsd:simpleType>
        <xsd:restriction base="dms:Text"/>
      </xsd:simpleType>
    </xsd:element>
    <xsd:element name="ChkTraitementInitial" ma:index="18" nillable="true" ma:displayName="ChkTraitementInitial" ma:default="0" ma:description="To know if initial workflow is done&#10;Pour voir si le flux de travail initial est fait" ma:hidden="true" ma:internalName="ChkTraitementInitial" ma:readOnly="false">
      <xsd:simpleType>
        <xsd:restriction base="dms:Boolean"/>
      </xsd:simpleType>
    </xsd:element>
    <xsd:element name="NbVersion" ma:index="19" nillable="true" ma:displayName="NbVersion" ma:description="Enregistre la version du document / Saves the document version" ma:hidden="true" ma:internalName="NbVersion"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eabe285-28c2-4b4a-a8cd-631679229c94" elementFormDefault="qualified">
    <xsd:import namespace="http://schemas.microsoft.com/office/2006/documentManagement/types"/>
    <xsd:import namespace="http://schemas.microsoft.com/office/infopath/2007/PartnerControls"/>
    <xsd:element name="PgResponsibleResponsable" ma:index="3" nillable="true" ma:displayName="PgResponsibleResponsable" ma:description="" ma:list="UserInfo" ma:SharePointGroup="0" ma:internalName="PgResponsibleResponsabl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Application xmlns="http://www.sap.com/cof/powerpoint/application">
  <Version>2</Version>
  <Revision>2.5.100.71889</Revision>
</Application>
</file>

<file path=customXml/item5.xml><?xml version="1.0" encoding="utf-8"?>
<Application xmlns="http://www.sap.com/cof/ao/powerpoint/application">
  <com.sap.ip.bi.pioneer>
    <Version>4</Version>
    <AAO_Revision>2.5.100.71889</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Props1.xml><?xml version="1.0" encoding="utf-8"?>
<ds:datastoreItem xmlns:ds="http://schemas.openxmlformats.org/officeDocument/2006/customXml" ds:itemID="{42A41296-CA63-4450-A37C-687875B724D7}">
  <ds:schemaRefs>
    <ds:schemaRef ds:uri="http://schemas.microsoft.com/sharepoint/v3/contenttype/forms"/>
  </ds:schemaRefs>
</ds:datastoreItem>
</file>

<file path=customXml/itemProps2.xml><?xml version="1.0" encoding="utf-8"?>
<ds:datastoreItem xmlns:ds="http://schemas.openxmlformats.org/officeDocument/2006/customXml" ds:itemID="{6F5BECCF-8FAA-45F0-9712-E2E72716B9F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eabe285-28c2-4b4a-a8cd-631679229c94"/>
    <ds:schemaRef ds:uri="http://purl.org/dc/elements/1.1/"/>
    <ds:schemaRef ds:uri="http://schemas.microsoft.com/office/2006/metadata/properties"/>
    <ds:schemaRef ds:uri="4f810ac0-7940-4b47-8510-ccc18747f341"/>
    <ds:schemaRef ds:uri="http://schemas.microsoft.com/sharepoint/v3"/>
    <ds:schemaRef ds:uri="http://schemas.microsoft.com/sharepoint/v4"/>
    <ds:schemaRef ds:uri="http://www.w3.org/XML/1998/namespace"/>
    <ds:schemaRef ds:uri="http://purl.org/dc/dcmitype/"/>
  </ds:schemaRefs>
</ds:datastoreItem>
</file>

<file path=customXml/itemProps3.xml><?xml version="1.0" encoding="utf-8"?>
<ds:datastoreItem xmlns:ds="http://schemas.openxmlformats.org/officeDocument/2006/customXml" ds:itemID="{D798478E-280C-4F45-9662-7DEFFB7325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810ac0-7940-4b47-8510-ccc18747f341"/>
    <ds:schemaRef ds:uri="aeabe285-28c2-4b4a-a8cd-631679229c9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5E08B45-1498-4749-93E7-426742673C7E}">
  <ds:schemaRefs>
    <ds:schemaRef ds:uri="http://www.sap.com/cof/powerpoint/application"/>
  </ds:schemaRefs>
</ds:datastoreItem>
</file>

<file path=customXml/itemProps5.xml><?xml version="1.0" encoding="utf-8"?>
<ds:datastoreItem xmlns:ds="http://schemas.openxmlformats.org/officeDocument/2006/customXml" ds:itemID="{562C9455-C065-4897-98D8-7B7226A02C4A}">
  <ds:schemaRefs>
    <ds:schemaRef ds:uri="http://www.sap.com/cof/ao/powerpoint/application"/>
  </ds:schemaRefs>
</ds:datastoreItem>
</file>

<file path=docProps/app.xml><?xml version="1.0" encoding="utf-8"?>
<Properties xmlns="http://schemas.openxmlformats.org/officeDocument/2006/extended-properties" xmlns:vt="http://schemas.openxmlformats.org/officeDocument/2006/docPropsVTypes">
  <Template/>
  <TotalTime>10207</TotalTime>
  <Words>2224</Words>
  <Application>Microsoft Office PowerPoint</Application>
  <PresentationFormat>On-screen Show (16:9)</PresentationFormat>
  <Paragraphs>195</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Bookman Old Style</vt:lpstr>
      <vt:lpstr>Bradley Hand ITC</vt:lpstr>
      <vt:lpstr>Calibri</vt:lpstr>
      <vt:lpstr>Open Sans Semibold</vt:lpstr>
      <vt:lpstr>Verdana</vt:lpstr>
      <vt:lpstr>Wingdings</vt:lpstr>
      <vt:lpstr>16x9_ESDC_01</vt:lpstr>
      <vt:lpstr>ACQUISITION CARD </vt:lpstr>
      <vt:lpstr>PowerPoint Presentation</vt:lpstr>
      <vt:lpstr>INTELLECTUAL PROPERTY– The Basics</vt:lpstr>
      <vt:lpstr>INTELLECTUAL PROPERTY– HOW DO I KNOW? </vt:lpstr>
      <vt:lpstr>INTELLECTUAL PROPERTY– What’s the big deal?</vt:lpstr>
      <vt:lpstr>INTELLECTUAL PROPERTY– Case Studies</vt:lpstr>
      <vt:lpstr>SECURITY and ACQUISITION CARDS</vt:lpstr>
      <vt:lpstr>How do I determine if there are Security Requirements?</vt:lpstr>
      <vt:lpstr>PowerPoint Presentation</vt:lpstr>
      <vt:lpstr>PowerPoint Presentation</vt:lpstr>
      <vt:lpstr>Who to Contact? </vt:lpstr>
      <vt:lpstr>Questions ?</vt:lpstr>
      <vt:lpstr>PowerPoint Presentation</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Larocque, Nadine [NC]</dc:creator>
  <cp:lastModifiedBy>Vincent, Élise</cp:lastModifiedBy>
  <cp:revision>719</cp:revision>
  <cp:lastPrinted>2018-12-04T14:57:53Z</cp:lastPrinted>
  <dcterms:created xsi:type="dcterms:W3CDTF">2018-05-02T17:31:41Z</dcterms:created>
  <dcterms:modified xsi:type="dcterms:W3CDTF">2019-06-04T12:13:11Z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temRetentionFormula">
    <vt:lpwstr/>
  </property>
  <property fmtid="{D5CDD505-2E9C-101B-9397-08002B2CF9AE}" pid="3" name="_dlc_policyId">
    <vt:lpwstr/>
  </property>
  <property fmtid="{D5CDD505-2E9C-101B-9397-08002B2CF9AE}" pid="4" name="ContentTypeId">
    <vt:lpwstr>0x0101040003A63F095AE43C418C5EB8D418AD87E4008A2F70CE93A5824AB942A768F5BED4E8</vt:lpwstr>
  </property>
  <property fmtid="{D5CDD505-2E9C-101B-9397-08002B2CF9AE}" pid="5" name="WorkflowChangePath">
    <vt:lpwstr>7ab30019-3554-4919-b6f6-c90dc74a1bdf,5;</vt:lpwstr>
  </property>
</Properties>
</file>