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26"/>
  </p:notesMasterIdLst>
  <p:sldIdLst>
    <p:sldId id="256" r:id="rId6"/>
    <p:sldId id="257" r:id="rId7"/>
    <p:sldId id="277" r:id="rId8"/>
    <p:sldId id="280" r:id="rId9"/>
    <p:sldId id="259" r:id="rId10"/>
    <p:sldId id="260" r:id="rId11"/>
    <p:sldId id="262" r:id="rId12"/>
    <p:sldId id="261" r:id="rId13"/>
    <p:sldId id="278" r:id="rId14"/>
    <p:sldId id="270" r:id="rId15"/>
    <p:sldId id="273" r:id="rId16"/>
    <p:sldId id="264" r:id="rId17"/>
    <p:sldId id="268" r:id="rId18"/>
    <p:sldId id="274" r:id="rId19"/>
    <p:sldId id="269" r:id="rId20"/>
    <p:sldId id="281" r:id="rId21"/>
    <p:sldId id="272" r:id="rId22"/>
    <p:sldId id="258" r:id="rId23"/>
    <p:sldId id="263" r:id="rId24"/>
    <p:sldId id="271"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73B632"/>
    <a:srgbClr val="C3D941"/>
    <a:srgbClr val="7A82AA"/>
    <a:srgbClr val="8E2B3F"/>
    <a:srgbClr val="9DB8C1"/>
    <a:srgbClr val="99CCCC"/>
    <a:srgbClr val="9EB8C1"/>
    <a:srgbClr val="CB415F"/>
    <a:srgbClr val="9FB8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78527" autoAdjust="0"/>
  </p:normalViewPr>
  <p:slideViewPr>
    <p:cSldViewPr snapToGrid="0" snapToObjects="1">
      <p:cViewPr>
        <p:scale>
          <a:sx n="100" d="100"/>
          <a:sy n="100" d="100"/>
        </p:scale>
        <p:origin x="-226" y="662"/>
      </p:cViewPr>
      <p:guideLst>
        <p:guide orient="horz" pos="2160"/>
        <p:guide pos="2880"/>
      </p:guideLst>
    </p:cSldViewPr>
  </p:slideViewPr>
  <p:notesTextViewPr>
    <p:cViewPr>
      <p:scale>
        <a:sx n="100" d="100"/>
        <a:sy n="100" d="100"/>
      </p:scale>
      <p:origin x="0" y="1296"/>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CA"/>
              <a:t>Expenses per Month</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invertIfNegative val="0"/>
          <c:cat>
            <c:numRef>
              <c:f>Sheet1!$C$2:$C$14</c:f>
              <c:numCache>
                <c:formatCode>mmm\-yy</c:formatCode>
                <c:ptCount val="13"/>
                <c:pt idx="0">
                  <c:v>42614</c:v>
                </c:pt>
                <c:pt idx="1">
                  <c:v>42644</c:v>
                </c:pt>
                <c:pt idx="2">
                  <c:v>42675</c:v>
                </c:pt>
                <c:pt idx="3">
                  <c:v>42705</c:v>
                </c:pt>
                <c:pt idx="4">
                  <c:v>42736</c:v>
                </c:pt>
                <c:pt idx="5">
                  <c:v>42767</c:v>
                </c:pt>
                <c:pt idx="6">
                  <c:v>42795</c:v>
                </c:pt>
                <c:pt idx="7">
                  <c:v>42826</c:v>
                </c:pt>
                <c:pt idx="8">
                  <c:v>42856</c:v>
                </c:pt>
                <c:pt idx="9">
                  <c:v>42887</c:v>
                </c:pt>
                <c:pt idx="10">
                  <c:v>42917</c:v>
                </c:pt>
                <c:pt idx="11">
                  <c:v>42948</c:v>
                </c:pt>
                <c:pt idx="12">
                  <c:v>42979</c:v>
                </c:pt>
              </c:numCache>
            </c:numRef>
          </c:cat>
          <c:val>
            <c:numRef>
              <c:f>Sheet1!$D$2:$D$14</c:f>
              <c:numCache>
                <c:formatCode>_("$"* #,##0_);_("$"* \(#,##0\);_("$"* "-"_);_(* @_)</c:formatCode>
                <c:ptCount val="13"/>
                <c:pt idx="0">
                  <c:v>2475502.1300000036</c:v>
                </c:pt>
                <c:pt idx="1">
                  <c:v>2182440.9399999953</c:v>
                </c:pt>
                <c:pt idx="2">
                  <c:v>2259281.2699999958</c:v>
                </c:pt>
                <c:pt idx="3" formatCode="_-&quot;$&quot;* #,##0_-;\-&quot;$&quot;* #,##0_-;_-&quot;$&quot;* &quot;-&quot;??_-;_-@_-">
                  <c:v>2262184.1099999961</c:v>
                </c:pt>
                <c:pt idx="4" formatCode="_-&quot;$&quot;* #,##0_-;\-&quot;$&quot;* #,##0_-;_-&quot;$&quot;* &quot;-&quot;??_-;_-@_-">
                  <c:v>3009335.3900000034</c:v>
                </c:pt>
                <c:pt idx="5" formatCode="_-&quot;$&quot;* #,##0_-;\-&quot;$&quot;* #,##0_-;_-&quot;$&quot;* &quot;-&quot;??_-;_-@_-">
                  <c:v>2968145.4399999995</c:v>
                </c:pt>
                <c:pt idx="6" formatCode="_-&quot;$&quot;* #,##0_-;\-&quot;$&quot;* #,##0_-;_-&quot;$&quot;* &quot;-&quot;??_-;_-@_-">
                  <c:v>6940477.9700000053</c:v>
                </c:pt>
                <c:pt idx="7" formatCode="_-&quot;$&quot;* #,##0_-;\-&quot;$&quot;* #,##0_-;_-&quot;$&quot;* &quot;-&quot;??_-;_-@_-">
                  <c:v>1722585.8799999973</c:v>
                </c:pt>
                <c:pt idx="8" formatCode="_(&quot;$&quot;* #,##0_);_(&quot;$&quot;* \(#,##0\);_(&quot;$&quot;* &quot;-&quot;??_);_(@_)">
                  <c:v>1728077.9299999943</c:v>
                </c:pt>
                <c:pt idx="9" formatCode="_-&quot;$&quot;* #,##0_-;\-&quot;$&quot;* #,##0_-;_-&quot;$&quot;* &quot;-&quot;??_-;_-@_-">
                  <c:v>1992842.6499999973</c:v>
                </c:pt>
                <c:pt idx="10" formatCode="_-&quot;$&quot;* #,##0_-;\-&quot;$&quot;* #,##0_-;_-&quot;$&quot;* &quot;-&quot;??_-;_-@_-">
                  <c:v>2159322.3999999976</c:v>
                </c:pt>
                <c:pt idx="11" formatCode="_-&quot;$&quot;* #,##0_-;\-&quot;$&quot;* #,##0_-;_-&quot;$&quot;* &quot;-&quot;??_-;_-@_-">
                  <c:v>2058114.7900000019</c:v>
                </c:pt>
                <c:pt idx="12" formatCode="_-&quot;$&quot;* #,##0_-;\-&quot;$&quot;* #,##0_-;_-&quot;$&quot;* &quot;-&quot;??_-;_-@_-">
                  <c:v>2102932</c:v>
                </c:pt>
              </c:numCache>
            </c:numRef>
          </c:val>
        </c:ser>
        <c:dLbls>
          <c:showLegendKey val="0"/>
          <c:showVal val="0"/>
          <c:showCatName val="0"/>
          <c:showSerName val="0"/>
          <c:showPercent val="0"/>
          <c:showBubbleSize val="0"/>
        </c:dLbls>
        <c:gapWidth val="150"/>
        <c:shape val="box"/>
        <c:axId val="137836800"/>
        <c:axId val="137852800"/>
        <c:axId val="0"/>
      </c:bar3DChart>
      <c:dateAx>
        <c:axId val="137836800"/>
        <c:scaling>
          <c:orientation val="minMax"/>
        </c:scaling>
        <c:delete val="0"/>
        <c:axPos val="b"/>
        <c:numFmt formatCode="mmm\-yy" sourceLinked="1"/>
        <c:majorTickMark val="out"/>
        <c:minorTickMark val="none"/>
        <c:tickLblPos val="nextTo"/>
        <c:crossAx val="137852800"/>
        <c:crosses val="autoZero"/>
        <c:auto val="1"/>
        <c:lblOffset val="100"/>
        <c:baseTimeUnit val="months"/>
      </c:dateAx>
      <c:valAx>
        <c:axId val="137852800"/>
        <c:scaling>
          <c:orientation val="minMax"/>
        </c:scaling>
        <c:delete val="0"/>
        <c:axPos val="l"/>
        <c:majorGridlines/>
        <c:numFmt formatCode="_(&quot;$&quot;* #,##0_);_(&quot;$&quot;* \(#,##0\);_(&quot;$&quot;* &quot;-&quot;_);_(* @_)" sourceLinked="1"/>
        <c:majorTickMark val="out"/>
        <c:minorTickMark val="none"/>
        <c:tickLblPos val="nextTo"/>
        <c:crossAx val="137836800"/>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CA"/>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Top</a:t>
            </a:r>
            <a:r>
              <a:rPr lang="en-US" baseline="0"/>
              <a:t> Types of </a:t>
            </a:r>
          </a:p>
          <a:p>
            <a:pPr>
              <a:defRPr/>
            </a:pPr>
            <a:r>
              <a:rPr lang="en-US" baseline="0"/>
              <a:t>Goods Purchased</a:t>
            </a:r>
            <a:endParaRPr lang="en-US"/>
          </a:p>
        </c:rich>
      </c:tx>
      <c:layout>
        <c:manualLayout>
          <c:xMode val="edge"/>
          <c:yMode val="edge"/>
          <c:x val="0.73934033245844255"/>
          <c:y val="0.67129629629629628"/>
        </c:manualLayout>
      </c:layout>
      <c:overlay val="0"/>
    </c:title>
    <c:autoTitleDeleted val="0"/>
    <c:plotArea>
      <c:layout>
        <c:manualLayout>
          <c:layoutTarget val="inner"/>
          <c:xMode val="edge"/>
          <c:yMode val="edge"/>
          <c:x val="0.22962664041994751"/>
          <c:y val="0.21824329250510352"/>
          <c:w val="0.41019138232720909"/>
          <c:h val="0.68365230387868181"/>
        </c:manualLayout>
      </c:layout>
      <c:doughnutChart>
        <c:varyColors val="1"/>
        <c:ser>
          <c:idx val="0"/>
          <c:order val="0"/>
          <c:tx>
            <c:strRef>
              <c:f>[GLReport.xlsx]Sheet4!$B$1</c:f>
              <c:strCache>
                <c:ptCount val="1"/>
                <c:pt idx="0">
                  <c:v>Value</c:v>
                </c:pt>
              </c:strCache>
            </c:strRef>
          </c:tx>
          <c:explosion val="25"/>
          <c:dLbls>
            <c:dLbl>
              <c:idx val="0"/>
              <c:layout>
                <c:manualLayout>
                  <c:x val="0.1"/>
                  <c:y val="-0.19444444444444445"/>
                </c:manualLayout>
              </c:layout>
              <c:tx>
                <c:rich>
                  <a:bodyPr/>
                  <a:lstStyle/>
                  <a:p>
                    <a:r>
                      <a:rPr lang="en-US"/>
                      <a:t> Office Supplies - $11M </a:t>
                    </a:r>
                  </a:p>
                </c:rich>
              </c:tx>
              <c:showLegendKey val="0"/>
              <c:showVal val="1"/>
              <c:showCatName val="0"/>
              <c:showSerName val="0"/>
              <c:showPercent val="0"/>
              <c:showBubbleSize val="0"/>
            </c:dLbl>
            <c:dLbl>
              <c:idx val="1"/>
              <c:layout>
                <c:manualLayout>
                  <c:x val="0.15"/>
                  <c:y val="0.14814814814814814"/>
                </c:manualLayout>
              </c:layout>
              <c:tx>
                <c:rich>
                  <a:bodyPr/>
                  <a:lstStyle/>
                  <a:p>
                    <a:r>
                      <a:rPr lang="en-US"/>
                      <a:t>Furniture</a:t>
                    </a:r>
                    <a:r>
                      <a:rPr lang="en-US" baseline="0"/>
                      <a:t> - </a:t>
                    </a:r>
                    <a:r>
                      <a:rPr lang="en-US"/>
                      <a:t> $4.5M </a:t>
                    </a:r>
                  </a:p>
                </c:rich>
              </c:tx>
              <c:showLegendKey val="0"/>
              <c:showVal val="1"/>
              <c:showCatName val="0"/>
              <c:showSerName val="0"/>
              <c:showPercent val="0"/>
              <c:showBubbleSize val="0"/>
            </c:dLbl>
            <c:dLbl>
              <c:idx val="2"/>
              <c:layout>
                <c:manualLayout>
                  <c:x val="-0.1111111111111111"/>
                  <c:y val="0.11574074074074074"/>
                </c:manualLayout>
              </c:layout>
              <c:tx>
                <c:rich>
                  <a:bodyPr/>
                  <a:lstStyle/>
                  <a:p>
                    <a:r>
                      <a:rPr lang="en-US"/>
                      <a:t> Translation -$2M </a:t>
                    </a:r>
                  </a:p>
                </c:rich>
              </c:tx>
              <c:showLegendKey val="0"/>
              <c:showVal val="1"/>
              <c:showCatName val="0"/>
              <c:showSerName val="0"/>
              <c:showPercent val="0"/>
              <c:showBubbleSize val="0"/>
            </c:dLbl>
            <c:dLbl>
              <c:idx val="3"/>
              <c:layout>
                <c:manualLayout>
                  <c:x val="-0.12777777777777777"/>
                  <c:y val="7.407407407407407E-2"/>
                </c:manualLayout>
              </c:layout>
              <c:tx>
                <c:rich>
                  <a:bodyPr/>
                  <a:lstStyle/>
                  <a:p>
                    <a:r>
                      <a:rPr lang="en-US"/>
                      <a:t> Training -$1.7M </a:t>
                    </a:r>
                  </a:p>
                </c:rich>
              </c:tx>
              <c:showLegendKey val="0"/>
              <c:showVal val="1"/>
              <c:showCatName val="0"/>
              <c:showSerName val="0"/>
              <c:showPercent val="0"/>
              <c:showBubbleSize val="0"/>
            </c:dLbl>
            <c:dLbl>
              <c:idx val="4"/>
              <c:layout>
                <c:manualLayout>
                  <c:x val="-0.15555555555555556"/>
                  <c:y val="-5.0925925925925923E-2"/>
                </c:manualLayout>
              </c:layout>
              <c:tx>
                <c:rich>
                  <a:bodyPr/>
                  <a:lstStyle/>
                  <a:p>
                    <a:r>
                      <a:rPr lang="en-US"/>
                      <a:t> Conferences &amp; Workshops -$1.1M </a:t>
                    </a:r>
                  </a:p>
                </c:rich>
              </c:tx>
              <c:showLegendKey val="0"/>
              <c:showVal val="1"/>
              <c:showCatName val="0"/>
              <c:showSerName val="0"/>
              <c:showPercent val="0"/>
              <c:showBubbleSize val="0"/>
            </c:dLbl>
            <c:dLbl>
              <c:idx val="5"/>
              <c:layout>
                <c:manualLayout>
                  <c:x val="-5.5555555555555552E-2"/>
                  <c:y val="-0.17592592592592593"/>
                </c:manualLayout>
              </c:layout>
              <c:tx>
                <c:rich>
                  <a:bodyPr/>
                  <a:lstStyle/>
                  <a:p>
                    <a:r>
                      <a:rPr lang="en-US"/>
                      <a:t> Courier Services - $900K </a:t>
                    </a:r>
                  </a:p>
                </c:rich>
              </c:tx>
              <c:showLegendKey val="0"/>
              <c:showVal val="1"/>
              <c:showCatName val="0"/>
              <c:showSerName val="0"/>
              <c:showPercent val="0"/>
              <c:showBubbleSize val="0"/>
            </c:dLbl>
            <c:dLbl>
              <c:idx val="6"/>
              <c:layout>
                <c:manualLayout>
                  <c:x val="8.3333333333333329E-2"/>
                  <c:y val="-0.14351851851851852"/>
                </c:manualLayout>
              </c:layout>
              <c:tx>
                <c:rich>
                  <a:bodyPr/>
                  <a:lstStyle/>
                  <a:p>
                    <a:r>
                      <a:rPr lang="en-US"/>
                      <a:t> Books &amp; Publications -$700K </a:t>
                    </a:r>
                  </a:p>
                </c:rich>
              </c:tx>
              <c:showLegendKey val="0"/>
              <c:showVal val="1"/>
              <c:showCatName val="0"/>
              <c:showSerName val="0"/>
              <c:showPercent val="0"/>
              <c:showBubbleSize val="0"/>
            </c:dLbl>
            <c:showLegendKey val="0"/>
            <c:showVal val="1"/>
            <c:showCatName val="0"/>
            <c:showSerName val="0"/>
            <c:showPercent val="0"/>
            <c:showBubbleSize val="0"/>
            <c:showLeaderLines val="1"/>
          </c:dLbls>
          <c:cat>
            <c:strRef>
              <c:f>[GLReport.xlsx]Sheet4!$A$2:$A$8</c:f>
              <c:strCache>
                <c:ptCount val="7"/>
                <c:pt idx="0">
                  <c:v>Office Supplies</c:v>
                </c:pt>
                <c:pt idx="1">
                  <c:v>Office Furniture</c:v>
                </c:pt>
                <c:pt idx="2">
                  <c:v>Translation </c:v>
                </c:pt>
                <c:pt idx="3">
                  <c:v>Training</c:v>
                </c:pt>
                <c:pt idx="4">
                  <c:v>Conferences, Seminars &amp; Workshops</c:v>
                </c:pt>
                <c:pt idx="5">
                  <c:v>Courier Services</c:v>
                </c:pt>
                <c:pt idx="6">
                  <c:v>Books, Publications, and other printed matter</c:v>
                </c:pt>
              </c:strCache>
            </c:strRef>
          </c:cat>
          <c:val>
            <c:numRef>
              <c:f>[GLReport.xlsx]Sheet4!$B$2:$B$8</c:f>
              <c:numCache>
                <c:formatCode>_("$"* #,##0_);_("$"* \(#,##0\);_("$"* "-"_);_(@_)</c:formatCode>
                <c:ptCount val="7"/>
                <c:pt idx="0">
                  <c:v>11330421.140000001</c:v>
                </c:pt>
                <c:pt idx="1">
                  <c:v>4575970</c:v>
                </c:pt>
                <c:pt idx="2">
                  <c:v>2034654</c:v>
                </c:pt>
                <c:pt idx="3">
                  <c:v>1742865.35</c:v>
                </c:pt>
                <c:pt idx="4">
                  <c:v>1149178.46</c:v>
                </c:pt>
                <c:pt idx="5">
                  <c:v>986929.41</c:v>
                </c:pt>
                <c:pt idx="6">
                  <c:v>722003.54</c:v>
                </c:pt>
              </c:numCache>
            </c:numRef>
          </c:val>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externalData r:id="rId2">
    <c:autoUpdate val="0"/>
  </c:externalData>
</c:chartSpace>
</file>

<file path=ppt/diagrams/_rels/data7.xml.rels><?xml version="1.0" encoding="UTF-8" standalone="yes"?>
<Relationships xmlns="http://schemas.openxmlformats.org/package/2006/relationships"><Relationship Id="rId1" Type="http://schemas.openxmlformats.org/officeDocument/2006/relationships/hyperlink" Target="http://dialogue/grp/CR-AR/Lists/NAOPRequestsGateTypeP14/NewFormPar.aspx?category=NAOPCReqType2TypeP14&amp;Source=http://dialogue/grp/CR-AR/SitePages/Merci-ThankYou.aspx" TargetMode="External"/></Relationships>
</file>

<file path=ppt/diagrams/_rels/drawing7.xml.rels><?xml version="1.0" encoding="UTF-8" standalone="yes"?>
<Relationships xmlns="http://schemas.openxmlformats.org/package/2006/relationships"><Relationship Id="rId1" Type="http://schemas.openxmlformats.org/officeDocument/2006/relationships/hyperlink" Target="http://dialogue/grp/CR-AR/Lists/NAOPRequestsGateTypeP14/NewFormPar.aspx?category=NAOPCReqType2TypeP14&amp;Source=http://dialogue/grp/CR-AR/SitePages/Merci-ThankYou.aspx"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EE36DC-53BE-459B-851C-9D9AA0C0288A}"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CA"/>
        </a:p>
      </dgm:t>
    </dgm:pt>
    <dgm:pt modelId="{A02A8F7B-0B30-429F-88E3-67F0AA172589}">
      <dgm:prSet/>
      <dgm:spPr/>
      <dgm:t>
        <a:bodyPr/>
        <a:lstStyle/>
        <a:p>
          <a:pPr rtl="0"/>
          <a:r>
            <a:rPr lang="en-CA" dirty="0" smtClean="0"/>
            <a:t>Frequently Asked Questions</a:t>
          </a:r>
          <a:endParaRPr lang="en-CA" dirty="0"/>
        </a:p>
      </dgm:t>
    </dgm:pt>
    <dgm:pt modelId="{3AD097E1-5DD4-4FD7-B26E-8579C6C7E299}" type="parTrans" cxnId="{E2F8EB99-17BE-492D-A7F1-D3EF6309E2DA}">
      <dgm:prSet/>
      <dgm:spPr/>
      <dgm:t>
        <a:bodyPr/>
        <a:lstStyle/>
        <a:p>
          <a:endParaRPr lang="en-CA"/>
        </a:p>
      </dgm:t>
    </dgm:pt>
    <dgm:pt modelId="{21FC3BF6-5F5C-429F-9664-5471405BDC45}" type="sibTrans" cxnId="{E2F8EB99-17BE-492D-A7F1-D3EF6309E2DA}">
      <dgm:prSet/>
      <dgm:spPr/>
      <dgm:t>
        <a:bodyPr/>
        <a:lstStyle/>
        <a:p>
          <a:endParaRPr lang="en-CA"/>
        </a:p>
      </dgm:t>
    </dgm:pt>
    <dgm:pt modelId="{9E06704C-89C9-482D-A580-5777123DE4F0}">
      <dgm:prSet/>
      <dgm:spPr/>
      <dgm:t>
        <a:bodyPr/>
        <a:lstStyle/>
        <a:p>
          <a:pPr rtl="0"/>
          <a:r>
            <a:rPr lang="en-CA" dirty="0" smtClean="0"/>
            <a:t>NEW Consequences for Misuse </a:t>
          </a:r>
          <a:endParaRPr lang="en-CA" dirty="0"/>
        </a:p>
      </dgm:t>
    </dgm:pt>
    <dgm:pt modelId="{7384DA8D-BCD2-4FFE-A894-A786EE0B5E0E}" type="parTrans" cxnId="{69601E63-40E5-4F49-A1CB-9661D98A954E}">
      <dgm:prSet/>
      <dgm:spPr/>
      <dgm:t>
        <a:bodyPr/>
        <a:lstStyle/>
        <a:p>
          <a:endParaRPr lang="en-CA"/>
        </a:p>
      </dgm:t>
    </dgm:pt>
    <dgm:pt modelId="{F581DF66-B5D2-49D5-96C6-136183E88C0A}" type="sibTrans" cxnId="{69601E63-40E5-4F49-A1CB-9661D98A954E}">
      <dgm:prSet/>
      <dgm:spPr/>
      <dgm:t>
        <a:bodyPr/>
        <a:lstStyle/>
        <a:p>
          <a:endParaRPr lang="en-CA"/>
        </a:p>
      </dgm:t>
    </dgm:pt>
    <dgm:pt modelId="{C60056E3-F172-421F-B835-EC3A5C9D93EF}">
      <dgm:prSet/>
      <dgm:spPr/>
      <dgm:t>
        <a:bodyPr/>
        <a:lstStyle/>
        <a:p>
          <a:pPr rtl="0"/>
          <a:r>
            <a:rPr lang="en-CA" dirty="0" smtClean="0"/>
            <a:t>Important Reminders</a:t>
          </a:r>
          <a:endParaRPr lang="en-CA" dirty="0"/>
        </a:p>
      </dgm:t>
    </dgm:pt>
    <dgm:pt modelId="{F85B6FC4-D4AE-44FB-A02A-1190CBB4C077}" type="parTrans" cxnId="{84806737-D008-4E62-830B-098F8868BB20}">
      <dgm:prSet/>
      <dgm:spPr/>
      <dgm:t>
        <a:bodyPr/>
        <a:lstStyle/>
        <a:p>
          <a:endParaRPr lang="en-CA"/>
        </a:p>
      </dgm:t>
    </dgm:pt>
    <dgm:pt modelId="{AA57B94A-1DBB-4AEB-A7B5-9FAA8A4464CE}" type="sibTrans" cxnId="{84806737-D008-4E62-830B-098F8868BB20}">
      <dgm:prSet/>
      <dgm:spPr/>
      <dgm:t>
        <a:bodyPr/>
        <a:lstStyle/>
        <a:p>
          <a:endParaRPr lang="en-CA"/>
        </a:p>
      </dgm:t>
    </dgm:pt>
    <dgm:pt modelId="{CB9C8756-8003-42AA-95F4-523CDD998D73}">
      <dgm:prSet/>
      <dgm:spPr/>
      <dgm:t>
        <a:bodyPr/>
        <a:lstStyle/>
        <a:p>
          <a:pPr rtl="0"/>
          <a:r>
            <a:rPr lang="en-CA" dirty="0" smtClean="0"/>
            <a:t>Questions?</a:t>
          </a:r>
          <a:endParaRPr lang="en-CA" dirty="0"/>
        </a:p>
      </dgm:t>
    </dgm:pt>
    <dgm:pt modelId="{213E2D59-BA74-4329-9C94-AEBF14DE5E88}" type="parTrans" cxnId="{33263D28-6C57-49C1-B3EE-7787DF89FD49}">
      <dgm:prSet/>
      <dgm:spPr/>
      <dgm:t>
        <a:bodyPr/>
        <a:lstStyle/>
        <a:p>
          <a:endParaRPr lang="en-CA"/>
        </a:p>
      </dgm:t>
    </dgm:pt>
    <dgm:pt modelId="{602DE48C-9127-4991-8A02-55BCAB84D67F}" type="sibTrans" cxnId="{33263D28-6C57-49C1-B3EE-7787DF89FD49}">
      <dgm:prSet/>
      <dgm:spPr/>
      <dgm:t>
        <a:bodyPr/>
        <a:lstStyle/>
        <a:p>
          <a:endParaRPr lang="en-CA"/>
        </a:p>
      </dgm:t>
    </dgm:pt>
    <dgm:pt modelId="{029C0723-3033-4FFE-B6B0-D149DFBC2BAC}">
      <dgm:prSet/>
      <dgm:spPr/>
      <dgm:t>
        <a:bodyPr/>
        <a:lstStyle/>
        <a:p>
          <a:pPr rtl="0"/>
          <a:r>
            <a:rPr lang="en-CA" dirty="0" smtClean="0"/>
            <a:t>Who To Contact?</a:t>
          </a:r>
          <a:endParaRPr lang="en-CA" dirty="0"/>
        </a:p>
      </dgm:t>
    </dgm:pt>
    <dgm:pt modelId="{DE7A455B-45E7-44FF-8C6D-5A4249F95253}" type="parTrans" cxnId="{FE37D0DD-DFAF-4A5A-B112-A9FF41AB2567}">
      <dgm:prSet/>
      <dgm:spPr/>
      <dgm:t>
        <a:bodyPr/>
        <a:lstStyle/>
        <a:p>
          <a:endParaRPr lang="en-CA"/>
        </a:p>
      </dgm:t>
    </dgm:pt>
    <dgm:pt modelId="{0E7A5947-EE27-45CE-8E6E-FDB3D40A3C3D}" type="sibTrans" cxnId="{FE37D0DD-DFAF-4A5A-B112-A9FF41AB2567}">
      <dgm:prSet/>
      <dgm:spPr/>
      <dgm:t>
        <a:bodyPr/>
        <a:lstStyle/>
        <a:p>
          <a:endParaRPr lang="en-CA"/>
        </a:p>
      </dgm:t>
    </dgm:pt>
    <dgm:pt modelId="{AEF82E6E-430F-4BA2-8952-B80C30DC6BB5}">
      <dgm:prSet/>
      <dgm:spPr/>
      <dgm:t>
        <a:bodyPr/>
        <a:lstStyle/>
        <a:p>
          <a:pPr rtl="0"/>
          <a:r>
            <a:rPr lang="en-CA" dirty="0" smtClean="0"/>
            <a:t>Acquisition Card Usage</a:t>
          </a:r>
          <a:endParaRPr lang="en-CA" dirty="0"/>
        </a:p>
      </dgm:t>
    </dgm:pt>
    <dgm:pt modelId="{23713D50-23DD-46E6-AE22-B04EC6863444}" type="parTrans" cxnId="{FC3BC5CA-7551-483C-BABA-DAC95386B21B}">
      <dgm:prSet/>
      <dgm:spPr/>
      <dgm:t>
        <a:bodyPr/>
        <a:lstStyle/>
        <a:p>
          <a:endParaRPr lang="en-CA"/>
        </a:p>
      </dgm:t>
    </dgm:pt>
    <dgm:pt modelId="{A609C54F-718D-4D96-B716-F3142CAA25D7}" type="sibTrans" cxnId="{FC3BC5CA-7551-483C-BABA-DAC95386B21B}">
      <dgm:prSet/>
      <dgm:spPr/>
      <dgm:t>
        <a:bodyPr/>
        <a:lstStyle/>
        <a:p>
          <a:endParaRPr lang="en-CA"/>
        </a:p>
      </dgm:t>
    </dgm:pt>
    <dgm:pt modelId="{46807B8F-E688-4B75-AA71-A9E12488A411}" type="pres">
      <dgm:prSet presAssocID="{ABEE36DC-53BE-459B-851C-9D9AA0C0288A}" presName="vert0" presStyleCnt="0">
        <dgm:presLayoutVars>
          <dgm:dir/>
          <dgm:animOne val="branch"/>
          <dgm:animLvl val="lvl"/>
        </dgm:presLayoutVars>
      </dgm:prSet>
      <dgm:spPr/>
      <dgm:t>
        <a:bodyPr/>
        <a:lstStyle/>
        <a:p>
          <a:endParaRPr lang="en-CA"/>
        </a:p>
      </dgm:t>
    </dgm:pt>
    <dgm:pt modelId="{AA25F6A0-B591-45F0-917E-8886F34D8E46}" type="pres">
      <dgm:prSet presAssocID="{AEF82E6E-430F-4BA2-8952-B80C30DC6BB5}" presName="thickLine" presStyleLbl="alignNode1" presStyleIdx="0" presStyleCnt="6"/>
      <dgm:spPr/>
    </dgm:pt>
    <dgm:pt modelId="{9EF7255E-A7F7-4E09-990A-9511E2BB66EE}" type="pres">
      <dgm:prSet presAssocID="{AEF82E6E-430F-4BA2-8952-B80C30DC6BB5}" presName="horz1" presStyleCnt="0"/>
      <dgm:spPr/>
    </dgm:pt>
    <dgm:pt modelId="{1DB103D1-AC0F-4480-9F00-E6890FA6F418}" type="pres">
      <dgm:prSet presAssocID="{AEF82E6E-430F-4BA2-8952-B80C30DC6BB5}" presName="tx1" presStyleLbl="revTx" presStyleIdx="0" presStyleCnt="6"/>
      <dgm:spPr/>
      <dgm:t>
        <a:bodyPr/>
        <a:lstStyle/>
        <a:p>
          <a:endParaRPr lang="en-CA"/>
        </a:p>
      </dgm:t>
    </dgm:pt>
    <dgm:pt modelId="{67F8ED61-D838-4E1F-9355-794235DB5AF6}" type="pres">
      <dgm:prSet presAssocID="{AEF82E6E-430F-4BA2-8952-B80C30DC6BB5}" presName="vert1" presStyleCnt="0"/>
      <dgm:spPr/>
    </dgm:pt>
    <dgm:pt modelId="{73C27092-02C8-445B-930F-ABD4F7CFAE94}" type="pres">
      <dgm:prSet presAssocID="{A02A8F7B-0B30-429F-88E3-67F0AA172589}" presName="thickLine" presStyleLbl="alignNode1" presStyleIdx="1" presStyleCnt="6"/>
      <dgm:spPr/>
      <dgm:t>
        <a:bodyPr/>
        <a:lstStyle/>
        <a:p>
          <a:endParaRPr lang="en-CA"/>
        </a:p>
      </dgm:t>
    </dgm:pt>
    <dgm:pt modelId="{E2C5712D-6E5D-477D-8964-B9CFE256B7D8}" type="pres">
      <dgm:prSet presAssocID="{A02A8F7B-0B30-429F-88E3-67F0AA172589}" presName="horz1" presStyleCnt="0"/>
      <dgm:spPr/>
      <dgm:t>
        <a:bodyPr/>
        <a:lstStyle/>
        <a:p>
          <a:endParaRPr lang="en-CA"/>
        </a:p>
      </dgm:t>
    </dgm:pt>
    <dgm:pt modelId="{72C56F85-4F1D-4CF1-9E90-2608AA02A7A4}" type="pres">
      <dgm:prSet presAssocID="{A02A8F7B-0B30-429F-88E3-67F0AA172589}" presName="tx1" presStyleLbl="revTx" presStyleIdx="1" presStyleCnt="6"/>
      <dgm:spPr/>
      <dgm:t>
        <a:bodyPr/>
        <a:lstStyle/>
        <a:p>
          <a:endParaRPr lang="en-CA"/>
        </a:p>
      </dgm:t>
    </dgm:pt>
    <dgm:pt modelId="{8FB8F25B-C6FB-4E80-93F5-938E5E0DD2C5}" type="pres">
      <dgm:prSet presAssocID="{A02A8F7B-0B30-429F-88E3-67F0AA172589}" presName="vert1" presStyleCnt="0"/>
      <dgm:spPr/>
      <dgm:t>
        <a:bodyPr/>
        <a:lstStyle/>
        <a:p>
          <a:endParaRPr lang="en-CA"/>
        </a:p>
      </dgm:t>
    </dgm:pt>
    <dgm:pt modelId="{1154502D-6C65-4F72-A516-41F376238B05}" type="pres">
      <dgm:prSet presAssocID="{9E06704C-89C9-482D-A580-5777123DE4F0}" presName="thickLine" presStyleLbl="alignNode1" presStyleIdx="2" presStyleCnt="6"/>
      <dgm:spPr/>
      <dgm:t>
        <a:bodyPr/>
        <a:lstStyle/>
        <a:p>
          <a:endParaRPr lang="en-CA"/>
        </a:p>
      </dgm:t>
    </dgm:pt>
    <dgm:pt modelId="{5A674E2B-70FF-4740-BFCF-B4DDC03E3A0F}" type="pres">
      <dgm:prSet presAssocID="{9E06704C-89C9-482D-A580-5777123DE4F0}" presName="horz1" presStyleCnt="0"/>
      <dgm:spPr/>
      <dgm:t>
        <a:bodyPr/>
        <a:lstStyle/>
        <a:p>
          <a:endParaRPr lang="en-CA"/>
        </a:p>
      </dgm:t>
    </dgm:pt>
    <dgm:pt modelId="{46D766F7-9791-4E33-B9A9-5892B8C6018E}" type="pres">
      <dgm:prSet presAssocID="{9E06704C-89C9-482D-A580-5777123DE4F0}" presName="tx1" presStyleLbl="revTx" presStyleIdx="2" presStyleCnt="6"/>
      <dgm:spPr/>
      <dgm:t>
        <a:bodyPr/>
        <a:lstStyle/>
        <a:p>
          <a:endParaRPr lang="en-CA"/>
        </a:p>
      </dgm:t>
    </dgm:pt>
    <dgm:pt modelId="{D039DD02-AF0A-4F54-A75E-0B3D6CC0E8DA}" type="pres">
      <dgm:prSet presAssocID="{9E06704C-89C9-482D-A580-5777123DE4F0}" presName="vert1" presStyleCnt="0"/>
      <dgm:spPr/>
      <dgm:t>
        <a:bodyPr/>
        <a:lstStyle/>
        <a:p>
          <a:endParaRPr lang="en-CA"/>
        </a:p>
      </dgm:t>
    </dgm:pt>
    <dgm:pt modelId="{553B8BF3-70D3-49D7-B9C5-0947311C9EAC}" type="pres">
      <dgm:prSet presAssocID="{C60056E3-F172-421F-B835-EC3A5C9D93EF}" presName="thickLine" presStyleLbl="alignNode1" presStyleIdx="3" presStyleCnt="6"/>
      <dgm:spPr/>
      <dgm:t>
        <a:bodyPr/>
        <a:lstStyle/>
        <a:p>
          <a:endParaRPr lang="en-CA"/>
        </a:p>
      </dgm:t>
    </dgm:pt>
    <dgm:pt modelId="{27B7E153-8B13-4948-9459-C7835D2011A1}" type="pres">
      <dgm:prSet presAssocID="{C60056E3-F172-421F-B835-EC3A5C9D93EF}" presName="horz1" presStyleCnt="0"/>
      <dgm:spPr/>
      <dgm:t>
        <a:bodyPr/>
        <a:lstStyle/>
        <a:p>
          <a:endParaRPr lang="en-CA"/>
        </a:p>
      </dgm:t>
    </dgm:pt>
    <dgm:pt modelId="{763C6AC6-AE25-438F-B082-E83FB87CE825}" type="pres">
      <dgm:prSet presAssocID="{C60056E3-F172-421F-B835-EC3A5C9D93EF}" presName="tx1" presStyleLbl="revTx" presStyleIdx="3" presStyleCnt="6"/>
      <dgm:spPr/>
      <dgm:t>
        <a:bodyPr/>
        <a:lstStyle/>
        <a:p>
          <a:endParaRPr lang="en-CA"/>
        </a:p>
      </dgm:t>
    </dgm:pt>
    <dgm:pt modelId="{9DE02E03-0E53-4C7F-91FA-DC6FACD40126}" type="pres">
      <dgm:prSet presAssocID="{C60056E3-F172-421F-B835-EC3A5C9D93EF}" presName="vert1" presStyleCnt="0"/>
      <dgm:spPr/>
      <dgm:t>
        <a:bodyPr/>
        <a:lstStyle/>
        <a:p>
          <a:endParaRPr lang="en-CA"/>
        </a:p>
      </dgm:t>
    </dgm:pt>
    <dgm:pt modelId="{96725072-2CA9-4397-9671-DF86D409282C}" type="pres">
      <dgm:prSet presAssocID="{029C0723-3033-4FFE-B6B0-D149DFBC2BAC}" presName="thickLine" presStyleLbl="alignNode1" presStyleIdx="4" presStyleCnt="6"/>
      <dgm:spPr/>
    </dgm:pt>
    <dgm:pt modelId="{DEA9FD14-E3BD-40BC-9043-8C7FCF543844}" type="pres">
      <dgm:prSet presAssocID="{029C0723-3033-4FFE-B6B0-D149DFBC2BAC}" presName="horz1" presStyleCnt="0"/>
      <dgm:spPr/>
    </dgm:pt>
    <dgm:pt modelId="{419BA3E3-E902-4161-A349-E7AEC654EB2B}" type="pres">
      <dgm:prSet presAssocID="{029C0723-3033-4FFE-B6B0-D149DFBC2BAC}" presName="tx1" presStyleLbl="revTx" presStyleIdx="4" presStyleCnt="6"/>
      <dgm:spPr/>
      <dgm:t>
        <a:bodyPr/>
        <a:lstStyle/>
        <a:p>
          <a:endParaRPr lang="en-CA"/>
        </a:p>
      </dgm:t>
    </dgm:pt>
    <dgm:pt modelId="{46F72B0F-B7DF-474C-A8ED-CBA856BC5A38}" type="pres">
      <dgm:prSet presAssocID="{029C0723-3033-4FFE-B6B0-D149DFBC2BAC}" presName="vert1" presStyleCnt="0"/>
      <dgm:spPr/>
    </dgm:pt>
    <dgm:pt modelId="{E6D8EE0C-E116-4520-9FAD-2C482C24127C}" type="pres">
      <dgm:prSet presAssocID="{CB9C8756-8003-42AA-95F4-523CDD998D73}" presName="thickLine" presStyleLbl="alignNode1" presStyleIdx="5" presStyleCnt="6"/>
      <dgm:spPr/>
      <dgm:t>
        <a:bodyPr/>
        <a:lstStyle/>
        <a:p>
          <a:endParaRPr lang="en-CA"/>
        </a:p>
      </dgm:t>
    </dgm:pt>
    <dgm:pt modelId="{F1958BB6-1DF5-4008-9380-2932660B328B}" type="pres">
      <dgm:prSet presAssocID="{CB9C8756-8003-42AA-95F4-523CDD998D73}" presName="horz1" presStyleCnt="0"/>
      <dgm:spPr/>
      <dgm:t>
        <a:bodyPr/>
        <a:lstStyle/>
        <a:p>
          <a:endParaRPr lang="en-CA"/>
        </a:p>
      </dgm:t>
    </dgm:pt>
    <dgm:pt modelId="{07E3479B-FD4C-4DEE-A123-3C39B57A7B97}" type="pres">
      <dgm:prSet presAssocID="{CB9C8756-8003-42AA-95F4-523CDD998D73}" presName="tx1" presStyleLbl="revTx" presStyleIdx="5" presStyleCnt="6"/>
      <dgm:spPr/>
      <dgm:t>
        <a:bodyPr/>
        <a:lstStyle/>
        <a:p>
          <a:endParaRPr lang="en-CA"/>
        </a:p>
      </dgm:t>
    </dgm:pt>
    <dgm:pt modelId="{094AAC43-B90F-445A-A366-D0CF42730A5A}" type="pres">
      <dgm:prSet presAssocID="{CB9C8756-8003-42AA-95F4-523CDD998D73}" presName="vert1" presStyleCnt="0"/>
      <dgm:spPr/>
      <dgm:t>
        <a:bodyPr/>
        <a:lstStyle/>
        <a:p>
          <a:endParaRPr lang="en-CA"/>
        </a:p>
      </dgm:t>
    </dgm:pt>
  </dgm:ptLst>
  <dgm:cxnLst>
    <dgm:cxn modelId="{FE37D0DD-DFAF-4A5A-B112-A9FF41AB2567}" srcId="{ABEE36DC-53BE-459B-851C-9D9AA0C0288A}" destId="{029C0723-3033-4FFE-B6B0-D149DFBC2BAC}" srcOrd="4" destOrd="0" parTransId="{DE7A455B-45E7-44FF-8C6D-5A4249F95253}" sibTransId="{0E7A5947-EE27-45CE-8E6E-FDB3D40A3C3D}"/>
    <dgm:cxn modelId="{175C67B7-09EE-433F-ABFD-B84877B7F93C}" type="presOf" srcId="{9E06704C-89C9-482D-A580-5777123DE4F0}" destId="{46D766F7-9791-4E33-B9A9-5892B8C6018E}" srcOrd="0" destOrd="0" presId="urn:microsoft.com/office/officeart/2008/layout/LinedList"/>
    <dgm:cxn modelId="{8C1DFC47-BDBB-4C39-B24C-CA524F4431D7}" type="presOf" srcId="{A02A8F7B-0B30-429F-88E3-67F0AA172589}" destId="{72C56F85-4F1D-4CF1-9E90-2608AA02A7A4}" srcOrd="0" destOrd="0" presId="urn:microsoft.com/office/officeart/2008/layout/LinedList"/>
    <dgm:cxn modelId="{69601E63-40E5-4F49-A1CB-9661D98A954E}" srcId="{ABEE36DC-53BE-459B-851C-9D9AA0C0288A}" destId="{9E06704C-89C9-482D-A580-5777123DE4F0}" srcOrd="2" destOrd="0" parTransId="{7384DA8D-BCD2-4FFE-A894-A786EE0B5E0E}" sibTransId="{F581DF66-B5D2-49D5-96C6-136183E88C0A}"/>
    <dgm:cxn modelId="{FC3BC5CA-7551-483C-BABA-DAC95386B21B}" srcId="{ABEE36DC-53BE-459B-851C-9D9AA0C0288A}" destId="{AEF82E6E-430F-4BA2-8952-B80C30DC6BB5}" srcOrd="0" destOrd="0" parTransId="{23713D50-23DD-46E6-AE22-B04EC6863444}" sibTransId="{A609C54F-718D-4D96-B716-F3142CAA25D7}"/>
    <dgm:cxn modelId="{E7AF5948-EC3E-405D-B77D-136AD10C5D97}" type="presOf" srcId="{ABEE36DC-53BE-459B-851C-9D9AA0C0288A}" destId="{46807B8F-E688-4B75-AA71-A9E12488A411}" srcOrd="0" destOrd="0" presId="urn:microsoft.com/office/officeart/2008/layout/LinedList"/>
    <dgm:cxn modelId="{609A17B6-BD3D-44A8-8F69-B9E5948E21F3}" type="presOf" srcId="{CB9C8756-8003-42AA-95F4-523CDD998D73}" destId="{07E3479B-FD4C-4DEE-A123-3C39B57A7B97}" srcOrd="0" destOrd="0" presId="urn:microsoft.com/office/officeart/2008/layout/LinedList"/>
    <dgm:cxn modelId="{E2F8EB99-17BE-492D-A7F1-D3EF6309E2DA}" srcId="{ABEE36DC-53BE-459B-851C-9D9AA0C0288A}" destId="{A02A8F7B-0B30-429F-88E3-67F0AA172589}" srcOrd="1" destOrd="0" parTransId="{3AD097E1-5DD4-4FD7-B26E-8579C6C7E299}" sibTransId="{21FC3BF6-5F5C-429F-9664-5471405BDC45}"/>
    <dgm:cxn modelId="{7BB5A1D5-F7E2-4171-BE59-DC07D95A57CE}" type="presOf" srcId="{029C0723-3033-4FFE-B6B0-D149DFBC2BAC}" destId="{419BA3E3-E902-4161-A349-E7AEC654EB2B}" srcOrd="0" destOrd="0" presId="urn:microsoft.com/office/officeart/2008/layout/LinedList"/>
    <dgm:cxn modelId="{84806737-D008-4E62-830B-098F8868BB20}" srcId="{ABEE36DC-53BE-459B-851C-9D9AA0C0288A}" destId="{C60056E3-F172-421F-B835-EC3A5C9D93EF}" srcOrd="3" destOrd="0" parTransId="{F85B6FC4-D4AE-44FB-A02A-1190CBB4C077}" sibTransId="{AA57B94A-1DBB-4AEB-A7B5-9FAA8A4464CE}"/>
    <dgm:cxn modelId="{78756097-C335-4F66-8B86-4B229B769928}" type="presOf" srcId="{AEF82E6E-430F-4BA2-8952-B80C30DC6BB5}" destId="{1DB103D1-AC0F-4480-9F00-E6890FA6F418}" srcOrd="0" destOrd="0" presId="urn:microsoft.com/office/officeart/2008/layout/LinedList"/>
    <dgm:cxn modelId="{C134D2C3-238A-4E89-B3A2-FF4B41B82DCC}" type="presOf" srcId="{C60056E3-F172-421F-B835-EC3A5C9D93EF}" destId="{763C6AC6-AE25-438F-B082-E83FB87CE825}" srcOrd="0" destOrd="0" presId="urn:microsoft.com/office/officeart/2008/layout/LinedList"/>
    <dgm:cxn modelId="{33263D28-6C57-49C1-B3EE-7787DF89FD49}" srcId="{ABEE36DC-53BE-459B-851C-9D9AA0C0288A}" destId="{CB9C8756-8003-42AA-95F4-523CDD998D73}" srcOrd="5" destOrd="0" parTransId="{213E2D59-BA74-4329-9C94-AEBF14DE5E88}" sibTransId="{602DE48C-9127-4991-8A02-55BCAB84D67F}"/>
    <dgm:cxn modelId="{2EE786F4-C3AA-41FA-9664-446BAA081632}" type="presParOf" srcId="{46807B8F-E688-4B75-AA71-A9E12488A411}" destId="{AA25F6A0-B591-45F0-917E-8886F34D8E46}" srcOrd="0" destOrd="0" presId="urn:microsoft.com/office/officeart/2008/layout/LinedList"/>
    <dgm:cxn modelId="{4E882010-C76C-49FD-9CA8-149EAD877462}" type="presParOf" srcId="{46807B8F-E688-4B75-AA71-A9E12488A411}" destId="{9EF7255E-A7F7-4E09-990A-9511E2BB66EE}" srcOrd="1" destOrd="0" presId="urn:microsoft.com/office/officeart/2008/layout/LinedList"/>
    <dgm:cxn modelId="{0313DE66-C1D5-40A0-9F9E-6F329E05A9A6}" type="presParOf" srcId="{9EF7255E-A7F7-4E09-990A-9511E2BB66EE}" destId="{1DB103D1-AC0F-4480-9F00-E6890FA6F418}" srcOrd="0" destOrd="0" presId="urn:microsoft.com/office/officeart/2008/layout/LinedList"/>
    <dgm:cxn modelId="{266384D9-685D-4164-806B-A36AACF87684}" type="presParOf" srcId="{9EF7255E-A7F7-4E09-990A-9511E2BB66EE}" destId="{67F8ED61-D838-4E1F-9355-794235DB5AF6}" srcOrd="1" destOrd="0" presId="urn:microsoft.com/office/officeart/2008/layout/LinedList"/>
    <dgm:cxn modelId="{DB7CB04D-9F2F-4428-B606-BBC2B5607F1E}" type="presParOf" srcId="{46807B8F-E688-4B75-AA71-A9E12488A411}" destId="{73C27092-02C8-445B-930F-ABD4F7CFAE94}" srcOrd="2" destOrd="0" presId="urn:microsoft.com/office/officeart/2008/layout/LinedList"/>
    <dgm:cxn modelId="{6CD77ECD-3E99-480C-A411-1EFB9F6E90A2}" type="presParOf" srcId="{46807B8F-E688-4B75-AA71-A9E12488A411}" destId="{E2C5712D-6E5D-477D-8964-B9CFE256B7D8}" srcOrd="3" destOrd="0" presId="urn:microsoft.com/office/officeart/2008/layout/LinedList"/>
    <dgm:cxn modelId="{0CA0FF1C-6471-4202-9376-BBF67A0637C3}" type="presParOf" srcId="{E2C5712D-6E5D-477D-8964-B9CFE256B7D8}" destId="{72C56F85-4F1D-4CF1-9E90-2608AA02A7A4}" srcOrd="0" destOrd="0" presId="urn:microsoft.com/office/officeart/2008/layout/LinedList"/>
    <dgm:cxn modelId="{58330CBF-94D5-4454-94CE-80FD163A0F1D}" type="presParOf" srcId="{E2C5712D-6E5D-477D-8964-B9CFE256B7D8}" destId="{8FB8F25B-C6FB-4E80-93F5-938E5E0DD2C5}" srcOrd="1" destOrd="0" presId="urn:microsoft.com/office/officeart/2008/layout/LinedList"/>
    <dgm:cxn modelId="{98E18A7F-7CC4-4685-8A1D-0876A1EA78F3}" type="presParOf" srcId="{46807B8F-E688-4B75-AA71-A9E12488A411}" destId="{1154502D-6C65-4F72-A516-41F376238B05}" srcOrd="4" destOrd="0" presId="urn:microsoft.com/office/officeart/2008/layout/LinedList"/>
    <dgm:cxn modelId="{40230FF8-0C34-459C-827C-DFAF23B15E51}" type="presParOf" srcId="{46807B8F-E688-4B75-AA71-A9E12488A411}" destId="{5A674E2B-70FF-4740-BFCF-B4DDC03E3A0F}" srcOrd="5" destOrd="0" presId="urn:microsoft.com/office/officeart/2008/layout/LinedList"/>
    <dgm:cxn modelId="{7969B620-FBD5-4F1B-A6AE-8B156BBE0A93}" type="presParOf" srcId="{5A674E2B-70FF-4740-BFCF-B4DDC03E3A0F}" destId="{46D766F7-9791-4E33-B9A9-5892B8C6018E}" srcOrd="0" destOrd="0" presId="urn:microsoft.com/office/officeart/2008/layout/LinedList"/>
    <dgm:cxn modelId="{99D4442A-AAA7-4354-8A45-AA279A65F8AE}" type="presParOf" srcId="{5A674E2B-70FF-4740-BFCF-B4DDC03E3A0F}" destId="{D039DD02-AF0A-4F54-A75E-0B3D6CC0E8DA}" srcOrd="1" destOrd="0" presId="urn:microsoft.com/office/officeart/2008/layout/LinedList"/>
    <dgm:cxn modelId="{C89A3CFF-D318-4865-B99E-E20C0859DE33}" type="presParOf" srcId="{46807B8F-E688-4B75-AA71-A9E12488A411}" destId="{553B8BF3-70D3-49D7-B9C5-0947311C9EAC}" srcOrd="6" destOrd="0" presId="urn:microsoft.com/office/officeart/2008/layout/LinedList"/>
    <dgm:cxn modelId="{4741410E-B4A6-491E-B1B4-8E15C9F4DB64}" type="presParOf" srcId="{46807B8F-E688-4B75-AA71-A9E12488A411}" destId="{27B7E153-8B13-4948-9459-C7835D2011A1}" srcOrd="7" destOrd="0" presId="urn:microsoft.com/office/officeart/2008/layout/LinedList"/>
    <dgm:cxn modelId="{6ABF91D3-F18A-4BFB-80B6-6EC743ACA633}" type="presParOf" srcId="{27B7E153-8B13-4948-9459-C7835D2011A1}" destId="{763C6AC6-AE25-438F-B082-E83FB87CE825}" srcOrd="0" destOrd="0" presId="urn:microsoft.com/office/officeart/2008/layout/LinedList"/>
    <dgm:cxn modelId="{C43FE289-03D0-4991-95C9-0EA8C7425600}" type="presParOf" srcId="{27B7E153-8B13-4948-9459-C7835D2011A1}" destId="{9DE02E03-0E53-4C7F-91FA-DC6FACD40126}" srcOrd="1" destOrd="0" presId="urn:microsoft.com/office/officeart/2008/layout/LinedList"/>
    <dgm:cxn modelId="{4B2B6938-0649-46C3-9ECC-21DA8976FFFD}" type="presParOf" srcId="{46807B8F-E688-4B75-AA71-A9E12488A411}" destId="{96725072-2CA9-4397-9671-DF86D409282C}" srcOrd="8" destOrd="0" presId="urn:microsoft.com/office/officeart/2008/layout/LinedList"/>
    <dgm:cxn modelId="{BFBEDCFE-C3D5-4C3B-9CCF-97371AEB93D9}" type="presParOf" srcId="{46807B8F-E688-4B75-AA71-A9E12488A411}" destId="{DEA9FD14-E3BD-40BC-9043-8C7FCF543844}" srcOrd="9" destOrd="0" presId="urn:microsoft.com/office/officeart/2008/layout/LinedList"/>
    <dgm:cxn modelId="{9EF28EF5-5D2D-4B1D-BB5E-99C7D69AAB65}" type="presParOf" srcId="{DEA9FD14-E3BD-40BC-9043-8C7FCF543844}" destId="{419BA3E3-E902-4161-A349-E7AEC654EB2B}" srcOrd="0" destOrd="0" presId="urn:microsoft.com/office/officeart/2008/layout/LinedList"/>
    <dgm:cxn modelId="{163C53B3-BC44-41B0-85D6-3B12FD502D16}" type="presParOf" srcId="{DEA9FD14-E3BD-40BC-9043-8C7FCF543844}" destId="{46F72B0F-B7DF-474C-A8ED-CBA856BC5A38}" srcOrd="1" destOrd="0" presId="urn:microsoft.com/office/officeart/2008/layout/LinedList"/>
    <dgm:cxn modelId="{4318DEA6-0B9C-42F2-BE17-1080EFAE52BD}" type="presParOf" srcId="{46807B8F-E688-4B75-AA71-A9E12488A411}" destId="{E6D8EE0C-E116-4520-9FAD-2C482C24127C}" srcOrd="10" destOrd="0" presId="urn:microsoft.com/office/officeart/2008/layout/LinedList"/>
    <dgm:cxn modelId="{964631BF-4F67-4AD0-85B7-15CF50EF346F}" type="presParOf" srcId="{46807B8F-E688-4B75-AA71-A9E12488A411}" destId="{F1958BB6-1DF5-4008-9380-2932660B328B}" srcOrd="11" destOrd="0" presId="urn:microsoft.com/office/officeart/2008/layout/LinedList"/>
    <dgm:cxn modelId="{339BE560-EDEB-4690-BA0C-A0C51BF209CE}" type="presParOf" srcId="{F1958BB6-1DF5-4008-9380-2932660B328B}" destId="{07E3479B-FD4C-4DEE-A123-3C39B57A7B97}" srcOrd="0" destOrd="0" presId="urn:microsoft.com/office/officeart/2008/layout/LinedList"/>
    <dgm:cxn modelId="{E158BD4C-57BF-4F3C-9E6F-DB857C8524FB}" type="presParOf" srcId="{F1958BB6-1DF5-4008-9380-2932660B328B}" destId="{094AAC43-B90F-445A-A366-D0CF42730A5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62DA44-D0A0-4D6D-8D76-F39BA622E97E}" type="doc">
      <dgm:prSet loTypeId="urn:microsoft.com/office/officeart/2005/8/layout/radial6" loCatId="cycle" qsTypeId="urn:microsoft.com/office/officeart/2005/8/quickstyle/simple2" qsCatId="simple" csTypeId="urn:microsoft.com/office/officeart/2005/8/colors/colorful1" csCatId="colorful" phldr="1"/>
      <dgm:spPr/>
      <dgm:t>
        <a:bodyPr/>
        <a:lstStyle/>
        <a:p>
          <a:endParaRPr lang="en-CA"/>
        </a:p>
      </dgm:t>
    </dgm:pt>
    <dgm:pt modelId="{6164FEB2-DB50-4B85-BA7D-718565FC46CA}">
      <dgm:prSet phldrT="[Text]"/>
      <dgm:spPr/>
      <dgm:t>
        <a:bodyPr/>
        <a:lstStyle/>
        <a:p>
          <a:r>
            <a:rPr lang="en-CA" dirty="0" smtClean="0"/>
            <a:t>How do I cancel my Acquisition Card?</a:t>
          </a:r>
          <a:endParaRPr lang="en-CA" dirty="0"/>
        </a:p>
      </dgm:t>
    </dgm:pt>
    <dgm:pt modelId="{534116A8-BC8E-4003-9339-0CEF002FDC1E}" type="parTrans" cxnId="{1C9A8042-CFF5-40D0-89DE-60D1C381BD50}">
      <dgm:prSet/>
      <dgm:spPr/>
      <dgm:t>
        <a:bodyPr/>
        <a:lstStyle/>
        <a:p>
          <a:endParaRPr lang="en-CA"/>
        </a:p>
      </dgm:t>
    </dgm:pt>
    <dgm:pt modelId="{35D59982-1C09-4E36-BC53-86B48A94B36B}" type="sibTrans" cxnId="{1C9A8042-CFF5-40D0-89DE-60D1C381BD50}">
      <dgm:prSet/>
      <dgm:spPr/>
      <dgm:t>
        <a:bodyPr/>
        <a:lstStyle/>
        <a:p>
          <a:endParaRPr lang="en-CA"/>
        </a:p>
      </dgm:t>
    </dgm:pt>
    <dgm:pt modelId="{BF72E384-3EE8-4C02-9F4C-74BC6F0EB794}">
      <dgm:prSet phldrT="[Text]"/>
      <dgm:spPr/>
      <dgm:t>
        <a:bodyPr/>
        <a:lstStyle/>
        <a:p>
          <a:r>
            <a:rPr lang="en-CA" b="1" dirty="0" smtClean="0"/>
            <a:t>I am leaving the department </a:t>
          </a:r>
          <a:endParaRPr lang="en-CA" b="1" dirty="0"/>
        </a:p>
      </dgm:t>
    </dgm:pt>
    <dgm:pt modelId="{386ED306-E2FB-46A6-B1DF-05750CC60B79}" type="parTrans" cxnId="{83D42C5B-6850-4E2E-935C-229D6DFF7D9D}">
      <dgm:prSet/>
      <dgm:spPr/>
      <dgm:t>
        <a:bodyPr/>
        <a:lstStyle/>
        <a:p>
          <a:endParaRPr lang="en-CA"/>
        </a:p>
      </dgm:t>
    </dgm:pt>
    <dgm:pt modelId="{3EB9C592-EE35-4BAD-92D9-0B4B21DB9DC9}" type="sibTrans" cxnId="{83D42C5B-6850-4E2E-935C-229D6DFF7D9D}">
      <dgm:prSet/>
      <dgm:spPr/>
      <dgm:t>
        <a:bodyPr/>
        <a:lstStyle/>
        <a:p>
          <a:endParaRPr lang="en-CA"/>
        </a:p>
      </dgm:t>
    </dgm:pt>
    <dgm:pt modelId="{6D7CABE0-4500-4612-8AFF-6DD4963D3CAA}">
      <dgm:prSet phldrT="[Text]"/>
      <dgm:spPr/>
      <dgm:t>
        <a:bodyPr/>
        <a:lstStyle/>
        <a:p>
          <a:r>
            <a:rPr lang="en-CA" b="1" dirty="0" smtClean="0"/>
            <a:t>I am going on Secondment for &gt;6 months </a:t>
          </a:r>
          <a:endParaRPr lang="en-CA" b="1" dirty="0"/>
        </a:p>
      </dgm:t>
    </dgm:pt>
    <dgm:pt modelId="{CEA29545-5792-4AF7-A318-25821ED3F280}" type="parTrans" cxnId="{05DD0337-F28B-4EF7-8DFE-398C796C41D1}">
      <dgm:prSet/>
      <dgm:spPr/>
      <dgm:t>
        <a:bodyPr/>
        <a:lstStyle/>
        <a:p>
          <a:endParaRPr lang="en-CA"/>
        </a:p>
      </dgm:t>
    </dgm:pt>
    <dgm:pt modelId="{256AB001-9404-4847-9C55-F33D30204EE0}" type="sibTrans" cxnId="{05DD0337-F28B-4EF7-8DFE-398C796C41D1}">
      <dgm:prSet/>
      <dgm:spPr/>
      <dgm:t>
        <a:bodyPr/>
        <a:lstStyle/>
        <a:p>
          <a:endParaRPr lang="en-CA"/>
        </a:p>
      </dgm:t>
    </dgm:pt>
    <dgm:pt modelId="{42194CDD-76B3-462E-B22A-9B239BF21443}">
      <dgm:prSet phldrT="[Text]"/>
      <dgm:spPr/>
      <dgm:t>
        <a:bodyPr/>
        <a:lstStyle/>
        <a:p>
          <a:r>
            <a:rPr lang="en-CA" b="1" dirty="0" smtClean="0"/>
            <a:t>I am going on Long-Term Leave</a:t>
          </a:r>
          <a:endParaRPr lang="en-CA" b="1" dirty="0"/>
        </a:p>
      </dgm:t>
    </dgm:pt>
    <dgm:pt modelId="{5563E5B2-6106-47D4-A851-EF698B43CD24}" type="parTrans" cxnId="{851BDF43-A198-4C53-ABC8-19A713237FFD}">
      <dgm:prSet/>
      <dgm:spPr/>
      <dgm:t>
        <a:bodyPr/>
        <a:lstStyle/>
        <a:p>
          <a:endParaRPr lang="en-CA"/>
        </a:p>
      </dgm:t>
    </dgm:pt>
    <dgm:pt modelId="{C884DBF1-70FF-454D-BE1E-333D1D0BC3CB}" type="sibTrans" cxnId="{851BDF43-A198-4C53-ABC8-19A713237FFD}">
      <dgm:prSet/>
      <dgm:spPr/>
      <dgm:t>
        <a:bodyPr/>
        <a:lstStyle/>
        <a:p>
          <a:endParaRPr lang="en-CA"/>
        </a:p>
      </dgm:t>
    </dgm:pt>
    <dgm:pt modelId="{32FACF48-63F4-4B89-A6FC-F74D3BA9C9D0}">
      <dgm:prSet phldrT="[Text]"/>
      <dgm:spPr/>
      <dgm:t>
        <a:bodyPr/>
        <a:lstStyle/>
        <a:p>
          <a:r>
            <a:rPr lang="en-CA" b="1" dirty="0" smtClean="0"/>
            <a:t>I am going on Maternity Leave</a:t>
          </a:r>
          <a:endParaRPr lang="en-CA" b="1" dirty="0"/>
        </a:p>
      </dgm:t>
    </dgm:pt>
    <dgm:pt modelId="{A9B6556E-C2D0-4590-AA9F-517F7765A40A}" type="parTrans" cxnId="{E8313CD3-BAFC-451E-BD18-5919EC4ADFFC}">
      <dgm:prSet/>
      <dgm:spPr/>
      <dgm:t>
        <a:bodyPr/>
        <a:lstStyle/>
        <a:p>
          <a:endParaRPr lang="en-CA"/>
        </a:p>
      </dgm:t>
    </dgm:pt>
    <dgm:pt modelId="{3D928131-ACDF-4199-AFBD-E21E3D7ABE09}" type="sibTrans" cxnId="{E8313CD3-BAFC-451E-BD18-5919EC4ADFFC}">
      <dgm:prSet/>
      <dgm:spPr/>
      <dgm:t>
        <a:bodyPr/>
        <a:lstStyle/>
        <a:p>
          <a:endParaRPr lang="en-CA"/>
        </a:p>
      </dgm:t>
    </dgm:pt>
    <dgm:pt modelId="{C8DD5B75-D68E-437E-A430-2DAA15108E59}" type="pres">
      <dgm:prSet presAssocID="{6562DA44-D0A0-4D6D-8D76-F39BA622E97E}" presName="Name0" presStyleCnt="0">
        <dgm:presLayoutVars>
          <dgm:chMax val="1"/>
          <dgm:dir/>
          <dgm:animLvl val="ctr"/>
          <dgm:resizeHandles val="exact"/>
        </dgm:presLayoutVars>
      </dgm:prSet>
      <dgm:spPr/>
      <dgm:t>
        <a:bodyPr/>
        <a:lstStyle/>
        <a:p>
          <a:endParaRPr lang="en-CA"/>
        </a:p>
      </dgm:t>
    </dgm:pt>
    <dgm:pt modelId="{4F997A8B-DD32-4CA4-A57B-9583DCFB3057}" type="pres">
      <dgm:prSet presAssocID="{6164FEB2-DB50-4B85-BA7D-718565FC46CA}" presName="centerShape" presStyleLbl="node0" presStyleIdx="0" presStyleCnt="1"/>
      <dgm:spPr/>
      <dgm:t>
        <a:bodyPr/>
        <a:lstStyle/>
        <a:p>
          <a:endParaRPr lang="en-CA"/>
        </a:p>
      </dgm:t>
    </dgm:pt>
    <dgm:pt modelId="{C31F00F0-DBFF-44A0-9C72-C06776932432}" type="pres">
      <dgm:prSet presAssocID="{BF72E384-3EE8-4C02-9F4C-74BC6F0EB794}" presName="node" presStyleLbl="node1" presStyleIdx="0" presStyleCnt="4">
        <dgm:presLayoutVars>
          <dgm:bulletEnabled val="1"/>
        </dgm:presLayoutVars>
      </dgm:prSet>
      <dgm:spPr/>
      <dgm:t>
        <a:bodyPr/>
        <a:lstStyle/>
        <a:p>
          <a:endParaRPr lang="en-CA"/>
        </a:p>
      </dgm:t>
    </dgm:pt>
    <dgm:pt modelId="{3FDB6916-7A99-4441-8782-8BBACAC753A5}" type="pres">
      <dgm:prSet presAssocID="{BF72E384-3EE8-4C02-9F4C-74BC6F0EB794}" presName="dummy" presStyleCnt="0"/>
      <dgm:spPr/>
      <dgm:t>
        <a:bodyPr/>
        <a:lstStyle/>
        <a:p>
          <a:endParaRPr lang="en-CA"/>
        </a:p>
      </dgm:t>
    </dgm:pt>
    <dgm:pt modelId="{52CC23CC-C19D-4AA3-9197-438165E606E6}" type="pres">
      <dgm:prSet presAssocID="{3EB9C592-EE35-4BAD-92D9-0B4B21DB9DC9}" presName="sibTrans" presStyleLbl="sibTrans2D1" presStyleIdx="0" presStyleCnt="4"/>
      <dgm:spPr/>
      <dgm:t>
        <a:bodyPr/>
        <a:lstStyle/>
        <a:p>
          <a:endParaRPr lang="en-CA"/>
        </a:p>
      </dgm:t>
    </dgm:pt>
    <dgm:pt modelId="{51101D05-43B0-4A8E-994D-B97ABC77856C}" type="pres">
      <dgm:prSet presAssocID="{6D7CABE0-4500-4612-8AFF-6DD4963D3CAA}" presName="node" presStyleLbl="node1" presStyleIdx="1" presStyleCnt="4">
        <dgm:presLayoutVars>
          <dgm:bulletEnabled val="1"/>
        </dgm:presLayoutVars>
      </dgm:prSet>
      <dgm:spPr/>
      <dgm:t>
        <a:bodyPr/>
        <a:lstStyle/>
        <a:p>
          <a:endParaRPr lang="en-CA"/>
        </a:p>
      </dgm:t>
    </dgm:pt>
    <dgm:pt modelId="{E36CDFAB-3E4B-4466-BB69-06B75C6C2094}" type="pres">
      <dgm:prSet presAssocID="{6D7CABE0-4500-4612-8AFF-6DD4963D3CAA}" presName="dummy" presStyleCnt="0"/>
      <dgm:spPr/>
      <dgm:t>
        <a:bodyPr/>
        <a:lstStyle/>
        <a:p>
          <a:endParaRPr lang="en-CA"/>
        </a:p>
      </dgm:t>
    </dgm:pt>
    <dgm:pt modelId="{E778D745-64CD-44BB-ABB5-A5399B68414A}" type="pres">
      <dgm:prSet presAssocID="{256AB001-9404-4847-9C55-F33D30204EE0}" presName="sibTrans" presStyleLbl="sibTrans2D1" presStyleIdx="1" presStyleCnt="4"/>
      <dgm:spPr/>
      <dgm:t>
        <a:bodyPr/>
        <a:lstStyle/>
        <a:p>
          <a:endParaRPr lang="en-CA"/>
        </a:p>
      </dgm:t>
    </dgm:pt>
    <dgm:pt modelId="{214B6963-6592-4AF7-9988-525A302FD3AC}" type="pres">
      <dgm:prSet presAssocID="{42194CDD-76B3-462E-B22A-9B239BF21443}" presName="node" presStyleLbl="node1" presStyleIdx="2" presStyleCnt="4">
        <dgm:presLayoutVars>
          <dgm:bulletEnabled val="1"/>
        </dgm:presLayoutVars>
      </dgm:prSet>
      <dgm:spPr/>
      <dgm:t>
        <a:bodyPr/>
        <a:lstStyle/>
        <a:p>
          <a:endParaRPr lang="en-CA"/>
        </a:p>
      </dgm:t>
    </dgm:pt>
    <dgm:pt modelId="{4F6BBA82-00FA-4AED-808B-2043FA151284}" type="pres">
      <dgm:prSet presAssocID="{42194CDD-76B3-462E-B22A-9B239BF21443}" presName="dummy" presStyleCnt="0"/>
      <dgm:spPr/>
      <dgm:t>
        <a:bodyPr/>
        <a:lstStyle/>
        <a:p>
          <a:endParaRPr lang="en-CA"/>
        </a:p>
      </dgm:t>
    </dgm:pt>
    <dgm:pt modelId="{2614E070-09C9-478B-9F73-FD34C2705480}" type="pres">
      <dgm:prSet presAssocID="{C884DBF1-70FF-454D-BE1E-333D1D0BC3CB}" presName="sibTrans" presStyleLbl="sibTrans2D1" presStyleIdx="2" presStyleCnt="4"/>
      <dgm:spPr/>
      <dgm:t>
        <a:bodyPr/>
        <a:lstStyle/>
        <a:p>
          <a:endParaRPr lang="en-CA"/>
        </a:p>
      </dgm:t>
    </dgm:pt>
    <dgm:pt modelId="{F97B1CE0-8DB4-4B87-9EFE-2B38636381CD}" type="pres">
      <dgm:prSet presAssocID="{32FACF48-63F4-4B89-A6FC-F74D3BA9C9D0}" presName="node" presStyleLbl="node1" presStyleIdx="3" presStyleCnt="4">
        <dgm:presLayoutVars>
          <dgm:bulletEnabled val="1"/>
        </dgm:presLayoutVars>
      </dgm:prSet>
      <dgm:spPr/>
      <dgm:t>
        <a:bodyPr/>
        <a:lstStyle/>
        <a:p>
          <a:endParaRPr lang="en-CA"/>
        </a:p>
      </dgm:t>
    </dgm:pt>
    <dgm:pt modelId="{BF0F4BD4-5B6D-4DC1-97A6-2584781E07F2}" type="pres">
      <dgm:prSet presAssocID="{32FACF48-63F4-4B89-A6FC-F74D3BA9C9D0}" presName="dummy" presStyleCnt="0"/>
      <dgm:spPr/>
      <dgm:t>
        <a:bodyPr/>
        <a:lstStyle/>
        <a:p>
          <a:endParaRPr lang="en-CA"/>
        </a:p>
      </dgm:t>
    </dgm:pt>
    <dgm:pt modelId="{38770731-192D-4E54-8CEA-10ADC5509433}" type="pres">
      <dgm:prSet presAssocID="{3D928131-ACDF-4199-AFBD-E21E3D7ABE09}" presName="sibTrans" presStyleLbl="sibTrans2D1" presStyleIdx="3" presStyleCnt="4"/>
      <dgm:spPr/>
      <dgm:t>
        <a:bodyPr/>
        <a:lstStyle/>
        <a:p>
          <a:endParaRPr lang="en-CA"/>
        </a:p>
      </dgm:t>
    </dgm:pt>
  </dgm:ptLst>
  <dgm:cxnLst>
    <dgm:cxn modelId="{8A5E6F5C-EB36-4227-8337-9D7B5A486579}" type="presOf" srcId="{256AB001-9404-4847-9C55-F33D30204EE0}" destId="{E778D745-64CD-44BB-ABB5-A5399B68414A}" srcOrd="0" destOrd="0" presId="urn:microsoft.com/office/officeart/2005/8/layout/radial6"/>
    <dgm:cxn modelId="{DA2812CE-8C19-432A-BBF7-BD525D7D41FB}" type="presOf" srcId="{3EB9C592-EE35-4BAD-92D9-0B4B21DB9DC9}" destId="{52CC23CC-C19D-4AA3-9197-438165E606E6}" srcOrd="0" destOrd="0" presId="urn:microsoft.com/office/officeart/2005/8/layout/radial6"/>
    <dgm:cxn modelId="{034FB099-1652-468E-9C22-C51933A30671}" type="presOf" srcId="{6562DA44-D0A0-4D6D-8D76-F39BA622E97E}" destId="{C8DD5B75-D68E-437E-A430-2DAA15108E59}" srcOrd="0" destOrd="0" presId="urn:microsoft.com/office/officeart/2005/8/layout/radial6"/>
    <dgm:cxn modelId="{A6632144-F080-4E9D-8F31-E827F12D9B21}" type="presOf" srcId="{6164FEB2-DB50-4B85-BA7D-718565FC46CA}" destId="{4F997A8B-DD32-4CA4-A57B-9583DCFB3057}" srcOrd="0" destOrd="0" presId="urn:microsoft.com/office/officeart/2005/8/layout/radial6"/>
    <dgm:cxn modelId="{83D42C5B-6850-4E2E-935C-229D6DFF7D9D}" srcId="{6164FEB2-DB50-4B85-BA7D-718565FC46CA}" destId="{BF72E384-3EE8-4C02-9F4C-74BC6F0EB794}" srcOrd="0" destOrd="0" parTransId="{386ED306-E2FB-46A6-B1DF-05750CC60B79}" sibTransId="{3EB9C592-EE35-4BAD-92D9-0B4B21DB9DC9}"/>
    <dgm:cxn modelId="{E8313CD3-BAFC-451E-BD18-5919EC4ADFFC}" srcId="{6164FEB2-DB50-4B85-BA7D-718565FC46CA}" destId="{32FACF48-63F4-4B89-A6FC-F74D3BA9C9D0}" srcOrd="3" destOrd="0" parTransId="{A9B6556E-C2D0-4590-AA9F-517F7765A40A}" sibTransId="{3D928131-ACDF-4199-AFBD-E21E3D7ABE09}"/>
    <dgm:cxn modelId="{03D8A723-4CDE-42B6-A6C5-9C8460931228}" type="presOf" srcId="{3D928131-ACDF-4199-AFBD-E21E3D7ABE09}" destId="{38770731-192D-4E54-8CEA-10ADC5509433}" srcOrd="0" destOrd="0" presId="urn:microsoft.com/office/officeart/2005/8/layout/radial6"/>
    <dgm:cxn modelId="{1C9A8042-CFF5-40D0-89DE-60D1C381BD50}" srcId="{6562DA44-D0A0-4D6D-8D76-F39BA622E97E}" destId="{6164FEB2-DB50-4B85-BA7D-718565FC46CA}" srcOrd="0" destOrd="0" parTransId="{534116A8-BC8E-4003-9339-0CEF002FDC1E}" sibTransId="{35D59982-1C09-4E36-BC53-86B48A94B36B}"/>
    <dgm:cxn modelId="{3A170647-9BD5-4142-BA1D-D6C0D9AE0BAE}" type="presOf" srcId="{32FACF48-63F4-4B89-A6FC-F74D3BA9C9D0}" destId="{F97B1CE0-8DB4-4B87-9EFE-2B38636381CD}" srcOrd="0" destOrd="0" presId="urn:microsoft.com/office/officeart/2005/8/layout/radial6"/>
    <dgm:cxn modelId="{05DD0337-F28B-4EF7-8DFE-398C796C41D1}" srcId="{6164FEB2-DB50-4B85-BA7D-718565FC46CA}" destId="{6D7CABE0-4500-4612-8AFF-6DD4963D3CAA}" srcOrd="1" destOrd="0" parTransId="{CEA29545-5792-4AF7-A318-25821ED3F280}" sibTransId="{256AB001-9404-4847-9C55-F33D30204EE0}"/>
    <dgm:cxn modelId="{5D0965AB-FCB7-4EEB-AA35-95CFAE72BD08}" type="presOf" srcId="{BF72E384-3EE8-4C02-9F4C-74BC6F0EB794}" destId="{C31F00F0-DBFF-44A0-9C72-C06776932432}" srcOrd="0" destOrd="0" presId="urn:microsoft.com/office/officeart/2005/8/layout/radial6"/>
    <dgm:cxn modelId="{57C56970-E122-4D90-AEE4-7581E62191DD}" type="presOf" srcId="{C884DBF1-70FF-454D-BE1E-333D1D0BC3CB}" destId="{2614E070-09C9-478B-9F73-FD34C2705480}" srcOrd="0" destOrd="0" presId="urn:microsoft.com/office/officeart/2005/8/layout/radial6"/>
    <dgm:cxn modelId="{7EE47B27-9785-4133-B585-EBDBF2ED57D5}" type="presOf" srcId="{6D7CABE0-4500-4612-8AFF-6DD4963D3CAA}" destId="{51101D05-43B0-4A8E-994D-B97ABC77856C}" srcOrd="0" destOrd="0" presId="urn:microsoft.com/office/officeart/2005/8/layout/radial6"/>
    <dgm:cxn modelId="{851BDF43-A198-4C53-ABC8-19A713237FFD}" srcId="{6164FEB2-DB50-4B85-BA7D-718565FC46CA}" destId="{42194CDD-76B3-462E-B22A-9B239BF21443}" srcOrd="2" destOrd="0" parTransId="{5563E5B2-6106-47D4-A851-EF698B43CD24}" sibTransId="{C884DBF1-70FF-454D-BE1E-333D1D0BC3CB}"/>
    <dgm:cxn modelId="{24C40E85-9A1D-42D0-8BC5-DAB7E421684C}" type="presOf" srcId="{42194CDD-76B3-462E-B22A-9B239BF21443}" destId="{214B6963-6592-4AF7-9988-525A302FD3AC}" srcOrd="0" destOrd="0" presId="urn:microsoft.com/office/officeart/2005/8/layout/radial6"/>
    <dgm:cxn modelId="{F99681DB-6F04-4526-B70C-989275AEC670}" type="presParOf" srcId="{C8DD5B75-D68E-437E-A430-2DAA15108E59}" destId="{4F997A8B-DD32-4CA4-A57B-9583DCFB3057}" srcOrd="0" destOrd="0" presId="urn:microsoft.com/office/officeart/2005/8/layout/radial6"/>
    <dgm:cxn modelId="{E81F89CD-84D8-42DC-AA9D-9C10B0D62C51}" type="presParOf" srcId="{C8DD5B75-D68E-437E-A430-2DAA15108E59}" destId="{C31F00F0-DBFF-44A0-9C72-C06776932432}" srcOrd="1" destOrd="0" presId="urn:microsoft.com/office/officeart/2005/8/layout/radial6"/>
    <dgm:cxn modelId="{8A93A76C-E236-43A2-B527-6B299EABB796}" type="presParOf" srcId="{C8DD5B75-D68E-437E-A430-2DAA15108E59}" destId="{3FDB6916-7A99-4441-8782-8BBACAC753A5}" srcOrd="2" destOrd="0" presId="urn:microsoft.com/office/officeart/2005/8/layout/radial6"/>
    <dgm:cxn modelId="{A84F90B6-441C-4828-AAC5-808155329E69}" type="presParOf" srcId="{C8DD5B75-D68E-437E-A430-2DAA15108E59}" destId="{52CC23CC-C19D-4AA3-9197-438165E606E6}" srcOrd="3" destOrd="0" presId="urn:microsoft.com/office/officeart/2005/8/layout/radial6"/>
    <dgm:cxn modelId="{F19FF57C-B8D6-4B7D-8089-ADCB5DD3A722}" type="presParOf" srcId="{C8DD5B75-D68E-437E-A430-2DAA15108E59}" destId="{51101D05-43B0-4A8E-994D-B97ABC77856C}" srcOrd="4" destOrd="0" presId="urn:microsoft.com/office/officeart/2005/8/layout/radial6"/>
    <dgm:cxn modelId="{BDFD8130-25DB-443C-A3EA-9C766097F4BC}" type="presParOf" srcId="{C8DD5B75-D68E-437E-A430-2DAA15108E59}" destId="{E36CDFAB-3E4B-4466-BB69-06B75C6C2094}" srcOrd="5" destOrd="0" presId="urn:microsoft.com/office/officeart/2005/8/layout/radial6"/>
    <dgm:cxn modelId="{AB32CEC7-5F8E-47FD-9A97-960E31096078}" type="presParOf" srcId="{C8DD5B75-D68E-437E-A430-2DAA15108E59}" destId="{E778D745-64CD-44BB-ABB5-A5399B68414A}" srcOrd="6" destOrd="0" presId="urn:microsoft.com/office/officeart/2005/8/layout/radial6"/>
    <dgm:cxn modelId="{493C976B-0683-49E5-B170-C7715786DCC8}" type="presParOf" srcId="{C8DD5B75-D68E-437E-A430-2DAA15108E59}" destId="{214B6963-6592-4AF7-9988-525A302FD3AC}" srcOrd="7" destOrd="0" presId="urn:microsoft.com/office/officeart/2005/8/layout/radial6"/>
    <dgm:cxn modelId="{729C3DC5-71AE-495D-9613-4063498F2AC7}" type="presParOf" srcId="{C8DD5B75-D68E-437E-A430-2DAA15108E59}" destId="{4F6BBA82-00FA-4AED-808B-2043FA151284}" srcOrd="8" destOrd="0" presId="urn:microsoft.com/office/officeart/2005/8/layout/radial6"/>
    <dgm:cxn modelId="{4CB0A2BA-D8C2-472F-B08E-56BD626225A0}" type="presParOf" srcId="{C8DD5B75-D68E-437E-A430-2DAA15108E59}" destId="{2614E070-09C9-478B-9F73-FD34C2705480}" srcOrd="9" destOrd="0" presId="urn:microsoft.com/office/officeart/2005/8/layout/radial6"/>
    <dgm:cxn modelId="{151E1453-B08F-4EDD-816B-C709D518717A}" type="presParOf" srcId="{C8DD5B75-D68E-437E-A430-2DAA15108E59}" destId="{F97B1CE0-8DB4-4B87-9EFE-2B38636381CD}" srcOrd="10" destOrd="0" presId="urn:microsoft.com/office/officeart/2005/8/layout/radial6"/>
    <dgm:cxn modelId="{EAA8BA8A-1ACD-4D27-8FB3-4D7BDC3AE703}" type="presParOf" srcId="{C8DD5B75-D68E-437E-A430-2DAA15108E59}" destId="{BF0F4BD4-5B6D-4DC1-97A6-2584781E07F2}" srcOrd="11" destOrd="0" presId="urn:microsoft.com/office/officeart/2005/8/layout/radial6"/>
    <dgm:cxn modelId="{A350B9BE-5DF3-4068-A774-85A1F4E8BF6D}" type="presParOf" srcId="{C8DD5B75-D68E-437E-A430-2DAA15108E59}" destId="{38770731-192D-4E54-8CEA-10ADC5509433}"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4A18F2-5382-499F-A283-D28391B1C8F8}" type="doc">
      <dgm:prSet loTypeId="urn:microsoft.com/office/officeart/2005/8/layout/vList5" loCatId="list" qsTypeId="urn:microsoft.com/office/officeart/2005/8/quickstyle/3d2" qsCatId="3D" csTypeId="urn:microsoft.com/office/officeart/2005/8/colors/colorful2" csCatId="colorful" phldr="1"/>
      <dgm:spPr/>
      <dgm:t>
        <a:bodyPr/>
        <a:lstStyle/>
        <a:p>
          <a:endParaRPr lang="en-CA"/>
        </a:p>
      </dgm:t>
    </dgm:pt>
    <dgm:pt modelId="{818667CB-0D3E-45EC-9877-F159529A4E7F}">
      <dgm:prSet phldrT="[Text]"/>
      <dgm:spPr/>
      <dgm:t>
        <a:bodyPr/>
        <a:lstStyle/>
        <a:p>
          <a:r>
            <a:rPr lang="en-CA" b="0" cap="none" spc="0" smtClean="0">
              <a:ln w="18415" cmpd="sng">
                <a:prstDash val="solid"/>
              </a:ln>
              <a:effectLst>
                <a:outerShdw blurRad="63500" dir="3600000" algn="tl" rotWithShape="0">
                  <a:srgbClr val="000000">
                    <a:alpha val="70000"/>
                  </a:srgbClr>
                </a:outerShdw>
              </a:effectLst>
            </a:rPr>
            <a:t>Can I use the Acquisition Card to buy gift cards/prepaid credit cards?</a:t>
          </a:r>
          <a:endParaRPr lang="en-CA" b="0" cap="none" spc="0" dirty="0">
            <a:ln w="18415" cmpd="sng">
              <a:prstDash val="solid"/>
            </a:ln>
            <a:effectLst>
              <a:outerShdw blurRad="63500" dir="3600000" algn="tl" rotWithShape="0">
                <a:srgbClr val="000000">
                  <a:alpha val="70000"/>
                </a:srgbClr>
              </a:outerShdw>
            </a:effectLst>
          </a:endParaRPr>
        </a:p>
      </dgm:t>
    </dgm:pt>
    <dgm:pt modelId="{FBC9FE50-BD1B-4B96-AD51-F1ADE868AFEF}" type="parTrans" cxnId="{5E1CC0FF-A2F0-4DFB-8561-FC1FF8EB9E54}">
      <dgm:prSet/>
      <dgm:spPr/>
      <dgm:t>
        <a:bodyPr/>
        <a:lstStyle/>
        <a:p>
          <a:endParaRPr lang="en-CA"/>
        </a:p>
      </dgm:t>
    </dgm:pt>
    <dgm:pt modelId="{71B0B662-D6D4-4368-A442-A37A17A35BFB}" type="sibTrans" cxnId="{5E1CC0FF-A2F0-4DFB-8561-FC1FF8EB9E54}">
      <dgm:prSet/>
      <dgm:spPr/>
      <dgm:t>
        <a:bodyPr/>
        <a:lstStyle/>
        <a:p>
          <a:endParaRPr lang="en-CA"/>
        </a:p>
      </dgm:t>
    </dgm:pt>
    <dgm:pt modelId="{9BA137C6-9BF7-455D-8CF7-0A019D70F60C}">
      <dgm:prSet phldrT="[Text]"/>
      <dgm:spPr/>
      <dgm:t>
        <a:bodyPr/>
        <a:lstStyle/>
        <a:p>
          <a:r>
            <a:rPr lang="en-CA" smtClean="0">
              <a:ln/>
            </a:rPr>
            <a:t>Yes! </a:t>
          </a:r>
          <a:r>
            <a:rPr lang="en-CA" smtClean="0"/>
            <a:t>You can use the AC to purchase gift card as </a:t>
          </a:r>
          <a:r>
            <a:rPr lang="en-CA" smtClean="0">
              <a:ln/>
            </a:rPr>
            <a:t>Instant Awards </a:t>
          </a:r>
          <a:r>
            <a:rPr lang="en-CA" smtClean="0"/>
            <a:t>under the </a:t>
          </a:r>
          <a:r>
            <a:rPr lang="en-CA" smtClean="0">
              <a:ln/>
            </a:rPr>
            <a:t>ESDC Recognition Program</a:t>
          </a:r>
          <a:endParaRPr lang="en-CA" dirty="0">
            <a:ln/>
          </a:endParaRPr>
        </a:p>
      </dgm:t>
    </dgm:pt>
    <dgm:pt modelId="{6B06A711-8066-4BF4-B8F3-A59F4D98D062}" type="parTrans" cxnId="{FB68D472-1EF5-41EC-AF55-894B3718B0DA}">
      <dgm:prSet/>
      <dgm:spPr/>
      <dgm:t>
        <a:bodyPr/>
        <a:lstStyle/>
        <a:p>
          <a:endParaRPr lang="en-CA"/>
        </a:p>
      </dgm:t>
    </dgm:pt>
    <dgm:pt modelId="{F03A4CBF-498B-4FBC-962E-ABC1D7A77AE9}" type="sibTrans" cxnId="{FB68D472-1EF5-41EC-AF55-894B3718B0DA}">
      <dgm:prSet/>
      <dgm:spPr/>
      <dgm:t>
        <a:bodyPr/>
        <a:lstStyle/>
        <a:p>
          <a:endParaRPr lang="en-CA"/>
        </a:p>
      </dgm:t>
    </dgm:pt>
    <dgm:pt modelId="{41AAFD98-F2AB-4AB6-A860-F3CB2FA57AB6}">
      <dgm:prSet phldrT="[Text]"/>
      <dgm:spPr/>
      <dgm:t>
        <a:bodyPr/>
        <a:lstStyle/>
        <a:p>
          <a:r>
            <a:rPr lang="en-CA" smtClean="0"/>
            <a:t>Review the </a:t>
          </a:r>
          <a:r>
            <a:rPr lang="en-CA" smtClean="0">
              <a:ln/>
            </a:rPr>
            <a:t>General Information </a:t>
          </a:r>
          <a:r>
            <a:rPr lang="en-CA" smtClean="0"/>
            <a:t>provided under </a:t>
          </a:r>
          <a:r>
            <a:rPr lang="en-CA" smtClean="0">
              <a:ln/>
            </a:rPr>
            <a:t>Recognition Program </a:t>
          </a:r>
          <a:r>
            <a:rPr lang="en-CA" smtClean="0"/>
            <a:t>on </a:t>
          </a:r>
          <a:r>
            <a:rPr lang="en-CA" smtClean="0">
              <a:ln/>
            </a:rPr>
            <a:t>iService</a:t>
          </a:r>
          <a:endParaRPr lang="en-CA" dirty="0">
            <a:ln/>
          </a:endParaRPr>
        </a:p>
      </dgm:t>
    </dgm:pt>
    <dgm:pt modelId="{6D98542F-574D-467E-9993-28F56E4E86A7}" type="parTrans" cxnId="{16E7C656-D8FD-4FE2-B9B5-69CAD06084C1}">
      <dgm:prSet/>
      <dgm:spPr/>
      <dgm:t>
        <a:bodyPr/>
        <a:lstStyle/>
        <a:p>
          <a:endParaRPr lang="en-CA"/>
        </a:p>
      </dgm:t>
    </dgm:pt>
    <dgm:pt modelId="{EDE5E630-55D7-469B-ADB8-B8FDD3FCA6F8}" type="sibTrans" cxnId="{16E7C656-D8FD-4FE2-B9B5-69CAD06084C1}">
      <dgm:prSet/>
      <dgm:spPr/>
      <dgm:t>
        <a:bodyPr/>
        <a:lstStyle/>
        <a:p>
          <a:endParaRPr lang="en-CA"/>
        </a:p>
      </dgm:t>
    </dgm:pt>
    <dgm:pt modelId="{98A940E8-2909-44C0-99C6-508EF6C1DF87}" type="pres">
      <dgm:prSet presAssocID="{044A18F2-5382-499F-A283-D28391B1C8F8}" presName="Name0" presStyleCnt="0">
        <dgm:presLayoutVars>
          <dgm:dir/>
          <dgm:animLvl val="lvl"/>
          <dgm:resizeHandles val="exact"/>
        </dgm:presLayoutVars>
      </dgm:prSet>
      <dgm:spPr/>
      <dgm:t>
        <a:bodyPr/>
        <a:lstStyle/>
        <a:p>
          <a:endParaRPr lang="en-CA"/>
        </a:p>
      </dgm:t>
    </dgm:pt>
    <dgm:pt modelId="{1FFDC260-02A0-489E-8CCB-65FF29F901C4}" type="pres">
      <dgm:prSet presAssocID="{818667CB-0D3E-45EC-9877-F159529A4E7F}" presName="linNode" presStyleCnt="0"/>
      <dgm:spPr/>
      <dgm:t>
        <a:bodyPr/>
        <a:lstStyle/>
        <a:p>
          <a:endParaRPr lang="en-CA"/>
        </a:p>
      </dgm:t>
    </dgm:pt>
    <dgm:pt modelId="{C61C132E-7F47-4621-AA93-05A69933B4CC}" type="pres">
      <dgm:prSet presAssocID="{818667CB-0D3E-45EC-9877-F159529A4E7F}" presName="parentText" presStyleLbl="node1" presStyleIdx="0" presStyleCnt="1">
        <dgm:presLayoutVars>
          <dgm:chMax val="1"/>
          <dgm:bulletEnabled val="1"/>
        </dgm:presLayoutVars>
      </dgm:prSet>
      <dgm:spPr/>
      <dgm:t>
        <a:bodyPr/>
        <a:lstStyle/>
        <a:p>
          <a:endParaRPr lang="en-CA"/>
        </a:p>
      </dgm:t>
    </dgm:pt>
    <dgm:pt modelId="{57E72FE7-6C24-4450-8F9B-C7BC4448C498}" type="pres">
      <dgm:prSet presAssocID="{818667CB-0D3E-45EC-9877-F159529A4E7F}" presName="descendantText" presStyleLbl="alignAccFollowNode1" presStyleIdx="0" presStyleCnt="1">
        <dgm:presLayoutVars>
          <dgm:bulletEnabled val="1"/>
        </dgm:presLayoutVars>
      </dgm:prSet>
      <dgm:spPr/>
      <dgm:t>
        <a:bodyPr/>
        <a:lstStyle/>
        <a:p>
          <a:endParaRPr lang="en-CA"/>
        </a:p>
      </dgm:t>
    </dgm:pt>
  </dgm:ptLst>
  <dgm:cxnLst>
    <dgm:cxn modelId="{FB68D472-1EF5-41EC-AF55-894B3718B0DA}" srcId="{818667CB-0D3E-45EC-9877-F159529A4E7F}" destId="{9BA137C6-9BF7-455D-8CF7-0A019D70F60C}" srcOrd="0" destOrd="0" parTransId="{6B06A711-8066-4BF4-B8F3-A59F4D98D062}" sibTransId="{F03A4CBF-498B-4FBC-962E-ABC1D7A77AE9}"/>
    <dgm:cxn modelId="{988A058D-F2B9-4BE6-9954-AB2819CDA87D}" type="presOf" srcId="{044A18F2-5382-499F-A283-D28391B1C8F8}" destId="{98A940E8-2909-44C0-99C6-508EF6C1DF87}" srcOrd="0" destOrd="0" presId="urn:microsoft.com/office/officeart/2005/8/layout/vList5"/>
    <dgm:cxn modelId="{E8BC70AC-4BBB-455F-A831-27274368280D}" type="presOf" srcId="{818667CB-0D3E-45EC-9877-F159529A4E7F}" destId="{C61C132E-7F47-4621-AA93-05A69933B4CC}" srcOrd="0" destOrd="0" presId="urn:microsoft.com/office/officeart/2005/8/layout/vList5"/>
    <dgm:cxn modelId="{80939546-4B61-497E-9E01-02D3536D5B38}" type="presOf" srcId="{9BA137C6-9BF7-455D-8CF7-0A019D70F60C}" destId="{57E72FE7-6C24-4450-8F9B-C7BC4448C498}" srcOrd="0" destOrd="0" presId="urn:microsoft.com/office/officeart/2005/8/layout/vList5"/>
    <dgm:cxn modelId="{5E1CC0FF-A2F0-4DFB-8561-FC1FF8EB9E54}" srcId="{044A18F2-5382-499F-A283-D28391B1C8F8}" destId="{818667CB-0D3E-45EC-9877-F159529A4E7F}" srcOrd="0" destOrd="0" parTransId="{FBC9FE50-BD1B-4B96-AD51-F1ADE868AFEF}" sibTransId="{71B0B662-D6D4-4368-A442-A37A17A35BFB}"/>
    <dgm:cxn modelId="{16E7C656-D8FD-4FE2-B9B5-69CAD06084C1}" srcId="{818667CB-0D3E-45EC-9877-F159529A4E7F}" destId="{41AAFD98-F2AB-4AB6-A860-F3CB2FA57AB6}" srcOrd="1" destOrd="0" parTransId="{6D98542F-574D-467E-9993-28F56E4E86A7}" sibTransId="{EDE5E630-55D7-469B-ADB8-B8FDD3FCA6F8}"/>
    <dgm:cxn modelId="{A921BE50-0790-4CEE-9FB0-D518A8E147A1}" type="presOf" srcId="{41AAFD98-F2AB-4AB6-A860-F3CB2FA57AB6}" destId="{57E72FE7-6C24-4450-8F9B-C7BC4448C498}" srcOrd="0" destOrd="1" presId="urn:microsoft.com/office/officeart/2005/8/layout/vList5"/>
    <dgm:cxn modelId="{FDCA0413-3915-481A-92CD-C16F0E04DB29}" type="presParOf" srcId="{98A940E8-2909-44C0-99C6-508EF6C1DF87}" destId="{1FFDC260-02A0-489E-8CCB-65FF29F901C4}" srcOrd="0" destOrd="0" presId="urn:microsoft.com/office/officeart/2005/8/layout/vList5"/>
    <dgm:cxn modelId="{E1E2FCE4-BB0B-499A-B26F-43D3D00DE534}" type="presParOf" srcId="{1FFDC260-02A0-489E-8CCB-65FF29F901C4}" destId="{C61C132E-7F47-4621-AA93-05A69933B4CC}" srcOrd="0" destOrd="0" presId="urn:microsoft.com/office/officeart/2005/8/layout/vList5"/>
    <dgm:cxn modelId="{B79C138B-64AB-4C94-A39D-24346CCA9972}" type="presParOf" srcId="{1FFDC260-02A0-489E-8CCB-65FF29F901C4}" destId="{57E72FE7-6C24-4450-8F9B-C7BC4448C49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4A18F2-5382-499F-A283-D28391B1C8F8}" type="doc">
      <dgm:prSet loTypeId="urn:microsoft.com/office/officeart/2008/layout/VerticalAccentList" loCatId="list" qsTypeId="urn:microsoft.com/office/officeart/2005/8/quickstyle/3d2" qsCatId="3D" csTypeId="urn:microsoft.com/office/officeart/2005/8/colors/colorful2" csCatId="colorful" phldr="1"/>
      <dgm:spPr/>
      <dgm:t>
        <a:bodyPr/>
        <a:lstStyle/>
        <a:p>
          <a:endParaRPr lang="en-CA"/>
        </a:p>
      </dgm:t>
    </dgm:pt>
    <dgm:pt modelId="{9F5B248A-7BCF-419A-93C8-9423AED68824}">
      <dgm:prSet phldrT="[Text]"/>
      <dgm:spPr/>
      <dgm:t>
        <a:bodyPr/>
        <a:lstStyle/>
        <a:p>
          <a:r>
            <a:rPr lang="en-CA" b="0" cap="none" spc="0" smtClean="0">
              <a:ln w="18415" cmpd="sng">
                <a:prstDash val="solid"/>
              </a:ln>
              <a:effectLst>
                <a:outerShdw blurRad="63500" dir="3600000" algn="tl" rotWithShape="0">
                  <a:srgbClr val="000000">
                    <a:alpha val="70000"/>
                  </a:srgbClr>
                </a:outerShdw>
              </a:effectLst>
            </a:rPr>
            <a:t>What are attractive assets?</a:t>
          </a:r>
          <a:endParaRPr lang="en-CA" b="0" cap="none" spc="0" dirty="0">
            <a:ln w="18415" cmpd="sng">
              <a:prstDash val="solid"/>
            </a:ln>
            <a:effectLst>
              <a:outerShdw blurRad="63500" dir="3600000" algn="tl" rotWithShape="0">
                <a:srgbClr val="000000">
                  <a:alpha val="70000"/>
                </a:srgbClr>
              </a:outerShdw>
            </a:effectLst>
          </a:endParaRPr>
        </a:p>
      </dgm:t>
    </dgm:pt>
    <dgm:pt modelId="{C88D9B0B-6C6F-457C-B948-E408CA5EEA7C}" type="parTrans" cxnId="{5AB3903E-246D-413A-82A9-029B26E2FC54}">
      <dgm:prSet/>
      <dgm:spPr/>
      <dgm:t>
        <a:bodyPr/>
        <a:lstStyle/>
        <a:p>
          <a:endParaRPr lang="en-CA"/>
        </a:p>
      </dgm:t>
    </dgm:pt>
    <dgm:pt modelId="{EBF578AD-9943-4734-9885-46F015EA6D29}" type="sibTrans" cxnId="{5AB3903E-246D-413A-82A9-029B26E2FC54}">
      <dgm:prSet/>
      <dgm:spPr/>
      <dgm:t>
        <a:bodyPr/>
        <a:lstStyle/>
        <a:p>
          <a:endParaRPr lang="en-CA"/>
        </a:p>
      </dgm:t>
    </dgm:pt>
    <dgm:pt modelId="{3EC5FF36-6F21-49DA-92BF-DC9ED418DE03}">
      <dgm:prSet phldrT="[Text]" custT="1"/>
      <dgm:spPr/>
      <dgm:t>
        <a:bodyPr/>
        <a:lstStyle/>
        <a:p>
          <a:pPr algn="ctr"/>
          <a:r>
            <a:rPr lang="en-CA" sz="2400" smtClean="0">
              <a:ln/>
            </a:rPr>
            <a:t>Attractive Assets</a:t>
          </a:r>
          <a:r>
            <a:rPr lang="en-CA" sz="2400" smtClean="0"/>
            <a:t>, are departmental assets  (&lt;$10K) that are considered attractive and portable </a:t>
          </a:r>
          <a:endParaRPr lang="en-CA" sz="2400" dirty="0"/>
        </a:p>
      </dgm:t>
    </dgm:pt>
    <dgm:pt modelId="{1EB1FF28-9260-4626-8063-64A39E4170F8}" type="sibTrans" cxnId="{F2BC3F3E-9A1C-4A57-85CB-F279984B154F}">
      <dgm:prSet/>
      <dgm:spPr/>
      <dgm:t>
        <a:bodyPr/>
        <a:lstStyle/>
        <a:p>
          <a:endParaRPr lang="en-CA"/>
        </a:p>
      </dgm:t>
    </dgm:pt>
    <dgm:pt modelId="{B23A4D83-CAC4-4A45-9579-5936BBEB1CB6}" type="parTrans" cxnId="{F2BC3F3E-9A1C-4A57-85CB-F279984B154F}">
      <dgm:prSet/>
      <dgm:spPr/>
      <dgm:t>
        <a:bodyPr/>
        <a:lstStyle/>
        <a:p>
          <a:endParaRPr lang="en-CA"/>
        </a:p>
      </dgm:t>
    </dgm:pt>
    <dgm:pt modelId="{6508D9DA-0D63-4EAA-85EC-E53C8051BBC8}">
      <dgm:prSet phldrT="[Text]" custT="1"/>
      <dgm:spPr/>
      <dgm:t>
        <a:bodyPr/>
        <a:lstStyle/>
        <a:p>
          <a:pPr algn="ctr"/>
          <a:r>
            <a:rPr lang="en-CA" sz="2400" smtClean="0"/>
            <a:t>Follow the instructions for the </a:t>
          </a:r>
          <a:r>
            <a:rPr lang="en-CA" sz="2400" smtClean="0">
              <a:ln/>
            </a:rPr>
            <a:t>ESDC Standard for Managing and Tracking Assets</a:t>
          </a:r>
          <a:r>
            <a:rPr lang="en-CA" sz="2400" smtClean="0"/>
            <a:t> under </a:t>
          </a:r>
          <a:r>
            <a:rPr lang="en-CA" sz="2400" smtClean="0">
              <a:ln/>
            </a:rPr>
            <a:t>Asset Management </a:t>
          </a:r>
          <a:r>
            <a:rPr lang="en-CA" sz="2400" smtClean="0"/>
            <a:t>on </a:t>
          </a:r>
          <a:r>
            <a:rPr lang="en-CA" sz="2400" smtClean="0">
              <a:ln/>
            </a:rPr>
            <a:t>iService</a:t>
          </a:r>
          <a:r>
            <a:rPr lang="en-CA" sz="2400" smtClean="0"/>
            <a:t> </a:t>
          </a:r>
          <a:endParaRPr lang="en-CA" sz="2400" dirty="0"/>
        </a:p>
      </dgm:t>
    </dgm:pt>
    <dgm:pt modelId="{EA0AA550-850B-4266-9322-CB91030FDFEB}" type="parTrans" cxnId="{00705AF6-162E-4538-90B0-4C2485304EA7}">
      <dgm:prSet/>
      <dgm:spPr/>
      <dgm:t>
        <a:bodyPr/>
        <a:lstStyle/>
        <a:p>
          <a:endParaRPr lang="en-CA"/>
        </a:p>
      </dgm:t>
    </dgm:pt>
    <dgm:pt modelId="{1AEC58CD-7165-4EAE-90AF-8FA1FC360B04}" type="sibTrans" cxnId="{00705AF6-162E-4538-90B0-4C2485304EA7}">
      <dgm:prSet/>
      <dgm:spPr/>
      <dgm:t>
        <a:bodyPr/>
        <a:lstStyle/>
        <a:p>
          <a:endParaRPr lang="en-CA"/>
        </a:p>
      </dgm:t>
    </dgm:pt>
    <dgm:pt modelId="{5CAF77B9-FAB7-49E6-B522-20C4F0FB1B74}">
      <dgm:prSet phldrT="[Text]" custT="1"/>
      <dgm:spPr/>
      <dgm:t>
        <a:bodyPr/>
        <a:lstStyle/>
        <a:p>
          <a:pPr algn="ctr"/>
          <a:r>
            <a:rPr lang="en-US" sz="2400" smtClean="0"/>
            <a:t>Attractive assets need to be properly coded in SAP as attractive assets.</a:t>
          </a:r>
          <a:endParaRPr lang="en-CA" sz="2400" dirty="0"/>
        </a:p>
      </dgm:t>
    </dgm:pt>
    <dgm:pt modelId="{74A282DE-6B0A-4749-9256-AE19E7EE92BC}" type="parTrans" cxnId="{BD032DDB-00C7-4EBB-951F-35750BE20C81}">
      <dgm:prSet/>
      <dgm:spPr/>
      <dgm:t>
        <a:bodyPr/>
        <a:lstStyle/>
        <a:p>
          <a:endParaRPr lang="en-CA"/>
        </a:p>
      </dgm:t>
    </dgm:pt>
    <dgm:pt modelId="{7A75C512-1AE6-479D-A87E-CD730AF8BEDA}" type="sibTrans" cxnId="{BD032DDB-00C7-4EBB-951F-35750BE20C81}">
      <dgm:prSet/>
      <dgm:spPr/>
      <dgm:t>
        <a:bodyPr/>
        <a:lstStyle/>
        <a:p>
          <a:endParaRPr lang="en-CA"/>
        </a:p>
      </dgm:t>
    </dgm:pt>
    <dgm:pt modelId="{4C4834DA-7F16-429C-90A6-9D7A1F01B927}" type="pres">
      <dgm:prSet presAssocID="{044A18F2-5382-499F-A283-D28391B1C8F8}" presName="Name0" presStyleCnt="0">
        <dgm:presLayoutVars>
          <dgm:chMax/>
          <dgm:chPref/>
          <dgm:dir/>
        </dgm:presLayoutVars>
      </dgm:prSet>
      <dgm:spPr/>
      <dgm:t>
        <a:bodyPr/>
        <a:lstStyle/>
        <a:p>
          <a:endParaRPr lang="en-CA"/>
        </a:p>
      </dgm:t>
    </dgm:pt>
    <dgm:pt modelId="{6A451FAD-1B41-4805-AE05-9A23963B1CB5}" type="pres">
      <dgm:prSet presAssocID="{9F5B248A-7BCF-419A-93C8-9423AED68824}" presName="parenttextcomposite" presStyleCnt="0"/>
      <dgm:spPr/>
    </dgm:pt>
    <dgm:pt modelId="{38FF0803-11F1-454A-B7BF-28D49E100C15}" type="pres">
      <dgm:prSet presAssocID="{9F5B248A-7BCF-419A-93C8-9423AED68824}" presName="parenttext" presStyleLbl="revTx" presStyleIdx="0" presStyleCnt="1" custLinFactNeighborX="578" custLinFactNeighborY="-80532">
        <dgm:presLayoutVars>
          <dgm:chMax/>
          <dgm:chPref val="2"/>
          <dgm:bulletEnabled val="1"/>
        </dgm:presLayoutVars>
      </dgm:prSet>
      <dgm:spPr/>
      <dgm:t>
        <a:bodyPr/>
        <a:lstStyle/>
        <a:p>
          <a:endParaRPr lang="en-CA"/>
        </a:p>
      </dgm:t>
    </dgm:pt>
    <dgm:pt modelId="{850702D0-2A13-4AF5-8392-A96FA345C433}" type="pres">
      <dgm:prSet presAssocID="{9F5B248A-7BCF-419A-93C8-9423AED68824}" presName="composite" presStyleCnt="0"/>
      <dgm:spPr/>
    </dgm:pt>
    <dgm:pt modelId="{C769CF73-7BDE-434B-B413-94F15B53BABC}" type="pres">
      <dgm:prSet presAssocID="{9F5B248A-7BCF-419A-93C8-9423AED68824}" presName="chevron1" presStyleLbl="alignNode1" presStyleIdx="0" presStyleCnt="7" custScaleY="222189"/>
      <dgm:spPr/>
    </dgm:pt>
    <dgm:pt modelId="{A720F9BB-99B9-482F-92CD-E8E2D01E31B0}" type="pres">
      <dgm:prSet presAssocID="{9F5B248A-7BCF-419A-93C8-9423AED68824}" presName="chevron2" presStyleLbl="alignNode1" presStyleIdx="1" presStyleCnt="7" custScaleY="222189"/>
      <dgm:spPr/>
    </dgm:pt>
    <dgm:pt modelId="{2B7B45F8-1FAE-4197-B0F9-A88E340D204F}" type="pres">
      <dgm:prSet presAssocID="{9F5B248A-7BCF-419A-93C8-9423AED68824}" presName="chevron3" presStyleLbl="alignNode1" presStyleIdx="2" presStyleCnt="7" custScaleY="222189"/>
      <dgm:spPr/>
    </dgm:pt>
    <dgm:pt modelId="{06393590-36E9-448E-9188-95A5AC342BFC}" type="pres">
      <dgm:prSet presAssocID="{9F5B248A-7BCF-419A-93C8-9423AED68824}" presName="chevron4" presStyleLbl="alignNode1" presStyleIdx="3" presStyleCnt="7" custScaleY="224270"/>
      <dgm:spPr/>
    </dgm:pt>
    <dgm:pt modelId="{664F2C25-D2C3-49A4-9FBA-7201E7F30D8B}" type="pres">
      <dgm:prSet presAssocID="{9F5B248A-7BCF-419A-93C8-9423AED68824}" presName="chevron5" presStyleLbl="alignNode1" presStyleIdx="4" presStyleCnt="7" custScaleY="226350"/>
      <dgm:spPr/>
    </dgm:pt>
    <dgm:pt modelId="{10B99E78-86A9-446B-A99B-3674820EED1E}" type="pres">
      <dgm:prSet presAssocID="{9F5B248A-7BCF-419A-93C8-9423AED68824}" presName="chevron6" presStyleLbl="alignNode1" presStyleIdx="5" presStyleCnt="7" custScaleY="220108"/>
      <dgm:spPr/>
    </dgm:pt>
    <dgm:pt modelId="{9243D4D2-301C-461B-A7AB-E5AAB69D34EA}" type="pres">
      <dgm:prSet presAssocID="{9F5B248A-7BCF-419A-93C8-9423AED68824}" presName="chevron7" presStyleLbl="alignNode1" presStyleIdx="6" presStyleCnt="7" custScaleY="215947"/>
      <dgm:spPr/>
    </dgm:pt>
    <dgm:pt modelId="{A71CED05-311B-47CC-AD54-2DFE310E1257}" type="pres">
      <dgm:prSet presAssocID="{9F5B248A-7BCF-419A-93C8-9423AED68824}" presName="childtext" presStyleLbl="solidFgAcc1" presStyleIdx="0" presStyleCnt="1" custScaleY="212713">
        <dgm:presLayoutVars>
          <dgm:chMax/>
          <dgm:chPref val="0"/>
          <dgm:bulletEnabled val="1"/>
        </dgm:presLayoutVars>
      </dgm:prSet>
      <dgm:spPr/>
      <dgm:t>
        <a:bodyPr/>
        <a:lstStyle/>
        <a:p>
          <a:endParaRPr lang="en-CA"/>
        </a:p>
      </dgm:t>
    </dgm:pt>
  </dgm:ptLst>
  <dgm:cxnLst>
    <dgm:cxn modelId="{BD032DDB-00C7-4EBB-951F-35750BE20C81}" srcId="{9F5B248A-7BCF-419A-93C8-9423AED68824}" destId="{5CAF77B9-FAB7-49E6-B522-20C4F0FB1B74}" srcOrd="1" destOrd="0" parTransId="{74A282DE-6B0A-4749-9256-AE19E7EE92BC}" sibTransId="{7A75C512-1AE6-479D-A87E-CD730AF8BEDA}"/>
    <dgm:cxn modelId="{98D6DD82-3966-4127-B8B2-08183AD803AB}" type="presOf" srcId="{9F5B248A-7BCF-419A-93C8-9423AED68824}" destId="{38FF0803-11F1-454A-B7BF-28D49E100C15}" srcOrd="0" destOrd="0" presId="urn:microsoft.com/office/officeart/2008/layout/VerticalAccentList"/>
    <dgm:cxn modelId="{94252E71-14A0-4461-9B58-C1C85DC70430}" type="presOf" srcId="{044A18F2-5382-499F-A283-D28391B1C8F8}" destId="{4C4834DA-7F16-429C-90A6-9D7A1F01B927}" srcOrd="0" destOrd="0" presId="urn:microsoft.com/office/officeart/2008/layout/VerticalAccentList"/>
    <dgm:cxn modelId="{51F26B56-DCA1-4C6A-A4D5-2BAF1466F0E0}" type="presOf" srcId="{3EC5FF36-6F21-49DA-92BF-DC9ED418DE03}" destId="{A71CED05-311B-47CC-AD54-2DFE310E1257}" srcOrd="0" destOrd="0" presId="urn:microsoft.com/office/officeart/2008/layout/VerticalAccentList"/>
    <dgm:cxn modelId="{5AB3903E-246D-413A-82A9-029B26E2FC54}" srcId="{044A18F2-5382-499F-A283-D28391B1C8F8}" destId="{9F5B248A-7BCF-419A-93C8-9423AED68824}" srcOrd="0" destOrd="0" parTransId="{C88D9B0B-6C6F-457C-B948-E408CA5EEA7C}" sibTransId="{EBF578AD-9943-4734-9885-46F015EA6D29}"/>
    <dgm:cxn modelId="{1817697B-F9DE-4B27-A102-01F8B3199D2F}" type="presOf" srcId="{6508D9DA-0D63-4EAA-85EC-E53C8051BBC8}" destId="{A71CED05-311B-47CC-AD54-2DFE310E1257}" srcOrd="0" destOrd="2" presId="urn:microsoft.com/office/officeart/2008/layout/VerticalAccentList"/>
    <dgm:cxn modelId="{7ED88B99-F5F2-4546-BE6B-104D4442A8AE}" type="presOf" srcId="{5CAF77B9-FAB7-49E6-B522-20C4F0FB1B74}" destId="{A71CED05-311B-47CC-AD54-2DFE310E1257}" srcOrd="0" destOrd="1" presId="urn:microsoft.com/office/officeart/2008/layout/VerticalAccentList"/>
    <dgm:cxn modelId="{00705AF6-162E-4538-90B0-4C2485304EA7}" srcId="{9F5B248A-7BCF-419A-93C8-9423AED68824}" destId="{6508D9DA-0D63-4EAA-85EC-E53C8051BBC8}" srcOrd="2" destOrd="0" parTransId="{EA0AA550-850B-4266-9322-CB91030FDFEB}" sibTransId="{1AEC58CD-7165-4EAE-90AF-8FA1FC360B04}"/>
    <dgm:cxn modelId="{F2BC3F3E-9A1C-4A57-85CB-F279984B154F}" srcId="{9F5B248A-7BCF-419A-93C8-9423AED68824}" destId="{3EC5FF36-6F21-49DA-92BF-DC9ED418DE03}" srcOrd="0" destOrd="0" parTransId="{B23A4D83-CAC4-4A45-9579-5936BBEB1CB6}" sibTransId="{1EB1FF28-9260-4626-8063-64A39E4170F8}"/>
    <dgm:cxn modelId="{969E91C6-A5D4-42F1-84BC-6A44E4039DAD}" type="presParOf" srcId="{4C4834DA-7F16-429C-90A6-9D7A1F01B927}" destId="{6A451FAD-1B41-4805-AE05-9A23963B1CB5}" srcOrd="0" destOrd="0" presId="urn:microsoft.com/office/officeart/2008/layout/VerticalAccentList"/>
    <dgm:cxn modelId="{2A580F95-8A71-44EE-9C0B-53B3C7E900F3}" type="presParOf" srcId="{6A451FAD-1B41-4805-AE05-9A23963B1CB5}" destId="{38FF0803-11F1-454A-B7BF-28D49E100C15}" srcOrd="0" destOrd="0" presId="urn:microsoft.com/office/officeart/2008/layout/VerticalAccentList"/>
    <dgm:cxn modelId="{C37B7314-99A0-4D29-8470-DA72BE8E1EBD}" type="presParOf" srcId="{4C4834DA-7F16-429C-90A6-9D7A1F01B927}" destId="{850702D0-2A13-4AF5-8392-A96FA345C433}" srcOrd="1" destOrd="0" presId="urn:microsoft.com/office/officeart/2008/layout/VerticalAccentList"/>
    <dgm:cxn modelId="{0A3809D7-DB02-4A07-93A0-3ECB55D09E99}" type="presParOf" srcId="{850702D0-2A13-4AF5-8392-A96FA345C433}" destId="{C769CF73-7BDE-434B-B413-94F15B53BABC}" srcOrd="0" destOrd="0" presId="urn:microsoft.com/office/officeart/2008/layout/VerticalAccentList"/>
    <dgm:cxn modelId="{67385E79-F49C-4371-A650-52B8CD9D3C5E}" type="presParOf" srcId="{850702D0-2A13-4AF5-8392-A96FA345C433}" destId="{A720F9BB-99B9-482F-92CD-E8E2D01E31B0}" srcOrd="1" destOrd="0" presId="urn:microsoft.com/office/officeart/2008/layout/VerticalAccentList"/>
    <dgm:cxn modelId="{05F40178-011C-4502-A278-5C089FFC9DC7}" type="presParOf" srcId="{850702D0-2A13-4AF5-8392-A96FA345C433}" destId="{2B7B45F8-1FAE-4197-B0F9-A88E340D204F}" srcOrd="2" destOrd="0" presId="urn:microsoft.com/office/officeart/2008/layout/VerticalAccentList"/>
    <dgm:cxn modelId="{8FCD9E0F-B48A-45A4-8530-0B536D834707}" type="presParOf" srcId="{850702D0-2A13-4AF5-8392-A96FA345C433}" destId="{06393590-36E9-448E-9188-95A5AC342BFC}" srcOrd="3" destOrd="0" presId="urn:microsoft.com/office/officeart/2008/layout/VerticalAccentList"/>
    <dgm:cxn modelId="{167FD811-E08A-4F29-9E37-CC474A6EA889}" type="presParOf" srcId="{850702D0-2A13-4AF5-8392-A96FA345C433}" destId="{664F2C25-D2C3-49A4-9FBA-7201E7F30D8B}" srcOrd="4" destOrd="0" presId="urn:microsoft.com/office/officeart/2008/layout/VerticalAccentList"/>
    <dgm:cxn modelId="{4207B8C1-7DC1-438C-AE78-62B4BFE7F7BC}" type="presParOf" srcId="{850702D0-2A13-4AF5-8392-A96FA345C433}" destId="{10B99E78-86A9-446B-A99B-3674820EED1E}" srcOrd="5" destOrd="0" presId="urn:microsoft.com/office/officeart/2008/layout/VerticalAccentList"/>
    <dgm:cxn modelId="{6F94CB7B-4DEC-4061-903E-B40CE1B8AA57}" type="presParOf" srcId="{850702D0-2A13-4AF5-8392-A96FA345C433}" destId="{9243D4D2-301C-461B-A7AB-E5AAB69D34EA}" srcOrd="6" destOrd="0" presId="urn:microsoft.com/office/officeart/2008/layout/VerticalAccentList"/>
    <dgm:cxn modelId="{8ACA8844-9275-428B-A748-25F41FA2D327}" type="presParOf" srcId="{850702D0-2A13-4AF5-8392-A96FA345C433}" destId="{A71CED05-311B-47CC-AD54-2DFE310E1257}" srcOrd="7" destOrd="0" presId="urn:microsoft.com/office/officeart/2008/layout/Vertical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EA724B-9990-4310-BD21-55F4656862AC}" type="doc">
      <dgm:prSet loTypeId="urn:microsoft.com/office/officeart/2009/3/layout/PlusandMinus" loCatId="relationship" qsTypeId="urn:microsoft.com/office/officeart/2005/8/quickstyle/simple3" qsCatId="simple" csTypeId="urn:microsoft.com/office/officeart/2005/8/colors/colorful3" csCatId="colorful" phldr="1"/>
      <dgm:spPr/>
      <dgm:t>
        <a:bodyPr/>
        <a:lstStyle/>
        <a:p>
          <a:endParaRPr lang="en-CA"/>
        </a:p>
      </dgm:t>
    </dgm:pt>
    <dgm:pt modelId="{9B6E97D2-B5AB-4FC4-8B47-0B4F3FAC18B9}">
      <dgm:prSet phldrT="[Text]"/>
      <dgm:spPr/>
      <dgm:t>
        <a:bodyPr/>
        <a:lstStyle/>
        <a:p>
          <a:r>
            <a:rPr lang="en-CA" b="1" dirty="0" smtClean="0">
              <a:ln w="12700">
                <a:prstDash val="solid"/>
              </a:ln>
              <a:effectLst>
                <a:outerShdw blurRad="41275" dist="20320" dir="1800000" algn="tl" rotWithShape="0">
                  <a:srgbClr val="000000">
                    <a:alpha val="40000"/>
                  </a:srgbClr>
                </a:outerShdw>
              </a:effectLst>
            </a:rPr>
            <a:t>Valid Justifications:</a:t>
          </a:r>
        </a:p>
      </dgm:t>
    </dgm:pt>
    <dgm:pt modelId="{0A15C8C8-B0AD-47D2-AB17-C21E972E4E8E}" type="parTrans" cxnId="{F50F2689-4B79-428D-9265-B8572E810CE9}">
      <dgm:prSet/>
      <dgm:spPr/>
      <dgm:t>
        <a:bodyPr/>
        <a:lstStyle/>
        <a:p>
          <a:endParaRPr lang="en-CA"/>
        </a:p>
      </dgm:t>
    </dgm:pt>
    <dgm:pt modelId="{4AC64D69-A395-4B3A-8B6E-39B92084BE55}" type="sibTrans" cxnId="{F50F2689-4B79-428D-9265-B8572E810CE9}">
      <dgm:prSet/>
      <dgm:spPr/>
      <dgm:t>
        <a:bodyPr/>
        <a:lstStyle/>
        <a:p>
          <a:endParaRPr lang="en-CA"/>
        </a:p>
      </dgm:t>
    </dgm:pt>
    <dgm:pt modelId="{C18E2FDB-1BB4-4664-8CA8-EC0D0B10B38F}">
      <dgm:prSet phldrT="[Text]"/>
      <dgm:spPr/>
      <dgm:t>
        <a:bodyPr/>
        <a:lstStyle/>
        <a:p>
          <a:r>
            <a:rPr lang="en-CA" b="1" dirty="0" smtClean="0">
              <a:ln w="12700">
                <a:prstDash val="solid"/>
              </a:ln>
              <a:effectLst>
                <a:outerShdw blurRad="41275" dist="20320" dir="1800000" algn="tl" rotWithShape="0">
                  <a:srgbClr val="000000">
                    <a:alpha val="40000"/>
                  </a:srgbClr>
                </a:outerShdw>
              </a:effectLst>
            </a:rPr>
            <a:t>Invalid Justifications:</a:t>
          </a:r>
        </a:p>
      </dgm:t>
    </dgm:pt>
    <dgm:pt modelId="{C1940633-4E11-43D7-8BDE-770DF5AE5E82}" type="parTrans" cxnId="{755E2693-B366-46DC-AF56-B6ADD370DA48}">
      <dgm:prSet/>
      <dgm:spPr/>
      <dgm:t>
        <a:bodyPr/>
        <a:lstStyle/>
        <a:p>
          <a:endParaRPr lang="en-CA"/>
        </a:p>
      </dgm:t>
    </dgm:pt>
    <dgm:pt modelId="{DE94997B-F56B-4CD5-9690-5A786D353A98}" type="sibTrans" cxnId="{755E2693-B366-46DC-AF56-B6ADD370DA48}">
      <dgm:prSet/>
      <dgm:spPr/>
      <dgm:t>
        <a:bodyPr/>
        <a:lstStyle/>
        <a:p>
          <a:endParaRPr lang="en-CA"/>
        </a:p>
      </dgm:t>
    </dgm:pt>
    <dgm:pt modelId="{FEDE732F-A64B-4932-8ECA-D33121A25045}">
      <dgm:prSet/>
      <dgm:spPr/>
      <dgm:t>
        <a:bodyPr/>
        <a:lstStyle/>
        <a:p>
          <a:r>
            <a:rPr lang="en-CA" b="0" i="0" u="none" dirty="0" smtClean="0"/>
            <a:t>THCEE form</a:t>
          </a:r>
          <a:endParaRPr lang="en-CA" dirty="0"/>
        </a:p>
      </dgm:t>
    </dgm:pt>
    <dgm:pt modelId="{AF6BE650-4DFC-460F-930F-BB3097EB964A}" type="parTrans" cxnId="{7864D7D3-4551-479A-B4E5-4E1B35E96BFF}">
      <dgm:prSet/>
      <dgm:spPr/>
      <dgm:t>
        <a:bodyPr/>
        <a:lstStyle/>
        <a:p>
          <a:endParaRPr lang="en-CA"/>
        </a:p>
      </dgm:t>
    </dgm:pt>
    <dgm:pt modelId="{8EE1B463-26AA-4507-93BF-ACBA63AD9133}" type="sibTrans" cxnId="{7864D7D3-4551-479A-B4E5-4E1B35E96BFF}">
      <dgm:prSet/>
      <dgm:spPr/>
      <dgm:t>
        <a:bodyPr/>
        <a:lstStyle/>
        <a:p>
          <a:endParaRPr lang="en-CA"/>
        </a:p>
      </dgm:t>
    </dgm:pt>
    <dgm:pt modelId="{F0FA6DC9-FE77-44B2-9B6A-ED415ED9F4F5}">
      <dgm:prSet/>
      <dgm:spPr/>
      <dgm:t>
        <a:bodyPr/>
        <a:lstStyle/>
        <a:p>
          <a:r>
            <a:rPr lang="en-CA" b="0" i="0" u="none" dirty="0" smtClean="0"/>
            <a:t>Return supplier</a:t>
          </a:r>
        </a:p>
      </dgm:t>
    </dgm:pt>
    <dgm:pt modelId="{733DECF3-D4FB-41BB-BCA2-F7C37619DE4C}" type="parTrans" cxnId="{87EE8241-A9B2-47D0-890C-F0F46923663C}">
      <dgm:prSet/>
      <dgm:spPr/>
      <dgm:t>
        <a:bodyPr/>
        <a:lstStyle/>
        <a:p>
          <a:endParaRPr lang="en-CA"/>
        </a:p>
      </dgm:t>
    </dgm:pt>
    <dgm:pt modelId="{2A42BE82-4D71-423E-989E-7FE890725204}" type="sibTrans" cxnId="{87EE8241-A9B2-47D0-890C-F0F46923663C}">
      <dgm:prSet/>
      <dgm:spPr/>
      <dgm:t>
        <a:bodyPr/>
        <a:lstStyle/>
        <a:p>
          <a:endParaRPr lang="en-CA"/>
        </a:p>
      </dgm:t>
    </dgm:pt>
    <dgm:pt modelId="{A6DCB17B-070F-4CB7-BFE8-8F7EF3291AC1}">
      <dgm:prSet/>
      <dgm:spPr/>
      <dgm:t>
        <a:bodyPr/>
        <a:lstStyle/>
        <a:p>
          <a:r>
            <a:rPr lang="en-CA" b="0" i="0" u="none" dirty="0" smtClean="0"/>
            <a:t>Lack of communication</a:t>
          </a:r>
        </a:p>
      </dgm:t>
    </dgm:pt>
    <dgm:pt modelId="{82B49896-F5C0-445A-8F31-E98AF893054B}" type="parTrans" cxnId="{7EF78537-279E-4E37-89AC-3E17302BBAA0}">
      <dgm:prSet/>
      <dgm:spPr/>
      <dgm:t>
        <a:bodyPr/>
        <a:lstStyle/>
        <a:p>
          <a:endParaRPr lang="en-CA"/>
        </a:p>
      </dgm:t>
    </dgm:pt>
    <dgm:pt modelId="{0057B06D-BE0B-4ED6-820F-C00847F87567}" type="sibTrans" cxnId="{7EF78537-279E-4E37-89AC-3E17302BBAA0}">
      <dgm:prSet/>
      <dgm:spPr/>
      <dgm:t>
        <a:bodyPr/>
        <a:lstStyle/>
        <a:p>
          <a:endParaRPr lang="en-CA"/>
        </a:p>
      </dgm:t>
    </dgm:pt>
    <dgm:pt modelId="{65445982-D307-4644-BE09-40181855474E}">
      <dgm:prSet/>
      <dgm:spPr/>
      <dgm:t>
        <a:bodyPr/>
        <a:lstStyle/>
        <a:p>
          <a:r>
            <a:rPr lang="en-CA" b="0" i="0" u="none" dirty="0" smtClean="0"/>
            <a:t>Lowest bidder</a:t>
          </a:r>
          <a:endParaRPr lang="en-CA" b="0" dirty="0"/>
        </a:p>
      </dgm:t>
    </dgm:pt>
    <dgm:pt modelId="{A018AA88-E2CD-4C98-8AB2-97DBA0355334}" type="parTrans" cxnId="{62FD08CF-17D3-4F9F-849E-DB936DC6EF8D}">
      <dgm:prSet/>
      <dgm:spPr/>
      <dgm:t>
        <a:bodyPr/>
        <a:lstStyle/>
        <a:p>
          <a:endParaRPr lang="en-CA"/>
        </a:p>
      </dgm:t>
    </dgm:pt>
    <dgm:pt modelId="{D7820BE0-2428-4538-ABFE-78AEE6BD484A}" type="sibTrans" cxnId="{62FD08CF-17D3-4F9F-849E-DB936DC6EF8D}">
      <dgm:prSet/>
      <dgm:spPr/>
      <dgm:t>
        <a:bodyPr/>
        <a:lstStyle/>
        <a:p>
          <a:endParaRPr lang="en-CA"/>
        </a:p>
      </dgm:t>
    </dgm:pt>
    <dgm:pt modelId="{A9658228-99AE-442C-A35E-BD111A79C36E}">
      <dgm:prSet/>
      <dgm:spPr/>
      <dgm:t>
        <a:bodyPr/>
        <a:lstStyle/>
        <a:p>
          <a:r>
            <a:rPr lang="en-CA" b="0" i="0" u="none" dirty="0" smtClean="0"/>
            <a:t>Expert on the matter</a:t>
          </a:r>
          <a:endParaRPr lang="en-CA" b="0" dirty="0"/>
        </a:p>
      </dgm:t>
    </dgm:pt>
    <dgm:pt modelId="{674B2838-D40E-4142-A76C-70BF5B8C8081}" type="parTrans" cxnId="{97A601C3-B4C1-4E47-9AA7-1C18DEE8240B}">
      <dgm:prSet/>
      <dgm:spPr/>
      <dgm:t>
        <a:bodyPr/>
        <a:lstStyle/>
        <a:p>
          <a:endParaRPr lang="en-CA"/>
        </a:p>
      </dgm:t>
    </dgm:pt>
    <dgm:pt modelId="{15B838EE-EBE1-4540-A9C2-D89268C3109A}" type="sibTrans" cxnId="{97A601C3-B4C1-4E47-9AA7-1C18DEE8240B}">
      <dgm:prSet/>
      <dgm:spPr/>
      <dgm:t>
        <a:bodyPr/>
        <a:lstStyle/>
        <a:p>
          <a:endParaRPr lang="en-CA"/>
        </a:p>
      </dgm:t>
    </dgm:pt>
    <dgm:pt modelId="{53F7CCE5-F058-41CF-87FD-F53E1485A3F2}" type="pres">
      <dgm:prSet presAssocID="{3EEA724B-9990-4310-BD21-55F4656862AC}" presName="Name0" presStyleCnt="0">
        <dgm:presLayoutVars>
          <dgm:chMax val="2"/>
          <dgm:chPref val="2"/>
          <dgm:dir/>
          <dgm:animOne/>
          <dgm:resizeHandles val="exact"/>
        </dgm:presLayoutVars>
      </dgm:prSet>
      <dgm:spPr/>
      <dgm:t>
        <a:bodyPr/>
        <a:lstStyle/>
        <a:p>
          <a:endParaRPr lang="en-CA"/>
        </a:p>
      </dgm:t>
    </dgm:pt>
    <dgm:pt modelId="{E8B15E80-5AD0-401B-88D6-4431C43BAE23}" type="pres">
      <dgm:prSet presAssocID="{3EEA724B-9990-4310-BD21-55F4656862AC}" presName="Background" presStyleLbl="bgImgPlace1" presStyleIdx="0" presStyleCnt="1" custLinFactNeighborX="648" custLinFactNeighborY="27155"/>
      <dgm:spPr/>
      <dgm:t>
        <a:bodyPr/>
        <a:lstStyle/>
        <a:p>
          <a:endParaRPr lang="en-CA"/>
        </a:p>
      </dgm:t>
    </dgm:pt>
    <dgm:pt modelId="{3B81FB87-F8AD-40C8-B4EE-8CF549C6D8AD}" type="pres">
      <dgm:prSet presAssocID="{3EEA724B-9990-4310-BD21-55F4656862AC}" presName="ParentText1" presStyleLbl="revTx" presStyleIdx="0" presStyleCnt="2" custLinFactNeighborX="432" custLinFactNeighborY="5895">
        <dgm:presLayoutVars>
          <dgm:chMax val="0"/>
          <dgm:chPref val="0"/>
          <dgm:bulletEnabled val="1"/>
        </dgm:presLayoutVars>
      </dgm:prSet>
      <dgm:spPr/>
      <dgm:t>
        <a:bodyPr/>
        <a:lstStyle/>
        <a:p>
          <a:endParaRPr lang="en-CA"/>
        </a:p>
      </dgm:t>
    </dgm:pt>
    <dgm:pt modelId="{B31E6A2B-CF18-4058-8B6F-0F5DB4CA60E9}" type="pres">
      <dgm:prSet presAssocID="{3EEA724B-9990-4310-BD21-55F4656862AC}" presName="ParentText2" presStyleLbl="revTx" presStyleIdx="1" presStyleCnt="2" custLinFactNeighborX="863" custLinFactNeighborY="5895">
        <dgm:presLayoutVars>
          <dgm:chMax val="0"/>
          <dgm:chPref val="0"/>
          <dgm:bulletEnabled val="1"/>
        </dgm:presLayoutVars>
      </dgm:prSet>
      <dgm:spPr/>
      <dgm:t>
        <a:bodyPr/>
        <a:lstStyle/>
        <a:p>
          <a:endParaRPr lang="en-CA"/>
        </a:p>
      </dgm:t>
    </dgm:pt>
    <dgm:pt modelId="{12D4BD81-41AB-42C7-B08F-6CD9722DBEBE}" type="pres">
      <dgm:prSet presAssocID="{3EEA724B-9990-4310-BD21-55F4656862AC}" presName="Plus" presStyleLbl="alignNode1" presStyleIdx="0" presStyleCnt="2"/>
      <dgm:spPr/>
      <dgm:t>
        <a:bodyPr/>
        <a:lstStyle/>
        <a:p>
          <a:endParaRPr lang="en-CA"/>
        </a:p>
      </dgm:t>
    </dgm:pt>
    <dgm:pt modelId="{FBE70982-097A-4CAF-869F-84596B7F4BE1}" type="pres">
      <dgm:prSet presAssocID="{3EEA724B-9990-4310-BD21-55F4656862AC}" presName="Minus" presStyleLbl="alignNode1" presStyleIdx="1" presStyleCnt="2"/>
      <dgm:spPr/>
      <dgm:t>
        <a:bodyPr/>
        <a:lstStyle/>
        <a:p>
          <a:endParaRPr lang="en-CA"/>
        </a:p>
      </dgm:t>
    </dgm:pt>
    <dgm:pt modelId="{F4E0A2CA-DE61-4433-B38D-F12D168F15B4}" type="pres">
      <dgm:prSet presAssocID="{3EEA724B-9990-4310-BD21-55F4656862AC}" presName="Divider" presStyleLbl="parChTrans1D1" presStyleIdx="0" presStyleCnt="1"/>
      <dgm:spPr/>
      <dgm:t>
        <a:bodyPr/>
        <a:lstStyle/>
        <a:p>
          <a:endParaRPr lang="en-CA"/>
        </a:p>
      </dgm:t>
    </dgm:pt>
  </dgm:ptLst>
  <dgm:cxnLst>
    <dgm:cxn modelId="{0002DCDA-A8CD-44FD-86EC-5F7152B40E87}" type="presOf" srcId="{A6DCB17B-070F-4CB7-BFE8-8F7EF3291AC1}" destId="{B31E6A2B-CF18-4058-8B6F-0F5DB4CA60E9}" srcOrd="0" destOrd="3" presId="urn:microsoft.com/office/officeart/2009/3/layout/PlusandMinus"/>
    <dgm:cxn modelId="{A240BB59-A313-4F62-8DA0-37C04861AD68}" type="presOf" srcId="{65445982-D307-4644-BE09-40181855474E}" destId="{3B81FB87-F8AD-40C8-B4EE-8CF549C6D8AD}" srcOrd="0" destOrd="1" presId="urn:microsoft.com/office/officeart/2009/3/layout/PlusandMinus"/>
    <dgm:cxn modelId="{F50F2689-4B79-428D-9265-B8572E810CE9}" srcId="{3EEA724B-9990-4310-BD21-55F4656862AC}" destId="{9B6E97D2-B5AB-4FC4-8B47-0B4F3FAC18B9}" srcOrd="0" destOrd="0" parTransId="{0A15C8C8-B0AD-47D2-AB17-C21E972E4E8E}" sibTransId="{4AC64D69-A395-4B3A-8B6E-39B92084BE55}"/>
    <dgm:cxn modelId="{E28AA7BB-51E0-4754-8AE4-73E242528911}" type="presOf" srcId="{A9658228-99AE-442C-A35E-BD111A79C36E}" destId="{3B81FB87-F8AD-40C8-B4EE-8CF549C6D8AD}" srcOrd="0" destOrd="2" presId="urn:microsoft.com/office/officeart/2009/3/layout/PlusandMinus"/>
    <dgm:cxn modelId="{97FA97E3-6B0A-4325-AE5C-D0D86AFA86AE}" type="presOf" srcId="{F0FA6DC9-FE77-44B2-9B6A-ED415ED9F4F5}" destId="{B31E6A2B-CF18-4058-8B6F-0F5DB4CA60E9}" srcOrd="0" destOrd="2" presId="urn:microsoft.com/office/officeart/2009/3/layout/PlusandMinus"/>
    <dgm:cxn modelId="{87EE8241-A9B2-47D0-890C-F0F46923663C}" srcId="{C18E2FDB-1BB4-4664-8CA8-EC0D0B10B38F}" destId="{F0FA6DC9-FE77-44B2-9B6A-ED415ED9F4F5}" srcOrd="1" destOrd="0" parTransId="{733DECF3-D4FB-41BB-BCA2-F7C37619DE4C}" sibTransId="{2A42BE82-4D71-423E-989E-7FE890725204}"/>
    <dgm:cxn modelId="{752BBC81-197D-4B22-914D-D1CB316D84EB}" type="presOf" srcId="{3EEA724B-9990-4310-BD21-55F4656862AC}" destId="{53F7CCE5-F058-41CF-87FD-F53E1485A3F2}" srcOrd="0" destOrd="0" presId="urn:microsoft.com/office/officeart/2009/3/layout/PlusandMinus"/>
    <dgm:cxn modelId="{755E2693-B366-46DC-AF56-B6ADD370DA48}" srcId="{3EEA724B-9990-4310-BD21-55F4656862AC}" destId="{C18E2FDB-1BB4-4664-8CA8-EC0D0B10B38F}" srcOrd="1" destOrd="0" parTransId="{C1940633-4E11-43D7-8BDE-770DF5AE5E82}" sibTransId="{DE94997B-F56B-4CD5-9690-5A786D353A98}"/>
    <dgm:cxn modelId="{7EF78537-279E-4E37-89AC-3E17302BBAA0}" srcId="{C18E2FDB-1BB4-4664-8CA8-EC0D0B10B38F}" destId="{A6DCB17B-070F-4CB7-BFE8-8F7EF3291AC1}" srcOrd="2" destOrd="0" parTransId="{82B49896-F5C0-445A-8F31-E98AF893054B}" sibTransId="{0057B06D-BE0B-4ED6-820F-C00847F87567}"/>
    <dgm:cxn modelId="{A9AF8A62-0D52-48CF-9BB7-1393F6E2EB43}" type="presOf" srcId="{9B6E97D2-B5AB-4FC4-8B47-0B4F3FAC18B9}" destId="{3B81FB87-F8AD-40C8-B4EE-8CF549C6D8AD}" srcOrd="0" destOrd="0" presId="urn:microsoft.com/office/officeart/2009/3/layout/PlusandMinus"/>
    <dgm:cxn modelId="{62FD08CF-17D3-4F9F-849E-DB936DC6EF8D}" srcId="{9B6E97D2-B5AB-4FC4-8B47-0B4F3FAC18B9}" destId="{65445982-D307-4644-BE09-40181855474E}" srcOrd="0" destOrd="0" parTransId="{A018AA88-E2CD-4C98-8AB2-97DBA0355334}" sibTransId="{D7820BE0-2428-4538-ABFE-78AEE6BD484A}"/>
    <dgm:cxn modelId="{1E776279-9DAC-48FC-83B4-D7AA07E86506}" type="presOf" srcId="{C18E2FDB-1BB4-4664-8CA8-EC0D0B10B38F}" destId="{B31E6A2B-CF18-4058-8B6F-0F5DB4CA60E9}" srcOrd="0" destOrd="0" presId="urn:microsoft.com/office/officeart/2009/3/layout/PlusandMinus"/>
    <dgm:cxn modelId="{97A601C3-B4C1-4E47-9AA7-1C18DEE8240B}" srcId="{9B6E97D2-B5AB-4FC4-8B47-0B4F3FAC18B9}" destId="{A9658228-99AE-442C-A35E-BD111A79C36E}" srcOrd="1" destOrd="0" parTransId="{674B2838-D40E-4142-A76C-70BF5B8C8081}" sibTransId="{15B838EE-EBE1-4540-A9C2-D89268C3109A}"/>
    <dgm:cxn modelId="{7864D7D3-4551-479A-B4E5-4E1B35E96BFF}" srcId="{C18E2FDB-1BB4-4664-8CA8-EC0D0B10B38F}" destId="{FEDE732F-A64B-4932-8ECA-D33121A25045}" srcOrd="0" destOrd="0" parTransId="{AF6BE650-4DFC-460F-930F-BB3097EB964A}" sibTransId="{8EE1B463-26AA-4507-93BF-ACBA63AD9133}"/>
    <dgm:cxn modelId="{050EE588-03A1-4B65-9F7B-A2498F1451A1}" type="presOf" srcId="{FEDE732F-A64B-4932-8ECA-D33121A25045}" destId="{B31E6A2B-CF18-4058-8B6F-0F5DB4CA60E9}" srcOrd="0" destOrd="1" presId="urn:microsoft.com/office/officeart/2009/3/layout/PlusandMinus"/>
    <dgm:cxn modelId="{9FF70FB2-DF49-4175-9A99-9F885B896FE6}" type="presParOf" srcId="{53F7CCE5-F058-41CF-87FD-F53E1485A3F2}" destId="{E8B15E80-5AD0-401B-88D6-4431C43BAE23}" srcOrd="0" destOrd="0" presId="urn:microsoft.com/office/officeart/2009/3/layout/PlusandMinus"/>
    <dgm:cxn modelId="{AAA9F0B4-8A90-4484-92B4-C2A62FBB08B9}" type="presParOf" srcId="{53F7CCE5-F058-41CF-87FD-F53E1485A3F2}" destId="{3B81FB87-F8AD-40C8-B4EE-8CF549C6D8AD}" srcOrd="1" destOrd="0" presId="urn:microsoft.com/office/officeart/2009/3/layout/PlusandMinus"/>
    <dgm:cxn modelId="{EC9D1F60-37AB-4344-A13A-80BB0F7F7BDE}" type="presParOf" srcId="{53F7CCE5-F058-41CF-87FD-F53E1485A3F2}" destId="{B31E6A2B-CF18-4058-8B6F-0F5DB4CA60E9}" srcOrd="2" destOrd="0" presId="urn:microsoft.com/office/officeart/2009/3/layout/PlusandMinus"/>
    <dgm:cxn modelId="{1E91E9BC-3DD3-4D9C-930E-7464FC153751}" type="presParOf" srcId="{53F7CCE5-F058-41CF-87FD-F53E1485A3F2}" destId="{12D4BD81-41AB-42C7-B08F-6CD9722DBEBE}" srcOrd="3" destOrd="0" presId="urn:microsoft.com/office/officeart/2009/3/layout/PlusandMinus"/>
    <dgm:cxn modelId="{0BCF1B72-1D1F-4A47-BE62-32B132050258}" type="presParOf" srcId="{53F7CCE5-F058-41CF-87FD-F53E1485A3F2}" destId="{FBE70982-097A-4CAF-869F-84596B7F4BE1}" srcOrd="4" destOrd="0" presId="urn:microsoft.com/office/officeart/2009/3/layout/PlusandMinus"/>
    <dgm:cxn modelId="{9CBCF88C-48EA-44EF-8BF6-EC605F7020D8}" type="presParOf" srcId="{53F7CCE5-F058-41CF-87FD-F53E1485A3F2}" destId="{F4E0A2CA-DE61-4433-B38D-F12D168F15B4}" srcOrd="5" destOrd="0" presId="urn:microsoft.com/office/officeart/2009/3/layout/PlusandMinu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E6F152C-95DC-4022-99E2-B47F47EA05CC}" type="doc">
      <dgm:prSet loTypeId="urn:microsoft.com/office/officeart/2005/8/layout/list1" loCatId="list" qsTypeId="urn:microsoft.com/office/officeart/2005/8/quickstyle/3d2" qsCatId="3D" csTypeId="urn:microsoft.com/office/officeart/2005/8/colors/colorful2" csCatId="colorful" phldr="1"/>
      <dgm:spPr/>
      <dgm:t>
        <a:bodyPr/>
        <a:lstStyle/>
        <a:p>
          <a:endParaRPr lang="en-CA"/>
        </a:p>
      </dgm:t>
    </dgm:pt>
    <dgm:pt modelId="{2A23A33F-26D2-4CC7-A827-3C31A0CE5642}">
      <dgm:prSet phldrT="[Text]"/>
      <dgm:spPr/>
      <dgm:t>
        <a:bodyPr/>
        <a:lstStyle/>
        <a:p>
          <a:r>
            <a:rPr lang="en-CA" b="1" smtClean="0">
              <a:solidFill>
                <a:schemeClr val="tx1"/>
              </a:solidFill>
              <a:effectLst/>
              <a:latin typeface="+mn-lt"/>
              <a:ea typeface="+mn-ea"/>
              <a:cs typeface="+mn-cs"/>
            </a:rPr>
            <a:t>Revoking Section 34 Delegated Authority</a:t>
          </a:r>
          <a:endParaRPr lang="en-CA" dirty="0">
            <a:solidFill>
              <a:schemeClr val="tx1"/>
            </a:solidFill>
          </a:endParaRPr>
        </a:p>
      </dgm:t>
    </dgm:pt>
    <dgm:pt modelId="{0D131165-1C42-44E3-AA12-2DA021E82853}" type="parTrans" cxnId="{C56B82CF-613B-46E7-9ECF-002FD26B4EE2}">
      <dgm:prSet/>
      <dgm:spPr/>
      <dgm:t>
        <a:bodyPr/>
        <a:lstStyle/>
        <a:p>
          <a:endParaRPr lang="en-CA"/>
        </a:p>
      </dgm:t>
    </dgm:pt>
    <dgm:pt modelId="{C0351C67-07CE-4077-B46F-B08AA3D786E1}" type="sibTrans" cxnId="{C56B82CF-613B-46E7-9ECF-002FD26B4EE2}">
      <dgm:prSet/>
      <dgm:spPr/>
      <dgm:t>
        <a:bodyPr/>
        <a:lstStyle/>
        <a:p>
          <a:endParaRPr lang="en-CA"/>
        </a:p>
      </dgm:t>
    </dgm:pt>
    <dgm:pt modelId="{5BAA4E69-904A-4846-BDB6-5C70ABE81657}">
      <dgm:prSet phldrT="[Text]"/>
      <dgm:spPr/>
      <dgm:t>
        <a:bodyPr/>
        <a:lstStyle/>
        <a:p>
          <a:r>
            <a:rPr lang="en-CA" b="1" smtClean="0">
              <a:solidFill>
                <a:schemeClr val="tx1"/>
              </a:solidFill>
              <a:effectLst/>
              <a:latin typeface="+mn-lt"/>
              <a:ea typeface="+mn-ea"/>
              <a:cs typeface="+mn-cs"/>
            </a:rPr>
            <a:t>Performance Management Appraisal (PMA)</a:t>
          </a:r>
          <a:endParaRPr lang="en-CA" dirty="0">
            <a:solidFill>
              <a:schemeClr val="tx1"/>
            </a:solidFill>
          </a:endParaRPr>
        </a:p>
      </dgm:t>
    </dgm:pt>
    <dgm:pt modelId="{4D0CAF93-13C0-4C21-B899-1BB702E2D83E}" type="parTrans" cxnId="{CF437304-654C-48BB-965C-074441E7C062}">
      <dgm:prSet/>
      <dgm:spPr/>
      <dgm:t>
        <a:bodyPr/>
        <a:lstStyle/>
        <a:p>
          <a:endParaRPr lang="en-CA"/>
        </a:p>
      </dgm:t>
    </dgm:pt>
    <dgm:pt modelId="{0A471795-C075-4142-B6B5-060420CD5367}" type="sibTrans" cxnId="{CF437304-654C-48BB-965C-074441E7C062}">
      <dgm:prSet/>
      <dgm:spPr/>
      <dgm:t>
        <a:bodyPr/>
        <a:lstStyle/>
        <a:p>
          <a:endParaRPr lang="en-CA"/>
        </a:p>
      </dgm:t>
    </dgm:pt>
    <dgm:pt modelId="{CAC8644A-C358-411D-9C3B-7217F0D2B7D6}">
      <dgm:prSet phldrT="[Text]"/>
      <dgm:spPr/>
      <dgm:t>
        <a:bodyPr/>
        <a:lstStyle/>
        <a:p>
          <a:r>
            <a:rPr lang="en-CA" b="1" smtClean="0">
              <a:solidFill>
                <a:schemeClr val="tx1"/>
              </a:solidFill>
              <a:effectLst/>
              <a:latin typeface="+mn-lt"/>
              <a:ea typeface="+mn-ea"/>
              <a:cs typeface="+mn-cs"/>
            </a:rPr>
            <a:t>Integrity Services</a:t>
          </a:r>
          <a:endParaRPr lang="en-CA" dirty="0">
            <a:solidFill>
              <a:schemeClr val="tx1"/>
            </a:solidFill>
          </a:endParaRPr>
        </a:p>
      </dgm:t>
    </dgm:pt>
    <dgm:pt modelId="{F7A1928D-1A4D-4B2D-9BB1-D0F02240DE1B}" type="parTrans" cxnId="{930D0689-489B-41DA-BC19-4CCC2255FB02}">
      <dgm:prSet/>
      <dgm:spPr/>
      <dgm:t>
        <a:bodyPr/>
        <a:lstStyle/>
        <a:p>
          <a:endParaRPr lang="en-CA"/>
        </a:p>
      </dgm:t>
    </dgm:pt>
    <dgm:pt modelId="{65CC8C75-03EC-485B-99F9-E0D7641E808E}" type="sibTrans" cxnId="{930D0689-489B-41DA-BC19-4CCC2255FB02}">
      <dgm:prSet/>
      <dgm:spPr/>
      <dgm:t>
        <a:bodyPr/>
        <a:lstStyle/>
        <a:p>
          <a:endParaRPr lang="en-CA"/>
        </a:p>
      </dgm:t>
    </dgm:pt>
    <dgm:pt modelId="{1468852F-F6DB-4267-AC96-45071DF19DBC}">
      <dgm:prSet/>
      <dgm:spPr/>
      <dgm:t>
        <a:bodyPr/>
        <a:lstStyle/>
        <a:p>
          <a:r>
            <a:rPr lang="en-CA" dirty="0" smtClean="0"/>
            <a:t>If 3 or more instances of misuse take place under </a:t>
          </a:r>
          <a:r>
            <a:rPr lang="en-CA" smtClean="0"/>
            <a:t>an CC </a:t>
          </a:r>
          <a:r>
            <a:rPr lang="en-CA" dirty="0" smtClean="0"/>
            <a:t>Manager, the CFO may recommend that </a:t>
          </a:r>
          <a:r>
            <a:rPr lang="en-CA" smtClean="0"/>
            <a:t>the CC </a:t>
          </a:r>
          <a:r>
            <a:rPr lang="en-CA" dirty="0" smtClean="0"/>
            <a:t>Manager’s section 34 delegated authority be removed for an indefinite period of time</a:t>
          </a:r>
          <a:endParaRPr lang="en-CA" dirty="0"/>
        </a:p>
      </dgm:t>
    </dgm:pt>
    <dgm:pt modelId="{F69FBCC2-0FA6-44A0-BE4A-29BE7E5649F0}" type="parTrans" cxnId="{201EAE24-ABC8-41AF-815F-5989B013B17D}">
      <dgm:prSet/>
      <dgm:spPr/>
      <dgm:t>
        <a:bodyPr/>
        <a:lstStyle/>
        <a:p>
          <a:endParaRPr lang="en-CA"/>
        </a:p>
      </dgm:t>
    </dgm:pt>
    <dgm:pt modelId="{C613BF26-361D-4DB4-B47A-A6858A765304}" type="sibTrans" cxnId="{201EAE24-ABC8-41AF-815F-5989B013B17D}">
      <dgm:prSet/>
      <dgm:spPr/>
      <dgm:t>
        <a:bodyPr/>
        <a:lstStyle/>
        <a:p>
          <a:endParaRPr lang="en-CA"/>
        </a:p>
      </dgm:t>
    </dgm:pt>
    <dgm:pt modelId="{32E3E718-573D-4926-B63E-BCCE94F3194B}">
      <dgm:prSet/>
      <dgm:spPr/>
      <dgm:t>
        <a:bodyPr/>
        <a:lstStyle/>
        <a:p>
          <a:r>
            <a:rPr lang="en-CA" dirty="0" smtClean="0"/>
            <a:t>If more than 1 instance of misuse occurs over the period of time being assessed, it will be recommended that instances of misuse be referenced in both the cardholder’s and </a:t>
          </a:r>
          <a:r>
            <a:rPr lang="en-CA" smtClean="0"/>
            <a:t>the CC </a:t>
          </a:r>
          <a:r>
            <a:rPr lang="en-CA" dirty="0" smtClean="0"/>
            <a:t>Manager’s PMAs</a:t>
          </a:r>
          <a:endParaRPr lang="en-CA" dirty="0"/>
        </a:p>
      </dgm:t>
    </dgm:pt>
    <dgm:pt modelId="{DF57C9D2-BAA9-4137-944B-4818BB118A62}" type="parTrans" cxnId="{FDB14555-7314-4818-A8D9-63BDD1BF0C62}">
      <dgm:prSet/>
      <dgm:spPr/>
      <dgm:t>
        <a:bodyPr/>
        <a:lstStyle/>
        <a:p>
          <a:endParaRPr lang="en-CA"/>
        </a:p>
      </dgm:t>
    </dgm:pt>
    <dgm:pt modelId="{96EE89EC-FAE4-44E7-ACBB-FA99EBE60744}" type="sibTrans" cxnId="{FDB14555-7314-4818-A8D9-63BDD1BF0C62}">
      <dgm:prSet/>
      <dgm:spPr/>
      <dgm:t>
        <a:bodyPr/>
        <a:lstStyle/>
        <a:p>
          <a:endParaRPr lang="en-CA"/>
        </a:p>
      </dgm:t>
    </dgm:pt>
    <dgm:pt modelId="{1AA51910-EDA2-443A-A478-E3DB83D7B05D}">
      <dgm:prSet/>
      <dgm:spPr/>
      <dgm:t>
        <a:bodyPr/>
        <a:lstStyle/>
        <a:p>
          <a:r>
            <a:rPr lang="en-CA" dirty="0" smtClean="0"/>
            <a:t>When relevant, ESDC’s Integrity and Service Branch will be informed when the investigation is complete and the allegation(s) or misuse or personal use of the departmental acquisition card are founded</a:t>
          </a:r>
          <a:endParaRPr lang="en-CA" dirty="0"/>
        </a:p>
      </dgm:t>
    </dgm:pt>
    <dgm:pt modelId="{F61D6BFC-A7FC-4E2A-9EF6-DD877FBD4F2F}" type="parTrans" cxnId="{97510D79-9D67-4709-9D58-F91AAD24E0FB}">
      <dgm:prSet/>
      <dgm:spPr/>
      <dgm:t>
        <a:bodyPr/>
        <a:lstStyle/>
        <a:p>
          <a:endParaRPr lang="en-CA"/>
        </a:p>
      </dgm:t>
    </dgm:pt>
    <dgm:pt modelId="{A70BE339-4E5C-456B-90C8-76F981D7F360}" type="sibTrans" cxnId="{97510D79-9D67-4709-9D58-F91AAD24E0FB}">
      <dgm:prSet/>
      <dgm:spPr/>
      <dgm:t>
        <a:bodyPr/>
        <a:lstStyle/>
        <a:p>
          <a:endParaRPr lang="en-CA"/>
        </a:p>
      </dgm:t>
    </dgm:pt>
    <dgm:pt modelId="{CED8FDE5-27A3-4BAA-B2CA-8AE2789CAD16}" type="pres">
      <dgm:prSet presAssocID="{8E6F152C-95DC-4022-99E2-B47F47EA05CC}" presName="linear" presStyleCnt="0">
        <dgm:presLayoutVars>
          <dgm:dir/>
          <dgm:animLvl val="lvl"/>
          <dgm:resizeHandles val="exact"/>
        </dgm:presLayoutVars>
      </dgm:prSet>
      <dgm:spPr/>
      <dgm:t>
        <a:bodyPr/>
        <a:lstStyle/>
        <a:p>
          <a:endParaRPr lang="en-CA"/>
        </a:p>
      </dgm:t>
    </dgm:pt>
    <dgm:pt modelId="{AC458025-A602-4EB5-BE96-1DBB0458F576}" type="pres">
      <dgm:prSet presAssocID="{2A23A33F-26D2-4CC7-A827-3C31A0CE5642}" presName="parentLin" presStyleCnt="0"/>
      <dgm:spPr/>
      <dgm:t>
        <a:bodyPr/>
        <a:lstStyle/>
        <a:p>
          <a:endParaRPr lang="en-CA"/>
        </a:p>
      </dgm:t>
    </dgm:pt>
    <dgm:pt modelId="{1FCAF66D-3219-459F-89D8-8DF914298DD2}" type="pres">
      <dgm:prSet presAssocID="{2A23A33F-26D2-4CC7-A827-3C31A0CE5642}" presName="parentLeftMargin" presStyleLbl="node1" presStyleIdx="0" presStyleCnt="3"/>
      <dgm:spPr/>
      <dgm:t>
        <a:bodyPr/>
        <a:lstStyle/>
        <a:p>
          <a:endParaRPr lang="en-CA"/>
        </a:p>
      </dgm:t>
    </dgm:pt>
    <dgm:pt modelId="{16BCDB0A-4AE8-4E68-B192-C8FEED60D3A9}" type="pres">
      <dgm:prSet presAssocID="{2A23A33F-26D2-4CC7-A827-3C31A0CE5642}" presName="parentText" presStyleLbl="node1" presStyleIdx="0" presStyleCnt="3">
        <dgm:presLayoutVars>
          <dgm:chMax val="0"/>
          <dgm:bulletEnabled val="1"/>
        </dgm:presLayoutVars>
      </dgm:prSet>
      <dgm:spPr/>
      <dgm:t>
        <a:bodyPr/>
        <a:lstStyle/>
        <a:p>
          <a:endParaRPr lang="en-CA"/>
        </a:p>
      </dgm:t>
    </dgm:pt>
    <dgm:pt modelId="{A7E3F49E-98F2-4B9E-8C0C-42746FD10834}" type="pres">
      <dgm:prSet presAssocID="{2A23A33F-26D2-4CC7-A827-3C31A0CE5642}" presName="negativeSpace" presStyleCnt="0"/>
      <dgm:spPr/>
      <dgm:t>
        <a:bodyPr/>
        <a:lstStyle/>
        <a:p>
          <a:endParaRPr lang="en-CA"/>
        </a:p>
      </dgm:t>
    </dgm:pt>
    <dgm:pt modelId="{0F366FE4-B4AC-44EA-9260-C88E6E897A1F}" type="pres">
      <dgm:prSet presAssocID="{2A23A33F-26D2-4CC7-A827-3C31A0CE5642}" presName="childText" presStyleLbl="conFgAcc1" presStyleIdx="0" presStyleCnt="3">
        <dgm:presLayoutVars>
          <dgm:bulletEnabled val="1"/>
        </dgm:presLayoutVars>
      </dgm:prSet>
      <dgm:spPr/>
      <dgm:t>
        <a:bodyPr/>
        <a:lstStyle/>
        <a:p>
          <a:endParaRPr lang="en-CA"/>
        </a:p>
      </dgm:t>
    </dgm:pt>
    <dgm:pt modelId="{DC34A8A5-CE3C-4EC3-9CFD-95CC5B9B37F9}" type="pres">
      <dgm:prSet presAssocID="{C0351C67-07CE-4077-B46F-B08AA3D786E1}" presName="spaceBetweenRectangles" presStyleCnt="0"/>
      <dgm:spPr/>
      <dgm:t>
        <a:bodyPr/>
        <a:lstStyle/>
        <a:p>
          <a:endParaRPr lang="en-CA"/>
        </a:p>
      </dgm:t>
    </dgm:pt>
    <dgm:pt modelId="{37776751-6447-4C5A-8C7C-3C05B45F584D}" type="pres">
      <dgm:prSet presAssocID="{5BAA4E69-904A-4846-BDB6-5C70ABE81657}" presName="parentLin" presStyleCnt="0"/>
      <dgm:spPr/>
      <dgm:t>
        <a:bodyPr/>
        <a:lstStyle/>
        <a:p>
          <a:endParaRPr lang="en-CA"/>
        </a:p>
      </dgm:t>
    </dgm:pt>
    <dgm:pt modelId="{664CA289-5748-475A-9059-B316920FDAE1}" type="pres">
      <dgm:prSet presAssocID="{5BAA4E69-904A-4846-BDB6-5C70ABE81657}" presName="parentLeftMargin" presStyleLbl="node1" presStyleIdx="0" presStyleCnt="3"/>
      <dgm:spPr/>
      <dgm:t>
        <a:bodyPr/>
        <a:lstStyle/>
        <a:p>
          <a:endParaRPr lang="en-CA"/>
        </a:p>
      </dgm:t>
    </dgm:pt>
    <dgm:pt modelId="{D98766C4-9B1A-419A-8515-BBF288314636}" type="pres">
      <dgm:prSet presAssocID="{5BAA4E69-904A-4846-BDB6-5C70ABE81657}" presName="parentText" presStyleLbl="node1" presStyleIdx="1" presStyleCnt="3">
        <dgm:presLayoutVars>
          <dgm:chMax val="0"/>
          <dgm:bulletEnabled val="1"/>
        </dgm:presLayoutVars>
      </dgm:prSet>
      <dgm:spPr/>
      <dgm:t>
        <a:bodyPr/>
        <a:lstStyle/>
        <a:p>
          <a:endParaRPr lang="en-CA"/>
        </a:p>
      </dgm:t>
    </dgm:pt>
    <dgm:pt modelId="{F1D2D0F6-63E7-438B-A8CF-63BF6185DE46}" type="pres">
      <dgm:prSet presAssocID="{5BAA4E69-904A-4846-BDB6-5C70ABE81657}" presName="negativeSpace" presStyleCnt="0"/>
      <dgm:spPr/>
      <dgm:t>
        <a:bodyPr/>
        <a:lstStyle/>
        <a:p>
          <a:endParaRPr lang="en-CA"/>
        </a:p>
      </dgm:t>
    </dgm:pt>
    <dgm:pt modelId="{34F60449-F0D9-4D85-9AA1-73A91C4DD33F}" type="pres">
      <dgm:prSet presAssocID="{5BAA4E69-904A-4846-BDB6-5C70ABE81657}" presName="childText" presStyleLbl="conFgAcc1" presStyleIdx="1" presStyleCnt="3">
        <dgm:presLayoutVars>
          <dgm:bulletEnabled val="1"/>
        </dgm:presLayoutVars>
      </dgm:prSet>
      <dgm:spPr/>
      <dgm:t>
        <a:bodyPr/>
        <a:lstStyle/>
        <a:p>
          <a:endParaRPr lang="en-CA"/>
        </a:p>
      </dgm:t>
    </dgm:pt>
    <dgm:pt modelId="{D90B14E8-6ED8-4DA9-958B-B46B471AC830}" type="pres">
      <dgm:prSet presAssocID="{0A471795-C075-4142-B6B5-060420CD5367}" presName="spaceBetweenRectangles" presStyleCnt="0"/>
      <dgm:spPr/>
      <dgm:t>
        <a:bodyPr/>
        <a:lstStyle/>
        <a:p>
          <a:endParaRPr lang="en-CA"/>
        </a:p>
      </dgm:t>
    </dgm:pt>
    <dgm:pt modelId="{769A00FA-7106-486C-9CD5-B92B1396379F}" type="pres">
      <dgm:prSet presAssocID="{CAC8644A-C358-411D-9C3B-7217F0D2B7D6}" presName="parentLin" presStyleCnt="0"/>
      <dgm:spPr/>
      <dgm:t>
        <a:bodyPr/>
        <a:lstStyle/>
        <a:p>
          <a:endParaRPr lang="en-CA"/>
        </a:p>
      </dgm:t>
    </dgm:pt>
    <dgm:pt modelId="{6AC3BDB8-2D47-4935-9186-5164BA949279}" type="pres">
      <dgm:prSet presAssocID="{CAC8644A-C358-411D-9C3B-7217F0D2B7D6}" presName="parentLeftMargin" presStyleLbl="node1" presStyleIdx="1" presStyleCnt="3"/>
      <dgm:spPr/>
      <dgm:t>
        <a:bodyPr/>
        <a:lstStyle/>
        <a:p>
          <a:endParaRPr lang="en-CA"/>
        </a:p>
      </dgm:t>
    </dgm:pt>
    <dgm:pt modelId="{095941EE-BCF3-4CF8-9CC7-6C9ABCC5A816}" type="pres">
      <dgm:prSet presAssocID="{CAC8644A-C358-411D-9C3B-7217F0D2B7D6}" presName="parentText" presStyleLbl="node1" presStyleIdx="2" presStyleCnt="3">
        <dgm:presLayoutVars>
          <dgm:chMax val="0"/>
          <dgm:bulletEnabled val="1"/>
        </dgm:presLayoutVars>
      </dgm:prSet>
      <dgm:spPr/>
      <dgm:t>
        <a:bodyPr/>
        <a:lstStyle/>
        <a:p>
          <a:endParaRPr lang="en-CA"/>
        </a:p>
      </dgm:t>
    </dgm:pt>
    <dgm:pt modelId="{4CCB2826-3CD9-4444-BC0D-C36720ED975E}" type="pres">
      <dgm:prSet presAssocID="{CAC8644A-C358-411D-9C3B-7217F0D2B7D6}" presName="negativeSpace" presStyleCnt="0"/>
      <dgm:spPr/>
      <dgm:t>
        <a:bodyPr/>
        <a:lstStyle/>
        <a:p>
          <a:endParaRPr lang="en-CA"/>
        </a:p>
      </dgm:t>
    </dgm:pt>
    <dgm:pt modelId="{922B2E69-2C0D-45CC-AA88-05403704B8C2}" type="pres">
      <dgm:prSet presAssocID="{CAC8644A-C358-411D-9C3B-7217F0D2B7D6}" presName="childText" presStyleLbl="conFgAcc1" presStyleIdx="2" presStyleCnt="3">
        <dgm:presLayoutVars>
          <dgm:bulletEnabled val="1"/>
        </dgm:presLayoutVars>
      </dgm:prSet>
      <dgm:spPr/>
      <dgm:t>
        <a:bodyPr/>
        <a:lstStyle/>
        <a:p>
          <a:endParaRPr lang="en-CA"/>
        </a:p>
      </dgm:t>
    </dgm:pt>
  </dgm:ptLst>
  <dgm:cxnLst>
    <dgm:cxn modelId="{2E5A6A31-36E7-4F10-A381-A74F4FB46EA9}" type="presOf" srcId="{5BAA4E69-904A-4846-BDB6-5C70ABE81657}" destId="{D98766C4-9B1A-419A-8515-BBF288314636}" srcOrd="1" destOrd="0" presId="urn:microsoft.com/office/officeart/2005/8/layout/list1"/>
    <dgm:cxn modelId="{C56B82CF-613B-46E7-9ECF-002FD26B4EE2}" srcId="{8E6F152C-95DC-4022-99E2-B47F47EA05CC}" destId="{2A23A33F-26D2-4CC7-A827-3C31A0CE5642}" srcOrd="0" destOrd="0" parTransId="{0D131165-1C42-44E3-AA12-2DA021E82853}" sibTransId="{C0351C67-07CE-4077-B46F-B08AA3D786E1}"/>
    <dgm:cxn modelId="{55761D38-7550-40DE-81D3-A0304487EFCB}" type="presOf" srcId="{2A23A33F-26D2-4CC7-A827-3C31A0CE5642}" destId="{16BCDB0A-4AE8-4E68-B192-C8FEED60D3A9}" srcOrd="1" destOrd="0" presId="urn:microsoft.com/office/officeart/2005/8/layout/list1"/>
    <dgm:cxn modelId="{FDB14555-7314-4818-A8D9-63BDD1BF0C62}" srcId="{5BAA4E69-904A-4846-BDB6-5C70ABE81657}" destId="{32E3E718-573D-4926-B63E-BCCE94F3194B}" srcOrd="0" destOrd="0" parTransId="{DF57C9D2-BAA9-4137-944B-4818BB118A62}" sibTransId="{96EE89EC-FAE4-44E7-ACBB-FA99EBE60744}"/>
    <dgm:cxn modelId="{50FAA641-E6F3-451F-A34D-663C1C9492D9}" type="presOf" srcId="{5BAA4E69-904A-4846-BDB6-5C70ABE81657}" destId="{664CA289-5748-475A-9059-B316920FDAE1}" srcOrd="0" destOrd="0" presId="urn:microsoft.com/office/officeart/2005/8/layout/list1"/>
    <dgm:cxn modelId="{FCBFCAA0-8596-4D67-BC35-64A0223EA1A2}" type="presOf" srcId="{2A23A33F-26D2-4CC7-A827-3C31A0CE5642}" destId="{1FCAF66D-3219-459F-89D8-8DF914298DD2}" srcOrd="0" destOrd="0" presId="urn:microsoft.com/office/officeart/2005/8/layout/list1"/>
    <dgm:cxn modelId="{C843B61E-1FE1-4575-9505-09B10F4B9F05}" type="presOf" srcId="{1AA51910-EDA2-443A-A478-E3DB83D7B05D}" destId="{922B2E69-2C0D-45CC-AA88-05403704B8C2}" srcOrd="0" destOrd="0" presId="urn:microsoft.com/office/officeart/2005/8/layout/list1"/>
    <dgm:cxn modelId="{5116ED8E-DA08-48D3-9C3F-817BFA3DE04C}" type="presOf" srcId="{CAC8644A-C358-411D-9C3B-7217F0D2B7D6}" destId="{095941EE-BCF3-4CF8-9CC7-6C9ABCC5A816}" srcOrd="1" destOrd="0" presId="urn:microsoft.com/office/officeart/2005/8/layout/list1"/>
    <dgm:cxn modelId="{D1B7C96E-F952-4736-B5A4-96E0897A98BC}" type="presOf" srcId="{1468852F-F6DB-4267-AC96-45071DF19DBC}" destId="{0F366FE4-B4AC-44EA-9260-C88E6E897A1F}" srcOrd="0" destOrd="0" presId="urn:microsoft.com/office/officeart/2005/8/layout/list1"/>
    <dgm:cxn modelId="{CF437304-654C-48BB-965C-074441E7C062}" srcId="{8E6F152C-95DC-4022-99E2-B47F47EA05CC}" destId="{5BAA4E69-904A-4846-BDB6-5C70ABE81657}" srcOrd="1" destOrd="0" parTransId="{4D0CAF93-13C0-4C21-B899-1BB702E2D83E}" sibTransId="{0A471795-C075-4142-B6B5-060420CD5367}"/>
    <dgm:cxn modelId="{37D69C31-29EB-4ED1-9FE7-71EA89C91B02}" type="presOf" srcId="{8E6F152C-95DC-4022-99E2-B47F47EA05CC}" destId="{CED8FDE5-27A3-4BAA-B2CA-8AE2789CAD16}" srcOrd="0" destOrd="0" presId="urn:microsoft.com/office/officeart/2005/8/layout/list1"/>
    <dgm:cxn modelId="{201EAE24-ABC8-41AF-815F-5989B013B17D}" srcId="{2A23A33F-26D2-4CC7-A827-3C31A0CE5642}" destId="{1468852F-F6DB-4267-AC96-45071DF19DBC}" srcOrd="0" destOrd="0" parTransId="{F69FBCC2-0FA6-44A0-BE4A-29BE7E5649F0}" sibTransId="{C613BF26-361D-4DB4-B47A-A6858A765304}"/>
    <dgm:cxn modelId="{97510D79-9D67-4709-9D58-F91AAD24E0FB}" srcId="{CAC8644A-C358-411D-9C3B-7217F0D2B7D6}" destId="{1AA51910-EDA2-443A-A478-E3DB83D7B05D}" srcOrd="0" destOrd="0" parTransId="{F61D6BFC-A7FC-4E2A-9EF6-DD877FBD4F2F}" sibTransId="{A70BE339-4E5C-456B-90C8-76F981D7F360}"/>
    <dgm:cxn modelId="{930D0689-489B-41DA-BC19-4CCC2255FB02}" srcId="{8E6F152C-95DC-4022-99E2-B47F47EA05CC}" destId="{CAC8644A-C358-411D-9C3B-7217F0D2B7D6}" srcOrd="2" destOrd="0" parTransId="{F7A1928D-1A4D-4B2D-9BB1-D0F02240DE1B}" sibTransId="{65CC8C75-03EC-485B-99F9-E0D7641E808E}"/>
    <dgm:cxn modelId="{B39D189C-D5C3-41ED-A9B7-0948A6394B1F}" type="presOf" srcId="{32E3E718-573D-4926-B63E-BCCE94F3194B}" destId="{34F60449-F0D9-4D85-9AA1-73A91C4DD33F}" srcOrd="0" destOrd="0" presId="urn:microsoft.com/office/officeart/2005/8/layout/list1"/>
    <dgm:cxn modelId="{B48A44CD-FB44-4B8B-8B98-1A47F620A306}" type="presOf" srcId="{CAC8644A-C358-411D-9C3B-7217F0D2B7D6}" destId="{6AC3BDB8-2D47-4935-9186-5164BA949279}" srcOrd="0" destOrd="0" presId="urn:microsoft.com/office/officeart/2005/8/layout/list1"/>
    <dgm:cxn modelId="{A18747D1-94F7-4F8E-ACDE-7F6DE5AA472A}" type="presParOf" srcId="{CED8FDE5-27A3-4BAA-B2CA-8AE2789CAD16}" destId="{AC458025-A602-4EB5-BE96-1DBB0458F576}" srcOrd="0" destOrd="0" presId="urn:microsoft.com/office/officeart/2005/8/layout/list1"/>
    <dgm:cxn modelId="{C55323E9-DEC5-4E09-8E0B-2FDF57BF9101}" type="presParOf" srcId="{AC458025-A602-4EB5-BE96-1DBB0458F576}" destId="{1FCAF66D-3219-459F-89D8-8DF914298DD2}" srcOrd="0" destOrd="0" presId="urn:microsoft.com/office/officeart/2005/8/layout/list1"/>
    <dgm:cxn modelId="{B029D491-E358-4FD1-8FBE-A5AA3E685BE2}" type="presParOf" srcId="{AC458025-A602-4EB5-BE96-1DBB0458F576}" destId="{16BCDB0A-4AE8-4E68-B192-C8FEED60D3A9}" srcOrd="1" destOrd="0" presId="urn:microsoft.com/office/officeart/2005/8/layout/list1"/>
    <dgm:cxn modelId="{75AAF10C-DE40-494B-A4DE-21B159646588}" type="presParOf" srcId="{CED8FDE5-27A3-4BAA-B2CA-8AE2789CAD16}" destId="{A7E3F49E-98F2-4B9E-8C0C-42746FD10834}" srcOrd="1" destOrd="0" presId="urn:microsoft.com/office/officeart/2005/8/layout/list1"/>
    <dgm:cxn modelId="{BD23EC13-82D8-4313-B521-B325AB101ADB}" type="presParOf" srcId="{CED8FDE5-27A3-4BAA-B2CA-8AE2789CAD16}" destId="{0F366FE4-B4AC-44EA-9260-C88E6E897A1F}" srcOrd="2" destOrd="0" presId="urn:microsoft.com/office/officeart/2005/8/layout/list1"/>
    <dgm:cxn modelId="{607D1FCB-5F96-418A-B578-7D710DB87326}" type="presParOf" srcId="{CED8FDE5-27A3-4BAA-B2CA-8AE2789CAD16}" destId="{DC34A8A5-CE3C-4EC3-9CFD-95CC5B9B37F9}" srcOrd="3" destOrd="0" presId="urn:microsoft.com/office/officeart/2005/8/layout/list1"/>
    <dgm:cxn modelId="{655A5865-6F7A-4D07-AE68-DAAA1D706FFC}" type="presParOf" srcId="{CED8FDE5-27A3-4BAA-B2CA-8AE2789CAD16}" destId="{37776751-6447-4C5A-8C7C-3C05B45F584D}" srcOrd="4" destOrd="0" presId="urn:microsoft.com/office/officeart/2005/8/layout/list1"/>
    <dgm:cxn modelId="{82E25880-674D-4CC2-A463-A0CC8E2A048E}" type="presParOf" srcId="{37776751-6447-4C5A-8C7C-3C05B45F584D}" destId="{664CA289-5748-475A-9059-B316920FDAE1}" srcOrd="0" destOrd="0" presId="urn:microsoft.com/office/officeart/2005/8/layout/list1"/>
    <dgm:cxn modelId="{FE708967-4C98-4351-B832-197607B75EC7}" type="presParOf" srcId="{37776751-6447-4C5A-8C7C-3C05B45F584D}" destId="{D98766C4-9B1A-419A-8515-BBF288314636}" srcOrd="1" destOrd="0" presId="urn:microsoft.com/office/officeart/2005/8/layout/list1"/>
    <dgm:cxn modelId="{E9D0BF69-4D2D-427C-9B32-2B131DAA1F2A}" type="presParOf" srcId="{CED8FDE5-27A3-4BAA-B2CA-8AE2789CAD16}" destId="{F1D2D0F6-63E7-438B-A8CF-63BF6185DE46}" srcOrd="5" destOrd="0" presId="urn:microsoft.com/office/officeart/2005/8/layout/list1"/>
    <dgm:cxn modelId="{DB3C8C21-5C55-4B31-9858-ED9B1BD61242}" type="presParOf" srcId="{CED8FDE5-27A3-4BAA-B2CA-8AE2789CAD16}" destId="{34F60449-F0D9-4D85-9AA1-73A91C4DD33F}" srcOrd="6" destOrd="0" presId="urn:microsoft.com/office/officeart/2005/8/layout/list1"/>
    <dgm:cxn modelId="{008104EF-9A2F-4759-95BE-F06E91B71B6A}" type="presParOf" srcId="{CED8FDE5-27A3-4BAA-B2CA-8AE2789CAD16}" destId="{D90B14E8-6ED8-4DA9-958B-B46B471AC830}" srcOrd="7" destOrd="0" presId="urn:microsoft.com/office/officeart/2005/8/layout/list1"/>
    <dgm:cxn modelId="{4E51FD49-89C1-48A7-A270-14B5B0B42291}" type="presParOf" srcId="{CED8FDE5-27A3-4BAA-B2CA-8AE2789CAD16}" destId="{769A00FA-7106-486C-9CD5-B92B1396379F}" srcOrd="8" destOrd="0" presId="urn:microsoft.com/office/officeart/2005/8/layout/list1"/>
    <dgm:cxn modelId="{9E4D9C4C-6B3F-41D7-AC3C-64A2C5600DB3}" type="presParOf" srcId="{769A00FA-7106-486C-9CD5-B92B1396379F}" destId="{6AC3BDB8-2D47-4935-9186-5164BA949279}" srcOrd="0" destOrd="0" presId="urn:microsoft.com/office/officeart/2005/8/layout/list1"/>
    <dgm:cxn modelId="{54437759-808B-426D-BEEF-E50A9F1B4527}" type="presParOf" srcId="{769A00FA-7106-486C-9CD5-B92B1396379F}" destId="{095941EE-BCF3-4CF8-9CC7-6C9ABCC5A816}" srcOrd="1" destOrd="0" presId="urn:microsoft.com/office/officeart/2005/8/layout/list1"/>
    <dgm:cxn modelId="{6F6BD6DA-859D-4529-92F5-F1786F9D532A}" type="presParOf" srcId="{CED8FDE5-27A3-4BAA-B2CA-8AE2789CAD16}" destId="{4CCB2826-3CD9-4444-BC0D-C36720ED975E}" srcOrd="9" destOrd="0" presId="urn:microsoft.com/office/officeart/2005/8/layout/list1"/>
    <dgm:cxn modelId="{F5F2252F-0EC7-439E-9483-9CD76086F939}" type="presParOf" srcId="{CED8FDE5-27A3-4BAA-B2CA-8AE2789CAD16}" destId="{922B2E69-2C0D-45CC-AA88-05403704B8C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88172BC-4A5E-4C68-A4C0-88C6241956DD}" type="doc">
      <dgm:prSet loTypeId="urn:microsoft.com/office/officeart/2005/8/layout/funnel1" loCatId="relationship" qsTypeId="urn:microsoft.com/office/officeart/2005/8/quickstyle/3d1" qsCatId="3D" csTypeId="urn:microsoft.com/office/officeart/2005/8/colors/colorful5" csCatId="colorful" phldr="1"/>
      <dgm:spPr/>
      <dgm:t>
        <a:bodyPr/>
        <a:lstStyle/>
        <a:p>
          <a:endParaRPr lang="en-CA"/>
        </a:p>
      </dgm:t>
    </dgm:pt>
    <dgm:pt modelId="{B211BEC0-716D-43EE-AC7E-5DE76ABF27DC}">
      <dgm:prSet phldrT="[Text]" custT="1"/>
      <dgm:spPr/>
      <dgm:t>
        <a:bodyPr/>
        <a:lstStyle/>
        <a:p>
          <a:r>
            <a:rPr lang="en-CA" sz="1400" b="1" smtClean="0"/>
            <a:t>Can I rent a luxury car while I am on travel?</a:t>
          </a:r>
          <a:endParaRPr lang="en-CA" sz="1400" b="1" dirty="0"/>
        </a:p>
      </dgm:t>
    </dgm:pt>
    <dgm:pt modelId="{C22B2767-C4DA-43F7-A2CD-C8D3E3FACE47}" type="parTrans" cxnId="{0D128C16-BC56-4F15-AC28-D495F6A559F1}">
      <dgm:prSet/>
      <dgm:spPr/>
      <dgm:t>
        <a:bodyPr/>
        <a:lstStyle/>
        <a:p>
          <a:endParaRPr lang="en-CA"/>
        </a:p>
      </dgm:t>
    </dgm:pt>
    <dgm:pt modelId="{9A264894-7C1C-41D4-9528-9133A643D7C0}" type="sibTrans" cxnId="{0D128C16-BC56-4F15-AC28-D495F6A559F1}">
      <dgm:prSet/>
      <dgm:spPr/>
      <dgm:t>
        <a:bodyPr/>
        <a:lstStyle/>
        <a:p>
          <a:endParaRPr lang="en-CA"/>
        </a:p>
      </dgm:t>
    </dgm:pt>
    <dgm:pt modelId="{47898A70-0B25-4466-ABA9-745B7B09D409}">
      <dgm:prSet phldrT="[Text]" custT="1"/>
      <dgm:spPr/>
      <dgm:t>
        <a:bodyPr/>
        <a:lstStyle/>
        <a:p>
          <a:r>
            <a:rPr lang="en-CA" sz="1400" b="1" dirty="0" smtClean="0"/>
            <a:t>What is the process to book a hotel room?</a:t>
          </a:r>
          <a:endParaRPr lang="en-CA" sz="1400" b="1" dirty="0"/>
        </a:p>
      </dgm:t>
    </dgm:pt>
    <dgm:pt modelId="{F630D036-464C-416B-807B-2424E366E112}" type="parTrans" cxnId="{AE37843B-0CA5-42DF-9BAE-673CA80DBE6E}">
      <dgm:prSet/>
      <dgm:spPr/>
      <dgm:t>
        <a:bodyPr/>
        <a:lstStyle/>
        <a:p>
          <a:endParaRPr lang="en-CA"/>
        </a:p>
      </dgm:t>
    </dgm:pt>
    <dgm:pt modelId="{E3E6305F-3EE1-4FFF-91FA-27C872AC47EC}" type="sibTrans" cxnId="{AE37843B-0CA5-42DF-9BAE-673CA80DBE6E}">
      <dgm:prSet/>
      <dgm:spPr/>
      <dgm:t>
        <a:bodyPr/>
        <a:lstStyle/>
        <a:p>
          <a:endParaRPr lang="en-CA"/>
        </a:p>
      </dgm:t>
    </dgm:pt>
    <dgm:pt modelId="{9070CF4E-6E6D-40FE-82BD-DB86E3B2031B}">
      <dgm:prSet phldrT="[Text]"/>
      <dgm:spPr/>
      <dgm:t>
        <a:bodyPr/>
        <a:lstStyle/>
        <a:p>
          <a:r>
            <a:rPr lang="en-CA" b="1" dirty="0" smtClean="0"/>
            <a:t>Can I use the AC to book a train ticket?</a:t>
          </a:r>
          <a:endParaRPr lang="en-CA" b="1" dirty="0"/>
        </a:p>
      </dgm:t>
    </dgm:pt>
    <dgm:pt modelId="{5244FF89-95F4-4A8D-B922-DD9054FD3768}" type="parTrans" cxnId="{83826D49-654F-4F39-AF89-2A06951E6F6E}">
      <dgm:prSet/>
      <dgm:spPr/>
      <dgm:t>
        <a:bodyPr/>
        <a:lstStyle/>
        <a:p>
          <a:endParaRPr lang="en-CA"/>
        </a:p>
      </dgm:t>
    </dgm:pt>
    <dgm:pt modelId="{207D2CB8-A3D9-4498-A3DB-B4A7C91F035A}" type="sibTrans" cxnId="{83826D49-654F-4F39-AF89-2A06951E6F6E}">
      <dgm:prSet/>
      <dgm:spPr/>
      <dgm:t>
        <a:bodyPr/>
        <a:lstStyle/>
        <a:p>
          <a:endParaRPr lang="en-CA"/>
        </a:p>
      </dgm:t>
    </dgm:pt>
    <dgm:pt modelId="{39C4E5E4-4DE3-47BE-8B3A-A07EB3D50F07}">
      <dgm:prSet phldrT="[Text]" custT="1"/>
      <dgm:spPr/>
      <dgm:t>
        <a:bodyPr/>
        <a:lstStyle/>
        <a:p>
          <a:r>
            <a:rPr lang="en-CA" sz="1800" b="1" cap="none" spc="0" smtClean="0">
              <a:ln w="10541" cmpd="sng">
                <a:prstDash val="solid"/>
              </a:ln>
              <a:effectLst/>
            </a:rPr>
            <a:t>Accounts Payable and Travel Helpline: </a:t>
          </a:r>
          <a:r>
            <a:rPr lang="en-CA" sz="1800" smtClean="0"/>
            <a:t>1-855-684-7827 (option #3)</a:t>
          </a:r>
        </a:p>
        <a:p>
          <a:r>
            <a:rPr lang="en-CA" sz="1800" b="1" cap="none" spc="0" smtClean="0">
              <a:ln w="10541" cmpd="sng">
                <a:prstDash val="solid"/>
              </a:ln>
              <a:effectLst/>
            </a:rPr>
            <a:t>iService Catalogue: </a:t>
          </a:r>
          <a:r>
            <a:rPr lang="en-CA" sz="1800" smtClean="0"/>
            <a:t> </a:t>
          </a:r>
          <a:r>
            <a:rPr lang="en-CA" sz="1800" smtClean="0">
              <a:hlinkClick xmlns:r="http://schemas.openxmlformats.org/officeDocument/2006/relationships" r:id="rId1"/>
            </a:rPr>
            <a:t>Questions related to the monthly statement of account processing</a:t>
          </a:r>
          <a:endParaRPr lang="en-CA" sz="1800" dirty="0"/>
        </a:p>
      </dgm:t>
    </dgm:pt>
    <dgm:pt modelId="{FFF8F403-55F9-4316-BB9C-7EB40BFD7B04}" type="parTrans" cxnId="{744D433A-A8AA-4859-9610-4E2079084B4A}">
      <dgm:prSet/>
      <dgm:spPr/>
      <dgm:t>
        <a:bodyPr/>
        <a:lstStyle/>
        <a:p>
          <a:endParaRPr lang="en-CA"/>
        </a:p>
      </dgm:t>
    </dgm:pt>
    <dgm:pt modelId="{25A2D53D-6403-490F-96BF-60566A189585}" type="sibTrans" cxnId="{744D433A-A8AA-4859-9610-4E2079084B4A}">
      <dgm:prSet/>
      <dgm:spPr/>
      <dgm:t>
        <a:bodyPr/>
        <a:lstStyle/>
        <a:p>
          <a:endParaRPr lang="en-CA"/>
        </a:p>
      </dgm:t>
    </dgm:pt>
    <dgm:pt modelId="{90EF7737-B4FA-4B9A-9263-143537EE79CD}" type="pres">
      <dgm:prSet presAssocID="{188172BC-4A5E-4C68-A4C0-88C6241956DD}" presName="Name0" presStyleCnt="0">
        <dgm:presLayoutVars>
          <dgm:chMax val="4"/>
          <dgm:resizeHandles val="exact"/>
        </dgm:presLayoutVars>
      </dgm:prSet>
      <dgm:spPr/>
      <dgm:t>
        <a:bodyPr/>
        <a:lstStyle/>
        <a:p>
          <a:endParaRPr lang="en-CA"/>
        </a:p>
      </dgm:t>
    </dgm:pt>
    <dgm:pt modelId="{FE11B459-ECF5-450F-9176-34FAA2C5DF09}" type="pres">
      <dgm:prSet presAssocID="{188172BC-4A5E-4C68-A4C0-88C6241956DD}" presName="ellipse" presStyleLbl="trBgShp" presStyleIdx="0" presStyleCnt="1"/>
      <dgm:spPr/>
      <dgm:t>
        <a:bodyPr/>
        <a:lstStyle/>
        <a:p>
          <a:endParaRPr lang="en-CA"/>
        </a:p>
      </dgm:t>
    </dgm:pt>
    <dgm:pt modelId="{1B14C396-474E-4422-BD35-EF59C9986446}" type="pres">
      <dgm:prSet presAssocID="{188172BC-4A5E-4C68-A4C0-88C6241956DD}" presName="arrow1" presStyleLbl="fgShp" presStyleIdx="0" presStyleCnt="1"/>
      <dgm:spPr/>
      <dgm:t>
        <a:bodyPr/>
        <a:lstStyle/>
        <a:p>
          <a:endParaRPr lang="en-CA"/>
        </a:p>
      </dgm:t>
    </dgm:pt>
    <dgm:pt modelId="{2627AB1E-CEE1-43AE-B522-2D7F0677DFC7}" type="pres">
      <dgm:prSet presAssocID="{188172BC-4A5E-4C68-A4C0-88C6241956DD}" presName="rectangle" presStyleLbl="revTx" presStyleIdx="0" presStyleCnt="1" custScaleX="299870" custLinFactNeighborY="3333">
        <dgm:presLayoutVars>
          <dgm:bulletEnabled val="1"/>
        </dgm:presLayoutVars>
      </dgm:prSet>
      <dgm:spPr/>
      <dgm:t>
        <a:bodyPr/>
        <a:lstStyle/>
        <a:p>
          <a:endParaRPr lang="en-CA"/>
        </a:p>
      </dgm:t>
    </dgm:pt>
    <dgm:pt modelId="{E6345008-A7D1-4BFB-BC03-2DF458490F97}" type="pres">
      <dgm:prSet presAssocID="{47898A70-0B25-4466-ABA9-745B7B09D409}" presName="item1" presStyleLbl="node1" presStyleIdx="0" presStyleCnt="3" custScaleX="108335" custScaleY="108146">
        <dgm:presLayoutVars>
          <dgm:bulletEnabled val="1"/>
        </dgm:presLayoutVars>
      </dgm:prSet>
      <dgm:spPr/>
      <dgm:t>
        <a:bodyPr/>
        <a:lstStyle/>
        <a:p>
          <a:endParaRPr lang="en-CA"/>
        </a:p>
      </dgm:t>
    </dgm:pt>
    <dgm:pt modelId="{9D2F42D8-804D-4DCE-9128-39F3E6B3FAB8}" type="pres">
      <dgm:prSet presAssocID="{9070CF4E-6E6D-40FE-82BD-DB86E3B2031B}" presName="item2" presStyleLbl="node1" presStyleIdx="1" presStyleCnt="3" custScaleX="114941" custScaleY="111238" custLinFactNeighborX="5320" custLinFactNeighborY="-6081">
        <dgm:presLayoutVars>
          <dgm:bulletEnabled val="1"/>
        </dgm:presLayoutVars>
      </dgm:prSet>
      <dgm:spPr/>
      <dgm:t>
        <a:bodyPr/>
        <a:lstStyle/>
        <a:p>
          <a:endParaRPr lang="en-CA"/>
        </a:p>
      </dgm:t>
    </dgm:pt>
    <dgm:pt modelId="{1ED98AE8-9051-401A-80A9-35C5D199FB6A}" type="pres">
      <dgm:prSet presAssocID="{39C4E5E4-4DE3-47BE-8B3A-A07EB3D50F07}" presName="item3" presStyleLbl="node1" presStyleIdx="2" presStyleCnt="3" custScaleX="113894" custScaleY="110011" custLinFactNeighborX="15962" custLinFactNeighborY="-6081">
        <dgm:presLayoutVars>
          <dgm:bulletEnabled val="1"/>
        </dgm:presLayoutVars>
      </dgm:prSet>
      <dgm:spPr/>
      <dgm:t>
        <a:bodyPr/>
        <a:lstStyle/>
        <a:p>
          <a:endParaRPr lang="en-CA"/>
        </a:p>
      </dgm:t>
    </dgm:pt>
    <dgm:pt modelId="{9526B7DA-00B4-44F5-8524-A3789FA81AEE}" type="pres">
      <dgm:prSet presAssocID="{188172BC-4A5E-4C68-A4C0-88C6241956DD}" presName="funnel" presStyleLbl="trAlignAcc1" presStyleIdx="0" presStyleCnt="1" custLinFactNeighborX="-733" custLinFactNeighborY="-893"/>
      <dgm:spPr/>
      <dgm:t>
        <a:bodyPr/>
        <a:lstStyle/>
        <a:p>
          <a:endParaRPr lang="en-CA"/>
        </a:p>
      </dgm:t>
    </dgm:pt>
  </dgm:ptLst>
  <dgm:cxnLst>
    <dgm:cxn modelId="{D321F625-1B17-45EA-A155-FA8DBC1DE287}" type="presOf" srcId="{47898A70-0B25-4466-ABA9-745B7B09D409}" destId="{9D2F42D8-804D-4DCE-9128-39F3E6B3FAB8}" srcOrd="0" destOrd="0" presId="urn:microsoft.com/office/officeart/2005/8/layout/funnel1"/>
    <dgm:cxn modelId="{0D128C16-BC56-4F15-AC28-D495F6A559F1}" srcId="{188172BC-4A5E-4C68-A4C0-88C6241956DD}" destId="{B211BEC0-716D-43EE-AC7E-5DE76ABF27DC}" srcOrd="0" destOrd="0" parTransId="{C22B2767-C4DA-43F7-A2CD-C8D3E3FACE47}" sibTransId="{9A264894-7C1C-41D4-9528-9133A643D7C0}"/>
    <dgm:cxn modelId="{99439615-2648-4745-8ABB-2C147E5C1FD4}" type="presOf" srcId="{188172BC-4A5E-4C68-A4C0-88C6241956DD}" destId="{90EF7737-B4FA-4B9A-9263-143537EE79CD}" srcOrd="0" destOrd="0" presId="urn:microsoft.com/office/officeart/2005/8/layout/funnel1"/>
    <dgm:cxn modelId="{83826D49-654F-4F39-AF89-2A06951E6F6E}" srcId="{188172BC-4A5E-4C68-A4C0-88C6241956DD}" destId="{9070CF4E-6E6D-40FE-82BD-DB86E3B2031B}" srcOrd="2" destOrd="0" parTransId="{5244FF89-95F4-4A8D-B922-DD9054FD3768}" sibTransId="{207D2CB8-A3D9-4498-A3DB-B4A7C91F035A}"/>
    <dgm:cxn modelId="{A6EB1BD8-A566-41ED-A0CE-38C825A02945}" type="presOf" srcId="{9070CF4E-6E6D-40FE-82BD-DB86E3B2031B}" destId="{E6345008-A7D1-4BFB-BC03-2DF458490F97}" srcOrd="0" destOrd="0" presId="urn:microsoft.com/office/officeart/2005/8/layout/funnel1"/>
    <dgm:cxn modelId="{55C11CFF-7FBE-47DD-9532-C563382C39AA}" type="presOf" srcId="{39C4E5E4-4DE3-47BE-8B3A-A07EB3D50F07}" destId="{2627AB1E-CEE1-43AE-B522-2D7F0677DFC7}" srcOrd="0" destOrd="0" presId="urn:microsoft.com/office/officeart/2005/8/layout/funnel1"/>
    <dgm:cxn modelId="{F53E546C-897E-4B26-96BF-A4A406F77044}" type="presOf" srcId="{B211BEC0-716D-43EE-AC7E-5DE76ABF27DC}" destId="{1ED98AE8-9051-401A-80A9-35C5D199FB6A}" srcOrd="0" destOrd="0" presId="urn:microsoft.com/office/officeart/2005/8/layout/funnel1"/>
    <dgm:cxn modelId="{744D433A-A8AA-4859-9610-4E2079084B4A}" srcId="{188172BC-4A5E-4C68-A4C0-88C6241956DD}" destId="{39C4E5E4-4DE3-47BE-8B3A-A07EB3D50F07}" srcOrd="3" destOrd="0" parTransId="{FFF8F403-55F9-4316-BB9C-7EB40BFD7B04}" sibTransId="{25A2D53D-6403-490F-96BF-60566A189585}"/>
    <dgm:cxn modelId="{AE37843B-0CA5-42DF-9BAE-673CA80DBE6E}" srcId="{188172BC-4A5E-4C68-A4C0-88C6241956DD}" destId="{47898A70-0B25-4466-ABA9-745B7B09D409}" srcOrd="1" destOrd="0" parTransId="{F630D036-464C-416B-807B-2424E366E112}" sibTransId="{E3E6305F-3EE1-4FFF-91FA-27C872AC47EC}"/>
    <dgm:cxn modelId="{7A95FAEC-9F36-4A8E-A046-5AB28619205D}" type="presParOf" srcId="{90EF7737-B4FA-4B9A-9263-143537EE79CD}" destId="{FE11B459-ECF5-450F-9176-34FAA2C5DF09}" srcOrd="0" destOrd="0" presId="urn:microsoft.com/office/officeart/2005/8/layout/funnel1"/>
    <dgm:cxn modelId="{2DC869B3-244A-400F-8491-857ECCDAF299}" type="presParOf" srcId="{90EF7737-B4FA-4B9A-9263-143537EE79CD}" destId="{1B14C396-474E-4422-BD35-EF59C9986446}" srcOrd="1" destOrd="0" presId="urn:microsoft.com/office/officeart/2005/8/layout/funnel1"/>
    <dgm:cxn modelId="{56C851E9-94FA-438D-A553-52DFEA41BA0B}" type="presParOf" srcId="{90EF7737-B4FA-4B9A-9263-143537EE79CD}" destId="{2627AB1E-CEE1-43AE-B522-2D7F0677DFC7}" srcOrd="2" destOrd="0" presId="urn:microsoft.com/office/officeart/2005/8/layout/funnel1"/>
    <dgm:cxn modelId="{D8C49E5A-FFEA-496E-B820-F18F1D106263}" type="presParOf" srcId="{90EF7737-B4FA-4B9A-9263-143537EE79CD}" destId="{E6345008-A7D1-4BFB-BC03-2DF458490F97}" srcOrd="3" destOrd="0" presId="urn:microsoft.com/office/officeart/2005/8/layout/funnel1"/>
    <dgm:cxn modelId="{360F4A6E-AE4A-4F7D-97D1-538DFDF5806B}" type="presParOf" srcId="{90EF7737-B4FA-4B9A-9263-143537EE79CD}" destId="{9D2F42D8-804D-4DCE-9128-39F3E6B3FAB8}" srcOrd="4" destOrd="0" presId="urn:microsoft.com/office/officeart/2005/8/layout/funnel1"/>
    <dgm:cxn modelId="{41A219BC-B58E-4BAC-9DB1-33B2E5A1C354}" type="presParOf" srcId="{90EF7737-B4FA-4B9A-9263-143537EE79CD}" destId="{1ED98AE8-9051-401A-80A9-35C5D199FB6A}" srcOrd="5" destOrd="0" presId="urn:microsoft.com/office/officeart/2005/8/layout/funnel1"/>
    <dgm:cxn modelId="{AED43CFB-29A7-43B1-BB5C-567E8BACFF54}" type="presParOf" srcId="{90EF7737-B4FA-4B9A-9263-143537EE79CD}" destId="{9526B7DA-00B4-44F5-8524-A3789FA81AEE}"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58133C1-9BAF-484E-BCDA-BDCAC8FFAFF4}"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CA"/>
        </a:p>
      </dgm:t>
    </dgm:pt>
    <dgm:pt modelId="{5CF4DDC6-141F-4A75-B22C-52D4ADFBB69C}">
      <dgm:prSet phldrT="[Text]"/>
      <dgm:spPr/>
      <dgm:t>
        <a:bodyPr/>
        <a:lstStyle/>
        <a:p>
          <a:r>
            <a:rPr lang="en-CA" b="1" dirty="0" smtClean="0"/>
            <a:t>Creation of Card Documents,</a:t>
          </a:r>
        </a:p>
        <a:p>
          <a:r>
            <a:rPr lang="en-CA" b="1" dirty="0" smtClean="0"/>
            <a:t>SAP Errors &amp;</a:t>
          </a:r>
        </a:p>
        <a:p>
          <a:r>
            <a:rPr lang="en-CA" b="1" dirty="0" smtClean="0"/>
            <a:t>SAP Password Reset </a:t>
          </a:r>
          <a:endParaRPr lang="en-CA" b="1" dirty="0"/>
        </a:p>
      </dgm:t>
    </dgm:pt>
    <dgm:pt modelId="{AC7BD0BC-3F07-46AE-A080-1F833FFED62D}" type="parTrans" cxnId="{46DE8CAD-2FDB-437B-9C1D-E32566F03526}">
      <dgm:prSet/>
      <dgm:spPr/>
      <dgm:t>
        <a:bodyPr/>
        <a:lstStyle/>
        <a:p>
          <a:endParaRPr lang="en-CA"/>
        </a:p>
      </dgm:t>
    </dgm:pt>
    <dgm:pt modelId="{055D2B48-07CB-4F28-8328-0921B6148005}" type="sibTrans" cxnId="{46DE8CAD-2FDB-437B-9C1D-E32566F03526}">
      <dgm:prSet/>
      <dgm:spPr/>
      <dgm:t>
        <a:bodyPr/>
        <a:lstStyle/>
        <a:p>
          <a:endParaRPr lang="en-CA"/>
        </a:p>
      </dgm:t>
    </dgm:pt>
    <dgm:pt modelId="{D47D125E-74F3-4929-A228-06E7E75F1D10}">
      <dgm:prSet phldrT="[Text]"/>
      <dgm:spPr/>
      <dgm:t>
        <a:bodyPr/>
        <a:lstStyle/>
        <a:p>
          <a:r>
            <a:rPr lang="en-CA" smtClean="0">
              <a:ln/>
            </a:rPr>
            <a:t>Report an Incident </a:t>
          </a:r>
          <a:r>
            <a:rPr lang="en-CA" smtClean="0"/>
            <a:t>in the </a:t>
          </a:r>
          <a:r>
            <a:rPr lang="en-CA" smtClean="0">
              <a:ln/>
            </a:rPr>
            <a:t>myEMS portal</a:t>
          </a:r>
          <a:endParaRPr lang="en-CA" dirty="0">
            <a:ln/>
          </a:endParaRPr>
        </a:p>
      </dgm:t>
    </dgm:pt>
    <dgm:pt modelId="{45092BAD-0ECD-48AC-A199-2B12E2D429C0}" type="parTrans" cxnId="{D3851244-3E60-485D-BB12-B32988E43916}">
      <dgm:prSet/>
      <dgm:spPr/>
      <dgm:t>
        <a:bodyPr/>
        <a:lstStyle/>
        <a:p>
          <a:endParaRPr lang="en-CA"/>
        </a:p>
      </dgm:t>
    </dgm:pt>
    <dgm:pt modelId="{C1FE74E4-2684-43ED-9BDA-2970FF356043}" type="sibTrans" cxnId="{D3851244-3E60-485D-BB12-B32988E43916}">
      <dgm:prSet/>
      <dgm:spPr/>
      <dgm:t>
        <a:bodyPr/>
        <a:lstStyle/>
        <a:p>
          <a:endParaRPr lang="en-CA"/>
        </a:p>
      </dgm:t>
    </dgm:pt>
    <dgm:pt modelId="{86364C86-2AF2-45F3-945D-60CFB176C860}">
      <dgm:prSet phldrT="[Text]"/>
      <dgm:spPr/>
      <dgm:t>
        <a:bodyPr/>
        <a:lstStyle/>
        <a:p>
          <a:r>
            <a:rPr lang="en-CA" b="1" dirty="0" smtClean="0"/>
            <a:t>Submission of your Statement,</a:t>
          </a:r>
        </a:p>
        <a:p>
          <a:r>
            <a:rPr lang="en-CA" b="1" dirty="0" smtClean="0"/>
            <a:t>Account Reconciliation &amp;</a:t>
          </a:r>
        </a:p>
        <a:p>
          <a:r>
            <a:rPr lang="en-CA" b="1" dirty="0" smtClean="0"/>
            <a:t>Unaccepted Transactions</a:t>
          </a:r>
          <a:endParaRPr lang="en-CA" b="1" dirty="0"/>
        </a:p>
      </dgm:t>
    </dgm:pt>
    <dgm:pt modelId="{88569243-3DC5-4F90-B100-962E92004229}" type="parTrans" cxnId="{329ED54E-8D6F-42EB-BDFA-9CFB789C1265}">
      <dgm:prSet/>
      <dgm:spPr/>
      <dgm:t>
        <a:bodyPr/>
        <a:lstStyle/>
        <a:p>
          <a:endParaRPr lang="en-CA"/>
        </a:p>
      </dgm:t>
    </dgm:pt>
    <dgm:pt modelId="{E67A3F47-C5F0-4812-946A-15AF2D7BFABC}" type="sibTrans" cxnId="{329ED54E-8D6F-42EB-BDFA-9CFB789C1265}">
      <dgm:prSet/>
      <dgm:spPr/>
      <dgm:t>
        <a:bodyPr/>
        <a:lstStyle/>
        <a:p>
          <a:endParaRPr lang="en-CA"/>
        </a:p>
      </dgm:t>
    </dgm:pt>
    <dgm:pt modelId="{61ED9DC7-7BCD-4B0A-A5F1-8E9D6BB1967A}">
      <dgm:prSet phldrT="[Text]"/>
      <dgm:spPr/>
      <dgm:t>
        <a:bodyPr/>
        <a:lstStyle/>
        <a:p>
          <a:r>
            <a:rPr lang="en-CA" smtClean="0"/>
            <a:t>Contact </a:t>
          </a:r>
          <a:r>
            <a:rPr lang="en-CA" smtClean="0">
              <a:ln/>
            </a:rPr>
            <a:t>National Accounting Operations </a:t>
          </a:r>
          <a:r>
            <a:rPr lang="en-CA" smtClean="0"/>
            <a:t>online via </a:t>
          </a:r>
          <a:r>
            <a:rPr lang="en-CA" smtClean="0">
              <a:ln/>
            </a:rPr>
            <a:t>iService</a:t>
          </a:r>
          <a:r>
            <a:rPr lang="en-CA" smtClean="0"/>
            <a:t> or by phone at </a:t>
          </a:r>
          <a:r>
            <a:rPr lang="en-CA" smtClean="0">
              <a:ln/>
            </a:rPr>
            <a:t>1-855-684-7827 (option #3)</a:t>
          </a:r>
          <a:endParaRPr lang="en-CA" dirty="0">
            <a:ln/>
          </a:endParaRPr>
        </a:p>
      </dgm:t>
    </dgm:pt>
    <dgm:pt modelId="{AEB451A7-6B5C-434B-BB6E-D78932231955}" type="parTrans" cxnId="{D796838C-233F-494B-B7BD-1C1B0E25F33B}">
      <dgm:prSet/>
      <dgm:spPr/>
      <dgm:t>
        <a:bodyPr/>
        <a:lstStyle/>
        <a:p>
          <a:endParaRPr lang="en-CA"/>
        </a:p>
      </dgm:t>
    </dgm:pt>
    <dgm:pt modelId="{FB6BAF2B-1C60-469F-A5F6-EC1436E1E335}" type="sibTrans" cxnId="{D796838C-233F-494B-B7BD-1C1B0E25F33B}">
      <dgm:prSet/>
      <dgm:spPr/>
      <dgm:t>
        <a:bodyPr/>
        <a:lstStyle/>
        <a:p>
          <a:endParaRPr lang="en-CA"/>
        </a:p>
      </dgm:t>
    </dgm:pt>
    <dgm:pt modelId="{19B9614A-8F94-4B07-A5D6-CD7B6D18F2A3}">
      <dgm:prSet phldrT="[Text]"/>
      <dgm:spPr/>
      <dgm:t>
        <a:bodyPr/>
        <a:lstStyle/>
        <a:p>
          <a:r>
            <a:rPr lang="en-CA" b="1" dirty="0" smtClean="0"/>
            <a:t>ILMS/Saba &amp;</a:t>
          </a:r>
        </a:p>
        <a:p>
          <a:r>
            <a:rPr lang="en-CA" b="1" dirty="0" smtClean="0"/>
            <a:t>Purchasing Monitors, Printers, etc.</a:t>
          </a:r>
        </a:p>
      </dgm:t>
    </dgm:pt>
    <dgm:pt modelId="{8A0D3ECB-A781-41FF-8DF9-5395E26188B6}" type="parTrans" cxnId="{443BB993-FEBB-4471-BB74-F72D12C6050F}">
      <dgm:prSet/>
      <dgm:spPr/>
      <dgm:t>
        <a:bodyPr/>
        <a:lstStyle/>
        <a:p>
          <a:endParaRPr lang="en-CA"/>
        </a:p>
      </dgm:t>
    </dgm:pt>
    <dgm:pt modelId="{3D4B70E3-C8AB-4AA3-AB0B-615BF910E9B4}" type="sibTrans" cxnId="{443BB993-FEBB-4471-BB74-F72D12C6050F}">
      <dgm:prSet/>
      <dgm:spPr/>
      <dgm:t>
        <a:bodyPr/>
        <a:lstStyle/>
        <a:p>
          <a:endParaRPr lang="en-CA"/>
        </a:p>
      </dgm:t>
    </dgm:pt>
    <dgm:pt modelId="{E58F13A2-9389-4B3C-B8C5-D4EB626AD89C}">
      <dgm:prSet phldrT="[Text]"/>
      <dgm:spPr/>
      <dgm:t>
        <a:bodyPr/>
        <a:lstStyle/>
        <a:p>
          <a:r>
            <a:rPr lang="en-CA" smtClean="0"/>
            <a:t>Contact the </a:t>
          </a:r>
          <a:r>
            <a:rPr lang="en-CA" smtClean="0">
              <a:ln/>
            </a:rPr>
            <a:t>National Service Desk </a:t>
          </a:r>
          <a:r>
            <a:rPr lang="en-CA" smtClean="0"/>
            <a:t>online via </a:t>
          </a:r>
          <a:r>
            <a:rPr lang="en-CA" smtClean="0">
              <a:ln/>
            </a:rPr>
            <a:t>iService</a:t>
          </a:r>
          <a:r>
            <a:rPr lang="en-CA" smtClean="0"/>
            <a:t> or by phone at 1-800-268-0408</a:t>
          </a:r>
          <a:endParaRPr lang="en-CA" dirty="0">
            <a:ln/>
          </a:endParaRPr>
        </a:p>
      </dgm:t>
    </dgm:pt>
    <dgm:pt modelId="{2B2B0438-154E-4D18-B863-9273836BA030}" type="parTrans" cxnId="{74F8481A-8A7F-46A0-BB76-E496C12D0A63}">
      <dgm:prSet/>
      <dgm:spPr/>
      <dgm:t>
        <a:bodyPr/>
        <a:lstStyle/>
        <a:p>
          <a:endParaRPr lang="en-CA"/>
        </a:p>
      </dgm:t>
    </dgm:pt>
    <dgm:pt modelId="{B025175F-1593-4513-ACD3-4DDFF873EDCC}" type="sibTrans" cxnId="{74F8481A-8A7F-46A0-BB76-E496C12D0A63}">
      <dgm:prSet/>
      <dgm:spPr/>
      <dgm:t>
        <a:bodyPr/>
        <a:lstStyle/>
        <a:p>
          <a:endParaRPr lang="en-CA"/>
        </a:p>
      </dgm:t>
    </dgm:pt>
    <dgm:pt modelId="{F4928DC3-57BA-4FD5-B497-5DC0DE924379}" type="pres">
      <dgm:prSet presAssocID="{658133C1-9BAF-484E-BCDA-BDCAC8FFAFF4}" presName="Name0" presStyleCnt="0">
        <dgm:presLayoutVars>
          <dgm:dir/>
          <dgm:animLvl val="lvl"/>
          <dgm:resizeHandles val="exact"/>
        </dgm:presLayoutVars>
      </dgm:prSet>
      <dgm:spPr/>
      <dgm:t>
        <a:bodyPr/>
        <a:lstStyle/>
        <a:p>
          <a:endParaRPr lang="en-CA"/>
        </a:p>
      </dgm:t>
    </dgm:pt>
    <dgm:pt modelId="{7882E19D-37BD-4CDE-84CE-3C5EF6C23336}" type="pres">
      <dgm:prSet presAssocID="{5CF4DDC6-141F-4A75-B22C-52D4ADFBB69C}" presName="composite" presStyleCnt="0"/>
      <dgm:spPr/>
      <dgm:t>
        <a:bodyPr/>
        <a:lstStyle/>
        <a:p>
          <a:endParaRPr lang="en-CA"/>
        </a:p>
      </dgm:t>
    </dgm:pt>
    <dgm:pt modelId="{10A85E1E-A3BB-457E-9CC5-422C292C11D3}" type="pres">
      <dgm:prSet presAssocID="{5CF4DDC6-141F-4A75-B22C-52D4ADFBB69C}" presName="parTx" presStyleLbl="alignNode1" presStyleIdx="0" presStyleCnt="3">
        <dgm:presLayoutVars>
          <dgm:chMax val="0"/>
          <dgm:chPref val="0"/>
          <dgm:bulletEnabled val="1"/>
        </dgm:presLayoutVars>
      </dgm:prSet>
      <dgm:spPr/>
      <dgm:t>
        <a:bodyPr/>
        <a:lstStyle/>
        <a:p>
          <a:endParaRPr lang="en-CA"/>
        </a:p>
      </dgm:t>
    </dgm:pt>
    <dgm:pt modelId="{A367761B-04E6-40EF-959C-840E162929B1}" type="pres">
      <dgm:prSet presAssocID="{5CF4DDC6-141F-4A75-B22C-52D4ADFBB69C}" presName="desTx" presStyleLbl="alignAccFollowNode1" presStyleIdx="0" presStyleCnt="3">
        <dgm:presLayoutVars>
          <dgm:bulletEnabled val="1"/>
        </dgm:presLayoutVars>
      </dgm:prSet>
      <dgm:spPr/>
      <dgm:t>
        <a:bodyPr/>
        <a:lstStyle/>
        <a:p>
          <a:endParaRPr lang="en-CA"/>
        </a:p>
      </dgm:t>
    </dgm:pt>
    <dgm:pt modelId="{C899DF41-46BD-48E8-82CD-81C6BF45D13A}" type="pres">
      <dgm:prSet presAssocID="{055D2B48-07CB-4F28-8328-0921B6148005}" presName="space" presStyleCnt="0"/>
      <dgm:spPr/>
      <dgm:t>
        <a:bodyPr/>
        <a:lstStyle/>
        <a:p>
          <a:endParaRPr lang="en-CA"/>
        </a:p>
      </dgm:t>
    </dgm:pt>
    <dgm:pt modelId="{BE82101F-9EA0-4ED3-9D4C-B3B06C5ECAA5}" type="pres">
      <dgm:prSet presAssocID="{86364C86-2AF2-45F3-945D-60CFB176C860}" presName="composite" presStyleCnt="0"/>
      <dgm:spPr/>
      <dgm:t>
        <a:bodyPr/>
        <a:lstStyle/>
        <a:p>
          <a:endParaRPr lang="en-CA"/>
        </a:p>
      </dgm:t>
    </dgm:pt>
    <dgm:pt modelId="{1EA28607-EA26-461D-AA47-8136376772C7}" type="pres">
      <dgm:prSet presAssocID="{86364C86-2AF2-45F3-945D-60CFB176C860}" presName="parTx" presStyleLbl="alignNode1" presStyleIdx="1" presStyleCnt="3">
        <dgm:presLayoutVars>
          <dgm:chMax val="0"/>
          <dgm:chPref val="0"/>
          <dgm:bulletEnabled val="1"/>
        </dgm:presLayoutVars>
      </dgm:prSet>
      <dgm:spPr/>
      <dgm:t>
        <a:bodyPr/>
        <a:lstStyle/>
        <a:p>
          <a:endParaRPr lang="en-CA"/>
        </a:p>
      </dgm:t>
    </dgm:pt>
    <dgm:pt modelId="{9E53F8E2-BE04-4633-80AB-C55082CF2FC7}" type="pres">
      <dgm:prSet presAssocID="{86364C86-2AF2-45F3-945D-60CFB176C860}" presName="desTx" presStyleLbl="alignAccFollowNode1" presStyleIdx="1" presStyleCnt="3">
        <dgm:presLayoutVars>
          <dgm:bulletEnabled val="1"/>
        </dgm:presLayoutVars>
      </dgm:prSet>
      <dgm:spPr/>
      <dgm:t>
        <a:bodyPr/>
        <a:lstStyle/>
        <a:p>
          <a:endParaRPr lang="en-CA"/>
        </a:p>
      </dgm:t>
    </dgm:pt>
    <dgm:pt modelId="{BEE83849-C7DE-4D28-8E31-BAC64057A008}" type="pres">
      <dgm:prSet presAssocID="{E67A3F47-C5F0-4812-946A-15AF2D7BFABC}" presName="space" presStyleCnt="0"/>
      <dgm:spPr/>
      <dgm:t>
        <a:bodyPr/>
        <a:lstStyle/>
        <a:p>
          <a:endParaRPr lang="en-CA"/>
        </a:p>
      </dgm:t>
    </dgm:pt>
    <dgm:pt modelId="{5268FF49-9B86-436D-AFFC-936707444E76}" type="pres">
      <dgm:prSet presAssocID="{19B9614A-8F94-4B07-A5D6-CD7B6D18F2A3}" presName="composite" presStyleCnt="0"/>
      <dgm:spPr/>
      <dgm:t>
        <a:bodyPr/>
        <a:lstStyle/>
        <a:p>
          <a:endParaRPr lang="en-CA"/>
        </a:p>
      </dgm:t>
    </dgm:pt>
    <dgm:pt modelId="{7A57C290-AEEA-4879-8C59-F8FE28DD189F}" type="pres">
      <dgm:prSet presAssocID="{19B9614A-8F94-4B07-A5D6-CD7B6D18F2A3}" presName="parTx" presStyleLbl="alignNode1" presStyleIdx="2" presStyleCnt="3">
        <dgm:presLayoutVars>
          <dgm:chMax val="0"/>
          <dgm:chPref val="0"/>
          <dgm:bulletEnabled val="1"/>
        </dgm:presLayoutVars>
      </dgm:prSet>
      <dgm:spPr/>
      <dgm:t>
        <a:bodyPr/>
        <a:lstStyle/>
        <a:p>
          <a:endParaRPr lang="en-CA"/>
        </a:p>
      </dgm:t>
    </dgm:pt>
    <dgm:pt modelId="{722DE99C-DCE1-445D-B77C-3F482F59EB31}" type="pres">
      <dgm:prSet presAssocID="{19B9614A-8F94-4B07-A5D6-CD7B6D18F2A3}" presName="desTx" presStyleLbl="alignAccFollowNode1" presStyleIdx="2" presStyleCnt="3">
        <dgm:presLayoutVars>
          <dgm:bulletEnabled val="1"/>
        </dgm:presLayoutVars>
      </dgm:prSet>
      <dgm:spPr/>
      <dgm:t>
        <a:bodyPr/>
        <a:lstStyle/>
        <a:p>
          <a:endParaRPr lang="en-CA"/>
        </a:p>
      </dgm:t>
    </dgm:pt>
  </dgm:ptLst>
  <dgm:cxnLst>
    <dgm:cxn modelId="{11754D28-8963-41CE-A52A-7D3671A09D5B}" type="presOf" srcId="{19B9614A-8F94-4B07-A5D6-CD7B6D18F2A3}" destId="{7A57C290-AEEA-4879-8C59-F8FE28DD189F}" srcOrd="0" destOrd="0" presId="urn:microsoft.com/office/officeart/2005/8/layout/hList1"/>
    <dgm:cxn modelId="{D796838C-233F-494B-B7BD-1C1B0E25F33B}" srcId="{86364C86-2AF2-45F3-945D-60CFB176C860}" destId="{61ED9DC7-7BCD-4B0A-A5F1-8E9D6BB1967A}" srcOrd="0" destOrd="0" parTransId="{AEB451A7-6B5C-434B-BB6E-D78932231955}" sibTransId="{FB6BAF2B-1C60-469F-A5F6-EC1436E1E335}"/>
    <dgm:cxn modelId="{46DE8CAD-2FDB-437B-9C1D-E32566F03526}" srcId="{658133C1-9BAF-484E-BCDA-BDCAC8FFAFF4}" destId="{5CF4DDC6-141F-4A75-B22C-52D4ADFBB69C}" srcOrd="0" destOrd="0" parTransId="{AC7BD0BC-3F07-46AE-A080-1F833FFED62D}" sibTransId="{055D2B48-07CB-4F28-8328-0921B6148005}"/>
    <dgm:cxn modelId="{1A99090D-F653-439F-87E5-D54A8EBE665F}" type="presOf" srcId="{61ED9DC7-7BCD-4B0A-A5F1-8E9D6BB1967A}" destId="{9E53F8E2-BE04-4633-80AB-C55082CF2FC7}" srcOrd="0" destOrd="0" presId="urn:microsoft.com/office/officeart/2005/8/layout/hList1"/>
    <dgm:cxn modelId="{329ED54E-8D6F-42EB-BDFA-9CFB789C1265}" srcId="{658133C1-9BAF-484E-BCDA-BDCAC8FFAFF4}" destId="{86364C86-2AF2-45F3-945D-60CFB176C860}" srcOrd="1" destOrd="0" parTransId="{88569243-3DC5-4F90-B100-962E92004229}" sibTransId="{E67A3F47-C5F0-4812-946A-15AF2D7BFABC}"/>
    <dgm:cxn modelId="{08F3A95A-5E9D-4D7F-9AE6-155AA77FB0A3}" type="presOf" srcId="{658133C1-9BAF-484E-BCDA-BDCAC8FFAFF4}" destId="{F4928DC3-57BA-4FD5-B497-5DC0DE924379}" srcOrd="0" destOrd="0" presId="urn:microsoft.com/office/officeart/2005/8/layout/hList1"/>
    <dgm:cxn modelId="{53EC5176-DC92-477F-A2BD-2E08ADFA8A87}" type="presOf" srcId="{E58F13A2-9389-4B3C-B8C5-D4EB626AD89C}" destId="{722DE99C-DCE1-445D-B77C-3F482F59EB31}" srcOrd="0" destOrd="0" presId="urn:microsoft.com/office/officeart/2005/8/layout/hList1"/>
    <dgm:cxn modelId="{5BE1ED1D-638E-43F1-B0AE-F6F31FE82E72}" type="presOf" srcId="{86364C86-2AF2-45F3-945D-60CFB176C860}" destId="{1EA28607-EA26-461D-AA47-8136376772C7}" srcOrd="0" destOrd="0" presId="urn:microsoft.com/office/officeart/2005/8/layout/hList1"/>
    <dgm:cxn modelId="{443BB993-FEBB-4471-BB74-F72D12C6050F}" srcId="{658133C1-9BAF-484E-BCDA-BDCAC8FFAFF4}" destId="{19B9614A-8F94-4B07-A5D6-CD7B6D18F2A3}" srcOrd="2" destOrd="0" parTransId="{8A0D3ECB-A781-41FF-8DF9-5395E26188B6}" sibTransId="{3D4B70E3-C8AB-4AA3-AB0B-615BF910E9B4}"/>
    <dgm:cxn modelId="{2C9EDDC1-3203-4992-86F5-54232931D369}" type="presOf" srcId="{D47D125E-74F3-4929-A228-06E7E75F1D10}" destId="{A367761B-04E6-40EF-959C-840E162929B1}" srcOrd="0" destOrd="0" presId="urn:microsoft.com/office/officeart/2005/8/layout/hList1"/>
    <dgm:cxn modelId="{74F8481A-8A7F-46A0-BB76-E496C12D0A63}" srcId="{19B9614A-8F94-4B07-A5D6-CD7B6D18F2A3}" destId="{E58F13A2-9389-4B3C-B8C5-D4EB626AD89C}" srcOrd="0" destOrd="0" parTransId="{2B2B0438-154E-4D18-B863-9273836BA030}" sibTransId="{B025175F-1593-4513-ACD3-4DDFF873EDCC}"/>
    <dgm:cxn modelId="{8666522D-D5E8-4326-8302-C52C54C56193}" type="presOf" srcId="{5CF4DDC6-141F-4A75-B22C-52D4ADFBB69C}" destId="{10A85E1E-A3BB-457E-9CC5-422C292C11D3}" srcOrd="0" destOrd="0" presId="urn:microsoft.com/office/officeart/2005/8/layout/hList1"/>
    <dgm:cxn modelId="{D3851244-3E60-485D-BB12-B32988E43916}" srcId="{5CF4DDC6-141F-4A75-B22C-52D4ADFBB69C}" destId="{D47D125E-74F3-4929-A228-06E7E75F1D10}" srcOrd="0" destOrd="0" parTransId="{45092BAD-0ECD-48AC-A199-2B12E2D429C0}" sibTransId="{C1FE74E4-2684-43ED-9BDA-2970FF356043}"/>
    <dgm:cxn modelId="{0B0481BD-1178-4F02-B9EF-DD08C7DF041E}" type="presParOf" srcId="{F4928DC3-57BA-4FD5-B497-5DC0DE924379}" destId="{7882E19D-37BD-4CDE-84CE-3C5EF6C23336}" srcOrd="0" destOrd="0" presId="urn:microsoft.com/office/officeart/2005/8/layout/hList1"/>
    <dgm:cxn modelId="{C58B2828-4ACE-4DDA-9623-96479E2813A3}" type="presParOf" srcId="{7882E19D-37BD-4CDE-84CE-3C5EF6C23336}" destId="{10A85E1E-A3BB-457E-9CC5-422C292C11D3}" srcOrd="0" destOrd="0" presId="urn:microsoft.com/office/officeart/2005/8/layout/hList1"/>
    <dgm:cxn modelId="{D60E86FB-2281-4C20-A129-250B320A4208}" type="presParOf" srcId="{7882E19D-37BD-4CDE-84CE-3C5EF6C23336}" destId="{A367761B-04E6-40EF-959C-840E162929B1}" srcOrd="1" destOrd="0" presId="urn:microsoft.com/office/officeart/2005/8/layout/hList1"/>
    <dgm:cxn modelId="{A69C49DF-193B-4E43-BFA4-41CD1B5ED053}" type="presParOf" srcId="{F4928DC3-57BA-4FD5-B497-5DC0DE924379}" destId="{C899DF41-46BD-48E8-82CD-81C6BF45D13A}" srcOrd="1" destOrd="0" presId="urn:microsoft.com/office/officeart/2005/8/layout/hList1"/>
    <dgm:cxn modelId="{A9C10409-847D-4376-BA9D-933A61AE4167}" type="presParOf" srcId="{F4928DC3-57BA-4FD5-B497-5DC0DE924379}" destId="{BE82101F-9EA0-4ED3-9D4C-B3B06C5ECAA5}" srcOrd="2" destOrd="0" presId="urn:microsoft.com/office/officeart/2005/8/layout/hList1"/>
    <dgm:cxn modelId="{8A976DEE-122D-48AA-AF9D-A79C3481ACB9}" type="presParOf" srcId="{BE82101F-9EA0-4ED3-9D4C-B3B06C5ECAA5}" destId="{1EA28607-EA26-461D-AA47-8136376772C7}" srcOrd="0" destOrd="0" presId="urn:microsoft.com/office/officeart/2005/8/layout/hList1"/>
    <dgm:cxn modelId="{35364013-3C2B-42F1-A5EA-EF0A5803BED0}" type="presParOf" srcId="{BE82101F-9EA0-4ED3-9D4C-B3B06C5ECAA5}" destId="{9E53F8E2-BE04-4633-80AB-C55082CF2FC7}" srcOrd="1" destOrd="0" presId="urn:microsoft.com/office/officeart/2005/8/layout/hList1"/>
    <dgm:cxn modelId="{5E646681-F36C-48BF-A4B4-CF31C06922E6}" type="presParOf" srcId="{F4928DC3-57BA-4FD5-B497-5DC0DE924379}" destId="{BEE83849-C7DE-4D28-8E31-BAC64057A008}" srcOrd="3" destOrd="0" presId="urn:microsoft.com/office/officeart/2005/8/layout/hList1"/>
    <dgm:cxn modelId="{8AB1A13E-BFBE-47BD-99B6-1EC12B871D08}" type="presParOf" srcId="{F4928DC3-57BA-4FD5-B497-5DC0DE924379}" destId="{5268FF49-9B86-436D-AFFC-936707444E76}" srcOrd="4" destOrd="0" presId="urn:microsoft.com/office/officeart/2005/8/layout/hList1"/>
    <dgm:cxn modelId="{17B836DC-9BD1-4C4E-BB5E-2A55999C4D89}" type="presParOf" srcId="{5268FF49-9B86-436D-AFFC-936707444E76}" destId="{7A57C290-AEEA-4879-8C59-F8FE28DD189F}" srcOrd="0" destOrd="0" presId="urn:microsoft.com/office/officeart/2005/8/layout/hList1"/>
    <dgm:cxn modelId="{0393446E-3154-47BD-AE77-2E008980EF29}" type="presParOf" srcId="{5268FF49-9B86-436D-AFFC-936707444E76}" destId="{722DE99C-DCE1-445D-B77C-3F482F59EB31}"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25F6A0-B591-45F0-917E-8886F34D8E46}">
      <dsp:nvSpPr>
        <dsp:cNvPr id="0" name=""/>
        <dsp:cNvSpPr/>
      </dsp:nvSpPr>
      <dsp:spPr>
        <a:xfrm>
          <a:off x="0" y="1786"/>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B103D1-AC0F-4480-9F00-E6890FA6F418}">
      <dsp:nvSpPr>
        <dsp:cNvPr id="0" name=""/>
        <dsp:cNvSpPr/>
      </dsp:nvSpPr>
      <dsp:spPr>
        <a:xfrm>
          <a:off x="0" y="1786"/>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CA" sz="2800" kern="1200" dirty="0" smtClean="0"/>
            <a:t>Acquisition Card Usage</a:t>
          </a:r>
          <a:endParaRPr lang="en-CA" sz="2800" kern="1200" dirty="0"/>
        </a:p>
      </dsp:txBody>
      <dsp:txXfrm>
        <a:off x="0" y="1786"/>
        <a:ext cx="8229600" cy="609268"/>
      </dsp:txXfrm>
    </dsp:sp>
    <dsp:sp modelId="{73C27092-02C8-445B-930F-ABD4F7CFAE94}">
      <dsp:nvSpPr>
        <dsp:cNvPr id="0" name=""/>
        <dsp:cNvSpPr/>
      </dsp:nvSpPr>
      <dsp:spPr>
        <a:xfrm>
          <a:off x="0" y="611055"/>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C56F85-4F1D-4CF1-9E90-2608AA02A7A4}">
      <dsp:nvSpPr>
        <dsp:cNvPr id="0" name=""/>
        <dsp:cNvSpPr/>
      </dsp:nvSpPr>
      <dsp:spPr>
        <a:xfrm>
          <a:off x="0" y="611055"/>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CA" sz="2800" kern="1200" dirty="0" smtClean="0"/>
            <a:t>Frequently Asked Questions</a:t>
          </a:r>
          <a:endParaRPr lang="en-CA" sz="2800" kern="1200" dirty="0"/>
        </a:p>
      </dsp:txBody>
      <dsp:txXfrm>
        <a:off x="0" y="611055"/>
        <a:ext cx="8229600" cy="609268"/>
      </dsp:txXfrm>
    </dsp:sp>
    <dsp:sp modelId="{1154502D-6C65-4F72-A516-41F376238B05}">
      <dsp:nvSpPr>
        <dsp:cNvPr id="0" name=""/>
        <dsp:cNvSpPr/>
      </dsp:nvSpPr>
      <dsp:spPr>
        <a:xfrm>
          <a:off x="0" y="1220324"/>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D766F7-9791-4E33-B9A9-5892B8C6018E}">
      <dsp:nvSpPr>
        <dsp:cNvPr id="0" name=""/>
        <dsp:cNvSpPr/>
      </dsp:nvSpPr>
      <dsp:spPr>
        <a:xfrm>
          <a:off x="0" y="1220324"/>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CA" sz="2800" kern="1200" dirty="0" smtClean="0"/>
            <a:t>NEW Consequences for Misuse </a:t>
          </a:r>
          <a:endParaRPr lang="en-CA" sz="2800" kern="1200" dirty="0"/>
        </a:p>
      </dsp:txBody>
      <dsp:txXfrm>
        <a:off x="0" y="1220324"/>
        <a:ext cx="8229600" cy="609268"/>
      </dsp:txXfrm>
    </dsp:sp>
    <dsp:sp modelId="{553B8BF3-70D3-49D7-B9C5-0947311C9EAC}">
      <dsp:nvSpPr>
        <dsp:cNvPr id="0" name=""/>
        <dsp:cNvSpPr/>
      </dsp:nvSpPr>
      <dsp:spPr>
        <a:xfrm>
          <a:off x="0" y="1829593"/>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3C6AC6-AE25-438F-B082-E83FB87CE825}">
      <dsp:nvSpPr>
        <dsp:cNvPr id="0" name=""/>
        <dsp:cNvSpPr/>
      </dsp:nvSpPr>
      <dsp:spPr>
        <a:xfrm>
          <a:off x="0" y="1829593"/>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CA" sz="2800" kern="1200" dirty="0" smtClean="0"/>
            <a:t>Important Reminders</a:t>
          </a:r>
          <a:endParaRPr lang="en-CA" sz="2800" kern="1200" dirty="0"/>
        </a:p>
      </dsp:txBody>
      <dsp:txXfrm>
        <a:off x="0" y="1829593"/>
        <a:ext cx="8229600" cy="609268"/>
      </dsp:txXfrm>
    </dsp:sp>
    <dsp:sp modelId="{96725072-2CA9-4397-9671-DF86D409282C}">
      <dsp:nvSpPr>
        <dsp:cNvPr id="0" name=""/>
        <dsp:cNvSpPr/>
      </dsp:nvSpPr>
      <dsp:spPr>
        <a:xfrm>
          <a:off x="0" y="2438862"/>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9BA3E3-E902-4161-A349-E7AEC654EB2B}">
      <dsp:nvSpPr>
        <dsp:cNvPr id="0" name=""/>
        <dsp:cNvSpPr/>
      </dsp:nvSpPr>
      <dsp:spPr>
        <a:xfrm>
          <a:off x="0" y="2438862"/>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CA" sz="2800" kern="1200" dirty="0" smtClean="0"/>
            <a:t>Who To Contact?</a:t>
          </a:r>
          <a:endParaRPr lang="en-CA" sz="2800" kern="1200" dirty="0"/>
        </a:p>
      </dsp:txBody>
      <dsp:txXfrm>
        <a:off x="0" y="2438862"/>
        <a:ext cx="8229600" cy="609268"/>
      </dsp:txXfrm>
    </dsp:sp>
    <dsp:sp modelId="{E6D8EE0C-E116-4520-9FAD-2C482C24127C}">
      <dsp:nvSpPr>
        <dsp:cNvPr id="0" name=""/>
        <dsp:cNvSpPr/>
      </dsp:nvSpPr>
      <dsp:spPr>
        <a:xfrm>
          <a:off x="0" y="3048131"/>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E3479B-FD4C-4DEE-A123-3C39B57A7B97}">
      <dsp:nvSpPr>
        <dsp:cNvPr id="0" name=""/>
        <dsp:cNvSpPr/>
      </dsp:nvSpPr>
      <dsp:spPr>
        <a:xfrm>
          <a:off x="0" y="3048131"/>
          <a:ext cx="8229600" cy="609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rtl="0">
            <a:lnSpc>
              <a:spcPct val="90000"/>
            </a:lnSpc>
            <a:spcBef>
              <a:spcPct val="0"/>
            </a:spcBef>
            <a:spcAft>
              <a:spcPct val="35000"/>
            </a:spcAft>
          </a:pPr>
          <a:r>
            <a:rPr lang="en-CA" sz="2800" kern="1200" dirty="0" smtClean="0"/>
            <a:t>Questions?</a:t>
          </a:r>
          <a:endParaRPr lang="en-CA" sz="2800" kern="1200" dirty="0"/>
        </a:p>
      </dsp:txBody>
      <dsp:txXfrm>
        <a:off x="0" y="3048131"/>
        <a:ext cx="8229600" cy="6092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70731-192D-4E54-8CEA-10ADC5509433}">
      <dsp:nvSpPr>
        <dsp:cNvPr id="0" name=""/>
        <dsp:cNvSpPr/>
      </dsp:nvSpPr>
      <dsp:spPr>
        <a:xfrm>
          <a:off x="934221" y="490338"/>
          <a:ext cx="3271727" cy="3271727"/>
        </a:xfrm>
        <a:prstGeom prst="blockArc">
          <a:avLst>
            <a:gd name="adj1" fmla="val 10800000"/>
            <a:gd name="adj2" fmla="val 16200000"/>
            <a:gd name="adj3" fmla="val 464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2614E070-09C9-478B-9F73-FD34C2705480}">
      <dsp:nvSpPr>
        <dsp:cNvPr id="0" name=""/>
        <dsp:cNvSpPr/>
      </dsp:nvSpPr>
      <dsp:spPr>
        <a:xfrm>
          <a:off x="934221" y="490338"/>
          <a:ext cx="3271727" cy="3271727"/>
        </a:xfrm>
        <a:prstGeom prst="blockArc">
          <a:avLst>
            <a:gd name="adj1" fmla="val 5400000"/>
            <a:gd name="adj2" fmla="val 10800000"/>
            <a:gd name="adj3" fmla="val 464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E778D745-64CD-44BB-ABB5-A5399B68414A}">
      <dsp:nvSpPr>
        <dsp:cNvPr id="0" name=""/>
        <dsp:cNvSpPr/>
      </dsp:nvSpPr>
      <dsp:spPr>
        <a:xfrm>
          <a:off x="934221" y="490338"/>
          <a:ext cx="3271727" cy="3271727"/>
        </a:xfrm>
        <a:prstGeom prst="blockArc">
          <a:avLst>
            <a:gd name="adj1" fmla="val 0"/>
            <a:gd name="adj2" fmla="val 5400000"/>
            <a:gd name="adj3" fmla="val 464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52CC23CC-C19D-4AA3-9197-438165E606E6}">
      <dsp:nvSpPr>
        <dsp:cNvPr id="0" name=""/>
        <dsp:cNvSpPr/>
      </dsp:nvSpPr>
      <dsp:spPr>
        <a:xfrm>
          <a:off x="934221" y="490338"/>
          <a:ext cx="3271727" cy="3271727"/>
        </a:xfrm>
        <a:prstGeom prst="blockArc">
          <a:avLst>
            <a:gd name="adj1" fmla="val 16200000"/>
            <a:gd name="adj2" fmla="val 0"/>
            <a:gd name="adj3" fmla="val 464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4F997A8B-DD32-4CA4-A57B-9583DCFB3057}">
      <dsp:nvSpPr>
        <dsp:cNvPr id="0" name=""/>
        <dsp:cNvSpPr/>
      </dsp:nvSpPr>
      <dsp:spPr>
        <a:xfrm>
          <a:off x="1817130" y="1373247"/>
          <a:ext cx="1505909" cy="1505909"/>
        </a:xfrm>
        <a:prstGeom prst="ellipse">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CA" sz="1700" kern="1200" dirty="0" smtClean="0"/>
            <a:t>How do I cancel my Acquisition Card?</a:t>
          </a:r>
          <a:endParaRPr lang="en-CA" sz="1700" kern="1200" dirty="0"/>
        </a:p>
      </dsp:txBody>
      <dsp:txXfrm>
        <a:off x="2037665" y="1593782"/>
        <a:ext cx="1064839" cy="1064839"/>
      </dsp:txXfrm>
    </dsp:sp>
    <dsp:sp modelId="{C31F00F0-DBFF-44A0-9C72-C06776932432}">
      <dsp:nvSpPr>
        <dsp:cNvPr id="0" name=""/>
        <dsp:cNvSpPr/>
      </dsp:nvSpPr>
      <dsp:spPr>
        <a:xfrm>
          <a:off x="2043017" y="1218"/>
          <a:ext cx="1054136" cy="1054136"/>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CA" sz="1000" b="1" kern="1200" dirty="0" smtClean="0"/>
            <a:t>I am leaving the department </a:t>
          </a:r>
          <a:endParaRPr lang="en-CA" sz="1000" b="1" kern="1200" dirty="0"/>
        </a:p>
      </dsp:txBody>
      <dsp:txXfrm>
        <a:off x="2197392" y="155593"/>
        <a:ext cx="745386" cy="745386"/>
      </dsp:txXfrm>
    </dsp:sp>
    <dsp:sp modelId="{51101D05-43B0-4A8E-994D-B97ABC77856C}">
      <dsp:nvSpPr>
        <dsp:cNvPr id="0" name=""/>
        <dsp:cNvSpPr/>
      </dsp:nvSpPr>
      <dsp:spPr>
        <a:xfrm>
          <a:off x="3640932" y="1599133"/>
          <a:ext cx="1054136" cy="1054136"/>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CA" sz="1000" b="1" kern="1200" dirty="0" smtClean="0"/>
            <a:t>I am going on Secondment for &gt;6 months </a:t>
          </a:r>
          <a:endParaRPr lang="en-CA" sz="1000" b="1" kern="1200" dirty="0"/>
        </a:p>
      </dsp:txBody>
      <dsp:txXfrm>
        <a:off x="3795307" y="1753508"/>
        <a:ext cx="745386" cy="745386"/>
      </dsp:txXfrm>
    </dsp:sp>
    <dsp:sp modelId="{214B6963-6592-4AF7-9988-525A302FD3AC}">
      <dsp:nvSpPr>
        <dsp:cNvPr id="0" name=""/>
        <dsp:cNvSpPr/>
      </dsp:nvSpPr>
      <dsp:spPr>
        <a:xfrm>
          <a:off x="2043017" y="3197048"/>
          <a:ext cx="1054136" cy="1054136"/>
        </a:xfrm>
        <a:prstGeom prst="ellipse">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CA" sz="1000" b="1" kern="1200" dirty="0" smtClean="0"/>
            <a:t>I am going on Long-Term Leave</a:t>
          </a:r>
          <a:endParaRPr lang="en-CA" sz="1000" b="1" kern="1200" dirty="0"/>
        </a:p>
      </dsp:txBody>
      <dsp:txXfrm>
        <a:off x="2197392" y="3351423"/>
        <a:ext cx="745386" cy="745386"/>
      </dsp:txXfrm>
    </dsp:sp>
    <dsp:sp modelId="{F97B1CE0-8DB4-4B87-9EFE-2B38636381CD}">
      <dsp:nvSpPr>
        <dsp:cNvPr id="0" name=""/>
        <dsp:cNvSpPr/>
      </dsp:nvSpPr>
      <dsp:spPr>
        <a:xfrm>
          <a:off x="445102" y="1599133"/>
          <a:ext cx="1054136" cy="1054136"/>
        </a:xfrm>
        <a:prstGeom prst="ellipse">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CA" sz="1000" b="1" kern="1200" dirty="0" smtClean="0"/>
            <a:t>I am going on Maternity Leave</a:t>
          </a:r>
          <a:endParaRPr lang="en-CA" sz="1000" b="1" kern="1200" dirty="0"/>
        </a:p>
      </dsp:txBody>
      <dsp:txXfrm>
        <a:off x="599477" y="1753508"/>
        <a:ext cx="745386" cy="7453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E72FE7-6C24-4450-8F9B-C7BC4448C498}">
      <dsp:nvSpPr>
        <dsp:cNvPr id="0" name=""/>
        <dsp:cNvSpPr/>
      </dsp:nvSpPr>
      <dsp:spPr>
        <a:xfrm rot="5400000">
          <a:off x="4250703" y="-650560"/>
          <a:ext cx="3463561" cy="5630573"/>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en-CA" sz="3000" kern="1200" smtClean="0">
              <a:ln/>
            </a:rPr>
            <a:t>Yes! </a:t>
          </a:r>
          <a:r>
            <a:rPr lang="en-CA" sz="3000" kern="1200" smtClean="0"/>
            <a:t>You can use the AC to purchase gift card as </a:t>
          </a:r>
          <a:r>
            <a:rPr lang="en-CA" sz="3000" kern="1200" smtClean="0">
              <a:ln/>
            </a:rPr>
            <a:t>Instant Awards </a:t>
          </a:r>
          <a:r>
            <a:rPr lang="en-CA" sz="3000" kern="1200" smtClean="0"/>
            <a:t>under the </a:t>
          </a:r>
          <a:r>
            <a:rPr lang="en-CA" sz="3000" kern="1200" smtClean="0">
              <a:ln/>
            </a:rPr>
            <a:t>ESDC Recognition Program</a:t>
          </a:r>
          <a:endParaRPr lang="en-CA" sz="3000" kern="1200" dirty="0">
            <a:ln/>
          </a:endParaRPr>
        </a:p>
        <a:p>
          <a:pPr marL="285750" lvl="1" indent="-285750" algn="l" defTabSz="1333500">
            <a:lnSpc>
              <a:spcPct val="90000"/>
            </a:lnSpc>
            <a:spcBef>
              <a:spcPct val="0"/>
            </a:spcBef>
            <a:spcAft>
              <a:spcPct val="15000"/>
            </a:spcAft>
            <a:buChar char="••"/>
          </a:pPr>
          <a:r>
            <a:rPr lang="en-CA" sz="3000" kern="1200" smtClean="0"/>
            <a:t>Review the </a:t>
          </a:r>
          <a:r>
            <a:rPr lang="en-CA" sz="3000" kern="1200" smtClean="0">
              <a:ln/>
            </a:rPr>
            <a:t>General Information </a:t>
          </a:r>
          <a:r>
            <a:rPr lang="en-CA" sz="3000" kern="1200" smtClean="0"/>
            <a:t>provided under </a:t>
          </a:r>
          <a:r>
            <a:rPr lang="en-CA" sz="3000" kern="1200" smtClean="0">
              <a:ln/>
            </a:rPr>
            <a:t>Recognition Program </a:t>
          </a:r>
          <a:r>
            <a:rPr lang="en-CA" sz="3000" kern="1200" smtClean="0"/>
            <a:t>on </a:t>
          </a:r>
          <a:r>
            <a:rPr lang="en-CA" sz="3000" kern="1200" smtClean="0">
              <a:ln/>
            </a:rPr>
            <a:t>iService</a:t>
          </a:r>
          <a:endParaRPr lang="en-CA" sz="3000" kern="1200" dirty="0">
            <a:ln/>
          </a:endParaRPr>
        </a:p>
      </dsp:txBody>
      <dsp:txXfrm rot="-5400000">
        <a:off x="3167198" y="602022"/>
        <a:ext cx="5461496" cy="3125407"/>
      </dsp:txXfrm>
    </dsp:sp>
    <dsp:sp modelId="{C61C132E-7F47-4621-AA93-05A69933B4CC}">
      <dsp:nvSpPr>
        <dsp:cNvPr id="0" name=""/>
        <dsp:cNvSpPr/>
      </dsp:nvSpPr>
      <dsp:spPr>
        <a:xfrm>
          <a:off x="0" y="0"/>
          <a:ext cx="3167197" cy="4329451"/>
        </a:xfrm>
        <a:prstGeom prst="round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CA" sz="3600" b="0" kern="1200" cap="none" spc="0" smtClean="0">
              <a:ln w="18415" cmpd="sng">
                <a:prstDash val="solid"/>
              </a:ln>
              <a:effectLst>
                <a:outerShdw blurRad="63500" dir="3600000" algn="tl" rotWithShape="0">
                  <a:srgbClr val="000000">
                    <a:alpha val="70000"/>
                  </a:srgbClr>
                </a:outerShdw>
              </a:effectLst>
            </a:rPr>
            <a:t>Can I use the Acquisition Card to buy gift cards/prepaid credit cards?</a:t>
          </a:r>
          <a:endParaRPr lang="en-CA" sz="3600" b="0" kern="1200" cap="none" spc="0" dirty="0">
            <a:ln w="18415" cmpd="sng">
              <a:prstDash val="solid"/>
            </a:ln>
            <a:effectLst>
              <a:outerShdw blurRad="63500" dir="3600000" algn="tl" rotWithShape="0">
                <a:srgbClr val="000000">
                  <a:alpha val="70000"/>
                </a:srgbClr>
              </a:outerShdw>
            </a:effectLst>
          </a:endParaRPr>
        </a:p>
      </dsp:txBody>
      <dsp:txXfrm>
        <a:off x="154610" y="154610"/>
        <a:ext cx="2857977" cy="40202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F0803-11F1-454A-B7BF-28D49E100C15}">
      <dsp:nvSpPr>
        <dsp:cNvPr id="0" name=""/>
        <dsp:cNvSpPr/>
      </dsp:nvSpPr>
      <dsp:spPr>
        <a:xfrm>
          <a:off x="182294" y="0"/>
          <a:ext cx="7910261" cy="7191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b" anchorCtr="0">
          <a:noAutofit/>
        </a:bodyPr>
        <a:lstStyle/>
        <a:p>
          <a:pPr lvl="0" algn="l" defTabSz="1466850">
            <a:lnSpc>
              <a:spcPct val="90000"/>
            </a:lnSpc>
            <a:spcBef>
              <a:spcPct val="0"/>
            </a:spcBef>
            <a:spcAft>
              <a:spcPct val="35000"/>
            </a:spcAft>
          </a:pPr>
          <a:r>
            <a:rPr lang="en-CA" sz="3300" b="0" kern="1200" cap="none" spc="0" smtClean="0">
              <a:ln w="18415" cmpd="sng">
                <a:prstDash val="solid"/>
              </a:ln>
              <a:effectLst>
                <a:outerShdw blurRad="63500" dir="3600000" algn="tl" rotWithShape="0">
                  <a:srgbClr val="000000">
                    <a:alpha val="70000"/>
                  </a:srgbClr>
                </a:outerShdw>
              </a:effectLst>
            </a:rPr>
            <a:t>What are attractive assets?</a:t>
          </a:r>
          <a:endParaRPr lang="en-CA" sz="3300" b="0" kern="1200" cap="none" spc="0" dirty="0">
            <a:ln w="18415" cmpd="sng">
              <a:prstDash val="solid"/>
            </a:ln>
            <a:effectLst>
              <a:outerShdw blurRad="63500" dir="3600000" algn="tl" rotWithShape="0">
                <a:srgbClr val="000000">
                  <a:alpha val="70000"/>
                </a:srgbClr>
              </a:outerShdw>
            </a:effectLst>
          </a:endParaRPr>
        </a:p>
      </dsp:txBody>
      <dsp:txXfrm>
        <a:off x="182294" y="0"/>
        <a:ext cx="7910261" cy="719114"/>
      </dsp:txXfrm>
    </dsp:sp>
    <dsp:sp modelId="{C769CF73-7BDE-434B-B413-94F15B53BABC}">
      <dsp:nvSpPr>
        <dsp:cNvPr id="0" name=""/>
        <dsp:cNvSpPr/>
      </dsp:nvSpPr>
      <dsp:spPr>
        <a:xfrm>
          <a:off x="136572" y="896900"/>
          <a:ext cx="1851001" cy="3254764"/>
        </a:xfrm>
        <a:prstGeom prst="chevron">
          <a:avLst>
            <a:gd name="adj" fmla="val 70610"/>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720F9BB-99B9-482F-92CD-E8E2D01E31B0}">
      <dsp:nvSpPr>
        <dsp:cNvPr id="0" name=""/>
        <dsp:cNvSpPr/>
      </dsp:nvSpPr>
      <dsp:spPr>
        <a:xfrm>
          <a:off x="1248404" y="896900"/>
          <a:ext cx="1851001" cy="3254764"/>
        </a:xfrm>
        <a:prstGeom prst="chevron">
          <a:avLst>
            <a:gd name="adj" fmla="val 70610"/>
          </a:avLst>
        </a:prstGeom>
        <a:gradFill rotWithShape="0">
          <a:gsLst>
            <a:gs pos="0">
              <a:schemeClr val="accent2">
                <a:hueOff val="-2892404"/>
                <a:satOff val="-1726"/>
                <a:lumOff val="556"/>
                <a:alphaOff val="0"/>
                <a:tint val="100000"/>
                <a:shade val="100000"/>
                <a:satMod val="130000"/>
              </a:schemeClr>
            </a:gs>
            <a:gs pos="100000">
              <a:schemeClr val="accent2">
                <a:hueOff val="-2892404"/>
                <a:satOff val="-1726"/>
                <a:lumOff val="556"/>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B7B45F8-1FAE-4197-B0F9-A88E340D204F}">
      <dsp:nvSpPr>
        <dsp:cNvPr id="0" name=""/>
        <dsp:cNvSpPr/>
      </dsp:nvSpPr>
      <dsp:spPr>
        <a:xfrm>
          <a:off x="2361114" y="896900"/>
          <a:ext cx="1851001" cy="3254764"/>
        </a:xfrm>
        <a:prstGeom prst="chevron">
          <a:avLst>
            <a:gd name="adj" fmla="val 70610"/>
          </a:avLst>
        </a:prstGeom>
        <a:gradFill rotWithShape="0">
          <a:gsLst>
            <a:gs pos="0">
              <a:schemeClr val="accent2">
                <a:hueOff val="-5784809"/>
                <a:satOff val="-3453"/>
                <a:lumOff val="1111"/>
                <a:alphaOff val="0"/>
                <a:tint val="100000"/>
                <a:shade val="100000"/>
                <a:satMod val="130000"/>
              </a:schemeClr>
            </a:gs>
            <a:gs pos="100000">
              <a:schemeClr val="accent2">
                <a:hueOff val="-5784809"/>
                <a:satOff val="-3453"/>
                <a:lumOff val="1111"/>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6393590-36E9-448E-9188-95A5AC342BFC}">
      <dsp:nvSpPr>
        <dsp:cNvPr id="0" name=""/>
        <dsp:cNvSpPr/>
      </dsp:nvSpPr>
      <dsp:spPr>
        <a:xfrm>
          <a:off x="3472945" y="881658"/>
          <a:ext cx="1851001" cy="3285248"/>
        </a:xfrm>
        <a:prstGeom prst="chevron">
          <a:avLst>
            <a:gd name="adj" fmla="val 70610"/>
          </a:avLst>
        </a:prstGeom>
        <a:gradFill rotWithShape="0">
          <a:gsLst>
            <a:gs pos="0">
              <a:schemeClr val="accent2">
                <a:hueOff val="-8677213"/>
                <a:satOff val="-5179"/>
                <a:lumOff val="1667"/>
                <a:alphaOff val="0"/>
                <a:tint val="100000"/>
                <a:shade val="100000"/>
                <a:satMod val="130000"/>
              </a:schemeClr>
            </a:gs>
            <a:gs pos="100000">
              <a:schemeClr val="accent2">
                <a:hueOff val="-8677213"/>
                <a:satOff val="-5179"/>
                <a:lumOff val="1667"/>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64F2C25-D2C3-49A4-9FBA-7201E7F30D8B}">
      <dsp:nvSpPr>
        <dsp:cNvPr id="0" name=""/>
        <dsp:cNvSpPr/>
      </dsp:nvSpPr>
      <dsp:spPr>
        <a:xfrm>
          <a:off x="4585655" y="866424"/>
          <a:ext cx="1851001" cy="3315717"/>
        </a:xfrm>
        <a:prstGeom prst="chevron">
          <a:avLst>
            <a:gd name="adj" fmla="val 70610"/>
          </a:avLst>
        </a:prstGeom>
        <a:gradFill rotWithShape="0">
          <a:gsLst>
            <a:gs pos="0">
              <a:schemeClr val="accent2">
                <a:hueOff val="-11569618"/>
                <a:satOff val="-6906"/>
                <a:lumOff val="2222"/>
                <a:alphaOff val="0"/>
                <a:tint val="100000"/>
                <a:shade val="100000"/>
                <a:satMod val="130000"/>
              </a:schemeClr>
            </a:gs>
            <a:gs pos="100000">
              <a:schemeClr val="accent2">
                <a:hueOff val="-11569618"/>
                <a:satOff val="-6906"/>
                <a:lumOff val="2222"/>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0B99E78-86A9-446B-A99B-3674820EED1E}">
      <dsp:nvSpPr>
        <dsp:cNvPr id="0" name=""/>
        <dsp:cNvSpPr/>
      </dsp:nvSpPr>
      <dsp:spPr>
        <a:xfrm>
          <a:off x="5697486" y="912142"/>
          <a:ext cx="1851001" cy="3224281"/>
        </a:xfrm>
        <a:prstGeom prst="chevron">
          <a:avLst>
            <a:gd name="adj" fmla="val 70610"/>
          </a:avLst>
        </a:prstGeom>
        <a:gradFill rotWithShape="0">
          <a:gsLst>
            <a:gs pos="0">
              <a:schemeClr val="accent2">
                <a:hueOff val="-14462022"/>
                <a:satOff val="-8632"/>
                <a:lumOff val="2778"/>
                <a:alphaOff val="0"/>
                <a:tint val="100000"/>
                <a:shade val="100000"/>
                <a:satMod val="130000"/>
              </a:schemeClr>
            </a:gs>
            <a:gs pos="100000">
              <a:schemeClr val="accent2">
                <a:hueOff val="-14462022"/>
                <a:satOff val="-8632"/>
                <a:lumOff val="2778"/>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243D4D2-301C-461B-A7AB-E5AAB69D34EA}">
      <dsp:nvSpPr>
        <dsp:cNvPr id="0" name=""/>
        <dsp:cNvSpPr/>
      </dsp:nvSpPr>
      <dsp:spPr>
        <a:xfrm>
          <a:off x="6810196" y="942619"/>
          <a:ext cx="1851001" cy="3163328"/>
        </a:xfrm>
        <a:prstGeom prst="chevron">
          <a:avLst>
            <a:gd name="adj" fmla="val 70610"/>
          </a:avLst>
        </a:prstGeom>
        <a:gradFill rotWithShape="0">
          <a:gsLst>
            <a:gs pos="0">
              <a:schemeClr val="accent2">
                <a:hueOff val="-17354427"/>
                <a:satOff val="-10359"/>
                <a:lumOff val="3333"/>
                <a:alphaOff val="0"/>
                <a:tint val="100000"/>
                <a:shade val="100000"/>
                <a:satMod val="130000"/>
              </a:schemeClr>
            </a:gs>
            <a:gs pos="100000">
              <a:schemeClr val="accent2">
                <a:hueOff val="-17354427"/>
                <a:satOff val="-10359"/>
                <a:lumOff val="3333"/>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71CED05-311B-47CC-AD54-2DFE310E1257}">
      <dsp:nvSpPr>
        <dsp:cNvPr id="0" name=""/>
        <dsp:cNvSpPr/>
      </dsp:nvSpPr>
      <dsp:spPr>
        <a:xfrm>
          <a:off x="136572" y="1277901"/>
          <a:ext cx="8013094" cy="2492763"/>
        </a:xfrm>
        <a:prstGeom prst="rect">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CA" sz="2400" kern="1200" smtClean="0">
              <a:ln/>
            </a:rPr>
            <a:t>Attractive Assets</a:t>
          </a:r>
          <a:r>
            <a:rPr lang="en-CA" sz="2400" kern="1200" smtClean="0"/>
            <a:t>, are departmental assets  (&lt;$10K) that are considered attractive and portable </a:t>
          </a:r>
          <a:endParaRPr lang="en-CA" sz="2400" kern="1200" dirty="0"/>
        </a:p>
        <a:p>
          <a:pPr lvl="0" algn="ctr" defTabSz="1066800">
            <a:lnSpc>
              <a:spcPct val="90000"/>
            </a:lnSpc>
            <a:spcBef>
              <a:spcPct val="0"/>
            </a:spcBef>
            <a:spcAft>
              <a:spcPct val="35000"/>
            </a:spcAft>
          </a:pPr>
          <a:r>
            <a:rPr lang="en-US" sz="2400" kern="1200" smtClean="0"/>
            <a:t>Attractive assets need to be properly coded in SAP as attractive assets.</a:t>
          </a:r>
          <a:endParaRPr lang="en-CA" sz="2400" kern="1200" dirty="0"/>
        </a:p>
        <a:p>
          <a:pPr lvl="0" algn="ctr" defTabSz="1066800">
            <a:lnSpc>
              <a:spcPct val="90000"/>
            </a:lnSpc>
            <a:spcBef>
              <a:spcPct val="0"/>
            </a:spcBef>
            <a:spcAft>
              <a:spcPct val="35000"/>
            </a:spcAft>
          </a:pPr>
          <a:r>
            <a:rPr lang="en-CA" sz="2400" kern="1200" smtClean="0"/>
            <a:t>Follow the instructions for the </a:t>
          </a:r>
          <a:r>
            <a:rPr lang="en-CA" sz="2400" kern="1200" smtClean="0">
              <a:ln/>
            </a:rPr>
            <a:t>ESDC Standard for Managing and Tracking Assets</a:t>
          </a:r>
          <a:r>
            <a:rPr lang="en-CA" sz="2400" kern="1200" smtClean="0"/>
            <a:t> under </a:t>
          </a:r>
          <a:r>
            <a:rPr lang="en-CA" sz="2400" kern="1200" smtClean="0">
              <a:ln/>
            </a:rPr>
            <a:t>Asset Management </a:t>
          </a:r>
          <a:r>
            <a:rPr lang="en-CA" sz="2400" kern="1200" smtClean="0"/>
            <a:t>on </a:t>
          </a:r>
          <a:r>
            <a:rPr lang="en-CA" sz="2400" kern="1200" smtClean="0">
              <a:ln/>
            </a:rPr>
            <a:t>iService</a:t>
          </a:r>
          <a:r>
            <a:rPr lang="en-CA" sz="2400" kern="1200" smtClean="0"/>
            <a:t> </a:t>
          </a:r>
          <a:endParaRPr lang="en-CA" sz="2400" kern="1200" dirty="0"/>
        </a:p>
      </dsp:txBody>
      <dsp:txXfrm>
        <a:off x="136572" y="1277901"/>
        <a:ext cx="8013094" cy="24927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15E80-5AD0-401B-88D6-4431C43BAE23}">
      <dsp:nvSpPr>
        <dsp:cNvPr id="0" name=""/>
        <dsp:cNvSpPr/>
      </dsp:nvSpPr>
      <dsp:spPr>
        <a:xfrm>
          <a:off x="1337276" y="677925"/>
          <a:ext cx="5975939" cy="3088329"/>
        </a:xfrm>
        <a:prstGeom prst="rect">
          <a:avLst/>
        </a:prstGeom>
        <a:solidFill>
          <a:schemeClr val="accent3">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3B81FB87-F8AD-40C8-B4EE-8CF549C6D8AD}">
      <dsp:nvSpPr>
        <dsp:cNvPr id="0" name=""/>
        <dsp:cNvSpPr/>
      </dsp:nvSpPr>
      <dsp:spPr>
        <a:xfrm>
          <a:off x="1489132" y="1124227"/>
          <a:ext cx="2775033" cy="2642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t" anchorCtr="0">
          <a:noAutofit/>
        </a:bodyPr>
        <a:lstStyle/>
        <a:p>
          <a:pPr lvl="0" algn="l" defTabSz="1377950">
            <a:lnSpc>
              <a:spcPct val="90000"/>
            </a:lnSpc>
            <a:spcBef>
              <a:spcPct val="0"/>
            </a:spcBef>
            <a:spcAft>
              <a:spcPct val="35000"/>
            </a:spcAft>
          </a:pPr>
          <a:r>
            <a:rPr lang="en-CA" sz="3100" b="1" kern="1200" dirty="0" smtClean="0">
              <a:ln w="12700">
                <a:prstDash val="solid"/>
              </a:ln>
              <a:effectLst>
                <a:outerShdw blurRad="41275" dist="20320" dir="1800000" algn="tl" rotWithShape="0">
                  <a:srgbClr val="000000">
                    <a:alpha val="40000"/>
                  </a:srgbClr>
                </a:outerShdw>
              </a:effectLst>
            </a:rPr>
            <a:t>Valid Justifications:</a:t>
          </a:r>
        </a:p>
        <a:p>
          <a:pPr marL="228600" lvl="1" indent="-228600" algn="l" defTabSz="1066800">
            <a:lnSpc>
              <a:spcPct val="90000"/>
            </a:lnSpc>
            <a:spcBef>
              <a:spcPct val="0"/>
            </a:spcBef>
            <a:spcAft>
              <a:spcPct val="15000"/>
            </a:spcAft>
            <a:buChar char="••"/>
          </a:pPr>
          <a:r>
            <a:rPr lang="en-CA" sz="2400" b="0" i="0" u="none" kern="1200" dirty="0" smtClean="0"/>
            <a:t>Lowest bidder</a:t>
          </a:r>
          <a:endParaRPr lang="en-CA" sz="2400" b="0" kern="1200" dirty="0"/>
        </a:p>
        <a:p>
          <a:pPr marL="228600" lvl="1" indent="-228600" algn="l" defTabSz="1066800">
            <a:lnSpc>
              <a:spcPct val="90000"/>
            </a:lnSpc>
            <a:spcBef>
              <a:spcPct val="0"/>
            </a:spcBef>
            <a:spcAft>
              <a:spcPct val="15000"/>
            </a:spcAft>
            <a:buChar char="••"/>
          </a:pPr>
          <a:r>
            <a:rPr lang="en-CA" sz="2400" b="0" i="0" u="none" kern="1200" dirty="0" smtClean="0"/>
            <a:t>Expert on the matter</a:t>
          </a:r>
          <a:endParaRPr lang="en-CA" sz="2400" b="0" kern="1200" dirty="0"/>
        </a:p>
      </dsp:txBody>
      <dsp:txXfrm>
        <a:off x="1489132" y="1124227"/>
        <a:ext cx="2775033" cy="2642027"/>
      </dsp:txXfrm>
    </dsp:sp>
    <dsp:sp modelId="{B31E6A2B-CF18-4058-8B6F-0F5DB4CA60E9}">
      <dsp:nvSpPr>
        <dsp:cNvPr id="0" name=""/>
        <dsp:cNvSpPr/>
      </dsp:nvSpPr>
      <dsp:spPr>
        <a:xfrm>
          <a:off x="4337946" y="1124227"/>
          <a:ext cx="2775033" cy="26420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9055" tIns="59055" rIns="59055" bIns="59055" numCol="1" spcCol="1270" anchor="t" anchorCtr="0">
          <a:noAutofit/>
        </a:bodyPr>
        <a:lstStyle/>
        <a:p>
          <a:pPr lvl="0" algn="l" defTabSz="1377950">
            <a:lnSpc>
              <a:spcPct val="90000"/>
            </a:lnSpc>
            <a:spcBef>
              <a:spcPct val="0"/>
            </a:spcBef>
            <a:spcAft>
              <a:spcPct val="35000"/>
            </a:spcAft>
          </a:pPr>
          <a:r>
            <a:rPr lang="en-CA" sz="3100" b="1" kern="1200" dirty="0" smtClean="0">
              <a:ln w="12700">
                <a:prstDash val="solid"/>
              </a:ln>
              <a:effectLst>
                <a:outerShdw blurRad="41275" dist="20320" dir="1800000" algn="tl" rotWithShape="0">
                  <a:srgbClr val="000000">
                    <a:alpha val="40000"/>
                  </a:srgbClr>
                </a:outerShdw>
              </a:effectLst>
            </a:rPr>
            <a:t>Invalid Justifications:</a:t>
          </a:r>
        </a:p>
        <a:p>
          <a:pPr marL="228600" lvl="1" indent="-228600" algn="l" defTabSz="1066800">
            <a:lnSpc>
              <a:spcPct val="90000"/>
            </a:lnSpc>
            <a:spcBef>
              <a:spcPct val="0"/>
            </a:spcBef>
            <a:spcAft>
              <a:spcPct val="15000"/>
            </a:spcAft>
            <a:buChar char="••"/>
          </a:pPr>
          <a:r>
            <a:rPr lang="en-CA" sz="2400" b="0" i="0" u="none" kern="1200" dirty="0" smtClean="0"/>
            <a:t>THCEE form</a:t>
          </a:r>
          <a:endParaRPr lang="en-CA" sz="2400" kern="1200" dirty="0"/>
        </a:p>
        <a:p>
          <a:pPr marL="228600" lvl="1" indent="-228600" algn="l" defTabSz="1066800">
            <a:lnSpc>
              <a:spcPct val="90000"/>
            </a:lnSpc>
            <a:spcBef>
              <a:spcPct val="0"/>
            </a:spcBef>
            <a:spcAft>
              <a:spcPct val="15000"/>
            </a:spcAft>
            <a:buChar char="••"/>
          </a:pPr>
          <a:r>
            <a:rPr lang="en-CA" sz="2400" b="0" i="0" u="none" kern="1200" dirty="0" smtClean="0"/>
            <a:t>Return supplier</a:t>
          </a:r>
        </a:p>
        <a:p>
          <a:pPr marL="228600" lvl="1" indent="-228600" algn="l" defTabSz="1066800">
            <a:lnSpc>
              <a:spcPct val="90000"/>
            </a:lnSpc>
            <a:spcBef>
              <a:spcPct val="0"/>
            </a:spcBef>
            <a:spcAft>
              <a:spcPct val="15000"/>
            </a:spcAft>
            <a:buChar char="••"/>
          </a:pPr>
          <a:r>
            <a:rPr lang="en-CA" sz="2400" b="0" i="0" u="none" kern="1200" dirty="0" smtClean="0"/>
            <a:t>Lack of communication</a:t>
          </a:r>
        </a:p>
      </dsp:txBody>
      <dsp:txXfrm>
        <a:off x="4337946" y="1124227"/>
        <a:ext cx="2775033" cy="2642027"/>
      </dsp:txXfrm>
    </dsp:sp>
    <dsp:sp modelId="{12D4BD81-41AB-42C7-B08F-6CD9722DBEBE}">
      <dsp:nvSpPr>
        <dsp:cNvPr id="0" name=""/>
        <dsp:cNvSpPr/>
      </dsp:nvSpPr>
      <dsp:spPr>
        <a:xfrm>
          <a:off x="680352" y="29941"/>
          <a:ext cx="1167712" cy="1167712"/>
        </a:xfrm>
        <a:prstGeom prst="plus">
          <a:avLst>
            <a:gd name="adj" fmla="val 3281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w="9525" cap="flat" cmpd="sng" algn="ctr">
          <a:solidFill>
            <a:schemeClr val="accent3">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FBE70982-097A-4CAF-869F-84596B7F4BE1}">
      <dsp:nvSpPr>
        <dsp:cNvPr id="0" name=""/>
        <dsp:cNvSpPr/>
      </dsp:nvSpPr>
      <dsp:spPr>
        <a:xfrm>
          <a:off x="6450224" y="449879"/>
          <a:ext cx="1099023" cy="376625"/>
        </a:xfrm>
        <a:prstGeom prst="rect">
          <a:avLst/>
        </a:prstGeom>
        <a:gradFill rotWithShape="0">
          <a:gsLst>
            <a:gs pos="0">
              <a:schemeClr val="accent3">
                <a:hueOff val="12562846"/>
                <a:satOff val="-21666"/>
                <a:lumOff val="-4509"/>
                <a:alphaOff val="0"/>
                <a:tint val="50000"/>
                <a:satMod val="300000"/>
              </a:schemeClr>
            </a:gs>
            <a:gs pos="35000">
              <a:schemeClr val="accent3">
                <a:hueOff val="12562846"/>
                <a:satOff val="-21666"/>
                <a:lumOff val="-4509"/>
                <a:alphaOff val="0"/>
                <a:tint val="37000"/>
                <a:satMod val="300000"/>
              </a:schemeClr>
            </a:gs>
            <a:gs pos="100000">
              <a:schemeClr val="accent3">
                <a:hueOff val="12562846"/>
                <a:satOff val="-21666"/>
                <a:lumOff val="-4509"/>
                <a:alphaOff val="0"/>
                <a:tint val="15000"/>
                <a:satMod val="350000"/>
              </a:schemeClr>
            </a:gs>
          </a:gsLst>
          <a:lin ang="16200000" scaled="1"/>
        </a:gradFill>
        <a:ln w="9525" cap="flat" cmpd="sng" algn="ctr">
          <a:solidFill>
            <a:schemeClr val="accent3">
              <a:hueOff val="12562846"/>
              <a:satOff val="-21666"/>
              <a:lumOff val="-4509"/>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F4E0A2CA-DE61-4433-B38D-F12D168F15B4}">
      <dsp:nvSpPr>
        <dsp:cNvPr id="0" name=""/>
        <dsp:cNvSpPr/>
      </dsp:nvSpPr>
      <dsp:spPr>
        <a:xfrm>
          <a:off x="4286522" y="1014817"/>
          <a:ext cx="686" cy="2523390"/>
        </a:xfrm>
        <a:prstGeom prst="line">
          <a:avLst/>
        </a:pr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366FE4-B4AC-44EA-9260-C88E6E897A1F}">
      <dsp:nvSpPr>
        <dsp:cNvPr id="0" name=""/>
        <dsp:cNvSpPr/>
      </dsp:nvSpPr>
      <dsp:spPr>
        <a:xfrm>
          <a:off x="0" y="243201"/>
          <a:ext cx="8748887" cy="1134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79011" tIns="333248" rIns="679011" bIns="113792" numCol="1" spcCol="1270" anchor="t" anchorCtr="0">
          <a:noAutofit/>
        </a:bodyPr>
        <a:lstStyle/>
        <a:p>
          <a:pPr marL="171450" lvl="1" indent="-171450" algn="l" defTabSz="711200">
            <a:lnSpc>
              <a:spcPct val="90000"/>
            </a:lnSpc>
            <a:spcBef>
              <a:spcPct val="0"/>
            </a:spcBef>
            <a:spcAft>
              <a:spcPct val="15000"/>
            </a:spcAft>
            <a:buChar char="••"/>
          </a:pPr>
          <a:r>
            <a:rPr lang="en-CA" sz="1600" kern="1200" dirty="0" smtClean="0"/>
            <a:t>If 3 or more instances of misuse take place under </a:t>
          </a:r>
          <a:r>
            <a:rPr lang="en-CA" sz="1600" kern="1200" smtClean="0"/>
            <a:t>an CC </a:t>
          </a:r>
          <a:r>
            <a:rPr lang="en-CA" sz="1600" kern="1200" dirty="0" smtClean="0"/>
            <a:t>Manager, the CFO may recommend that </a:t>
          </a:r>
          <a:r>
            <a:rPr lang="en-CA" sz="1600" kern="1200" smtClean="0"/>
            <a:t>the CC </a:t>
          </a:r>
          <a:r>
            <a:rPr lang="en-CA" sz="1600" kern="1200" dirty="0" smtClean="0"/>
            <a:t>Manager’s section 34 delegated authority be removed for an indefinite period of time</a:t>
          </a:r>
          <a:endParaRPr lang="en-CA" sz="1600" kern="1200" dirty="0"/>
        </a:p>
      </dsp:txBody>
      <dsp:txXfrm>
        <a:off x="0" y="243201"/>
        <a:ext cx="8748887" cy="1134000"/>
      </dsp:txXfrm>
    </dsp:sp>
    <dsp:sp modelId="{16BCDB0A-4AE8-4E68-B192-C8FEED60D3A9}">
      <dsp:nvSpPr>
        <dsp:cNvPr id="0" name=""/>
        <dsp:cNvSpPr/>
      </dsp:nvSpPr>
      <dsp:spPr>
        <a:xfrm>
          <a:off x="437444" y="7041"/>
          <a:ext cx="6124221" cy="472320"/>
        </a:xfrm>
        <a:prstGeom prst="round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31481" tIns="0" rIns="231481" bIns="0" numCol="1" spcCol="1270" anchor="ctr" anchorCtr="0">
          <a:noAutofit/>
        </a:bodyPr>
        <a:lstStyle/>
        <a:p>
          <a:pPr lvl="0" algn="l" defTabSz="711200">
            <a:lnSpc>
              <a:spcPct val="90000"/>
            </a:lnSpc>
            <a:spcBef>
              <a:spcPct val="0"/>
            </a:spcBef>
            <a:spcAft>
              <a:spcPct val="35000"/>
            </a:spcAft>
          </a:pPr>
          <a:r>
            <a:rPr lang="en-CA" sz="1600" b="1" kern="1200" smtClean="0">
              <a:solidFill>
                <a:schemeClr val="tx1"/>
              </a:solidFill>
              <a:effectLst/>
              <a:latin typeface="+mn-lt"/>
              <a:ea typeface="+mn-ea"/>
              <a:cs typeface="+mn-cs"/>
            </a:rPr>
            <a:t>Revoking Section 34 Delegated Authority</a:t>
          </a:r>
          <a:endParaRPr lang="en-CA" sz="1600" kern="1200" dirty="0">
            <a:solidFill>
              <a:schemeClr val="tx1"/>
            </a:solidFill>
          </a:endParaRPr>
        </a:p>
      </dsp:txBody>
      <dsp:txXfrm>
        <a:off x="460501" y="30098"/>
        <a:ext cx="6078107" cy="426206"/>
      </dsp:txXfrm>
    </dsp:sp>
    <dsp:sp modelId="{34F60449-F0D9-4D85-9AA1-73A91C4DD33F}">
      <dsp:nvSpPr>
        <dsp:cNvPr id="0" name=""/>
        <dsp:cNvSpPr/>
      </dsp:nvSpPr>
      <dsp:spPr>
        <a:xfrm>
          <a:off x="0" y="1699761"/>
          <a:ext cx="8748887" cy="1134000"/>
        </a:xfrm>
        <a:prstGeom prst="rect">
          <a:avLst/>
        </a:prstGeom>
        <a:solidFill>
          <a:schemeClr val="lt1">
            <a:alpha val="90000"/>
            <a:hueOff val="0"/>
            <a:satOff val="0"/>
            <a:lumOff val="0"/>
            <a:alphaOff val="0"/>
          </a:schemeClr>
        </a:solidFill>
        <a:ln w="9525" cap="flat" cmpd="sng" algn="ctr">
          <a:solidFill>
            <a:schemeClr val="accent2">
              <a:hueOff val="-8677213"/>
              <a:satOff val="-5179"/>
              <a:lumOff val="1667"/>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79011" tIns="333248" rIns="679011" bIns="113792" numCol="1" spcCol="1270" anchor="t" anchorCtr="0">
          <a:noAutofit/>
        </a:bodyPr>
        <a:lstStyle/>
        <a:p>
          <a:pPr marL="171450" lvl="1" indent="-171450" algn="l" defTabSz="711200">
            <a:lnSpc>
              <a:spcPct val="90000"/>
            </a:lnSpc>
            <a:spcBef>
              <a:spcPct val="0"/>
            </a:spcBef>
            <a:spcAft>
              <a:spcPct val="15000"/>
            </a:spcAft>
            <a:buChar char="••"/>
          </a:pPr>
          <a:r>
            <a:rPr lang="en-CA" sz="1600" kern="1200" dirty="0" smtClean="0"/>
            <a:t>If more than 1 instance of misuse occurs over the period of time being assessed, it will be recommended that instances of misuse be referenced in both the cardholder’s and </a:t>
          </a:r>
          <a:r>
            <a:rPr lang="en-CA" sz="1600" kern="1200" smtClean="0"/>
            <a:t>the CC </a:t>
          </a:r>
          <a:r>
            <a:rPr lang="en-CA" sz="1600" kern="1200" dirty="0" smtClean="0"/>
            <a:t>Manager’s PMAs</a:t>
          </a:r>
          <a:endParaRPr lang="en-CA" sz="1600" kern="1200" dirty="0"/>
        </a:p>
      </dsp:txBody>
      <dsp:txXfrm>
        <a:off x="0" y="1699761"/>
        <a:ext cx="8748887" cy="1134000"/>
      </dsp:txXfrm>
    </dsp:sp>
    <dsp:sp modelId="{D98766C4-9B1A-419A-8515-BBF288314636}">
      <dsp:nvSpPr>
        <dsp:cNvPr id="0" name=""/>
        <dsp:cNvSpPr/>
      </dsp:nvSpPr>
      <dsp:spPr>
        <a:xfrm>
          <a:off x="437444" y="1463601"/>
          <a:ext cx="6124221" cy="472320"/>
        </a:xfrm>
        <a:prstGeom prst="roundRect">
          <a:avLst/>
        </a:prstGeom>
        <a:gradFill rotWithShape="0">
          <a:gsLst>
            <a:gs pos="0">
              <a:schemeClr val="accent2">
                <a:hueOff val="-8677213"/>
                <a:satOff val="-5179"/>
                <a:lumOff val="1667"/>
                <a:alphaOff val="0"/>
                <a:tint val="100000"/>
                <a:shade val="100000"/>
                <a:satMod val="130000"/>
              </a:schemeClr>
            </a:gs>
            <a:gs pos="100000">
              <a:schemeClr val="accent2">
                <a:hueOff val="-8677213"/>
                <a:satOff val="-5179"/>
                <a:lumOff val="1667"/>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31481" tIns="0" rIns="231481" bIns="0" numCol="1" spcCol="1270" anchor="ctr" anchorCtr="0">
          <a:noAutofit/>
        </a:bodyPr>
        <a:lstStyle/>
        <a:p>
          <a:pPr lvl="0" algn="l" defTabSz="711200">
            <a:lnSpc>
              <a:spcPct val="90000"/>
            </a:lnSpc>
            <a:spcBef>
              <a:spcPct val="0"/>
            </a:spcBef>
            <a:spcAft>
              <a:spcPct val="35000"/>
            </a:spcAft>
          </a:pPr>
          <a:r>
            <a:rPr lang="en-CA" sz="1600" b="1" kern="1200" smtClean="0">
              <a:solidFill>
                <a:schemeClr val="tx1"/>
              </a:solidFill>
              <a:effectLst/>
              <a:latin typeface="+mn-lt"/>
              <a:ea typeface="+mn-ea"/>
              <a:cs typeface="+mn-cs"/>
            </a:rPr>
            <a:t>Performance Management Appraisal (PMA)</a:t>
          </a:r>
          <a:endParaRPr lang="en-CA" sz="1600" kern="1200" dirty="0">
            <a:solidFill>
              <a:schemeClr val="tx1"/>
            </a:solidFill>
          </a:endParaRPr>
        </a:p>
      </dsp:txBody>
      <dsp:txXfrm>
        <a:off x="460501" y="1486658"/>
        <a:ext cx="6078107" cy="426206"/>
      </dsp:txXfrm>
    </dsp:sp>
    <dsp:sp modelId="{922B2E69-2C0D-45CC-AA88-05403704B8C2}">
      <dsp:nvSpPr>
        <dsp:cNvPr id="0" name=""/>
        <dsp:cNvSpPr/>
      </dsp:nvSpPr>
      <dsp:spPr>
        <a:xfrm>
          <a:off x="0" y="3156321"/>
          <a:ext cx="8748887" cy="1134000"/>
        </a:xfrm>
        <a:prstGeom prst="rect">
          <a:avLst/>
        </a:prstGeom>
        <a:solidFill>
          <a:schemeClr val="lt1">
            <a:alpha val="90000"/>
            <a:hueOff val="0"/>
            <a:satOff val="0"/>
            <a:lumOff val="0"/>
            <a:alphaOff val="0"/>
          </a:schemeClr>
        </a:solidFill>
        <a:ln w="9525" cap="flat" cmpd="sng" algn="ctr">
          <a:solidFill>
            <a:schemeClr val="accent2">
              <a:hueOff val="-17354427"/>
              <a:satOff val="-10359"/>
              <a:lumOff val="3333"/>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79011" tIns="333248" rIns="679011" bIns="113792" numCol="1" spcCol="1270" anchor="t" anchorCtr="0">
          <a:noAutofit/>
        </a:bodyPr>
        <a:lstStyle/>
        <a:p>
          <a:pPr marL="171450" lvl="1" indent="-171450" algn="l" defTabSz="711200">
            <a:lnSpc>
              <a:spcPct val="90000"/>
            </a:lnSpc>
            <a:spcBef>
              <a:spcPct val="0"/>
            </a:spcBef>
            <a:spcAft>
              <a:spcPct val="15000"/>
            </a:spcAft>
            <a:buChar char="••"/>
          </a:pPr>
          <a:r>
            <a:rPr lang="en-CA" sz="1600" kern="1200" dirty="0" smtClean="0"/>
            <a:t>When relevant, ESDC’s Integrity and Service Branch will be informed when the investigation is complete and the allegation(s) or misuse or personal use of the departmental acquisition card are founded</a:t>
          </a:r>
          <a:endParaRPr lang="en-CA" sz="1600" kern="1200" dirty="0"/>
        </a:p>
      </dsp:txBody>
      <dsp:txXfrm>
        <a:off x="0" y="3156321"/>
        <a:ext cx="8748887" cy="1134000"/>
      </dsp:txXfrm>
    </dsp:sp>
    <dsp:sp modelId="{095941EE-BCF3-4CF8-9CC7-6C9ABCC5A816}">
      <dsp:nvSpPr>
        <dsp:cNvPr id="0" name=""/>
        <dsp:cNvSpPr/>
      </dsp:nvSpPr>
      <dsp:spPr>
        <a:xfrm>
          <a:off x="437444" y="2920161"/>
          <a:ext cx="6124221" cy="472320"/>
        </a:xfrm>
        <a:prstGeom prst="roundRect">
          <a:avLst/>
        </a:prstGeom>
        <a:gradFill rotWithShape="0">
          <a:gsLst>
            <a:gs pos="0">
              <a:schemeClr val="accent2">
                <a:hueOff val="-17354427"/>
                <a:satOff val="-10359"/>
                <a:lumOff val="3333"/>
                <a:alphaOff val="0"/>
                <a:tint val="100000"/>
                <a:shade val="100000"/>
                <a:satMod val="130000"/>
              </a:schemeClr>
            </a:gs>
            <a:gs pos="100000">
              <a:schemeClr val="accent2">
                <a:hueOff val="-17354427"/>
                <a:satOff val="-10359"/>
                <a:lumOff val="3333"/>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31481" tIns="0" rIns="231481" bIns="0" numCol="1" spcCol="1270" anchor="ctr" anchorCtr="0">
          <a:noAutofit/>
        </a:bodyPr>
        <a:lstStyle/>
        <a:p>
          <a:pPr lvl="0" algn="l" defTabSz="711200">
            <a:lnSpc>
              <a:spcPct val="90000"/>
            </a:lnSpc>
            <a:spcBef>
              <a:spcPct val="0"/>
            </a:spcBef>
            <a:spcAft>
              <a:spcPct val="35000"/>
            </a:spcAft>
          </a:pPr>
          <a:r>
            <a:rPr lang="en-CA" sz="1600" b="1" kern="1200" smtClean="0">
              <a:solidFill>
                <a:schemeClr val="tx1"/>
              </a:solidFill>
              <a:effectLst/>
              <a:latin typeface="+mn-lt"/>
              <a:ea typeface="+mn-ea"/>
              <a:cs typeface="+mn-cs"/>
            </a:rPr>
            <a:t>Integrity Services</a:t>
          </a:r>
          <a:endParaRPr lang="en-CA" sz="1600" kern="1200" dirty="0">
            <a:solidFill>
              <a:schemeClr val="tx1"/>
            </a:solidFill>
          </a:endParaRPr>
        </a:p>
      </dsp:txBody>
      <dsp:txXfrm>
        <a:off x="460501" y="2943218"/>
        <a:ext cx="6078107" cy="4262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11B459-ECF5-450F-9176-34FAA2C5DF09}">
      <dsp:nvSpPr>
        <dsp:cNvPr id="0" name=""/>
        <dsp:cNvSpPr/>
      </dsp:nvSpPr>
      <dsp:spPr>
        <a:xfrm>
          <a:off x="2435620" y="168696"/>
          <a:ext cx="3347978" cy="1162708"/>
        </a:xfrm>
        <a:prstGeom prst="ellipse">
          <a:avLst/>
        </a:prstGeom>
        <a:solidFill>
          <a:schemeClr val="accent5">
            <a:tint val="50000"/>
            <a:alpha val="40000"/>
            <a:hueOff val="0"/>
            <a:satOff val="0"/>
            <a:lumOff val="0"/>
            <a:alphaOff val="0"/>
          </a:schemeClr>
        </a:solidFill>
        <a:ln>
          <a:noFill/>
        </a:ln>
        <a:effectLst/>
        <a:scene3d>
          <a:camera prst="orthographicFront"/>
          <a:lightRig rig="flat" dir="t"/>
        </a:scene3d>
        <a:sp3d z="-190500" extrusionH="12700" prstMaterial="matte"/>
      </dsp:spPr>
      <dsp:style>
        <a:lnRef idx="0">
          <a:scrgbClr r="0" g="0" b="0"/>
        </a:lnRef>
        <a:fillRef idx="1">
          <a:scrgbClr r="0" g="0" b="0"/>
        </a:fillRef>
        <a:effectRef idx="0">
          <a:scrgbClr r="0" g="0" b="0"/>
        </a:effectRef>
        <a:fontRef idx="minor"/>
      </dsp:style>
    </dsp:sp>
    <dsp:sp modelId="{1B14C396-474E-4422-BD35-EF59C9986446}">
      <dsp:nvSpPr>
        <dsp:cNvPr id="0" name=""/>
        <dsp:cNvSpPr/>
      </dsp:nvSpPr>
      <dsp:spPr>
        <a:xfrm>
          <a:off x="3790383" y="3015775"/>
          <a:ext cx="648832" cy="415253"/>
        </a:xfrm>
        <a:prstGeom prst="downArrow">
          <a:avLst/>
        </a:prstGeom>
        <a:solidFill>
          <a:schemeClr val="accent5">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2627AB1E-CEE1-43AE-B522-2D7F0677DFC7}">
      <dsp:nvSpPr>
        <dsp:cNvPr id="0" name=""/>
        <dsp:cNvSpPr/>
      </dsp:nvSpPr>
      <dsp:spPr>
        <a:xfrm>
          <a:off x="-554773" y="3373928"/>
          <a:ext cx="9339146" cy="778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CA" sz="1800" b="1" kern="1200" cap="none" spc="0" smtClean="0">
              <a:ln w="10541" cmpd="sng">
                <a:prstDash val="solid"/>
              </a:ln>
              <a:effectLst/>
            </a:rPr>
            <a:t>Accounts Payable and Travel Helpline: </a:t>
          </a:r>
          <a:r>
            <a:rPr lang="en-CA" sz="1800" kern="1200" smtClean="0"/>
            <a:t>1-855-684-7827 (option #3)</a:t>
          </a:r>
        </a:p>
        <a:p>
          <a:pPr lvl="0" algn="ctr" defTabSz="800100">
            <a:lnSpc>
              <a:spcPct val="90000"/>
            </a:lnSpc>
            <a:spcBef>
              <a:spcPct val="0"/>
            </a:spcBef>
            <a:spcAft>
              <a:spcPct val="35000"/>
            </a:spcAft>
          </a:pPr>
          <a:r>
            <a:rPr lang="en-CA" sz="1800" b="1" kern="1200" cap="none" spc="0" smtClean="0">
              <a:ln w="10541" cmpd="sng">
                <a:prstDash val="solid"/>
              </a:ln>
              <a:effectLst/>
            </a:rPr>
            <a:t>iService Catalogue: </a:t>
          </a:r>
          <a:r>
            <a:rPr lang="en-CA" sz="1800" kern="1200" smtClean="0"/>
            <a:t> </a:t>
          </a:r>
          <a:r>
            <a:rPr lang="en-CA" sz="1800" kern="1200" smtClean="0">
              <a:hlinkClick xmlns:r="http://schemas.openxmlformats.org/officeDocument/2006/relationships" r:id="rId1"/>
            </a:rPr>
            <a:t>Questions related to the monthly statement of account processing</a:t>
          </a:r>
          <a:endParaRPr lang="en-CA" sz="1800" kern="1200" dirty="0"/>
        </a:p>
      </dsp:txBody>
      <dsp:txXfrm>
        <a:off x="-554773" y="3373928"/>
        <a:ext cx="9339146" cy="778599"/>
      </dsp:txXfrm>
    </dsp:sp>
    <dsp:sp modelId="{E6345008-A7D1-4BFB-BC03-2DF458490F97}">
      <dsp:nvSpPr>
        <dsp:cNvPr id="0" name=""/>
        <dsp:cNvSpPr/>
      </dsp:nvSpPr>
      <dsp:spPr>
        <a:xfrm>
          <a:off x="3604158" y="1373635"/>
          <a:ext cx="1265243" cy="1263036"/>
        </a:xfrm>
        <a:prstGeom prst="ellipse">
          <a:avLst/>
        </a:prstGeom>
        <a:gradFill rotWithShape="0">
          <a:gsLst>
            <a:gs pos="0">
              <a:schemeClr val="accent5">
                <a:hueOff val="0"/>
                <a:satOff val="0"/>
                <a:lumOff val="0"/>
                <a:alphaOff val="0"/>
                <a:tint val="100000"/>
                <a:shade val="100000"/>
                <a:satMod val="130000"/>
              </a:schemeClr>
            </a:gs>
            <a:gs pos="100000">
              <a:schemeClr val="accent5">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CA" sz="1300" b="1" kern="1200" dirty="0" smtClean="0"/>
            <a:t>Can I use the AC to book a train ticket?</a:t>
          </a:r>
          <a:endParaRPr lang="en-CA" sz="1300" b="1" kern="1200" dirty="0"/>
        </a:p>
      </dsp:txBody>
      <dsp:txXfrm>
        <a:off x="3789449" y="1558602"/>
        <a:ext cx="894661" cy="893102"/>
      </dsp:txXfrm>
    </dsp:sp>
    <dsp:sp modelId="{9D2F42D8-804D-4DCE-9128-39F3E6B3FAB8}">
      <dsp:nvSpPr>
        <dsp:cNvPr id="0" name=""/>
        <dsp:cNvSpPr/>
      </dsp:nvSpPr>
      <dsp:spPr>
        <a:xfrm>
          <a:off x="2792018" y="408375"/>
          <a:ext cx="1342395" cy="1299147"/>
        </a:xfrm>
        <a:prstGeom prst="ellipse">
          <a:avLst/>
        </a:prstGeom>
        <a:gradFill rotWithShape="0">
          <a:gsLst>
            <a:gs pos="0">
              <a:schemeClr val="accent5">
                <a:hueOff val="-4966938"/>
                <a:satOff val="19906"/>
                <a:lumOff val="4314"/>
                <a:alphaOff val="0"/>
                <a:tint val="100000"/>
                <a:shade val="100000"/>
                <a:satMod val="130000"/>
              </a:schemeClr>
            </a:gs>
            <a:gs pos="100000">
              <a:schemeClr val="accent5">
                <a:hueOff val="-4966938"/>
                <a:satOff val="19906"/>
                <a:lumOff val="4314"/>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CA" sz="1400" b="1" kern="1200" dirty="0" smtClean="0"/>
            <a:t>What is the process to book a hotel room?</a:t>
          </a:r>
          <a:endParaRPr lang="en-CA" sz="1400" b="1" kern="1200" dirty="0"/>
        </a:p>
      </dsp:txBody>
      <dsp:txXfrm>
        <a:off x="2988607" y="598631"/>
        <a:ext cx="949217" cy="918635"/>
      </dsp:txXfrm>
    </dsp:sp>
    <dsp:sp modelId="{1ED98AE8-9051-401A-80A9-35C5D199FB6A}">
      <dsp:nvSpPr>
        <dsp:cNvPr id="0" name=""/>
        <dsp:cNvSpPr/>
      </dsp:nvSpPr>
      <dsp:spPr>
        <a:xfrm>
          <a:off x="4116272" y="133168"/>
          <a:ext cx="1330167" cy="1284817"/>
        </a:xfrm>
        <a:prstGeom prst="ellipse">
          <a:avLst/>
        </a:prstGeom>
        <a:gradFill rotWithShape="0">
          <a:gsLst>
            <a:gs pos="0">
              <a:schemeClr val="accent5">
                <a:hueOff val="-9933876"/>
                <a:satOff val="39811"/>
                <a:lumOff val="8628"/>
                <a:alphaOff val="0"/>
                <a:tint val="100000"/>
                <a:shade val="100000"/>
                <a:satMod val="130000"/>
              </a:schemeClr>
            </a:gs>
            <a:gs pos="100000">
              <a:schemeClr val="accent5">
                <a:hueOff val="-9933876"/>
                <a:satOff val="39811"/>
                <a:lumOff val="8628"/>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CA" sz="1400" b="1" kern="1200" smtClean="0"/>
            <a:t>Can I rent a luxury car while I am on travel?</a:t>
          </a:r>
          <a:endParaRPr lang="en-CA" sz="1400" b="1" kern="1200" dirty="0"/>
        </a:p>
      </dsp:txBody>
      <dsp:txXfrm>
        <a:off x="4311070" y="321325"/>
        <a:ext cx="940571" cy="908503"/>
      </dsp:txXfrm>
    </dsp:sp>
    <dsp:sp modelId="{9526B7DA-00B4-44F5-8524-A3789FA81AEE}">
      <dsp:nvSpPr>
        <dsp:cNvPr id="0" name=""/>
        <dsp:cNvSpPr/>
      </dsp:nvSpPr>
      <dsp:spPr>
        <a:xfrm>
          <a:off x="2271434" y="0"/>
          <a:ext cx="3633464" cy="2906771"/>
        </a:xfrm>
        <a:prstGeom prst="funnel">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A85E1E-A3BB-457E-9CC5-422C292C11D3}">
      <dsp:nvSpPr>
        <dsp:cNvPr id="0" name=""/>
        <dsp:cNvSpPr/>
      </dsp:nvSpPr>
      <dsp:spPr>
        <a:xfrm>
          <a:off x="2571" y="596031"/>
          <a:ext cx="2507456" cy="853036"/>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CA" sz="1400" b="1" kern="1200" dirty="0" smtClean="0"/>
            <a:t>Creation of Card Documents,</a:t>
          </a:r>
        </a:p>
        <a:p>
          <a:pPr lvl="0" algn="ctr" defTabSz="622300">
            <a:lnSpc>
              <a:spcPct val="90000"/>
            </a:lnSpc>
            <a:spcBef>
              <a:spcPct val="0"/>
            </a:spcBef>
            <a:spcAft>
              <a:spcPct val="35000"/>
            </a:spcAft>
          </a:pPr>
          <a:r>
            <a:rPr lang="en-CA" sz="1400" b="1" kern="1200" dirty="0" smtClean="0"/>
            <a:t>SAP Errors &amp;</a:t>
          </a:r>
        </a:p>
        <a:p>
          <a:pPr lvl="0" algn="ctr" defTabSz="622300">
            <a:lnSpc>
              <a:spcPct val="90000"/>
            </a:lnSpc>
            <a:spcBef>
              <a:spcPct val="0"/>
            </a:spcBef>
            <a:spcAft>
              <a:spcPct val="35000"/>
            </a:spcAft>
          </a:pPr>
          <a:r>
            <a:rPr lang="en-CA" sz="1400" b="1" kern="1200" dirty="0" smtClean="0"/>
            <a:t>SAP Password Reset </a:t>
          </a:r>
          <a:endParaRPr lang="en-CA" sz="1400" b="1" kern="1200" dirty="0"/>
        </a:p>
      </dsp:txBody>
      <dsp:txXfrm>
        <a:off x="2571" y="596031"/>
        <a:ext cx="2507456" cy="853036"/>
      </dsp:txXfrm>
    </dsp:sp>
    <dsp:sp modelId="{A367761B-04E6-40EF-959C-840E162929B1}">
      <dsp:nvSpPr>
        <dsp:cNvPr id="0" name=""/>
        <dsp:cNvSpPr/>
      </dsp:nvSpPr>
      <dsp:spPr>
        <a:xfrm>
          <a:off x="2571" y="1449068"/>
          <a:ext cx="2507456" cy="979964"/>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CA" sz="1400" kern="1200" smtClean="0">
              <a:ln/>
            </a:rPr>
            <a:t>Report an Incident </a:t>
          </a:r>
          <a:r>
            <a:rPr lang="en-CA" sz="1400" kern="1200" smtClean="0"/>
            <a:t>in the </a:t>
          </a:r>
          <a:r>
            <a:rPr lang="en-CA" sz="1400" kern="1200" smtClean="0">
              <a:ln/>
            </a:rPr>
            <a:t>myEMS portal</a:t>
          </a:r>
          <a:endParaRPr lang="en-CA" sz="1400" kern="1200" dirty="0">
            <a:ln/>
          </a:endParaRPr>
        </a:p>
      </dsp:txBody>
      <dsp:txXfrm>
        <a:off x="2571" y="1449068"/>
        <a:ext cx="2507456" cy="979964"/>
      </dsp:txXfrm>
    </dsp:sp>
    <dsp:sp modelId="{1EA28607-EA26-461D-AA47-8136376772C7}">
      <dsp:nvSpPr>
        <dsp:cNvPr id="0" name=""/>
        <dsp:cNvSpPr/>
      </dsp:nvSpPr>
      <dsp:spPr>
        <a:xfrm>
          <a:off x="2861071" y="596031"/>
          <a:ext cx="2507456" cy="853036"/>
        </a:xfrm>
        <a:prstGeom prst="rect">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CA" sz="1400" b="1" kern="1200" dirty="0" smtClean="0"/>
            <a:t>Submission of your Statement,</a:t>
          </a:r>
        </a:p>
        <a:p>
          <a:pPr lvl="0" algn="ctr" defTabSz="622300">
            <a:lnSpc>
              <a:spcPct val="90000"/>
            </a:lnSpc>
            <a:spcBef>
              <a:spcPct val="0"/>
            </a:spcBef>
            <a:spcAft>
              <a:spcPct val="35000"/>
            </a:spcAft>
          </a:pPr>
          <a:r>
            <a:rPr lang="en-CA" sz="1400" b="1" kern="1200" dirty="0" smtClean="0"/>
            <a:t>Account Reconciliation &amp;</a:t>
          </a:r>
        </a:p>
        <a:p>
          <a:pPr lvl="0" algn="ctr" defTabSz="622300">
            <a:lnSpc>
              <a:spcPct val="90000"/>
            </a:lnSpc>
            <a:spcBef>
              <a:spcPct val="0"/>
            </a:spcBef>
            <a:spcAft>
              <a:spcPct val="35000"/>
            </a:spcAft>
          </a:pPr>
          <a:r>
            <a:rPr lang="en-CA" sz="1400" b="1" kern="1200" dirty="0" smtClean="0"/>
            <a:t>Unaccepted Transactions</a:t>
          </a:r>
          <a:endParaRPr lang="en-CA" sz="1400" b="1" kern="1200" dirty="0"/>
        </a:p>
      </dsp:txBody>
      <dsp:txXfrm>
        <a:off x="2861071" y="596031"/>
        <a:ext cx="2507456" cy="853036"/>
      </dsp:txXfrm>
    </dsp:sp>
    <dsp:sp modelId="{9E53F8E2-BE04-4633-80AB-C55082CF2FC7}">
      <dsp:nvSpPr>
        <dsp:cNvPr id="0" name=""/>
        <dsp:cNvSpPr/>
      </dsp:nvSpPr>
      <dsp:spPr>
        <a:xfrm>
          <a:off x="2861071" y="1449068"/>
          <a:ext cx="2507456" cy="979964"/>
        </a:xfrm>
        <a:prstGeom prst="rect">
          <a:avLst/>
        </a:prstGeom>
        <a:solidFill>
          <a:schemeClr val="accent5">
            <a:tint val="40000"/>
            <a:alpha val="90000"/>
            <a:hueOff val="-5370241"/>
            <a:satOff val="24126"/>
            <a:lumOff val="1658"/>
            <a:alphaOff val="0"/>
          </a:schemeClr>
        </a:solidFill>
        <a:ln w="25400" cap="flat" cmpd="sng" algn="ctr">
          <a:solidFill>
            <a:schemeClr val="accent5">
              <a:tint val="40000"/>
              <a:alpha val="90000"/>
              <a:hueOff val="-5370241"/>
              <a:satOff val="24126"/>
              <a:lumOff val="16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CA" sz="1400" kern="1200" smtClean="0"/>
            <a:t>Contact </a:t>
          </a:r>
          <a:r>
            <a:rPr lang="en-CA" sz="1400" kern="1200" smtClean="0">
              <a:ln/>
            </a:rPr>
            <a:t>National Accounting Operations </a:t>
          </a:r>
          <a:r>
            <a:rPr lang="en-CA" sz="1400" kern="1200" smtClean="0"/>
            <a:t>online via </a:t>
          </a:r>
          <a:r>
            <a:rPr lang="en-CA" sz="1400" kern="1200" smtClean="0">
              <a:ln/>
            </a:rPr>
            <a:t>iService</a:t>
          </a:r>
          <a:r>
            <a:rPr lang="en-CA" sz="1400" kern="1200" smtClean="0"/>
            <a:t> or by phone at </a:t>
          </a:r>
          <a:r>
            <a:rPr lang="en-CA" sz="1400" kern="1200" smtClean="0">
              <a:ln/>
            </a:rPr>
            <a:t>1-855-684-7827 (option #3)</a:t>
          </a:r>
          <a:endParaRPr lang="en-CA" sz="1400" kern="1200" dirty="0">
            <a:ln/>
          </a:endParaRPr>
        </a:p>
      </dsp:txBody>
      <dsp:txXfrm>
        <a:off x="2861071" y="1449068"/>
        <a:ext cx="2507456" cy="979964"/>
      </dsp:txXfrm>
    </dsp:sp>
    <dsp:sp modelId="{7A57C290-AEEA-4879-8C59-F8FE28DD189F}">
      <dsp:nvSpPr>
        <dsp:cNvPr id="0" name=""/>
        <dsp:cNvSpPr/>
      </dsp:nvSpPr>
      <dsp:spPr>
        <a:xfrm>
          <a:off x="5719571" y="596031"/>
          <a:ext cx="2507456" cy="853036"/>
        </a:xfrm>
        <a:prstGeom prst="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lvl="0" algn="ctr" defTabSz="622300">
            <a:lnSpc>
              <a:spcPct val="90000"/>
            </a:lnSpc>
            <a:spcBef>
              <a:spcPct val="0"/>
            </a:spcBef>
            <a:spcAft>
              <a:spcPct val="35000"/>
            </a:spcAft>
          </a:pPr>
          <a:r>
            <a:rPr lang="en-CA" sz="1400" b="1" kern="1200" dirty="0" smtClean="0"/>
            <a:t>ILMS/Saba &amp;</a:t>
          </a:r>
        </a:p>
        <a:p>
          <a:pPr lvl="0" algn="ctr" defTabSz="622300">
            <a:lnSpc>
              <a:spcPct val="90000"/>
            </a:lnSpc>
            <a:spcBef>
              <a:spcPct val="0"/>
            </a:spcBef>
            <a:spcAft>
              <a:spcPct val="35000"/>
            </a:spcAft>
          </a:pPr>
          <a:r>
            <a:rPr lang="en-CA" sz="1400" b="1" kern="1200" dirty="0" smtClean="0"/>
            <a:t>Purchasing Monitors, Printers, etc.</a:t>
          </a:r>
        </a:p>
      </dsp:txBody>
      <dsp:txXfrm>
        <a:off x="5719571" y="596031"/>
        <a:ext cx="2507456" cy="853036"/>
      </dsp:txXfrm>
    </dsp:sp>
    <dsp:sp modelId="{722DE99C-DCE1-445D-B77C-3F482F59EB31}">
      <dsp:nvSpPr>
        <dsp:cNvPr id="0" name=""/>
        <dsp:cNvSpPr/>
      </dsp:nvSpPr>
      <dsp:spPr>
        <a:xfrm>
          <a:off x="5719571" y="1449068"/>
          <a:ext cx="2507456" cy="979964"/>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CA" sz="1400" kern="1200" smtClean="0"/>
            <a:t>Contact the </a:t>
          </a:r>
          <a:r>
            <a:rPr lang="en-CA" sz="1400" kern="1200" smtClean="0">
              <a:ln/>
            </a:rPr>
            <a:t>National Service Desk </a:t>
          </a:r>
          <a:r>
            <a:rPr lang="en-CA" sz="1400" kern="1200" smtClean="0"/>
            <a:t>online via </a:t>
          </a:r>
          <a:r>
            <a:rPr lang="en-CA" sz="1400" kern="1200" smtClean="0">
              <a:ln/>
            </a:rPr>
            <a:t>iService</a:t>
          </a:r>
          <a:r>
            <a:rPr lang="en-CA" sz="1400" kern="1200" smtClean="0"/>
            <a:t> or by phone at 1-800-268-0408</a:t>
          </a:r>
          <a:endParaRPr lang="en-CA" sz="1400" kern="1200" dirty="0">
            <a:ln/>
          </a:endParaRPr>
        </a:p>
      </dsp:txBody>
      <dsp:txXfrm>
        <a:off x="5719571" y="1449068"/>
        <a:ext cx="2507456" cy="97996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FBB074-D897-4DB1-B6D7-A92A5B936BDD}" type="datetimeFigureOut">
              <a:rPr lang="en-CA" smtClean="0"/>
              <a:t>19/02/2018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46106F-BEFE-41C6-9573-4ECB6E6F08F0}" type="slidenum">
              <a:rPr lang="en-CA" smtClean="0"/>
              <a:t>‹#›</a:t>
            </a:fld>
            <a:endParaRPr lang="en-CA"/>
          </a:p>
        </p:txBody>
      </p:sp>
    </p:spTree>
    <p:extLst>
      <p:ext uri="{BB962C8B-B14F-4D97-AF65-F5344CB8AC3E}">
        <p14:creationId xmlns:p14="http://schemas.microsoft.com/office/powerpoint/2010/main" val="1283981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nspkipws.service.gc.ca/gm/folder-1.11.4053?originalContext=1.11.197270"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iservice.prv/eng/hr/pride_and_recognition/index.s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iservice.prv/eng/finance/amp/caam/nam/standard_manage_track_assets.s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Hello everyone and welcome to the Acquisition Card WebEx</a:t>
            </a:r>
            <a:r>
              <a:rPr lang="en-CA" baseline="0" dirty="0" smtClean="0"/>
              <a:t> for frequently asked questions and general information. We would like to thank you for attending this information session!</a:t>
            </a:r>
            <a:endParaRPr lang="en-CA" dirty="0" smtClean="0"/>
          </a:p>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My name is Camille Wanjohi, I am the National Acquisition Card Support Officer,</a:t>
            </a:r>
            <a:r>
              <a:rPr lang="en-CA" baseline="0" dirty="0" smtClean="0"/>
              <a:t> and I have some of my colleagues here to assist me with the question period at the end of the session. </a:t>
            </a:r>
            <a:endParaRPr lang="en-CA" dirty="0" smtClean="0"/>
          </a:p>
          <a:p>
            <a:endParaRPr lang="en-CA" baseline="0" dirty="0" smtClean="0"/>
          </a:p>
          <a:p>
            <a:r>
              <a:rPr lang="en-CA" baseline="0" dirty="0" smtClean="0"/>
              <a:t>Before we begin, we request that everybody put their phones on mute. </a:t>
            </a:r>
          </a:p>
        </p:txBody>
      </p:sp>
      <p:sp>
        <p:nvSpPr>
          <p:cNvPr id="4" name="Slide Number Placeholder 3"/>
          <p:cNvSpPr>
            <a:spLocks noGrp="1"/>
          </p:cNvSpPr>
          <p:nvPr>
            <p:ph type="sldNum" sz="quarter" idx="10"/>
          </p:nvPr>
        </p:nvSpPr>
        <p:spPr/>
        <p:txBody>
          <a:bodyPr/>
          <a:lstStyle/>
          <a:p>
            <a:fld id="{5A46106F-BEFE-41C6-9573-4ECB6E6F08F0}" type="slidenum">
              <a:rPr lang="en-CA" smtClean="0"/>
              <a:t>1</a:t>
            </a:fld>
            <a:endParaRPr lang="en-CA"/>
          </a:p>
        </p:txBody>
      </p:sp>
    </p:spTree>
    <p:extLst>
      <p:ext uri="{BB962C8B-B14F-4D97-AF65-F5344CB8AC3E}">
        <p14:creationId xmlns:p14="http://schemas.microsoft.com/office/powerpoint/2010/main" val="3846462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smtClean="0"/>
              <a:t>Can I use PayPal with the AC?</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recently introduced new processes surrounding</a:t>
            </a:r>
            <a:r>
              <a:rPr lang="en-US" sz="1200" kern="1200" baseline="0" dirty="0" smtClean="0">
                <a:solidFill>
                  <a:schemeClr val="tx1"/>
                </a:solidFill>
                <a:effectLst/>
                <a:latin typeface="+mn-lt"/>
                <a:ea typeface="+mn-ea"/>
                <a:cs typeface="+mn-cs"/>
              </a:rPr>
              <a:t> the use of PayPal after changes were made to PSPC’s Receiver General Manual. We understand that this has been a somewhat cumbersome change and we greatly appreciate everyone’s efforts in this area.</a:t>
            </a:r>
            <a:endParaRPr lang="en-CA"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If your</a:t>
            </a:r>
            <a:r>
              <a:rPr lang="en-CA" sz="1200" kern="1200" baseline="0" dirty="0" smtClean="0">
                <a:solidFill>
                  <a:schemeClr val="tx1"/>
                </a:solidFill>
                <a:effectLst/>
                <a:latin typeface="+mn-lt"/>
                <a:ea typeface="+mn-ea"/>
                <a:cs typeface="+mn-cs"/>
              </a:rPr>
              <a:t> </a:t>
            </a:r>
            <a:r>
              <a:rPr lang="en-CA" sz="1200" u="sng" kern="1200" baseline="0" dirty="0" smtClean="0">
                <a:solidFill>
                  <a:schemeClr val="tx1"/>
                </a:solidFill>
                <a:effectLst/>
                <a:latin typeface="+mn-lt"/>
                <a:ea typeface="+mn-ea"/>
                <a:cs typeface="+mn-cs"/>
              </a:rPr>
              <a:t>only option</a:t>
            </a:r>
            <a:r>
              <a:rPr lang="en-CA" sz="1200" kern="1200" baseline="0" dirty="0" smtClean="0">
                <a:solidFill>
                  <a:schemeClr val="tx1"/>
                </a:solidFill>
                <a:effectLst/>
                <a:latin typeface="+mn-lt"/>
                <a:ea typeface="+mn-ea"/>
                <a:cs typeface="+mn-cs"/>
              </a:rPr>
              <a:t> is to do business with a vendor who only accepts payment through PayPal, </a:t>
            </a:r>
            <a:r>
              <a:rPr lang="en-CA" sz="1200" kern="1200" dirty="0" smtClean="0">
                <a:solidFill>
                  <a:schemeClr val="tx1"/>
                </a:solidFill>
                <a:effectLst/>
                <a:latin typeface="+mn-lt"/>
                <a:ea typeface="+mn-ea"/>
                <a:cs typeface="+mn-cs"/>
              </a:rPr>
              <a:t>ESDC currently allows acquisition cardholders to use PayPal</a:t>
            </a:r>
            <a:r>
              <a:rPr lang="en-CA" sz="1200" kern="1200" baseline="0" dirty="0" smtClean="0">
                <a:solidFill>
                  <a:schemeClr val="tx1"/>
                </a:solidFill>
                <a:effectLst/>
                <a:latin typeface="+mn-lt"/>
                <a:ea typeface="+mn-ea"/>
                <a:cs typeface="+mn-cs"/>
              </a:rPr>
              <a:t>, as long as e</a:t>
            </a:r>
            <a:r>
              <a:rPr lang="en-CA" sz="1200" kern="1200" dirty="0" smtClean="0">
                <a:solidFill>
                  <a:schemeClr val="tx1"/>
                </a:solidFill>
                <a:effectLst/>
                <a:latin typeface="+mn-lt"/>
                <a:ea typeface="+mn-ea"/>
                <a:cs typeface="+mn-cs"/>
              </a:rPr>
              <a:t>very PayPal transaction</a:t>
            </a:r>
            <a:r>
              <a:rPr lang="en-CA" sz="1200" kern="1200" baseline="0" dirty="0" smtClean="0">
                <a:solidFill>
                  <a:schemeClr val="tx1"/>
                </a:solidFill>
                <a:effectLst/>
                <a:latin typeface="+mn-lt"/>
                <a:ea typeface="+mn-ea"/>
                <a:cs typeface="+mn-cs"/>
              </a:rPr>
              <a:t> has</a:t>
            </a:r>
            <a:r>
              <a:rPr lang="en-CA" sz="1200" kern="1200" dirty="0" smtClean="0">
                <a:solidFill>
                  <a:schemeClr val="tx1"/>
                </a:solidFill>
                <a:effectLst/>
                <a:latin typeface="+mn-lt"/>
                <a:ea typeface="+mn-ea"/>
                <a:cs typeface="+mn-cs"/>
              </a:rPr>
              <a:t> supporting documentation and justification for the purchase.</a:t>
            </a:r>
            <a:r>
              <a:rPr lang="en-CA" sz="1200" kern="1200" baseline="0" dirty="0" smtClean="0">
                <a:solidFill>
                  <a:schemeClr val="tx1"/>
                </a:solidFill>
                <a:effectLst/>
                <a:latin typeface="+mn-lt"/>
                <a:ea typeface="+mn-ea"/>
                <a:cs typeface="+mn-cs"/>
              </a:rPr>
              <a:t> On our end, we are responsible for collecting this documentation and ensuring that justifications are adequate and that we are (as usual) respecting government-wide policies associated with the </a:t>
            </a:r>
            <a:r>
              <a:rPr lang="en-CA" sz="1200" kern="1200" baseline="0" dirty="0" err="1" smtClean="0">
                <a:solidFill>
                  <a:schemeClr val="tx1"/>
                </a:solidFill>
                <a:effectLst/>
                <a:latin typeface="+mn-lt"/>
                <a:ea typeface="+mn-ea"/>
                <a:cs typeface="+mn-cs"/>
              </a:rPr>
              <a:t>acquisistion</a:t>
            </a:r>
            <a:r>
              <a:rPr lang="en-CA" sz="1200" kern="1200" baseline="0" dirty="0" smtClean="0">
                <a:solidFill>
                  <a:schemeClr val="tx1"/>
                </a:solidFill>
                <a:effectLst/>
                <a:latin typeface="+mn-lt"/>
                <a:ea typeface="+mn-ea"/>
                <a:cs typeface="+mn-cs"/>
              </a:rPr>
              <a:t> card program.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So far, we must say that the justifications we have been reviewing are up to par.</a:t>
            </a:r>
            <a:endParaRPr lang="en-CA" sz="1200" kern="1200" baseline="0" dirty="0" smtClean="0">
              <a:solidFill>
                <a:schemeClr val="tx1"/>
              </a:solidFill>
              <a:effectLst/>
              <a:latin typeface="+mn-lt"/>
              <a:ea typeface="+mn-ea"/>
              <a:cs typeface="+mn-cs"/>
            </a:endParaRPr>
          </a:p>
          <a:p>
            <a:endParaRPr lang="en-US" dirty="0" smtClean="0"/>
          </a:p>
          <a:p>
            <a:pPr lvl="0"/>
            <a:r>
              <a:rPr lang="en-CA" sz="1200" kern="1200" dirty="0" smtClean="0">
                <a:solidFill>
                  <a:schemeClr val="tx1"/>
                </a:solidFill>
                <a:effectLst/>
                <a:latin typeface="+mn-lt"/>
                <a:ea typeface="+mn-ea"/>
                <a:cs typeface="+mn-cs"/>
              </a:rPr>
              <a:t>We</a:t>
            </a:r>
            <a:r>
              <a:rPr lang="en-CA" sz="1200" kern="1200" baseline="0" dirty="0" smtClean="0">
                <a:solidFill>
                  <a:schemeClr val="tx1"/>
                </a:solidFill>
                <a:effectLst/>
                <a:latin typeface="+mn-lt"/>
                <a:ea typeface="+mn-ea"/>
                <a:cs typeface="+mn-cs"/>
              </a:rPr>
              <a:t> must monitor and question all PayPal transactions and obtain this information. S</a:t>
            </a:r>
            <a:r>
              <a:rPr lang="en-CA" sz="1200" kern="1200" dirty="0" smtClean="0">
                <a:solidFill>
                  <a:schemeClr val="tx1"/>
                </a:solidFill>
                <a:effectLst/>
                <a:latin typeface="+mn-lt"/>
                <a:ea typeface="+mn-ea"/>
                <a:cs typeface="+mn-cs"/>
              </a:rPr>
              <a:t>upporting documentation includes:</a:t>
            </a:r>
          </a:p>
          <a:p>
            <a:pPr marL="171450" lvl="0" indent="-171450">
              <a:buFontTx/>
              <a:buChar char="-"/>
            </a:pPr>
            <a:r>
              <a:rPr lang="en-CA" sz="1200" kern="1200" dirty="0" smtClean="0">
                <a:solidFill>
                  <a:schemeClr val="tx1"/>
                </a:solidFill>
                <a:effectLst/>
                <a:latin typeface="+mn-lt"/>
                <a:ea typeface="+mn-ea"/>
                <a:cs typeface="+mn-cs"/>
              </a:rPr>
              <a:t>A comprehensive description of the purchase and how it was necessary to meet operational requirements</a:t>
            </a:r>
          </a:p>
          <a:p>
            <a:pPr marL="171450" lvl="0" indent="-171450">
              <a:buFontTx/>
              <a:buChar char="-"/>
            </a:pPr>
            <a:r>
              <a:rPr lang="en-CA" sz="1200" kern="1200" dirty="0" smtClean="0">
                <a:solidFill>
                  <a:schemeClr val="tx1"/>
                </a:solidFill>
                <a:effectLst/>
                <a:latin typeface="+mn-lt"/>
                <a:ea typeface="+mn-ea"/>
                <a:cs typeface="+mn-cs"/>
              </a:rPr>
              <a:t>A detailed record of the steps taken to first make every attempt to find another qualified vendor who accepts the acquisition card directly,</a:t>
            </a:r>
            <a:r>
              <a:rPr lang="en-CA" sz="1200" kern="1200" baseline="0" dirty="0" smtClean="0">
                <a:solidFill>
                  <a:schemeClr val="tx1"/>
                </a:solidFill>
                <a:effectLst/>
                <a:latin typeface="+mn-lt"/>
                <a:ea typeface="+mn-ea"/>
                <a:cs typeface="+mn-cs"/>
              </a:rPr>
              <a:t> and not through the use of PayPal</a:t>
            </a:r>
          </a:p>
          <a:p>
            <a:pPr marL="171450" lvl="0" indent="-171450">
              <a:buFontTx/>
              <a:buChar char="-"/>
            </a:pPr>
            <a:endParaRPr lang="en-US" sz="1200" kern="1200" baseline="0" dirty="0" smtClean="0">
              <a:solidFill>
                <a:schemeClr val="tx1"/>
              </a:solidFill>
              <a:effectLst/>
              <a:latin typeface="+mn-lt"/>
              <a:ea typeface="+mn-ea"/>
              <a:cs typeface="+mn-cs"/>
            </a:endParaRPr>
          </a:p>
          <a:p>
            <a:pPr marL="0" lvl="0" indent="0">
              <a:buFontTx/>
              <a:buNone/>
            </a:pPr>
            <a:r>
              <a:rPr lang="en-US" sz="1200" kern="1200" baseline="0" dirty="0" smtClean="0">
                <a:solidFill>
                  <a:schemeClr val="tx1"/>
                </a:solidFill>
                <a:effectLst/>
                <a:latin typeface="+mn-lt"/>
                <a:ea typeface="+mn-ea"/>
                <a:cs typeface="+mn-cs"/>
              </a:rPr>
              <a:t>One of the BMS shops in Quebec took the time to create a template in order to provide us with consistently complete information and we have tweaked it a bit and have shared this with all cardholders (and you can find it on </a:t>
            </a:r>
            <a:r>
              <a:rPr lang="en-US" sz="1200" kern="1200" baseline="0" dirty="0" err="1" smtClean="0">
                <a:solidFill>
                  <a:schemeClr val="tx1"/>
                </a:solidFill>
                <a:effectLst/>
                <a:latin typeface="+mn-lt"/>
                <a:ea typeface="+mn-ea"/>
                <a:cs typeface="+mn-cs"/>
              </a:rPr>
              <a:t>iService</a:t>
            </a:r>
            <a:r>
              <a:rPr lang="en-US" sz="1200" kern="1200" baseline="0" dirty="0" smtClean="0">
                <a:solidFill>
                  <a:schemeClr val="tx1"/>
                </a:solidFill>
                <a:effectLst/>
                <a:latin typeface="+mn-lt"/>
                <a:ea typeface="+mn-ea"/>
                <a:cs typeface="+mn-cs"/>
              </a:rPr>
              <a:t> under government acquisition card section). This is a great tool for cardholders who are questioned about a PayPal transaction.</a:t>
            </a:r>
          </a:p>
          <a:p>
            <a:pPr marL="0" lvl="0" indent="0">
              <a:buFontTx/>
              <a:buNone/>
            </a:pPr>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These are the steps to follow </a:t>
            </a:r>
            <a:r>
              <a:rPr lang="en-CA" sz="1100" b="0" i="0" kern="1200" baseline="0" dirty="0" smtClean="0">
                <a:solidFill>
                  <a:schemeClr val="tx1"/>
                </a:solidFill>
                <a:effectLst/>
                <a:latin typeface="+mn-lt"/>
                <a:ea typeface="+mn-ea"/>
                <a:cs typeface="+mn-cs"/>
              </a:rPr>
              <a:t>when using PayPal as a last resort:</a:t>
            </a:r>
            <a:endParaRPr lang="en-CA" sz="1100" b="0" i="0" kern="1200" dirty="0" smtClean="0">
              <a:solidFill>
                <a:schemeClr val="tx1"/>
              </a:solidFill>
              <a:effectLst/>
              <a:latin typeface="+mn-lt"/>
              <a:ea typeface="+mn-ea"/>
              <a:cs typeface="+mn-cs"/>
            </a:endParaRPr>
          </a:p>
          <a:p>
            <a:endParaRPr lang="en-CA" sz="1100" b="1" i="0" kern="1200" dirty="0" smtClean="0">
              <a:solidFill>
                <a:schemeClr val="tx1"/>
              </a:solidFill>
              <a:effectLst/>
              <a:latin typeface="+mn-lt"/>
              <a:ea typeface="+mn-ea"/>
              <a:cs typeface="+mn-cs"/>
            </a:endParaRPr>
          </a:p>
          <a:p>
            <a:r>
              <a:rPr lang="en-CA" sz="1100" b="1" i="0" kern="1200" dirty="0" smtClean="0">
                <a:solidFill>
                  <a:schemeClr val="tx1"/>
                </a:solidFill>
                <a:effectLst/>
                <a:latin typeface="+mn-lt"/>
                <a:ea typeface="+mn-ea"/>
                <a:cs typeface="+mn-cs"/>
              </a:rPr>
              <a:t>The first step </a:t>
            </a:r>
            <a:r>
              <a:rPr lang="en-CA" sz="1100" b="0" i="0" kern="1200" dirty="0" smtClean="0">
                <a:solidFill>
                  <a:schemeClr val="tx1"/>
                </a:solidFill>
                <a:effectLst/>
                <a:latin typeface="+mn-lt"/>
                <a:ea typeface="+mn-ea"/>
                <a:cs typeface="+mn-cs"/>
              </a:rPr>
              <a:t>is to</a:t>
            </a:r>
            <a:r>
              <a:rPr lang="en-CA" sz="1100" b="0" i="0" kern="1200" baseline="0" dirty="0" smtClean="0">
                <a:solidFill>
                  <a:schemeClr val="tx1"/>
                </a:solidFill>
                <a:effectLst/>
                <a:latin typeface="+mn-lt"/>
                <a:ea typeface="+mn-ea"/>
                <a:cs typeface="+mn-cs"/>
              </a:rPr>
              <a:t> c</a:t>
            </a:r>
            <a:r>
              <a:rPr lang="en-CA" sz="1100" i="0" kern="1200" dirty="0" smtClean="0">
                <a:solidFill>
                  <a:schemeClr val="tx1"/>
                </a:solidFill>
                <a:effectLst/>
                <a:latin typeface="+mn-lt"/>
                <a:ea typeface="+mn-ea"/>
                <a:cs typeface="+mn-cs"/>
              </a:rPr>
              <a:t>onfirm with the vendor </a:t>
            </a:r>
            <a:r>
              <a:rPr lang="en-CA" sz="1100" b="1" i="0" kern="1200" dirty="0" smtClean="0">
                <a:solidFill>
                  <a:schemeClr val="tx1"/>
                </a:solidFill>
                <a:effectLst/>
                <a:latin typeface="+mn-lt"/>
                <a:ea typeface="+mn-ea"/>
                <a:cs typeface="+mn-cs"/>
              </a:rPr>
              <a:t>BEFORE </a:t>
            </a:r>
            <a:r>
              <a:rPr lang="en-CA" sz="1100" i="0" kern="1200" dirty="0" smtClean="0">
                <a:solidFill>
                  <a:schemeClr val="tx1"/>
                </a:solidFill>
                <a:effectLst/>
                <a:latin typeface="+mn-lt"/>
                <a:ea typeface="+mn-ea"/>
                <a:cs typeface="+mn-cs"/>
              </a:rPr>
              <a:t>making a purchase that they accept the acquisition card </a:t>
            </a:r>
            <a:r>
              <a:rPr lang="en-CA" sz="1100" b="1" i="0" kern="1200" dirty="0" smtClean="0">
                <a:solidFill>
                  <a:schemeClr val="tx1"/>
                </a:solidFill>
                <a:effectLst/>
                <a:latin typeface="+mn-lt"/>
                <a:ea typeface="+mn-ea"/>
                <a:cs typeface="+mn-cs"/>
              </a:rPr>
              <a:t>DIRECTLY</a:t>
            </a:r>
            <a:r>
              <a:rPr lang="en-CA" sz="1100" i="0" kern="1200" dirty="0" smtClean="0">
                <a:solidFill>
                  <a:schemeClr val="tx1"/>
                </a:solidFill>
                <a:effectLst/>
                <a:latin typeface="+mn-lt"/>
                <a:ea typeface="+mn-ea"/>
                <a:cs typeface="+mn-cs"/>
              </a:rPr>
              <a:t> (and not through PayPal)</a:t>
            </a:r>
          </a:p>
          <a:p>
            <a:r>
              <a:rPr lang="en-CA" sz="1100" i="0" kern="1200" dirty="0" smtClean="0">
                <a:solidFill>
                  <a:schemeClr val="tx1"/>
                </a:solidFill>
                <a:effectLst/>
                <a:latin typeface="+mn-lt"/>
                <a:ea typeface="+mn-ea"/>
                <a:cs typeface="+mn-cs"/>
              </a:rPr>
              <a:t> </a:t>
            </a:r>
          </a:p>
          <a:p>
            <a:r>
              <a:rPr lang="en-CA" sz="1100" b="1" i="0" kern="1200" dirty="0" smtClean="0">
                <a:solidFill>
                  <a:schemeClr val="tx1"/>
                </a:solidFill>
                <a:effectLst/>
                <a:latin typeface="+mn-lt"/>
                <a:ea typeface="+mn-ea"/>
                <a:cs typeface="+mn-cs"/>
              </a:rPr>
              <a:t>For the second step</a:t>
            </a:r>
            <a:r>
              <a:rPr lang="en-CA" sz="1100" b="0" i="0" kern="1200" dirty="0" smtClean="0">
                <a:solidFill>
                  <a:schemeClr val="tx1"/>
                </a:solidFill>
                <a:effectLst/>
                <a:latin typeface="+mn-lt"/>
                <a:ea typeface="+mn-ea"/>
                <a:cs typeface="+mn-cs"/>
              </a:rPr>
              <a:t>, </a:t>
            </a:r>
            <a:r>
              <a:rPr lang="en-CA" sz="1100" b="0" i="0" u="sng" kern="1200" dirty="0" smtClean="0">
                <a:solidFill>
                  <a:schemeClr val="tx1"/>
                </a:solidFill>
                <a:effectLst/>
                <a:latin typeface="+mn-lt"/>
                <a:ea typeface="+mn-ea"/>
                <a:cs typeface="+mn-cs"/>
              </a:rPr>
              <a:t>i</a:t>
            </a:r>
            <a:r>
              <a:rPr lang="en-CA" sz="1100" i="0" u="sng" kern="1200" dirty="0" smtClean="0">
                <a:solidFill>
                  <a:schemeClr val="tx1"/>
                </a:solidFill>
                <a:effectLst/>
                <a:latin typeface="+mn-lt"/>
                <a:ea typeface="+mn-ea"/>
                <a:cs typeface="+mn-cs"/>
              </a:rPr>
              <a:t>f</a:t>
            </a:r>
            <a:r>
              <a:rPr lang="en-CA" sz="1100" i="0" kern="1200" dirty="0" smtClean="0">
                <a:solidFill>
                  <a:schemeClr val="tx1"/>
                </a:solidFill>
                <a:effectLst/>
                <a:latin typeface="+mn-lt"/>
                <a:ea typeface="+mn-ea"/>
                <a:cs typeface="+mn-cs"/>
              </a:rPr>
              <a:t> the vendor only accepts PayPal, the card holder must first make every attempt to find a Government acquisition card accepting merchant</a:t>
            </a:r>
            <a:r>
              <a:rPr lang="en-CA" sz="1100" i="0" kern="1200" baseline="0" dirty="0" smtClean="0">
                <a:solidFill>
                  <a:schemeClr val="tx1"/>
                </a:solidFill>
                <a:effectLst/>
                <a:latin typeface="+mn-lt"/>
                <a:ea typeface="+mn-ea"/>
                <a:cs typeface="+mn-cs"/>
              </a:rPr>
              <a:t> </a:t>
            </a:r>
            <a:r>
              <a:rPr lang="en-CA" sz="1100" i="0" kern="1200" dirty="0" smtClean="0">
                <a:solidFill>
                  <a:schemeClr val="tx1"/>
                </a:solidFill>
                <a:effectLst/>
                <a:latin typeface="+mn-lt"/>
                <a:ea typeface="+mn-ea"/>
                <a:cs typeface="+mn-cs"/>
              </a:rPr>
              <a:t>from which to procure the goods or services.</a:t>
            </a:r>
          </a:p>
          <a:p>
            <a:r>
              <a:rPr lang="en-CA" sz="1100" i="0" kern="1200" dirty="0" smtClean="0">
                <a:solidFill>
                  <a:schemeClr val="tx1"/>
                </a:solidFill>
                <a:effectLst/>
                <a:latin typeface="+mn-lt"/>
                <a:ea typeface="+mn-ea"/>
                <a:cs typeface="+mn-cs"/>
              </a:rPr>
              <a:t> </a:t>
            </a:r>
          </a:p>
          <a:p>
            <a:r>
              <a:rPr lang="en-CA" sz="1100" b="1" i="0" kern="1200" dirty="0" smtClean="0">
                <a:solidFill>
                  <a:schemeClr val="tx1"/>
                </a:solidFill>
                <a:effectLst/>
                <a:latin typeface="+mn-lt"/>
                <a:ea typeface="+mn-ea"/>
                <a:cs typeface="+mn-cs"/>
              </a:rPr>
              <a:t>For</a:t>
            </a:r>
            <a:r>
              <a:rPr lang="en-CA" sz="1100" b="1" i="0" kern="1200" baseline="0" dirty="0" smtClean="0">
                <a:solidFill>
                  <a:schemeClr val="tx1"/>
                </a:solidFill>
                <a:effectLst/>
                <a:latin typeface="+mn-lt"/>
                <a:ea typeface="+mn-ea"/>
                <a:cs typeface="+mn-cs"/>
              </a:rPr>
              <a:t> the third step, </a:t>
            </a:r>
            <a:r>
              <a:rPr lang="en-CA" sz="1100" b="0" i="0" u="sng" kern="1200" baseline="0" dirty="0" smtClean="0">
                <a:solidFill>
                  <a:schemeClr val="tx1"/>
                </a:solidFill>
                <a:effectLst/>
                <a:latin typeface="+mn-lt"/>
                <a:ea typeface="+mn-ea"/>
                <a:cs typeface="+mn-cs"/>
              </a:rPr>
              <a:t>i</a:t>
            </a:r>
            <a:r>
              <a:rPr lang="en-CA" sz="1100" i="0" u="sng" kern="1200" dirty="0" smtClean="0">
                <a:solidFill>
                  <a:schemeClr val="tx1"/>
                </a:solidFill>
                <a:effectLst/>
                <a:latin typeface="+mn-lt"/>
                <a:ea typeface="+mn-ea"/>
                <a:cs typeface="+mn-cs"/>
              </a:rPr>
              <a:t>f</a:t>
            </a:r>
            <a:r>
              <a:rPr lang="en-CA" sz="1100" i="0" kern="1200" dirty="0" smtClean="0">
                <a:solidFill>
                  <a:schemeClr val="tx1"/>
                </a:solidFill>
                <a:effectLst/>
                <a:latin typeface="+mn-lt"/>
                <a:ea typeface="+mn-ea"/>
                <a:cs typeface="+mn-cs"/>
              </a:rPr>
              <a:t> there are no other qualified vendors and the requirement is unique, PayPal may be used for the purchase if the merchant is absolutely trusted and the use of PayPal</a:t>
            </a:r>
            <a:r>
              <a:rPr lang="en-CA" sz="1100" i="0" kern="1200" baseline="0" dirty="0" smtClean="0">
                <a:solidFill>
                  <a:schemeClr val="tx1"/>
                </a:solidFill>
                <a:effectLst/>
                <a:latin typeface="+mn-lt"/>
                <a:ea typeface="+mn-ea"/>
                <a:cs typeface="+mn-cs"/>
              </a:rPr>
              <a:t> </a:t>
            </a:r>
            <a:r>
              <a:rPr lang="en-CA" sz="1100" i="0" kern="1200" dirty="0" smtClean="0">
                <a:solidFill>
                  <a:schemeClr val="tx1"/>
                </a:solidFill>
                <a:effectLst/>
                <a:latin typeface="+mn-lt"/>
                <a:ea typeface="+mn-ea"/>
                <a:cs typeface="+mn-cs"/>
              </a:rPr>
              <a:t>was </a:t>
            </a:r>
            <a:r>
              <a:rPr lang="en-CA" sz="1100" i="0" u="sng" kern="1200" dirty="0" smtClean="0">
                <a:solidFill>
                  <a:schemeClr val="tx1"/>
                </a:solidFill>
                <a:effectLst/>
                <a:latin typeface="+mn-lt"/>
                <a:ea typeface="+mn-ea"/>
                <a:cs typeface="+mn-cs"/>
              </a:rPr>
              <a:t>unavoidable</a:t>
            </a:r>
          </a:p>
          <a:p>
            <a:endParaRPr lang="en-CA" sz="1100" i="0" kern="1200" dirty="0" smtClean="0">
              <a:solidFill>
                <a:schemeClr val="tx1"/>
              </a:solidFill>
              <a:effectLst/>
              <a:latin typeface="+mn-lt"/>
              <a:ea typeface="+mn-ea"/>
              <a:cs typeface="+mn-cs"/>
            </a:endParaRPr>
          </a:p>
          <a:p>
            <a:r>
              <a:rPr lang="en-CA" sz="1100" b="1" i="0" kern="1200" dirty="0" smtClean="0">
                <a:solidFill>
                  <a:schemeClr val="tx1"/>
                </a:solidFill>
                <a:effectLst/>
                <a:latin typeface="+mn-lt"/>
                <a:ea typeface="+mn-ea"/>
                <a:cs typeface="+mn-cs"/>
              </a:rPr>
              <a:t>The fourth and last step </a:t>
            </a:r>
            <a:r>
              <a:rPr lang="en-CA" sz="1100" b="0" i="0" kern="1200" dirty="0" smtClean="0">
                <a:solidFill>
                  <a:schemeClr val="tx1"/>
                </a:solidFill>
                <a:effectLst/>
                <a:latin typeface="+mn-lt"/>
                <a:ea typeface="+mn-ea"/>
                <a:cs typeface="+mn-cs"/>
              </a:rPr>
              <a:t>is</a:t>
            </a:r>
            <a:r>
              <a:rPr lang="en-CA" sz="1100" b="0" i="0" kern="1200" baseline="0" dirty="0" smtClean="0">
                <a:solidFill>
                  <a:schemeClr val="tx1"/>
                </a:solidFill>
                <a:effectLst/>
                <a:latin typeface="+mn-lt"/>
                <a:ea typeface="+mn-ea"/>
                <a:cs typeface="+mn-cs"/>
              </a:rPr>
              <a:t> for the cardholder to m</a:t>
            </a:r>
            <a:r>
              <a:rPr lang="en-CA" sz="1100" i="0" kern="1200" dirty="0" smtClean="0">
                <a:solidFill>
                  <a:schemeClr val="tx1"/>
                </a:solidFill>
                <a:effectLst/>
                <a:latin typeface="+mn-lt"/>
                <a:ea typeface="+mn-ea"/>
                <a:cs typeface="+mn-cs"/>
              </a:rPr>
              <a:t>aintain a record of adequate supporting documentation and justification showing that the requirement is unique and can only be fulfilled by that vendor    </a:t>
            </a:r>
          </a:p>
          <a:p>
            <a:pPr marL="0" lvl="0" indent="0">
              <a:buFontTx/>
              <a:buNone/>
            </a:pPr>
            <a:endParaRPr lang="en-CA" sz="1100" baseline="0" dirty="0" smtClean="0"/>
          </a:p>
          <a:p>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10</a:t>
            </a:fld>
            <a:endParaRPr lang="en-CA"/>
          </a:p>
        </p:txBody>
      </p:sp>
    </p:spTree>
    <p:extLst>
      <p:ext uri="{BB962C8B-B14F-4D97-AF65-F5344CB8AC3E}">
        <p14:creationId xmlns:p14="http://schemas.microsoft.com/office/powerpoint/2010/main" val="1767063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smtClean="0"/>
              <a:t>What are some examples of valid and invalid justifications for using PayPal?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0" i="0" u="none" strike="noStrike" kern="1200" cap="none" spc="0" normalizeH="0" baseline="0" noProof="0" dirty="0" smtClean="0">
                <a:ln>
                  <a:noFill/>
                </a:ln>
                <a:solidFill>
                  <a:prstClr val="black"/>
                </a:solidFill>
                <a:effectLst/>
                <a:uLnTx/>
                <a:uFillTx/>
                <a:latin typeface="+mn-lt"/>
                <a:ea typeface="+mn-ea"/>
                <a:cs typeface="+mn-cs"/>
              </a:rPr>
              <a:t>Since every situation is different and new scenarios are continually being presented to us, we ask that you do your best to use your good judgement when it comes to paying through PayPal. Before making a purchase, if you aren’t sure if your justification is valid, communicate with us and we can give you a clear answer.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0" i="0" u="none" strike="noStrike" kern="1200" cap="none" spc="0" normalizeH="0" baseline="0" noProof="0" dirty="0" smtClean="0">
                <a:ln>
                  <a:noFill/>
                </a:ln>
                <a:solidFill>
                  <a:prstClr val="black"/>
                </a:solidFill>
                <a:effectLst/>
                <a:uLnTx/>
                <a:uFillTx/>
                <a:latin typeface="+mn-lt"/>
                <a:ea typeface="+mn-ea"/>
                <a:cs typeface="+mn-cs"/>
              </a:rPr>
              <a:t>Here are some scenarios in which the use of PayPal is justifiable: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1" i="0" u="none" strike="noStrike" kern="1200" cap="none" spc="0" normalizeH="0" baseline="0" noProof="0" dirty="0" smtClean="0">
                <a:ln>
                  <a:noFill/>
                </a:ln>
                <a:solidFill>
                  <a:prstClr val="black"/>
                </a:solidFill>
                <a:effectLst/>
                <a:uLnTx/>
                <a:uFillTx/>
                <a:latin typeface="+mn-lt"/>
                <a:ea typeface="+mn-ea"/>
                <a:cs typeface="+mn-cs"/>
              </a:rPr>
              <a:t>Scenario #1.</a:t>
            </a:r>
            <a:r>
              <a:rPr kumimoji="0" lang="en-CA" sz="1200" b="0" i="0" u="none" strike="noStrike" kern="1200" cap="none" spc="0" normalizeH="0" baseline="0" noProof="0" dirty="0" smtClean="0">
                <a:ln>
                  <a:noFill/>
                </a:ln>
                <a:solidFill>
                  <a:prstClr val="black"/>
                </a:solidFill>
                <a:effectLst/>
                <a:uLnTx/>
                <a:uFillTx/>
                <a:latin typeface="+mn-lt"/>
                <a:ea typeface="+mn-ea"/>
                <a:cs typeface="+mn-cs"/>
              </a:rPr>
              <a:t> A PayPal transaction can be justified if there is a substantial cost difference between other vendors and the initial vendor who only accepts payments through PayPal for the same product or service. Therefore, if all of the other vendors have provided much higher bids for your requirement than the initial vendor, the risks associated with PayPal are acceptable and justifiable. In summary, if Vendor A provided you with a quote for $1,000, and Vendors B, C and D all quoted $1,500 and over, Vendor A would be selected even though they only accept PayPal because the good or service provided by this vendor costs $500 less than the other options. You can provide us with this justification in writing, as well as all of the quotes submitted as documentation.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1" i="0" u="none" strike="noStrike" kern="1200" cap="none" spc="0" normalizeH="0" baseline="0" noProof="0" dirty="0" smtClean="0">
                <a:ln>
                  <a:noFill/>
                </a:ln>
                <a:solidFill>
                  <a:prstClr val="black"/>
                </a:solidFill>
                <a:effectLst/>
                <a:uLnTx/>
                <a:uFillTx/>
                <a:latin typeface="+mn-lt"/>
                <a:ea typeface="+mn-ea"/>
                <a:cs typeface="+mn-cs"/>
              </a:rPr>
              <a:t>Scenario #2. </a:t>
            </a:r>
            <a:r>
              <a:rPr kumimoji="0" lang="en-CA" sz="1200" b="0" i="0" u="none" strike="noStrike" kern="1200" cap="none" spc="0" normalizeH="0" baseline="0" noProof="0" dirty="0" smtClean="0">
                <a:ln>
                  <a:noFill/>
                </a:ln>
                <a:solidFill>
                  <a:prstClr val="black"/>
                </a:solidFill>
                <a:effectLst/>
                <a:uLnTx/>
                <a:uFillTx/>
                <a:latin typeface="+mn-lt"/>
                <a:ea typeface="+mn-ea"/>
                <a:cs typeface="+mn-cs"/>
              </a:rPr>
              <a:t>Another example of a valid justification for the use of PayPal is if you require an expert in a specific field, or on a specific matter, to speak at an event or conference and they only accept the acquisition card through PayPal. These experts are often unique and there are no other experts in the area who could provide the same service. Therefore, this type of transaction would be justifiable, and you would be required to provide this information to us in writing, in addition to the quote for the service.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0" i="0" u="none" strike="noStrike" kern="1200" cap="none" spc="0" normalizeH="0" baseline="0" noProof="0" dirty="0" smtClean="0">
                <a:ln>
                  <a:noFill/>
                </a:ln>
                <a:solidFill>
                  <a:prstClr val="black"/>
                </a:solidFill>
                <a:effectLst/>
                <a:uLnTx/>
                <a:uFillTx/>
                <a:latin typeface="+mn-lt"/>
                <a:ea typeface="+mn-ea"/>
                <a:cs typeface="+mn-cs"/>
              </a:rPr>
              <a:t>Now, here are some examples of invalid justifications for the use of PayPal: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1" i="0" u="none" strike="noStrike" kern="1200" cap="none" spc="0" normalizeH="0" baseline="0" noProof="0" dirty="0" smtClean="0">
                <a:ln>
                  <a:noFill/>
                </a:ln>
                <a:solidFill>
                  <a:prstClr val="black"/>
                </a:solidFill>
                <a:effectLst/>
                <a:uLnTx/>
                <a:uFillTx/>
                <a:latin typeface="+mn-lt"/>
                <a:ea typeface="+mn-ea"/>
                <a:cs typeface="+mn-cs"/>
              </a:rPr>
              <a:t>Scenario #1. </a:t>
            </a:r>
            <a:r>
              <a:rPr kumimoji="0" lang="en-CA" sz="1200" b="0" i="0" u="none" strike="noStrike" kern="1200" cap="none" spc="0" normalizeH="0" baseline="0" noProof="0" dirty="0" smtClean="0">
                <a:ln>
                  <a:noFill/>
                </a:ln>
                <a:solidFill>
                  <a:prstClr val="black"/>
                </a:solidFill>
                <a:effectLst/>
                <a:uLnTx/>
                <a:uFillTx/>
                <a:latin typeface="+mn-lt"/>
                <a:ea typeface="+mn-ea"/>
                <a:cs typeface="+mn-cs"/>
              </a:rPr>
              <a:t>This is something we often receive as a response to our PayPal monitoring emails, which is the THCEE form. Please do not send us this form as it applies to travel, hospitality, conference and event expenses procedures, and is not applicable to the PayPal transaction procedure. You must provide us with details, in writing, as to which steps you took to find another vendor who accepts the acquisition card directly, as well as any documentation, such as quotes or email communication from the other vendors. </a:t>
            </a:r>
            <a:endParaRPr kumimoji="0" lang="en-CA" sz="1200" b="1" i="0" u="none" strike="noStrike" kern="1200" cap="none" spc="0" normalizeH="0" baseline="0" noProof="0" dirty="0" smtClean="0">
              <a:ln>
                <a:noFill/>
              </a:ln>
              <a:solidFill>
                <a:prstClr val="black"/>
              </a:solidFill>
              <a:effectLst/>
              <a:uLnTx/>
              <a:uFillTx/>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kumimoji="0" lang="en-CA"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1" i="0" u="none" strike="noStrike" kern="1200" cap="none" spc="0" normalizeH="0" baseline="0" noProof="0" dirty="0" smtClean="0">
                <a:ln>
                  <a:noFill/>
                </a:ln>
                <a:solidFill>
                  <a:prstClr val="black"/>
                </a:solidFill>
                <a:effectLst/>
                <a:uLnTx/>
                <a:uFillTx/>
                <a:latin typeface="+mn-lt"/>
                <a:ea typeface="+mn-ea"/>
                <a:cs typeface="+mn-cs"/>
              </a:rPr>
              <a:t>Scenario #2. </a:t>
            </a:r>
            <a:r>
              <a:rPr kumimoji="0" lang="en-CA" sz="1200" b="0" i="0" u="none" strike="noStrike" kern="1200" cap="none" spc="0" normalizeH="0" baseline="0" noProof="0" dirty="0" smtClean="0">
                <a:ln>
                  <a:noFill/>
                </a:ln>
                <a:solidFill>
                  <a:prstClr val="black"/>
                </a:solidFill>
                <a:effectLst/>
                <a:uLnTx/>
                <a:uFillTx/>
                <a:latin typeface="+mn-lt"/>
                <a:ea typeface="+mn-ea"/>
                <a:cs typeface="+mn-cs"/>
              </a:rPr>
              <a:t>Another example of an invalid justification would be if you have previously received goods or services from a particular vendor in the past, and you had a positive experience using that vendor. Therefore you would like to select this vendor once more, but they only accept payments through PayPal. The procedure for the use of PayPal has changed, and, unfortunately, clients can no longer select a vendor who was chosen in the past but only accepts PayPal as a method of payment, when other vendors can offer the same product or service and accept the acquisition card directly. In this scenario, the vendor who accepts the card directly must be selected, unless another vendor can provide the same product or service for a significantly lower price.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sz="12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CA" sz="1200" b="1" i="0" u="none" strike="noStrike" kern="1200" cap="none" spc="0" normalizeH="0" baseline="0" noProof="0" dirty="0" smtClean="0">
                <a:ln>
                  <a:noFill/>
                </a:ln>
                <a:solidFill>
                  <a:prstClr val="black"/>
                </a:solidFill>
                <a:effectLst/>
                <a:uLnTx/>
                <a:uFillTx/>
                <a:latin typeface="+mn-lt"/>
                <a:ea typeface="+mn-ea"/>
                <a:cs typeface="+mn-cs"/>
              </a:rPr>
              <a:t>Scenario #3. </a:t>
            </a:r>
            <a:r>
              <a:rPr kumimoji="0" lang="en-CA" sz="1200" b="0" i="0" u="none" strike="noStrike" kern="1200" cap="none" spc="0" normalizeH="0" baseline="0" noProof="0" dirty="0" smtClean="0">
                <a:ln>
                  <a:noFill/>
                </a:ln>
                <a:solidFill>
                  <a:prstClr val="black"/>
                </a:solidFill>
                <a:effectLst/>
                <a:uLnTx/>
                <a:uFillTx/>
                <a:latin typeface="+mn-lt"/>
                <a:ea typeface="+mn-ea"/>
                <a:cs typeface="+mn-cs"/>
              </a:rPr>
              <a:t>Lastly, another common response that we receive during the monitoring of PayPal transactions is when cardholders receive invoices from clients </a:t>
            </a:r>
            <a:r>
              <a:rPr kumimoji="0" lang="en-CA" sz="1200" b="0" i="0" u="sng" strike="noStrike" kern="1200" cap="none" spc="0" normalizeH="0" baseline="0" noProof="0" dirty="0" smtClean="0">
                <a:ln>
                  <a:noFill/>
                </a:ln>
                <a:solidFill>
                  <a:prstClr val="black"/>
                </a:solidFill>
                <a:effectLst/>
                <a:uLnTx/>
                <a:uFillTx/>
                <a:latin typeface="+mn-lt"/>
                <a:ea typeface="+mn-ea"/>
                <a:cs typeface="+mn-cs"/>
              </a:rPr>
              <a:t>after</a:t>
            </a:r>
            <a:r>
              <a:rPr kumimoji="0" lang="en-CA" sz="1200" b="0" i="0" u="none" strike="noStrike" kern="1200" cap="none" spc="0" normalizeH="0" baseline="0" noProof="0" dirty="0" smtClean="0">
                <a:ln>
                  <a:noFill/>
                </a:ln>
                <a:solidFill>
                  <a:prstClr val="black"/>
                </a:solidFill>
                <a:effectLst/>
                <a:uLnTx/>
                <a:uFillTx/>
                <a:latin typeface="+mn-lt"/>
                <a:ea typeface="+mn-ea"/>
                <a:cs typeface="+mn-cs"/>
              </a:rPr>
              <a:t> the services have been rendered or the products have been received, and that the vendor requires payment through PayPal. The justification in this scenario is not acceptable. When a cardholder pays an invoice for a client, they must be in line with the procedures that govern the use of the acquisition card. If a client asks the cardholder to pay an invoice that contradicts these procedures, the cardholder is put in a difficult situation, but cardholders still have to follow the rules in regards to the use of PayPal. If a cardholder pays an invoice for a client, they must ensure that their clients are informed and that they understand that there are limits associated with the use of the departmental acquisition card. The cardholder is primarily responsible for complying with the Department's procedures when using the acquisition card. </a:t>
            </a:r>
          </a:p>
          <a:p>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11</a:t>
            </a:fld>
            <a:endParaRPr lang="en-CA"/>
          </a:p>
        </p:txBody>
      </p:sp>
    </p:spTree>
    <p:extLst>
      <p:ext uri="{BB962C8B-B14F-4D97-AF65-F5344CB8AC3E}">
        <p14:creationId xmlns:p14="http://schemas.microsoft.com/office/powerpoint/2010/main" val="25141020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smtClean="0"/>
              <a:t>Can I pay a vendor who uses Square?</a:t>
            </a:r>
            <a:endParaRPr lang="en-US" smtClean="0"/>
          </a:p>
          <a:p>
            <a:endParaRPr lang="en-US" smtClean="0"/>
          </a:p>
          <a:p>
            <a:r>
              <a:rPr lang="en-US" smtClean="0"/>
              <a:t>This question has come up a few</a:t>
            </a:r>
            <a:r>
              <a:rPr lang="en-US" baseline="0" smtClean="0"/>
              <a:t> times since the new processes surrounding the use of PayPal came into effect. As we mentionned before, these new processes were a result of changes made to PSPC’s Receiver General Manual and were not intiated by ESDC. We do, of course, respect and adhere to government-wide policies such as this one and therefore have done our best to implement the new processes as smoothly as possible. </a:t>
            </a:r>
          </a:p>
          <a:p>
            <a:endParaRPr lang="en-US" baseline="0" smtClean="0"/>
          </a:p>
          <a:p>
            <a:r>
              <a:rPr lang="en-US" baseline="0" smtClean="0"/>
              <a:t>So are you allowed to process a payment with a vendor who uses Square?</a:t>
            </a:r>
            <a:endParaRPr lang="en-US" smtClean="0"/>
          </a:p>
          <a:p>
            <a:endParaRPr lang="en-US" smtClean="0"/>
          </a:p>
          <a:p>
            <a:r>
              <a:rPr lang="en-US" smtClean="0"/>
              <a:t>The short answer is: We do not perform monitoring on transactions processed by square. </a:t>
            </a:r>
          </a:p>
          <a:p>
            <a:endParaRPr lang="en-US"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mtClean="0"/>
              <a:t>The</a:t>
            </a:r>
            <a:r>
              <a:rPr lang="en-US" baseline="0" smtClean="0"/>
              <a:t> long answer is: </a:t>
            </a:r>
            <a:r>
              <a:rPr lang="en-US" smtClean="0"/>
              <a:t>We do not perform monitoring on transactions processed by square.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mtClean="0"/>
              <a:t>Now we are going to go over the new </a:t>
            </a:r>
            <a:r>
              <a:rPr kumimoji="0" lang="en-CA" sz="1200" b="0" i="0" u="none" strike="noStrike" kern="1200" cap="none" spc="0" normalizeH="0" baseline="0" noProof="0" smtClean="0">
                <a:ln>
                  <a:noFill/>
                </a:ln>
                <a:solidFill>
                  <a:prstClr val="black"/>
                </a:solidFill>
                <a:effectLst/>
                <a:uLnTx/>
                <a:uFillTx/>
                <a:latin typeface="+mn-lt"/>
                <a:ea typeface="+mn-ea"/>
                <a:cs typeface="+mn-cs"/>
              </a:rPr>
              <a:t>tiered approach to consequences of acquisition card misuse </a:t>
            </a:r>
            <a:endParaRPr lang="en-US" smtClean="0"/>
          </a:p>
          <a:p>
            <a:endParaRPr lang="en-CA"/>
          </a:p>
        </p:txBody>
      </p:sp>
      <p:sp>
        <p:nvSpPr>
          <p:cNvPr id="4" name="Slide Number Placeholder 3"/>
          <p:cNvSpPr>
            <a:spLocks noGrp="1"/>
          </p:cNvSpPr>
          <p:nvPr>
            <p:ph type="sldNum" sz="quarter" idx="10"/>
          </p:nvPr>
        </p:nvSpPr>
        <p:spPr/>
        <p:txBody>
          <a:bodyPr/>
          <a:lstStyle/>
          <a:p>
            <a:fld id="{5A46106F-BEFE-41C6-9573-4ECB6E6F08F0}" type="slidenum">
              <a:rPr lang="en-CA" smtClean="0"/>
              <a:t>12</a:t>
            </a:fld>
            <a:endParaRPr lang="en-CA"/>
          </a:p>
        </p:txBody>
      </p:sp>
    </p:spTree>
    <p:extLst>
      <p:ext uri="{BB962C8B-B14F-4D97-AF65-F5344CB8AC3E}">
        <p14:creationId xmlns:p14="http://schemas.microsoft.com/office/powerpoint/2010/main" val="3754539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As you all know, a new tiered approach to</a:t>
            </a:r>
            <a:r>
              <a:rPr lang="en-CA" baseline="0" dirty="0" smtClean="0"/>
              <a:t> consequences of acquisition card misuse has been approved and is being implemented by the department. The Receiver General Manual requires us to impose punitive consequences and this has always been done within the ESDC’s acquisition card program. CFOB has always had the authority to impose consequences when situations of misuse come up – and always has imposed consequences, although now a framework has been established to ensure the consequences are being applied in a consistent manner.</a:t>
            </a:r>
          </a:p>
          <a:p>
            <a:endParaRPr lang="en-CA" baseline="0" dirty="0" smtClean="0"/>
          </a:p>
          <a:p>
            <a:r>
              <a:rPr lang="en-CA" baseline="0" dirty="0" smtClean="0"/>
              <a:t>This came about after a small number of individuals had several cases of misuse and we needed to develop a consistent and fair approach to dealing with this type of situation. For the majority of cardholders, this tiered approach should never apply as most cardholders have never had a case of misuse and those that have more than 1 case of misuse are very few and far between. (Out of approximately 50,000 transactions, we have had fewer than 20 cases of misuses.)</a:t>
            </a:r>
          </a:p>
          <a:p>
            <a:endParaRPr lang="en-US" baseline="0" dirty="0" smtClean="0"/>
          </a:p>
          <a:p>
            <a:r>
              <a:rPr lang="en-US" baseline="0" dirty="0" smtClean="0"/>
              <a:t>Never the less, it is important to be aware of the possible consequences. It is also very important to be aware of what constitutes misuse and to take the time to </a:t>
            </a:r>
            <a:r>
              <a:rPr lang="en-US" baseline="0" dirty="0" err="1" smtClean="0"/>
              <a:t>familiarise</a:t>
            </a:r>
            <a:r>
              <a:rPr lang="en-US" baseline="0" dirty="0" smtClean="0"/>
              <a:t> yourself with the department’s acquisition card policy – it is only a few pages long so it does not take too much time to read and we are here to provide clarification whenever you need it. We will also go over the most common types of misuse today.</a:t>
            </a:r>
            <a:endParaRPr lang="en-CA" dirty="0" smtClean="0"/>
          </a:p>
          <a:p>
            <a:endParaRPr lang="en-CA" dirty="0" smtClean="0"/>
          </a:p>
          <a:p>
            <a:r>
              <a:rPr lang="en-CA" dirty="0" smtClean="0"/>
              <a:t>The consequences</a:t>
            </a:r>
            <a:r>
              <a:rPr lang="en-CA" baseline="0" dirty="0" smtClean="0"/>
              <a:t> imposed for cardholders who are identified as having misused the acquisition card or who have made a personal purchase using the acquisition card, or other actions in contradiction to the policy, are:</a:t>
            </a:r>
          </a:p>
          <a:p>
            <a:endParaRPr lang="en-CA" baseline="0" dirty="0" smtClean="0"/>
          </a:p>
          <a:p>
            <a:r>
              <a:rPr lang="en-CA" baseline="0" dirty="0" smtClean="0"/>
              <a:t>Communication with Cardholders and other Stakeholders:</a:t>
            </a:r>
          </a:p>
          <a:p>
            <a:pPr marL="171450" indent="-171450">
              <a:buFont typeface="Arial" panose="020B0604020202020204" pitchFamily="34" charset="0"/>
              <a:buChar char="•"/>
            </a:pPr>
            <a:r>
              <a:rPr lang="en-CA" sz="1200" kern="1200" dirty="0" smtClean="0">
                <a:solidFill>
                  <a:schemeClr val="tx1"/>
                </a:solidFill>
                <a:effectLst/>
                <a:latin typeface="+mn-lt"/>
                <a:ea typeface="+mn-ea"/>
                <a:cs typeface="+mn-cs"/>
              </a:rPr>
              <a:t>The cardholder will receive a warning to advise them of the consequences of re-occurrence. If the misuse involves a personal purchase made with the AC, Integrity Services are made aware (Accounts Payable is also made aware if the purchase requires reimbursement).</a:t>
            </a:r>
          </a:p>
          <a:p>
            <a:pPr marL="171450" indent="-171450">
              <a:buFont typeface="Arial" panose="020B0604020202020204" pitchFamily="34" charset="0"/>
              <a:buChar char="•"/>
            </a:pPr>
            <a:endParaRPr lang="en-CA" sz="1200" kern="1200" dirty="0" smtClean="0">
              <a:solidFill>
                <a:schemeClr val="tx1"/>
              </a:solidFill>
              <a:effectLst/>
              <a:latin typeface="+mn-lt"/>
              <a:ea typeface="+mn-ea"/>
              <a:cs typeface="+mn-cs"/>
            </a:endParaRPr>
          </a:p>
          <a:p>
            <a:pPr marL="0" indent="0">
              <a:buFont typeface="Arial" panose="020B0604020202020204" pitchFamily="34" charset="0"/>
              <a:buNone/>
            </a:pPr>
            <a:r>
              <a:rPr lang="en-CA" sz="1200" kern="1200" dirty="0" smtClean="0">
                <a:solidFill>
                  <a:schemeClr val="tx1"/>
                </a:solidFill>
                <a:effectLst/>
                <a:latin typeface="+mn-lt"/>
                <a:ea typeface="+mn-ea"/>
                <a:cs typeface="+mn-cs"/>
              </a:rPr>
              <a:t>Requirements</a:t>
            </a:r>
            <a:r>
              <a:rPr lang="en-CA" sz="1200" kern="1200" baseline="0" dirty="0" smtClean="0">
                <a:solidFill>
                  <a:schemeClr val="tx1"/>
                </a:solidFill>
                <a:effectLst/>
                <a:latin typeface="+mn-lt"/>
                <a:ea typeface="+mn-ea"/>
                <a:cs typeface="+mn-cs"/>
              </a:rPr>
              <a:t> and Monitoring:</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CA" sz="1200" kern="1200" dirty="0" smtClean="0">
                <a:solidFill>
                  <a:schemeClr val="tx1"/>
                </a:solidFill>
                <a:effectLst/>
                <a:latin typeface="+mn-lt"/>
                <a:ea typeface="+mn-ea"/>
                <a:cs typeface="+mn-cs"/>
              </a:rPr>
              <a:t>The cardholder will be required to review ESDC’s AC Policy and retake the mandatory AC departmental training. All cardholders under the CC Manager will be monitored on 100% of transactions for a period of 1 year. If the cardholder is assigned to a new CC Manager, the new manager is made aware of the number of instances of misuse that have occurred and the cardholder will continue to be monitored for the remainder of the 1-year period. (Note that in the past, we</a:t>
            </a:r>
            <a:r>
              <a:rPr lang="en-CA" sz="1200" kern="1200" baseline="0" dirty="0" smtClean="0">
                <a:solidFill>
                  <a:schemeClr val="tx1"/>
                </a:solidFill>
                <a:effectLst/>
                <a:latin typeface="+mn-lt"/>
                <a:ea typeface="+mn-ea"/>
                <a:cs typeface="+mn-cs"/>
              </a:rPr>
              <a:t> have had situations where a CC Manager has split a requirement or an invoice between 2 separate cardholders, which is one of the reasons why we always look at all cardholders under CC Managers, and not just 1.)</a:t>
            </a:r>
            <a:endParaRPr lang="en-CA" sz="1200" kern="1200" dirty="0" smtClean="0">
              <a:solidFill>
                <a:schemeClr val="tx1"/>
              </a:solidFill>
              <a:effectLst/>
              <a:latin typeface="+mn-lt"/>
              <a:ea typeface="+mn-ea"/>
              <a:cs typeface="+mn-cs"/>
            </a:endParaRPr>
          </a:p>
          <a:p>
            <a:pPr marL="0" indent="0">
              <a:buFont typeface="Arial" panose="020B0604020202020204" pitchFamily="34" charset="0"/>
              <a:buNone/>
            </a:pPr>
            <a:endParaRPr lang="en-CA" sz="1200" kern="1200" dirty="0" smtClean="0">
              <a:solidFill>
                <a:schemeClr val="tx1"/>
              </a:solidFill>
              <a:effectLst/>
              <a:latin typeface="+mn-lt"/>
              <a:ea typeface="+mn-ea"/>
              <a:cs typeface="+mn-cs"/>
            </a:endParaRPr>
          </a:p>
          <a:p>
            <a:pPr marL="0" indent="0">
              <a:buFont typeface="Arial" panose="020B0604020202020204" pitchFamily="34" charset="0"/>
              <a:buNone/>
            </a:pPr>
            <a:r>
              <a:rPr lang="en-CA" sz="1200" kern="1200" dirty="0" smtClean="0">
                <a:solidFill>
                  <a:schemeClr val="tx1"/>
                </a:solidFill>
                <a:effectLst/>
                <a:latin typeface="+mn-lt"/>
                <a:ea typeface="+mn-ea"/>
                <a:cs typeface="+mn-cs"/>
              </a:rPr>
              <a:t>Amount</a:t>
            </a:r>
            <a:r>
              <a:rPr lang="en-CA" sz="1200" kern="1200" baseline="0" dirty="0" smtClean="0">
                <a:solidFill>
                  <a:schemeClr val="tx1"/>
                </a:solidFill>
                <a:effectLst/>
                <a:latin typeface="+mn-lt"/>
                <a:ea typeface="+mn-ea"/>
                <a:cs typeface="+mn-cs"/>
              </a:rPr>
              <a:t> of Time the Card is Suspended:</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CA" baseline="0" dirty="0" smtClean="0"/>
              <a:t>1 Misuse – </a:t>
            </a:r>
            <a:r>
              <a:rPr lang="en-CA" sz="1200" kern="1200" dirty="0" smtClean="0">
                <a:solidFill>
                  <a:schemeClr val="tx1"/>
                </a:solidFill>
                <a:effectLst/>
                <a:latin typeface="+mn-lt"/>
                <a:ea typeface="+mn-ea"/>
                <a:cs typeface="+mn-cs"/>
              </a:rPr>
              <a:t>Card is suspended for a period of 1 month</a:t>
            </a:r>
          </a:p>
          <a:p>
            <a:pPr marL="171450" indent="-171450">
              <a:buFont typeface="Arial" panose="020B0604020202020204" pitchFamily="34" charset="0"/>
              <a:buChar char="•"/>
            </a:pPr>
            <a:r>
              <a:rPr lang="en-CA" sz="1200" kern="1200" dirty="0" smtClean="0">
                <a:solidFill>
                  <a:schemeClr val="tx1"/>
                </a:solidFill>
                <a:effectLst/>
                <a:latin typeface="+mn-lt"/>
                <a:ea typeface="+mn-ea"/>
                <a:cs typeface="+mn-cs"/>
              </a:rPr>
              <a:t>2 Misuses – Card is suspended for a period of 1 year</a:t>
            </a:r>
          </a:p>
          <a:p>
            <a:pPr marL="171450" indent="-171450">
              <a:buFont typeface="Arial" panose="020B0604020202020204" pitchFamily="34" charset="0"/>
              <a:buChar char="•"/>
            </a:pPr>
            <a:r>
              <a:rPr lang="en-CA" sz="1200" kern="1200" dirty="0" smtClean="0">
                <a:solidFill>
                  <a:schemeClr val="tx1"/>
                </a:solidFill>
                <a:effectLst/>
                <a:latin typeface="+mn-lt"/>
                <a:ea typeface="+mn-ea"/>
                <a:cs typeface="+mn-cs"/>
              </a:rPr>
              <a:t>3 Misuses – The cardholder will not be eligible to have a departmental acquisition card for an indefinite period of time.</a:t>
            </a:r>
          </a:p>
          <a:p>
            <a:pPr marL="0" indent="0">
              <a:buFont typeface="Arial" panose="020B0604020202020204" pitchFamily="34" charset="0"/>
              <a:buNone/>
            </a:pPr>
            <a:endParaRPr lang="en-CA" sz="1200" kern="1200" dirty="0" smtClean="0">
              <a:solidFill>
                <a:schemeClr val="tx1"/>
              </a:solidFill>
              <a:effectLst/>
              <a:latin typeface="+mn-lt"/>
              <a:ea typeface="+mn-ea"/>
              <a:cs typeface="+mn-cs"/>
            </a:endParaRPr>
          </a:p>
          <a:p>
            <a:pPr marL="0" indent="0">
              <a:buFont typeface="Arial" panose="020B0604020202020204" pitchFamily="34" charset="0"/>
              <a:buNone/>
            </a:pPr>
            <a:r>
              <a:rPr lang="en-CA" sz="1200" kern="1200" dirty="0" smtClean="0">
                <a:solidFill>
                  <a:schemeClr val="tx1"/>
                </a:solidFill>
                <a:effectLst/>
                <a:latin typeface="+mn-lt"/>
                <a:ea typeface="+mn-ea"/>
                <a:cs typeface="+mn-cs"/>
              </a:rPr>
              <a:t>Superiors Notified of the Misuse:</a:t>
            </a:r>
          </a:p>
          <a:p>
            <a:pPr marL="171450" indent="-171450">
              <a:buFont typeface="Arial" panose="020B0604020202020204" pitchFamily="34" charset="0"/>
              <a:buChar char="•"/>
            </a:pPr>
            <a:r>
              <a:rPr lang="en-CA" sz="1200" kern="1200" dirty="0" smtClean="0">
                <a:solidFill>
                  <a:schemeClr val="tx1"/>
                </a:solidFill>
                <a:effectLst/>
                <a:latin typeface="+mn-lt"/>
                <a:ea typeface="+mn-ea"/>
                <a:cs typeface="+mn-cs"/>
              </a:rPr>
              <a:t>1 Misuse</a:t>
            </a:r>
            <a:r>
              <a:rPr lang="en-CA" sz="1200" kern="1200" baseline="0" dirty="0" smtClean="0">
                <a:solidFill>
                  <a:schemeClr val="tx1"/>
                </a:solidFill>
                <a:effectLst/>
                <a:latin typeface="+mn-lt"/>
                <a:ea typeface="+mn-ea"/>
                <a:cs typeface="+mn-cs"/>
              </a:rPr>
              <a:t> – </a:t>
            </a:r>
            <a:r>
              <a:rPr lang="en-CA" sz="1200" kern="1200" dirty="0" smtClean="0">
                <a:solidFill>
                  <a:schemeClr val="tx1"/>
                </a:solidFill>
                <a:effectLst/>
                <a:latin typeface="+mn-lt"/>
                <a:ea typeface="+mn-ea"/>
                <a:cs typeface="+mn-cs"/>
              </a:rPr>
              <a:t>The cardholder’s RC Manager and Director General (DG) are both notified.</a:t>
            </a:r>
          </a:p>
          <a:p>
            <a:pPr marL="171450" indent="-171450">
              <a:buFont typeface="Arial" panose="020B0604020202020204" pitchFamily="34" charset="0"/>
              <a:buChar char="•"/>
            </a:pPr>
            <a:r>
              <a:rPr lang="en-CA" dirty="0" smtClean="0"/>
              <a:t>2</a:t>
            </a:r>
            <a:r>
              <a:rPr lang="en-CA" baseline="0" dirty="0" smtClean="0"/>
              <a:t> or More Misuses – </a:t>
            </a:r>
            <a:r>
              <a:rPr lang="en-CA" sz="1200" kern="1200" dirty="0" smtClean="0">
                <a:solidFill>
                  <a:schemeClr val="tx1"/>
                </a:solidFill>
                <a:effectLst/>
                <a:latin typeface="+mn-lt"/>
                <a:ea typeface="+mn-ea"/>
                <a:cs typeface="+mn-cs"/>
              </a:rPr>
              <a:t>The cardholder’s CC Manager, DG and Assistant Deputy Minister (ADM) are all notified.</a:t>
            </a:r>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13</a:t>
            </a:fld>
            <a:endParaRPr lang="en-CA"/>
          </a:p>
        </p:txBody>
      </p:sp>
    </p:spTree>
    <p:extLst>
      <p:ext uri="{BB962C8B-B14F-4D97-AF65-F5344CB8AC3E}">
        <p14:creationId xmlns:p14="http://schemas.microsoft.com/office/powerpoint/2010/main" val="551874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Cases of misuse consider all cardholders under specific CC Managers; </a:t>
            </a:r>
            <a:br>
              <a:rPr lang="en-CA" sz="1200" kern="1200" dirty="0" smtClean="0">
                <a:solidFill>
                  <a:schemeClr val="tx1"/>
                </a:solidFill>
                <a:effectLst/>
                <a:latin typeface="+mn-lt"/>
                <a:ea typeface="+mn-ea"/>
                <a:cs typeface="+mn-cs"/>
              </a:rPr>
            </a:br>
            <a:r>
              <a:rPr lang="en-CA" sz="1200" kern="1200" dirty="0" smtClean="0">
                <a:solidFill>
                  <a:schemeClr val="tx1"/>
                </a:solidFill>
                <a:effectLst/>
                <a:latin typeface="+mn-lt"/>
                <a:ea typeface="+mn-ea"/>
                <a:cs typeface="+mn-cs"/>
              </a:rPr>
              <a:t/>
            </a:r>
            <a:br>
              <a:rPr lang="en-CA" sz="1200" kern="1200" dirty="0" smtClean="0">
                <a:solidFill>
                  <a:schemeClr val="tx1"/>
                </a:solidFill>
                <a:effectLst/>
                <a:latin typeface="+mn-lt"/>
                <a:ea typeface="+mn-ea"/>
                <a:cs typeface="+mn-cs"/>
              </a:rPr>
            </a:br>
            <a:r>
              <a:rPr lang="en-CA" sz="1200" b="1" kern="1200" dirty="0" smtClean="0">
                <a:solidFill>
                  <a:schemeClr val="tx1"/>
                </a:solidFill>
                <a:effectLst/>
                <a:latin typeface="+mn-lt"/>
                <a:ea typeface="+mn-ea"/>
                <a:cs typeface="+mn-cs"/>
              </a:rPr>
              <a:t>Revoking section 34 delegated authority:</a:t>
            </a:r>
            <a:r>
              <a:rPr lang="en-CA" sz="1200" kern="1200" dirty="0" smtClean="0">
                <a:solidFill>
                  <a:schemeClr val="tx1"/>
                </a:solidFill>
                <a:effectLst/>
                <a:latin typeface="+mn-lt"/>
                <a:ea typeface="+mn-ea"/>
                <a:cs typeface="+mn-cs"/>
              </a:rPr>
              <a:t> If 3 or more instances of misuse take place under a</a:t>
            </a:r>
            <a:r>
              <a:rPr lang="en-CA" sz="1200" kern="1200" baseline="0" dirty="0" smtClean="0">
                <a:solidFill>
                  <a:schemeClr val="tx1"/>
                </a:solidFill>
                <a:effectLst/>
                <a:latin typeface="+mn-lt"/>
                <a:ea typeface="+mn-ea"/>
                <a:cs typeface="+mn-cs"/>
              </a:rPr>
              <a:t> C</a:t>
            </a:r>
            <a:r>
              <a:rPr lang="en-CA" sz="1200" kern="1200" dirty="0" smtClean="0">
                <a:solidFill>
                  <a:schemeClr val="tx1"/>
                </a:solidFill>
                <a:effectLst/>
                <a:latin typeface="+mn-lt"/>
                <a:ea typeface="+mn-ea"/>
                <a:cs typeface="+mn-cs"/>
              </a:rPr>
              <a:t>C Manager, the CFO may recommend to the branch in question that the RC Manager's section 34 delegated authority be removed for an indefinite period of time. Labour Relations within HRSB would be consulted prior to any action being taken. Note</a:t>
            </a:r>
            <a:r>
              <a:rPr lang="en-CA" sz="1200" kern="1200" baseline="0" dirty="0" smtClean="0">
                <a:solidFill>
                  <a:schemeClr val="tx1"/>
                </a:solidFill>
                <a:effectLst/>
                <a:latin typeface="+mn-lt"/>
                <a:ea typeface="+mn-ea"/>
                <a:cs typeface="+mn-cs"/>
              </a:rPr>
              <a:t> that a</a:t>
            </a:r>
            <a:r>
              <a:rPr lang="en-CA" sz="1200" kern="1200" dirty="0" smtClean="0">
                <a:solidFill>
                  <a:schemeClr val="tx1"/>
                </a:solidFill>
                <a:effectLst/>
                <a:latin typeface="+mn-lt"/>
                <a:ea typeface="+mn-ea"/>
                <a:cs typeface="+mn-cs"/>
              </a:rPr>
              <a:t>lthough</a:t>
            </a:r>
            <a:r>
              <a:rPr lang="en-CA" sz="1200" kern="1200" baseline="0" dirty="0" smtClean="0">
                <a:solidFill>
                  <a:schemeClr val="tx1"/>
                </a:solidFill>
                <a:effectLst/>
                <a:latin typeface="+mn-lt"/>
                <a:ea typeface="+mn-ea"/>
                <a:cs typeface="+mn-cs"/>
              </a:rPr>
              <a:t> the CFO may make this recommendation, the </a:t>
            </a:r>
            <a:r>
              <a:rPr lang="en-CA" sz="1200" kern="1200" baseline="0" dirty="0" err="1" smtClean="0">
                <a:solidFill>
                  <a:schemeClr val="tx1"/>
                </a:solidFill>
                <a:effectLst/>
                <a:latin typeface="+mn-lt"/>
                <a:ea typeface="+mn-ea"/>
                <a:cs typeface="+mn-cs"/>
              </a:rPr>
              <a:t>decisiom</a:t>
            </a:r>
            <a:r>
              <a:rPr lang="en-CA" sz="1200" kern="1200" baseline="0" dirty="0" smtClean="0">
                <a:solidFill>
                  <a:schemeClr val="tx1"/>
                </a:solidFill>
                <a:effectLst/>
                <a:latin typeface="+mn-lt"/>
                <a:ea typeface="+mn-ea"/>
                <a:cs typeface="+mn-cs"/>
              </a:rPr>
              <a:t> to revoke section 34 authority will rest with the superiors of the individual in question.</a:t>
            </a:r>
            <a:endParaRPr lang="en-CA" sz="1200" kern="1200" dirty="0" smtClean="0">
              <a:solidFill>
                <a:schemeClr val="tx1"/>
              </a:solidFill>
              <a:effectLst/>
              <a:latin typeface="+mn-lt"/>
              <a:ea typeface="+mn-ea"/>
              <a:cs typeface="+mn-cs"/>
            </a:endParaRPr>
          </a:p>
          <a:p>
            <a:r>
              <a:rPr lang="en-CA" sz="1200" b="1" kern="1200" dirty="0" smtClean="0">
                <a:solidFill>
                  <a:schemeClr val="tx1"/>
                </a:solidFill>
                <a:effectLst/>
                <a:latin typeface="+mn-lt"/>
                <a:ea typeface="+mn-ea"/>
                <a:cs typeface="+mn-cs"/>
              </a:rPr>
              <a:t/>
            </a:r>
            <a:br>
              <a:rPr lang="en-CA" sz="1200" b="1" kern="1200" dirty="0" smtClean="0">
                <a:solidFill>
                  <a:schemeClr val="tx1"/>
                </a:solidFill>
                <a:effectLst/>
                <a:latin typeface="+mn-lt"/>
                <a:ea typeface="+mn-ea"/>
                <a:cs typeface="+mn-cs"/>
              </a:rPr>
            </a:br>
            <a:r>
              <a:rPr lang="en-CA" sz="1200" b="1" kern="1200" dirty="0" smtClean="0">
                <a:solidFill>
                  <a:schemeClr val="tx1"/>
                </a:solidFill>
                <a:effectLst/>
                <a:latin typeface="+mn-lt"/>
                <a:ea typeface="+mn-ea"/>
                <a:cs typeface="+mn-cs"/>
              </a:rPr>
              <a:t>Performance Management Appraisal (PMA):</a:t>
            </a:r>
            <a:r>
              <a:rPr lang="en-CA" sz="1200" kern="1200" dirty="0" smtClean="0">
                <a:solidFill>
                  <a:schemeClr val="tx1"/>
                </a:solidFill>
                <a:effectLst/>
                <a:latin typeface="+mn-lt"/>
                <a:ea typeface="+mn-ea"/>
                <a:cs typeface="+mn-cs"/>
              </a:rPr>
              <a:t> If more than 1 instance of misuse occurs over the period of time being assessed, it will be recommended that instances of misuse be referenced in both the cardholder’s and the CC Manager’s PMAs.</a:t>
            </a:r>
            <a:r>
              <a:rPr lang="en-CA" sz="1200" b="0" kern="1200" dirty="0" smtClean="0">
                <a:solidFill>
                  <a:schemeClr val="tx1"/>
                </a:solidFill>
                <a:effectLst/>
                <a:latin typeface="+mn-lt"/>
                <a:ea typeface="+mn-ea"/>
                <a:cs typeface="+mn-cs"/>
              </a:rPr>
              <a:t> In this case,</a:t>
            </a:r>
            <a:r>
              <a:rPr lang="en-CA" sz="1200" b="0" kern="1200" baseline="0" dirty="0" smtClean="0">
                <a:solidFill>
                  <a:schemeClr val="tx1"/>
                </a:solidFill>
                <a:effectLst/>
                <a:latin typeface="+mn-lt"/>
                <a:ea typeface="+mn-ea"/>
                <a:cs typeface="+mn-cs"/>
              </a:rPr>
              <a:t> labour relations are also consulted. </a:t>
            </a:r>
            <a:r>
              <a:rPr lang="en-CA" sz="1200" b="0" kern="1200" dirty="0" smtClean="0">
                <a:solidFill>
                  <a:schemeClr val="tx1"/>
                </a:solidFill>
                <a:effectLst/>
                <a:latin typeface="+mn-lt"/>
                <a:ea typeface="+mn-ea"/>
                <a:cs typeface="+mn-cs"/>
              </a:rPr>
              <a:t>Again, while it may be recommended that a PMA should reference cases of misuse, the superiors of the individual involved</a:t>
            </a:r>
            <a:r>
              <a:rPr lang="en-CA" sz="1200" b="0" kern="1200" baseline="0" dirty="0" smtClean="0">
                <a:solidFill>
                  <a:schemeClr val="tx1"/>
                </a:solidFill>
                <a:effectLst/>
                <a:latin typeface="+mn-lt"/>
                <a:ea typeface="+mn-ea"/>
                <a:cs typeface="+mn-cs"/>
              </a:rPr>
              <a:t> will be the ones to decide if and how this takes place.</a:t>
            </a:r>
            <a:endParaRPr lang="en-CA" sz="1200" b="0" kern="1200" dirty="0" smtClean="0">
              <a:solidFill>
                <a:schemeClr val="tx1"/>
              </a:solidFill>
              <a:effectLst/>
              <a:latin typeface="+mn-lt"/>
              <a:ea typeface="+mn-ea"/>
              <a:cs typeface="+mn-cs"/>
            </a:endParaRPr>
          </a:p>
          <a:p>
            <a:r>
              <a:rPr lang="en-CA"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b="1" kern="1200" dirty="0" smtClean="0">
                <a:solidFill>
                  <a:schemeClr val="tx1"/>
                </a:solidFill>
                <a:effectLst/>
                <a:latin typeface="+mn-lt"/>
                <a:ea typeface="+mn-ea"/>
                <a:cs typeface="+mn-cs"/>
              </a:rPr>
              <a:t>Integrity Services:</a:t>
            </a:r>
            <a:r>
              <a:rPr lang="en-CA" sz="1200" kern="1200" dirty="0" smtClean="0">
                <a:solidFill>
                  <a:schemeClr val="tx1"/>
                </a:solidFill>
                <a:effectLst/>
                <a:latin typeface="+mn-lt"/>
                <a:ea typeface="+mn-ea"/>
                <a:cs typeface="+mn-cs"/>
              </a:rPr>
              <a:t> In certain situations (when relevant), ESDC’s Integrity Services Branch will be informed when the investigation is complete and the allegation(s) of misuse or personal use of the departmental acquisition card are founded.</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On the next slide, we are going to talk about the top 3 types of misuse</a:t>
            </a:r>
            <a:r>
              <a:rPr lang="en-CA" sz="1200" kern="1200" baseline="0" dirty="0" smtClean="0">
                <a:solidFill>
                  <a:schemeClr val="tx1"/>
                </a:solidFill>
                <a:effectLst/>
                <a:latin typeface="+mn-lt"/>
                <a:ea typeface="+mn-ea"/>
                <a:cs typeface="+mn-cs"/>
              </a:rPr>
              <a:t> so that you can avoid these at all costs – these 3 things probably account for 98% of misuse cases.</a:t>
            </a:r>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14</a:t>
            </a:fld>
            <a:endParaRPr lang="en-CA"/>
          </a:p>
        </p:txBody>
      </p:sp>
    </p:spTree>
    <p:extLst>
      <p:ext uri="{BB962C8B-B14F-4D97-AF65-F5344CB8AC3E}">
        <p14:creationId xmlns:p14="http://schemas.microsoft.com/office/powerpoint/2010/main" val="2523149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kern="1200" dirty="0" smtClean="0">
                <a:solidFill>
                  <a:schemeClr val="tx1"/>
                </a:solidFill>
                <a:effectLst/>
                <a:latin typeface="+mn-lt"/>
                <a:ea typeface="+mn-ea"/>
                <a:cs typeface="+mn-cs"/>
              </a:rPr>
              <a:t>We have 3 very common</a:t>
            </a:r>
            <a:r>
              <a:rPr lang="en-US" sz="1200" kern="1200" baseline="0" dirty="0" smtClean="0">
                <a:solidFill>
                  <a:schemeClr val="tx1"/>
                </a:solidFill>
                <a:effectLst/>
                <a:latin typeface="+mn-lt"/>
                <a:ea typeface="+mn-ea"/>
                <a:cs typeface="+mn-cs"/>
              </a:rPr>
              <a:t> types of misuse that come up again and again:</a:t>
            </a:r>
            <a:endParaRPr lang="en-US" sz="1200" kern="1200" dirty="0" smtClean="0">
              <a:solidFill>
                <a:schemeClr val="tx1"/>
              </a:solidFill>
              <a:effectLst/>
              <a:latin typeface="+mn-lt"/>
              <a:ea typeface="+mn-ea"/>
              <a:cs typeface="+mn-cs"/>
            </a:endParaRPr>
          </a:p>
          <a:p>
            <a:pPr marL="228600" indent="-228600">
              <a:buAutoNum type="arabicPeriod"/>
            </a:pPr>
            <a:endParaRPr lang="en-US" sz="1200" kern="1200" dirty="0" smtClean="0">
              <a:solidFill>
                <a:schemeClr val="tx1"/>
              </a:solidFill>
              <a:effectLst/>
              <a:latin typeface="+mn-lt"/>
              <a:ea typeface="+mn-ea"/>
              <a:cs typeface="+mn-cs"/>
            </a:endParaRPr>
          </a:p>
          <a:p>
            <a:pPr marL="228600" indent="-228600">
              <a:buAutoNum type="arabicPeriod"/>
            </a:pPr>
            <a:r>
              <a:rPr lang="en-US" sz="1200" kern="1200" dirty="0" smtClean="0">
                <a:solidFill>
                  <a:schemeClr val="tx1"/>
                </a:solidFill>
                <a:effectLst/>
                <a:latin typeface="+mn-lt"/>
                <a:ea typeface="+mn-ea"/>
                <a:cs typeface="+mn-cs"/>
              </a:rPr>
              <a:t>Splitting an invoice or splitting a requirement – there have been some occasions where people split their invoices or split their requirement into separate orders with separate invoices because the total amount is above their transactional limit. It is not permitted to split an invoice in order to circumvent a control such as your transactional limit. If you are ever in a situation where you become aware of a requirement that will cost more than your transactional limit will allow, please contact the purchasing portal BEFORE making your purchase to discuss possible options. We can help you to find a solution that may involve raising your limit to pass the transaction, or moving forward with a competitive process through contracting, depending on the estimated amount of the purchase.</a:t>
            </a:r>
          </a:p>
          <a:p>
            <a:pPr marL="228600" indent="-228600">
              <a:buAutoNum type="arabicPeriod"/>
            </a:pPr>
            <a:endParaRPr lang="en-US" sz="1200" kern="1200" dirty="0" smtClean="0">
              <a:solidFill>
                <a:schemeClr val="tx1"/>
              </a:solidFill>
              <a:effectLst/>
              <a:latin typeface="+mn-lt"/>
              <a:ea typeface="+mn-ea"/>
              <a:cs typeface="+mn-cs"/>
            </a:endParaRPr>
          </a:p>
          <a:p>
            <a:pPr marL="228600" indent="-228600">
              <a:buAutoNum type="arabicPeriod"/>
            </a:pPr>
            <a:r>
              <a:rPr lang="en-US" sz="1200" kern="1200" dirty="0" smtClean="0">
                <a:solidFill>
                  <a:schemeClr val="tx1"/>
                </a:solidFill>
                <a:effectLst/>
                <a:latin typeface="+mn-lt"/>
                <a:ea typeface="+mn-ea"/>
                <a:cs typeface="+mn-cs"/>
              </a:rPr>
              <a:t>Your card should never be kept in your wallet, it should be in locked in your desk or filing cabinet at all times (except of course when you take it out to make a purchase). Many cases of personal use arise when someone is</a:t>
            </a:r>
            <a:r>
              <a:rPr lang="en-US" sz="1200" kern="1200" baseline="0" dirty="0" smtClean="0">
                <a:solidFill>
                  <a:schemeClr val="tx1"/>
                </a:solidFill>
                <a:effectLst/>
                <a:latin typeface="+mn-lt"/>
                <a:ea typeface="+mn-ea"/>
                <a:cs typeface="+mn-cs"/>
              </a:rPr>
              <a:t> keeping their card in their wallet and they accidentally use it instead of their personal card.</a:t>
            </a:r>
          </a:p>
          <a:p>
            <a:pPr marL="228600" indent="-228600">
              <a:buAutoNum type="arabicPeriod"/>
            </a:pPr>
            <a:endParaRPr lang="en-US" sz="1200" kern="1200" baseline="0" dirty="0" smtClean="0">
              <a:solidFill>
                <a:schemeClr val="tx1"/>
              </a:solidFill>
              <a:effectLst/>
              <a:latin typeface="+mn-lt"/>
              <a:ea typeface="+mn-ea"/>
              <a:cs typeface="+mn-cs"/>
            </a:endParaRPr>
          </a:p>
          <a:p>
            <a:pPr marL="228600" indent="-228600">
              <a:buAutoNum type="arabicPeriod"/>
            </a:pPr>
            <a:r>
              <a:rPr lang="en-US" sz="1200" kern="1200" baseline="0" dirty="0" smtClean="0">
                <a:solidFill>
                  <a:schemeClr val="tx1"/>
                </a:solidFill>
                <a:effectLst/>
                <a:latin typeface="+mn-lt"/>
                <a:ea typeface="+mn-ea"/>
                <a:cs typeface="+mn-cs"/>
              </a:rPr>
              <a:t>One of our controls for the risks involved with the use of departmental acquisition cards is having only certain authorized people who have access to acquisition cards – you! The acquisition cardholders! You have had training on acquisition card use, you are aware of the policies and you are notified of all changes. If you allow another individual to use your card, you are risking making a purchase that is not in line with our policies and procedures. Allowing someone else to use your card is in itself against ESDC’s acquisition card policy; only the cardholder may use the card. If anyone else wishes to make a purchase, you must be in the loop from the beginning so that you are able to inform them if their purchase is not allowed.</a:t>
            </a:r>
          </a:p>
          <a:p>
            <a:pPr marL="228600" indent="-228600">
              <a:buAutoNum type="arabicPeriod"/>
            </a:pPr>
            <a:endParaRPr lang="en-US" sz="1200" kern="1200" baseline="0" dirty="0" smtClean="0">
              <a:solidFill>
                <a:schemeClr val="tx1"/>
              </a:solidFill>
              <a:effectLst/>
              <a:latin typeface="+mn-lt"/>
              <a:ea typeface="+mn-ea"/>
              <a:cs typeface="+mn-cs"/>
            </a:endParaRPr>
          </a:p>
          <a:p>
            <a:pPr marL="0" indent="0">
              <a:buNone/>
            </a:pPr>
            <a:r>
              <a:rPr lang="en-CA" sz="1200" kern="1200" baseline="0" dirty="0" smtClean="0">
                <a:solidFill>
                  <a:schemeClr val="tx1"/>
                </a:solidFill>
                <a:effectLst/>
                <a:latin typeface="+mn-lt"/>
                <a:ea typeface="+mn-ea"/>
                <a:cs typeface="+mn-cs"/>
              </a:rPr>
              <a:t>On the next slide, we have Jason from Finance who will continue to share some important reminders about card reconciliation and documents. </a:t>
            </a: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46106F-BEFE-41C6-9573-4ECB6E6F08F0}" type="slidenum">
              <a:rPr lang="en-CA" smtClean="0"/>
              <a:t>15</a:t>
            </a:fld>
            <a:endParaRPr lang="en-CA"/>
          </a:p>
        </p:txBody>
      </p:sp>
    </p:spTree>
    <p:extLst>
      <p:ext uri="{BB962C8B-B14F-4D97-AF65-F5344CB8AC3E}">
        <p14:creationId xmlns:p14="http://schemas.microsoft.com/office/powerpoint/2010/main" val="3468234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Cardholders and their managers must adhere to the following procedures and be aware of the consequences of non-compliance:</a:t>
            </a:r>
          </a:p>
          <a:p>
            <a:endParaRPr lang="en-US" dirty="0"/>
          </a:p>
          <a:p>
            <a:pPr marL="171430" indent="-171430">
              <a:buFont typeface="Arial" panose="020B0604020202020204" pitchFamily="34" charset="0"/>
              <a:buChar char="•"/>
            </a:pPr>
            <a:r>
              <a:rPr lang="en-US" dirty="0"/>
              <a:t>It is the responsibility of the cardholder to ensure that their reconciliation is completed before having the report signed by the fund center manager under Section 34 of the </a:t>
            </a:r>
            <a:r>
              <a:rPr lang="en-US" i="1" dirty="0"/>
              <a:t>Financial Administrative Act (FAA)</a:t>
            </a:r>
            <a:r>
              <a:rPr lang="en-US" dirty="0"/>
              <a:t>.  Prior to that signature, the cardholder must review, analyze, and make corrections to any unmatched transactions and accept all matched transactions.</a:t>
            </a:r>
          </a:p>
          <a:p>
            <a:pPr marL="171430" indent="-171430">
              <a:buFont typeface="Arial" panose="020B0604020202020204" pitchFamily="34" charset="0"/>
              <a:buChar char="•"/>
            </a:pPr>
            <a:r>
              <a:rPr lang="en-US" dirty="0"/>
              <a:t>The cardholder must then attached all supporting documentation and have the manager sign it before the hard copy is sent to Accounts </a:t>
            </a:r>
            <a:r>
              <a:rPr lang="en-US" dirty="0" smtClean="0"/>
              <a:t>Payable</a:t>
            </a:r>
            <a:r>
              <a:rPr lang="en-US" baseline="0" dirty="0" smtClean="0"/>
              <a:t> (AP)</a:t>
            </a:r>
            <a:r>
              <a:rPr lang="en-US" dirty="0" smtClean="0"/>
              <a:t>.</a:t>
            </a:r>
            <a:endParaRPr lang="en-US" dirty="0"/>
          </a:p>
          <a:p>
            <a:pPr marL="171430" indent="-171430">
              <a:buFont typeface="Arial" panose="020B0604020202020204" pitchFamily="34" charset="0"/>
              <a:buChar char="•"/>
            </a:pPr>
            <a:r>
              <a:rPr lang="en-US" dirty="0"/>
              <a:t>If the cardholder has not completed the process related to the acquisition card in a timely manner (i.e. one or more transactions are outstanding in SAP and/or monthly acquisition card statement has not been received in AP), the cardholder and their manager will receive notices from AP. </a:t>
            </a:r>
          </a:p>
          <a:p>
            <a:pPr marL="171430" indent="-171430">
              <a:buFont typeface="Arial" panose="020B0604020202020204" pitchFamily="34" charset="0"/>
              <a:buChar char="•"/>
            </a:pPr>
            <a:r>
              <a:rPr lang="en-US" dirty="0"/>
              <a:t>After a total of 8 weeks from the statement’s upload in SAP, if the process is incomplete, </a:t>
            </a:r>
            <a:r>
              <a:rPr lang="en-US" dirty="0" smtClean="0"/>
              <a:t>Accounts</a:t>
            </a:r>
            <a:r>
              <a:rPr lang="en-US" baseline="0" dirty="0" smtClean="0"/>
              <a:t> Payable</a:t>
            </a:r>
            <a:r>
              <a:rPr lang="en-US" dirty="0" smtClean="0"/>
              <a:t> </a:t>
            </a:r>
            <a:r>
              <a:rPr lang="en-US" dirty="0"/>
              <a:t>will request the National AC Coordinator to suspend the card.</a:t>
            </a:r>
          </a:p>
          <a:p>
            <a:endParaRPr lang="en-US" dirty="0"/>
          </a:p>
          <a:p>
            <a:r>
              <a:rPr lang="en-US" dirty="0"/>
              <a:t>For more information about this process, the cardholders should refer to the Procurement Bulletin that was sent on October 16, 2017. </a:t>
            </a:r>
          </a:p>
          <a:p>
            <a:r>
              <a:rPr lang="en-US" dirty="0"/>
              <a:t>They can also contact the accounts payable helpline at 1-855-684-7827 (option 3).</a:t>
            </a:r>
          </a:p>
          <a:p>
            <a:pPr marL="171430" indent="-171430">
              <a:buFont typeface="Arial" panose="020B0604020202020204" pitchFamily="34" charset="0"/>
              <a:buChar char="•"/>
            </a:pPr>
            <a:endParaRPr lang="en-US" dirty="0"/>
          </a:p>
          <a:p>
            <a:pPr defTabSz="914292">
              <a:defRPr/>
            </a:pPr>
            <a:r>
              <a:rPr lang="en-CA" i="1" dirty="0"/>
              <a:t>Here is the link for the Procurement Bulletin : http://iservice.prv/eng/finance/purchasing/docs/bulletin_2017-9.pdf</a:t>
            </a:r>
          </a:p>
          <a:p>
            <a:endParaRPr lang="en-US" dirty="0"/>
          </a:p>
        </p:txBody>
      </p:sp>
      <p:sp>
        <p:nvSpPr>
          <p:cNvPr id="4" name="Slide Number Placeholder 3"/>
          <p:cNvSpPr>
            <a:spLocks noGrp="1"/>
          </p:cNvSpPr>
          <p:nvPr>
            <p:ph type="sldNum" sz="quarter" idx="10"/>
          </p:nvPr>
        </p:nvSpPr>
        <p:spPr/>
        <p:txBody>
          <a:bodyPr/>
          <a:lstStyle/>
          <a:p>
            <a:fld id="{5A46106F-BEFE-41C6-9573-4ECB6E6F08F0}" type="slidenum">
              <a:rPr lang="en-CA" smtClean="0"/>
              <a:t>16</a:t>
            </a:fld>
            <a:endParaRPr lang="en-CA"/>
          </a:p>
        </p:txBody>
      </p:sp>
    </p:spTree>
    <p:extLst>
      <p:ext uri="{BB962C8B-B14F-4D97-AF65-F5344CB8AC3E}">
        <p14:creationId xmlns:p14="http://schemas.microsoft.com/office/powerpoint/2010/main" val="3468234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Important</a:t>
            </a:r>
            <a:r>
              <a:rPr lang="en-US" baseline="0" dirty="0" smtClean="0"/>
              <a:t> Reminders:</a:t>
            </a:r>
          </a:p>
          <a:p>
            <a:endParaRPr lang="en-US" baseline="0" dirty="0" smtClean="0"/>
          </a:p>
          <a:p>
            <a:r>
              <a:rPr lang="en-US" dirty="0" smtClean="0"/>
              <a:t>Contact</a:t>
            </a:r>
            <a:r>
              <a:rPr lang="en-US" baseline="0" dirty="0" smtClean="0"/>
              <a:t> us first!! If ever you are unsure about how to proceed with a purchase or a payment, write to us at the </a:t>
            </a:r>
            <a:r>
              <a:rPr lang="en-US" baseline="0" dirty="0" err="1" smtClean="0"/>
              <a:t>Puchasing</a:t>
            </a:r>
            <a:r>
              <a:rPr lang="en-US" baseline="0" dirty="0" smtClean="0"/>
              <a:t> Portal and we can provide you with clear guidance. </a:t>
            </a:r>
          </a:p>
          <a:p>
            <a:endParaRPr lang="en-US" baseline="0" dirty="0" smtClean="0"/>
          </a:p>
          <a:p>
            <a:r>
              <a:rPr lang="en-US" baseline="0" dirty="0" smtClean="0"/>
              <a:t>When we request more details! We have access to some information about acquisition card purchases, but when we perform our monthly monitoring, we often require additional details. If you receive an email from us with this type of request, please respond as quickly as possible!</a:t>
            </a:r>
          </a:p>
          <a:p>
            <a:endParaRPr lang="en-US" baseline="0" dirty="0" smtClean="0"/>
          </a:p>
          <a:p>
            <a:r>
              <a:rPr lang="en-US" baseline="0" dirty="0" smtClean="0"/>
              <a:t>Changes and updates, let us know! If your manager changes or if you change positions and you will still be using your card, let us know! Each card and cardholder is linked to a CC Manager, we need to keep this information up date and we rely on you to keep us informed.</a:t>
            </a:r>
          </a:p>
          <a:p>
            <a:endParaRPr lang="en-US" baseline="0" dirty="0" smtClean="0"/>
          </a:p>
          <a:p>
            <a:r>
              <a:rPr lang="en-US" baseline="0" dirty="0" smtClean="0"/>
              <a:t>Know the rules! Take the time to review the acquisition card policy </a:t>
            </a:r>
            <a:r>
              <a:rPr lang="en-US" baseline="0" smtClean="0"/>
              <a:t>once in </a:t>
            </a:r>
            <a:r>
              <a:rPr lang="en-US" baseline="0" dirty="0" smtClean="0"/>
              <a:t>a while. As opposed to many policies, it is short and sweet. When you are not sure or when you need to back up your knowledge when explaining the rules to others – refer to the policy. Know it well and your life will be much simpler. And if ever something in the policy is unclear, come to us! We’re here to help and we can provide advice and clarifications!</a:t>
            </a:r>
          </a:p>
          <a:p>
            <a:endParaRPr lang="en-US" baseline="0" dirty="0" smtClean="0"/>
          </a:p>
        </p:txBody>
      </p:sp>
      <p:sp>
        <p:nvSpPr>
          <p:cNvPr id="4" name="Slide Number Placeholder 3"/>
          <p:cNvSpPr>
            <a:spLocks noGrp="1"/>
          </p:cNvSpPr>
          <p:nvPr>
            <p:ph type="sldNum" sz="quarter" idx="10"/>
          </p:nvPr>
        </p:nvSpPr>
        <p:spPr/>
        <p:txBody>
          <a:bodyPr/>
          <a:lstStyle/>
          <a:p>
            <a:fld id="{5A46106F-BEFE-41C6-9573-4ECB6E6F08F0}" type="slidenum">
              <a:rPr lang="en-CA" smtClean="0"/>
              <a:t>17</a:t>
            </a:fld>
            <a:endParaRPr lang="en-CA"/>
          </a:p>
        </p:txBody>
      </p:sp>
    </p:spTree>
    <p:extLst>
      <p:ext uri="{BB962C8B-B14F-4D97-AF65-F5344CB8AC3E}">
        <p14:creationId xmlns:p14="http://schemas.microsoft.com/office/powerpoint/2010/main" val="27093578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mtClean="0"/>
              <a:t>It</a:t>
            </a:r>
            <a:r>
              <a:rPr lang="en-CA" baseline="0" smtClean="0"/>
              <a:t> can be hard sometimes to figure who within the department we can contact for different things. </a:t>
            </a:r>
          </a:p>
          <a:p>
            <a:endParaRPr lang="en-CA" smtClean="0"/>
          </a:p>
          <a:p>
            <a:r>
              <a:rPr lang="en-CA" smtClean="0"/>
              <a:t>When</a:t>
            </a:r>
            <a:r>
              <a:rPr lang="en-CA" baseline="0" smtClean="0"/>
              <a:t> </a:t>
            </a:r>
            <a:r>
              <a:rPr lang="en-CA" baseline="0" dirty="0" smtClean="0"/>
              <a:t>it comes to </a:t>
            </a:r>
            <a:r>
              <a:rPr lang="en-CA" baseline="0" smtClean="0"/>
              <a:t>travel-related questions, </a:t>
            </a:r>
            <a:r>
              <a:rPr lang="en-CA" baseline="0" dirty="0" smtClean="0"/>
              <a:t>please refer your questions to </a:t>
            </a:r>
            <a:r>
              <a:rPr lang="en-CA" baseline="0" smtClean="0"/>
              <a:t>the Gateway for Travel support. Their information is available on iService by clicking on the Travel icon near the bottom of the homepage.</a:t>
            </a:r>
            <a:endParaRPr lang="en-CA" baseline="0" dirty="0" smtClean="0"/>
          </a:p>
          <a:p>
            <a:endParaRPr lang="en-CA" baseline="0" dirty="0" smtClean="0"/>
          </a:p>
          <a:p>
            <a:r>
              <a:rPr lang="en-CA" baseline="0" smtClean="0"/>
              <a:t>You can contact them if</a:t>
            </a:r>
            <a:r>
              <a:rPr lang="en-CA" baseline="0" dirty="0" smtClean="0"/>
              <a:t> </a:t>
            </a:r>
            <a:r>
              <a:rPr lang="en-CA" baseline="0" smtClean="0"/>
              <a:t>you </a:t>
            </a:r>
            <a:r>
              <a:rPr lang="en-CA" baseline="0" dirty="0" smtClean="0"/>
              <a:t>require assistance or clarification on how to proceed with travel-related purchases, such as plane or train tickets, and hotel </a:t>
            </a:r>
            <a:r>
              <a:rPr lang="en-CA" baseline="0" smtClean="0"/>
              <a:t>room reservations.</a:t>
            </a:r>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18</a:t>
            </a:fld>
            <a:endParaRPr lang="en-CA"/>
          </a:p>
        </p:txBody>
      </p:sp>
    </p:spTree>
    <p:extLst>
      <p:ext uri="{BB962C8B-B14F-4D97-AF65-F5344CB8AC3E}">
        <p14:creationId xmlns:p14="http://schemas.microsoft.com/office/powerpoint/2010/main" val="14665883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mtClean="0"/>
              <a:t>If you are having trouble with SAP, you can report an incident through iService. To do this, you can click on the myEMS (SAP) icon on the right side of the iService homepage, this will lead you to the iService</a:t>
            </a:r>
            <a:r>
              <a:rPr lang="en-CA" baseline="0" smtClean="0"/>
              <a:t> page where you can find the link to report your incident.</a:t>
            </a:r>
          </a:p>
          <a:p>
            <a:endParaRPr lang="en-CA" baseline="0" smtClean="0"/>
          </a:p>
          <a:p>
            <a:r>
              <a:rPr lang="en-CA" smtClean="0"/>
              <a:t>If you need information about your card documents and reconciliation,</a:t>
            </a:r>
            <a:r>
              <a:rPr lang="en-CA" baseline="0" smtClean="0"/>
              <a:t> you can click on the iService catalogue from the iService homepage, then click on Accounting and Reporting Services, and then General Enquiries, then Accounts Payable. Sounds long but it is actually pretty intuitive if you forget!</a:t>
            </a:r>
          </a:p>
          <a:p>
            <a:endParaRPr lang="en-CA" baseline="0" smtClean="0"/>
          </a:p>
          <a:p>
            <a:r>
              <a:rPr lang="en-CA" baseline="0" smtClean="0"/>
              <a:t>If you need help with your computer or programs or other systems, you can contact the National Service Desk, which you have probably already done many times and you might even have their number posted on your cubicle wall! But if not, you can find their info on iService by clicking on Quick Links, which is one of the drop down menus along the top of the iService home page (on the right), and then by clicking on National Service Desk. If you scroll to the bottom, you will see how to contact them.</a:t>
            </a:r>
          </a:p>
          <a:p>
            <a:endParaRPr lang="en-CA" baseline="0" smtClean="0"/>
          </a:p>
          <a:p>
            <a:r>
              <a:rPr lang="en-CA" baseline="0" smtClean="0"/>
              <a:t>If you write to us at the portal we can often direct you to the proper people who can help if it isn’t us.</a:t>
            </a:r>
            <a:endParaRPr lang="en-CA"/>
          </a:p>
        </p:txBody>
      </p:sp>
      <p:sp>
        <p:nvSpPr>
          <p:cNvPr id="4" name="Slide Number Placeholder 3"/>
          <p:cNvSpPr>
            <a:spLocks noGrp="1"/>
          </p:cNvSpPr>
          <p:nvPr>
            <p:ph type="sldNum" sz="quarter" idx="10"/>
          </p:nvPr>
        </p:nvSpPr>
        <p:spPr/>
        <p:txBody>
          <a:bodyPr/>
          <a:lstStyle/>
          <a:p>
            <a:fld id="{5A46106F-BEFE-41C6-9573-4ECB6E6F08F0}" type="slidenum">
              <a:rPr lang="en-CA" smtClean="0"/>
              <a:t>19</a:t>
            </a:fld>
            <a:endParaRPr lang="en-CA"/>
          </a:p>
        </p:txBody>
      </p:sp>
    </p:spTree>
    <p:extLst>
      <p:ext uri="{BB962C8B-B14F-4D97-AF65-F5344CB8AC3E}">
        <p14:creationId xmlns:p14="http://schemas.microsoft.com/office/powerpoint/2010/main" val="1407498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i="0" kern="1200" dirty="0" smtClean="0">
                <a:solidFill>
                  <a:schemeClr val="tx1"/>
                </a:solidFill>
                <a:effectLst/>
                <a:latin typeface="+mn-lt"/>
                <a:ea typeface="+mn-ea"/>
                <a:cs typeface="+mn-cs"/>
              </a:rPr>
              <a:t>Our agenda for today’s WebEx is the following:</a:t>
            </a:r>
          </a:p>
          <a:p>
            <a:endParaRPr lang="en-CA" dirty="0" smtClean="0"/>
          </a:p>
          <a:p>
            <a:pPr marL="171450" indent="-171450">
              <a:buFont typeface="Arial" panose="020B0604020202020204" pitchFamily="34" charset="0"/>
              <a:buChar char="•"/>
            </a:pPr>
            <a:r>
              <a:rPr lang="en-CA" dirty="0" smtClean="0"/>
              <a:t>We will be sharing with you frequently asked questions that we receive</a:t>
            </a:r>
            <a:r>
              <a:rPr lang="en-CA" baseline="0" dirty="0" smtClean="0"/>
              <a:t> in the Purchasing Portal, along with answers and guidance on where to find more information for each question</a:t>
            </a:r>
          </a:p>
          <a:p>
            <a:pPr marL="171450" indent="-171450">
              <a:buFont typeface="Arial" panose="020B0604020202020204" pitchFamily="34" charset="0"/>
              <a:buChar char="•"/>
            </a:pPr>
            <a:r>
              <a:rPr lang="en-CA" baseline="0" dirty="0" smtClean="0"/>
              <a:t>We will be discussing new consequences for misuse or personal use of the Acquisition Card, which were approved by the CFO in August 2017</a:t>
            </a:r>
          </a:p>
          <a:p>
            <a:pPr marL="171450" indent="-171450">
              <a:buFont typeface="Arial" panose="020B0604020202020204" pitchFamily="34" charset="0"/>
              <a:buChar char="•"/>
            </a:pPr>
            <a:r>
              <a:rPr lang="en-CA" baseline="0" dirty="0" smtClean="0"/>
              <a:t>We will also be talking about general important reminders.</a:t>
            </a:r>
          </a:p>
          <a:p>
            <a:pPr marL="171450" indent="-171450">
              <a:buFont typeface="Arial" panose="020B0604020202020204" pitchFamily="34" charset="0"/>
              <a:buChar char="•"/>
            </a:pPr>
            <a:r>
              <a:rPr lang="en-CA" baseline="0" dirty="0" smtClean="0"/>
              <a:t>And lastly, we will be sharing with you information on who to contact for certain questions.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i="0" kern="1200" baseline="0" dirty="0" smtClean="0">
                <a:solidFill>
                  <a:schemeClr val="tx1"/>
                </a:solidFill>
                <a:effectLst/>
                <a:latin typeface="+mn-lt"/>
                <a:ea typeface="+mn-ea"/>
                <a:cs typeface="+mn-cs"/>
              </a:rPr>
              <a:t>Please hold your questions until the end of the presentation when we will gladly answer any questions you may have that could be relevant for others as well. If you have questions that are very specific to your operations, we kindly ask that you send them to us via the purchasing portal, as usual.</a:t>
            </a:r>
            <a:endParaRPr lang="en-CA" sz="1200" i="0" kern="1200" dirty="0" smtClean="0">
              <a:solidFill>
                <a:schemeClr val="tx1"/>
              </a:solidFill>
              <a:effectLst/>
              <a:latin typeface="+mn-lt"/>
              <a:ea typeface="+mn-ea"/>
              <a:cs typeface="+mn-cs"/>
            </a:endParaRPr>
          </a:p>
          <a:p>
            <a:pPr marL="0" indent="0">
              <a:buFont typeface="Arial" panose="020B0604020202020204" pitchFamily="34" charset="0"/>
              <a:buNone/>
            </a:pPr>
            <a:endParaRPr lang="en-CA" baseline="0" dirty="0" smtClean="0"/>
          </a:p>
          <a:p>
            <a:pPr marL="0" indent="0">
              <a:buFont typeface="Arial" panose="020B0604020202020204" pitchFamily="34" charset="0"/>
              <a:buNone/>
            </a:pPr>
            <a:r>
              <a:rPr lang="en-CA" dirty="0" smtClean="0"/>
              <a:t>This WebEx will be recorded and made available</a:t>
            </a:r>
            <a:r>
              <a:rPr lang="en-CA" baseline="0" dirty="0" smtClean="0"/>
              <a:t> on </a:t>
            </a:r>
            <a:r>
              <a:rPr lang="en-CA" baseline="0" dirty="0" err="1" smtClean="0"/>
              <a:t>iService</a:t>
            </a:r>
            <a:r>
              <a:rPr lang="en-CA" baseline="0" dirty="0" smtClean="0"/>
              <a:t>.</a:t>
            </a:r>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2</a:t>
            </a:fld>
            <a:endParaRPr lang="en-CA"/>
          </a:p>
        </p:txBody>
      </p:sp>
    </p:spTree>
    <p:extLst>
      <p:ext uri="{BB962C8B-B14F-4D97-AF65-F5344CB8AC3E}">
        <p14:creationId xmlns:p14="http://schemas.microsoft.com/office/powerpoint/2010/main" val="2475502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mtClean="0"/>
              <a:t>Ok, we are now going to open the floor for questions, if you have any questions that we are unable to answer today, we will take your name and contact information.</a:t>
            </a:r>
            <a:r>
              <a:rPr lang="en-CA" baseline="0" smtClean="0"/>
              <a:t> If we have questions that are relevant to many of you, we will add them to our FAQ document that we keep on iService.</a:t>
            </a:r>
          </a:p>
          <a:p>
            <a:endParaRPr lang="en-CA" baseline="0" smtClean="0"/>
          </a:p>
          <a:p>
            <a:r>
              <a:rPr lang="en-CA" baseline="0" smtClean="0"/>
              <a:t>If you have questions that are very specific to your individual situation, we ask that you send them to us at the purchasing portal where we can provide you with individualized guidance.</a:t>
            </a:r>
          </a:p>
          <a:p>
            <a:endParaRPr lang="en-CA" baseline="0" smtClean="0"/>
          </a:p>
          <a:p>
            <a:r>
              <a:rPr lang="en-CA" baseline="0" smtClean="0"/>
              <a:t>Before asking your question we ask that you tell us your name and let us know which directorate you work with.</a:t>
            </a:r>
          </a:p>
          <a:p>
            <a:endParaRPr lang="en-CA" baseline="0" smtClean="0"/>
          </a:p>
          <a:p>
            <a:r>
              <a:rPr lang="en-CA" baseline="0" smtClean="0"/>
              <a:t>Does anyone have any questions?</a:t>
            </a:r>
            <a:endParaRPr lang="en-CA"/>
          </a:p>
        </p:txBody>
      </p:sp>
      <p:sp>
        <p:nvSpPr>
          <p:cNvPr id="4" name="Slide Number Placeholder 3"/>
          <p:cNvSpPr>
            <a:spLocks noGrp="1"/>
          </p:cNvSpPr>
          <p:nvPr>
            <p:ph type="sldNum" sz="quarter" idx="10"/>
          </p:nvPr>
        </p:nvSpPr>
        <p:spPr/>
        <p:txBody>
          <a:bodyPr/>
          <a:lstStyle/>
          <a:p>
            <a:fld id="{5A46106F-BEFE-41C6-9573-4ECB6E6F08F0}" type="slidenum">
              <a:rPr lang="en-CA" smtClean="0"/>
              <a:t>20</a:t>
            </a:fld>
            <a:endParaRPr lang="en-CA"/>
          </a:p>
        </p:txBody>
      </p:sp>
    </p:spTree>
    <p:extLst>
      <p:ext uri="{BB962C8B-B14F-4D97-AF65-F5344CB8AC3E}">
        <p14:creationId xmlns:p14="http://schemas.microsoft.com/office/powerpoint/2010/main" val="2525862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92">
              <a:defRPr/>
            </a:pPr>
            <a:r>
              <a:rPr lang="en-CA" sz="1100" dirty="0" smtClean="0"/>
              <a:t>Now </a:t>
            </a:r>
            <a:r>
              <a:rPr lang="en-CA" sz="1100" dirty="0"/>
              <a:t>for those of you who are fascinated by statistics…</a:t>
            </a:r>
          </a:p>
          <a:p>
            <a:pPr defTabSz="914292">
              <a:defRPr/>
            </a:pPr>
            <a:endParaRPr lang="en-CA" sz="1100" dirty="0"/>
          </a:p>
          <a:p>
            <a:pPr defTabSz="914292">
              <a:defRPr/>
            </a:pPr>
            <a:r>
              <a:rPr lang="en-CA" sz="1100" dirty="0"/>
              <a:t>Currently at ESDC, we have </a:t>
            </a:r>
            <a:r>
              <a:rPr lang="en-CA" sz="1100" dirty="0" smtClean="0"/>
              <a:t>about 530 </a:t>
            </a:r>
            <a:r>
              <a:rPr lang="en-CA" sz="1100" dirty="0"/>
              <a:t>cards in circulation.</a:t>
            </a:r>
          </a:p>
          <a:p>
            <a:pPr defTabSz="914292">
              <a:defRPr/>
            </a:pPr>
            <a:r>
              <a:rPr lang="en-CA" sz="1100" dirty="0" smtClean="0"/>
              <a:t>Over</a:t>
            </a:r>
            <a:r>
              <a:rPr lang="en-CA" sz="1100" baseline="0" dirty="0" smtClean="0"/>
              <a:t> the l</a:t>
            </a:r>
            <a:r>
              <a:rPr lang="en-CA" sz="1100" dirty="0" smtClean="0"/>
              <a:t>ast </a:t>
            </a:r>
            <a:r>
              <a:rPr lang="en-CA" sz="1100" dirty="0"/>
              <a:t>year we processed about </a:t>
            </a:r>
            <a:r>
              <a:rPr lang="en-CA" sz="1100" dirty="0" smtClean="0"/>
              <a:t>55,000 </a:t>
            </a:r>
            <a:r>
              <a:rPr lang="en-CA" sz="1100" dirty="0"/>
              <a:t>transactions, with a total value of $</a:t>
            </a:r>
            <a:r>
              <a:rPr lang="en-CA" sz="1100" dirty="0" smtClean="0"/>
              <a:t>35M </a:t>
            </a:r>
            <a:r>
              <a:rPr lang="en-CA" sz="1100" dirty="0"/>
              <a:t>dollars. </a:t>
            </a:r>
            <a:r>
              <a:rPr lang="en-CA" sz="1100" dirty="0" smtClean="0"/>
              <a:t>This represents a much more efficient  and less costly process since it reduces the resources required by ESDC’s contracting team.</a:t>
            </a:r>
            <a:endParaRPr lang="en-CA" sz="1100" dirty="0"/>
          </a:p>
          <a:p>
            <a:pPr defTabSz="914292">
              <a:defRPr/>
            </a:pPr>
            <a:endParaRPr lang="en-CA" sz="1100" dirty="0"/>
          </a:p>
          <a:p>
            <a:pPr defTabSz="914292">
              <a:defRPr/>
            </a:pPr>
            <a:r>
              <a:rPr lang="en-CA" sz="1100" dirty="0"/>
              <a:t>So when we consider the total time spent by all employees involved, the cost of putting a low-dollar value contract in place is $200 (minimum), and the cost to make a purchase using the acquisition card is $100 – so the savings and value for money is quite significant when we multiply this by </a:t>
            </a:r>
            <a:r>
              <a:rPr lang="en-CA" sz="1100" dirty="0" smtClean="0"/>
              <a:t>55,000 </a:t>
            </a:r>
            <a:r>
              <a:rPr lang="en-CA" sz="1100" dirty="0"/>
              <a:t>transactions.</a:t>
            </a:r>
          </a:p>
          <a:p>
            <a:pPr defTabSz="914292">
              <a:defRPr/>
            </a:pPr>
            <a:endParaRPr lang="en-CA" sz="1100" dirty="0"/>
          </a:p>
          <a:p>
            <a:pPr defTabSz="914292">
              <a:defRPr/>
            </a:pPr>
            <a:r>
              <a:rPr lang="en-CA" sz="1100" dirty="0"/>
              <a:t>For the expenses per quarter, it is normal that </a:t>
            </a:r>
            <a:r>
              <a:rPr lang="en-CA" sz="1100" dirty="0" smtClean="0"/>
              <a:t>March </a:t>
            </a:r>
            <a:r>
              <a:rPr lang="en-CA" sz="1100" dirty="0"/>
              <a:t>has the most expenses, </a:t>
            </a:r>
            <a:r>
              <a:rPr lang="en-CA" sz="1100" dirty="0" smtClean="0"/>
              <a:t>as you can see, we have over</a:t>
            </a:r>
            <a:r>
              <a:rPr lang="en-CA" sz="1100" baseline="0" dirty="0" smtClean="0"/>
              <a:t> double our average monthly activity going on in March compared to the other months</a:t>
            </a:r>
            <a:r>
              <a:rPr lang="en-CA" sz="1100" dirty="0" smtClean="0"/>
              <a:t>.</a:t>
            </a:r>
            <a:endParaRPr lang="en-CA" sz="1100" dirty="0"/>
          </a:p>
          <a:p>
            <a:pPr defTabSz="914292">
              <a:defRPr/>
            </a:pPr>
            <a:endParaRPr lang="en-CA" sz="1100" dirty="0"/>
          </a:p>
          <a:p>
            <a:pPr defTabSz="914292">
              <a:defRPr/>
            </a:pPr>
            <a:r>
              <a:rPr lang="en-CA" sz="1100" dirty="0"/>
              <a:t>Looking at expenses by category, we </a:t>
            </a:r>
            <a:r>
              <a:rPr lang="en-CA" sz="1100" dirty="0" smtClean="0"/>
              <a:t>clearly buy a lot of office supplies</a:t>
            </a:r>
            <a:r>
              <a:rPr lang="en-CA" sz="1100" baseline="0" dirty="0" smtClean="0"/>
              <a:t> and</a:t>
            </a:r>
            <a:r>
              <a:rPr lang="en-CA" sz="1100" dirty="0" smtClean="0"/>
              <a:t> furniture with the acquisition card. We pay for a lot of translation services, training and conferences</a:t>
            </a:r>
            <a:r>
              <a:rPr lang="en-CA" sz="1100" baseline="0" dirty="0" smtClean="0"/>
              <a:t> this way. Courier services and books and publications are also a popular buy with the acquisition card.</a:t>
            </a:r>
          </a:p>
          <a:p>
            <a:pPr defTabSz="914292">
              <a:defRPr/>
            </a:pPr>
            <a:endParaRPr lang="en-CA" sz="1100" baseline="0" dirty="0" smtClean="0"/>
          </a:p>
          <a:p>
            <a:pPr marL="0" marR="0" indent="0" algn="l" defTabSz="914292" rtl="0" eaLnBrk="1" fontAlgn="auto" latinLnBrk="0" hangingPunct="1">
              <a:lnSpc>
                <a:spcPct val="100000"/>
              </a:lnSpc>
              <a:spcBef>
                <a:spcPts val="0"/>
              </a:spcBef>
              <a:spcAft>
                <a:spcPts val="0"/>
              </a:spcAft>
              <a:buClrTx/>
              <a:buSzTx/>
              <a:buFontTx/>
              <a:buNone/>
              <a:tabLst/>
              <a:defRPr/>
            </a:pPr>
            <a:r>
              <a:rPr lang="en-CA" sz="1100" kern="1200" dirty="0" smtClean="0">
                <a:solidFill>
                  <a:schemeClr val="tx1"/>
                </a:solidFill>
                <a:effectLst/>
                <a:latin typeface="+mn-lt"/>
                <a:ea typeface="+mn-ea"/>
                <a:cs typeface="+mn-cs"/>
              </a:rPr>
              <a:t>So now we’ll talk about some frequent questions we get in the portal.</a:t>
            </a:r>
            <a:endParaRPr lang="en-CA" sz="1100" dirty="0" smtClean="0">
              <a:latin typeface="Arial" panose="020B0604020202020204" pitchFamily="34" charset="0"/>
              <a:cs typeface="Arial" panose="020B0604020202020204" pitchFamily="34" charset="0"/>
            </a:endParaRPr>
          </a:p>
          <a:p>
            <a:pPr defTabSz="914292">
              <a:defRPr/>
            </a:pPr>
            <a:endParaRPr lang="en-CA" sz="1100" dirty="0"/>
          </a:p>
        </p:txBody>
      </p:sp>
      <p:sp>
        <p:nvSpPr>
          <p:cNvPr id="4" name="Slide Number Placeholder 3"/>
          <p:cNvSpPr>
            <a:spLocks noGrp="1"/>
          </p:cNvSpPr>
          <p:nvPr>
            <p:ph type="sldNum" sz="quarter" idx="10"/>
          </p:nvPr>
        </p:nvSpPr>
        <p:spPr/>
        <p:txBody>
          <a:bodyPr/>
          <a:lstStyle/>
          <a:p>
            <a:fld id="{279263EB-C44A-4717-950D-9D5C7CD21EA5}" type="slidenum">
              <a:rPr lang="en-CA" smtClean="0">
                <a:solidFill>
                  <a:prstClr val="black"/>
                </a:solidFill>
              </a:rPr>
              <a:pPr/>
              <a:t>3</a:t>
            </a:fld>
            <a:endParaRPr lang="en-CA">
              <a:solidFill>
                <a:prstClr val="black"/>
              </a:solidFill>
            </a:endParaRPr>
          </a:p>
        </p:txBody>
      </p:sp>
    </p:spTree>
    <p:extLst>
      <p:ext uri="{BB962C8B-B14F-4D97-AF65-F5344CB8AC3E}">
        <p14:creationId xmlns:p14="http://schemas.microsoft.com/office/powerpoint/2010/main" val="3318629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smtClean="0"/>
              <a:t>When should I use my Card?</a:t>
            </a:r>
            <a:endParaRPr lang="en-CA" baseline="0" dirty="0" smtClean="0"/>
          </a:p>
          <a:p>
            <a:endParaRPr lang="en-CA" baseline="0" dirty="0" smtClean="0"/>
          </a:p>
          <a:p>
            <a:r>
              <a:rPr lang="en-CA" baseline="0" dirty="0" smtClean="0"/>
              <a:t>When making a purchase, it is important to know which method to use, either a funds commitment, using your acquisition card, or by creating a contract.</a:t>
            </a:r>
          </a:p>
          <a:p>
            <a:endParaRPr lang="en-CA" baseline="0" dirty="0" smtClean="0"/>
          </a:p>
          <a:p>
            <a:r>
              <a:rPr lang="en-CA" baseline="0" dirty="0" smtClean="0"/>
              <a:t>So. You should use your acquisition card for all goods and services under $10,000, except…</a:t>
            </a:r>
          </a:p>
          <a:p>
            <a:endParaRPr lang="en-CA" baseline="0" dirty="0" smtClean="0"/>
          </a:p>
          <a:p>
            <a:pPr marL="167970" indent="-167970">
              <a:buFontTx/>
              <a:buChar char="-"/>
            </a:pPr>
            <a:r>
              <a:rPr lang="en-CA" baseline="0" dirty="0" smtClean="0"/>
              <a:t>If you have found a vendor and it is the only vendor that can possibly provide you with what you need and this vendor does not accept credit cards</a:t>
            </a:r>
          </a:p>
          <a:p>
            <a:pPr marL="167970" indent="-167970">
              <a:buFontTx/>
              <a:buChar char="-"/>
            </a:pPr>
            <a:r>
              <a:rPr lang="en-CA" baseline="0" dirty="0" smtClean="0"/>
              <a:t>If you will need contractual clauses or a Statement of Work</a:t>
            </a:r>
          </a:p>
          <a:p>
            <a:pPr marL="167970" indent="-167970">
              <a:buFontTx/>
              <a:buChar char="-"/>
            </a:pPr>
            <a:r>
              <a:rPr lang="en-CA" baseline="0" dirty="0" smtClean="0"/>
              <a:t>If you are dealing directly with another department OR</a:t>
            </a:r>
          </a:p>
          <a:p>
            <a:pPr marL="167970" indent="-167970">
              <a:buFontTx/>
              <a:buChar char="-"/>
            </a:pPr>
            <a:r>
              <a:rPr lang="en-CA" baseline="0" dirty="0" smtClean="0"/>
              <a:t>If there is a mandatory Standing Offer associated with your purchase. And if you ever want to take a look at the list of goods and services associated with mandatory Standing Offers, you can visit Public Services and Procurement Canada’s website:</a:t>
            </a:r>
          </a:p>
          <a:p>
            <a:endParaRPr lang="en-CA" baseline="0" dirty="0" smtClean="0"/>
          </a:p>
          <a:p>
            <a:pPr defTabSz="895838">
              <a:defRPr/>
            </a:pPr>
            <a:r>
              <a:rPr lang="en-CA" dirty="0">
                <a:latin typeface="Arial" panose="020B0604020202020204" pitchFamily="34" charset="0"/>
                <a:cs typeface="Arial" panose="020B0604020202020204" pitchFamily="34" charset="0"/>
              </a:rPr>
              <a:t>Remember that funds commitments should never be used to avoid using the acquisition card or to avoid contracts or confirming orders</a:t>
            </a:r>
            <a:r>
              <a:rPr lang="en-CA" dirty="0" smtClean="0">
                <a:latin typeface="Arial" panose="020B0604020202020204" pitchFamily="34" charset="0"/>
                <a:cs typeface="Arial" panose="020B0604020202020204" pitchFamily="34" charset="0"/>
              </a:rPr>
              <a:t>. Note that </a:t>
            </a:r>
            <a:r>
              <a:rPr lang="en-CA" sz="1200" kern="1200" dirty="0" smtClean="0">
                <a:solidFill>
                  <a:schemeClr val="tx1"/>
                </a:solidFill>
                <a:effectLst/>
                <a:latin typeface="+mn-lt"/>
                <a:ea typeface="+mn-ea"/>
                <a:cs typeface="+mn-cs"/>
              </a:rPr>
              <a:t>a more detailed list of acceptable uses of funds commitments is being finalized and will be shared once it is.</a:t>
            </a:r>
          </a:p>
          <a:p>
            <a:pPr defTabSz="895838">
              <a:defRPr/>
            </a:pPr>
            <a:endParaRPr lang="en-CA" sz="1200" kern="1200" dirty="0" smtClean="0">
              <a:solidFill>
                <a:schemeClr val="tx1"/>
              </a:solidFill>
              <a:effectLst/>
              <a:latin typeface="+mn-lt"/>
              <a:ea typeface="+mn-ea"/>
              <a:cs typeface="+mn-cs"/>
            </a:endParaRPr>
          </a:p>
          <a:p>
            <a:endParaRPr lang="en-CA" dirty="0" smtClean="0"/>
          </a:p>
        </p:txBody>
      </p:sp>
      <p:sp>
        <p:nvSpPr>
          <p:cNvPr id="4" name="Slide Number Placeholder 3"/>
          <p:cNvSpPr>
            <a:spLocks noGrp="1"/>
          </p:cNvSpPr>
          <p:nvPr>
            <p:ph type="sldNum" sz="quarter" idx="10"/>
          </p:nvPr>
        </p:nvSpPr>
        <p:spPr/>
        <p:txBody>
          <a:bodyPr/>
          <a:lstStyle/>
          <a:p>
            <a:fld id="{279263EB-C44A-4717-950D-9D5C7CD21EA5}" type="slidenum">
              <a:rPr lang="en-CA" smtClean="0"/>
              <a:t>4</a:t>
            </a:fld>
            <a:endParaRPr lang="en-CA"/>
          </a:p>
        </p:txBody>
      </p:sp>
    </p:spTree>
    <p:extLst>
      <p:ext uri="{BB962C8B-B14F-4D97-AF65-F5344CB8AC3E}">
        <p14:creationId xmlns:p14="http://schemas.microsoft.com/office/powerpoint/2010/main" val="1331845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What do I do when I need to cancel my acquisition card?</a:t>
            </a:r>
            <a:endParaRPr lang="en-CA" dirty="0" smtClean="0"/>
          </a:p>
          <a:p>
            <a:endParaRPr lang="en-CA" dirty="0" smtClean="0"/>
          </a:p>
          <a:p>
            <a:r>
              <a:rPr lang="en-CA" dirty="0" smtClean="0"/>
              <a:t>If you are leaving</a:t>
            </a:r>
            <a:r>
              <a:rPr lang="en-CA" baseline="0" dirty="0" smtClean="0"/>
              <a:t> the department, or if you are planning on being absent from the office for 6 months and over, you can email the Purchasing Portal to have your Acquisition Card canceled.</a:t>
            </a:r>
          </a:p>
          <a:p>
            <a:endParaRPr lang="en-CA" baseline="0" dirty="0" smtClean="0"/>
          </a:p>
          <a:p>
            <a:r>
              <a:rPr lang="en-CA" baseline="0" dirty="0" smtClean="0"/>
              <a:t>We will close your account on our end, but you will have to ensure to complete all of your card documents and monthly reconciliation. You will also have to dispose of your card properly by destroying it (in other words, cutting it up).</a:t>
            </a:r>
          </a:p>
          <a:p>
            <a:endParaRPr lang="en-CA" baseline="0" dirty="0" smtClean="0"/>
          </a:p>
          <a:p>
            <a:r>
              <a:rPr lang="en-CA" baseline="0" dirty="0" smtClean="0"/>
              <a:t>If you are planning on returning to your position after a 6 months period and require a new Acquisition Card, you will have to resubmit the Acquisition Card Application and Expenditure Authorization form and complete the Acquisition Card training on Saba once more. </a:t>
            </a:r>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5</a:t>
            </a:fld>
            <a:endParaRPr lang="en-CA"/>
          </a:p>
        </p:txBody>
      </p:sp>
    </p:spTree>
    <p:extLst>
      <p:ext uri="{BB962C8B-B14F-4D97-AF65-F5344CB8AC3E}">
        <p14:creationId xmlns:p14="http://schemas.microsoft.com/office/powerpoint/2010/main" val="822268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What do I do if my vendor does not accept the acquisition card and the purchase has already been made?</a:t>
            </a:r>
            <a:endParaRPr lang="en-US" b="0" u="sng" dirty="0" smtClean="0"/>
          </a:p>
          <a:p>
            <a:endParaRPr lang="en-US" b="0" u="sng" dirty="0" smtClean="0"/>
          </a:p>
          <a:p>
            <a:r>
              <a:rPr lang="en-US" b="0" u="sng" dirty="0" smtClean="0"/>
              <a:t>First,</a:t>
            </a:r>
            <a:r>
              <a:rPr lang="en-US" b="0" u="sng" baseline="0" dirty="0" smtClean="0"/>
              <a:t> contact us. Each situation is different and when an issue like this comes up it’s worth taking the time to try to find the best solution.</a:t>
            </a:r>
            <a:endParaRPr lang="en-CA" b="0" u="sng" dirty="0" smtClean="0"/>
          </a:p>
          <a:p>
            <a:endParaRPr lang="en-CA" b="1" u="sng" dirty="0" smtClean="0"/>
          </a:p>
          <a:p>
            <a:r>
              <a:rPr lang="en-CA" dirty="0" smtClean="0"/>
              <a:t>More</a:t>
            </a:r>
            <a:r>
              <a:rPr lang="en-CA" baseline="0" dirty="0" smtClean="0"/>
              <a:t> often than not though, i</a:t>
            </a:r>
            <a:r>
              <a:rPr lang="en-CA" dirty="0" smtClean="0"/>
              <a:t>n a scenario where the</a:t>
            </a:r>
            <a:r>
              <a:rPr lang="en-CA" baseline="0" dirty="0" smtClean="0"/>
              <a:t> goods or services have already been delivered, but the vendor does not accept the Acquisition Card, a Confirming Order is required to pay for the services rendered or the goods delivered. </a:t>
            </a:r>
          </a:p>
          <a:p>
            <a:endParaRPr lang="en-US" baseline="0" dirty="0" smtClean="0"/>
          </a:p>
          <a:p>
            <a:r>
              <a:rPr lang="en-US" baseline="0" dirty="0" smtClean="0"/>
              <a:t>A confirming order is a type of contract that results from an employee entering into a contract (verbally or written) without having contracting authority. Often the employee does not mean to do this, they simply forget to check whether or not a vendor will accept payment by credit card and find out later that the vendor does not. Since the employee only has the authority to make purchases with his or her card, the contract that is then required to pay for the good or service is a verbal contract that the employee has entered into without the authority to do so. The written contract is a formality used to “confirm the order”. This process is not in line with our regular contracting process as it does not allow the contracting officer to perform his or her due diligence and to ensure that all applicable contracting policies, rules and regulations are adhered to. It puts the department at risk and should be avoided at all costs. The best way to do this? Make sure that your vendor accepts the acquisition card BEFORE making the purchase!</a:t>
            </a:r>
          </a:p>
          <a:p>
            <a:endParaRPr lang="en-US" baseline="0" dirty="0" smtClean="0"/>
          </a:p>
          <a:p>
            <a:r>
              <a:rPr lang="en-US" baseline="0" dirty="0" smtClean="0"/>
              <a:t>Additionally, if you are responsible for a Confirming order, you will need to complete a substantiation form which is then signed off on by higher levels (depending on the value).</a:t>
            </a:r>
          </a:p>
          <a:p>
            <a:endParaRPr lang="en-US" baseline="0" dirty="0" smtClean="0"/>
          </a:p>
          <a:p>
            <a:r>
              <a:rPr lang="en-US" baseline="0" dirty="0" smtClean="0"/>
              <a:t>Every quarter, the CFO is provided with a breakdown of which teams within the department were responsible for confirming orders and the details of those confirming orders. Don’t be on that list!</a:t>
            </a:r>
            <a:endParaRPr lang="en-CA" baseline="0" dirty="0" smtClean="0"/>
          </a:p>
          <a:p>
            <a:endParaRPr lang="en-CA" baseline="0" dirty="0" smtClean="0"/>
          </a:p>
          <a:p>
            <a:r>
              <a:rPr lang="en-CA" baseline="0" dirty="0" smtClean="0"/>
              <a:t>The instructions on how to complete a confirming order are located on </a:t>
            </a:r>
            <a:r>
              <a:rPr lang="en-CA" baseline="0" dirty="0" err="1" smtClean="0"/>
              <a:t>iService</a:t>
            </a:r>
            <a:r>
              <a:rPr lang="en-CA" baseline="0" dirty="0" smtClean="0"/>
              <a:t>, under the section “How We Operate” in the lower section of the screen.</a:t>
            </a:r>
          </a:p>
          <a:p>
            <a:pPr marL="171450" indent="-171450">
              <a:buFont typeface="Arial" panose="020B0604020202020204" pitchFamily="34" charset="0"/>
              <a:buChar char="•"/>
            </a:pPr>
            <a:r>
              <a:rPr lang="en-CA" baseline="0" dirty="0" smtClean="0"/>
              <a:t>Click “Procurement” </a:t>
            </a:r>
          </a:p>
          <a:p>
            <a:pPr marL="171450" indent="-171450">
              <a:buFont typeface="Arial" panose="020B0604020202020204" pitchFamily="34" charset="0"/>
              <a:buChar char="•"/>
            </a:pPr>
            <a:r>
              <a:rPr lang="en-CA" baseline="0" dirty="0" smtClean="0"/>
              <a:t>Then select “Admin Professionals and Managers” on the left hand side </a:t>
            </a:r>
          </a:p>
          <a:p>
            <a:pPr marL="0" indent="0">
              <a:buFont typeface="Arial" panose="020B0604020202020204" pitchFamily="34" charset="0"/>
              <a:buNone/>
            </a:pPr>
            <a:endParaRPr lang="en-CA" baseline="0" dirty="0" smtClean="0"/>
          </a:p>
          <a:p>
            <a:pPr marL="0" indent="0">
              <a:buFont typeface="Arial" panose="020B0604020202020204" pitchFamily="34" charset="0"/>
              <a:buNone/>
            </a:pPr>
            <a:r>
              <a:rPr lang="en-CA" baseline="0" dirty="0" smtClean="0"/>
              <a:t>The first two items under “How To”, Confirming Order Process and Substantiation Form for a Confirming Order </a:t>
            </a:r>
            <a:r>
              <a:rPr lang="en-CA" i="1" baseline="0" dirty="0" smtClean="0"/>
              <a:t>or</a:t>
            </a:r>
            <a:r>
              <a:rPr lang="en-CA" baseline="0" dirty="0" smtClean="0"/>
              <a:t> Pre-Contractual Work, will provide you with guidance on how to complete a confirming order.</a:t>
            </a:r>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6</a:t>
            </a:fld>
            <a:endParaRPr lang="en-CA"/>
          </a:p>
        </p:txBody>
      </p:sp>
    </p:spTree>
    <p:extLst>
      <p:ext uri="{BB962C8B-B14F-4D97-AF65-F5344CB8AC3E}">
        <p14:creationId xmlns:p14="http://schemas.microsoft.com/office/powerpoint/2010/main" val="4144428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Can I pay for language training with my card?</a:t>
            </a:r>
            <a:endParaRPr lang="en-CA" sz="1200" kern="1200" dirty="0" smtClean="0">
              <a:solidFill>
                <a:schemeClr val="tx1"/>
              </a:solidFill>
              <a:effectLst/>
              <a:latin typeface="+mn-lt"/>
              <a:ea typeface="+mn-ea"/>
              <a:cs typeface="+mn-cs"/>
            </a:endParaRP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You can pay for language training with your Acquisition Card provided that the cumulative value (including any potential extensions) does not exceed your transactional limit (the standard transactional limit is $10,000 including taxes). If the requirement exceeds your transactional limit, then you will have to </a:t>
            </a:r>
            <a:r>
              <a:rPr lang="en-CA" sz="1200" kern="1200" dirty="0" smtClean="0">
                <a:solidFill>
                  <a:schemeClr val="tx1"/>
                </a:solidFill>
                <a:effectLst/>
                <a:latin typeface="+mn-lt"/>
                <a:ea typeface="+mn-ea"/>
                <a:cs typeface="+mn-cs"/>
                <a:hlinkClick r:id="rId3"/>
              </a:rPr>
              <a:t>Create a Purchase Requisition for Services</a:t>
            </a:r>
            <a:r>
              <a:rPr lang="en-CA" sz="1200" kern="1200" dirty="0" smtClean="0">
                <a:solidFill>
                  <a:schemeClr val="tx1"/>
                </a:solidFill>
                <a:effectLst/>
                <a:latin typeface="+mn-lt"/>
                <a:ea typeface="+mn-ea"/>
                <a:cs typeface="+mn-cs"/>
              </a:rPr>
              <a:t>.</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Clients are encouraged to use the Standing Offers as the suppliers have been evaluated by Canada and have been determined to meet the requirement established by the College (ESDC Standing Offers) and CSPS (PSPC Standing Offers) in order to procure a learning environment and a curriculum conducive to achieving desired results on the Second Language Evaluation (SLE). If you need information about these Standing Offers,</a:t>
            </a:r>
            <a:r>
              <a:rPr lang="en-CA" sz="1200" kern="1200" baseline="0" dirty="0" smtClean="0">
                <a:solidFill>
                  <a:schemeClr val="tx1"/>
                </a:solidFill>
                <a:effectLst/>
                <a:latin typeface="+mn-lt"/>
                <a:ea typeface="+mn-ea"/>
                <a:cs typeface="+mn-cs"/>
              </a:rPr>
              <a:t> you can take a look on </a:t>
            </a:r>
            <a:r>
              <a:rPr lang="en-CA" sz="1200" kern="1200" baseline="0" dirty="0" err="1" smtClean="0">
                <a:solidFill>
                  <a:schemeClr val="tx1"/>
                </a:solidFill>
                <a:effectLst/>
                <a:latin typeface="+mn-lt"/>
                <a:ea typeface="+mn-ea"/>
                <a:cs typeface="+mn-cs"/>
              </a:rPr>
              <a:t>iService</a:t>
            </a:r>
            <a:r>
              <a:rPr lang="en-CA" sz="1200" kern="1200" baseline="0" dirty="0" smtClean="0">
                <a:solidFill>
                  <a:schemeClr val="tx1"/>
                </a:solidFill>
                <a:effectLst/>
                <a:latin typeface="+mn-lt"/>
                <a:ea typeface="+mn-ea"/>
                <a:cs typeface="+mn-cs"/>
              </a:rPr>
              <a:t> or email the portal, and we can get you in touch with someone who can help.</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These standing offers are not mandatory and it is the Manager's responsibility to select an appropriate vendor for the requirement.</a:t>
            </a:r>
          </a:p>
          <a:p>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7</a:t>
            </a:fld>
            <a:endParaRPr lang="en-CA"/>
          </a:p>
        </p:txBody>
      </p:sp>
    </p:spTree>
    <p:extLst>
      <p:ext uri="{BB962C8B-B14F-4D97-AF65-F5344CB8AC3E}">
        <p14:creationId xmlns:p14="http://schemas.microsoft.com/office/powerpoint/2010/main" val="3817007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u="none" kern="1200" baseline="0" dirty="0" smtClean="0">
                <a:solidFill>
                  <a:schemeClr val="tx1"/>
                </a:solidFill>
                <a:effectLst/>
                <a:latin typeface="+mn-lt"/>
                <a:ea typeface="+mn-ea"/>
                <a:cs typeface="+mn-cs"/>
              </a:rPr>
              <a:t>Can I buy gift cards with the acquisition card?</a:t>
            </a:r>
          </a:p>
          <a:p>
            <a:endParaRPr lang="en-CA"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Essentially,</a:t>
            </a:r>
            <a:r>
              <a:rPr lang="en-CA" sz="1200" kern="1200" baseline="0" dirty="0" smtClean="0">
                <a:solidFill>
                  <a:schemeClr val="tx1"/>
                </a:solidFill>
                <a:effectLst/>
                <a:latin typeface="+mn-lt"/>
                <a:ea typeface="+mn-ea"/>
                <a:cs typeface="+mn-cs"/>
              </a:rPr>
              <a:t> the only time that you </a:t>
            </a:r>
            <a:r>
              <a:rPr lang="en-CA" sz="1200" kern="1200" dirty="0" smtClean="0">
                <a:solidFill>
                  <a:schemeClr val="tx1"/>
                </a:solidFill>
                <a:effectLst/>
                <a:latin typeface="+mn-lt"/>
                <a:ea typeface="+mn-ea"/>
                <a:cs typeface="+mn-cs"/>
              </a:rPr>
              <a:t>can use the Acquisition Card to purchase gift cards are as Instant Awards under the </a:t>
            </a:r>
            <a:r>
              <a:rPr lang="en-CA" sz="1200" kern="1200" dirty="0" smtClean="0">
                <a:solidFill>
                  <a:schemeClr val="tx1"/>
                </a:solidFill>
                <a:effectLst/>
                <a:latin typeface="+mn-lt"/>
                <a:ea typeface="+mn-ea"/>
                <a:cs typeface="+mn-cs"/>
                <a:hlinkClick r:id="rId3"/>
              </a:rPr>
              <a:t>ESDC Recognition Program</a:t>
            </a:r>
            <a:r>
              <a:rPr lang="en-CA" sz="1200" kern="1200" dirty="0" smtClean="0">
                <a:solidFill>
                  <a:schemeClr val="tx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b="1" kern="1200" dirty="0" smtClean="0">
                <a:solidFill>
                  <a:schemeClr val="tx1"/>
                </a:solidFill>
                <a:effectLst/>
                <a:latin typeface="+mn-lt"/>
                <a:ea typeface="+mn-ea"/>
                <a:cs typeface="+mn-cs"/>
              </a:rPr>
              <a:t>Instant Awards</a:t>
            </a:r>
            <a:r>
              <a:rPr lang="en-CA" sz="1200" kern="1200" dirty="0" smtClean="0">
                <a:solidFill>
                  <a:schemeClr val="tx1"/>
                </a:solidFill>
                <a:effectLst/>
                <a:latin typeface="+mn-lt"/>
                <a:ea typeface="+mn-ea"/>
                <a:cs typeface="+mn-cs"/>
              </a:rPr>
              <a:t>: Expenditures for awards and gifts provided under the "day-to-day" and informal components of the Pride and Recognition program in the context of recognizing attributes and behaviours that promote departmental values, and for the Deputy Minister and Assistant Deputy Minister Awards of Excellence.</a:t>
            </a:r>
          </a:p>
          <a:p>
            <a:r>
              <a:rPr lang="en-CA" sz="1200" kern="1200" dirty="0" smtClean="0">
                <a:solidFill>
                  <a:schemeClr val="tx1"/>
                </a:solidFill>
                <a:effectLst/>
                <a:latin typeface="+mn-lt"/>
                <a:ea typeface="+mn-ea"/>
                <a:cs typeface="+mn-cs"/>
              </a:rPr>
              <a:t> </a:t>
            </a:r>
          </a:p>
          <a:p>
            <a:r>
              <a:rPr lang="en-CA" sz="1200" kern="1200" dirty="0" smtClean="0">
                <a:solidFill>
                  <a:schemeClr val="tx1"/>
                </a:solidFill>
                <a:effectLst/>
                <a:latin typeface="+mn-lt"/>
                <a:ea typeface="+mn-ea"/>
                <a:cs typeface="+mn-cs"/>
              </a:rPr>
              <a:t>Please note that the gift cards should never be purchased for recognition of years of service, and for a retirement.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If</a:t>
            </a:r>
            <a:r>
              <a:rPr lang="en-US" sz="1200" kern="1200" baseline="0" dirty="0" smtClean="0">
                <a:solidFill>
                  <a:schemeClr val="tx1"/>
                </a:solidFill>
                <a:effectLst/>
                <a:latin typeface="+mn-lt"/>
                <a:ea typeface="+mn-ea"/>
                <a:cs typeface="+mn-cs"/>
              </a:rPr>
              <a:t> for some other reason you think you should be buying a gift card, please check with us before proceeding (and you never know, maybe your reasoning will make perfect sense and we will tell you to go ahead!).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When you are purchasing a gift card under the recognition program, take the time to review the limitations surrounding that policy before making the purchase. Remember that since you are not allowed to buy alcohol, you are also not allowed to buy a gift card for a store that primarily sells alcohol, such as the SAQ, the LCBO, the Beer Store, </a:t>
            </a:r>
            <a:r>
              <a:rPr lang="en-US" sz="1200" kern="1200" baseline="0" dirty="0" err="1" smtClean="0">
                <a:solidFill>
                  <a:schemeClr val="tx1"/>
                </a:solidFill>
                <a:effectLst/>
                <a:latin typeface="+mn-lt"/>
                <a:ea typeface="+mn-ea"/>
                <a:cs typeface="+mn-cs"/>
              </a:rPr>
              <a:t>SaskLiquor</a:t>
            </a:r>
            <a:r>
              <a:rPr lang="en-US" sz="1200" kern="1200" baseline="0" dirty="0" smtClean="0">
                <a:solidFill>
                  <a:schemeClr val="tx1"/>
                </a:solidFill>
                <a:effectLst/>
                <a:latin typeface="+mn-lt"/>
                <a:ea typeface="+mn-ea"/>
                <a:cs typeface="+mn-cs"/>
              </a:rPr>
              <a:t> or BC Liquor Stores, etc.</a:t>
            </a:r>
            <a:endParaRPr lang="en-C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effectLst/>
                <a:latin typeface="+mn-lt"/>
                <a:ea typeface="+mn-ea"/>
                <a:cs typeface="+mn-cs"/>
              </a:rPr>
              <a:t>For</a:t>
            </a:r>
            <a:r>
              <a:rPr lang="en-CA" sz="1200" kern="1200" baseline="0" dirty="0" smtClean="0">
                <a:solidFill>
                  <a:schemeClr val="tx1"/>
                </a:solidFill>
                <a:effectLst/>
                <a:latin typeface="+mn-lt"/>
                <a:ea typeface="+mn-ea"/>
                <a:cs typeface="+mn-cs"/>
              </a:rPr>
              <a:t> more information, you can review the General Information provided under Recognition Program on </a:t>
            </a:r>
            <a:r>
              <a:rPr lang="en-CA" sz="1200" kern="1200" baseline="0" dirty="0" err="1" smtClean="0">
                <a:solidFill>
                  <a:schemeClr val="tx1"/>
                </a:solidFill>
                <a:effectLst/>
                <a:latin typeface="+mn-lt"/>
                <a:ea typeface="+mn-ea"/>
                <a:cs typeface="+mn-cs"/>
              </a:rPr>
              <a:t>iService</a:t>
            </a:r>
            <a:r>
              <a:rPr lang="en-CA" sz="1200" kern="1200" baseline="0" dirty="0" smtClean="0">
                <a:solidFill>
                  <a:schemeClr val="tx1"/>
                </a:solidFill>
                <a:effectLst/>
                <a:latin typeface="+mn-lt"/>
                <a:ea typeface="+mn-ea"/>
                <a:cs typeface="+mn-cs"/>
              </a:rPr>
              <a:t>.</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8</a:t>
            </a:fld>
            <a:endParaRPr lang="en-CA"/>
          </a:p>
        </p:txBody>
      </p:sp>
    </p:spTree>
    <p:extLst>
      <p:ext uri="{BB962C8B-B14F-4D97-AF65-F5344CB8AC3E}">
        <p14:creationId xmlns:p14="http://schemas.microsoft.com/office/powerpoint/2010/main" val="2852079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What are attractive assets?</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 </a:t>
            </a:r>
          </a:p>
          <a:p>
            <a:r>
              <a:rPr lang="en-CA" dirty="0" smtClean="0"/>
              <a:t>Attractive assets are departmental assets that are not capital assets (under $10,000) and are considered to be attractive and portable. The following items are considered attractive assets: </a:t>
            </a:r>
          </a:p>
          <a:p>
            <a:pPr marL="171450" lvl="0" indent="-171450">
              <a:buFont typeface="Arial" panose="020B0604020202020204" pitchFamily="34" charset="0"/>
              <a:buChar char="•"/>
            </a:pPr>
            <a:r>
              <a:rPr lang="en-CA" dirty="0" smtClean="0"/>
              <a:t>Televisions (such as flat screens);</a:t>
            </a:r>
          </a:p>
          <a:p>
            <a:pPr marL="171450" lvl="0" indent="-171450">
              <a:buFont typeface="Arial" panose="020B0604020202020204" pitchFamily="34" charset="0"/>
              <a:buChar char="•"/>
            </a:pPr>
            <a:r>
              <a:rPr lang="en-CA" dirty="0" smtClean="0"/>
              <a:t>Professional photography and studio equipment (for example, digital SLR cameras, studio systems</a:t>
            </a:r>
            <a:r>
              <a:rPr lang="en-CA" baseline="0" dirty="0" smtClean="0"/>
              <a:t> and </a:t>
            </a:r>
            <a:r>
              <a:rPr lang="en-CA" dirty="0" smtClean="0"/>
              <a:t>television cameras);</a:t>
            </a:r>
          </a:p>
          <a:p>
            <a:pPr marL="171450" lvl="0" indent="-171450">
              <a:buFont typeface="Arial" panose="020B0604020202020204" pitchFamily="34" charset="0"/>
              <a:buChar char="•"/>
            </a:pPr>
            <a:r>
              <a:rPr lang="en-CA" dirty="0" smtClean="0"/>
              <a:t>Portable Mobile Printers (such as those used by outreach officers and investigators required to travel off-site);</a:t>
            </a:r>
          </a:p>
          <a:p>
            <a:pPr marL="171450" lvl="0" indent="-171450">
              <a:buFont typeface="Arial" panose="020B0604020202020204" pitchFamily="34" charset="0"/>
              <a:buChar char="•"/>
            </a:pPr>
            <a:r>
              <a:rPr lang="en-CA" dirty="0" smtClean="0"/>
              <a:t>Artwork (such as paintings, prints and sculptures) that: are numbered, have a stamp of authentication, are valued at over $500, and/or are considered to have heritage value; and,</a:t>
            </a:r>
          </a:p>
          <a:p>
            <a:pPr marL="171450" lvl="0" indent="-171450">
              <a:buFont typeface="Arial" panose="020B0604020202020204" pitchFamily="34" charset="0"/>
              <a:buChar char="•"/>
            </a:pPr>
            <a:r>
              <a:rPr lang="en-CA" dirty="0" smtClean="0"/>
              <a:t>Tablets and iPads.</a:t>
            </a:r>
          </a:p>
          <a:p>
            <a:pPr marL="0" lvl="0" indent="0">
              <a:buFont typeface="Arial" panose="020B0604020202020204" pitchFamily="34" charset="0"/>
              <a:buNone/>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kern="1200" dirty="0" smtClean="0">
                <a:solidFill>
                  <a:schemeClr val="tx1"/>
                </a:solidFill>
                <a:effectLst/>
                <a:latin typeface="+mn-lt"/>
                <a:ea typeface="+mn-ea"/>
                <a:cs typeface="+mn-cs"/>
              </a:rPr>
              <a:t>Many attractive assets can be purchased with the acquisition card, for example, </a:t>
            </a:r>
            <a:r>
              <a:rPr lang="en-CA" sz="1200" kern="1200" dirty="0" smtClean="0">
                <a:solidFill>
                  <a:schemeClr val="tx1"/>
                </a:solidFill>
                <a:effectLst/>
                <a:latin typeface="+mn-lt"/>
                <a:ea typeface="+mn-ea"/>
                <a:cs typeface="+mn-cs"/>
              </a:rPr>
              <a:t>you can purchase digital cameras with the acquisition card up to your transactional limit (the standard transactional limit is $10,000 including taxes) and you can select the vendor of your choice.</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Please follow the instructions for the </a:t>
            </a:r>
            <a:r>
              <a:rPr lang="en-CA" sz="1200" kern="1200" dirty="0" smtClean="0">
                <a:solidFill>
                  <a:schemeClr val="tx1"/>
                </a:solidFill>
                <a:effectLst/>
                <a:latin typeface="+mn-lt"/>
                <a:ea typeface="+mn-ea"/>
                <a:cs typeface="+mn-cs"/>
                <a:hlinkClick r:id="rId3"/>
              </a:rPr>
              <a:t>ESDC Standard for Managing and Tracking Assets</a:t>
            </a:r>
            <a:r>
              <a:rPr lang="en-CA" sz="1200" kern="1200" dirty="0" smtClean="0">
                <a:solidFill>
                  <a:schemeClr val="tx1"/>
                </a:solidFill>
                <a:effectLst/>
                <a:latin typeface="+mn-lt"/>
                <a:ea typeface="+mn-ea"/>
                <a:cs typeface="+mn-cs"/>
              </a:rPr>
              <a:t>,</a:t>
            </a:r>
            <a:r>
              <a:rPr lang="en-CA" sz="1200" kern="1200" baseline="0" dirty="0" smtClean="0">
                <a:solidFill>
                  <a:schemeClr val="tx1"/>
                </a:solidFill>
                <a:effectLst/>
                <a:latin typeface="+mn-lt"/>
                <a:ea typeface="+mn-ea"/>
                <a:cs typeface="+mn-cs"/>
              </a:rPr>
              <a:t> which can be found on </a:t>
            </a:r>
            <a:r>
              <a:rPr lang="en-CA" sz="1200" kern="1200" baseline="0" dirty="0" err="1" smtClean="0">
                <a:solidFill>
                  <a:schemeClr val="tx1"/>
                </a:solidFill>
                <a:effectLst/>
                <a:latin typeface="+mn-lt"/>
                <a:ea typeface="+mn-ea"/>
                <a:cs typeface="+mn-cs"/>
              </a:rPr>
              <a:t>iService</a:t>
            </a:r>
            <a:r>
              <a:rPr lang="en-CA" sz="1200" kern="1200" baseline="0" dirty="0" smtClean="0">
                <a:solidFill>
                  <a:schemeClr val="tx1"/>
                </a:solidFill>
                <a:effectLst/>
                <a:latin typeface="+mn-lt"/>
                <a:ea typeface="+mn-ea"/>
                <a:cs typeface="+mn-cs"/>
              </a:rPr>
              <a:t>, under the Asset Management section. </a:t>
            </a:r>
          </a:p>
          <a:p>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5A46106F-BEFE-41C6-9573-4ECB6E6F08F0}" type="slidenum">
              <a:rPr lang="en-CA" smtClean="0"/>
              <a:t>9</a:t>
            </a:fld>
            <a:endParaRPr lang="en-CA"/>
          </a:p>
        </p:txBody>
      </p:sp>
    </p:spTree>
    <p:extLst>
      <p:ext uri="{BB962C8B-B14F-4D97-AF65-F5344CB8AC3E}">
        <p14:creationId xmlns:p14="http://schemas.microsoft.com/office/powerpoint/2010/main" val="28520797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pPr algn="l"/>
            <a:fld id="{3A4242CF-B5B5-1C46-9D8F-6755BC64D01F}" type="slidenum">
              <a:rPr lang="en-US" smtClean="0"/>
              <a:pPr algn="l"/>
              <a:t>‹#›</a:t>
            </a:fld>
            <a:endParaRPr lang="en-US" dirty="0"/>
          </a:p>
        </p:txBody>
      </p:sp>
      <p:sp>
        <p:nvSpPr>
          <p:cNvPr id="17" name="TextBox 16"/>
          <p:cNvSpPr txBox="1"/>
          <p:nvPr userDrawn="1"/>
        </p:nvSpPr>
        <p:spPr bwMode="black">
          <a:xfrm>
            <a:off x="4204520" y="416942"/>
            <a:ext cx="4621535" cy="307777"/>
          </a:xfrm>
          <a:prstGeom prst="rect">
            <a:avLst/>
          </a:prstGeom>
          <a:noFill/>
        </p:spPr>
        <p:txBody>
          <a:bodyPr wrap="square" rtlCol="0">
            <a:spAutoFit/>
          </a:bodyPr>
          <a:lstStyle/>
          <a:p>
            <a:pPr algn="r"/>
            <a:r>
              <a:rPr lang="en-US" sz="1400" dirty="0" smtClean="0">
                <a:solidFill>
                  <a:schemeClr val="bg1"/>
                </a:solidFill>
                <a:latin typeface="Arial Narrow"/>
                <a:cs typeface="Arial Narrow"/>
              </a:rPr>
              <a:t>NOW AND TOMORROW </a:t>
            </a:r>
            <a:r>
              <a:rPr lang="en-US" sz="1400" b="1" i="0" dirty="0" smtClean="0">
                <a:solidFill>
                  <a:schemeClr val="bg1"/>
                </a:solidFill>
                <a:latin typeface="Arial Narrow"/>
                <a:cs typeface="Arial Narrow"/>
              </a:rPr>
              <a:t>EXCELLENCE IN EVERYTHING WE DO </a:t>
            </a:r>
            <a:endParaRPr lang="en-US" sz="1400" b="1" i="0" dirty="0">
              <a:solidFill>
                <a:schemeClr val="bg1"/>
              </a:solidFill>
              <a:latin typeface="Arial Narrow"/>
              <a:cs typeface="Arial Narrow"/>
            </a:endParaRPr>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5" name="Picture 24" descr="Employment and Social Development Canada - Emploi et Développement social Canada - Canada" title="Federal Identity Program Department signature and Canada wordmar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pic>
        <p:nvPicPr>
          <p:cNvPr id="5" name="Picture 4" descr="Maple leaf decited with departement's fifferent theme." title="Illustration of a maple lea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035" y="896305"/>
            <a:ext cx="4245864" cy="4965192"/>
          </a:xfrm>
          <a:prstGeom prst="rect">
            <a:avLst/>
          </a:prstGeom>
        </p:spPr>
      </p:pic>
      <p:pic>
        <p:nvPicPr>
          <p:cNvPr id="8" name="Picture 7" descr="Line made of the silhouettes of different professions and different age categories." title="Silhouettes of people"/>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00767" y="4885728"/>
            <a:ext cx="6328050" cy="1001866"/>
          </a:xfrm>
          <a:prstGeom prst="rect">
            <a:avLst/>
          </a:prstGeom>
        </p:spPr>
      </p:pic>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Tree>
    <p:extLst>
      <p:ext uri="{BB962C8B-B14F-4D97-AF65-F5344CB8AC3E}">
        <p14:creationId xmlns:p14="http://schemas.microsoft.com/office/powerpoint/2010/main" val="3605104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833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6631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sp>
        <p:nvSpPr>
          <p:cNvPr id="15" name="Rectangle 14"/>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fld id="{3A4242CF-B5B5-1C46-9D8F-6755BC64D01F}" type="slidenum">
              <a:rPr lang="en-US" smtClean="0">
                <a:solidFill>
                  <a:prstClr val="white"/>
                </a:solidFill>
              </a:rPr>
              <a:pPr/>
              <a:t>‹#›</a:t>
            </a:fld>
            <a:endParaRPr lang="en-US" dirty="0">
              <a:solidFill>
                <a:prstClr val="white"/>
              </a:solidFill>
            </a:endParaRPr>
          </a:p>
        </p:txBody>
      </p:sp>
      <p:sp>
        <p:nvSpPr>
          <p:cNvPr id="17" name="TextBox 16"/>
          <p:cNvSpPr txBox="1"/>
          <p:nvPr userDrawn="1"/>
        </p:nvSpPr>
        <p:spPr bwMode="black">
          <a:xfrm>
            <a:off x="4204520" y="416942"/>
            <a:ext cx="4621535" cy="307777"/>
          </a:xfrm>
          <a:prstGeom prst="rect">
            <a:avLst/>
          </a:prstGeom>
          <a:noFill/>
        </p:spPr>
        <p:txBody>
          <a:bodyPr wrap="square" rtlCol="0">
            <a:spAutoFit/>
          </a:bodyPr>
          <a:lstStyle/>
          <a:p>
            <a:pPr algn="r"/>
            <a:r>
              <a:rPr lang="en-US" sz="1400" dirty="0" smtClean="0">
                <a:solidFill>
                  <a:prstClr val="white"/>
                </a:solidFill>
                <a:latin typeface="Arial Narrow"/>
                <a:cs typeface="Arial Narrow"/>
              </a:rPr>
              <a:t>NOW AND TOMORROW </a:t>
            </a:r>
            <a:r>
              <a:rPr lang="en-US" sz="1400" b="1" dirty="0" smtClean="0">
                <a:solidFill>
                  <a:prstClr val="white"/>
                </a:solidFill>
                <a:latin typeface="Arial Narrow"/>
                <a:cs typeface="Arial Narrow"/>
              </a:rPr>
              <a:t>EXCELLENCE IN EVERYTHING WE DO </a:t>
            </a:r>
            <a:endParaRPr lang="en-US" sz="1400" b="1" dirty="0">
              <a:solidFill>
                <a:prstClr val="white"/>
              </a:solidFill>
              <a:latin typeface="Arial Narrow"/>
              <a:cs typeface="Arial Narrow"/>
            </a:endParaRPr>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endParaRPr>
          </a:p>
        </p:txBody>
      </p:sp>
      <p:pic>
        <p:nvPicPr>
          <p:cNvPr id="25" name="Picture 24" descr="Employment and Social Development Canada - Emploi et Développement social Canada - Canada" title="Federal Identity Program Department signature and Canada wordmark."/>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pic>
        <p:nvPicPr>
          <p:cNvPr id="5" name="Picture 4" descr="Maple leaf decited with departement's fifferent theme." title="Illustration of a maple leaf"/>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3035" y="896305"/>
            <a:ext cx="4245864" cy="4965192"/>
          </a:xfrm>
          <a:prstGeom prst="rect">
            <a:avLst/>
          </a:prstGeom>
        </p:spPr>
      </p:pic>
      <p:pic>
        <p:nvPicPr>
          <p:cNvPr id="8" name="Picture 7" descr="Line made of the silhouettes of different professions and different age categories." title="Silhouettes of people"/>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600767" y="4885728"/>
            <a:ext cx="6328050" cy="1001866"/>
          </a:xfrm>
          <a:prstGeom prst="rect">
            <a:avLst/>
          </a:prstGeom>
        </p:spPr>
      </p:pic>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Tree>
    <p:extLst>
      <p:ext uri="{BB962C8B-B14F-4D97-AF65-F5344CB8AC3E}">
        <p14:creationId xmlns:p14="http://schemas.microsoft.com/office/powerpoint/2010/main" val="113857609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5267000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42940446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991009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1704558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507010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92315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2211738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26927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6002664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290566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423048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1936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958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921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416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62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502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112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0000"/>
              </a:solidFill>
            </a:endParaRPr>
          </a:p>
        </p:txBody>
      </p:sp>
      <p:sp>
        <p:nvSpPr>
          <p:cNvPr id="8" name="Rectangle 7"/>
          <p:cNvSpPr/>
          <p:nvPr/>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9" name="TextBox 8"/>
          <p:cNvSpPr txBox="1"/>
          <p:nvPr/>
        </p:nvSpPr>
        <p:spPr bwMode="black">
          <a:xfrm>
            <a:off x="4204520" y="416942"/>
            <a:ext cx="4621535" cy="307777"/>
          </a:xfrm>
          <a:prstGeom prst="rect">
            <a:avLst/>
          </a:prstGeom>
          <a:noFill/>
        </p:spPr>
        <p:txBody>
          <a:bodyPr wrap="square" rtlCol="0">
            <a:spAutoFit/>
          </a:bodyPr>
          <a:lstStyle/>
          <a:p>
            <a:pPr algn="r"/>
            <a:r>
              <a:rPr lang="en-US" sz="1400" dirty="0" smtClean="0">
                <a:solidFill>
                  <a:schemeClr val="bg1"/>
                </a:solidFill>
                <a:latin typeface="Arial Narrow"/>
                <a:cs typeface="Arial Narrow"/>
              </a:rPr>
              <a:t>NOW AND TOMORROW </a:t>
            </a:r>
            <a:r>
              <a:rPr lang="en-US" sz="1400" b="1" i="0" dirty="0" smtClean="0">
                <a:solidFill>
                  <a:schemeClr val="bg1"/>
                </a:solidFill>
                <a:latin typeface="Arial Narrow"/>
                <a:cs typeface="Arial Narrow"/>
              </a:rPr>
              <a:t>EXCELLENCE IN EVERYTHING WE DO </a:t>
            </a:r>
            <a:endParaRPr lang="en-US" sz="1400" b="1" i="0" dirty="0">
              <a:solidFill>
                <a:schemeClr val="bg1"/>
              </a:solidFill>
              <a:latin typeface="Arial Narrow"/>
              <a:cs typeface="Arial Narrow"/>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en-US" smtClean="0"/>
              <a:pPr/>
              <a:t>‹#›</a:t>
            </a:fld>
            <a:endParaRPr lang="en-US" dirty="0"/>
          </a:p>
        </p:txBody>
      </p:sp>
      <p:pic>
        <p:nvPicPr>
          <p:cNvPr id="14" name="Picture 13" descr="Employment and Social Development Canada - Emploi et Développement social Canada - Canada" title="Federal Identity Program Department signature and Canada wordmark"/>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spTree>
    <p:extLst>
      <p:ext uri="{BB962C8B-B14F-4D97-AF65-F5344CB8AC3E}">
        <p14:creationId xmlns:p14="http://schemas.microsoft.com/office/powerpoint/2010/main" val="155334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00000"/>
              </a:solidFill>
            </a:endParaRPr>
          </a:p>
        </p:txBody>
      </p:sp>
      <p:sp>
        <p:nvSpPr>
          <p:cNvPr id="8" name="Rectangle 7"/>
          <p:cNvSpPr/>
          <p:nvPr/>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73B632"/>
              </a:solidFill>
            </a:endParaRPr>
          </a:p>
        </p:txBody>
      </p:sp>
      <p:sp>
        <p:nvSpPr>
          <p:cNvPr id="9" name="TextBox 8"/>
          <p:cNvSpPr txBox="1"/>
          <p:nvPr/>
        </p:nvSpPr>
        <p:spPr bwMode="black">
          <a:xfrm>
            <a:off x="4204520" y="416942"/>
            <a:ext cx="4621535" cy="307777"/>
          </a:xfrm>
          <a:prstGeom prst="rect">
            <a:avLst/>
          </a:prstGeom>
          <a:noFill/>
        </p:spPr>
        <p:txBody>
          <a:bodyPr wrap="square" rtlCol="0">
            <a:spAutoFit/>
          </a:bodyPr>
          <a:lstStyle/>
          <a:p>
            <a:pPr algn="r"/>
            <a:r>
              <a:rPr lang="en-US" sz="1400" dirty="0" smtClean="0">
                <a:solidFill>
                  <a:prstClr val="white"/>
                </a:solidFill>
                <a:latin typeface="Arial Narrow"/>
                <a:cs typeface="Arial Narrow"/>
              </a:rPr>
              <a:t>NOW AND TOMORROW </a:t>
            </a:r>
            <a:r>
              <a:rPr lang="en-US" sz="1400" b="1" dirty="0" smtClean="0">
                <a:solidFill>
                  <a:prstClr val="white"/>
                </a:solidFill>
                <a:latin typeface="Arial Narrow"/>
                <a:cs typeface="Arial Narrow"/>
              </a:rPr>
              <a:t>EXCELLENCE IN EVERYTHING WE DO </a:t>
            </a:r>
            <a:endParaRPr lang="en-US" sz="1400" b="1" dirty="0">
              <a:solidFill>
                <a:prstClr val="white"/>
              </a:solidFill>
              <a:latin typeface="Arial Narrow"/>
              <a:cs typeface="Arial Narrow"/>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en-US" smtClean="0">
                <a:solidFill>
                  <a:prstClr val="white"/>
                </a:solidFill>
              </a:rPr>
              <a:pPr/>
              <a:t>‹#›</a:t>
            </a:fld>
            <a:endParaRPr lang="en-US" dirty="0">
              <a:solidFill>
                <a:prstClr val="white"/>
              </a:solidFill>
            </a:endParaRPr>
          </a:p>
        </p:txBody>
      </p:sp>
      <p:pic>
        <p:nvPicPr>
          <p:cNvPr id="14" name="Picture 13" descr="Employment and Social Development Canada - Emploi et Développement social Canada - Canada" title="Federal Identity Program Department signature and Canada wordmark"/>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41918"/>
            <a:ext cx="9137904" cy="420624"/>
          </a:xfrm>
          <a:prstGeom prst="rect">
            <a:avLst/>
          </a:prstGeom>
        </p:spPr>
      </p:pic>
    </p:spTree>
    <p:extLst>
      <p:ext uri="{BB962C8B-B14F-4D97-AF65-F5344CB8AC3E}">
        <p14:creationId xmlns:p14="http://schemas.microsoft.com/office/powerpoint/2010/main" val="41592430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hyperlink" Target="http://iservice.prv/eng/esrp/erp_sap/tools_and_resources/frequently_asked_questions.shtml"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hyperlink" Target="http://iservice.prv/eng/service_catalogues/index.shtml#procurement" TargetMode="External"/><Relationship Id="rId5" Type="http://schemas.openxmlformats.org/officeDocument/2006/relationships/hyperlink" Target="http://iservice.prv/eng/finance/purchasing/purchasing.shtml" TargetMode="External"/><Relationship Id="rId4" Type="http://schemas.openxmlformats.org/officeDocument/2006/relationships/hyperlink" Target="http://iservice.prv/eng/finance/purchasing/acquisition/acq-card.shtml"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74954" y="2482273"/>
            <a:ext cx="4551100" cy="1716865"/>
          </a:xfrm>
        </p:spPr>
        <p:txBody>
          <a:bodyPr/>
          <a:lstStyle/>
          <a:p>
            <a:r>
              <a:rPr lang="en-US" dirty="0" smtClean="0">
                <a:solidFill>
                  <a:schemeClr val="tx1"/>
                </a:solidFill>
              </a:rPr>
              <a:t>The Acquisition Card and </a:t>
            </a:r>
            <a:r>
              <a:rPr lang="en-US" b="0" dirty="0" smtClean="0">
                <a:ln w="18415" cmpd="sng">
                  <a:solidFill>
                    <a:schemeClr val="accent1"/>
                  </a:solidFill>
                  <a:prstDash val="solid"/>
                </a:ln>
                <a:solidFill>
                  <a:srgbClr val="FFFFFF"/>
                </a:solidFill>
                <a:effectLst>
                  <a:outerShdw blurRad="63500" dir="3600000" algn="tl" rotWithShape="0">
                    <a:srgbClr val="000000">
                      <a:alpha val="70000"/>
                    </a:srgbClr>
                  </a:outerShdw>
                </a:effectLst>
              </a:rPr>
              <a:t>YOU</a:t>
            </a:r>
            <a:endParaRPr lang="en-US" b="0" dirty="0">
              <a:ln w="18415" cmpd="sng">
                <a:solidFill>
                  <a:schemeClr val="accent1"/>
                </a:solidFill>
                <a:prstDash val="solid"/>
              </a:ln>
              <a:solidFill>
                <a:srgbClr val="FFFFFF"/>
              </a:solidFill>
              <a:effectLst>
                <a:outerShdw blurRad="63500" dir="3600000" algn="tl" rotWithShape="0">
                  <a:srgbClr val="000000">
                    <a:alpha val="70000"/>
                  </a:srgbClr>
                </a:outerShdw>
              </a:effectLst>
            </a:endParaRPr>
          </a:p>
        </p:txBody>
      </p:sp>
      <p:sp>
        <p:nvSpPr>
          <p:cNvPr id="3" name="Subtitle 2"/>
          <p:cNvSpPr>
            <a:spLocks noGrp="1"/>
          </p:cNvSpPr>
          <p:nvPr>
            <p:ph type="subTitle" idx="1"/>
          </p:nvPr>
        </p:nvSpPr>
        <p:spPr>
          <a:xfrm>
            <a:off x="3729182" y="4199138"/>
            <a:ext cx="5096872" cy="622085"/>
          </a:xfrm>
        </p:spPr>
        <p:txBody>
          <a:bodyPr>
            <a:normAutofit fontScale="77500" lnSpcReduction="20000"/>
          </a:bodyPr>
          <a:lstStyle/>
          <a:p>
            <a:r>
              <a:rPr lang="en-US" dirty="0" smtClean="0"/>
              <a:t>Frequently Asked Questions &amp; </a:t>
            </a:r>
          </a:p>
          <a:p>
            <a:r>
              <a:rPr lang="en-US" dirty="0" smtClean="0"/>
              <a:t>Important Reminders</a:t>
            </a:r>
            <a:endParaRPr lang="en-US" dirty="0"/>
          </a:p>
        </p:txBody>
      </p:sp>
    </p:spTree>
    <p:extLst>
      <p:ext uri="{BB962C8B-B14F-4D97-AF65-F5344CB8AC3E}">
        <p14:creationId xmlns:p14="http://schemas.microsoft.com/office/powerpoint/2010/main" val="1383483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670587"/>
          </a:xfrm>
        </p:spPr>
        <p:txBody>
          <a:bodyPr>
            <a:normAutofit/>
          </a:bodyPr>
          <a:lstStyle/>
          <a:p>
            <a:r>
              <a:rPr lang="en-CA" sz="2400" dirty="0" smtClean="0"/>
              <a:t>FAQs</a:t>
            </a:r>
            <a:r>
              <a:rPr lang="en-CA" sz="2400" smtClean="0"/>
              <a:t>: Can I use PayPal with the AC?</a:t>
            </a:r>
            <a:endParaRPr lang="en-CA" sz="2400" dirty="0"/>
          </a:p>
        </p:txBody>
      </p:sp>
      <p:sp>
        <p:nvSpPr>
          <p:cNvPr id="3" name="Content Placeholder 2"/>
          <p:cNvSpPr>
            <a:spLocks noGrp="1"/>
          </p:cNvSpPr>
          <p:nvPr>
            <p:ph idx="1"/>
          </p:nvPr>
        </p:nvSpPr>
        <p:spPr>
          <a:xfrm>
            <a:off x="457200" y="1580225"/>
            <a:ext cx="8229600" cy="4134775"/>
          </a:xfrm>
        </p:spPr>
        <p:txBody>
          <a:bodyPr/>
          <a:lstStyle/>
          <a:p>
            <a:pPr marL="0" indent="0">
              <a:buNone/>
            </a:pPr>
            <a:r>
              <a:rPr lang="en-CA"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Q: </a:t>
            </a:r>
            <a:r>
              <a:rPr lang="en-CA" sz="16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CA" sz="1600" dirty="0"/>
              <a:t>Can I pay a vendor that only accepts the Acquisition Card through </a:t>
            </a:r>
            <a:r>
              <a:rPr lang="en-C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PayPal</a:t>
            </a:r>
            <a:r>
              <a:rPr lang="en-CA" sz="1600" dirty="0" smtClean="0"/>
              <a:t>?</a:t>
            </a:r>
          </a:p>
          <a:p>
            <a:pPr marL="0" indent="0">
              <a:buNone/>
            </a:pPr>
            <a:endParaRPr lang="en-CA" sz="1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marL="0" indent="0">
              <a:buNone/>
            </a:pPr>
            <a:r>
              <a:rPr lang="en-CA"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a:t>
            </a:r>
            <a:r>
              <a:rPr lang="en-CA"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 </a:t>
            </a:r>
            <a:r>
              <a:rPr lang="en-CA" sz="16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CA" sz="1600" dirty="0" smtClean="0"/>
              <a:t>Where it is identified that the purchase will be processed via PayPal: </a:t>
            </a:r>
          </a:p>
          <a:p>
            <a:pPr marL="0" indent="0">
              <a:buNone/>
            </a:pPr>
            <a:endParaRPr lang="en-CA" sz="1600" dirty="0" smtClean="0"/>
          </a:p>
          <a:p>
            <a:r>
              <a:rPr lang="en-CA" sz="1600" dirty="0" smtClean="0"/>
              <a:t>You must first make every attempt to find a Government acquisition card accepting vendor from which to procure the goods or services </a:t>
            </a:r>
          </a:p>
          <a:p>
            <a:r>
              <a:rPr lang="en-CA" sz="1600" dirty="0" smtClean="0"/>
              <a:t>If the vendor is unique, and no other vendor can fulfill your requirement, you can use the Acquisition Card to make a payment through PayPal</a:t>
            </a:r>
          </a:p>
          <a:p>
            <a:pPr lvl="1"/>
            <a:r>
              <a:rPr lang="en-CA" sz="1200" dirty="0" smtClean="0"/>
              <a:t>Maintain adequate supporting documentation (quotes and email communications from other vendors) to justify your purchase </a:t>
            </a:r>
            <a:endParaRPr lang="en-CA" sz="1600" dirty="0" smtClean="0"/>
          </a:p>
          <a:p>
            <a:pPr marL="0" indent="0">
              <a:buNone/>
            </a:pPr>
            <a:endParaRPr lang="en-CA" sz="1600" dirty="0">
              <a:ln>
                <a:solidFill>
                  <a:schemeClr val="accent1"/>
                </a:solidFill>
              </a:ln>
            </a:endParaRPr>
          </a:p>
          <a:p>
            <a:pPr marL="0" indent="0">
              <a:buNone/>
            </a:pPr>
            <a:r>
              <a:rPr lang="en-CA" sz="1600" dirty="0"/>
              <a:t>Please refer </a:t>
            </a:r>
            <a:r>
              <a:rPr lang="en-CA" sz="1600" dirty="0" smtClean="0"/>
              <a:t>to the Procurement Bulletin </a:t>
            </a:r>
            <a:r>
              <a:rPr lang="en-CA" sz="1600" dirty="0" smtClean="0">
                <a:ln>
                  <a:solidFill>
                    <a:schemeClr val="accent1"/>
                  </a:solidFill>
                </a:ln>
              </a:rPr>
              <a:t>Acquisition Card and the use of PayPal</a:t>
            </a:r>
          </a:p>
          <a:p>
            <a:pPr marL="0" indent="0">
              <a:buNone/>
            </a:pPr>
            <a:endParaRPr lang="en-CA" sz="1600" dirty="0">
              <a:ln>
                <a:solidFill>
                  <a:schemeClr val="accent1"/>
                </a:solidFill>
              </a:ln>
            </a:endParaRPr>
          </a:p>
        </p:txBody>
      </p:sp>
    </p:spTree>
    <p:extLst>
      <p:ext uri="{BB962C8B-B14F-4D97-AF65-F5344CB8AC3E}">
        <p14:creationId xmlns:p14="http://schemas.microsoft.com/office/powerpoint/2010/main" val="1498737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772406"/>
          </a:xfrm>
        </p:spPr>
        <p:txBody>
          <a:bodyPr>
            <a:normAutofit fontScale="90000"/>
          </a:bodyPr>
          <a:lstStyle/>
          <a:p>
            <a:pPr algn="ctr"/>
            <a:r>
              <a:rPr lang="en-CA" sz="2400" dirty="0" smtClean="0"/>
              <a:t>FAQs</a:t>
            </a:r>
            <a:r>
              <a:rPr lang="en-CA" sz="2400" smtClean="0"/>
              <a:t>: What are some examples of valid and invalid justifications for using PayPal?</a:t>
            </a:r>
            <a:endParaRPr lang="en-CA"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92542056"/>
              </p:ext>
            </p:extLst>
          </p:nvPr>
        </p:nvGraphicFramePr>
        <p:xfrm>
          <a:off x="457200" y="1682045"/>
          <a:ext cx="8229600" cy="3766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410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9"/>
            <a:ext cx="8229600" cy="528544"/>
          </a:xfrm>
        </p:spPr>
        <p:txBody>
          <a:bodyPr>
            <a:normAutofit/>
          </a:bodyPr>
          <a:lstStyle/>
          <a:p>
            <a:r>
              <a:rPr lang="en-US" sz="2400" dirty="0" smtClean="0"/>
              <a:t>FAQs</a:t>
            </a:r>
            <a:r>
              <a:rPr lang="en-US" sz="2400" smtClean="0"/>
              <a:t>: Can I pay a vendor who uses Square?</a:t>
            </a:r>
            <a:endParaRPr lang="en-CA" sz="2400" dirty="0"/>
          </a:p>
        </p:txBody>
      </p:sp>
      <p:sp>
        <p:nvSpPr>
          <p:cNvPr id="3" name="Content Placeholder 2"/>
          <p:cNvSpPr>
            <a:spLocks noGrp="1"/>
          </p:cNvSpPr>
          <p:nvPr>
            <p:ph idx="1"/>
          </p:nvPr>
        </p:nvSpPr>
        <p:spPr>
          <a:xfrm>
            <a:off x="457200" y="1624615"/>
            <a:ext cx="8229600" cy="4090386"/>
          </a:xfrm>
        </p:spPr>
        <p:txBody>
          <a:bodyPr>
            <a:normAutofit/>
          </a:bodyPr>
          <a:lstStyle/>
          <a:p>
            <a:pPr marL="0" indent="0">
              <a:buNone/>
            </a:pPr>
            <a:r>
              <a:rPr lang="en-CA"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Q: </a:t>
            </a:r>
            <a:r>
              <a:rPr lang="en-CA" sz="16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CA" sz="1600" dirty="0" smtClean="0"/>
              <a:t>Can I pay a vendor that only accepts the Acquisition Card through </a:t>
            </a:r>
            <a:r>
              <a:rPr lang="en-C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Square</a:t>
            </a:r>
            <a:r>
              <a:rPr lang="en-CA" sz="1600" dirty="0" smtClean="0"/>
              <a:t>?</a:t>
            </a:r>
            <a:endParaRPr lang="en-CA" sz="16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marL="0" indent="0">
              <a:buNone/>
            </a:pPr>
            <a:r>
              <a:rPr lang="en-CA" sz="24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 </a:t>
            </a:r>
            <a:r>
              <a:rPr lang="en-CA" sz="16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CA" sz="1600" dirty="0" smtClean="0"/>
              <a:t>At </a:t>
            </a:r>
            <a:r>
              <a:rPr lang="en-CA" sz="1600" dirty="0"/>
              <a:t>this time, we are not monitoring transactions processed by Square and you may </a:t>
            </a:r>
            <a:r>
              <a:rPr lang="en-CA" sz="1600" dirty="0" smtClean="0"/>
              <a:t>	proceed </a:t>
            </a:r>
            <a:r>
              <a:rPr lang="en-CA" sz="1600" dirty="0"/>
              <a:t>with the payment.</a:t>
            </a:r>
          </a:p>
          <a:p>
            <a:pPr marL="0" indent="0">
              <a:buNone/>
            </a:pPr>
            <a:endParaRPr lang="en-CA" sz="1600" dirty="0"/>
          </a:p>
          <a:p>
            <a:pPr marL="0" indent="0">
              <a:buNone/>
            </a:pPr>
            <a:endParaRPr lang="en-CA" sz="1600" dirty="0"/>
          </a:p>
          <a:p>
            <a:pPr marL="0" indent="0">
              <a:buNone/>
            </a:pPr>
            <a:r>
              <a:rPr lang="en-CA"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Please Note:</a:t>
            </a:r>
          </a:p>
          <a:p>
            <a:r>
              <a:rPr lang="en-CA" sz="1600" dirty="0" smtClean="0"/>
              <a:t>You </a:t>
            </a:r>
            <a:r>
              <a:rPr lang="en-CA" sz="1600" dirty="0"/>
              <a:t>should always try to find a vendor that accepts the acquisition card </a:t>
            </a:r>
            <a:r>
              <a:rPr lang="en-CA" sz="1600" dirty="0" smtClean="0"/>
              <a:t>directly, and not through a third-party.</a:t>
            </a:r>
          </a:p>
          <a:p>
            <a:pPr lvl="1"/>
            <a:r>
              <a:rPr lang="en-CA" sz="1200" dirty="0" smtClean="0"/>
              <a:t>Any </a:t>
            </a:r>
            <a:r>
              <a:rPr lang="en-CA" sz="1200" dirty="0"/>
              <a:t>time there is another party involved in processing of payments for services rendered or goods delivered, they could be considered as a third party to the </a:t>
            </a:r>
            <a:r>
              <a:rPr lang="en-CA" sz="1200" dirty="0" smtClean="0"/>
              <a:t>transaction</a:t>
            </a:r>
          </a:p>
          <a:p>
            <a:pPr lvl="1"/>
            <a:r>
              <a:rPr lang="en-CA" sz="1200" dirty="0" smtClean="0"/>
              <a:t>We </a:t>
            </a:r>
            <a:r>
              <a:rPr lang="en-CA" sz="1200" dirty="0"/>
              <a:t>are currently required to monitor all transactions with PayPal, a known third-party as specified in the Receiver General’s Manual (</a:t>
            </a:r>
            <a:r>
              <a:rPr lang="en-CA" sz="1200" dirty="0" smtClean="0"/>
              <a:t>RGM)</a:t>
            </a:r>
          </a:p>
          <a:p>
            <a:pPr lvl="1"/>
            <a:r>
              <a:rPr lang="en-CA" sz="1200" dirty="0" smtClean="0"/>
              <a:t>If </a:t>
            </a:r>
            <a:r>
              <a:rPr lang="en-CA" sz="1200" dirty="0"/>
              <a:t>the RGM is revised to require the monitoring of transactions with other potential third parties, such as Square, this information will be transmitted to </a:t>
            </a:r>
            <a:r>
              <a:rPr lang="en-CA" sz="1200" dirty="0" smtClean="0"/>
              <a:t>cardholders</a:t>
            </a:r>
            <a:endParaRPr lang="en-CA" sz="1200" dirty="0"/>
          </a:p>
        </p:txBody>
      </p:sp>
    </p:spTree>
    <p:extLst>
      <p:ext uri="{BB962C8B-B14F-4D97-AF65-F5344CB8AC3E}">
        <p14:creationId xmlns:p14="http://schemas.microsoft.com/office/powerpoint/2010/main" val="303473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34" y="819327"/>
            <a:ext cx="8229600" cy="377295"/>
          </a:xfrm>
        </p:spPr>
        <p:txBody>
          <a:bodyPr>
            <a:noAutofit/>
          </a:bodyPr>
          <a:lstStyle/>
          <a:p>
            <a:r>
              <a:rPr lang="en-CA" sz="2400" dirty="0" smtClean="0">
                <a:solidFill>
                  <a:srgbClr val="FF0000"/>
                </a:solidFill>
              </a:rPr>
              <a:t>NEW</a:t>
            </a:r>
            <a:r>
              <a:rPr lang="en-CA" sz="2400" dirty="0" smtClean="0"/>
              <a:t> Consequences for Misuse or Personal Use</a:t>
            </a:r>
            <a:endParaRPr lang="en-CA"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1303855"/>
              </p:ext>
            </p:extLst>
          </p:nvPr>
        </p:nvGraphicFramePr>
        <p:xfrm>
          <a:off x="169334" y="1279690"/>
          <a:ext cx="8805332" cy="4336250"/>
        </p:xfrm>
        <a:graphic>
          <a:graphicData uri="http://schemas.openxmlformats.org/drawingml/2006/table">
            <a:tbl>
              <a:tblPr firstRow="1" bandRow="1">
                <a:tableStyleId>{125E5076-3810-47DD-B79F-674D7AD40C01}</a:tableStyleId>
              </a:tblPr>
              <a:tblGrid>
                <a:gridCol w="2901244"/>
                <a:gridCol w="2017028"/>
                <a:gridCol w="1990786"/>
                <a:gridCol w="1896274"/>
              </a:tblGrid>
              <a:tr h="396710">
                <a:tc>
                  <a:txBody>
                    <a:bodyPr/>
                    <a:lstStyle/>
                    <a:p>
                      <a:pPr algn="ctr"/>
                      <a:r>
                        <a:rPr lang="en-CA" dirty="0" smtClean="0"/>
                        <a:t># of Occurrences of Misuse</a:t>
                      </a:r>
                      <a:endParaRPr lang="en-CA" dirty="0"/>
                    </a:p>
                  </a:txBody>
                  <a:tcPr/>
                </a:tc>
                <a:tc>
                  <a:txBody>
                    <a:bodyPr/>
                    <a:lstStyle/>
                    <a:p>
                      <a:pPr algn="ctr"/>
                      <a:r>
                        <a:rPr lang="en-CA" dirty="0" smtClean="0"/>
                        <a:t>1</a:t>
                      </a:r>
                      <a:endParaRPr lang="en-CA" dirty="0">
                        <a:solidFill>
                          <a:schemeClr val="tx1"/>
                        </a:solidFill>
                      </a:endParaRPr>
                    </a:p>
                  </a:txBody>
                  <a:tcPr/>
                </a:tc>
                <a:tc>
                  <a:txBody>
                    <a:bodyPr/>
                    <a:lstStyle/>
                    <a:p>
                      <a:pPr algn="ctr"/>
                      <a:r>
                        <a:rPr lang="en-CA" smtClean="0"/>
                        <a:t>2 </a:t>
                      </a:r>
                      <a:r>
                        <a:rPr lang="en-CA" sz="1000" b="1" kern="1200" smtClean="0">
                          <a:solidFill>
                            <a:schemeClr val="lt1"/>
                          </a:solidFill>
                          <a:effectLst/>
                          <a:latin typeface="+mn-lt"/>
                          <a:ea typeface="+mn-ea"/>
                          <a:cs typeface="+mn-cs"/>
                        </a:rPr>
                        <a:t>(a 2</a:t>
                      </a:r>
                      <a:r>
                        <a:rPr lang="en-CA" sz="1000" b="1" kern="1200" baseline="30000" smtClean="0">
                          <a:solidFill>
                            <a:schemeClr val="lt1"/>
                          </a:solidFill>
                          <a:effectLst/>
                          <a:latin typeface="+mn-lt"/>
                          <a:ea typeface="+mn-ea"/>
                          <a:cs typeface="+mn-cs"/>
                        </a:rPr>
                        <a:t>nd</a:t>
                      </a:r>
                      <a:r>
                        <a:rPr lang="en-CA" sz="1000" b="1" kern="1200" smtClean="0">
                          <a:solidFill>
                            <a:schemeClr val="lt1"/>
                          </a:solidFill>
                          <a:effectLst/>
                          <a:latin typeface="+mn-lt"/>
                          <a:ea typeface="+mn-ea"/>
                          <a:cs typeface="+mn-cs"/>
                        </a:rPr>
                        <a:t> instance that occurs within 1 year of card reinstatement from the first occurrence)</a:t>
                      </a:r>
                      <a:endParaRPr lang="en-CA" sz="1000" dirty="0">
                        <a:solidFill>
                          <a:schemeClr val="tx1"/>
                        </a:solidFill>
                      </a:endParaRPr>
                    </a:p>
                  </a:txBody>
                  <a:tcPr/>
                </a:tc>
                <a:tc>
                  <a:txBody>
                    <a:bodyPr/>
                    <a:lstStyle/>
                    <a:p>
                      <a:pPr algn="ctr"/>
                      <a:r>
                        <a:rPr lang="en-CA" smtClean="0"/>
                        <a:t>3 </a:t>
                      </a:r>
                      <a:r>
                        <a:rPr lang="en-CA" sz="1000" smtClean="0"/>
                        <a:t>(a 3rd instance that occurs within 2 years of card reinstatement from the first occurrence)</a:t>
                      </a:r>
                      <a:endParaRPr lang="en-CA" sz="1000" dirty="0">
                        <a:solidFill>
                          <a:schemeClr val="tx1"/>
                        </a:solidFill>
                      </a:endParaRPr>
                    </a:p>
                  </a:txBody>
                  <a:tcPr/>
                </a:tc>
              </a:tr>
              <a:tr h="800570">
                <a:tc>
                  <a:txBody>
                    <a:bodyPr/>
                    <a:lstStyle/>
                    <a:p>
                      <a:pPr marL="0" algn="ctr" defTabSz="457200" rtl="0" eaLnBrk="1" latinLnBrk="0" hangingPunct="1"/>
                      <a:r>
                        <a:rPr lang="en-CA" sz="1600" kern="1200" dirty="0" smtClean="0"/>
                        <a:t>Communication with Cardholders &amp; Stakeholders</a:t>
                      </a:r>
                      <a:endParaRPr lang="en-CA" sz="1600" b="1" kern="1200" dirty="0">
                        <a:solidFill>
                          <a:schemeClr val="lt1"/>
                        </a:solidFill>
                        <a:latin typeface="+mn-lt"/>
                        <a:ea typeface="+mn-ea"/>
                        <a:cs typeface="+mn-cs"/>
                      </a:endParaRPr>
                    </a:p>
                  </a:txBody>
                  <a:tcPr anchor="ctr"/>
                </a:tc>
                <a:tc gridSpan="3">
                  <a:txBody>
                    <a:bodyPr/>
                    <a:lstStyle/>
                    <a:p>
                      <a:pPr marL="285750" indent="-285750">
                        <a:buFont typeface="Arial" panose="020B0604020202020204" pitchFamily="34" charset="0"/>
                        <a:buChar char="•"/>
                      </a:pPr>
                      <a:r>
                        <a:rPr lang="en-CA" sz="1600" dirty="0" smtClean="0"/>
                        <a:t>Warning of consequences of re-occurrence received </a:t>
                      </a:r>
                    </a:p>
                    <a:p>
                      <a:pPr marL="285750" indent="-285750">
                        <a:buFont typeface="Arial" panose="020B0604020202020204" pitchFamily="34" charset="0"/>
                        <a:buChar char="•"/>
                      </a:pPr>
                      <a:r>
                        <a:rPr lang="en-CA" sz="1600" dirty="0" smtClean="0"/>
                        <a:t>Integrity Services are made aware</a:t>
                      </a:r>
                      <a:r>
                        <a:rPr lang="en-CA" sz="1600" baseline="0" dirty="0" smtClean="0"/>
                        <a:t> i</a:t>
                      </a:r>
                      <a:r>
                        <a:rPr lang="en-CA" sz="1600" dirty="0" smtClean="0"/>
                        <a:t>f misuse involves a personal purchase</a:t>
                      </a:r>
                      <a:endParaRPr lang="en-CA" sz="1600" dirty="0"/>
                    </a:p>
                  </a:txBody>
                  <a:tcPr/>
                </a:tc>
                <a:tc hMerge="1">
                  <a:txBody>
                    <a:bodyPr/>
                    <a:lstStyle/>
                    <a:p>
                      <a:endParaRPr lang="en-CA"/>
                    </a:p>
                  </a:txBody>
                  <a:tcPr/>
                </a:tc>
                <a:tc hMerge="1">
                  <a:txBody>
                    <a:bodyPr/>
                    <a:lstStyle/>
                    <a:p>
                      <a:endParaRPr lang="en-CA"/>
                    </a:p>
                  </a:txBody>
                  <a:tcPr/>
                </a:tc>
              </a:tr>
              <a:tr h="792950">
                <a:tc>
                  <a:txBody>
                    <a:bodyPr/>
                    <a:lstStyle/>
                    <a:p>
                      <a:pPr marL="0" algn="ctr" defTabSz="457200" rtl="0" eaLnBrk="1" latinLnBrk="0" hangingPunct="1"/>
                      <a:r>
                        <a:rPr lang="en-CA" sz="1600" kern="1200" dirty="0" smtClean="0"/>
                        <a:t>Requirements &amp; Monitoring</a:t>
                      </a:r>
                      <a:endParaRPr lang="en-CA" sz="1600" b="1" kern="1200" dirty="0">
                        <a:solidFill>
                          <a:schemeClr val="lt1"/>
                        </a:solidFill>
                        <a:latin typeface="+mn-lt"/>
                        <a:ea typeface="+mn-ea"/>
                        <a:cs typeface="+mn-cs"/>
                      </a:endParaRPr>
                    </a:p>
                  </a:txBody>
                  <a:tcPr anchor="ctr"/>
                </a:tc>
                <a:tc gridSpan="3">
                  <a:txBody>
                    <a:bodyPr/>
                    <a:lstStyle/>
                    <a:p>
                      <a:pPr marL="285750" indent="-285750">
                        <a:buFont typeface="Arial" panose="020B0604020202020204" pitchFamily="34" charset="0"/>
                        <a:buChar char="•"/>
                      </a:pPr>
                      <a:r>
                        <a:rPr lang="en-CA" sz="1600" dirty="0" smtClean="0"/>
                        <a:t>Review</a:t>
                      </a:r>
                      <a:r>
                        <a:rPr lang="en-CA" sz="1600" baseline="0" dirty="0" smtClean="0"/>
                        <a:t> ESDC’s AC Policy &amp; retake mandatory training</a:t>
                      </a:r>
                    </a:p>
                    <a:p>
                      <a:pPr marL="285750" indent="-285750">
                        <a:buFont typeface="Arial" panose="020B0604020202020204" pitchFamily="34" charset="0"/>
                        <a:buChar char="•"/>
                      </a:pPr>
                      <a:r>
                        <a:rPr lang="en-CA" sz="1600" baseline="0" dirty="0" smtClean="0"/>
                        <a:t>ALL cardholders under </a:t>
                      </a:r>
                      <a:r>
                        <a:rPr lang="en-CA" sz="1600" baseline="0" smtClean="0"/>
                        <a:t>the CC </a:t>
                      </a:r>
                      <a:r>
                        <a:rPr lang="en-CA" sz="1600" baseline="0" dirty="0" smtClean="0"/>
                        <a:t>Manager monitored on 100% of transactions for 1 year</a:t>
                      </a:r>
                      <a:endParaRPr lang="en-CA" sz="1600" dirty="0"/>
                    </a:p>
                  </a:txBody>
                  <a:tcPr/>
                </a:tc>
                <a:tc hMerge="1">
                  <a:txBody>
                    <a:bodyPr/>
                    <a:lstStyle/>
                    <a:p>
                      <a:endParaRPr lang="en-CA"/>
                    </a:p>
                  </a:txBody>
                  <a:tcPr/>
                </a:tc>
                <a:tc hMerge="1">
                  <a:txBody>
                    <a:bodyPr/>
                    <a:lstStyle/>
                    <a:p>
                      <a:endParaRPr lang="en-CA"/>
                    </a:p>
                  </a:txBody>
                  <a:tcPr/>
                </a:tc>
              </a:tr>
              <a:tr h="396710">
                <a:tc rowSpan="2">
                  <a:txBody>
                    <a:bodyPr/>
                    <a:lstStyle/>
                    <a:p>
                      <a:pPr algn="ctr"/>
                      <a:r>
                        <a:rPr lang="en-CA" sz="1600" kern="1200" dirty="0" smtClean="0"/>
                        <a:t>Amount of Time </a:t>
                      </a:r>
                    </a:p>
                    <a:p>
                      <a:pPr algn="ctr"/>
                      <a:r>
                        <a:rPr lang="en-CA" sz="1600" kern="1200" dirty="0" smtClean="0"/>
                        <a:t>the Card is Suspended</a:t>
                      </a:r>
                      <a:endParaRPr lang="en-CA" sz="1600" b="1" kern="1200" dirty="0">
                        <a:solidFill>
                          <a:schemeClr val="tx1"/>
                        </a:solidFill>
                        <a:latin typeface="+mn-lt"/>
                        <a:ea typeface="+mn-ea"/>
                        <a:cs typeface="+mn-cs"/>
                      </a:endParaRPr>
                    </a:p>
                  </a:txBody>
                  <a:tcPr anchor="ctr"/>
                </a:tc>
                <a:tc gridSpan="3">
                  <a:txBody>
                    <a:bodyPr/>
                    <a:lstStyle/>
                    <a:p>
                      <a:pPr marL="285750" indent="-285750">
                        <a:buFont typeface="Arial" panose="020B0604020202020204" pitchFamily="34" charset="0"/>
                        <a:buChar char="•"/>
                      </a:pPr>
                      <a:r>
                        <a:rPr lang="en-CA" sz="1600" dirty="0" smtClean="0"/>
                        <a:t>New</a:t>
                      </a:r>
                      <a:r>
                        <a:rPr lang="en-CA" sz="1600" baseline="0" dirty="0" smtClean="0"/>
                        <a:t> signed application stating # of misuses </a:t>
                      </a:r>
                      <a:endParaRPr lang="en-CA" sz="1600" dirty="0"/>
                    </a:p>
                  </a:txBody>
                  <a:tcPr/>
                </a:tc>
                <a:tc hMerge="1">
                  <a:txBody>
                    <a:bodyPr/>
                    <a:lstStyle/>
                    <a:p>
                      <a:endParaRPr lang="en-CA"/>
                    </a:p>
                  </a:txBody>
                  <a:tcPr/>
                </a:tc>
                <a:tc hMerge="1">
                  <a:txBody>
                    <a:bodyPr/>
                    <a:lstStyle/>
                    <a:p>
                      <a:endParaRPr lang="en-CA"/>
                    </a:p>
                  </a:txBody>
                  <a:tcPr/>
                </a:tc>
              </a:tr>
              <a:tr h="556260">
                <a:tc vMerge="1">
                  <a:txBody>
                    <a:bodyPr/>
                    <a:lstStyle/>
                    <a:p>
                      <a:pPr algn="ctr"/>
                      <a:endParaRPr lang="en-CA" dirty="0"/>
                    </a:p>
                  </a:txBody>
                  <a:tcPr anchor="ctr"/>
                </a:tc>
                <a:tc>
                  <a:txBody>
                    <a:bodyPr/>
                    <a:lstStyle/>
                    <a:p>
                      <a:r>
                        <a:rPr lang="en-CA" sz="1600" dirty="0" smtClean="0"/>
                        <a:t>Card suspended</a:t>
                      </a:r>
                      <a:r>
                        <a:rPr lang="en-CA" sz="1600" baseline="0" dirty="0" smtClean="0"/>
                        <a:t> for 1 month</a:t>
                      </a:r>
                      <a:endParaRPr lang="en-CA" sz="1600" dirty="0"/>
                    </a:p>
                  </a:txBody>
                  <a:tcPr/>
                </a:tc>
                <a:tc>
                  <a:txBody>
                    <a:bodyPr/>
                    <a:lstStyle/>
                    <a:p>
                      <a:r>
                        <a:rPr lang="en-CA" sz="1600" dirty="0" smtClean="0"/>
                        <a:t>Card suspended for 1 year</a:t>
                      </a:r>
                      <a:endParaRPr lang="en-CA" sz="1600" dirty="0"/>
                    </a:p>
                  </a:txBody>
                  <a:tcPr/>
                </a:tc>
                <a:tc>
                  <a:txBody>
                    <a:bodyPr/>
                    <a:lstStyle/>
                    <a:p>
                      <a:r>
                        <a:rPr lang="en-CA" dirty="0" smtClean="0"/>
                        <a:t>No longer eligible for AC</a:t>
                      </a:r>
                      <a:endParaRPr lang="en-CA" dirty="0"/>
                    </a:p>
                  </a:txBody>
                  <a:tcPr/>
                </a:tc>
              </a:tr>
              <a:tr h="830580">
                <a:tc>
                  <a:txBody>
                    <a:bodyPr/>
                    <a:lstStyle/>
                    <a:p>
                      <a:pPr algn="ctr"/>
                      <a:r>
                        <a:rPr lang="en-CA" sz="1600" kern="1200" dirty="0" smtClean="0"/>
                        <a:t>Superiors Notified of Misuse</a:t>
                      </a:r>
                      <a:endParaRPr lang="en-CA" sz="1600" b="1" kern="1200" dirty="0">
                        <a:solidFill>
                          <a:schemeClr val="lt1"/>
                        </a:solidFill>
                        <a:latin typeface="+mn-lt"/>
                        <a:ea typeface="+mn-ea"/>
                        <a:cs typeface="+mn-cs"/>
                      </a:endParaRPr>
                    </a:p>
                  </a:txBody>
                  <a:tcPr anchor="ctr"/>
                </a:tc>
                <a:tc>
                  <a:txBody>
                    <a:bodyPr/>
                    <a:lstStyle/>
                    <a:p>
                      <a:r>
                        <a:rPr lang="en-CA" sz="1600" smtClean="0"/>
                        <a:t>Cardholder’s CC </a:t>
                      </a:r>
                      <a:r>
                        <a:rPr lang="en-CA" sz="1600" dirty="0" smtClean="0"/>
                        <a:t>Manager and DG are notified</a:t>
                      </a:r>
                      <a:endParaRPr lang="en-CA" sz="1600" dirty="0"/>
                    </a:p>
                  </a:txBody>
                  <a:tcPr/>
                </a:tc>
                <a:tc gridSpan="2">
                  <a:txBody>
                    <a:bodyPr/>
                    <a:lstStyle/>
                    <a:p>
                      <a:r>
                        <a:rPr lang="en-CA" sz="1600" smtClean="0"/>
                        <a:t>Cardholder’s CC </a:t>
                      </a:r>
                      <a:r>
                        <a:rPr lang="en-CA" sz="1600" dirty="0" smtClean="0"/>
                        <a:t>Manager</a:t>
                      </a:r>
                      <a:r>
                        <a:rPr lang="en-CA" sz="1600" smtClean="0"/>
                        <a:t>, DG</a:t>
                      </a:r>
                      <a:r>
                        <a:rPr lang="en-CA" sz="1600" baseline="0" smtClean="0"/>
                        <a:t> </a:t>
                      </a:r>
                      <a:r>
                        <a:rPr lang="en-CA" sz="1600" baseline="0" dirty="0" smtClean="0"/>
                        <a:t>and ADM are notified</a:t>
                      </a:r>
                      <a:endParaRPr lang="en-CA" sz="1600" dirty="0"/>
                    </a:p>
                  </a:txBody>
                  <a:tcPr/>
                </a:tc>
                <a:tc hMerge="1">
                  <a:txBody>
                    <a:bodyPr/>
                    <a:lstStyle/>
                    <a:p>
                      <a:endParaRPr lang="en-CA" dirty="0"/>
                    </a:p>
                  </a:txBody>
                  <a:tcPr/>
                </a:tc>
              </a:tr>
            </a:tbl>
          </a:graphicData>
        </a:graphic>
      </p:graphicFrame>
    </p:spTree>
    <p:extLst>
      <p:ext uri="{BB962C8B-B14F-4D97-AF65-F5344CB8AC3E}">
        <p14:creationId xmlns:p14="http://schemas.microsoft.com/office/powerpoint/2010/main" val="2159619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7143"/>
            <a:ext cx="8229600" cy="580495"/>
          </a:xfrm>
        </p:spPr>
        <p:txBody>
          <a:bodyPr>
            <a:normAutofit/>
          </a:bodyPr>
          <a:lstStyle/>
          <a:p>
            <a:r>
              <a:rPr lang="en-CA" sz="2400" dirty="0">
                <a:solidFill>
                  <a:srgbClr val="FF0000"/>
                </a:solidFill>
              </a:rPr>
              <a:t>NEW</a:t>
            </a:r>
            <a:r>
              <a:rPr lang="en-CA" sz="2400" dirty="0"/>
              <a:t> Consequences </a:t>
            </a:r>
            <a:r>
              <a:rPr lang="en-CA" sz="2400"/>
              <a:t>for </a:t>
            </a:r>
            <a:r>
              <a:rPr lang="en-CA" sz="2400" smtClean="0"/>
              <a:t>Misuse</a:t>
            </a:r>
            <a:endParaRPr lang="en-CA"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3694150"/>
              </p:ext>
            </p:extLst>
          </p:nvPr>
        </p:nvGraphicFramePr>
        <p:xfrm>
          <a:off x="180623" y="1417638"/>
          <a:ext cx="8748888" cy="4297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77568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617321"/>
          </a:xfrm>
        </p:spPr>
        <p:txBody>
          <a:bodyPr>
            <a:normAutofit/>
          </a:bodyPr>
          <a:lstStyle/>
          <a:p>
            <a:r>
              <a:rPr lang="en-CA" sz="2400" dirty="0" smtClean="0"/>
              <a:t>Important Reminders - </a:t>
            </a:r>
            <a:r>
              <a:rPr lang="en-CA" sz="2400" dirty="0" smtClean="0">
                <a:solidFill>
                  <a:srgbClr val="FF0000"/>
                </a:solidFill>
              </a:rPr>
              <a:t>MISUSE</a:t>
            </a:r>
            <a:endParaRPr lang="en-CA" sz="2400" dirty="0">
              <a:solidFill>
                <a:srgbClr val="FF0000"/>
              </a:solidFill>
            </a:endParaRPr>
          </a:p>
        </p:txBody>
      </p:sp>
      <p:sp>
        <p:nvSpPr>
          <p:cNvPr id="3" name="Content Placeholder 2"/>
          <p:cNvSpPr>
            <a:spLocks noGrp="1"/>
          </p:cNvSpPr>
          <p:nvPr>
            <p:ph idx="1"/>
          </p:nvPr>
        </p:nvSpPr>
        <p:spPr/>
        <p:txBody>
          <a:bodyPr/>
          <a:lstStyle/>
          <a:p>
            <a:r>
              <a:rPr lang="en-US" dirty="0" smtClean="0"/>
              <a:t>Splitting a requirement</a:t>
            </a:r>
          </a:p>
          <a:p>
            <a:r>
              <a:rPr lang="en-US" smtClean="0"/>
              <a:t>Not keeping </a:t>
            </a:r>
            <a:r>
              <a:rPr lang="en-US" dirty="0" smtClean="0"/>
              <a:t>your card in a secure location</a:t>
            </a:r>
          </a:p>
          <a:p>
            <a:r>
              <a:rPr lang="en-US" dirty="0" smtClean="0"/>
              <a:t>Someone else using your card</a:t>
            </a:r>
            <a:endParaRPr lang="en-CA" dirty="0"/>
          </a:p>
        </p:txBody>
      </p:sp>
    </p:spTree>
    <p:extLst>
      <p:ext uri="{BB962C8B-B14F-4D97-AF65-F5344CB8AC3E}">
        <p14:creationId xmlns:p14="http://schemas.microsoft.com/office/powerpoint/2010/main" val="1242825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617321"/>
          </a:xfrm>
        </p:spPr>
        <p:txBody>
          <a:bodyPr>
            <a:normAutofit/>
          </a:bodyPr>
          <a:lstStyle/>
          <a:p>
            <a:r>
              <a:rPr lang="en-CA" sz="2400" dirty="0" smtClean="0"/>
              <a:t>Important Reminders – </a:t>
            </a:r>
            <a:r>
              <a:rPr lang="en-CA" sz="2400" dirty="0" smtClean="0">
                <a:solidFill>
                  <a:srgbClr val="FF0000"/>
                </a:solidFill>
              </a:rPr>
              <a:t>RECONCILIATION/LOGS</a:t>
            </a:r>
            <a:endParaRPr lang="en-CA" sz="2400" dirty="0">
              <a:solidFill>
                <a:srgbClr val="FF0000"/>
              </a:solidFill>
            </a:endParaRPr>
          </a:p>
        </p:txBody>
      </p:sp>
      <p:sp>
        <p:nvSpPr>
          <p:cNvPr id="3" name="Content Placeholder 2"/>
          <p:cNvSpPr>
            <a:spLocks noGrp="1"/>
          </p:cNvSpPr>
          <p:nvPr>
            <p:ph idx="1"/>
          </p:nvPr>
        </p:nvSpPr>
        <p:spPr>
          <a:xfrm>
            <a:off x="268224" y="1628371"/>
            <a:ext cx="8729472" cy="4028717"/>
          </a:xfrm>
        </p:spPr>
        <p:txBody>
          <a:bodyPr>
            <a:normAutofit lnSpcReduction="10000"/>
          </a:bodyPr>
          <a:lstStyle/>
          <a:p>
            <a:r>
              <a:rPr lang="en-US" dirty="0" smtClean="0"/>
              <a:t>Cardholders must ensure </a:t>
            </a:r>
            <a:r>
              <a:rPr lang="en-US" dirty="0"/>
              <a:t>that their </a:t>
            </a:r>
            <a:r>
              <a:rPr lang="en-US" dirty="0" smtClean="0"/>
              <a:t>reconciliation </a:t>
            </a:r>
            <a:r>
              <a:rPr lang="en-US" dirty="0"/>
              <a:t>is </a:t>
            </a:r>
            <a:r>
              <a:rPr lang="en-US" dirty="0" smtClean="0"/>
              <a:t>completed:</a:t>
            </a:r>
            <a:endParaRPr lang="en-US" dirty="0"/>
          </a:p>
          <a:p>
            <a:pPr lvl="1"/>
            <a:r>
              <a:rPr lang="en-US" sz="2400" dirty="0" smtClean="0"/>
              <a:t>All transactions have been accepted and/or corrected</a:t>
            </a:r>
            <a:endParaRPr lang="en-US" sz="2400" dirty="0"/>
          </a:p>
          <a:p>
            <a:pPr lvl="1"/>
            <a:r>
              <a:rPr lang="en-US" sz="2400" dirty="0" smtClean="0"/>
              <a:t>All documentations have </a:t>
            </a:r>
            <a:br>
              <a:rPr lang="en-US" sz="2400" dirty="0" smtClean="0"/>
            </a:br>
            <a:r>
              <a:rPr lang="en-US" sz="2400" dirty="0" smtClean="0"/>
              <a:t>been sent to Accounts </a:t>
            </a:r>
            <a:r>
              <a:rPr lang="en-US" sz="2400" dirty="0"/>
              <a:t>Payable</a:t>
            </a:r>
            <a:br>
              <a:rPr lang="en-US" sz="2400" dirty="0"/>
            </a:br>
            <a:r>
              <a:rPr lang="en-US" sz="1800" dirty="0" smtClean="0"/>
              <a:t>(Signed log/supporting </a:t>
            </a:r>
            <a:r>
              <a:rPr lang="en-US" sz="1800" dirty="0"/>
              <a:t>documents)</a:t>
            </a:r>
            <a:endParaRPr lang="en-US" sz="1800" dirty="0" smtClean="0"/>
          </a:p>
          <a:p>
            <a:r>
              <a:rPr lang="en-US" dirty="0"/>
              <a:t>Consequences of </a:t>
            </a:r>
            <a:r>
              <a:rPr lang="en-US" dirty="0" smtClean="0"/>
              <a:t/>
            </a:r>
            <a:br>
              <a:rPr lang="en-US" dirty="0" smtClean="0"/>
            </a:br>
            <a:r>
              <a:rPr lang="en-US" dirty="0" smtClean="0"/>
              <a:t>non-compliance</a:t>
            </a:r>
          </a:p>
          <a:p>
            <a:pPr lvl="1"/>
            <a:r>
              <a:rPr lang="en-US" sz="2400" dirty="0" smtClean="0"/>
              <a:t>Card </a:t>
            </a:r>
            <a:r>
              <a:rPr lang="en-US" sz="2400" dirty="0"/>
              <a:t>suspension</a:t>
            </a:r>
          </a:p>
          <a:p>
            <a:pPr lvl="1"/>
            <a:endParaRPr lang="en-US" dirty="0"/>
          </a:p>
          <a:p>
            <a:endParaRPr lang="en-US" dirty="0" smtClean="0"/>
          </a:p>
          <a:p>
            <a:pPr marL="0" indent="0">
              <a:buNone/>
            </a:pPr>
            <a:endParaRPr lang="en-US" dirty="0" smtClean="0"/>
          </a:p>
          <a:p>
            <a:endParaRPr lang="en-CA"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4394" y="3180588"/>
            <a:ext cx="3719606" cy="2476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077825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682095"/>
          </a:xfrm>
        </p:spPr>
        <p:txBody>
          <a:bodyPr>
            <a:normAutofit/>
          </a:bodyPr>
          <a:lstStyle/>
          <a:p>
            <a:r>
              <a:rPr lang="en-CA" sz="2400" smtClean="0"/>
              <a:t>Other Important </a:t>
            </a:r>
            <a:r>
              <a:rPr lang="en-CA" sz="2400" dirty="0" smtClean="0"/>
              <a:t>Reminders</a:t>
            </a:r>
            <a:endParaRPr lang="en-CA" sz="2400" dirty="0"/>
          </a:p>
        </p:txBody>
      </p:sp>
      <p:sp>
        <p:nvSpPr>
          <p:cNvPr id="3" name="Content Placeholder 2"/>
          <p:cNvSpPr>
            <a:spLocks noGrp="1"/>
          </p:cNvSpPr>
          <p:nvPr>
            <p:ph idx="1"/>
          </p:nvPr>
        </p:nvSpPr>
        <p:spPr/>
        <p:txBody>
          <a:bodyPr>
            <a:normAutofit fontScale="77500" lnSpcReduction="20000"/>
          </a:bodyPr>
          <a:lstStyle/>
          <a:p>
            <a:r>
              <a:rPr lang="en-CA" dirty="0" smtClean="0"/>
              <a:t>If you are unsure of how to proceed with a purchase, contact us and we will work with you to find a solution</a:t>
            </a:r>
          </a:p>
          <a:p>
            <a:r>
              <a:rPr lang="en-CA" dirty="0" smtClean="0"/>
              <a:t>Responding to monitoring emails in a timely manner</a:t>
            </a:r>
          </a:p>
          <a:p>
            <a:r>
              <a:rPr lang="en-CA" dirty="0" smtClean="0"/>
              <a:t>Advising us of changes to your manager or cost center</a:t>
            </a:r>
          </a:p>
          <a:p>
            <a:r>
              <a:rPr lang="en-CA" dirty="0" smtClean="0"/>
              <a:t>Sharing information with those who may be affected</a:t>
            </a:r>
          </a:p>
          <a:p>
            <a:r>
              <a:rPr lang="en-CA" smtClean="0"/>
              <a:t>It is </a:t>
            </a:r>
            <a:r>
              <a:rPr lang="en-CA" dirty="0" smtClean="0"/>
              <a:t>your responsibility to make yourself aware of and to adhere to ESDC’s AC policy – we are available to assist and clarify at any time</a:t>
            </a:r>
            <a:endParaRPr lang="en-CA" dirty="0"/>
          </a:p>
        </p:txBody>
      </p:sp>
    </p:spTree>
    <p:extLst>
      <p:ext uri="{BB962C8B-B14F-4D97-AF65-F5344CB8AC3E}">
        <p14:creationId xmlns:p14="http://schemas.microsoft.com/office/powerpoint/2010/main" val="3650485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652832"/>
          </a:xfrm>
        </p:spPr>
        <p:txBody>
          <a:bodyPr>
            <a:normAutofit/>
          </a:bodyPr>
          <a:lstStyle/>
          <a:p>
            <a:r>
              <a:rPr lang="en-US" sz="2400" dirty="0" smtClean="0"/>
              <a:t>Who To Contact</a:t>
            </a:r>
            <a:r>
              <a:rPr lang="en-US" sz="2400" smtClean="0"/>
              <a:t>? Gateway for Travel Support</a:t>
            </a: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63477276"/>
              </p:ext>
            </p:extLst>
          </p:nvPr>
        </p:nvGraphicFramePr>
        <p:xfrm>
          <a:off x="457200" y="1562470"/>
          <a:ext cx="8229600" cy="41525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8975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581811"/>
          </a:xfrm>
        </p:spPr>
        <p:txBody>
          <a:bodyPr>
            <a:normAutofit/>
          </a:bodyPr>
          <a:lstStyle/>
          <a:p>
            <a:r>
              <a:rPr lang="en-US" sz="2400" dirty="0" smtClean="0"/>
              <a:t>Who To Contact? Technical Support</a:t>
            </a:r>
            <a:endParaRPr lang="en-CA"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4745081"/>
              </p:ext>
            </p:extLst>
          </p:nvPr>
        </p:nvGraphicFramePr>
        <p:xfrm>
          <a:off x="457200" y="2938508"/>
          <a:ext cx="8229600" cy="30250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loud Callout 5"/>
          <p:cNvSpPr/>
          <p:nvPr/>
        </p:nvSpPr>
        <p:spPr>
          <a:xfrm rot="20927916">
            <a:off x="1288013" y="1729375"/>
            <a:ext cx="2681057" cy="1077780"/>
          </a:xfrm>
          <a:prstGeom prst="cloudCallout">
            <a:avLst>
              <a:gd name="adj1" fmla="val 21718"/>
              <a:gd name="adj2" fmla="val 83461"/>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CA" i="1" dirty="0" smtClean="0">
                <a:solidFill>
                  <a:schemeClr val="tx1"/>
                </a:solidFill>
              </a:rPr>
              <a:t>WHO DO I CONTACT?</a:t>
            </a:r>
            <a:endParaRPr lang="en-CA" i="1" dirty="0">
              <a:solidFill>
                <a:schemeClr val="tx1"/>
              </a:solidFill>
            </a:endParaRPr>
          </a:p>
        </p:txBody>
      </p:sp>
      <p:sp>
        <p:nvSpPr>
          <p:cNvPr id="7" name="Cloud Callout 6"/>
          <p:cNvSpPr/>
          <p:nvPr/>
        </p:nvSpPr>
        <p:spPr>
          <a:xfrm>
            <a:off x="3320250" y="1662893"/>
            <a:ext cx="3941684" cy="1275615"/>
          </a:xfrm>
          <a:prstGeom prst="cloudCallout">
            <a:avLst>
              <a:gd name="adj1" fmla="val -33671"/>
              <a:gd name="adj2" fmla="val 6946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CA" dirty="0"/>
              <a:t>For </a:t>
            </a:r>
            <a:r>
              <a:rPr lang="en-CA" dirty="0">
                <a:ln w="18415" cmpd="sng">
                  <a:solidFill>
                    <a:srgbClr val="FFFFFF"/>
                  </a:solidFill>
                  <a:prstDash val="solid"/>
                </a:ln>
                <a:solidFill>
                  <a:srgbClr val="FFFFFF"/>
                </a:solidFill>
                <a:effectLst>
                  <a:outerShdw blurRad="63500" dir="3600000" algn="tl" rotWithShape="0">
                    <a:srgbClr val="000000">
                      <a:alpha val="70000"/>
                    </a:srgbClr>
                  </a:outerShdw>
                </a:effectLst>
              </a:rPr>
              <a:t>Technical Support </a:t>
            </a:r>
            <a:r>
              <a:rPr lang="en-CA" dirty="0"/>
              <a:t>related to the following topics:</a:t>
            </a:r>
          </a:p>
        </p:txBody>
      </p:sp>
    </p:spTree>
    <p:extLst>
      <p:ext uri="{BB962C8B-B14F-4D97-AF65-F5344CB8AC3E}">
        <p14:creationId xmlns:p14="http://schemas.microsoft.com/office/powerpoint/2010/main" val="1853876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graphicFrame>
        <p:nvGraphicFramePr>
          <p:cNvPr id="11" name="Content Placeholder 3"/>
          <p:cNvGraphicFramePr>
            <a:graphicFrameLocks noGrp="1"/>
          </p:cNvGraphicFramePr>
          <p:nvPr>
            <p:ph idx="1"/>
            <p:extLst>
              <p:ext uri="{D42A27DB-BD31-4B8C-83A1-F6EECF244321}">
                <p14:modId xmlns:p14="http://schemas.microsoft.com/office/powerpoint/2010/main" val="3248566245"/>
              </p:ext>
            </p:extLst>
          </p:nvPr>
        </p:nvGraphicFramePr>
        <p:xfrm>
          <a:off x="457200" y="1931525"/>
          <a:ext cx="8229600" cy="36591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35210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Questions?</a:t>
            </a:r>
            <a:endParaRPr lang="en-CA" dirty="0"/>
          </a:p>
        </p:txBody>
      </p:sp>
      <p:pic>
        <p:nvPicPr>
          <p:cNvPr id="1026" name="Picture 2" descr="C:\Users\CAMILLE.WANJOHI\AppData\Local\Microsoft\Windows\Temporary Internet Files\Content.IE5\L539NL70\question-marks[1].jpg"/>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2190750" y="1886567"/>
            <a:ext cx="4762500" cy="3568700"/>
          </a:xfrm>
          <a:prstGeom prst="rect">
            <a:avLst/>
          </a:prstGeom>
          <a:extLst/>
        </p:spPr>
        <p:style>
          <a:lnRef idx="3">
            <a:schemeClr val="lt1"/>
          </a:lnRef>
          <a:fillRef idx="1">
            <a:schemeClr val="accent6"/>
          </a:fillRef>
          <a:effectRef idx="1">
            <a:schemeClr val="accent6"/>
          </a:effectRef>
          <a:fontRef idx="minor">
            <a:schemeClr val="lt1"/>
          </a:fontRef>
        </p:style>
      </p:pic>
    </p:spTree>
    <p:extLst>
      <p:ext uri="{BB962C8B-B14F-4D97-AF65-F5344CB8AC3E}">
        <p14:creationId xmlns:p14="http://schemas.microsoft.com/office/powerpoint/2010/main" val="3576215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829" y="1021247"/>
            <a:ext cx="8537171" cy="499467"/>
          </a:xfrm>
        </p:spPr>
        <p:txBody>
          <a:bodyPr>
            <a:normAutofit fontScale="90000"/>
          </a:bodyPr>
          <a:lstStyle/>
          <a:p>
            <a:r>
              <a:rPr lang="en-CA" sz="2400" smtClean="0"/>
              <a:t>Interesting Stats: Acquisition </a:t>
            </a:r>
            <a:r>
              <a:rPr lang="en-CA" sz="2400" dirty="0" smtClean="0"/>
              <a:t>Card </a:t>
            </a:r>
            <a:r>
              <a:rPr lang="en-CA" sz="2400" smtClean="0"/>
              <a:t>Usage Over the Past Year</a:t>
            </a:r>
            <a:endParaRPr lang="en-CA" sz="24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876980494"/>
              </p:ext>
            </p:extLst>
          </p:nvPr>
        </p:nvGraphicFramePr>
        <p:xfrm>
          <a:off x="200429" y="1763486"/>
          <a:ext cx="4458657" cy="344982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460972941"/>
              </p:ext>
            </p:extLst>
          </p:nvPr>
        </p:nvGraphicFramePr>
        <p:xfrm>
          <a:off x="4318000" y="2155371"/>
          <a:ext cx="4572000" cy="305794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627684110"/>
      </p:ext>
    </p:extLst>
  </p:cSld>
  <p:clrMapOvr>
    <a:masterClrMapping/>
  </p:clrMapOvr>
  <mc:AlternateContent xmlns:mc="http://schemas.openxmlformats.org/markup-compatibility/2006" xmlns:p14="http://schemas.microsoft.com/office/powerpoint/2010/main">
    <mc:Choice Requires="p14">
      <p:transition spd="slow" p14:dur="30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77" y="688920"/>
            <a:ext cx="8794867" cy="790745"/>
          </a:xfrm>
        </p:spPr>
        <p:txBody>
          <a:bodyPr>
            <a:normAutofit/>
          </a:bodyPr>
          <a:lstStyle/>
          <a:p>
            <a:r>
              <a:rPr lang="en-CA" sz="2800" smtClean="0"/>
              <a:t>FAQs: When </a:t>
            </a:r>
            <a:r>
              <a:rPr lang="en-CA" sz="2800" dirty="0" smtClean="0"/>
              <a:t>should I use my Card?</a:t>
            </a:r>
            <a:endParaRPr lang="en-CA" sz="2800" dirty="0"/>
          </a:p>
        </p:txBody>
      </p:sp>
      <p:sp>
        <p:nvSpPr>
          <p:cNvPr id="3" name="Content Placeholder 2"/>
          <p:cNvSpPr>
            <a:spLocks noGrp="1"/>
          </p:cNvSpPr>
          <p:nvPr>
            <p:ph idx="1"/>
          </p:nvPr>
        </p:nvSpPr>
        <p:spPr>
          <a:xfrm>
            <a:off x="116377" y="5320145"/>
            <a:ext cx="8911245" cy="448888"/>
          </a:xfrm>
        </p:spPr>
        <p:txBody>
          <a:bodyPr>
            <a:normAutofit lnSpcReduction="10000"/>
          </a:bodyPr>
          <a:lstStyle/>
          <a:p>
            <a:pPr marL="0" lvl="0" indent="0">
              <a:buNone/>
            </a:pPr>
            <a:r>
              <a:rPr lang="en-CA" sz="1200" b="1" i="1" dirty="0" smtClean="0">
                <a:solidFill>
                  <a:srgbClr val="7A82AA"/>
                </a:solidFill>
                <a:latin typeface="Arial" panose="020B0604020202020204" pitchFamily="34" charset="0"/>
                <a:cs typeface="Arial" panose="020B0604020202020204" pitchFamily="34" charset="0"/>
              </a:rPr>
              <a:t>*NOTE</a:t>
            </a:r>
            <a:r>
              <a:rPr lang="en-CA" sz="1200" b="1" i="1" dirty="0">
                <a:solidFill>
                  <a:srgbClr val="7A82AA"/>
                </a:solidFill>
                <a:latin typeface="Arial" panose="020B0604020202020204" pitchFamily="34" charset="0"/>
                <a:cs typeface="Arial" panose="020B0604020202020204" pitchFamily="34" charset="0"/>
              </a:rPr>
              <a:t>: If vendor does not take the card (check, do NOT assume), use another vendor who does. If not possible, must do a contract.</a:t>
            </a:r>
          </a:p>
        </p:txBody>
      </p:sp>
      <p:graphicFrame>
        <p:nvGraphicFramePr>
          <p:cNvPr id="4" name="Content Placeholder 5"/>
          <p:cNvGraphicFramePr>
            <a:graphicFrameLocks/>
          </p:cNvGraphicFramePr>
          <p:nvPr>
            <p:extLst>
              <p:ext uri="{D42A27DB-BD31-4B8C-83A1-F6EECF244321}">
                <p14:modId xmlns:p14="http://schemas.microsoft.com/office/powerpoint/2010/main" val="1036344315"/>
              </p:ext>
            </p:extLst>
          </p:nvPr>
        </p:nvGraphicFramePr>
        <p:xfrm>
          <a:off x="116377" y="1337170"/>
          <a:ext cx="8911245" cy="3866598"/>
        </p:xfrm>
        <a:graphic>
          <a:graphicData uri="http://schemas.openxmlformats.org/drawingml/2006/table">
            <a:tbl>
              <a:tblPr firstRow="1" bandRow="1">
                <a:tableStyleId>{5FD0F851-EC5A-4D38-B0AD-8093EC10F338}</a:tableStyleId>
              </a:tblPr>
              <a:tblGrid>
                <a:gridCol w="2970415"/>
                <a:gridCol w="2970415"/>
                <a:gridCol w="2970415"/>
              </a:tblGrid>
              <a:tr h="366940">
                <a:tc>
                  <a:txBody>
                    <a:bodyPr/>
                    <a:lstStyle/>
                    <a:p>
                      <a:pPr algn="ctr"/>
                      <a:r>
                        <a:rPr lang="en-CA" sz="1600" dirty="0" smtClean="0"/>
                        <a:t>Funds Commitments</a:t>
                      </a:r>
                      <a:endParaRPr lang="en-CA" sz="1600" dirty="0">
                        <a:latin typeface="Arial" panose="020B0604020202020204" pitchFamily="34" charset="0"/>
                        <a:cs typeface="Arial" panose="020B0604020202020204" pitchFamily="34" charset="0"/>
                      </a:endParaRPr>
                    </a:p>
                  </a:txBody>
                  <a:tcPr/>
                </a:tc>
                <a:tc>
                  <a:txBody>
                    <a:bodyPr/>
                    <a:lstStyle/>
                    <a:p>
                      <a:pPr algn="ctr"/>
                      <a:r>
                        <a:rPr lang="en-CA" sz="1600" dirty="0" smtClean="0"/>
                        <a:t>Acquisition Cards</a:t>
                      </a:r>
                      <a:endParaRPr lang="en-CA" sz="1600" dirty="0">
                        <a:latin typeface="Arial" panose="020B0604020202020204" pitchFamily="34" charset="0"/>
                        <a:cs typeface="Arial" panose="020B0604020202020204" pitchFamily="34" charset="0"/>
                      </a:endParaRPr>
                    </a:p>
                  </a:txBody>
                  <a:tcPr/>
                </a:tc>
                <a:tc>
                  <a:txBody>
                    <a:bodyPr/>
                    <a:lstStyle/>
                    <a:p>
                      <a:pPr algn="ctr"/>
                      <a:r>
                        <a:rPr lang="en-CA" sz="1600" smtClean="0"/>
                        <a:t>Contracts </a:t>
                      </a:r>
                      <a:endParaRPr lang="en-CA" sz="1600" dirty="0">
                        <a:latin typeface="Arial" panose="020B0604020202020204" pitchFamily="34" charset="0"/>
                        <a:cs typeface="Arial" panose="020B0604020202020204" pitchFamily="34" charset="0"/>
                      </a:endParaRPr>
                    </a:p>
                  </a:txBody>
                  <a:tcPr/>
                </a:tc>
              </a:tr>
              <a:tr h="3042458">
                <a:tc>
                  <a:txBody>
                    <a:bodyPr/>
                    <a:lstStyle/>
                    <a:p>
                      <a:pPr marL="285750" indent="-285750">
                        <a:buFont typeface="Arial" panose="020B0604020202020204" pitchFamily="34" charset="0"/>
                        <a:buChar char="•"/>
                      </a:pPr>
                      <a:r>
                        <a:rPr lang="en-CA" sz="1100" dirty="0" smtClean="0"/>
                        <a:t>MOUs with</a:t>
                      </a:r>
                      <a:r>
                        <a:rPr lang="en-CA" sz="1100" baseline="0" dirty="0" smtClean="0"/>
                        <a:t> OGDs or other levels of government</a:t>
                      </a:r>
                    </a:p>
                    <a:p>
                      <a:pPr marL="285750" indent="-285750">
                        <a:buFont typeface="Arial" panose="020B0604020202020204" pitchFamily="34" charset="0"/>
                        <a:buChar char="•"/>
                      </a:pPr>
                      <a:r>
                        <a:rPr lang="en-CA" sz="1100" baseline="0" dirty="0" smtClean="0"/>
                        <a:t>Membership fees</a:t>
                      </a:r>
                    </a:p>
                    <a:p>
                      <a:pPr marL="285750" indent="-285750">
                        <a:buFont typeface="Arial" panose="020B0604020202020204" pitchFamily="34" charset="0"/>
                        <a:buChar char="•"/>
                      </a:pPr>
                      <a:r>
                        <a:rPr lang="en-CA" sz="1100" baseline="0" dirty="0" smtClean="0"/>
                        <a:t>Training with CSPS</a:t>
                      </a:r>
                    </a:p>
                    <a:p>
                      <a:pPr marL="285750" indent="-285750">
                        <a:buFont typeface="Arial" panose="020B0604020202020204" pitchFamily="34" charset="0"/>
                        <a:buChar char="•"/>
                      </a:pPr>
                      <a:r>
                        <a:rPr lang="en-CA" sz="1100" baseline="0" dirty="0" smtClean="0"/>
                        <a:t>Reimbursement of tuition</a:t>
                      </a:r>
                    </a:p>
                    <a:p>
                      <a:pPr marL="285750" indent="-285750">
                        <a:buFont typeface="Arial" panose="020B0604020202020204" pitchFamily="34" charset="0"/>
                        <a:buChar char="•"/>
                      </a:pPr>
                      <a:r>
                        <a:rPr lang="en-CA" sz="1100" dirty="0" smtClean="0"/>
                        <a:t>Conference attendance</a:t>
                      </a:r>
                    </a:p>
                    <a:p>
                      <a:pPr marL="285750" indent="-285750">
                        <a:buFont typeface="Arial" panose="020B0604020202020204" pitchFamily="34" charset="0"/>
                        <a:buChar char="•"/>
                      </a:pPr>
                      <a:r>
                        <a:rPr lang="en-CA" sz="1100" dirty="0" smtClean="0"/>
                        <a:t>CSGCM Funds Commitment through Partner Systems</a:t>
                      </a:r>
                    </a:p>
                    <a:p>
                      <a:pPr marL="285750" indent="-285750">
                        <a:buFont typeface="Arial" panose="020B0604020202020204" pitchFamily="34" charset="0"/>
                        <a:buChar char="•"/>
                      </a:pPr>
                      <a:r>
                        <a:rPr lang="en-CA" sz="1100" dirty="0" smtClean="0"/>
                        <a:t>G&amp;C Commitments for non-CSGC </a:t>
                      </a:r>
                      <a:r>
                        <a:rPr lang="en-CA" sz="1100" dirty="0" err="1" smtClean="0"/>
                        <a:t>Gs&amp;Cs</a:t>
                      </a:r>
                      <a:r>
                        <a:rPr lang="en-CA" sz="1100" dirty="0" smtClean="0"/>
                        <a:t> (e.g. LMDAs)</a:t>
                      </a:r>
                    </a:p>
                    <a:p>
                      <a:pPr marL="285750" indent="-285750">
                        <a:buFont typeface="Arial" panose="020B0604020202020204" pitchFamily="34" charset="0"/>
                        <a:buChar char="•"/>
                      </a:pPr>
                      <a:r>
                        <a:rPr lang="en-CA" sz="1100" dirty="0" smtClean="0"/>
                        <a:t>Postage &amp; postage meter refills</a:t>
                      </a:r>
                    </a:p>
                    <a:p>
                      <a:pPr marL="285750" indent="-285750">
                        <a:buFont typeface="Arial" panose="020B0604020202020204" pitchFamily="34" charset="0"/>
                        <a:buChar char="•"/>
                      </a:pPr>
                      <a:r>
                        <a:rPr lang="en-CA" sz="1100" dirty="0" smtClean="0"/>
                        <a:t>Forms and pubs using departmental contract (through JVs)</a:t>
                      </a:r>
                    </a:p>
                    <a:p>
                      <a:pPr marL="285750" indent="-285750">
                        <a:buFont typeface="Arial" panose="020B0604020202020204" pitchFamily="34" charset="0"/>
                        <a:buChar char="•"/>
                      </a:pPr>
                      <a:r>
                        <a:rPr lang="en-CA" sz="1100" dirty="0" smtClean="0"/>
                        <a:t>NOTE: Funds</a:t>
                      </a:r>
                      <a:r>
                        <a:rPr lang="en-CA" sz="1100" baseline="0" dirty="0" smtClean="0"/>
                        <a:t> commitments should not be used to avoid the AC purchases or contracts/confirming orders</a:t>
                      </a:r>
                      <a:endParaRPr lang="en-CA" sz="1100" dirty="0">
                        <a:latin typeface="Arial" panose="020B0604020202020204" pitchFamily="34" charset="0"/>
                        <a:cs typeface="Arial" panose="020B0604020202020204" pitchFamily="34" charset="0"/>
                      </a:endParaRPr>
                    </a:p>
                  </a:txBody>
                  <a:tcPr anchor="ctr"/>
                </a:tc>
                <a:tc>
                  <a:txBody>
                    <a:bodyPr/>
                    <a:lstStyle/>
                    <a:p>
                      <a:pPr marL="285750" indent="-285750">
                        <a:buFont typeface="Arial" panose="020B0604020202020204" pitchFamily="34" charset="0"/>
                        <a:buChar char="•"/>
                      </a:pPr>
                      <a:r>
                        <a:rPr lang="en-CA" sz="1100" dirty="0" smtClean="0"/>
                        <a:t>Goods and services &lt;$10K – mandatory with exceptions:</a:t>
                      </a:r>
                    </a:p>
                    <a:p>
                      <a:pPr marL="742950" lvl="1" indent="-285750">
                        <a:buFont typeface="Arial" panose="020B0604020202020204" pitchFamily="34" charset="0"/>
                        <a:buChar char="•"/>
                      </a:pPr>
                      <a:r>
                        <a:rPr lang="en-CA" sz="1100" dirty="0" smtClean="0"/>
                        <a:t>Only one vendor can do the work AND he does not accept the card</a:t>
                      </a:r>
                    </a:p>
                    <a:p>
                      <a:pPr marL="742950" lvl="1" indent="-285750">
                        <a:buFont typeface="Arial" panose="020B0604020202020204" pitchFamily="34" charset="0"/>
                        <a:buChar char="•"/>
                      </a:pPr>
                      <a:r>
                        <a:rPr lang="en-CA" sz="1100" dirty="0" smtClean="0"/>
                        <a:t>Work requires </a:t>
                      </a:r>
                      <a:r>
                        <a:rPr lang="en-CA" sz="1100" baseline="0" dirty="0" smtClean="0"/>
                        <a:t>terms and conditions (e.g. SOW, IP is being created)</a:t>
                      </a:r>
                    </a:p>
                    <a:p>
                      <a:pPr marL="742950" lvl="1" indent="-285750">
                        <a:buFont typeface="Arial" panose="020B0604020202020204" pitchFamily="34" charset="0"/>
                        <a:buChar char="•"/>
                      </a:pPr>
                      <a:r>
                        <a:rPr lang="en-CA" sz="1100" baseline="0" dirty="0" smtClean="0"/>
                        <a:t>Standing offers do not permit use of the card</a:t>
                      </a:r>
                    </a:p>
                    <a:p>
                      <a:pPr marL="742950" lvl="1" indent="-285750">
                        <a:buFont typeface="Arial" panose="020B0604020202020204" pitchFamily="34" charset="0"/>
                        <a:buChar char="•"/>
                      </a:pPr>
                      <a:r>
                        <a:rPr lang="en-CA" sz="1100" baseline="0" dirty="0" smtClean="0"/>
                        <a:t>Goods &amp; services provided by an OGD</a:t>
                      </a:r>
                    </a:p>
                    <a:p>
                      <a:pPr marL="285750" lvl="0" indent="-285750">
                        <a:buFont typeface="Arial" panose="020B0604020202020204" pitchFamily="34" charset="0"/>
                        <a:buChar char="•"/>
                      </a:pPr>
                      <a:r>
                        <a:rPr lang="en-CA" sz="1100" baseline="0" dirty="0" smtClean="0"/>
                        <a:t>Some areas have higher limits for certain commodities (e.g. regional cost pools, translation services, PASRB for printing, IITB for software, CFOB accommodations</a:t>
                      </a:r>
                      <a:r>
                        <a:rPr lang="en-CA" sz="1100" baseline="0" dirty="0" smtClean="0"/>
                        <a:t>)</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smtClean="0"/>
                        <a:t>Conference attendance</a:t>
                      </a:r>
                    </a:p>
                  </a:txBody>
                  <a:tcPr anchor="ctr"/>
                </a:tc>
                <a:tc>
                  <a:txBody>
                    <a:bodyPr/>
                    <a:lstStyle/>
                    <a:p>
                      <a:pPr marL="285750" indent="-285750">
                        <a:buFont typeface="Arial" panose="020B0604020202020204" pitchFamily="34" charset="0"/>
                        <a:buChar char="•"/>
                      </a:pPr>
                      <a:r>
                        <a:rPr lang="en-CA" sz="1100" dirty="0" smtClean="0"/>
                        <a:t>Purchase of goods and services &lt;$10K (or up to card transaction limit) IF one of the exceptions to the use of AC applies</a:t>
                      </a:r>
                    </a:p>
                    <a:p>
                      <a:pPr marL="285750" indent="-285750">
                        <a:buFont typeface="Arial" panose="020B0604020202020204" pitchFamily="34" charset="0"/>
                        <a:buChar char="•"/>
                      </a:pPr>
                      <a:r>
                        <a:rPr lang="en-CA" sz="1100" dirty="0" smtClean="0"/>
                        <a:t>Purchase of goods or services valued &gt;</a:t>
                      </a:r>
                      <a:r>
                        <a:rPr lang="en-CA" sz="1100" baseline="0" dirty="0" smtClean="0"/>
                        <a:t> </a:t>
                      </a:r>
                      <a:r>
                        <a:rPr lang="en-CA" sz="1100" dirty="0" smtClean="0"/>
                        <a:t>$10K </a:t>
                      </a:r>
                      <a:endParaRPr lang="en-CA" sz="1100" dirty="0">
                        <a:latin typeface="Arial" panose="020B0604020202020204" pitchFamily="34" charset="0"/>
                        <a:cs typeface="Arial" panose="020B0604020202020204" pitchFamily="34" charset="0"/>
                      </a:endParaRPr>
                    </a:p>
                  </a:txBody>
                  <a:tcPr anchor="ctr"/>
                </a:tc>
              </a:tr>
              <a:tr h="324196">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CA" sz="1200" dirty="0" smtClean="0"/>
                        <a:t>Source: </a:t>
                      </a:r>
                      <a:r>
                        <a:rPr lang="en-CA" sz="1200" u="sng" kern="1200" dirty="0" smtClean="0">
                          <a:effectLst/>
                          <a:hlinkClick r:id="rId3"/>
                        </a:rPr>
                        <a:t>iService ESRP SAP FAQs</a:t>
                      </a:r>
                      <a:endParaRPr lang="en-CA" sz="1200" kern="1200" dirty="0" smtClean="0">
                        <a:effectLst/>
                      </a:endParaRPr>
                    </a:p>
                    <a:p>
                      <a:pPr marL="0" indent="0">
                        <a:buFont typeface="Arial" panose="020B0604020202020204" pitchFamily="34" charset="0"/>
                        <a:buNone/>
                      </a:pPr>
                      <a:endParaRPr lang="en-CA"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t>Source:</a:t>
                      </a:r>
                      <a:r>
                        <a:rPr lang="en-CA" sz="1200" baseline="0" dirty="0" smtClean="0"/>
                        <a:t> </a:t>
                      </a:r>
                      <a:r>
                        <a:rPr lang="en-CA" sz="1200" u="sng" kern="1200" dirty="0" smtClean="0">
                          <a:effectLst/>
                          <a:hlinkClick r:id="rId4"/>
                        </a:rPr>
                        <a:t>iService Acquisition Card page</a:t>
                      </a:r>
                      <a:endParaRPr lang="en-CA" sz="1200" kern="1200" dirty="0" smtClean="0">
                        <a:effectLst/>
                      </a:endParaRPr>
                    </a:p>
                    <a:p>
                      <a:endParaRPr lang="en-CA"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dirty="0" smtClean="0"/>
                        <a:t>Sources: </a:t>
                      </a:r>
                      <a:r>
                        <a:rPr lang="fr-CA" sz="1200" u="sng" kern="1200" dirty="0" err="1" smtClean="0">
                          <a:effectLst/>
                          <a:hlinkClick r:id="rId5"/>
                        </a:rPr>
                        <a:t>iService</a:t>
                      </a:r>
                      <a:r>
                        <a:rPr lang="fr-CA" sz="1200" u="sng" kern="1200" dirty="0" smtClean="0">
                          <a:effectLst/>
                          <a:hlinkClick r:id="rId5"/>
                        </a:rPr>
                        <a:t> </a:t>
                      </a:r>
                      <a:r>
                        <a:rPr lang="fr-CA" sz="1200" u="sng" kern="1200" dirty="0" err="1" smtClean="0">
                          <a:effectLst/>
                          <a:hlinkClick r:id="rId5"/>
                        </a:rPr>
                        <a:t>Procurement</a:t>
                      </a:r>
                      <a:r>
                        <a:rPr lang="fr-CA" sz="1200" u="sng" kern="1200" dirty="0" smtClean="0">
                          <a:effectLst/>
                          <a:hlinkClick r:id="rId5"/>
                        </a:rPr>
                        <a:t> page</a:t>
                      </a:r>
                      <a:r>
                        <a:rPr lang="fr-CA" sz="1200" kern="1200" dirty="0" smtClean="0">
                          <a:effectLst/>
                        </a:rPr>
                        <a:t> or </a:t>
                      </a:r>
                      <a:r>
                        <a:rPr lang="fr-CA" sz="1200" u="sng" kern="1200" dirty="0" err="1" smtClean="0">
                          <a:effectLst/>
                          <a:hlinkClick r:id="rId6"/>
                        </a:rPr>
                        <a:t>iService</a:t>
                      </a:r>
                      <a:r>
                        <a:rPr lang="fr-CA" sz="1200" u="sng" kern="1200" dirty="0" smtClean="0">
                          <a:effectLst/>
                          <a:hlinkClick r:id="rId6"/>
                        </a:rPr>
                        <a:t> catalogue</a:t>
                      </a:r>
                      <a:endParaRPr lang="en-CA" sz="1200" kern="1200" dirty="0" smtClean="0">
                        <a:solidFill>
                          <a:schemeClr val="dk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17891660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920" y="828153"/>
            <a:ext cx="8891478" cy="501472"/>
          </a:xfrm>
        </p:spPr>
        <p:txBody>
          <a:bodyPr>
            <a:normAutofit fontScale="90000"/>
          </a:bodyPr>
          <a:lstStyle/>
          <a:p>
            <a:r>
              <a:rPr lang="en-US" sz="2400" dirty="0" smtClean="0"/>
              <a:t>FAQs</a:t>
            </a:r>
            <a:r>
              <a:rPr lang="en-US" sz="2400" smtClean="0"/>
              <a:t>: What do I do when I need to cancel my acquisition card?</a:t>
            </a:r>
            <a:endParaRPr lang="en-CA"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5990133"/>
              </p:ext>
            </p:extLst>
          </p:nvPr>
        </p:nvGraphicFramePr>
        <p:xfrm>
          <a:off x="150920" y="1509204"/>
          <a:ext cx="5140171" cy="4252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5151120" y="1329625"/>
            <a:ext cx="3891278" cy="4431983"/>
          </a:xfrm>
          <a:prstGeom prst="rect">
            <a:avLst/>
          </a:prstGeom>
          <a:noFill/>
          <a:ln>
            <a:solidFill>
              <a:schemeClr val="accent1"/>
            </a:solidFill>
          </a:ln>
        </p:spPr>
        <p:txBody>
          <a:bodyPr wrap="square" rtlCol="0">
            <a:spAutoFit/>
          </a:bodyPr>
          <a:lstStyle/>
          <a:p>
            <a:pPr marL="285750" indent="-285750">
              <a:buFont typeface="Wingdings" panose="05000000000000000000" pitchFamily="2" charset="2"/>
              <a:buChar char="ü"/>
            </a:pPr>
            <a:r>
              <a:rPr lang="en-CA" dirty="0" smtClean="0"/>
              <a:t>The Acquisition Card Team will cancel your account when requested</a:t>
            </a:r>
          </a:p>
          <a:p>
            <a:pPr marL="285750" indent="-285750">
              <a:buFont typeface="Wingdings" panose="05000000000000000000" pitchFamily="2" charset="2"/>
              <a:buChar char="ü"/>
            </a:pPr>
            <a:r>
              <a:rPr lang="en-CA" dirty="0" smtClean="0"/>
              <a:t>Ensure that you </a:t>
            </a:r>
            <a:r>
              <a:rPr lang="en-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destroy you card </a:t>
            </a:r>
            <a:r>
              <a:rPr lang="en-CA" dirty="0" smtClean="0"/>
              <a:t>(cut it up)</a:t>
            </a:r>
          </a:p>
          <a:p>
            <a:pPr marL="285750" indent="-285750">
              <a:buFont typeface="Wingdings" panose="05000000000000000000" pitchFamily="2" charset="2"/>
              <a:buChar char="ü"/>
            </a:pPr>
            <a:r>
              <a:rPr lang="en-CA" dirty="0" smtClean="0"/>
              <a:t>Ensure that you complete all of your</a:t>
            </a:r>
          </a:p>
          <a:p>
            <a:pPr marL="742950" lvl="1" indent="-285750">
              <a:buFont typeface="Wingdings" panose="05000000000000000000" pitchFamily="2" charset="2"/>
              <a:buChar char="ü"/>
            </a:pPr>
            <a:r>
              <a:rPr lang="en-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card documents </a:t>
            </a:r>
            <a:r>
              <a:rPr lang="en-CA" dirty="0" smtClean="0"/>
              <a:t>and </a:t>
            </a:r>
          </a:p>
          <a:p>
            <a:pPr marL="742950" lvl="1" indent="-285750">
              <a:buFont typeface="Wingdings" panose="05000000000000000000" pitchFamily="2" charset="2"/>
              <a:buChar char="ü"/>
            </a:pPr>
            <a:r>
              <a:rPr lang="en-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monthly reconciliation</a:t>
            </a:r>
          </a:p>
          <a:p>
            <a:endParaRPr lang="en-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n-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Important Notes:</a:t>
            </a:r>
          </a:p>
          <a:p>
            <a:r>
              <a:rPr lang="en-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en-CA" sz="1400" dirty="0" smtClean="0"/>
              <a:t>Your AC must </a:t>
            </a:r>
            <a:r>
              <a:rPr lang="en-CA" sz="1400" dirty="0"/>
              <a:t>be cancelled for absences &gt;6 months </a:t>
            </a:r>
            <a:r>
              <a:rPr lang="en-CA" sz="1400" dirty="0" smtClean="0"/>
              <a:t>&amp; you must submit a new application form once you return. </a:t>
            </a:r>
            <a:r>
              <a:rPr lang="en-CA" sz="1400" dirty="0"/>
              <a:t>The mandatory </a:t>
            </a:r>
            <a:r>
              <a:rPr lang="en-CA" sz="1400" dirty="0" smtClean="0"/>
              <a:t>AC training </a:t>
            </a:r>
            <a:r>
              <a:rPr lang="en-CA" sz="1400" dirty="0"/>
              <a:t>on Saba must be retaken at the time of renewal.</a:t>
            </a:r>
          </a:p>
          <a:p>
            <a:r>
              <a:rPr lang="en-CA"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r>
              <a:rPr lang="en-CA" sz="1400" dirty="0"/>
              <a:t>Someone else can notify us of your departure if it is unexpected &amp; another cardholder can do your card docs if some need to be completed after you </a:t>
            </a:r>
            <a:r>
              <a:rPr lang="en-CA" sz="1400" dirty="0" smtClean="0"/>
              <a:t>leave</a:t>
            </a:r>
            <a:endParaRPr lang="en-CA" sz="1400" dirty="0"/>
          </a:p>
        </p:txBody>
      </p:sp>
    </p:spTree>
    <p:extLst>
      <p:ext uri="{BB962C8B-B14F-4D97-AF65-F5344CB8AC3E}">
        <p14:creationId xmlns:p14="http://schemas.microsoft.com/office/powerpoint/2010/main" val="4097400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8"/>
            <a:ext cx="8229600" cy="741609"/>
          </a:xfrm>
        </p:spPr>
        <p:txBody>
          <a:bodyPr>
            <a:normAutofit fontScale="90000"/>
          </a:bodyPr>
          <a:lstStyle/>
          <a:p>
            <a:r>
              <a:rPr lang="en-US" sz="2400" dirty="0" smtClean="0"/>
              <a:t>FAQs</a:t>
            </a:r>
            <a:r>
              <a:rPr lang="en-US" sz="2400" smtClean="0"/>
              <a:t>: What do I do if my vendor does not accept the acquisition card and the purchase has already been made?</a:t>
            </a:r>
            <a:endParaRPr lang="en-CA" sz="2400" dirty="0"/>
          </a:p>
        </p:txBody>
      </p:sp>
      <p:sp>
        <p:nvSpPr>
          <p:cNvPr id="3" name="Content Placeholder 2"/>
          <p:cNvSpPr>
            <a:spLocks noGrp="1"/>
          </p:cNvSpPr>
          <p:nvPr>
            <p:ph idx="1"/>
          </p:nvPr>
        </p:nvSpPr>
        <p:spPr>
          <a:xfrm>
            <a:off x="457200" y="1905000"/>
            <a:ext cx="8229600" cy="3810000"/>
          </a:xfrm>
        </p:spPr>
        <p:txBody>
          <a:bodyPr>
            <a:normAutofit lnSpcReduction="10000"/>
          </a:bodyPr>
          <a:lstStyle/>
          <a:p>
            <a:pPr marL="0" indent="0">
              <a:buNone/>
            </a:pPr>
            <a:r>
              <a:rPr lang="en-CA"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Q: </a:t>
            </a:r>
            <a:r>
              <a:rPr lang="en-CA"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CA" sz="1800" dirty="0" smtClean="0"/>
              <a:t>The goods and/or services have been delivered, but the vendor does not 	accept the Acquisition Card. How do I proceed with the payment?</a:t>
            </a:r>
          </a:p>
          <a:p>
            <a:pPr marL="0" indent="0">
              <a:buNone/>
            </a:pPr>
            <a:endParaRPr lang="en-CA" sz="1800" dirty="0"/>
          </a:p>
          <a:p>
            <a:pPr marL="0" indent="0">
              <a:buNone/>
            </a:pPr>
            <a:r>
              <a:rPr lang="en-CA"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 </a:t>
            </a:r>
            <a:r>
              <a:rPr lang="en-CA"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CA" sz="1800" dirty="0" smtClean="0"/>
              <a:t>In this case, a </a:t>
            </a:r>
            <a:r>
              <a:rPr lang="en-CA" sz="1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Confirming Order </a:t>
            </a:r>
            <a:r>
              <a:rPr lang="en-CA" sz="1800" dirty="0" smtClean="0"/>
              <a:t>is required to pay for the services 	rendered/goods delivered.</a:t>
            </a:r>
          </a:p>
          <a:p>
            <a:pPr marL="0" indent="0">
              <a:buNone/>
            </a:pPr>
            <a:endParaRPr lang="en-CA" sz="2000" dirty="0" smtClean="0"/>
          </a:p>
          <a:p>
            <a:pPr marL="0" indent="0">
              <a:buNone/>
            </a:pPr>
            <a:r>
              <a:rPr lang="en-CA" sz="1800" dirty="0" smtClean="0"/>
              <a:t>	You can find the instructions </a:t>
            </a:r>
            <a:r>
              <a:rPr lang="en-CA" sz="1800" dirty="0"/>
              <a:t>on how to complete a </a:t>
            </a:r>
            <a:r>
              <a:rPr lang="en-CA" sz="1800" dirty="0" smtClean="0"/>
              <a:t>CO on </a:t>
            </a:r>
            <a:r>
              <a:rPr lang="en-CA" sz="1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iService</a:t>
            </a:r>
            <a:r>
              <a:rPr lang="en-CA" sz="1800" dirty="0" smtClean="0"/>
              <a:t>:</a:t>
            </a:r>
          </a:p>
          <a:p>
            <a:pPr lvl="1"/>
            <a:r>
              <a:rPr lang="en-CA" sz="1400" dirty="0" smtClean="0"/>
              <a:t>How We Operate</a:t>
            </a:r>
          </a:p>
          <a:p>
            <a:pPr lvl="1"/>
            <a:r>
              <a:rPr lang="en-CA" sz="1400" dirty="0" smtClean="0"/>
              <a:t>Procurement</a:t>
            </a:r>
          </a:p>
          <a:p>
            <a:pPr lvl="1"/>
            <a:r>
              <a:rPr lang="en-CA" sz="1400" dirty="0" smtClean="0"/>
              <a:t>Admin Professionals and Managers</a:t>
            </a:r>
          </a:p>
          <a:p>
            <a:pPr lvl="1"/>
            <a:r>
              <a:rPr lang="en-CA" sz="1400" dirty="0" smtClean="0"/>
              <a:t>How To:</a:t>
            </a:r>
          </a:p>
          <a:p>
            <a:pPr lvl="2"/>
            <a:r>
              <a:rPr lang="en-CA" sz="1000" dirty="0" smtClean="0"/>
              <a:t>Confirming Order Process</a:t>
            </a:r>
          </a:p>
          <a:p>
            <a:pPr lvl="2"/>
            <a:r>
              <a:rPr lang="en-CA" sz="1000" dirty="0" smtClean="0"/>
              <a:t>Substantiation Form for a Confirming Order </a:t>
            </a:r>
            <a:r>
              <a:rPr lang="en-CA" sz="1000" i="1" dirty="0" smtClean="0"/>
              <a:t>or</a:t>
            </a:r>
            <a:r>
              <a:rPr lang="en-CA" sz="1000" dirty="0" smtClean="0"/>
              <a:t> Pre-Contractual Work</a:t>
            </a:r>
            <a:endParaRPr lang="en-CA" sz="1000" dirty="0"/>
          </a:p>
          <a:p>
            <a:pPr marL="0" indent="0">
              <a:buNone/>
            </a:pPr>
            <a:endParaRPr lang="en-CA" sz="2000" dirty="0"/>
          </a:p>
        </p:txBody>
      </p:sp>
    </p:spTree>
    <p:extLst>
      <p:ext uri="{BB962C8B-B14F-4D97-AF65-F5344CB8AC3E}">
        <p14:creationId xmlns:p14="http://schemas.microsoft.com/office/powerpoint/2010/main" val="3669997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9639"/>
            <a:ext cx="8229600" cy="537422"/>
          </a:xfrm>
        </p:spPr>
        <p:txBody>
          <a:bodyPr>
            <a:normAutofit/>
          </a:bodyPr>
          <a:lstStyle/>
          <a:p>
            <a:r>
              <a:rPr lang="en-US" sz="2400" dirty="0" smtClean="0"/>
              <a:t>FAQs</a:t>
            </a:r>
            <a:r>
              <a:rPr lang="en-US" sz="2400" smtClean="0"/>
              <a:t>: Can I pay for language training with my card?</a:t>
            </a:r>
            <a:endParaRPr lang="en-CA" sz="2400" dirty="0"/>
          </a:p>
        </p:txBody>
      </p:sp>
      <p:sp>
        <p:nvSpPr>
          <p:cNvPr id="3" name="Content Placeholder 2"/>
          <p:cNvSpPr>
            <a:spLocks noGrp="1"/>
          </p:cNvSpPr>
          <p:nvPr>
            <p:ph idx="1"/>
          </p:nvPr>
        </p:nvSpPr>
        <p:spPr>
          <a:xfrm>
            <a:off x="457200" y="1606859"/>
            <a:ext cx="8229600" cy="4108142"/>
          </a:xfrm>
        </p:spPr>
        <p:txBody>
          <a:bodyPr>
            <a:normAutofit fontScale="62500" lnSpcReduction="20000"/>
          </a:bodyPr>
          <a:lstStyle/>
          <a:p>
            <a:pPr marL="0" indent="0">
              <a:buNone/>
            </a:pPr>
            <a:r>
              <a:rPr lang="en-CA" sz="3800"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Q: </a:t>
            </a:r>
            <a:r>
              <a:rPr lang="en-CA" sz="38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CA" sz="2900" dirty="0" smtClean="0"/>
              <a:t>Can I use the Acquisition Card to pay for language training? Is there a 	Standing Offer list for this requirement?</a:t>
            </a:r>
          </a:p>
          <a:p>
            <a:pPr marL="0" indent="0">
              <a:buNone/>
            </a:pPr>
            <a:endParaRPr lang="en-CA" sz="24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a:p>
            <a:pPr marL="0" indent="0">
              <a:buNone/>
            </a:pPr>
            <a:r>
              <a:rPr lang="en-CA" sz="3800"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A: </a:t>
            </a:r>
            <a:r>
              <a:rPr lang="en-CA"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CA" sz="2900" dirty="0"/>
              <a:t>You can pay for language training with your Acquisition </a:t>
            </a:r>
            <a:r>
              <a:rPr lang="en-CA" sz="2900" dirty="0" smtClean="0"/>
              <a:t>Card: 	</a:t>
            </a:r>
          </a:p>
          <a:p>
            <a:pPr marL="0" indent="0">
              <a:buNone/>
            </a:pPr>
            <a:endParaRPr lang="en-CA" sz="2900" dirty="0" smtClean="0"/>
          </a:p>
          <a:p>
            <a:pPr lvl="1"/>
            <a:r>
              <a:rPr lang="en-CA" sz="2500" dirty="0" smtClean="0"/>
              <a:t>provided </a:t>
            </a:r>
            <a:r>
              <a:rPr lang="en-CA" sz="2500" dirty="0"/>
              <a:t>that the cumulative value (including any </a:t>
            </a:r>
            <a:r>
              <a:rPr lang="en-CA" sz="2500" dirty="0" smtClean="0"/>
              <a:t>potential</a:t>
            </a:r>
            <a:r>
              <a:rPr lang="en-CA" sz="2500" dirty="0"/>
              <a:t> </a:t>
            </a:r>
            <a:r>
              <a:rPr lang="en-CA" sz="2500" dirty="0" smtClean="0"/>
              <a:t>extensions</a:t>
            </a:r>
            <a:r>
              <a:rPr lang="en-CA" sz="2500" dirty="0"/>
              <a:t>) </a:t>
            </a:r>
            <a:r>
              <a:rPr lang="en-CA" sz="2500" dirty="0">
                <a:ln>
                  <a:solidFill>
                    <a:schemeClr val="accent1"/>
                  </a:solidFill>
                </a:ln>
              </a:rPr>
              <a:t>does not exceed your transactional limit </a:t>
            </a:r>
            <a:r>
              <a:rPr lang="en-CA" sz="2500" dirty="0"/>
              <a:t>(the standard </a:t>
            </a:r>
            <a:r>
              <a:rPr lang="en-CA" sz="2500" dirty="0" smtClean="0"/>
              <a:t>transactional </a:t>
            </a:r>
            <a:r>
              <a:rPr lang="en-CA" sz="2500" dirty="0"/>
              <a:t>limit is $10,000 including taxes</a:t>
            </a:r>
            <a:r>
              <a:rPr lang="en-CA" sz="2500" dirty="0" smtClean="0"/>
              <a:t>) </a:t>
            </a:r>
          </a:p>
          <a:p>
            <a:pPr marL="457200" lvl="1" indent="0">
              <a:buNone/>
            </a:pPr>
            <a:endParaRPr lang="en-CA" sz="2500" dirty="0" smtClean="0"/>
          </a:p>
          <a:p>
            <a:pPr lvl="1"/>
            <a:r>
              <a:rPr lang="en-CA" sz="2500" dirty="0" smtClean="0"/>
              <a:t>If </a:t>
            </a:r>
            <a:r>
              <a:rPr lang="en-CA" sz="2500" dirty="0"/>
              <a:t>the requirement </a:t>
            </a:r>
            <a:r>
              <a:rPr lang="en-CA" sz="2500" dirty="0" smtClean="0"/>
              <a:t>exceeds </a:t>
            </a:r>
            <a:r>
              <a:rPr lang="en-CA" sz="2500" dirty="0"/>
              <a:t>your transactional limit, then you will have </a:t>
            </a:r>
            <a:r>
              <a:rPr lang="en-CA" sz="2500" dirty="0" smtClean="0"/>
              <a:t>to create a </a:t>
            </a:r>
            <a:r>
              <a:rPr lang="en-CA" sz="25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Purchase Requisition for Services</a:t>
            </a:r>
          </a:p>
          <a:p>
            <a:pPr lvl="1"/>
            <a:endParaRPr lang="en-CA" sz="2500" dirty="0"/>
          </a:p>
          <a:p>
            <a:pPr lvl="2"/>
            <a:r>
              <a:rPr lang="en-CA" sz="2100" dirty="0" smtClean="0"/>
              <a:t>Clients </a:t>
            </a:r>
            <a:r>
              <a:rPr lang="en-CA" sz="2100" dirty="0"/>
              <a:t>are encouraged to use the Standing </a:t>
            </a:r>
            <a:r>
              <a:rPr lang="en-CA" sz="2100" dirty="0" smtClean="0"/>
              <a:t>Offers </a:t>
            </a:r>
          </a:p>
          <a:p>
            <a:pPr lvl="2"/>
            <a:endParaRPr lang="en-CA" sz="2100" dirty="0" smtClean="0"/>
          </a:p>
          <a:p>
            <a:pPr lvl="2"/>
            <a:r>
              <a:rPr lang="en-CA" sz="2100" dirty="0" smtClean="0"/>
              <a:t>Standing </a:t>
            </a:r>
            <a:r>
              <a:rPr lang="en-CA" sz="2100" dirty="0"/>
              <a:t>O</a:t>
            </a:r>
            <a:r>
              <a:rPr lang="en-CA" sz="2100" dirty="0" smtClean="0"/>
              <a:t>ffers </a:t>
            </a:r>
            <a:r>
              <a:rPr lang="en-CA" sz="2100" dirty="0"/>
              <a:t>are not </a:t>
            </a:r>
            <a:r>
              <a:rPr lang="en-CA" sz="2100" dirty="0" smtClean="0"/>
              <a:t>mandatory</a:t>
            </a:r>
          </a:p>
          <a:p>
            <a:pPr marL="914400" lvl="2" indent="0">
              <a:buNone/>
            </a:pPr>
            <a:endParaRPr lang="en-CA" sz="2100" dirty="0" smtClean="0"/>
          </a:p>
          <a:p>
            <a:pPr lvl="2"/>
            <a:r>
              <a:rPr lang="en-CA" sz="2100" dirty="0" smtClean="0"/>
              <a:t>It </a:t>
            </a:r>
            <a:r>
              <a:rPr lang="en-CA" sz="2100" dirty="0"/>
              <a:t>is the Manager's responsibility to select an appropriate vendor for the </a:t>
            </a:r>
            <a:r>
              <a:rPr lang="en-CA" sz="2100" dirty="0" smtClean="0"/>
              <a:t>requirement</a:t>
            </a:r>
            <a:endParaRPr lang="en-CA" sz="2100" dirty="0"/>
          </a:p>
        </p:txBody>
      </p:sp>
    </p:spTree>
    <p:extLst>
      <p:ext uri="{BB962C8B-B14F-4D97-AF65-F5344CB8AC3E}">
        <p14:creationId xmlns:p14="http://schemas.microsoft.com/office/powerpoint/2010/main" val="367550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1985"/>
            <a:ext cx="8229600" cy="531394"/>
          </a:xfrm>
        </p:spPr>
        <p:txBody>
          <a:bodyPr>
            <a:normAutofit/>
          </a:bodyPr>
          <a:lstStyle/>
          <a:p>
            <a:r>
              <a:rPr lang="en-US" sz="2400" dirty="0" smtClean="0"/>
              <a:t>FAQs</a:t>
            </a:r>
            <a:r>
              <a:rPr lang="en-US" sz="2400" smtClean="0"/>
              <a:t>: Can I buy gift cards with the acquisition card?</a:t>
            </a:r>
            <a:endParaRPr lang="en-CA"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527304"/>
              </p:ext>
            </p:extLst>
          </p:nvPr>
        </p:nvGraphicFramePr>
        <p:xfrm>
          <a:off x="142043" y="1343379"/>
          <a:ext cx="8797771" cy="43294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12982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1985"/>
            <a:ext cx="8229600" cy="531394"/>
          </a:xfrm>
        </p:spPr>
        <p:txBody>
          <a:bodyPr>
            <a:normAutofit/>
          </a:bodyPr>
          <a:lstStyle/>
          <a:p>
            <a:r>
              <a:rPr lang="en-US" sz="2400" dirty="0" smtClean="0"/>
              <a:t>FAQs</a:t>
            </a:r>
            <a:r>
              <a:rPr lang="en-US" sz="2400" smtClean="0"/>
              <a:t>: What are attractive assets?</a:t>
            </a:r>
            <a:endParaRPr lang="en-CA"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9720954"/>
              </p:ext>
            </p:extLst>
          </p:nvPr>
        </p:nvGraphicFramePr>
        <p:xfrm>
          <a:off x="142043" y="1343379"/>
          <a:ext cx="8797771" cy="43294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85742650"/>
      </p:ext>
    </p:extLst>
  </p:cSld>
  <p:clrMapOvr>
    <a:masterClrMapping/>
  </p:clrMapOvr>
</p:sld>
</file>

<file path=ppt/theme/theme1.xml><?xml version="1.0" encoding="utf-8"?>
<a:theme xmlns:a="http://schemas.openxmlformats.org/drawingml/2006/main" name="Template PowerPoint ESDC English">
  <a:themeElements>
    <a:clrScheme name="ESDC-EDSC">
      <a:dk1>
        <a:sysClr val="windowText" lastClr="000000"/>
      </a:dk1>
      <a:lt1>
        <a:sysClr val="window" lastClr="FFFFFF"/>
      </a:lt1>
      <a:dk2>
        <a:srgbClr val="1F497D"/>
      </a:dk2>
      <a:lt2>
        <a:srgbClr val="9EB8C1"/>
      </a:lt2>
      <a:accent1>
        <a:srgbClr val="1C5F5F"/>
      </a:accent1>
      <a:accent2>
        <a:srgbClr val="CB415F"/>
      </a:accent2>
      <a:accent3>
        <a:srgbClr val="C3BF5A"/>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ESDC PowerPoint templat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ContTruc" ma:contentTypeID="0x0101004B9DE00CD6BF494E8621095E7F111E35004F74A9B650681B41AF60680931644FF8" ma:contentTypeVersion="38" ma:contentTypeDescription="ContTrucD" ma:contentTypeScope="" ma:versionID="06d894131a5b51e5018a3d3b80897f3d">
  <xsd:schema xmlns:xsd="http://www.w3.org/2001/XMLSchema" xmlns:xs="http://www.w3.org/2001/XMLSchema" xmlns:p="http://schemas.microsoft.com/office/2006/metadata/properties" xmlns:ns1="http://schemas.microsoft.com/sharepoint/v3" xmlns:ns2="4f810ac0-7940-4b47-8510-ccc18747f341" xmlns:ns3="aeabe285-28c2-4b4a-a8cd-631679229c94" xmlns:ns4="http://schemas.microsoft.com/sharepoint/v4" targetNamespace="http://schemas.microsoft.com/office/2006/metadata/properties" ma:root="true" ma:fieldsID="457b7fe014ac0dad4a48e1791a399ad9" ns1:_="" ns2:_="" ns3:_="" ns4:_="">
    <xsd:import namespace="http://schemas.microsoft.com/sharepoint/v3"/>
    <xsd:import namespace="4f810ac0-7940-4b47-8510-ccc18747f341"/>
    <xsd:import namespace="aeabe285-28c2-4b4a-a8cd-631679229c94"/>
    <xsd:import namespace="http://schemas.microsoft.com/sharepoint/v4"/>
    <xsd:element name="properties">
      <xsd:complexType>
        <xsd:sequence>
          <xsd:element name="documentManagement">
            <xsd:complexType>
              <xsd:all>
                <xsd:element ref="ns2:ClpServices"/>
                <xsd:element ref="ns3:PgResponsibleResponsable" minOccurs="0"/>
                <xsd:element ref="ns2:TxtResumeE"/>
                <xsd:element ref="ns2:TxtResumeF"/>
                <xsd:element ref="ns2:TxtMotClef" minOccurs="0"/>
                <xsd:element ref="ns2:NbDuree"/>
                <xsd:element ref="ns2:ChkNouveauEmp" minOccurs="0"/>
                <xsd:element ref="ns2:ChLocationEmplacement"/>
                <xsd:element ref="ns2:C_ClpServices" minOccurs="0"/>
                <xsd:element ref="ns2:ChkTraitementInitial" minOccurs="0"/>
                <xsd:element ref="ns2:NbVersion" minOccurs="0"/>
                <xsd:element ref="ns4:IconOverlay" minOccurs="0"/>
                <xsd:element ref="ns1:_vti_ItemDeclaredRecord" minOccurs="0"/>
                <xsd:element ref="ns1:_vti_ItemHoldRecordStatus" minOccurs="0"/>
                <xsd:element ref="ns1:_dlc_ExpireDateSaved" minOccurs="0"/>
                <xsd:element ref="ns1:_dlc_ExpireDate" minOccurs="0"/>
                <xsd:element ref="ns1:_dlc_Exemp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vti_ItemDeclaredRecord" ma:index="22" nillable="true" ma:displayName="Declared Record" ma:hidden="true" ma:internalName="_vti_ItemDeclaredRecord" ma:readOnly="true">
      <xsd:simpleType>
        <xsd:restriction base="dms:DateTime"/>
      </xsd:simpleType>
    </xsd:element>
    <xsd:element name="_vti_ItemHoldRecordStatus" ma:index="23" nillable="true" ma:displayName="Hold and Record Status" ma:decimals="0" ma:hidden="true" ma:internalName="_vti_ItemHoldRecordStatus" ma:readOnly="true">
      <xsd:simpleType>
        <xsd:restriction base="dms:Unknown"/>
      </xsd:simpleType>
    </xsd:element>
    <xsd:element name="_dlc_ExpireDateSaved" ma:index="24" nillable="true" ma:displayName="Original Expiration Date" ma:hidden="true" ma:internalName="_dlc_ExpireDateSaved" ma:readOnly="true">
      <xsd:simpleType>
        <xsd:restriction base="dms:DateTime"/>
      </xsd:simpleType>
    </xsd:element>
    <xsd:element name="_dlc_ExpireDate" ma:index="25" nillable="true" ma:displayName="Expiration Date" ma:hidden="true" ma:internalName="_dlc_ExpireDate" ma:readOnly="true">
      <xsd:simpleType>
        <xsd:restriction base="dms:DateTime"/>
      </xsd:simpleType>
    </xsd:element>
    <xsd:element name="_dlc_Exempt" ma:index="26"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810ac0-7940-4b47-8510-ccc18747f341" elementFormDefault="qualified">
    <xsd:import namespace="http://schemas.microsoft.com/office/2006/documentManagement/types"/>
    <xsd:import namespace="http://schemas.microsoft.com/office/infopath/2007/PartnerControls"/>
    <xsd:element name="ClpServices" ma:index="2" ma:displayName="ClpServices" ma:description="ClpServicesD" ma:list="{34A2CCC2-8655-4786-B8EE-4A9DDB8FA9D0}" ma:internalName="ClpServices" ma:showField="Title" ma:web="aeabe285-28c2-4b4a-a8cd-631679229c94">
      <xsd:simpleType>
        <xsd:restriction base="dms:Lookup"/>
      </xsd:simpleType>
    </xsd:element>
    <xsd:element name="TxtResumeE" ma:index="4" ma:displayName="TxtResumeE" ma:description="TxtResumeED" ma:internalName="TxtResumeE">
      <xsd:simpleType>
        <xsd:restriction base="dms:Text">
          <xsd:maxLength value="150"/>
        </xsd:restriction>
      </xsd:simpleType>
    </xsd:element>
    <xsd:element name="TxtResumeF" ma:index="5" ma:displayName="TxtResumeF" ma:description="TxtResumeFD" ma:internalName="TxtResumeF">
      <xsd:simpleType>
        <xsd:restriction base="dms:Text">
          <xsd:maxLength value="150"/>
        </xsd:restriction>
      </xsd:simpleType>
    </xsd:element>
    <xsd:element name="TxtMotClef" ma:index="6" nillable="true" ma:displayName="TxtMotClef" ma:description="TxtMotClefD" ma:internalName="TxtMotClef">
      <xsd:simpleType>
        <xsd:restriction base="dms:Text">
          <xsd:maxLength value="255"/>
        </xsd:restriction>
      </xsd:simpleType>
    </xsd:element>
    <xsd:element name="NbDuree" ma:index="7" ma:displayName="NbDuree" ma:decimals="0" ma:default="12" ma:description="NbDureeD" ma:internalName="NbDuree" ma:percentage="FALSE">
      <xsd:simpleType>
        <xsd:restriction base="dms:Number">
          <xsd:maxInclusive value="24"/>
          <xsd:minInclusive value="3"/>
        </xsd:restriction>
      </xsd:simpleType>
    </xsd:element>
    <xsd:element name="ChkNouveauEmp" ma:index="8" nillable="true" ma:displayName="ChkNouveauEmp" ma:default="0" ma:description="ChkNouveauEmpD" ma:internalName="ChkNouveauEmp">
      <xsd:simpleType>
        <xsd:restriction base="dms:Boolean"/>
      </xsd:simpleType>
    </xsd:element>
    <xsd:element name="ChLocationEmplacement" ma:index="9" ma:displayName="ChLocationEmplacement" ma:default="Client Library / Bibliothèque client" ma:description="ChLocationEmplacementD" ma:format="Dropdown" ma:internalName="ChLocationEmplacement">
      <xsd:simpleType>
        <xsd:restriction base="dms:Choice">
          <xsd:enumeration value="Client Library / Bibliothèque client"/>
          <xsd:enumeration value="Technical Library / Bibliothèque technique"/>
          <xsd:enumeration value="Archive"/>
          <xsd:enumeration value="Work in progress library / Bibliothèque de travaux en cours"/>
        </xsd:restriction>
      </xsd:simpleType>
    </xsd:element>
    <xsd:element name="C_ClpServices" ma:index="17" nillable="true" ma:displayName="C_ClpServices" ma:internalName="C_ClpServices" ma:readOnly="true">
      <xsd:simpleType>
        <xsd:restriction base="dms:Text"/>
      </xsd:simpleType>
    </xsd:element>
    <xsd:element name="ChkTraitementInitial" ma:index="18" nillable="true" ma:displayName="ChkTraitementInitial" ma:default="0" ma:description="To know if initial workflow is done&#10;Pour voir si le flux de travail initial est fait" ma:hidden="true" ma:internalName="ChkTraitementInitial" ma:readOnly="false">
      <xsd:simpleType>
        <xsd:restriction base="dms:Boolean"/>
      </xsd:simpleType>
    </xsd:element>
    <xsd:element name="NbVersion" ma:index="19" nillable="true" ma:displayName="NbVersion" ma:description="Enregistre la version du document / Saves the document version" ma:hidden="true" ma:internalName="NbVersion"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aeabe285-28c2-4b4a-a8cd-631679229c94" elementFormDefault="qualified">
    <xsd:import namespace="http://schemas.microsoft.com/office/2006/documentManagement/types"/>
    <xsd:import namespace="http://schemas.microsoft.com/office/infopath/2007/PartnerControls"/>
    <xsd:element name="PgResponsibleResponsable" ma:index="3" nillable="true" ma:displayName="PgResponsibleResponsable" ma:description="" ma:list="UserInfo" ma:SharePointGroup="0" ma:internalName="PgResponsibleResponsabl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xtMotClef xmlns="4f810ac0-7940-4b47-8510-ccc18747f341" xsi:nil="true"/>
    <NbDuree xmlns="4f810ac0-7940-4b47-8510-ccc18747f341">12</NbDuree>
    <NbVersion xmlns="4f810ac0-7940-4b47-8510-ccc18747f341" xsi:nil="true"/>
    <ClpServices xmlns="4f810ac0-7940-4b47-8510-ccc18747f341">11</ClpServices>
    <IconOverlay xmlns="http://schemas.microsoft.com/sharepoint/v4" xsi:nil="true"/>
    <ChkNouveauEmp xmlns="4f810ac0-7940-4b47-8510-ccc18747f341">false</ChkNouveauEmp>
    <ChkTraitementInitial xmlns="4f810ac0-7940-4b47-8510-ccc18747f341">false</ChkTraitementInitial>
    <TxtResumeE xmlns="4f810ac0-7940-4b47-8510-ccc18747f341">ESDC PowerPoint  English Template</TxtResumeE>
    <ChLocationEmplacement xmlns="4f810ac0-7940-4b47-8510-ccc18747f341">Client Library / Bibliothèque client</ChLocationEmplacement>
    <TxtResumeF xmlns="4f810ac0-7940-4b47-8510-ccc18747f341">Gabarit PowerPoint anglais EDSC</TxtResumeF>
    <PgResponsibleResponsable xmlns="aeabe285-28c2-4b4a-a8cd-631679229c94">
      <UserInfo>
        <DisplayName>Ethier, Fernand P [NC]</DisplayName>
        <AccountId>5906</AccountId>
        <AccountType/>
      </UserInfo>
    </PgResponsibleResponsable>
    <C_ClpServices xmlns="4f810ac0-7940-4b47-8510-ccc18747f341">_General / Général</C_ClpServices>
  </documentManagement>
</p:properties>
</file>

<file path=customXml/itemProps1.xml><?xml version="1.0" encoding="utf-8"?>
<ds:datastoreItem xmlns:ds="http://schemas.openxmlformats.org/officeDocument/2006/customXml" ds:itemID="{1A577D44-EFC9-45A0-A838-FEC625C64848}">
  <ds:schemaRefs>
    <ds:schemaRef ds:uri="http://schemas.microsoft.com/sharepoint/v3/contenttype/forms"/>
  </ds:schemaRefs>
</ds:datastoreItem>
</file>

<file path=customXml/itemProps2.xml><?xml version="1.0" encoding="utf-8"?>
<ds:datastoreItem xmlns:ds="http://schemas.openxmlformats.org/officeDocument/2006/customXml" ds:itemID="{0AF25501-4ACD-489D-8EDF-79D286689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810ac0-7940-4b47-8510-ccc18747f341"/>
    <ds:schemaRef ds:uri="aeabe285-28c2-4b4a-a8cd-631679229c9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5A069E-F52C-4612-8196-B4C5BE4C24DC}">
  <ds:schemaRefs>
    <ds:schemaRef ds:uri="http://purl.org/dc/elements/1.1/"/>
    <ds:schemaRef ds:uri="aeabe285-28c2-4b4a-a8cd-631679229c94"/>
    <ds:schemaRef ds:uri="4f810ac0-7940-4b47-8510-ccc18747f341"/>
    <ds:schemaRef ds:uri="http://schemas.microsoft.com/sharepoint/v4"/>
    <ds:schemaRef ds:uri="http://www.w3.org/XML/1998/namespace"/>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http://schemas.microsoft.com/sharepoint/v3"/>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presentation_template_esdc</Template>
  <TotalTime>2278</TotalTime>
  <Words>5900</Words>
  <Application>Microsoft Office PowerPoint</Application>
  <PresentationFormat>On-screen Show (4:3)</PresentationFormat>
  <Paragraphs>434</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Template PowerPoint ESDC English</vt:lpstr>
      <vt:lpstr>ESDC PowerPoint template</vt:lpstr>
      <vt:lpstr>The Acquisition Card and YOU</vt:lpstr>
      <vt:lpstr>AGENDA</vt:lpstr>
      <vt:lpstr>Interesting Stats: Acquisition Card Usage Over the Past Year</vt:lpstr>
      <vt:lpstr>FAQs: When should I use my Card?</vt:lpstr>
      <vt:lpstr>FAQs: What do I do when I need to cancel my acquisition card?</vt:lpstr>
      <vt:lpstr>FAQs: What do I do if my vendor does not accept the acquisition card and the purchase has already been made?</vt:lpstr>
      <vt:lpstr>FAQs: Can I pay for language training with my card?</vt:lpstr>
      <vt:lpstr>FAQs: Can I buy gift cards with the acquisition card?</vt:lpstr>
      <vt:lpstr>FAQs: What are attractive assets?</vt:lpstr>
      <vt:lpstr>FAQs: Can I use PayPal with the AC?</vt:lpstr>
      <vt:lpstr>FAQs: What are some examples of valid and invalid justifications for using PayPal?</vt:lpstr>
      <vt:lpstr>FAQs: Can I pay a vendor who uses Square?</vt:lpstr>
      <vt:lpstr>NEW Consequences for Misuse or Personal Use</vt:lpstr>
      <vt:lpstr>NEW Consequences for Misuse</vt:lpstr>
      <vt:lpstr>Important Reminders - MISUSE</vt:lpstr>
      <vt:lpstr>Important Reminders – RECONCILIATION/LOGS</vt:lpstr>
      <vt:lpstr>Other Important Reminders</vt:lpstr>
      <vt:lpstr>Who To Contact? Gateway for Travel Support</vt:lpstr>
      <vt:lpstr>Who To Contact? Technical Support</vt:lpstr>
      <vt:lpstr>Questions?</vt:lpstr>
    </vt:vector>
  </TitlesOfParts>
  <Company>GoC / GdC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dc:title>
  <dc:creator>Wanjohi, Camille</dc:creator>
  <cp:lastModifiedBy>Suvorova, Ekaterina</cp:lastModifiedBy>
  <cp:revision>124</cp:revision>
  <cp:lastPrinted>2016-01-22T17:34:44Z</cp:lastPrinted>
  <dcterms:created xsi:type="dcterms:W3CDTF">2017-08-28T12:37:48Z</dcterms:created>
  <dcterms:modified xsi:type="dcterms:W3CDTF">2018-02-19T17:49:51Z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0x0101004B9DE00CD6BF494E8621095E7F111E35004F74A9B650681B41AF60680931644FF8</vt:lpwstr>
  </property>
  <property fmtid="{D5CDD505-2E9C-101B-9397-08002B2CF9AE}" pid="3" name="_dlc_policyId">
    <vt:lpwstr/>
  </property>
  <property fmtid="{D5CDD505-2E9C-101B-9397-08002B2CF9AE}" pid="4" name="ItemRetentionFormula">
    <vt:lpwstr/>
  </property>
  <property fmtid="{D5CDD505-2E9C-101B-9397-08002B2CF9AE}" pid="5" name="WorkflowChangePath">
    <vt:lpwstr>7ab30019-3554-4919-b6f6-c90dc74a1bdf,4;</vt:lpwstr>
  </property>
</Properties>
</file>