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56" r:id="rId2"/>
    <p:sldId id="284" r:id="rId3"/>
    <p:sldId id="257" r:id="rId4"/>
    <p:sldId id="266" r:id="rId5"/>
    <p:sldId id="267" r:id="rId6"/>
    <p:sldId id="268" r:id="rId7"/>
    <p:sldId id="269" r:id="rId8"/>
    <p:sldId id="270" r:id="rId9"/>
    <p:sldId id="271" r:id="rId10"/>
    <p:sldId id="272" r:id="rId11"/>
    <p:sldId id="274" r:id="rId12"/>
    <p:sldId id="275" r:id="rId13"/>
    <p:sldId id="276" r:id="rId14"/>
    <p:sldId id="277" r:id="rId15"/>
    <p:sldId id="273" r:id="rId16"/>
    <p:sldId id="279" r:id="rId17"/>
    <p:sldId id="280" r:id="rId18"/>
    <p:sldId id="281" r:id="rId19"/>
    <p:sldId id="28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7A82AA"/>
    <a:srgbClr val="73B632"/>
    <a:srgbClr val="C3D941"/>
    <a:srgbClr val="8E2B3F"/>
    <a:srgbClr val="9DB8C1"/>
    <a:srgbClr val="99CCCC"/>
    <a:srgbClr val="9EB8C1"/>
    <a:srgbClr val="CB415F"/>
    <a:srgbClr val="9F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3" d="100"/>
          <a:sy n="93" d="100"/>
        </p:scale>
        <p:origin x="-57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17" name="TextBox 16"/>
          <p:cNvSpPr txBox="1"/>
          <p:nvPr userDrawn="1"/>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5" name="Picture 24" descr="Employment and Social Development Canada - Emploi et Développement social Canada - Canada" title="Federal Identity Program Department signature and Canada wordmar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pic>
        <p:nvPicPr>
          <p:cNvPr id="5" name="Picture 4" descr="Maple leaf decited with departement's fifferent theme." title="Illustration of a maple lea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35" y="896305"/>
            <a:ext cx="4245864" cy="4965192"/>
          </a:xfrm>
          <a:prstGeom prst="rect">
            <a:avLst/>
          </a:prstGeom>
        </p:spPr>
      </p:pic>
      <p:pic>
        <p:nvPicPr>
          <p:cNvPr id="8" name="Picture 7" descr="Line made of the silhouettes of different professions and different age categories." title="Silhouettes of peopl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00767" y="4885728"/>
            <a:ext cx="6328050" cy="1001866"/>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Tree>
    <p:extLst>
      <p:ext uri="{BB962C8B-B14F-4D97-AF65-F5344CB8AC3E}">
        <p14:creationId xmlns:p14="http://schemas.microsoft.com/office/powerpoint/2010/main" val="360510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269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3B632"/>
              </a:solidFill>
            </a:endParaRPr>
          </a:p>
        </p:txBody>
      </p:sp>
      <p:sp>
        <p:nvSpPr>
          <p:cNvPr id="9" name="TextBox 8"/>
          <p:cNvSpPr txBox="1"/>
          <p:nvPr/>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pPr/>
              <a:t>‹#›</a:t>
            </a:fld>
            <a:endParaRPr lang="en-US" dirty="0"/>
          </a:p>
        </p:txBody>
      </p:sp>
      <p:pic>
        <p:nvPicPr>
          <p:cNvPr id="14" name="Picture 13" descr="Employment and Social Development Canada - Emploi et Développement social Canada - Canada" title="Federal Identity Program Department signature and Canada wordmark"/>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iservice.prv/eng/finance/ip/ip_centre_excellence.s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iservice.prv/eng/finance/ip/ip_centre_excellence.shtml" TargetMode="External"/><Relationship Id="rId2" Type="http://schemas.openxmlformats.org/officeDocument/2006/relationships/hyperlink" Target="http://iservice.prv/eng/finance/purchasing/contacts.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service.prv/eng/finance/ip/ip_centre_excellence.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iservice.prv/eng/finance/ip/ip_Management_Policy.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iservice.prv/eng/finance/ip/ip_centre_excellence.s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sdc.prv/en/sspb/data/index.shtml" TargetMode="External"/><Relationship Id="rId7" Type="http://schemas.openxmlformats.org/officeDocument/2006/relationships/hyperlink" Target="http://hrsdc.prv/eng/iit/index.shtml" TargetMode="External"/><Relationship Id="rId2" Type="http://schemas.openxmlformats.org/officeDocument/2006/relationships/hyperlink" Target="http://hrsdc.prv/eng/pasrb/publishing_multimedia/index.shtml" TargetMode="External"/><Relationship Id="rId1" Type="http://schemas.openxmlformats.org/officeDocument/2006/relationships/slideLayout" Target="../slideLayouts/slideLayout2.xml"/><Relationship Id="rId6" Type="http://schemas.openxmlformats.org/officeDocument/2006/relationships/hyperlink" Target="http://iservice.prv/eng/finance/purchasing/index.shtml" TargetMode="External"/><Relationship Id="rId5" Type="http://schemas.openxmlformats.org/officeDocument/2006/relationships/hyperlink" Target="http://iservice.prv/eng/college/index.shtml" TargetMode="External"/><Relationship Id="rId4" Type="http://schemas.openxmlformats.org/officeDocument/2006/relationships/hyperlink" Target="http://open.canada.ca/en/open-data"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iservice.prv/eng/finance/policies/ad/acquisition_card_quick_referenc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iservice.prv/eng/finance/ip/ip_centre_excellence.shtml" TargetMode="External"/><Relationship Id="rId2" Type="http://schemas.openxmlformats.org/officeDocument/2006/relationships/hyperlink" Target="http://iservice.prv/eng/finance/ip/ip_Management_Policy.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iservice.prv/eng/finance/ip/ip_Management_Policy.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ipo.ic.gc.ca/eic/site/cipointernet-internetopic.nsf/eng/Hom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99648" y="926038"/>
            <a:ext cx="5060878" cy="1893454"/>
          </a:xfrm>
        </p:spPr>
        <p:txBody>
          <a:bodyPr>
            <a:normAutofit/>
          </a:bodyPr>
          <a:lstStyle/>
          <a:p>
            <a:r>
              <a:rPr lang="en-US" sz="3100" dirty="0"/>
              <a:t>Intellectual Property (IP):</a:t>
            </a:r>
            <a:br>
              <a:rPr lang="en-US" sz="3100" dirty="0"/>
            </a:br>
            <a:r>
              <a:rPr lang="en-US" sz="3100" dirty="0"/>
              <a:t>IP Management at ESDC</a:t>
            </a:r>
          </a:p>
        </p:txBody>
      </p:sp>
      <p:sp>
        <p:nvSpPr>
          <p:cNvPr id="6" name="Subtitle 2"/>
          <p:cNvSpPr>
            <a:spLocks noGrp="1"/>
          </p:cNvSpPr>
          <p:nvPr>
            <p:ph type="subTitle" idx="1"/>
          </p:nvPr>
        </p:nvSpPr>
        <p:spPr>
          <a:xfrm>
            <a:off x="3729182" y="3576918"/>
            <a:ext cx="5096872" cy="1420895"/>
          </a:xfrm>
        </p:spPr>
        <p:txBody>
          <a:bodyPr>
            <a:normAutofit fontScale="92500" lnSpcReduction="20000"/>
          </a:bodyPr>
          <a:lstStyle/>
          <a:p>
            <a:r>
              <a:rPr lang="en-US" altLang="en-US" dirty="0" smtClean="0"/>
              <a:t>Revised April 2017</a:t>
            </a:r>
            <a:endParaRPr lang="en-US" altLang="en-US" dirty="0"/>
          </a:p>
          <a:p>
            <a:endParaRPr lang="en-US" altLang="en-US" dirty="0"/>
          </a:p>
          <a:p>
            <a:r>
              <a:rPr lang="en-US" altLang="en-US" dirty="0"/>
              <a:t>Prepared by the </a:t>
            </a:r>
            <a:endParaRPr lang="en-US" altLang="en-US" dirty="0" smtClean="0"/>
          </a:p>
          <a:p>
            <a:r>
              <a:rPr lang="en-US" altLang="en-US" dirty="0" smtClean="0">
                <a:hlinkClick r:id="rId2"/>
              </a:rPr>
              <a:t>IP </a:t>
            </a:r>
            <a:r>
              <a:rPr lang="en-US" altLang="en-US" dirty="0">
                <a:hlinkClick r:id="rId2"/>
              </a:rPr>
              <a:t>Centre of Excellence</a:t>
            </a:r>
            <a:endParaRPr lang="en-US" altLang="en-US" dirty="0"/>
          </a:p>
        </p:txBody>
      </p:sp>
    </p:spTree>
    <p:extLst>
      <p:ext uri="{BB962C8B-B14F-4D97-AF65-F5344CB8AC3E}">
        <p14:creationId xmlns:p14="http://schemas.microsoft.com/office/powerpoint/2010/main" val="1383483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0367"/>
            <a:ext cx="8426825" cy="1143000"/>
          </a:xfrm>
        </p:spPr>
        <p:txBody>
          <a:bodyPr/>
          <a:lstStyle/>
          <a:p>
            <a:r>
              <a:rPr lang="en-CA" altLang="en-US" sz="2800" dirty="0"/>
              <a:t>What is “fair dealing”?</a:t>
            </a:r>
            <a:endParaRPr lang="en-US" dirty="0"/>
          </a:p>
        </p:txBody>
      </p:sp>
      <p:sp>
        <p:nvSpPr>
          <p:cNvPr id="3" name="Content Placeholder 2"/>
          <p:cNvSpPr>
            <a:spLocks noGrp="1"/>
          </p:cNvSpPr>
          <p:nvPr>
            <p:ph idx="1"/>
          </p:nvPr>
        </p:nvSpPr>
        <p:spPr>
          <a:xfrm>
            <a:off x="385483" y="1346880"/>
            <a:ext cx="8229600" cy="4242157"/>
          </a:xfrm>
        </p:spPr>
        <p:txBody>
          <a:bodyPr>
            <a:noAutofit/>
          </a:bodyPr>
          <a:lstStyle/>
          <a:p>
            <a:pPr marL="0" indent="0">
              <a:buNone/>
            </a:pPr>
            <a:r>
              <a:rPr lang="en-CA" altLang="en-US" sz="2400" dirty="0"/>
              <a:t>Canada has </a:t>
            </a:r>
            <a:r>
              <a:rPr lang="en-CA" altLang="en-US" sz="2400" b="1" dirty="0"/>
              <a:t>a major type of exception to copyright, called “fair dealing.” Fair dealing allows unlicensed use in </a:t>
            </a:r>
            <a:r>
              <a:rPr lang="en-CA" altLang="en-US" sz="2400" b="1" i="1" dirty="0"/>
              <a:t>diverse</a:t>
            </a:r>
            <a:r>
              <a:rPr lang="en-CA" altLang="en-US" sz="2400" b="1" dirty="0"/>
              <a:t> types of situations. </a:t>
            </a:r>
            <a:r>
              <a:rPr lang="en-CA" altLang="en-US" sz="2400" dirty="0"/>
              <a:t>Two examples: Without a license, newspapers can include short quotes from a book within a book review; and a comic can parody various copyright works (think of YouTube).</a:t>
            </a:r>
          </a:p>
          <a:p>
            <a:pPr marL="0" indent="0">
              <a:buNone/>
            </a:pPr>
            <a:endParaRPr lang="en-CA" altLang="en-US" sz="500" dirty="0"/>
          </a:p>
          <a:p>
            <a:pPr marL="0" indent="0">
              <a:buNone/>
            </a:pPr>
            <a:r>
              <a:rPr lang="en-CA" altLang="en-US" sz="2400" b="1" dirty="0"/>
              <a:t>Fair dealing is complex and legalistic.</a:t>
            </a:r>
            <a:r>
              <a:rPr lang="en-CA" altLang="en-US" sz="2400" dirty="0"/>
              <a:t> It is </a:t>
            </a:r>
            <a:r>
              <a:rPr lang="en-CA" altLang="en-US" sz="2400" b="1" dirty="0"/>
              <a:t>case by case</a:t>
            </a:r>
            <a:r>
              <a:rPr lang="en-CA" altLang="en-US" sz="2400" dirty="0"/>
              <a:t>. Ultimately, if you </a:t>
            </a:r>
            <a:r>
              <a:rPr lang="en-CA" altLang="en-US" sz="2400" i="1" dirty="0"/>
              <a:t>think</a:t>
            </a:r>
            <a:r>
              <a:rPr lang="en-CA" altLang="en-US" sz="2400" dirty="0"/>
              <a:t> you need permission, you should get permission, in writing. (And, please: get that permission </a:t>
            </a:r>
            <a:r>
              <a:rPr lang="en-CA" altLang="en-US" sz="2400" i="1" dirty="0"/>
              <a:t>before</a:t>
            </a:r>
            <a:r>
              <a:rPr lang="en-CA" altLang="en-US" sz="2400" dirty="0"/>
              <a:t> you do the act!) Or, contact IPCOE for </a:t>
            </a:r>
            <a:r>
              <a:rPr lang="en-CA" altLang="en-US" sz="2400" dirty="0" smtClean="0"/>
              <a:t>guidance on this subject.</a:t>
            </a:r>
            <a:endParaRPr lang="en-CA" altLang="en-US" sz="2400" b="1" i="1" dirty="0"/>
          </a:p>
        </p:txBody>
      </p:sp>
    </p:spTree>
    <p:extLst>
      <p:ext uri="{BB962C8B-B14F-4D97-AF65-F5344CB8AC3E}">
        <p14:creationId xmlns:p14="http://schemas.microsoft.com/office/powerpoint/2010/main" val="1711914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227" y="784384"/>
            <a:ext cx="8426825" cy="1143000"/>
          </a:xfrm>
        </p:spPr>
        <p:txBody>
          <a:bodyPr>
            <a:normAutofit/>
          </a:bodyPr>
          <a:lstStyle/>
          <a:p>
            <a:r>
              <a:rPr lang="en-CA" dirty="0"/>
              <a:t>Next up…IP risks</a:t>
            </a:r>
            <a:endParaRPr lang="en-US" dirty="0"/>
          </a:p>
        </p:txBody>
      </p:sp>
      <p:sp>
        <p:nvSpPr>
          <p:cNvPr id="3" name="Content Placeholder 2"/>
          <p:cNvSpPr>
            <a:spLocks noGrp="1"/>
          </p:cNvSpPr>
          <p:nvPr>
            <p:ph idx="1"/>
          </p:nvPr>
        </p:nvSpPr>
        <p:spPr>
          <a:xfrm>
            <a:off x="277906" y="1822009"/>
            <a:ext cx="8229600" cy="3659909"/>
          </a:xfrm>
        </p:spPr>
        <p:txBody>
          <a:bodyPr>
            <a:noAutofit/>
          </a:bodyPr>
          <a:lstStyle/>
          <a:p>
            <a:pPr marL="0" lvl="0" indent="0">
              <a:buNone/>
            </a:pPr>
            <a:r>
              <a:rPr lang="en-CA" sz="2800" dirty="0">
                <a:solidFill>
                  <a:srgbClr val="000000"/>
                </a:solidFill>
              </a:rPr>
              <a:t>The next few slides discuss some key IP “risk areas” – events or situations that may be more likely to cause IP concerns.</a:t>
            </a:r>
          </a:p>
          <a:p>
            <a:pPr marL="0" lvl="0" indent="0">
              <a:buNone/>
            </a:pPr>
            <a:endParaRPr lang="en-CA" sz="2800" dirty="0">
              <a:solidFill>
                <a:srgbClr val="000000"/>
              </a:solidFill>
            </a:endParaRPr>
          </a:p>
          <a:p>
            <a:pPr marL="0" lvl="0" indent="0">
              <a:buNone/>
            </a:pPr>
            <a:r>
              <a:rPr lang="en-CA" sz="2800" b="1" dirty="0">
                <a:solidFill>
                  <a:srgbClr val="000000"/>
                </a:solidFill>
              </a:rPr>
              <a:t>Consider how your team may be involved in these types of activities, and how the IP risks could affect your project outcomes or budget if the risks became a reality in your file.</a:t>
            </a:r>
          </a:p>
        </p:txBody>
      </p:sp>
    </p:spTree>
    <p:extLst>
      <p:ext uri="{BB962C8B-B14F-4D97-AF65-F5344CB8AC3E}">
        <p14:creationId xmlns:p14="http://schemas.microsoft.com/office/powerpoint/2010/main" val="1730539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483" y="470367"/>
            <a:ext cx="8426825" cy="1143000"/>
          </a:xfrm>
        </p:spPr>
        <p:txBody>
          <a:bodyPr/>
          <a:lstStyle/>
          <a:p>
            <a:r>
              <a:rPr lang="en-CA" altLang="en-US" sz="3200" b="0" dirty="0"/>
              <a:t>Managing IP Risks: </a:t>
            </a:r>
            <a:r>
              <a:rPr lang="en-CA" altLang="en-US" sz="3200" dirty="0"/>
              <a:t>Collaborating</a:t>
            </a:r>
            <a:endParaRPr lang="en-US" dirty="0"/>
          </a:p>
        </p:txBody>
      </p:sp>
      <p:sp>
        <p:nvSpPr>
          <p:cNvPr id="3" name="Content Placeholder 2"/>
          <p:cNvSpPr>
            <a:spLocks noGrp="1"/>
          </p:cNvSpPr>
          <p:nvPr>
            <p:ph idx="1"/>
          </p:nvPr>
        </p:nvSpPr>
        <p:spPr>
          <a:xfrm>
            <a:off x="385483" y="1346880"/>
            <a:ext cx="8229600" cy="4531406"/>
          </a:xfrm>
        </p:spPr>
        <p:txBody>
          <a:bodyPr>
            <a:noAutofit/>
          </a:bodyPr>
          <a:lstStyle/>
          <a:p>
            <a:pPr marL="0" indent="0">
              <a:buNone/>
            </a:pPr>
            <a:r>
              <a:rPr lang="en-CA" altLang="en-US" sz="2400" dirty="0"/>
              <a:t>When ESDC collaborates on projects with other individuals </a:t>
            </a:r>
            <a:r>
              <a:rPr lang="en-CA" altLang="en-US" sz="2400" dirty="0" smtClean="0"/>
              <a:t>or </a:t>
            </a:r>
            <a:r>
              <a:rPr lang="en-CA" altLang="en-US" sz="2400" dirty="0"/>
              <a:t>entities, IP can be an </a:t>
            </a:r>
            <a:r>
              <a:rPr lang="en-CA" altLang="en-US" sz="2400" dirty="0" smtClean="0"/>
              <a:t>issue!</a:t>
            </a:r>
            <a:endParaRPr lang="en-CA" altLang="en-US" sz="2400" dirty="0"/>
          </a:p>
          <a:p>
            <a:r>
              <a:rPr lang="en-CA" altLang="en-US" sz="2400" b="1" dirty="0"/>
              <a:t>Examples</a:t>
            </a:r>
            <a:r>
              <a:rPr lang="en-CA" altLang="en-US" sz="2400" dirty="0"/>
              <a:t>: provincial partnerships; university research work; materials produced under a grant</a:t>
            </a:r>
          </a:p>
          <a:p>
            <a:pPr marL="0" indent="0">
              <a:buNone/>
            </a:pPr>
            <a:endParaRPr lang="en-CA" altLang="en-US" sz="500" dirty="0"/>
          </a:p>
          <a:p>
            <a:pPr marL="0" indent="0">
              <a:buNone/>
            </a:pPr>
            <a:r>
              <a:rPr lang="en-CA" altLang="en-US" sz="2400" dirty="0"/>
              <a:t>The bottom line: Clearly </a:t>
            </a:r>
            <a:r>
              <a:rPr lang="en-CA" altLang="en-US" sz="2400" dirty="0" smtClean="0"/>
              <a:t>indicate in writing </a:t>
            </a:r>
            <a:r>
              <a:rPr lang="en-CA" altLang="en-US" sz="2400" i="1" dirty="0"/>
              <a:t>who</a:t>
            </a:r>
            <a:r>
              <a:rPr lang="en-CA" altLang="en-US" sz="2400" dirty="0"/>
              <a:t> has </a:t>
            </a:r>
            <a:r>
              <a:rPr lang="en-CA" altLang="en-US" sz="2400" i="1" dirty="0"/>
              <a:t>which </a:t>
            </a:r>
            <a:r>
              <a:rPr lang="en-CA" altLang="en-US" sz="2400" dirty="0"/>
              <a:t>IP permissions. When it doubt, include IP license phrasing in the agreement(s), in writing.</a:t>
            </a:r>
          </a:p>
          <a:p>
            <a:pPr marL="0" indent="0">
              <a:buNone/>
            </a:pPr>
            <a:endParaRPr lang="en-CA" altLang="en-US" sz="500" dirty="0"/>
          </a:p>
          <a:p>
            <a:pPr marL="0" indent="0">
              <a:buNone/>
            </a:pPr>
            <a:r>
              <a:rPr lang="en-CA" altLang="en-US" sz="2400" dirty="0"/>
              <a:t>In addition, it is ESDC’s policy to </a:t>
            </a:r>
            <a:r>
              <a:rPr lang="en-CA" altLang="en-US" sz="2400" b="1" dirty="0"/>
              <a:t>avoid joint IP ownership</a:t>
            </a:r>
            <a:r>
              <a:rPr lang="en-CA" altLang="en-US" sz="2400" dirty="0"/>
              <a:t>. The agreements or documents should identify </a:t>
            </a:r>
            <a:r>
              <a:rPr lang="en-CA" altLang="en-US" sz="2400" b="1" dirty="0"/>
              <a:t>one sole IP </a:t>
            </a:r>
            <a:r>
              <a:rPr lang="en-CA" altLang="en-US" sz="2400" b="1" i="1" dirty="0"/>
              <a:t>owner</a:t>
            </a:r>
            <a:r>
              <a:rPr lang="en-CA" altLang="en-US" sz="2400" b="1" dirty="0"/>
              <a:t>, and grant </a:t>
            </a:r>
            <a:r>
              <a:rPr lang="en-CA" altLang="en-US" sz="2400" b="1" i="1" dirty="0"/>
              <a:t>licenses</a:t>
            </a:r>
            <a:r>
              <a:rPr lang="en-CA" altLang="en-US" sz="2400" b="1" dirty="0"/>
              <a:t> </a:t>
            </a:r>
            <a:r>
              <a:rPr lang="en-CA" altLang="en-US" sz="2400" dirty="0"/>
              <a:t>to the other collaboration participants.</a:t>
            </a:r>
          </a:p>
        </p:txBody>
      </p:sp>
    </p:spTree>
    <p:extLst>
      <p:ext uri="{BB962C8B-B14F-4D97-AF65-F5344CB8AC3E}">
        <p14:creationId xmlns:p14="http://schemas.microsoft.com/office/powerpoint/2010/main" val="94306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483" y="470367"/>
            <a:ext cx="8426825" cy="1143000"/>
          </a:xfrm>
        </p:spPr>
        <p:txBody>
          <a:bodyPr/>
          <a:lstStyle/>
          <a:p>
            <a:r>
              <a:rPr lang="en-CA" altLang="en-US" sz="3200" b="0" dirty="0"/>
              <a:t>Managing IP Risks: </a:t>
            </a:r>
            <a:r>
              <a:rPr lang="en-CA" altLang="en-US" sz="3200" dirty="0"/>
              <a:t>Purchasing (Contracts)</a:t>
            </a:r>
            <a:endParaRPr lang="en-US" dirty="0"/>
          </a:p>
        </p:txBody>
      </p:sp>
      <p:sp>
        <p:nvSpPr>
          <p:cNvPr id="3" name="Content Placeholder 2"/>
          <p:cNvSpPr>
            <a:spLocks noGrp="1"/>
          </p:cNvSpPr>
          <p:nvPr>
            <p:ph idx="1"/>
          </p:nvPr>
        </p:nvSpPr>
        <p:spPr>
          <a:xfrm>
            <a:off x="385483" y="1225582"/>
            <a:ext cx="8229600" cy="4447430"/>
          </a:xfrm>
        </p:spPr>
        <p:txBody>
          <a:bodyPr>
            <a:noAutofit/>
          </a:bodyPr>
          <a:lstStyle/>
          <a:p>
            <a:pPr marL="0" lvl="0" indent="0">
              <a:buNone/>
            </a:pPr>
            <a:r>
              <a:rPr lang="en-CA" altLang="en-US" sz="2100" dirty="0">
                <a:solidFill>
                  <a:srgbClr val="000000"/>
                </a:solidFill>
              </a:rPr>
              <a:t>A consultant preparing a report for your group may not be an ESDC employee. So, </a:t>
            </a:r>
            <a:r>
              <a:rPr lang="en-CA" altLang="en-US" sz="2100" b="1" dirty="0">
                <a:solidFill>
                  <a:srgbClr val="000000"/>
                </a:solidFill>
              </a:rPr>
              <a:t>w</a:t>
            </a:r>
            <a:r>
              <a:rPr lang="en-CA" sz="2100" b="1" dirty="0">
                <a:solidFill>
                  <a:srgbClr val="000000"/>
                </a:solidFill>
              </a:rPr>
              <a:t>ho owns the IP </a:t>
            </a:r>
            <a:r>
              <a:rPr lang="en-CA" sz="2100" dirty="0">
                <a:solidFill>
                  <a:srgbClr val="000000"/>
                </a:solidFill>
              </a:rPr>
              <a:t>in that shiny report the consultant just delivered? You must check the written terms of the procurement contract, if one is in place. If the contract </a:t>
            </a:r>
            <a:r>
              <a:rPr lang="en-CA" sz="2100" i="1" dirty="0">
                <a:solidFill>
                  <a:srgbClr val="000000"/>
                </a:solidFill>
              </a:rPr>
              <a:t>does not address IP</a:t>
            </a:r>
            <a:r>
              <a:rPr lang="en-CA" sz="2100" dirty="0">
                <a:solidFill>
                  <a:srgbClr val="000000"/>
                </a:solidFill>
              </a:rPr>
              <a:t>, there is an issue.</a:t>
            </a:r>
          </a:p>
          <a:p>
            <a:pPr marL="0" lvl="0" indent="0">
              <a:buNone/>
            </a:pPr>
            <a:endParaRPr lang="en-CA" sz="400" b="1" dirty="0">
              <a:solidFill>
                <a:srgbClr val="000000"/>
              </a:solidFill>
            </a:endParaRPr>
          </a:p>
          <a:p>
            <a:pPr marL="0" indent="0">
              <a:buNone/>
            </a:pPr>
            <a:r>
              <a:rPr lang="en-CA" sz="2100" b="1" dirty="0">
                <a:solidFill>
                  <a:srgbClr val="000000"/>
                </a:solidFill>
              </a:rPr>
              <a:t>You may wonder: </a:t>
            </a:r>
            <a:r>
              <a:rPr lang="en-CA" sz="2100" dirty="0">
                <a:solidFill>
                  <a:srgbClr val="000000"/>
                </a:solidFill>
              </a:rPr>
              <a:t>Does ESDC need to own the IP? Or do we just need permissions? What are our options?</a:t>
            </a:r>
          </a:p>
          <a:p>
            <a:pPr marL="0" lvl="0" indent="0">
              <a:buNone/>
            </a:pPr>
            <a:endParaRPr lang="en-CA" sz="400" b="1" dirty="0">
              <a:solidFill>
                <a:srgbClr val="000000"/>
              </a:solidFill>
            </a:endParaRPr>
          </a:p>
          <a:p>
            <a:pPr marL="0" lvl="0" indent="0">
              <a:buNone/>
            </a:pPr>
            <a:r>
              <a:rPr lang="en-CA" sz="2100" b="1" dirty="0">
                <a:solidFill>
                  <a:srgbClr val="000000"/>
                </a:solidFill>
              </a:rPr>
              <a:t>When you prepare a contract request (if it involves </a:t>
            </a:r>
            <a:r>
              <a:rPr lang="en-CA" sz="2100" b="1" dirty="0" smtClean="0">
                <a:solidFill>
                  <a:srgbClr val="000000"/>
                </a:solidFill>
              </a:rPr>
              <a:t>creating IP</a:t>
            </a:r>
            <a:r>
              <a:rPr lang="en-CA" sz="2100" b="1" dirty="0">
                <a:solidFill>
                  <a:srgbClr val="000000"/>
                </a:solidFill>
              </a:rPr>
              <a:t>), please mention the IP issue to the </a:t>
            </a:r>
            <a:r>
              <a:rPr lang="en-CA" sz="2100" b="1" dirty="0">
                <a:solidFill>
                  <a:srgbClr val="000000"/>
                </a:solidFill>
                <a:hlinkClick r:id="rId2"/>
              </a:rPr>
              <a:t>procurement team</a:t>
            </a:r>
            <a:r>
              <a:rPr lang="en-CA" sz="2100" b="1" dirty="0">
                <a:solidFill>
                  <a:srgbClr val="000000"/>
                </a:solidFill>
              </a:rPr>
              <a:t>. </a:t>
            </a:r>
            <a:r>
              <a:rPr lang="en-CA" sz="2100" dirty="0">
                <a:solidFill>
                  <a:srgbClr val="000000"/>
                </a:solidFill>
              </a:rPr>
              <a:t>They can guide you, and will contact IPCOE if they need help.</a:t>
            </a:r>
            <a:endParaRPr lang="en-CA" sz="2100" b="1" dirty="0">
              <a:solidFill>
                <a:srgbClr val="000000"/>
              </a:solidFill>
            </a:endParaRPr>
          </a:p>
          <a:p>
            <a:pPr lvl="0">
              <a:buNone/>
            </a:pPr>
            <a:endParaRPr lang="en-CA" sz="400" dirty="0">
              <a:solidFill>
                <a:srgbClr val="000000"/>
              </a:solidFill>
            </a:endParaRPr>
          </a:p>
          <a:p>
            <a:pPr marL="0" lvl="0" indent="0">
              <a:buNone/>
            </a:pPr>
            <a:r>
              <a:rPr lang="en-CA" sz="2100" dirty="0">
                <a:solidFill>
                  <a:srgbClr val="000000"/>
                </a:solidFill>
                <a:hlinkClick r:id="rId3"/>
              </a:rPr>
              <a:t>Documents are available on iService</a:t>
            </a:r>
            <a:r>
              <a:rPr lang="en-CA" sz="2100" dirty="0">
                <a:solidFill>
                  <a:srgbClr val="000000"/>
                </a:solidFill>
              </a:rPr>
              <a:t> to help you with IP in procurement </a:t>
            </a:r>
            <a:r>
              <a:rPr lang="en-CA" sz="2100" dirty="0" smtClean="0">
                <a:solidFill>
                  <a:srgbClr val="000000"/>
                </a:solidFill>
              </a:rPr>
              <a:t>contracts – including a mandatory form, which contains links to useful guidance.</a:t>
            </a:r>
            <a:endParaRPr lang="en-CA" sz="2100" dirty="0">
              <a:solidFill>
                <a:srgbClr val="000000"/>
              </a:solidFill>
            </a:endParaRPr>
          </a:p>
        </p:txBody>
      </p:sp>
    </p:spTree>
    <p:extLst>
      <p:ext uri="{BB962C8B-B14F-4D97-AF65-F5344CB8AC3E}">
        <p14:creationId xmlns:p14="http://schemas.microsoft.com/office/powerpoint/2010/main" val="40652935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483" y="530187"/>
            <a:ext cx="8426825" cy="1143000"/>
          </a:xfrm>
        </p:spPr>
        <p:txBody>
          <a:bodyPr/>
          <a:lstStyle/>
          <a:p>
            <a:r>
              <a:rPr lang="en-CA" altLang="en-US" sz="3200" b="0" dirty="0"/>
              <a:t>Managing IP Risks: </a:t>
            </a:r>
            <a:r>
              <a:rPr lang="en-CA" altLang="en-US" sz="3200" dirty="0"/>
              <a:t>Keeping track </a:t>
            </a:r>
            <a:r>
              <a:rPr lang="en-CA" altLang="en-US" sz="3200" b="0" dirty="0"/>
              <a:t>of IP</a:t>
            </a:r>
            <a:endParaRPr lang="en-US" dirty="0"/>
          </a:p>
        </p:txBody>
      </p:sp>
      <p:sp>
        <p:nvSpPr>
          <p:cNvPr id="3" name="Content Placeholder 2"/>
          <p:cNvSpPr>
            <a:spLocks noGrp="1"/>
          </p:cNvSpPr>
          <p:nvPr>
            <p:ph idx="1"/>
          </p:nvPr>
        </p:nvSpPr>
        <p:spPr>
          <a:xfrm>
            <a:off x="385483" y="1512418"/>
            <a:ext cx="8229600" cy="4354124"/>
          </a:xfrm>
        </p:spPr>
        <p:txBody>
          <a:bodyPr>
            <a:noAutofit/>
          </a:bodyPr>
          <a:lstStyle/>
          <a:p>
            <a:pPr marL="0" lvl="0" indent="0">
              <a:buNone/>
            </a:pPr>
            <a:r>
              <a:rPr lang="en-CA" sz="2400" dirty="0" smtClean="0">
                <a:solidFill>
                  <a:srgbClr val="000000"/>
                </a:solidFill>
              </a:rPr>
              <a:t>At a minimum, </a:t>
            </a:r>
            <a:r>
              <a:rPr lang="en-CA" sz="2400" b="1" dirty="0" smtClean="0">
                <a:solidFill>
                  <a:srgbClr val="000000"/>
                </a:solidFill>
              </a:rPr>
              <a:t>all branches/regions must track </a:t>
            </a:r>
            <a:r>
              <a:rPr lang="en-CA" sz="2400" dirty="0" smtClean="0">
                <a:solidFill>
                  <a:srgbClr val="000000"/>
                </a:solidFill>
              </a:rPr>
              <a:t>certain IP.</a:t>
            </a:r>
          </a:p>
          <a:p>
            <a:pPr marL="0" lvl="0" indent="0">
              <a:buNone/>
            </a:pPr>
            <a:r>
              <a:rPr lang="en-CA" sz="2400" dirty="0">
                <a:solidFill>
                  <a:srgbClr val="000000"/>
                </a:solidFill>
              </a:rPr>
              <a:t>This year’s call letter will have a slightly narrower scope:</a:t>
            </a:r>
          </a:p>
          <a:p>
            <a:pPr lvl="0">
              <a:spcBef>
                <a:spcPts val="300"/>
              </a:spcBef>
            </a:pPr>
            <a:r>
              <a:rPr lang="en-CA" sz="1600" dirty="0">
                <a:solidFill>
                  <a:srgbClr val="000000"/>
                </a:solidFill>
              </a:rPr>
              <a:t>All IP that pertains to software or technological tools</a:t>
            </a:r>
          </a:p>
          <a:p>
            <a:pPr lvl="0">
              <a:spcBef>
                <a:spcPts val="300"/>
              </a:spcBef>
            </a:pPr>
            <a:r>
              <a:rPr lang="en-CA" sz="1600" dirty="0">
                <a:solidFill>
                  <a:srgbClr val="000000"/>
                </a:solidFill>
              </a:rPr>
              <a:t>All IP assignments (transfers)</a:t>
            </a:r>
          </a:p>
          <a:p>
            <a:pPr lvl="0">
              <a:spcBef>
                <a:spcPts val="300"/>
              </a:spcBef>
            </a:pPr>
            <a:r>
              <a:rPr lang="en-CA" sz="1600" dirty="0">
                <a:solidFill>
                  <a:srgbClr val="000000"/>
                </a:solidFill>
              </a:rPr>
              <a:t>New official marks and trademarks</a:t>
            </a:r>
          </a:p>
          <a:p>
            <a:pPr lvl="0">
              <a:spcBef>
                <a:spcPts val="300"/>
              </a:spcBef>
            </a:pPr>
            <a:r>
              <a:rPr lang="en-CA" sz="1600" dirty="0">
                <a:solidFill>
                  <a:srgbClr val="000000"/>
                </a:solidFill>
              </a:rPr>
              <a:t>High value or important ESDC publications</a:t>
            </a:r>
          </a:p>
          <a:p>
            <a:pPr lvl="0">
              <a:spcBef>
                <a:spcPts val="300"/>
              </a:spcBef>
            </a:pPr>
            <a:r>
              <a:rPr lang="en-CA" sz="1600" dirty="0">
                <a:solidFill>
                  <a:srgbClr val="000000"/>
                </a:solidFill>
              </a:rPr>
              <a:t>High value or important IP from contracts</a:t>
            </a:r>
            <a:endParaRPr lang="en-CA" sz="1600" b="1" dirty="0">
              <a:solidFill>
                <a:srgbClr val="000000"/>
              </a:solidFill>
            </a:endParaRPr>
          </a:p>
          <a:p>
            <a:pPr lvl="0">
              <a:spcBef>
                <a:spcPts val="300"/>
              </a:spcBef>
            </a:pPr>
            <a:r>
              <a:rPr lang="en-CA" sz="1600" dirty="0">
                <a:solidFill>
                  <a:srgbClr val="000000"/>
                </a:solidFill>
              </a:rPr>
              <a:t>High value or important IP licenses, collaborative agreements</a:t>
            </a:r>
          </a:p>
          <a:p>
            <a:pPr lvl="0">
              <a:spcBef>
                <a:spcPts val="300"/>
              </a:spcBef>
            </a:pPr>
            <a:r>
              <a:rPr lang="en-CA" sz="1600" dirty="0">
                <a:solidFill>
                  <a:srgbClr val="000000"/>
                </a:solidFill>
              </a:rPr>
              <a:t>High value or important IP made by ESDC employees</a:t>
            </a:r>
          </a:p>
          <a:p>
            <a:pPr lvl="0">
              <a:spcBef>
                <a:spcPts val="300"/>
              </a:spcBef>
            </a:pPr>
            <a:r>
              <a:rPr lang="en-CA" sz="1600" b="1" dirty="0">
                <a:solidFill>
                  <a:srgbClr val="000000"/>
                </a:solidFill>
              </a:rPr>
              <a:t>Acquisition Cards – online accounts</a:t>
            </a:r>
            <a:endParaRPr lang="en-CA" sz="1600" dirty="0">
              <a:solidFill>
                <a:srgbClr val="000000"/>
              </a:solidFill>
            </a:endParaRPr>
          </a:p>
          <a:p>
            <a:pPr marL="0" lvl="0" indent="0">
              <a:buNone/>
            </a:pPr>
            <a:endParaRPr lang="en-US" sz="400" b="1" dirty="0" smtClean="0">
              <a:solidFill>
                <a:srgbClr val="000000"/>
              </a:solidFill>
            </a:endParaRPr>
          </a:p>
          <a:p>
            <a:pPr marL="0" lvl="0" indent="0">
              <a:buNone/>
            </a:pPr>
            <a:r>
              <a:rPr lang="en-US" sz="2400" b="1" dirty="0" smtClean="0">
                <a:solidFill>
                  <a:srgbClr val="000000"/>
                </a:solidFill>
              </a:rPr>
              <a:t>‘</a:t>
            </a:r>
            <a:r>
              <a:rPr lang="en-US" sz="2400" b="1" dirty="0">
                <a:solidFill>
                  <a:srgbClr val="000000"/>
                </a:solidFill>
              </a:rPr>
              <a:t>High Value or important’ is new</a:t>
            </a:r>
            <a:r>
              <a:rPr lang="en-US" sz="2400" dirty="0">
                <a:solidFill>
                  <a:srgbClr val="000000"/>
                </a:solidFill>
              </a:rPr>
              <a:t>, and limits the scope. Defined in reporting guide (iService</a:t>
            </a:r>
            <a:r>
              <a:rPr lang="en-US" sz="2400" dirty="0" smtClean="0">
                <a:solidFill>
                  <a:srgbClr val="000000"/>
                </a:solidFill>
              </a:rPr>
              <a:t>).</a:t>
            </a:r>
            <a:endParaRPr lang="en-CA" sz="2400" dirty="0">
              <a:solidFill>
                <a:srgbClr val="000000"/>
              </a:solidFill>
            </a:endParaRPr>
          </a:p>
        </p:txBody>
      </p:sp>
    </p:spTree>
    <p:extLst>
      <p:ext uri="{BB962C8B-B14F-4D97-AF65-F5344CB8AC3E}">
        <p14:creationId xmlns:p14="http://schemas.microsoft.com/office/powerpoint/2010/main" val="2775457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096" y="890245"/>
            <a:ext cx="8426825" cy="1143000"/>
          </a:xfrm>
        </p:spPr>
        <p:txBody>
          <a:bodyPr/>
          <a:lstStyle/>
          <a:p>
            <a:r>
              <a:rPr lang="en-CA" altLang="en-US" sz="3200" b="0" dirty="0"/>
              <a:t>Managing IP Risks: </a:t>
            </a:r>
            <a:r>
              <a:rPr lang="en-CA" altLang="en-US" sz="3200" dirty="0"/>
              <a:t>Third Party </a:t>
            </a:r>
            <a:r>
              <a:rPr lang="en-CA" altLang="en-US" sz="3200" b="0" dirty="0"/>
              <a:t>IP</a:t>
            </a:r>
            <a:endParaRPr lang="en-US" dirty="0"/>
          </a:p>
        </p:txBody>
      </p:sp>
      <p:sp>
        <p:nvSpPr>
          <p:cNvPr id="3" name="Content Placeholder 2"/>
          <p:cNvSpPr>
            <a:spLocks noGrp="1"/>
          </p:cNvSpPr>
          <p:nvPr>
            <p:ph idx="1"/>
          </p:nvPr>
        </p:nvSpPr>
        <p:spPr>
          <a:xfrm>
            <a:off x="385483" y="1832072"/>
            <a:ext cx="8229600" cy="4260818"/>
          </a:xfrm>
        </p:spPr>
        <p:txBody>
          <a:bodyPr>
            <a:noAutofit/>
          </a:bodyPr>
          <a:lstStyle/>
          <a:p>
            <a:r>
              <a:rPr lang="en-CA" sz="2200" dirty="0"/>
              <a:t>When considering IP risks and priorities, it can help to </a:t>
            </a:r>
            <a:r>
              <a:rPr lang="en-CA" sz="2200" b="1" dirty="0"/>
              <a:t>focus on third party (non-ESDC) IP </a:t>
            </a:r>
            <a:r>
              <a:rPr lang="en-CA" sz="2200" dirty="0"/>
              <a:t>at first</a:t>
            </a:r>
          </a:p>
          <a:p>
            <a:r>
              <a:rPr lang="en-CA" sz="2200" dirty="0"/>
              <a:t>If you are only using Crown (federal, including ESDC) IP, any IP risks are likely </a:t>
            </a:r>
            <a:r>
              <a:rPr lang="en-CA" sz="2200" i="1" dirty="0"/>
              <a:t>minimal</a:t>
            </a:r>
          </a:p>
          <a:p>
            <a:r>
              <a:rPr lang="en-CA" sz="2200" dirty="0"/>
              <a:t>If you are using </a:t>
            </a:r>
            <a:r>
              <a:rPr lang="en-CA" sz="2200" i="1" dirty="0"/>
              <a:t>any</a:t>
            </a:r>
            <a:r>
              <a:rPr lang="en-CA" sz="2200" dirty="0"/>
              <a:t> third party IP, or creating new IP together with third parties, then the risk arises that you may infringe on third party IP rights</a:t>
            </a:r>
          </a:p>
          <a:p>
            <a:pPr lvl="1"/>
            <a:r>
              <a:rPr lang="en-CA" sz="2200" dirty="0"/>
              <a:t>Keep in mind: the photo inside your written report, if taken by a third party</a:t>
            </a:r>
            <a:r>
              <a:rPr lang="en-CA" sz="2200" dirty="0" smtClean="0"/>
              <a:t>, likely </a:t>
            </a:r>
            <a:r>
              <a:rPr lang="en-CA" sz="2200" dirty="0"/>
              <a:t>belongs to a third party!</a:t>
            </a:r>
          </a:p>
          <a:p>
            <a:r>
              <a:rPr lang="en-CA" sz="2200" dirty="0" smtClean="0">
                <a:hlinkClick r:id="rId2"/>
              </a:rPr>
              <a:t>“</a:t>
            </a:r>
            <a:r>
              <a:rPr lang="en-CA" sz="2200" dirty="0">
                <a:hlinkClick r:id="rId2"/>
              </a:rPr>
              <a:t>How To” documents are available on iService</a:t>
            </a:r>
            <a:r>
              <a:rPr lang="en-CA" sz="2200" dirty="0"/>
              <a:t>.</a:t>
            </a:r>
          </a:p>
        </p:txBody>
      </p:sp>
    </p:spTree>
    <p:extLst>
      <p:ext uri="{BB962C8B-B14F-4D97-AF65-F5344CB8AC3E}">
        <p14:creationId xmlns:p14="http://schemas.microsoft.com/office/powerpoint/2010/main" val="3906017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871470"/>
            <a:ext cx="8426825" cy="1143000"/>
          </a:xfrm>
        </p:spPr>
        <p:txBody>
          <a:bodyPr/>
          <a:lstStyle/>
          <a:p>
            <a:r>
              <a:rPr lang="en-CA" sz="3200" dirty="0"/>
              <a:t>Abuse of ESDC IP</a:t>
            </a:r>
            <a:endParaRPr lang="en-US" dirty="0"/>
          </a:p>
        </p:txBody>
      </p:sp>
      <p:sp>
        <p:nvSpPr>
          <p:cNvPr id="3" name="Content Placeholder 2"/>
          <p:cNvSpPr>
            <a:spLocks noGrp="1"/>
          </p:cNvSpPr>
          <p:nvPr>
            <p:ph idx="1"/>
          </p:nvPr>
        </p:nvSpPr>
        <p:spPr>
          <a:xfrm>
            <a:off x="295836" y="2261280"/>
            <a:ext cx="8229600" cy="3659909"/>
          </a:xfrm>
        </p:spPr>
        <p:txBody>
          <a:bodyPr>
            <a:noAutofit/>
          </a:bodyPr>
          <a:lstStyle/>
          <a:p>
            <a:r>
              <a:rPr lang="en-CA" sz="2400" dirty="0"/>
              <a:t>From time to time, ESDC employees may learn of third parties abusing ESDC IP</a:t>
            </a:r>
          </a:p>
          <a:p>
            <a:r>
              <a:rPr lang="en-CA" sz="2400" dirty="0"/>
              <a:t>For instance, an unauthorized website may be displaying the Service Canada logo, or an ESDC publication</a:t>
            </a:r>
          </a:p>
          <a:p>
            <a:r>
              <a:rPr lang="en-CA" sz="2400" dirty="0"/>
              <a:t>In such cases, you should </a:t>
            </a:r>
            <a:r>
              <a:rPr lang="en-CA" sz="2400" dirty="0">
                <a:solidFill>
                  <a:srgbClr val="000000"/>
                </a:solidFill>
              </a:rPr>
              <a:t>contact IPCOE and inform your local management</a:t>
            </a:r>
          </a:p>
          <a:p>
            <a:r>
              <a:rPr lang="en-CA" sz="2400" dirty="0">
                <a:solidFill>
                  <a:srgbClr val="000000"/>
                </a:solidFill>
              </a:rPr>
              <a:t>ESDC has </a:t>
            </a:r>
            <a:r>
              <a:rPr lang="en-CA" sz="2400" dirty="0" smtClean="0">
                <a:solidFill>
                  <a:srgbClr val="000000"/>
                </a:solidFill>
              </a:rPr>
              <a:t>simple IP enforcement guidelines, posted to iService, </a:t>
            </a:r>
            <a:r>
              <a:rPr lang="en-CA" sz="2400" dirty="0">
                <a:solidFill>
                  <a:srgbClr val="000000"/>
                </a:solidFill>
              </a:rPr>
              <a:t>which we will use to plan and action a response</a:t>
            </a:r>
          </a:p>
        </p:txBody>
      </p:sp>
    </p:spTree>
    <p:extLst>
      <p:ext uri="{BB962C8B-B14F-4D97-AF65-F5344CB8AC3E}">
        <p14:creationId xmlns:p14="http://schemas.microsoft.com/office/powerpoint/2010/main" val="2320042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23234"/>
            <a:ext cx="8426825" cy="1143000"/>
          </a:xfrm>
        </p:spPr>
        <p:txBody>
          <a:bodyPr/>
          <a:lstStyle/>
          <a:p>
            <a:r>
              <a:rPr lang="en-CA" sz="3200" dirty="0"/>
              <a:t>ESDC </a:t>
            </a:r>
            <a:r>
              <a:rPr lang="en-CA" sz="3200" dirty="0">
                <a:hlinkClick r:id="rId2"/>
              </a:rPr>
              <a:t>IP Policy</a:t>
            </a:r>
            <a:r>
              <a:rPr lang="en-CA" sz="3200" dirty="0"/>
              <a:t>: Selected Accountabilities</a:t>
            </a:r>
            <a:endParaRPr lang="en-US" dirty="0"/>
          </a:p>
        </p:txBody>
      </p:sp>
      <p:sp>
        <p:nvSpPr>
          <p:cNvPr id="3" name="Content Placeholder 2"/>
          <p:cNvSpPr>
            <a:spLocks noGrp="1"/>
          </p:cNvSpPr>
          <p:nvPr>
            <p:ph idx="1"/>
          </p:nvPr>
        </p:nvSpPr>
        <p:spPr>
          <a:xfrm>
            <a:off x="457199" y="1257233"/>
            <a:ext cx="8229600" cy="4509085"/>
          </a:xfrm>
        </p:spPr>
        <p:txBody>
          <a:bodyPr>
            <a:noAutofit/>
          </a:bodyPr>
          <a:lstStyle/>
          <a:p>
            <a:pPr marL="0" lvl="0" indent="0" defTabSz="914400" fontAlgn="base">
              <a:spcAft>
                <a:spcPct val="0"/>
              </a:spcAft>
              <a:buClr>
                <a:srgbClr val="003478"/>
              </a:buClr>
              <a:buNone/>
            </a:pPr>
            <a:r>
              <a:rPr lang="en-CA" sz="1900" b="1" kern="0" dirty="0">
                <a:solidFill>
                  <a:srgbClr val="000000"/>
                </a:solidFill>
                <a:cs typeface="+mn-cs"/>
              </a:rPr>
              <a:t>8.2.2</a:t>
            </a:r>
            <a:r>
              <a:rPr lang="en-CA" sz="1900" b="1" i="1" kern="0" dirty="0">
                <a:solidFill>
                  <a:srgbClr val="000000"/>
                </a:solidFill>
                <a:cs typeface="+mn-cs"/>
              </a:rPr>
              <a:t> </a:t>
            </a:r>
            <a:r>
              <a:rPr lang="en-CA" sz="1900" kern="0" dirty="0">
                <a:solidFill>
                  <a:srgbClr val="000000"/>
                </a:solidFill>
                <a:cs typeface="+mn-cs"/>
              </a:rPr>
              <a:t>Employees are responsible to ensure that they adhere to terms and conditions governing IP that has been licensed to the Crown by third parties. Failure to do so may result in disciplinary action as per section 12 of this Policy and legal action against the employee and/or the Crown.</a:t>
            </a:r>
          </a:p>
          <a:p>
            <a:pPr marL="0" lvl="0" indent="0" defTabSz="914400" fontAlgn="base">
              <a:spcAft>
                <a:spcPct val="0"/>
              </a:spcAft>
              <a:buClr>
                <a:srgbClr val="003478"/>
              </a:buClr>
              <a:buNone/>
            </a:pPr>
            <a:endParaRPr lang="en-CA" sz="400" kern="0" dirty="0">
              <a:solidFill>
                <a:srgbClr val="000000"/>
              </a:solidFill>
              <a:cs typeface="+mn-cs"/>
            </a:endParaRPr>
          </a:p>
          <a:p>
            <a:pPr marL="0" lvl="0" indent="0" defTabSz="914400" fontAlgn="base">
              <a:spcAft>
                <a:spcPct val="0"/>
              </a:spcAft>
              <a:buClr>
                <a:srgbClr val="003478"/>
              </a:buClr>
              <a:buNone/>
            </a:pPr>
            <a:r>
              <a:rPr lang="en-CA" sz="1900" b="1" kern="0" dirty="0">
                <a:solidFill>
                  <a:srgbClr val="000000"/>
                </a:solidFill>
                <a:cs typeface="+mn-cs"/>
              </a:rPr>
              <a:t>8.4.1 </a:t>
            </a:r>
            <a:r>
              <a:rPr lang="en-CA" sz="1900" kern="0" dirty="0">
                <a:solidFill>
                  <a:srgbClr val="000000"/>
                </a:solidFill>
                <a:cs typeface="+mn-cs"/>
              </a:rPr>
              <a:t>DGs are responsible for monitoring compliance with the terms of license agreements granted under their authority or that of their ADM.</a:t>
            </a:r>
          </a:p>
          <a:p>
            <a:pPr marL="0" lvl="0" indent="0" defTabSz="914400" fontAlgn="base">
              <a:spcAft>
                <a:spcPct val="0"/>
              </a:spcAft>
              <a:buClr>
                <a:srgbClr val="003478"/>
              </a:buClr>
              <a:buNone/>
            </a:pPr>
            <a:endParaRPr lang="en-CA" sz="400" kern="0" dirty="0">
              <a:solidFill>
                <a:srgbClr val="000000"/>
              </a:solidFill>
              <a:cs typeface="+mn-cs"/>
            </a:endParaRPr>
          </a:p>
          <a:p>
            <a:pPr marL="0" lvl="0" indent="0" defTabSz="914400" fontAlgn="base">
              <a:spcAft>
                <a:spcPct val="0"/>
              </a:spcAft>
              <a:buClr>
                <a:srgbClr val="003478"/>
              </a:buClr>
              <a:buNone/>
            </a:pPr>
            <a:r>
              <a:rPr lang="en-CA" sz="1900" b="1" kern="0" dirty="0">
                <a:solidFill>
                  <a:srgbClr val="000000"/>
                </a:solidFill>
                <a:cs typeface="+mn-cs"/>
              </a:rPr>
              <a:t>8.6 </a:t>
            </a:r>
            <a:r>
              <a:rPr lang="en-CA" sz="1900" kern="0" dirty="0">
                <a:solidFill>
                  <a:srgbClr val="000000"/>
                </a:solidFill>
                <a:cs typeface="+mn-cs"/>
              </a:rPr>
              <a:t>Any real or potential cause of action, suit or other judicial proceedings involving IP owned or used by ESDC will promptly be brought to the attention of the appropriate DG, Intellectual Property Centre of Excellence and Legal Services. </a:t>
            </a:r>
          </a:p>
          <a:p>
            <a:pPr marL="0" lvl="0" indent="0" defTabSz="914400" fontAlgn="base">
              <a:spcAft>
                <a:spcPct val="0"/>
              </a:spcAft>
              <a:buClr>
                <a:srgbClr val="003478"/>
              </a:buClr>
              <a:buNone/>
            </a:pPr>
            <a:endParaRPr lang="en-CA" sz="400" kern="0" dirty="0">
              <a:solidFill>
                <a:srgbClr val="000000"/>
              </a:solidFill>
              <a:cs typeface="+mn-cs"/>
            </a:endParaRPr>
          </a:p>
          <a:p>
            <a:pPr marL="0" lvl="0" indent="0" defTabSz="914400" fontAlgn="base">
              <a:spcAft>
                <a:spcPct val="0"/>
              </a:spcAft>
              <a:buClr>
                <a:srgbClr val="003478"/>
              </a:buClr>
              <a:buNone/>
            </a:pPr>
            <a:r>
              <a:rPr lang="en-CA" sz="1900" b="1" kern="0" dirty="0">
                <a:solidFill>
                  <a:srgbClr val="000000"/>
                </a:solidFill>
                <a:cs typeface="+mn-cs"/>
              </a:rPr>
              <a:t>12. </a:t>
            </a:r>
            <a:r>
              <a:rPr lang="en-CA" sz="1900" kern="0" dirty="0">
                <a:solidFill>
                  <a:srgbClr val="000000"/>
                </a:solidFill>
                <a:cs typeface="+mn-cs"/>
              </a:rPr>
              <a:t>Non-compliance with this policy may give raise to disciplinary action, which may include an oral or written reprimand, financial penalty, suspension or termination of employment consistent with the Treasury Board Framework for the Management of Compliance.</a:t>
            </a:r>
          </a:p>
        </p:txBody>
      </p:sp>
    </p:spTree>
    <p:extLst>
      <p:ext uri="{BB962C8B-B14F-4D97-AF65-F5344CB8AC3E}">
        <p14:creationId xmlns:p14="http://schemas.microsoft.com/office/powerpoint/2010/main" val="8772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12415"/>
            <a:ext cx="8426825" cy="1143000"/>
          </a:xfrm>
        </p:spPr>
        <p:txBody>
          <a:bodyPr/>
          <a:lstStyle/>
          <a:p>
            <a:r>
              <a:rPr lang="en-CA" sz="3200" dirty="0"/>
              <a:t>IPCOE is here to help. Feel free to phone or e-mail us, and to visit our iService site.</a:t>
            </a:r>
            <a:endParaRPr lang="en-US" dirty="0"/>
          </a:p>
        </p:txBody>
      </p:sp>
      <p:sp>
        <p:nvSpPr>
          <p:cNvPr id="3" name="Content Placeholder 2"/>
          <p:cNvSpPr>
            <a:spLocks noGrp="1"/>
          </p:cNvSpPr>
          <p:nvPr>
            <p:ph idx="1"/>
          </p:nvPr>
        </p:nvSpPr>
        <p:spPr>
          <a:xfrm>
            <a:off x="475129" y="1855415"/>
            <a:ext cx="8229600" cy="4025432"/>
          </a:xfrm>
        </p:spPr>
        <p:txBody>
          <a:bodyPr>
            <a:noAutofit/>
          </a:bodyPr>
          <a:lstStyle/>
          <a:p>
            <a:pPr lvl="0">
              <a:buNone/>
            </a:pPr>
            <a:r>
              <a:rPr lang="en-CA" sz="1800" dirty="0" smtClean="0">
                <a:solidFill>
                  <a:srgbClr val="000000"/>
                </a:solidFill>
                <a:hlinkClick r:id="rId2"/>
              </a:rPr>
              <a:t>http</a:t>
            </a:r>
            <a:r>
              <a:rPr lang="en-CA" sz="1800" dirty="0">
                <a:solidFill>
                  <a:srgbClr val="000000"/>
                </a:solidFill>
                <a:hlinkClick r:id="rId2"/>
              </a:rPr>
              <a:t>://iservice.prv/eng/finance/ip/ip_centre_excellence.shtml</a:t>
            </a:r>
            <a:endParaRPr lang="en-CA" sz="1800" dirty="0">
              <a:solidFill>
                <a:srgbClr val="000000"/>
              </a:solidFill>
            </a:endParaRPr>
          </a:p>
          <a:p>
            <a:pPr lvl="0">
              <a:buNone/>
            </a:pPr>
            <a:r>
              <a:rPr lang="en-CA" sz="1800" b="1" dirty="0">
                <a:solidFill>
                  <a:srgbClr val="000000"/>
                </a:solidFill>
              </a:rPr>
              <a:t>Includes an FAQ on IP!</a:t>
            </a:r>
          </a:p>
          <a:p>
            <a:pPr lvl="0">
              <a:buNone/>
            </a:pPr>
            <a:endParaRPr lang="en-CA" sz="1800" b="1" dirty="0">
              <a:solidFill>
                <a:srgbClr val="000000"/>
              </a:solidFill>
            </a:endParaRPr>
          </a:p>
          <a:p>
            <a:pPr lvl="0">
              <a:buNone/>
            </a:pPr>
            <a:r>
              <a:rPr lang="en-CA" sz="1800" b="1" dirty="0">
                <a:solidFill>
                  <a:srgbClr val="000000"/>
                </a:solidFill>
              </a:rPr>
              <a:t>IPCOE is responsible to:</a:t>
            </a:r>
          </a:p>
          <a:p>
            <a:pPr marL="93663" lvl="0" indent="-93663"/>
            <a:r>
              <a:rPr lang="en-CA" sz="1800" dirty="0">
                <a:solidFill>
                  <a:srgbClr val="000000"/>
                </a:solidFill>
              </a:rPr>
              <a:t>develop general policies, guidelines and procedures on managing IP at ESDC</a:t>
            </a:r>
          </a:p>
          <a:p>
            <a:pPr marL="93663" lvl="0" indent="-93663"/>
            <a:r>
              <a:rPr lang="en-CA" sz="1800" dirty="0">
                <a:solidFill>
                  <a:srgbClr val="000000"/>
                </a:solidFill>
              </a:rPr>
              <a:t>provide ESDC managers and employees with training, guidance and advice on the protection, management and deployment of IP</a:t>
            </a:r>
          </a:p>
          <a:p>
            <a:pPr marL="93663" lvl="0" indent="-93663"/>
            <a:r>
              <a:rPr lang="en-CA" sz="1800" dirty="0">
                <a:solidFill>
                  <a:srgbClr val="000000"/>
                </a:solidFill>
              </a:rPr>
              <a:t>respond to IP questions and create an IP knowledge bank</a:t>
            </a:r>
          </a:p>
          <a:p>
            <a:pPr marL="93663" lvl="0" indent="-93663"/>
            <a:r>
              <a:rPr lang="en-CA" sz="1800" dirty="0">
                <a:solidFill>
                  <a:srgbClr val="000000"/>
                </a:solidFill>
              </a:rPr>
              <a:t>manage the IP inventory and reporting framework</a:t>
            </a:r>
          </a:p>
          <a:p>
            <a:pPr marL="93663" lvl="0" indent="-93663"/>
            <a:r>
              <a:rPr lang="en-CA" sz="1800" dirty="0">
                <a:solidFill>
                  <a:srgbClr val="000000"/>
                </a:solidFill>
              </a:rPr>
              <a:t>liaise with OGDs and organizations on IP best practices</a:t>
            </a:r>
          </a:p>
          <a:p>
            <a:pPr marL="93663" lvl="0" indent="-93663"/>
            <a:r>
              <a:rPr lang="en-CA" sz="1800" dirty="0">
                <a:solidFill>
                  <a:srgbClr val="000000"/>
                </a:solidFill>
              </a:rPr>
              <a:t>consult Legal Services, as needed </a:t>
            </a:r>
            <a:endParaRPr lang="en-CA" sz="1800" dirty="0" smtClean="0">
              <a:solidFill>
                <a:srgbClr val="000000"/>
              </a:solidFill>
            </a:endParaRPr>
          </a:p>
          <a:p>
            <a:pPr marL="493713" lvl="1" indent="-93663"/>
            <a:r>
              <a:rPr lang="en-CA" sz="1400" dirty="0" smtClean="0">
                <a:solidFill>
                  <a:srgbClr val="000000"/>
                </a:solidFill>
              </a:rPr>
              <a:t>You </a:t>
            </a:r>
            <a:r>
              <a:rPr lang="en-CA" sz="1400" dirty="0">
                <a:solidFill>
                  <a:srgbClr val="000000"/>
                </a:solidFill>
              </a:rPr>
              <a:t>must consult IPCOE </a:t>
            </a:r>
            <a:r>
              <a:rPr lang="en-CA" sz="1400" b="1" dirty="0">
                <a:solidFill>
                  <a:srgbClr val="000000"/>
                </a:solidFill>
              </a:rPr>
              <a:t>before</a:t>
            </a:r>
            <a:r>
              <a:rPr lang="en-CA" sz="1400" b="1" i="1" dirty="0">
                <a:solidFill>
                  <a:srgbClr val="000000"/>
                </a:solidFill>
              </a:rPr>
              <a:t> </a:t>
            </a:r>
            <a:r>
              <a:rPr lang="en-CA" sz="1400" dirty="0">
                <a:solidFill>
                  <a:srgbClr val="000000"/>
                </a:solidFill>
              </a:rPr>
              <a:t>you contact Legal Services about IP </a:t>
            </a:r>
            <a:r>
              <a:rPr lang="en-CA" sz="1400" dirty="0" smtClean="0">
                <a:solidFill>
                  <a:srgbClr val="000000"/>
                </a:solidFill>
              </a:rPr>
              <a:t>questions</a:t>
            </a:r>
            <a:r>
              <a:rPr lang="en-CA" sz="1400" dirty="0">
                <a:solidFill>
                  <a:srgbClr val="000000"/>
                </a:solidFill>
              </a:rPr>
              <a:t>!</a:t>
            </a:r>
          </a:p>
        </p:txBody>
      </p:sp>
    </p:spTree>
    <p:extLst>
      <p:ext uri="{BB962C8B-B14F-4D97-AF65-F5344CB8AC3E}">
        <p14:creationId xmlns:p14="http://schemas.microsoft.com/office/powerpoint/2010/main" val="4042715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62474"/>
            <a:ext cx="8426825" cy="1143000"/>
          </a:xfrm>
        </p:spPr>
        <p:txBody>
          <a:bodyPr/>
          <a:lstStyle/>
          <a:p>
            <a:r>
              <a:rPr lang="en-CA" altLang="en-US" sz="3200" dirty="0"/>
              <a:t>Who can help me?</a:t>
            </a:r>
            <a:endParaRPr lang="en-US" dirty="0"/>
          </a:p>
        </p:txBody>
      </p:sp>
      <p:sp>
        <p:nvSpPr>
          <p:cNvPr id="3" name="Content Placeholder 2"/>
          <p:cNvSpPr>
            <a:spLocks noGrp="1"/>
          </p:cNvSpPr>
          <p:nvPr>
            <p:ph idx="1"/>
          </p:nvPr>
        </p:nvSpPr>
        <p:spPr>
          <a:xfrm>
            <a:off x="457199" y="1368919"/>
            <a:ext cx="8229600" cy="4378737"/>
          </a:xfrm>
        </p:spPr>
        <p:txBody>
          <a:bodyPr>
            <a:noAutofit/>
          </a:bodyPr>
          <a:lstStyle/>
          <a:p>
            <a:pPr lvl="0">
              <a:buNone/>
            </a:pPr>
            <a:r>
              <a:rPr lang="en-CA" sz="1800" b="1" dirty="0" smtClean="0">
                <a:solidFill>
                  <a:srgbClr val="000000"/>
                </a:solidFill>
                <a:hlinkClick r:id="rId2"/>
              </a:rPr>
              <a:t>Publishing and Multimedia Services</a:t>
            </a:r>
            <a:r>
              <a:rPr lang="en-CA" sz="1800" b="1" dirty="0" smtClean="0">
                <a:solidFill>
                  <a:srgbClr val="000000"/>
                </a:solidFill>
              </a:rPr>
              <a:t> </a:t>
            </a:r>
            <a:r>
              <a:rPr lang="en-CA" sz="1800" b="1" dirty="0">
                <a:solidFill>
                  <a:srgbClr val="000000"/>
                </a:solidFill>
              </a:rPr>
              <a:t>(PASRB)</a:t>
            </a:r>
          </a:p>
          <a:p>
            <a:pPr lvl="0">
              <a:buNone/>
            </a:pPr>
            <a:r>
              <a:rPr lang="en-CA" sz="1800" dirty="0" smtClean="0">
                <a:solidFill>
                  <a:srgbClr val="000000"/>
                </a:solidFill>
              </a:rPr>
              <a:t>(concerning ESDC publications)</a:t>
            </a:r>
          </a:p>
          <a:p>
            <a:pPr lvl="0">
              <a:buNone/>
            </a:pPr>
            <a:endParaRPr lang="en-CA" sz="400" dirty="0">
              <a:solidFill>
                <a:srgbClr val="000000"/>
              </a:solidFill>
            </a:endParaRPr>
          </a:p>
          <a:p>
            <a:pPr lvl="0">
              <a:buNone/>
            </a:pPr>
            <a:r>
              <a:rPr lang="en-CA" sz="1800" b="1" dirty="0">
                <a:solidFill>
                  <a:srgbClr val="000000"/>
                </a:solidFill>
                <a:hlinkClick r:id="rId3"/>
              </a:rPr>
              <a:t>Data Management Directorate</a:t>
            </a:r>
            <a:r>
              <a:rPr lang="en-CA" sz="1800" b="1" dirty="0">
                <a:solidFill>
                  <a:srgbClr val="000000"/>
                </a:solidFill>
              </a:rPr>
              <a:t> </a:t>
            </a:r>
            <a:r>
              <a:rPr lang="en-CA" sz="1800" b="1" dirty="0" smtClean="0">
                <a:solidFill>
                  <a:srgbClr val="000000"/>
                </a:solidFill>
              </a:rPr>
              <a:t>(DMD)</a:t>
            </a:r>
            <a:endParaRPr lang="en-CA" sz="1800" b="1" dirty="0">
              <a:solidFill>
                <a:srgbClr val="000000"/>
              </a:solidFill>
            </a:endParaRPr>
          </a:p>
          <a:p>
            <a:pPr marL="0" lvl="0" indent="0">
              <a:buNone/>
            </a:pPr>
            <a:r>
              <a:rPr lang="en-CA" sz="1800" dirty="0" smtClean="0">
                <a:solidFill>
                  <a:srgbClr val="000000"/>
                </a:solidFill>
              </a:rPr>
              <a:t>(concerning the federal </a:t>
            </a:r>
            <a:r>
              <a:rPr lang="en-CA" sz="1800" dirty="0">
                <a:solidFill>
                  <a:srgbClr val="000000"/>
                </a:solidFill>
                <a:hlinkClick r:id="rId4"/>
              </a:rPr>
              <a:t>Open Data website</a:t>
            </a:r>
            <a:r>
              <a:rPr lang="en-CA" sz="1800" dirty="0">
                <a:solidFill>
                  <a:srgbClr val="000000"/>
                </a:solidFill>
              </a:rPr>
              <a:t>)</a:t>
            </a:r>
          </a:p>
          <a:p>
            <a:pPr lvl="0">
              <a:buNone/>
            </a:pPr>
            <a:endParaRPr lang="en-CA" sz="400" b="1" dirty="0" smtClean="0">
              <a:solidFill>
                <a:srgbClr val="000000"/>
              </a:solidFill>
              <a:hlinkClick r:id="rId5"/>
            </a:endParaRPr>
          </a:p>
          <a:p>
            <a:pPr lvl="0">
              <a:buNone/>
            </a:pPr>
            <a:r>
              <a:rPr lang="en-CA" sz="1800" b="1" dirty="0" smtClean="0">
                <a:solidFill>
                  <a:srgbClr val="000000"/>
                </a:solidFill>
                <a:hlinkClick r:id="rId5"/>
              </a:rPr>
              <a:t>College </a:t>
            </a:r>
            <a:r>
              <a:rPr lang="en-CA" sz="1800" b="1" dirty="0">
                <a:solidFill>
                  <a:srgbClr val="000000"/>
                </a:solidFill>
                <a:hlinkClick r:id="rId5"/>
              </a:rPr>
              <a:t>@ ESDC</a:t>
            </a:r>
            <a:r>
              <a:rPr lang="en-CA" sz="1800" b="1" dirty="0">
                <a:solidFill>
                  <a:srgbClr val="000000"/>
                </a:solidFill>
              </a:rPr>
              <a:t> (HRSB)</a:t>
            </a:r>
          </a:p>
          <a:p>
            <a:pPr marL="0" lvl="0" indent="0">
              <a:buNone/>
            </a:pPr>
            <a:r>
              <a:rPr lang="en-CA" sz="1800" dirty="0" smtClean="0">
                <a:solidFill>
                  <a:srgbClr val="000000"/>
                </a:solidFill>
              </a:rPr>
              <a:t>(concerning learning materials, online </a:t>
            </a:r>
            <a:r>
              <a:rPr lang="en-CA" sz="1800" dirty="0">
                <a:solidFill>
                  <a:srgbClr val="000000"/>
                </a:solidFill>
              </a:rPr>
              <a:t>learning)</a:t>
            </a:r>
          </a:p>
          <a:p>
            <a:pPr lvl="0">
              <a:buNone/>
            </a:pPr>
            <a:endParaRPr lang="en-CA" sz="400" b="1" dirty="0" smtClean="0">
              <a:solidFill>
                <a:srgbClr val="000000"/>
              </a:solidFill>
              <a:hlinkClick r:id="rId6"/>
            </a:endParaRPr>
          </a:p>
          <a:p>
            <a:pPr lvl="0">
              <a:buNone/>
            </a:pPr>
            <a:r>
              <a:rPr lang="en-CA" sz="1800" b="1" dirty="0" smtClean="0">
                <a:solidFill>
                  <a:srgbClr val="000000"/>
                </a:solidFill>
                <a:hlinkClick r:id="rId6"/>
              </a:rPr>
              <a:t>ESDC </a:t>
            </a:r>
            <a:r>
              <a:rPr lang="en-CA" sz="1800" b="1" dirty="0">
                <a:solidFill>
                  <a:srgbClr val="000000"/>
                </a:solidFill>
                <a:hlinkClick r:id="rId6"/>
              </a:rPr>
              <a:t>Procurement Team</a:t>
            </a:r>
            <a:r>
              <a:rPr lang="en-CA" sz="1800" b="1" dirty="0">
                <a:solidFill>
                  <a:srgbClr val="000000"/>
                </a:solidFill>
              </a:rPr>
              <a:t> (CFOB)</a:t>
            </a:r>
          </a:p>
          <a:p>
            <a:pPr marL="0" lvl="0" indent="0">
              <a:buNone/>
            </a:pPr>
            <a:r>
              <a:rPr lang="en-CA" sz="1800" dirty="0" smtClean="0">
                <a:solidFill>
                  <a:srgbClr val="000000"/>
                </a:solidFill>
              </a:rPr>
              <a:t>(concerning procurement contracts</a:t>
            </a:r>
            <a:r>
              <a:rPr lang="en-CA" sz="1800" dirty="0">
                <a:solidFill>
                  <a:srgbClr val="000000"/>
                </a:solidFill>
              </a:rPr>
              <a:t>)</a:t>
            </a:r>
          </a:p>
          <a:p>
            <a:pPr lvl="0">
              <a:buNone/>
            </a:pPr>
            <a:endParaRPr lang="en-CA" sz="400" b="1" dirty="0" smtClean="0">
              <a:solidFill>
                <a:srgbClr val="000000"/>
              </a:solidFill>
            </a:endParaRPr>
          </a:p>
          <a:p>
            <a:pPr lvl="0">
              <a:buNone/>
            </a:pPr>
            <a:r>
              <a:rPr lang="en-CA" sz="1800" b="1" dirty="0" smtClean="0">
                <a:solidFill>
                  <a:srgbClr val="000000"/>
                </a:solidFill>
              </a:rPr>
              <a:t>Legal </a:t>
            </a:r>
            <a:r>
              <a:rPr lang="en-CA" sz="1800" b="1" dirty="0">
                <a:solidFill>
                  <a:srgbClr val="000000"/>
                </a:solidFill>
              </a:rPr>
              <a:t>Services</a:t>
            </a:r>
          </a:p>
          <a:p>
            <a:pPr marL="0" lvl="0" indent="0">
              <a:buNone/>
            </a:pPr>
            <a:r>
              <a:rPr lang="en-CA" sz="1800" dirty="0" smtClean="0">
                <a:solidFill>
                  <a:srgbClr val="000000"/>
                </a:solidFill>
              </a:rPr>
              <a:t>(for legal </a:t>
            </a:r>
            <a:r>
              <a:rPr lang="en-CA" sz="1800" dirty="0">
                <a:solidFill>
                  <a:srgbClr val="000000"/>
                </a:solidFill>
              </a:rPr>
              <a:t>advice on IP, </a:t>
            </a:r>
            <a:r>
              <a:rPr lang="en-CA" sz="1800" b="1" dirty="0">
                <a:solidFill>
                  <a:srgbClr val="000000"/>
                </a:solidFill>
              </a:rPr>
              <a:t>through IPCOE</a:t>
            </a:r>
            <a:r>
              <a:rPr lang="en-CA" sz="1800" dirty="0" smtClean="0">
                <a:solidFill>
                  <a:srgbClr val="000000"/>
                </a:solidFill>
              </a:rPr>
              <a:t>)</a:t>
            </a:r>
          </a:p>
          <a:p>
            <a:pPr marL="0" lvl="0" indent="0">
              <a:buNone/>
            </a:pPr>
            <a:endParaRPr lang="en-CA" sz="400" dirty="0">
              <a:solidFill>
                <a:srgbClr val="000000"/>
              </a:solidFill>
            </a:endParaRPr>
          </a:p>
          <a:p>
            <a:pPr marL="0" lvl="0" indent="0">
              <a:buNone/>
            </a:pPr>
            <a:r>
              <a:rPr lang="en-CA" sz="1800" b="1" dirty="0">
                <a:solidFill>
                  <a:srgbClr val="000000"/>
                </a:solidFill>
                <a:hlinkClick r:id="rId7"/>
              </a:rPr>
              <a:t>Innovation, Information and Technology Branch</a:t>
            </a:r>
            <a:r>
              <a:rPr lang="en-CA" sz="1800" b="1" dirty="0">
                <a:solidFill>
                  <a:srgbClr val="000000"/>
                </a:solidFill>
              </a:rPr>
              <a:t> (IITB)</a:t>
            </a:r>
          </a:p>
          <a:p>
            <a:pPr marL="0" lvl="0" indent="0">
              <a:buNone/>
            </a:pPr>
            <a:r>
              <a:rPr lang="en-CA" sz="1800" dirty="0" smtClean="0">
                <a:solidFill>
                  <a:srgbClr val="000000"/>
                </a:solidFill>
              </a:rPr>
              <a:t>(concerning software </a:t>
            </a:r>
            <a:r>
              <a:rPr lang="en-CA" sz="1800" dirty="0">
                <a:solidFill>
                  <a:srgbClr val="000000"/>
                </a:solidFill>
              </a:rPr>
              <a:t>and other digital technology)</a:t>
            </a:r>
          </a:p>
        </p:txBody>
      </p:sp>
    </p:spTree>
    <p:extLst>
      <p:ext uri="{BB962C8B-B14F-4D97-AF65-F5344CB8AC3E}">
        <p14:creationId xmlns:p14="http://schemas.microsoft.com/office/powerpoint/2010/main" val="3333105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 from IPCOE… </a:t>
            </a:r>
            <a:r>
              <a:rPr lang="en-US" dirty="0" smtClean="0"/>
              <a:t>(Spring 2017)</a:t>
            </a:r>
            <a:endParaRPr lang="en-CA" dirty="0"/>
          </a:p>
        </p:txBody>
      </p:sp>
      <p:sp>
        <p:nvSpPr>
          <p:cNvPr id="3" name="Content Placeholder 2"/>
          <p:cNvSpPr>
            <a:spLocks noGrp="1"/>
          </p:cNvSpPr>
          <p:nvPr>
            <p:ph idx="1"/>
          </p:nvPr>
        </p:nvSpPr>
        <p:spPr/>
        <p:txBody>
          <a:bodyPr>
            <a:normAutofit fontScale="85000" lnSpcReduction="10000"/>
          </a:bodyPr>
          <a:lstStyle/>
          <a:p>
            <a:r>
              <a:rPr lang="en-US" b="1" u="sng" dirty="0"/>
              <a:t>All online services</a:t>
            </a:r>
            <a:r>
              <a:rPr lang="en-US" b="1" dirty="0"/>
              <a:t> purchased via Acquisition Card </a:t>
            </a:r>
            <a:r>
              <a:rPr lang="en-US" dirty="0"/>
              <a:t>(credit card) are under review. Employees with cards (cardholders) must review website’s Terms of Use </a:t>
            </a:r>
            <a:r>
              <a:rPr lang="en-US" b="1" dirty="0"/>
              <a:t>before</a:t>
            </a:r>
            <a:r>
              <a:rPr lang="en-US" dirty="0"/>
              <a:t> creating an account for </a:t>
            </a:r>
            <a:r>
              <a:rPr lang="en-US" dirty="0" smtClean="0"/>
              <a:t>services. Users </a:t>
            </a:r>
            <a:r>
              <a:rPr lang="en-US" dirty="0"/>
              <a:t>of existing accounts should review the Terms of Use, if they have not done so.</a:t>
            </a:r>
          </a:p>
          <a:p>
            <a:r>
              <a:rPr lang="en-US" dirty="0" smtClean="0"/>
              <a:t>Using the </a:t>
            </a:r>
            <a:r>
              <a:rPr lang="en-US" dirty="0">
                <a:hlinkClick r:id="rId2"/>
              </a:rPr>
              <a:t>Acquisition Card (credit card</a:t>
            </a:r>
            <a:r>
              <a:rPr lang="en-US" dirty="0" smtClean="0">
                <a:hlinkClick r:id="rId2"/>
              </a:rPr>
              <a:t>), </a:t>
            </a:r>
            <a:r>
              <a:rPr lang="en-US" dirty="0" smtClean="0"/>
              <a:t>you </a:t>
            </a:r>
            <a:r>
              <a:rPr lang="en-US" b="1" i="1" dirty="0"/>
              <a:t>cannot </a:t>
            </a:r>
            <a:r>
              <a:rPr lang="en-US" dirty="0"/>
              <a:t>purchase the </a:t>
            </a:r>
            <a:r>
              <a:rPr lang="en-US" b="1" dirty="0"/>
              <a:t>creation of new </a:t>
            </a:r>
            <a:r>
              <a:rPr lang="en-US" b="1" dirty="0" smtClean="0"/>
              <a:t>IP </a:t>
            </a:r>
            <a:r>
              <a:rPr lang="en-US" dirty="0" smtClean="0"/>
              <a:t>(e.g. designer </a:t>
            </a:r>
            <a:r>
              <a:rPr lang="en-US" smtClean="0"/>
              <a:t>services</a:t>
            </a:r>
            <a:r>
              <a:rPr lang="en-US" smtClean="0"/>
              <a:t>).</a:t>
            </a:r>
            <a:endParaRPr lang="en-US" dirty="0" smtClean="0"/>
          </a:p>
        </p:txBody>
      </p:sp>
    </p:spTree>
    <p:extLst>
      <p:ext uri="{BB962C8B-B14F-4D97-AF65-F5344CB8AC3E}">
        <p14:creationId xmlns:p14="http://schemas.microsoft.com/office/powerpoint/2010/main" val="419803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I need this training?</a:t>
            </a:r>
          </a:p>
        </p:txBody>
      </p:sp>
      <p:sp>
        <p:nvSpPr>
          <p:cNvPr id="3" name="Content Placeholder 2"/>
          <p:cNvSpPr>
            <a:spLocks noGrp="1"/>
          </p:cNvSpPr>
          <p:nvPr>
            <p:ph idx="1"/>
          </p:nvPr>
        </p:nvSpPr>
        <p:spPr/>
        <p:txBody>
          <a:bodyPr>
            <a:normAutofit fontScale="77500" lnSpcReduction="20000"/>
          </a:bodyPr>
          <a:lstStyle/>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Intellectual property (IP) is a growing, modern, and diverse field of business!</a:t>
            </a:r>
          </a:p>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Why should an ESDC employee care?</a:t>
            </a:r>
          </a:p>
          <a:p>
            <a:pPr lvl="1" indent="-342900" defTabSz="914400" fontAlgn="base">
              <a:spcAft>
                <a:spcPct val="0"/>
              </a:spcAft>
              <a:buSzPct val="120000"/>
              <a:buFont typeface="Arial" panose="020B0604020202020204" pitchFamily="34" charset="0"/>
              <a:buChar char="-"/>
            </a:pPr>
            <a:r>
              <a:rPr lang="en-CA" sz="2400" kern="0" dirty="0">
                <a:solidFill>
                  <a:srgbClr val="000000"/>
                </a:solidFill>
              </a:rPr>
              <a:t>Employees who infringe on IP at work put ESDC, and themselves, at risk</a:t>
            </a:r>
          </a:p>
          <a:p>
            <a:pPr lvl="1" indent="-342900" defTabSz="914400" fontAlgn="base">
              <a:spcAft>
                <a:spcPct val="0"/>
              </a:spcAft>
              <a:buSzPct val="120000"/>
              <a:buFont typeface="Arial" panose="020B0604020202020204" pitchFamily="34" charset="0"/>
              <a:buChar char="-"/>
            </a:pPr>
            <a:r>
              <a:rPr lang="en-CA" sz="2400" kern="0" dirty="0">
                <a:solidFill>
                  <a:srgbClr val="000000"/>
                </a:solidFill>
              </a:rPr>
              <a:t>Employees could also easily  (and unintentionally) mishandle ESDC’s own IP</a:t>
            </a:r>
          </a:p>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In 2014, ESDC adopted an </a:t>
            </a:r>
            <a:r>
              <a:rPr lang="en-CA" sz="2800" kern="0" dirty="0">
                <a:solidFill>
                  <a:srgbClr val="000000"/>
                </a:solidFill>
                <a:cs typeface="+mn-cs"/>
                <a:hlinkClick r:id="rId2"/>
              </a:rPr>
              <a:t>IP Management Policy</a:t>
            </a:r>
            <a:r>
              <a:rPr lang="en-CA" sz="2800" kern="0" dirty="0">
                <a:solidFill>
                  <a:srgbClr val="000000"/>
                </a:solidFill>
                <a:cs typeface="+mn-cs"/>
              </a:rPr>
              <a:t> </a:t>
            </a:r>
            <a:endParaRPr lang="en-CA" sz="2800" kern="0" dirty="0" smtClean="0">
              <a:solidFill>
                <a:srgbClr val="000000"/>
              </a:solidFill>
              <a:cs typeface="+mn-cs"/>
            </a:endParaRPr>
          </a:p>
          <a:p>
            <a:pPr lvl="1" defTabSz="914400" fontAlgn="base">
              <a:spcAft>
                <a:spcPct val="0"/>
              </a:spcAft>
              <a:buSzPct val="120000"/>
              <a:buFont typeface="Arial" panose="020B0604020202020204" pitchFamily="34" charset="0"/>
              <a:buChar char="-"/>
            </a:pPr>
            <a:r>
              <a:rPr lang="en-CA" sz="2000" kern="0" dirty="0" smtClean="0">
                <a:solidFill>
                  <a:srgbClr val="000000"/>
                </a:solidFill>
              </a:rPr>
              <a:t>It </a:t>
            </a:r>
            <a:r>
              <a:rPr lang="en-CA" sz="2000" kern="0" dirty="0">
                <a:solidFill>
                  <a:srgbClr val="000000"/>
                </a:solidFill>
              </a:rPr>
              <a:t>applies to employees and has consequences</a:t>
            </a:r>
          </a:p>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This presentation is part of training efforts related to implementing that policy</a:t>
            </a:r>
          </a:p>
          <a:p>
            <a:pPr marL="0" lvl="0" indent="0" defTabSz="914400" fontAlgn="base">
              <a:spcAft>
                <a:spcPct val="0"/>
              </a:spcAft>
              <a:buSzPct val="120000"/>
              <a:buNone/>
            </a:pPr>
            <a:endParaRPr lang="en-CA" sz="600" kern="0" dirty="0">
              <a:solidFill>
                <a:srgbClr val="000000"/>
              </a:solidFill>
              <a:cs typeface="+mn-cs"/>
            </a:endParaRPr>
          </a:p>
          <a:p>
            <a:pPr marL="0" lvl="0" indent="0" defTabSz="914400" fontAlgn="base">
              <a:spcAft>
                <a:spcPct val="0"/>
              </a:spcAft>
              <a:buSzPct val="120000"/>
              <a:buNone/>
            </a:pPr>
            <a:r>
              <a:rPr lang="en-CA" sz="2800" b="1" kern="0" dirty="0" smtClean="0">
                <a:solidFill>
                  <a:srgbClr val="000000"/>
                </a:solidFill>
                <a:cs typeface="+mn-cs"/>
              </a:rPr>
              <a:t>IPCOE </a:t>
            </a:r>
            <a:r>
              <a:rPr lang="en-CA" sz="2800" b="1" kern="0" dirty="0">
                <a:solidFill>
                  <a:srgbClr val="000000"/>
                </a:solidFill>
                <a:cs typeface="+mn-cs"/>
              </a:rPr>
              <a:t>(</a:t>
            </a:r>
            <a:r>
              <a:rPr lang="en-US" altLang="en-US" sz="2800" b="1" kern="0" dirty="0">
                <a:solidFill>
                  <a:srgbClr val="000000"/>
                </a:solidFill>
                <a:cs typeface="+mn-cs"/>
                <a:hlinkClick r:id="rId3"/>
              </a:rPr>
              <a:t>IP Centre of Excellence</a:t>
            </a:r>
            <a:r>
              <a:rPr lang="en-US" altLang="en-US" sz="2800" b="1" kern="0" dirty="0">
                <a:solidFill>
                  <a:srgbClr val="000000"/>
                </a:solidFill>
                <a:cs typeface="+mn-cs"/>
              </a:rPr>
              <a:t>) </a:t>
            </a:r>
            <a:r>
              <a:rPr lang="en-CA" sz="2800" b="1" kern="0" dirty="0">
                <a:solidFill>
                  <a:srgbClr val="000000"/>
                </a:solidFill>
                <a:cs typeface="+mn-cs"/>
              </a:rPr>
              <a:t>is here to help!</a:t>
            </a:r>
          </a:p>
        </p:txBody>
      </p:sp>
    </p:spTree>
    <p:extLst>
      <p:ext uri="{BB962C8B-B14F-4D97-AF65-F5344CB8AC3E}">
        <p14:creationId xmlns:p14="http://schemas.microsoft.com/office/powerpoint/2010/main" val="4143521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intellectual property (or IP)?</a:t>
            </a:r>
            <a:endParaRPr lang="en-US" dirty="0"/>
          </a:p>
        </p:txBody>
      </p:sp>
      <p:sp>
        <p:nvSpPr>
          <p:cNvPr id="3" name="Content Placeholder 2"/>
          <p:cNvSpPr>
            <a:spLocks noGrp="1"/>
          </p:cNvSpPr>
          <p:nvPr>
            <p:ph idx="1"/>
          </p:nvPr>
        </p:nvSpPr>
        <p:spPr/>
        <p:txBody>
          <a:bodyPr>
            <a:noAutofit/>
          </a:bodyPr>
          <a:lstStyle/>
          <a:p>
            <a:pPr lvl="0" defTabSz="914400" fontAlgn="base">
              <a:spcAft>
                <a:spcPct val="0"/>
              </a:spcAft>
              <a:buSzPct val="120000"/>
              <a:buFont typeface="Arial" panose="020B0604020202020204" pitchFamily="34" charset="0"/>
              <a:buChar char="•"/>
            </a:pPr>
            <a:r>
              <a:rPr lang="en-CA" sz="2000" kern="0" dirty="0">
                <a:solidFill>
                  <a:srgbClr val="000000"/>
                </a:solidFill>
                <a:cs typeface="+mn-cs"/>
              </a:rPr>
              <a:t>Think of it as the “intangible” rights to books, movies, data and other intellectual creations (works)</a:t>
            </a:r>
          </a:p>
          <a:p>
            <a:pPr lvl="0" defTabSz="914400" fontAlgn="base">
              <a:spcAft>
                <a:spcPct val="0"/>
              </a:spcAft>
              <a:buSzPct val="120000"/>
              <a:buFont typeface="Arial" panose="020B0604020202020204" pitchFamily="34" charset="0"/>
              <a:buChar char="•"/>
            </a:pPr>
            <a:r>
              <a:rPr lang="en-CA" sz="2000" kern="0" dirty="0">
                <a:solidFill>
                  <a:srgbClr val="000000"/>
                </a:solidFill>
                <a:cs typeface="+mn-cs"/>
              </a:rPr>
              <a:t>It helps rights-owners (often the authors/creators) control the use of their </a:t>
            </a:r>
            <a:r>
              <a:rPr lang="en-CA" sz="2000" kern="0" dirty="0" smtClean="0">
                <a:solidFill>
                  <a:srgbClr val="000000"/>
                </a:solidFill>
                <a:cs typeface="+mn-cs"/>
              </a:rPr>
              <a:t>works</a:t>
            </a:r>
          </a:p>
          <a:p>
            <a:pPr marL="0" lvl="0" indent="0" defTabSz="914400" fontAlgn="base">
              <a:spcAft>
                <a:spcPct val="0"/>
              </a:spcAft>
              <a:buSzPct val="120000"/>
              <a:buNone/>
            </a:pPr>
            <a:endParaRPr lang="en-CA" sz="2000" kern="0" dirty="0">
              <a:solidFill>
                <a:srgbClr val="000000"/>
              </a:solidFill>
              <a:cs typeface="+mn-cs"/>
            </a:endParaRPr>
          </a:p>
          <a:p>
            <a:pPr marL="0" lvl="0" indent="0" defTabSz="914400" fontAlgn="base">
              <a:spcAft>
                <a:spcPct val="0"/>
              </a:spcAft>
              <a:buSzPct val="120000"/>
              <a:buNone/>
            </a:pPr>
            <a:r>
              <a:rPr lang="en-CA" sz="2000" b="1" kern="0" dirty="0" smtClean="0">
                <a:solidFill>
                  <a:srgbClr val="000000"/>
                </a:solidFill>
                <a:cs typeface="+mn-cs"/>
              </a:rPr>
              <a:t>Examples</a:t>
            </a:r>
            <a:r>
              <a:rPr lang="en-CA" sz="2000" b="1" kern="0" dirty="0">
                <a:solidFill>
                  <a:srgbClr val="000000"/>
                </a:solidFill>
                <a:cs typeface="+mn-cs"/>
              </a:rPr>
              <a:t>, please!</a:t>
            </a:r>
          </a:p>
          <a:p>
            <a:pPr lvl="0" defTabSz="914400" fontAlgn="base">
              <a:spcAft>
                <a:spcPct val="0"/>
              </a:spcAft>
              <a:buSzPct val="120000"/>
              <a:buFont typeface="Arial" panose="020B0604020202020204" pitchFamily="34" charset="0"/>
              <a:buChar char="•"/>
            </a:pPr>
            <a:r>
              <a:rPr lang="en-CA" sz="2000" kern="0" dirty="0">
                <a:solidFill>
                  <a:srgbClr val="000000"/>
                </a:solidFill>
                <a:cs typeface="+mn-cs"/>
              </a:rPr>
              <a:t>You would probably realize recording a blockbuster movie on your phone in a theatre is not OK. Well, as an employee you must consider IP rights when working with third-party materials.</a:t>
            </a:r>
          </a:p>
          <a:p>
            <a:pPr lvl="0" defTabSz="914400" fontAlgn="base">
              <a:spcAft>
                <a:spcPct val="0"/>
              </a:spcAft>
              <a:buSzPct val="120000"/>
              <a:buFont typeface="Arial" panose="020B0604020202020204" pitchFamily="34" charset="0"/>
              <a:buChar char="•"/>
            </a:pPr>
            <a:r>
              <a:rPr lang="en-CA" sz="2000" kern="0" dirty="0">
                <a:solidFill>
                  <a:srgbClr val="000000"/>
                </a:solidFill>
                <a:cs typeface="+mn-cs"/>
              </a:rPr>
              <a:t>ESDC must also obtain, monitor and enforce its own IP rights (e.g. in employee works), to help prevent misuse, inaccuracies and fraud.</a:t>
            </a:r>
          </a:p>
        </p:txBody>
      </p:sp>
    </p:spTree>
    <p:extLst>
      <p:ext uri="{BB962C8B-B14F-4D97-AF65-F5344CB8AC3E}">
        <p14:creationId xmlns:p14="http://schemas.microsoft.com/office/powerpoint/2010/main" val="167921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IP</a:t>
            </a:r>
          </a:p>
        </p:txBody>
      </p:sp>
      <p:sp>
        <p:nvSpPr>
          <p:cNvPr id="3" name="Content Placeholder 2"/>
          <p:cNvSpPr>
            <a:spLocks noGrp="1"/>
          </p:cNvSpPr>
          <p:nvPr>
            <p:ph idx="1"/>
          </p:nvPr>
        </p:nvSpPr>
        <p:spPr/>
        <p:txBody>
          <a:bodyPr>
            <a:normAutofit fontScale="92500" lnSpcReduction="20000"/>
          </a:bodyPr>
          <a:lstStyle/>
          <a:p>
            <a:pPr marL="0" lvl="0" indent="0" defTabSz="914400" fontAlgn="base">
              <a:spcAft>
                <a:spcPct val="0"/>
              </a:spcAft>
              <a:buSzPct val="120000"/>
              <a:buNone/>
            </a:pPr>
            <a:r>
              <a:rPr lang="en-CA" sz="2800" kern="0" dirty="0">
                <a:solidFill>
                  <a:srgbClr val="000000"/>
                </a:solidFill>
                <a:cs typeface="+mn-cs"/>
              </a:rPr>
              <a:t>The main types of IP in Canada are:</a:t>
            </a:r>
          </a:p>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Copyright</a:t>
            </a:r>
          </a:p>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Patent</a:t>
            </a:r>
          </a:p>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Trademark and Official Mark</a:t>
            </a:r>
          </a:p>
          <a:p>
            <a:pPr lvl="0" defTabSz="914400" fontAlgn="base">
              <a:spcAft>
                <a:spcPct val="0"/>
              </a:spcAft>
              <a:buSzPct val="120000"/>
              <a:buFont typeface="Arial" panose="020B0604020202020204" pitchFamily="34" charset="0"/>
              <a:buChar char="•"/>
            </a:pPr>
            <a:r>
              <a:rPr lang="en-CA" sz="2800" kern="0" dirty="0">
                <a:solidFill>
                  <a:srgbClr val="000000"/>
                </a:solidFill>
                <a:cs typeface="+mn-cs"/>
              </a:rPr>
              <a:t>Industrial Design</a:t>
            </a:r>
          </a:p>
          <a:p>
            <a:pPr lvl="0" defTabSz="914400" fontAlgn="base">
              <a:spcAft>
                <a:spcPct val="0"/>
              </a:spcAft>
              <a:buSzPct val="120000"/>
              <a:buFont typeface="Arial" panose="020B0604020202020204" pitchFamily="34" charset="0"/>
              <a:buChar char="•"/>
            </a:pPr>
            <a:endParaRPr lang="en-CA" sz="1600" kern="0" dirty="0">
              <a:solidFill>
                <a:srgbClr val="000000"/>
              </a:solidFill>
              <a:cs typeface="+mn-cs"/>
            </a:endParaRPr>
          </a:p>
          <a:p>
            <a:pPr marL="0" lvl="0" indent="0" defTabSz="914400" fontAlgn="base">
              <a:spcAft>
                <a:spcPct val="0"/>
              </a:spcAft>
              <a:buSzPct val="120000"/>
              <a:buNone/>
            </a:pPr>
            <a:r>
              <a:rPr lang="en-CA" sz="2800" kern="0" dirty="0">
                <a:solidFill>
                  <a:srgbClr val="000000"/>
                </a:solidFill>
                <a:cs typeface="+mn-cs"/>
              </a:rPr>
              <a:t>There are other types, too.</a:t>
            </a:r>
          </a:p>
          <a:p>
            <a:pPr lvl="0" defTabSz="914400" fontAlgn="base">
              <a:spcAft>
                <a:spcPct val="0"/>
              </a:spcAft>
              <a:buSzPct val="120000"/>
              <a:buFont typeface="Arial" panose="020B0604020202020204" pitchFamily="34" charset="0"/>
              <a:buChar char="•"/>
            </a:pPr>
            <a:endParaRPr lang="en-CA" sz="1600" kern="0" dirty="0">
              <a:solidFill>
                <a:srgbClr val="000000"/>
              </a:solidFill>
              <a:cs typeface="+mn-cs"/>
            </a:endParaRPr>
          </a:p>
          <a:p>
            <a:pPr marL="0" lvl="0" indent="0" defTabSz="914400" fontAlgn="base">
              <a:spcAft>
                <a:spcPct val="0"/>
              </a:spcAft>
              <a:buSzPct val="120000"/>
              <a:buNone/>
            </a:pPr>
            <a:r>
              <a:rPr lang="en-CA" sz="2800" kern="0" dirty="0">
                <a:solidFill>
                  <a:srgbClr val="000000"/>
                </a:solidFill>
                <a:cs typeface="+mn-cs"/>
              </a:rPr>
              <a:t>This presentation discusses two kinds that matter the most at ESDC: </a:t>
            </a:r>
            <a:r>
              <a:rPr lang="en-CA" sz="2800" b="1" kern="0" dirty="0">
                <a:solidFill>
                  <a:srgbClr val="000000"/>
                </a:solidFill>
                <a:cs typeface="+mn-cs"/>
              </a:rPr>
              <a:t>copyright and official mark.</a:t>
            </a:r>
          </a:p>
        </p:txBody>
      </p:sp>
    </p:spTree>
    <p:extLst>
      <p:ext uri="{BB962C8B-B14F-4D97-AF65-F5344CB8AC3E}">
        <p14:creationId xmlns:p14="http://schemas.microsoft.com/office/powerpoint/2010/main" val="426886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IP Management Policy</a:t>
            </a:r>
          </a:p>
        </p:txBody>
      </p:sp>
      <p:sp>
        <p:nvSpPr>
          <p:cNvPr id="3" name="Content Placeholder 2"/>
          <p:cNvSpPr>
            <a:spLocks noGrp="1"/>
          </p:cNvSpPr>
          <p:nvPr>
            <p:ph idx="1"/>
          </p:nvPr>
        </p:nvSpPr>
        <p:spPr/>
        <p:txBody>
          <a:bodyPr>
            <a:normAutofit/>
          </a:bodyPr>
          <a:lstStyle/>
          <a:p>
            <a:pPr marL="0" lvl="0" indent="0" defTabSz="914400" fontAlgn="base">
              <a:spcAft>
                <a:spcPct val="0"/>
              </a:spcAft>
              <a:buSzPct val="120000"/>
              <a:buNone/>
            </a:pPr>
            <a:r>
              <a:rPr lang="en-CA" sz="2800" kern="0" dirty="0">
                <a:solidFill>
                  <a:srgbClr val="000000"/>
                </a:solidFill>
                <a:cs typeface="+mn-cs"/>
              </a:rPr>
              <a:t>You should read the IP Management Policy on iService.</a:t>
            </a:r>
          </a:p>
          <a:p>
            <a:pPr marL="0" lvl="0" indent="0" defTabSz="914400" fontAlgn="base">
              <a:spcAft>
                <a:spcPct val="0"/>
              </a:spcAft>
              <a:buSzPct val="120000"/>
              <a:buNone/>
            </a:pPr>
            <a:r>
              <a:rPr lang="en-CA" sz="2000" kern="0" dirty="0">
                <a:solidFill>
                  <a:srgbClr val="000000"/>
                </a:solidFill>
                <a:cs typeface="+mn-cs"/>
                <a:hlinkClick r:id="rId2"/>
              </a:rPr>
              <a:t>http://</a:t>
            </a:r>
            <a:r>
              <a:rPr lang="en-CA" sz="2000" kern="0" dirty="0" smtClean="0">
                <a:solidFill>
                  <a:srgbClr val="000000"/>
                </a:solidFill>
                <a:cs typeface="+mn-cs"/>
                <a:hlinkClick r:id="rId2"/>
              </a:rPr>
              <a:t>iservice.prv/eng/finance/ip/ip_Management_Policy.shtml</a:t>
            </a:r>
            <a:endParaRPr lang="en-CA" sz="2000" kern="0" dirty="0" smtClean="0">
              <a:solidFill>
                <a:srgbClr val="000000"/>
              </a:solidFill>
              <a:cs typeface="+mn-cs"/>
            </a:endParaRPr>
          </a:p>
          <a:p>
            <a:pPr marL="0" lvl="0" indent="0" defTabSz="914400" fontAlgn="base">
              <a:spcAft>
                <a:spcPct val="0"/>
              </a:spcAft>
              <a:buSzPct val="120000"/>
              <a:buNone/>
            </a:pPr>
            <a:endParaRPr lang="en-CA" sz="2800" kern="0" dirty="0">
              <a:solidFill>
                <a:srgbClr val="000000"/>
              </a:solidFill>
              <a:cs typeface="+mn-cs"/>
            </a:endParaRPr>
          </a:p>
          <a:p>
            <a:pPr marL="0" lvl="0" indent="0" defTabSz="914400" fontAlgn="base">
              <a:spcAft>
                <a:spcPct val="0"/>
              </a:spcAft>
              <a:buSzPct val="120000"/>
              <a:buNone/>
            </a:pPr>
            <a:r>
              <a:rPr lang="en-CA" sz="2800" kern="0" dirty="0">
                <a:solidFill>
                  <a:srgbClr val="000000"/>
                </a:solidFill>
                <a:cs typeface="+mn-cs"/>
              </a:rPr>
              <a:t>The following slides explain several key concepts and aspects that are available in further detail in the Policy…</a:t>
            </a:r>
          </a:p>
        </p:txBody>
      </p:sp>
    </p:spTree>
    <p:extLst>
      <p:ext uri="{BB962C8B-B14F-4D97-AF65-F5344CB8AC3E}">
        <p14:creationId xmlns:p14="http://schemas.microsoft.com/office/powerpoint/2010/main" val="3100007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0367"/>
            <a:ext cx="8229600" cy="1143000"/>
          </a:xfrm>
        </p:spPr>
        <p:txBody>
          <a:bodyPr/>
          <a:lstStyle/>
          <a:p>
            <a:r>
              <a:rPr lang="en-US" dirty="0"/>
              <a:t>What is “copyright”? </a:t>
            </a:r>
            <a:r>
              <a:rPr lang="en-US" sz="2000" b="0" dirty="0"/>
              <a:t>(</a:t>
            </a:r>
            <a:r>
              <a:rPr lang="en-US" sz="2000" b="0" i="1" dirty="0"/>
              <a:t>Copyright Act</a:t>
            </a:r>
            <a:r>
              <a:rPr lang="en-US" sz="2000" b="0" dirty="0"/>
              <a:t>)</a:t>
            </a:r>
            <a:endParaRPr lang="en-US" sz="2000" dirty="0"/>
          </a:p>
        </p:txBody>
      </p:sp>
      <p:sp>
        <p:nvSpPr>
          <p:cNvPr id="3" name="Content Placeholder 2"/>
          <p:cNvSpPr>
            <a:spLocks noGrp="1"/>
          </p:cNvSpPr>
          <p:nvPr>
            <p:ph idx="1"/>
          </p:nvPr>
        </p:nvSpPr>
        <p:spPr>
          <a:xfrm>
            <a:off x="385483" y="1346880"/>
            <a:ext cx="8229600" cy="4606051"/>
          </a:xfrm>
        </p:spPr>
        <p:txBody>
          <a:bodyPr>
            <a:noAutofit/>
          </a:bodyPr>
          <a:lstStyle/>
          <a:p>
            <a:pPr lvl="0" defTabSz="914400" fontAlgn="base">
              <a:spcAft>
                <a:spcPct val="0"/>
              </a:spcAft>
              <a:buSzPct val="120000"/>
              <a:buFont typeface="Arial" panose="020B0604020202020204" pitchFamily="34" charset="0"/>
              <a:buChar char="•"/>
            </a:pPr>
            <a:r>
              <a:rPr lang="en-CA" sz="1800" kern="0" dirty="0">
                <a:solidFill>
                  <a:srgbClr val="000000"/>
                </a:solidFill>
              </a:rPr>
              <a:t>It protects the “fixed” (e.g. written) </a:t>
            </a:r>
            <a:r>
              <a:rPr lang="en-CA" sz="1800" i="1" kern="0" dirty="0">
                <a:solidFill>
                  <a:srgbClr val="000000"/>
                </a:solidFill>
              </a:rPr>
              <a:t>original expressions </a:t>
            </a:r>
            <a:r>
              <a:rPr lang="en-CA" sz="1800" kern="0" dirty="0">
                <a:solidFill>
                  <a:srgbClr val="000000"/>
                </a:solidFill>
              </a:rPr>
              <a:t>of </a:t>
            </a:r>
            <a:r>
              <a:rPr lang="en-CA" sz="1800" kern="0" dirty="0" smtClean="0">
                <a:solidFill>
                  <a:srgbClr val="000000"/>
                </a:solidFill>
              </a:rPr>
              <a:t>ideas:</a:t>
            </a:r>
          </a:p>
          <a:p>
            <a:pPr lvl="1" defTabSz="914400" fontAlgn="base">
              <a:spcAft>
                <a:spcPct val="0"/>
              </a:spcAft>
              <a:buSzPct val="120000"/>
              <a:buFont typeface="Arial" panose="020B0604020202020204" pitchFamily="34" charset="0"/>
              <a:buChar char="-"/>
            </a:pPr>
            <a:r>
              <a:rPr lang="en-CA" sz="1600" b="1" kern="0" dirty="0" smtClean="0">
                <a:solidFill>
                  <a:srgbClr val="000000"/>
                </a:solidFill>
              </a:rPr>
              <a:t>Programs</a:t>
            </a:r>
            <a:r>
              <a:rPr lang="en-CA" sz="1600" b="1" kern="0" dirty="0">
                <a:solidFill>
                  <a:srgbClr val="000000"/>
                </a:solidFill>
              </a:rPr>
              <a:t>, photos, videos, research papers, diagrams, charts, and many more things, such as e-mails and sticky </a:t>
            </a:r>
            <a:r>
              <a:rPr lang="en-CA" sz="1600" b="1" kern="0" dirty="0" smtClean="0">
                <a:solidFill>
                  <a:srgbClr val="000000"/>
                </a:solidFill>
              </a:rPr>
              <a:t>notes!</a:t>
            </a:r>
          </a:p>
          <a:p>
            <a:pPr defTabSz="914400" fontAlgn="base">
              <a:spcAft>
                <a:spcPct val="0"/>
              </a:spcAft>
              <a:buSzPct val="120000"/>
              <a:buFont typeface="Arial" panose="020B0604020202020204" pitchFamily="34" charset="0"/>
              <a:buChar char="•"/>
            </a:pPr>
            <a:r>
              <a:rPr lang="en-CA" sz="1800" b="1" kern="0" dirty="0" smtClean="0">
                <a:solidFill>
                  <a:srgbClr val="000000"/>
                </a:solidFill>
              </a:rPr>
              <a:t>It </a:t>
            </a:r>
            <a:r>
              <a:rPr lang="en-CA" sz="1800" b="1" kern="0" dirty="0">
                <a:solidFill>
                  <a:srgbClr val="000000"/>
                </a:solidFill>
              </a:rPr>
              <a:t>exists automatically</a:t>
            </a:r>
            <a:r>
              <a:rPr lang="en-CA" sz="1800" kern="0" dirty="0">
                <a:solidFill>
                  <a:srgbClr val="000000"/>
                </a:solidFill>
              </a:rPr>
              <a:t>; does </a:t>
            </a:r>
            <a:r>
              <a:rPr lang="en-CA" sz="1800" i="1" kern="0" dirty="0">
                <a:solidFill>
                  <a:srgbClr val="000000"/>
                </a:solidFill>
              </a:rPr>
              <a:t>not </a:t>
            </a:r>
            <a:r>
              <a:rPr lang="en-CA" sz="1800" kern="0" dirty="0">
                <a:solidFill>
                  <a:srgbClr val="000000"/>
                </a:solidFill>
              </a:rPr>
              <a:t>need to be </a:t>
            </a:r>
            <a:r>
              <a:rPr lang="en-CA" sz="1800" kern="0" dirty="0" smtClean="0">
                <a:solidFill>
                  <a:srgbClr val="000000"/>
                </a:solidFill>
              </a:rPr>
              <a:t>registered</a:t>
            </a:r>
          </a:p>
          <a:p>
            <a:pPr defTabSz="914400" fontAlgn="base">
              <a:spcAft>
                <a:spcPct val="0"/>
              </a:spcAft>
              <a:buSzPct val="120000"/>
              <a:buFont typeface="Arial" panose="020B0604020202020204" pitchFamily="34" charset="0"/>
              <a:buChar char="•"/>
            </a:pPr>
            <a:r>
              <a:rPr lang="en-CA" sz="1800" kern="0" dirty="0" smtClean="0">
                <a:solidFill>
                  <a:srgbClr val="000000"/>
                </a:solidFill>
              </a:rPr>
              <a:t>Gives </a:t>
            </a:r>
            <a:r>
              <a:rPr lang="en-CA" sz="1800" kern="0" dirty="0">
                <a:solidFill>
                  <a:srgbClr val="000000"/>
                </a:solidFill>
              </a:rPr>
              <a:t>the owner (who is often the author) the </a:t>
            </a:r>
            <a:r>
              <a:rPr lang="en-CA" sz="1800" i="1" kern="0" dirty="0">
                <a:solidFill>
                  <a:srgbClr val="000000"/>
                </a:solidFill>
              </a:rPr>
              <a:t>exclusive </a:t>
            </a:r>
            <a:r>
              <a:rPr lang="en-CA" sz="1800" kern="0" dirty="0">
                <a:solidFill>
                  <a:srgbClr val="000000"/>
                </a:solidFill>
              </a:rPr>
              <a:t>right to </a:t>
            </a:r>
            <a:r>
              <a:rPr lang="en-CA" sz="1800" b="1" kern="0" dirty="0">
                <a:solidFill>
                  <a:srgbClr val="000000"/>
                </a:solidFill>
              </a:rPr>
              <a:t>copy, translate, perform, exhibit, publish and modify the protected work, </a:t>
            </a:r>
            <a:r>
              <a:rPr lang="en-CA" sz="1800" b="1" i="1" kern="0" dirty="0">
                <a:solidFill>
                  <a:srgbClr val="000000"/>
                </a:solidFill>
              </a:rPr>
              <a:t>and to authorize </a:t>
            </a:r>
            <a:r>
              <a:rPr lang="en-CA" sz="1800" b="1" kern="0" dirty="0">
                <a:solidFill>
                  <a:srgbClr val="000000"/>
                </a:solidFill>
              </a:rPr>
              <a:t>such actions for other </a:t>
            </a:r>
            <a:r>
              <a:rPr lang="en-CA" sz="1800" b="1" kern="0" dirty="0" smtClean="0">
                <a:solidFill>
                  <a:srgbClr val="000000"/>
                </a:solidFill>
              </a:rPr>
              <a:t>users</a:t>
            </a:r>
          </a:p>
          <a:p>
            <a:pPr lvl="1" defTabSz="914400" fontAlgn="base">
              <a:spcAft>
                <a:spcPct val="0"/>
              </a:spcAft>
              <a:buSzPct val="120000"/>
              <a:buFont typeface="Arial" panose="020B0604020202020204" pitchFamily="34" charset="0"/>
              <a:buChar char="-"/>
            </a:pPr>
            <a:r>
              <a:rPr lang="en-CA" sz="1600" kern="0" dirty="0" smtClean="0">
                <a:solidFill>
                  <a:srgbClr val="000000"/>
                </a:solidFill>
              </a:rPr>
              <a:t>This </a:t>
            </a:r>
            <a:r>
              <a:rPr lang="en-CA" sz="1600" kern="0" dirty="0">
                <a:solidFill>
                  <a:srgbClr val="000000"/>
                </a:solidFill>
              </a:rPr>
              <a:t>includes most online materials, like photos or </a:t>
            </a:r>
            <a:r>
              <a:rPr lang="en-CA" sz="1600" kern="0" dirty="0" smtClean="0">
                <a:solidFill>
                  <a:srgbClr val="000000"/>
                </a:solidFill>
              </a:rPr>
              <a:t>articles!</a:t>
            </a:r>
          </a:p>
          <a:p>
            <a:pPr lvl="1" defTabSz="914400" fontAlgn="base">
              <a:spcAft>
                <a:spcPct val="0"/>
              </a:spcAft>
              <a:buSzPct val="120000"/>
              <a:buFont typeface="Arial" panose="020B0604020202020204" pitchFamily="34" charset="0"/>
              <a:buChar char="-"/>
            </a:pPr>
            <a:r>
              <a:rPr lang="en-CA" sz="1600" kern="0" dirty="0" smtClean="0">
                <a:solidFill>
                  <a:srgbClr val="000000"/>
                </a:solidFill>
              </a:rPr>
              <a:t>Be </a:t>
            </a:r>
            <a:r>
              <a:rPr lang="en-CA" sz="1600" kern="0" dirty="0">
                <a:solidFill>
                  <a:srgbClr val="000000"/>
                </a:solidFill>
              </a:rPr>
              <a:t>aware: </a:t>
            </a:r>
            <a:r>
              <a:rPr lang="en-CA" sz="1600" b="1" kern="0" dirty="0">
                <a:solidFill>
                  <a:srgbClr val="000000"/>
                </a:solidFill>
              </a:rPr>
              <a:t>the Crown (ESDC) owns work-related IP that you make (for example, your e-mails)</a:t>
            </a:r>
          </a:p>
          <a:p>
            <a:pPr marL="0" lvl="0" indent="0" defTabSz="914400" fontAlgn="base">
              <a:spcAft>
                <a:spcPct val="0"/>
              </a:spcAft>
              <a:buSzPct val="120000"/>
              <a:buNone/>
            </a:pPr>
            <a:endParaRPr lang="en-CA" sz="400" kern="0" dirty="0">
              <a:solidFill>
                <a:srgbClr val="000000"/>
              </a:solidFill>
            </a:endParaRPr>
          </a:p>
          <a:p>
            <a:pPr marL="0" lvl="0" indent="0" defTabSz="914400" fontAlgn="base">
              <a:spcAft>
                <a:spcPct val="0"/>
              </a:spcAft>
              <a:buSzPct val="120000"/>
              <a:buNone/>
            </a:pPr>
            <a:r>
              <a:rPr lang="en-CA" sz="1800" b="1" kern="0" dirty="0">
                <a:solidFill>
                  <a:srgbClr val="000000"/>
                </a:solidFill>
              </a:rPr>
              <a:t>Think of these examples:</a:t>
            </a:r>
          </a:p>
          <a:p>
            <a:pPr lvl="0" defTabSz="914400" fontAlgn="base">
              <a:lnSpc>
                <a:spcPts val="1800"/>
              </a:lnSpc>
              <a:spcAft>
                <a:spcPct val="0"/>
              </a:spcAft>
              <a:buSzPct val="120000"/>
              <a:buFont typeface="Arial" panose="020B0604020202020204" pitchFamily="34" charset="0"/>
              <a:buChar char="•"/>
            </a:pPr>
            <a:r>
              <a:rPr lang="en-CA" sz="1800" kern="0" dirty="0">
                <a:solidFill>
                  <a:srgbClr val="000000"/>
                </a:solidFill>
              </a:rPr>
              <a:t>publications </a:t>
            </a:r>
            <a:r>
              <a:rPr lang="en-CA" sz="1800" kern="0" dirty="0" smtClean="0">
                <a:solidFill>
                  <a:srgbClr val="000000"/>
                </a:solidFill>
              </a:rPr>
              <a:t>and reports created </a:t>
            </a:r>
            <a:r>
              <a:rPr lang="en-CA" sz="1800" kern="0" dirty="0">
                <a:solidFill>
                  <a:srgbClr val="000000"/>
                </a:solidFill>
              </a:rPr>
              <a:t>by ESDC </a:t>
            </a:r>
            <a:r>
              <a:rPr lang="en-CA" sz="1800" kern="0" dirty="0" smtClean="0">
                <a:solidFill>
                  <a:srgbClr val="000000"/>
                </a:solidFill>
              </a:rPr>
              <a:t>employees</a:t>
            </a:r>
          </a:p>
          <a:p>
            <a:pPr lvl="0" defTabSz="914400" fontAlgn="base">
              <a:lnSpc>
                <a:spcPts val="1800"/>
              </a:lnSpc>
              <a:spcAft>
                <a:spcPct val="0"/>
              </a:spcAft>
              <a:buSzPct val="120000"/>
              <a:buFont typeface="Arial" panose="020B0604020202020204" pitchFamily="34" charset="0"/>
              <a:buChar char="•"/>
            </a:pPr>
            <a:r>
              <a:rPr lang="en-CA" sz="1800" b="1" kern="0" dirty="0" smtClean="0">
                <a:solidFill>
                  <a:srgbClr val="000000"/>
                </a:solidFill>
              </a:rPr>
              <a:t>graphs</a:t>
            </a:r>
            <a:r>
              <a:rPr lang="en-CA" sz="1800" b="1" kern="0" dirty="0">
                <a:solidFill>
                  <a:srgbClr val="000000"/>
                </a:solidFill>
              </a:rPr>
              <a:t>, charts or photos that we did not make, but use in our </a:t>
            </a:r>
            <a:r>
              <a:rPr lang="en-CA" sz="1800" b="1" kern="0" dirty="0" smtClean="0">
                <a:solidFill>
                  <a:srgbClr val="000000"/>
                </a:solidFill>
              </a:rPr>
              <a:t>work</a:t>
            </a:r>
          </a:p>
          <a:p>
            <a:pPr lvl="0" defTabSz="914400" fontAlgn="base">
              <a:lnSpc>
                <a:spcPts val="1800"/>
              </a:lnSpc>
              <a:spcAft>
                <a:spcPct val="0"/>
              </a:spcAft>
              <a:buSzPct val="120000"/>
              <a:buFont typeface="Arial" panose="020B0604020202020204" pitchFamily="34" charset="0"/>
              <a:buChar char="•"/>
            </a:pPr>
            <a:r>
              <a:rPr lang="en-CA" sz="1800" kern="0" dirty="0" smtClean="0">
                <a:solidFill>
                  <a:srgbClr val="000000"/>
                </a:solidFill>
              </a:rPr>
              <a:t>IP </a:t>
            </a:r>
            <a:r>
              <a:rPr lang="en-CA" sz="1800" kern="0" dirty="0">
                <a:solidFill>
                  <a:srgbClr val="000000"/>
                </a:solidFill>
              </a:rPr>
              <a:t>that ESDC buys or “licenses” (gets </a:t>
            </a:r>
            <a:r>
              <a:rPr lang="en-CA" sz="1800" kern="0" dirty="0" smtClean="0">
                <a:solidFill>
                  <a:srgbClr val="000000"/>
                </a:solidFill>
              </a:rPr>
              <a:t>permission to use) </a:t>
            </a:r>
            <a:r>
              <a:rPr lang="en-CA" sz="1800" kern="0" dirty="0">
                <a:solidFill>
                  <a:srgbClr val="000000"/>
                </a:solidFill>
              </a:rPr>
              <a:t>in procurement contracts, </a:t>
            </a:r>
            <a:r>
              <a:rPr lang="en-CA" sz="1800" kern="0" dirty="0" smtClean="0">
                <a:solidFill>
                  <a:srgbClr val="000000"/>
                </a:solidFill>
              </a:rPr>
              <a:t>in G&amp;C context, </a:t>
            </a:r>
            <a:r>
              <a:rPr lang="en-CA" sz="1800" kern="0" dirty="0">
                <a:solidFill>
                  <a:srgbClr val="000000"/>
                </a:solidFill>
              </a:rPr>
              <a:t>or </a:t>
            </a:r>
            <a:r>
              <a:rPr lang="en-CA" sz="1800" kern="0" dirty="0" smtClean="0">
                <a:solidFill>
                  <a:srgbClr val="000000"/>
                </a:solidFill>
              </a:rPr>
              <a:t>in interdepartmental </a:t>
            </a:r>
            <a:r>
              <a:rPr lang="en-CA" sz="1800" kern="0" dirty="0">
                <a:solidFill>
                  <a:srgbClr val="000000"/>
                </a:solidFill>
              </a:rPr>
              <a:t>agreements</a:t>
            </a:r>
          </a:p>
        </p:txBody>
      </p:sp>
    </p:spTree>
    <p:extLst>
      <p:ext uri="{BB962C8B-B14F-4D97-AF65-F5344CB8AC3E}">
        <p14:creationId xmlns:p14="http://schemas.microsoft.com/office/powerpoint/2010/main" val="361815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70367"/>
            <a:ext cx="8426825" cy="1143000"/>
          </a:xfrm>
        </p:spPr>
        <p:txBody>
          <a:bodyPr/>
          <a:lstStyle/>
          <a:p>
            <a:r>
              <a:rPr lang="en-US" sz="3000" dirty="0"/>
              <a:t>What are “official marks</a:t>
            </a:r>
            <a:r>
              <a:rPr lang="en-US" sz="3000" dirty="0" smtClean="0"/>
              <a:t>”?</a:t>
            </a:r>
            <a:endParaRPr lang="en-US" dirty="0"/>
          </a:p>
        </p:txBody>
      </p:sp>
      <p:sp>
        <p:nvSpPr>
          <p:cNvPr id="3" name="Content Placeholder 2"/>
          <p:cNvSpPr>
            <a:spLocks noGrp="1"/>
          </p:cNvSpPr>
          <p:nvPr>
            <p:ph idx="1"/>
          </p:nvPr>
        </p:nvSpPr>
        <p:spPr>
          <a:xfrm>
            <a:off x="385483" y="1346880"/>
            <a:ext cx="8229600" cy="4372785"/>
          </a:xfrm>
        </p:spPr>
        <p:txBody>
          <a:bodyPr>
            <a:noAutofit/>
          </a:bodyPr>
          <a:lstStyle/>
          <a:p>
            <a:pPr lvl="0" defTabSz="914400" fontAlgn="base">
              <a:spcAft>
                <a:spcPct val="0"/>
              </a:spcAft>
              <a:buSzPct val="120000"/>
              <a:buFont typeface="Arial" panose="020B0604020202020204" pitchFamily="34" charset="0"/>
              <a:buChar char="•"/>
            </a:pPr>
            <a:r>
              <a:rPr lang="en-CA" sz="1800" kern="0" dirty="0">
                <a:solidFill>
                  <a:srgbClr val="000000"/>
                </a:solidFill>
              </a:rPr>
              <a:t>Official marks help us brand the federal government</a:t>
            </a:r>
          </a:p>
          <a:p>
            <a:pPr lvl="0" defTabSz="914400" fontAlgn="base">
              <a:spcAft>
                <a:spcPct val="0"/>
              </a:spcAft>
              <a:buSzPct val="120000"/>
              <a:buFont typeface="Arial" panose="020B0604020202020204" pitchFamily="34" charset="0"/>
              <a:buChar char="•"/>
            </a:pPr>
            <a:r>
              <a:rPr lang="en-CA" sz="1800" kern="0" dirty="0">
                <a:solidFill>
                  <a:srgbClr val="000000"/>
                </a:solidFill>
              </a:rPr>
              <a:t>The “maple leaf” logo on federal buildings is an official mark</a:t>
            </a:r>
          </a:p>
          <a:p>
            <a:pPr lvl="0" defTabSz="914400" fontAlgn="base">
              <a:spcAft>
                <a:spcPct val="0"/>
              </a:spcAft>
              <a:buSzPct val="120000"/>
              <a:buFont typeface="Arial" panose="020B0604020202020204" pitchFamily="34" charset="0"/>
              <a:buChar char="•"/>
            </a:pPr>
            <a:r>
              <a:rPr lang="en-CA" sz="1800" kern="0" dirty="0">
                <a:solidFill>
                  <a:srgbClr val="000000"/>
                </a:solidFill>
              </a:rPr>
              <a:t>They </a:t>
            </a:r>
            <a:r>
              <a:rPr lang="en-CA" sz="1800" b="1" kern="0" dirty="0">
                <a:solidFill>
                  <a:srgbClr val="000000"/>
                </a:solidFill>
              </a:rPr>
              <a:t>help Canadians identify valid government programs, and distinguish them from potential “impostors,” online and off</a:t>
            </a:r>
          </a:p>
          <a:p>
            <a:pPr lvl="0" defTabSz="914400" fontAlgn="base">
              <a:spcAft>
                <a:spcPct val="0"/>
              </a:spcAft>
              <a:buSzPct val="120000"/>
              <a:buFont typeface="Arial" panose="020B0604020202020204" pitchFamily="34" charset="0"/>
              <a:buChar char="•"/>
            </a:pPr>
            <a:r>
              <a:rPr lang="en-CA" sz="1800" kern="0" dirty="0">
                <a:solidFill>
                  <a:srgbClr val="000000"/>
                </a:solidFill>
              </a:rPr>
              <a:t>Official marks are registered (with the </a:t>
            </a:r>
            <a:r>
              <a:rPr lang="en-CA" sz="1800" kern="0" dirty="0">
                <a:solidFill>
                  <a:srgbClr val="000000"/>
                </a:solidFill>
                <a:hlinkClick r:id="rId2"/>
              </a:rPr>
              <a:t>Canadian Intellectual Property Office</a:t>
            </a:r>
            <a:r>
              <a:rPr lang="en-CA" sz="1800" kern="0" dirty="0">
                <a:solidFill>
                  <a:srgbClr val="000000"/>
                </a:solidFill>
              </a:rPr>
              <a:t>) for use by the Crown or other “public authority”</a:t>
            </a:r>
          </a:p>
          <a:p>
            <a:pPr lvl="0" defTabSz="914400" fontAlgn="base">
              <a:spcAft>
                <a:spcPct val="0"/>
              </a:spcAft>
              <a:buSzPct val="120000"/>
              <a:buFont typeface="Arial" panose="020B0604020202020204" pitchFamily="34" charset="0"/>
              <a:buChar char="•"/>
            </a:pPr>
            <a:r>
              <a:rPr lang="en-CA" sz="1800" kern="0" dirty="0">
                <a:solidFill>
                  <a:srgbClr val="000000"/>
                </a:solidFill>
              </a:rPr>
              <a:t>Official marks are not the same as trademarks (e.g. Nike logo)</a:t>
            </a:r>
          </a:p>
          <a:p>
            <a:pPr marL="0" lvl="0" indent="0" defTabSz="914400" fontAlgn="base">
              <a:spcAft>
                <a:spcPct val="0"/>
              </a:spcAft>
              <a:buSzPct val="120000"/>
              <a:buNone/>
            </a:pPr>
            <a:endParaRPr lang="en-CA" sz="1800" kern="0" dirty="0">
              <a:solidFill>
                <a:srgbClr val="000000"/>
              </a:solidFill>
            </a:endParaRPr>
          </a:p>
          <a:p>
            <a:pPr marL="358775" lvl="0" indent="0" defTabSz="914400" fontAlgn="base">
              <a:spcAft>
                <a:spcPct val="0"/>
              </a:spcAft>
              <a:buSzPct val="120000"/>
              <a:buNone/>
            </a:pPr>
            <a:r>
              <a:rPr lang="en-CA" sz="1800" b="1" kern="0" dirty="0">
                <a:solidFill>
                  <a:srgbClr val="000000"/>
                </a:solidFill>
              </a:rPr>
              <a:t>Existing examples include</a:t>
            </a:r>
            <a:r>
              <a:rPr lang="en-CA" sz="1800" kern="0" dirty="0">
                <a:solidFill>
                  <a:srgbClr val="000000"/>
                </a:solidFill>
              </a:rPr>
              <a:t>: Service Canada, CPP, National Student Loans Service Center – these services need protection</a:t>
            </a:r>
          </a:p>
          <a:p>
            <a:pPr marL="358775" lvl="0" indent="0" defTabSz="914400" fontAlgn="base">
              <a:spcAft>
                <a:spcPct val="0"/>
              </a:spcAft>
              <a:buSzPct val="120000"/>
              <a:buFont typeface="Arial" panose="020B0604020202020204" pitchFamily="34" charset="0"/>
              <a:buChar char="•"/>
            </a:pPr>
            <a:endParaRPr lang="en-CA" sz="1800" kern="0" dirty="0">
              <a:solidFill>
                <a:srgbClr val="000000"/>
              </a:solidFill>
            </a:endParaRPr>
          </a:p>
          <a:p>
            <a:pPr marL="358775" lvl="0" indent="0" defTabSz="914400" fontAlgn="base">
              <a:spcAft>
                <a:spcPct val="0"/>
              </a:spcAft>
              <a:buSzPct val="120000"/>
              <a:buNone/>
            </a:pPr>
            <a:r>
              <a:rPr lang="en-CA" sz="1800" b="1" kern="0" dirty="0">
                <a:solidFill>
                  <a:srgbClr val="000000"/>
                </a:solidFill>
              </a:rPr>
              <a:t>ESDC rarely creates new official marks.</a:t>
            </a:r>
            <a:r>
              <a:rPr lang="en-CA" sz="1800" kern="0" dirty="0">
                <a:solidFill>
                  <a:srgbClr val="000000"/>
                </a:solidFill>
              </a:rPr>
              <a:t> The main case is any </a:t>
            </a:r>
            <a:r>
              <a:rPr lang="en-CA" sz="1800" b="1" kern="0" dirty="0">
                <a:solidFill>
                  <a:srgbClr val="000000"/>
                </a:solidFill>
              </a:rPr>
              <a:t>major new program coming out where third parties may try to misrepresent the program. </a:t>
            </a:r>
            <a:r>
              <a:rPr lang="en-CA" sz="1800" kern="0" dirty="0">
                <a:solidFill>
                  <a:srgbClr val="000000"/>
                </a:solidFill>
              </a:rPr>
              <a:t>So, if that sounds like your area of work, contact the IPCOE!</a:t>
            </a:r>
          </a:p>
        </p:txBody>
      </p:sp>
    </p:spTree>
    <p:extLst>
      <p:ext uri="{BB962C8B-B14F-4D97-AF65-F5344CB8AC3E}">
        <p14:creationId xmlns:p14="http://schemas.microsoft.com/office/powerpoint/2010/main" val="2952461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04593"/>
            <a:ext cx="8426825" cy="1143000"/>
          </a:xfrm>
        </p:spPr>
        <p:txBody>
          <a:bodyPr/>
          <a:lstStyle/>
          <a:p>
            <a:r>
              <a:rPr lang="en-US" sz="3000" dirty="0"/>
              <a:t>Getting permission: What is a “license”?</a:t>
            </a:r>
            <a:endParaRPr lang="en-US" dirty="0"/>
          </a:p>
        </p:txBody>
      </p:sp>
      <p:sp>
        <p:nvSpPr>
          <p:cNvPr id="3" name="Content Placeholder 2"/>
          <p:cNvSpPr>
            <a:spLocks noGrp="1"/>
          </p:cNvSpPr>
          <p:nvPr>
            <p:ph idx="1"/>
          </p:nvPr>
        </p:nvSpPr>
        <p:spPr>
          <a:xfrm>
            <a:off x="152400" y="1360248"/>
            <a:ext cx="8731624" cy="4372785"/>
          </a:xfrm>
        </p:spPr>
        <p:txBody>
          <a:bodyPr>
            <a:noAutofit/>
          </a:bodyPr>
          <a:lstStyle/>
          <a:p>
            <a:pPr lvl="0" defTabSz="914400" fontAlgn="base">
              <a:lnSpc>
                <a:spcPts val="2400"/>
              </a:lnSpc>
              <a:spcBef>
                <a:spcPts val="0"/>
              </a:spcBef>
              <a:spcAft>
                <a:spcPct val="0"/>
              </a:spcAft>
              <a:buSzPct val="120000"/>
              <a:buFont typeface="Arial" panose="020B0604020202020204" pitchFamily="34" charset="0"/>
              <a:buChar char="•"/>
            </a:pPr>
            <a:r>
              <a:rPr lang="en-CA" sz="2200" kern="0" dirty="0">
                <a:solidFill>
                  <a:srgbClr val="000000"/>
                </a:solidFill>
              </a:rPr>
              <a:t>A “license” = an IP-related permission</a:t>
            </a:r>
          </a:p>
          <a:p>
            <a:pPr lvl="0" defTabSz="914400" fontAlgn="base">
              <a:lnSpc>
                <a:spcPts val="2400"/>
              </a:lnSpc>
              <a:spcBef>
                <a:spcPts val="0"/>
              </a:spcBef>
              <a:spcAft>
                <a:spcPct val="0"/>
              </a:spcAft>
              <a:buSzPct val="120000"/>
              <a:buFont typeface="Arial" panose="020B0604020202020204" pitchFamily="34" charset="0"/>
              <a:buChar char="•"/>
            </a:pPr>
            <a:r>
              <a:rPr lang="en-CA" sz="2200" kern="0" dirty="0">
                <a:solidFill>
                  <a:srgbClr val="000000"/>
                </a:solidFill>
              </a:rPr>
              <a:t>For instance, a written-down license may give you permission to use a copyrighted work or a trademark in a certain limited way</a:t>
            </a:r>
          </a:p>
          <a:p>
            <a:pPr lvl="0" defTabSz="914400" fontAlgn="base">
              <a:lnSpc>
                <a:spcPts val="2400"/>
              </a:lnSpc>
              <a:spcBef>
                <a:spcPts val="0"/>
              </a:spcBef>
              <a:spcAft>
                <a:spcPct val="0"/>
              </a:spcAft>
              <a:buSzPct val="120000"/>
              <a:buFont typeface="Arial" panose="020B0604020202020204" pitchFamily="34" charset="0"/>
              <a:buChar char="•"/>
            </a:pPr>
            <a:r>
              <a:rPr lang="en-CA" sz="2200" kern="0" dirty="0">
                <a:solidFill>
                  <a:srgbClr val="000000"/>
                </a:solidFill>
              </a:rPr>
              <a:t>Most licenses are for specific purposes only, such as a software program licensed for home or personal use only; an online video licensed for non-profit use; </a:t>
            </a:r>
            <a:r>
              <a:rPr lang="en-CA" sz="2200" kern="0" dirty="0" smtClean="0">
                <a:solidFill>
                  <a:srgbClr val="000000"/>
                </a:solidFill>
              </a:rPr>
              <a:t>a </a:t>
            </a:r>
            <a:r>
              <a:rPr lang="en-CA" sz="2200" kern="0" dirty="0">
                <a:solidFill>
                  <a:srgbClr val="000000"/>
                </a:solidFill>
              </a:rPr>
              <a:t>book publisher licensed by the author to print an English version in Canada, but not in the </a:t>
            </a:r>
            <a:r>
              <a:rPr lang="en-CA" sz="2200" kern="0" dirty="0" smtClean="0">
                <a:solidFill>
                  <a:srgbClr val="000000"/>
                </a:solidFill>
              </a:rPr>
              <a:t>UK</a:t>
            </a:r>
            <a:endParaRPr lang="en-CA" sz="2200" kern="0" dirty="0">
              <a:solidFill>
                <a:srgbClr val="000000"/>
              </a:solidFill>
            </a:endParaRPr>
          </a:p>
          <a:p>
            <a:pPr lvl="0" defTabSz="914400" fontAlgn="base">
              <a:lnSpc>
                <a:spcPts val="2400"/>
              </a:lnSpc>
              <a:spcBef>
                <a:spcPts val="0"/>
              </a:spcBef>
              <a:spcAft>
                <a:spcPct val="0"/>
              </a:spcAft>
              <a:buSzPct val="120000"/>
              <a:buFont typeface="Arial" panose="020B0604020202020204" pitchFamily="34" charset="0"/>
              <a:buChar char="•"/>
            </a:pPr>
            <a:r>
              <a:rPr lang="en-US" sz="2200" kern="0" dirty="0">
                <a:solidFill>
                  <a:srgbClr val="000000"/>
                </a:solidFill>
              </a:rPr>
              <a:t>If the “posted” license (e.g. in Terms of Use page) </a:t>
            </a:r>
            <a:r>
              <a:rPr lang="en-US" sz="2200" kern="0" dirty="0" smtClean="0">
                <a:solidFill>
                  <a:srgbClr val="000000"/>
                </a:solidFill>
              </a:rPr>
              <a:t>meets all your needs (including those of ESDC), then: save it (e.g. </a:t>
            </a:r>
            <a:r>
              <a:rPr lang="en-US" sz="2200" kern="0" dirty="0">
                <a:solidFill>
                  <a:srgbClr val="000000"/>
                </a:solidFill>
              </a:rPr>
              <a:t>screen cap the </a:t>
            </a:r>
            <a:r>
              <a:rPr lang="en-US" sz="2200" kern="0" dirty="0" smtClean="0">
                <a:solidFill>
                  <a:srgbClr val="000000"/>
                </a:solidFill>
              </a:rPr>
              <a:t>webpage), and add </a:t>
            </a:r>
            <a:r>
              <a:rPr lang="en-US" sz="2200" kern="0" dirty="0">
                <a:solidFill>
                  <a:srgbClr val="000000"/>
                </a:solidFill>
              </a:rPr>
              <a:t>the link </a:t>
            </a:r>
            <a:r>
              <a:rPr lang="en-US" sz="2200" kern="0" dirty="0" smtClean="0">
                <a:solidFill>
                  <a:srgbClr val="000000"/>
                </a:solidFill>
              </a:rPr>
              <a:t>(the URL</a:t>
            </a:r>
            <a:r>
              <a:rPr lang="en-US" sz="2200" kern="0" dirty="0">
                <a:solidFill>
                  <a:srgbClr val="000000"/>
                </a:solidFill>
              </a:rPr>
              <a:t>) to </a:t>
            </a:r>
            <a:r>
              <a:rPr lang="en-US" sz="2200" kern="0" dirty="0" smtClean="0">
                <a:solidFill>
                  <a:srgbClr val="000000"/>
                </a:solidFill>
              </a:rPr>
              <a:t>the document (e.g. the presentation) where you use the IP.</a:t>
            </a:r>
          </a:p>
          <a:p>
            <a:pPr lvl="0" defTabSz="914400" fontAlgn="base">
              <a:lnSpc>
                <a:spcPts val="2400"/>
              </a:lnSpc>
              <a:spcBef>
                <a:spcPts val="0"/>
              </a:spcBef>
              <a:spcAft>
                <a:spcPct val="0"/>
              </a:spcAft>
              <a:buSzPct val="120000"/>
              <a:buFont typeface="Arial" panose="020B0604020202020204" pitchFamily="34" charset="0"/>
              <a:buChar char="•"/>
            </a:pPr>
            <a:r>
              <a:rPr lang="en-US" sz="2200" b="1" kern="0" dirty="0" smtClean="0">
                <a:solidFill>
                  <a:srgbClr val="000000"/>
                </a:solidFill>
              </a:rPr>
              <a:t>Keep </a:t>
            </a:r>
            <a:r>
              <a:rPr lang="en-US" sz="2200" b="1" kern="0" dirty="0">
                <a:solidFill>
                  <a:srgbClr val="000000"/>
                </a:solidFill>
              </a:rPr>
              <a:t>a copy of each license!</a:t>
            </a:r>
            <a:endParaRPr lang="en-CA" sz="2200" b="1" kern="0" dirty="0">
              <a:solidFill>
                <a:srgbClr val="000000"/>
              </a:solidFill>
            </a:endParaRPr>
          </a:p>
          <a:p>
            <a:pPr lvl="0" defTabSz="914400" fontAlgn="base">
              <a:lnSpc>
                <a:spcPts val="2400"/>
              </a:lnSpc>
              <a:spcBef>
                <a:spcPts val="0"/>
              </a:spcBef>
              <a:spcAft>
                <a:spcPct val="0"/>
              </a:spcAft>
              <a:buSzPct val="120000"/>
              <a:buFont typeface="Arial" panose="020B0604020202020204" pitchFamily="34" charset="0"/>
              <a:buChar char="•"/>
            </a:pPr>
            <a:r>
              <a:rPr lang="en-CA" sz="2200" kern="0" dirty="0">
                <a:solidFill>
                  <a:srgbClr val="000000"/>
                </a:solidFill>
              </a:rPr>
              <a:t>Bottom line: Ask </a:t>
            </a:r>
            <a:r>
              <a:rPr lang="en-CA" sz="2200" b="1" kern="0" dirty="0">
                <a:solidFill>
                  <a:srgbClr val="000000"/>
                </a:solidFill>
              </a:rPr>
              <a:t>for permission to do what you need to do</a:t>
            </a:r>
            <a:r>
              <a:rPr lang="en-CA" sz="2200" kern="0" dirty="0">
                <a:solidFill>
                  <a:srgbClr val="000000"/>
                </a:solidFill>
              </a:rPr>
              <a:t>, and </a:t>
            </a:r>
            <a:r>
              <a:rPr lang="en-CA" sz="2200" b="1" kern="0" dirty="0">
                <a:solidFill>
                  <a:srgbClr val="000000"/>
                </a:solidFill>
              </a:rPr>
              <a:t>plan ahead (think ‘big picture’)</a:t>
            </a:r>
          </a:p>
          <a:p>
            <a:pPr marL="0" lvl="0" indent="0" defTabSz="914400" fontAlgn="base">
              <a:spcAft>
                <a:spcPct val="0"/>
              </a:spcAft>
              <a:buSzPct val="120000"/>
              <a:buNone/>
            </a:pPr>
            <a:endParaRPr lang="en-CA" sz="2400" b="1" kern="0" dirty="0">
              <a:solidFill>
                <a:srgbClr val="000000"/>
              </a:solidFill>
            </a:endParaRPr>
          </a:p>
        </p:txBody>
      </p:sp>
    </p:spTree>
    <p:extLst>
      <p:ext uri="{BB962C8B-B14F-4D97-AF65-F5344CB8AC3E}">
        <p14:creationId xmlns:p14="http://schemas.microsoft.com/office/powerpoint/2010/main" val="2481035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ESDC PowerPoint template">
  <a:themeElements>
    <a:clrScheme name="ESDC-EDSC">
      <a:dk1>
        <a:sysClr val="windowText" lastClr="000000"/>
      </a:dk1>
      <a:lt1>
        <a:sysClr val="window" lastClr="FFFFFF"/>
      </a:lt1>
      <a:dk2>
        <a:srgbClr val="1F497D"/>
      </a:dk2>
      <a:lt2>
        <a:srgbClr val="9EB8C1"/>
      </a:lt2>
      <a:accent1>
        <a:srgbClr val="1C5F5F"/>
      </a:accent1>
      <a:accent2>
        <a:srgbClr val="CB415F"/>
      </a:accent2>
      <a:accent3>
        <a:srgbClr val="C3BF5A"/>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presentation_template_esdc</Template>
  <TotalTime>0</TotalTime>
  <Words>1980</Words>
  <Application>Microsoft Office PowerPoint</Application>
  <PresentationFormat>On-screen Show (4:3)</PresentationFormat>
  <Paragraphs>154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ESDC PowerPoint template</vt:lpstr>
      <vt:lpstr>Intellectual Property (IP): IP Management at ESDC</vt:lpstr>
      <vt:lpstr>News from IPCOE… (Spring 2017)</vt:lpstr>
      <vt:lpstr>Why do I need this training?</vt:lpstr>
      <vt:lpstr>What is intellectual property (or IP)?</vt:lpstr>
      <vt:lpstr>Types of IP</vt:lpstr>
      <vt:lpstr>IP Management Policy</vt:lpstr>
      <vt:lpstr>What is “copyright”? (Copyright Act)</vt:lpstr>
      <vt:lpstr>What are “official marks”?</vt:lpstr>
      <vt:lpstr>Getting permission: What is a “license”?</vt:lpstr>
      <vt:lpstr>What is “fair dealing”?</vt:lpstr>
      <vt:lpstr>Next up…IP risks</vt:lpstr>
      <vt:lpstr>Managing IP Risks: Collaborating</vt:lpstr>
      <vt:lpstr>Managing IP Risks: Purchasing (Contracts)</vt:lpstr>
      <vt:lpstr>Managing IP Risks: Keeping track of IP</vt:lpstr>
      <vt:lpstr>Managing IP Risks: Third Party IP</vt:lpstr>
      <vt:lpstr>Abuse of ESDC IP</vt:lpstr>
      <vt:lpstr>ESDC IP Policy: Selected Accountabilities</vt:lpstr>
      <vt:lpstr>IPCOE is here to help. Feel free to phone or e-mail us, and to visit our iService site.</vt:lpstr>
      <vt:lpstr>Who can help 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2016-05-27T13:02:30Z</dcterms:created>
  <dcterms:modified xsi:type="dcterms:W3CDTF">2017-05-03T16:41:06Z</dcterms:modified>
</cp:coreProperties>
</file>