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sldIdLst>
    <p:sldId id="256" r:id="rId5"/>
    <p:sldId id="257" r:id="rId6"/>
    <p:sldId id="259" r:id="rId7"/>
    <p:sldId id="260" r:id="rId8"/>
    <p:sldId id="276" r:id="rId9"/>
    <p:sldId id="262" r:id="rId10"/>
    <p:sldId id="264" r:id="rId11"/>
    <p:sldId id="265" r:id="rId12"/>
    <p:sldId id="266" r:id="rId13"/>
    <p:sldId id="267" r:id="rId14"/>
    <p:sldId id="271" r:id="rId15"/>
    <p:sldId id="277" r:id="rId16"/>
    <p:sldId id="272" r:id="rId17"/>
  </p:sldIdLst>
  <p:sldSz cx="9144000" cy="6858000" type="screen4x3"/>
  <p:notesSz cx="6858000" cy="91440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7FF69B32-4349-4609-A20E-E041D3D0BA9F}">
          <p14:sldIdLst>
            <p14:sldId id="256"/>
            <p14:sldId id="257"/>
            <p14:sldId id="259"/>
            <p14:sldId id="260"/>
            <p14:sldId id="276"/>
            <p14:sldId id="262"/>
            <p14:sldId id="264"/>
            <p14:sldId id="265"/>
            <p14:sldId id="266"/>
            <p14:sldId id="267"/>
            <p14:sldId id="271"/>
            <p14:sldId id="277"/>
            <p14:sldId id="272"/>
          </p14:sldIdLst>
        </p14:section>
        <p14:section name="Section sans titre" id="{44277883-659B-46B0-919A-F553D4F8623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35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10D5C-3B3A-214D-8AA9-7907A42D725C}" type="datetimeFigureOut">
              <a:rPr lang="en-US" smtClean="0"/>
              <a:t>12/19/2019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DD8B1A-5049-5C4B-AFE6-32830630CA6A}" type="slidenum">
              <a:rPr lang="en-US" smtClean="0"/>
              <a:t>‹N°›</a:t>
            </a:fld>
            <a:endParaRPr lang="en-US"/>
          </a:p>
        </p:txBody>
      </p:sp>
    </p:spTree>
    <p:extLst>
      <p:ext uri="{BB962C8B-B14F-4D97-AF65-F5344CB8AC3E}">
        <p14:creationId xmlns:p14="http://schemas.microsoft.com/office/powerpoint/2010/main" val="40228770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noProof="0"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7</a:t>
            </a:fld>
            <a:endParaRPr lang="en-US"/>
          </a:p>
        </p:txBody>
      </p:sp>
    </p:spTree>
    <p:extLst>
      <p:ext uri="{BB962C8B-B14F-4D97-AF65-F5344CB8AC3E}">
        <p14:creationId xmlns:p14="http://schemas.microsoft.com/office/powerpoint/2010/main" val="2217056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8</a:t>
            </a:fld>
            <a:endParaRPr lang="en-US"/>
          </a:p>
        </p:txBody>
      </p:sp>
    </p:spTree>
    <p:extLst>
      <p:ext uri="{BB962C8B-B14F-4D97-AF65-F5344CB8AC3E}">
        <p14:creationId xmlns:p14="http://schemas.microsoft.com/office/powerpoint/2010/main" val="2512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9</a:t>
            </a:fld>
            <a:endParaRPr lang="en-US"/>
          </a:p>
        </p:txBody>
      </p:sp>
    </p:spTree>
    <p:extLst>
      <p:ext uri="{BB962C8B-B14F-4D97-AF65-F5344CB8AC3E}">
        <p14:creationId xmlns:p14="http://schemas.microsoft.com/office/powerpoint/2010/main" val="1518900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10</a:t>
            </a:fld>
            <a:endParaRPr lang="en-US"/>
          </a:p>
        </p:txBody>
      </p:sp>
    </p:spTree>
    <p:extLst>
      <p:ext uri="{BB962C8B-B14F-4D97-AF65-F5344CB8AC3E}">
        <p14:creationId xmlns:p14="http://schemas.microsoft.com/office/powerpoint/2010/main" val="1180874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11</a:t>
            </a:fld>
            <a:endParaRPr lang="en-US"/>
          </a:p>
        </p:txBody>
      </p:sp>
    </p:spTree>
    <p:extLst>
      <p:ext uri="{BB962C8B-B14F-4D97-AF65-F5344CB8AC3E}">
        <p14:creationId xmlns:p14="http://schemas.microsoft.com/office/powerpoint/2010/main" val="2724338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12</a:t>
            </a:fld>
            <a:endParaRPr lang="en-US"/>
          </a:p>
        </p:txBody>
      </p:sp>
    </p:spTree>
    <p:extLst>
      <p:ext uri="{BB962C8B-B14F-4D97-AF65-F5344CB8AC3E}">
        <p14:creationId xmlns:p14="http://schemas.microsoft.com/office/powerpoint/2010/main" val="6561467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93647" y="2130425"/>
            <a:ext cx="4062903" cy="1470025"/>
          </a:xfrm>
        </p:spPr>
        <p:txBody>
          <a:bodyPr>
            <a:noAutofit/>
          </a:bodyPr>
          <a:lstStyle>
            <a:lvl1pPr algn="l">
              <a:defRPr sz="3600" b="1" i="0">
                <a:latin typeface="Arial"/>
                <a:cs typeface="Verdana"/>
              </a:defRPr>
            </a:lvl1pPr>
          </a:lstStyle>
          <a:p>
            <a:r>
              <a:rPr lang="fr-CA" smtClean="0"/>
              <a:t>Click to edit Master title style</a:t>
            </a:r>
            <a:endParaRPr lang="en-US" dirty="0"/>
          </a:p>
        </p:txBody>
      </p:sp>
      <p:sp>
        <p:nvSpPr>
          <p:cNvPr id="3" name="Subtitle 2"/>
          <p:cNvSpPr>
            <a:spLocks noGrp="1"/>
          </p:cNvSpPr>
          <p:nvPr>
            <p:ph type="subTitle" idx="1"/>
          </p:nvPr>
        </p:nvSpPr>
        <p:spPr>
          <a:xfrm>
            <a:off x="4493648" y="3886200"/>
            <a:ext cx="4062903" cy="1752600"/>
          </a:xfrm>
        </p:spPr>
        <p:txBody>
          <a:bodyPr>
            <a:normAutofit/>
          </a:bodyPr>
          <a:lstStyle>
            <a:lvl1pPr marL="0" indent="0" algn="l">
              <a:buNone/>
              <a:defRPr sz="2800">
                <a:solidFill>
                  <a:schemeClr val="tx1">
                    <a:tint val="75000"/>
                  </a:schemeClr>
                </a:solidFill>
                <a:latin typeface="Arial"/>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Click to edit Master subtitle style</a:t>
            </a:r>
            <a:endParaRPr lang="en-US" dirty="0"/>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82849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58487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12116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Content Placeholder 2"/>
          <p:cNvSpPr>
            <a:spLocks noGrp="1"/>
          </p:cNvSpPr>
          <p:nvPr>
            <p:ph idx="1"/>
          </p:nvPr>
        </p:nvSpPr>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196020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98685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5" name="Date Placeholder 4"/>
          <p:cNvSpPr>
            <a:spLocks noGrp="1"/>
          </p:cNvSpPr>
          <p:nvPr>
            <p:ph type="dt" sz="half" idx="10"/>
          </p:nvPr>
        </p:nvSpPr>
        <p:spPr/>
        <p:txBody>
          <a:bodyPr/>
          <a:lstStyle/>
          <a:p>
            <a:fld id="{FED208E4-588A-D444-A7CC-20EDBE44F587}"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42701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7" name="Date Placeholder 6"/>
          <p:cNvSpPr>
            <a:spLocks noGrp="1"/>
          </p:cNvSpPr>
          <p:nvPr>
            <p:ph type="dt" sz="half" idx="10"/>
          </p:nvPr>
        </p:nvSpPr>
        <p:spPr/>
        <p:txBody>
          <a:bodyPr/>
          <a:lstStyle/>
          <a:p>
            <a:fld id="{FED208E4-588A-D444-A7CC-20EDBE44F587}" type="datetimeFigureOut">
              <a:rPr lang="en-US" smtClean="0"/>
              <a:t>12/19/2019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55934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Date Placeholder 2"/>
          <p:cNvSpPr>
            <a:spLocks noGrp="1"/>
          </p:cNvSpPr>
          <p:nvPr>
            <p:ph type="dt" sz="half" idx="10"/>
          </p:nvPr>
        </p:nvSpPr>
        <p:spPr/>
        <p:txBody>
          <a:bodyPr/>
          <a:lstStyle/>
          <a:p>
            <a:fld id="{FED208E4-588A-D444-A7CC-20EDBE44F587}" type="datetimeFigureOut">
              <a:rPr lang="en-US" smtClean="0"/>
              <a:t>12/19/2019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48022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208E4-588A-D444-A7CC-20EDBE44F587}" type="datetimeFigureOut">
              <a:rPr lang="en-US" smtClean="0"/>
              <a:t>12/19/2019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31428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FED208E4-588A-D444-A7CC-20EDBE44F587}"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1953305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FED208E4-588A-D444-A7CC-20EDBE44F587}"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79874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CA"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208E4-588A-D444-A7CC-20EDBE44F587}" type="datetimeFigureOut">
              <a:rPr lang="en-US" smtClean="0"/>
              <a:t>12/19/2019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2E86C063-E22E-2E4C-A523-54089486E38F}" type="slidenum">
              <a:rPr lang="en-US" smtClean="0"/>
              <a:pPr/>
              <a:t>‹N°›</a:t>
            </a:fld>
            <a:endParaRPr lang="en-US" dirty="0"/>
          </a:p>
        </p:txBody>
      </p:sp>
    </p:spTree>
    <p:extLst>
      <p:ext uri="{BB962C8B-B14F-4D97-AF65-F5344CB8AC3E}">
        <p14:creationId xmlns:p14="http://schemas.microsoft.com/office/powerpoint/2010/main" val="2501904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chemeClr val="tx1"/>
          </a:solidFill>
          <a:latin typeface="Arial"/>
          <a:ea typeface="+mj-ea"/>
          <a:cs typeface="Verdan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13.png"/><Relationship Id="rId5" Type="http://schemas.openxmlformats.org/officeDocument/2006/relationships/hyperlink" Target="mailto:NA-HRSC-CSRH-WEB-APP-GD@hrdc-drhc.net" TargetMode="Externa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7.xml"/><Relationship Id="rId7" Type="http://schemas.openxmlformats.org/officeDocument/2006/relationships/image" Target="../media/image8.pn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8142" y="1395412"/>
            <a:ext cx="4062903" cy="1470025"/>
          </a:xfrm>
        </p:spPr>
        <p:txBody>
          <a:bodyPr/>
          <a:lstStyle/>
          <a:p>
            <a:pPr algn="ctr"/>
            <a:r>
              <a:rPr lang="en-CA" sz="3200" u="sng" cap="small" dirty="0">
                <a:cs typeface="Segoe UI Semibold" panose="020B0702040204020203" pitchFamily="34" charset="0"/>
              </a:rPr>
              <a:t>Human Resources Business Systems</a:t>
            </a:r>
          </a:p>
        </p:txBody>
      </p:sp>
      <p:sp>
        <p:nvSpPr>
          <p:cNvPr id="3" name="Subtitle 2"/>
          <p:cNvSpPr>
            <a:spLocks noGrp="1"/>
          </p:cNvSpPr>
          <p:nvPr>
            <p:ph type="subTitle" idx="1"/>
          </p:nvPr>
        </p:nvSpPr>
        <p:spPr>
          <a:xfrm>
            <a:off x="4493648" y="3669629"/>
            <a:ext cx="4062903" cy="1263316"/>
          </a:xfrm>
        </p:spPr>
        <p:txBody>
          <a:bodyPr/>
          <a:lstStyle/>
          <a:p>
            <a:pPr algn="ctr"/>
            <a:r>
              <a:rPr lang="fr-CA" cap="small" dirty="0">
                <a:solidFill>
                  <a:schemeClr val="tx1"/>
                </a:solidFill>
              </a:rPr>
              <a:t>HRSC Web Application</a:t>
            </a:r>
          </a:p>
          <a:p>
            <a:pPr algn="ctr"/>
            <a:r>
              <a:rPr lang="fr-CA" cap="small" dirty="0">
                <a:solidFill>
                  <a:schemeClr val="tx1"/>
                </a:solidFill>
              </a:rPr>
              <a:t> Lite Project </a:t>
            </a:r>
            <a:r>
              <a:rPr lang="fr-CA" cap="small" dirty="0" smtClean="0">
                <a:solidFill>
                  <a:schemeClr val="tx1"/>
                </a:solidFill>
              </a:rPr>
              <a:t>4.9</a:t>
            </a:r>
            <a:endParaRPr lang="en-CA" u="sng" cap="small" dirty="0">
              <a:solidFill>
                <a:schemeClr val="tx1"/>
              </a:solidFill>
            </a:endParaRPr>
          </a:p>
        </p:txBody>
      </p:sp>
      <p:sp>
        <p:nvSpPr>
          <p:cNvPr id="4" name="Subtitle 2"/>
          <p:cNvSpPr txBox="1">
            <a:spLocks/>
          </p:cNvSpPr>
          <p:nvPr/>
        </p:nvSpPr>
        <p:spPr>
          <a:xfrm>
            <a:off x="4493648" y="5085345"/>
            <a:ext cx="4062903" cy="1263316"/>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800" kern="1200">
                <a:solidFill>
                  <a:schemeClr val="tx1">
                    <a:tint val="75000"/>
                  </a:schemeClr>
                </a:solidFill>
                <a:latin typeface="Arial"/>
                <a:ea typeface="+mn-ea"/>
                <a:cs typeface="Verdana"/>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Verdana"/>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Verdana"/>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Verdana"/>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fr-CA" cap="small" dirty="0" smtClean="0">
                <a:solidFill>
                  <a:schemeClr val="tx1"/>
                </a:solidFill>
              </a:rPr>
              <a:t>HR </a:t>
            </a:r>
            <a:r>
              <a:rPr lang="fr-CA" cap="small" dirty="0" err="1" smtClean="0">
                <a:solidFill>
                  <a:schemeClr val="tx1"/>
                </a:solidFill>
              </a:rPr>
              <a:t>Presentation</a:t>
            </a:r>
            <a:endParaRPr lang="fr-CA" cap="small" dirty="0" smtClean="0">
              <a:solidFill>
                <a:schemeClr val="tx1"/>
              </a:solidFill>
            </a:endParaRPr>
          </a:p>
          <a:p>
            <a:pPr algn="ctr"/>
            <a:r>
              <a:rPr lang="fr-CA" u="sng" cap="small" dirty="0" err="1" smtClean="0">
                <a:solidFill>
                  <a:schemeClr val="tx1"/>
                </a:solidFill>
              </a:rPr>
              <a:t>December</a:t>
            </a:r>
            <a:r>
              <a:rPr lang="fr-CA" u="sng" cap="small" dirty="0" smtClean="0">
                <a:solidFill>
                  <a:schemeClr val="tx1"/>
                </a:solidFill>
              </a:rPr>
              <a:t> 2019</a:t>
            </a:r>
            <a:endParaRPr lang="en-CA" u="sng" cap="small" dirty="0">
              <a:solidFill>
                <a:schemeClr val="tx1"/>
              </a:solidFill>
            </a:endParaRPr>
          </a:p>
        </p:txBody>
      </p:sp>
    </p:spTree>
    <p:extLst>
      <p:ext uri="{BB962C8B-B14F-4D97-AF65-F5344CB8AC3E}">
        <p14:creationId xmlns:p14="http://schemas.microsoft.com/office/powerpoint/2010/main" val="1686951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210"/>
            <a:ext cx="8229600" cy="1143000"/>
          </a:xfrm>
        </p:spPr>
        <p:txBody>
          <a:bodyPr>
            <a:noAutofit/>
          </a:bodyPr>
          <a:lstStyle/>
          <a:p>
            <a:r>
              <a:rPr lang="en-US" sz="2400" dirty="0" smtClean="0"/>
              <a:t>Change in the type of request (Staffing actions)</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10</a:t>
            </a:fld>
            <a:endParaRPr lang="en-US"/>
          </a:p>
        </p:txBody>
      </p:sp>
      <p:sp>
        <p:nvSpPr>
          <p:cNvPr id="3" name="Content Placeholder 2"/>
          <p:cNvSpPr>
            <a:spLocks noGrp="1"/>
          </p:cNvSpPr>
          <p:nvPr>
            <p:ph idx="1"/>
          </p:nvPr>
        </p:nvSpPr>
        <p:spPr>
          <a:xfrm>
            <a:off x="457200" y="1106911"/>
            <a:ext cx="8229600" cy="2173318"/>
          </a:xfrm>
        </p:spPr>
        <p:txBody>
          <a:bodyPr>
            <a:noAutofit/>
          </a:bodyPr>
          <a:lstStyle/>
          <a:p>
            <a:pPr marL="0" indent="0" algn="just">
              <a:spcAft>
                <a:spcPts val="600"/>
              </a:spcAft>
              <a:buNone/>
            </a:pPr>
            <a:r>
              <a:rPr lang="en-CA" sz="1600" dirty="0">
                <a:cs typeface="Segoe UI Semibold" panose="020B0702040204020203" pitchFamily="34" charset="0"/>
              </a:rPr>
              <a:t>Clients and HR will now have the ability to change the type of request being processed for the following actions:</a:t>
            </a:r>
          </a:p>
          <a:p>
            <a:pPr marL="285750" indent="-285750" algn="just">
              <a:spcAft>
                <a:spcPts val="600"/>
              </a:spcAft>
              <a:buFont typeface="Wingdings" panose="05000000000000000000" pitchFamily="2" charset="2"/>
              <a:buChar char="§"/>
            </a:pPr>
            <a:r>
              <a:rPr lang="en-CA" sz="1400" dirty="0">
                <a:cs typeface="Segoe UI Semibold" panose="020B0702040204020203" pitchFamily="34" charset="0"/>
              </a:rPr>
              <a:t>All term and indeterminate appointments, external and internal, advertised and non advertised may be reversed.</a:t>
            </a:r>
          </a:p>
          <a:p>
            <a:pPr marL="285750" indent="-285750" algn="just">
              <a:spcAft>
                <a:spcPts val="600"/>
              </a:spcAft>
              <a:buFont typeface="Wingdings" panose="05000000000000000000" pitchFamily="2" charset="2"/>
              <a:buChar char="§"/>
            </a:pPr>
            <a:r>
              <a:rPr lang="en-CA" sz="1400" dirty="0">
                <a:cs typeface="Segoe UI Semibold" panose="020B0702040204020203" pitchFamily="34" charset="0"/>
              </a:rPr>
              <a:t>All acting appointments, less than 4 months and 4 months or more, may be reversed.</a:t>
            </a:r>
          </a:p>
          <a:p>
            <a:pPr marL="285750" indent="-285750" algn="just">
              <a:spcAft>
                <a:spcPts val="600"/>
              </a:spcAft>
              <a:buFont typeface="Wingdings" panose="05000000000000000000" pitchFamily="2" charset="2"/>
              <a:buChar char="§"/>
            </a:pPr>
            <a:r>
              <a:rPr lang="en-CA" sz="1400" dirty="0">
                <a:cs typeface="Segoe UI Semibold" panose="020B0702040204020203" pitchFamily="34" charset="0"/>
              </a:rPr>
              <a:t>All Deployments, term and indeterminate, advertised and non advertised can be reversed.</a:t>
            </a:r>
          </a:p>
          <a:p>
            <a:pPr marL="285750" indent="-285750" algn="just">
              <a:spcAft>
                <a:spcPts val="600"/>
              </a:spcAft>
              <a:buFont typeface="Wingdings" panose="05000000000000000000" pitchFamily="2" charset="2"/>
              <a:buChar char="§"/>
            </a:pPr>
            <a:r>
              <a:rPr lang="en-CA" sz="1400" dirty="0">
                <a:cs typeface="Segoe UI Semibold" panose="020B0702040204020203" pitchFamily="34" charset="0"/>
              </a:rPr>
              <a:t>Casual employment and part-time workers may be reversed.</a:t>
            </a:r>
            <a:endParaRPr lang="fr-CA" sz="1400" dirty="0">
              <a:cs typeface="Segoe UI Semibold" panose="020B0702040204020203" pitchFamily="34" charset="0"/>
            </a:endParaRPr>
          </a:p>
        </p:txBody>
      </p:sp>
      <p:sp>
        <p:nvSpPr>
          <p:cNvPr id="12" name="Content Placeholder 2"/>
          <p:cNvSpPr txBox="1">
            <a:spLocks/>
          </p:cNvSpPr>
          <p:nvPr/>
        </p:nvSpPr>
        <p:spPr>
          <a:xfrm>
            <a:off x="457200" y="3324316"/>
            <a:ext cx="8229600" cy="84128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CA" sz="1600" dirty="0">
                <a:cs typeface="Segoe UI Semibold" panose="020B0702040204020203" pitchFamily="34" charset="0"/>
              </a:rPr>
              <a:t>Return the request to the client or click "Change” to change the type of request. Make sure you have the necessary information on hand as new fields may be required depending on the type chosen.</a:t>
            </a:r>
            <a:endParaRPr lang="fr-CA" sz="1600" dirty="0">
              <a:cs typeface="Segoe UI Semibold" panose="020B0702040204020203" pitchFamily="34" charset="0"/>
            </a:endParaRPr>
          </a:p>
        </p:txBody>
      </p:sp>
      <p:grpSp>
        <p:nvGrpSpPr>
          <p:cNvPr id="6" name="Groupe 5" descr="Screen clip showing an Acting Appointment request form title after submission." title="Request Form Title"/>
          <p:cNvGrpSpPr/>
          <p:nvPr/>
        </p:nvGrpSpPr>
        <p:grpSpPr>
          <a:xfrm>
            <a:off x="1666875" y="4238173"/>
            <a:ext cx="4886325" cy="714375"/>
            <a:chOff x="1666875" y="4238173"/>
            <a:chExt cx="4886325" cy="714375"/>
          </a:xfrm>
        </p:grpSpPr>
        <p:pic>
          <p:nvPicPr>
            <p:cNvPr id="15" name="Picture 7" descr="Screen clip showing an Acting Appointment request form title after submission." title="Request form Title"/>
            <p:cNvPicPr>
              <a:picLocks noChangeAspect="1"/>
            </p:cNvPicPr>
            <p:nvPr/>
          </p:nvPicPr>
          <p:blipFill>
            <a:blip r:embed="rId4"/>
            <a:stretch>
              <a:fillRect/>
            </a:stretch>
          </p:blipFill>
          <p:spPr>
            <a:xfrm>
              <a:off x="1666875" y="4238173"/>
              <a:ext cx="4886325" cy="714375"/>
            </a:xfrm>
            <a:prstGeom prst="rect">
              <a:avLst/>
            </a:prstGeom>
            <a:ln w="38100">
              <a:solidFill>
                <a:schemeClr val="tx1"/>
              </a:solidFill>
            </a:ln>
          </p:spPr>
          <p:style>
            <a:lnRef idx="2">
              <a:schemeClr val="accent1"/>
            </a:lnRef>
            <a:fillRef idx="1">
              <a:schemeClr val="lt1"/>
            </a:fillRef>
            <a:effectRef idx="0">
              <a:schemeClr val="accent1"/>
            </a:effectRef>
            <a:fontRef idx="minor">
              <a:schemeClr val="dk1"/>
            </a:fontRef>
          </p:style>
        </p:pic>
        <p:sp>
          <p:nvSpPr>
            <p:cNvPr id="16" name="Rectangle à coins arrondis 15" descr="Rectangle focussing on the &quot;Change&quot; hyperlink that is appearing on some request form after submission. " title="Change focus"/>
            <p:cNvSpPr/>
            <p:nvPr>
              <p:custDataLst>
                <p:tags r:id="rId1"/>
              </p:custDataLst>
            </p:nvPr>
          </p:nvSpPr>
          <p:spPr>
            <a:xfrm>
              <a:off x="5703938" y="4599365"/>
              <a:ext cx="734297" cy="275396"/>
            </a:xfrm>
            <a:prstGeom prst="round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grpSp>
      <p:sp>
        <p:nvSpPr>
          <p:cNvPr id="17" name="Content Placeholder 2"/>
          <p:cNvSpPr txBox="1">
            <a:spLocks/>
          </p:cNvSpPr>
          <p:nvPr/>
        </p:nvSpPr>
        <p:spPr>
          <a:xfrm>
            <a:off x="457200" y="5161236"/>
            <a:ext cx="8229600" cy="100733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CA" sz="1600" b="1" dirty="0">
                <a:cs typeface="Segoe UI Semibold" panose="020B0702040204020203" pitchFamily="34" charset="0"/>
              </a:rPr>
              <a:t>Reminder</a:t>
            </a:r>
            <a:r>
              <a:rPr lang="fr-CA" sz="1600" b="1" dirty="0">
                <a:cs typeface="Segoe UI Semibold" panose="020B0702040204020203" pitchFamily="34" charset="0"/>
              </a:rPr>
              <a:t> about the « </a:t>
            </a:r>
            <a:r>
              <a:rPr lang="en-CA" sz="1600" b="1" dirty="0">
                <a:cs typeface="Segoe UI Semibold" panose="020B0702040204020203" pitchFamily="34" charset="0"/>
              </a:rPr>
              <a:t>Edit</a:t>
            </a:r>
            <a:r>
              <a:rPr lang="fr-CA" sz="1600" b="1" dirty="0">
                <a:cs typeface="Segoe UI Semibold" panose="020B0702040204020203" pitchFamily="34" charset="0"/>
              </a:rPr>
              <a:t> </a:t>
            </a:r>
            <a:r>
              <a:rPr lang="en-CA" sz="1600" b="1" dirty="0">
                <a:cs typeface="Segoe UI Semibold" panose="020B0702040204020203" pitchFamily="34" charset="0"/>
              </a:rPr>
              <a:t>request</a:t>
            </a:r>
            <a:r>
              <a:rPr lang="fr-CA" sz="1600" b="1" dirty="0">
                <a:cs typeface="Segoe UI Semibold" panose="020B0702040204020203" pitchFamily="34" charset="0"/>
              </a:rPr>
              <a:t> » </a:t>
            </a:r>
            <a:r>
              <a:rPr lang="en-CA" sz="1600" b="1" dirty="0" smtClean="0">
                <a:cs typeface="Segoe UI Semibold" panose="020B0702040204020203" pitchFamily="34" charset="0"/>
              </a:rPr>
              <a:t>function</a:t>
            </a:r>
          </a:p>
          <a:p>
            <a:pPr marL="400050" lvl="1" indent="0">
              <a:buNone/>
            </a:pPr>
            <a:r>
              <a:rPr lang="en-CA" sz="1400" dirty="0" smtClean="0">
                <a:cs typeface="Segoe UI Semibold" panose="020B0702040204020203" pitchFamily="34" charset="0"/>
              </a:rPr>
              <a:t>Give </a:t>
            </a:r>
            <a:r>
              <a:rPr lang="en-CA" sz="1400" dirty="0">
                <a:cs typeface="Segoe UI Semibold" panose="020B0702040204020203" pitchFamily="34" charset="0"/>
              </a:rPr>
              <a:t>the status of a "modified" intervention to "Processing" to make the “Edit Request" button available again. This will allow you to update a request that had been returned by client with modification.</a:t>
            </a:r>
            <a:endParaRPr lang="fr-CA" sz="1400" dirty="0">
              <a:cs typeface="Segoe UI Semibold" panose="020B0702040204020203" pitchFamily="34" charset="0"/>
            </a:endParaRPr>
          </a:p>
        </p:txBody>
      </p:sp>
    </p:spTree>
    <p:extLst>
      <p:ext uri="{BB962C8B-B14F-4D97-AF65-F5344CB8AC3E}">
        <p14:creationId xmlns:p14="http://schemas.microsoft.com/office/powerpoint/2010/main" val="1626807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Various Changes</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11</a:t>
            </a:fld>
            <a:endParaRPr lang="en-US"/>
          </a:p>
        </p:txBody>
      </p:sp>
      <p:sp>
        <p:nvSpPr>
          <p:cNvPr id="3" name="Content Placeholder 2"/>
          <p:cNvSpPr>
            <a:spLocks noGrp="1"/>
          </p:cNvSpPr>
          <p:nvPr>
            <p:ph idx="1"/>
          </p:nvPr>
        </p:nvSpPr>
        <p:spPr>
          <a:xfrm>
            <a:off x="457200" y="1203157"/>
            <a:ext cx="8229600" cy="1168007"/>
          </a:xfrm>
        </p:spPr>
        <p:txBody>
          <a:bodyPr>
            <a:noAutofit/>
          </a:bodyPr>
          <a:lstStyle/>
          <a:p>
            <a:pPr>
              <a:buFont typeface="Arial" panose="020B0604020202020204" pitchFamily="34" charset="0"/>
              <a:buChar char="•"/>
            </a:pPr>
            <a:r>
              <a:rPr lang="en-CA" sz="1600" b="1" dirty="0" smtClean="0">
                <a:cs typeface="Segoe UI Semibold" panose="020B0702040204020203" pitchFamily="34" charset="0"/>
              </a:rPr>
              <a:t>New Business Centres</a:t>
            </a:r>
          </a:p>
          <a:p>
            <a:pPr lvl="1">
              <a:lnSpc>
                <a:spcPct val="107000"/>
              </a:lnSpc>
              <a:buFont typeface="Wingdings" panose="05000000000000000000" pitchFamily="2" charset="2"/>
              <a:buChar char="§"/>
            </a:pPr>
            <a:r>
              <a:rPr lang="en-CA" sz="1600" dirty="0">
                <a:latin typeface="Arial" panose="020B0604020202020204" pitchFamily="34" charset="0"/>
                <a:ea typeface="Calibri" panose="020F0502020204030204" pitchFamily="34" charset="0"/>
                <a:cs typeface="Times New Roman" panose="02020603050405020304" pitchFamily="18" charset="0"/>
              </a:rPr>
              <a:t>We have created 15 new business centres. We will soon share the list of business centres with those responsible if you have any questions about their activities.</a:t>
            </a:r>
            <a:endParaRPr lang="en-CA"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Content Placeholder 2"/>
          <p:cNvSpPr txBox="1">
            <a:spLocks/>
          </p:cNvSpPr>
          <p:nvPr/>
        </p:nvSpPr>
        <p:spPr>
          <a:xfrm>
            <a:off x="457200" y="2392936"/>
            <a:ext cx="8229600" cy="122112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n-CA" sz="1600" b="1" dirty="0" smtClean="0">
                <a:cs typeface="Segoe UI Semibold" panose="020B0702040204020203" pitchFamily="34" charset="0"/>
              </a:rPr>
              <a:t>Compensation Business Centres</a:t>
            </a:r>
            <a:endParaRPr lang="en-CA" sz="1600" b="1" dirty="0">
              <a:cs typeface="Segoe UI Semibold" panose="020B0702040204020203" pitchFamily="34" charset="0"/>
            </a:endParaRPr>
          </a:p>
          <a:p>
            <a:pPr lvl="1">
              <a:lnSpc>
                <a:spcPct val="107000"/>
              </a:lnSpc>
              <a:buFont typeface="Wingdings" panose="05000000000000000000" pitchFamily="2" charset="2"/>
              <a:buChar char="§"/>
            </a:pPr>
            <a:r>
              <a:rPr lang="en-CA" sz="1600" dirty="0">
                <a:latin typeface="Arial" panose="020B0604020202020204" pitchFamily="34" charset="0"/>
                <a:ea typeface="Calibri" panose="020F0502020204030204" pitchFamily="34" charset="0"/>
                <a:cs typeface="Times New Roman" panose="02020603050405020304" pitchFamily="18" charset="0"/>
              </a:rPr>
              <a:t>We added the features used by the compensation team to their existing business centers that didn't already have them.</a:t>
            </a:r>
            <a:endParaRPr lang="en-CA"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buFont typeface="Wingdings" panose="05000000000000000000" pitchFamily="2" charset="2"/>
              <a:buChar char="§"/>
            </a:pPr>
            <a:r>
              <a:rPr lang="en-CA" sz="1600" dirty="0">
                <a:latin typeface="Arial" panose="020B0604020202020204" pitchFamily="34" charset="0"/>
                <a:ea typeface="Calibri" panose="020F0502020204030204" pitchFamily="34" charset="0"/>
                <a:cs typeface="Times New Roman" panose="02020603050405020304" pitchFamily="18" charset="0"/>
              </a:rPr>
              <a:t>6 of the 15 new business centres will be allocated to the compensation team.</a:t>
            </a:r>
            <a:endParaRPr lang="en-CA"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Content Placeholder 2"/>
          <p:cNvSpPr txBox="1">
            <a:spLocks/>
          </p:cNvSpPr>
          <p:nvPr/>
        </p:nvSpPr>
        <p:spPr>
          <a:xfrm>
            <a:off x="457200" y="3635829"/>
            <a:ext cx="8229600" cy="122112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n-CA" sz="1600" b="1" dirty="0" smtClean="0">
                <a:cs typeface="Segoe UI Semibold" panose="020B0702040204020203" pitchFamily="34" charset="0"/>
              </a:rPr>
              <a:t>Changes to Excel extractions</a:t>
            </a:r>
            <a:endParaRPr lang="en-CA" sz="1600" b="1" dirty="0">
              <a:cs typeface="Segoe UI Semibold" panose="020B0702040204020203" pitchFamily="34" charset="0"/>
            </a:endParaRPr>
          </a:p>
          <a:p>
            <a:pPr lvl="1">
              <a:lnSpc>
                <a:spcPct val="107000"/>
              </a:lnSpc>
              <a:buFont typeface="Wingdings" panose="05000000000000000000" pitchFamily="2" charset="2"/>
              <a:buChar char="§"/>
            </a:pPr>
            <a:r>
              <a:rPr lang="en-CA" sz="1600" dirty="0">
                <a:latin typeface="+mn-lt"/>
                <a:ea typeface="Calibri" panose="020F0502020204030204" pitchFamily="34" charset="0"/>
                <a:cs typeface="Times New Roman" panose="02020603050405020304" pitchFamily="18" charset="0"/>
              </a:rPr>
              <a:t>Converting Column D (Current Status Date) to Date Format.</a:t>
            </a:r>
          </a:p>
          <a:p>
            <a:pPr lvl="1">
              <a:lnSpc>
                <a:spcPct val="107000"/>
              </a:lnSpc>
              <a:buFont typeface="Wingdings" panose="05000000000000000000" pitchFamily="2" charset="2"/>
              <a:buChar char="§"/>
            </a:pPr>
            <a:r>
              <a:rPr lang="en-CA" sz="1600" dirty="0">
                <a:latin typeface="+mn-lt"/>
                <a:ea typeface="Calibri" panose="020F0502020204030204" pitchFamily="34" charset="0"/>
                <a:cs typeface="Times New Roman" panose="02020603050405020304" pitchFamily="18" charset="0"/>
              </a:rPr>
              <a:t>Conversion of the AY column (Intervention Count) to the number format.</a:t>
            </a:r>
          </a:p>
          <a:p>
            <a:pPr lvl="1">
              <a:lnSpc>
                <a:spcPct val="107000"/>
              </a:lnSpc>
              <a:buFont typeface="Wingdings" panose="05000000000000000000" pitchFamily="2" charset="2"/>
              <a:buChar char="§"/>
            </a:pPr>
            <a:r>
              <a:rPr lang="en-CA" sz="1600" dirty="0">
                <a:latin typeface="+mn-lt"/>
                <a:ea typeface="Calibri" panose="020F0502020204030204" pitchFamily="34" charset="0"/>
                <a:cs typeface="Times New Roman" panose="02020603050405020304" pitchFamily="18" charset="0"/>
              </a:rPr>
              <a:t>Added the selection process number field to the BC column.</a:t>
            </a:r>
          </a:p>
        </p:txBody>
      </p:sp>
      <p:sp>
        <p:nvSpPr>
          <p:cNvPr id="13" name="Content Placeholder 2"/>
          <p:cNvSpPr txBox="1">
            <a:spLocks/>
          </p:cNvSpPr>
          <p:nvPr/>
        </p:nvSpPr>
        <p:spPr>
          <a:xfrm>
            <a:off x="457200" y="4878722"/>
            <a:ext cx="8229600" cy="122112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n-CA" sz="1600" b="1" dirty="0" smtClean="0">
                <a:cs typeface="Segoe UI Semibold" panose="020B0702040204020203" pitchFamily="34" charset="0"/>
              </a:rPr>
              <a:t>History tab</a:t>
            </a:r>
            <a:endParaRPr lang="en-CA" sz="1600" b="1" dirty="0">
              <a:cs typeface="Segoe UI Semibold" panose="020B0702040204020203" pitchFamily="34" charset="0"/>
            </a:endParaRPr>
          </a:p>
          <a:p>
            <a:pPr lvl="1">
              <a:lnSpc>
                <a:spcPct val="107000"/>
              </a:lnSpc>
              <a:spcAft>
                <a:spcPts val="800"/>
              </a:spcAft>
              <a:buFont typeface="Wingdings" panose="05000000000000000000" pitchFamily="2" charset="2"/>
              <a:buChar char="§"/>
            </a:pPr>
            <a:r>
              <a:rPr lang="en-CA" sz="1600" dirty="0">
                <a:latin typeface="Arial" panose="020B0604020202020204" pitchFamily="34" charset="0"/>
                <a:ea typeface="Calibri" panose="020F0502020204030204" pitchFamily="34" charset="0"/>
                <a:cs typeface="Times New Roman" panose="02020603050405020304" pitchFamily="18" charset="0"/>
              </a:rPr>
              <a:t>A new note will be recorded in the request history when the category and subcategory are changed.</a:t>
            </a:r>
            <a:endParaRPr lang="en-CA"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1395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Bug Fixes</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12</a:t>
            </a:fld>
            <a:endParaRPr lang="en-US"/>
          </a:p>
        </p:txBody>
      </p:sp>
      <p:sp>
        <p:nvSpPr>
          <p:cNvPr id="3" name="Content Placeholder 2"/>
          <p:cNvSpPr>
            <a:spLocks noGrp="1"/>
          </p:cNvSpPr>
          <p:nvPr>
            <p:ph idx="1"/>
          </p:nvPr>
        </p:nvSpPr>
        <p:spPr>
          <a:xfrm>
            <a:off x="457200" y="1203157"/>
            <a:ext cx="8229600" cy="933273"/>
          </a:xfrm>
        </p:spPr>
        <p:txBody>
          <a:bodyPr>
            <a:noAutofit/>
          </a:bodyPr>
          <a:lstStyle/>
          <a:p>
            <a:pPr>
              <a:buFont typeface="Arial" panose="020B0604020202020204" pitchFamily="34" charset="0"/>
              <a:buChar char="•"/>
            </a:pPr>
            <a:r>
              <a:rPr lang="en-CA" sz="1600" b="1" dirty="0" smtClean="0">
                <a:cs typeface="Segoe UI Semibold" panose="020B0702040204020203" pitchFamily="34" charset="0"/>
              </a:rPr>
              <a:t>Contract not generated when sending for signature</a:t>
            </a:r>
          </a:p>
          <a:p>
            <a:pPr lvl="1">
              <a:buFont typeface="Arial" panose="020B0604020202020204" pitchFamily="34" charset="0"/>
              <a:buChar char="•"/>
            </a:pPr>
            <a:r>
              <a:rPr lang="en-CA" sz="1600" dirty="0">
                <a:cs typeface="Segoe UI Semibold" panose="020B0702040204020203" pitchFamily="34" charset="0"/>
              </a:rPr>
              <a:t>The bug that returned the request to the client for signature without the auto-generated contract will be fixed with this release.</a:t>
            </a:r>
            <a:endParaRPr lang="fr-CA" sz="1600" dirty="0">
              <a:cs typeface="Segoe UI Semibold" panose="020B0702040204020203" pitchFamily="34" charset="0"/>
            </a:endParaRPr>
          </a:p>
        </p:txBody>
      </p:sp>
      <p:sp>
        <p:nvSpPr>
          <p:cNvPr id="10" name="Content Placeholder 2"/>
          <p:cNvSpPr txBox="1">
            <a:spLocks/>
          </p:cNvSpPr>
          <p:nvPr/>
        </p:nvSpPr>
        <p:spPr>
          <a:xfrm>
            <a:off x="457200" y="2175221"/>
            <a:ext cx="8229600" cy="146060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n-CA" sz="1600" b="1" dirty="0" smtClean="0">
                <a:cs typeface="Segoe UI Semibold" panose="020B0702040204020203" pitchFamily="34" charset="0"/>
              </a:rPr>
              <a:t>Separation Clearance</a:t>
            </a:r>
            <a:endParaRPr lang="en-CA" sz="1600" b="1" dirty="0">
              <a:cs typeface="Segoe UI Semibold" panose="020B0702040204020203" pitchFamily="34" charset="0"/>
            </a:endParaRPr>
          </a:p>
          <a:p>
            <a:pPr lvl="1">
              <a:spcAft>
                <a:spcPts val="600"/>
              </a:spcAft>
              <a:buFont typeface="Arial" panose="020B0604020202020204" pitchFamily="34" charset="0"/>
              <a:buChar char="•"/>
            </a:pPr>
            <a:r>
              <a:rPr lang="en-CA" sz="1600" dirty="0">
                <a:cs typeface="Segoe UI Semibold" panose="020B0702040204020203" pitchFamily="34" charset="0"/>
              </a:rPr>
              <a:t>Two of the emails that were generated to the employee were no longer working. It will be corrected.</a:t>
            </a:r>
          </a:p>
          <a:p>
            <a:pPr lvl="1">
              <a:spcAft>
                <a:spcPts val="600"/>
              </a:spcAft>
              <a:buFont typeface="Arial" panose="020B0604020202020204" pitchFamily="34" charset="0"/>
              <a:buChar char="•"/>
            </a:pPr>
            <a:r>
              <a:rPr lang="en-CA" sz="1600" dirty="0">
                <a:cs typeface="Segoe UI Semibold" panose="020B0702040204020203" pitchFamily="34" charset="0"/>
              </a:rPr>
              <a:t>When the "Illness" departure type was selected, the email to the integrity groups and CFOB was not generated</a:t>
            </a:r>
            <a:r>
              <a:rPr lang="en-CA" sz="1600" dirty="0" smtClean="0">
                <a:cs typeface="Segoe UI Semibold" panose="020B0702040204020203" pitchFamily="34" charset="0"/>
              </a:rPr>
              <a:t>.</a:t>
            </a:r>
            <a:endParaRPr lang="fr-CA" sz="1600" dirty="0">
              <a:cs typeface="Segoe UI Semibold" panose="020B0702040204020203" pitchFamily="34" charset="0"/>
            </a:endParaRPr>
          </a:p>
        </p:txBody>
      </p:sp>
      <p:sp>
        <p:nvSpPr>
          <p:cNvPr id="12" name="Content Placeholder 2"/>
          <p:cNvSpPr txBox="1">
            <a:spLocks/>
          </p:cNvSpPr>
          <p:nvPr/>
        </p:nvSpPr>
        <p:spPr>
          <a:xfrm>
            <a:off x="457200" y="3897086"/>
            <a:ext cx="8229600" cy="122112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n-CA" sz="1600" b="1" dirty="0" smtClean="0">
                <a:cs typeface="Segoe UI Semibold" panose="020B0702040204020203" pitchFamily="34" charset="0"/>
              </a:rPr>
              <a:t>Effective date filters in “All Requests”</a:t>
            </a:r>
            <a:endParaRPr lang="en-CA" sz="1600" b="1" dirty="0">
              <a:cs typeface="Segoe UI Semibold" panose="020B0702040204020203" pitchFamily="34" charset="0"/>
            </a:endParaRPr>
          </a:p>
          <a:p>
            <a:pPr lvl="1">
              <a:buFont typeface="Arial" panose="020B0604020202020204" pitchFamily="34" charset="0"/>
              <a:buChar char="•"/>
            </a:pPr>
            <a:r>
              <a:rPr lang="en-CA" sz="1600" dirty="0">
                <a:cs typeface="Segoe UI Semibold" panose="020B0702040204020203" pitchFamily="34" charset="0"/>
              </a:rPr>
              <a:t>It will again be possible to filter the "All Requests" screen by the effective date.</a:t>
            </a:r>
            <a:endParaRPr lang="fr-CA" sz="1600" dirty="0">
              <a:cs typeface="Segoe UI Semibold" panose="020B0702040204020203" pitchFamily="34" charset="0"/>
            </a:endParaRPr>
          </a:p>
        </p:txBody>
      </p:sp>
    </p:spTree>
    <p:extLst>
      <p:ext uri="{BB962C8B-B14F-4D97-AF65-F5344CB8AC3E}">
        <p14:creationId xmlns:p14="http://schemas.microsoft.com/office/powerpoint/2010/main" val="742220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 Contact us</a:t>
            </a:r>
            <a:endParaRPr lang="en-US" dirty="0"/>
          </a:p>
        </p:txBody>
      </p:sp>
      <p:sp>
        <p:nvSpPr>
          <p:cNvPr id="5" name="Slide Number Placeholder 4"/>
          <p:cNvSpPr>
            <a:spLocks noGrp="1"/>
          </p:cNvSpPr>
          <p:nvPr>
            <p:ph type="sldNum" sz="quarter" idx="12"/>
          </p:nvPr>
        </p:nvSpPr>
        <p:spPr/>
        <p:txBody>
          <a:bodyPr/>
          <a:lstStyle/>
          <a:p>
            <a:fld id="{2E86C063-E22E-2E4C-A523-54089486E38F}" type="slidenum">
              <a:rPr lang="en-US" smtClean="0"/>
              <a:t>13</a:t>
            </a:fld>
            <a:endParaRPr lang="en-US"/>
          </a:p>
        </p:txBody>
      </p:sp>
      <p:sp>
        <p:nvSpPr>
          <p:cNvPr id="3" name="Content Placeholder 2"/>
          <p:cNvSpPr>
            <a:spLocks noGrp="1"/>
          </p:cNvSpPr>
          <p:nvPr>
            <p:ph idx="1"/>
          </p:nvPr>
        </p:nvSpPr>
        <p:spPr>
          <a:xfrm>
            <a:off x="457200" y="1542144"/>
            <a:ext cx="4283242" cy="2286793"/>
          </a:xfrm>
        </p:spPr>
        <p:txBody>
          <a:bodyPr>
            <a:noAutofit/>
          </a:bodyPr>
          <a:lstStyle/>
          <a:p>
            <a:pPr marL="0" indent="0">
              <a:lnSpc>
                <a:spcPct val="120000"/>
              </a:lnSpc>
              <a:buNone/>
            </a:pPr>
            <a:r>
              <a:rPr lang="en-CA" sz="1800" dirty="0"/>
              <a:t>Would you like to help us improve the functionality of the HRSC portal? We are already working to collect your requests for changes for future, lite projects in 2020. Don't hesitate to pass on your suggestions to your business centre's point of contact.</a:t>
            </a:r>
            <a:endParaRPr lang="fr-CA" sz="1800" dirty="0"/>
          </a:p>
        </p:txBody>
      </p:sp>
      <p:pic>
        <p:nvPicPr>
          <p:cNvPr id="6" name="Image 5" descr="Picture of a calendar " title="Calendar pciture"/>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4806950" y="1486694"/>
            <a:ext cx="3879850" cy="2400300"/>
          </a:xfrm>
          <a:prstGeom prst="rect">
            <a:avLst/>
          </a:prstGeom>
        </p:spPr>
      </p:pic>
      <p:sp>
        <p:nvSpPr>
          <p:cNvPr id="7" name="Content Placeholder 2"/>
          <p:cNvSpPr txBox="1">
            <a:spLocks/>
          </p:cNvSpPr>
          <p:nvPr/>
        </p:nvSpPr>
        <p:spPr>
          <a:xfrm>
            <a:off x="3381004" y="4418473"/>
            <a:ext cx="4724400" cy="12363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1200"/>
              </a:spcAft>
              <a:buNone/>
            </a:pPr>
            <a:r>
              <a:rPr lang="en-CA" sz="1800" dirty="0"/>
              <a:t>Have you encountered a technical problem with the portal, or are you having trouble or accessing it? Contact us at this address: </a:t>
            </a:r>
            <a:r>
              <a:rPr lang="en-CA" sz="1800" b="1" dirty="0">
                <a:hlinkClick r:id="rId5"/>
              </a:rPr>
              <a:t>NA-HRSC-CSRH-WEB-APP-GD</a:t>
            </a:r>
            <a:endParaRPr lang="fr-CA" sz="1800" dirty="0"/>
          </a:p>
        </p:txBody>
      </p:sp>
      <p:pic>
        <p:nvPicPr>
          <p:cNvPr id="8" name="Image 7" descr="Picture of the @ symbol to indicate that we can be reached at the NA-HRSC-CSRH-WEB-APP-GD@hrsdc.rhdcc.gc.ca GD box for questions and help. " title="@ Symbol"/>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894185" y="3997183"/>
            <a:ext cx="2468437" cy="1856265"/>
          </a:xfrm>
          <a:prstGeom prst="rect">
            <a:avLst/>
          </a:prstGeom>
        </p:spPr>
      </p:pic>
    </p:spTree>
    <p:extLst>
      <p:ext uri="{BB962C8B-B14F-4D97-AF65-F5344CB8AC3E}">
        <p14:creationId xmlns:p14="http://schemas.microsoft.com/office/powerpoint/2010/main" val="1202492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Table of Content</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2</a:t>
            </a:fld>
            <a:endParaRPr lang="en-US"/>
          </a:p>
        </p:txBody>
      </p:sp>
      <p:sp>
        <p:nvSpPr>
          <p:cNvPr id="3" name="Content Placeholder 2"/>
          <p:cNvSpPr>
            <a:spLocks noGrp="1"/>
          </p:cNvSpPr>
          <p:nvPr>
            <p:ph idx="1"/>
          </p:nvPr>
        </p:nvSpPr>
        <p:spPr>
          <a:xfrm>
            <a:off x="457200" y="1251284"/>
            <a:ext cx="8229600" cy="4525963"/>
          </a:xfrm>
        </p:spPr>
        <p:txBody>
          <a:bodyPr>
            <a:normAutofit fontScale="32500" lnSpcReduction="20000"/>
          </a:bodyPr>
          <a:lstStyle/>
          <a:p>
            <a:pPr marL="179388" indent="-160338">
              <a:spcAft>
                <a:spcPts val="1200"/>
              </a:spcAft>
              <a:buFont typeface="Arial" panose="020B0604020202020204" pitchFamily="34" charset="0"/>
              <a:buChar char="•"/>
            </a:pPr>
            <a:r>
              <a:rPr lang="en-CA" sz="4800" dirty="0">
                <a:cs typeface="Segoe UI Semibold" panose="020B0702040204020203" pitchFamily="34" charset="0"/>
              </a:rPr>
              <a:t>Introduction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Changes Affecting Clients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Adding and Saving Contracts and Documents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Contract Generation</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Return of Signed Documents in Place of Client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Transfer a Request with HR keywords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Generating a selection process number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Changing the type of request (staffing actions)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Various changes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Corrected Bugs </a:t>
            </a:r>
          </a:p>
          <a:p>
            <a:pPr marL="179388" indent="-160338">
              <a:spcAft>
                <a:spcPts val="1200"/>
              </a:spcAft>
              <a:buFont typeface="Arial" panose="020B0604020202020204" pitchFamily="34" charset="0"/>
              <a:buChar char="•"/>
            </a:pPr>
            <a:r>
              <a:rPr lang="en-CA" sz="4800" dirty="0">
                <a:cs typeface="Segoe UI Semibold" panose="020B0702040204020203" pitchFamily="34" charset="0"/>
              </a:rPr>
              <a:t>What’s next? Contact points</a:t>
            </a:r>
            <a:endParaRPr lang="en-CA" sz="4800" dirty="0">
              <a:ea typeface="Segoe UI Black" panose="020B0A02040204020203" pitchFamily="34" charset="0"/>
            </a:endParaRPr>
          </a:p>
        </p:txBody>
      </p:sp>
    </p:spTree>
    <p:extLst>
      <p:ext uri="{BB962C8B-B14F-4D97-AF65-F5344CB8AC3E}">
        <p14:creationId xmlns:p14="http://schemas.microsoft.com/office/powerpoint/2010/main" val="2661197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Introduction</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3</a:t>
            </a:fld>
            <a:endParaRPr lang="en-US"/>
          </a:p>
        </p:txBody>
      </p:sp>
      <p:sp>
        <p:nvSpPr>
          <p:cNvPr id="3" name="Content Placeholder 2"/>
          <p:cNvSpPr>
            <a:spLocks noGrp="1"/>
          </p:cNvSpPr>
          <p:nvPr>
            <p:ph idx="1"/>
          </p:nvPr>
        </p:nvSpPr>
        <p:spPr>
          <a:xfrm>
            <a:off x="457200" y="1600200"/>
            <a:ext cx="8229600" cy="2725057"/>
          </a:xfrm>
        </p:spPr>
        <p:txBody>
          <a:bodyPr>
            <a:normAutofit/>
          </a:bodyPr>
          <a:lstStyle/>
          <a:p>
            <a:pPr marL="0" indent="0">
              <a:buNone/>
            </a:pPr>
            <a:r>
              <a:rPr lang="en-CA" sz="2400" dirty="0"/>
              <a:t>This portal update project was undertaken to launch new functions and to improve User experience within the HRSC web application. </a:t>
            </a:r>
          </a:p>
          <a:p>
            <a:endParaRPr lang="en-CA" sz="2400" dirty="0"/>
          </a:p>
          <a:p>
            <a:pPr marL="0" indent="0">
              <a:buNone/>
            </a:pPr>
            <a:r>
              <a:rPr lang="en-CA" sz="2400" dirty="0"/>
              <a:t>This presentation lays out changes you will notice beginning on January 17, 2020.</a:t>
            </a:r>
          </a:p>
        </p:txBody>
      </p:sp>
    </p:spTree>
    <p:extLst>
      <p:ext uri="{BB962C8B-B14F-4D97-AF65-F5344CB8AC3E}">
        <p14:creationId xmlns:p14="http://schemas.microsoft.com/office/powerpoint/2010/main" val="1251780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Changes affecting clients</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solidFill>
                  <a:schemeClr val="tx1"/>
                </a:solidFill>
              </a:rPr>
              <a:t>4</a:t>
            </a:fld>
            <a:endParaRPr lang="en-US">
              <a:solidFill>
                <a:schemeClr val="tx1"/>
              </a:solidFill>
            </a:endParaRPr>
          </a:p>
        </p:txBody>
      </p:sp>
      <p:sp>
        <p:nvSpPr>
          <p:cNvPr id="3" name="Content Placeholder 2"/>
          <p:cNvSpPr>
            <a:spLocks noGrp="1"/>
          </p:cNvSpPr>
          <p:nvPr>
            <p:ph idx="1"/>
          </p:nvPr>
        </p:nvSpPr>
        <p:spPr>
          <a:xfrm>
            <a:off x="457200" y="1239252"/>
            <a:ext cx="7848600" cy="4795788"/>
          </a:xfrm>
        </p:spPr>
        <p:txBody>
          <a:bodyPr>
            <a:noAutofit/>
          </a:bodyPr>
          <a:lstStyle/>
          <a:p>
            <a:pPr marL="0" indent="0">
              <a:spcAft>
                <a:spcPts val="600"/>
              </a:spcAft>
              <a:buNone/>
            </a:pPr>
            <a:r>
              <a:rPr lang="en-CA" sz="1800" dirty="0">
                <a:cs typeface="Segoe UI Semibold" panose="020B0702040204020203" pitchFamily="34" charset="0"/>
              </a:rPr>
              <a:t>Several improvements have been made for clients in this new version of the portal</a:t>
            </a:r>
            <a:r>
              <a:rPr lang="en-CA" sz="1800" dirty="0" smtClean="0">
                <a:cs typeface="Segoe UI Semibold" panose="020B0702040204020203" pitchFamily="34" charset="0"/>
              </a:rPr>
              <a:t>.</a:t>
            </a:r>
            <a:endParaRPr lang="fr-CA" sz="1800" dirty="0">
              <a:cs typeface="Segoe UI Semibold" panose="020B0702040204020203" pitchFamily="34" charset="0"/>
            </a:endParaRPr>
          </a:p>
          <a:p>
            <a:pPr>
              <a:spcAft>
                <a:spcPts val="600"/>
              </a:spcAft>
              <a:buFont typeface="Arial" panose="020B0604020202020204" pitchFamily="34" charset="0"/>
              <a:buChar char="•"/>
            </a:pPr>
            <a:r>
              <a:rPr lang="en-CA" sz="1800" dirty="0">
                <a:cs typeface="Segoe UI Semibold" panose="020B0702040204020203" pitchFamily="34" charset="0"/>
              </a:rPr>
              <a:t>New way to access some staffing forms on the homepage.  </a:t>
            </a:r>
          </a:p>
          <a:p>
            <a:pPr>
              <a:spcAft>
                <a:spcPts val="600"/>
              </a:spcAft>
              <a:buFont typeface="Arial" panose="020B0604020202020204" pitchFamily="34" charset="0"/>
              <a:buChar char="•"/>
            </a:pPr>
            <a:r>
              <a:rPr lang="en-CA" sz="1800" dirty="0">
                <a:cs typeface="Segoe UI Semibold" panose="020B0702040204020203" pitchFamily="34" charset="0"/>
              </a:rPr>
              <a:t>Adjustment of certain features in the "My Requests" screen.  </a:t>
            </a:r>
          </a:p>
          <a:p>
            <a:pPr>
              <a:spcAft>
                <a:spcPts val="600"/>
              </a:spcAft>
              <a:buFont typeface="Arial" panose="020B0604020202020204" pitchFamily="34" charset="0"/>
              <a:buChar char="•"/>
            </a:pPr>
            <a:r>
              <a:rPr lang="en-CA" sz="1800" dirty="0">
                <a:cs typeface="Segoe UI Semibold" panose="020B0702040204020203" pitchFamily="34" charset="0"/>
              </a:rPr>
              <a:t>Added a Pop-up telling the client whether or not they have met the appropriate time frame in submitting their staffing request. </a:t>
            </a:r>
          </a:p>
          <a:p>
            <a:pPr>
              <a:spcAft>
                <a:spcPts val="600"/>
              </a:spcAft>
              <a:buFont typeface="Arial" panose="020B0604020202020204" pitchFamily="34" charset="0"/>
              <a:buChar char="•"/>
            </a:pPr>
            <a:r>
              <a:rPr lang="en-CA" sz="1800" dirty="0">
                <a:cs typeface="Segoe UI Semibold" panose="020B0702040204020203" pitchFamily="34" charset="0"/>
              </a:rPr>
              <a:t>Creating a search tool for the "Selection Process Number" field.  </a:t>
            </a:r>
          </a:p>
          <a:p>
            <a:pPr>
              <a:spcAft>
                <a:spcPts val="600"/>
              </a:spcAft>
              <a:buFont typeface="Arial" panose="020B0604020202020204" pitchFamily="34" charset="0"/>
              <a:buChar char="•"/>
            </a:pPr>
            <a:r>
              <a:rPr lang="en-CA" sz="1800" dirty="0">
                <a:cs typeface="Segoe UI Semibold" panose="020B0702040204020203" pitchFamily="34" charset="0"/>
              </a:rPr>
              <a:t>Adjustments to how documents/contracts are added and saved. </a:t>
            </a:r>
          </a:p>
          <a:p>
            <a:pPr>
              <a:spcAft>
                <a:spcPts val="600"/>
              </a:spcAft>
              <a:buFont typeface="Arial" panose="020B0604020202020204" pitchFamily="34" charset="0"/>
              <a:buChar char="•"/>
            </a:pPr>
            <a:r>
              <a:rPr lang="en-CA" sz="1800" dirty="0">
                <a:cs typeface="Segoe UI Semibold" panose="020B0702040204020203" pitchFamily="34" charset="0"/>
              </a:rPr>
              <a:t>Changes in the return of signed documents and the email generated. </a:t>
            </a:r>
          </a:p>
          <a:p>
            <a:pPr>
              <a:spcAft>
                <a:spcPts val="600"/>
              </a:spcAft>
              <a:buFont typeface="Arial" panose="020B0604020202020204" pitchFamily="34" charset="0"/>
              <a:buChar char="•"/>
            </a:pPr>
            <a:r>
              <a:rPr lang="en-CA" sz="1800" dirty="0">
                <a:cs typeface="Segoe UI Semibold" panose="020B0702040204020203" pitchFamily="34" charset="0"/>
              </a:rPr>
              <a:t>Various updates to multiple forms (Separation Process, HR Reports, etc</a:t>
            </a:r>
            <a:r>
              <a:rPr lang="en-CA" sz="1800" dirty="0" smtClean="0">
                <a:cs typeface="Segoe UI Semibold" panose="020B0702040204020203" pitchFamily="34" charset="0"/>
              </a:rPr>
              <a:t>.).</a:t>
            </a:r>
            <a:endParaRPr lang="fr-CA" sz="1800" dirty="0">
              <a:cs typeface="Segoe UI Semibold" panose="020B0702040204020203" pitchFamily="34" charset="0"/>
            </a:endParaRPr>
          </a:p>
          <a:p>
            <a:pPr marL="0" indent="0">
              <a:buNone/>
            </a:pPr>
            <a:r>
              <a:rPr lang="en-CA" sz="1800" dirty="0">
                <a:cs typeface="Segoe UI Semibold" panose="020B0702040204020203" pitchFamily="34" charset="0"/>
              </a:rPr>
              <a:t>We suggest you consult the presentation for client users to see the changes that affect them.</a:t>
            </a:r>
            <a:endParaRPr lang="fr-CA" sz="1800" dirty="0">
              <a:cs typeface="Segoe UI Semibold" panose="020B0702040204020203" pitchFamily="34" charset="0"/>
            </a:endParaRPr>
          </a:p>
        </p:txBody>
      </p:sp>
    </p:spTree>
    <p:extLst>
      <p:ext uri="{BB962C8B-B14F-4D97-AF65-F5344CB8AC3E}">
        <p14:creationId xmlns:p14="http://schemas.microsoft.com/office/powerpoint/2010/main" val="1874739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a:t>Adding and saving contracts and documents</a:t>
            </a:r>
            <a:endParaRPr lang="en-CA" sz="2400" dirty="0"/>
          </a:p>
        </p:txBody>
      </p:sp>
      <p:sp>
        <p:nvSpPr>
          <p:cNvPr id="8" name="Slide Number Placeholder 4"/>
          <p:cNvSpPr>
            <a:spLocks noGrp="1"/>
          </p:cNvSpPr>
          <p:nvPr>
            <p:ph type="sldNum" sz="quarter" idx="12"/>
          </p:nvPr>
        </p:nvSpPr>
        <p:spPr>
          <a:xfrm>
            <a:off x="6553200" y="6356350"/>
            <a:ext cx="2133600" cy="365125"/>
          </a:xfrm>
        </p:spPr>
        <p:txBody>
          <a:bodyPr/>
          <a:lstStyle/>
          <a:p>
            <a:fld id="{2E86C063-E22E-2E4C-A523-54089486E38F}" type="slidenum">
              <a:rPr lang="en-US" smtClean="0">
                <a:solidFill>
                  <a:schemeClr val="tx1"/>
                </a:solidFill>
              </a:rPr>
              <a:t>5</a:t>
            </a:fld>
            <a:endParaRPr lang="en-US">
              <a:solidFill>
                <a:schemeClr val="tx1"/>
              </a:solidFill>
            </a:endParaRPr>
          </a:p>
        </p:txBody>
      </p:sp>
      <p:sp>
        <p:nvSpPr>
          <p:cNvPr id="3" name="Espace réservé du contenu 2"/>
          <p:cNvSpPr>
            <a:spLocks noGrp="1"/>
          </p:cNvSpPr>
          <p:nvPr>
            <p:ph sz="half" idx="1"/>
          </p:nvPr>
        </p:nvSpPr>
        <p:spPr>
          <a:xfrm>
            <a:off x="457200" y="1251856"/>
            <a:ext cx="4038600" cy="2255520"/>
          </a:xfrm>
        </p:spPr>
        <p:txBody>
          <a:bodyPr>
            <a:normAutofit/>
          </a:bodyPr>
          <a:lstStyle/>
          <a:p>
            <a:pPr marL="0" indent="0">
              <a:buNone/>
            </a:pPr>
            <a:r>
              <a:rPr lang="en-CA" sz="1600" dirty="0">
                <a:cs typeface="Segoe UI Semibold" panose="020B0702040204020203" pitchFamily="34" charset="0"/>
              </a:rPr>
              <a:t>The addition of documents will now be done in real time. It will no longer be necessary to confirm the action by clicking a button. Uploaded files will be private to HR by default and you will need to check the box to make them visible to the client.</a:t>
            </a:r>
            <a:endParaRPr lang="fr-CA" sz="1600" dirty="0">
              <a:cs typeface="Segoe UI Semibold" panose="020B0702040204020203" pitchFamily="34" charset="0"/>
            </a:endParaRPr>
          </a:p>
          <a:p>
            <a:pPr marL="0" indent="0">
              <a:buNone/>
            </a:pPr>
            <a:endParaRPr lang="en-CA" sz="1600" dirty="0"/>
          </a:p>
        </p:txBody>
      </p:sp>
      <p:pic>
        <p:nvPicPr>
          <p:cNvPr id="14" name="Image 13" descr="Screen clip showing the Documents Section of the intervention" title="Documents Section"/>
          <p:cNvPicPr>
            <a:picLocks noChangeAspect="1"/>
          </p:cNvPicPr>
          <p:nvPr/>
        </p:nvPicPr>
        <p:blipFill rotWithShape="1">
          <a:blip r:embed="rId2">
            <a:extLst>
              <a:ext uri="{28A0092B-C50C-407E-A947-70E740481C1C}">
                <a14:useLocalDpi xmlns:a14="http://schemas.microsoft.com/office/drawing/2010/main" val="0"/>
              </a:ext>
            </a:extLst>
          </a:blip>
          <a:srcRect r="51619"/>
          <a:stretch/>
        </p:blipFill>
        <p:spPr>
          <a:xfrm>
            <a:off x="1175657" y="2920378"/>
            <a:ext cx="2496458" cy="1911130"/>
          </a:xfrm>
          <a:prstGeom prst="rect">
            <a:avLst/>
          </a:prstGeom>
          <a:ln w="38100">
            <a:solidFill>
              <a:schemeClr val="tx1"/>
            </a:solidFill>
          </a:ln>
        </p:spPr>
      </p:pic>
      <p:sp>
        <p:nvSpPr>
          <p:cNvPr id="4" name="Espace réservé du contenu 3"/>
          <p:cNvSpPr>
            <a:spLocks noGrp="1"/>
          </p:cNvSpPr>
          <p:nvPr>
            <p:ph sz="half" idx="2"/>
          </p:nvPr>
        </p:nvSpPr>
        <p:spPr>
          <a:xfrm>
            <a:off x="4648200" y="1251856"/>
            <a:ext cx="4038600" cy="2255520"/>
          </a:xfrm>
        </p:spPr>
        <p:txBody>
          <a:bodyPr>
            <a:normAutofit/>
          </a:bodyPr>
          <a:lstStyle/>
          <a:p>
            <a:pPr marL="0" indent="0">
              <a:buNone/>
            </a:pPr>
            <a:r>
              <a:rPr lang="en-CA" sz="1600" dirty="0">
                <a:cs typeface="Segoe UI Semibold" panose="020B0702040204020203" pitchFamily="34" charset="0"/>
              </a:rPr>
              <a:t>Contracts will be added with the Signature required box checked by default. If the document does not need to be returned by the client, the box will have to be manually unchecked</a:t>
            </a:r>
            <a:r>
              <a:rPr lang="en-CA" sz="1600" dirty="0" smtClean="0">
                <a:cs typeface="Segoe UI Semibold" panose="020B0702040204020203" pitchFamily="34" charset="0"/>
              </a:rPr>
              <a:t>.</a:t>
            </a:r>
            <a:endParaRPr lang="fr-CA" sz="1600" dirty="0">
              <a:cs typeface="Segoe UI Semibold" panose="020B0702040204020203" pitchFamily="34" charset="0"/>
            </a:endParaRPr>
          </a:p>
        </p:txBody>
      </p:sp>
      <p:pic>
        <p:nvPicPr>
          <p:cNvPr id="15" name="Image 14" descr="Screen clip showing the Contracts Section of the intervention" title="Contracts Section"/>
          <p:cNvPicPr>
            <a:picLocks noChangeAspect="1"/>
          </p:cNvPicPr>
          <p:nvPr/>
        </p:nvPicPr>
        <p:blipFill rotWithShape="1">
          <a:blip r:embed="rId3">
            <a:extLst>
              <a:ext uri="{28A0092B-C50C-407E-A947-70E740481C1C}">
                <a14:useLocalDpi xmlns:a14="http://schemas.microsoft.com/office/drawing/2010/main" val="0"/>
              </a:ext>
            </a:extLst>
          </a:blip>
          <a:srcRect r="51424"/>
          <a:stretch/>
        </p:blipFill>
        <p:spPr>
          <a:xfrm>
            <a:off x="5539818" y="2920378"/>
            <a:ext cx="2617212" cy="1941906"/>
          </a:xfrm>
          <a:prstGeom prst="rect">
            <a:avLst/>
          </a:prstGeom>
          <a:ln w="38100">
            <a:solidFill>
              <a:schemeClr val="tx1"/>
            </a:solidFill>
          </a:ln>
        </p:spPr>
      </p:pic>
      <p:sp>
        <p:nvSpPr>
          <p:cNvPr id="16" name="Espace réservé du contenu 2"/>
          <p:cNvSpPr txBox="1">
            <a:spLocks/>
          </p:cNvSpPr>
          <p:nvPr/>
        </p:nvSpPr>
        <p:spPr>
          <a:xfrm>
            <a:off x="457201" y="5326742"/>
            <a:ext cx="8229599" cy="114517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CA" sz="1600" dirty="0"/>
              <a:t>It is now possible to download all the documents or contracts added to a request. In order to proceed you just need to Click “Download Zip” and then “save as” to save all attached documents or contracts in a compressed folder.</a:t>
            </a:r>
          </a:p>
        </p:txBody>
      </p:sp>
    </p:spTree>
    <p:extLst>
      <p:ext uri="{BB962C8B-B14F-4D97-AF65-F5344CB8AC3E}">
        <p14:creationId xmlns:p14="http://schemas.microsoft.com/office/powerpoint/2010/main" val="901981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Contract generation</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6</a:t>
            </a:fld>
            <a:endParaRPr lang="en-US"/>
          </a:p>
        </p:txBody>
      </p:sp>
      <p:sp>
        <p:nvSpPr>
          <p:cNvPr id="3" name="Content Placeholder 2"/>
          <p:cNvSpPr>
            <a:spLocks noGrp="1"/>
          </p:cNvSpPr>
          <p:nvPr>
            <p:ph idx="1"/>
          </p:nvPr>
        </p:nvSpPr>
        <p:spPr>
          <a:xfrm>
            <a:off x="457200" y="1157913"/>
            <a:ext cx="8229600" cy="1022684"/>
          </a:xfrm>
        </p:spPr>
        <p:txBody>
          <a:bodyPr>
            <a:noAutofit/>
          </a:bodyPr>
          <a:lstStyle/>
          <a:p>
            <a:pPr marL="0" indent="0">
              <a:spcAft>
                <a:spcPts val="600"/>
              </a:spcAft>
              <a:buNone/>
            </a:pPr>
            <a:r>
              <a:rPr lang="en-CA" sz="1600" dirty="0">
                <a:cs typeface="Segoe UI Semibold" panose="020B0702040204020203" pitchFamily="34" charset="0"/>
              </a:rPr>
              <a:t>It will now be possible to prevent the system from generating contracts for the following actions:</a:t>
            </a:r>
          </a:p>
          <a:p>
            <a:pPr marL="400050" lvl="1" indent="0">
              <a:spcAft>
                <a:spcPts val="600"/>
              </a:spcAft>
              <a:buNone/>
            </a:pPr>
            <a:r>
              <a:rPr lang="en-CA" sz="1600" i="1" dirty="0">
                <a:cs typeface="Segoe UI Semibold" panose="020B0702040204020203" pitchFamily="34" charset="0"/>
              </a:rPr>
              <a:t>Extension of student employment, casual and part-time worker, assignment, secondment into ESDC and acting appointment of less than 4 months. This feature is already available for the Term Extension Request form.</a:t>
            </a:r>
            <a:endParaRPr lang="fr-CA" sz="1600" i="1" dirty="0">
              <a:cs typeface="Segoe UI Semibold" panose="020B0702040204020203" pitchFamily="34" charset="0"/>
            </a:endParaRPr>
          </a:p>
        </p:txBody>
      </p:sp>
      <p:sp>
        <p:nvSpPr>
          <p:cNvPr id="6" name="Content Placeholder 2"/>
          <p:cNvSpPr txBox="1">
            <a:spLocks/>
          </p:cNvSpPr>
          <p:nvPr/>
        </p:nvSpPr>
        <p:spPr>
          <a:xfrm>
            <a:off x="457200" y="2681453"/>
            <a:ext cx="3142343" cy="283397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600"/>
              </a:spcAft>
              <a:buNone/>
            </a:pPr>
            <a:r>
              <a:rPr lang="en-US" sz="1400" b="1" dirty="0">
                <a:cs typeface="Segoe UI Semibold" panose="020B0702040204020203" pitchFamily="34" charset="0"/>
              </a:rPr>
              <a:t>How to stop contract generation?</a:t>
            </a:r>
          </a:p>
          <a:p>
            <a:pPr marL="228600" indent="-228600">
              <a:buFont typeface="+mj-lt"/>
              <a:buAutoNum type="arabicPeriod"/>
            </a:pPr>
            <a:r>
              <a:rPr lang="en-CA" sz="1400" dirty="0"/>
              <a:t>Click on the "Contracts” section and drag &amp; drop or upload the documents that will replace the contract.</a:t>
            </a:r>
          </a:p>
          <a:p>
            <a:pPr marL="228600" indent="-228600">
              <a:buFont typeface="+mj-lt"/>
              <a:buAutoNum type="arabicPeriod"/>
            </a:pPr>
            <a:r>
              <a:rPr lang="en-CA" sz="1400" dirty="0"/>
              <a:t>Change the status of the request to “Pending Signature."  </a:t>
            </a:r>
          </a:p>
          <a:p>
            <a:pPr marL="228600" indent="-228600">
              <a:buFont typeface="+mj-lt"/>
              <a:buAutoNum type="arabicPeriod"/>
            </a:pPr>
            <a:r>
              <a:rPr lang="en-CA" sz="1400" dirty="0"/>
              <a:t>Add your instructions and note as needed.  </a:t>
            </a:r>
          </a:p>
          <a:p>
            <a:pPr marL="228600" indent="-228600">
              <a:buFont typeface="+mj-lt"/>
              <a:buAutoNum type="arabicPeriod"/>
            </a:pPr>
            <a:r>
              <a:rPr lang="en-CA" sz="1400" dirty="0"/>
              <a:t>Check the box "Don't generate a contract. </a:t>
            </a:r>
          </a:p>
          <a:p>
            <a:pPr marL="228600" indent="-228600">
              <a:buFont typeface="+mj-lt"/>
              <a:buAutoNum type="arabicPeriod"/>
            </a:pPr>
            <a:r>
              <a:rPr lang="en-CA" sz="1400" dirty="0"/>
              <a:t>Click "Update" and confirm your action.</a:t>
            </a:r>
            <a:endParaRPr lang="fr-CA" sz="1400" dirty="0"/>
          </a:p>
        </p:txBody>
      </p:sp>
      <p:grpSp>
        <p:nvGrpSpPr>
          <p:cNvPr id="9" name="Groupe 8" descr="Screen clip showing the Intervention section when we are choosing &quot;Pending Signature&quot; status. " title="Intervention Section"/>
          <p:cNvGrpSpPr/>
          <p:nvPr/>
        </p:nvGrpSpPr>
        <p:grpSpPr>
          <a:xfrm>
            <a:off x="3646008" y="3154383"/>
            <a:ext cx="5059842" cy="2886075"/>
            <a:chOff x="3646008" y="3154383"/>
            <a:chExt cx="5059842" cy="2886075"/>
          </a:xfrm>
        </p:grpSpPr>
        <p:pic>
          <p:nvPicPr>
            <p:cNvPr id="14" name="Picture 1" descr="Screen clip showing the Intervention section when we are choosing &quot;Pending Signature&quot; status. " title="Intervention Section"/>
            <p:cNvPicPr>
              <a:picLocks noChangeAspect="1"/>
            </p:cNvPicPr>
            <p:nvPr/>
          </p:nvPicPr>
          <p:blipFill>
            <a:blip r:embed="rId3"/>
            <a:stretch>
              <a:fillRect/>
            </a:stretch>
          </p:blipFill>
          <p:spPr>
            <a:xfrm>
              <a:off x="3646008" y="3154383"/>
              <a:ext cx="5059842" cy="2886075"/>
            </a:xfrm>
            <a:prstGeom prst="rect">
              <a:avLst/>
            </a:prstGeom>
            <a:ln w="38100">
              <a:solidFill>
                <a:schemeClr val="tx1"/>
              </a:solidFill>
            </a:ln>
          </p:spPr>
          <p:style>
            <a:lnRef idx="2">
              <a:schemeClr val="accent1"/>
            </a:lnRef>
            <a:fillRef idx="1">
              <a:schemeClr val="lt1"/>
            </a:fillRef>
            <a:effectRef idx="0">
              <a:schemeClr val="accent1"/>
            </a:effectRef>
            <a:fontRef idx="minor">
              <a:schemeClr val="dk1"/>
            </a:fontRef>
          </p:style>
        </p:pic>
        <p:sp>
          <p:nvSpPr>
            <p:cNvPr id="15" name="Rectangle à coins arrondis 14" descr="Rectangle focussing on the &quot;Don't generate a contract&quot; checkbox. " title="Don't generate a contract focus"/>
            <p:cNvSpPr/>
            <p:nvPr>
              <p:custDataLst>
                <p:tags r:id="rId1"/>
              </p:custDataLst>
            </p:nvPr>
          </p:nvSpPr>
          <p:spPr>
            <a:xfrm>
              <a:off x="3730091" y="5001895"/>
              <a:ext cx="1230760" cy="311905"/>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grpSp>
    </p:spTree>
    <p:extLst>
      <p:ext uri="{BB962C8B-B14F-4D97-AF65-F5344CB8AC3E}">
        <p14:creationId xmlns:p14="http://schemas.microsoft.com/office/powerpoint/2010/main" val="4267313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Return of signed documents on behalf of the client</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7</a:t>
            </a:fld>
            <a:endParaRPr lang="en-US"/>
          </a:p>
        </p:txBody>
      </p:sp>
      <p:sp>
        <p:nvSpPr>
          <p:cNvPr id="3" name="Content Placeholder 2"/>
          <p:cNvSpPr>
            <a:spLocks noGrp="1"/>
          </p:cNvSpPr>
          <p:nvPr>
            <p:ph idx="1"/>
          </p:nvPr>
        </p:nvSpPr>
        <p:spPr>
          <a:xfrm>
            <a:off x="457200" y="1130957"/>
            <a:ext cx="8229600" cy="454664"/>
          </a:xfrm>
        </p:spPr>
        <p:txBody>
          <a:bodyPr>
            <a:normAutofit/>
          </a:bodyPr>
          <a:lstStyle/>
          <a:p>
            <a:pPr marL="0" indent="0">
              <a:buNone/>
            </a:pPr>
            <a:r>
              <a:rPr lang="en-CA" sz="1600" dirty="0">
                <a:cs typeface="Segoe UI Semibold" panose="020B0702040204020203" pitchFamily="34" charset="0"/>
              </a:rPr>
              <a:t>We will have a new way to return signed documents &amp; contracts in place of the client</a:t>
            </a:r>
            <a:r>
              <a:rPr lang="fr-CA" sz="1600" dirty="0">
                <a:cs typeface="Segoe UI Semibold" panose="020B0702040204020203" pitchFamily="34" charset="0"/>
              </a:rPr>
              <a:t>. </a:t>
            </a:r>
          </a:p>
        </p:txBody>
      </p:sp>
      <p:sp>
        <p:nvSpPr>
          <p:cNvPr id="11" name="Content Placeholder 2"/>
          <p:cNvSpPr txBox="1">
            <a:spLocks/>
          </p:cNvSpPr>
          <p:nvPr/>
        </p:nvSpPr>
        <p:spPr>
          <a:xfrm>
            <a:off x="457200" y="1919032"/>
            <a:ext cx="3185886" cy="285616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600"/>
              </a:spcAft>
              <a:buNone/>
            </a:pPr>
            <a:r>
              <a:rPr lang="en-CA" sz="1600" b="1" dirty="0">
                <a:cs typeface="Segoe UI Semibold" panose="020B0702040204020203" pitchFamily="34" charset="0"/>
              </a:rPr>
              <a:t>Here's </a:t>
            </a:r>
            <a:r>
              <a:rPr lang="en-CA" sz="1600" b="1" dirty="0" smtClean="0">
                <a:cs typeface="Segoe UI Semibold" panose="020B0702040204020203" pitchFamily="34" charset="0"/>
              </a:rPr>
              <a:t>the procedure</a:t>
            </a:r>
            <a:r>
              <a:rPr lang="en-US" sz="1600" b="1" dirty="0" smtClean="0">
                <a:cs typeface="Segoe UI Semibold" panose="020B0702040204020203" pitchFamily="34" charset="0"/>
              </a:rPr>
              <a:t>:</a:t>
            </a:r>
            <a:endParaRPr lang="en-US" sz="1600" b="1" dirty="0">
              <a:cs typeface="Segoe UI Semibold" panose="020B0702040204020203" pitchFamily="34" charset="0"/>
            </a:endParaRPr>
          </a:p>
          <a:p>
            <a:pPr marL="228600" indent="-228600">
              <a:spcAft>
                <a:spcPts val="600"/>
              </a:spcAft>
              <a:buFont typeface="+mj-lt"/>
              <a:buAutoNum type="arabicPeriod"/>
            </a:pPr>
            <a:r>
              <a:rPr lang="en-CA" sz="1600" dirty="0"/>
              <a:t>In the "All Requests" screen, find the request and click on its line.</a:t>
            </a:r>
          </a:p>
          <a:p>
            <a:pPr marL="228600" indent="-228600">
              <a:spcAft>
                <a:spcPts val="600"/>
              </a:spcAft>
              <a:buFont typeface="+mj-lt"/>
              <a:buAutoNum type="arabicPeriod"/>
            </a:pPr>
            <a:r>
              <a:rPr lang="fr-CA" sz="1600" dirty="0"/>
              <a:t>Click "Return </a:t>
            </a:r>
            <a:r>
              <a:rPr lang="en-CA" sz="1600" dirty="0" smtClean="0"/>
              <a:t>signed</a:t>
            </a:r>
            <a:r>
              <a:rPr lang="fr-CA" sz="1600" dirty="0" smtClean="0"/>
              <a:t> documents</a:t>
            </a:r>
            <a:r>
              <a:rPr lang="en-CA" sz="1600" dirty="0" smtClean="0"/>
              <a:t>”.</a:t>
            </a:r>
            <a:endParaRPr lang="fr-CA" sz="1600" dirty="0"/>
          </a:p>
          <a:p>
            <a:pPr marL="228600" indent="-228600">
              <a:spcAft>
                <a:spcPts val="600"/>
              </a:spcAft>
              <a:buFont typeface="+mj-lt"/>
              <a:buAutoNum type="arabicPeriod"/>
            </a:pPr>
            <a:r>
              <a:rPr lang="en-CA" sz="1600" dirty="0"/>
              <a:t>Upload a document in each location.</a:t>
            </a:r>
          </a:p>
          <a:p>
            <a:pPr marL="228600" indent="-228600">
              <a:spcAft>
                <a:spcPts val="600"/>
              </a:spcAft>
              <a:buFont typeface="+mj-lt"/>
              <a:buAutoNum type="arabicPeriod"/>
            </a:pPr>
            <a:r>
              <a:rPr lang="en-CA" sz="1600" dirty="0"/>
              <a:t>Click “Return request</a:t>
            </a:r>
            <a:r>
              <a:rPr lang="en-CA" sz="1600" dirty="0" smtClean="0"/>
              <a:t>”.</a:t>
            </a:r>
            <a:endParaRPr lang="fr-CA" sz="1600" dirty="0"/>
          </a:p>
        </p:txBody>
      </p:sp>
      <p:grpSp>
        <p:nvGrpSpPr>
          <p:cNvPr id="4" name="Groupe 3" descr="Screen clip showing a request returned to the client for signature." title="Request returned for signature"/>
          <p:cNvGrpSpPr/>
          <p:nvPr/>
        </p:nvGrpSpPr>
        <p:grpSpPr>
          <a:xfrm>
            <a:off x="3837547" y="2066868"/>
            <a:ext cx="4849253" cy="1768078"/>
            <a:chOff x="3837547" y="2066868"/>
            <a:chExt cx="4849253" cy="1768078"/>
          </a:xfrm>
        </p:grpSpPr>
        <p:pic>
          <p:nvPicPr>
            <p:cNvPr id="12" name="Picture 8" descr="Screen clip showing a request returned to the client for signature." title="Request returned for signature"/>
            <p:cNvPicPr>
              <a:picLocks noChangeAspect="1"/>
            </p:cNvPicPr>
            <p:nvPr/>
          </p:nvPicPr>
          <p:blipFill>
            <a:blip r:embed="rId5"/>
            <a:stretch>
              <a:fillRect/>
            </a:stretch>
          </p:blipFill>
          <p:spPr>
            <a:xfrm>
              <a:off x="4040743" y="2066868"/>
              <a:ext cx="4646057" cy="1704189"/>
            </a:xfrm>
            <a:prstGeom prst="rect">
              <a:avLst/>
            </a:prstGeom>
            <a:ln w="38100">
              <a:solidFill>
                <a:schemeClr val="tx1"/>
              </a:solidFill>
            </a:ln>
          </p:spPr>
          <p:style>
            <a:lnRef idx="2">
              <a:schemeClr val="accent1"/>
            </a:lnRef>
            <a:fillRef idx="1">
              <a:schemeClr val="lt1"/>
            </a:fillRef>
            <a:effectRef idx="0">
              <a:schemeClr val="accent1"/>
            </a:effectRef>
            <a:fontRef idx="minor">
              <a:schemeClr val="dk1"/>
            </a:fontRef>
          </p:style>
        </p:pic>
        <p:sp>
          <p:nvSpPr>
            <p:cNvPr id="13" name="Rectangle à coins arrondis 12" descr="Rectangle focussing on the button &quot;Return signed documents&quot;, step 2 of the procedure." title="Return signed documents focus"/>
            <p:cNvSpPr/>
            <p:nvPr>
              <p:custDataLst>
                <p:tags r:id="rId2"/>
              </p:custDataLst>
            </p:nvPr>
          </p:nvSpPr>
          <p:spPr>
            <a:xfrm>
              <a:off x="3837547" y="3494328"/>
              <a:ext cx="1087502" cy="340618"/>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grpSp>
      <p:grpSp>
        <p:nvGrpSpPr>
          <p:cNvPr id="16" name="Groupe 15" descr="Screen clip showing the modal opening to attach and return signed documents." title="Return Signed Documents Screen"/>
          <p:cNvGrpSpPr/>
          <p:nvPr/>
        </p:nvGrpSpPr>
        <p:grpSpPr>
          <a:xfrm>
            <a:off x="4040743" y="4170914"/>
            <a:ext cx="3995737" cy="1612128"/>
            <a:chOff x="4040743" y="4170914"/>
            <a:chExt cx="3995737" cy="1612128"/>
          </a:xfrm>
        </p:grpSpPr>
        <p:pic>
          <p:nvPicPr>
            <p:cNvPr id="14" name="Picture 14" descr="Screen clip showing the modal opening to attach and return signed documents." title="Return Signed Documents Modal "/>
            <p:cNvPicPr>
              <a:picLocks noChangeAspect="1"/>
            </p:cNvPicPr>
            <p:nvPr/>
          </p:nvPicPr>
          <p:blipFill>
            <a:blip r:embed="rId6"/>
            <a:stretch>
              <a:fillRect/>
            </a:stretch>
          </p:blipFill>
          <p:spPr>
            <a:xfrm>
              <a:off x="4040743" y="4170914"/>
              <a:ext cx="3995737" cy="1541861"/>
            </a:xfrm>
            <a:prstGeom prst="rect">
              <a:avLst/>
            </a:prstGeom>
            <a:ln w="38100">
              <a:solidFill>
                <a:schemeClr val="tx1"/>
              </a:solidFill>
            </a:ln>
          </p:spPr>
          <p:style>
            <a:lnRef idx="2">
              <a:schemeClr val="accent1"/>
            </a:lnRef>
            <a:fillRef idx="1">
              <a:schemeClr val="lt1"/>
            </a:fillRef>
            <a:effectRef idx="0">
              <a:schemeClr val="accent1"/>
            </a:effectRef>
            <a:fontRef idx="minor">
              <a:schemeClr val="dk1"/>
            </a:fontRef>
          </p:style>
        </p:pic>
        <p:sp>
          <p:nvSpPr>
            <p:cNvPr id="15" name="Rectangle à coins arrondis 14" descr="Rectangle focussing on the button &quot;Return Request&quot;, step 4 of the procedure. " title="Return Request focus"/>
            <p:cNvSpPr/>
            <p:nvPr>
              <p:custDataLst>
                <p:tags r:id="rId1"/>
              </p:custDataLst>
            </p:nvPr>
          </p:nvSpPr>
          <p:spPr>
            <a:xfrm>
              <a:off x="7076612" y="5423172"/>
              <a:ext cx="714341" cy="359870"/>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grpSp>
    </p:spTree>
    <p:extLst>
      <p:ext uri="{BB962C8B-B14F-4D97-AF65-F5344CB8AC3E}">
        <p14:creationId xmlns:p14="http://schemas.microsoft.com/office/powerpoint/2010/main" val="3041518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8280"/>
          </a:xfrm>
        </p:spPr>
        <p:txBody>
          <a:bodyPr>
            <a:normAutofit/>
          </a:bodyPr>
          <a:lstStyle/>
          <a:p>
            <a:r>
              <a:rPr lang="en-US" sz="2400" dirty="0" smtClean="0"/>
              <a:t>Transfer a request with HR keywords</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8</a:t>
            </a:fld>
            <a:endParaRPr lang="en-US"/>
          </a:p>
        </p:txBody>
      </p:sp>
      <p:sp>
        <p:nvSpPr>
          <p:cNvPr id="3" name="Content Placeholder 2"/>
          <p:cNvSpPr>
            <a:spLocks noGrp="1"/>
          </p:cNvSpPr>
          <p:nvPr>
            <p:ph idx="1"/>
          </p:nvPr>
        </p:nvSpPr>
        <p:spPr>
          <a:xfrm>
            <a:off x="457200" y="1112918"/>
            <a:ext cx="8229600" cy="830179"/>
          </a:xfrm>
        </p:spPr>
        <p:txBody>
          <a:bodyPr>
            <a:normAutofit/>
          </a:bodyPr>
          <a:lstStyle/>
          <a:p>
            <a:pPr marL="0" indent="0" algn="just">
              <a:buNone/>
            </a:pPr>
            <a:r>
              <a:rPr lang="en-CA" sz="1600" dirty="0">
                <a:cs typeface="Segoe UI Semibold" panose="020B0702040204020203" pitchFamily="34" charset="0"/>
              </a:rPr>
              <a:t>When transferring an application, it will now be possible to identify an HR keyword that will quickly track a request in the Excel extraction feature.</a:t>
            </a:r>
            <a:r>
              <a:rPr lang="fr-CA" sz="1600" dirty="0">
                <a:cs typeface="Segoe UI Semibold" panose="020B0702040204020203" pitchFamily="34" charset="0"/>
              </a:rPr>
              <a:t> </a:t>
            </a:r>
          </a:p>
        </p:txBody>
      </p:sp>
      <p:sp>
        <p:nvSpPr>
          <p:cNvPr id="6" name="Content Placeholder 2"/>
          <p:cNvSpPr txBox="1">
            <a:spLocks/>
          </p:cNvSpPr>
          <p:nvPr/>
        </p:nvSpPr>
        <p:spPr>
          <a:xfrm>
            <a:off x="457201" y="1684460"/>
            <a:ext cx="2837542" cy="290413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CA" sz="1600" b="1" dirty="0">
                <a:cs typeface="Segoe UI Semibold" panose="020B0702040204020203" pitchFamily="34" charset="0"/>
              </a:rPr>
              <a:t>Here</a:t>
            </a:r>
            <a:r>
              <a:rPr lang="fr-CA" sz="1600" b="1" dirty="0">
                <a:cs typeface="Segoe UI Semibold" panose="020B0702040204020203" pitchFamily="34" charset="0"/>
              </a:rPr>
              <a:t> are the </a:t>
            </a:r>
            <a:r>
              <a:rPr lang="en-CA" sz="1600" b="1" dirty="0">
                <a:cs typeface="Segoe UI Semibold" panose="020B0702040204020203" pitchFamily="34" charset="0"/>
              </a:rPr>
              <a:t>steps</a:t>
            </a:r>
            <a:r>
              <a:rPr lang="en-US" sz="1600" b="1" dirty="0">
                <a:cs typeface="Segoe UI Semibold" panose="020B0702040204020203" pitchFamily="34" charset="0"/>
              </a:rPr>
              <a:t>:</a:t>
            </a:r>
            <a:endParaRPr lang="en-CA" sz="1600" b="1" dirty="0">
              <a:cs typeface="Segoe UI Semibold" panose="020B0702040204020203" pitchFamily="34" charset="0"/>
            </a:endParaRPr>
          </a:p>
          <a:p>
            <a:pPr marL="255588" indent="-255588">
              <a:buFont typeface="+mj-lt"/>
              <a:buAutoNum type="arabicPeriod"/>
            </a:pPr>
            <a:r>
              <a:rPr lang="en-CA" sz="1600" dirty="0"/>
              <a:t>Check the business centre where you want to transfer the request.</a:t>
            </a:r>
          </a:p>
          <a:p>
            <a:pPr marL="255588" indent="-255588">
              <a:buFont typeface="+mj-lt"/>
              <a:buAutoNum type="arabicPeriod"/>
            </a:pPr>
            <a:r>
              <a:rPr lang="en-CA" sz="1600" dirty="0"/>
              <a:t>Insert the keyword into the "Keyword (intervention transfer)” field.</a:t>
            </a:r>
          </a:p>
          <a:p>
            <a:pPr marL="255588" indent="-255588">
              <a:buFont typeface="+mj-lt"/>
              <a:buAutoNum type="arabicPeriod"/>
            </a:pPr>
            <a:r>
              <a:rPr lang="en-CA" sz="1600" dirty="0"/>
              <a:t>Change the status and insert a note as needed.</a:t>
            </a:r>
          </a:p>
          <a:p>
            <a:pPr marL="255588" indent="-255588">
              <a:buFont typeface="+mj-lt"/>
              <a:buAutoNum type="arabicPeriod"/>
            </a:pPr>
            <a:r>
              <a:rPr lang="fr-CA" sz="1600" dirty="0"/>
              <a:t>Update the </a:t>
            </a:r>
            <a:r>
              <a:rPr lang="en-CA" sz="1600" dirty="0"/>
              <a:t>request</a:t>
            </a:r>
            <a:r>
              <a:rPr lang="fr-CA" sz="1600" dirty="0"/>
              <a:t>.</a:t>
            </a:r>
          </a:p>
        </p:txBody>
      </p:sp>
      <p:grpSp>
        <p:nvGrpSpPr>
          <p:cNvPr id="18" name="Groupe 17" descr="Screen clip showing the list of Business Centres and the new keyword field." title="List of Business Centres"/>
          <p:cNvGrpSpPr/>
          <p:nvPr/>
        </p:nvGrpSpPr>
        <p:grpSpPr>
          <a:xfrm>
            <a:off x="3443137" y="1923464"/>
            <a:ext cx="4993277" cy="2353327"/>
            <a:chOff x="3443137" y="1923464"/>
            <a:chExt cx="4993277" cy="2353327"/>
          </a:xfrm>
        </p:grpSpPr>
        <p:pic>
          <p:nvPicPr>
            <p:cNvPr id="14" name="Image 13" descr="Screen clip showing the list of Business Centres and the new keyword field." title="List of Business Centres"/>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43137" y="1923464"/>
              <a:ext cx="4993277" cy="2353327"/>
            </a:xfrm>
            <a:prstGeom prst="rect">
              <a:avLst/>
            </a:prstGeom>
            <a:ln w="38100">
              <a:solidFill>
                <a:schemeClr val="tx1"/>
              </a:solidFill>
            </a:ln>
          </p:spPr>
        </p:pic>
        <p:sp>
          <p:nvSpPr>
            <p:cNvPr id="12" name="Rectangle 11" descr="Rectangle focussing on the checkbox of a Business Centre, step 1 of the procedure." title="Business Centre checkbox focus"/>
            <p:cNvSpPr/>
            <p:nvPr>
              <p:custDataLst>
                <p:tags r:id="rId3"/>
              </p:custDataLst>
            </p:nvPr>
          </p:nvSpPr>
          <p:spPr>
            <a:xfrm>
              <a:off x="5312302" y="3136528"/>
              <a:ext cx="627473" cy="364256"/>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latin typeface="+mj-lt"/>
              </a:endParaRPr>
            </a:p>
          </p:txBody>
        </p:sp>
        <p:sp>
          <p:nvSpPr>
            <p:cNvPr id="13" name="Rectangle 12" descr="Rectangle focussing on the new &quot;Transfer Intervention Keywords&quot; field, step 2 of the procedure." title="Keywords focus"/>
            <p:cNvSpPr/>
            <p:nvPr>
              <p:custDataLst>
                <p:tags r:id="rId4"/>
              </p:custDataLst>
            </p:nvPr>
          </p:nvSpPr>
          <p:spPr>
            <a:xfrm>
              <a:off x="5442932" y="3970763"/>
              <a:ext cx="1378782" cy="254135"/>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latin typeface="+mj-lt"/>
              </a:endParaRPr>
            </a:p>
          </p:txBody>
        </p:sp>
      </p:grpSp>
      <p:grpSp>
        <p:nvGrpSpPr>
          <p:cNvPr id="19" name="Groupe 18" descr="Screen clip showing the Status and Notes section of the intervention, used for step 3 and 4 of the procedure." title="Status and Notes Section"/>
          <p:cNvGrpSpPr/>
          <p:nvPr/>
        </p:nvGrpSpPr>
        <p:grpSpPr>
          <a:xfrm>
            <a:off x="5546976" y="4516448"/>
            <a:ext cx="2925724" cy="1008741"/>
            <a:chOff x="5546976" y="4516448"/>
            <a:chExt cx="2925724" cy="1008741"/>
          </a:xfrm>
        </p:grpSpPr>
        <p:pic>
          <p:nvPicPr>
            <p:cNvPr id="15" name="Picture 5" descr="Screen clip showing the Status and Notes section of the intervention, used for step 3 and 4 of the procedure." title="Status and notes section"/>
            <p:cNvPicPr>
              <a:picLocks noChangeAspect="1"/>
            </p:cNvPicPr>
            <p:nvPr/>
          </p:nvPicPr>
          <p:blipFill>
            <a:blip r:embed="rId8"/>
            <a:stretch>
              <a:fillRect/>
            </a:stretch>
          </p:blipFill>
          <p:spPr>
            <a:xfrm>
              <a:off x="5546976" y="4545991"/>
              <a:ext cx="2925724" cy="979198"/>
            </a:xfrm>
            <a:prstGeom prst="rect">
              <a:avLst/>
            </a:prstGeom>
            <a:ln w="38100">
              <a:solidFill>
                <a:schemeClr val="tx1"/>
              </a:solidFill>
            </a:ln>
          </p:spPr>
          <p:style>
            <a:lnRef idx="2">
              <a:schemeClr val="accent1"/>
            </a:lnRef>
            <a:fillRef idx="1">
              <a:schemeClr val="lt1"/>
            </a:fillRef>
            <a:effectRef idx="0">
              <a:schemeClr val="accent1"/>
            </a:effectRef>
            <a:fontRef idx="minor">
              <a:schemeClr val="dk1"/>
            </a:fontRef>
          </p:style>
        </p:pic>
        <p:sp>
          <p:nvSpPr>
            <p:cNvPr id="16" name="Rectangle 15" descr="Rectangle focussing on the Status field, step 3 of the procedure." title="Status focus"/>
            <p:cNvSpPr/>
            <p:nvPr>
              <p:custDataLst>
                <p:tags r:id="rId1"/>
              </p:custDataLst>
            </p:nvPr>
          </p:nvSpPr>
          <p:spPr>
            <a:xfrm>
              <a:off x="6241218" y="4516448"/>
              <a:ext cx="1161068" cy="254135"/>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latin typeface="+mj-lt"/>
              </a:endParaRPr>
            </a:p>
          </p:txBody>
        </p:sp>
        <p:sp>
          <p:nvSpPr>
            <p:cNvPr id="17" name="Rectangle 16" descr="Rectangle focussing on the &quot;Update&quot; button, step 4 of the procesure." title="Update focus"/>
            <p:cNvSpPr/>
            <p:nvPr>
              <p:custDataLst>
                <p:tags r:id="rId2"/>
              </p:custDataLst>
            </p:nvPr>
          </p:nvSpPr>
          <p:spPr>
            <a:xfrm>
              <a:off x="6241218" y="5190574"/>
              <a:ext cx="580496" cy="254135"/>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latin typeface="+mj-lt"/>
              </a:endParaRPr>
            </a:p>
          </p:txBody>
        </p:sp>
      </p:grpSp>
      <p:sp>
        <p:nvSpPr>
          <p:cNvPr id="10" name="Content Placeholder 2"/>
          <p:cNvSpPr txBox="1">
            <a:spLocks/>
          </p:cNvSpPr>
          <p:nvPr/>
        </p:nvSpPr>
        <p:spPr>
          <a:xfrm>
            <a:off x="457200" y="5121778"/>
            <a:ext cx="4855102" cy="88090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CA" sz="1600" dirty="0"/>
              <a:t>If you export new requests from the business center where the request was transferred, you will find the keyword in the AX column “Intervention Keywords."</a:t>
            </a:r>
          </a:p>
        </p:txBody>
      </p:sp>
    </p:spTree>
    <p:extLst>
      <p:ext uri="{BB962C8B-B14F-4D97-AF65-F5344CB8AC3E}">
        <p14:creationId xmlns:p14="http://schemas.microsoft.com/office/powerpoint/2010/main" val="3019754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Generating the selection process number</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9</a:t>
            </a:fld>
            <a:endParaRPr lang="en-US"/>
          </a:p>
        </p:txBody>
      </p:sp>
      <p:sp>
        <p:nvSpPr>
          <p:cNvPr id="3" name="Content Placeholder 2"/>
          <p:cNvSpPr>
            <a:spLocks noGrp="1"/>
          </p:cNvSpPr>
          <p:nvPr>
            <p:ph idx="1"/>
          </p:nvPr>
        </p:nvSpPr>
        <p:spPr>
          <a:xfrm>
            <a:off x="457200" y="1116408"/>
            <a:ext cx="8229600" cy="637925"/>
          </a:xfrm>
        </p:spPr>
        <p:txBody>
          <a:bodyPr>
            <a:normAutofit/>
          </a:bodyPr>
          <a:lstStyle/>
          <a:p>
            <a:pPr marL="0" indent="0">
              <a:buNone/>
            </a:pPr>
            <a:r>
              <a:rPr lang="en-CA" sz="1600" dirty="0">
                <a:cs typeface="Segoe UI Semibold" panose="020B0702040204020203" pitchFamily="34" charset="0"/>
              </a:rPr>
              <a:t>The Integrated Staffing Log (ISL) will be replaced as of January 17, 2020 with new feature.</a:t>
            </a:r>
          </a:p>
        </p:txBody>
      </p:sp>
      <p:sp>
        <p:nvSpPr>
          <p:cNvPr id="6" name="Content Placeholder 2"/>
          <p:cNvSpPr txBox="1">
            <a:spLocks/>
          </p:cNvSpPr>
          <p:nvPr/>
        </p:nvSpPr>
        <p:spPr>
          <a:xfrm>
            <a:off x="457200" y="1754332"/>
            <a:ext cx="7904747" cy="170006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CA" sz="1400" dirty="0">
                <a:cs typeface="Segoe UI Semibold" panose="020B0702040204020203" pitchFamily="34" charset="0"/>
              </a:rPr>
              <a:t>Process numbers will be self-generated upon submission using the current year, the Department Code (CSD), the type of action (IA, EA, ACIN, INA, ENA), the region (ATL, WEST, NHQ, ON, QC) and the last 7 digits of the request number.</a:t>
            </a:r>
            <a:endParaRPr lang="fr-CA" sz="1400" dirty="0">
              <a:cs typeface="Segoe UI Semibold" panose="020B0702040204020203" pitchFamily="34" charset="0"/>
            </a:endParaRPr>
          </a:p>
        </p:txBody>
      </p:sp>
      <p:sp>
        <p:nvSpPr>
          <p:cNvPr id="9" name="Content Placeholder 2"/>
          <p:cNvSpPr txBox="1">
            <a:spLocks/>
          </p:cNvSpPr>
          <p:nvPr/>
        </p:nvSpPr>
        <p:spPr>
          <a:xfrm>
            <a:off x="457200" y="3243310"/>
            <a:ext cx="8062686" cy="222190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gn="just">
              <a:spcAft>
                <a:spcPts val="600"/>
              </a:spcAft>
              <a:buFont typeface="Arial" panose="020B0604020202020204" pitchFamily="34" charset="0"/>
              <a:buChar char="•"/>
            </a:pPr>
            <a:r>
              <a:rPr lang="en-CA" sz="1600" dirty="0" smtClean="0">
                <a:cs typeface="Segoe UI Semibold" panose="020B0702040204020203" pitchFamily="34" charset="0"/>
              </a:rPr>
              <a:t>If </a:t>
            </a:r>
            <a:r>
              <a:rPr lang="en-CA" sz="1600" dirty="0">
                <a:cs typeface="Segoe UI Semibold" panose="020B0702040204020203" pitchFamily="34" charset="0"/>
              </a:rPr>
              <a:t>the type of request, action or region needs to be changed, you will still be able to change the information on behalf of the client or return the request for change. Once the request is changed, the process number will be updated automatically</a:t>
            </a:r>
            <a:r>
              <a:rPr lang="en-CA" sz="1600" dirty="0" smtClean="0">
                <a:cs typeface="Segoe UI Semibold" panose="020B0702040204020203" pitchFamily="34" charset="0"/>
              </a:rPr>
              <a:t>.</a:t>
            </a:r>
          </a:p>
          <a:p>
            <a:pPr marL="285750" indent="-285750" algn="just">
              <a:spcAft>
                <a:spcPts val="600"/>
              </a:spcAft>
              <a:buFont typeface="Arial" panose="020B0604020202020204" pitchFamily="34" charset="0"/>
              <a:buChar char="•"/>
            </a:pPr>
            <a:r>
              <a:rPr lang="en-CA" sz="1600" dirty="0" smtClean="0">
                <a:cs typeface="Segoe UI Semibold" panose="020B0702040204020203" pitchFamily="34" charset="0"/>
              </a:rPr>
              <a:t>New </a:t>
            </a:r>
            <a:r>
              <a:rPr lang="en-CA" sz="1600" dirty="0">
                <a:cs typeface="Segoe UI Semibold" panose="020B0702040204020203" pitchFamily="34" charset="0"/>
              </a:rPr>
              <a:t>warning banners will appear at the top of the intervention when the process number is not found in the list of completed processes.</a:t>
            </a:r>
          </a:p>
          <a:p>
            <a:pPr marL="285750" indent="-285750" algn="just">
              <a:spcAft>
                <a:spcPts val="600"/>
              </a:spcAft>
              <a:buFont typeface="Arial" panose="020B0604020202020204" pitchFamily="34" charset="0"/>
              <a:buChar char="•"/>
            </a:pPr>
            <a:r>
              <a:rPr lang="en-CA" sz="1600" dirty="0">
                <a:cs typeface="Segoe UI Semibold" panose="020B0702040204020203" pitchFamily="34" charset="0"/>
              </a:rPr>
              <a:t>A new process management screen will be available to view data migrated from ISL and new data with the export to Excel feature.</a:t>
            </a:r>
            <a:endParaRPr lang="fr-CA" sz="1600" dirty="0">
              <a:cs typeface="Segoe UI Semibold" panose="020B0702040204020203" pitchFamily="34" charset="0"/>
            </a:endParaRPr>
          </a:p>
        </p:txBody>
      </p:sp>
      <p:pic>
        <p:nvPicPr>
          <p:cNvPr id="15" name="Image 14" descr="Screen clip giving an example of the new formant of the Process Number generated by the portal (2019-CSD-IA-NHQ-0000579)." title="Staffing Process Number"/>
          <p:cNvPicPr>
            <a:picLocks noChangeAspect="1"/>
          </p:cNvPicPr>
          <p:nvPr>
            <p:custDataLst>
              <p:tags r:id="rId1"/>
            </p:custDataLst>
          </p:nvPr>
        </p:nvPicPr>
        <p:blipFill>
          <a:blip r:embed="rId4"/>
          <a:stretch>
            <a:fillRect/>
          </a:stretch>
        </p:blipFill>
        <p:spPr>
          <a:xfrm>
            <a:off x="2533650" y="2604365"/>
            <a:ext cx="4076700" cy="476250"/>
          </a:xfrm>
          <a:prstGeom prst="rect">
            <a:avLst/>
          </a:prstGeom>
          <a:ln w="38100">
            <a:solidFill>
              <a:schemeClr val="tx1"/>
            </a:solidFill>
          </a:ln>
        </p:spPr>
        <p:style>
          <a:lnRef idx="2">
            <a:schemeClr val="accent1"/>
          </a:lnRef>
          <a:fillRef idx="1">
            <a:schemeClr val="lt1"/>
          </a:fillRef>
          <a:effectRef idx="0">
            <a:schemeClr val="accent1"/>
          </a:effectRef>
          <a:fontRef idx="minor">
            <a:schemeClr val="dk1"/>
          </a:fontRef>
        </p:style>
      </p:pic>
      <p:sp>
        <p:nvSpPr>
          <p:cNvPr id="16" name="Content Placeholder 2"/>
          <p:cNvSpPr txBox="1">
            <a:spLocks/>
          </p:cNvSpPr>
          <p:nvPr/>
        </p:nvSpPr>
        <p:spPr>
          <a:xfrm>
            <a:off x="457200" y="5558085"/>
            <a:ext cx="8062686" cy="60379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spcAft>
                <a:spcPts val="600"/>
              </a:spcAft>
              <a:buNone/>
            </a:pPr>
            <a:r>
              <a:rPr lang="en-CA" sz="1400" i="1" dirty="0">
                <a:cs typeface="Segoe UI Semibold" panose="020B0702040204020203" pitchFamily="34" charset="0"/>
              </a:rPr>
              <a:t>This module will be used exclusively by EX-staffing and staffing teams, but a few groups will have access to the features. You will be contacted if you need to receive training on these new tools</a:t>
            </a:r>
            <a:r>
              <a:rPr lang="fr-CA" sz="1400" i="1" dirty="0">
                <a:cs typeface="Segoe UI Semibold" panose="020B0702040204020203" pitchFamily="34" charset="0"/>
              </a:rPr>
              <a:t>. </a:t>
            </a:r>
          </a:p>
        </p:txBody>
      </p:sp>
    </p:spTree>
    <p:extLst>
      <p:ext uri="{BB962C8B-B14F-4D97-AF65-F5344CB8AC3E}">
        <p14:creationId xmlns:p14="http://schemas.microsoft.com/office/powerpoint/2010/main" val="2071815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1817786|-9193934|-8748374|-551354|-16777216|EDSC&quot;,&quot;Id&quot;:&quot;5dfb957530343323d453ca9c&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12"/>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13"/>
</p:tagLst>
</file>

<file path=ppt/tags/tag8.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PPT_ESDC_Final_EN01">
  <a:themeElements>
    <a:clrScheme name="ESDC - Colour 1">
      <a:dk1>
        <a:srgbClr val="000000"/>
      </a:dk1>
      <a:lt1>
        <a:sysClr val="window" lastClr="FFFFFF"/>
      </a:lt1>
      <a:dk2>
        <a:srgbClr val="188394"/>
      </a:dk2>
      <a:lt2>
        <a:srgbClr val="96D9DC"/>
      </a:lt2>
      <a:accent1>
        <a:srgbClr val="C90031"/>
      </a:accent1>
      <a:accent2>
        <a:srgbClr val="DE5372"/>
      </a:accent2>
      <a:accent3>
        <a:srgbClr val="4CA28D"/>
      </a:accent3>
      <a:accent4>
        <a:srgbClr val="87C6B6"/>
      </a:accent4>
      <a:accent5>
        <a:srgbClr val="DD5B49"/>
      </a:accent5>
      <a:accent6>
        <a:srgbClr val="E99586"/>
      </a:accent6>
      <a:hlink>
        <a:srgbClr val="0000FF"/>
      </a:hlink>
      <a:folHlink>
        <a:srgbClr val="96D9D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4x3_ESDC_Final_EN01 [Lecture seule]" id="{DF13BBCD-4548-4B11-93C5-D490C7E3B10F}" vid="{E0352175-9D44-4EBC-A3BB-7ED4601180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
    <IconOverlay xmlns="http://schemas.microsoft.com/sharepoint/v4" xsi:nil="true"/>
    <ChkNouveauEmp xmlns="4f810ac0-7940-4b47-8510-ccc18747f341">false</ChkNouveauEmp>
    <ChkTraitementInitial xmlns="4f810ac0-7940-4b47-8510-ccc18747f341">false</ChkTraitementInitial>
    <TxtResumeE xmlns="4f810ac0-7940-4b47-8510-ccc18747f341"/>
    <ChLocationEmplacement xmlns="4f810ac0-7940-4b47-8510-ccc18747f341">Client Library / Bibliothèque client</ChLocationEmplacement>
    <TxtResumeF xmlns="4f810ac0-7940-4b47-8510-ccc18747f341"/>
    <PgResponsibleResponsable xmlns="aeabe285-28c2-4b4a-a8cd-631679229c94">
      <UserInfo>
        <DisplayName>Ke, Jun J [NC]</DisplayName>
        <AccountId>126</AccountId>
        <AccountType/>
      </UserInfo>
    </PgResponsibleResponsable>
    <C_ClpServices xmlns="4f810ac0-7940-4b47-8510-ccc18747f34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4A6F48-B097-4499-8325-F714BDD99500}">
  <ds:schemaRefs>
    <ds:schemaRef ds:uri="http://schemas.microsoft.com/office/2006/metadata/properties"/>
    <ds:schemaRef ds:uri="4f810ac0-7940-4b47-8510-ccc18747f341"/>
    <ds:schemaRef ds:uri="http://schemas.microsoft.com/sharepoint/v3"/>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eabe285-28c2-4b4a-a8cd-631679229c94"/>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175347C6-2943-4BCC-A381-DB53E470B6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AAC984-BC5B-420B-9BA4-446A14531E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643</TotalTime>
  <Words>1343</Words>
  <Application>Microsoft Office PowerPoint</Application>
  <PresentationFormat>Affichage à l'écran (4:3)</PresentationFormat>
  <Paragraphs>116</Paragraphs>
  <Slides>13</Slides>
  <Notes>6</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Arial</vt:lpstr>
      <vt:lpstr>Calibri</vt:lpstr>
      <vt:lpstr>Segoe UI Black</vt:lpstr>
      <vt:lpstr>Segoe UI Semibold</vt:lpstr>
      <vt:lpstr>Times New Roman</vt:lpstr>
      <vt:lpstr>Verdana</vt:lpstr>
      <vt:lpstr>Wingdings</vt:lpstr>
      <vt:lpstr>PPT_ESDC_Final_EN01</vt:lpstr>
      <vt:lpstr>Human Resources Business Systems</vt:lpstr>
      <vt:lpstr>Table of Content</vt:lpstr>
      <vt:lpstr>Introduction</vt:lpstr>
      <vt:lpstr>Changes affecting clients</vt:lpstr>
      <vt:lpstr>Adding and saving contracts and documents</vt:lpstr>
      <vt:lpstr>Contract generation</vt:lpstr>
      <vt:lpstr>Return of signed documents on behalf of the client</vt:lpstr>
      <vt:lpstr>Transfer a request with HR keywords</vt:lpstr>
      <vt:lpstr>Generating the selection process number</vt:lpstr>
      <vt:lpstr>Change in the type of request (Staffing actions)</vt:lpstr>
      <vt:lpstr>Various Changes</vt:lpstr>
      <vt:lpstr>Bug Fixes</vt:lpstr>
      <vt:lpstr>What’s next? Contact us</vt:lpstr>
    </vt:vector>
  </TitlesOfParts>
  <Company>HRSDC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Shchepanek</dc:creator>
  <cp:lastModifiedBy>Robichaud, Martin M [NC]</cp:lastModifiedBy>
  <cp:revision>106</cp:revision>
  <dcterms:created xsi:type="dcterms:W3CDTF">2018-02-21T20:41:43Z</dcterms:created>
  <dcterms:modified xsi:type="dcterms:W3CDTF">2019-12-19T15:21:25Z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
  </property>
  <property fmtid="{D5CDD505-2E9C-101B-9397-08002B2CF9AE}" pid="3" name="ContentTypeId">
    <vt:lpwstr>0x0101040003A63F095AE43C418C5EB8D418AD87E4008A2F70CE93A5824AB942A768F5BED4E8</vt:lpwstr>
  </property>
  <property fmtid="{D5CDD505-2E9C-101B-9397-08002B2CF9AE}" pid="4" name="ItemRetentionFormula">
    <vt:lpwstr/>
  </property>
  <property fmtid="{D5CDD505-2E9C-101B-9397-08002B2CF9AE}" pid="5" name="WorkflowChangePath">
    <vt:lpwstr>7ab30019-3554-4919-b6f6-c90dc74a1bdf,4;</vt:lpwstr>
  </property>
</Properties>
</file>