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 id="272"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FF69B32-4349-4609-A20E-E041D3D0BA9F}">
          <p14:sldIdLst>
            <p14:sldId id="256"/>
            <p14:sldId id="257"/>
            <p14:sldId id="259"/>
            <p14:sldId id="260"/>
            <p14:sldId id="261"/>
            <p14:sldId id="262"/>
            <p14:sldId id="263"/>
            <p14:sldId id="264"/>
            <p14:sldId id="265"/>
            <p14:sldId id="266"/>
            <p14:sldId id="267"/>
            <p14:sldId id="268"/>
            <p14:sldId id="269"/>
            <p14:sldId id="270"/>
            <p14:sldId id="271"/>
            <p14:sldId id="274"/>
            <p14:sldId id="275"/>
            <p14:sldId id="272"/>
          </p14:sldIdLst>
        </p14:section>
        <p14:section name="Section sans titre" id="{44277883-659B-46B0-919A-F553D4F862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94660"/>
  </p:normalViewPr>
  <p:slideViewPr>
    <p:cSldViewPr snapToGrid="0" snapToObjects="1">
      <p:cViewPr varScale="1">
        <p:scale>
          <a:sx n="64" d="100"/>
          <a:sy n="64"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0D5C-3B3A-214D-8AA9-7907A42D725C}" type="datetimeFigureOut">
              <a:rPr lang="en-US" smtClean="0"/>
              <a:t>12/27/2019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D8B1A-5049-5C4B-AFE6-32830630CA6A}" type="slidenum">
              <a:rPr lang="en-US" smtClean="0"/>
              <a:t>‹N°›</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10</a:t>
            </a:fld>
            <a:endParaRPr lang="en-US"/>
          </a:p>
        </p:txBody>
      </p:sp>
    </p:spTree>
    <p:extLst>
      <p:ext uri="{BB962C8B-B14F-4D97-AF65-F5344CB8AC3E}">
        <p14:creationId xmlns:p14="http://schemas.microsoft.com/office/powerpoint/2010/main" val="151890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11</a:t>
            </a:fld>
            <a:endParaRPr lang="en-US"/>
          </a:p>
        </p:txBody>
      </p:sp>
    </p:spTree>
    <p:extLst>
      <p:ext uri="{BB962C8B-B14F-4D97-AF65-F5344CB8AC3E}">
        <p14:creationId xmlns:p14="http://schemas.microsoft.com/office/powerpoint/2010/main" val="1180874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fr-CA" smtClean="0"/>
              <a:t>Click to edit Master title style</a:t>
            </a:r>
            <a:endParaRPr lang="en-US" dirty="0"/>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dirty="0"/>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FED208E4-588A-D444-A7CC-20EDBE44F587}"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FED208E4-588A-D444-A7CC-20EDBE44F587}" type="datetimeFigureOut">
              <a:rPr lang="en-US" smtClean="0"/>
              <a:t>12/27/2019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FED208E4-588A-D444-A7CC-20EDBE44F587}" type="datetimeFigureOut">
              <a:rPr lang="en-US" smtClean="0"/>
              <a:t>12/27/2019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12/27/2019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12/27/2019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‹N°›</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7.xml"/><Relationship Id="rId7" Type="http://schemas.openxmlformats.org/officeDocument/2006/relationships/image" Target="../media/image1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mailto:NA-HRSC-CSRH-WEB-APP-GD@hrdc-drhc.net" TargetMode="External"/><Relationship Id="rId5" Type="http://schemas.openxmlformats.org/officeDocument/2006/relationships/image" Target="../media/image35.png"/><Relationship Id="rId4" Type="http://schemas.openxmlformats.org/officeDocument/2006/relationships/hyperlink" Target="http://hrsc-csrh.prv/WebForms/NewRequestForm.aspx?FormTypeInd=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iservice.prv/eng/esrp/erp_ps/hrsc_quick_tip_april_2019.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8142" y="1395412"/>
            <a:ext cx="4062903" cy="1470025"/>
          </a:xfrm>
        </p:spPr>
        <p:txBody>
          <a:bodyPr/>
          <a:lstStyle/>
          <a:p>
            <a:pPr algn="ctr"/>
            <a:r>
              <a:rPr lang="en-CA" sz="3200" u="sng" cap="small" dirty="0">
                <a:cs typeface="Segoe UI Semibold" panose="020B0702040204020203" pitchFamily="34" charset="0"/>
              </a:rPr>
              <a:t>Human Resources Business Systems</a:t>
            </a:r>
          </a:p>
        </p:txBody>
      </p:sp>
      <p:sp>
        <p:nvSpPr>
          <p:cNvPr id="3" name="Subtitle 2"/>
          <p:cNvSpPr>
            <a:spLocks noGrp="1"/>
          </p:cNvSpPr>
          <p:nvPr>
            <p:ph type="subTitle" idx="1"/>
          </p:nvPr>
        </p:nvSpPr>
        <p:spPr>
          <a:xfrm>
            <a:off x="4493648" y="3669629"/>
            <a:ext cx="4062903" cy="1263316"/>
          </a:xfrm>
        </p:spPr>
        <p:txBody>
          <a:bodyPr/>
          <a:lstStyle/>
          <a:p>
            <a:pPr algn="ctr"/>
            <a:r>
              <a:rPr lang="fr-CA" cap="small" dirty="0">
                <a:solidFill>
                  <a:schemeClr val="tx1"/>
                </a:solidFill>
              </a:rPr>
              <a:t>HRSC Web Application</a:t>
            </a:r>
          </a:p>
          <a:p>
            <a:pPr algn="ctr"/>
            <a:r>
              <a:rPr lang="fr-CA" cap="small" dirty="0">
                <a:solidFill>
                  <a:schemeClr val="tx1"/>
                </a:solidFill>
              </a:rPr>
              <a:t> Lite Project </a:t>
            </a:r>
            <a:r>
              <a:rPr lang="fr-CA" cap="small" dirty="0" smtClean="0">
                <a:solidFill>
                  <a:schemeClr val="tx1"/>
                </a:solidFill>
              </a:rPr>
              <a:t>4.9</a:t>
            </a:r>
            <a:endParaRPr lang="en-CA" u="sng" cap="small" dirty="0">
              <a:solidFill>
                <a:schemeClr val="tx1"/>
              </a:solidFill>
            </a:endParaRPr>
          </a:p>
        </p:txBody>
      </p:sp>
      <p:sp>
        <p:nvSpPr>
          <p:cNvPr id="4" name="Subtitle 2"/>
          <p:cNvSpPr txBox="1">
            <a:spLocks/>
          </p:cNvSpPr>
          <p:nvPr/>
        </p:nvSpPr>
        <p:spPr>
          <a:xfrm>
            <a:off x="4493648" y="5085345"/>
            <a:ext cx="4062903" cy="126331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tint val="75000"/>
                  </a:schemeClr>
                </a:solidFill>
                <a:latin typeface="Arial"/>
                <a:ea typeface="+mn-ea"/>
                <a:cs typeface="Verdana"/>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Verdana"/>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Verdana"/>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Verdana"/>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fr-CA" cap="small" dirty="0" smtClean="0">
                <a:solidFill>
                  <a:schemeClr val="tx1"/>
                </a:solidFill>
              </a:rPr>
              <a:t>Client </a:t>
            </a:r>
            <a:r>
              <a:rPr lang="fr-CA" cap="small" dirty="0" err="1" smtClean="0">
                <a:solidFill>
                  <a:schemeClr val="tx1"/>
                </a:solidFill>
              </a:rPr>
              <a:t>Presentation</a:t>
            </a:r>
            <a:endParaRPr lang="fr-CA" cap="small" dirty="0" smtClean="0">
              <a:solidFill>
                <a:schemeClr val="tx1"/>
              </a:solidFill>
            </a:endParaRPr>
          </a:p>
          <a:p>
            <a:pPr algn="ctr"/>
            <a:r>
              <a:rPr lang="fr-CA" u="sng" cap="small" dirty="0" err="1" smtClean="0">
                <a:solidFill>
                  <a:schemeClr val="tx1"/>
                </a:solidFill>
              </a:rPr>
              <a:t>December</a:t>
            </a:r>
            <a:r>
              <a:rPr lang="fr-CA" u="sng" cap="small" dirty="0" smtClean="0">
                <a:solidFill>
                  <a:schemeClr val="tx1"/>
                </a:solidFill>
              </a:rPr>
              <a:t> 2019</a:t>
            </a:r>
            <a:endParaRPr lang="en-CA" u="sng" cap="small" dirty="0">
              <a:solidFill>
                <a:schemeClr val="tx1"/>
              </a:solidFill>
            </a:endParaRPr>
          </a:p>
        </p:txBody>
      </p:sp>
    </p:spTree>
    <p:extLst>
      <p:ext uri="{BB962C8B-B14F-4D97-AF65-F5344CB8AC3E}">
        <p14:creationId xmlns:p14="http://schemas.microsoft.com/office/powerpoint/2010/main" val="168695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“Pending Signature” requests</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10</a:t>
            </a:fld>
            <a:endParaRPr lang="en-US"/>
          </a:p>
        </p:txBody>
      </p:sp>
      <p:sp>
        <p:nvSpPr>
          <p:cNvPr id="3" name="Content Placeholder 2"/>
          <p:cNvSpPr>
            <a:spLocks noGrp="1"/>
          </p:cNvSpPr>
          <p:nvPr>
            <p:ph idx="1"/>
          </p:nvPr>
        </p:nvSpPr>
        <p:spPr>
          <a:xfrm>
            <a:off x="457200" y="1116408"/>
            <a:ext cx="8229600" cy="637925"/>
          </a:xfrm>
        </p:spPr>
        <p:txBody>
          <a:bodyPr>
            <a:normAutofit/>
          </a:bodyPr>
          <a:lstStyle/>
          <a:p>
            <a:pPr marL="0" indent="0">
              <a:buNone/>
            </a:pPr>
            <a:r>
              <a:rPr lang="en-CA" sz="1600" dirty="0">
                <a:cs typeface="Segoe UI Semibold" panose="020B0702040204020203" pitchFamily="34" charset="0"/>
              </a:rPr>
              <a:t>IMPORTANT: For information security reasons, documents needing signature will no longer be attached to the automated “Pending for Signature" email</a:t>
            </a:r>
            <a:r>
              <a:rPr lang="en-CA" sz="1600" dirty="0" smtClean="0">
                <a:cs typeface="Segoe UI Semibold" panose="020B0702040204020203" pitchFamily="34" charset="0"/>
              </a:rPr>
              <a:t>.</a:t>
            </a:r>
            <a:endParaRPr lang="fr-CA" sz="1600" dirty="0">
              <a:cs typeface="Segoe UI Semibold" panose="020B0702040204020203" pitchFamily="34" charset="0"/>
            </a:endParaRPr>
          </a:p>
        </p:txBody>
      </p:sp>
      <p:sp>
        <p:nvSpPr>
          <p:cNvPr id="6" name="Content Placeholder 2"/>
          <p:cNvSpPr txBox="1">
            <a:spLocks/>
          </p:cNvSpPr>
          <p:nvPr/>
        </p:nvSpPr>
        <p:spPr>
          <a:xfrm>
            <a:off x="457200" y="2026944"/>
            <a:ext cx="3200400" cy="6379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600" dirty="0">
                <a:cs typeface="Segoe UI Semibold" panose="020B0702040204020203" pitchFamily="34" charset="0"/>
              </a:rPr>
              <a:t>Clients can now view the date they returned the signed documents.</a:t>
            </a:r>
            <a:endParaRPr lang="fr-CA" sz="1600" dirty="0">
              <a:cs typeface="Segoe UI Semibold" panose="020B0702040204020203" pitchFamily="34" charset="0"/>
            </a:endParaRPr>
          </a:p>
        </p:txBody>
      </p:sp>
      <p:grpSp>
        <p:nvGrpSpPr>
          <p:cNvPr id="8" name="Groupe 7" descr="Screen clip showing the section used to return signed documents to HR. " title="Section to attach signed documents"/>
          <p:cNvGrpSpPr/>
          <p:nvPr/>
        </p:nvGrpSpPr>
        <p:grpSpPr>
          <a:xfrm>
            <a:off x="3657600" y="1840832"/>
            <a:ext cx="5090601" cy="1348857"/>
            <a:chOff x="3657600" y="1840832"/>
            <a:chExt cx="5090601" cy="1348857"/>
          </a:xfrm>
        </p:grpSpPr>
        <p:pic>
          <p:nvPicPr>
            <p:cNvPr id="4" name="Image 3" descr="Screen clip showing the section used to return signed documents to HR. " title="Contract to return sec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1840832"/>
              <a:ext cx="5090601" cy="1348857"/>
            </a:xfrm>
            <a:prstGeom prst="rect">
              <a:avLst/>
            </a:prstGeom>
            <a:ln w="38100">
              <a:solidFill>
                <a:schemeClr val="tx1"/>
              </a:solidFill>
            </a:ln>
          </p:spPr>
        </p:pic>
        <p:sp>
          <p:nvSpPr>
            <p:cNvPr id="7" name="Rectangle à coins arrondis 6" descr="Rectangle focussing on the new column showing the date on which signed document has been attached. " title="Signed On Column Focus"/>
            <p:cNvSpPr/>
            <p:nvPr>
              <p:custDataLst>
                <p:tags r:id="rId3"/>
              </p:custDataLst>
            </p:nvPr>
          </p:nvSpPr>
          <p:spPr>
            <a:xfrm>
              <a:off x="7486193" y="2403296"/>
              <a:ext cx="1104354" cy="580535"/>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
        <p:nvSpPr>
          <p:cNvPr id="9" name="Content Placeholder 2"/>
          <p:cNvSpPr txBox="1">
            <a:spLocks/>
          </p:cNvSpPr>
          <p:nvPr/>
        </p:nvSpPr>
        <p:spPr>
          <a:xfrm>
            <a:off x="426244" y="3244169"/>
            <a:ext cx="3200400" cy="30244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CA" sz="1600" dirty="0">
                <a:cs typeface="Segoe UI Semibold" panose="020B0702040204020203" pitchFamily="34" charset="0"/>
              </a:rPr>
              <a:t>A new button will allow you to return the signed documents to the "My Requests" screen.</a:t>
            </a:r>
          </a:p>
          <a:p>
            <a:pPr>
              <a:buFont typeface="+mj-lt"/>
              <a:buAutoNum type="arabicPeriod"/>
            </a:pPr>
            <a:r>
              <a:rPr lang="en-CA" sz="1600" dirty="0">
                <a:cs typeface="Segoe UI Semibold" panose="020B0702040204020203" pitchFamily="34" charset="0"/>
              </a:rPr>
              <a:t>Find the request with “Pending  Signature" status</a:t>
            </a:r>
          </a:p>
          <a:p>
            <a:pPr>
              <a:buFont typeface="+mj-lt"/>
              <a:buAutoNum type="arabicPeriod"/>
            </a:pPr>
            <a:r>
              <a:rPr lang="en-CA" sz="1600" dirty="0">
                <a:cs typeface="Segoe UI Semibold" panose="020B0702040204020203" pitchFamily="34" charset="0"/>
              </a:rPr>
              <a:t>Click "Return signed documents"</a:t>
            </a:r>
          </a:p>
          <a:p>
            <a:pPr>
              <a:buFont typeface="+mj-lt"/>
              <a:buAutoNum type="arabicPeriod"/>
            </a:pPr>
            <a:r>
              <a:rPr lang="en-CA" sz="1600" dirty="0">
                <a:cs typeface="Segoe UI Semibold" panose="020B0702040204020203" pitchFamily="34" charset="0"/>
              </a:rPr>
              <a:t>Upload the documents</a:t>
            </a:r>
          </a:p>
          <a:p>
            <a:pPr>
              <a:buFont typeface="+mj-lt"/>
              <a:buAutoNum type="arabicPeriod"/>
            </a:pPr>
            <a:r>
              <a:rPr lang="en-CA" sz="1600" dirty="0">
                <a:cs typeface="Segoe UI Semibold" panose="020B0702040204020203" pitchFamily="34" charset="0"/>
              </a:rPr>
              <a:t>Click "Return the request".</a:t>
            </a:r>
            <a:endParaRPr lang="fr-CA" sz="1600" dirty="0">
              <a:cs typeface="Segoe UI Semibold" panose="020B0702040204020203" pitchFamily="34" charset="0"/>
            </a:endParaRPr>
          </a:p>
        </p:txBody>
      </p:sp>
      <p:grpSp>
        <p:nvGrpSpPr>
          <p:cNvPr id="14" name="Groupe 13" descr="Screen clip showing the new way to attach and return signed documents to HR." title="Return Signed Documents new feature"/>
          <p:cNvGrpSpPr/>
          <p:nvPr/>
        </p:nvGrpSpPr>
        <p:grpSpPr>
          <a:xfrm>
            <a:off x="3482661" y="3375801"/>
            <a:ext cx="3407198" cy="2069603"/>
            <a:chOff x="3482661" y="3375801"/>
            <a:chExt cx="3407198" cy="2069603"/>
          </a:xfrm>
        </p:grpSpPr>
        <p:pic>
          <p:nvPicPr>
            <p:cNvPr id="10" name="Image 9" descr="Screen clip showing the new way to attach and return signed documents to HR." title="Return Signed Documents new feature"/>
            <p:cNvPicPr>
              <a:picLocks noChangeAspect="1"/>
            </p:cNvPicPr>
            <p:nvPr/>
          </p:nvPicPr>
          <p:blipFill>
            <a:blip r:embed="rId7"/>
            <a:stretch>
              <a:fillRect/>
            </a:stretch>
          </p:blipFill>
          <p:spPr>
            <a:xfrm>
              <a:off x="3657600" y="3375801"/>
              <a:ext cx="3232259" cy="1937971"/>
            </a:xfrm>
            <a:prstGeom prst="rect">
              <a:avLst/>
            </a:prstGeom>
            <a:ln w="38100">
              <a:solidFill>
                <a:schemeClr val="tx1"/>
              </a:solidFill>
            </a:ln>
          </p:spPr>
        </p:pic>
        <p:sp>
          <p:nvSpPr>
            <p:cNvPr id="12" name="Rectangle à coins arrondis 11" descr="Rectangle focussing on the new button to return documents in &quot;My Requests&quot; screen. It is also representing the first step on the fourth. " title="Return Signed Documents Focus"/>
            <p:cNvSpPr/>
            <p:nvPr>
              <p:custDataLst>
                <p:tags r:id="rId2"/>
              </p:custDataLst>
            </p:nvPr>
          </p:nvSpPr>
          <p:spPr>
            <a:xfrm>
              <a:off x="3482661" y="4957603"/>
              <a:ext cx="1366065" cy="487801"/>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
        <p:nvSpPr>
          <p:cNvPr id="13" name="Flèche à angle droit 12" descr="This arrow is directing to the second screen clip in which are processed steps 2 to 4. " title="Arrow"/>
          <p:cNvSpPr/>
          <p:nvPr>
            <p:custDataLst>
              <p:tags r:id="rId1"/>
            </p:custDataLst>
          </p:nvPr>
        </p:nvSpPr>
        <p:spPr>
          <a:xfrm rot="5400000">
            <a:off x="4534402" y="5132470"/>
            <a:ext cx="628648" cy="1185864"/>
          </a:xfrm>
          <a:prstGeom prst="ben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pic>
        <p:nvPicPr>
          <p:cNvPr id="11" name="Picture 5" descr="Screen clip showing the screen in which we are doing the steps 2 to 4 of the new way we are returning signed documents. " title="Return Signed Documents new modal"/>
          <p:cNvPicPr>
            <a:picLocks noChangeAspect="1"/>
          </p:cNvPicPr>
          <p:nvPr/>
        </p:nvPicPr>
        <p:blipFill>
          <a:blip r:embed="rId8"/>
          <a:stretch>
            <a:fillRect/>
          </a:stretch>
        </p:blipFill>
        <p:spPr>
          <a:xfrm>
            <a:off x="5507771" y="4815660"/>
            <a:ext cx="3240430" cy="1259488"/>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0718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210"/>
            <a:ext cx="8229600" cy="1143000"/>
          </a:xfrm>
        </p:spPr>
        <p:txBody>
          <a:bodyPr>
            <a:noAutofit/>
          </a:bodyPr>
          <a:lstStyle/>
          <a:p>
            <a:r>
              <a:rPr lang="en-US" sz="2400" dirty="0" smtClean="0"/>
              <a:t>Adding and saving documents/contracts</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11</a:t>
            </a:fld>
            <a:endParaRPr lang="en-US"/>
          </a:p>
        </p:txBody>
      </p:sp>
      <p:sp>
        <p:nvSpPr>
          <p:cNvPr id="3" name="Content Placeholder 2"/>
          <p:cNvSpPr>
            <a:spLocks noGrp="1"/>
          </p:cNvSpPr>
          <p:nvPr>
            <p:ph idx="1"/>
          </p:nvPr>
        </p:nvSpPr>
        <p:spPr>
          <a:xfrm>
            <a:off x="457200" y="1106911"/>
            <a:ext cx="8229600" cy="2346158"/>
          </a:xfrm>
        </p:spPr>
        <p:txBody>
          <a:bodyPr>
            <a:normAutofit/>
          </a:bodyPr>
          <a:lstStyle/>
          <a:p>
            <a:pPr>
              <a:spcAft>
                <a:spcPts val="600"/>
              </a:spcAft>
              <a:buFont typeface="+mj-lt"/>
              <a:buAutoNum type="arabicPeriod"/>
            </a:pPr>
            <a:r>
              <a:rPr lang="en-CA" sz="1600" dirty="0">
                <a:cs typeface="Segoe UI Semibold" panose="020B0702040204020203" pitchFamily="34" charset="0"/>
              </a:rPr>
              <a:t>Clients have the option to include documents in a request as long as it is closed (cancelled, declined or resolved) or in “Pending Signature" or "Signed Document" statuses. The addition will be made in real time without having to confirm the action. When the client leaves the screen, an automated email will be sent to the contacts, manager, submitter and HR staff assigned to the request (if applicable).  </a:t>
            </a:r>
          </a:p>
          <a:p>
            <a:pPr>
              <a:spcAft>
                <a:spcPts val="1800"/>
              </a:spcAft>
              <a:buFont typeface="+mj-lt"/>
              <a:buAutoNum type="arabicPeriod"/>
            </a:pPr>
            <a:r>
              <a:rPr lang="en-CA" sz="1600" dirty="0">
                <a:cs typeface="Segoe UI Semibold" panose="020B0702040204020203" pitchFamily="34" charset="0"/>
              </a:rPr>
              <a:t>Clients will also have the ability to save all returned contracts and attached files into a compressed .zip folder. This will avoid having to repeat the action for each document separately</a:t>
            </a:r>
            <a:r>
              <a:rPr lang="en-CA" sz="1600" dirty="0" smtClean="0">
                <a:cs typeface="Segoe UI Semibold" panose="020B0702040204020203" pitchFamily="34" charset="0"/>
              </a:rPr>
              <a:t>.</a:t>
            </a:r>
            <a:endParaRPr lang="fr-CA" sz="1600" dirty="0">
              <a:cs typeface="Segoe UI Semibold" panose="020B0702040204020203" pitchFamily="34" charset="0"/>
            </a:endParaRPr>
          </a:p>
        </p:txBody>
      </p:sp>
      <p:sp>
        <p:nvSpPr>
          <p:cNvPr id="12" name="Content Placeholder 2"/>
          <p:cNvSpPr txBox="1">
            <a:spLocks/>
          </p:cNvSpPr>
          <p:nvPr/>
        </p:nvSpPr>
        <p:spPr>
          <a:xfrm>
            <a:off x="830179" y="3956298"/>
            <a:ext cx="2346158" cy="11210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600" i="1" dirty="0">
                <a:cs typeface="Segoe UI Semibold" panose="020B0702040204020203" pitchFamily="34" charset="0"/>
              </a:rPr>
              <a:t>Click Download Zip and decide if you want to open the folder or save in a location.</a:t>
            </a:r>
            <a:endParaRPr lang="fr-CA" sz="1600" i="1" dirty="0">
              <a:cs typeface="Segoe UI Semibold" panose="020B0702040204020203" pitchFamily="34" charset="0"/>
            </a:endParaRPr>
          </a:p>
        </p:txBody>
      </p:sp>
      <p:grpSp>
        <p:nvGrpSpPr>
          <p:cNvPr id="13" name="Groupe 12" descr="Screen clip showing the Documents section of a submitted Request" title="Documents Section"/>
          <p:cNvGrpSpPr/>
          <p:nvPr/>
        </p:nvGrpSpPr>
        <p:grpSpPr>
          <a:xfrm>
            <a:off x="3718008" y="3152271"/>
            <a:ext cx="4619625" cy="1608054"/>
            <a:chOff x="3718008" y="3152271"/>
            <a:chExt cx="4619625" cy="1608054"/>
          </a:xfrm>
        </p:grpSpPr>
        <p:pic>
          <p:nvPicPr>
            <p:cNvPr id="4" name="Image 3" descr="Screen clip showing the Documents section of a submitted Request" title="Documents section"/>
            <p:cNvPicPr>
              <a:picLocks noChangeAspect="1"/>
            </p:cNvPicPr>
            <p:nvPr/>
          </p:nvPicPr>
          <p:blipFill rotWithShape="1">
            <a:blip r:embed="rId5"/>
            <a:srcRect t="9720"/>
            <a:stretch/>
          </p:blipFill>
          <p:spPr>
            <a:xfrm>
              <a:off x="3718008" y="3152271"/>
              <a:ext cx="4619625" cy="1608054"/>
            </a:xfrm>
            <a:prstGeom prst="rect">
              <a:avLst/>
            </a:prstGeom>
            <a:ln w="38100">
              <a:solidFill>
                <a:schemeClr val="tx1"/>
              </a:solidFill>
            </a:ln>
          </p:spPr>
        </p:pic>
        <p:sp>
          <p:nvSpPr>
            <p:cNvPr id="9" name="Rectangle à coins arrondis 8" descr="This rectangle is focussing on the button &quot;Download Zip&quot; of the Documents Section on a submitted request." title="Download Zip focus"/>
            <p:cNvSpPr/>
            <p:nvPr>
              <p:custDataLst>
                <p:tags r:id="rId2"/>
              </p:custDataLst>
            </p:nvPr>
          </p:nvSpPr>
          <p:spPr>
            <a:xfrm>
              <a:off x="3718009" y="3176336"/>
              <a:ext cx="1094624" cy="34766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grpSp>
        <p:nvGrpSpPr>
          <p:cNvPr id="14" name="Groupe 13" descr="Screen clip showing the Contracts section of a returned for signature request." title="Contract section."/>
          <p:cNvGrpSpPr/>
          <p:nvPr/>
        </p:nvGrpSpPr>
        <p:grpSpPr>
          <a:xfrm>
            <a:off x="3718008" y="4975673"/>
            <a:ext cx="4619877" cy="1057275"/>
            <a:chOff x="3718008" y="4975673"/>
            <a:chExt cx="4619877" cy="1057275"/>
          </a:xfrm>
        </p:grpSpPr>
        <p:pic>
          <p:nvPicPr>
            <p:cNvPr id="8" name="Image 7" descr="Screen clip showing the Contracts section of a returned for signature request." title="Contracts section"/>
            <p:cNvPicPr>
              <a:picLocks noChangeAspect="1"/>
            </p:cNvPicPr>
            <p:nvPr/>
          </p:nvPicPr>
          <p:blipFill rotWithShape="1">
            <a:blip r:embed="rId6"/>
            <a:srcRect r="13233"/>
            <a:stretch/>
          </p:blipFill>
          <p:spPr>
            <a:xfrm>
              <a:off x="3718009" y="4975673"/>
              <a:ext cx="4619876" cy="1057275"/>
            </a:xfrm>
            <a:prstGeom prst="rect">
              <a:avLst/>
            </a:prstGeom>
            <a:ln w="38100">
              <a:solidFill>
                <a:schemeClr val="tx1"/>
              </a:solidFill>
            </a:ln>
          </p:spPr>
        </p:pic>
        <p:sp>
          <p:nvSpPr>
            <p:cNvPr id="10" name="Rectangle à coins arrondis 9" descr="This rectangle is focussing on the button &quot;Download Zip&quot; of the Contracts Section on a returned fo signature request." title="Download Zip focus"/>
            <p:cNvSpPr/>
            <p:nvPr>
              <p:custDataLst>
                <p:tags r:id="rId1"/>
              </p:custDataLst>
            </p:nvPr>
          </p:nvSpPr>
          <p:spPr>
            <a:xfrm>
              <a:off x="3718008" y="4975673"/>
              <a:ext cx="1094624" cy="34766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Tree>
    <p:extLst>
      <p:ext uri="{BB962C8B-B14F-4D97-AF65-F5344CB8AC3E}">
        <p14:creationId xmlns:p14="http://schemas.microsoft.com/office/powerpoint/2010/main" val="162680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Separation Clearance Form</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12</a:t>
            </a:fld>
            <a:endParaRPr lang="en-US"/>
          </a:p>
        </p:txBody>
      </p:sp>
      <p:sp>
        <p:nvSpPr>
          <p:cNvPr id="3" name="Content Placeholder 2"/>
          <p:cNvSpPr>
            <a:spLocks noGrp="1"/>
          </p:cNvSpPr>
          <p:nvPr>
            <p:ph idx="1"/>
          </p:nvPr>
        </p:nvSpPr>
        <p:spPr>
          <a:xfrm>
            <a:off x="457200" y="1172734"/>
            <a:ext cx="8229600" cy="421359"/>
          </a:xfrm>
        </p:spPr>
        <p:txBody>
          <a:bodyPr>
            <a:normAutofit/>
          </a:bodyPr>
          <a:lstStyle/>
          <a:p>
            <a:pPr marL="0" indent="0">
              <a:buNone/>
            </a:pPr>
            <a:r>
              <a:rPr lang="en-CA" sz="2000" dirty="0">
                <a:cs typeface="Segoe UI Semibold" panose="020B0702040204020203" pitchFamily="34" charset="0"/>
              </a:rPr>
              <a:t>Some adjustments to the separation process include</a:t>
            </a:r>
            <a:r>
              <a:rPr lang="en-CA" sz="2000" dirty="0" smtClean="0">
                <a:cs typeface="Segoe UI Semibold" panose="020B0702040204020203" pitchFamily="34" charset="0"/>
              </a:rPr>
              <a:t>:</a:t>
            </a:r>
            <a:endParaRPr lang="fr-CA" sz="2000" dirty="0">
              <a:cs typeface="Segoe UI Semibold" panose="020B0702040204020203" pitchFamily="34" charset="0"/>
            </a:endParaRPr>
          </a:p>
        </p:txBody>
      </p:sp>
      <p:sp>
        <p:nvSpPr>
          <p:cNvPr id="6" name="Content Placeholder 2"/>
          <p:cNvSpPr txBox="1">
            <a:spLocks/>
          </p:cNvSpPr>
          <p:nvPr/>
        </p:nvSpPr>
        <p:spPr>
          <a:xfrm>
            <a:off x="457200" y="1652333"/>
            <a:ext cx="4223084" cy="44717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274638">
              <a:spcAft>
                <a:spcPts val="600"/>
              </a:spcAft>
              <a:buFont typeface="+mj-lt"/>
              <a:buAutoNum type="arabicPeriod"/>
            </a:pPr>
            <a:r>
              <a:rPr lang="en-CA" sz="1800" dirty="0">
                <a:cs typeface="Segoe UI Semibold" panose="020B0702040204020203" pitchFamily="34" charset="0"/>
              </a:rPr>
              <a:t>In order to finalize and submit the separation request, the manager or one of the contacts will now have to click the "Submit the request" button.</a:t>
            </a:r>
          </a:p>
          <a:p>
            <a:pPr marL="274638" indent="-274638">
              <a:spcAft>
                <a:spcPts val="600"/>
              </a:spcAft>
              <a:buFont typeface="+mj-lt"/>
              <a:buAutoNum type="arabicPeriod"/>
            </a:pPr>
            <a:r>
              <a:rPr lang="en-CA" sz="1800" dirty="0">
                <a:cs typeface="Segoe UI Semibold" panose="020B0702040204020203" pitchFamily="34" charset="0"/>
              </a:rPr>
              <a:t>In order to </a:t>
            </a:r>
            <a:r>
              <a:rPr lang="en-CA" sz="1800" dirty="0" smtClean="0">
                <a:cs typeface="Segoe UI Semibold" panose="020B0702040204020203" pitchFamily="34" charset="0"/>
              </a:rPr>
              <a:t>save </a:t>
            </a:r>
            <a:r>
              <a:rPr lang="en-CA" sz="1800" dirty="0">
                <a:cs typeface="Segoe UI Semibold" panose="020B0702040204020203" pitchFamily="34" charset="0"/>
              </a:rPr>
              <a:t>changes to a separation request without finalizing and submitting it, the manager, one of the other resource persons or the administrative assistant will have to click "</a:t>
            </a:r>
            <a:r>
              <a:rPr lang="en-CA" sz="1800" dirty="0" smtClean="0">
                <a:cs typeface="Segoe UI Semibold" panose="020B0702040204020203" pitchFamily="34" charset="0"/>
              </a:rPr>
              <a:t>Save“.</a:t>
            </a:r>
          </a:p>
          <a:p>
            <a:pPr marL="274638" indent="-274638">
              <a:spcAft>
                <a:spcPts val="600"/>
              </a:spcAft>
              <a:buFont typeface="+mj-lt"/>
              <a:buAutoNum type="arabicPeriod"/>
            </a:pPr>
            <a:r>
              <a:rPr lang="en-CA" sz="1800" dirty="0">
                <a:cs typeface="Segoe UI Semibold" panose="020B0702040204020203" pitchFamily="34" charset="0"/>
              </a:rPr>
              <a:t>Since the last release of the portal, the administrative assistant has not been able to update the cost centre checklist. This problem will be corrected on January 17, </a:t>
            </a:r>
            <a:r>
              <a:rPr lang="en-CA" sz="1800" dirty="0" smtClean="0">
                <a:cs typeface="Segoe UI Semibold" panose="020B0702040204020203" pitchFamily="34" charset="0"/>
              </a:rPr>
              <a:t>2020</a:t>
            </a:r>
            <a:r>
              <a:rPr lang="en-CA" sz="1800" dirty="0">
                <a:cs typeface="Segoe UI Semibold" panose="020B0702040204020203" pitchFamily="34" charset="0"/>
              </a:rPr>
              <a:t>.</a:t>
            </a:r>
            <a:endParaRPr lang="fr-CA" sz="1800" dirty="0">
              <a:cs typeface="Segoe UI Semibold" panose="020B0702040204020203" pitchFamily="34" charset="0"/>
            </a:endParaRPr>
          </a:p>
        </p:txBody>
      </p:sp>
      <p:grpSp>
        <p:nvGrpSpPr>
          <p:cNvPr id="4" name="Groupe 3" descr="Screen clip showing the bottom of the Separation Clearance form&quot;. " title="Separation Clearance form"/>
          <p:cNvGrpSpPr/>
          <p:nvPr/>
        </p:nvGrpSpPr>
        <p:grpSpPr>
          <a:xfrm>
            <a:off x="4929224" y="1736558"/>
            <a:ext cx="3757576" cy="2415094"/>
            <a:chOff x="4929224" y="1736558"/>
            <a:chExt cx="3757576" cy="2415094"/>
          </a:xfrm>
        </p:grpSpPr>
        <p:pic>
          <p:nvPicPr>
            <p:cNvPr id="7" name="Picture 10" descr="Screen clip showing the bottom of the Separation Clearance form&quot;. " title="Separation Clearance form"/>
            <p:cNvPicPr>
              <a:picLocks noChangeAspect="1"/>
            </p:cNvPicPr>
            <p:nvPr/>
          </p:nvPicPr>
          <p:blipFill>
            <a:blip r:embed="rId4"/>
            <a:stretch>
              <a:fillRect/>
            </a:stretch>
          </p:blipFill>
          <p:spPr>
            <a:xfrm>
              <a:off x="4929224" y="1736558"/>
              <a:ext cx="3757576" cy="232513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pic>
        <p:sp>
          <p:nvSpPr>
            <p:cNvPr id="9" name="Rectangle à coins arrondis 8" descr="Rectangle focussing on the &quot;Submit Request&quot; button discussed in bullet one and the &quot;Saved&quot; button discussed in bullet two." title="Submit Request and Save buttons focus"/>
            <p:cNvSpPr/>
            <p:nvPr>
              <p:custDataLst>
                <p:tags r:id="rId2"/>
              </p:custDataLst>
            </p:nvPr>
          </p:nvSpPr>
          <p:spPr>
            <a:xfrm>
              <a:off x="4929224" y="3803984"/>
              <a:ext cx="1094624" cy="34766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grpSp>
        <p:nvGrpSpPr>
          <p:cNvPr id="11" name="Groupe 10" descr="Screen clip showing the top of the Cost Center Checklist of a submitted Separation Clearance Form." title="Cost Center Checklist"/>
          <p:cNvGrpSpPr/>
          <p:nvPr/>
        </p:nvGrpSpPr>
        <p:grpSpPr>
          <a:xfrm>
            <a:off x="4929225" y="4904810"/>
            <a:ext cx="3757576" cy="1197056"/>
            <a:chOff x="4929225" y="4904810"/>
            <a:chExt cx="3757576" cy="1197056"/>
          </a:xfrm>
        </p:grpSpPr>
        <p:pic>
          <p:nvPicPr>
            <p:cNvPr id="8" name="Picture 11" descr="Screen clip showing the top of the Cost Center Checklist of a submitted Separation Clearance Form." title="Cost Center Checklist"/>
            <p:cNvPicPr>
              <a:picLocks noChangeAspect="1"/>
            </p:cNvPicPr>
            <p:nvPr/>
          </p:nvPicPr>
          <p:blipFill>
            <a:blip r:embed="rId5"/>
            <a:stretch>
              <a:fillRect/>
            </a:stretch>
          </p:blipFill>
          <p:spPr>
            <a:xfrm>
              <a:off x="4929225" y="4904810"/>
              <a:ext cx="3757576" cy="1197056"/>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pic>
        <p:sp>
          <p:nvSpPr>
            <p:cNvPr id="10" name="Rectangle à coins arrondis 9" descr="Rectangle focussing on the fields of the cost center checklist. Information discussed in bullet three." title="Cost Center focus"/>
            <p:cNvSpPr/>
            <p:nvPr>
              <p:custDataLst>
                <p:tags r:id="rId1"/>
              </p:custDataLst>
            </p:nvPr>
          </p:nvSpPr>
          <p:spPr>
            <a:xfrm>
              <a:off x="7411453" y="5329504"/>
              <a:ext cx="1275347" cy="772362"/>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Tree>
    <p:extLst>
      <p:ext uri="{BB962C8B-B14F-4D97-AF65-F5344CB8AC3E}">
        <p14:creationId xmlns:p14="http://schemas.microsoft.com/office/powerpoint/2010/main" val="3191056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date of status update</a:t>
            </a:r>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13</a:t>
            </a:fld>
            <a:endParaRPr lang="en-US"/>
          </a:p>
        </p:txBody>
      </p:sp>
      <p:sp>
        <p:nvSpPr>
          <p:cNvPr id="3" name="Content Placeholder 2"/>
          <p:cNvSpPr>
            <a:spLocks noGrp="1"/>
          </p:cNvSpPr>
          <p:nvPr>
            <p:ph idx="1"/>
          </p:nvPr>
        </p:nvSpPr>
        <p:spPr>
          <a:xfrm>
            <a:off x="457200" y="1106900"/>
            <a:ext cx="8229600" cy="2851489"/>
          </a:xfrm>
        </p:spPr>
        <p:txBody>
          <a:bodyPr>
            <a:normAutofit/>
          </a:bodyPr>
          <a:lstStyle/>
          <a:p>
            <a:pPr marL="0" indent="0">
              <a:spcAft>
                <a:spcPts val="1200"/>
              </a:spcAft>
              <a:buNone/>
            </a:pPr>
            <a:r>
              <a:rPr lang="en-CA" sz="2000" dirty="0">
                <a:cs typeface="Segoe UI Semibold" panose="020B0702040204020203" pitchFamily="34" charset="0"/>
              </a:rPr>
              <a:t>It will now be possible for clients to identify the date of the last status update of each of the business centers involved in a request.</a:t>
            </a:r>
            <a:endParaRPr lang="fr-CA" sz="2000" dirty="0">
              <a:cs typeface="Segoe UI Semibold" panose="020B0702040204020203" pitchFamily="34" charset="0"/>
            </a:endParaRPr>
          </a:p>
          <a:p>
            <a:pPr marL="0" indent="0">
              <a:spcAft>
                <a:spcPts val="600"/>
              </a:spcAft>
              <a:buNone/>
            </a:pPr>
            <a:r>
              <a:rPr lang="en-CA" sz="1800" dirty="0" smtClean="0">
                <a:cs typeface="Segoe UI Semibold" panose="020B0702040204020203" pitchFamily="34" charset="0"/>
              </a:rPr>
              <a:t>Here </a:t>
            </a:r>
            <a:r>
              <a:rPr lang="en-CA" sz="1800" dirty="0">
                <a:cs typeface="Segoe UI Semibold" panose="020B0702040204020203" pitchFamily="34" charset="0"/>
              </a:rPr>
              <a:t>are the steps to see the date of the last status change of a request:</a:t>
            </a:r>
          </a:p>
          <a:p>
            <a:pPr>
              <a:spcAft>
                <a:spcPts val="600"/>
              </a:spcAft>
              <a:buFont typeface="+mj-lt"/>
              <a:buAutoNum type="arabicPeriod"/>
            </a:pPr>
            <a:r>
              <a:rPr lang="en-CA" sz="1800" dirty="0"/>
              <a:t>Click on your name and then on "My Requests" in the top menu.</a:t>
            </a:r>
          </a:p>
          <a:p>
            <a:pPr>
              <a:spcAft>
                <a:spcPts val="600"/>
              </a:spcAft>
              <a:buFont typeface="+mj-lt"/>
              <a:buAutoNum type="arabicPeriod"/>
            </a:pPr>
            <a:r>
              <a:rPr lang="en-CA" sz="1800" dirty="0"/>
              <a:t>Find the request to view and click on its line.</a:t>
            </a:r>
          </a:p>
          <a:p>
            <a:pPr>
              <a:spcAft>
                <a:spcPts val="600"/>
              </a:spcAft>
              <a:buFont typeface="+mj-lt"/>
              <a:buAutoNum type="arabicPeriod"/>
            </a:pPr>
            <a:r>
              <a:rPr lang="en-CA" sz="1800" dirty="0"/>
              <a:t>Click on the "Interventions" link</a:t>
            </a:r>
            <a:endParaRPr lang="fr-CA" sz="1800" dirty="0"/>
          </a:p>
          <a:p>
            <a:pPr marL="0" lvl="0" indent="0">
              <a:buNone/>
            </a:pPr>
            <a:endParaRPr lang="en-US" sz="2000" dirty="0"/>
          </a:p>
        </p:txBody>
      </p:sp>
      <p:grpSp>
        <p:nvGrpSpPr>
          <p:cNvPr id="4" name="Groupe 3" descr="Screen clip showing the intervention section of a submitted request." title="Intervention of a submitted request"/>
          <p:cNvGrpSpPr/>
          <p:nvPr/>
        </p:nvGrpSpPr>
        <p:grpSpPr>
          <a:xfrm>
            <a:off x="1696452" y="3797748"/>
            <a:ext cx="6070652" cy="2098497"/>
            <a:chOff x="1696452" y="3797748"/>
            <a:chExt cx="6070652" cy="2098497"/>
          </a:xfrm>
        </p:grpSpPr>
        <p:pic>
          <p:nvPicPr>
            <p:cNvPr id="6" name="Picture 7" descr="Screen clip showing the intervention section of a submitted request." title="Intervention of a Submitted request"/>
            <p:cNvPicPr>
              <a:picLocks noChangeAspect="1"/>
            </p:cNvPicPr>
            <p:nvPr/>
          </p:nvPicPr>
          <p:blipFill>
            <a:blip r:embed="rId3"/>
            <a:stretch>
              <a:fillRect/>
            </a:stretch>
          </p:blipFill>
          <p:spPr>
            <a:xfrm>
              <a:off x="1696452" y="3797748"/>
              <a:ext cx="6070652" cy="2098497"/>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7" name="Rectangle 6" descr="Rectangle focussing on the &quot;Status Date&quot; column of the interventions." title="Status Date focus"/>
            <p:cNvSpPr/>
            <p:nvPr>
              <p:custDataLst>
                <p:tags r:id="rId1"/>
              </p:custDataLst>
            </p:nvPr>
          </p:nvSpPr>
          <p:spPr>
            <a:xfrm>
              <a:off x="4090736" y="4946599"/>
              <a:ext cx="641041" cy="480109"/>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Tree>
    <p:extLst>
      <p:ext uri="{BB962C8B-B14F-4D97-AF65-F5344CB8AC3E}">
        <p14:creationId xmlns:p14="http://schemas.microsoft.com/office/powerpoint/2010/main" val="116751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Changes to the forms</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14</a:t>
            </a:fld>
            <a:endParaRPr lang="en-US"/>
          </a:p>
        </p:txBody>
      </p:sp>
      <p:sp>
        <p:nvSpPr>
          <p:cNvPr id="3" name="Content Placeholder 2"/>
          <p:cNvSpPr>
            <a:spLocks noGrp="1"/>
          </p:cNvSpPr>
          <p:nvPr>
            <p:ph idx="1"/>
          </p:nvPr>
        </p:nvSpPr>
        <p:spPr>
          <a:xfrm>
            <a:off x="457200" y="1167063"/>
            <a:ext cx="8229600" cy="1022683"/>
          </a:xfrm>
        </p:spPr>
        <p:txBody>
          <a:bodyPr>
            <a:normAutofit/>
          </a:bodyPr>
          <a:lstStyle/>
          <a:p>
            <a:pPr>
              <a:buFont typeface="Arial" panose="020B0604020202020204" pitchFamily="34" charset="0"/>
              <a:buChar char="•"/>
            </a:pPr>
            <a:r>
              <a:rPr lang="en-CA" sz="1800" b="1" dirty="0">
                <a:cs typeface="Segoe UI Semibold" panose="020B0702040204020203" pitchFamily="34" charset="0"/>
              </a:rPr>
              <a:t>PSC Priority Request </a:t>
            </a:r>
            <a:r>
              <a:rPr lang="en-CA" sz="1800" b="1" dirty="0" smtClean="0">
                <a:cs typeface="Segoe UI Semibold" panose="020B0702040204020203" pitchFamily="34" charset="0"/>
              </a:rPr>
              <a:t>Form</a:t>
            </a:r>
          </a:p>
          <a:p>
            <a:pPr marL="400050" lvl="1" indent="0">
              <a:buNone/>
            </a:pPr>
            <a:r>
              <a:rPr lang="en-CA" sz="1600" dirty="0" smtClean="0">
                <a:cs typeface="Segoe UI Semibold" panose="020B0702040204020203" pitchFamily="34" charset="0"/>
              </a:rPr>
              <a:t>Added </a:t>
            </a:r>
            <a:r>
              <a:rPr lang="en-CA" sz="1600" dirty="0">
                <a:cs typeface="Segoe UI Semibold" panose="020B0702040204020203" pitchFamily="34" charset="0"/>
              </a:rPr>
              <a:t>a question when the selected process type is “External Non-Advertised" or “</a:t>
            </a:r>
            <a:r>
              <a:rPr lang="en-CA" sz="1600" dirty="0" smtClean="0">
                <a:cs typeface="Segoe UI Semibold" panose="020B0702040204020203" pitchFamily="34" charset="0"/>
              </a:rPr>
              <a:t>Internal </a:t>
            </a:r>
            <a:r>
              <a:rPr lang="en-CA" sz="1600" dirty="0">
                <a:cs typeface="Segoe UI Semibold" panose="020B0702040204020203" pitchFamily="34" charset="0"/>
              </a:rPr>
              <a:t>Non-Advertised"</a:t>
            </a:r>
            <a:endParaRPr lang="fr-CA" sz="1600" dirty="0">
              <a:cs typeface="Segoe UI Semibold" panose="020B0702040204020203" pitchFamily="34" charset="0"/>
            </a:endParaRPr>
          </a:p>
          <a:p>
            <a:pPr lvl="0"/>
            <a:endParaRPr lang="en-US" sz="1600" dirty="0"/>
          </a:p>
        </p:txBody>
      </p:sp>
      <p:sp>
        <p:nvSpPr>
          <p:cNvPr id="10" name="TextBox 3"/>
          <p:cNvSpPr txBox="1"/>
          <p:nvPr>
            <p:custDataLst>
              <p:tags r:id="rId1"/>
            </p:custDataLst>
          </p:nvPr>
        </p:nvSpPr>
        <p:spPr>
          <a:xfrm>
            <a:off x="1022685" y="2101390"/>
            <a:ext cx="2899420" cy="738664"/>
          </a:xfrm>
          <a:prstGeom prst="rect">
            <a:avLst/>
          </a:prstGeom>
          <a:noFill/>
        </p:spPr>
        <p:txBody>
          <a:bodyPr wrap="square" rtlCol="0">
            <a:spAutoFit/>
          </a:bodyPr>
          <a:lstStyle/>
          <a:p>
            <a:r>
              <a:rPr lang="en-CA" sz="1400" dirty="0" smtClean="0">
                <a:latin typeface="+mj-lt"/>
                <a:cs typeface="Segoe UI Semibold" panose="020B0702040204020203" pitchFamily="34" charset="0"/>
              </a:rPr>
              <a:t>Question when process type selected is External Non Advertised:</a:t>
            </a:r>
          </a:p>
        </p:txBody>
      </p:sp>
      <p:pic>
        <p:nvPicPr>
          <p:cNvPr id="6" name="Picture 5" descr="Screen shot of the question appearing when the &quot;External Advertised&quot; Process Type is selected." title="External Advertised Process Type"/>
          <p:cNvPicPr>
            <a:picLocks noChangeAspect="1"/>
          </p:cNvPicPr>
          <p:nvPr/>
        </p:nvPicPr>
        <p:blipFill>
          <a:blip r:embed="rId4"/>
          <a:stretch>
            <a:fillRect/>
          </a:stretch>
        </p:blipFill>
        <p:spPr>
          <a:xfrm>
            <a:off x="3922103" y="2131532"/>
            <a:ext cx="4764697" cy="882552"/>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1" name="TextBox 3"/>
          <p:cNvSpPr txBox="1"/>
          <p:nvPr>
            <p:custDataLst>
              <p:tags r:id="rId2"/>
            </p:custDataLst>
          </p:nvPr>
        </p:nvSpPr>
        <p:spPr>
          <a:xfrm>
            <a:off x="1022683" y="2991040"/>
            <a:ext cx="2899420" cy="738664"/>
          </a:xfrm>
          <a:prstGeom prst="rect">
            <a:avLst/>
          </a:prstGeom>
          <a:noFill/>
        </p:spPr>
        <p:txBody>
          <a:bodyPr wrap="square" rtlCol="0">
            <a:spAutoFit/>
          </a:bodyPr>
          <a:lstStyle/>
          <a:p>
            <a:r>
              <a:rPr lang="en-CA" sz="1400" dirty="0" smtClean="0">
                <a:latin typeface="+mj-lt"/>
                <a:cs typeface="Segoe UI Semibold" panose="020B0702040204020203" pitchFamily="34" charset="0"/>
              </a:rPr>
              <a:t>Question when process type selected is Internal Non Advertised:</a:t>
            </a:r>
          </a:p>
        </p:txBody>
      </p:sp>
      <p:pic>
        <p:nvPicPr>
          <p:cNvPr id="7" name="Picture 6" descr="Screen shot of the question appearing when the &quot;Internal Advertised&quot; Process Type is selected." title="Internal Advertised Process Type"/>
          <p:cNvPicPr>
            <a:picLocks noChangeAspect="1"/>
          </p:cNvPicPr>
          <p:nvPr/>
        </p:nvPicPr>
        <p:blipFill>
          <a:blip r:embed="rId5"/>
          <a:stretch>
            <a:fillRect/>
          </a:stretch>
        </p:blipFill>
        <p:spPr>
          <a:xfrm>
            <a:off x="3922104" y="3130396"/>
            <a:ext cx="4767840" cy="863971"/>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8" name="Content Placeholder 2"/>
          <p:cNvSpPr txBox="1">
            <a:spLocks/>
          </p:cNvSpPr>
          <p:nvPr/>
        </p:nvSpPr>
        <p:spPr>
          <a:xfrm>
            <a:off x="460344" y="4279119"/>
            <a:ext cx="8229600" cy="94789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CA" sz="1900" b="1" dirty="0">
                <a:cs typeface="Segoe UI Semibold" panose="020B0702040204020203" pitchFamily="34" charset="0"/>
              </a:rPr>
              <a:t>Second language evaluation form</a:t>
            </a:r>
          </a:p>
          <a:p>
            <a:pPr marL="506413" lvl="1" indent="0">
              <a:buNone/>
            </a:pPr>
            <a:r>
              <a:rPr lang="en-CA" sz="1700" dirty="0">
                <a:cs typeface="Segoe UI Semibold" panose="020B0702040204020203" pitchFamily="34" charset="0"/>
              </a:rPr>
              <a:t>Added a question to determine if the employee's position is part of the executive group and added the telephone number field to the recipient's section of the invoice.</a:t>
            </a:r>
            <a:endParaRPr lang="fr-CA" sz="1700" b="1" dirty="0">
              <a:cs typeface="Segoe UI Semibold" panose="020B0702040204020203" pitchFamily="34" charset="0"/>
            </a:endParaRPr>
          </a:p>
        </p:txBody>
      </p:sp>
      <p:pic>
        <p:nvPicPr>
          <p:cNvPr id="9" name="Picture 11" descr="Screen clip showing the new question about EX Position." title="Second Language Evaluation Form"/>
          <p:cNvPicPr>
            <a:picLocks noChangeAspect="1"/>
          </p:cNvPicPr>
          <p:nvPr/>
        </p:nvPicPr>
        <p:blipFill>
          <a:blip r:embed="rId6"/>
          <a:stretch>
            <a:fillRect/>
          </a:stretch>
        </p:blipFill>
        <p:spPr>
          <a:xfrm>
            <a:off x="3922105" y="5242506"/>
            <a:ext cx="3372493" cy="46461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824694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forms (cont’d)</a:t>
            </a:r>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15</a:t>
            </a:fld>
            <a:endParaRPr lang="en-US"/>
          </a:p>
        </p:txBody>
      </p:sp>
      <p:sp>
        <p:nvSpPr>
          <p:cNvPr id="3" name="Content Placeholder 2"/>
          <p:cNvSpPr>
            <a:spLocks noGrp="1"/>
          </p:cNvSpPr>
          <p:nvPr>
            <p:ph idx="1"/>
          </p:nvPr>
        </p:nvSpPr>
        <p:spPr>
          <a:xfrm>
            <a:off x="457200" y="1203158"/>
            <a:ext cx="8229600" cy="866274"/>
          </a:xfrm>
        </p:spPr>
        <p:txBody>
          <a:bodyPr>
            <a:normAutofit lnSpcReduction="10000"/>
          </a:bodyPr>
          <a:lstStyle/>
          <a:p>
            <a:pPr>
              <a:buFont typeface="Arial" panose="020B0604020202020204" pitchFamily="34" charset="0"/>
              <a:buChar char="•"/>
            </a:pPr>
            <a:r>
              <a:rPr lang="en-CA" sz="1800" b="1" dirty="0" smtClean="0">
                <a:cs typeface="Segoe UI Semibold" panose="020B0702040204020203" pitchFamily="34" charset="0"/>
              </a:rPr>
              <a:t>Secondment into ESDC</a:t>
            </a:r>
          </a:p>
          <a:p>
            <a:pPr marL="506413" lvl="1" indent="0">
              <a:buNone/>
            </a:pPr>
            <a:r>
              <a:rPr lang="en-CA" sz="1600" dirty="0" smtClean="0">
                <a:cs typeface="Segoe UI Semibold" panose="020B0702040204020203" pitchFamily="34" charset="0"/>
              </a:rPr>
              <a:t>The work schedule fields were added to the form and contract and the compensation advisor information fields were retired.</a:t>
            </a:r>
            <a:endParaRPr lang="fr-CA" sz="1600" dirty="0" smtClean="0">
              <a:cs typeface="Segoe UI Semibold" panose="020B0702040204020203" pitchFamily="34" charset="0"/>
            </a:endParaRPr>
          </a:p>
        </p:txBody>
      </p:sp>
      <p:sp>
        <p:nvSpPr>
          <p:cNvPr id="8" name="ZoneTexte 7"/>
          <p:cNvSpPr txBox="1"/>
          <p:nvPr>
            <p:custDataLst>
              <p:tags r:id="rId1"/>
            </p:custDataLst>
          </p:nvPr>
        </p:nvSpPr>
        <p:spPr>
          <a:xfrm>
            <a:off x="888917" y="2185227"/>
            <a:ext cx="1553377" cy="584775"/>
          </a:xfrm>
          <a:prstGeom prst="rect">
            <a:avLst/>
          </a:prstGeom>
          <a:noFill/>
        </p:spPr>
        <p:txBody>
          <a:bodyPr wrap="square" rtlCol="0">
            <a:spAutoFit/>
          </a:bodyPr>
          <a:lstStyle/>
          <a:p>
            <a:r>
              <a:rPr lang="en-CA" sz="1600" dirty="0" smtClean="0">
                <a:latin typeface="+mj-lt"/>
                <a:cs typeface="Segoe UI Semibold" panose="020B0702040204020203" pitchFamily="34" charset="0"/>
              </a:rPr>
              <a:t>Section added to the form: </a:t>
            </a:r>
            <a:endParaRPr lang="en-CA" sz="1600" dirty="0">
              <a:latin typeface="+mj-lt"/>
            </a:endParaRPr>
          </a:p>
        </p:txBody>
      </p:sp>
      <p:pic>
        <p:nvPicPr>
          <p:cNvPr id="6" name="Picture 3" descr="Screen clip showing the new section about &quot;Work Schedule&quot; on the Secondment into ESDC Form." title="Work Schedule - Secondment into ESDC"/>
          <p:cNvPicPr>
            <a:picLocks noChangeAspect="1"/>
          </p:cNvPicPr>
          <p:nvPr/>
        </p:nvPicPr>
        <p:blipFill>
          <a:blip r:embed="rId4"/>
          <a:stretch>
            <a:fillRect/>
          </a:stretch>
        </p:blipFill>
        <p:spPr>
          <a:xfrm>
            <a:off x="2442294" y="2069432"/>
            <a:ext cx="6094412" cy="909716"/>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9" name="ZoneTexte 8"/>
          <p:cNvSpPr txBox="1"/>
          <p:nvPr>
            <p:custDataLst>
              <p:tags r:id="rId2"/>
            </p:custDataLst>
          </p:nvPr>
        </p:nvSpPr>
        <p:spPr>
          <a:xfrm>
            <a:off x="888917" y="3321306"/>
            <a:ext cx="1397084" cy="830997"/>
          </a:xfrm>
          <a:prstGeom prst="rect">
            <a:avLst/>
          </a:prstGeom>
          <a:noFill/>
        </p:spPr>
        <p:txBody>
          <a:bodyPr wrap="square" rtlCol="0">
            <a:spAutoFit/>
          </a:bodyPr>
          <a:lstStyle/>
          <a:p>
            <a:r>
              <a:rPr lang="en-CA" sz="1600" dirty="0" smtClean="0">
                <a:latin typeface="+mj-lt"/>
                <a:cs typeface="Segoe UI Semibold" panose="020B0702040204020203" pitchFamily="34" charset="0"/>
              </a:rPr>
              <a:t>Section removed to the form: </a:t>
            </a:r>
            <a:endParaRPr lang="en-CA" sz="1600" dirty="0">
              <a:latin typeface="+mj-lt"/>
            </a:endParaRPr>
          </a:p>
        </p:txBody>
      </p:sp>
      <p:pic>
        <p:nvPicPr>
          <p:cNvPr id="7" name="Picture 4" descr="Screen clip showing the Compensation and Benefits Section that is removed of the Secondment into ESDC request form. " title="Compensation and Benefits Advisor - Secondment into ESDC Request form"/>
          <p:cNvPicPr>
            <a:picLocks noChangeAspect="1"/>
          </p:cNvPicPr>
          <p:nvPr/>
        </p:nvPicPr>
        <p:blipFill>
          <a:blip r:embed="rId5"/>
          <a:stretch>
            <a:fillRect/>
          </a:stretch>
        </p:blipFill>
        <p:spPr>
          <a:xfrm>
            <a:off x="2442294" y="3145630"/>
            <a:ext cx="6094412" cy="124492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pic>
      <p:sp>
        <p:nvSpPr>
          <p:cNvPr id="10" name="Content Placeholder 2"/>
          <p:cNvSpPr txBox="1">
            <a:spLocks/>
          </p:cNvSpPr>
          <p:nvPr/>
        </p:nvSpPr>
        <p:spPr>
          <a:xfrm>
            <a:off x="457200" y="4563808"/>
            <a:ext cx="8229600" cy="8662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CA" sz="1800" b="1" dirty="0">
                <a:cs typeface="Segoe UI Semibold" panose="020B0702040204020203" pitchFamily="34" charset="0"/>
              </a:rPr>
              <a:t>Update of Language Requirement of a position </a:t>
            </a:r>
          </a:p>
          <a:p>
            <a:pPr marL="400050" lvl="1" indent="0">
              <a:buNone/>
            </a:pPr>
            <a:r>
              <a:rPr lang="en-CA" sz="1600" dirty="0" smtClean="0">
                <a:cs typeface="Segoe UI Semibold" panose="020B0702040204020203" pitchFamily="34" charset="0"/>
              </a:rPr>
              <a:t>Added </a:t>
            </a:r>
            <a:r>
              <a:rPr lang="en-CA" sz="1600" dirty="0">
                <a:cs typeface="Segoe UI Semibold" panose="020B0702040204020203" pitchFamily="34" charset="0"/>
              </a:rPr>
              <a:t>Cost Centre (CC) to the form</a:t>
            </a:r>
            <a:endParaRPr lang="fr-CA" sz="1600" dirty="0">
              <a:cs typeface="Segoe UI Semibold" panose="020B0702040204020203" pitchFamily="34" charset="0"/>
            </a:endParaRPr>
          </a:p>
        </p:txBody>
      </p:sp>
      <p:pic>
        <p:nvPicPr>
          <p:cNvPr id="11" name="Picture 5" descr="Screen clip of the &quot;Cost Center (CC)&quot; field added on the Update of Language Requirement of a position request form. " title="Cost Center (CC) field"/>
          <p:cNvPicPr>
            <a:picLocks noChangeAspect="1"/>
          </p:cNvPicPr>
          <p:nvPr/>
        </p:nvPicPr>
        <p:blipFill rotWithShape="1">
          <a:blip r:embed="rId6"/>
          <a:srcRect l="54858"/>
          <a:stretch/>
        </p:blipFill>
        <p:spPr>
          <a:xfrm>
            <a:off x="2442294" y="5264378"/>
            <a:ext cx="2803450" cy="695325"/>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101395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forms (cont’d)</a:t>
            </a:r>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16</a:t>
            </a:fld>
            <a:endParaRPr lang="en-US"/>
          </a:p>
        </p:txBody>
      </p:sp>
      <p:sp>
        <p:nvSpPr>
          <p:cNvPr id="3" name="Content Placeholder 2"/>
          <p:cNvSpPr>
            <a:spLocks noGrp="1"/>
          </p:cNvSpPr>
          <p:nvPr>
            <p:ph idx="1"/>
          </p:nvPr>
        </p:nvSpPr>
        <p:spPr>
          <a:xfrm>
            <a:off x="457200" y="1203157"/>
            <a:ext cx="4757175" cy="1528315"/>
          </a:xfrm>
        </p:spPr>
        <p:txBody>
          <a:bodyPr>
            <a:noAutofit/>
          </a:bodyPr>
          <a:lstStyle/>
          <a:p>
            <a:pPr>
              <a:buFont typeface="Arial" panose="020B0604020202020204" pitchFamily="34" charset="0"/>
              <a:buChar char="•"/>
            </a:pPr>
            <a:r>
              <a:rPr lang="en-CA" sz="1800" b="1" dirty="0">
                <a:cs typeface="Segoe UI Semibold" panose="020B0702040204020203" pitchFamily="34" charset="0"/>
              </a:rPr>
              <a:t>HR </a:t>
            </a:r>
            <a:r>
              <a:rPr lang="en-CA" sz="1800" b="1" dirty="0" smtClean="0">
                <a:cs typeface="Segoe UI Semibold" panose="020B0702040204020203" pitchFamily="34" charset="0"/>
              </a:rPr>
              <a:t>Reporting</a:t>
            </a:r>
          </a:p>
          <a:p>
            <a:pPr marL="400050" lvl="1" indent="0">
              <a:buNone/>
            </a:pPr>
            <a:r>
              <a:rPr lang="en-CA" sz="1600" dirty="0" smtClean="0">
                <a:cs typeface="Segoe UI Semibold" panose="020B0702040204020203" pitchFamily="34" charset="0"/>
              </a:rPr>
              <a:t>The </a:t>
            </a:r>
            <a:r>
              <a:rPr lang="en-CA" sz="1600" dirty="0">
                <a:cs typeface="Segoe UI Semibold" panose="020B0702040204020203" pitchFamily="34" charset="0"/>
              </a:rPr>
              <a:t>form was completely reviewed to allow you to provide more specific requirements for your report. New drop-down menus will allow you properly categorize your request.</a:t>
            </a:r>
            <a:endParaRPr lang="fr-CA" sz="1600" b="1" dirty="0">
              <a:cs typeface="Segoe UI Semibold" panose="020B0702040204020203" pitchFamily="34" charset="0"/>
            </a:endParaRPr>
          </a:p>
        </p:txBody>
      </p:sp>
      <p:pic>
        <p:nvPicPr>
          <p:cNvPr id="12" name="Picture 2" descr="Screen clip showing the top of the revamped HR Reporting Request form. " title="HR Reporting Form"/>
          <p:cNvPicPr>
            <a:picLocks noChangeAspect="1"/>
          </p:cNvPicPr>
          <p:nvPr/>
        </p:nvPicPr>
        <p:blipFill>
          <a:blip r:embed="rId4"/>
          <a:stretch>
            <a:fillRect/>
          </a:stretch>
        </p:blipFill>
        <p:spPr>
          <a:xfrm>
            <a:off x="5306525" y="1338379"/>
            <a:ext cx="3288125" cy="1911594"/>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0" name="Content Placeholder 2"/>
          <p:cNvSpPr txBox="1">
            <a:spLocks/>
          </p:cNvSpPr>
          <p:nvPr/>
        </p:nvSpPr>
        <p:spPr>
          <a:xfrm>
            <a:off x="457200" y="3571079"/>
            <a:ext cx="8229600" cy="8662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CA" sz="1600" b="1" dirty="0">
                <a:cs typeface="Segoe UI Semibold" panose="020B0702040204020203" pitchFamily="34" charset="0"/>
              </a:rPr>
              <a:t>Update Department &amp; Review and Update of a position’s Job description forms </a:t>
            </a:r>
          </a:p>
          <a:p>
            <a:pPr marL="400050" lvl="1" indent="0">
              <a:buNone/>
            </a:pPr>
            <a:r>
              <a:rPr lang="en-CA" sz="1600" dirty="0" smtClean="0">
                <a:cs typeface="Segoe UI Semibold" panose="020B0702040204020203" pitchFamily="34" charset="0"/>
              </a:rPr>
              <a:t>The </a:t>
            </a:r>
            <a:r>
              <a:rPr lang="en-CA" sz="1600" dirty="0">
                <a:cs typeface="Segoe UI Semibold" panose="020B0702040204020203" pitchFamily="34" charset="0"/>
              </a:rPr>
              <a:t>old Location of work fields have been replaced by the Location Code field</a:t>
            </a:r>
            <a:endParaRPr lang="fr-CA" sz="1600" dirty="0">
              <a:cs typeface="Segoe UI Semibold" panose="020B0702040204020203" pitchFamily="34" charset="0"/>
            </a:endParaRPr>
          </a:p>
        </p:txBody>
      </p:sp>
      <p:sp>
        <p:nvSpPr>
          <p:cNvPr id="8" name="ZoneTexte 7"/>
          <p:cNvSpPr txBox="1"/>
          <p:nvPr>
            <p:custDataLst>
              <p:tags r:id="rId1"/>
            </p:custDataLst>
          </p:nvPr>
        </p:nvSpPr>
        <p:spPr>
          <a:xfrm>
            <a:off x="1646907" y="4242034"/>
            <a:ext cx="1553377" cy="584775"/>
          </a:xfrm>
          <a:prstGeom prst="rect">
            <a:avLst/>
          </a:prstGeom>
          <a:noFill/>
        </p:spPr>
        <p:txBody>
          <a:bodyPr wrap="square" rtlCol="0">
            <a:spAutoFit/>
          </a:bodyPr>
          <a:lstStyle/>
          <a:p>
            <a:r>
              <a:rPr lang="en-CA" sz="1600" dirty="0" smtClean="0">
                <a:latin typeface="+mj-lt"/>
                <a:cs typeface="Segoe UI Semibold" panose="020B0702040204020203" pitchFamily="34" charset="0"/>
              </a:rPr>
              <a:t>Section added to the form: </a:t>
            </a:r>
            <a:endParaRPr lang="en-CA" sz="1600" dirty="0">
              <a:latin typeface="+mj-lt"/>
            </a:endParaRPr>
          </a:p>
        </p:txBody>
      </p:sp>
      <p:pic>
        <p:nvPicPr>
          <p:cNvPr id="14" name="Picture 9" descr="Screen clip showing the new Location Code field added on the two Classification forms. " title="Location Code"/>
          <p:cNvPicPr>
            <a:picLocks noChangeAspect="1"/>
          </p:cNvPicPr>
          <p:nvPr/>
        </p:nvPicPr>
        <p:blipFill>
          <a:blip r:embed="rId5"/>
          <a:stretch>
            <a:fillRect/>
          </a:stretch>
        </p:blipFill>
        <p:spPr>
          <a:xfrm>
            <a:off x="3350609" y="4397183"/>
            <a:ext cx="3006296" cy="349216"/>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9" name="ZoneTexte 8"/>
          <p:cNvSpPr txBox="1"/>
          <p:nvPr>
            <p:custDataLst>
              <p:tags r:id="rId2"/>
            </p:custDataLst>
          </p:nvPr>
        </p:nvSpPr>
        <p:spPr>
          <a:xfrm>
            <a:off x="1646907" y="4975044"/>
            <a:ext cx="1397084" cy="830997"/>
          </a:xfrm>
          <a:prstGeom prst="rect">
            <a:avLst/>
          </a:prstGeom>
          <a:noFill/>
        </p:spPr>
        <p:txBody>
          <a:bodyPr wrap="square" rtlCol="0">
            <a:spAutoFit/>
          </a:bodyPr>
          <a:lstStyle/>
          <a:p>
            <a:r>
              <a:rPr lang="en-CA" sz="1600" dirty="0" smtClean="0">
                <a:latin typeface="+mj-lt"/>
                <a:cs typeface="Segoe UI Semibold" panose="020B0702040204020203" pitchFamily="34" charset="0"/>
              </a:rPr>
              <a:t>Section removed on the form: </a:t>
            </a:r>
            <a:endParaRPr lang="en-CA" sz="1600" dirty="0">
              <a:latin typeface="+mj-lt"/>
            </a:endParaRPr>
          </a:p>
        </p:txBody>
      </p:sp>
      <p:pic>
        <p:nvPicPr>
          <p:cNvPr id="13" name="Picture 7" descr="Screen clip of the Location of Work entire address field removed of the two Classification forms. " title="Location of Work Address"/>
          <p:cNvPicPr>
            <a:picLocks noChangeAspect="1"/>
          </p:cNvPicPr>
          <p:nvPr/>
        </p:nvPicPr>
        <p:blipFill>
          <a:blip r:embed="rId6"/>
          <a:stretch>
            <a:fillRect/>
          </a:stretch>
        </p:blipFill>
        <p:spPr>
          <a:xfrm>
            <a:off x="3350609" y="4969060"/>
            <a:ext cx="5244041" cy="93131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305562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forms (cont’d)</a:t>
            </a:r>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17</a:t>
            </a:fld>
            <a:endParaRPr lang="en-US"/>
          </a:p>
        </p:txBody>
      </p:sp>
      <p:sp>
        <p:nvSpPr>
          <p:cNvPr id="3" name="Content Placeholder 2"/>
          <p:cNvSpPr>
            <a:spLocks noGrp="1"/>
          </p:cNvSpPr>
          <p:nvPr>
            <p:ph idx="1"/>
          </p:nvPr>
        </p:nvSpPr>
        <p:spPr>
          <a:xfrm>
            <a:off x="457200" y="1203158"/>
            <a:ext cx="8145379" cy="885436"/>
          </a:xfrm>
        </p:spPr>
        <p:txBody>
          <a:bodyPr>
            <a:noAutofit/>
          </a:bodyPr>
          <a:lstStyle/>
          <a:p>
            <a:pPr>
              <a:buFont typeface="Arial" panose="020B0604020202020204" pitchFamily="34" charset="0"/>
              <a:buChar char="•"/>
            </a:pPr>
            <a:r>
              <a:rPr lang="en-CA" sz="1800" b="1" dirty="0">
                <a:cs typeface="Segoe UI Semibold" panose="020B0702040204020203" pitchFamily="34" charset="0"/>
              </a:rPr>
              <a:t>Position Language Requirement </a:t>
            </a:r>
            <a:r>
              <a:rPr lang="en-CA" sz="1800" b="1" dirty="0" smtClean="0">
                <a:cs typeface="Segoe UI Semibold" panose="020B0702040204020203" pitchFamily="34" charset="0"/>
              </a:rPr>
              <a:t>field</a:t>
            </a:r>
          </a:p>
          <a:p>
            <a:pPr marL="400050" lvl="1" indent="0">
              <a:buNone/>
            </a:pPr>
            <a:r>
              <a:rPr lang="en-CA" sz="1600" dirty="0" smtClean="0">
                <a:cs typeface="Segoe UI Semibold" panose="020B0702040204020203" pitchFamily="34" charset="0"/>
              </a:rPr>
              <a:t>Added </a:t>
            </a:r>
            <a:r>
              <a:rPr lang="en-CA" sz="1600" dirty="0">
                <a:cs typeface="Segoe UI Semibold" panose="020B0702040204020203" pitchFamily="34" charset="0"/>
              </a:rPr>
              <a:t>the "Reversible - English or French" option to the drop-down menu of several forms.</a:t>
            </a:r>
            <a:endParaRPr lang="fr-CA" sz="1600" b="1" dirty="0">
              <a:cs typeface="Segoe UI Semibold" panose="020B0702040204020203" pitchFamily="34" charset="0"/>
            </a:endParaRPr>
          </a:p>
        </p:txBody>
      </p:sp>
      <p:sp>
        <p:nvSpPr>
          <p:cNvPr id="10" name="Content Placeholder 2"/>
          <p:cNvSpPr txBox="1">
            <a:spLocks/>
          </p:cNvSpPr>
          <p:nvPr/>
        </p:nvSpPr>
        <p:spPr>
          <a:xfrm>
            <a:off x="415089" y="2798497"/>
            <a:ext cx="8229600" cy="8662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CA" sz="1800" b="1" dirty="0">
                <a:cs typeface="Segoe UI Semibold" panose="020B0702040204020203" pitchFamily="34" charset="0"/>
              </a:rPr>
              <a:t>Relocation Expenses </a:t>
            </a:r>
            <a:r>
              <a:rPr lang="en-CA" sz="1800" b="1" dirty="0" smtClean="0">
                <a:cs typeface="Segoe UI Semibold" panose="020B0702040204020203" pitchFamily="34" charset="0"/>
              </a:rPr>
              <a:t>field</a:t>
            </a:r>
          </a:p>
          <a:p>
            <a:pPr marL="400050" lvl="1" indent="0">
              <a:buNone/>
            </a:pPr>
            <a:r>
              <a:rPr lang="en-CA" sz="1600" dirty="0" smtClean="0">
                <a:cs typeface="Segoe UI Semibold" panose="020B0702040204020203" pitchFamily="34" charset="0"/>
              </a:rPr>
              <a:t>The </a:t>
            </a:r>
            <a:r>
              <a:rPr lang="en-CA" sz="1600" dirty="0">
                <a:cs typeface="Segoe UI Semibold" panose="020B0702040204020203" pitchFamily="34" charset="0"/>
              </a:rPr>
              <a:t>drop-down menu options and additional information from this field has been updated for all forms.</a:t>
            </a:r>
            <a:endParaRPr lang="fr-CA" sz="1600" dirty="0">
              <a:cs typeface="Segoe UI Semibold" panose="020B0702040204020203" pitchFamily="34" charset="0"/>
            </a:endParaRPr>
          </a:p>
        </p:txBody>
      </p:sp>
      <p:pic>
        <p:nvPicPr>
          <p:cNvPr id="16" name="Picture 6" descr="Screen clip of the &quot;Relocation Expenses&quot; dropdown menu content. " title="Relocation Expenses field"/>
          <p:cNvPicPr>
            <a:picLocks noChangeAspect="1"/>
          </p:cNvPicPr>
          <p:nvPr/>
        </p:nvPicPr>
        <p:blipFill>
          <a:blip r:embed="rId2"/>
          <a:stretch>
            <a:fillRect/>
          </a:stretch>
        </p:blipFill>
        <p:spPr>
          <a:xfrm>
            <a:off x="4892974" y="3476345"/>
            <a:ext cx="3479944" cy="1317686"/>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1" name="Content Placeholder 2"/>
          <p:cNvSpPr txBox="1">
            <a:spLocks/>
          </p:cNvSpPr>
          <p:nvPr/>
        </p:nvSpPr>
        <p:spPr>
          <a:xfrm>
            <a:off x="372979" y="4573671"/>
            <a:ext cx="8229600" cy="8662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CA" sz="1800" b="1" dirty="0">
                <a:cs typeface="Segoe UI Semibold" panose="020B0702040204020203" pitchFamily="34" charset="0"/>
              </a:rPr>
              <a:t>Work Schedule </a:t>
            </a:r>
            <a:r>
              <a:rPr lang="en-CA" sz="1800" b="1" dirty="0" smtClean="0">
                <a:cs typeface="Segoe UI Semibold" panose="020B0702040204020203" pitchFamily="34" charset="0"/>
              </a:rPr>
              <a:t>field</a:t>
            </a:r>
          </a:p>
          <a:p>
            <a:pPr marL="400050" lvl="1" indent="0">
              <a:buNone/>
            </a:pPr>
            <a:r>
              <a:rPr lang="en-CA" sz="1600" dirty="0" smtClean="0">
                <a:cs typeface="Segoe UI Semibold" panose="020B0702040204020203" pitchFamily="34" charset="0"/>
              </a:rPr>
              <a:t>A </a:t>
            </a:r>
            <a:r>
              <a:rPr lang="en-CA" sz="1600" dirty="0">
                <a:cs typeface="Segoe UI Semibold" panose="020B0702040204020203" pitchFamily="34" charset="0"/>
              </a:rPr>
              <a:t>new option has been added to the Work Schedule field: "Fixed schedule outside normal hours."</a:t>
            </a:r>
            <a:endParaRPr lang="fr-CA" sz="1600" dirty="0">
              <a:cs typeface="Segoe UI Semibold" panose="020B0702040204020203" pitchFamily="34" charset="0"/>
            </a:endParaRPr>
          </a:p>
        </p:txBody>
      </p:sp>
      <p:pic>
        <p:nvPicPr>
          <p:cNvPr id="17" name="Picture 7" descr="Screen clip of the &quot;Work Schedule&quot; dropdown menu content. " title="Work Schedule Field"/>
          <p:cNvPicPr>
            <a:picLocks noChangeAspect="1"/>
          </p:cNvPicPr>
          <p:nvPr/>
        </p:nvPicPr>
        <p:blipFill>
          <a:blip r:embed="rId3"/>
          <a:stretch>
            <a:fillRect/>
          </a:stretch>
        </p:blipFill>
        <p:spPr>
          <a:xfrm>
            <a:off x="4709562" y="5244627"/>
            <a:ext cx="3663357" cy="845390"/>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pic>
        <p:nvPicPr>
          <p:cNvPr id="4" name="Image 3" descr="Screen clip of the &quot;Position Language Requirement&quot; dropdown menu content. " title="&quot;Position Language Requirement&quot; fie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524" y="1852529"/>
            <a:ext cx="3638100" cy="805579"/>
          </a:xfrm>
          <a:prstGeom prst="rect">
            <a:avLst/>
          </a:prstGeom>
          <a:ln w="38100">
            <a:solidFill>
              <a:schemeClr val="tx1"/>
            </a:solidFill>
          </a:ln>
        </p:spPr>
      </p:pic>
    </p:spTree>
    <p:extLst>
      <p:ext uri="{BB962C8B-B14F-4D97-AF65-F5344CB8AC3E}">
        <p14:creationId xmlns:p14="http://schemas.microsoft.com/office/powerpoint/2010/main" val="2951739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Contact us</a:t>
            </a:r>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18</a:t>
            </a:fld>
            <a:endParaRPr lang="en-US"/>
          </a:p>
        </p:txBody>
      </p:sp>
      <p:sp>
        <p:nvSpPr>
          <p:cNvPr id="3" name="Content Placeholder 2"/>
          <p:cNvSpPr>
            <a:spLocks noGrp="1"/>
          </p:cNvSpPr>
          <p:nvPr>
            <p:ph idx="1"/>
          </p:nvPr>
        </p:nvSpPr>
        <p:spPr>
          <a:xfrm>
            <a:off x="457200" y="1600201"/>
            <a:ext cx="4283242" cy="1949116"/>
          </a:xfrm>
        </p:spPr>
        <p:txBody>
          <a:bodyPr>
            <a:normAutofit fontScale="92500"/>
          </a:bodyPr>
          <a:lstStyle/>
          <a:p>
            <a:pPr marL="0" indent="0">
              <a:buNone/>
            </a:pPr>
            <a:r>
              <a:rPr lang="en-CA" sz="1800" dirty="0"/>
              <a:t>Would you like to help us improve the functionality of the HRSC portal? Please share your suggestions with us using the </a:t>
            </a:r>
            <a:r>
              <a:rPr lang="en-CA" sz="1800" dirty="0">
                <a:solidFill>
                  <a:schemeClr val="tx1">
                    <a:lumMod val="65000"/>
                    <a:lumOff val="35000"/>
                  </a:schemeClr>
                </a:solidFill>
                <a:hlinkClick r:id="rId4"/>
              </a:rPr>
              <a:t>General HR Enquiry</a:t>
            </a:r>
            <a:r>
              <a:rPr lang="en-CA" sz="1800" dirty="0">
                <a:solidFill>
                  <a:schemeClr val="tx1">
                    <a:lumMod val="65000"/>
                    <a:lumOff val="35000"/>
                  </a:schemeClr>
                </a:solidFill>
              </a:rPr>
              <a:t> </a:t>
            </a:r>
            <a:r>
              <a:rPr lang="en-CA" sz="1800" dirty="0"/>
              <a:t>form with the “HR Business Systems” category and the “Submit a Suggestion/enhancement on the HRSC Web Application” sub-category.</a:t>
            </a:r>
            <a:endParaRPr lang="fr-CA" sz="1800" dirty="0"/>
          </a:p>
          <a:p>
            <a:pPr marL="0" lvl="0" indent="0">
              <a:buNone/>
            </a:pPr>
            <a:endParaRPr lang="en-US" sz="1800" dirty="0"/>
          </a:p>
        </p:txBody>
      </p:sp>
      <p:pic>
        <p:nvPicPr>
          <p:cNvPr id="6" name="Image 5" descr="Picture of a calendar " title="Calendar pciture"/>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806950" y="1486694"/>
            <a:ext cx="3879850" cy="2400300"/>
          </a:xfrm>
          <a:prstGeom prst="rect">
            <a:avLst/>
          </a:prstGeom>
        </p:spPr>
      </p:pic>
      <p:sp>
        <p:nvSpPr>
          <p:cNvPr id="7" name="Content Placeholder 2"/>
          <p:cNvSpPr txBox="1">
            <a:spLocks/>
          </p:cNvSpPr>
          <p:nvPr/>
        </p:nvSpPr>
        <p:spPr>
          <a:xfrm>
            <a:off x="3381004" y="4418473"/>
            <a:ext cx="4724400" cy="12363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CA" sz="1800" dirty="0"/>
              <a:t>Have you encountered a technical problem with the portal, or are you having trouble or accessing it? Contact us at this address: </a:t>
            </a:r>
            <a:r>
              <a:rPr lang="en-CA" sz="1800" b="1" dirty="0">
                <a:hlinkClick r:id="rId6"/>
              </a:rPr>
              <a:t>NA-HRSC-CSRH-WEB-APP-GD</a:t>
            </a:r>
            <a:endParaRPr lang="fr-CA" sz="1800" dirty="0"/>
          </a:p>
        </p:txBody>
      </p:sp>
      <p:pic>
        <p:nvPicPr>
          <p:cNvPr id="8" name="Image 7" descr="Picture of the @ symbol to indicate that we can be reached at the NA-HRSC-CSRH-WEB-APP-GD@hrsdc.rhdcc.gc.ca GD box for questions and help. " title="@ Symbol"/>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94185" y="3997183"/>
            <a:ext cx="2468437" cy="1856265"/>
          </a:xfrm>
          <a:prstGeom prst="rect">
            <a:avLst/>
          </a:prstGeom>
        </p:spPr>
      </p:pic>
    </p:spTree>
    <p:extLst>
      <p:ext uri="{BB962C8B-B14F-4D97-AF65-F5344CB8AC3E}">
        <p14:creationId xmlns:p14="http://schemas.microsoft.com/office/powerpoint/2010/main" val="1202492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Table of Content</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2</a:t>
            </a:fld>
            <a:endParaRPr lang="en-US"/>
          </a:p>
        </p:txBody>
      </p:sp>
      <p:sp>
        <p:nvSpPr>
          <p:cNvPr id="3" name="Content Placeholder 2"/>
          <p:cNvSpPr>
            <a:spLocks noGrp="1"/>
          </p:cNvSpPr>
          <p:nvPr>
            <p:ph idx="1"/>
          </p:nvPr>
        </p:nvSpPr>
        <p:spPr>
          <a:xfrm>
            <a:off x="457200" y="1251284"/>
            <a:ext cx="8229600" cy="4525963"/>
          </a:xfrm>
        </p:spPr>
        <p:txBody>
          <a:bodyPr>
            <a:normAutofit fontScale="32500" lnSpcReduction="20000"/>
          </a:bodyPr>
          <a:lstStyle/>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Introduction</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Changes to the home screen</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Replacing the "My Requests" screen</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Save as a draft or template</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Submit as new / Cancel a request</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Submitting HR actions in a timely manner</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Selection process number</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“Pending signature" requests</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Adding and Saving documents/contracts</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Separation Clearance Form</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View date of status update</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Changes to the forms</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Changes to the drop-down menus of some fields</a:t>
            </a:r>
          </a:p>
          <a:p>
            <a:pPr marL="179388" indent="-160338">
              <a:spcAft>
                <a:spcPts val="600"/>
              </a:spcAft>
              <a:buFont typeface="Arial" panose="020B0604020202020204" pitchFamily="34" charset="0"/>
              <a:buChar char="•"/>
            </a:pPr>
            <a:r>
              <a:rPr lang="en-CA" sz="4800" cap="small" dirty="0">
                <a:cs typeface="Segoe UI Semibold" panose="020B0702040204020203" pitchFamily="34" charset="0"/>
              </a:rPr>
              <a:t>What's next?  Contact us</a:t>
            </a:r>
            <a:endParaRPr lang="fr-CA" sz="4800" cap="small" dirty="0">
              <a:cs typeface="Segoe UI Semibold" panose="020B0702040204020203" pitchFamily="34" charset="0"/>
            </a:endParaRPr>
          </a:p>
          <a:p>
            <a:pPr lvl="0"/>
            <a:endParaRPr lang="en-US" dirty="0"/>
          </a:p>
        </p:txBody>
      </p:sp>
    </p:spTree>
    <p:extLst>
      <p:ext uri="{BB962C8B-B14F-4D97-AF65-F5344CB8AC3E}">
        <p14:creationId xmlns:p14="http://schemas.microsoft.com/office/powerpoint/2010/main" val="266119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Introduction</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3</a:t>
            </a:fld>
            <a:endParaRPr lang="en-US"/>
          </a:p>
        </p:txBody>
      </p:sp>
      <p:sp>
        <p:nvSpPr>
          <p:cNvPr id="3" name="Content Placeholder 2"/>
          <p:cNvSpPr>
            <a:spLocks noGrp="1"/>
          </p:cNvSpPr>
          <p:nvPr>
            <p:ph idx="1"/>
          </p:nvPr>
        </p:nvSpPr>
        <p:spPr/>
        <p:txBody>
          <a:bodyPr>
            <a:normAutofit/>
          </a:bodyPr>
          <a:lstStyle/>
          <a:p>
            <a:pPr marL="0" indent="0">
              <a:buNone/>
            </a:pPr>
            <a:r>
              <a:rPr lang="en-CA" sz="2400" dirty="0">
                <a:solidFill>
                  <a:schemeClr val="tx1">
                    <a:lumMod val="65000"/>
                    <a:lumOff val="35000"/>
                  </a:schemeClr>
                </a:solidFill>
              </a:rPr>
              <a:t>This portal update project was undertaken to launch new functions and to improve client-user experience within the HRSC web application. </a:t>
            </a:r>
          </a:p>
          <a:p>
            <a:endParaRPr lang="en-CA" sz="2400" dirty="0">
              <a:solidFill>
                <a:schemeClr val="tx1">
                  <a:lumMod val="65000"/>
                  <a:lumOff val="35000"/>
                </a:schemeClr>
              </a:solidFill>
            </a:endParaRPr>
          </a:p>
          <a:p>
            <a:pPr marL="0" indent="0">
              <a:buNone/>
            </a:pPr>
            <a:r>
              <a:rPr lang="en-CA" sz="2400" dirty="0">
                <a:solidFill>
                  <a:schemeClr val="tx1">
                    <a:lumMod val="65000"/>
                    <a:lumOff val="35000"/>
                  </a:schemeClr>
                </a:solidFill>
              </a:rPr>
              <a:t>This presentation lays out changes you will notice beginning on January 17, 2020.</a:t>
            </a:r>
          </a:p>
          <a:p>
            <a:pPr marL="0" lvl="0" indent="0">
              <a:buNone/>
            </a:pPr>
            <a:endParaRPr lang="en-US" sz="2400" dirty="0"/>
          </a:p>
        </p:txBody>
      </p:sp>
    </p:spTree>
    <p:extLst>
      <p:ext uri="{BB962C8B-B14F-4D97-AF65-F5344CB8AC3E}">
        <p14:creationId xmlns:p14="http://schemas.microsoft.com/office/powerpoint/2010/main" val="1251780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Changes to the home screen</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solidFill>
                  <a:schemeClr val="tx1"/>
                </a:solidFill>
              </a:rPr>
              <a:t>4</a:t>
            </a:fld>
            <a:endParaRPr lang="en-US">
              <a:solidFill>
                <a:schemeClr val="tx1"/>
              </a:solidFill>
            </a:endParaRPr>
          </a:p>
        </p:txBody>
      </p:sp>
      <p:sp>
        <p:nvSpPr>
          <p:cNvPr id="3" name="Content Placeholder 2"/>
          <p:cNvSpPr>
            <a:spLocks noGrp="1"/>
          </p:cNvSpPr>
          <p:nvPr>
            <p:ph idx="1"/>
          </p:nvPr>
        </p:nvSpPr>
        <p:spPr>
          <a:xfrm>
            <a:off x="457200" y="1239252"/>
            <a:ext cx="4367463" cy="2704487"/>
          </a:xfrm>
        </p:spPr>
        <p:txBody>
          <a:bodyPr>
            <a:normAutofit/>
          </a:bodyPr>
          <a:lstStyle/>
          <a:p>
            <a:pPr marL="0" indent="0">
              <a:spcBef>
                <a:spcPts val="0"/>
              </a:spcBef>
              <a:spcAft>
                <a:spcPts val="600"/>
              </a:spcAft>
              <a:buNone/>
            </a:pPr>
            <a:r>
              <a:rPr lang="en-CA" sz="1600" dirty="0">
                <a:cs typeface="Segoe UI Semibold" panose="020B0702040204020203" pitchFamily="34" charset="0"/>
              </a:rPr>
              <a:t>The list of forms available for staffing actions has been re-organized</a:t>
            </a:r>
            <a:r>
              <a:rPr lang="en-CA" sz="1600" dirty="0" smtClean="0">
                <a:cs typeface="Segoe UI Semibold" panose="020B0702040204020203" pitchFamily="34" charset="0"/>
              </a:rPr>
              <a:t>.</a:t>
            </a:r>
            <a:endParaRPr lang="en-CA" sz="1600" dirty="0">
              <a:cs typeface="Segoe UI Semibold" panose="020B0702040204020203" pitchFamily="34" charset="0"/>
            </a:endParaRPr>
          </a:p>
          <a:p>
            <a:pPr indent="-165100">
              <a:spcBef>
                <a:spcPts val="0"/>
              </a:spcBef>
              <a:spcAft>
                <a:spcPts val="600"/>
              </a:spcAft>
              <a:buFont typeface="Arial" panose="020B0604020202020204" pitchFamily="34" charset="0"/>
              <a:buChar char="•"/>
            </a:pPr>
            <a:r>
              <a:rPr lang="en-CA" sz="1600" dirty="0">
                <a:cs typeface="Segoe UI Semibold" panose="020B0702040204020203" pitchFamily="34" charset="0"/>
              </a:rPr>
              <a:t>All forms related to deployment are under the “Deployment” link</a:t>
            </a:r>
          </a:p>
          <a:p>
            <a:pPr indent="-165100">
              <a:spcBef>
                <a:spcPts val="0"/>
              </a:spcBef>
              <a:spcAft>
                <a:spcPts val="600"/>
              </a:spcAft>
              <a:buFont typeface="Arial" panose="020B0604020202020204" pitchFamily="34" charset="0"/>
              <a:buChar char="•"/>
            </a:pPr>
            <a:r>
              <a:rPr lang="en-CA" sz="1600" dirty="0">
                <a:cs typeface="Segoe UI Semibold" panose="020B0702040204020203" pitchFamily="34" charset="0"/>
              </a:rPr>
              <a:t>All </a:t>
            </a:r>
            <a:r>
              <a:rPr lang="en-CA" sz="1600" dirty="0" smtClean="0">
                <a:cs typeface="Segoe UI Semibold" panose="020B0702040204020203" pitchFamily="34" charset="0"/>
              </a:rPr>
              <a:t>indeterminate and term appointment </a:t>
            </a:r>
            <a:r>
              <a:rPr lang="en-CA" sz="1600" dirty="0">
                <a:cs typeface="Segoe UI Semibold" panose="020B0702040204020203" pitchFamily="34" charset="0"/>
              </a:rPr>
              <a:t>forms are under the “Appointment" link.</a:t>
            </a:r>
          </a:p>
          <a:p>
            <a:pPr indent="-165100">
              <a:spcBef>
                <a:spcPts val="0"/>
              </a:spcBef>
              <a:spcAft>
                <a:spcPts val="600"/>
              </a:spcAft>
              <a:buFont typeface="Arial" panose="020B0604020202020204" pitchFamily="34" charset="0"/>
              <a:buChar char="•"/>
            </a:pPr>
            <a:r>
              <a:rPr lang="en-CA" sz="1600" dirty="0">
                <a:cs typeface="Segoe UI Semibold" panose="020B0702040204020203" pitchFamily="34" charset="0"/>
              </a:rPr>
              <a:t>All acting appointment forms are under the “Acting Appointment” link</a:t>
            </a:r>
            <a:r>
              <a:rPr lang="en-CA" sz="1600" dirty="0" smtClean="0">
                <a:cs typeface="Segoe UI Semibold" panose="020B0702040204020203" pitchFamily="34" charset="0"/>
              </a:rPr>
              <a:t>.</a:t>
            </a:r>
            <a:endParaRPr lang="en-CA" sz="1600" dirty="0">
              <a:cs typeface="Segoe UI Semibold" panose="020B0702040204020203" pitchFamily="34" charset="0"/>
            </a:endParaRPr>
          </a:p>
        </p:txBody>
      </p:sp>
      <p:grpSp>
        <p:nvGrpSpPr>
          <p:cNvPr id="4" name="Groupe 3" descr="This is a screen clip showing the list of Staffing Request forms." title="List of staffing request forms"/>
          <p:cNvGrpSpPr/>
          <p:nvPr/>
        </p:nvGrpSpPr>
        <p:grpSpPr>
          <a:xfrm>
            <a:off x="5077326" y="1352939"/>
            <a:ext cx="3752850" cy="2590800"/>
            <a:chOff x="5077326" y="1352939"/>
            <a:chExt cx="3752850" cy="2590800"/>
          </a:xfrm>
        </p:grpSpPr>
        <p:pic>
          <p:nvPicPr>
            <p:cNvPr id="6" name="Picture 1" descr="Screen clip showing the list of Staffing forms on Home Page." title="List of Staffing Forms"/>
            <p:cNvPicPr>
              <a:picLocks noChangeAspect="1"/>
            </p:cNvPicPr>
            <p:nvPr/>
          </p:nvPicPr>
          <p:blipFill>
            <a:blip r:embed="rId7"/>
            <a:stretch>
              <a:fillRect/>
            </a:stretch>
          </p:blipFill>
          <p:spPr>
            <a:xfrm>
              <a:off x="5077326" y="1352939"/>
              <a:ext cx="3752850" cy="2590800"/>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7" name="Rectangle à coins arrondis 6" descr="Rectangle is showing the new hyperlinks for Acting Appointment and Appointment request forms." title="Acting Appointment and Appointment"/>
            <p:cNvSpPr/>
            <p:nvPr>
              <p:custDataLst>
                <p:tags r:id="rId4"/>
              </p:custDataLst>
            </p:nvPr>
          </p:nvSpPr>
          <p:spPr>
            <a:xfrm>
              <a:off x="5224187" y="1515295"/>
              <a:ext cx="1448655" cy="361630"/>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latin typeface="+mj-lt"/>
              </a:endParaRPr>
            </a:p>
          </p:txBody>
        </p:sp>
        <p:sp>
          <p:nvSpPr>
            <p:cNvPr id="8" name="Rectangle à coins arrondis 7" descr="Rectangle focussing on the new hyperlink for Deployment Request forms." title="Deployment"/>
            <p:cNvSpPr/>
            <p:nvPr>
              <p:custDataLst>
                <p:tags r:id="rId5"/>
              </p:custDataLst>
            </p:nvPr>
          </p:nvSpPr>
          <p:spPr>
            <a:xfrm>
              <a:off x="5224187" y="2334276"/>
              <a:ext cx="1448655" cy="317367"/>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latin typeface="+mj-lt"/>
              </a:endParaRPr>
            </a:p>
          </p:txBody>
        </p:sp>
      </p:grpSp>
      <p:sp>
        <p:nvSpPr>
          <p:cNvPr id="9" name="TextBox 3"/>
          <p:cNvSpPr txBox="1"/>
          <p:nvPr>
            <p:custDataLst>
              <p:tags r:id="rId1"/>
            </p:custDataLst>
          </p:nvPr>
        </p:nvSpPr>
        <p:spPr>
          <a:xfrm>
            <a:off x="533400" y="4148328"/>
            <a:ext cx="7919085" cy="830997"/>
          </a:xfrm>
          <a:prstGeom prst="rect">
            <a:avLst/>
          </a:prstGeom>
          <a:noFill/>
        </p:spPr>
        <p:txBody>
          <a:bodyPr wrap="square" rtlCol="0">
            <a:spAutoFit/>
          </a:bodyPr>
          <a:lstStyle/>
          <a:p>
            <a:r>
              <a:rPr lang="en-CA" sz="1600" dirty="0" smtClean="0">
                <a:latin typeface="+mj-lt"/>
                <a:cs typeface="Segoe UI Semibold" panose="020B0702040204020203" pitchFamily="34" charset="0"/>
              </a:rPr>
              <a:t>For each of these groups of forms, it will now be possible to change the type of </a:t>
            </a:r>
            <a:r>
              <a:rPr lang="en-CA" sz="1600" smtClean="0">
                <a:latin typeface="+mj-lt"/>
                <a:cs typeface="Segoe UI Semibold" panose="020B0702040204020203" pitchFamily="34" charset="0"/>
              </a:rPr>
              <a:t>request </a:t>
            </a:r>
            <a:r>
              <a:rPr lang="en-CA" sz="1600" smtClean="0">
                <a:latin typeface="+mj-lt"/>
                <a:cs typeface="Segoe UI Semibold" panose="020B0702040204020203" pitchFamily="34" charset="0"/>
              </a:rPr>
              <a:t>after </a:t>
            </a:r>
            <a:r>
              <a:rPr lang="en-CA" sz="1600" dirty="0" smtClean="0">
                <a:latin typeface="+mj-lt"/>
                <a:cs typeface="Segoe UI Semibold" panose="020B0702040204020203" pitchFamily="34" charset="0"/>
              </a:rPr>
              <a:t>it has been submitted. Just click on the "Change" link to the right of the form name.</a:t>
            </a:r>
            <a:endParaRPr lang="fr-CA" sz="1600" dirty="0">
              <a:cs typeface="Segoe UI Semibold" panose="020B0702040204020203" pitchFamily="34" charset="0"/>
            </a:endParaRPr>
          </a:p>
        </p:txBody>
      </p:sp>
      <p:grpSp>
        <p:nvGrpSpPr>
          <p:cNvPr id="14" name="Groupe 13" descr="Screen clip showing the title of a submit Acting Appointment Title." title="Acting Appointment"/>
          <p:cNvGrpSpPr/>
          <p:nvPr/>
        </p:nvGrpSpPr>
        <p:grpSpPr>
          <a:xfrm>
            <a:off x="5077326" y="4763526"/>
            <a:ext cx="3752850" cy="566233"/>
            <a:chOff x="5077326" y="4763526"/>
            <a:chExt cx="3752850" cy="566233"/>
          </a:xfrm>
        </p:grpSpPr>
        <p:pic>
          <p:nvPicPr>
            <p:cNvPr id="12" name="Picture 7" descr="Screen clip showing the title of a submit Acting Appointment Title." title="Acting Appointment"/>
            <p:cNvPicPr>
              <a:picLocks noChangeAspect="1"/>
            </p:cNvPicPr>
            <p:nvPr/>
          </p:nvPicPr>
          <p:blipFill>
            <a:blip r:embed="rId8"/>
            <a:stretch>
              <a:fillRect/>
            </a:stretch>
          </p:blipFill>
          <p:spPr>
            <a:xfrm>
              <a:off x="5077326" y="4763526"/>
              <a:ext cx="3752850" cy="548662"/>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3" name="Rectangle à coins arrondis 12" descr="Rectangle focussing on the new hyperlink to change the request type. " title="Change feature"/>
            <p:cNvSpPr/>
            <p:nvPr>
              <p:custDataLst>
                <p:tags r:id="rId3"/>
              </p:custDataLst>
            </p:nvPr>
          </p:nvSpPr>
          <p:spPr>
            <a:xfrm>
              <a:off x="8109284" y="5012392"/>
              <a:ext cx="720892" cy="317367"/>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latin typeface="+mj-lt"/>
              </a:endParaRPr>
            </a:p>
          </p:txBody>
        </p:sp>
      </p:grpSp>
      <p:sp>
        <p:nvSpPr>
          <p:cNvPr id="10" name="TextBox 3"/>
          <p:cNvSpPr txBox="1"/>
          <p:nvPr>
            <p:custDataLst>
              <p:tags r:id="rId2"/>
            </p:custDataLst>
          </p:nvPr>
        </p:nvSpPr>
        <p:spPr>
          <a:xfrm>
            <a:off x="533400" y="5578490"/>
            <a:ext cx="8296776" cy="584775"/>
          </a:xfrm>
          <a:prstGeom prst="rect">
            <a:avLst/>
          </a:prstGeom>
          <a:noFill/>
        </p:spPr>
        <p:txBody>
          <a:bodyPr wrap="square" rtlCol="0">
            <a:spAutoFit/>
          </a:bodyPr>
          <a:lstStyle/>
          <a:p>
            <a:r>
              <a:rPr lang="en-CA" sz="1600" dirty="0" smtClean="0">
                <a:latin typeface="+mj-lt"/>
                <a:cs typeface="Segoe UI Semibold" panose="020B0702040204020203" pitchFamily="34" charset="0"/>
              </a:rPr>
              <a:t>A brand new form has been created for acting appointment of four (4) months or more - external advertised</a:t>
            </a:r>
            <a:endParaRPr lang="fr-CA" sz="1600" dirty="0">
              <a:cs typeface="Segoe UI Semibold" panose="020B0702040204020203" pitchFamily="34" charset="0"/>
            </a:endParaRPr>
          </a:p>
        </p:txBody>
      </p:sp>
    </p:spTree>
    <p:extLst>
      <p:ext uri="{BB962C8B-B14F-4D97-AF65-F5344CB8AC3E}">
        <p14:creationId xmlns:p14="http://schemas.microsoft.com/office/powerpoint/2010/main" val="1874739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Replacing the “My Requests” screen</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5</a:t>
            </a:fld>
            <a:endParaRPr lang="en-US"/>
          </a:p>
        </p:txBody>
      </p:sp>
      <p:sp>
        <p:nvSpPr>
          <p:cNvPr id="3" name="Content Placeholder 2"/>
          <p:cNvSpPr>
            <a:spLocks noGrp="1"/>
          </p:cNvSpPr>
          <p:nvPr>
            <p:ph idx="1"/>
          </p:nvPr>
        </p:nvSpPr>
        <p:spPr>
          <a:xfrm>
            <a:off x="457200" y="1359564"/>
            <a:ext cx="8229600" cy="637674"/>
          </a:xfrm>
        </p:spPr>
        <p:txBody>
          <a:bodyPr>
            <a:normAutofit/>
          </a:bodyPr>
          <a:lstStyle/>
          <a:p>
            <a:pPr marL="0" indent="0">
              <a:buNone/>
            </a:pPr>
            <a:r>
              <a:rPr lang="en-CA" sz="1600" dirty="0">
                <a:cs typeface="Segoe UI Semibold" panose="020B0702040204020203" pitchFamily="34" charset="0"/>
              </a:rPr>
              <a:t>Some may have noticed that since the last release of the portal, a new "My Requests" screen is available. The old default screen will be retired</a:t>
            </a:r>
            <a:r>
              <a:rPr lang="en-CA" sz="1600" dirty="0" smtClean="0">
                <a:cs typeface="Segoe UI Semibold" panose="020B0702040204020203" pitchFamily="34" charset="0"/>
              </a:rPr>
              <a:t>.</a:t>
            </a:r>
            <a:endParaRPr lang="en-US" sz="1600" dirty="0">
              <a:cs typeface="Segoe UI Semibold" panose="020B0702040204020203" pitchFamily="34" charset="0"/>
            </a:endParaRPr>
          </a:p>
        </p:txBody>
      </p:sp>
      <p:sp>
        <p:nvSpPr>
          <p:cNvPr id="6" name="Content Placeholder 2"/>
          <p:cNvSpPr txBox="1">
            <a:spLocks/>
          </p:cNvSpPr>
          <p:nvPr/>
        </p:nvSpPr>
        <p:spPr>
          <a:xfrm>
            <a:off x="457200" y="2169867"/>
            <a:ext cx="2935705" cy="33165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600" dirty="0">
                <a:cs typeface="Segoe UI Semibold" panose="020B0702040204020203" pitchFamily="34" charset="0"/>
              </a:rPr>
              <a:t>A new color caption will be available in the list of requests: </a:t>
            </a:r>
          </a:p>
          <a:p>
            <a:pPr marL="285750" indent="-285750">
              <a:buFont typeface="Arial" panose="020B0604020202020204" pitchFamily="34" charset="0"/>
              <a:buChar char="•"/>
            </a:pPr>
            <a:r>
              <a:rPr lang="en-CA" sz="1600" b="1" dirty="0">
                <a:cs typeface="Segoe UI Semibold" panose="020B0702040204020203" pitchFamily="34" charset="0"/>
              </a:rPr>
              <a:t>White: </a:t>
            </a:r>
            <a:r>
              <a:rPr lang="en-CA" sz="1600" dirty="0">
                <a:cs typeface="Segoe UI Semibold" panose="020B0702040204020203" pitchFamily="34" charset="0"/>
              </a:rPr>
              <a:t>Requests still active on the human resources side. </a:t>
            </a:r>
          </a:p>
          <a:p>
            <a:pPr marL="285750" indent="-285750">
              <a:buFont typeface="Arial" panose="020B0604020202020204" pitchFamily="34" charset="0"/>
              <a:buChar char="•"/>
            </a:pPr>
            <a:r>
              <a:rPr lang="en-CA" sz="1600" b="1" dirty="0">
                <a:cs typeface="Segoe UI Semibold" panose="020B0702040204020203" pitchFamily="34" charset="0"/>
              </a:rPr>
              <a:t>Yellow: </a:t>
            </a:r>
            <a:r>
              <a:rPr lang="en-CA" sz="1600" dirty="0">
                <a:cs typeface="Segoe UI Semibold" panose="020B0702040204020203" pitchFamily="34" charset="0"/>
              </a:rPr>
              <a:t>Requests that are returned to you for action required (for modification or return of signed documents</a:t>
            </a:r>
            <a:r>
              <a:rPr lang="en-CA" sz="1600" dirty="0" smtClean="0">
                <a:cs typeface="Segoe UI Semibold" panose="020B0702040204020203" pitchFamily="34" charset="0"/>
              </a:rPr>
              <a:t>).</a:t>
            </a:r>
            <a:endParaRPr lang="en-CA" sz="1600" dirty="0">
              <a:cs typeface="Segoe UI Semibold" panose="020B0702040204020203" pitchFamily="34" charset="0"/>
            </a:endParaRPr>
          </a:p>
          <a:p>
            <a:pPr marL="285750" indent="-285750">
              <a:buFont typeface="Arial" panose="020B0604020202020204" pitchFamily="34" charset="0"/>
              <a:buChar char="•"/>
            </a:pPr>
            <a:r>
              <a:rPr lang="en-CA" sz="1600" b="1" dirty="0">
                <a:cs typeface="Segoe UI Semibold" panose="020B0702040204020203" pitchFamily="34" charset="0"/>
              </a:rPr>
              <a:t>Grey: </a:t>
            </a:r>
            <a:r>
              <a:rPr lang="en-CA" sz="1600" dirty="0">
                <a:cs typeface="Segoe UI Semibold" panose="020B0702040204020203" pitchFamily="34" charset="0"/>
              </a:rPr>
              <a:t>R</a:t>
            </a:r>
            <a:r>
              <a:rPr lang="en-CA" sz="1600" dirty="0" smtClean="0">
                <a:cs typeface="Segoe UI Semibold" panose="020B0702040204020203" pitchFamily="34" charset="0"/>
              </a:rPr>
              <a:t>equests </a:t>
            </a:r>
            <a:r>
              <a:rPr lang="en-CA" sz="1600" dirty="0">
                <a:cs typeface="Segoe UI Semibold" panose="020B0702040204020203" pitchFamily="34" charset="0"/>
              </a:rPr>
              <a:t>resolved, cancelled or declined</a:t>
            </a:r>
            <a:r>
              <a:rPr lang="fr-CA" sz="1600" dirty="0">
                <a:cs typeface="Segoe UI Semibold" panose="020B0702040204020203" pitchFamily="34" charset="0"/>
              </a:rPr>
              <a:t>. </a:t>
            </a:r>
            <a:endParaRPr lang="en-US" sz="1600" dirty="0">
              <a:cs typeface="Segoe UI Semibold" panose="020B0702040204020203" pitchFamily="34" charset="0"/>
            </a:endParaRPr>
          </a:p>
        </p:txBody>
      </p:sp>
      <p:pic>
        <p:nvPicPr>
          <p:cNvPr id="4" name="Image 3" descr="Screen Clip showing the new color caption available in the list of requests." title="List of requests"/>
          <p:cNvPicPr>
            <a:picLocks noChangeAspect="1"/>
          </p:cNvPicPr>
          <p:nvPr/>
        </p:nvPicPr>
        <p:blipFill>
          <a:blip r:embed="rId2"/>
          <a:stretch>
            <a:fillRect/>
          </a:stretch>
        </p:blipFill>
        <p:spPr>
          <a:xfrm>
            <a:off x="3271451" y="2237875"/>
            <a:ext cx="5664002" cy="2478001"/>
          </a:xfrm>
          <a:prstGeom prst="rect">
            <a:avLst/>
          </a:prstGeom>
          <a:ln w="38100">
            <a:solidFill>
              <a:schemeClr val="tx1"/>
            </a:solidFill>
          </a:ln>
        </p:spPr>
      </p:pic>
      <p:sp>
        <p:nvSpPr>
          <p:cNvPr id="7" name="Content Placeholder 2"/>
          <p:cNvSpPr txBox="1">
            <a:spLocks/>
          </p:cNvSpPr>
          <p:nvPr/>
        </p:nvSpPr>
        <p:spPr>
          <a:xfrm>
            <a:off x="3858126" y="4872622"/>
            <a:ext cx="4828674" cy="13269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CA" sz="1600" b="1" dirty="0"/>
              <a:t>For more information on this new screen, please visit:</a:t>
            </a:r>
          </a:p>
          <a:p>
            <a:pPr marL="0" indent="0">
              <a:spcAft>
                <a:spcPts val="600"/>
              </a:spcAft>
              <a:buNone/>
            </a:pPr>
            <a:r>
              <a:rPr lang="en-CA" sz="1600" dirty="0">
                <a:hlinkClick r:id="rId3"/>
              </a:rPr>
              <a:t>Client Reference Sheet - What's New in Version 4.8 of July 2019</a:t>
            </a:r>
            <a:endParaRPr lang="fr-CA" sz="1600" dirty="0"/>
          </a:p>
        </p:txBody>
      </p:sp>
    </p:spTree>
    <p:extLst>
      <p:ext uri="{BB962C8B-B14F-4D97-AF65-F5344CB8AC3E}">
        <p14:creationId xmlns:p14="http://schemas.microsoft.com/office/powerpoint/2010/main" val="1605956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Save as draft or template</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6</a:t>
            </a:fld>
            <a:endParaRPr lang="en-US"/>
          </a:p>
        </p:txBody>
      </p:sp>
      <p:sp>
        <p:nvSpPr>
          <p:cNvPr id="3" name="Content Placeholder 2"/>
          <p:cNvSpPr>
            <a:spLocks noGrp="1"/>
          </p:cNvSpPr>
          <p:nvPr>
            <p:ph idx="1"/>
          </p:nvPr>
        </p:nvSpPr>
        <p:spPr>
          <a:xfrm>
            <a:off x="457200" y="1157913"/>
            <a:ext cx="8229600" cy="1022684"/>
          </a:xfrm>
        </p:spPr>
        <p:txBody>
          <a:bodyPr>
            <a:normAutofit/>
          </a:bodyPr>
          <a:lstStyle/>
          <a:p>
            <a:pPr marL="0" indent="0">
              <a:buNone/>
            </a:pPr>
            <a:r>
              <a:rPr lang="en-CA" sz="2000" dirty="0">
                <a:cs typeface="Segoe UI Semibold" panose="020B0702040204020203" pitchFamily="34" charset="0"/>
              </a:rPr>
              <a:t>We have adjusted the way you save a request as a draft or template for future use. You will </a:t>
            </a:r>
            <a:r>
              <a:rPr lang="en-CA" sz="2000" dirty="0" smtClean="0">
                <a:cs typeface="Segoe UI Semibold" panose="020B0702040204020203" pitchFamily="34" charset="0"/>
              </a:rPr>
              <a:t>now </a:t>
            </a:r>
            <a:r>
              <a:rPr lang="en-CA" sz="2000" dirty="0">
                <a:cs typeface="Segoe UI Semibold" panose="020B0702040204020203" pitchFamily="34" charset="0"/>
              </a:rPr>
              <a:t>have to click the "Save and Exit" button and then choose what type you want to “save as</a:t>
            </a:r>
            <a:r>
              <a:rPr lang="en-CA" sz="2000" dirty="0" smtClean="0">
                <a:cs typeface="Segoe UI Semibold" panose="020B0702040204020203" pitchFamily="34" charset="0"/>
              </a:rPr>
              <a:t>”.</a:t>
            </a:r>
            <a:endParaRPr lang="fr-CA" sz="2000" dirty="0">
              <a:cs typeface="Segoe UI Semibold" panose="020B0702040204020203" pitchFamily="34" charset="0"/>
            </a:endParaRPr>
          </a:p>
        </p:txBody>
      </p:sp>
      <p:sp>
        <p:nvSpPr>
          <p:cNvPr id="6" name="Content Placeholder 2"/>
          <p:cNvSpPr txBox="1">
            <a:spLocks/>
          </p:cNvSpPr>
          <p:nvPr/>
        </p:nvSpPr>
        <p:spPr>
          <a:xfrm>
            <a:off x="457200" y="2242506"/>
            <a:ext cx="3549316" cy="24257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000" b="1" dirty="0"/>
              <a:t>Steps: </a:t>
            </a:r>
            <a:r>
              <a:rPr lang="en-CA" sz="2000" dirty="0"/>
              <a:t> </a:t>
            </a:r>
          </a:p>
          <a:p>
            <a:pPr lvl="0">
              <a:buFont typeface="+mj-lt"/>
              <a:buAutoNum type="arabicPeriod"/>
            </a:pPr>
            <a:r>
              <a:rPr lang="en-CA" sz="2000" dirty="0"/>
              <a:t>Once in the form you want to save, click "Save and </a:t>
            </a:r>
            <a:r>
              <a:rPr lang="en-CA" sz="2000" dirty="0" smtClean="0"/>
              <a:t>Exit“.</a:t>
            </a:r>
            <a:endParaRPr lang="en-CA" sz="2000" dirty="0"/>
          </a:p>
          <a:p>
            <a:pPr lvl="0">
              <a:buFont typeface="+mj-lt"/>
              <a:buAutoNum type="arabicPeriod"/>
            </a:pPr>
            <a:r>
              <a:rPr lang="en-CA" sz="2000" dirty="0"/>
              <a:t>Then select whether you want to save as a draft or as a template</a:t>
            </a:r>
            <a:r>
              <a:rPr lang="en-CA" sz="2000" dirty="0" smtClean="0"/>
              <a:t>.</a:t>
            </a:r>
            <a:r>
              <a:rPr lang="en-CA" sz="2000" dirty="0"/>
              <a:t> </a:t>
            </a:r>
          </a:p>
        </p:txBody>
      </p:sp>
      <p:sp>
        <p:nvSpPr>
          <p:cNvPr id="10" name="Flèche à angle droit 9" descr="Arrow directing to the second screen clip which is the second step." title="Arrow"/>
          <p:cNvSpPr/>
          <p:nvPr>
            <p:custDataLst>
              <p:tags r:id="rId1"/>
            </p:custDataLst>
          </p:nvPr>
        </p:nvSpPr>
        <p:spPr>
          <a:xfrm rot="5400000">
            <a:off x="4776363" y="2713072"/>
            <a:ext cx="628648" cy="1185864"/>
          </a:xfrm>
          <a:prstGeom prst="ben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pic>
        <p:nvPicPr>
          <p:cNvPr id="8" name="Picture 6" descr="Screen clip showing the second step of the new way saving a request as draft or template." title="Modal Save as..."/>
          <p:cNvPicPr>
            <a:picLocks noChangeAspect="1"/>
          </p:cNvPicPr>
          <p:nvPr/>
        </p:nvPicPr>
        <p:blipFill>
          <a:blip r:embed="rId5"/>
          <a:stretch>
            <a:fillRect/>
          </a:stretch>
        </p:blipFill>
        <p:spPr>
          <a:xfrm>
            <a:off x="5683619" y="2406429"/>
            <a:ext cx="3341898" cy="2524142"/>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1" name="Content Placeholder 2"/>
          <p:cNvSpPr txBox="1">
            <a:spLocks/>
          </p:cNvSpPr>
          <p:nvPr/>
        </p:nvSpPr>
        <p:spPr>
          <a:xfrm>
            <a:off x="426099" y="5277913"/>
            <a:ext cx="5962674" cy="7377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CA" sz="1800" b="1" dirty="0">
                <a:cs typeface="Segoe UI Semibold" panose="020B0702040204020203" pitchFamily="34" charset="0"/>
              </a:rPr>
              <a:t>Reminder: </a:t>
            </a:r>
            <a:r>
              <a:rPr lang="en-CA" sz="1800" dirty="0">
                <a:cs typeface="Segoe UI Semibold" panose="020B0702040204020203" pitchFamily="34" charset="0"/>
              </a:rPr>
              <a:t>You </a:t>
            </a:r>
            <a:r>
              <a:rPr lang="en-CA" sz="1800" dirty="0" smtClean="0">
                <a:cs typeface="Segoe UI Semibold" panose="020B0702040204020203" pitchFamily="34" charset="0"/>
              </a:rPr>
              <a:t>can </a:t>
            </a:r>
            <a:r>
              <a:rPr lang="en-CA" sz="1800" dirty="0">
                <a:cs typeface="Segoe UI Semibold" panose="020B0702040204020203" pitchFamily="34" charset="0"/>
              </a:rPr>
              <a:t>retrieve your requests </a:t>
            </a:r>
            <a:r>
              <a:rPr lang="en-CA" sz="1800" dirty="0" smtClean="0">
                <a:cs typeface="Segoe UI Semibold" panose="020B0702040204020203" pitchFamily="34" charset="0"/>
              </a:rPr>
              <a:t>saved </a:t>
            </a:r>
            <a:r>
              <a:rPr lang="en-CA" sz="1800" dirty="0">
                <a:cs typeface="Segoe UI Semibold" panose="020B0702040204020203" pitchFamily="34" charset="0"/>
              </a:rPr>
              <a:t>under your name from the top menu.</a:t>
            </a:r>
            <a:endParaRPr lang="fr-CA" sz="1800" dirty="0">
              <a:cs typeface="Segoe UI Semibold" panose="020B0702040204020203" pitchFamily="34" charset="0"/>
            </a:endParaRPr>
          </a:p>
        </p:txBody>
      </p:sp>
      <p:grpSp>
        <p:nvGrpSpPr>
          <p:cNvPr id="4" name="Groupe 3"/>
          <p:cNvGrpSpPr/>
          <p:nvPr/>
        </p:nvGrpSpPr>
        <p:grpSpPr>
          <a:xfrm>
            <a:off x="6921401" y="5087146"/>
            <a:ext cx="1871276" cy="1022900"/>
            <a:chOff x="6921401" y="5087146"/>
            <a:chExt cx="1871276" cy="1022900"/>
          </a:xfrm>
        </p:grpSpPr>
        <p:pic>
          <p:nvPicPr>
            <p:cNvPr id="12" name="Picture 7" descr="Screen clip showing how to access the Templates and drafts screen." title="Top bar User Name"/>
            <p:cNvPicPr>
              <a:picLocks noChangeAspect="1"/>
            </p:cNvPicPr>
            <p:nvPr/>
          </p:nvPicPr>
          <p:blipFill>
            <a:blip r:embed="rId6"/>
            <a:stretch>
              <a:fillRect/>
            </a:stretch>
          </p:blipFill>
          <p:spPr>
            <a:xfrm>
              <a:off x="6921401" y="5087146"/>
              <a:ext cx="1871276" cy="1022900"/>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3" name="Rectangle à coins arrondis 12" descr="Rectangle focussing on the link to click to access Templates and Drafts in the top bar menu." title="Templates and Drafts"/>
            <p:cNvSpPr/>
            <p:nvPr>
              <p:custDataLst>
                <p:tags r:id="rId3"/>
              </p:custDataLst>
            </p:nvPr>
          </p:nvSpPr>
          <p:spPr>
            <a:xfrm>
              <a:off x="7455889" y="5619184"/>
              <a:ext cx="1132244" cy="195980"/>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grpSp>
        <p:nvGrpSpPr>
          <p:cNvPr id="9" name="Groupe 8" descr="Screen clip showing the first step to the new way of saving a request as draft or template." title="Save and quit Button"/>
          <p:cNvGrpSpPr/>
          <p:nvPr/>
        </p:nvGrpSpPr>
        <p:grpSpPr>
          <a:xfrm>
            <a:off x="4102768" y="2406429"/>
            <a:ext cx="1484599" cy="443078"/>
            <a:chOff x="4102768" y="2406429"/>
            <a:chExt cx="1484599" cy="443078"/>
          </a:xfrm>
        </p:grpSpPr>
        <p:pic>
          <p:nvPicPr>
            <p:cNvPr id="7" name="Picture 5" descr="Screen clip showing the first step to the new way of saving a request as draft or template." title="Save and quit button"/>
            <p:cNvPicPr>
              <a:picLocks noChangeAspect="1"/>
            </p:cNvPicPr>
            <p:nvPr/>
          </p:nvPicPr>
          <p:blipFill>
            <a:blip r:embed="rId7"/>
            <a:stretch>
              <a:fillRect/>
            </a:stretch>
          </p:blipFill>
          <p:spPr>
            <a:xfrm>
              <a:off x="4102768" y="2406429"/>
              <a:ext cx="1484599" cy="443078"/>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4" name="Rectangle à coins arrondis 13" descr="Rectangle focussing on the &quot;Save and exit&quot; Button on the request form. " title="&quot;Save and exit&quot; button Focus"/>
            <p:cNvSpPr/>
            <p:nvPr>
              <p:custDataLst>
                <p:tags r:id="rId2"/>
              </p:custDataLst>
            </p:nvPr>
          </p:nvSpPr>
          <p:spPr>
            <a:xfrm>
              <a:off x="4181598" y="2470548"/>
              <a:ext cx="750620" cy="295300"/>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Tree>
    <p:extLst>
      <p:ext uri="{BB962C8B-B14F-4D97-AF65-F5344CB8AC3E}">
        <p14:creationId xmlns:p14="http://schemas.microsoft.com/office/powerpoint/2010/main" val="4267313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Submit as new / Cancel a request</a:t>
            </a:r>
            <a:endParaRPr lang="en-CA" dirty="0"/>
          </a:p>
        </p:txBody>
      </p:sp>
      <p:sp>
        <p:nvSpPr>
          <p:cNvPr id="5" name="Slide Number Placeholder 4"/>
          <p:cNvSpPr>
            <a:spLocks noGrp="1"/>
          </p:cNvSpPr>
          <p:nvPr>
            <p:ph type="sldNum" sz="quarter" idx="12"/>
          </p:nvPr>
        </p:nvSpPr>
        <p:spPr/>
        <p:txBody>
          <a:bodyPr/>
          <a:lstStyle/>
          <a:p>
            <a:fld id="{2E86C063-E22E-2E4C-A523-54089486E38F}" type="slidenum">
              <a:rPr lang="en-US" smtClean="0"/>
              <a:t>7</a:t>
            </a:fld>
            <a:endParaRPr lang="en-US"/>
          </a:p>
        </p:txBody>
      </p:sp>
      <p:sp>
        <p:nvSpPr>
          <p:cNvPr id="6" name="Espace réservé du contenu 5"/>
          <p:cNvSpPr>
            <a:spLocks noGrp="1"/>
          </p:cNvSpPr>
          <p:nvPr>
            <p:ph sz="half" idx="1"/>
          </p:nvPr>
        </p:nvSpPr>
        <p:spPr>
          <a:xfrm>
            <a:off x="457200" y="1263308"/>
            <a:ext cx="4038600" cy="2250950"/>
          </a:xfrm>
        </p:spPr>
        <p:txBody>
          <a:bodyPr>
            <a:normAutofit/>
          </a:bodyPr>
          <a:lstStyle/>
          <a:p>
            <a:pPr marL="0" indent="0">
              <a:spcAft>
                <a:spcPts val="600"/>
              </a:spcAft>
              <a:buNone/>
            </a:pPr>
            <a:r>
              <a:rPr lang="en-CA" sz="1600" dirty="0">
                <a:cs typeface="Segoe UI Semibold" panose="020B0702040204020203" pitchFamily="34" charset="0"/>
              </a:rPr>
              <a:t>The feature to retrieve an already submitted request and submit it as a new request has been moved and renamed</a:t>
            </a:r>
            <a:r>
              <a:rPr lang="en-CA" sz="1600" dirty="0" smtClean="0">
                <a:cs typeface="Segoe UI Semibold" panose="020B0702040204020203" pitchFamily="34" charset="0"/>
              </a:rPr>
              <a:t>.</a:t>
            </a:r>
            <a:endParaRPr lang="fr-CA" sz="1600" dirty="0">
              <a:cs typeface="Segoe UI Semibold" panose="020B0702040204020203" pitchFamily="34" charset="0"/>
            </a:endParaRPr>
          </a:p>
          <a:p>
            <a:pPr marL="0" indent="0">
              <a:buNone/>
            </a:pPr>
            <a:r>
              <a:rPr lang="en-CA" sz="1600" dirty="0">
                <a:cs typeface="Segoe UI Semibold" panose="020B0702040204020203" pitchFamily="34" charset="0"/>
              </a:rPr>
              <a:t>From the "My Requests" screen, find the original request to copy and click the "Copy to New Request" button. Fill in the fields, upload the documents and click "Submit."</a:t>
            </a:r>
            <a:endParaRPr lang="fr-CA" sz="1600" dirty="0">
              <a:cs typeface="Segoe UI Semibold" panose="020B0702040204020203" pitchFamily="34" charset="0"/>
            </a:endParaRPr>
          </a:p>
          <a:p>
            <a:pPr marL="0" indent="0">
              <a:buNone/>
            </a:pPr>
            <a:endParaRPr lang="en-CA" sz="1600" dirty="0"/>
          </a:p>
        </p:txBody>
      </p:sp>
      <p:grpSp>
        <p:nvGrpSpPr>
          <p:cNvPr id="10" name="Groupe 9" descr="Screen clip showing the new way to copy a request. " title="Copy to new request"/>
          <p:cNvGrpSpPr/>
          <p:nvPr/>
        </p:nvGrpSpPr>
        <p:grpSpPr>
          <a:xfrm>
            <a:off x="1111122" y="3514257"/>
            <a:ext cx="2606636" cy="1673770"/>
            <a:chOff x="1111122" y="3514257"/>
            <a:chExt cx="2606636" cy="1673770"/>
          </a:xfrm>
        </p:grpSpPr>
        <p:pic>
          <p:nvPicPr>
            <p:cNvPr id="8" name="Image 7"/>
            <p:cNvPicPr>
              <a:picLocks noChangeAspect="1"/>
            </p:cNvPicPr>
            <p:nvPr/>
          </p:nvPicPr>
          <p:blipFill rotWithShape="1">
            <a:blip r:embed="rId3"/>
            <a:srcRect r="30336"/>
            <a:stretch/>
          </p:blipFill>
          <p:spPr>
            <a:xfrm>
              <a:off x="1111122" y="3514257"/>
              <a:ext cx="2606636" cy="1647291"/>
            </a:xfrm>
            <a:prstGeom prst="rect">
              <a:avLst/>
            </a:prstGeom>
            <a:ln w="38100">
              <a:solidFill>
                <a:schemeClr val="tx1"/>
              </a:solidFill>
            </a:ln>
          </p:spPr>
        </p:pic>
        <p:sp>
          <p:nvSpPr>
            <p:cNvPr id="9" name="Rectangle 8" descr="Rectangle focussing on the new button to copy a request." title="Copy to new request"/>
            <p:cNvSpPr/>
            <p:nvPr>
              <p:custDataLst>
                <p:tags r:id="rId1"/>
              </p:custDataLst>
            </p:nvPr>
          </p:nvSpPr>
          <p:spPr>
            <a:xfrm>
              <a:off x="1111122" y="4853251"/>
              <a:ext cx="850025" cy="33477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
        <p:nvSpPr>
          <p:cNvPr id="11" name="Espace réservé du contenu 5"/>
          <p:cNvSpPr txBox="1">
            <a:spLocks/>
          </p:cNvSpPr>
          <p:nvPr/>
        </p:nvSpPr>
        <p:spPr>
          <a:xfrm>
            <a:off x="741947" y="5251304"/>
            <a:ext cx="4038600" cy="9646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CA" sz="1600" i="1" dirty="0">
                <a:cs typeface="Segoe UI Semibold" panose="020B0702040204020203" pitchFamily="34" charset="0"/>
              </a:rPr>
              <a:t>No matter the current status of the request, you will still be able to use a request to copy it into a new one.</a:t>
            </a:r>
            <a:endParaRPr lang="fr-CA" sz="1600" i="1" dirty="0">
              <a:cs typeface="Segoe UI Semibold" panose="020B0702040204020203" pitchFamily="34" charset="0"/>
            </a:endParaRPr>
          </a:p>
        </p:txBody>
      </p:sp>
      <p:sp>
        <p:nvSpPr>
          <p:cNvPr id="7" name="Espace réservé du contenu 6"/>
          <p:cNvSpPr>
            <a:spLocks noGrp="1"/>
          </p:cNvSpPr>
          <p:nvPr>
            <p:ph sz="half" idx="2"/>
          </p:nvPr>
        </p:nvSpPr>
        <p:spPr>
          <a:xfrm>
            <a:off x="4648200" y="1263307"/>
            <a:ext cx="4038600" cy="1756619"/>
          </a:xfrm>
        </p:spPr>
        <p:txBody>
          <a:bodyPr>
            <a:normAutofit/>
          </a:bodyPr>
          <a:lstStyle/>
          <a:p>
            <a:pPr marL="0" indent="0">
              <a:buNone/>
            </a:pPr>
            <a:r>
              <a:rPr lang="en-CA" sz="1600" dirty="0">
                <a:cs typeface="Segoe UI Semibold" panose="020B0702040204020203" pitchFamily="34" charset="0"/>
              </a:rPr>
              <a:t>A client is able to cancel a request when their status is "New Request," “Auto-Transferred," "Assigned" or "Returned to Client." A new window will open to ask for a note explaining the reason for the cancellation</a:t>
            </a:r>
            <a:r>
              <a:rPr lang="en-CA" sz="1600" dirty="0" smtClean="0">
                <a:cs typeface="Segoe UI Semibold" panose="020B0702040204020203" pitchFamily="34" charset="0"/>
              </a:rPr>
              <a:t>.</a:t>
            </a:r>
            <a:endParaRPr lang="fr-CA" sz="1600" dirty="0">
              <a:cs typeface="Segoe UI Semibold" panose="020B0702040204020203" pitchFamily="34" charset="0"/>
            </a:endParaRPr>
          </a:p>
        </p:txBody>
      </p:sp>
      <p:pic>
        <p:nvPicPr>
          <p:cNvPr id="12" name="Picture 7" descr="Screen clip of the modal allowing client to cancel request." title="Cancel Request modal"/>
          <p:cNvPicPr>
            <a:picLocks noChangeAspect="1"/>
          </p:cNvPicPr>
          <p:nvPr/>
        </p:nvPicPr>
        <p:blipFill>
          <a:blip r:embed="rId4"/>
          <a:stretch>
            <a:fillRect/>
          </a:stretch>
        </p:blipFill>
        <p:spPr>
          <a:xfrm>
            <a:off x="5021920" y="3528103"/>
            <a:ext cx="3062560" cy="1659924"/>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23275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Submitting HR actions in a timely manner</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8</a:t>
            </a:fld>
            <a:endParaRPr lang="en-US"/>
          </a:p>
        </p:txBody>
      </p:sp>
      <p:sp>
        <p:nvSpPr>
          <p:cNvPr id="3" name="Content Placeholder 2"/>
          <p:cNvSpPr>
            <a:spLocks noGrp="1"/>
          </p:cNvSpPr>
          <p:nvPr>
            <p:ph idx="1"/>
          </p:nvPr>
        </p:nvSpPr>
        <p:spPr>
          <a:xfrm>
            <a:off x="457200" y="1130956"/>
            <a:ext cx="8229600" cy="842223"/>
          </a:xfrm>
        </p:spPr>
        <p:txBody>
          <a:bodyPr>
            <a:normAutofit/>
          </a:bodyPr>
          <a:lstStyle/>
          <a:p>
            <a:pPr marL="0" indent="0">
              <a:buNone/>
            </a:pPr>
            <a:r>
              <a:rPr lang="en-CA" sz="1600" dirty="0">
                <a:cs typeface="Segoe UI Semibold" panose="020B0702040204020203" pitchFamily="34" charset="0"/>
              </a:rPr>
              <a:t>In an effort to improve the submission of staffing actions in a timely manner, a message will appear when entering the effective date to inform the client if it meets the required deadline</a:t>
            </a:r>
            <a:r>
              <a:rPr lang="en-CA" sz="1600" dirty="0" smtClean="0">
                <a:cs typeface="Segoe UI Semibold" panose="020B0702040204020203" pitchFamily="34" charset="0"/>
              </a:rPr>
              <a:t>.</a:t>
            </a:r>
            <a:endParaRPr lang="fr-CA" sz="1600" dirty="0">
              <a:cs typeface="Segoe UI Semibold" panose="020B0702040204020203" pitchFamily="34" charset="0"/>
            </a:endParaRPr>
          </a:p>
        </p:txBody>
      </p:sp>
      <p:graphicFrame>
        <p:nvGraphicFramePr>
          <p:cNvPr id="6" name="Tableau 5" descr="This is the list of staffing actions with the timeframe required to submit a request." title="Staffing actions timeframe table"/>
          <p:cNvGraphicFramePr>
            <a:graphicFrameLocks noGrp="1"/>
          </p:cNvGraphicFramePr>
          <p:nvPr>
            <p:custDataLst>
              <p:tags r:id="rId1"/>
            </p:custDataLst>
            <p:extLst>
              <p:ext uri="{D42A27DB-BD31-4B8C-83A1-F6EECF244321}">
                <p14:modId xmlns:p14="http://schemas.microsoft.com/office/powerpoint/2010/main" val="313745935"/>
              </p:ext>
            </p:extLst>
          </p:nvPr>
        </p:nvGraphicFramePr>
        <p:xfrm>
          <a:off x="457200" y="1973179"/>
          <a:ext cx="3986665" cy="3032760"/>
        </p:xfrm>
        <a:graphic>
          <a:graphicData uri="http://schemas.openxmlformats.org/drawingml/2006/table">
            <a:tbl>
              <a:tblPr firstRow="1" bandRow="1">
                <a:tableStyleId>{5C22544A-7EE6-4342-B048-85BDC9FD1C3A}</a:tableStyleId>
              </a:tblPr>
              <a:tblGrid>
                <a:gridCol w="2581912">
                  <a:extLst>
                    <a:ext uri="{9D8B030D-6E8A-4147-A177-3AD203B41FA5}">
                      <a16:colId xmlns:a16="http://schemas.microsoft.com/office/drawing/2014/main" val="3028833398"/>
                    </a:ext>
                  </a:extLst>
                </a:gridCol>
                <a:gridCol w="1404753">
                  <a:extLst>
                    <a:ext uri="{9D8B030D-6E8A-4147-A177-3AD203B41FA5}">
                      <a16:colId xmlns:a16="http://schemas.microsoft.com/office/drawing/2014/main" val="3602478986"/>
                    </a:ext>
                  </a:extLst>
                </a:gridCol>
              </a:tblGrid>
              <a:tr h="360527">
                <a:tc>
                  <a:txBody>
                    <a:bodyPr/>
                    <a:lstStyle/>
                    <a:p>
                      <a:pPr algn="ctr"/>
                      <a:r>
                        <a:rPr lang="en-CA" sz="1400" noProof="0" dirty="0" smtClean="0"/>
                        <a:t>Staffing</a:t>
                      </a:r>
                      <a:r>
                        <a:rPr lang="fr-CA" sz="1400" dirty="0" smtClean="0"/>
                        <a:t> actions</a:t>
                      </a:r>
                      <a:endParaRPr lang="en-CA" sz="1400" dirty="0"/>
                    </a:p>
                  </a:txBody>
                  <a:tcPr anchor="ctr">
                    <a:solidFill>
                      <a:srgbClr val="5888A2"/>
                    </a:solidFill>
                  </a:tcPr>
                </a:tc>
                <a:tc>
                  <a:txBody>
                    <a:bodyPr/>
                    <a:lstStyle/>
                    <a:p>
                      <a:pPr algn="ctr"/>
                      <a:r>
                        <a:rPr lang="en-CA" sz="1050" noProof="0" dirty="0" smtClean="0"/>
                        <a:t>Timeframe</a:t>
                      </a:r>
                      <a:r>
                        <a:rPr lang="fr-CA" sz="1050" baseline="0" dirty="0" smtClean="0"/>
                        <a:t> (</a:t>
                      </a:r>
                      <a:r>
                        <a:rPr lang="en-CA" sz="1050" baseline="0" noProof="0" dirty="0" smtClean="0"/>
                        <a:t>working</a:t>
                      </a:r>
                      <a:r>
                        <a:rPr lang="fr-CA" sz="1050" baseline="0" dirty="0" smtClean="0"/>
                        <a:t> </a:t>
                      </a:r>
                      <a:r>
                        <a:rPr lang="en-CA" sz="1050" baseline="0" noProof="0" dirty="0" smtClean="0"/>
                        <a:t>days</a:t>
                      </a:r>
                      <a:r>
                        <a:rPr lang="fr-CA" sz="1050" baseline="0" dirty="0" smtClean="0"/>
                        <a:t>)</a:t>
                      </a:r>
                      <a:endParaRPr lang="en-CA" sz="1050" dirty="0"/>
                    </a:p>
                  </a:txBody>
                  <a:tcPr anchor="ctr">
                    <a:solidFill>
                      <a:srgbClr val="5888A2"/>
                    </a:solidFill>
                  </a:tcPr>
                </a:tc>
                <a:extLst>
                  <a:ext uri="{0D108BD9-81ED-4DB2-BD59-A6C34878D82A}">
                    <a16:rowId xmlns:a16="http://schemas.microsoft.com/office/drawing/2014/main" val="2796296373"/>
                  </a:ext>
                </a:extLst>
              </a:tr>
              <a:tr h="1290055">
                <a:tc>
                  <a:txBody>
                    <a:bodyPr/>
                    <a:lstStyle/>
                    <a:p>
                      <a:r>
                        <a:rPr lang="en-CA" sz="1400" dirty="0" smtClean="0">
                          <a:solidFill>
                            <a:schemeClr val="tx1"/>
                          </a:solidFill>
                        </a:rPr>
                        <a:t>Acting Appointments</a:t>
                      </a:r>
                    </a:p>
                    <a:p>
                      <a:r>
                        <a:rPr lang="en-CA" sz="1400" dirty="0" smtClean="0">
                          <a:solidFill>
                            <a:schemeClr val="tx1"/>
                          </a:solidFill>
                        </a:rPr>
                        <a:t>Casual Employment</a:t>
                      </a:r>
                    </a:p>
                    <a:p>
                      <a:r>
                        <a:rPr lang="en-CA" sz="1400" dirty="0" smtClean="0">
                          <a:solidFill>
                            <a:schemeClr val="tx1"/>
                          </a:solidFill>
                        </a:rPr>
                        <a:t>Deployments</a:t>
                      </a:r>
                    </a:p>
                    <a:p>
                      <a:r>
                        <a:rPr lang="en-CA" sz="1400" dirty="0" smtClean="0">
                          <a:solidFill>
                            <a:schemeClr val="tx1"/>
                          </a:solidFill>
                        </a:rPr>
                        <a:t>Part-Time Workers</a:t>
                      </a:r>
                    </a:p>
                    <a:p>
                      <a:r>
                        <a:rPr lang="en-CA" sz="1400" dirty="0" smtClean="0">
                          <a:solidFill>
                            <a:schemeClr val="tx1"/>
                          </a:solidFill>
                        </a:rPr>
                        <a:t>Secondment into ESDC</a:t>
                      </a:r>
                    </a:p>
                    <a:p>
                      <a:r>
                        <a:rPr lang="en-CA" sz="1400" dirty="0" smtClean="0">
                          <a:solidFill>
                            <a:schemeClr val="tx1"/>
                          </a:solidFill>
                        </a:rPr>
                        <a:t>Student Employment</a:t>
                      </a:r>
                    </a:p>
                    <a:p>
                      <a:r>
                        <a:rPr lang="en-CA" sz="1400" dirty="0" smtClean="0">
                          <a:solidFill>
                            <a:schemeClr val="tx1"/>
                          </a:solidFill>
                        </a:rPr>
                        <a:t>Term Extension</a:t>
                      </a:r>
                    </a:p>
                  </a:txBody>
                  <a:tcPr/>
                </a:tc>
                <a:tc>
                  <a:txBody>
                    <a:bodyPr/>
                    <a:lstStyle/>
                    <a:p>
                      <a:pPr algn="ctr"/>
                      <a:r>
                        <a:rPr lang="fr-CA" sz="2000" b="1" dirty="0" smtClean="0">
                          <a:solidFill>
                            <a:schemeClr val="tx1"/>
                          </a:solidFill>
                        </a:rPr>
                        <a:t>27</a:t>
                      </a:r>
                      <a:endParaRPr lang="en-CA" sz="1400" b="1" dirty="0">
                        <a:solidFill>
                          <a:schemeClr val="tx1"/>
                        </a:solidFill>
                      </a:endParaRPr>
                    </a:p>
                  </a:txBody>
                  <a:tcPr anchor="ctr"/>
                </a:tc>
                <a:extLst>
                  <a:ext uri="{0D108BD9-81ED-4DB2-BD59-A6C34878D82A}">
                    <a16:rowId xmlns:a16="http://schemas.microsoft.com/office/drawing/2014/main" val="3967198102"/>
                  </a:ext>
                </a:extLst>
              </a:tr>
              <a:tr h="418969">
                <a:tc>
                  <a:txBody>
                    <a:bodyPr/>
                    <a:lstStyle/>
                    <a:p>
                      <a:r>
                        <a:rPr lang="en-CA" sz="1400" dirty="0" smtClean="0">
                          <a:solidFill>
                            <a:schemeClr val="tx1"/>
                          </a:solidFill>
                        </a:rPr>
                        <a:t>External appointments (term and indeterminate)</a:t>
                      </a:r>
                      <a:endParaRPr lang="en-CA" sz="1400" dirty="0">
                        <a:solidFill>
                          <a:schemeClr val="tx1"/>
                        </a:solidFill>
                      </a:endParaRPr>
                    </a:p>
                  </a:txBody>
                  <a:tcPr/>
                </a:tc>
                <a:tc>
                  <a:txBody>
                    <a:bodyPr/>
                    <a:lstStyle/>
                    <a:p>
                      <a:pPr algn="ctr"/>
                      <a:r>
                        <a:rPr lang="fr-CA" sz="2000" b="1" dirty="0" smtClean="0">
                          <a:solidFill>
                            <a:schemeClr val="tx1"/>
                          </a:solidFill>
                        </a:rPr>
                        <a:t>35</a:t>
                      </a:r>
                      <a:endParaRPr lang="en-CA" sz="2000" b="1" dirty="0">
                        <a:solidFill>
                          <a:schemeClr val="tx1"/>
                        </a:solidFill>
                      </a:endParaRPr>
                    </a:p>
                  </a:txBody>
                  <a:tcPr anchor="ctr"/>
                </a:tc>
                <a:extLst>
                  <a:ext uri="{0D108BD9-81ED-4DB2-BD59-A6C34878D82A}">
                    <a16:rowId xmlns:a16="http://schemas.microsoft.com/office/drawing/2014/main" val="4190514419"/>
                  </a:ext>
                </a:extLst>
              </a:tr>
              <a:tr h="370840">
                <a:tc>
                  <a:txBody>
                    <a:bodyPr/>
                    <a:lstStyle/>
                    <a:p>
                      <a:r>
                        <a:rPr lang="en-CA" sz="1400" dirty="0" smtClean="0">
                          <a:solidFill>
                            <a:schemeClr val="tx1"/>
                          </a:solidFill>
                        </a:rPr>
                        <a:t>Internal appointments (term and indeterminate)</a:t>
                      </a:r>
                      <a:endParaRPr lang="en-CA" sz="1400" dirty="0">
                        <a:solidFill>
                          <a:schemeClr val="tx1"/>
                        </a:solidFill>
                      </a:endParaRPr>
                    </a:p>
                  </a:txBody>
                  <a:tcPr/>
                </a:tc>
                <a:tc>
                  <a:txBody>
                    <a:bodyPr/>
                    <a:lstStyle/>
                    <a:p>
                      <a:pPr algn="ctr"/>
                      <a:r>
                        <a:rPr lang="fr-CA" sz="2000" b="1" dirty="0" smtClean="0">
                          <a:solidFill>
                            <a:schemeClr val="tx1"/>
                          </a:solidFill>
                        </a:rPr>
                        <a:t>40</a:t>
                      </a:r>
                      <a:endParaRPr lang="en-CA" sz="2000" b="1" dirty="0">
                        <a:solidFill>
                          <a:schemeClr val="tx1"/>
                        </a:solidFill>
                      </a:endParaRPr>
                    </a:p>
                  </a:txBody>
                  <a:tcPr anchor="ctr"/>
                </a:tc>
                <a:extLst>
                  <a:ext uri="{0D108BD9-81ED-4DB2-BD59-A6C34878D82A}">
                    <a16:rowId xmlns:a16="http://schemas.microsoft.com/office/drawing/2014/main" val="262378037"/>
                  </a:ext>
                </a:extLst>
              </a:tr>
            </a:tbl>
          </a:graphicData>
        </a:graphic>
      </p:graphicFrame>
      <p:sp>
        <p:nvSpPr>
          <p:cNvPr id="8" name="TextBox 3"/>
          <p:cNvSpPr txBox="1"/>
          <p:nvPr>
            <p:custDataLst>
              <p:tags r:id="rId2"/>
            </p:custDataLst>
          </p:nvPr>
        </p:nvSpPr>
        <p:spPr>
          <a:xfrm>
            <a:off x="4628548" y="1921020"/>
            <a:ext cx="4088634" cy="307777"/>
          </a:xfrm>
          <a:prstGeom prst="rect">
            <a:avLst/>
          </a:prstGeom>
          <a:noFill/>
        </p:spPr>
        <p:txBody>
          <a:bodyPr wrap="square" rtlCol="0">
            <a:spAutoFit/>
          </a:bodyPr>
          <a:lstStyle/>
          <a:p>
            <a:r>
              <a:rPr lang="en-CA" sz="1400" b="1" dirty="0" smtClean="0">
                <a:latin typeface="+mj-lt"/>
                <a:cs typeface="Segoe UI Semibold" panose="020B0702040204020203" pitchFamily="34" charset="0"/>
              </a:rPr>
              <a:t>Message when the deadline is not met:</a:t>
            </a:r>
            <a:endParaRPr lang="fr-CA" sz="1400" b="1" dirty="0">
              <a:latin typeface="+mj-lt"/>
              <a:cs typeface="Segoe UI Semibold" panose="020B0702040204020203" pitchFamily="34" charset="0"/>
            </a:endParaRPr>
          </a:p>
        </p:txBody>
      </p:sp>
      <p:pic>
        <p:nvPicPr>
          <p:cNvPr id="9" name="Picture 7" descr="Screen clip of the modal displayed when the effective date is not meeting the required timeframe." title="Warning Banner"/>
          <p:cNvPicPr>
            <a:picLocks noChangeAspect="1"/>
          </p:cNvPicPr>
          <p:nvPr/>
        </p:nvPicPr>
        <p:blipFill>
          <a:blip r:embed="rId5"/>
          <a:stretch>
            <a:fillRect/>
          </a:stretch>
        </p:blipFill>
        <p:spPr>
          <a:xfrm>
            <a:off x="4576664" y="2269888"/>
            <a:ext cx="4315276" cy="1203758"/>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pic>
      <p:sp>
        <p:nvSpPr>
          <p:cNvPr id="7" name="TextBox 3"/>
          <p:cNvSpPr txBox="1"/>
          <p:nvPr>
            <p:custDataLst>
              <p:tags r:id="rId3"/>
            </p:custDataLst>
          </p:nvPr>
        </p:nvSpPr>
        <p:spPr>
          <a:xfrm>
            <a:off x="4672501" y="3521774"/>
            <a:ext cx="3523414" cy="307777"/>
          </a:xfrm>
          <a:prstGeom prst="rect">
            <a:avLst/>
          </a:prstGeom>
          <a:noFill/>
        </p:spPr>
        <p:txBody>
          <a:bodyPr wrap="square" rtlCol="0">
            <a:spAutoFit/>
          </a:bodyPr>
          <a:lstStyle/>
          <a:p>
            <a:r>
              <a:rPr lang="en-CA" sz="1400" b="1" dirty="0" smtClean="0">
                <a:latin typeface="+mj-lt"/>
                <a:cs typeface="Segoe UI Semibold" panose="020B0702040204020203" pitchFamily="34" charset="0"/>
              </a:rPr>
              <a:t>Message when the deadline is met:</a:t>
            </a:r>
            <a:endParaRPr lang="fr-CA" sz="1400" b="1" dirty="0">
              <a:latin typeface="+mj-lt"/>
              <a:cs typeface="Segoe UI Semibold" panose="020B0702040204020203" pitchFamily="34" charset="0"/>
            </a:endParaRPr>
          </a:p>
        </p:txBody>
      </p:sp>
      <p:pic>
        <p:nvPicPr>
          <p:cNvPr id="10" name="Picture 10" descr="Screen clip of the modal displayed when the effective date is meeting the required timeframe." title="Congratulations! Banner"/>
          <p:cNvPicPr>
            <a:picLocks noChangeAspect="1"/>
          </p:cNvPicPr>
          <p:nvPr/>
        </p:nvPicPr>
        <p:blipFill>
          <a:blip r:embed="rId6"/>
          <a:stretch>
            <a:fillRect/>
          </a:stretch>
        </p:blipFill>
        <p:spPr>
          <a:xfrm>
            <a:off x="4607793" y="3861205"/>
            <a:ext cx="4315276" cy="1208626"/>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pic>
      <p:sp>
        <p:nvSpPr>
          <p:cNvPr id="11" name="Content Placeholder 2"/>
          <p:cNvSpPr txBox="1">
            <a:spLocks/>
          </p:cNvSpPr>
          <p:nvPr/>
        </p:nvSpPr>
        <p:spPr>
          <a:xfrm>
            <a:off x="492993" y="5291979"/>
            <a:ext cx="8229600" cy="8422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600" i="1" dirty="0">
                <a:cs typeface="Segoe UI Semibold" panose="020B0702040204020203" pitchFamily="34" charset="0"/>
              </a:rPr>
              <a:t>It is important to know that this new window does not affect your ability to submit a request. It's only used as an indication to help you understand when you meet the right deadlines or not.</a:t>
            </a:r>
            <a:endParaRPr lang="fr-CA" sz="1600" i="1" dirty="0">
              <a:cs typeface="Segoe UI Semibold" panose="020B0702040204020203" pitchFamily="34" charset="0"/>
            </a:endParaRPr>
          </a:p>
        </p:txBody>
      </p:sp>
    </p:spTree>
    <p:extLst>
      <p:ext uri="{BB962C8B-B14F-4D97-AF65-F5344CB8AC3E}">
        <p14:creationId xmlns:p14="http://schemas.microsoft.com/office/powerpoint/2010/main" val="3041518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8280"/>
          </a:xfrm>
        </p:spPr>
        <p:txBody>
          <a:bodyPr>
            <a:normAutofit/>
          </a:bodyPr>
          <a:lstStyle/>
          <a:p>
            <a:r>
              <a:rPr lang="en-US" sz="2400" dirty="0" smtClean="0"/>
              <a:t>Selection Process Number</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9</a:t>
            </a:fld>
            <a:endParaRPr lang="en-US"/>
          </a:p>
        </p:txBody>
      </p:sp>
      <p:sp>
        <p:nvSpPr>
          <p:cNvPr id="3" name="Content Placeholder 2"/>
          <p:cNvSpPr>
            <a:spLocks noGrp="1"/>
          </p:cNvSpPr>
          <p:nvPr>
            <p:ph idx="1"/>
          </p:nvPr>
        </p:nvSpPr>
        <p:spPr>
          <a:xfrm>
            <a:off x="457200" y="1112918"/>
            <a:ext cx="8229600" cy="830179"/>
          </a:xfrm>
        </p:spPr>
        <p:txBody>
          <a:bodyPr>
            <a:normAutofit/>
          </a:bodyPr>
          <a:lstStyle/>
          <a:p>
            <a:pPr marL="0" indent="0">
              <a:buNone/>
            </a:pPr>
            <a:r>
              <a:rPr lang="en-CA" sz="1600" dirty="0">
                <a:cs typeface="Segoe UI Semibold" panose="020B0702040204020203" pitchFamily="34" charset="0"/>
              </a:rPr>
              <a:t>In order to reduce the number of HR tools, staffing process generation and management has been migrated to the portal. The selection process number will now be mandatory on some forms</a:t>
            </a:r>
            <a:r>
              <a:rPr lang="en-CA" sz="1600" dirty="0" smtClean="0">
                <a:cs typeface="Segoe UI Semibold" panose="020B0702040204020203" pitchFamily="34" charset="0"/>
              </a:rPr>
              <a:t>.</a:t>
            </a:r>
            <a:endParaRPr lang="fr-CA" sz="1600" dirty="0">
              <a:cs typeface="Segoe UI Semibold" panose="020B0702040204020203" pitchFamily="34" charset="0"/>
            </a:endParaRPr>
          </a:p>
        </p:txBody>
      </p:sp>
      <p:sp>
        <p:nvSpPr>
          <p:cNvPr id="6" name="Content Placeholder 2"/>
          <p:cNvSpPr txBox="1">
            <a:spLocks/>
          </p:cNvSpPr>
          <p:nvPr/>
        </p:nvSpPr>
        <p:spPr>
          <a:xfrm>
            <a:off x="457201" y="2011358"/>
            <a:ext cx="3934326" cy="41728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CA" sz="1400" dirty="0">
                <a:cs typeface="Segoe UI Semibold" panose="020B0702040204020203" pitchFamily="34" charset="0"/>
              </a:rPr>
              <a:t>If you don't know the process number associated with the advertised appointment you want to make, you'll just have to tap "Click here to search for an advertised selection process initiated by ESDC." You can search by process number and </a:t>
            </a:r>
            <a:r>
              <a:rPr lang="en-CA" sz="1400" dirty="0" smtClean="0">
                <a:cs typeface="Segoe UI Semibold" panose="020B0702040204020203" pitchFamily="34" charset="0"/>
              </a:rPr>
              <a:t>classification.</a:t>
            </a:r>
          </a:p>
          <a:p>
            <a:pPr marL="0" indent="0">
              <a:spcAft>
                <a:spcPts val="600"/>
              </a:spcAft>
              <a:buNone/>
            </a:pPr>
            <a:r>
              <a:rPr lang="en-CA" sz="1400" dirty="0" smtClean="0">
                <a:cs typeface="Segoe UI Semibold" panose="020B0702040204020203" pitchFamily="34" charset="0"/>
              </a:rPr>
              <a:t>If </a:t>
            </a:r>
            <a:r>
              <a:rPr lang="en-CA" sz="1400" dirty="0">
                <a:cs typeface="Segoe UI Semibold" panose="020B0702040204020203" pitchFamily="34" charset="0"/>
              </a:rPr>
              <a:t>your process number comes from another department, you don't have to search for it, just insert it into the form's text box. The advisor will be informed that it’s from another department. </a:t>
            </a:r>
          </a:p>
          <a:p>
            <a:pPr marL="0" indent="0">
              <a:spcAft>
                <a:spcPts val="600"/>
              </a:spcAft>
              <a:buNone/>
            </a:pPr>
            <a:r>
              <a:rPr lang="en-CA" sz="1400" dirty="0">
                <a:cs typeface="Segoe UI Semibold" panose="020B0702040204020203" pitchFamily="34" charset="0"/>
              </a:rPr>
              <a:t>If the process number was issued by ESDC, but you are unable to locate it in the list, we suggest contacting your Human Resources advisor for assistance.  Alternatively, you may indicate "unknown" in the field.</a:t>
            </a:r>
            <a:endParaRPr lang="fr-CA" sz="1400" dirty="0">
              <a:cs typeface="Segoe UI Semibold" panose="020B0702040204020203" pitchFamily="34" charset="0"/>
            </a:endParaRPr>
          </a:p>
        </p:txBody>
      </p:sp>
      <p:grpSp>
        <p:nvGrpSpPr>
          <p:cNvPr id="4" name="Groupe 3" descr="Screen click of the new hyperlink allowing managers to search for Selection process Number. " title="Click here hyperlink"/>
          <p:cNvGrpSpPr/>
          <p:nvPr/>
        </p:nvGrpSpPr>
        <p:grpSpPr>
          <a:xfrm>
            <a:off x="4518917" y="2101637"/>
            <a:ext cx="4068566" cy="741307"/>
            <a:chOff x="4518917" y="2101637"/>
            <a:chExt cx="4068566" cy="741307"/>
          </a:xfrm>
        </p:grpSpPr>
        <p:pic>
          <p:nvPicPr>
            <p:cNvPr id="7" name="Picture 4"/>
            <p:cNvPicPr>
              <a:picLocks noChangeAspect="1"/>
            </p:cNvPicPr>
            <p:nvPr/>
          </p:nvPicPr>
          <p:blipFill>
            <a:blip r:embed="rId3"/>
            <a:stretch>
              <a:fillRect/>
            </a:stretch>
          </p:blipFill>
          <p:spPr>
            <a:xfrm>
              <a:off x="4518917" y="2101637"/>
              <a:ext cx="4068566" cy="741307"/>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8" name="Rectangle à coins arrondis 7" descr="Rectangle focussing on the &quot;Click here...&quot; hyperlink." title="Click here focus"/>
            <p:cNvSpPr/>
            <p:nvPr>
              <p:custDataLst>
                <p:tags r:id="rId1"/>
              </p:custDataLst>
            </p:nvPr>
          </p:nvSpPr>
          <p:spPr>
            <a:xfrm>
              <a:off x="5859848" y="2439252"/>
              <a:ext cx="916093" cy="204243"/>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pic>
        <p:nvPicPr>
          <p:cNvPr id="9" name="Picture 6" descr="Screen clip of the new search screen by Selection Process Number." title="Serch Selection Process"/>
          <p:cNvPicPr>
            <a:picLocks noChangeAspect="1"/>
          </p:cNvPicPr>
          <p:nvPr/>
        </p:nvPicPr>
        <p:blipFill>
          <a:blip r:embed="rId4"/>
          <a:stretch>
            <a:fillRect/>
          </a:stretch>
        </p:blipFill>
        <p:spPr>
          <a:xfrm>
            <a:off x="4549613" y="3022850"/>
            <a:ext cx="4037870" cy="2505843"/>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pic>
      <p:sp>
        <p:nvSpPr>
          <p:cNvPr id="10" name="Content Placeholder 2"/>
          <p:cNvSpPr txBox="1">
            <a:spLocks/>
          </p:cNvSpPr>
          <p:nvPr/>
        </p:nvSpPr>
        <p:spPr>
          <a:xfrm>
            <a:off x="357883" y="5815340"/>
            <a:ext cx="8229600" cy="4531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600" i="1" dirty="0">
                <a:cs typeface="Segoe UI Semibold" panose="020B0702040204020203" pitchFamily="34" charset="0"/>
              </a:rPr>
              <a:t>This change may bring adjustments to the procedures at a later date</a:t>
            </a:r>
            <a:r>
              <a:rPr lang="fr-CA" sz="1600" i="1" dirty="0">
                <a:cs typeface="Segoe UI Semibold" panose="020B0702040204020203" pitchFamily="34" charset="0"/>
              </a:rPr>
              <a:t>.</a:t>
            </a:r>
          </a:p>
        </p:txBody>
      </p:sp>
    </p:spTree>
    <p:extLst>
      <p:ext uri="{BB962C8B-B14F-4D97-AF65-F5344CB8AC3E}">
        <p14:creationId xmlns:p14="http://schemas.microsoft.com/office/powerpoint/2010/main" val="3019754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DSC&quot;,&quot;Id&quot;:&quot;5e063a103034331228c0eee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PPT_ESDC_Final_EN01">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4x3_ESDC_Final_EN01 [Lecture seule]" id="{DF13BBCD-4548-4B11-93C5-D490C7E3B10F}" vid="{E0352175-9D44-4EBC-A3BB-7ED4601180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C_ClpServices xmlns="4f810ac0-7940-4b47-8510-ccc18747f3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5347C6-2943-4BCC-A381-DB53E470B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A6F48-B097-4499-8325-F714BDD99500}">
  <ds:schemaRefs>
    <ds:schemaRef ds:uri="http://schemas.microsoft.com/office/2006/metadata/properties"/>
    <ds:schemaRef ds:uri="4f810ac0-7940-4b47-8510-ccc18747f341"/>
    <ds:schemaRef ds:uri="http://purl.org/dc/elements/1.1/"/>
    <ds:schemaRef ds:uri="http://schemas.microsoft.com/sharepoint/v3"/>
    <ds:schemaRef ds:uri="http://schemas.microsoft.com/sharepoint/v4"/>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eabe285-28c2-4b4a-a8cd-631679229c94"/>
    <ds:schemaRef ds:uri="http://www.w3.org/XML/1998/namespace"/>
    <ds:schemaRef ds:uri="http://purl.org/dc/dcmitype/"/>
  </ds:schemaRefs>
</ds:datastoreItem>
</file>

<file path=customXml/itemProps3.xml><?xml version="1.0" encoding="utf-8"?>
<ds:datastoreItem xmlns:ds="http://schemas.openxmlformats.org/officeDocument/2006/customXml" ds:itemID="{B0AAC984-BC5B-420B-9BA4-446A14531E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620</TotalTime>
  <Words>1663</Words>
  <Application>Microsoft Office PowerPoint</Application>
  <PresentationFormat>Affichage à l'écran (4:3)</PresentationFormat>
  <Paragraphs>148</Paragraphs>
  <Slides>18</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Segoe UI Semibold</vt:lpstr>
      <vt:lpstr>Verdana</vt:lpstr>
      <vt:lpstr>PPT_ESDC_Final_EN01</vt:lpstr>
      <vt:lpstr>Human Resources Business Systems</vt:lpstr>
      <vt:lpstr>Table of Content</vt:lpstr>
      <vt:lpstr>Introduction</vt:lpstr>
      <vt:lpstr>Changes to the home screen</vt:lpstr>
      <vt:lpstr>Replacing the “My Requests” screen</vt:lpstr>
      <vt:lpstr>Save as draft or template</vt:lpstr>
      <vt:lpstr>Submit as new / Cancel a request</vt:lpstr>
      <vt:lpstr>Submitting HR actions in a timely manner</vt:lpstr>
      <vt:lpstr>Selection Process Number</vt:lpstr>
      <vt:lpstr>“Pending Signature” requests</vt:lpstr>
      <vt:lpstr>Adding and saving documents/contracts</vt:lpstr>
      <vt:lpstr>Separation Clearance Form</vt:lpstr>
      <vt:lpstr>View date of status update</vt:lpstr>
      <vt:lpstr>Changes to the forms</vt:lpstr>
      <vt:lpstr>Changes to the forms (cont’d)</vt:lpstr>
      <vt:lpstr>Changes to the forms (cont’d)</vt:lpstr>
      <vt:lpstr>Changes to the forms (cont’d)</vt:lpstr>
      <vt:lpstr>What’s next? Contact us</vt:lpstr>
    </vt:vector>
  </TitlesOfParts>
  <Company>HRSDC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Shchepanek</dc:creator>
  <cp:lastModifiedBy>Robichaud, Martin M [NC]</cp:lastModifiedBy>
  <cp:revision>93</cp:revision>
  <dcterms:created xsi:type="dcterms:W3CDTF">2018-02-21T20:41:43Z</dcterms:created>
  <dcterms:modified xsi:type="dcterms:W3CDTF">2019-12-27T17:06:24Z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ContentTypeId">
    <vt:lpwstr>0x0101040003A63F095AE43C418C5EB8D418AD87E4008A2F70CE93A5824AB942A768F5BED4E8</vt:lpwstr>
  </property>
  <property fmtid="{D5CDD505-2E9C-101B-9397-08002B2CF9AE}" pid="4" name="ItemRetentionFormula">
    <vt:lpwstr/>
  </property>
  <property fmtid="{D5CDD505-2E9C-101B-9397-08002B2CF9AE}" pid="5" name="WorkflowChangePath">
    <vt:lpwstr>7ab30019-3554-4919-b6f6-c90dc74a1bdf,4;</vt:lpwstr>
  </property>
</Properties>
</file>