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0" r:id="rId3"/>
    <p:sldId id="350" r:id="rId4"/>
    <p:sldId id="353" r:id="rId5"/>
    <p:sldId id="354" r:id="rId6"/>
    <p:sldId id="355" r:id="rId7"/>
    <p:sldId id="326" r:id="rId8"/>
    <p:sldId id="356" r:id="rId9"/>
    <p:sldId id="358" r:id="rId10"/>
    <p:sldId id="351" r:id="rId11"/>
    <p:sldId id="259" r:id="rId12"/>
    <p:sldId id="288" r:id="rId13"/>
    <p:sldId id="324" r:id="rId14"/>
    <p:sldId id="295" r:id="rId15"/>
    <p:sldId id="297" r:id="rId16"/>
    <p:sldId id="328" r:id="rId17"/>
    <p:sldId id="313" r:id="rId18"/>
    <p:sldId id="327" r:id="rId19"/>
    <p:sldId id="321" r:id="rId20"/>
    <p:sldId id="322" r:id="rId21"/>
    <p:sldId id="318" r:id="rId22"/>
    <p:sldId id="349" r:id="rId23"/>
    <p:sldId id="332" r:id="rId24"/>
    <p:sldId id="333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57" r:id="rId33"/>
    <p:sldId id="345" r:id="rId34"/>
    <p:sldId id="346" r:id="rId35"/>
    <p:sldId id="347" r:id="rId36"/>
    <p:sldId id="348" r:id="rId37"/>
    <p:sldId id="307" r:id="rId38"/>
    <p:sldId id="267" r:id="rId3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A82AA"/>
    <a:srgbClr val="649D2B"/>
    <a:srgbClr val="B0DD83"/>
    <a:srgbClr val="4B5275"/>
    <a:srgbClr val="73B632"/>
    <a:srgbClr val="575F87"/>
    <a:srgbClr val="E7E214"/>
    <a:srgbClr val="CCCC12"/>
    <a:srgbClr val="C3D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86267" autoAdjust="0"/>
  </p:normalViewPr>
  <p:slideViewPr>
    <p:cSldViewPr snapToGrid="0" snapToObjects="1">
      <p:cViewPr>
        <p:scale>
          <a:sx n="79" d="100"/>
          <a:sy n="79" d="100"/>
        </p:scale>
        <p:origin x="-67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C0DA5-B8FE-4DAA-88FC-8D50E028F685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C0013E8C-70A6-4271-AAA0-658A59AFFEFB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Employment and Social Development Canada</a:t>
          </a:r>
        </a:p>
      </dgm:t>
    </dgm:pt>
    <dgm:pt modelId="{AECB75F9-2E0B-49E9-8665-A62533C1F59E}" type="parTrans" cxnId="{0E3E4508-9FE2-40AD-ADBF-2742E7D33B8D}">
      <dgm:prSet/>
      <dgm:spPr/>
      <dgm:t>
        <a:bodyPr/>
        <a:lstStyle/>
        <a:p>
          <a:endParaRPr lang="en-CA"/>
        </a:p>
      </dgm:t>
    </dgm:pt>
    <dgm:pt modelId="{B0985CB7-2F50-4501-97BF-A4C204284EA1}" type="sibTrans" cxnId="{0E3E4508-9FE2-40AD-ADBF-2742E7D33B8D}">
      <dgm:prSet/>
      <dgm:spPr/>
      <dgm:t>
        <a:bodyPr/>
        <a:lstStyle/>
        <a:p>
          <a:endParaRPr lang="en-CA" dirty="0"/>
        </a:p>
      </dgm:t>
    </dgm:pt>
    <dgm:pt modelId="{FFA370DC-C33B-4090-92A5-05D5179D7336}">
      <dgm:prSet phldrT="[Text]"/>
      <dgm:spPr/>
      <dgm:t>
        <a:bodyPr/>
        <a:lstStyle/>
        <a:p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Strategic and </a:t>
          </a:r>
          <a:r>
            <a:rPr lang="en-CA" dirty="0" smtClean="0">
              <a:latin typeface="Arial" panose="020B0604020202020204" pitchFamily="34" charset="0"/>
              <a:cs typeface="Arial" panose="020B0604020202020204" pitchFamily="34" charset="0"/>
            </a:rPr>
            <a:t>Service </a:t>
          </a:r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Policy Branch </a:t>
          </a:r>
        </a:p>
      </dgm:t>
    </dgm:pt>
    <dgm:pt modelId="{B08DEB0F-AC5F-459E-B9E1-872AC64B508B}" type="parTrans" cxnId="{41257B00-E835-4A12-9F90-4F8FB00336B1}">
      <dgm:prSet/>
      <dgm:spPr/>
      <dgm:t>
        <a:bodyPr/>
        <a:lstStyle/>
        <a:p>
          <a:endParaRPr lang="en-CA"/>
        </a:p>
      </dgm:t>
    </dgm:pt>
    <dgm:pt modelId="{9149A3F6-6300-4532-83F0-A97E335E8B4E}" type="sibTrans" cxnId="{41257B00-E835-4A12-9F90-4F8FB00336B1}">
      <dgm:prSet/>
      <dgm:spPr/>
      <dgm:t>
        <a:bodyPr/>
        <a:lstStyle/>
        <a:p>
          <a:endParaRPr lang="en-CA" dirty="0"/>
        </a:p>
      </dgm:t>
    </dgm:pt>
    <dgm:pt modelId="{DDF6939A-51CB-44E2-A8F8-F9D76E4BD225}">
      <dgm:prSet phldrT="[Text]"/>
      <dgm:spPr/>
      <dgm:t>
        <a:bodyPr/>
        <a:lstStyle/>
        <a:p>
          <a:r>
            <a:rPr lang="en-CA" dirty="0" smtClean="0">
              <a:latin typeface="Arial" panose="020B0604020202020204" pitchFamily="34" charset="0"/>
              <a:cs typeface="Arial" panose="020B0604020202020204" pitchFamily="34" charset="0"/>
            </a:rPr>
            <a:t>Strategic and Horizontal Policy</a:t>
          </a:r>
        </a:p>
      </dgm:t>
    </dgm:pt>
    <dgm:pt modelId="{EE357737-595F-4D04-967C-B7F070D55F04}" type="parTrans" cxnId="{D6CE8311-DD71-494A-950D-B04E8A2D2BB6}">
      <dgm:prSet/>
      <dgm:spPr/>
      <dgm:t>
        <a:bodyPr/>
        <a:lstStyle/>
        <a:p>
          <a:endParaRPr lang="en-CA"/>
        </a:p>
      </dgm:t>
    </dgm:pt>
    <dgm:pt modelId="{C772010D-B007-427D-B1E1-EE642541A572}" type="sibTrans" cxnId="{D6CE8311-DD71-494A-950D-B04E8A2D2BB6}">
      <dgm:prSet/>
      <dgm:spPr/>
      <dgm:t>
        <a:bodyPr/>
        <a:lstStyle/>
        <a:p>
          <a:endParaRPr lang="en-CA" dirty="0"/>
        </a:p>
      </dgm:t>
    </dgm:pt>
    <dgm:pt modelId="{B1F953E0-B725-4A58-A5D7-A11797D0EA19}">
      <dgm:prSet phldrT="[Text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6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Cabinet and Regulatory Affairs</a:t>
          </a:r>
        </a:p>
      </dgm:t>
    </dgm:pt>
    <dgm:pt modelId="{68037A1F-81DC-4467-BCBE-5746D5C5019C}" type="parTrans" cxnId="{6D6DB1CC-8CF2-4AA8-AB42-179C83E41CAD}">
      <dgm:prSet/>
      <dgm:spPr/>
      <dgm:t>
        <a:bodyPr/>
        <a:lstStyle/>
        <a:p>
          <a:endParaRPr lang="en-CA"/>
        </a:p>
      </dgm:t>
    </dgm:pt>
    <dgm:pt modelId="{5A091962-7925-49C9-B2FE-063AE6E9E9A7}" type="sibTrans" cxnId="{6D6DB1CC-8CF2-4AA8-AB42-179C83E41CAD}">
      <dgm:prSet/>
      <dgm:spPr/>
      <dgm:t>
        <a:bodyPr/>
        <a:lstStyle/>
        <a:p>
          <a:endParaRPr lang="en-CA" dirty="0"/>
        </a:p>
      </dgm:t>
    </dgm:pt>
    <dgm:pt modelId="{0EA17ACA-EBD4-4090-8F7F-EB0C914F3873}">
      <dgm:prSet phldrT="[Text]"/>
      <dgm:spPr>
        <a:gradFill rotWithShape="0">
          <a:gsLst>
            <a:gs pos="68000">
              <a:schemeClr val="tx2">
                <a:lumMod val="60000"/>
                <a:lumOff val="40000"/>
              </a:schemeClr>
            </a:gs>
            <a:gs pos="78000">
              <a:schemeClr val="accent1">
                <a:tint val="44500"/>
                <a:satMod val="160000"/>
                <a:lumMod val="90000"/>
              </a:schemeClr>
            </a:gs>
            <a:gs pos="98000">
              <a:schemeClr val="tx2">
                <a:lumMod val="40000"/>
                <a:lumOff val="60000"/>
              </a:schemeClr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Cabinet Affairs</a:t>
          </a:r>
        </a:p>
      </dgm:t>
    </dgm:pt>
    <dgm:pt modelId="{F799ED57-C6A9-47B0-B452-0CFC6FFF0073}" type="parTrans" cxnId="{EE7F2ADD-323C-4EF8-90D0-B92449C519AC}">
      <dgm:prSet/>
      <dgm:spPr/>
      <dgm:t>
        <a:bodyPr/>
        <a:lstStyle/>
        <a:p>
          <a:endParaRPr lang="en-CA"/>
        </a:p>
      </dgm:t>
    </dgm:pt>
    <dgm:pt modelId="{DEE3DCF6-ED84-4C96-8797-1C1CA7010923}" type="sibTrans" cxnId="{EE7F2ADD-323C-4EF8-90D0-B92449C519AC}">
      <dgm:prSet/>
      <dgm:spPr/>
      <dgm:t>
        <a:bodyPr/>
        <a:lstStyle/>
        <a:p>
          <a:endParaRPr lang="en-CA"/>
        </a:p>
      </dgm:t>
    </dgm:pt>
    <dgm:pt modelId="{238FC2A7-ED72-4015-BD64-71E10C8DE07F}" type="pres">
      <dgm:prSet presAssocID="{3B2C0DA5-B8FE-4DAA-88FC-8D50E028F685}" presName="linearFlow" presStyleCnt="0">
        <dgm:presLayoutVars>
          <dgm:resizeHandles val="exact"/>
        </dgm:presLayoutVars>
      </dgm:prSet>
      <dgm:spPr/>
    </dgm:pt>
    <dgm:pt modelId="{79B52A81-AEF2-4930-B9DA-DB76CF43F052}" type="pres">
      <dgm:prSet presAssocID="{C0013E8C-70A6-4271-AAA0-658A59AFFEFB}" presName="node" presStyleLbl="node1" presStyleIdx="0" presStyleCnt="5" custLinFactNeighborX="-1087" custLinFactNeighborY="-17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08BE188-45E0-4325-9929-6B8F4FBAEFD5}" type="pres">
      <dgm:prSet presAssocID="{B0985CB7-2F50-4501-97BF-A4C204284EA1}" presName="sibTrans" presStyleLbl="sibTrans2D1" presStyleIdx="0" presStyleCnt="4"/>
      <dgm:spPr/>
      <dgm:t>
        <a:bodyPr/>
        <a:lstStyle/>
        <a:p>
          <a:endParaRPr lang="en-CA"/>
        </a:p>
      </dgm:t>
    </dgm:pt>
    <dgm:pt modelId="{CD24D9C4-501F-4E68-8BFB-B9C834BE775E}" type="pres">
      <dgm:prSet presAssocID="{B0985CB7-2F50-4501-97BF-A4C204284EA1}" presName="connectorText" presStyleLbl="sibTrans2D1" presStyleIdx="0" presStyleCnt="4"/>
      <dgm:spPr/>
      <dgm:t>
        <a:bodyPr/>
        <a:lstStyle/>
        <a:p>
          <a:endParaRPr lang="en-CA"/>
        </a:p>
      </dgm:t>
    </dgm:pt>
    <dgm:pt modelId="{33B75993-9A6E-41A5-8294-252F2D96C0ED}" type="pres">
      <dgm:prSet presAssocID="{FFA370DC-C33B-4090-92A5-05D5179D73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CEAEFC-A7C1-4DCA-BDCD-2CD79B703C3A}" type="pres">
      <dgm:prSet presAssocID="{9149A3F6-6300-4532-83F0-A97E335E8B4E}" presName="sibTrans" presStyleLbl="sibTrans2D1" presStyleIdx="1" presStyleCnt="4"/>
      <dgm:spPr/>
      <dgm:t>
        <a:bodyPr/>
        <a:lstStyle/>
        <a:p>
          <a:endParaRPr lang="en-CA"/>
        </a:p>
      </dgm:t>
    </dgm:pt>
    <dgm:pt modelId="{46F49146-E9BB-4994-9B5A-36435EEDA3E7}" type="pres">
      <dgm:prSet presAssocID="{9149A3F6-6300-4532-83F0-A97E335E8B4E}" presName="connectorText" presStyleLbl="sibTrans2D1" presStyleIdx="1" presStyleCnt="4"/>
      <dgm:spPr/>
      <dgm:t>
        <a:bodyPr/>
        <a:lstStyle/>
        <a:p>
          <a:endParaRPr lang="en-CA"/>
        </a:p>
      </dgm:t>
    </dgm:pt>
    <dgm:pt modelId="{769F5EBF-5098-4467-99CE-9D4FFF0DB0B2}" type="pres">
      <dgm:prSet presAssocID="{DDF6939A-51CB-44E2-A8F8-F9D76E4BD2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2143DA9-46D7-49AB-ABA0-D2FEFE2A15D0}" type="pres">
      <dgm:prSet presAssocID="{C772010D-B007-427D-B1E1-EE642541A572}" presName="sibTrans" presStyleLbl="sibTrans2D1" presStyleIdx="2" presStyleCnt="4"/>
      <dgm:spPr/>
      <dgm:t>
        <a:bodyPr/>
        <a:lstStyle/>
        <a:p>
          <a:endParaRPr lang="en-CA"/>
        </a:p>
      </dgm:t>
    </dgm:pt>
    <dgm:pt modelId="{5330899A-747D-42C0-BBF3-ACA572CF8100}" type="pres">
      <dgm:prSet presAssocID="{C772010D-B007-427D-B1E1-EE642541A572}" presName="connectorText" presStyleLbl="sibTrans2D1" presStyleIdx="2" presStyleCnt="4"/>
      <dgm:spPr/>
      <dgm:t>
        <a:bodyPr/>
        <a:lstStyle/>
        <a:p>
          <a:endParaRPr lang="en-CA"/>
        </a:p>
      </dgm:t>
    </dgm:pt>
    <dgm:pt modelId="{5CF21346-5A2E-4354-96AC-F1CA8AFC35AC}" type="pres">
      <dgm:prSet presAssocID="{B1F953E0-B725-4A58-A5D7-A11797D0EA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D79DB2-7434-42B2-8F38-EC1505FAC12F}" type="pres">
      <dgm:prSet presAssocID="{5A091962-7925-49C9-B2FE-063AE6E9E9A7}" presName="sibTrans" presStyleLbl="sibTrans2D1" presStyleIdx="3" presStyleCnt="4"/>
      <dgm:spPr/>
      <dgm:t>
        <a:bodyPr/>
        <a:lstStyle/>
        <a:p>
          <a:endParaRPr lang="en-CA"/>
        </a:p>
      </dgm:t>
    </dgm:pt>
    <dgm:pt modelId="{B56BE819-6B97-42F7-ACDA-DC11EB7D607F}" type="pres">
      <dgm:prSet presAssocID="{5A091962-7925-49C9-B2FE-063AE6E9E9A7}" presName="connectorText" presStyleLbl="sibTrans2D1" presStyleIdx="3" presStyleCnt="4"/>
      <dgm:spPr/>
      <dgm:t>
        <a:bodyPr/>
        <a:lstStyle/>
        <a:p>
          <a:endParaRPr lang="en-CA"/>
        </a:p>
      </dgm:t>
    </dgm:pt>
    <dgm:pt modelId="{FCADFBC6-1BA5-4FDE-824D-F6556FF6604C}" type="pres">
      <dgm:prSet presAssocID="{0EA17ACA-EBD4-4090-8F7F-EB0C914F38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D988F4C-2D66-49B4-B339-1EA8683E1C6B}" type="presOf" srcId="{C772010D-B007-427D-B1E1-EE642541A572}" destId="{F2143DA9-46D7-49AB-ABA0-D2FEFE2A15D0}" srcOrd="0" destOrd="0" presId="urn:microsoft.com/office/officeart/2005/8/layout/process2"/>
    <dgm:cxn modelId="{458D345F-E350-467A-B9B3-55BFFDCD8685}" type="presOf" srcId="{9149A3F6-6300-4532-83F0-A97E335E8B4E}" destId="{1ECEAEFC-A7C1-4DCA-BDCD-2CD79B703C3A}" srcOrd="0" destOrd="0" presId="urn:microsoft.com/office/officeart/2005/8/layout/process2"/>
    <dgm:cxn modelId="{4AFE88C6-5AF7-465A-B66C-80A12B8492EC}" type="presOf" srcId="{C772010D-B007-427D-B1E1-EE642541A572}" destId="{5330899A-747D-42C0-BBF3-ACA572CF8100}" srcOrd="1" destOrd="0" presId="urn:microsoft.com/office/officeart/2005/8/layout/process2"/>
    <dgm:cxn modelId="{AA2AD19A-AFB3-460C-9AF0-60CD235DEAB6}" type="presOf" srcId="{C0013E8C-70A6-4271-AAA0-658A59AFFEFB}" destId="{79B52A81-AEF2-4930-B9DA-DB76CF43F052}" srcOrd="0" destOrd="0" presId="urn:microsoft.com/office/officeart/2005/8/layout/process2"/>
    <dgm:cxn modelId="{0E3E4508-9FE2-40AD-ADBF-2742E7D33B8D}" srcId="{3B2C0DA5-B8FE-4DAA-88FC-8D50E028F685}" destId="{C0013E8C-70A6-4271-AAA0-658A59AFFEFB}" srcOrd="0" destOrd="0" parTransId="{AECB75F9-2E0B-49E9-8665-A62533C1F59E}" sibTransId="{B0985CB7-2F50-4501-97BF-A4C204284EA1}"/>
    <dgm:cxn modelId="{E8C47C2D-E99F-419C-93A4-6300805FFBC4}" type="presOf" srcId="{FFA370DC-C33B-4090-92A5-05D5179D7336}" destId="{33B75993-9A6E-41A5-8294-252F2D96C0ED}" srcOrd="0" destOrd="0" presId="urn:microsoft.com/office/officeart/2005/8/layout/process2"/>
    <dgm:cxn modelId="{6D6DB1CC-8CF2-4AA8-AB42-179C83E41CAD}" srcId="{3B2C0DA5-B8FE-4DAA-88FC-8D50E028F685}" destId="{B1F953E0-B725-4A58-A5D7-A11797D0EA19}" srcOrd="3" destOrd="0" parTransId="{68037A1F-81DC-4467-BCBE-5746D5C5019C}" sibTransId="{5A091962-7925-49C9-B2FE-063AE6E9E9A7}"/>
    <dgm:cxn modelId="{5D50A122-2DDD-4AFA-AEA4-AEA3E51F7C5B}" type="presOf" srcId="{3B2C0DA5-B8FE-4DAA-88FC-8D50E028F685}" destId="{238FC2A7-ED72-4015-BD64-71E10C8DE07F}" srcOrd="0" destOrd="0" presId="urn:microsoft.com/office/officeart/2005/8/layout/process2"/>
    <dgm:cxn modelId="{53792796-8C69-426E-936E-4C93E74D7F0B}" type="presOf" srcId="{5A091962-7925-49C9-B2FE-063AE6E9E9A7}" destId="{8ED79DB2-7434-42B2-8F38-EC1505FAC12F}" srcOrd="0" destOrd="0" presId="urn:microsoft.com/office/officeart/2005/8/layout/process2"/>
    <dgm:cxn modelId="{B68D4BA1-3CBF-4C28-B746-9457F16CF9E8}" type="presOf" srcId="{B1F953E0-B725-4A58-A5D7-A11797D0EA19}" destId="{5CF21346-5A2E-4354-96AC-F1CA8AFC35AC}" srcOrd="0" destOrd="0" presId="urn:microsoft.com/office/officeart/2005/8/layout/process2"/>
    <dgm:cxn modelId="{2D800306-8702-4577-BDF6-4C29638C1072}" type="presOf" srcId="{0EA17ACA-EBD4-4090-8F7F-EB0C914F3873}" destId="{FCADFBC6-1BA5-4FDE-824D-F6556FF6604C}" srcOrd="0" destOrd="0" presId="urn:microsoft.com/office/officeart/2005/8/layout/process2"/>
    <dgm:cxn modelId="{41257B00-E835-4A12-9F90-4F8FB00336B1}" srcId="{3B2C0DA5-B8FE-4DAA-88FC-8D50E028F685}" destId="{FFA370DC-C33B-4090-92A5-05D5179D7336}" srcOrd="1" destOrd="0" parTransId="{B08DEB0F-AC5F-459E-B9E1-872AC64B508B}" sibTransId="{9149A3F6-6300-4532-83F0-A97E335E8B4E}"/>
    <dgm:cxn modelId="{D6CE8311-DD71-494A-950D-B04E8A2D2BB6}" srcId="{3B2C0DA5-B8FE-4DAA-88FC-8D50E028F685}" destId="{DDF6939A-51CB-44E2-A8F8-F9D76E4BD225}" srcOrd="2" destOrd="0" parTransId="{EE357737-595F-4D04-967C-B7F070D55F04}" sibTransId="{C772010D-B007-427D-B1E1-EE642541A572}"/>
    <dgm:cxn modelId="{91EF2383-8B75-4C61-AB88-4234A4248E76}" type="presOf" srcId="{B0985CB7-2F50-4501-97BF-A4C204284EA1}" destId="{508BE188-45E0-4325-9929-6B8F4FBAEFD5}" srcOrd="0" destOrd="0" presId="urn:microsoft.com/office/officeart/2005/8/layout/process2"/>
    <dgm:cxn modelId="{5F0276C8-F9B6-481C-A19C-9428CF2F68BF}" type="presOf" srcId="{5A091962-7925-49C9-B2FE-063AE6E9E9A7}" destId="{B56BE819-6B97-42F7-ACDA-DC11EB7D607F}" srcOrd="1" destOrd="0" presId="urn:microsoft.com/office/officeart/2005/8/layout/process2"/>
    <dgm:cxn modelId="{EE7F2ADD-323C-4EF8-90D0-B92449C519AC}" srcId="{3B2C0DA5-B8FE-4DAA-88FC-8D50E028F685}" destId="{0EA17ACA-EBD4-4090-8F7F-EB0C914F3873}" srcOrd="4" destOrd="0" parTransId="{F799ED57-C6A9-47B0-B452-0CFC6FFF0073}" sibTransId="{DEE3DCF6-ED84-4C96-8797-1C1CA7010923}"/>
    <dgm:cxn modelId="{D0C73BF9-75FA-4DFF-A3A1-F79EB6696D62}" type="presOf" srcId="{DDF6939A-51CB-44E2-A8F8-F9D76E4BD225}" destId="{769F5EBF-5098-4467-99CE-9D4FFF0DB0B2}" srcOrd="0" destOrd="0" presId="urn:microsoft.com/office/officeart/2005/8/layout/process2"/>
    <dgm:cxn modelId="{2ACBDDB1-16EC-4E21-AE77-A01DD7752BB5}" type="presOf" srcId="{B0985CB7-2F50-4501-97BF-A4C204284EA1}" destId="{CD24D9C4-501F-4E68-8BFB-B9C834BE775E}" srcOrd="1" destOrd="0" presId="urn:microsoft.com/office/officeart/2005/8/layout/process2"/>
    <dgm:cxn modelId="{915B976B-5562-4A73-972F-2E3018E51945}" type="presOf" srcId="{9149A3F6-6300-4532-83F0-A97E335E8B4E}" destId="{46F49146-E9BB-4994-9B5A-36435EEDA3E7}" srcOrd="1" destOrd="0" presId="urn:microsoft.com/office/officeart/2005/8/layout/process2"/>
    <dgm:cxn modelId="{DE1E5B49-C3A8-41FB-8A6C-5EA760B84AE1}" type="presParOf" srcId="{238FC2A7-ED72-4015-BD64-71E10C8DE07F}" destId="{79B52A81-AEF2-4930-B9DA-DB76CF43F052}" srcOrd="0" destOrd="0" presId="urn:microsoft.com/office/officeart/2005/8/layout/process2"/>
    <dgm:cxn modelId="{91AE47A3-41E1-4739-8F40-D399D4AF3384}" type="presParOf" srcId="{238FC2A7-ED72-4015-BD64-71E10C8DE07F}" destId="{508BE188-45E0-4325-9929-6B8F4FBAEFD5}" srcOrd="1" destOrd="0" presId="urn:microsoft.com/office/officeart/2005/8/layout/process2"/>
    <dgm:cxn modelId="{4011DD81-CE45-4E69-AFBC-641F6446E24B}" type="presParOf" srcId="{508BE188-45E0-4325-9929-6B8F4FBAEFD5}" destId="{CD24D9C4-501F-4E68-8BFB-B9C834BE775E}" srcOrd="0" destOrd="0" presId="urn:microsoft.com/office/officeart/2005/8/layout/process2"/>
    <dgm:cxn modelId="{C885A85D-8FC1-45D3-9D5B-4BA70C0FCFA8}" type="presParOf" srcId="{238FC2A7-ED72-4015-BD64-71E10C8DE07F}" destId="{33B75993-9A6E-41A5-8294-252F2D96C0ED}" srcOrd="2" destOrd="0" presId="urn:microsoft.com/office/officeart/2005/8/layout/process2"/>
    <dgm:cxn modelId="{95E2457B-E6F4-429D-AEC5-11669256C62D}" type="presParOf" srcId="{238FC2A7-ED72-4015-BD64-71E10C8DE07F}" destId="{1ECEAEFC-A7C1-4DCA-BDCD-2CD79B703C3A}" srcOrd="3" destOrd="0" presId="urn:microsoft.com/office/officeart/2005/8/layout/process2"/>
    <dgm:cxn modelId="{EC6D2DE3-D386-4A46-B778-A1776283927A}" type="presParOf" srcId="{1ECEAEFC-A7C1-4DCA-BDCD-2CD79B703C3A}" destId="{46F49146-E9BB-4994-9B5A-36435EEDA3E7}" srcOrd="0" destOrd="0" presId="urn:microsoft.com/office/officeart/2005/8/layout/process2"/>
    <dgm:cxn modelId="{8C9908D9-7333-4377-BEAB-4C1EF1F2C08C}" type="presParOf" srcId="{238FC2A7-ED72-4015-BD64-71E10C8DE07F}" destId="{769F5EBF-5098-4467-99CE-9D4FFF0DB0B2}" srcOrd="4" destOrd="0" presId="urn:microsoft.com/office/officeart/2005/8/layout/process2"/>
    <dgm:cxn modelId="{D33AAD5C-C74E-46C9-9228-23AE9DC0CC04}" type="presParOf" srcId="{238FC2A7-ED72-4015-BD64-71E10C8DE07F}" destId="{F2143DA9-46D7-49AB-ABA0-D2FEFE2A15D0}" srcOrd="5" destOrd="0" presId="urn:microsoft.com/office/officeart/2005/8/layout/process2"/>
    <dgm:cxn modelId="{B330EC08-23F7-4663-99DC-68DCB7AE70F5}" type="presParOf" srcId="{F2143DA9-46D7-49AB-ABA0-D2FEFE2A15D0}" destId="{5330899A-747D-42C0-BBF3-ACA572CF8100}" srcOrd="0" destOrd="0" presId="urn:microsoft.com/office/officeart/2005/8/layout/process2"/>
    <dgm:cxn modelId="{8510DD67-4A42-4064-BAF4-733FF3814E46}" type="presParOf" srcId="{238FC2A7-ED72-4015-BD64-71E10C8DE07F}" destId="{5CF21346-5A2E-4354-96AC-F1CA8AFC35AC}" srcOrd="6" destOrd="0" presId="urn:microsoft.com/office/officeart/2005/8/layout/process2"/>
    <dgm:cxn modelId="{F10F3486-DECB-4176-96A7-42B2914554B8}" type="presParOf" srcId="{238FC2A7-ED72-4015-BD64-71E10C8DE07F}" destId="{8ED79DB2-7434-42B2-8F38-EC1505FAC12F}" srcOrd="7" destOrd="0" presId="urn:microsoft.com/office/officeart/2005/8/layout/process2"/>
    <dgm:cxn modelId="{75B2757F-ED3B-4D53-9A4A-939515B6DEAE}" type="presParOf" srcId="{8ED79DB2-7434-42B2-8F38-EC1505FAC12F}" destId="{B56BE819-6B97-42F7-ACDA-DC11EB7D607F}" srcOrd="0" destOrd="0" presId="urn:microsoft.com/office/officeart/2005/8/layout/process2"/>
    <dgm:cxn modelId="{63EA179B-04F0-4EF5-A1BD-5E809C06984D}" type="presParOf" srcId="{238FC2A7-ED72-4015-BD64-71E10C8DE07F}" destId="{FCADFBC6-1BA5-4FDE-824D-F6556FF6604C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C0DA5-B8FE-4DAA-88FC-8D50E028F685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C0013E8C-70A6-4271-AAA0-658A59AFFEFB}">
      <dgm:prSet phldrT="[Text]"/>
      <dgm:spPr/>
      <dgm:t>
        <a:bodyPr/>
        <a:lstStyle/>
        <a:p>
          <a:r>
            <a:rPr lang="en-CA" dirty="0" smtClean="0"/>
            <a:t>Employment and Social Development Canada</a:t>
          </a:r>
          <a:endParaRPr lang="en-CA" dirty="0"/>
        </a:p>
      </dgm:t>
    </dgm:pt>
    <dgm:pt modelId="{AECB75F9-2E0B-49E9-8665-A62533C1F59E}" type="parTrans" cxnId="{0E3E4508-9FE2-40AD-ADBF-2742E7D33B8D}">
      <dgm:prSet/>
      <dgm:spPr/>
      <dgm:t>
        <a:bodyPr/>
        <a:lstStyle/>
        <a:p>
          <a:endParaRPr lang="en-CA"/>
        </a:p>
      </dgm:t>
    </dgm:pt>
    <dgm:pt modelId="{B0985CB7-2F50-4501-97BF-A4C204284EA1}" type="sibTrans" cxnId="{0E3E4508-9FE2-40AD-ADBF-2742E7D33B8D}">
      <dgm:prSet/>
      <dgm:spPr/>
      <dgm:t>
        <a:bodyPr/>
        <a:lstStyle/>
        <a:p>
          <a:endParaRPr lang="en-CA"/>
        </a:p>
      </dgm:t>
    </dgm:pt>
    <dgm:pt modelId="{FFA370DC-C33B-4090-92A5-05D5179D7336}">
      <dgm:prSet phldrT="[Text]"/>
      <dgm:spPr/>
      <dgm:t>
        <a:bodyPr/>
        <a:lstStyle/>
        <a:p>
          <a:r>
            <a:rPr lang="en-CA" dirty="0" smtClean="0"/>
            <a:t>Strategic and Service Policy Branch </a:t>
          </a:r>
          <a:endParaRPr lang="en-CA" dirty="0"/>
        </a:p>
      </dgm:t>
    </dgm:pt>
    <dgm:pt modelId="{B08DEB0F-AC5F-459E-B9E1-872AC64B508B}" type="parTrans" cxnId="{41257B00-E835-4A12-9F90-4F8FB00336B1}">
      <dgm:prSet/>
      <dgm:spPr/>
      <dgm:t>
        <a:bodyPr/>
        <a:lstStyle/>
        <a:p>
          <a:endParaRPr lang="en-CA"/>
        </a:p>
      </dgm:t>
    </dgm:pt>
    <dgm:pt modelId="{9149A3F6-6300-4532-83F0-A97E335E8B4E}" type="sibTrans" cxnId="{41257B00-E835-4A12-9F90-4F8FB00336B1}">
      <dgm:prSet/>
      <dgm:spPr/>
      <dgm:t>
        <a:bodyPr/>
        <a:lstStyle/>
        <a:p>
          <a:endParaRPr lang="en-CA"/>
        </a:p>
      </dgm:t>
    </dgm:pt>
    <dgm:pt modelId="{DDF6939A-51CB-44E2-A8F8-F9D76E4BD225}">
      <dgm:prSet phldrT="[Text]"/>
      <dgm:spPr/>
      <dgm:t>
        <a:bodyPr/>
        <a:lstStyle/>
        <a:p>
          <a:r>
            <a:rPr lang="en-CA" dirty="0" smtClean="0"/>
            <a:t>Strategic and Horizontal Policy</a:t>
          </a:r>
          <a:endParaRPr lang="en-CA" dirty="0"/>
        </a:p>
      </dgm:t>
    </dgm:pt>
    <dgm:pt modelId="{EE357737-595F-4D04-967C-B7F070D55F04}" type="parTrans" cxnId="{D6CE8311-DD71-494A-950D-B04E8A2D2BB6}">
      <dgm:prSet/>
      <dgm:spPr/>
      <dgm:t>
        <a:bodyPr/>
        <a:lstStyle/>
        <a:p>
          <a:endParaRPr lang="en-CA"/>
        </a:p>
      </dgm:t>
    </dgm:pt>
    <dgm:pt modelId="{C772010D-B007-427D-B1E1-EE642541A572}" type="sibTrans" cxnId="{D6CE8311-DD71-494A-950D-B04E8A2D2BB6}">
      <dgm:prSet/>
      <dgm:spPr/>
      <dgm:t>
        <a:bodyPr/>
        <a:lstStyle/>
        <a:p>
          <a:endParaRPr lang="en-CA"/>
        </a:p>
      </dgm:t>
    </dgm:pt>
    <dgm:pt modelId="{B1F953E0-B725-4A58-A5D7-A11797D0EA19}">
      <dgm:prSet phldrT="[Text]"/>
      <dgm:spPr/>
      <dgm:t>
        <a:bodyPr/>
        <a:lstStyle/>
        <a:p>
          <a:r>
            <a:rPr lang="en-CA" dirty="0" smtClean="0"/>
            <a:t>Cabinet and Regulatory Affairs</a:t>
          </a:r>
          <a:endParaRPr lang="en-CA" dirty="0"/>
        </a:p>
      </dgm:t>
    </dgm:pt>
    <dgm:pt modelId="{68037A1F-81DC-4467-BCBE-5746D5C5019C}" type="parTrans" cxnId="{6D6DB1CC-8CF2-4AA8-AB42-179C83E41CAD}">
      <dgm:prSet/>
      <dgm:spPr/>
      <dgm:t>
        <a:bodyPr/>
        <a:lstStyle/>
        <a:p>
          <a:endParaRPr lang="en-CA"/>
        </a:p>
      </dgm:t>
    </dgm:pt>
    <dgm:pt modelId="{5A091962-7925-49C9-B2FE-063AE6E9E9A7}" type="sibTrans" cxnId="{6D6DB1CC-8CF2-4AA8-AB42-179C83E41CAD}">
      <dgm:prSet/>
      <dgm:spPr/>
      <dgm:t>
        <a:bodyPr/>
        <a:lstStyle/>
        <a:p>
          <a:endParaRPr lang="en-CA"/>
        </a:p>
      </dgm:t>
    </dgm:pt>
    <dgm:pt modelId="{0EA17ACA-EBD4-4090-8F7F-EB0C914F3873}">
      <dgm:prSet phldrT="[Text]"/>
      <dgm:spPr/>
      <dgm:t>
        <a:bodyPr/>
        <a:lstStyle/>
        <a:p>
          <a:r>
            <a:rPr lang="en-CA" dirty="0" smtClean="0"/>
            <a:t>Cabinet Affairs Unit </a:t>
          </a:r>
          <a:endParaRPr lang="en-CA" dirty="0"/>
        </a:p>
      </dgm:t>
    </dgm:pt>
    <dgm:pt modelId="{F799ED57-C6A9-47B0-B452-0CFC6FFF0073}" type="parTrans" cxnId="{EE7F2ADD-323C-4EF8-90D0-B92449C519AC}">
      <dgm:prSet/>
      <dgm:spPr/>
      <dgm:t>
        <a:bodyPr/>
        <a:lstStyle/>
        <a:p>
          <a:endParaRPr lang="en-CA"/>
        </a:p>
      </dgm:t>
    </dgm:pt>
    <dgm:pt modelId="{DEE3DCF6-ED84-4C96-8797-1C1CA7010923}" type="sibTrans" cxnId="{EE7F2ADD-323C-4EF8-90D0-B92449C519AC}">
      <dgm:prSet/>
      <dgm:spPr/>
      <dgm:t>
        <a:bodyPr/>
        <a:lstStyle/>
        <a:p>
          <a:endParaRPr lang="en-CA"/>
        </a:p>
      </dgm:t>
    </dgm:pt>
    <dgm:pt modelId="{DCD7CC1F-DE25-4B2D-A3C7-E79C95CB68DA}">
      <dgm:prSet/>
      <dgm:spPr/>
      <dgm:t>
        <a:bodyPr/>
        <a:lstStyle/>
        <a:p>
          <a:r>
            <a:rPr lang="en-CA" dirty="0" smtClean="0"/>
            <a:t>Cabinet Briefings</a:t>
          </a:r>
          <a:endParaRPr lang="en-CA" dirty="0"/>
        </a:p>
      </dgm:t>
    </dgm:pt>
    <dgm:pt modelId="{BD5210A8-AE1E-476C-88CC-E9275D8C0577}" type="parTrans" cxnId="{F57E2531-341D-4280-BFDC-357227577565}">
      <dgm:prSet/>
      <dgm:spPr/>
      <dgm:t>
        <a:bodyPr/>
        <a:lstStyle/>
        <a:p>
          <a:endParaRPr lang="en-CA"/>
        </a:p>
      </dgm:t>
    </dgm:pt>
    <dgm:pt modelId="{CF9C4AB1-29CD-4958-AF50-16AE8F03C090}" type="sibTrans" cxnId="{F57E2531-341D-4280-BFDC-357227577565}">
      <dgm:prSet/>
      <dgm:spPr/>
      <dgm:t>
        <a:bodyPr/>
        <a:lstStyle/>
        <a:p>
          <a:endParaRPr lang="en-CA"/>
        </a:p>
      </dgm:t>
    </dgm:pt>
    <dgm:pt modelId="{238FC2A7-ED72-4015-BD64-71E10C8DE07F}" type="pres">
      <dgm:prSet presAssocID="{3B2C0DA5-B8FE-4DAA-88FC-8D50E028F685}" presName="linearFlow" presStyleCnt="0">
        <dgm:presLayoutVars>
          <dgm:resizeHandles val="exact"/>
        </dgm:presLayoutVars>
      </dgm:prSet>
      <dgm:spPr/>
    </dgm:pt>
    <dgm:pt modelId="{79B52A81-AEF2-4930-B9DA-DB76CF43F052}" type="pres">
      <dgm:prSet presAssocID="{C0013E8C-70A6-4271-AAA0-658A59AFFEFB}" presName="node" presStyleLbl="node1" presStyleIdx="0" presStyleCnt="6" custLinFactNeighborX="-1087" custLinFactNeighborY="-17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08BE188-45E0-4325-9929-6B8F4FBAEFD5}" type="pres">
      <dgm:prSet presAssocID="{B0985CB7-2F50-4501-97BF-A4C204284EA1}" presName="sibTrans" presStyleLbl="sibTrans2D1" presStyleIdx="0" presStyleCnt="5"/>
      <dgm:spPr/>
      <dgm:t>
        <a:bodyPr/>
        <a:lstStyle/>
        <a:p>
          <a:endParaRPr lang="en-CA"/>
        </a:p>
      </dgm:t>
    </dgm:pt>
    <dgm:pt modelId="{CD24D9C4-501F-4E68-8BFB-B9C834BE775E}" type="pres">
      <dgm:prSet presAssocID="{B0985CB7-2F50-4501-97BF-A4C204284EA1}" presName="connectorText" presStyleLbl="sibTrans2D1" presStyleIdx="0" presStyleCnt="5"/>
      <dgm:spPr/>
      <dgm:t>
        <a:bodyPr/>
        <a:lstStyle/>
        <a:p>
          <a:endParaRPr lang="en-CA"/>
        </a:p>
      </dgm:t>
    </dgm:pt>
    <dgm:pt modelId="{33B75993-9A6E-41A5-8294-252F2D96C0ED}" type="pres">
      <dgm:prSet presAssocID="{FFA370DC-C33B-4090-92A5-05D5179D733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CEAEFC-A7C1-4DCA-BDCD-2CD79B703C3A}" type="pres">
      <dgm:prSet presAssocID="{9149A3F6-6300-4532-83F0-A97E335E8B4E}" presName="sibTrans" presStyleLbl="sibTrans2D1" presStyleIdx="1" presStyleCnt="5"/>
      <dgm:spPr/>
      <dgm:t>
        <a:bodyPr/>
        <a:lstStyle/>
        <a:p>
          <a:endParaRPr lang="en-CA"/>
        </a:p>
      </dgm:t>
    </dgm:pt>
    <dgm:pt modelId="{46F49146-E9BB-4994-9B5A-36435EEDA3E7}" type="pres">
      <dgm:prSet presAssocID="{9149A3F6-6300-4532-83F0-A97E335E8B4E}" presName="connectorText" presStyleLbl="sibTrans2D1" presStyleIdx="1" presStyleCnt="5"/>
      <dgm:spPr/>
      <dgm:t>
        <a:bodyPr/>
        <a:lstStyle/>
        <a:p>
          <a:endParaRPr lang="en-CA"/>
        </a:p>
      </dgm:t>
    </dgm:pt>
    <dgm:pt modelId="{769F5EBF-5098-4467-99CE-9D4FFF0DB0B2}" type="pres">
      <dgm:prSet presAssocID="{DDF6939A-51CB-44E2-A8F8-F9D76E4BD2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2143DA9-46D7-49AB-ABA0-D2FEFE2A15D0}" type="pres">
      <dgm:prSet presAssocID="{C772010D-B007-427D-B1E1-EE642541A572}" presName="sibTrans" presStyleLbl="sibTrans2D1" presStyleIdx="2" presStyleCnt="5"/>
      <dgm:spPr/>
      <dgm:t>
        <a:bodyPr/>
        <a:lstStyle/>
        <a:p>
          <a:endParaRPr lang="en-CA"/>
        </a:p>
      </dgm:t>
    </dgm:pt>
    <dgm:pt modelId="{5330899A-747D-42C0-BBF3-ACA572CF8100}" type="pres">
      <dgm:prSet presAssocID="{C772010D-B007-427D-B1E1-EE642541A572}" presName="connectorText" presStyleLbl="sibTrans2D1" presStyleIdx="2" presStyleCnt="5"/>
      <dgm:spPr/>
      <dgm:t>
        <a:bodyPr/>
        <a:lstStyle/>
        <a:p>
          <a:endParaRPr lang="en-CA"/>
        </a:p>
      </dgm:t>
    </dgm:pt>
    <dgm:pt modelId="{5CF21346-5A2E-4354-96AC-F1CA8AFC35AC}" type="pres">
      <dgm:prSet presAssocID="{B1F953E0-B725-4A58-A5D7-A11797D0EA1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D79DB2-7434-42B2-8F38-EC1505FAC12F}" type="pres">
      <dgm:prSet presAssocID="{5A091962-7925-49C9-B2FE-063AE6E9E9A7}" presName="sibTrans" presStyleLbl="sibTrans2D1" presStyleIdx="3" presStyleCnt="5"/>
      <dgm:spPr/>
      <dgm:t>
        <a:bodyPr/>
        <a:lstStyle/>
        <a:p>
          <a:endParaRPr lang="en-CA"/>
        </a:p>
      </dgm:t>
    </dgm:pt>
    <dgm:pt modelId="{B56BE819-6B97-42F7-ACDA-DC11EB7D607F}" type="pres">
      <dgm:prSet presAssocID="{5A091962-7925-49C9-B2FE-063AE6E9E9A7}" presName="connectorText" presStyleLbl="sibTrans2D1" presStyleIdx="3" presStyleCnt="5"/>
      <dgm:spPr/>
      <dgm:t>
        <a:bodyPr/>
        <a:lstStyle/>
        <a:p>
          <a:endParaRPr lang="en-CA"/>
        </a:p>
      </dgm:t>
    </dgm:pt>
    <dgm:pt modelId="{FCADFBC6-1BA5-4FDE-824D-F6556FF6604C}" type="pres">
      <dgm:prSet presAssocID="{0EA17ACA-EBD4-4090-8F7F-EB0C914F387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A268812-1A36-434D-951F-A4090B3CFC1B}" type="pres">
      <dgm:prSet presAssocID="{DEE3DCF6-ED84-4C96-8797-1C1CA7010923}" presName="sibTrans" presStyleLbl="sibTrans2D1" presStyleIdx="4" presStyleCnt="5"/>
      <dgm:spPr/>
      <dgm:t>
        <a:bodyPr/>
        <a:lstStyle/>
        <a:p>
          <a:endParaRPr lang="en-CA"/>
        </a:p>
      </dgm:t>
    </dgm:pt>
    <dgm:pt modelId="{270C6ED5-A40E-4BB4-BF48-2E3301A232F9}" type="pres">
      <dgm:prSet presAssocID="{DEE3DCF6-ED84-4C96-8797-1C1CA7010923}" presName="connectorText" presStyleLbl="sibTrans2D1" presStyleIdx="4" presStyleCnt="5"/>
      <dgm:spPr/>
      <dgm:t>
        <a:bodyPr/>
        <a:lstStyle/>
        <a:p>
          <a:endParaRPr lang="en-CA"/>
        </a:p>
      </dgm:t>
    </dgm:pt>
    <dgm:pt modelId="{837313A4-F282-42F3-BD9E-17744851F55A}" type="pres">
      <dgm:prSet presAssocID="{DCD7CC1F-DE25-4B2D-A3C7-E79C95CB68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9C850F0-07EF-4815-AD28-C5730159552D}" type="presOf" srcId="{9149A3F6-6300-4532-83F0-A97E335E8B4E}" destId="{1ECEAEFC-A7C1-4DCA-BDCD-2CD79B703C3A}" srcOrd="0" destOrd="0" presId="urn:microsoft.com/office/officeart/2005/8/layout/process2"/>
    <dgm:cxn modelId="{C6198EB1-6888-4FB4-8370-4C939B7B7379}" type="presOf" srcId="{DEE3DCF6-ED84-4C96-8797-1C1CA7010923}" destId="{3A268812-1A36-434D-951F-A4090B3CFC1B}" srcOrd="0" destOrd="0" presId="urn:microsoft.com/office/officeart/2005/8/layout/process2"/>
    <dgm:cxn modelId="{FADDF10A-8C96-444E-885B-176EA444F6D8}" type="presOf" srcId="{9149A3F6-6300-4532-83F0-A97E335E8B4E}" destId="{46F49146-E9BB-4994-9B5A-36435EEDA3E7}" srcOrd="1" destOrd="0" presId="urn:microsoft.com/office/officeart/2005/8/layout/process2"/>
    <dgm:cxn modelId="{0E3E4508-9FE2-40AD-ADBF-2742E7D33B8D}" srcId="{3B2C0DA5-B8FE-4DAA-88FC-8D50E028F685}" destId="{C0013E8C-70A6-4271-AAA0-658A59AFFEFB}" srcOrd="0" destOrd="0" parTransId="{AECB75F9-2E0B-49E9-8665-A62533C1F59E}" sibTransId="{B0985CB7-2F50-4501-97BF-A4C204284EA1}"/>
    <dgm:cxn modelId="{9C7C584D-2FF9-42CC-9E6A-E7D23C68A06A}" type="presOf" srcId="{B0985CB7-2F50-4501-97BF-A4C204284EA1}" destId="{508BE188-45E0-4325-9929-6B8F4FBAEFD5}" srcOrd="0" destOrd="0" presId="urn:microsoft.com/office/officeart/2005/8/layout/process2"/>
    <dgm:cxn modelId="{9FED6469-04C6-4C28-84A4-022607BAC6D2}" type="presOf" srcId="{DCD7CC1F-DE25-4B2D-A3C7-E79C95CB68DA}" destId="{837313A4-F282-42F3-BD9E-17744851F55A}" srcOrd="0" destOrd="0" presId="urn:microsoft.com/office/officeart/2005/8/layout/process2"/>
    <dgm:cxn modelId="{28882476-594F-4BFB-A214-36EB432D0005}" type="presOf" srcId="{C0013E8C-70A6-4271-AAA0-658A59AFFEFB}" destId="{79B52A81-AEF2-4930-B9DA-DB76CF43F052}" srcOrd="0" destOrd="0" presId="urn:microsoft.com/office/officeart/2005/8/layout/process2"/>
    <dgm:cxn modelId="{04539C1A-C367-4884-8D1D-E635BE33A59D}" type="presOf" srcId="{C772010D-B007-427D-B1E1-EE642541A572}" destId="{5330899A-747D-42C0-BBF3-ACA572CF8100}" srcOrd="1" destOrd="0" presId="urn:microsoft.com/office/officeart/2005/8/layout/process2"/>
    <dgm:cxn modelId="{6D6DB1CC-8CF2-4AA8-AB42-179C83E41CAD}" srcId="{3B2C0DA5-B8FE-4DAA-88FC-8D50E028F685}" destId="{B1F953E0-B725-4A58-A5D7-A11797D0EA19}" srcOrd="3" destOrd="0" parTransId="{68037A1F-81DC-4467-BCBE-5746D5C5019C}" sibTransId="{5A091962-7925-49C9-B2FE-063AE6E9E9A7}"/>
    <dgm:cxn modelId="{5E94EAAC-2D26-4C51-992D-E4EBE550A5E2}" type="presOf" srcId="{5A091962-7925-49C9-B2FE-063AE6E9E9A7}" destId="{8ED79DB2-7434-42B2-8F38-EC1505FAC12F}" srcOrd="0" destOrd="0" presId="urn:microsoft.com/office/officeart/2005/8/layout/process2"/>
    <dgm:cxn modelId="{578DD5BC-0D46-4182-A9B3-D239C9B51D97}" type="presOf" srcId="{B0985CB7-2F50-4501-97BF-A4C204284EA1}" destId="{CD24D9C4-501F-4E68-8BFB-B9C834BE775E}" srcOrd="1" destOrd="0" presId="urn:microsoft.com/office/officeart/2005/8/layout/process2"/>
    <dgm:cxn modelId="{AC17E4A9-D591-49F5-B792-5CB5CE425EFF}" type="presOf" srcId="{DDF6939A-51CB-44E2-A8F8-F9D76E4BD225}" destId="{769F5EBF-5098-4467-99CE-9D4FFF0DB0B2}" srcOrd="0" destOrd="0" presId="urn:microsoft.com/office/officeart/2005/8/layout/process2"/>
    <dgm:cxn modelId="{B6FF8BB0-284C-42CE-9C37-F6189CB80786}" type="presOf" srcId="{3B2C0DA5-B8FE-4DAA-88FC-8D50E028F685}" destId="{238FC2A7-ED72-4015-BD64-71E10C8DE07F}" srcOrd="0" destOrd="0" presId="urn:microsoft.com/office/officeart/2005/8/layout/process2"/>
    <dgm:cxn modelId="{22D53EA8-A67E-49F4-B565-6B157F34F531}" type="presOf" srcId="{0EA17ACA-EBD4-4090-8F7F-EB0C914F3873}" destId="{FCADFBC6-1BA5-4FDE-824D-F6556FF6604C}" srcOrd="0" destOrd="0" presId="urn:microsoft.com/office/officeart/2005/8/layout/process2"/>
    <dgm:cxn modelId="{BC9FA087-FAB9-4EC7-957D-AD0F59855E24}" type="presOf" srcId="{C772010D-B007-427D-B1E1-EE642541A572}" destId="{F2143DA9-46D7-49AB-ABA0-D2FEFE2A15D0}" srcOrd="0" destOrd="0" presId="urn:microsoft.com/office/officeart/2005/8/layout/process2"/>
    <dgm:cxn modelId="{6A4BE757-DDEA-44D3-9075-882DC20E0C52}" type="presOf" srcId="{DEE3DCF6-ED84-4C96-8797-1C1CA7010923}" destId="{270C6ED5-A40E-4BB4-BF48-2E3301A232F9}" srcOrd="1" destOrd="0" presId="urn:microsoft.com/office/officeart/2005/8/layout/process2"/>
    <dgm:cxn modelId="{F57E2531-341D-4280-BFDC-357227577565}" srcId="{3B2C0DA5-B8FE-4DAA-88FC-8D50E028F685}" destId="{DCD7CC1F-DE25-4B2D-A3C7-E79C95CB68DA}" srcOrd="5" destOrd="0" parTransId="{BD5210A8-AE1E-476C-88CC-E9275D8C0577}" sibTransId="{CF9C4AB1-29CD-4958-AF50-16AE8F03C090}"/>
    <dgm:cxn modelId="{41257B00-E835-4A12-9F90-4F8FB00336B1}" srcId="{3B2C0DA5-B8FE-4DAA-88FC-8D50E028F685}" destId="{FFA370DC-C33B-4090-92A5-05D5179D7336}" srcOrd="1" destOrd="0" parTransId="{B08DEB0F-AC5F-459E-B9E1-872AC64B508B}" sibTransId="{9149A3F6-6300-4532-83F0-A97E335E8B4E}"/>
    <dgm:cxn modelId="{D6CE8311-DD71-494A-950D-B04E8A2D2BB6}" srcId="{3B2C0DA5-B8FE-4DAA-88FC-8D50E028F685}" destId="{DDF6939A-51CB-44E2-A8F8-F9D76E4BD225}" srcOrd="2" destOrd="0" parTransId="{EE357737-595F-4D04-967C-B7F070D55F04}" sibTransId="{C772010D-B007-427D-B1E1-EE642541A572}"/>
    <dgm:cxn modelId="{EE7F2ADD-323C-4EF8-90D0-B92449C519AC}" srcId="{3B2C0DA5-B8FE-4DAA-88FC-8D50E028F685}" destId="{0EA17ACA-EBD4-4090-8F7F-EB0C914F3873}" srcOrd="4" destOrd="0" parTransId="{F799ED57-C6A9-47B0-B452-0CFC6FFF0073}" sibTransId="{DEE3DCF6-ED84-4C96-8797-1C1CA7010923}"/>
    <dgm:cxn modelId="{222F5E89-1F77-4AA1-A38D-64A286C6C847}" type="presOf" srcId="{FFA370DC-C33B-4090-92A5-05D5179D7336}" destId="{33B75993-9A6E-41A5-8294-252F2D96C0ED}" srcOrd="0" destOrd="0" presId="urn:microsoft.com/office/officeart/2005/8/layout/process2"/>
    <dgm:cxn modelId="{0F727063-DD72-4DC7-9FBF-EE42A3097411}" type="presOf" srcId="{B1F953E0-B725-4A58-A5D7-A11797D0EA19}" destId="{5CF21346-5A2E-4354-96AC-F1CA8AFC35AC}" srcOrd="0" destOrd="0" presId="urn:microsoft.com/office/officeart/2005/8/layout/process2"/>
    <dgm:cxn modelId="{1822A884-427F-42D2-B245-F7021619E236}" type="presOf" srcId="{5A091962-7925-49C9-B2FE-063AE6E9E9A7}" destId="{B56BE819-6B97-42F7-ACDA-DC11EB7D607F}" srcOrd="1" destOrd="0" presId="urn:microsoft.com/office/officeart/2005/8/layout/process2"/>
    <dgm:cxn modelId="{49A8238D-568A-4F5D-BFAF-2490666B50F8}" type="presParOf" srcId="{238FC2A7-ED72-4015-BD64-71E10C8DE07F}" destId="{79B52A81-AEF2-4930-B9DA-DB76CF43F052}" srcOrd="0" destOrd="0" presId="urn:microsoft.com/office/officeart/2005/8/layout/process2"/>
    <dgm:cxn modelId="{C1929812-A3E5-4FA5-A750-591D6051477D}" type="presParOf" srcId="{238FC2A7-ED72-4015-BD64-71E10C8DE07F}" destId="{508BE188-45E0-4325-9929-6B8F4FBAEFD5}" srcOrd="1" destOrd="0" presId="urn:microsoft.com/office/officeart/2005/8/layout/process2"/>
    <dgm:cxn modelId="{7D679EEC-D1FC-4C4B-9002-8F9E8A7CAAF4}" type="presParOf" srcId="{508BE188-45E0-4325-9929-6B8F4FBAEFD5}" destId="{CD24D9C4-501F-4E68-8BFB-B9C834BE775E}" srcOrd="0" destOrd="0" presId="urn:microsoft.com/office/officeart/2005/8/layout/process2"/>
    <dgm:cxn modelId="{D7C0F0C4-C95E-406C-A333-7C458F2847E3}" type="presParOf" srcId="{238FC2A7-ED72-4015-BD64-71E10C8DE07F}" destId="{33B75993-9A6E-41A5-8294-252F2D96C0ED}" srcOrd="2" destOrd="0" presId="urn:microsoft.com/office/officeart/2005/8/layout/process2"/>
    <dgm:cxn modelId="{73ABCD77-4637-4A71-A3FD-B15D75D797F3}" type="presParOf" srcId="{238FC2A7-ED72-4015-BD64-71E10C8DE07F}" destId="{1ECEAEFC-A7C1-4DCA-BDCD-2CD79B703C3A}" srcOrd="3" destOrd="0" presId="urn:microsoft.com/office/officeart/2005/8/layout/process2"/>
    <dgm:cxn modelId="{D03ED088-11E9-426D-9E27-2E9DA3A3006D}" type="presParOf" srcId="{1ECEAEFC-A7C1-4DCA-BDCD-2CD79B703C3A}" destId="{46F49146-E9BB-4994-9B5A-36435EEDA3E7}" srcOrd="0" destOrd="0" presId="urn:microsoft.com/office/officeart/2005/8/layout/process2"/>
    <dgm:cxn modelId="{A5CD1F70-609A-4CBA-88B0-FE6550E03D03}" type="presParOf" srcId="{238FC2A7-ED72-4015-BD64-71E10C8DE07F}" destId="{769F5EBF-5098-4467-99CE-9D4FFF0DB0B2}" srcOrd="4" destOrd="0" presId="urn:microsoft.com/office/officeart/2005/8/layout/process2"/>
    <dgm:cxn modelId="{B64BEB6D-89D8-460A-AE6F-0E14DED11053}" type="presParOf" srcId="{238FC2A7-ED72-4015-BD64-71E10C8DE07F}" destId="{F2143DA9-46D7-49AB-ABA0-D2FEFE2A15D0}" srcOrd="5" destOrd="0" presId="urn:microsoft.com/office/officeart/2005/8/layout/process2"/>
    <dgm:cxn modelId="{FCFBEC52-895D-4CB0-88F9-EB3D1F845E86}" type="presParOf" srcId="{F2143DA9-46D7-49AB-ABA0-D2FEFE2A15D0}" destId="{5330899A-747D-42C0-BBF3-ACA572CF8100}" srcOrd="0" destOrd="0" presId="urn:microsoft.com/office/officeart/2005/8/layout/process2"/>
    <dgm:cxn modelId="{AEB7B09A-5EE7-4EC8-A521-A058CD29A459}" type="presParOf" srcId="{238FC2A7-ED72-4015-BD64-71E10C8DE07F}" destId="{5CF21346-5A2E-4354-96AC-F1CA8AFC35AC}" srcOrd="6" destOrd="0" presId="urn:microsoft.com/office/officeart/2005/8/layout/process2"/>
    <dgm:cxn modelId="{581168EA-5602-4B70-8EC8-856C030A0C0B}" type="presParOf" srcId="{238FC2A7-ED72-4015-BD64-71E10C8DE07F}" destId="{8ED79DB2-7434-42B2-8F38-EC1505FAC12F}" srcOrd="7" destOrd="0" presId="urn:microsoft.com/office/officeart/2005/8/layout/process2"/>
    <dgm:cxn modelId="{ECA0B6DC-F76E-438C-9A8F-C57514CB070A}" type="presParOf" srcId="{8ED79DB2-7434-42B2-8F38-EC1505FAC12F}" destId="{B56BE819-6B97-42F7-ACDA-DC11EB7D607F}" srcOrd="0" destOrd="0" presId="urn:microsoft.com/office/officeart/2005/8/layout/process2"/>
    <dgm:cxn modelId="{8565BD73-6C25-4BCB-8C22-7601541A81A4}" type="presParOf" srcId="{238FC2A7-ED72-4015-BD64-71E10C8DE07F}" destId="{FCADFBC6-1BA5-4FDE-824D-F6556FF6604C}" srcOrd="8" destOrd="0" presId="urn:microsoft.com/office/officeart/2005/8/layout/process2"/>
    <dgm:cxn modelId="{8E0FE6CF-CC66-4224-B74A-0477D5383E24}" type="presParOf" srcId="{238FC2A7-ED72-4015-BD64-71E10C8DE07F}" destId="{3A268812-1A36-434D-951F-A4090B3CFC1B}" srcOrd="9" destOrd="0" presId="urn:microsoft.com/office/officeart/2005/8/layout/process2"/>
    <dgm:cxn modelId="{F6271A93-6FF6-4769-A7B5-CFE3CC4899AD}" type="presParOf" srcId="{3A268812-1A36-434D-951F-A4090B3CFC1B}" destId="{270C6ED5-A40E-4BB4-BF48-2E3301A232F9}" srcOrd="0" destOrd="0" presId="urn:microsoft.com/office/officeart/2005/8/layout/process2"/>
    <dgm:cxn modelId="{49AFD1E6-88AA-4B09-88DC-6FCC283ACEF3}" type="presParOf" srcId="{238FC2A7-ED72-4015-BD64-71E10C8DE07F}" destId="{837313A4-F282-42F3-BD9E-17744851F55A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1B619D-3620-49D1-89E0-11FF19A34D69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CB5817B4-B54F-4071-A4DF-116638E918E7}">
      <dgm:prSet phldrT="[Text]" custT="1"/>
      <dgm:spPr/>
      <dgm:t>
        <a:bodyPr/>
        <a:lstStyle/>
        <a:p>
          <a:r>
            <a:rPr lang="en-CA" sz="1600" dirty="0" smtClean="0"/>
            <a:t>Any direct and indirect impacts on ESDC programs and policies </a:t>
          </a:r>
          <a:endParaRPr lang="en-CA" sz="1600" dirty="0"/>
        </a:p>
      </dgm:t>
    </dgm:pt>
    <dgm:pt modelId="{69BFAF44-8305-47AC-A571-0D501A2DF5F0}" type="parTrans" cxnId="{6252234D-8294-4ED3-A335-D889413BBCD4}">
      <dgm:prSet/>
      <dgm:spPr/>
      <dgm:t>
        <a:bodyPr/>
        <a:lstStyle/>
        <a:p>
          <a:endParaRPr lang="en-CA"/>
        </a:p>
      </dgm:t>
    </dgm:pt>
    <dgm:pt modelId="{2A54FD73-6E72-4182-A419-DB83E3A455CC}" type="sibTrans" cxnId="{6252234D-8294-4ED3-A335-D889413BBCD4}">
      <dgm:prSet/>
      <dgm:spPr/>
      <dgm:t>
        <a:bodyPr/>
        <a:lstStyle/>
        <a:p>
          <a:endParaRPr lang="en-CA"/>
        </a:p>
      </dgm:t>
    </dgm:pt>
    <dgm:pt modelId="{2C273179-8FA8-4890-A101-C3C02C474023}">
      <dgm:prSet phldrT="[Text]" custT="1"/>
      <dgm:spPr/>
      <dgm:t>
        <a:bodyPr/>
        <a:lstStyle/>
        <a:p>
          <a:r>
            <a:rPr lang="en-CA" sz="1400" dirty="0" smtClean="0"/>
            <a:t>Any potential links between the MC and ESDC portfolio business </a:t>
          </a:r>
          <a:endParaRPr lang="en-CA" sz="1400" dirty="0"/>
        </a:p>
      </dgm:t>
    </dgm:pt>
    <dgm:pt modelId="{6FB0DEE9-E78F-4636-975F-02AA49223501}" type="parTrans" cxnId="{1B0839C2-3960-4459-88EF-F083305BE295}">
      <dgm:prSet/>
      <dgm:spPr/>
      <dgm:t>
        <a:bodyPr/>
        <a:lstStyle/>
        <a:p>
          <a:endParaRPr lang="en-CA"/>
        </a:p>
      </dgm:t>
    </dgm:pt>
    <dgm:pt modelId="{85CF5E4C-0A51-4A14-8825-9126E0BA1AE1}" type="sibTrans" cxnId="{1B0839C2-3960-4459-88EF-F083305BE295}">
      <dgm:prSet/>
      <dgm:spPr/>
      <dgm:t>
        <a:bodyPr/>
        <a:lstStyle/>
        <a:p>
          <a:endParaRPr lang="en-CA"/>
        </a:p>
      </dgm:t>
    </dgm:pt>
    <dgm:pt modelId="{0C011A31-3D10-4583-8999-812DD436408A}">
      <dgm:prSet phldrT="[Text]" custT="1"/>
      <dgm:spPr/>
      <dgm:t>
        <a:bodyPr/>
        <a:lstStyle/>
        <a:p>
          <a:r>
            <a:rPr lang="en-CA" sz="1400" dirty="0" smtClean="0"/>
            <a:t>Any links with Speech from the Throne, Budget commitments , recent announcements, international </a:t>
          </a:r>
          <a:r>
            <a:rPr lang="en-CA" sz="1400" dirty="0" err="1" smtClean="0"/>
            <a:t>fo</a:t>
          </a:r>
          <a:endParaRPr lang="en-CA" sz="1400" dirty="0"/>
        </a:p>
      </dgm:t>
    </dgm:pt>
    <dgm:pt modelId="{435934C7-05B0-4D90-A128-E87018ABA9E8}" type="parTrans" cxnId="{3D9E1B5C-E8B4-4EC4-974C-8FD028724E36}">
      <dgm:prSet/>
      <dgm:spPr/>
      <dgm:t>
        <a:bodyPr/>
        <a:lstStyle/>
        <a:p>
          <a:endParaRPr lang="en-CA"/>
        </a:p>
      </dgm:t>
    </dgm:pt>
    <dgm:pt modelId="{2D957F87-EA4B-4233-A6FB-BDA7E977EF4A}" type="sibTrans" cxnId="{3D9E1B5C-E8B4-4EC4-974C-8FD028724E36}">
      <dgm:prSet/>
      <dgm:spPr/>
      <dgm:t>
        <a:bodyPr/>
        <a:lstStyle/>
        <a:p>
          <a:endParaRPr lang="en-CA"/>
        </a:p>
      </dgm:t>
    </dgm:pt>
    <dgm:pt modelId="{DA294B75-DCFE-4053-BD2E-195D4E0692D8}">
      <dgm:prSet custT="1"/>
      <dgm:spPr/>
      <dgm:t>
        <a:bodyPr/>
        <a:lstStyle/>
        <a:p>
          <a:r>
            <a:rPr lang="en-CA" sz="1400" dirty="0" smtClean="0"/>
            <a:t>Any involvements from  department officials in the elaboration of the MC </a:t>
          </a:r>
          <a:endParaRPr lang="en-CA" sz="1400" dirty="0"/>
        </a:p>
      </dgm:t>
    </dgm:pt>
    <dgm:pt modelId="{AAC344CD-B8F8-46AF-874A-92452F8504F1}" type="parTrans" cxnId="{F24FF75F-7D28-482A-8869-88FD4785E203}">
      <dgm:prSet/>
      <dgm:spPr/>
      <dgm:t>
        <a:bodyPr/>
        <a:lstStyle/>
        <a:p>
          <a:endParaRPr lang="en-CA"/>
        </a:p>
      </dgm:t>
    </dgm:pt>
    <dgm:pt modelId="{5EC736D7-8F8C-4F3A-B6EE-8A0294EECABB}" type="sibTrans" cxnId="{F24FF75F-7D28-482A-8869-88FD4785E203}">
      <dgm:prSet/>
      <dgm:spPr/>
      <dgm:t>
        <a:bodyPr/>
        <a:lstStyle/>
        <a:p>
          <a:endParaRPr lang="en-CA"/>
        </a:p>
      </dgm:t>
    </dgm:pt>
    <dgm:pt modelId="{DA79A940-5981-4D76-9603-79EB90ADB3E7}">
      <dgm:prSet custT="1"/>
      <dgm:spPr/>
      <dgm:t>
        <a:bodyPr/>
        <a:lstStyle/>
        <a:p>
          <a:r>
            <a:rPr lang="en-CA" sz="1400" dirty="0" smtClean="0"/>
            <a:t>Any working groups or meetings between officials regarding topics related to the MC</a:t>
          </a:r>
          <a:endParaRPr lang="en-CA" sz="1400" dirty="0"/>
        </a:p>
      </dgm:t>
    </dgm:pt>
    <dgm:pt modelId="{B6BC52E2-90F1-4540-ADB9-86ADC5C89DA0}" type="parTrans" cxnId="{A3F5CD74-6718-43D1-903D-C491BD3A675A}">
      <dgm:prSet/>
      <dgm:spPr/>
      <dgm:t>
        <a:bodyPr/>
        <a:lstStyle/>
        <a:p>
          <a:endParaRPr lang="en-CA"/>
        </a:p>
      </dgm:t>
    </dgm:pt>
    <dgm:pt modelId="{02DB1CE2-C0AF-4FDC-AD55-2DAFDC56813D}" type="sibTrans" cxnId="{A3F5CD74-6718-43D1-903D-C491BD3A675A}">
      <dgm:prSet/>
      <dgm:spPr/>
      <dgm:t>
        <a:bodyPr/>
        <a:lstStyle/>
        <a:p>
          <a:endParaRPr lang="en-CA"/>
        </a:p>
      </dgm:t>
    </dgm:pt>
    <dgm:pt modelId="{8FA50C0D-237A-4F62-B10E-A004082A7FAC}" type="pres">
      <dgm:prSet presAssocID="{861B619D-3620-49D1-89E0-11FF19A34D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F29DD15-B417-47F5-8C4E-FCC8D474DF83}" type="pres">
      <dgm:prSet presAssocID="{CB5817B4-B54F-4071-A4DF-116638E918E7}" presName="parentLin" presStyleCnt="0"/>
      <dgm:spPr/>
    </dgm:pt>
    <dgm:pt modelId="{A0981668-499A-4221-850C-3F8D4B8086FA}" type="pres">
      <dgm:prSet presAssocID="{CB5817B4-B54F-4071-A4DF-116638E918E7}" presName="parentLeftMargin" presStyleLbl="node1" presStyleIdx="0" presStyleCnt="5"/>
      <dgm:spPr/>
      <dgm:t>
        <a:bodyPr/>
        <a:lstStyle/>
        <a:p>
          <a:endParaRPr lang="en-CA"/>
        </a:p>
      </dgm:t>
    </dgm:pt>
    <dgm:pt modelId="{9BEA5DA5-F2D9-4DA4-997C-3AB5C11C6F89}" type="pres">
      <dgm:prSet presAssocID="{CB5817B4-B54F-4071-A4DF-116638E918E7}" presName="parentText" presStyleLbl="node1" presStyleIdx="0" presStyleCnt="5" custScaleX="125906" custScaleY="15512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12F6E7F-165E-4D84-BAC5-7A34D3CAAD8C}" type="pres">
      <dgm:prSet presAssocID="{CB5817B4-B54F-4071-A4DF-116638E918E7}" presName="negativeSpace" presStyleCnt="0"/>
      <dgm:spPr/>
    </dgm:pt>
    <dgm:pt modelId="{F92764AD-B1E1-434B-90EA-0D772AA3356C}" type="pres">
      <dgm:prSet presAssocID="{CB5817B4-B54F-4071-A4DF-116638E918E7}" presName="childText" presStyleLbl="conFgAcc1" presStyleIdx="0" presStyleCnt="5" custLinFactNeighborX="-873" custLinFactNeighborY="-42672">
        <dgm:presLayoutVars>
          <dgm:bulletEnabled val="1"/>
        </dgm:presLayoutVars>
      </dgm:prSet>
      <dgm:spPr/>
    </dgm:pt>
    <dgm:pt modelId="{F3448AC1-D78B-4CC5-AA73-13E16899C155}" type="pres">
      <dgm:prSet presAssocID="{2A54FD73-6E72-4182-A419-DB83E3A455CC}" presName="spaceBetweenRectangles" presStyleCnt="0"/>
      <dgm:spPr/>
    </dgm:pt>
    <dgm:pt modelId="{DEBA2D6B-D6EF-4458-8389-4FC7BB0B867F}" type="pres">
      <dgm:prSet presAssocID="{DA294B75-DCFE-4053-BD2E-195D4E0692D8}" presName="parentLin" presStyleCnt="0"/>
      <dgm:spPr/>
    </dgm:pt>
    <dgm:pt modelId="{68376315-7E3F-423A-94B7-B78F1D682999}" type="pres">
      <dgm:prSet presAssocID="{DA294B75-DCFE-4053-BD2E-195D4E0692D8}" presName="parentLeftMargin" presStyleLbl="node1" presStyleIdx="0" presStyleCnt="5"/>
      <dgm:spPr/>
      <dgm:t>
        <a:bodyPr/>
        <a:lstStyle/>
        <a:p>
          <a:endParaRPr lang="en-CA"/>
        </a:p>
      </dgm:t>
    </dgm:pt>
    <dgm:pt modelId="{61CF7B79-7B10-49F2-A9D4-E6E473476FB8}" type="pres">
      <dgm:prSet presAssocID="{DA294B75-DCFE-4053-BD2E-195D4E0692D8}" presName="parentText" presStyleLbl="node1" presStyleIdx="1" presStyleCnt="5" custScaleX="125594" custScaleY="171218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ECD313F-1A2D-4379-9393-D8F3E1F7085B}" type="pres">
      <dgm:prSet presAssocID="{DA294B75-DCFE-4053-BD2E-195D4E0692D8}" presName="negativeSpace" presStyleCnt="0"/>
      <dgm:spPr/>
    </dgm:pt>
    <dgm:pt modelId="{A62D36CB-46D2-4431-AAEA-74246AB6189B}" type="pres">
      <dgm:prSet presAssocID="{DA294B75-DCFE-4053-BD2E-195D4E0692D8}" presName="childText" presStyleLbl="conFgAcc1" presStyleIdx="1" presStyleCnt="5">
        <dgm:presLayoutVars>
          <dgm:bulletEnabled val="1"/>
        </dgm:presLayoutVars>
      </dgm:prSet>
      <dgm:spPr/>
    </dgm:pt>
    <dgm:pt modelId="{51EFA891-762D-4326-B0DA-15871988838F}" type="pres">
      <dgm:prSet presAssocID="{5EC736D7-8F8C-4F3A-B6EE-8A0294EECABB}" presName="spaceBetweenRectangles" presStyleCnt="0"/>
      <dgm:spPr/>
    </dgm:pt>
    <dgm:pt modelId="{CBC59DCF-0C6F-440B-B069-128A8146E6BA}" type="pres">
      <dgm:prSet presAssocID="{2C273179-8FA8-4890-A101-C3C02C474023}" presName="parentLin" presStyleCnt="0"/>
      <dgm:spPr/>
    </dgm:pt>
    <dgm:pt modelId="{56A19455-F189-4A66-A725-F3A67CA250FA}" type="pres">
      <dgm:prSet presAssocID="{2C273179-8FA8-4890-A101-C3C02C474023}" presName="parentLeftMargin" presStyleLbl="node1" presStyleIdx="1" presStyleCnt="5"/>
      <dgm:spPr/>
      <dgm:t>
        <a:bodyPr/>
        <a:lstStyle/>
        <a:p>
          <a:endParaRPr lang="en-CA"/>
        </a:p>
      </dgm:t>
    </dgm:pt>
    <dgm:pt modelId="{9D7A66C7-D28D-4991-BE20-50E0EA0B6E99}" type="pres">
      <dgm:prSet presAssocID="{2C273179-8FA8-4890-A101-C3C02C474023}" presName="parentText" presStyleLbl="node1" presStyleIdx="2" presStyleCnt="5" custScaleX="126841" custScaleY="172839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DF4E5F-030C-47F2-834D-69E2FFC2E9B2}" type="pres">
      <dgm:prSet presAssocID="{2C273179-8FA8-4890-A101-C3C02C474023}" presName="negativeSpace" presStyleCnt="0"/>
      <dgm:spPr/>
    </dgm:pt>
    <dgm:pt modelId="{B52F50A7-6FE0-487A-9668-9A5D8E80E37C}" type="pres">
      <dgm:prSet presAssocID="{2C273179-8FA8-4890-A101-C3C02C474023}" presName="childText" presStyleLbl="conFgAcc1" presStyleIdx="2" presStyleCnt="5">
        <dgm:presLayoutVars>
          <dgm:bulletEnabled val="1"/>
        </dgm:presLayoutVars>
      </dgm:prSet>
      <dgm:spPr/>
    </dgm:pt>
    <dgm:pt modelId="{0BCA7D05-9F81-4AED-92D0-BD5C9DF1D9E5}" type="pres">
      <dgm:prSet presAssocID="{85CF5E4C-0A51-4A14-8825-9126E0BA1AE1}" presName="spaceBetweenRectangles" presStyleCnt="0"/>
      <dgm:spPr/>
    </dgm:pt>
    <dgm:pt modelId="{EBD06E7A-EA25-4253-A3A6-DE95C21EAD88}" type="pres">
      <dgm:prSet presAssocID="{DA79A940-5981-4D76-9603-79EB90ADB3E7}" presName="parentLin" presStyleCnt="0"/>
      <dgm:spPr/>
    </dgm:pt>
    <dgm:pt modelId="{83C1B58B-DF16-4FE9-B9BB-E05D2475CEB3}" type="pres">
      <dgm:prSet presAssocID="{DA79A940-5981-4D76-9603-79EB90ADB3E7}" presName="parentLeftMargin" presStyleLbl="node1" presStyleIdx="2" presStyleCnt="5"/>
      <dgm:spPr/>
      <dgm:t>
        <a:bodyPr/>
        <a:lstStyle/>
        <a:p>
          <a:endParaRPr lang="en-CA"/>
        </a:p>
      </dgm:t>
    </dgm:pt>
    <dgm:pt modelId="{9D4E331B-E0FA-44F0-9E2A-70FD39045CC5}" type="pres">
      <dgm:prSet presAssocID="{DA79A940-5981-4D76-9603-79EB90ADB3E7}" presName="parentText" presStyleLbl="node1" presStyleIdx="3" presStyleCnt="5" custScaleX="127439" custScaleY="17966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9A6E688-AD9F-48D6-B389-DE1CA915DCEB}" type="pres">
      <dgm:prSet presAssocID="{DA79A940-5981-4D76-9603-79EB90ADB3E7}" presName="negativeSpace" presStyleCnt="0"/>
      <dgm:spPr/>
    </dgm:pt>
    <dgm:pt modelId="{883FA480-FA94-4B79-AC7C-DFDBA0ED520F}" type="pres">
      <dgm:prSet presAssocID="{DA79A940-5981-4D76-9603-79EB90ADB3E7}" presName="childText" presStyleLbl="conFgAcc1" presStyleIdx="3" presStyleCnt="5">
        <dgm:presLayoutVars>
          <dgm:bulletEnabled val="1"/>
        </dgm:presLayoutVars>
      </dgm:prSet>
      <dgm:spPr/>
    </dgm:pt>
    <dgm:pt modelId="{42775267-292A-4022-B15B-A4C5FE5631B3}" type="pres">
      <dgm:prSet presAssocID="{02DB1CE2-C0AF-4FDC-AD55-2DAFDC56813D}" presName="spaceBetweenRectangles" presStyleCnt="0"/>
      <dgm:spPr/>
    </dgm:pt>
    <dgm:pt modelId="{40FA6B43-635D-46DA-9922-5C8207DCABFE}" type="pres">
      <dgm:prSet presAssocID="{0C011A31-3D10-4583-8999-812DD436408A}" presName="parentLin" presStyleCnt="0"/>
      <dgm:spPr/>
    </dgm:pt>
    <dgm:pt modelId="{8ABC9FEF-6DD3-4520-ADF3-412ACBF3AEE0}" type="pres">
      <dgm:prSet presAssocID="{0C011A31-3D10-4583-8999-812DD436408A}" presName="parentLeftMargin" presStyleLbl="node1" presStyleIdx="3" presStyleCnt="5"/>
      <dgm:spPr/>
      <dgm:t>
        <a:bodyPr/>
        <a:lstStyle/>
        <a:p>
          <a:endParaRPr lang="en-CA"/>
        </a:p>
      </dgm:t>
    </dgm:pt>
    <dgm:pt modelId="{709B4FB3-5CB2-4061-BA9F-321B1E17775E}" type="pres">
      <dgm:prSet presAssocID="{0C011A31-3D10-4583-8999-812DD436408A}" presName="parentText" presStyleLbl="node1" presStyleIdx="4" presStyleCnt="5" custScaleX="127127" custScaleY="17189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059D41D-C2A1-46DE-B52E-F6AF5B2F7DF0}" type="pres">
      <dgm:prSet presAssocID="{0C011A31-3D10-4583-8999-812DD436408A}" presName="negativeSpace" presStyleCnt="0"/>
      <dgm:spPr/>
    </dgm:pt>
    <dgm:pt modelId="{4F05D0F9-7E48-4330-91F6-1ED6A532C2F4}" type="pres">
      <dgm:prSet presAssocID="{0C011A31-3D10-4583-8999-812DD436408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2FAB336-E905-4E8C-BB8A-32125E595445}" type="presOf" srcId="{2C273179-8FA8-4890-A101-C3C02C474023}" destId="{9D7A66C7-D28D-4991-BE20-50E0EA0B6E99}" srcOrd="1" destOrd="0" presId="urn:microsoft.com/office/officeart/2005/8/layout/list1"/>
    <dgm:cxn modelId="{F24FF75F-7D28-482A-8869-88FD4785E203}" srcId="{861B619D-3620-49D1-89E0-11FF19A34D69}" destId="{DA294B75-DCFE-4053-BD2E-195D4E0692D8}" srcOrd="1" destOrd="0" parTransId="{AAC344CD-B8F8-46AF-874A-92452F8504F1}" sibTransId="{5EC736D7-8F8C-4F3A-B6EE-8A0294EECABB}"/>
    <dgm:cxn modelId="{961CB41F-608A-4128-91AF-B61CFB1CA178}" type="presOf" srcId="{2C273179-8FA8-4890-A101-C3C02C474023}" destId="{56A19455-F189-4A66-A725-F3A67CA250FA}" srcOrd="0" destOrd="0" presId="urn:microsoft.com/office/officeart/2005/8/layout/list1"/>
    <dgm:cxn modelId="{CB774A60-AC9F-4ACB-B9FA-8F14647E049A}" type="presOf" srcId="{0C011A31-3D10-4583-8999-812DD436408A}" destId="{8ABC9FEF-6DD3-4520-ADF3-412ACBF3AEE0}" srcOrd="0" destOrd="0" presId="urn:microsoft.com/office/officeart/2005/8/layout/list1"/>
    <dgm:cxn modelId="{3D9E1B5C-E8B4-4EC4-974C-8FD028724E36}" srcId="{861B619D-3620-49D1-89E0-11FF19A34D69}" destId="{0C011A31-3D10-4583-8999-812DD436408A}" srcOrd="4" destOrd="0" parTransId="{435934C7-05B0-4D90-A128-E87018ABA9E8}" sibTransId="{2D957F87-EA4B-4233-A6FB-BDA7E977EF4A}"/>
    <dgm:cxn modelId="{8E5E2753-E9F2-4080-95FF-32E3F58BCD68}" type="presOf" srcId="{DA294B75-DCFE-4053-BD2E-195D4E0692D8}" destId="{61CF7B79-7B10-49F2-A9D4-E6E473476FB8}" srcOrd="1" destOrd="0" presId="urn:microsoft.com/office/officeart/2005/8/layout/list1"/>
    <dgm:cxn modelId="{6128BA6A-CF92-4D25-8851-E9E4D72C9E48}" type="presOf" srcId="{0C011A31-3D10-4583-8999-812DD436408A}" destId="{709B4FB3-5CB2-4061-BA9F-321B1E17775E}" srcOrd="1" destOrd="0" presId="urn:microsoft.com/office/officeart/2005/8/layout/list1"/>
    <dgm:cxn modelId="{6252234D-8294-4ED3-A335-D889413BBCD4}" srcId="{861B619D-3620-49D1-89E0-11FF19A34D69}" destId="{CB5817B4-B54F-4071-A4DF-116638E918E7}" srcOrd="0" destOrd="0" parTransId="{69BFAF44-8305-47AC-A571-0D501A2DF5F0}" sibTransId="{2A54FD73-6E72-4182-A419-DB83E3A455CC}"/>
    <dgm:cxn modelId="{1B0839C2-3960-4459-88EF-F083305BE295}" srcId="{861B619D-3620-49D1-89E0-11FF19A34D69}" destId="{2C273179-8FA8-4890-A101-C3C02C474023}" srcOrd="2" destOrd="0" parTransId="{6FB0DEE9-E78F-4636-975F-02AA49223501}" sibTransId="{85CF5E4C-0A51-4A14-8825-9126E0BA1AE1}"/>
    <dgm:cxn modelId="{62195870-DB2E-4AD2-B4AD-1C2773CC881A}" type="presOf" srcId="{CB5817B4-B54F-4071-A4DF-116638E918E7}" destId="{9BEA5DA5-F2D9-4DA4-997C-3AB5C11C6F89}" srcOrd="1" destOrd="0" presId="urn:microsoft.com/office/officeart/2005/8/layout/list1"/>
    <dgm:cxn modelId="{A3F5CD74-6718-43D1-903D-C491BD3A675A}" srcId="{861B619D-3620-49D1-89E0-11FF19A34D69}" destId="{DA79A940-5981-4D76-9603-79EB90ADB3E7}" srcOrd="3" destOrd="0" parTransId="{B6BC52E2-90F1-4540-ADB9-86ADC5C89DA0}" sibTransId="{02DB1CE2-C0AF-4FDC-AD55-2DAFDC56813D}"/>
    <dgm:cxn modelId="{23C26E60-88D6-440F-B6F9-8124D5F7CEE6}" type="presOf" srcId="{DA79A940-5981-4D76-9603-79EB90ADB3E7}" destId="{9D4E331B-E0FA-44F0-9E2A-70FD39045CC5}" srcOrd="1" destOrd="0" presId="urn:microsoft.com/office/officeart/2005/8/layout/list1"/>
    <dgm:cxn modelId="{53465CAB-86B7-41C6-B6BE-C6CEEED99EBA}" type="presOf" srcId="{DA294B75-DCFE-4053-BD2E-195D4E0692D8}" destId="{68376315-7E3F-423A-94B7-B78F1D682999}" srcOrd="0" destOrd="0" presId="urn:microsoft.com/office/officeart/2005/8/layout/list1"/>
    <dgm:cxn modelId="{111B2FA0-2C03-4631-8887-B38FDFAAFAF2}" type="presOf" srcId="{CB5817B4-B54F-4071-A4DF-116638E918E7}" destId="{A0981668-499A-4221-850C-3F8D4B8086FA}" srcOrd="0" destOrd="0" presId="urn:microsoft.com/office/officeart/2005/8/layout/list1"/>
    <dgm:cxn modelId="{15259E4B-C51C-4A60-A526-87D64B4C4EE0}" type="presOf" srcId="{861B619D-3620-49D1-89E0-11FF19A34D69}" destId="{8FA50C0D-237A-4F62-B10E-A004082A7FAC}" srcOrd="0" destOrd="0" presId="urn:microsoft.com/office/officeart/2005/8/layout/list1"/>
    <dgm:cxn modelId="{F3921670-27FC-4044-9AA0-AFDA6227E37F}" type="presOf" srcId="{DA79A940-5981-4D76-9603-79EB90ADB3E7}" destId="{83C1B58B-DF16-4FE9-B9BB-E05D2475CEB3}" srcOrd="0" destOrd="0" presId="urn:microsoft.com/office/officeart/2005/8/layout/list1"/>
    <dgm:cxn modelId="{A052AAA1-9963-428C-8A4E-A7DA61DBAAD2}" type="presParOf" srcId="{8FA50C0D-237A-4F62-B10E-A004082A7FAC}" destId="{6F29DD15-B417-47F5-8C4E-FCC8D474DF83}" srcOrd="0" destOrd="0" presId="urn:microsoft.com/office/officeart/2005/8/layout/list1"/>
    <dgm:cxn modelId="{E3916DFF-3278-47D2-B578-15A2C02BACD3}" type="presParOf" srcId="{6F29DD15-B417-47F5-8C4E-FCC8D474DF83}" destId="{A0981668-499A-4221-850C-3F8D4B8086FA}" srcOrd="0" destOrd="0" presId="urn:microsoft.com/office/officeart/2005/8/layout/list1"/>
    <dgm:cxn modelId="{3792B184-6DA5-4BEA-906D-E466BAD75DBC}" type="presParOf" srcId="{6F29DD15-B417-47F5-8C4E-FCC8D474DF83}" destId="{9BEA5DA5-F2D9-4DA4-997C-3AB5C11C6F89}" srcOrd="1" destOrd="0" presId="urn:microsoft.com/office/officeart/2005/8/layout/list1"/>
    <dgm:cxn modelId="{60D4916B-4C25-45C5-A045-624BA79F2017}" type="presParOf" srcId="{8FA50C0D-237A-4F62-B10E-A004082A7FAC}" destId="{012F6E7F-165E-4D84-BAC5-7A34D3CAAD8C}" srcOrd="1" destOrd="0" presId="urn:microsoft.com/office/officeart/2005/8/layout/list1"/>
    <dgm:cxn modelId="{4AA345B5-C768-4DAF-BCA3-D20E4443D8D7}" type="presParOf" srcId="{8FA50C0D-237A-4F62-B10E-A004082A7FAC}" destId="{F92764AD-B1E1-434B-90EA-0D772AA3356C}" srcOrd="2" destOrd="0" presId="urn:microsoft.com/office/officeart/2005/8/layout/list1"/>
    <dgm:cxn modelId="{AFB7E479-7AF2-4906-BC7A-9FF40C7278CD}" type="presParOf" srcId="{8FA50C0D-237A-4F62-B10E-A004082A7FAC}" destId="{F3448AC1-D78B-4CC5-AA73-13E16899C155}" srcOrd="3" destOrd="0" presId="urn:microsoft.com/office/officeart/2005/8/layout/list1"/>
    <dgm:cxn modelId="{D8562E44-E3CD-4969-BE92-5D0066D932DA}" type="presParOf" srcId="{8FA50C0D-237A-4F62-B10E-A004082A7FAC}" destId="{DEBA2D6B-D6EF-4458-8389-4FC7BB0B867F}" srcOrd="4" destOrd="0" presId="urn:microsoft.com/office/officeart/2005/8/layout/list1"/>
    <dgm:cxn modelId="{97E0BA36-F3C0-481B-9F6D-C76F14D072A4}" type="presParOf" srcId="{DEBA2D6B-D6EF-4458-8389-4FC7BB0B867F}" destId="{68376315-7E3F-423A-94B7-B78F1D682999}" srcOrd="0" destOrd="0" presId="urn:microsoft.com/office/officeart/2005/8/layout/list1"/>
    <dgm:cxn modelId="{D64050C1-6E0D-479B-BCE5-1CF1A6F98296}" type="presParOf" srcId="{DEBA2D6B-D6EF-4458-8389-4FC7BB0B867F}" destId="{61CF7B79-7B10-49F2-A9D4-E6E473476FB8}" srcOrd="1" destOrd="0" presId="urn:microsoft.com/office/officeart/2005/8/layout/list1"/>
    <dgm:cxn modelId="{E8D1DE61-1002-4C91-BD2C-46E768E4927C}" type="presParOf" srcId="{8FA50C0D-237A-4F62-B10E-A004082A7FAC}" destId="{1ECD313F-1A2D-4379-9393-D8F3E1F7085B}" srcOrd="5" destOrd="0" presId="urn:microsoft.com/office/officeart/2005/8/layout/list1"/>
    <dgm:cxn modelId="{19918A69-D7A6-4F77-960F-E9C18BFD3D07}" type="presParOf" srcId="{8FA50C0D-237A-4F62-B10E-A004082A7FAC}" destId="{A62D36CB-46D2-4431-AAEA-74246AB6189B}" srcOrd="6" destOrd="0" presId="urn:microsoft.com/office/officeart/2005/8/layout/list1"/>
    <dgm:cxn modelId="{0C505545-1CA4-46FD-8097-F2EF023E1091}" type="presParOf" srcId="{8FA50C0D-237A-4F62-B10E-A004082A7FAC}" destId="{51EFA891-762D-4326-B0DA-15871988838F}" srcOrd="7" destOrd="0" presId="urn:microsoft.com/office/officeart/2005/8/layout/list1"/>
    <dgm:cxn modelId="{BA3A5E52-C010-4018-BCD3-7996A1E11DBF}" type="presParOf" srcId="{8FA50C0D-237A-4F62-B10E-A004082A7FAC}" destId="{CBC59DCF-0C6F-440B-B069-128A8146E6BA}" srcOrd="8" destOrd="0" presId="urn:microsoft.com/office/officeart/2005/8/layout/list1"/>
    <dgm:cxn modelId="{80E5C332-EAF9-4F0A-9989-FD5ABF0D9A0C}" type="presParOf" srcId="{CBC59DCF-0C6F-440B-B069-128A8146E6BA}" destId="{56A19455-F189-4A66-A725-F3A67CA250FA}" srcOrd="0" destOrd="0" presId="urn:microsoft.com/office/officeart/2005/8/layout/list1"/>
    <dgm:cxn modelId="{EC760E9B-4B5D-4E1F-9EBA-542EE5DF52FB}" type="presParOf" srcId="{CBC59DCF-0C6F-440B-B069-128A8146E6BA}" destId="{9D7A66C7-D28D-4991-BE20-50E0EA0B6E99}" srcOrd="1" destOrd="0" presId="urn:microsoft.com/office/officeart/2005/8/layout/list1"/>
    <dgm:cxn modelId="{00AAE59B-4F80-4CD2-9E5F-19685077CEED}" type="presParOf" srcId="{8FA50C0D-237A-4F62-B10E-A004082A7FAC}" destId="{95DF4E5F-030C-47F2-834D-69E2FFC2E9B2}" srcOrd="9" destOrd="0" presId="urn:microsoft.com/office/officeart/2005/8/layout/list1"/>
    <dgm:cxn modelId="{53F85423-9848-46F4-B6ED-D240FCDAB015}" type="presParOf" srcId="{8FA50C0D-237A-4F62-B10E-A004082A7FAC}" destId="{B52F50A7-6FE0-487A-9668-9A5D8E80E37C}" srcOrd="10" destOrd="0" presId="urn:microsoft.com/office/officeart/2005/8/layout/list1"/>
    <dgm:cxn modelId="{743D21BA-D30F-4B4C-B173-65A34DD11807}" type="presParOf" srcId="{8FA50C0D-237A-4F62-B10E-A004082A7FAC}" destId="{0BCA7D05-9F81-4AED-92D0-BD5C9DF1D9E5}" srcOrd="11" destOrd="0" presId="urn:microsoft.com/office/officeart/2005/8/layout/list1"/>
    <dgm:cxn modelId="{14FC4E02-4DF7-46E6-859D-835ABD8FD98E}" type="presParOf" srcId="{8FA50C0D-237A-4F62-B10E-A004082A7FAC}" destId="{EBD06E7A-EA25-4253-A3A6-DE95C21EAD88}" srcOrd="12" destOrd="0" presId="urn:microsoft.com/office/officeart/2005/8/layout/list1"/>
    <dgm:cxn modelId="{31AAEF8C-9ADA-44C7-BAB3-01B22DB4DDF5}" type="presParOf" srcId="{EBD06E7A-EA25-4253-A3A6-DE95C21EAD88}" destId="{83C1B58B-DF16-4FE9-B9BB-E05D2475CEB3}" srcOrd="0" destOrd="0" presId="urn:microsoft.com/office/officeart/2005/8/layout/list1"/>
    <dgm:cxn modelId="{AE93D451-D47D-46EA-93F3-7FF72DFC3369}" type="presParOf" srcId="{EBD06E7A-EA25-4253-A3A6-DE95C21EAD88}" destId="{9D4E331B-E0FA-44F0-9E2A-70FD39045CC5}" srcOrd="1" destOrd="0" presId="urn:microsoft.com/office/officeart/2005/8/layout/list1"/>
    <dgm:cxn modelId="{DD094CC3-0424-49F2-8070-D39836E8E348}" type="presParOf" srcId="{8FA50C0D-237A-4F62-B10E-A004082A7FAC}" destId="{89A6E688-AD9F-48D6-B389-DE1CA915DCEB}" srcOrd="13" destOrd="0" presId="urn:microsoft.com/office/officeart/2005/8/layout/list1"/>
    <dgm:cxn modelId="{21961B19-BF54-4CA5-A472-4BF15DF6BCBE}" type="presParOf" srcId="{8FA50C0D-237A-4F62-B10E-A004082A7FAC}" destId="{883FA480-FA94-4B79-AC7C-DFDBA0ED520F}" srcOrd="14" destOrd="0" presId="urn:microsoft.com/office/officeart/2005/8/layout/list1"/>
    <dgm:cxn modelId="{BEA88DCF-360D-42B4-AFE0-489686C5B815}" type="presParOf" srcId="{8FA50C0D-237A-4F62-B10E-A004082A7FAC}" destId="{42775267-292A-4022-B15B-A4C5FE5631B3}" srcOrd="15" destOrd="0" presId="urn:microsoft.com/office/officeart/2005/8/layout/list1"/>
    <dgm:cxn modelId="{DA736C82-0ABA-432B-BAD5-7B945A526CC1}" type="presParOf" srcId="{8FA50C0D-237A-4F62-B10E-A004082A7FAC}" destId="{40FA6B43-635D-46DA-9922-5C8207DCABFE}" srcOrd="16" destOrd="0" presId="urn:microsoft.com/office/officeart/2005/8/layout/list1"/>
    <dgm:cxn modelId="{3184D216-0CDE-4FA5-86B6-F04DBCCE7689}" type="presParOf" srcId="{40FA6B43-635D-46DA-9922-5C8207DCABFE}" destId="{8ABC9FEF-6DD3-4520-ADF3-412ACBF3AEE0}" srcOrd="0" destOrd="0" presId="urn:microsoft.com/office/officeart/2005/8/layout/list1"/>
    <dgm:cxn modelId="{B93E6135-3C4B-4626-B7EF-453E529FE1E0}" type="presParOf" srcId="{40FA6B43-635D-46DA-9922-5C8207DCABFE}" destId="{709B4FB3-5CB2-4061-BA9F-321B1E17775E}" srcOrd="1" destOrd="0" presId="urn:microsoft.com/office/officeart/2005/8/layout/list1"/>
    <dgm:cxn modelId="{2716B233-6F5B-4DD1-AC86-6BFD924D949B}" type="presParOf" srcId="{8FA50C0D-237A-4F62-B10E-A004082A7FAC}" destId="{F059D41D-C2A1-46DE-B52E-F6AF5B2F7DF0}" srcOrd="17" destOrd="0" presId="urn:microsoft.com/office/officeart/2005/8/layout/list1"/>
    <dgm:cxn modelId="{57012755-3043-4DB6-B4D5-76DFE2C38C0D}" type="presParOf" srcId="{8FA50C0D-237A-4F62-B10E-A004082A7FAC}" destId="{4F05D0F9-7E48-4330-91F6-1ED6A532C2F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54ABD2-6364-465D-A0D1-56B080BB103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6D591157-2C17-4A87-A9F5-97ED2CE98448}">
      <dgm:prSet phldrT="[Text]" custT="1"/>
      <dgm:spPr/>
      <dgm:t>
        <a:bodyPr/>
        <a:lstStyle/>
        <a:p>
          <a:r>
            <a:rPr lang="en-CA" sz="1400" dirty="0" smtClean="0"/>
            <a:t>Avoid to include any communication issues or lack of collaboration with officials from the lead department </a:t>
          </a:r>
          <a:endParaRPr lang="en-CA" sz="1400" dirty="0"/>
        </a:p>
      </dgm:t>
    </dgm:pt>
    <dgm:pt modelId="{1EEBE8CE-2AF0-482B-B1E9-7578C4332CFD}" type="parTrans" cxnId="{CDE6E20A-C0A2-48B0-ABC6-56DC9FCC69C7}">
      <dgm:prSet/>
      <dgm:spPr/>
      <dgm:t>
        <a:bodyPr/>
        <a:lstStyle/>
        <a:p>
          <a:endParaRPr lang="en-CA"/>
        </a:p>
      </dgm:t>
    </dgm:pt>
    <dgm:pt modelId="{CD2FC3E9-F52F-4608-A90B-D05A44E682C2}" type="sibTrans" cxnId="{CDE6E20A-C0A2-48B0-ABC6-56DC9FCC69C7}">
      <dgm:prSet/>
      <dgm:spPr/>
      <dgm:t>
        <a:bodyPr/>
        <a:lstStyle/>
        <a:p>
          <a:endParaRPr lang="en-CA"/>
        </a:p>
      </dgm:t>
    </dgm:pt>
    <dgm:pt modelId="{20154F25-7E90-498D-8291-A2B960D98D1D}">
      <dgm:prSet phldrT="[Text]" custT="1"/>
      <dgm:spPr/>
      <dgm:t>
        <a:bodyPr/>
        <a:lstStyle/>
        <a:p>
          <a:r>
            <a:rPr lang="en-CA" sz="1400" dirty="0" smtClean="0"/>
            <a:t>Indicate if department collaborated with responsible department of the MC on proposed language in the MC</a:t>
          </a:r>
          <a:endParaRPr lang="en-CA" sz="1400" dirty="0"/>
        </a:p>
      </dgm:t>
    </dgm:pt>
    <dgm:pt modelId="{0877FB8A-73F0-472B-A927-7EC51B5A5FD2}" type="parTrans" cxnId="{BF59C2FC-551B-4765-BE16-FF079D0D8BB0}">
      <dgm:prSet/>
      <dgm:spPr/>
      <dgm:t>
        <a:bodyPr/>
        <a:lstStyle/>
        <a:p>
          <a:endParaRPr lang="en-CA"/>
        </a:p>
      </dgm:t>
    </dgm:pt>
    <dgm:pt modelId="{D0593E7A-45DD-4DAA-B5F6-708B7D60E572}" type="sibTrans" cxnId="{BF59C2FC-551B-4765-BE16-FF079D0D8BB0}">
      <dgm:prSet/>
      <dgm:spPr/>
      <dgm:t>
        <a:bodyPr/>
        <a:lstStyle/>
        <a:p>
          <a:endParaRPr lang="en-CA"/>
        </a:p>
      </dgm:t>
    </dgm:pt>
    <dgm:pt modelId="{4088CA4E-6147-4E0B-95CE-EC1113759B37}">
      <dgm:prSet phldrT="[Text]" custT="1"/>
      <dgm:spPr/>
      <dgm:t>
        <a:bodyPr/>
        <a:lstStyle/>
        <a:p>
          <a:r>
            <a:rPr lang="en-CA" sz="1400" dirty="0" smtClean="0"/>
            <a:t>Ensure to provide high level information that is beneficial for a discussion that leads to a decision </a:t>
          </a:r>
          <a:endParaRPr lang="en-CA" sz="1400" dirty="0"/>
        </a:p>
      </dgm:t>
    </dgm:pt>
    <dgm:pt modelId="{82006E5F-42D9-4D94-937C-5D53B59692BB}" type="parTrans" cxnId="{9823C1DA-412D-493F-8CCA-49ABFA051F89}">
      <dgm:prSet/>
      <dgm:spPr/>
      <dgm:t>
        <a:bodyPr/>
        <a:lstStyle/>
        <a:p>
          <a:endParaRPr lang="en-CA"/>
        </a:p>
      </dgm:t>
    </dgm:pt>
    <dgm:pt modelId="{80E27B6F-7082-4553-9143-E6A83C2E91A3}" type="sibTrans" cxnId="{9823C1DA-412D-493F-8CCA-49ABFA051F89}">
      <dgm:prSet/>
      <dgm:spPr/>
      <dgm:t>
        <a:bodyPr/>
        <a:lstStyle/>
        <a:p>
          <a:endParaRPr lang="en-CA"/>
        </a:p>
      </dgm:t>
    </dgm:pt>
    <dgm:pt modelId="{35751135-85F9-4EDB-A3CA-0B6CC0799781}">
      <dgm:prSet custT="1"/>
      <dgm:spPr/>
      <dgm:t>
        <a:bodyPr/>
        <a:lstStyle/>
        <a:p>
          <a:r>
            <a:rPr lang="en-CA" sz="1400" dirty="0" smtClean="0"/>
            <a:t>If needed, provide 3 to 4 bullet points to register </a:t>
          </a:r>
          <a:endParaRPr lang="en-CA" sz="1400" dirty="0"/>
        </a:p>
      </dgm:t>
    </dgm:pt>
    <dgm:pt modelId="{E848C676-31F8-45EF-9B5E-3C2E6BD75D4F}" type="parTrans" cxnId="{4E72C769-DFD8-4FE4-958D-1B327EA9C9D3}">
      <dgm:prSet/>
      <dgm:spPr/>
      <dgm:t>
        <a:bodyPr/>
        <a:lstStyle/>
        <a:p>
          <a:endParaRPr lang="en-CA"/>
        </a:p>
      </dgm:t>
    </dgm:pt>
    <dgm:pt modelId="{B7D56652-26ED-4CAE-B360-15FCE6C2D657}" type="sibTrans" cxnId="{4E72C769-DFD8-4FE4-958D-1B327EA9C9D3}">
      <dgm:prSet/>
      <dgm:spPr/>
      <dgm:t>
        <a:bodyPr/>
        <a:lstStyle/>
        <a:p>
          <a:endParaRPr lang="en-CA"/>
        </a:p>
      </dgm:t>
    </dgm:pt>
    <dgm:pt modelId="{3572917B-8C4A-4B75-BC31-A01AD1D93A0F}" type="pres">
      <dgm:prSet presAssocID="{8654ABD2-6364-465D-A0D1-56B080BB10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E4612F1-44F6-46B0-A364-597DA0AE1CAD}" type="pres">
      <dgm:prSet presAssocID="{6D591157-2C17-4A87-A9F5-97ED2CE98448}" presName="parentLin" presStyleCnt="0"/>
      <dgm:spPr/>
    </dgm:pt>
    <dgm:pt modelId="{CA6F2F8B-A519-41BE-AC71-AFA09912B0B2}" type="pres">
      <dgm:prSet presAssocID="{6D591157-2C17-4A87-A9F5-97ED2CE98448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03B3C89B-3497-4BC9-994D-7CCC274D6FFD}" type="pres">
      <dgm:prSet presAssocID="{6D591157-2C17-4A87-A9F5-97ED2CE98448}" presName="parentText" presStyleLbl="node1" presStyleIdx="0" presStyleCnt="4" custScaleX="154439" custScaleY="18990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C058064-26FF-476C-B916-F52370900518}" type="pres">
      <dgm:prSet presAssocID="{6D591157-2C17-4A87-A9F5-97ED2CE98448}" presName="negativeSpace" presStyleCnt="0"/>
      <dgm:spPr/>
    </dgm:pt>
    <dgm:pt modelId="{59195F0E-06BF-474F-9784-C933BCFDE082}" type="pres">
      <dgm:prSet presAssocID="{6D591157-2C17-4A87-A9F5-97ED2CE98448}" presName="childText" presStyleLbl="conFgAcc1" presStyleIdx="0" presStyleCnt="4">
        <dgm:presLayoutVars>
          <dgm:bulletEnabled val="1"/>
        </dgm:presLayoutVars>
      </dgm:prSet>
      <dgm:spPr/>
    </dgm:pt>
    <dgm:pt modelId="{17749AF0-A0A7-4461-8346-C49A0EAA0A07}" type="pres">
      <dgm:prSet presAssocID="{CD2FC3E9-F52F-4608-A90B-D05A44E682C2}" presName="spaceBetweenRectangles" presStyleCnt="0"/>
      <dgm:spPr/>
    </dgm:pt>
    <dgm:pt modelId="{58970827-7102-4043-9F8A-624EFFF130D3}" type="pres">
      <dgm:prSet presAssocID="{35751135-85F9-4EDB-A3CA-0B6CC0799781}" presName="parentLin" presStyleCnt="0"/>
      <dgm:spPr/>
    </dgm:pt>
    <dgm:pt modelId="{665C523C-3C8F-4DD1-BE11-27DB00ED4251}" type="pres">
      <dgm:prSet presAssocID="{35751135-85F9-4EDB-A3CA-0B6CC0799781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AF152DB4-4F74-43E8-915A-AFF5137B9234}" type="pres">
      <dgm:prSet presAssocID="{35751135-85F9-4EDB-A3CA-0B6CC0799781}" presName="parentText" presStyleLbl="node1" presStyleIdx="1" presStyleCnt="4" custScaleX="142857" custScaleY="199537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4952EFA-B2ED-473C-B095-6B54D477727C}" type="pres">
      <dgm:prSet presAssocID="{35751135-85F9-4EDB-A3CA-0B6CC0799781}" presName="negativeSpace" presStyleCnt="0"/>
      <dgm:spPr/>
    </dgm:pt>
    <dgm:pt modelId="{240C22A5-D3A4-4504-9335-4850C5EB798B}" type="pres">
      <dgm:prSet presAssocID="{35751135-85F9-4EDB-A3CA-0B6CC0799781}" presName="childText" presStyleLbl="conFgAcc1" presStyleIdx="1" presStyleCnt="4">
        <dgm:presLayoutVars>
          <dgm:bulletEnabled val="1"/>
        </dgm:presLayoutVars>
      </dgm:prSet>
      <dgm:spPr/>
    </dgm:pt>
    <dgm:pt modelId="{95D3C697-8538-4D88-A1AA-178674048050}" type="pres">
      <dgm:prSet presAssocID="{B7D56652-26ED-4CAE-B360-15FCE6C2D657}" presName="spaceBetweenRectangles" presStyleCnt="0"/>
      <dgm:spPr/>
    </dgm:pt>
    <dgm:pt modelId="{7DB8A00D-9059-402D-96B7-22A9DCBAE0C1}" type="pres">
      <dgm:prSet presAssocID="{20154F25-7E90-498D-8291-A2B960D98D1D}" presName="parentLin" presStyleCnt="0"/>
      <dgm:spPr/>
    </dgm:pt>
    <dgm:pt modelId="{E51553B3-1E10-4CD6-BCFB-FE368CF3F812}" type="pres">
      <dgm:prSet presAssocID="{20154F25-7E90-498D-8291-A2B960D98D1D}" presName="parentLeftMargin" presStyleLbl="node1" presStyleIdx="1" presStyleCnt="4"/>
      <dgm:spPr/>
      <dgm:t>
        <a:bodyPr/>
        <a:lstStyle/>
        <a:p>
          <a:endParaRPr lang="en-CA"/>
        </a:p>
      </dgm:t>
    </dgm:pt>
    <dgm:pt modelId="{34604DB5-E462-464A-8C70-818A45255C9C}" type="pres">
      <dgm:prSet presAssocID="{20154F25-7E90-498D-8291-A2B960D98D1D}" presName="parentText" presStyleLbl="node1" presStyleIdx="2" presStyleCnt="4" custScaleX="142857" custScaleY="20040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208465D-EE24-42FF-888B-E91A88B2BA8A}" type="pres">
      <dgm:prSet presAssocID="{20154F25-7E90-498D-8291-A2B960D98D1D}" presName="negativeSpace" presStyleCnt="0"/>
      <dgm:spPr/>
    </dgm:pt>
    <dgm:pt modelId="{6C218832-D825-4622-8A5C-A423C9DCCE82}" type="pres">
      <dgm:prSet presAssocID="{20154F25-7E90-498D-8291-A2B960D98D1D}" presName="childText" presStyleLbl="conFgAcc1" presStyleIdx="2" presStyleCnt="4">
        <dgm:presLayoutVars>
          <dgm:bulletEnabled val="1"/>
        </dgm:presLayoutVars>
      </dgm:prSet>
      <dgm:spPr/>
    </dgm:pt>
    <dgm:pt modelId="{E598FECF-F1F9-4616-BD7A-E644ECF02195}" type="pres">
      <dgm:prSet presAssocID="{D0593E7A-45DD-4DAA-B5F6-708B7D60E572}" presName="spaceBetweenRectangles" presStyleCnt="0"/>
      <dgm:spPr/>
    </dgm:pt>
    <dgm:pt modelId="{AEBE8AAB-7470-4A3B-B475-7DE5C2F08FBF}" type="pres">
      <dgm:prSet presAssocID="{4088CA4E-6147-4E0B-95CE-EC1113759B37}" presName="parentLin" presStyleCnt="0"/>
      <dgm:spPr/>
    </dgm:pt>
    <dgm:pt modelId="{4C3A0ADE-3747-4276-BF02-2CC0753B592B}" type="pres">
      <dgm:prSet presAssocID="{4088CA4E-6147-4E0B-95CE-EC1113759B37}" presName="parentLeftMargin" presStyleLbl="node1" presStyleIdx="2" presStyleCnt="4"/>
      <dgm:spPr/>
      <dgm:t>
        <a:bodyPr/>
        <a:lstStyle/>
        <a:p>
          <a:endParaRPr lang="en-CA"/>
        </a:p>
      </dgm:t>
    </dgm:pt>
    <dgm:pt modelId="{8339634F-4272-4A07-BBEB-9790C750AEA0}" type="pres">
      <dgm:prSet presAssocID="{4088CA4E-6147-4E0B-95CE-EC1113759B37}" presName="parentText" presStyleLbl="node1" presStyleIdx="3" presStyleCnt="4" custScaleX="142857" custScaleY="20212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8D8D63-0FED-4AEE-A038-C0CB606699B3}" type="pres">
      <dgm:prSet presAssocID="{4088CA4E-6147-4E0B-95CE-EC1113759B37}" presName="negativeSpace" presStyleCnt="0"/>
      <dgm:spPr/>
    </dgm:pt>
    <dgm:pt modelId="{0E0FC8BA-8531-4F35-8D45-DD5EC466AD86}" type="pres">
      <dgm:prSet presAssocID="{4088CA4E-6147-4E0B-95CE-EC1113759B3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823C1DA-412D-493F-8CCA-49ABFA051F89}" srcId="{8654ABD2-6364-465D-A0D1-56B080BB1033}" destId="{4088CA4E-6147-4E0B-95CE-EC1113759B37}" srcOrd="3" destOrd="0" parTransId="{82006E5F-42D9-4D94-937C-5D53B59692BB}" sibTransId="{80E27B6F-7082-4553-9143-E6A83C2E91A3}"/>
    <dgm:cxn modelId="{42F8F824-0FB5-4CEA-BC88-A9C0EC127549}" type="presOf" srcId="{4088CA4E-6147-4E0B-95CE-EC1113759B37}" destId="{8339634F-4272-4A07-BBEB-9790C750AEA0}" srcOrd="1" destOrd="0" presId="urn:microsoft.com/office/officeart/2005/8/layout/list1"/>
    <dgm:cxn modelId="{6E22851B-AE52-49AE-B636-B5EF00BB88F1}" type="presOf" srcId="{35751135-85F9-4EDB-A3CA-0B6CC0799781}" destId="{AF152DB4-4F74-43E8-915A-AFF5137B9234}" srcOrd="1" destOrd="0" presId="urn:microsoft.com/office/officeart/2005/8/layout/list1"/>
    <dgm:cxn modelId="{55EAC9C5-7B11-4163-AED8-E7BA01A3E467}" type="presOf" srcId="{6D591157-2C17-4A87-A9F5-97ED2CE98448}" destId="{03B3C89B-3497-4BC9-994D-7CCC274D6FFD}" srcOrd="1" destOrd="0" presId="urn:microsoft.com/office/officeart/2005/8/layout/list1"/>
    <dgm:cxn modelId="{4E72C769-DFD8-4FE4-958D-1B327EA9C9D3}" srcId="{8654ABD2-6364-465D-A0D1-56B080BB1033}" destId="{35751135-85F9-4EDB-A3CA-0B6CC0799781}" srcOrd="1" destOrd="0" parTransId="{E848C676-31F8-45EF-9B5E-3C2E6BD75D4F}" sibTransId="{B7D56652-26ED-4CAE-B360-15FCE6C2D657}"/>
    <dgm:cxn modelId="{67DD3ED1-BADE-4F1B-9866-A11481BEC9F9}" type="presOf" srcId="{6D591157-2C17-4A87-A9F5-97ED2CE98448}" destId="{CA6F2F8B-A519-41BE-AC71-AFA09912B0B2}" srcOrd="0" destOrd="0" presId="urn:microsoft.com/office/officeart/2005/8/layout/list1"/>
    <dgm:cxn modelId="{1DD9A309-C77A-4535-87D2-C7AF1997E74E}" type="presOf" srcId="{20154F25-7E90-498D-8291-A2B960D98D1D}" destId="{34604DB5-E462-464A-8C70-818A45255C9C}" srcOrd="1" destOrd="0" presId="urn:microsoft.com/office/officeart/2005/8/layout/list1"/>
    <dgm:cxn modelId="{6D76BFF8-F61F-4921-AA8E-F2E38C1E247E}" type="presOf" srcId="{20154F25-7E90-498D-8291-A2B960D98D1D}" destId="{E51553B3-1E10-4CD6-BCFB-FE368CF3F812}" srcOrd="0" destOrd="0" presId="urn:microsoft.com/office/officeart/2005/8/layout/list1"/>
    <dgm:cxn modelId="{BF59C2FC-551B-4765-BE16-FF079D0D8BB0}" srcId="{8654ABD2-6364-465D-A0D1-56B080BB1033}" destId="{20154F25-7E90-498D-8291-A2B960D98D1D}" srcOrd="2" destOrd="0" parTransId="{0877FB8A-73F0-472B-A927-7EC51B5A5FD2}" sibTransId="{D0593E7A-45DD-4DAA-B5F6-708B7D60E572}"/>
    <dgm:cxn modelId="{78723DB4-F8AD-4EA1-A7C5-E1814DB89419}" type="presOf" srcId="{4088CA4E-6147-4E0B-95CE-EC1113759B37}" destId="{4C3A0ADE-3747-4276-BF02-2CC0753B592B}" srcOrd="0" destOrd="0" presId="urn:microsoft.com/office/officeart/2005/8/layout/list1"/>
    <dgm:cxn modelId="{EDEBA0C3-763D-464B-9094-82C4E30FE4CF}" type="presOf" srcId="{8654ABD2-6364-465D-A0D1-56B080BB1033}" destId="{3572917B-8C4A-4B75-BC31-A01AD1D93A0F}" srcOrd="0" destOrd="0" presId="urn:microsoft.com/office/officeart/2005/8/layout/list1"/>
    <dgm:cxn modelId="{B787FB02-2A06-4198-B4C3-3D865BA7AA73}" type="presOf" srcId="{35751135-85F9-4EDB-A3CA-0B6CC0799781}" destId="{665C523C-3C8F-4DD1-BE11-27DB00ED4251}" srcOrd="0" destOrd="0" presId="urn:microsoft.com/office/officeart/2005/8/layout/list1"/>
    <dgm:cxn modelId="{CDE6E20A-C0A2-48B0-ABC6-56DC9FCC69C7}" srcId="{8654ABD2-6364-465D-A0D1-56B080BB1033}" destId="{6D591157-2C17-4A87-A9F5-97ED2CE98448}" srcOrd="0" destOrd="0" parTransId="{1EEBE8CE-2AF0-482B-B1E9-7578C4332CFD}" sibTransId="{CD2FC3E9-F52F-4608-A90B-D05A44E682C2}"/>
    <dgm:cxn modelId="{4158A11A-85EE-4A85-B80B-E45383EAFDF1}" type="presParOf" srcId="{3572917B-8C4A-4B75-BC31-A01AD1D93A0F}" destId="{EE4612F1-44F6-46B0-A364-597DA0AE1CAD}" srcOrd="0" destOrd="0" presId="urn:microsoft.com/office/officeart/2005/8/layout/list1"/>
    <dgm:cxn modelId="{74A28151-87C9-41F6-A40B-7C561A80EB51}" type="presParOf" srcId="{EE4612F1-44F6-46B0-A364-597DA0AE1CAD}" destId="{CA6F2F8B-A519-41BE-AC71-AFA09912B0B2}" srcOrd="0" destOrd="0" presId="urn:microsoft.com/office/officeart/2005/8/layout/list1"/>
    <dgm:cxn modelId="{D9B3BE1B-8FDE-4365-AB30-1CEB0FAA5D2A}" type="presParOf" srcId="{EE4612F1-44F6-46B0-A364-597DA0AE1CAD}" destId="{03B3C89B-3497-4BC9-994D-7CCC274D6FFD}" srcOrd="1" destOrd="0" presId="urn:microsoft.com/office/officeart/2005/8/layout/list1"/>
    <dgm:cxn modelId="{DEF46427-9537-4F00-AB59-3DCCC86D9876}" type="presParOf" srcId="{3572917B-8C4A-4B75-BC31-A01AD1D93A0F}" destId="{EC058064-26FF-476C-B916-F52370900518}" srcOrd="1" destOrd="0" presId="urn:microsoft.com/office/officeart/2005/8/layout/list1"/>
    <dgm:cxn modelId="{C78E7A40-5CD9-4C0C-A5C2-E3B58B7A1B41}" type="presParOf" srcId="{3572917B-8C4A-4B75-BC31-A01AD1D93A0F}" destId="{59195F0E-06BF-474F-9784-C933BCFDE082}" srcOrd="2" destOrd="0" presId="urn:microsoft.com/office/officeart/2005/8/layout/list1"/>
    <dgm:cxn modelId="{B748262A-DA50-42D9-B2D9-7172FE93EA15}" type="presParOf" srcId="{3572917B-8C4A-4B75-BC31-A01AD1D93A0F}" destId="{17749AF0-A0A7-4461-8346-C49A0EAA0A07}" srcOrd="3" destOrd="0" presId="urn:microsoft.com/office/officeart/2005/8/layout/list1"/>
    <dgm:cxn modelId="{5C1C75E8-3CAC-4347-8236-52E7E8B0285B}" type="presParOf" srcId="{3572917B-8C4A-4B75-BC31-A01AD1D93A0F}" destId="{58970827-7102-4043-9F8A-624EFFF130D3}" srcOrd="4" destOrd="0" presId="urn:microsoft.com/office/officeart/2005/8/layout/list1"/>
    <dgm:cxn modelId="{3745285C-3FB0-4702-853B-0DCC66366FB0}" type="presParOf" srcId="{58970827-7102-4043-9F8A-624EFFF130D3}" destId="{665C523C-3C8F-4DD1-BE11-27DB00ED4251}" srcOrd="0" destOrd="0" presId="urn:microsoft.com/office/officeart/2005/8/layout/list1"/>
    <dgm:cxn modelId="{F5A3EDC2-4FE7-4604-82FB-3F1F28C607AD}" type="presParOf" srcId="{58970827-7102-4043-9F8A-624EFFF130D3}" destId="{AF152DB4-4F74-43E8-915A-AFF5137B9234}" srcOrd="1" destOrd="0" presId="urn:microsoft.com/office/officeart/2005/8/layout/list1"/>
    <dgm:cxn modelId="{F9945EF4-68F8-4244-BBD7-12F66E65EFEE}" type="presParOf" srcId="{3572917B-8C4A-4B75-BC31-A01AD1D93A0F}" destId="{64952EFA-B2ED-473C-B095-6B54D477727C}" srcOrd="5" destOrd="0" presId="urn:microsoft.com/office/officeart/2005/8/layout/list1"/>
    <dgm:cxn modelId="{EE2D3008-9338-4FD7-94E9-466CD858E3FA}" type="presParOf" srcId="{3572917B-8C4A-4B75-BC31-A01AD1D93A0F}" destId="{240C22A5-D3A4-4504-9335-4850C5EB798B}" srcOrd="6" destOrd="0" presId="urn:microsoft.com/office/officeart/2005/8/layout/list1"/>
    <dgm:cxn modelId="{51B128D5-B67F-42FD-BBBD-1D561439404C}" type="presParOf" srcId="{3572917B-8C4A-4B75-BC31-A01AD1D93A0F}" destId="{95D3C697-8538-4D88-A1AA-178674048050}" srcOrd="7" destOrd="0" presId="urn:microsoft.com/office/officeart/2005/8/layout/list1"/>
    <dgm:cxn modelId="{7E39359B-A358-4C8F-8C1F-8F48A08E239D}" type="presParOf" srcId="{3572917B-8C4A-4B75-BC31-A01AD1D93A0F}" destId="{7DB8A00D-9059-402D-96B7-22A9DCBAE0C1}" srcOrd="8" destOrd="0" presId="urn:microsoft.com/office/officeart/2005/8/layout/list1"/>
    <dgm:cxn modelId="{6DFF423A-0450-4392-9910-B26490E0A79F}" type="presParOf" srcId="{7DB8A00D-9059-402D-96B7-22A9DCBAE0C1}" destId="{E51553B3-1E10-4CD6-BCFB-FE368CF3F812}" srcOrd="0" destOrd="0" presId="urn:microsoft.com/office/officeart/2005/8/layout/list1"/>
    <dgm:cxn modelId="{C88E1268-E08F-42FD-871F-67C9D94451CA}" type="presParOf" srcId="{7DB8A00D-9059-402D-96B7-22A9DCBAE0C1}" destId="{34604DB5-E462-464A-8C70-818A45255C9C}" srcOrd="1" destOrd="0" presId="urn:microsoft.com/office/officeart/2005/8/layout/list1"/>
    <dgm:cxn modelId="{57365464-1876-47ED-A812-C75D02208A08}" type="presParOf" srcId="{3572917B-8C4A-4B75-BC31-A01AD1D93A0F}" destId="{7208465D-EE24-42FF-888B-E91A88B2BA8A}" srcOrd="9" destOrd="0" presId="urn:microsoft.com/office/officeart/2005/8/layout/list1"/>
    <dgm:cxn modelId="{A45A141F-F814-4FB6-9240-1AC4FF5A010D}" type="presParOf" srcId="{3572917B-8C4A-4B75-BC31-A01AD1D93A0F}" destId="{6C218832-D825-4622-8A5C-A423C9DCCE82}" srcOrd="10" destOrd="0" presId="urn:microsoft.com/office/officeart/2005/8/layout/list1"/>
    <dgm:cxn modelId="{8798C160-4EC3-4E27-A304-6D9AD40EA2DC}" type="presParOf" srcId="{3572917B-8C4A-4B75-BC31-A01AD1D93A0F}" destId="{E598FECF-F1F9-4616-BD7A-E644ECF02195}" srcOrd="11" destOrd="0" presId="urn:microsoft.com/office/officeart/2005/8/layout/list1"/>
    <dgm:cxn modelId="{0B409066-3547-4DA8-B5C9-ED0FC12A2C24}" type="presParOf" srcId="{3572917B-8C4A-4B75-BC31-A01AD1D93A0F}" destId="{AEBE8AAB-7470-4A3B-B475-7DE5C2F08FBF}" srcOrd="12" destOrd="0" presId="urn:microsoft.com/office/officeart/2005/8/layout/list1"/>
    <dgm:cxn modelId="{53ABAFF6-2837-404E-B03E-43338453C4E3}" type="presParOf" srcId="{AEBE8AAB-7470-4A3B-B475-7DE5C2F08FBF}" destId="{4C3A0ADE-3747-4276-BF02-2CC0753B592B}" srcOrd="0" destOrd="0" presId="urn:microsoft.com/office/officeart/2005/8/layout/list1"/>
    <dgm:cxn modelId="{6963FC0C-4EE7-4054-A764-B636B0EF0336}" type="presParOf" srcId="{AEBE8AAB-7470-4A3B-B475-7DE5C2F08FBF}" destId="{8339634F-4272-4A07-BBEB-9790C750AEA0}" srcOrd="1" destOrd="0" presId="urn:microsoft.com/office/officeart/2005/8/layout/list1"/>
    <dgm:cxn modelId="{F1CC58C3-16A5-4817-997C-97E681306A5A}" type="presParOf" srcId="{3572917B-8C4A-4B75-BC31-A01AD1D93A0F}" destId="{D58D8D63-0FED-4AEE-A038-C0CB606699B3}" srcOrd="13" destOrd="0" presId="urn:microsoft.com/office/officeart/2005/8/layout/list1"/>
    <dgm:cxn modelId="{E890BB29-CBA8-443E-9359-576EFBB887E1}" type="presParOf" srcId="{3572917B-8C4A-4B75-BC31-A01AD1D93A0F}" destId="{0E0FC8BA-8531-4F35-8D45-DD5EC466AD8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52A81-AEF2-4930-B9DA-DB76CF43F052}">
      <dsp:nvSpPr>
        <dsp:cNvPr id="0" name=""/>
        <dsp:cNvSpPr/>
      </dsp:nvSpPr>
      <dsp:spPr>
        <a:xfrm>
          <a:off x="478686" y="0"/>
          <a:ext cx="2468242" cy="617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>
              <a:latin typeface="Arial" panose="020B0604020202020204" pitchFamily="34" charset="0"/>
              <a:cs typeface="Arial" panose="020B0604020202020204" pitchFamily="34" charset="0"/>
            </a:rPr>
            <a:t>Employment and Social Development Canada</a:t>
          </a:r>
        </a:p>
      </dsp:txBody>
      <dsp:txXfrm>
        <a:off x="496759" y="18073"/>
        <a:ext cx="2432096" cy="580914"/>
      </dsp:txXfrm>
    </dsp:sp>
    <dsp:sp modelId="{508BE188-45E0-4325-9929-6B8F4FBAEFD5}">
      <dsp:nvSpPr>
        <dsp:cNvPr id="0" name=""/>
        <dsp:cNvSpPr/>
      </dsp:nvSpPr>
      <dsp:spPr>
        <a:xfrm rot="5300436">
          <a:off x="1610277" y="632750"/>
          <a:ext cx="231890" cy="277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 dirty="0"/>
        </a:p>
      </dsp:txBody>
      <dsp:txXfrm rot="-5400000">
        <a:off x="1641911" y="655658"/>
        <a:ext cx="166607" cy="162323"/>
      </dsp:txXfrm>
    </dsp:sp>
    <dsp:sp modelId="{33B75993-9A6E-41A5-8294-252F2D96C0ED}">
      <dsp:nvSpPr>
        <dsp:cNvPr id="0" name=""/>
        <dsp:cNvSpPr/>
      </dsp:nvSpPr>
      <dsp:spPr>
        <a:xfrm>
          <a:off x="505516" y="926118"/>
          <a:ext cx="2468242" cy="617060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>
              <a:latin typeface="Arial" panose="020B0604020202020204" pitchFamily="34" charset="0"/>
              <a:cs typeface="Arial" panose="020B0604020202020204" pitchFamily="34" charset="0"/>
            </a:rPr>
            <a:t>Strategic and </a:t>
          </a:r>
          <a:r>
            <a:rPr lang="en-C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 </a:t>
          </a:r>
          <a:r>
            <a:rPr lang="en-CA" sz="1700" kern="1200" dirty="0">
              <a:latin typeface="Arial" panose="020B0604020202020204" pitchFamily="34" charset="0"/>
              <a:cs typeface="Arial" panose="020B0604020202020204" pitchFamily="34" charset="0"/>
            </a:rPr>
            <a:t>Policy Branch </a:t>
          </a:r>
        </a:p>
      </dsp:txBody>
      <dsp:txXfrm>
        <a:off x="523589" y="944191"/>
        <a:ext cx="2432096" cy="580914"/>
      </dsp:txXfrm>
    </dsp:sp>
    <dsp:sp modelId="{1ECEAEFC-A7C1-4DCA-BDCD-2CD79B703C3A}">
      <dsp:nvSpPr>
        <dsp:cNvPr id="0" name=""/>
        <dsp:cNvSpPr/>
      </dsp:nvSpPr>
      <dsp:spPr>
        <a:xfrm rot="5400000">
          <a:off x="1623938" y="1558605"/>
          <a:ext cx="231397" cy="277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 dirty="0"/>
        </a:p>
      </dsp:txBody>
      <dsp:txXfrm rot="-5400000">
        <a:off x="1656334" y="1581745"/>
        <a:ext cx="166607" cy="161978"/>
      </dsp:txXfrm>
    </dsp:sp>
    <dsp:sp modelId="{769F5EBF-5098-4467-99CE-9D4FFF0DB0B2}">
      <dsp:nvSpPr>
        <dsp:cNvPr id="0" name=""/>
        <dsp:cNvSpPr/>
      </dsp:nvSpPr>
      <dsp:spPr>
        <a:xfrm>
          <a:off x="505516" y="1851709"/>
          <a:ext cx="2468242" cy="61706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Strategic and Horizontal Policy</a:t>
          </a:r>
        </a:p>
      </dsp:txBody>
      <dsp:txXfrm>
        <a:off x="523589" y="1869782"/>
        <a:ext cx="2432096" cy="580914"/>
      </dsp:txXfrm>
    </dsp:sp>
    <dsp:sp modelId="{F2143DA9-46D7-49AB-ABA0-D2FEFE2A15D0}">
      <dsp:nvSpPr>
        <dsp:cNvPr id="0" name=""/>
        <dsp:cNvSpPr/>
      </dsp:nvSpPr>
      <dsp:spPr>
        <a:xfrm rot="5400000">
          <a:off x="1623938" y="2484196"/>
          <a:ext cx="231397" cy="277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 dirty="0"/>
        </a:p>
      </dsp:txBody>
      <dsp:txXfrm rot="-5400000">
        <a:off x="1656334" y="2507336"/>
        <a:ext cx="166607" cy="161978"/>
      </dsp:txXfrm>
    </dsp:sp>
    <dsp:sp modelId="{5CF21346-5A2E-4354-96AC-F1CA8AFC35AC}">
      <dsp:nvSpPr>
        <dsp:cNvPr id="0" name=""/>
        <dsp:cNvSpPr/>
      </dsp:nvSpPr>
      <dsp:spPr>
        <a:xfrm>
          <a:off x="505516" y="2777300"/>
          <a:ext cx="2468242" cy="617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6000">
              <a:schemeClr val="tx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>
              <a:latin typeface="Arial" panose="020B0604020202020204" pitchFamily="34" charset="0"/>
              <a:cs typeface="Arial" panose="020B0604020202020204" pitchFamily="34" charset="0"/>
            </a:rPr>
            <a:t>Cabinet and Regulatory Affairs</a:t>
          </a:r>
        </a:p>
      </dsp:txBody>
      <dsp:txXfrm>
        <a:off x="523589" y="2795373"/>
        <a:ext cx="2432096" cy="580914"/>
      </dsp:txXfrm>
    </dsp:sp>
    <dsp:sp modelId="{8ED79DB2-7434-42B2-8F38-EC1505FAC12F}">
      <dsp:nvSpPr>
        <dsp:cNvPr id="0" name=""/>
        <dsp:cNvSpPr/>
      </dsp:nvSpPr>
      <dsp:spPr>
        <a:xfrm rot="5400000">
          <a:off x="1623938" y="3409788"/>
          <a:ext cx="231397" cy="277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 dirty="0"/>
        </a:p>
      </dsp:txBody>
      <dsp:txXfrm rot="-5400000">
        <a:off x="1656334" y="3432928"/>
        <a:ext cx="166607" cy="161978"/>
      </dsp:txXfrm>
    </dsp:sp>
    <dsp:sp modelId="{FCADFBC6-1BA5-4FDE-824D-F6556FF6604C}">
      <dsp:nvSpPr>
        <dsp:cNvPr id="0" name=""/>
        <dsp:cNvSpPr/>
      </dsp:nvSpPr>
      <dsp:spPr>
        <a:xfrm>
          <a:off x="505516" y="3702891"/>
          <a:ext cx="2468242" cy="617060"/>
        </a:xfrm>
        <a:prstGeom prst="roundRect">
          <a:avLst>
            <a:gd name="adj" fmla="val 10000"/>
          </a:avLst>
        </a:prstGeom>
        <a:gradFill rotWithShape="0">
          <a:gsLst>
            <a:gs pos="68000">
              <a:schemeClr val="tx2">
                <a:lumMod val="60000"/>
                <a:lumOff val="40000"/>
              </a:schemeClr>
            </a:gs>
            <a:gs pos="78000">
              <a:schemeClr val="accent1">
                <a:tint val="44500"/>
                <a:satMod val="160000"/>
                <a:lumMod val="90000"/>
              </a:schemeClr>
            </a:gs>
            <a:gs pos="98000">
              <a:schemeClr val="tx2">
                <a:lumMod val="40000"/>
                <a:lumOff val="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700" kern="1200" dirty="0">
              <a:latin typeface="Arial" panose="020B0604020202020204" pitchFamily="34" charset="0"/>
              <a:cs typeface="Arial" panose="020B0604020202020204" pitchFamily="34" charset="0"/>
            </a:rPr>
            <a:t>Cabinet Affairs</a:t>
          </a:r>
        </a:p>
      </dsp:txBody>
      <dsp:txXfrm>
        <a:off x="523589" y="3720964"/>
        <a:ext cx="2432096" cy="580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52A81-AEF2-4930-B9DA-DB76CF43F052}">
      <dsp:nvSpPr>
        <dsp:cNvPr id="0" name=""/>
        <dsp:cNvSpPr/>
      </dsp:nvSpPr>
      <dsp:spPr>
        <a:xfrm>
          <a:off x="1081433" y="1227"/>
          <a:ext cx="1580227" cy="4871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Employment and Social Development Canada</a:t>
          </a:r>
          <a:endParaRPr lang="en-CA" sz="1200" kern="1200" dirty="0"/>
        </a:p>
      </dsp:txBody>
      <dsp:txXfrm>
        <a:off x="1095701" y="15495"/>
        <a:ext cx="1551691" cy="458624"/>
      </dsp:txXfrm>
    </dsp:sp>
    <dsp:sp modelId="{508BE188-45E0-4325-9929-6B8F4FBAEFD5}">
      <dsp:nvSpPr>
        <dsp:cNvPr id="0" name=""/>
        <dsp:cNvSpPr/>
      </dsp:nvSpPr>
      <dsp:spPr>
        <a:xfrm rot="5319252">
          <a:off x="1788611" y="500775"/>
          <a:ext cx="183048" cy="219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-5400000">
        <a:off x="1813723" y="518870"/>
        <a:ext cx="131534" cy="128134"/>
      </dsp:txXfrm>
    </dsp:sp>
    <dsp:sp modelId="{33B75993-9A6E-41A5-8294-252F2D96C0ED}">
      <dsp:nvSpPr>
        <dsp:cNvPr id="0" name=""/>
        <dsp:cNvSpPr/>
      </dsp:nvSpPr>
      <dsp:spPr>
        <a:xfrm>
          <a:off x="1098610" y="732385"/>
          <a:ext cx="1580227" cy="487160"/>
        </a:xfrm>
        <a:prstGeom prst="roundRect">
          <a:avLst>
            <a:gd name="adj" fmla="val 10000"/>
          </a:avLst>
        </a:prstGeom>
        <a:solidFill>
          <a:schemeClr val="accent3">
            <a:hueOff val="2512569"/>
            <a:satOff val="-4333"/>
            <a:lumOff val="-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Strategic and Service Policy Branch </a:t>
          </a:r>
          <a:endParaRPr lang="en-CA" sz="1200" kern="1200" dirty="0"/>
        </a:p>
      </dsp:txBody>
      <dsp:txXfrm>
        <a:off x="1112878" y="746653"/>
        <a:ext cx="1551691" cy="458624"/>
      </dsp:txXfrm>
    </dsp:sp>
    <dsp:sp modelId="{1ECEAEFC-A7C1-4DCA-BDCD-2CD79B703C3A}">
      <dsp:nvSpPr>
        <dsp:cNvPr id="0" name=""/>
        <dsp:cNvSpPr/>
      </dsp:nvSpPr>
      <dsp:spPr>
        <a:xfrm rot="5400000">
          <a:off x="1797381" y="1231724"/>
          <a:ext cx="182685" cy="219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140712"/>
            <a:satOff val="-5416"/>
            <a:lumOff val="-1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-5400000">
        <a:off x="1822957" y="1249993"/>
        <a:ext cx="131534" cy="127880"/>
      </dsp:txXfrm>
    </dsp:sp>
    <dsp:sp modelId="{769F5EBF-5098-4467-99CE-9D4FFF0DB0B2}">
      <dsp:nvSpPr>
        <dsp:cNvPr id="0" name=""/>
        <dsp:cNvSpPr/>
      </dsp:nvSpPr>
      <dsp:spPr>
        <a:xfrm>
          <a:off x="1098610" y="1463126"/>
          <a:ext cx="1580227" cy="487160"/>
        </a:xfrm>
        <a:prstGeom prst="roundRect">
          <a:avLst>
            <a:gd name="adj" fmla="val 10000"/>
          </a:avLst>
        </a:prstGeom>
        <a:solidFill>
          <a:schemeClr val="accent3">
            <a:hueOff val="5025139"/>
            <a:satOff val="-8666"/>
            <a:lumOff val="-1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Strategic and Horizontal Policy</a:t>
          </a:r>
          <a:endParaRPr lang="en-CA" sz="1200" kern="1200" dirty="0"/>
        </a:p>
      </dsp:txBody>
      <dsp:txXfrm>
        <a:off x="1112878" y="1477394"/>
        <a:ext cx="1551691" cy="458624"/>
      </dsp:txXfrm>
    </dsp:sp>
    <dsp:sp modelId="{F2143DA9-46D7-49AB-ABA0-D2FEFE2A15D0}">
      <dsp:nvSpPr>
        <dsp:cNvPr id="0" name=""/>
        <dsp:cNvSpPr/>
      </dsp:nvSpPr>
      <dsp:spPr>
        <a:xfrm rot="5400000">
          <a:off x="1797381" y="1962465"/>
          <a:ext cx="182685" cy="219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281423"/>
            <a:satOff val="-10833"/>
            <a:lumOff val="-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-5400000">
        <a:off x="1822957" y="1980734"/>
        <a:ext cx="131534" cy="127880"/>
      </dsp:txXfrm>
    </dsp:sp>
    <dsp:sp modelId="{5CF21346-5A2E-4354-96AC-F1CA8AFC35AC}">
      <dsp:nvSpPr>
        <dsp:cNvPr id="0" name=""/>
        <dsp:cNvSpPr/>
      </dsp:nvSpPr>
      <dsp:spPr>
        <a:xfrm>
          <a:off x="1098610" y="2193867"/>
          <a:ext cx="1580227" cy="487160"/>
        </a:xfrm>
        <a:prstGeom prst="roundRect">
          <a:avLst>
            <a:gd name="adj" fmla="val 10000"/>
          </a:avLst>
        </a:prstGeom>
        <a:solidFill>
          <a:schemeClr val="accent3">
            <a:hueOff val="7537708"/>
            <a:satOff val="-13000"/>
            <a:lumOff val="-2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Cabinet and Regulatory Affairs</a:t>
          </a:r>
          <a:endParaRPr lang="en-CA" sz="1200" kern="1200" dirty="0"/>
        </a:p>
      </dsp:txBody>
      <dsp:txXfrm>
        <a:off x="1112878" y="2208135"/>
        <a:ext cx="1551691" cy="458624"/>
      </dsp:txXfrm>
    </dsp:sp>
    <dsp:sp modelId="{8ED79DB2-7434-42B2-8F38-EC1505FAC12F}">
      <dsp:nvSpPr>
        <dsp:cNvPr id="0" name=""/>
        <dsp:cNvSpPr/>
      </dsp:nvSpPr>
      <dsp:spPr>
        <a:xfrm rot="5400000">
          <a:off x="1797381" y="2693206"/>
          <a:ext cx="182685" cy="219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422135"/>
            <a:satOff val="-16249"/>
            <a:lumOff val="-33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-5400000">
        <a:off x="1822957" y="2711475"/>
        <a:ext cx="131534" cy="127880"/>
      </dsp:txXfrm>
    </dsp:sp>
    <dsp:sp modelId="{FCADFBC6-1BA5-4FDE-824D-F6556FF6604C}">
      <dsp:nvSpPr>
        <dsp:cNvPr id="0" name=""/>
        <dsp:cNvSpPr/>
      </dsp:nvSpPr>
      <dsp:spPr>
        <a:xfrm>
          <a:off x="1098610" y="2924608"/>
          <a:ext cx="1580227" cy="487160"/>
        </a:xfrm>
        <a:prstGeom prst="roundRect">
          <a:avLst>
            <a:gd name="adj" fmla="val 10000"/>
          </a:avLst>
        </a:prstGeom>
        <a:solidFill>
          <a:schemeClr val="accent3">
            <a:hueOff val="10050277"/>
            <a:satOff val="-17333"/>
            <a:lumOff val="-3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Cabinet Affairs Unit </a:t>
          </a:r>
          <a:endParaRPr lang="en-CA" sz="1200" kern="1200" dirty="0"/>
        </a:p>
      </dsp:txBody>
      <dsp:txXfrm>
        <a:off x="1112878" y="2938876"/>
        <a:ext cx="1551691" cy="458624"/>
      </dsp:txXfrm>
    </dsp:sp>
    <dsp:sp modelId="{3A268812-1A36-434D-951F-A4090B3CFC1B}">
      <dsp:nvSpPr>
        <dsp:cNvPr id="0" name=""/>
        <dsp:cNvSpPr/>
      </dsp:nvSpPr>
      <dsp:spPr>
        <a:xfrm rot="5400000">
          <a:off x="1797381" y="3423947"/>
          <a:ext cx="182685" cy="219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2562846"/>
            <a:satOff val="-21666"/>
            <a:lumOff val="-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-5400000">
        <a:off x="1822957" y="3442216"/>
        <a:ext cx="131534" cy="127880"/>
      </dsp:txXfrm>
    </dsp:sp>
    <dsp:sp modelId="{837313A4-F282-42F3-BD9E-17744851F55A}">
      <dsp:nvSpPr>
        <dsp:cNvPr id="0" name=""/>
        <dsp:cNvSpPr/>
      </dsp:nvSpPr>
      <dsp:spPr>
        <a:xfrm>
          <a:off x="1098610" y="3655349"/>
          <a:ext cx="1580227" cy="487160"/>
        </a:xfrm>
        <a:prstGeom prst="roundRect">
          <a:avLst>
            <a:gd name="adj" fmla="val 10000"/>
          </a:avLst>
        </a:prstGeom>
        <a:solidFill>
          <a:schemeClr val="accent3">
            <a:hueOff val="12562846"/>
            <a:satOff val="-21666"/>
            <a:lumOff val="-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Cabinet Briefings</a:t>
          </a:r>
          <a:endParaRPr lang="en-CA" sz="1200" kern="1200" dirty="0"/>
        </a:p>
      </dsp:txBody>
      <dsp:txXfrm>
        <a:off x="1112878" y="3669617"/>
        <a:ext cx="1551691" cy="458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764AD-B1E1-434B-90EA-0D772AA3356C}">
      <dsp:nvSpPr>
        <dsp:cNvPr id="0" name=""/>
        <dsp:cNvSpPr/>
      </dsp:nvSpPr>
      <dsp:spPr>
        <a:xfrm>
          <a:off x="0" y="462998"/>
          <a:ext cx="813490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A5DA5-F2D9-4DA4-997C-3AB5C11C6F89}">
      <dsp:nvSpPr>
        <dsp:cNvPr id="0" name=""/>
        <dsp:cNvSpPr/>
      </dsp:nvSpPr>
      <dsp:spPr>
        <a:xfrm>
          <a:off x="406745" y="118272"/>
          <a:ext cx="7169634" cy="5494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36" tIns="0" rIns="2152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Any direct and indirect impacts on ESDC programs and policies </a:t>
          </a:r>
          <a:endParaRPr lang="en-CA" sz="1600" kern="1200" dirty="0"/>
        </a:p>
      </dsp:txBody>
      <dsp:txXfrm>
        <a:off x="433569" y="145096"/>
        <a:ext cx="7115986" cy="495849"/>
      </dsp:txXfrm>
    </dsp:sp>
    <dsp:sp modelId="{A62D36CB-46D2-4431-AAEA-74246AB6189B}">
      <dsp:nvSpPr>
        <dsp:cNvPr id="0" name=""/>
        <dsp:cNvSpPr/>
      </dsp:nvSpPr>
      <dsp:spPr>
        <a:xfrm>
          <a:off x="0" y="1287252"/>
          <a:ext cx="813490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140712"/>
              <a:satOff val="-5416"/>
              <a:lumOff val="-1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F7B79-7B10-49F2-A9D4-E6E473476FB8}">
      <dsp:nvSpPr>
        <dsp:cNvPr id="0" name=""/>
        <dsp:cNvSpPr/>
      </dsp:nvSpPr>
      <dsp:spPr>
        <a:xfrm>
          <a:off x="406745" y="857849"/>
          <a:ext cx="7151867" cy="606522"/>
        </a:xfrm>
        <a:prstGeom prst="roundRect">
          <a:avLst/>
        </a:prstGeom>
        <a:solidFill>
          <a:schemeClr val="accent3">
            <a:hueOff val="3140712"/>
            <a:satOff val="-5416"/>
            <a:lumOff val="-11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36" tIns="0" rIns="2152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Any involvements from  department officials in the elaboration of the MC </a:t>
          </a:r>
          <a:endParaRPr lang="en-CA" sz="1400" kern="1200" dirty="0"/>
        </a:p>
      </dsp:txBody>
      <dsp:txXfrm>
        <a:off x="436353" y="887457"/>
        <a:ext cx="7092651" cy="547306"/>
      </dsp:txXfrm>
    </dsp:sp>
    <dsp:sp modelId="{B52F50A7-6FE0-487A-9668-9A5D8E80E37C}">
      <dsp:nvSpPr>
        <dsp:cNvPr id="0" name=""/>
        <dsp:cNvSpPr/>
      </dsp:nvSpPr>
      <dsp:spPr>
        <a:xfrm>
          <a:off x="0" y="2089597"/>
          <a:ext cx="813490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281423"/>
              <a:satOff val="-10833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A66C7-D28D-4991-BE20-50E0EA0B6E99}">
      <dsp:nvSpPr>
        <dsp:cNvPr id="0" name=""/>
        <dsp:cNvSpPr/>
      </dsp:nvSpPr>
      <dsp:spPr>
        <a:xfrm>
          <a:off x="406745" y="1654452"/>
          <a:ext cx="7222877" cy="612264"/>
        </a:xfrm>
        <a:prstGeom prst="roundRect">
          <a:avLst/>
        </a:prstGeom>
        <a:solidFill>
          <a:schemeClr val="accent3">
            <a:hueOff val="6281423"/>
            <a:satOff val="-10833"/>
            <a:lumOff val="-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36" tIns="0" rIns="2152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Any potential links between the MC and ESDC portfolio business </a:t>
          </a:r>
          <a:endParaRPr lang="en-CA" sz="1400" kern="1200" dirty="0"/>
        </a:p>
      </dsp:txBody>
      <dsp:txXfrm>
        <a:off x="436633" y="1684340"/>
        <a:ext cx="7163101" cy="552488"/>
      </dsp:txXfrm>
    </dsp:sp>
    <dsp:sp modelId="{883FA480-FA94-4B79-AC7C-DFDBA0ED520F}">
      <dsp:nvSpPr>
        <dsp:cNvPr id="0" name=""/>
        <dsp:cNvSpPr/>
      </dsp:nvSpPr>
      <dsp:spPr>
        <a:xfrm>
          <a:off x="0" y="2916105"/>
          <a:ext cx="813490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422135"/>
              <a:satOff val="-16249"/>
              <a:lumOff val="-3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E331B-E0FA-44F0-9E2A-70FD39045CC5}">
      <dsp:nvSpPr>
        <dsp:cNvPr id="0" name=""/>
        <dsp:cNvSpPr/>
      </dsp:nvSpPr>
      <dsp:spPr>
        <a:xfrm>
          <a:off x="406745" y="2456797"/>
          <a:ext cx="7256930" cy="636427"/>
        </a:xfrm>
        <a:prstGeom prst="roundRect">
          <a:avLst/>
        </a:prstGeom>
        <a:solidFill>
          <a:schemeClr val="accent3">
            <a:hueOff val="9422135"/>
            <a:satOff val="-16249"/>
            <a:lumOff val="-33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36" tIns="0" rIns="2152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Any working groups or meetings between officials regarding topics related to the MC</a:t>
          </a:r>
          <a:endParaRPr lang="en-CA" sz="1400" kern="1200" dirty="0"/>
        </a:p>
      </dsp:txBody>
      <dsp:txXfrm>
        <a:off x="437813" y="2487865"/>
        <a:ext cx="7194794" cy="574291"/>
      </dsp:txXfrm>
    </dsp:sp>
    <dsp:sp modelId="{4F05D0F9-7E48-4330-91F6-1ED6A532C2F4}">
      <dsp:nvSpPr>
        <dsp:cNvPr id="0" name=""/>
        <dsp:cNvSpPr/>
      </dsp:nvSpPr>
      <dsp:spPr>
        <a:xfrm>
          <a:off x="0" y="3715088"/>
          <a:ext cx="813490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562846"/>
              <a:satOff val="-21666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B4FB3-5CB2-4061-BA9F-321B1E17775E}">
      <dsp:nvSpPr>
        <dsp:cNvPr id="0" name=""/>
        <dsp:cNvSpPr/>
      </dsp:nvSpPr>
      <dsp:spPr>
        <a:xfrm>
          <a:off x="406745" y="3283305"/>
          <a:ext cx="7239163" cy="608903"/>
        </a:xfrm>
        <a:prstGeom prst="roundRect">
          <a:avLst/>
        </a:prstGeom>
        <a:solidFill>
          <a:schemeClr val="accent3">
            <a:hueOff val="12562846"/>
            <a:satOff val="-21666"/>
            <a:lumOff val="-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36" tIns="0" rIns="2152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Any links with Speech from the Throne, Budget commitments , recent announcements, international </a:t>
          </a:r>
          <a:r>
            <a:rPr lang="en-CA" sz="1400" kern="1200" dirty="0" err="1" smtClean="0"/>
            <a:t>fo</a:t>
          </a:r>
          <a:endParaRPr lang="en-CA" sz="1400" kern="1200" dirty="0"/>
        </a:p>
      </dsp:txBody>
      <dsp:txXfrm>
        <a:off x="436469" y="3313029"/>
        <a:ext cx="7179715" cy="549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95F0E-06BF-474F-9784-C933BCFDE082}">
      <dsp:nvSpPr>
        <dsp:cNvPr id="0" name=""/>
        <dsp:cNvSpPr/>
      </dsp:nvSpPr>
      <dsp:spPr>
        <a:xfrm>
          <a:off x="0" y="672535"/>
          <a:ext cx="7433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3C89B-3497-4BC9-994D-7CCC274D6FFD}">
      <dsp:nvSpPr>
        <dsp:cNvPr id="0" name=""/>
        <dsp:cNvSpPr/>
      </dsp:nvSpPr>
      <dsp:spPr>
        <a:xfrm>
          <a:off x="328485" y="135631"/>
          <a:ext cx="7102332" cy="7287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80" tIns="0" rIns="1966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Avoid to include any communication issues or lack of collaboration with officials from the lead department </a:t>
          </a:r>
          <a:endParaRPr lang="en-CA" sz="1400" kern="1200" dirty="0"/>
        </a:p>
      </dsp:txBody>
      <dsp:txXfrm>
        <a:off x="364061" y="171207"/>
        <a:ext cx="7031180" cy="657631"/>
      </dsp:txXfrm>
    </dsp:sp>
    <dsp:sp modelId="{240C22A5-D3A4-4504-9335-4850C5EB798B}">
      <dsp:nvSpPr>
        <dsp:cNvPr id="0" name=""/>
        <dsp:cNvSpPr/>
      </dsp:nvSpPr>
      <dsp:spPr>
        <a:xfrm>
          <a:off x="0" y="1644198"/>
          <a:ext cx="7433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187616"/>
              <a:satOff val="-7222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52DB4-4F74-43E8-915A-AFF5137B9234}">
      <dsp:nvSpPr>
        <dsp:cNvPr id="0" name=""/>
        <dsp:cNvSpPr/>
      </dsp:nvSpPr>
      <dsp:spPr>
        <a:xfrm>
          <a:off x="353893" y="1070335"/>
          <a:ext cx="7077854" cy="765743"/>
        </a:xfrm>
        <a:prstGeom prst="roundRect">
          <a:avLst/>
        </a:prstGeom>
        <a:solidFill>
          <a:schemeClr val="accent3">
            <a:hueOff val="4187616"/>
            <a:satOff val="-7222"/>
            <a:lumOff val="-15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80" tIns="0" rIns="1966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If needed, provide 3 to 4 bullet points to register </a:t>
          </a:r>
          <a:endParaRPr lang="en-CA" sz="1400" kern="1200" dirty="0"/>
        </a:p>
      </dsp:txBody>
      <dsp:txXfrm>
        <a:off x="391273" y="1107715"/>
        <a:ext cx="7003094" cy="690983"/>
      </dsp:txXfrm>
    </dsp:sp>
    <dsp:sp modelId="{6C218832-D825-4622-8A5C-A423C9DCCE82}">
      <dsp:nvSpPr>
        <dsp:cNvPr id="0" name=""/>
        <dsp:cNvSpPr/>
      </dsp:nvSpPr>
      <dsp:spPr>
        <a:xfrm>
          <a:off x="0" y="2619173"/>
          <a:ext cx="7433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375231"/>
              <a:satOff val="-14444"/>
              <a:lumOff val="-3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04DB5-E462-464A-8C70-818A45255C9C}">
      <dsp:nvSpPr>
        <dsp:cNvPr id="0" name=""/>
        <dsp:cNvSpPr/>
      </dsp:nvSpPr>
      <dsp:spPr>
        <a:xfrm>
          <a:off x="353893" y="2041998"/>
          <a:ext cx="7077854" cy="769055"/>
        </a:xfrm>
        <a:prstGeom prst="roundRect">
          <a:avLst/>
        </a:prstGeom>
        <a:solidFill>
          <a:schemeClr val="accent3">
            <a:hueOff val="8375231"/>
            <a:satOff val="-14444"/>
            <a:lumOff val="-30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80" tIns="0" rIns="1966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Indicate if department collaborated with responsible department of the MC on proposed language in the MC</a:t>
          </a:r>
          <a:endParaRPr lang="en-CA" sz="1400" kern="1200" dirty="0"/>
        </a:p>
      </dsp:txBody>
      <dsp:txXfrm>
        <a:off x="391435" y="2079540"/>
        <a:ext cx="7002770" cy="693971"/>
      </dsp:txXfrm>
    </dsp:sp>
    <dsp:sp modelId="{0E0FC8BA-8531-4F35-8D45-DD5EC466AD86}">
      <dsp:nvSpPr>
        <dsp:cNvPr id="0" name=""/>
        <dsp:cNvSpPr/>
      </dsp:nvSpPr>
      <dsp:spPr>
        <a:xfrm>
          <a:off x="0" y="3600768"/>
          <a:ext cx="743356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562846"/>
              <a:satOff val="-21666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9634F-4272-4A07-BBEB-9790C750AEA0}">
      <dsp:nvSpPr>
        <dsp:cNvPr id="0" name=""/>
        <dsp:cNvSpPr/>
      </dsp:nvSpPr>
      <dsp:spPr>
        <a:xfrm>
          <a:off x="353893" y="3016973"/>
          <a:ext cx="7077854" cy="775674"/>
        </a:xfrm>
        <a:prstGeom prst="roundRect">
          <a:avLst/>
        </a:prstGeom>
        <a:solidFill>
          <a:schemeClr val="accent3">
            <a:hueOff val="12562846"/>
            <a:satOff val="-21666"/>
            <a:lumOff val="-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680" tIns="0" rIns="1966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Ensure to provide high level information that is beneficial for a discussion that leads to a decision </a:t>
          </a:r>
          <a:endParaRPr lang="en-CA" sz="1400" kern="1200" dirty="0"/>
        </a:p>
      </dsp:txBody>
      <dsp:txXfrm>
        <a:off x="391758" y="3054838"/>
        <a:ext cx="7002124" cy="699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2775C-4F06-48BD-B45D-6BBC6FB09B6B}" type="datetimeFigureOut">
              <a:rPr lang="en-CA" smtClean="0"/>
              <a:t>21/08/2018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775E-A88A-4736-B766-D8A3765987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84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9AC3052-4E40-41C3-AA53-85AC0786EB88}" type="datetimeFigureOut">
              <a:rPr lang="en-CA" smtClean="0"/>
              <a:t>21/08/2018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926A678-791E-454B-AFB6-E0661CE3D6F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940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261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4064" indent="-286179" defTabSz="933261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4715" indent="-228943" defTabSz="933261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2600" indent="-228943" defTabSz="933261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60486" indent="-228943" defTabSz="933261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8372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6258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34144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92029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83E914-ACB5-4EF4-B8AE-FEAF09CEF3C2}" type="slidenum">
              <a:rPr lang="en-CA" altLang="en-US" sz="1200"/>
              <a:pPr eaLnBrk="1" hangingPunct="1"/>
              <a:t>13</a:t>
            </a:fld>
            <a:endParaRPr lang="en-CA" alt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613" y="698500"/>
            <a:ext cx="6619875" cy="496411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787" y="5740294"/>
            <a:ext cx="6555529" cy="6215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CA" altLang="en-US"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6A678-791E-454B-AFB6-E0661CE3D6F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White">
          <a:xfrm>
            <a:off x="0" y="173183"/>
            <a:ext cx="9144000" cy="598415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73182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3B6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6728" y="2482273"/>
            <a:ext cx="4069326" cy="1893454"/>
          </a:xfrm>
        </p:spPr>
        <p:txBody>
          <a:bodyPr>
            <a:normAutofit/>
          </a:bodyPr>
          <a:lstStyle>
            <a:lvl1pPr algn="r">
              <a:defRPr sz="3600" b="1" i="0">
                <a:solidFill>
                  <a:srgbClr val="7A82AA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9182" y="4375728"/>
            <a:ext cx="5096872" cy="62208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168528" y="33531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algn="l"/>
            <a:fld id="{3A4242CF-B5B5-1C46-9D8F-6755BC64D01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 bwMode="black">
          <a:xfrm>
            <a:off x="4204520" y="416942"/>
            <a:ext cx="462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NOW AND TOMORROW </a:t>
            </a:r>
            <a:r>
              <a:rPr lang="en-US" sz="1400" b="1" i="0" dirty="0">
                <a:solidFill>
                  <a:schemeClr val="bg1"/>
                </a:solidFill>
                <a:latin typeface="Arial Narrow"/>
                <a:cs typeface="Arial Narrow"/>
              </a:rPr>
              <a:t>EXCELLENCE IN EVERYTHING WE DO 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" y="5935090"/>
            <a:ext cx="9144000" cy="170436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Employment and Social Development Canada - Emploi et Développement social Canada - Canada" title="Federal Identity Program Department signature and Canada wordmark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918"/>
            <a:ext cx="9137904" cy="420624"/>
          </a:xfrm>
          <a:prstGeom prst="rect">
            <a:avLst/>
          </a:prstGeom>
        </p:spPr>
      </p:pic>
      <p:pic>
        <p:nvPicPr>
          <p:cNvPr id="5" name="Picture 4" descr="Maple leaf decited with departement's fifferent theme." title="Illustration of a maple lea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" y="896305"/>
            <a:ext cx="4245864" cy="4965192"/>
          </a:xfrm>
          <a:prstGeom prst="rect">
            <a:avLst/>
          </a:prstGeom>
        </p:spPr>
      </p:pic>
      <p:pic>
        <p:nvPicPr>
          <p:cNvPr id="8" name="Picture 7" descr="Line made of the silhouettes of different professions and different age categories." title="Silhouettes of peopl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67" y="4885728"/>
            <a:ext cx="6328050" cy="1001866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5854273"/>
            <a:ext cx="9144001" cy="80815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3B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33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63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69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36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58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921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1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62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02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12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5091"/>
            <a:ext cx="8229600" cy="3659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grayWhite">
          <a:xfrm>
            <a:off x="0" y="173183"/>
            <a:ext cx="9144000" cy="598415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3182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3B632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black">
          <a:xfrm>
            <a:off x="4204520" y="416942"/>
            <a:ext cx="462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 Narrow"/>
                <a:cs typeface="Arial Narrow"/>
              </a:rPr>
              <a:t>NOW AND TOMORROW </a:t>
            </a:r>
            <a:r>
              <a:rPr lang="en-US" sz="1400" b="1" i="0" dirty="0">
                <a:solidFill>
                  <a:schemeClr val="bg1"/>
                </a:solidFill>
                <a:latin typeface="Arial Narrow"/>
                <a:cs typeface="Arial Narrow"/>
              </a:rPr>
              <a:t>EXCELLENCE IN EVERYTHING WE DO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5935090"/>
            <a:ext cx="9144000" cy="170436"/>
          </a:xfrm>
          <a:prstGeom prst="rect">
            <a:avLst/>
          </a:prstGeom>
          <a:solidFill>
            <a:srgbClr val="7A82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E2B3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854273"/>
            <a:ext cx="9144001" cy="80815"/>
          </a:xfrm>
          <a:prstGeom prst="rect">
            <a:avLst/>
          </a:prstGeom>
          <a:solidFill>
            <a:srgbClr val="73B6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black">
          <a:xfrm>
            <a:off x="168528" y="33531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242CF-B5B5-1C46-9D8F-6755BC64D0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Employment and Social Development Canada - Emploi et Développement social Canada - Canada" title="Federal Identity Program Department signature and Canada wordmark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1918"/>
            <a:ext cx="9137904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4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7A82A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A82AA"/>
        </a:buClr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p.parl.gc.ca/About/Parliament/senatoreugeneforsey/book/chapter_6-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o-bcp.gc.ca/index.asp?lang=eng&amp;page=information&amp;sub=cabinet&amp;doc=about-apropos-eng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o-bcp.gc.ca/index.asp?lang=eng&amp;page=information&amp;sub=cabinet&amp;doc=about-apropos-eng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8067" y="2482273"/>
            <a:ext cx="4597399" cy="189345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ESDC Cabinet Affairs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- An Overview -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961" y="902368"/>
            <a:ext cx="2478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Last Updated: August 2017 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MODULE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b="1" dirty="0" smtClean="0"/>
              <a:t>Memorandum </a:t>
            </a:r>
            <a:r>
              <a:rPr lang="en-CA" b="1" dirty="0"/>
              <a:t>to Cabinet </a:t>
            </a:r>
            <a:r>
              <a:rPr lang="en-CA" b="1" dirty="0" smtClean="0"/>
              <a:t>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1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615"/>
            <a:ext cx="8229600" cy="687150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2923"/>
            <a:ext cx="8229600" cy="309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To provide guidance on the development of  Memoranda to Cabinet and ESDC’s approval process, including the roles and responsibilities of ESDC Cabinet Affairs and the Lead Branch.</a:t>
            </a:r>
          </a:p>
        </p:txBody>
      </p:sp>
    </p:spTree>
    <p:extLst>
      <p:ext uri="{BB962C8B-B14F-4D97-AF65-F5344CB8AC3E}">
        <p14:creationId xmlns:p14="http://schemas.microsoft.com/office/powerpoint/2010/main" val="771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26405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Role of ESDC Cabinet Affairs </a:t>
            </a:r>
            <a:r>
              <a:rPr lang="en-CA" dirty="0" smtClean="0">
                <a:solidFill>
                  <a:schemeClr val="tx1"/>
                </a:solidFill>
              </a:rPr>
              <a:t>Unit</a:t>
            </a:r>
            <a:endParaRPr lang="en-CA" dirty="0">
              <a:solidFill>
                <a:srgbClr val="649D2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257" y="2821967"/>
            <a:ext cx="188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CA" sz="1400" b="1" dirty="0">
                <a:solidFill>
                  <a:prstClr val="white"/>
                </a:solidFill>
              </a:rPr>
              <a:t>Strategic Policy and Research Branch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3066" y="3725936"/>
            <a:ext cx="1880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CA" sz="1400" b="1" dirty="0">
                <a:solidFill>
                  <a:prstClr val="white"/>
                </a:solidFill>
              </a:rPr>
              <a:t>Strategy and Intergovernmental Relations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9796" y="4871369"/>
            <a:ext cx="188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CA" sz="1400" b="1" dirty="0">
                <a:solidFill>
                  <a:prstClr val="white"/>
                </a:solidFill>
              </a:rPr>
              <a:t>Strategy and Cabinet Affairs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50295139"/>
              </p:ext>
            </p:extLst>
          </p:nvPr>
        </p:nvGraphicFramePr>
        <p:xfrm>
          <a:off x="390535" y="1412776"/>
          <a:ext cx="3479275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80884" y="1668778"/>
            <a:ext cx="4805916" cy="40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/>
              <a:t>Planning and Guidance throughout the development of potential Cabinet Initiatives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Providing strategic and policy advice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Preparing critical paths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Providing templates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Liaising with central agencies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Organizing kick off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Organizing Interdepartmental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Ensuring Document Quality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Managing final approvals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Providing access to Cabinet documents  and Records of Decision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Maintaining Cabinet Business List </a:t>
            </a:r>
          </a:p>
        </p:txBody>
      </p:sp>
    </p:spTree>
    <p:extLst>
      <p:ext uri="{BB962C8B-B14F-4D97-AF65-F5344CB8AC3E}">
        <p14:creationId xmlns:p14="http://schemas.microsoft.com/office/powerpoint/2010/main" val="323035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712033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of Items Presented to Cabinet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31354" y="1358364"/>
            <a:ext cx="84058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type of documents the department produces most frequently are:</a:t>
            </a:r>
          </a:p>
          <a:p>
            <a:pPr>
              <a:defRPr/>
            </a:pPr>
            <a:endParaRPr lang="en-CA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Memorandum to Cabinet (MC)</a:t>
            </a:r>
          </a:p>
          <a:p>
            <a:pPr>
              <a:defRPr/>
            </a:pPr>
            <a:r>
              <a:rPr lang="en-C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n-C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policy advice and recommends a course of action to address an issue. This is the only decision document and it </a:t>
            </a:r>
            <a:r>
              <a:rPr lang="en-C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the only Cabinet document for which a Committee Recommendation (CR) will be issued</a:t>
            </a:r>
          </a:p>
          <a:p>
            <a:pPr>
              <a:defRPr/>
            </a:pPr>
            <a:endParaRPr lang="en-CA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Deck</a:t>
            </a:r>
          </a:p>
          <a:p>
            <a:pPr>
              <a:defRPr/>
            </a:pPr>
            <a:r>
              <a:rPr lang="en-C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provide information or seek direction on a key policy issue, but is not a decision document</a:t>
            </a:r>
          </a:p>
          <a:p>
            <a:pPr>
              <a:defRPr/>
            </a:pPr>
            <a:endParaRPr lang="en-CA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 Charter</a:t>
            </a:r>
          </a:p>
          <a:p>
            <a:pPr>
              <a:defRPr/>
            </a:pPr>
            <a:r>
              <a:rPr lang="en-C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provide more substantive written information to Ministers</a:t>
            </a:r>
            <a:r>
              <a:rPr lang="en-C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top mandate priorities, including implementation updates, results measurement, communication issues and overall achievements vis-à-vis the Government’s mandate. It is not </a:t>
            </a:r>
            <a:r>
              <a:rPr lang="en-CA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decision </a:t>
            </a:r>
            <a:r>
              <a:rPr lang="en-C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document.</a:t>
            </a:r>
            <a:endParaRPr lang="en-CA" sz="16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CA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CA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supporting documents:</a:t>
            </a:r>
          </a:p>
          <a:p>
            <a:pPr>
              <a:defRPr/>
            </a:pPr>
            <a:r>
              <a:rPr lang="en-CA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Placemat, to provide an overview of an initiative and serve as a discussion companion.</a:t>
            </a:r>
            <a:endParaRPr lang="en-CA" sz="16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383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717143"/>
          </a:xfrm>
        </p:spPr>
        <p:txBody>
          <a:bodyPr>
            <a:normAutofit/>
          </a:bodyPr>
          <a:lstStyle/>
          <a:p>
            <a:pPr algn="ctr"/>
            <a:r>
              <a:rPr lang="fr-CA" sz="3200" dirty="0">
                <a:solidFill>
                  <a:schemeClr val="tx1"/>
                </a:solidFill>
              </a:rPr>
              <a:t>Memorandum to Cabinet (MC) Process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457"/>
            <a:ext cx="8229600" cy="4194544"/>
          </a:xfrm>
        </p:spPr>
        <p:txBody>
          <a:bodyPr>
            <a:normAutofit/>
          </a:bodyPr>
          <a:lstStyle/>
          <a:p>
            <a:pPr algn="just"/>
            <a:endParaRPr lang="fr-CA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fr-C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 1: Launch of MC and Drafting</a:t>
            </a:r>
          </a:p>
          <a:p>
            <a:pPr marL="0" indent="0" algn="just">
              <a:buNone/>
            </a:pPr>
            <a:endParaRPr lang="fr-CA" sz="28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C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 2: </a:t>
            </a:r>
            <a:r>
              <a:rPr lang="fr-CA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Approvals</a:t>
            </a:r>
            <a:r>
              <a:rPr lang="fr-C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Signatures of Final MC</a:t>
            </a:r>
          </a:p>
          <a:p>
            <a:pPr marL="0" indent="0" algn="just">
              <a:buNone/>
            </a:pPr>
            <a:endParaRPr lang="fr-CA" sz="28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C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Stage 3: Cabinet </a:t>
            </a:r>
            <a:r>
              <a:rPr lang="fr-CA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fr-C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Ratification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4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073" y="467834"/>
            <a:ext cx="8229600" cy="952568"/>
          </a:xfrm>
        </p:spPr>
        <p:txBody>
          <a:bodyPr>
            <a:noAutofit/>
          </a:bodyPr>
          <a:lstStyle/>
          <a:p>
            <a:pPr algn="ctr"/>
            <a:r>
              <a:rPr lang="fr-CA" sz="3200" dirty="0"/>
              <a:t/>
            </a:r>
            <a:br>
              <a:rPr lang="fr-CA" sz="3200" dirty="0"/>
            </a:br>
            <a:r>
              <a:rPr lang="fr-CA" sz="3200" dirty="0"/>
              <a:t/>
            </a:r>
            <a:br>
              <a:rPr lang="fr-CA" sz="3200" dirty="0"/>
            </a:br>
            <a:r>
              <a:rPr lang="fr-CA" sz="3200" dirty="0">
                <a:solidFill>
                  <a:schemeClr val="tx1"/>
                </a:solidFill>
              </a:rPr>
              <a:t>Stage 1: Launch of MC and Drafting</a:t>
            </a:r>
            <a:r>
              <a:rPr lang="fr-CA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CA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CA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CA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8" y="1477927"/>
            <a:ext cx="9069572" cy="4624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2400" b="1" u="sng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  <a:p>
            <a:pPr marL="0" indent="0">
              <a:buNone/>
            </a:pPr>
            <a:endParaRPr lang="fr-CA" sz="2800" b="1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  <a:p>
            <a:pPr marL="0" indent="0">
              <a:buNone/>
            </a:pPr>
            <a:endParaRPr lang="fr-CA" sz="2800" b="1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28" y="2541822"/>
            <a:ext cx="853595" cy="88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283" y="1498431"/>
            <a:ext cx="2748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     </a:t>
            </a:r>
            <a:r>
              <a:rPr lang="fr-CA" sz="1200" dirty="0"/>
              <a:t>Cabinet Affairs              Lead Program  </a:t>
            </a:r>
            <a:endParaRPr lang="en-US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8" y="1591217"/>
            <a:ext cx="180753" cy="13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8471" y="2260200"/>
            <a:ext cx="1272954" cy="14797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Initial Meeting with Cabinet Affairs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435394" y="2836581"/>
            <a:ext cx="393405" cy="32962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910366" y="2144128"/>
            <a:ext cx="1252872" cy="16736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r>
              <a:rPr lang="fr-CA" dirty="0"/>
              <a:t>Kick off meeting with key contacts</a:t>
            </a:r>
          </a:p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3204716" y="2807470"/>
            <a:ext cx="393405" cy="32962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7315200" y="2456120"/>
            <a:ext cx="297712" cy="555876"/>
          </a:xfrm>
          <a:prstGeom prst="rightArrow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rot="3087704">
            <a:off x="6613173" y="2311731"/>
            <a:ext cx="382772" cy="46018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 rot="7131233">
            <a:off x="6618505" y="3225378"/>
            <a:ext cx="382772" cy="46018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 rot="5400000">
            <a:off x="6700160" y="2789164"/>
            <a:ext cx="382772" cy="424457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8470" y="4436862"/>
            <a:ext cx="6570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A" sz="2000" b="1" dirty="0">
                <a:solidFill>
                  <a:schemeClr val="accent2">
                    <a:lumMod val="75000"/>
                  </a:schemeClr>
                </a:solidFill>
              </a:rPr>
              <a:t>Do Engage with your Cabinet Affairs Analyst as early as possible to develop a critical path and timelines.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A" sz="2000" b="1" dirty="0">
                <a:solidFill>
                  <a:schemeClr val="accent2">
                    <a:lumMod val="75000"/>
                  </a:schemeClr>
                </a:solidFill>
              </a:rPr>
              <a:t>Do </a:t>
            </a: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</a:rPr>
              <a:t>consult the GBA+ Centre of Expertise immediately after the initial meeting with Cabinet Affairs. </a:t>
            </a:r>
          </a:p>
        </p:txBody>
      </p:sp>
      <p:sp>
        <p:nvSpPr>
          <p:cNvPr id="35" name="Up Arrow 34"/>
          <p:cNvSpPr/>
          <p:nvPr/>
        </p:nvSpPr>
        <p:spPr>
          <a:xfrm rot="5400000">
            <a:off x="8773023" y="2917763"/>
            <a:ext cx="382772" cy="32019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185274" y="3137092"/>
            <a:ext cx="1619040" cy="80560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CA" dirty="0">
                <a:solidFill>
                  <a:schemeClr val="tx1"/>
                </a:solidFill>
              </a:rPr>
              <a:t>Minister briefing(s)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89143" y="3994296"/>
            <a:ext cx="1615171" cy="80560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CA" dirty="0">
                <a:solidFill>
                  <a:schemeClr val="tx1"/>
                </a:solidFill>
              </a:rPr>
              <a:t>DMPC </a:t>
            </a:r>
          </a:p>
          <a:p>
            <a:pPr algn="ctr">
              <a:lnSpc>
                <a:spcPts val="1300"/>
              </a:lnSpc>
            </a:pPr>
            <a:r>
              <a:rPr lang="en-CA" sz="1600" dirty="0">
                <a:solidFill>
                  <a:schemeClr val="tx1"/>
                </a:solidFill>
              </a:rPr>
              <a:t>(if needed)</a:t>
            </a:r>
          </a:p>
        </p:txBody>
      </p:sp>
      <p:sp>
        <p:nvSpPr>
          <p:cNvPr id="33" name="Oval 32"/>
          <p:cNvSpPr/>
          <p:nvPr/>
        </p:nvSpPr>
        <p:spPr>
          <a:xfrm>
            <a:off x="3657600" y="2286553"/>
            <a:ext cx="2207028" cy="137145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CA" dirty="0">
                <a:solidFill>
                  <a:schemeClr val="tx1"/>
                </a:solidFill>
              </a:rPr>
              <a:t>MC Drafting in consultation with key contacts and/or OGDs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54845" y="1591217"/>
            <a:ext cx="222446" cy="12484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860709D-8DC3-43BA-85E7-9B7631D99ED7}"/>
              </a:ext>
            </a:extLst>
          </p:cNvPr>
          <p:cNvSpPr/>
          <p:nvPr/>
        </p:nvSpPr>
        <p:spPr>
          <a:xfrm>
            <a:off x="7171657" y="1387299"/>
            <a:ext cx="1632657" cy="80560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CA" dirty="0">
                <a:solidFill>
                  <a:schemeClr val="tx1"/>
                </a:solidFill>
              </a:rPr>
              <a:t>Central Agencies </a:t>
            </a:r>
            <a:r>
              <a:rPr lang="en-CA" sz="1600" dirty="0">
                <a:solidFill>
                  <a:schemeClr val="tx1"/>
                </a:solidFill>
              </a:rPr>
              <a:t>(informal)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601538C-DC2A-471A-A985-EAEE8ED5A57B}"/>
              </a:ext>
            </a:extLst>
          </p:cNvPr>
          <p:cNvSpPr/>
          <p:nvPr/>
        </p:nvSpPr>
        <p:spPr>
          <a:xfrm>
            <a:off x="7189143" y="2248766"/>
            <a:ext cx="1615171" cy="80560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US" sz="1600" dirty="0">
                <a:solidFill>
                  <a:schemeClr val="tx1"/>
                </a:solidFill>
              </a:rPr>
              <a:t>D</a:t>
            </a:r>
            <a:r>
              <a:rPr lang="en-CA" sz="1600" dirty="0" err="1">
                <a:solidFill>
                  <a:schemeClr val="tx1"/>
                </a:solidFill>
              </a:rPr>
              <a:t>eputy</a:t>
            </a:r>
            <a:r>
              <a:rPr lang="en-CA" sz="1600" dirty="0">
                <a:solidFill>
                  <a:schemeClr val="tx1"/>
                </a:solidFill>
              </a:rPr>
              <a:t> Minister Briefing(s)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44" y="1889103"/>
            <a:ext cx="849203" cy="7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64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6391E-5D17-4635-AE92-2F043F7C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4708"/>
            <a:ext cx="8229600" cy="6437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Stage 1: Launch of MC and Drafting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6" descr="C:\Users\lorena.ligori\AppData\Local\Microsoft\Windows\Temporary Internet Files\Content.IE5\52IGA6LF\peer-review[1].jpg">
            <a:extLst>
              <a:ext uri="{FF2B5EF4-FFF2-40B4-BE49-F238E27FC236}">
                <a16:creationId xmlns:a16="http://schemas.microsoft.com/office/drawing/2014/main" xmlns="" id="{8A29C2CE-9E94-484C-9761-CEB4329E8A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9" y="1578464"/>
            <a:ext cx="1480918" cy="148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EFDE4B1-FEB8-45B9-95FF-D85B8B8B0F5C}"/>
              </a:ext>
            </a:extLst>
          </p:cNvPr>
          <p:cNvSpPr/>
          <p:nvPr/>
        </p:nvSpPr>
        <p:spPr>
          <a:xfrm>
            <a:off x="1925594" y="1748182"/>
            <a:ext cx="1668070" cy="115414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CA" sz="1600" dirty="0">
                <a:solidFill>
                  <a:schemeClr val="tx1"/>
                </a:solidFill>
              </a:rPr>
              <a:t>Submit Initial Draft MC &amp; Due Diligence Tool to PCO</a:t>
            </a:r>
          </a:p>
        </p:txBody>
      </p:sp>
      <p:sp>
        <p:nvSpPr>
          <p:cNvPr id="7" name="Right Arrow 17">
            <a:extLst>
              <a:ext uri="{FF2B5EF4-FFF2-40B4-BE49-F238E27FC236}">
                <a16:creationId xmlns:a16="http://schemas.microsoft.com/office/drawing/2014/main" xmlns="" id="{F52075DA-710E-4B6C-9D08-4A14244A965B}"/>
              </a:ext>
            </a:extLst>
          </p:cNvPr>
          <p:cNvSpPr/>
          <p:nvPr/>
        </p:nvSpPr>
        <p:spPr>
          <a:xfrm>
            <a:off x="3662153" y="2186840"/>
            <a:ext cx="276501" cy="2641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17">
            <a:extLst>
              <a:ext uri="{FF2B5EF4-FFF2-40B4-BE49-F238E27FC236}">
                <a16:creationId xmlns:a16="http://schemas.microsoft.com/office/drawing/2014/main" xmlns="" id="{278F9874-4B2E-40E1-A8DE-88B199D3E340}"/>
              </a:ext>
            </a:extLst>
          </p:cNvPr>
          <p:cNvSpPr/>
          <p:nvPr/>
        </p:nvSpPr>
        <p:spPr>
          <a:xfrm>
            <a:off x="1582409" y="2186840"/>
            <a:ext cx="276501" cy="2641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10F4C35-283C-4078-9D24-C874146DED4E}"/>
              </a:ext>
            </a:extLst>
          </p:cNvPr>
          <p:cNvSpPr/>
          <p:nvPr/>
        </p:nvSpPr>
        <p:spPr>
          <a:xfrm>
            <a:off x="4004168" y="1748182"/>
            <a:ext cx="1668070" cy="115414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CA" sz="1600" dirty="0">
                <a:solidFill>
                  <a:schemeClr val="tx1"/>
                </a:solidFill>
              </a:rPr>
              <a:t>Check-in with DMO and MINO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721CD1-990C-4267-B027-99D43F1B0993}"/>
              </a:ext>
            </a:extLst>
          </p:cNvPr>
          <p:cNvSpPr/>
          <p:nvPr/>
        </p:nvSpPr>
        <p:spPr>
          <a:xfrm>
            <a:off x="6082742" y="1748182"/>
            <a:ext cx="1668070" cy="115414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CA" sz="1600" dirty="0">
                <a:solidFill>
                  <a:schemeClr val="tx1"/>
                </a:solidFill>
              </a:rPr>
              <a:t>Revise MC</a:t>
            </a:r>
          </a:p>
        </p:txBody>
      </p:sp>
      <p:sp>
        <p:nvSpPr>
          <p:cNvPr id="11" name="Right Arrow 17">
            <a:extLst>
              <a:ext uri="{FF2B5EF4-FFF2-40B4-BE49-F238E27FC236}">
                <a16:creationId xmlns:a16="http://schemas.microsoft.com/office/drawing/2014/main" xmlns="" id="{6194A414-F393-4F97-BB41-BBD9E8751DB1}"/>
              </a:ext>
            </a:extLst>
          </p:cNvPr>
          <p:cNvSpPr/>
          <p:nvPr/>
        </p:nvSpPr>
        <p:spPr>
          <a:xfrm>
            <a:off x="5740727" y="2186840"/>
            <a:ext cx="276501" cy="2641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AAAB19-988D-403D-A8E8-8BD79DF08855}"/>
              </a:ext>
            </a:extLst>
          </p:cNvPr>
          <p:cNvSpPr txBox="1"/>
          <p:nvPr/>
        </p:nvSpPr>
        <p:spPr>
          <a:xfrm>
            <a:off x="6217876" y="1432869"/>
            <a:ext cx="2748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     </a:t>
            </a:r>
            <a:r>
              <a:rPr lang="fr-CA" sz="1200" dirty="0"/>
              <a:t>Cabinet Affairs              Lead Program  </a:t>
            </a:r>
            <a:endParaRPr lang="en-US" sz="12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0975BBDD-3BAA-42C6-9A6F-B47527B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317" y="1527467"/>
            <a:ext cx="180753" cy="13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FC54B30-CE0D-4223-AB82-66DAE5196FF2}"/>
              </a:ext>
            </a:extLst>
          </p:cNvPr>
          <p:cNvSpPr/>
          <p:nvPr/>
        </p:nvSpPr>
        <p:spPr>
          <a:xfrm>
            <a:off x="7592134" y="1524336"/>
            <a:ext cx="222446" cy="12484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5" name="Right Arrow 17">
            <a:extLst>
              <a:ext uri="{FF2B5EF4-FFF2-40B4-BE49-F238E27FC236}">
                <a16:creationId xmlns:a16="http://schemas.microsoft.com/office/drawing/2014/main" xmlns="" id="{40589356-ABD1-413C-BF07-855FF8E3C7CC}"/>
              </a:ext>
            </a:extLst>
          </p:cNvPr>
          <p:cNvSpPr/>
          <p:nvPr/>
        </p:nvSpPr>
        <p:spPr>
          <a:xfrm>
            <a:off x="7814580" y="2192101"/>
            <a:ext cx="276501" cy="2641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ABF27A2-1366-441D-958B-4E439F92AF2A}"/>
              </a:ext>
            </a:extLst>
          </p:cNvPr>
          <p:cNvSpPr/>
          <p:nvPr/>
        </p:nvSpPr>
        <p:spPr>
          <a:xfrm>
            <a:off x="218129" y="3267364"/>
            <a:ext cx="1742496" cy="94082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CA" dirty="0">
                <a:solidFill>
                  <a:schemeClr val="tx1"/>
                </a:solidFill>
              </a:rPr>
              <a:t>Submit revised MC to Central Agencies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7" name="Right Arrow 17">
            <a:extLst>
              <a:ext uri="{FF2B5EF4-FFF2-40B4-BE49-F238E27FC236}">
                <a16:creationId xmlns:a16="http://schemas.microsoft.com/office/drawing/2014/main" xmlns="" id="{9CA55A88-B7C3-4104-B0F6-5CABC001EDB6}"/>
              </a:ext>
            </a:extLst>
          </p:cNvPr>
          <p:cNvSpPr/>
          <p:nvPr/>
        </p:nvSpPr>
        <p:spPr>
          <a:xfrm>
            <a:off x="2031325" y="3604534"/>
            <a:ext cx="276501" cy="2641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C6572F15-786C-48EA-BB97-75C571897FB2}"/>
              </a:ext>
            </a:extLst>
          </p:cNvPr>
          <p:cNvSpPr/>
          <p:nvPr/>
        </p:nvSpPr>
        <p:spPr>
          <a:xfrm>
            <a:off x="3991854" y="3653505"/>
            <a:ext cx="276501" cy="2641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57993FA-0E76-4893-9173-CF7F6F8AA2CA}"/>
              </a:ext>
            </a:extLst>
          </p:cNvPr>
          <p:cNvSpPr/>
          <p:nvPr/>
        </p:nvSpPr>
        <p:spPr>
          <a:xfrm>
            <a:off x="2376645" y="3262525"/>
            <a:ext cx="1546390" cy="9728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CA" dirty="0">
                <a:solidFill>
                  <a:schemeClr val="tx1"/>
                </a:solidFill>
              </a:rPr>
              <a:t>Central Agencies Meeting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xmlns="" id="{321D12AF-6391-4A6F-B1E4-7A18A092EBF2}"/>
              </a:ext>
            </a:extLst>
          </p:cNvPr>
          <p:cNvSpPr/>
          <p:nvPr/>
        </p:nvSpPr>
        <p:spPr>
          <a:xfrm>
            <a:off x="4318953" y="3017711"/>
            <a:ext cx="1487972" cy="1488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r>
              <a:rPr lang="fr-CA" dirty="0"/>
              <a:t>IDM Meeting</a:t>
            </a:r>
            <a:endParaRPr lang="en-US" sz="1400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FE8B881E-9983-48F8-9E1F-14E31D75E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93" y="3117543"/>
            <a:ext cx="1350334" cy="73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D1A30D-D75F-4125-A2D5-6C97544BFA9C}"/>
              </a:ext>
            </a:extLst>
          </p:cNvPr>
          <p:cNvSpPr txBox="1"/>
          <p:nvPr/>
        </p:nvSpPr>
        <p:spPr>
          <a:xfrm>
            <a:off x="218129" y="4666046"/>
            <a:ext cx="8220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A" sz="2000" b="1" dirty="0">
                <a:solidFill>
                  <a:schemeClr val="accent2">
                    <a:lumMod val="75000"/>
                  </a:schemeClr>
                </a:solidFill>
              </a:rPr>
              <a:t>Do submit draft MC for translation                    as early as possible.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DA54B8A2-1112-4209-A51E-0A18B3145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93" y="4650452"/>
            <a:ext cx="94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11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1531089"/>
            <a:ext cx="9005777" cy="4183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2400" b="1" dirty="0">
              <a:solidFill>
                <a:srgbClr val="649D2B"/>
              </a:solidFill>
              <a:ea typeface="+mj-ea"/>
            </a:endParaRP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1" y="4306389"/>
            <a:ext cx="1877318" cy="108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57895" y="4523341"/>
            <a:ext cx="484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Cabinet Affairs delivers signed MC to PCO </a:t>
            </a:r>
          </a:p>
          <a:p>
            <a:r>
              <a:rPr lang="fr-CA" b="1" dirty="0"/>
              <a:t>(9 business days before Cabinet Committee date)</a:t>
            </a:r>
            <a:endParaRPr lang="en-US" b="1" dirty="0"/>
          </a:p>
        </p:txBody>
      </p:sp>
      <p:sp>
        <p:nvSpPr>
          <p:cNvPr id="20" name="Right Arrow 19"/>
          <p:cNvSpPr/>
          <p:nvPr/>
        </p:nvSpPr>
        <p:spPr>
          <a:xfrm>
            <a:off x="1385268" y="2437075"/>
            <a:ext cx="188313" cy="223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066269" y="1886427"/>
            <a:ext cx="1272365" cy="12541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 err="1"/>
              <a:t>Supporting</a:t>
            </a:r>
            <a:r>
              <a:rPr lang="fr-CA" sz="1400" b="1" dirty="0"/>
              <a:t> DM/COO Approval (if </a:t>
            </a:r>
            <a:r>
              <a:rPr lang="fr-CA" sz="1400" b="1" dirty="0" err="1"/>
              <a:t>needed</a:t>
            </a:r>
            <a:r>
              <a:rPr lang="fr-CA" sz="1400" b="1" dirty="0"/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0670" y="1955262"/>
            <a:ext cx="1054469" cy="12035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/>
              <a:t>DM Approval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260358" y="2455941"/>
            <a:ext cx="188313" cy="223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839678" y="2450637"/>
            <a:ext cx="188313" cy="223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396156" y="2448798"/>
            <a:ext cx="188313" cy="223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990170" y="1955262"/>
            <a:ext cx="1052232" cy="12184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 err="1"/>
              <a:t>Minister’s</a:t>
            </a:r>
            <a:r>
              <a:rPr lang="fr-CA" sz="1400" b="1" dirty="0"/>
              <a:t> </a:t>
            </a:r>
          </a:p>
          <a:p>
            <a:pPr algn="ctr"/>
            <a:r>
              <a:rPr lang="fr-CA" sz="1400" b="1" dirty="0"/>
              <a:t>S</a:t>
            </a:r>
            <a:r>
              <a:rPr lang="fr-CA" sz="1400" b="1" dirty="0" smtClean="0"/>
              <a:t>ignature</a:t>
            </a:r>
            <a:endParaRPr lang="fr-CA" sz="1400" b="1" dirty="0"/>
          </a:p>
        </p:txBody>
      </p:sp>
      <p:sp>
        <p:nvSpPr>
          <p:cNvPr id="28" name="Right Arrow 27"/>
          <p:cNvSpPr/>
          <p:nvPr/>
        </p:nvSpPr>
        <p:spPr>
          <a:xfrm>
            <a:off x="7777477" y="2437075"/>
            <a:ext cx="188313" cy="223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763007" y="3461368"/>
            <a:ext cx="1562455" cy="84502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65" y="4306389"/>
            <a:ext cx="1286122" cy="94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40534" y="1401052"/>
            <a:ext cx="2748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  Cabinet Affairs        Lead Program  </a:t>
            </a:r>
            <a:endParaRPr lang="en-US" sz="14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1466971"/>
            <a:ext cx="234401" cy="17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Oval 30"/>
          <p:cNvSpPr/>
          <p:nvPr/>
        </p:nvSpPr>
        <p:spPr>
          <a:xfrm>
            <a:off x="1421932" y="1482716"/>
            <a:ext cx="222446" cy="12484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9967" y="1919553"/>
            <a:ext cx="1138219" cy="13909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endParaRPr lang="fr-CA" dirty="0"/>
          </a:p>
          <a:p>
            <a:pPr algn="ctr">
              <a:lnSpc>
                <a:spcPts val="1600"/>
              </a:lnSpc>
            </a:pPr>
            <a:endParaRPr lang="fr-CA" dirty="0"/>
          </a:p>
          <a:p>
            <a:pPr algn="ctr">
              <a:lnSpc>
                <a:spcPts val="1600"/>
              </a:lnSpc>
            </a:pPr>
            <a:endParaRPr lang="fr-CA" dirty="0"/>
          </a:p>
          <a:p>
            <a:pPr algn="ctr">
              <a:lnSpc>
                <a:spcPts val="1600"/>
              </a:lnSpc>
            </a:pPr>
            <a:r>
              <a:rPr lang="fr-CA" dirty="0" err="1"/>
              <a:t>Review</a:t>
            </a:r>
            <a:r>
              <a:rPr lang="fr-CA" dirty="0"/>
              <a:t> of final MC Format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644378" y="1971681"/>
            <a:ext cx="1543723" cy="11539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en-CA" dirty="0">
                <a:solidFill>
                  <a:schemeClr val="tx1"/>
                </a:solidFill>
              </a:rPr>
              <a:t>Submit final MC package for ADM approval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16241" y="1902586"/>
            <a:ext cx="1272365" cy="12711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/>
              <a:t>CFO and </a:t>
            </a:r>
            <a:r>
              <a:rPr lang="fr-CA" sz="1400" b="1" dirty="0" err="1"/>
              <a:t>Legal</a:t>
            </a:r>
            <a:r>
              <a:rPr lang="fr-CA" sz="1400" b="1" dirty="0"/>
              <a:t> Attestations</a:t>
            </a:r>
          </a:p>
        </p:txBody>
      </p:sp>
      <p:pic>
        <p:nvPicPr>
          <p:cNvPr id="2055" name="Picture 7" descr="C:\Users\lorena.ligori\AppData\Local\Microsoft\Windows\Temporary Internet Files\Content.IE5\DHG3XA0I\Approved-stamp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53" y="1066199"/>
            <a:ext cx="3048049" cy="15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orena.ligori\AppData\Local\Microsoft\Windows\Temporary Internet Files\Content.IE5\SBXOQ037\Quality_check_xsmall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9" y="1753392"/>
            <a:ext cx="685801" cy="6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8551ED3D-14A6-4165-811A-38C82858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121"/>
            <a:ext cx="9042401" cy="5593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Stage 2: Approvals and Signatures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7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B6798-311D-4B52-A14B-40AED33E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11" y="799248"/>
            <a:ext cx="8826273" cy="67015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Stage 3:Cabinet Committee and Ratification</a:t>
            </a:r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E6422-EA09-4780-81F0-774659BF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12" y="1756035"/>
            <a:ext cx="8826272" cy="3906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 a complement to the MC, the Minister also requires additional support to be ready to present to the Committee: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1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0FA4A2D-0AAF-4A5A-A224-2DE5CC8FAF3D}"/>
              </a:ext>
            </a:extLst>
          </p:cNvPr>
          <p:cNvSpPr/>
          <p:nvPr/>
        </p:nvSpPr>
        <p:spPr>
          <a:xfrm>
            <a:off x="186571" y="2581186"/>
            <a:ext cx="2330784" cy="152810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en-CA" sz="1600" b="1" dirty="0">
                <a:solidFill>
                  <a:schemeClr val="tx1"/>
                </a:solidFill>
              </a:rPr>
              <a:t>Briefing Package</a:t>
            </a:r>
          </a:p>
          <a:p>
            <a:pPr algn="ctr">
              <a:lnSpc>
                <a:spcPts val="1500"/>
              </a:lnSpc>
            </a:pPr>
            <a:r>
              <a:rPr lang="en-CA" sz="1600" b="1" dirty="0">
                <a:solidFill>
                  <a:schemeClr val="tx1"/>
                </a:solidFill>
              </a:rPr>
              <a:t> </a:t>
            </a:r>
            <a:r>
              <a:rPr lang="en-CA" sz="1600" dirty="0">
                <a:solidFill>
                  <a:schemeClr val="tx1"/>
                </a:solidFill>
              </a:rPr>
              <a:t>(Briefing note, speaking points and Q&amp;As</a:t>
            </a:r>
          </a:p>
        </p:txBody>
      </p:sp>
      <p:sp>
        <p:nvSpPr>
          <p:cNvPr id="5" name="Rounded Rectangle 38">
            <a:extLst>
              <a:ext uri="{FF2B5EF4-FFF2-40B4-BE49-F238E27FC236}">
                <a16:creationId xmlns:a16="http://schemas.microsoft.com/office/drawing/2014/main" xmlns="" id="{383705FE-A1CE-4BF4-A03E-B9993280D04A}"/>
              </a:ext>
            </a:extLst>
          </p:cNvPr>
          <p:cNvSpPr/>
          <p:nvPr/>
        </p:nvSpPr>
        <p:spPr>
          <a:xfrm>
            <a:off x="2633031" y="2611531"/>
            <a:ext cx="6341253" cy="14977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fr-CA" sz="1600" dirty="0"/>
              <a:t>The DM </a:t>
            </a:r>
            <a:r>
              <a:rPr lang="fr-CA" sz="1600" dirty="0" err="1"/>
              <a:t>will</a:t>
            </a:r>
            <a:r>
              <a:rPr lang="fr-CA" sz="1600" dirty="0"/>
              <a:t> </a:t>
            </a:r>
            <a:r>
              <a:rPr lang="fr-CA" sz="1600" dirty="0" err="1"/>
              <a:t>likely</a:t>
            </a:r>
            <a:r>
              <a:rPr lang="fr-CA" sz="1600" dirty="0"/>
              <a:t> </a:t>
            </a:r>
            <a:r>
              <a:rPr lang="fr-CA" sz="1600" dirty="0" err="1"/>
              <a:t>accompany</a:t>
            </a:r>
            <a:r>
              <a:rPr lang="fr-CA" sz="1600" dirty="0"/>
              <a:t> the </a:t>
            </a:r>
            <a:r>
              <a:rPr lang="fr-CA" sz="1600" dirty="0" err="1"/>
              <a:t>Minister</a:t>
            </a:r>
            <a:r>
              <a:rPr lang="fr-CA" sz="1600" dirty="0"/>
              <a:t> in the Cabinet Room, and </a:t>
            </a:r>
            <a:r>
              <a:rPr lang="fr-CA" sz="1600" dirty="0" err="1"/>
              <a:t>your</a:t>
            </a:r>
            <a:r>
              <a:rPr lang="fr-CA" sz="1600" dirty="0"/>
              <a:t> ADM </a:t>
            </a:r>
            <a:r>
              <a:rPr lang="fr-CA" sz="1600" dirty="0" err="1"/>
              <a:t>will</a:t>
            </a:r>
            <a:r>
              <a:rPr lang="fr-CA" sz="1600" dirty="0"/>
              <a:t> </a:t>
            </a:r>
            <a:r>
              <a:rPr lang="fr-CA" sz="1600" dirty="0" err="1"/>
              <a:t>likely</a:t>
            </a:r>
            <a:r>
              <a:rPr lang="fr-CA" sz="1600" dirty="0"/>
              <a:t> </a:t>
            </a:r>
            <a:r>
              <a:rPr lang="fr-CA" sz="1600" dirty="0" err="1"/>
              <a:t>be</a:t>
            </a:r>
            <a:r>
              <a:rPr lang="fr-CA" sz="1600" dirty="0"/>
              <a:t> </a:t>
            </a:r>
            <a:r>
              <a:rPr lang="fr-CA" sz="1600" dirty="0" err="1"/>
              <a:t>asked</a:t>
            </a:r>
            <a:r>
              <a:rPr lang="fr-CA" sz="1600" dirty="0"/>
              <a:t> to </a:t>
            </a:r>
            <a:r>
              <a:rPr lang="fr-CA" sz="1600" dirty="0" err="1"/>
              <a:t>be</a:t>
            </a:r>
            <a:r>
              <a:rPr lang="fr-CA" sz="1600" dirty="0"/>
              <a:t> </a:t>
            </a:r>
            <a:r>
              <a:rPr lang="fr-CA" sz="1600" dirty="0" err="1"/>
              <a:t>present</a:t>
            </a:r>
            <a:r>
              <a:rPr lang="fr-CA" sz="1600" dirty="0"/>
              <a:t> in the </a:t>
            </a:r>
            <a:r>
              <a:rPr lang="fr-CA" sz="1600" dirty="0" err="1"/>
              <a:t>Anteroom</a:t>
            </a:r>
            <a:r>
              <a:rPr lang="fr-CA" sz="1600" dirty="0"/>
              <a:t> to </a:t>
            </a:r>
            <a:r>
              <a:rPr lang="fr-CA" sz="1600" dirty="0" err="1"/>
              <a:t>provide</a:t>
            </a:r>
            <a:r>
              <a:rPr lang="fr-CA" sz="1600" dirty="0"/>
              <a:t> </a:t>
            </a:r>
            <a:r>
              <a:rPr lang="fr-CA" sz="1600" dirty="0" err="1"/>
              <a:t>policy</a:t>
            </a:r>
            <a:r>
              <a:rPr lang="fr-CA" sz="1600" dirty="0"/>
              <a:t> </a:t>
            </a:r>
            <a:r>
              <a:rPr lang="fr-CA" sz="1600" dirty="0" err="1"/>
              <a:t>advice</a:t>
            </a:r>
            <a:r>
              <a:rPr lang="fr-CA" sz="1600" dirty="0"/>
              <a:t> or </a:t>
            </a:r>
            <a:r>
              <a:rPr lang="fr-CA" sz="1600" dirty="0" err="1" smtClean="0"/>
              <a:t>answer</a:t>
            </a:r>
            <a:r>
              <a:rPr lang="fr-CA" sz="1600" dirty="0" smtClean="0"/>
              <a:t> </a:t>
            </a:r>
            <a:r>
              <a:rPr lang="fr-CA" sz="1600" dirty="0" err="1"/>
              <a:t>specific</a:t>
            </a:r>
            <a:r>
              <a:rPr lang="fr-CA" sz="1600" dirty="0"/>
              <a:t> questions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1600" dirty="0"/>
              <a:t>Cabinet Affairs </a:t>
            </a:r>
            <a:r>
              <a:rPr lang="fr-CA" sz="1600" dirty="0" err="1" smtClean="0"/>
              <a:t>will</a:t>
            </a:r>
            <a:r>
              <a:rPr lang="fr-CA" sz="1600" dirty="0" smtClean="0"/>
              <a:t> </a:t>
            </a:r>
            <a:r>
              <a:rPr lang="fr-CA" sz="1600" dirty="0" err="1" smtClean="0"/>
              <a:t>confirm</a:t>
            </a:r>
            <a:r>
              <a:rPr lang="fr-CA" sz="1600" dirty="0" smtClean="0"/>
              <a:t> </a:t>
            </a:r>
            <a:r>
              <a:rPr lang="fr-CA" sz="1600" dirty="0" err="1"/>
              <a:t>with</a:t>
            </a:r>
            <a:r>
              <a:rPr lang="fr-CA" sz="1600" dirty="0"/>
              <a:t> DMO </a:t>
            </a:r>
            <a:r>
              <a:rPr lang="fr-CA" sz="1600" dirty="0" err="1" smtClean="0"/>
              <a:t>who</a:t>
            </a:r>
            <a:r>
              <a:rPr lang="fr-CA" sz="1600" dirty="0" smtClean="0"/>
              <a:t> </a:t>
            </a:r>
            <a:r>
              <a:rPr lang="fr-CA" sz="1600" dirty="0" err="1"/>
              <a:t>will</a:t>
            </a:r>
            <a:r>
              <a:rPr lang="fr-CA" sz="1600" dirty="0"/>
              <a:t> </a:t>
            </a:r>
            <a:r>
              <a:rPr lang="fr-CA" sz="1600" dirty="0" err="1"/>
              <a:t>be</a:t>
            </a:r>
            <a:r>
              <a:rPr lang="fr-CA" sz="1600" dirty="0"/>
              <a:t> </a:t>
            </a:r>
            <a:r>
              <a:rPr lang="fr-CA" sz="1600" dirty="0" err="1"/>
              <a:t>attending</a:t>
            </a:r>
            <a:r>
              <a:rPr lang="fr-CA" sz="1600" dirty="0"/>
              <a:t> and </a:t>
            </a:r>
            <a:r>
              <a:rPr lang="fr-CA" sz="1600" dirty="0" err="1"/>
              <a:t>will</a:t>
            </a:r>
            <a:r>
              <a:rPr lang="fr-CA" sz="1600" dirty="0"/>
              <a:t> </a:t>
            </a:r>
            <a:r>
              <a:rPr lang="fr-CA" sz="1600" dirty="0" err="1" smtClean="0"/>
              <a:t>submit</a:t>
            </a:r>
            <a:r>
              <a:rPr lang="fr-CA" sz="1600" dirty="0" smtClean="0"/>
              <a:t> the </a:t>
            </a:r>
            <a:r>
              <a:rPr lang="fr-CA" sz="1600" dirty="0" err="1" smtClean="0"/>
              <a:t>attendee</a:t>
            </a:r>
            <a:r>
              <a:rPr lang="fr-CA" sz="1600" dirty="0" smtClean="0"/>
              <a:t> </a:t>
            </a:r>
            <a:r>
              <a:rPr lang="fr-CA" sz="1600" dirty="0" err="1" smtClean="0"/>
              <a:t>names</a:t>
            </a:r>
            <a:r>
              <a:rPr lang="fr-CA" sz="1600" dirty="0" smtClean="0"/>
              <a:t> to PCO.</a:t>
            </a:r>
            <a:endParaRPr lang="fr-CA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E34DFA-6DD1-4549-B82E-2BBEBEFCC5A4}"/>
              </a:ext>
            </a:extLst>
          </p:cNvPr>
          <p:cNvSpPr txBox="1"/>
          <p:nvPr/>
        </p:nvSpPr>
        <p:spPr>
          <a:xfrm>
            <a:off x="434449" y="1365881"/>
            <a:ext cx="2748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     </a:t>
            </a:r>
            <a:r>
              <a:rPr lang="fr-CA" sz="1200" dirty="0"/>
              <a:t>Cabinet Affairs              Lead Program  </a:t>
            </a:r>
            <a:endParaRPr lang="en-US" sz="1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74C7C42-5C04-4DC6-8C89-E0141E6B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6" y="1417330"/>
            <a:ext cx="276699" cy="20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E7644342-9118-486B-98AC-4DC2A23D866F}"/>
              </a:ext>
            </a:extLst>
          </p:cNvPr>
          <p:cNvSpPr/>
          <p:nvPr/>
        </p:nvSpPr>
        <p:spPr>
          <a:xfrm>
            <a:off x="1819347" y="1448257"/>
            <a:ext cx="222446" cy="16486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38">
            <a:extLst>
              <a:ext uri="{FF2B5EF4-FFF2-40B4-BE49-F238E27FC236}">
                <a16:creationId xmlns:a16="http://schemas.microsoft.com/office/drawing/2014/main" xmlns="" id="{8E25A8C2-3DA4-4301-A25F-30405C611C88}"/>
              </a:ext>
            </a:extLst>
          </p:cNvPr>
          <p:cNvSpPr/>
          <p:nvPr/>
        </p:nvSpPr>
        <p:spPr>
          <a:xfrm>
            <a:off x="186571" y="4400798"/>
            <a:ext cx="8682007" cy="1344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Post Meeting:</a:t>
            </a:r>
          </a:p>
          <a:p>
            <a:r>
              <a:rPr lang="en-US" sz="1600" dirty="0"/>
              <a:t>C</a:t>
            </a:r>
            <a:r>
              <a:rPr lang="en-CA" sz="1600" dirty="0" err="1"/>
              <a:t>abinet</a:t>
            </a:r>
            <a:r>
              <a:rPr lang="en-CA" sz="1600" dirty="0"/>
              <a:t> Affairs will </a:t>
            </a:r>
            <a:r>
              <a:rPr lang="en-CA" sz="1600" dirty="0" err="1"/>
              <a:t>liase</a:t>
            </a:r>
            <a:r>
              <a:rPr lang="en-CA" sz="1600" dirty="0"/>
              <a:t> with PCO after the Cabinet meeting and will advise the Lead Branch  if the item is approved-in-principle and the tentative date for ratification</a:t>
            </a:r>
          </a:p>
          <a:p>
            <a:r>
              <a:rPr lang="en-US" sz="1600" dirty="0"/>
              <a:t>Once </a:t>
            </a:r>
            <a:r>
              <a:rPr lang="en-US" sz="1600" dirty="0" smtClean="0"/>
              <a:t>ratified by Cabinet, the </a:t>
            </a:r>
            <a:r>
              <a:rPr lang="en-US" sz="1600" dirty="0"/>
              <a:t>official “Record of Decision” will be sent to Cabinet Affairs and will be available for borrowing, with some restrictions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80840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Integrating GBA+ at the early stages of the MC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900" dirty="0"/>
              <a:t>Completing a strong Gender-based Analysis Plus (GBA+) is </a:t>
            </a:r>
            <a:r>
              <a:rPr lang="en-CA" sz="1900" b="1" dirty="0"/>
              <a:t>important</a:t>
            </a:r>
            <a:r>
              <a:rPr lang="en-CA" sz="1900" dirty="0"/>
              <a:t> and </a:t>
            </a:r>
            <a:r>
              <a:rPr lang="en-CA" sz="1900" b="1" dirty="0"/>
              <a:t>mandatory.</a:t>
            </a:r>
          </a:p>
          <a:p>
            <a:pPr marL="0" indent="0">
              <a:buNone/>
            </a:pPr>
            <a:endParaRPr lang="en-CA" sz="1900" dirty="0"/>
          </a:p>
          <a:p>
            <a:r>
              <a:rPr lang="en-CA" sz="1900" b="1" dirty="0"/>
              <a:t>The Government of Canada committed </a:t>
            </a:r>
            <a:r>
              <a:rPr lang="en-CA" sz="1900" dirty="0"/>
              <a:t>to improving how GBA+ is applied and to ensure the quality of GBA+ across departments. </a:t>
            </a:r>
          </a:p>
          <a:p>
            <a:endParaRPr lang="en-CA" sz="1900" dirty="0"/>
          </a:p>
          <a:p>
            <a:r>
              <a:rPr lang="en-CA" sz="1900" dirty="0"/>
              <a:t>You are encouraged to </a:t>
            </a:r>
            <a:r>
              <a:rPr lang="en-CA" sz="1900" b="1" dirty="0"/>
              <a:t>consult the GBA+ Centre of Expertise (CoE)</a:t>
            </a:r>
            <a:r>
              <a:rPr lang="en-CA" sz="1900" dirty="0"/>
              <a:t> to provide guidance on how to assess the potential impacts of policies, programs, services, and other initiatives on diverse groups of women and men, taking into account gender and other intersecting </a:t>
            </a:r>
            <a:r>
              <a:rPr lang="en-CA" sz="1900" dirty="0" smtClean="0"/>
              <a:t>identity </a:t>
            </a:r>
            <a:r>
              <a:rPr lang="en-CA" sz="1900" dirty="0"/>
              <a:t>factors such as, for example, age, education, language and disability.</a:t>
            </a:r>
          </a:p>
          <a:p>
            <a:pPr marL="0" indent="0">
              <a:buNone/>
            </a:pPr>
            <a:r>
              <a:rPr lang="en-CA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87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2270"/>
            <a:ext cx="8229600" cy="36599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b="1" dirty="0" smtClean="0"/>
          </a:p>
          <a:p>
            <a:pPr marL="514350" indent="-514350">
              <a:buAutoNum type="arabicPeriod"/>
            </a:pPr>
            <a:r>
              <a:rPr lang="en-US" sz="2600" b="1" dirty="0" smtClean="0"/>
              <a:t>Cabinet as Part of the Government Decision Making Process </a:t>
            </a:r>
            <a:r>
              <a:rPr lang="en-US" sz="2600" dirty="0" smtClean="0"/>
              <a:t>(slides 3-9)</a:t>
            </a:r>
          </a:p>
          <a:p>
            <a:pPr marL="514350" indent="-514350">
              <a:buAutoNum type="arabicPeriod"/>
            </a:pPr>
            <a:r>
              <a:rPr lang="en-US" sz="2600" b="1" dirty="0" smtClean="0"/>
              <a:t>Memorandum </a:t>
            </a:r>
            <a:r>
              <a:rPr lang="en-US" sz="2600" b="1" dirty="0"/>
              <a:t>to Cabinet </a:t>
            </a:r>
            <a:r>
              <a:rPr lang="en-US" sz="2600" b="1" dirty="0" smtClean="0"/>
              <a:t>Process </a:t>
            </a:r>
            <a:r>
              <a:rPr lang="en-US" sz="2600" dirty="0" smtClean="0"/>
              <a:t>(slides 10-21)</a:t>
            </a:r>
          </a:p>
          <a:p>
            <a:pPr marL="514350" indent="-514350">
              <a:buAutoNum type="arabicPeriod"/>
            </a:pPr>
            <a:r>
              <a:rPr lang="en-US" sz="2600" b="1" dirty="0" smtClean="0"/>
              <a:t>Cabinet Briefing Process </a:t>
            </a:r>
            <a:r>
              <a:rPr lang="en-US" sz="2600" dirty="0" smtClean="0"/>
              <a:t>(slides 22-32)</a:t>
            </a:r>
          </a:p>
          <a:p>
            <a:pPr marL="514350" indent="-514350">
              <a:buAutoNum type="arabicPeriod"/>
            </a:pPr>
            <a:r>
              <a:rPr lang="en-US" sz="2600" b="1" dirty="0"/>
              <a:t>Control and Handling of Cabinet Documents</a:t>
            </a:r>
            <a:r>
              <a:rPr lang="fr-CA" sz="2600" b="1" dirty="0" smtClean="0"/>
              <a:t> </a:t>
            </a:r>
            <a:r>
              <a:rPr lang="fr-CA" sz="2600" dirty="0" smtClean="0"/>
              <a:t>(slides 33-39)</a:t>
            </a:r>
          </a:p>
          <a:p>
            <a:pPr marL="514350" indent="-514350">
              <a:buAutoNum type="arabicPeriod"/>
            </a:pPr>
            <a:endParaRPr lang="fr-CA" sz="2600" dirty="0"/>
          </a:p>
        </p:txBody>
      </p:sp>
    </p:spTree>
    <p:extLst>
      <p:ext uri="{BB962C8B-B14F-4D97-AF65-F5344CB8AC3E}">
        <p14:creationId xmlns:p14="http://schemas.microsoft.com/office/powerpoint/2010/main" val="20253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PCO Delivery 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PCO is transforming and modernizing the Cabinet documentation system with the introduction of E-cabinet</a:t>
            </a:r>
          </a:p>
          <a:p>
            <a:r>
              <a:rPr lang="en-CA" b="1" u="sng" dirty="0">
                <a:solidFill>
                  <a:srgbClr val="FF0000"/>
                </a:solidFill>
              </a:rPr>
              <a:t>The delivery deadline must be met</a:t>
            </a:r>
            <a:r>
              <a:rPr lang="en-CA" dirty="0"/>
              <a:t> in order to allow sufficient time to process and review electronic materials, as well as load and distribute tablets to Cabinet Ministers four business days prior to a Committee meeting</a:t>
            </a:r>
          </a:p>
        </p:txBody>
      </p:sp>
    </p:spTree>
    <p:extLst>
      <p:ext uri="{BB962C8B-B14F-4D97-AF65-F5344CB8AC3E}">
        <p14:creationId xmlns:p14="http://schemas.microsoft.com/office/powerpoint/2010/main" val="1976009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rena.ligori\AppData\Local\Microsoft\Windows\Temporary Internet Files\Content.IE5\SBXOQ037\tool-box-sma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74" y="1023025"/>
            <a:ext cx="324612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74904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Tools and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285" y="1760561"/>
            <a:ext cx="8229600" cy="3954439"/>
          </a:xfrm>
        </p:spPr>
        <p:txBody>
          <a:bodyPr>
            <a:normAutofit fontScale="92500" lnSpcReduction="20000"/>
          </a:bodyPr>
          <a:lstStyle/>
          <a:p>
            <a:pPr marL="1809750" indent="-285750">
              <a:lnSpc>
                <a:spcPct val="150000"/>
              </a:lnSpc>
            </a:pP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MC </a:t>
            </a:r>
            <a:r>
              <a:rPr lang="en-CA" sz="1800" b="1" dirty="0">
                <a:solidFill>
                  <a:schemeClr val="tx2">
                    <a:lumMod val="75000"/>
                  </a:schemeClr>
                </a:solidFill>
              </a:rPr>
              <a:t>Critical </a:t>
            </a: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Path</a:t>
            </a:r>
          </a:p>
          <a:p>
            <a:pPr marL="1809750" indent="-285750">
              <a:lnSpc>
                <a:spcPct val="150000"/>
              </a:lnSpc>
            </a:pP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MC </a:t>
            </a:r>
            <a:r>
              <a:rPr lang="en-CA" sz="1800" b="1" dirty="0">
                <a:solidFill>
                  <a:schemeClr val="tx2">
                    <a:lumMod val="75000"/>
                  </a:schemeClr>
                </a:solidFill>
              </a:rPr>
              <a:t>Template and Due </a:t>
            </a: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Diligence</a:t>
            </a:r>
          </a:p>
          <a:p>
            <a:pPr marL="1809750" indent="-285750">
              <a:lnSpc>
                <a:spcPct val="150000"/>
              </a:lnSpc>
            </a:pP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Guidance for the Drafting of Memoranda                                to Cabinet </a:t>
            </a:r>
          </a:p>
          <a:p>
            <a:pPr marL="1809750" indent="-285750">
              <a:lnSpc>
                <a:spcPct val="150000"/>
              </a:lnSpc>
            </a:pP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Corporate </a:t>
            </a:r>
            <a:r>
              <a:rPr lang="en-CA" sz="1800" b="1" dirty="0">
                <a:solidFill>
                  <a:schemeClr val="tx2">
                    <a:lumMod val="75000"/>
                  </a:schemeClr>
                </a:solidFill>
              </a:rPr>
              <a:t>Assessments </a:t>
            </a: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Guide</a:t>
            </a:r>
          </a:p>
          <a:p>
            <a:pPr marL="1809750" indent="-285750">
              <a:lnSpc>
                <a:spcPct val="150000"/>
              </a:lnSpc>
            </a:pP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Assessment </a:t>
            </a:r>
            <a:r>
              <a:rPr lang="en-CA" sz="1800" b="1" dirty="0">
                <a:solidFill>
                  <a:schemeClr val="tx2">
                    <a:lumMod val="75000"/>
                  </a:schemeClr>
                </a:solidFill>
              </a:rPr>
              <a:t>of Modern Treaties Implications </a:t>
            </a: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Guide</a:t>
            </a:r>
          </a:p>
          <a:p>
            <a:pPr marL="1809750" indent="-285750">
              <a:lnSpc>
                <a:spcPct val="150000"/>
              </a:lnSpc>
            </a:pP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Federal Disability </a:t>
            </a:r>
            <a:r>
              <a:rPr lang="en-CA" sz="1800" b="1" dirty="0">
                <a:solidFill>
                  <a:schemeClr val="tx2">
                    <a:lumMod val="75000"/>
                  </a:schemeClr>
                </a:solidFill>
              </a:rPr>
              <a:t>Reference </a:t>
            </a: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Guide</a:t>
            </a:r>
          </a:p>
          <a:p>
            <a:pPr marL="1809750" indent="-285750">
              <a:lnSpc>
                <a:spcPct val="150000"/>
              </a:lnSpc>
            </a:pP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MC </a:t>
            </a:r>
            <a:r>
              <a:rPr lang="en-CA" sz="1800" b="1" dirty="0">
                <a:solidFill>
                  <a:schemeClr val="tx2">
                    <a:lumMod val="75000"/>
                  </a:schemeClr>
                </a:solidFill>
              </a:rPr>
              <a:t>Format </a:t>
            </a: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Checklist</a:t>
            </a:r>
          </a:p>
          <a:p>
            <a:pPr marL="1809750" indent="-285750">
              <a:lnSpc>
                <a:spcPct val="150000"/>
              </a:lnSpc>
            </a:pP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GBA+ Reference Guidelines </a:t>
            </a:r>
          </a:p>
          <a:p>
            <a:pPr marL="1809750" indent="-285750">
              <a:lnSpc>
                <a:spcPct val="150000"/>
              </a:lnSpc>
            </a:pPr>
            <a:r>
              <a:rPr lang="en-CA" sz="1800" b="1" dirty="0" smtClean="0">
                <a:solidFill>
                  <a:schemeClr val="tx2">
                    <a:lumMod val="75000"/>
                  </a:schemeClr>
                </a:solidFill>
              </a:rPr>
              <a:t>Privacy Guidelines </a:t>
            </a:r>
            <a:endParaRPr lang="en-CA" sz="1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CA" sz="1600" b="1" dirty="0">
              <a:solidFill>
                <a:srgbClr val="787A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MODULE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Cabinet Briefing Process</a:t>
            </a: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5795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3B632"/>
                </a:solidFill>
              </a:rPr>
              <a:t>Objectives </a:t>
            </a:r>
            <a:endParaRPr lang="en-US" dirty="0">
              <a:solidFill>
                <a:srgbClr val="73B63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Provide an overview of the Cabinet Briefing Process through the description of:</a:t>
            </a:r>
          </a:p>
          <a:p>
            <a:pPr lvl="1"/>
            <a:r>
              <a:rPr lang="en-US" dirty="0" smtClean="0"/>
              <a:t>The role of the Cabinet Briefing Team </a:t>
            </a:r>
          </a:p>
          <a:p>
            <a:pPr lvl="1"/>
            <a:r>
              <a:rPr lang="en-US" dirty="0" smtClean="0"/>
              <a:t>ESDC Ministers membership in committees </a:t>
            </a:r>
          </a:p>
          <a:p>
            <a:pPr lvl="1"/>
            <a:r>
              <a:rPr lang="en-US" dirty="0" smtClean="0"/>
              <a:t>The preparation of briefing material </a:t>
            </a:r>
          </a:p>
          <a:p>
            <a:pPr lvl="1"/>
            <a:r>
              <a:rPr lang="en-US" dirty="0" smtClean="0"/>
              <a:t>The process of creating and the approval process of briefing material </a:t>
            </a:r>
          </a:p>
        </p:txBody>
      </p:sp>
    </p:spTree>
    <p:extLst>
      <p:ext uri="{BB962C8B-B14F-4D97-AF65-F5344CB8AC3E}">
        <p14:creationId xmlns:p14="http://schemas.microsoft.com/office/powerpoint/2010/main" val="976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495"/>
            <a:ext cx="8229600" cy="857018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73B632"/>
                </a:solidFill>
              </a:rPr>
              <a:t>Role of the Cabinet Briefing Team</a:t>
            </a:r>
            <a:endParaRPr lang="en-CA" sz="3200" dirty="0">
              <a:solidFill>
                <a:srgbClr val="73B63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819" y="1906981"/>
            <a:ext cx="5317723" cy="3888420"/>
          </a:xfrm>
        </p:spPr>
        <p:txBody>
          <a:bodyPr>
            <a:noAutofit/>
          </a:bodyPr>
          <a:lstStyle/>
          <a:p>
            <a:r>
              <a:rPr lang="en-CA" sz="2000" dirty="0" smtClean="0"/>
              <a:t>Prepare Ministerial briefing material through summaries of Memoranda to Cabinet to be discussed at the Cabinet or Cabinet Committees meetings</a:t>
            </a:r>
          </a:p>
          <a:p>
            <a:r>
              <a:rPr lang="en-CA" sz="2000" dirty="0" smtClean="0"/>
              <a:t>Coordinate input from ESDC’s Branches and Programs to include any considerations for the ESDC Portfolio regarding the Memorandum to Cabinet</a:t>
            </a:r>
          </a:p>
          <a:p>
            <a:r>
              <a:rPr lang="en-CA" sz="2000" dirty="0" smtClean="0"/>
              <a:t>Provide material on time while working with a tight deadline</a:t>
            </a:r>
          </a:p>
          <a:p>
            <a:r>
              <a:rPr lang="en-CA" sz="2000" dirty="0" smtClean="0"/>
              <a:t>Prepare material for Cabinet retreats and ministerial transitions</a:t>
            </a:r>
            <a:endParaRPr lang="en-CA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3629815"/>
              </p:ext>
            </p:extLst>
          </p:nvPr>
        </p:nvGraphicFramePr>
        <p:xfrm>
          <a:off x="-221942" y="1651247"/>
          <a:ext cx="3777449" cy="414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6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856"/>
            <a:ext cx="8229600" cy="1061205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73B632"/>
                </a:solidFill>
              </a:rPr>
              <a:t>Cabinet Committees Requiring Ministerial Briefing Packages</a:t>
            </a:r>
            <a:endParaRPr lang="en-CA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056591"/>
              </p:ext>
            </p:extLst>
          </p:nvPr>
        </p:nvGraphicFramePr>
        <p:xfrm>
          <a:off x="457200" y="2055813"/>
          <a:ext cx="8229600" cy="3774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36416"/>
                <a:gridCol w="3471168"/>
                <a:gridCol w="1922016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Cabinet Committee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Minister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Occurrence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Agenda Results</a:t>
                      </a:r>
                      <a:r>
                        <a:rPr lang="en-CA" baseline="0" dirty="0" smtClean="0"/>
                        <a:t> and Communications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Minister </a:t>
                      </a:r>
                      <a:r>
                        <a:rPr lang="en-CA" dirty="0" err="1" smtClean="0"/>
                        <a:t>Duclos</a:t>
                      </a:r>
                      <a:r>
                        <a:rPr lang="en-CA" dirty="0" smtClean="0"/>
                        <a:t> and Minister </a:t>
                      </a:r>
                      <a:r>
                        <a:rPr lang="en-CA" dirty="0" err="1" smtClean="0"/>
                        <a:t>Hajdu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Monthly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Litigation Management</a:t>
                      </a:r>
                      <a:r>
                        <a:rPr lang="en-CA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Minister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Hajdu</a:t>
                      </a:r>
                      <a:r>
                        <a:rPr lang="en-CA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Monthly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Open Transparent</a:t>
                      </a:r>
                      <a:r>
                        <a:rPr lang="en-CA" baseline="0" dirty="0" smtClean="0"/>
                        <a:t> Government and Parliament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Minister </a:t>
                      </a:r>
                      <a:r>
                        <a:rPr lang="en-CA" dirty="0" err="1" smtClean="0"/>
                        <a:t>Hajdu</a:t>
                      </a:r>
                      <a:r>
                        <a:rPr lang="en-CA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Weekly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Cabinet Meeting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Minister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Duclos</a:t>
                      </a:r>
                      <a:r>
                        <a:rPr lang="en-CA" baseline="0" dirty="0" smtClean="0"/>
                        <a:t> and Minister </a:t>
                      </a:r>
                      <a:r>
                        <a:rPr lang="en-CA" baseline="0" dirty="0" err="1" smtClean="0"/>
                        <a:t>Hajdu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Weekly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Growing</a:t>
                      </a:r>
                      <a:r>
                        <a:rPr lang="en-CA" baseline="0" dirty="0" smtClean="0"/>
                        <a:t> the Middle Class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Minister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Duclos</a:t>
                      </a:r>
                      <a:r>
                        <a:rPr lang="en-CA" baseline="0" dirty="0" smtClean="0"/>
                        <a:t> and Minister </a:t>
                      </a:r>
                      <a:r>
                        <a:rPr lang="en-CA" baseline="0" dirty="0" err="1" smtClean="0"/>
                        <a:t>Hajdu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Weekly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Diversity and Inclusion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Minister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Duclos</a:t>
                      </a:r>
                      <a:endParaRPr lang="en-C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Bi-weekly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BC Wildfires</a:t>
                      </a:r>
                      <a:r>
                        <a:rPr lang="en-CA" baseline="0" dirty="0" smtClean="0"/>
                        <a:t> Ad Hoc Committee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aseline="0" dirty="0" smtClean="0"/>
                        <a:t>Minister </a:t>
                      </a:r>
                      <a:r>
                        <a:rPr lang="en-CA" baseline="0" dirty="0" err="1" smtClean="0"/>
                        <a:t>Duclos</a:t>
                      </a:r>
                      <a:endParaRPr lang="en-C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Ad Hoc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0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73B632"/>
                </a:solidFill>
              </a:rPr>
              <a:t>Cabinet Briefings Team Weekly Preparations </a:t>
            </a:r>
            <a:endParaRPr lang="en-CA" dirty="0">
              <a:solidFill>
                <a:srgbClr val="73B63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Attend interdepartmental meetings on items of interest for ESDC portfolio.</a:t>
            </a:r>
          </a:p>
          <a:p>
            <a:r>
              <a:rPr lang="en-CA" dirty="0" smtClean="0"/>
              <a:t>Coordinate ESDC officials participation to interdepartmental meetings.</a:t>
            </a:r>
          </a:p>
          <a:p>
            <a:r>
              <a:rPr lang="en-CA" dirty="0" smtClean="0"/>
              <a:t>Receive and review whites of Memoranda to Cabinet.</a:t>
            </a:r>
          </a:p>
          <a:p>
            <a:r>
              <a:rPr lang="en-CA" dirty="0" smtClean="0"/>
              <a:t>Prepare a Summary for every items to be discussed at Cabinet committee and Cabinet.</a:t>
            </a:r>
          </a:p>
          <a:p>
            <a:r>
              <a:rPr lang="en-CA" dirty="0" smtClean="0"/>
              <a:t>Coordinate and review considerations from ESDC Branches, Labour Program, Service Canada and CMHC.</a:t>
            </a:r>
          </a:p>
          <a:p>
            <a:r>
              <a:rPr lang="en-CA" dirty="0" smtClean="0"/>
              <a:t>Prepare briefing package for Ministers participation to Cabinet and Cabinet Committees meetings by providing briefing note and summary for each items on the agenda.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67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73B632"/>
                </a:solidFill>
              </a:rPr>
              <a:t>Process	 to Prepare </a:t>
            </a:r>
            <a:r>
              <a:rPr lang="en-CA" dirty="0">
                <a:solidFill>
                  <a:srgbClr val="73B632"/>
                </a:solidFill>
              </a:rPr>
              <a:t>B</a:t>
            </a:r>
            <a:r>
              <a:rPr lang="en-CA" dirty="0" smtClean="0">
                <a:solidFill>
                  <a:srgbClr val="73B632"/>
                </a:solidFill>
              </a:rPr>
              <a:t>riefing </a:t>
            </a:r>
            <a:r>
              <a:rPr lang="en-CA" dirty="0">
                <a:solidFill>
                  <a:srgbClr val="73B632"/>
                </a:solidFill>
              </a:rPr>
              <a:t>M</a:t>
            </a:r>
            <a:r>
              <a:rPr lang="en-CA" dirty="0" smtClean="0">
                <a:solidFill>
                  <a:srgbClr val="73B632"/>
                </a:solidFill>
              </a:rPr>
              <a:t>aterial</a:t>
            </a:r>
            <a:endParaRPr lang="en-CA" dirty="0">
              <a:solidFill>
                <a:srgbClr val="73B63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 smtClean="0"/>
              <a:t>Weekly PCO calls for specific Cabinet Committees to share the Agenda.</a:t>
            </a:r>
          </a:p>
          <a:p>
            <a:r>
              <a:rPr lang="en-CA" dirty="0" smtClean="0"/>
              <a:t>Prepare briefing material that include Summary Notes, draft Agenda and Briefing Note.</a:t>
            </a:r>
          </a:p>
          <a:p>
            <a:r>
              <a:rPr lang="en-CA" dirty="0" smtClean="0"/>
              <a:t>Gather notes that have been prepared in advance.</a:t>
            </a:r>
          </a:p>
          <a:p>
            <a:r>
              <a:rPr lang="en-CA" dirty="0" smtClean="0"/>
              <a:t>Prepare last minute notes for  MCs that have not been distributed in advance.</a:t>
            </a:r>
          </a:p>
          <a:p>
            <a:r>
              <a:rPr lang="en-CA" dirty="0" smtClean="0"/>
              <a:t>Seek final input for program on Summary that may have impact on ESDC Portfolio.</a:t>
            </a:r>
          </a:p>
          <a:p>
            <a:r>
              <a:rPr lang="en-CA" dirty="0" smtClean="0"/>
              <a:t>Gather material for quick approval within 48 hours from PCO call.</a:t>
            </a:r>
          </a:p>
          <a:p>
            <a:r>
              <a:rPr lang="en-CA" dirty="0" smtClean="0"/>
              <a:t>Deliver material to MINO at least 24 hours in advance of the meeting.</a:t>
            </a:r>
          </a:p>
        </p:txBody>
      </p:sp>
    </p:spTree>
    <p:extLst>
      <p:ext uri="{BB962C8B-B14F-4D97-AF65-F5344CB8AC3E}">
        <p14:creationId xmlns:p14="http://schemas.microsoft.com/office/powerpoint/2010/main" val="6406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409"/>
            <a:ext cx="8229600" cy="1143000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rgbClr val="73B632"/>
                </a:solidFill>
              </a:rPr>
              <a:t>Critical Path for Approval of Cabinet </a:t>
            </a:r>
            <a:r>
              <a:rPr lang="en-CA" sz="2000" dirty="0" smtClean="0">
                <a:solidFill>
                  <a:srgbClr val="73B632"/>
                </a:solidFill>
              </a:rPr>
              <a:t>Packages (slide 1 of 2)</a:t>
            </a:r>
            <a:endParaRPr lang="en-CA" sz="2000" dirty="0">
              <a:solidFill>
                <a:srgbClr val="73B63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" b="12510"/>
          <a:stretch/>
        </p:blipFill>
        <p:spPr bwMode="auto">
          <a:xfrm>
            <a:off x="0" y="1482570"/>
            <a:ext cx="9144000" cy="426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7" y="909638"/>
            <a:ext cx="8846050" cy="48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63409"/>
            <a:ext cx="8229600" cy="92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2000" dirty="0" smtClean="0">
                <a:solidFill>
                  <a:srgbClr val="73B632"/>
                </a:solidFill>
              </a:rPr>
              <a:t>Critical Path for Approval of Cabinet Packages (slide 2 of 2)</a:t>
            </a:r>
            <a:endParaRPr lang="en-CA" sz="2000" dirty="0">
              <a:solidFill>
                <a:srgbClr val="73B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MODULE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Cabinet </a:t>
            </a:r>
            <a:r>
              <a:rPr lang="en-US" b="1" dirty="0"/>
              <a:t>as Part of the Government Decision Making Process</a:t>
            </a:r>
          </a:p>
          <a:p>
            <a:pPr marL="0" indent="0" algn="ctr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601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73B632"/>
                </a:solidFill>
              </a:rPr>
              <a:t>What we are seeking for considerations</a:t>
            </a:r>
            <a:endParaRPr lang="en-CA" dirty="0">
              <a:solidFill>
                <a:srgbClr val="73B63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1939117"/>
              </p:ext>
            </p:extLst>
          </p:nvPr>
        </p:nvGraphicFramePr>
        <p:xfrm>
          <a:off x="350668" y="1692429"/>
          <a:ext cx="8134906" cy="413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6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73B632"/>
                </a:solidFill>
              </a:rPr>
              <a:t>What we are seeking for considerations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8879606"/>
              </p:ext>
            </p:extLst>
          </p:nvPr>
        </p:nvGraphicFramePr>
        <p:xfrm>
          <a:off x="565211" y="1702046"/>
          <a:ext cx="74335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0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MODULE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Control </a:t>
            </a:r>
            <a:r>
              <a:rPr lang="en-US" b="1" dirty="0"/>
              <a:t>and Handling of Cabinet Documents</a:t>
            </a: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308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686800" cy="1143000"/>
          </a:xfrm>
        </p:spPr>
        <p:txBody>
          <a:bodyPr>
            <a:noAutofit/>
          </a:bodyPr>
          <a:lstStyle/>
          <a:p>
            <a:r>
              <a:rPr lang="en-CA" sz="3200" b="0" dirty="0" smtClean="0"/>
              <a:t>Defining “</a:t>
            </a:r>
            <a:r>
              <a:rPr lang="en-CA" sz="3200" b="0" dirty="0"/>
              <a:t>Cabinet documents</a:t>
            </a:r>
            <a:r>
              <a:rPr lang="en-CA" sz="3200" b="0" dirty="0" smtClean="0"/>
              <a:t>”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4" y="1835367"/>
            <a:ext cx="6429376" cy="4128186"/>
          </a:xfrm>
        </p:spPr>
        <p:txBody>
          <a:bodyPr>
            <a:noAutofit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CA" sz="1950" b="1" spc="-30" dirty="0" smtClean="0"/>
              <a:t>Memorandum to </a:t>
            </a:r>
            <a:r>
              <a:rPr lang="en-CA" sz="1950" b="1" spc="-30" dirty="0"/>
              <a:t>Cabinet (MC):</a:t>
            </a:r>
            <a:r>
              <a:rPr lang="en-CA" sz="1950" spc="-30" dirty="0"/>
              <a:t> </a:t>
            </a:r>
            <a:r>
              <a:rPr lang="en-CA" sz="1800" spc="-10" dirty="0" smtClean="0"/>
              <a:t>used to present 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en-CA" sz="1800" spc="-10" dirty="0" smtClean="0"/>
              <a:t>proposals </a:t>
            </a:r>
            <a:r>
              <a:rPr lang="en-CA" sz="1800" spc="-10" dirty="0"/>
              <a:t>for Cabinet </a:t>
            </a:r>
            <a:r>
              <a:rPr lang="en-CA" sz="1800" spc="-10" dirty="0" smtClean="0"/>
              <a:t>decisions</a:t>
            </a:r>
          </a:p>
          <a:p>
            <a:pPr marL="324000" indent="0">
              <a:spcBef>
                <a:spcPts val="1000"/>
              </a:spcBef>
              <a:buNone/>
            </a:pPr>
            <a:r>
              <a:rPr lang="en-CA" sz="1950" b="1" spc="-30" dirty="0" smtClean="0"/>
              <a:t>Committee Report (CR):</a:t>
            </a:r>
            <a:r>
              <a:rPr lang="en-CA" sz="1950" spc="-30" dirty="0" smtClean="0"/>
              <a:t> </a:t>
            </a:r>
            <a:r>
              <a:rPr lang="en-CA" sz="1800" spc="-30" dirty="0" smtClean="0"/>
              <a:t>contains guiding</a:t>
            </a:r>
          </a:p>
          <a:p>
            <a:pPr marL="540000" indent="0">
              <a:spcBef>
                <a:spcPts val="0"/>
              </a:spcBef>
              <a:buNone/>
            </a:pPr>
            <a:r>
              <a:rPr lang="en-CA" sz="1800" spc="-30" dirty="0" smtClean="0"/>
              <a:t>recommendations for the review or approval of proposals</a:t>
            </a:r>
            <a:endParaRPr lang="en-CA" sz="1800" b="1" spc="-30" dirty="0"/>
          </a:p>
          <a:p>
            <a:pPr marL="684000" indent="0">
              <a:spcBef>
                <a:spcPts val="1000"/>
              </a:spcBef>
              <a:buNone/>
            </a:pPr>
            <a:r>
              <a:rPr lang="en-CA" sz="1950" b="1" spc="-30" dirty="0" smtClean="0"/>
              <a:t>Record of Cabinet Decision (RD):</a:t>
            </a:r>
            <a:r>
              <a:rPr lang="en-CA" sz="1950" spc="-30" dirty="0" smtClean="0"/>
              <a:t> </a:t>
            </a:r>
            <a:r>
              <a:rPr lang="en-CA" sz="1750" spc="-30" dirty="0" smtClean="0"/>
              <a:t>follows the </a:t>
            </a:r>
          </a:p>
          <a:p>
            <a:pPr marL="756000" indent="0">
              <a:spcBef>
                <a:spcPts val="0"/>
              </a:spcBef>
              <a:buNone/>
            </a:pPr>
            <a:r>
              <a:rPr lang="en-CA" sz="1750" spc="-30" dirty="0" smtClean="0"/>
              <a:t>committee report as the final decision document from </a:t>
            </a:r>
          </a:p>
          <a:p>
            <a:pPr marL="648000" indent="0">
              <a:spcBef>
                <a:spcPts val="0"/>
              </a:spcBef>
              <a:buNone/>
            </a:pPr>
            <a:r>
              <a:rPr lang="en-CA" sz="1750" spc="-30" dirty="0" smtClean="0"/>
              <a:t>Cabinet</a:t>
            </a:r>
          </a:p>
          <a:p>
            <a:pPr marL="468000" indent="0">
              <a:spcBef>
                <a:spcPts val="1000"/>
              </a:spcBef>
              <a:buNone/>
            </a:pPr>
            <a:r>
              <a:rPr lang="en-CA" sz="1950" b="1" spc="-30" dirty="0" smtClean="0"/>
              <a:t>Agenda (AG):</a:t>
            </a:r>
            <a:r>
              <a:rPr lang="en-CA" sz="1950" spc="-30" dirty="0" smtClean="0"/>
              <a:t> </a:t>
            </a:r>
            <a:r>
              <a:rPr lang="en-CA" sz="1800" spc="-10" dirty="0" smtClean="0"/>
              <a:t>identifies items scheduled 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CA" sz="1800" spc="-10" dirty="0" smtClean="0"/>
              <a:t>for Cabinet meetings</a:t>
            </a:r>
          </a:p>
          <a:p>
            <a:pPr marL="216000" indent="0">
              <a:spcBef>
                <a:spcPts val="1000"/>
              </a:spcBef>
              <a:buNone/>
            </a:pPr>
            <a:r>
              <a:rPr lang="en-CA" sz="1950" b="1" spc="-30" dirty="0" smtClean="0"/>
              <a:t>Cabinet Papers (CP):</a:t>
            </a:r>
            <a:r>
              <a:rPr lang="en-CA" sz="1950" spc="-30" dirty="0" smtClean="0"/>
              <a:t> </a:t>
            </a:r>
            <a:r>
              <a:rPr lang="en-CA" sz="1800" spc="-10" dirty="0" smtClean="0"/>
              <a:t>includes</a:t>
            </a:r>
            <a:r>
              <a:rPr lang="en-CA" sz="1800" spc="-10" dirty="0"/>
              <a:t> </a:t>
            </a:r>
            <a:r>
              <a:rPr lang="en-CA" sz="1800" spc="-10" dirty="0" smtClean="0"/>
              <a:t>decks or placemats or other documents</a:t>
            </a:r>
            <a:endParaRPr lang="en-CA" sz="1800" spc="-10" dirty="0"/>
          </a:p>
        </p:txBody>
      </p:sp>
      <p:sp>
        <p:nvSpPr>
          <p:cNvPr id="7" name="Shape 167"/>
          <p:cNvSpPr/>
          <p:nvPr/>
        </p:nvSpPr>
        <p:spPr>
          <a:xfrm>
            <a:off x="557212" y="1948071"/>
            <a:ext cx="2613691" cy="3511826"/>
          </a:xfrm>
          <a:prstGeom prst="homePlate">
            <a:avLst>
              <a:gd name="adj" fmla="val 30129"/>
            </a:avLst>
          </a:prstGeom>
          <a:noFill/>
          <a:ln w="28575" cap="flat" cmpd="sng">
            <a:solidFill>
              <a:srgbClr val="969CB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8000" lvl="0"/>
            <a:r>
              <a:rPr lang="en" sz="2100" i="1" dirty="0" smtClean="0">
                <a:solidFill>
                  <a:srgbClr val="6E77A2"/>
                </a:solidFill>
                <a:latin typeface="Arial" panose="020B0604020202020204" pitchFamily="34" charset="0"/>
                <a:ea typeface="PT Serif"/>
                <a:cs typeface="Arial" panose="020B0604020202020204" pitchFamily="34" charset="0"/>
                <a:sym typeface="PT Serif"/>
              </a:rPr>
              <a:t>All of these document </a:t>
            </a:r>
            <a:r>
              <a:rPr lang="en" sz="2100" i="1" dirty="0">
                <a:solidFill>
                  <a:srgbClr val="6E77A2"/>
                </a:solidFill>
                <a:latin typeface="Arial" panose="020B0604020202020204" pitchFamily="34" charset="0"/>
                <a:ea typeface="PT Serif"/>
                <a:cs typeface="Arial" panose="020B0604020202020204" pitchFamily="34" charset="0"/>
                <a:sym typeface="PT Serif"/>
              </a:rPr>
              <a:t>types are on </a:t>
            </a:r>
            <a:r>
              <a:rPr lang="en" sz="2100" b="1" i="1" u="sng" dirty="0">
                <a:solidFill>
                  <a:srgbClr val="6E77A2"/>
                </a:solidFill>
                <a:latin typeface="Arial" panose="020B0604020202020204" pitchFamily="34" charset="0"/>
                <a:ea typeface="PT Serif"/>
                <a:cs typeface="Arial" panose="020B0604020202020204" pitchFamily="34" charset="0"/>
                <a:sym typeface="PT Serif"/>
              </a:rPr>
              <a:t>loan</a:t>
            </a:r>
            <a:r>
              <a:rPr lang="en" sz="2100" i="1" dirty="0">
                <a:solidFill>
                  <a:srgbClr val="6E77A2"/>
                </a:solidFill>
                <a:latin typeface="Arial" panose="020B0604020202020204" pitchFamily="34" charset="0"/>
                <a:ea typeface="PT Serif"/>
                <a:cs typeface="Arial" panose="020B0604020202020204" pitchFamily="34" charset="0"/>
                <a:sym typeface="PT Serif"/>
              </a:rPr>
              <a:t> </a:t>
            </a:r>
            <a:r>
              <a:rPr lang="en" sz="2100" i="1" dirty="0" smtClean="0">
                <a:solidFill>
                  <a:srgbClr val="6E77A2"/>
                </a:solidFill>
                <a:latin typeface="Arial" panose="020B0604020202020204" pitchFamily="34" charset="0"/>
                <a:ea typeface="PT Serif"/>
                <a:cs typeface="Arial" panose="020B0604020202020204" pitchFamily="34" charset="0"/>
                <a:sym typeface="PT Serif"/>
              </a:rPr>
              <a:t>from PCO and must be accounted for at all </a:t>
            </a:r>
          </a:p>
          <a:p>
            <a:pPr marL="288000" lvl="0"/>
            <a:r>
              <a:rPr lang="en" sz="2100" i="1" dirty="0" smtClean="0">
                <a:solidFill>
                  <a:srgbClr val="6E77A2"/>
                </a:solidFill>
                <a:latin typeface="Arial" panose="020B0604020202020204" pitchFamily="34" charset="0"/>
                <a:ea typeface="PT Serif"/>
                <a:cs typeface="Arial" panose="020B0604020202020204" pitchFamily="34" charset="0"/>
                <a:sym typeface="PT Serif"/>
              </a:rPr>
              <a:t>times</a:t>
            </a:r>
            <a:endParaRPr lang="en" sz="2100" i="1" dirty="0">
              <a:solidFill>
                <a:srgbClr val="6E77A2"/>
              </a:solidFill>
              <a:latin typeface="Arial" panose="020B0604020202020204" pitchFamily="34" charset="0"/>
              <a:ea typeface="PT Serif"/>
              <a:cs typeface="Arial" panose="020B0604020202020204" pitchFamily="34" charset="0"/>
              <a:sym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4523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57200" y="4929753"/>
            <a:ext cx="82367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Due to the high </a:t>
            </a:r>
            <a:r>
              <a:rPr lang="en-US" sz="2000" b="1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2000" b="1" spc="10" dirty="0">
                <a:latin typeface="Arial" panose="020B0604020202020204" pitchFamily="34" charset="0"/>
                <a:cs typeface="Arial" panose="020B0604020202020204" pitchFamily="34" charset="0"/>
              </a:rPr>
              <a:t>of authorization, Cabinet documents are distributed </a:t>
            </a:r>
            <a:r>
              <a:rPr lang="en-US" sz="2000" b="1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to recipients </a:t>
            </a:r>
            <a:r>
              <a:rPr lang="en-US" sz="2000" b="1" i="1" spc="10" dirty="0">
                <a:latin typeface="Arial" panose="020B0604020202020204" pitchFamily="34" charset="0"/>
                <a:cs typeface="Arial" panose="020B0604020202020204" pitchFamily="34" charset="0"/>
              </a:rPr>
              <a:t>under very strict and specific </a:t>
            </a:r>
            <a:r>
              <a:rPr lang="en-US" sz="2000" b="1" i="1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2000" b="1" i="1" spc="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78228"/>
            <a:ext cx="8558213" cy="265091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95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and use of Cabinet documents is authorized by the Prime Minister. These </a:t>
            </a:r>
            <a:r>
              <a:rPr lang="en-US" sz="1950" spc="-10" dirty="0">
                <a:latin typeface="Arial" panose="020B0604020202020204" pitchFamily="34" charset="0"/>
                <a:cs typeface="Arial" panose="020B0604020202020204" pitchFamily="34" charset="0"/>
              </a:rPr>
              <a:t>documents are classified </a:t>
            </a:r>
            <a:r>
              <a:rPr lang="en-US" sz="195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  <a:r>
              <a:rPr lang="en-US" sz="195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spc="-10" dirty="0">
                <a:latin typeface="Arial" panose="020B0604020202020204" pitchFamily="34" charset="0"/>
                <a:cs typeface="Arial" panose="020B0604020202020204" pitchFamily="34" charset="0"/>
              </a:rPr>
              <a:t>at minimum, meaning </a:t>
            </a:r>
            <a:endParaRPr lang="en-US" sz="195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5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950" spc="-10" dirty="0">
                <a:latin typeface="Arial" panose="020B0604020202020204" pitchFamily="34" charset="0"/>
                <a:cs typeface="Arial" panose="020B0604020202020204" pitchFamily="34" charset="0"/>
              </a:rPr>
              <a:t>these documents must </a:t>
            </a:r>
            <a:r>
              <a:rPr lang="en-US" sz="195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Classification and Authorized Use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47355" y="3020209"/>
            <a:ext cx="2794565" cy="2192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Marked correctly to indicate the need for special protections, </a:t>
            </a:r>
          </a:p>
          <a:p>
            <a:pPr marL="1800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using special file folders and envelopes </a:t>
            </a:r>
          </a:p>
        </p:txBody>
      </p:sp>
      <p:grpSp>
        <p:nvGrpSpPr>
          <p:cNvPr id="6" name="Shape 467"/>
          <p:cNvGrpSpPr/>
          <p:nvPr/>
        </p:nvGrpSpPr>
        <p:grpSpPr>
          <a:xfrm>
            <a:off x="604869" y="3079857"/>
            <a:ext cx="360301" cy="295813"/>
            <a:chOff x="2599525" y="3688600"/>
            <a:chExt cx="428675" cy="351950"/>
          </a:xfrm>
          <a:solidFill>
            <a:srgbClr val="545C82"/>
          </a:solidFill>
        </p:grpSpPr>
        <p:sp>
          <p:nvSpPr>
            <p:cNvPr id="8" name="Shape 46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grpFill/>
            <a:ln w="19050" cap="rnd" cmpd="sng">
              <a:solidFill>
                <a:srgbClr val="6E77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46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grpFill/>
            <a:ln w="19050" cap="rnd" cmpd="sng">
              <a:solidFill>
                <a:srgbClr val="6E77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470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grpFill/>
            <a:ln w="19050" cap="rnd" cmpd="sng">
              <a:solidFill>
                <a:srgbClr val="6E77A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Shape 449"/>
          <p:cNvSpPr/>
          <p:nvPr/>
        </p:nvSpPr>
        <p:spPr>
          <a:xfrm>
            <a:off x="6105529" y="3009272"/>
            <a:ext cx="272783" cy="388962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solidFill>
            <a:srgbClr val="8C93B6"/>
          </a:solidFill>
          <a:ln w="19050" cap="rnd" cmpd="sng">
            <a:solidFill>
              <a:srgbClr val="7A82A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" name="Shape 338"/>
          <p:cNvGrpSpPr/>
          <p:nvPr/>
        </p:nvGrpSpPr>
        <p:grpSpPr>
          <a:xfrm>
            <a:off x="3134649" y="3026096"/>
            <a:ext cx="391000" cy="382826"/>
            <a:chOff x="1236875" y="1623900"/>
            <a:chExt cx="465200" cy="455475"/>
          </a:xfrm>
          <a:solidFill>
            <a:srgbClr val="8C93B6"/>
          </a:solidFill>
        </p:grpSpPr>
        <p:sp>
          <p:nvSpPr>
            <p:cNvPr id="14" name="Shape 33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0" t="0" r="0" b="0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grpFill/>
            <a:ln w="19050" cap="rnd" cmpd="sng">
              <a:solidFill>
                <a:srgbClr val="7A82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340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grpFill/>
            <a:ln w="19050" cap="rnd" cmpd="sng">
              <a:solidFill>
                <a:srgbClr val="7A82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41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0" t="0" r="0" b="0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grpFill/>
            <a:ln w="19050" cap="rnd" cmpd="sng">
              <a:solidFill>
                <a:srgbClr val="7A82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342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0" t="0" r="0" b="0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grpFill/>
            <a:ln w="19050" cap="rnd" cmpd="sng">
              <a:solidFill>
                <a:srgbClr val="7A82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343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grpFill/>
            <a:ln w="19050" cap="rnd" cmpd="sng">
              <a:solidFill>
                <a:srgbClr val="7A82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44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grpFill/>
            <a:ln w="19050" cap="rnd" cmpd="sng">
              <a:solidFill>
                <a:srgbClr val="7A82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345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0" t="0" r="0" b="0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grpFill/>
            <a:ln w="19050" cap="rnd" cmpd="sng">
              <a:solidFill>
                <a:srgbClr val="7A82A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91381" y="3039950"/>
            <a:ext cx="2094271" cy="174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Discussed </a:t>
            </a:r>
            <a:r>
              <a:rPr lang="en-US" sz="1950" spc="-40" dirty="0">
                <a:latin typeface="Arial" panose="020B0604020202020204" pitchFamily="34" charset="0"/>
                <a:cs typeface="Arial" panose="020B0604020202020204" pitchFamily="34" charset="0"/>
              </a:rPr>
              <a:t>and transmitted </a:t>
            </a:r>
            <a:endParaRPr lang="en-US" sz="1950" spc="-4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Clr>
                <a:schemeClr val="bg1"/>
              </a:buClr>
              <a:buNone/>
            </a:pP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950" spc="-40" dirty="0">
                <a:latin typeface="Arial" panose="020B0604020202020204" pitchFamily="34" charset="0"/>
                <a:cs typeface="Arial" panose="020B0604020202020204" pitchFamily="34" charset="0"/>
              </a:rPr>
              <a:t>a safe </a:t>
            </a: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950" spc="-40" dirty="0">
                <a:latin typeface="Arial" panose="020B0604020202020204" pitchFamily="34" charset="0"/>
                <a:cs typeface="Arial" panose="020B0604020202020204" pitchFamily="34" charset="0"/>
              </a:rPr>
              <a:t>, using secure </a:t>
            </a: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US" sz="195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3040" y="3020210"/>
            <a:ext cx="2026598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950" spc="-30" dirty="0">
                <a:latin typeface="Arial" panose="020B0604020202020204" pitchFamily="34" charset="0"/>
                <a:cs typeface="Arial" panose="020B0604020202020204" pitchFamily="34" charset="0"/>
              </a:rPr>
              <a:t>Stored </a:t>
            </a:r>
            <a:r>
              <a:rPr lang="en-US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securely, </a:t>
            </a:r>
            <a:r>
              <a:rPr lang="en-US" sz="1950" spc="-30" dirty="0">
                <a:latin typeface="Arial" panose="020B0604020202020204" pitchFamily="34" charset="0"/>
                <a:cs typeface="Arial" panose="020B0604020202020204" pitchFamily="34" charset="0"/>
              </a:rPr>
              <a:t>whether physically or </a:t>
            </a:r>
            <a:r>
              <a:rPr lang="en-US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digitally</a:t>
            </a:r>
            <a:endParaRPr lang="en-US" sz="195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Terms of Use for Cabinet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9763"/>
            <a:ext cx="8791662" cy="3866247"/>
          </a:xfrm>
        </p:spPr>
        <p:txBody>
          <a:bodyPr>
            <a:noAutofit/>
          </a:bodyPr>
          <a:lstStyle/>
          <a:p>
            <a:pPr marL="457200" indent="0">
              <a:lnSpc>
                <a:spcPct val="110000"/>
              </a:lnSpc>
              <a:spcBef>
                <a:spcPts val="1200"/>
              </a:spcBef>
              <a:buClr>
                <a:srgbClr val="626B98"/>
              </a:buClr>
              <a:buNone/>
            </a:pP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</a:t>
            </a:r>
            <a:r>
              <a:rPr lang="en-US" sz="1950" spc="-40" dirty="0">
                <a:latin typeface="Arial" panose="020B0604020202020204" pitchFamily="34" charset="0"/>
                <a:cs typeface="Arial" panose="020B0604020202020204" pitchFamily="34" charset="0"/>
              </a:rPr>
              <a:t>documents are circulated on a </a:t>
            </a:r>
            <a:r>
              <a:rPr lang="en-US" sz="1950" i="1" spc="-40" dirty="0">
                <a:latin typeface="Arial" panose="020B0604020202020204" pitchFamily="34" charset="0"/>
                <a:cs typeface="Arial" panose="020B0604020202020204" pitchFamily="34" charset="0"/>
              </a:rPr>
              <a:t>need to know</a:t>
            </a:r>
            <a:r>
              <a:rPr lang="en-US" sz="1950" spc="-40" dirty="0">
                <a:latin typeface="Arial" panose="020B0604020202020204" pitchFamily="34" charset="0"/>
                <a:cs typeface="Arial" panose="020B0604020202020204" pitchFamily="34" charset="0"/>
              </a:rPr>
              <a:t> basis to those holding </a:t>
            </a: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a SECRET </a:t>
            </a:r>
            <a:r>
              <a:rPr lang="en-US" sz="1950" spc="-40" dirty="0">
                <a:latin typeface="Arial" panose="020B0604020202020204" pitchFamily="34" charset="0"/>
                <a:cs typeface="Arial" panose="020B0604020202020204" pitchFamily="34" charset="0"/>
              </a:rPr>
              <a:t>security clearance or </a:t>
            </a: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</a:p>
          <a:p>
            <a:pPr marL="3276000" indent="0">
              <a:lnSpc>
                <a:spcPct val="125000"/>
              </a:lnSpc>
              <a:spcBef>
                <a:spcPts val="1000"/>
              </a:spcBef>
              <a:buClr>
                <a:srgbClr val="626B98"/>
              </a:buClr>
              <a:buNone/>
            </a:pP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documents are not to be left unattended and need to be locked in a secure safe or </a:t>
            </a:r>
          </a:p>
          <a:p>
            <a:pPr marL="3276000" indent="0">
              <a:lnSpc>
                <a:spcPct val="125000"/>
              </a:lnSpc>
              <a:spcBef>
                <a:spcPts val="0"/>
              </a:spcBef>
              <a:buClr>
                <a:srgbClr val="626B98"/>
              </a:buClr>
              <a:buNone/>
            </a:pP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950" spc="-40" dirty="0">
                <a:latin typeface="Arial" panose="020B0604020202020204" pitchFamily="34" charset="0"/>
                <a:cs typeface="Arial" panose="020B0604020202020204" pitchFamily="34" charset="0"/>
              </a:rPr>
              <a:t>filing cabinet with a Sargent &amp; Greenleaf</a:t>
            </a: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™ (S&amp;G) lock</a:t>
            </a:r>
            <a:endParaRPr lang="en-US" sz="1950" spc="-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76000" indent="0">
              <a:lnSpc>
                <a:spcPct val="125000"/>
              </a:lnSpc>
              <a:spcBef>
                <a:spcPts val="1400"/>
              </a:spcBef>
              <a:buClr>
                <a:srgbClr val="626B98"/>
              </a:buClr>
              <a:buNone/>
            </a:pP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documents are to be returned to the Cabinet Document Controller (CDC) after 2 days (standard) or after 2 </a:t>
            </a:r>
            <a:r>
              <a:rPr lang="en-US" sz="1950" spc="-40" dirty="0">
                <a:latin typeface="Arial" panose="020B0604020202020204" pitchFamily="34" charset="0"/>
                <a:cs typeface="Arial" panose="020B0604020202020204" pitchFamily="34" charset="0"/>
              </a:rPr>
              <a:t>weeks </a:t>
            </a:r>
            <a:r>
              <a:rPr lang="en-US" sz="195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(special order)</a:t>
            </a:r>
            <a:endParaRPr lang="en-US" sz="195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65" y="2844000"/>
            <a:ext cx="2445025" cy="2597429"/>
          </a:xfrm>
          <a:prstGeom prst="rect">
            <a:avLst/>
          </a:prstGeom>
          <a:solidFill>
            <a:srgbClr val="EF3825"/>
          </a:solidFill>
          <a:ln w="12700">
            <a:solidFill>
              <a:srgbClr val="EF3825"/>
            </a:solidFill>
            <a:prstDash val="solid"/>
          </a:ln>
        </p:spPr>
        <p:txBody>
          <a:bodyPr wrap="square" rtlCol="0" anchor="ctr">
            <a:normAutofit/>
          </a:bodyPr>
          <a:lstStyle/>
          <a:p>
            <a:r>
              <a:rPr lang="en-US" sz="2800" b="1" spc="-30" dirty="0" smtClean="0">
                <a:solidFill>
                  <a:schemeClr val="bg1"/>
                </a:solidFill>
                <a:latin typeface="Lato"/>
                <a:cs typeface="Arial" panose="020B0604020202020204" pitchFamily="34" charset="0"/>
              </a:rPr>
              <a:t>Most of all…</a:t>
            </a:r>
          </a:p>
          <a:p>
            <a:pPr>
              <a:spcBef>
                <a:spcPts val="300"/>
              </a:spcBef>
            </a:pPr>
            <a:r>
              <a:rPr lang="en-US" sz="1950" spc="-30" dirty="0" smtClean="0">
                <a:solidFill>
                  <a:schemeClr val="bg1"/>
                </a:solidFill>
                <a:latin typeface="Lato"/>
                <a:cs typeface="Arial" panose="020B0604020202020204" pitchFamily="34" charset="0"/>
              </a:rPr>
              <a:t>These documents </a:t>
            </a:r>
          </a:p>
          <a:p>
            <a:r>
              <a:rPr lang="en-US" sz="1950" spc="-30" dirty="0" smtClean="0">
                <a:solidFill>
                  <a:schemeClr val="bg1"/>
                </a:solidFill>
                <a:latin typeface="Lato"/>
                <a:cs typeface="Arial" panose="020B0604020202020204" pitchFamily="34" charset="0"/>
              </a:rPr>
              <a:t>are not to be </a:t>
            </a:r>
          </a:p>
          <a:p>
            <a:r>
              <a:rPr lang="en-US" sz="1950" spc="-30" dirty="0" smtClean="0">
                <a:solidFill>
                  <a:schemeClr val="bg1"/>
                </a:solidFill>
                <a:latin typeface="Lato"/>
                <a:cs typeface="Arial" panose="020B0604020202020204" pitchFamily="34" charset="0"/>
              </a:rPr>
              <a:t>copied, reproduced, or taken outside </a:t>
            </a:r>
          </a:p>
          <a:p>
            <a:r>
              <a:rPr lang="en-US" sz="1950" spc="-30" dirty="0" smtClean="0">
                <a:solidFill>
                  <a:schemeClr val="bg1"/>
                </a:solidFill>
                <a:latin typeface="Lato"/>
                <a:cs typeface="Arial" panose="020B0604020202020204" pitchFamily="34" charset="0"/>
              </a:rPr>
              <a:t>of the premises </a:t>
            </a:r>
          </a:p>
          <a:p>
            <a:r>
              <a:rPr lang="en-US" sz="1950" spc="-30" dirty="0" smtClean="0">
                <a:solidFill>
                  <a:schemeClr val="bg1"/>
                </a:solidFill>
                <a:latin typeface="Lato"/>
                <a:cs typeface="Arial" panose="020B0604020202020204" pitchFamily="34" charset="0"/>
              </a:rPr>
              <a:t>at any time</a:t>
            </a:r>
          </a:p>
        </p:txBody>
      </p:sp>
    </p:spTree>
    <p:extLst>
      <p:ext uri="{BB962C8B-B14F-4D97-AF65-F5344CB8AC3E}">
        <p14:creationId xmlns:p14="http://schemas.microsoft.com/office/powerpoint/2010/main" val="9955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0" y="909638"/>
            <a:ext cx="8118389" cy="1143000"/>
          </a:xfrm>
        </p:spPr>
        <p:txBody>
          <a:bodyPr>
            <a:normAutofit/>
          </a:bodyPr>
          <a:lstStyle/>
          <a:p>
            <a:r>
              <a:rPr lang="en-US" b="0" dirty="0" smtClean="0"/>
              <a:t>ESDC Loan </a:t>
            </a:r>
            <a:r>
              <a:rPr lang="en-US" b="0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866901"/>
            <a:ext cx="4333438" cy="4198203"/>
          </a:xfrm>
        </p:spPr>
        <p:txBody>
          <a:bodyPr>
            <a:noAutofit/>
          </a:bodyPr>
          <a:lstStyle/>
          <a:p>
            <a:pPr marL="396000">
              <a:spcBef>
                <a:spcPts val="300"/>
              </a:spcBef>
              <a:buSzPct val="120000"/>
              <a:buFont typeface="+mj-lt"/>
              <a:buAutoNum type="arabicPeriod"/>
            </a:pPr>
            <a:r>
              <a:rPr lang="en-US" sz="195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</a:t>
            </a:r>
            <a:r>
              <a:rPr lang="en-US" sz="1950" spc="-60" dirty="0">
                <a:latin typeface="Arial" panose="020B0604020202020204" pitchFamily="34" charset="0"/>
                <a:cs typeface="Arial" panose="020B0604020202020204" pitchFamily="34" charset="0"/>
              </a:rPr>
              <a:t>Affairs </a:t>
            </a:r>
            <a:r>
              <a:rPr lang="en-US" sz="195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receives a </a:t>
            </a:r>
            <a:r>
              <a:rPr lang="en-US" sz="1950" spc="-60" dirty="0">
                <a:latin typeface="Arial" panose="020B0604020202020204" pitchFamily="34" charset="0"/>
                <a:cs typeface="Arial" panose="020B0604020202020204" pitchFamily="34" charset="0"/>
              </a:rPr>
              <a:t>request from an </a:t>
            </a:r>
            <a:r>
              <a:rPr lang="en-US" sz="195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(the </a:t>
            </a:r>
            <a:r>
              <a:rPr lang="en-US" sz="1950" spc="-60" dirty="0">
                <a:latin typeface="Arial" panose="020B0604020202020204" pitchFamily="34" charset="0"/>
                <a:cs typeface="Arial" panose="020B0604020202020204" pitchFamily="34" charset="0"/>
              </a:rPr>
              <a:t>borrower) </a:t>
            </a:r>
            <a:r>
              <a:rPr lang="en-US" sz="195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for a Cabinet document. The request is put forward by the Cabinet Document Controller </a:t>
            </a:r>
            <a:r>
              <a:rPr lang="en-US" sz="1950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(CDC) to PCO</a:t>
            </a:r>
            <a:endParaRPr lang="en-US" sz="195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1451" y="3700464"/>
            <a:ext cx="4186238" cy="427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>
              <a:spcBef>
                <a:spcPts val="300"/>
              </a:spcBef>
              <a:buSzPct val="120000"/>
              <a:buFont typeface="+mj-lt"/>
              <a:buAutoNum type="arabicPeriod" startAt="2"/>
            </a:pP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The CDC receives </a:t>
            </a:r>
            <a:r>
              <a:rPr lang="en-CA" sz="195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document(s</a:t>
            </a:r>
            <a:r>
              <a:rPr lang="en-CA" sz="1950" spc="-30" dirty="0">
                <a:latin typeface="Arial" panose="020B0604020202020204" pitchFamily="34" charset="0"/>
                <a:cs typeface="Arial" panose="020B0604020202020204" pitchFamily="34" charset="0"/>
              </a:rPr>
              <a:t>) through </a:t>
            </a: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secure messenger. The loan is recorded into a database</a:t>
            </a:r>
            <a:endParaRPr lang="en-US" sz="195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57689" y="1866901"/>
            <a:ext cx="4471986" cy="4041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>
              <a:spcBef>
                <a:spcPts val="300"/>
              </a:spcBef>
              <a:buSzPct val="120000"/>
              <a:buFont typeface="+mj-lt"/>
              <a:buAutoNum type="arabicPeriod" startAt="3"/>
            </a:pP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Cabinet </a:t>
            </a:r>
            <a:r>
              <a:rPr lang="en-CA" sz="1950" spc="-30" dirty="0">
                <a:latin typeface="Arial" panose="020B0604020202020204" pitchFamily="34" charset="0"/>
                <a:cs typeface="Arial" panose="020B0604020202020204" pitchFamily="34" charset="0"/>
              </a:rPr>
              <a:t>Affairs provides a procedural briefing to the borrower. </a:t>
            </a: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The borrower</a:t>
            </a:r>
            <a:r>
              <a:rPr lang="en-CA" sz="195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signs the briefing to </a:t>
            </a:r>
            <a:r>
              <a:rPr lang="en-CA" sz="1950" spc="-30" dirty="0">
                <a:latin typeface="Arial" panose="020B0604020202020204" pitchFamily="34" charset="0"/>
                <a:cs typeface="Arial" panose="020B0604020202020204" pitchFamily="34" charset="0"/>
              </a:rPr>
              <a:t>confirm that they understand the terms of </a:t>
            </a: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195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57690" y="3700465"/>
            <a:ext cx="4329110" cy="4008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>
              <a:spcBef>
                <a:spcPts val="300"/>
              </a:spcBef>
              <a:buSzPct val="120000"/>
              <a:buFont typeface="+mj-lt"/>
              <a:buAutoNum type="arabicPeriod" startAt="4"/>
            </a:pP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The CDC emails </a:t>
            </a:r>
            <a:r>
              <a:rPr lang="en-CA" sz="1950" spc="-30" dirty="0">
                <a:latin typeface="Arial" panose="020B0604020202020204" pitchFamily="34" charset="0"/>
                <a:cs typeface="Arial" panose="020B0604020202020204" pitchFamily="34" charset="0"/>
              </a:rPr>
              <a:t>a confirmation of the procedures to the borrower for further reference. This ensures that each document is tracked and that </a:t>
            </a: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the borrower can </a:t>
            </a:r>
            <a:r>
              <a:rPr lang="en-CA" sz="1950" spc="-30" dirty="0">
                <a:latin typeface="Arial" panose="020B0604020202020204" pitchFamily="34" charset="0"/>
                <a:cs typeface="Arial" panose="020B0604020202020204" pitchFamily="34" charset="0"/>
              </a:rPr>
              <a:t>refer to the procedures at all </a:t>
            </a:r>
            <a:r>
              <a:rPr lang="en-CA" sz="195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endParaRPr lang="en-US" sz="195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39" y="2055813"/>
            <a:ext cx="2766922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18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84473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For more information please contact: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3" y="4563395"/>
            <a:ext cx="15668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1" y="1738703"/>
            <a:ext cx="30800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Cabinet Affairs: </a:t>
            </a:r>
          </a:p>
          <a:p>
            <a:endParaRPr lang="en-US" sz="1400" b="1" dirty="0"/>
          </a:p>
          <a:p>
            <a:r>
              <a:rPr lang="en-US" sz="1400" b="1" dirty="0" smtClean="0"/>
              <a:t>Jasmyne Bois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819-624-7613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/>
              <a:t>Director, Cabinet and Regulatory </a:t>
            </a:r>
            <a:r>
              <a:rPr lang="en-US" sz="1400" dirty="0" smtClean="0"/>
              <a:t>Affairs</a:t>
            </a:r>
          </a:p>
          <a:p>
            <a:endParaRPr lang="en-US" sz="1400" b="1" dirty="0"/>
          </a:p>
          <a:p>
            <a:r>
              <a:rPr lang="en-US" sz="1400" b="1" dirty="0"/>
              <a:t>Lorena Ligori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819-654-3432</a:t>
            </a:r>
          </a:p>
          <a:p>
            <a:r>
              <a:rPr lang="en-US" sz="1400" dirty="0" smtClean="0"/>
              <a:t>Acting Manager and Senior Analyst 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Tiffany Campagnolo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819-654-6689</a:t>
            </a:r>
          </a:p>
          <a:p>
            <a:r>
              <a:rPr lang="fr-CA" sz="1400" dirty="0"/>
              <a:t>Senior Analyst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 smtClean="0"/>
              <a:t>Marianne Poirier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819-654-1862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dirty="0"/>
              <a:t>Policy </a:t>
            </a:r>
            <a:r>
              <a:rPr lang="en-US" sz="1400" dirty="0" smtClean="0"/>
              <a:t>Analyst</a:t>
            </a:r>
          </a:p>
          <a:p>
            <a:endParaRPr lang="fr-CA" sz="1400" dirty="0" smtClean="0"/>
          </a:p>
          <a:p>
            <a:r>
              <a:rPr lang="fr-CA" sz="1400" b="1" dirty="0" smtClean="0"/>
              <a:t>Ashley Cenatus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819-654-7197</a:t>
            </a:r>
            <a:endParaRPr lang="fr-CA" sz="1400" b="1" dirty="0"/>
          </a:p>
          <a:p>
            <a:r>
              <a:rPr lang="fr-CA" sz="1400" dirty="0" smtClean="0"/>
              <a:t>Junior Policy </a:t>
            </a:r>
            <a:r>
              <a:rPr lang="fr-CA" sz="1400" dirty="0" err="1" smtClean="0"/>
              <a:t>Analyst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477126" y="1648150"/>
            <a:ext cx="2803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u="sng" dirty="0" smtClean="0"/>
              <a:t>Cabinet Briefing:</a:t>
            </a:r>
          </a:p>
          <a:p>
            <a:endParaRPr lang="en-CA" sz="1400" dirty="0"/>
          </a:p>
          <a:p>
            <a:r>
              <a:rPr lang="en-CA" sz="1400" b="1" dirty="0" smtClean="0"/>
              <a:t>Patrick </a:t>
            </a:r>
            <a:r>
              <a:rPr lang="en-CA" sz="1400" b="1" dirty="0"/>
              <a:t>Lebrun</a:t>
            </a:r>
            <a:r>
              <a:rPr lang="en-CA" sz="1400" dirty="0"/>
              <a:t>, </a:t>
            </a:r>
            <a:r>
              <a:rPr lang="en-CA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819-654-2882</a:t>
            </a:r>
          </a:p>
          <a:p>
            <a:r>
              <a:rPr lang="en-CA" sz="1400" dirty="0"/>
              <a:t>Senior Cabinet Briefings Analyst</a:t>
            </a:r>
          </a:p>
          <a:p>
            <a:endParaRPr lang="fr-CA" sz="1400" dirty="0"/>
          </a:p>
          <a:p>
            <a:endParaRPr lang="en-CA" sz="1400" dirty="0"/>
          </a:p>
          <a:p>
            <a:endParaRPr lang="fr-CA" sz="1600" b="1" u="sng" dirty="0" smtClean="0"/>
          </a:p>
          <a:p>
            <a:endParaRPr lang="fr-CA" sz="1200" dirty="0" smtClean="0"/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102769" y="1648150"/>
            <a:ext cx="28635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u="sng" dirty="0" smtClean="0"/>
              <a:t>Cabinet Documents:</a:t>
            </a:r>
          </a:p>
          <a:p>
            <a:endParaRPr lang="fr-CA" sz="1400" b="1" u="sng" dirty="0" smtClean="0"/>
          </a:p>
          <a:p>
            <a:r>
              <a:rPr lang="en-US" sz="1400" b="1" dirty="0" smtClean="0"/>
              <a:t>Sarah Rutherford ,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819-654-5921 </a:t>
            </a:r>
            <a:r>
              <a:rPr lang="en-US" sz="1400" dirty="0" smtClean="0"/>
              <a:t>Cabinet </a:t>
            </a:r>
            <a:r>
              <a:rPr lang="en-US" sz="1400" dirty="0" smtClean="0"/>
              <a:t>Documents Coordinator</a:t>
            </a:r>
          </a:p>
          <a:p>
            <a:endParaRPr lang="fr-CA" sz="1200" dirty="0" smtClean="0"/>
          </a:p>
          <a:p>
            <a:r>
              <a:rPr lang="fr-CA" sz="1600" b="1" u="sng" dirty="0"/>
              <a:t>Administrative assistant:</a:t>
            </a:r>
          </a:p>
          <a:p>
            <a:endParaRPr lang="fr-CA" sz="1200" dirty="0" smtClean="0"/>
          </a:p>
          <a:p>
            <a:r>
              <a:rPr lang="fr-CA" sz="1400" b="1" dirty="0" smtClean="0"/>
              <a:t>Ivana Elez, </a:t>
            </a:r>
            <a:r>
              <a:rPr lang="fr-CA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873-396-0639</a:t>
            </a:r>
            <a:endParaRPr lang="fr-CA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63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72" y="832001"/>
            <a:ext cx="8229600" cy="454539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800" dirty="0" smtClean="0"/>
              <a:t>The Cabinet</a:t>
            </a:r>
            <a:endParaRPr lang="en-C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5" y="1286540"/>
            <a:ext cx="5680983" cy="4295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44279" y="2743200"/>
            <a:ext cx="1318437" cy="57415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1628" y="5624513"/>
            <a:ext cx="7982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Link: 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www.lop.parl.gc.ca/About/Parliament/senatoreugeneforsey/book/chapter_6-e.html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49" y="1286540"/>
            <a:ext cx="2955850" cy="429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638"/>
            <a:ext cx="8229600" cy="64271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About Cabinet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353"/>
            <a:ext cx="8229600" cy="4162647"/>
          </a:xfrm>
        </p:spPr>
        <p:txBody>
          <a:bodyPr>
            <a:normAutofit fontScale="92500"/>
          </a:bodyPr>
          <a:lstStyle/>
          <a:p>
            <a:r>
              <a:rPr lang="en-CA" sz="1900" b="1" dirty="0" smtClean="0"/>
              <a:t>Canada’s </a:t>
            </a:r>
            <a:r>
              <a:rPr lang="en-CA" sz="1900" b="1" dirty="0"/>
              <a:t>Cabinet</a:t>
            </a:r>
            <a:r>
              <a:rPr lang="en-CA" sz="1900" dirty="0"/>
              <a:t> – by constitutional convention – is the </a:t>
            </a:r>
            <a:r>
              <a:rPr lang="en-CA" sz="1900" b="1" dirty="0"/>
              <a:t>body of advisors </a:t>
            </a:r>
            <a:r>
              <a:rPr lang="en-CA" sz="1900" dirty="0"/>
              <a:t>that sets the federal government’s policies and priorities for the country. Together they act in the name of the Queen’s Privy Council for Canada</a:t>
            </a:r>
            <a:r>
              <a:rPr lang="en-CA" sz="1900" dirty="0" smtClean="0"/>
              <a:t>.</a:t>
            </a:r>
            <a:endParaRPr lang="en-CA" sz="1900" dirty="0"/>
          </a:p>
          <a:p>
            <a:r>
              <a:rPr lang="en-CA" sz="1900" dirty="0"/>
              <a:t>The Governor General appoints the </a:t>
            </a:r>
            <a:r>
              <a:rPr lang="en-CA" sz="1900" b="1" dirty="0"/>
              <a:t>members of Cabinet </a:t>
            </a:r>
            <a:r>
              <a:rPr lang="en-CA" sz="1900" dirty="0"/>
              <a:t>on the </a:t>
            </a:r>
            <a:r>
              <a:rPr lang="en-CA" sz="1900" b="1" dirty="0"/>
              <a:t>advice of the</a:t>
            </a:r>
            <a:r>
              <a:rPr lang="en-CA" sz="1900" dirty="0"/>
              <a:t> </a:t>
            </a:r>
            <a:r>
              <a:rPr lang="en-CA" sz="1900" b="1" dirty="0"/>
              <a:t>Prime Minister</a:t>
            </a:r>
            <a:r>
              <a:rPr lang="en-CA" sz="1900" dirty="0"/>
              <a:t>. Almost all of Cabinet is </a:t>
            </a:r>
            <a:r>
              <a:rPr lang="en-CA" sz="1900" b="1" dirty="0"/>
              <a:t>selected</a:t>
            </a:r>
            <a:r>
              <a:rPr lang="en-CA" sz="1900" dirty="0"/>
              <a:t> </a:t>
            </a:r>
            <a:r>
              <a:rPr lang="en-CA" sz="1900" b="1" dirty="0"/>
              <a:t>from the House of Commons</a:t>
            </a:r>
            <a:r>
              <a:rPr lang="en-CA" sz="1900" dirty="0"/>
              <a:t>. From time to time, </a:t>
            </a:r>
            <a:r>
              <a:rPr lang="en-CA" sz="1900" b="1" dirty="0"/>
              <a:t>a Senator may be included </a:t>
            </a:r>
            <a:r>
              <a:rPr lang="en-CA" sz="1900" dirty="0"/>
              <a:t>to ensure all parts of the country are represented</a:t>
            </a:r>
            <a:r>
              <a:rPr lang="en-CA" sz="1900" dirty="0" smtClean="0"/>
              <a:t>.</a:t>
            </a:r>
          </a:p>
          <a:p>
            <a:r>
              <a:rPr lang="en-CA" sz="1900" dirty="0"/>
              <a:t>Cabinet is the </a:t>
            </a:r>
            <a:r>
              <a:rPr lang="en-CA" sz="1900" b="1" dirty="0"/>
              <a:t>Prime Minister’s forum</a:t>
            </a:r>
            <a:r>
              <a:rPr lang="en-CA" sz="1900" dirty="0"/>
              <a:t> for </a:t>
            </a:r>
            <a:r>
              <a:rPr lang="en-CA" sz="1900" b="1" dirty="0"/>
              <a:t>creating consensus among the Government’s ministers</a:t>
            </a:r>
            <a:r>
              <a:rPr lang="en-CA" sz="1900" dirty="0"/>
              <a:t>. It is an informal political mechanism even though its decisions carry a great deal of weight.</a:t>
            </a:r>
          </a:p>
          <a:p>
            <a:r>
              <a:rPr lang="en-CA" sz="1900" dirty="0"/>
              <a:t>In Cabinet, the </a:t>
            </a:r>
            <a:r>
              <a:rPr lang="en-CA" sz="1900" b="1" dirty="0"/>
              <a:t>Prime Minister may lead members to agreement on matters </a:t>
            </a:r>
            <a:r>
              <a:rPr lang="en-CA" sz="1900" dirty="0"/>
              <a:t>that each will be expected to defend publicly</a:t>
            </a:r>
            <a:r>
              <a:rPr lang="en-CA" sz="1900" dirty="0" smtClean="0"/>
              <a:t>.</a:t>
            </a:r>
            <a:endParaRPr lang="en-CA" sz="1900" dirty="0"/>
          </a:p>
          <a:p>
            <a:endParaRPr lang="fr-CA" sz="2400" dirty="0" smtClean="0"/>
          </a:p>
          <a:p>
            <a:pPr marL="0" indent="0">
              <a:buNone/>
            </a:pPr>
            <a:r>
              <a:rPr lang="fr-CA" sz="1200" dirty="0" smtClean="0"/>
              <a:t>Link: </a:t>
            </a:r>
            <a:r>
              <a:rPr lang="fr-CA" sz="1200" dirty="0">
                <a:hlinkClick r:id="rId2"/>
              </a:rPr>
              <a:t>http://</a:t>
            </a:r>
            <a:r>
              <a:rPr lang="fr-CA" sz="1200" dirty="0" smtClean="0">
                <a:hlinkClick r:id="rId2"/>
              </a:rPr>
              <a:t>www.pco-bcp.gc.ca/index.asp?lang=eng&amp;page=information&amp;sub=cabinet&amp;doc=about-apropos-eng.htm</a:t>
            </a:r>
            <a:r>
              <a:rPr lang="fr-CA" sz="1200" dirty="0" smtClean="0"/>
              <a:t> </a:t>
            </a:r>
          </a:p>
          <a:p>
            <a:endParaRPr lang="fr-C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55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Cabinet’s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741"/>
            <a:ext cx="8229600" cy="39712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900" dirty="0" smtClean="0"/>
              <a:t>In </a:t>
            </a:r>
            <a:r>
              <a:rPr lang="en-CA" sz="2900" dirty="0"/>
              <a:t>Canada, the cabinet system performs several key functions</a:t>
            </a:r>
            <a:r>
              <a:rPr lang="en-CA" sz="2900" dirty="0" smtClean="0"/>
              <a:t>:</a:t>
            </a:r>
          </a:p>
          <a:p>
            <a:pPr marL="0" indent="0">
              <a:buNone/>
            </a:pPr>
            <a:endParaRPr lang="en-CA" sz="2900" dirty="0"/>
          </a:p>
          <a:p>
            <a:r>
              <a:rPr lang="en-CA" sz="2900" dirty="0" smtClean="0"/>
              <a:t>Securing </a:t>
            </a:r>
            <a:r>
              <a:rPr lang="en-CA" sz="2900" dirty="0"/>
              <a:t>agreement among ministers on Government priorities</a:t>
            </a:r>
          </a:p>
          <a:p>
            <a:r>
              <a:rPr lang="en-CA" sz="2900" dirty="0" smtClean="0"/>
              <a:t>Securing </a:t>
            </a:r>
            <a:r>
              <a:rPr lang="en-CA" sz="2900" dirty="0"/>
              <a:t>agreement on parliamentary actions by the Government</a:t>
            </a:r>
          </a:p>
          <a:p>
            <a:r>
              <a:rPr lang="en-CA" sz="2900" dirty="0" smtClean="0"/>
              <a:t>Providing </a:t>
            </a:r>
            <a:r>
              <a:rPr lang="en-CA" sz="2900" dirty="0"/>
              <a:t>a forum for ministerial debate on issues of general interest</a:t>
            </a:r>
          </a:p>
          <a:p>
            <a:r>
              <a:rPr lang="en-CA" sz="2900" dirty="0" smtClean="0"/>
              <a:t>Providing </a:t>
            </a:r>
            <a:r>
              <a:rPr lang="en-CA" sz="2900" dirty="0"/>
              <a:t>adequate information to ministers on decisions for which they will be held responsible</a:t>
            </a:r>
          </a:p>
          <a:p>
            <a:r>
              <a:rPr lang="en-CA" sz="2900" dirty="0" smtClean="0"/>
              <a:t>Providing </a:t>
            </a:r>
            <a:r>
              <a:rPr lang="en-CA" sz="2900" dirty="0"/>
              <a:t>adequate information to the Prime Minister to carry out his/her responsibilities and leadership </a:t>
            </a:r>
            <a:r>
              <a:rPr lang="en-CA" sz="2900" dirty="0" smtClean="0"/>
              <a:t>role</a:t>
            </a:r>
          </a:p>
          <a:p>
            <a:endParaRPr lang="en-CA" dirty="0" smtClean="0"/>
          </a:p>
          <a:p>
            <a:r>
              <a:rPr lang="fr-CA" sz="1900" dirty="0"/>
              <a:t>Link: </a:t>
            </a:r>
            <a:r>
              <a:rPr lang="fr-CA" sz="1900" dirty="0">
                <a:hlinkClick r:id="rId2"/>
              </a:rPr>
              <a:t>http://www.pco-bcp.gc.ca/index.asp?lang=eng&amp;page=information&amp;sub=cabinet&amp;doc=about-apropos-eng.htm</a:t>
            </a:r>
            <a:r>
              <a:rPr lang="fr-CA" sz="1900" dirty="0"/>
              <a:t> 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88" y="668024"/>
            <a:ext cx="8229600" cy="575985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Cabinet Committees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448587" y="1730982"/>
            <a:ext cx="2107409" cy="13585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 err="1">
                <a:solidFill>
                  <a:schemeClr val="bg1"/>
                </a:solidFill>
              </a:rPr>
              <a:t>Litigation</a:t>
            </a:r>
            <a:r>
              <a:rPr lang="fr-CA" sz="1200" b="1" u="sng" dirty="0">
                <a:solidFill>
                  <a:schemeClr val="bg1"/>
                </a:solidFill>
              </a:rPr>
              <a:t> Management</a:t>
            </a:r>
          </a:p>
          <a:p>
            <a:pPr algn="ctr"/>
            <a:r>
              <a:rPr lang="fr-CA" sz="1200" b="1" dirty="0" err="1">
                <a:solidFill>
                  <a:schemeClr val="bg1"/>
                </a:solidFill>
              </a:rPr>
              <a:t>Monday</a:t>
            </a:r>
            <a:r>
              <a:rPr lang="fr-CA" sz="1200" b="1" dirty="0">
                <a:solidFill>
                  <a:schemeClr val="bg1"/>
                </a:solidFill>
              </a:rPr>
              <a:t> 11:00-1:00 (</a:t>
            </a:r>
            <a:r>
              <a:rPr lang="fr-CA" sz="1200" b="1" dirty="0" err="1">
                <a:solidFill>
                  <a:schemeClr val="bg1"/>
                </a:solidFill>
              </a:rPr>
              <a:t>monthly</a:t>
            </a:r>
            <a:r>
              <a:rPr lang="fr-CA" sz="12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</a:t>
            </a:r>
            <a:r>
              <a:rPr lang="fr-CA" sz="1200" b="1" i="1" dirty="0" err="1">
                <a:solidFill>
                  <a:schemeClr val="bg1"/>
                </a:solidFill>
              </a:rPr>
              <a:t>Hajdu</a:t>
            </a:r>
            <a:r>
              <a:rPr lang="fr-CA" sz="1200" b="1" i="1" dirty="0">
                <a:solidFill>
                  <a:schemeClr val="bg1"/>
                </a:solidFill>
              </a:rPr>
              <a:t>  (Vice-Chair)</a:t>
            </a: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</a:t>
            </a:r>
            <a:r>
              <a:rPr lang="fr-CA" sz="1200" b="1" i="1" dirty="0" err="1">
                <a:solidFill>
                  <a:schemeClr val="bg1"/>
                </a:solidFill>
              </a:rPr>
              <a:t>Qualtrough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4289" y="1231628"/>
            <a:ext cx="8812476" cy="4234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u="sng" dirty="0">
                <a:solidFill>
                  <a:schemeClr val="tx1"/>
                </a:solidFill>
              </a:rPr>
              <a:t>Full Cabinet</a:t>
            </a:r>
          </a:p>
          <a:p>
            <a:pPr algn="ctr"/>
            <a:r>
              <a:rPr lang="fr-CA" sz="1400" dirty="0">
                <a:solidFill>
                  <a:schemeClr val="tx1"/>
                </a:solidFill>
              </a:rPr>
              <a:t>Tuesday 9:30-12:00 (</a:t>
            </a:r>
            <a:r>
              <a:rPr lang="fr-CA" sz="1400" dirty="0" err="1">
                <a:solidFill>
                  <a:schemeClr val="tx1"/>
                </a:solidFill>
              </a:rPr>
              <a:t>weekly</a:t>
            </a:r>
            <a:r>
              <a:rPr lang="fr-CA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xmlns="" id="{EF6654E3-94F9-4302-AF57-CF25E10C6355}"/>
              </a:ext>
            </a:extLst>
          </p:cNvPr>
          <p:cNvSpPr/>
          <p:nvPr/>
        </p:nvSpPr>
        <p:spPr>
          <a:xfrm>
            <a:off x="4687891" y="1728420"/>
            <a:ext cx="2107409" cy="13585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>
                <a:solidFill>
                  <a:schemeClr val="bg1"/>
                </a:solidFill>
              </a:rPr>
              <a:t>Open Transparent </a:t>
            </a:r>
            <a:r>
              <a:rPr lang="fr-CA" sz="1200" b="1" u="sng" dirty="0" err="1">
                <a:solidFill>
                  <a:schemeClr val="bg1"/>
                </a:solidFill>
              </a:rPr>
              <a:t>Government</a:t>
            </a:r>
            <a:r>
              <a:rPr lang="fr-CA" sz="1200" b="1" u="sng" dirty="0">
                <a:solidFill>
                  <a:schemeClr val="bg1"/>
                </a:solidFill>
              </a:rPr>
              <a:t> and </a:t>
            </a:r>
            <a:r>
              <a:rPr lang="fr-CA" sz="1200" b="1" u="sng" dirty="0" err="1">
                <a:solidFill>
                  <a:schemeClr val="bg1"/>
                </a:solidFill>
              </a:rPr>
              <a:t>Parliament</a:t>
            </a:r>
            <a:endParaRPr lang="fr-CA" sz="1200" b="1" dirty="0">
              <a:solidFill>
                <a:schemeClr val="bg1"/>
              </a:solidFill>
            </a:endParaRPr>
          </a:p>
          <a:p>
            <a:pPr algn="ctr"/>
            <a:r>
              <a:rPr lang="fr-CA" sz="1200" b="1" dirty="0" err="1">
                <a:solidFill>
                  <a:schemeClr val="bg1"/>
                </a:solidFill>
              </a:rPr>
              <a:t>Monday</a:t>
            </a:r>
            <a:r>
              <a:rPr lang="fr-CA" sz="1200" b="1" dirty="0">
                <a:solidFill>
                  <a:schemeClr val="bg1"/>
                </a:solidFill>
              </a:rPr>
              <a:t> 3:30-6:00 (</a:t>
            </a:r>
            <a:r>
              <a:rPr lang="fr-CA" sz="1200" b="1" dirty="0" err="1">
                <a:solidFill>
                  <a:schemeClr val="bg1"/>
                </a:solidFill>
              </a:rPr>
              <a:t>weekly</a:t>
            </a:r>
            <a:r>
              <a:rPr lang="fr-CA" sz="1200" b="1" dirty="0">
                <a:solidFill>
                  <a:schemeClr val="bg1"/>
                </a:solidFill>
              </a:rPr>
              <a:t>)</a:t>
            </a:r>
            <a:endParaRPr lang="fr-CA" sz="1200" b="1" i="1" dirty="0">
              <a:solidFill>
                <a:schemeClr val="bg1"/>
              </a:solidFill>
            </a:endParaRP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</a:t>
            </a:r>
            <a:r>
              <a:rPr lang="fr-CA" sz="1200" b="1" i="1" dirty="0" err="1">
                <a:solidFill>
                  <a:schemeClr val="bg1"/>
                </a:solidFill>
              </a:rPr>
              <a:t>Qualtrough</a:t>
            </a:r>
            <a:r>
              <a:rPr lang="fr-CA" sz="1200" b="1" i="1" dirty="0">
                <a:solidFill>
                  <a:schemeClr val="bg1"/>
                </a:solidFill>
              </a:rPr>
              <a:t> (Chair)</a:t>
            </a: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Hadju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xmlns="" id="{78AA8C12-1BBA-49A9-B223-1135A1D5A404}"/>
              </a:ext>
            </a:extLst>
          </p:cNvPr>
          <p:cNvSpPr/>
          <p:nvPr/>
        </p:nvSpPr>
        <p:spPr>
          <a:xfrm>
            <a:off x="180146" y="1728420"/>
            <a:ext cx="2107409" cy="13585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>
                <a:solidFill>
                  <a:schemeClr val="bg1"/>
                </a:solidFill>
              </a:rPr>
              <a:t>Agenda, </a:t>
            </a:r>
            <a:r>
              <a:rPr lang="fr-CA" sz="1200" b="1" u="sng" dirty="0" err="1">
                <a:solidFill>
                  <a:schemeClr val="bg1"/>
                </a:solidFill>
              </a:rPr>
              <a:t>Results</a:t>
            </a:r>
            <a:r>
              <a:rPr lang="fr-CA" sz="1200" b="1" u="sng" dirty="0">
                <a:solidFill>
                  <a:schemeClr val="bg1"/>
                </a:solidFill>
              </a:rPr>
              <a:t> and Communications</a:t>
            </a:r>
          </a:p>
          <a:p>
            <a:pPr algn="ctr"/>
            <a:r>
              <a:rPr lang="fr-CA" sz="1200" b="1" dirty="0" err="1">
                <a:solidFill>
                  <a:schemeClr val="bg1"/>
                </a:solidFill>
              </a:rPr>
              <a:t>Monday</a:t>
            </a:r>
            <a:r>
              <a:rPr lang="fr-CA" sz="1200" b="1" dirty="0">
                <a:solidFill>
                  <a:schemeClr val="bg1"/>
                </a:solidFill>
              </a:rPr>
              <a:t> 9:30-11:00</a:t>
            </a:r>
          </a:p>
          <a:p>
            <a:pPr algn="ctr"/>
            <a:r>
              <a:rPr lang="fr-CA" sz="1200" b="1" dirty="0">
                <a:solidFill>
                  <a:schemeClr val="bg1"/>
                </a:solidFill>
              </a:rPr>
              <a:t>(</a:t>
            </a:r>
            <a:r>
              <a:rPr lang="fr-CA" sz="1200" b="1" dirty="0" err="1">
                <a:solidFill>
                  <a:schemeClr val="bg1"/>
                </a:solidFill>
              </a:rPr>
              <a:t>monthly</a:t>
            </a:r>
            <a:r>
              <a:rPr lang="fr-CA" sz="12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Duclos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xmlns="" id="{9E88D2CC-2B2D-4A5F-A5A2-1867C8312F83}"/>
              </a:ext>
            </a:extLst>
          </p:cNvPr>
          <p:cNvSpPr/>
          <p:nvPr/>
        </p:nvSpPr>
        <p:spPr>
          <a:xfrm>
            <a:off x="6889356" y="1730982"/>
            <a:ext cx="2107409" cy="13585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>
                <a:solidFill>
                  <a:schemeClr val="bg1"/>
                </a:solidFill>
              </a:rPr>
              <a:t>Growing the Middle Class</a:t>
            </a:r>
          </a:p>
          <a:p>
            <a:pPr algn="ctr"/>
            <a:r>
              <a:rPr lang="fr-CA" sz="1200" b="1" dirty="0">
                <a:solidFill>
                  <a:schemeClr val="bg1"/>
                </a:solidFill>
              </a:rPr>
              <a:t>Tuesday 3:30-6:00 (</a:t>
            </a:r>
            <a:r>
              <a:rPr lang="fr-CA" sz="1200" b="1" dirty="0" err="1">
                <a:solidFill>
                  <a:schemeClr val="bg1"/>
                </a:solidFill>
              </a:rPr>
              <a:t>weekly</a:t>
            </a:r>
            <a:r>
              <a:rPr lang="fr-CA" sz="1200" b="1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fr-CA" sz="1200" b="1" i="1" dirty="0">
              <a:solidFill>
                <a:schemeClr val="bg1"/>
              </a:solidFill>
            </a:endParaRP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Duclos (Vice-Chair) </a:t>
            </a: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</a:t>
            </a:r>
            <a:r>
              <a:rPr lang="fr-CA" sz="1200" b="1" i="1" dirty="0" err="1">
                <a:solidFill>
                  <a:schemeClr val="bg1"/>
                </a:solidFill>
              </a:rPr>
              <a:t>Hajdu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xmlns="" id="{E46D1FAC-5B00-4D8F-9DB2-64DDC6D25861}"/>
              </a:ext>
            </a:extLst>
          </p:cNvPr>
          <p:cNvSpPr/>
          <p:nvPr/>
        </p:nvSpPr>
        <p:spPr>
          <a:xfrm>
            <a:off x="4664781" y="3312038"/>
            <a:ext cx="2107409" cy="13585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>
                <a:solidFill>
                  <a:schemeClr val="tx1"/>
                </a:solidFill>
              </a:rPr>
              <a:t>Intelligence and Emergency Management</a:t>
            </a:r>
          </a:p>
          <a:p>
            <a:pPr algn="ctr"/>
            <a:r>
              <a:rPr lang="fr-CA" sz="1200" dirty="0" err="1">
                <a:solidFill>
                  <a:schemeClr val="tx1"/>
                </a:solidFill>
              </a:rPr>
              <a:t>Monday</a:t>
            </a:r>
            <a:r>
              <a:rPr lang="fr-CA" sz="1200" dirty="0">
                <a:solidFill>
                  <a:schemeClr val="tx1"/>
                </a:solidFill>
              </a:rPr>
              <a:t> 9:30-11:00 (</a:t>
            </a:r>
            <a:r>
              <a:rPr lang="fr-CA" sz="1200" dirty="0" err="1">
                <a:solidFill>
                  <a:schemeClr val="tx1"/>
                </a:solidFill>
              </a:rPr>
              <a:t>monthly</a:t>
            </a:r>
            <a:r>
              <a:rPr lang="fr-CA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xmlns="" id="{BA52BBD1-863D-4F11-9BC9-3945F37E1920}"/>
              </a:ext>
            </a:extLst>
          </p:cNvPr>
          <p:cNvSpPr/>
          <p:nvPr/>
        </p:nvSpPr>
        <p:spPr>
          <a:xfrm>
            <a:off x="184289" y="3312038"/>
            <a:ext cx="2107409" cy="13585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>
                <a:solidFill>
                  <a:schemeClr val="bg1"/>
                </a:solidFill>
              </a:rPr>
              <a:t>Diversity and Inclusion</a:t>
            </a:r>
          </a:p>
          <a:p>
            <a:pPr algn="ctr"/>
            <a:r>
              <a:rPr lang="fr-CA" sz="1200" b="1" dirty="0" err="1">
                <a:solidFill>
                  <a:schemeClr val="bg1"/>
                </a:solidFill>
              </a:rPr>
              <a:t>Wednesday</a:t>
            </a:r>
            <a:r>
              <a:rPr lang="fr-CA" sz="1200" b="1" dirty="0">
                <a:solidFill>
                  <a:schemeClr val="bg1"/>
                </a:solidFill>
              </a:rPr>
              <a:t> 3:30-6:00 (</a:t>
            </a:r>
            <a:r>
              <a:rPr lang="fr-CA" sz="1200" b="1" dirty="0" err="1">
                <a:solidFill>
                  <a:schemeClr val="bg1"/>
                </a:solidFill>
              </a:rPr>
              <a:t>biweekly</a:t>
            </a:r>
            <a:r>
              <a:rPr lang="fr-CA" sz="12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Duclos </a:t>
            </a: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</a:t>
            </a:r>
            <a:r>
              <a:rPr lang="fr-CA" sz="1200" b="1" i="1" dirty="0" err="1">
                <a:solidFill>
                  <a:schemeClr val="bg1"/>
                </a:solidFill>
              </a:rPr>
              <a:t>Hajdu</a:t>
            </a:r>
            <a:r>
              <a:rPr lang="fr-CA" sz="1200" b="1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</a:t>
            </a:r>
            <a:r>
              <a:rPr lang="fr-CA" sz="1200" b="1" i="1" dirty="0" err="1">
                <a:solidFill>
                  <a:schemeClr val="bg1"/>
                </a:solidFill>
              </a:rPr>
              <a:t>Qualtrough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xmlns="" id="{176B5923-4D8C-41D0-A24B-B92268F6A1F5}"/>
              </a:ext>
            </a:extLst>
          </p:cNvPr>
          <p:cNvSpPr/>
          <p:nvPr/>
        </p:nvSpPr>
        <p:spPr>
          <a:xfrm>
            <a:off x="2424535" y="3288034"/>
            <a:ext cx="2107409" cy="13585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 err="1">
                <a:solidFill>
                  <a:schemeClr val="bg1"/>
                </a:solidFill>
              </a:rPr>
              <a:t>Treasury</a:t>
            </a:r>
            <a:r>
              <a:rPr lang="fr-CA" sz="1200" b="1" u="sng" dirty="0">
                <a:solidFill>
                  <a:schemeClr val="bg1"/>
                </a:solidFill>
              </a:rPr>
              <a:t> </a:t>
            </a:r>
            <a:r>
              <a:rPr lang="fr-CA" sz="1200" b="1" u="sng" dirty="0" err="1">
                <a:solidFill>
                  <a:schemeClr val="bg1"/>
                </a:solidFill>
              </a:rPr>
              <a:t>Board</a:t>
            </a:r>
            <a:endParaRPr lang="fr-CA" sz="1200" b="1" dirty="0">
              <a:solidFill>
                <a:schemeClr val="bg1"/>
              </a:solidFill>
            </a:endParaRPr>
          </a:p>
          <a:p>
            <a:pPr algn="ctr"/>
            <a:r>
              <a:rPr lang="fr-CA" sz="1200" b="1" dirty="0">
                <a:solidFill>
                  <a:schemeClr val="bg1"/>
                </a:solidFill>
              </a:rPr>
              <a:t>Thursday 3:30-6:00 (</a:t>
            </a:r>
            <a:r>
              <a:rPr lang="fr-CA" sz="1200" b="1" dirty="0" err="1">
                <a:solidFill>
                  <a:schemeClr val="bg1"/>
                </a:solidFill>
              </a:rPr>
              <a:t>weekly</a:t>
            </a:r>
            <a:r>
              <a:rPr lang="fr-CA" sz="1200" b="1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fr-CA" sz="1200" b="1" i="1" dirty="0" err="1">
                <a:solidFill>
                  <a:schemeClr val="bg1"/>
                </a:solidFill>
              </a:rPr>
              <a:t>Minister</a:t>
            </a:r>
            <a:r>
              <a:rPr lang="fr-CA" sz="1200" b="1" i="1" dirty="0">
                <a:solidFill>
                  <a:schemeClr val="bg1"/>
                </a:solidFill>
              </a:rPr>
              <a:t> Duclos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49" name="Rounded Rectangle 27">
            <a:extLst>
              <a:ext uri="{FF2B5EF4-FFF2-40B4-BE49-F238E27FC236}">
                <a16:creationId xmlns:a16="http://schemas.microsoft.com/office/drawing/2014/main" xmlns="" id="{D986BAE3-8D8F-4830-9DBA-EECFFCA0D294}"/>
              </a:ext>
            </a:extLst>
          </p:cNvPr>
          <p:cNvSpPr/>
          <p:nvPr/>
        </p:nvSpPr>
        <p:spPr>
          <a:xfrm>
            <a:off x="6889355" y="3306163"/>
            <a:ext cx="2107409" cy="13585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 err="1">
                <a:solidFill>
                  <a:schemeClr val="tx1"/>
                </a:solidFill>
              </a:rPr>
              <a:t>Environment</a:t>
            </a:r>
            <a:r>
              <a:rPr lang="fr-CA" sz="1200" b="1" u="sng" dirty="0">
                <a:solidFill>
                  <a:schemeClr val="tx1"/>
                </a:solidFill>
              </a:rPr>
              <a:t>, </a:t>
            </a:r>
            <a:r>
              <a:rPr lang="fr-CA" sz="1200" b="1" u="sng" dirty="0" err="1">
                <a:solidFill>
                  <a:schemeClr val="tx1"/>
                </a:solidFill>
              </a:rPr>
              <a:t>Climate</a:t>
            </a:r>
            <a:r>
              <a:rPr lang="fr-CA" sz="1200" b="1" u="sng" dirty="0">
                <a:solidFill>
                  <a:schemeClr val="tx1"/>
                </a:solidFill>
              </a:rPr>
              <a:t> Change and Energy</a:t>
            </a:r>
          </a:p>
          <a:p>
            <a:pPr algn="ctr"/>
            <a:r>
              <a:rPr lang="fr-CA" sz="1200" dirty="0" err="1">
                <a:solidFill>
                  <a:schemeClr val="tx1"/>
                </a:solidFill>
              </a:rPr>
              <a:t>Monday</a:t>
            </a:r>
            <a:r>
              <a:rPr lang="fr-CA" sz="1200" dirty="0">
                <a:solidFill>
                  <a:schemeClr val="tx1"/>
                </a:solidFill>
              </a:rPr>
              <a:t> 11:00 -1:00 (</a:t>
            </a:r>
            <a:r>
              <a:rPr lang="fr-CA" sz="1200" dirty="0" err="1">
                <a:solidFill>
                  <a:schemeClr val="tx1"/>
                </a:solidFill>
              </a:rPr>
              <a:t>biweekly</a:t>
            </a:r>
            <a:r>
              <a:rPr lang="fr-CA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xmlns="" id="{3BD8544E-5D55-4A54-AB12-4DFC4A1F481C}"/>
              </a:ext>
            </a:extLst>
          </p:cNvPr>
          <p:cNvSpPr/>
          <p:nvPr/>
        </p:nvSpPr>
        <p:spPr>
          <a:xfrm>
            <a:off x="5861497" y="4773056"/>
            <a:ext cx="2107409" cy="9887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 err="1">
                <a:solidFill>
                  <a:schemeClr val="tx1"/>
                </a:solidFill>
              </a:rPr>
              <a:t>Defence</a:t>
            </a:r>
            <a:r>
              <a:rPr lang="fr-CA" sz="1200" b="1" u="sng" dirty="0">
                <a:solidFill>
                  <a:schemeClr val="tx1"/>
                </a:solidFill>
              </a:rPr>
              <a:t> </a:t>
            </a:r>
            <a:r>
              <a:rPr lang="fr-CA" sz="1200" b="1" u="sng" dirty="0" err="1">
                <a:solidFill>
                  <a:schemeClr val="tx1"/>
                </a:solidFill>
              </a:rPr>
              <a:t>Procurement</a:t>
            </a:r>
            <a:endParaRPr lang="fr-CA" sz="1200" b="1" u="sng" dirty="0">
              <a:solidFill>
                <a:schemeClr val="tx1"/>
              </a:solidFill>
            </a:endParaRPr>
          </a:p>
          <a:p>
            <a:pPr algn="ctr"/>
            <a:r>
              <a:rPr lang="fr-CA" sz="1200" dirty="0" err="1">
                <a:solidFill>
                  <a:schemeClr val="tx1"/>
                </a:solidFill>
              </a:rPr>
              <a:t>Wednesday</a:t>
            </a:r>
            <a:r>
              <a:rPr lang="fr-CA" sz="1200" dirty="0">
                <a:solidFill>
                  <a:schemeClr val="tx1"/>
                </a:solidFill>
              </a:rPr>
              <a:t> 3:30-6:00 (</a:t>
            </a:r>
            <a:r>
              <a:rPr lang="fr-CA" sz="1200" dirty="0" err="1">
                <a:solidFill>
                  <a:schemeClr val="tx1"/>
                </a:solidFill>
              </a:rPr>
              <a:t>biweekly</a:t>
            </a:r>
            <a:r>
              <a:rPr lang="fr-CA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xmlns="" id="{7D22F80C-3A3F-425A-8552-738613F0DECB}"/>
              </a:ext>
            </a:extLst>
          </p:cNvPr>
          <p:cNvSpPr/>
          <p:nvPr/>
        </p:nvSpPr>
        <p:spPr>
          <a:xfrm>
            <a:off x="3566228" y="4773056"/>
            <a:ext cx="2107409" cy="9887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>
                <a:solidFill>
                  <a:schemeClr val="tx1"/>
                </a:solidFill>
              </a:rPr>
              <a:t>Canada-United States Relations</a:t>
            </a:r>
            <a:endParaRPr lang="fr-CA" sz="1200" b="1" dirty="0">
              <a:solidFill>
                <a:schemeClr val="tx1"/>
              </a:solidFill>
            </a:endParaRPr>
          </a:p>
          <a:p>
            <a:pPr algn="ctr"/>
            <a:r>
              <a:rPr lang="fr-CA" sz="1200" dirty="0">
                <a:solidFill>
                  <a:schemeClr val="tx1"/>
                </a:solidFill>
              </a:rPr>
              <a:t>Thursday 9:30-12:00 (</a:t>
            </a:r>
            <a:r>
              <a:rPr lang="fr-CA" sz="1200" dirty="0" err="1">
                <a:solidFill>
                  <a:schemeClr val="tx1"/>
                </a:solidFill>
              </a:rPr>
              <a:t>monthly</a:t>
            </a:r>
            <a:r>
              <a:rPr lang="fr-CA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2" name="Rounded Rectangle 27">
            <a:extLst>
              <a:ext uri="{FF2B5EF4-FFF2-40B4-BE49-F238E27FC236}">
                <a16:creationId xmlns:a16="http://schemas.microsoft.com/office/drawing/2014/main" xmlns="" id="{05326EB1-0FB7-4945-BFA5-C5ABF062A111}"/>
              </a:ext>
            </a:extLst>
          </p:cNvPr>
          <p:cNvSpPr/>
          <p:nvPr/>
        </p:nvSpPr>
        <p:spPr>
          <a:xfrm>
            <a:off x="1237993" y="4744296"/>
            <a:ext cx="2107409" cy="1017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u="sng" dirty="0">
                <a:solidFill>
                  <a:schemeClr val="tx1"/>
                </a:solidFill>
              </a:rPr>
              <a:t>Canada in the World and Public Security</a:t>
            </a:r>
            <a:endParaRPr lang="fr-CA" sz="1200" b="1" dirty="0">
              <a:solidFill>
                <a:schemeClr val="tx1"/>
              </a:solidFill>
            </a:endParaRPr>
          </a:p>
          <a:p>
            <a:pPr algn="ctr"/>
            <a:r>
              <a:rPr lang="fr-CA" sz="1200" dirty="0">
                <a:solidFill>
                  <a:schemeClr val="tx1"/>
                </a:solidFill>
              </a:rPr>
              <a:t>Thursday 9:30-12:00 (</a:t>
            </a:r>
            <a:r>
              <a:rPr lang="fr-CA" sz="1200" dirty="0" err="1">
                <a:solidFill>
                  <a:schemeClr val="tx1"/>
                </a:solidFill>
              </a:rPr>
              <a:t>weekly</a:t>
            </a:r>
            <a:r>
              <a:rPr lang="fr-CA" sz="1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50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Ministerial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842"/>
            <a:ext cx="8229600" cy="400315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Each </a:t>
            </a:r>
            <a:r>
              <a:rPr lang="en-CA" sz="2800" dirty="0"/>
              <a:t>minister is normally responsible for a government department. Ministers receive confidential advice from the public service and are held accountable for their decisions </a:t>
            </a:r>
            <a:r>
              <a:rPr lang="en-CA" sz="2800" dirty="0" smtClean="0"/>
              <a:t>before </a:t>
            </a:r>
            <a:r>
              <a:rPr lang="en-CA" sz="2800" dirty="0"/>
              <a:t>Parliament and the country</a:t>
            </a:r>
            <a:r>
              <a:rPr lang="en-CA" sz="2800" dirty="0" smtClean="0"/>
              <a:t>.</a:t>
            </a:r>
          </a:p>
          <a:p>
            <a:endParaRPr lang="en-CA" sz="2800" dirty="0" smtClean="0"/>
          </a:p>
          <a:p>
            <a:endParaRPr lang="en-CA" sz="1800" dirty="0" smtClean="0"/>
          </a:p>
          <a:p>
            <a:endParaRPr lang="fr-CA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89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Confidences of the Queen’s Privy Council for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C</a:t>
            </a:r>
            <a:r>
              <a:rPr lang="en-CA" dirty="0" smtClean="0"/>
              <a:t>ommonly </a:t>
            </a:r>
            <a:r>
              <a:rPr lang="en-CA" dirty="0"/>
              <a:t>referred to as “Cabinet confidences,” must be appropriately safeguarded from unauthorized disclosure or other compromise. The Cabinet’s collective decision-making process has traditionally been </a:t>
            </a:r>
            <a:r>
              <a:rPr lang="en-CA" b="1" dirty="0"/>
              <a:t>protected by the rule of confidentiality</a:t>
            </a:r>
            <a:r>
              <a:rPr lang="en-CA" dirty="0"/>
              <a:t>, which enhances Cabinet solidarity and collective ministerial responsibility. Confidentiality ensures that Ministers can frankly express their views before a final decision is made. The Prime Minister expects Ministers to announce policies only after Cabinet decisions are taken, in consultation with the Prime Minister’s Office and the Privy Council Office.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artment_ESDC_E">
  <a:themeElements>
    <a:clrScheme name="ESDC-EDSC">
      <a:dk1>
        <a:sysClr val="windowText" lastClr="000000"/>
      </a:dk1>
      <a:lt1>
        <a:sysClr val="window" lastClr="FFFFFF"/>
      </a:lt1>
      <a:dk2>
        <a:srgbClr val="1F497D"/>
      </a:dk2>
      <a:lt2>
        <a:srgbClr val="9EB8C1"/>
      </a:lt2>
      <a:accent1>
        <a:srgbClr val="1C5F5F"/>
      </a:accent1>
      <a:accent2>
        <a:srgbClr val="CB415F"/>
      </a:accent2>
      <a:accent3>
        <a:srgbClr val="C3BF5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Department_ESDC_E.potm</Template>
  <TotalTime>7210</TotalTime>
  <Words>2413</Words>
  <Application>Microsoft Office PowerPoint</Application>
  <PresentationFormat>On-screen Show (4:3)</PresentationFormat>
  <Paragraphs>344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Department_ESDC_E</vt:lpstr>
      <vt:lpstr>ESDC Cabinet Affairs - An Overview - </vt:lpstr>
      <vt:lpstr>Modules </vt:lpstr>
      <vt:lpstr>MODULE 1</vt:lpstr>
      <vt:lpstr>The Cabinet</vt:lpstr>
      <vt:lpstr>About Cabinet</vt:lpstr>
      <vt:lpstr>Cabinet’s Role</vt:lpstr>
      <vt:lpstr>Cabinet Committees</vt:lpstr>
      <vt:lpstr>Ministerial Responsibility</vt:lpstr>
      <vt:lpstr>Confidences of the Queen’s Privy Council for Canada</vt:lpstr>
      <vt:lpstr>MODULE 2</vt:lpstr>
      <vt:lpstr>Purpose</vt:lpstr>
      <vt:lpstr>Role of ESDC Cabinet Affairs Unit</vt:lpstr>
      <vt:lpstr>PowerPoint Presentation</vt:lpstr>
      <vt:lpstr>Memorandum to Cabinet (MC) Process</vt:lpstr>
      <vt:lpstr>  Stage 1: Launch of MC and Drafting  </vt:lpstr>
      <vt:lpstr>Stage 1: Launch of MC and Drafting</vt:lpstr>
      <vt:lpstr>Stage 2: Approvals and Signatures</vt:lpstr>
      <vt:lpstr>Stage 3:Cabinet Committee and Ratification</vt:lpstr>
      <vt:lpstr>Integrating GBA+ at the early stages of the MC process</vt:lpstr>
      <vt:lpstr>PCO Delivery Deadline</vt:lpstr>
      <vt:lpstr>Tools and Templates</vt:lpstr>
      <vt:lpstr>MODULE 3</vt:lpstr>
      <vt:lpstr>Objectives </vt:lpstr>
      <vt:lpstr>Role of the Cabinet Briefing Team</vt:lpstr>
      <vt:lpstr>Cabinet Committees Requiring Ministerial Briefing Packages</vt:lpstr>
      <vt:lpstr>Cabinet Briefings Team Weekly Preparations </vt:lpstr>
      <vt:lpstr>Process  to Prepare Briefing Material</vt:lpstr>
      <vt:lpstr>Critical Path for Approval of Cabinet Packages (slide 1 of 2)</vt:lpstr>
      <vt:lpstr>PowerPoint Presentation</vt:lpstr>
      <vt:lpstr>What we are seeking for considerations</vt:lpstr>
      <vt:lpstr>What we are seeking for considerations</vt:lpstr>
      <vt:lpstr>MODULE 4</vt:lpstr>
      <vt:lpstr>Defining “Cabinet documents”</vt:lpstr>
      <vt:lpstr>Classification and Authorized Use</vt:lpstr>
      <vt:lpstr>Terms of Use for Cabinet Documents</vt:lpstr>
      <vt:lpstr>ESDC Loan Procedures</vt:lpstr>
      <vt:lpstr>Questions? </vt:lpstr>
      <vt:lpstr>For more information please contact:</vt:lpstr>
    </vt:vector>
  </TitlesOfParts>
  <Company>GoC / GdC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Shchepanek, Greg [NC]</dc:creator>
  <cp:lastModifiedBy>Beaudoin-Walker, Jessica</cp:lastModifiedBy>
  <cp:revision>399</cp:revision>
  <cp:lastPrinted>2017-09-28T17:35:32Z</cp:lastPrinted>
  <dcterms:created xsi:type="dcterms:W3CDTF">2015-12-30T14:36:46Z</dcterms:created>
  <dcterms:modified xsi:type="dcterms:W3CDTF">2018-08-21T13:22:56Z</dcterms:modified>
</cp:coreProperties>
</file>